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490" r:id="rId2"/>
    <p:sldId id="1404" r:id="rId3"/>
    <p:sldId id="1312" r:id="rId4"/>
    <p:sldId id="1231" r:id="rId5"/>
    <p:sldId id="1320" r:id="rId6"/>
    <p:sldId id="1382" r:id="rId7"/>
    <p:sldId id="1229" r:id="rId8"/>
    <p:sldId id="1230" r:id="rId9"/>
    <p:sldId id="1319" r:id="rId10"/>
    <p:sldId id="1232" r:id="rId11"/>
    <p:sldId id="1314" r:id="rId12"/>
    <p:sldId id="1203" r:id="rId13"/>
    <p:sldId id="1318" r:id="rId14"/>
    <p:sldId id="1326" r:id="rId15"/>
    <p:sldId id="1284" r:id="rId16"/>
    <p:sldId id="1329" r:id="rId17"/>
    <p:sldId id="1285" r:id="rId18"/>
    <p:sldId id="1338" r:id="rId19"/>
    <p:sldId id="1423" r:id="rId20"/>
    <p:sldId id="1424" r:id="rId21"/>
    <p:sldId id="1409" r:id="rId22"/>
    <p:sldId id="1379" r:id="rId23"/>
    <p:sldId id="1234" r:id="rId24"/>
    <p:sldId id="1240" r:id="rId25"/>
    <p:sldId id="1241" r:id="rId26"/>
    <p:sldId id="1242" r:id="rId27"/>
    <p:sldId id="1288" r:id="rId28"/>
    <p:sldId id="1289" r:id="rId29"/>
    <p:sldId id="1412" r:id="rId30"/>
    <p:sldId id="1370" r:id="rId31"/>
    <p:sldId id="1427" r:id="rId32"/>
    <p:sldId id="1417" r:id="rId33"/>
    <p:sldId id="1372" r:id="rId34"/>
    <p:sldId id="1373" r:id="rId35"/>
    <p:sldId id="1374" r:id="rId36"/>
    <p:sldId id="1375" r:id="rId37"/>
    <p:sldId id="1419" r:id="rId38"/>
    <p:sldId id="1413" r:id="rId39"/>
    <p:sldId id="1421" r:id="rId40"/>
    <p:sldId id="1420" r:id="rId41"/>
    <p:sldId id="1345" r:id="rId42"/>
    <p:sldId id="1344" r:id="rId43"/>
    <p:sldId id="1346" r:id="rId44"/>
    <p:sldId id="1271" r:id="rId45"/>
    <p:sldId id="1278" r:id="rId46"/>
    <p:sldId id="1270" r:id="rId47"/>
    <p:sldId id="1296" r:id="rId48"/>
    <p:sldId id="1258" r:id="rId49"/>
    <p:sldId id="1257" r:id="rId50"/>
    <p:sldId id="1425" r:id="rId51"/>
    <p:sldId id="1422" r:id="rId52"/>
    <p:sldId id="1355" r:id="rId53"/>
    <p:sldId id="1308" r:id="rId54"/>
    <p:sldId id="1324" r:id="rId55"/>
    <p:sldId id="1323" r:id="rId5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E80E0"/>
    <a:srgbClr val="00CCFF"/>
    <a:srgbClr val="000099"/>
    <a:srgbClr val="00FF00"/>
    <a:srgbClr val="FFFF00"/>
    <a:srgbClr val="FFFF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2101" autoAdjust="0"/>
  </p:normalViewPr>
  <p:slideViewPr>
    <p:cSldViewPr snapToGrid="0"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92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346"/>
    </p:cViewPr>
  </p:sorterViewPr>
  <p:notesViewPr>
    <p:cSldViewPr snapToGrid="0">
      <p:cViewPr varScale="1">
        <p:scale>
          <a:sx n="26" d="100"/>
          <a:sy n="26" d="100"/>
        </p:scale>
        <p:origin x="-1836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9ED4E6-CA91-4047-9D4C-D018E5C93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3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9B20F21-74B6-0741-99ED-4BC01CA0A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70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20F21-74B6-0741-99ED-4BC01CA0A37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92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000" b="1" smtClean="0"/>
              <a:t>RNA intererence </a:t>
            </a:r>
          </a:p>
          <a:p>
            <a:pPr>
              <a:lnSpc>
                <a:spcPct val="90000"/>
              </a:lnSpc>
            </a:pPr>
            <a:endParaRPr lang="en-US" sz="800" b="1" smtClean="0"/>
          </a:p>
          <a:p>
            <a:pPr>
              <a:lnSpc>
                <a:spcPct val="90000"/>
              </a:lnSpc>
            </a:pPr>
            <a:r>
              <a:rPr lang="en-US" sz="800" b="1" smtClean="0"/>
              <a:t>Sequence-specific  silencing and cleavage a/degradation of their target mRNA</a:t>
            </a:r>
          </a:p>
          <a:p>
            <a:pPr>
              <a:lnSpc>
                <a:spcPct val="90000"/>
              </a:lnSpc>
            </a:pPr>
            <a:r>
              <a:rPr lang="en-US" sz="800" b="1" smtClean="0"/>
              <a:t>Natural function is protection of genemo from external genetic material transposones, viruses  that produce aberrant RNA and dsRNA</a:t>
            </a:r>
          </a:p>
          <a:p>
            <a:pPr>
              <a:lnSpc>
                <a:spcPct val="90000"/>
              </a:lnSpc>
            </a:pPr>
            <a:endParaRPr lang="en-US" sz="800" b="1" smtClean="0"/>
          </a:p>
          <a:p>
            <a:pPr>
              <a:lnSpc>
                <a:spcPct val="90000"/>
              </a:lnSpc>
            </a:pPr>
            <a:r>
              <a:rPr lang="en-US" sz="800" b="1" smtClean="0"/>
              <a:t>In practice synthetic siRNA is given and DICER is not needed</a:t>
            </a:r>
          </a:p>
          <a:p>
            <a:pPr>
              <a:lnSpc>
                <a:spcPct val="90000"/>
              </a:lnSpc>
            </a:pPr>
            <a:r>
              <a:rPr lang="en-US" sz="800" b="1" smtClean="0"/>
              <a:t>Cleavege occuer in nucletides between 10-11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DICER= RNAaze III endonuclease complex----cleaves dsRNA into 19-23 (21-23) nucleatide long ds pieces called siRNA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RISC=RNAi-induced silencing complex</a:t>
            </a:r>
          </a:p>
          <a:p>
            <a:pPr>
              <a:lnSpc>
                <a:spcPct val="90000"/>
              </a:lnSpc>
            </a:pPr>
            <a:endParaRPr lang="en-US" sz="800" smtClean="0"/>
          </a:p>
          <a:p>
            <a:pPr>
              <a:lnSpc>
                <a:spcPct val="90000"/>
              </a:lnSpc>
            </a:pPr>
            <a:r>
              <a:rPr lang="en-US" sz="800" smtClean="0"/>
              <a:t>One RISC miRNA silence more than one mRNA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If full complementary ( extensive match) causes degradation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Less extensive match causes antisense effect just causes inhibiton of translation</a:t>
            </a:r>
          </a:p>
          <a:p>
            <a:pPr>
              <a:lnSpc>
                <a:spcPct val="90000"/>
              </a:lnSpc>
            </a:pPr>
            <a:endParaRPr lang="en-US" sz="800" b="1" smtClean="0"/>
          </a:p>
          <a:p>
            <a:pPr>
              <a:lnSpc>
                <a:spcPct val="90000"/>
              </a:lnSpc>
            </a:pPr>
            <a:r>
              <a:rPr lang="en-US" sz="800" b="1" smtClean="0"/>
              <a:t>Mechanism of RNA interference in mammalian cells. </a:t>
            </a:r>
            <a:r>
              <a:rPr lang="en-US" sz="800" smtClean="0"/>
              <a:t>RNA interference (RNAi) pathways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are guided by small RNAs that include small interfering RNA (siRNA) and microRNAs (miRNAs). The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siRNA pathway begins with cleavage of long double-stranded RNA (dsRNA) by the Dicer enzyme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complex into siRNA. These siRNAs are incorporated into Argonaute 2 (AGO2) and the RNAi-induced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silencing complex (RISC). If the RNA duplex loaded onto RISC has perfect sequence complementarity,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AGO2 cleaves the passenger (sense) strand so that active RISC containing the guide (antisense) strand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is produced. The siRNA guide strand recognizes target sites to direct mRNA cleavage (carried out by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the catalytic domain of AGO2). RNAi therapeutics developed to harness the siRNA pathway typically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involve the delivery of synthetic siRNA into the cell cytoplasm. </a:t>
            </a:r>
          </a:p>
          <a:p>
            <a:pPr>
              <a:lnSpc>
                <a:spcPct val="90000"/>
              </a:lnSpc>
            </a:pPr>
            <a:endParaRPr lang="en-US" sz="800" smtClean="0"/>
          </a:p>
          <a:p>
            <a:pPr>
              <a:lnSpc>
                <a:spcPct val="90000"/>
              </a:lnSpc>
            </a:pPr>
            <a:r>
              <a:rPr lang="en-US" sz="800" smtClean="0"/>
              <a:t>The microRNA pathway begins with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endogenously encoded primary microRNA transcripts (pri-miRNAs) that are transcribed by RNA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polymerase II (Pol II) and are processed by the Drosha enzyme complex to yield precursor miRNAs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(pre-miRNAs). These precursors are then exported to the cytoplasm by exportin 5 and subsequently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bind to the Dicer enzyme complex, which processes the pre-miRNA for loading onto the AGO2–RISC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complex. When the RNA duplex loaded onto RISC has imperfect sequence complementarity, the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passenger (sense) strand is unwound leaving a mature miRNA bound to active RISC. The mature miRNA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recognizes target sites (typically in the 3′-UTR) in the mRNA, leading to direct translational inhibition.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Binding of miRNA to target mRNA may also lead to mRNA target degradation in processing (P)-bodies.</a:t>
            </a:r>
          </a:p>
          <a:p>
            <a:pPr>
              <a:lnSpc>
                <a:spcPct val="90000"/>
              </a:lnSpc>
            </a:pPr>
            <a:r>
              <a:rPr lang="en-US" sz="800" smtClean="0"/>
              <a:t>Modified with permission from </a:t>
            </a:r>
            <a:r>
              <a:rPr lang="en-US" sz="800" i="1" smtClean="0"/>
              <a:t>Nature Rev. Genet. REF 5 © (2007) Macmillan Publishers Ltd.</a:t>
            </a:r>
            <a:endParaRPr lang="en-US" sz="800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2EAF0E-787C-4295-9D49-AB7FED6E8037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46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000" b="1">
                <a:latin typeface="Arial" charset="0"/>
                <a:ea typeface="MS PGothic" charset="0"/>
              </a:rPr>
              <a:t>RNA intererence </a:t>
            </a:r>
          </a:p>
          <a:p>
            <a:pPr>
              <a:lnSpc>
                <a:spcPct val="90000"/>
              </a:lnSpc>
            </a:pPr>
            <a:endParaRPr lang="en-US" sz="800" b="1">
              <a:latin typeface="Arial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800" b="1">
                <a:latin typeface="Arial" charset="0"/>
                <a:ea typeface="MS PGothic" charset="0"/>
              </a:rPr>
              <a:t>Sequence-specific  silencing and cleavage a/degradation of their target mRNA</a:t>
            </a:r>
          </a:p>
          <a:p>
            <a:pPr>
              <a:lnSpc>
                <a:spcPct val="90000"/>
              </a:lnSpc>
            </a:pPr>
            <a:r>
              <a:rPr lang="en-US" sz="800" b="1">
                <a:latin typeface="Arial" charset="0"/>
                <a:ea typeface="MS PGothic" charset="0"/>
              </a:rPr>
              <a:t>Natural function is protection of genemo from external genetic material transposones, viruses  that produce aberrant RNA and dsRNA</a:t>
            </a:r>
          </a:p>
          <a:p>
            <a:pPr>
              <a:lnSpc>
                <a:spcPct val="90000"/>
              </a:lnSpc>
            </a:pPr>
            <a:endParaRPr lang="en-US" sz="800" b="1">
              <a:latin typeface="Arial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800" b="1">
                <a:latin typeface="Arial" charset="0"/>
                <a:ea typeface="MS PGothic" charset="0"/>
              </a:rPr>
              <a:t>In practice synthetic siRNA is given and DICER is not needed</a:t>
            </a:r>
          </a:p>
          <a:p>
            <a:pPr>
              <a:lnSpc>
                <a:spcPct val="90000"/>
              </a:lnSpc>
            </a:pPr>
            <a:r>
              <a:rPr lang="en-US" sz="800" b="1">
                <a:latin typeface="Arial" charset="0"/>
                <a:ea typeface="MS PGothic" charset="0"/>
              </a:rPr>
              <a:t>Cleavege occuer in nucletides between 10-11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DICER= RNAaze III endonuclease complex----cleaves dsRNA into 19-23 (21-23) nucleatide long ds pieces called siRNA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RISC=RNAi-induced silencing complex</a:t>
            </a:r>
          </a:p>
          <a:p>
            <a:pPr>
              <a:lnSpc>
                <a:spcPct val="90000"/>
              </a:lnSpc>
            </a:pPr>
            <a:endParaRPr lang="en-US" sz="800">
              <a:latin typeface="Arial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One RISC miRNA silence more than one mRNA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If full complementary ( extensive match) causes degradation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Less extensive match causes antisense effect just causes inhibiton of translation</a:t>
            </a:r>
          </a:p>
          <a:p>
            <a:pPr>
              <a:lnSpc>
                <a:spcPct val="90000"/>
              </a:lnSpc>
            </a:pPr>
            <a:endParaRPr lang="en-US" sz="800" b="1">
              <a:latin typeface="Arial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800" b="1">
                <a:latin typeface="Arial" charset="0"/>
                <a:ea typeface="MS PGothic" charset="0"/>
              </a:rPr>
              <a:t>Mechanism of RNA interference in mammalian cells. </a:t>
            </a:r>
            <a:r>
              <a:rPr lang="en-US" sz="800">
                <a:latin typeface="Arial" charset="0"/>
                <a:ea typeface="MS PGothic" charset="0"/>
              </a:rPr>
              <a:t>RNA interference (RNAi) pathways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are guided by small RNAs that include small interfering RNA (siRNA) and microRNAs (miRNAs). The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siRNA pathway begins with cleavage of long double-stranded RNA (dsRNA) by the Dicer enzyme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complex into siRNA. These siRNAs are incorporated into Argonaute 2 (AGO2) and the RNAi-induced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silencing complex (RISC). If the RNA duplex loaded onto RISC has perfect sequence complementarity,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AGO2 cleaves the passenger (sense) strand so that active RISC containing the guide (antisense) strand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is produced. The siRNA guide strand recognizes target sites to direct mRNA cleavage (carried out by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the catalytic domain of AGO2). RNAi therapeutics developed to harness the siRNA pathway typically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involve the delivery of synthetic siRNA into the cell cytoplasm. </a:t>
            </a:r>
          </a:p>
          <a:p>
            <a:pPr>
              <a:lnSpc>
                <a:spcPct val="90000"/>
              </a:lnSpc>
            </a:pPr>
            <a:endParaRPr lang="en-US" sz="800">
              <a:latin typeface="Arial" charset="0"/>
              <a:ea typeface="MS PGothic" charset="0"/>
            </a:endParaRP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The microRNA pathway begins with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endogenously encoded primary microRNA transcripts (pri-miRNAs) that are transcribed by RNA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polymerase II (Pol II) and are processed by the Drosha enzyme complex to yield precursor miRNAs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(pre-miRNAs). These precursors are then exported to the cytoplasm by exportin 5 and subsequently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bind to the Dicer enzyme complex, which processes the pre-miRNA for loading onto the AGO2–RISC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complex. When the RNA duplex loaded onto RISC has imperfect sequence complementarity, the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passenger (sense) strand is unwound leaving a mature miRNA bound to active RISC. The mature miRNA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recognizes target sites (typically in the 3′-UTR) in the mRNA, leading to direct translational inhibition.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Binding of miRNA to target mRNA may also lead to mRNA target degradation in processing (P)-bodies.</a:t>
            </a:r>
          </a:p>
          <a:p>
            <a:pPr>
              <a:lnSpc>
                <a:spcPct val="90000"/>
              </a:lnSpc>
            </a:pPr>
            <a:r>
              <a:rPr lang="en-US" sz="800">
                <a:latin typeface="Arial" charset="0"/>
                <a:ea typeface="MS PGothic" charset="0"/>
              </a:rPr>
              <a:t>Modified with permission from </a:t>
            </a:r>
            <a:r>
              <a:rPr lang="en-US" sz="800" i="1">
                <a:latin typeface="Arial" charset="0"/>
                <a:ea typeface="MS PGothic" charset="0"/>
              </a:rPr>
              <a:t>Nature Rev. Genet. REF 5 © (2007) Macmillan Publishers Ltd.</a:t>
            </a:r>
            <a:endParaRPr lang="en-US" sz="800">
              <a:latin typeface="Arial" charset="0"/>
              <a:ea typeface="MS PGothic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3E8E3935-9AE7-1442-9843-2F61D25547DE}" type="slidenum">
              <a:rPr lang="en-US" sz="1200"/>
              <a:pPr eaLnBrk="1" hangingPunct="1"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35608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/>
              <a:t>c-myc </a:t>
            </a:r>
            <a:r>
              <a:rPr lang="en-US" sz="900" b="1" smtClean="0"/>
              <a:t>[</a:t>
            </a:r>
            <a:r>
              <a:rPr lang="en-US" sz="900" smtClean="0"/>
              <a:t>Stewart TA</a:t>
            </a:r>
            <a:r>
              <a:rPr lang="en-US" sz="900" b="1" smtClean="0"/>
              <a:t>], </a:t>
            </a:r>
          </a:p>
          <a:p>
            <a:r>
              <a:rPr lang="en-US" b="1" smtClean="0"/>
              <a:t>ErbB2 (Her2/neu</a:t>
            </a:r>
            <a:r>
              <a:rPr lang="en-US" sz="800" b="1" smtClean="0"/>
              <a:t>)  [</a:t>
            </a:r>
            <a:r>
              <a:rPr lang="en-US" sz="800" smtClean="0"/>
              <a:t> Muller WJ,</a:t>
            </a:r>
            <a:r>
              <a:rPr lang="en-US" sz="800" b="1" smtClean="0"/>
              <a:t>] </a:t>
            </a:r>
          </a:p>
          <a:p>
            <a:r>
              <a:rPr lang="en-US" b="1" smtClean="0"/>
              <a:t>cyclin D1, IGFr1 have  been found to induce mammary tumors when overexpressed in transgenic mice. </a:t>
            </a:r>
          </a:p>
          <a:p>
            <a:r>
              <a:rPr lang="en-US" b="1" smtClean="0"/>
              <a:t>40% invasive breast cancer have PTEN mutation</a:t>
            </a:r>
          </a:p>
          <a:p>
            <a:r>
              <a:rPr lang="en-US" b="1" smtClean="0"/>
              <a:t>P53 overal muataion is 20%</a:t>
            </a:r>
          </a:p>
          <a:p>
            <a:r>
              <a:rPr lang="en-US" b="1" smtClean="0"/>
              <a:t>P53   LOH56 %</a:t>
            </a:r>
          </a:p>
          <a:p>
            <a:r>
              <a:rPr lang="en-US" b="1" smtClean="0"/>
              <a:t>Invasive (or infiltrating) ductal carcinoma a</a:t>
            </a:r>
            <a:r>
              <a:rPr lang="en-US" smtClean="0"/>
              <a:t>ccounts for 70 percent of all breast cancers</a:t>
            </a:r>
          </a:p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6BBA726-2EE9-43AF-BC61-965E00C2CF21}" type="slidenum">
              <a:rPr lang="en-US" smtClean="0">
                <a:latin typeface="Arial" pitchFamily="34" charset="0"/>
              </a:rPr>
              <a:pPr/>
              <a:t>29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071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C3CBCC9E-8A15-A94F-A53B-C59680A967B5}" type="slidenum">
              <a:rPr lang="en-US" sz="1200"/>
              <a:pPr eaLnBrk="1" hangingPunct="1"/>
              <a:t>31</a:t>
            </a:fld>
            <a:endParaRPr lang="en-US" sz="1200"/>
          </a:p>
        </p:txBody>
      </p:sp>
      <p:sp>
        <p:nvSpPr>
          <p:cNvPr id="419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tr-TR">
              <a:latin typeface="Times New Roman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351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B20F21-74B6-0741-99ED-4BC01CA0A373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7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A0C40-A38E-CA42-B0D2-EDF60D021D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983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FE3CC-1A45-ED41-9DBD-BDD409BC7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70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AA928-38BF-EA48-AC3C-814575BF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4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3E74C-7C86-C44F-A397-5B4BF0FDE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1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61CF2-2B90-B34B-8FA1-AEF197EDC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9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36AD9-A29E-C647-ACB5-975662F522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3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8241B-2582-2646-87B9-D381BFBAD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84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D77C0-4EF4-2346-8FED-42A0235FB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9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54D38-52DC-2647-AF33-2348E46DD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4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C43B1-CCEB-4048-9827-7A46FF881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6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6144C-DD32-5547-AC79-14F20107D0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34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>
            <a:cxnSpLocks noChangeShapeType="1"/>
          </p:cNvCxnSpPr>
          <p:nvPr/>
        </p:nvCxnSpPr>
        <p:spPr bwMode="auto">
          <a:xfrm>
            <a:off x="282575" y="58388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2" descr="MDACC_RGB_TC_ta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6015038"/>
            <a:ext cx="16398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015" y="714352"/>
            <a:ext cx="7772400" cy="3527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en-US"/>
              <a:t>ET EAB – September 2012</a:t>
            </a:r>
          </a:p>
        </p:txBody>
      </p:sp>
    </p:spTree>
    <p:extLst>
      <p:ext uri="{BB962C8B-B14F-4D97-AF65-F5344CB8AC3E}">
        <p14:creationId xmlns:p14="http://schemas.microsoft.com/office/powerpoint/2010/main" val="1388776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>
            <a:cxnSpLocks noChangeShapeType="1"/>
          </p:cNvCxnSpPr>
          <p:nvPr/>
        </p:nvCxnSpPr>
        <p:spPr bwMode="auto">
          <a:xfrm>
            <a:off x="282575" y="58388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2" descr="MDACC_RGB_TC_ta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6015038"/>
            <a:ext cx="16398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015" y="714352"/>
            <a:ext cx="7772400" cy="3527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en-US"/>
              <a:t>ET EAB – September 2012</a:t>
            </a:r>
          </a:p>
        </p:txBody>
      </p:sp>
    </p:spTree>
    <p:extLst>
      <p:ext uri="{BB962C8B-B14F-4D97-AF65-F5344CB8AC3E}">
        <p14:creationId xmlns:p14="http://schemas.microsoft.com/office/powerpoint/2010/main" val="940455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82575" y="5838825"/>
            <a:ext cx="8528050" cy="79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MDACC_RGB_TC_ta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6015038"/>
            <a:ext cx="16398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015" y="714352"/>
            <a:ext cx="7772400" cy="3527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ET EAB – September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010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282575" y="5838825"/>
            <a:ext cx="8528050" cy="79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MDACC_RGB_TC_ta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6015038"/>
            <a:ext cx="16398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015" y="714352"/>
            <a:ext cx="7772400" cy="3527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ET EAB – September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889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>
            <a:cxnSpLocks noChangeShapeType="1"/>
          </p:cNvCxnSpPr>
          <p:nvPr/>
        </p:nvCxnSpPr>
        <p:spPr bwMode="auto">
          <a:xfrm>
            <a:off x="282575" y="58388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2" descr="MDACC_RGB_TC_ta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6015038"/>
            <a:ext cx="16398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015" y="714352"/>
            <a:ext cx="7772400" cy="3527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en-US"/>
              <a:t>ET EAB – September 2012</a:t>
            </a:r>
          </a:p>
        </p:txBody>
      </p:sp>
    </p:spTree>
    <p:extLst>
      <p:ext uri="{BB962C8B-B14F-4D97-AF65-F5344CB8AC3E}">
        <p14:creationId xmlns:p14="http://schemas.microsoft.com/office/powerpoint/2010/main" val="407685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>
            <a:cxnSpLocks noChangeShapeType="1"/>
          </p:cNvCxnSpPr>
          <p:nvPr/>
        </p:nvCxnSpPr>
        <p:spPr bwMode="auto">
          <a:xfrm>
            <a:off x="282575" y="5838825"/>
            <a:ext cx="8528050" cy="793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2" descr="MDACC_RGB_TC_ta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6015038"/>
            <a:ext cx="16398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015" y="714352"/>
            <a:ext cx="7772400" cy="352766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r>
              <a:rPr lang="en-US"/>
              <a:t>ET EAB – September 2012</a:t>
            </a:r>
          </a:p>
        </p:txBody>
      </p:sp>
    </p:spTree>
    <p:extLst>
      <p:ext uri="{BB962C8B-B14F-4D97-AF65-F5344CB8AC3E}">
        <p14:creationId xmlns:p14="http://schemas.microsoft.com/office/powerpoint/2010/main" val="196364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47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86745BB-E907-624E-B902-6CBC9B63A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97" r:id="rId2"/>
    <p:sldLayoutId id="2147484098" r:id="rId3"/>
    <p:sldLayoutId id="2147484099" r:id="rId4"/>
    <p:sldLayoutId id="2147484100" r:id="rId5"/>
    <p:sldLayoutId id="2147484101" r:id="rId6"/>
    <p:sldLayoutId id="2147484102" r:id="rId7"/>
    <p:sldLayoutId id="2147484103" r:id="rId8"/>
    <p:sldLayoutId id="2147484104" r:id="rId9"/>
    <p:sldLayoutId id="2147484105" r:id="rId10"/>
    <p:sldLayoutId id="2147484106" r:id="rId11"/>
    <p:sldLayoutId id="2147484108" r:id="rId12"/>
    <p:sldLayoutId id="2147484111" r:id="rId13"/>
    <p:sldLayoutId id="2147484116" r:id="rId14"/>
    <p:sldLayoutId id="2147484118" r:id="rId15"/>
    <p:sldLayoutId id="2147484122" r:id="rId16"/>
    <p:sldLayoutId id="2147484123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MS PGothic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57.png"/><Relationship Id="rId4" Type="http://schemas.openxmlformats.org/officeDocument/2006/relationships/image" Target="../media/image73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ubtitle 2"/>
          <p:cNvSpPr txBox="1">
            <a:spLocks/>
          </p:cNvSpPr>
          <p:nvPr/>
        </p:nvSpPr>
        <p:spPr bwMode="auto">
          <a:xfrm>
            <a:off x="328613" y="487363"/>
            <a:ext cx="85899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indent="0" eaLnBrk="1" hangingPunct="1">
              <a:lnSpc>
                <a:spcPct val="60000"/>
              </a:lnSpc>
              <a:spcBef>
                <a:spcPct val="20000"/>
              </a:spcBef>
              <a:defRPr/>
            </a:pPr>
            <a:r>
              <a:rPr lang="en-US" sz="2000" dirty="0" smtClean="0"/>
              <a:t>    </a:t>
            </a:r>
          </a:p>
          <a:p>
            <a:pPr eaLnBrk="1" hangingPunct="1">
              <a:lnSpc>
                <a:spcPct val="6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000" b="1" dirty="0" smtClean="0">
              <a:solidFill>
                <a:srgbClr val="FFFF00"/>
              </a:solidFill>
            </a:endParaRPr>
          </a:p>
          <a:p>
            <a:pPr algn="ctr"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Development of Novel Targeted </a:t>
            </a:r>
            <a:r>
              <a:rPr lang="en-US" sz="2400" b="1" dirty="0" smtClean="0">
                <a:solidFill>
                  <a:srgbClr val="FFFF00"/>
                </a:solidFill>
              </a:rPr>
              <a:t>Therapies for </a:t>
            </a:r>
            <a:r>
              <a:rPr lang="en-US" sz="2400" b="1" dirty="0">
                <a:solidFill>
                  <a:srgbClr val="FFFF00"/>
                </a:solidFill>
              </a:rPr>
              <a:t>B</a:t>
            </a:r>
            <a:r>
              <a:rPr lang="en-US" sz="2400" b="1" dirty="0" smtClean="0">
                <a:solidFill>
                  <a:srgbClr val="FFFF00"/>
                </a:solidFill>
              </a:rPr>
              <a:t>reast Cancer : </a:t>
            </a:r>
            <a:r>
              <a:rPr lang="en-US" sz="2400" b="1" i="1" dirty="0" smtClean="0">
                <a:solidFill>
                  <a:srgbClr val="FFFF00"/>
                </a:solidFill>
              </a:rPr>
              <a:t>Targeting </a:t>
            </a:r>
            <a:r>
              <a:rPr lang="en-US" sz="2400" b="1" i="1" dirty="0" smtClean="0">
                <a:solidFill>
                  <a:srgbClr val="FFFF00"/>
                </a:solidFill>
              </a:rPr>
              <a:t>EF2-Kinase</a:t>
            </a:r>
          </a:p>
          <a:p>
            <a:pPr algn="ctr" eaLnBrk="1" hangingPunct="1">
              <a:lnSpc>
                <a:spcPct val="150000"/>
              </a:lnSpc>
              <a:spcBef>
                <a:spcPct val="20000"/>
              </a:spcBef>
              <a:defRPr/>
            </a:pPr>
            <a:endParaRPr lang="en-US" sz="2000" b="1" dirty="0" smtClean="0"/>
          </a:p>
          <a:p>
            <a:pPr algn="ctr" eaLnBrk="1" hangingPunct="1">
              <a:defRPr/>
            </a:pPr>
            <a:r>
              <a:rPr kumimoji="1" lang="en-US" sz="2000" b="1" dirty="0" smtClean="0">
                <a:solidFill>
                  <a:schemeClr val="bg1"/>
                </a:solidFill>
              </a:rPr>
              <a:t>Bulent Ozpolat M.D., Ph.D</a:t>
            </a:r>
            <a:r>
              <a:rPr kumimoji="1" lang="en-US" sz="2000" b="1" dirty="0">
                <a:solidFill>
                  <a:schemeClr val="bg1"/>
                </a:solidFill>
              </a:rPr>
              <a:t>.</a:t>
            </a:r>
            <a:endParaRPr kumimoji="1" lang="en-US" sz="2000" b="1" dirty="0" smtClean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kumimoji="1" lang="en-US" sz="1600" b="1" dirty="0" smtClean="0">
                <a:solidFill>
                  <a:schemeClr val="bg1"/>
                </a:solidFill>
              </a:rPr>
              <a:t>Associate Professor </a:t>
            </a:r>
          </a:p>
          <a:p>
            <a:pPr algn="ctr" eaLnBrk="1" hangingPunct="1">
              <a:defRPr/>
            </a:pPr>
            <a:endParaRPr kumimoji="1" lang="en-US" sz="1400" dirty="0" smtClean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kumimoji="1" lang="en-US" sz="1400" b="1" dirty="0" smtClean="0">
                <a:solidFill>
                  <a:schemeClr val="bg1"/>
                </a:solidFill>
              </a:rPr>
              <a:t>Department </a:t>
            </a:r>
            <a:r>
              <a:rPr kumimoji="1" lang="en-US" sz="1400" b="1" dirty="0">
                <a:solidFill>
                  <a:schemeClr val="bg1"/>
                </a:solidFill>
              </a:rPr>
              <a:t>of Experimental </a:t>
            </a:r>
            <a:r>
              <a:rPr kumimoji="1" lang="en-US" sz="1400" b="1" dirty="0" smtClean="0">
                <a:solidFill>
                  <a:schemeClr val="bg1"/>
                </a:solidFill>
              </a:rPr>
              <a:t>Therapeutics</a:t>
            </a:r>
          </a:p>
          <a:p>
            <a:pPr algn="ctr" eaLnBrk="1" hangingPunct="1">
              <a:defRPr/>
            </a:pPr>
            <a:r>
              <a:rPr kumimoji="1" lang="en-US" sz="1400" b="1" dirty="0" smtClean="0">
                <a:solidFill>
                  <a:schemeClr val="bg1"/>
                </a:solidFill>
              </a:rPr>
              <a:t>The University of Texas-Houston</a:t>
            </a:r>
          </a:p>
          <a:p>
            <a:pPr algn="ctr" eaLnBrk="1" hangingPunct="1">
              <a:defRPr/>
            </a:pPr>
            <a:r>
              <a:rPr kumimoji="1" lang="en-US" sz="1400" b="1" dirty="0" smtClean="0">
                <a:solidFill>
                  <a:schemeClr val="bg1"/>
                </a:solidFill>
              </a:rPr>
              <a:t>MD Anderson Cancer Center</a:t>
            </a:r>
          </a:p>
        </p:txBody>
      </p:sp>
      <p:pic>
        <p:nvPicPr>
          <p:cNvPr id="5" name="Picture 4" descr="images-2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691" y="4571034"/>
            <a:ext cx="4565539" cy="1414666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609" y="4580685"/>
            <a:ext cx="2921580" cy="141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Outline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930" y="859028"/>
            <a:ext cx="880491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endParaRPr lang="en-US" sz="2400" dirty="0">
              <a:solidFill>
                <a:schemeClr val="bg1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  Currently used targeted therapies –Pros and cons!!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   Identification of molecular targets</a:t>
            </a:r>
            <a:endParaRPr lang="en-US" sz="2400" dirty="0">
              <a:solidFill>
                <a:schemeClr val="bg1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   siRNA/</a:t>
            </a:r>
            <a:r>
              <a:rPr lang="en-US" sz="2400" dirty="0" err="1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MiR-Nanotherapy</a:t>
            </a:r>
            <a:r>
              <a:rPr lang="en-US" sz="2400" dirty="0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 applications</a:t>
            </a:r>
          </a:p>
        </p:txBody>
      </p:sp>
      <p:sp>
        <p:nvSpPr>
          <p:cNvPr id="22531" name="Rectangle 1"/>
          <p:cNvSpPr>
            <a:spLocks noChangeArrowheads="1"/>
          </p:cNvSpPr>
          <p:nvPr/>
        </p:nvSpPr>
        <p:spPr bwMode="auto">
          <a:xfrm>
            <a:off x="-581191" y="2449421"/>
            <a:ext cx="9997123" cy="2363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1257300" lvl="2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Targeting  </a:t>
            </a:r>
            <a:r>
              <a:rPr lang="en-US" sz="2400" dirty="0" smtClean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EF2-Kinase (EF2K</a:t>
            </a:r>
            <a:r>
              <a:rPr lang="en-US" sz="2400" dirty="0" smtClean="0">
                <a:solidFill>
                  <a:schemeClr val="bg1"/>
                </a:solidFill>
                <a:cs typeface="ＭＳ Ｐゴシック" charset="0"/>
              </a:rPr>
              <a:t>)</a:t>
            </a:r>
            <a:r>
              <a:rPr lang="en-US" sz="2400" dirty="0" smtClean="0">
                <a:solidFill>
                  <a:schemeClr val="bg1"/>
                </a:solidFill>
              </a:rPr>
              <a:t>  in preclinical models</a:t>
            </a:r>
            <a:r>
              <a:rPr lang="en-US" sz="2000" b="1" dirty="0" smtClean="0">
                <a:solidFill>
                  <a:schemeClr val="bg1"/>
                </a:solidFill>
              </a:rPr>
              <a:t>-</a:t>
            </a:r>
          </a:p>
          <a:p>
            <a:pPr lvl="2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         Breast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cancer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       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Pancreatic </a:t>
            </a:r>
            <a:r>
              <a:rPr lang="en-US" sz="2000" b="1" dirty="0" smtClean="0">
                <a:solidFill>
                  <a:schemeClr val="bg1"/>
                </a:solidFill>
              </a:rPr>
              <a:t>Cancer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	 </a:t>
            </a:r>
            <a:r>
              <a:rPr lang="en-US" sz="2000" b="1" dirty="0" smtClean="0">
                <a:solidFill>
                  <a:schemeClr val="bg1"/>
                </a:solidFill>
              </a:rPr>
              <a:t>   Prostate cancer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         Ovarian cancer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         Lung cancer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        </a:t>
            </a:r>
            <a:endParaRPr lang="en-US" sz="2000" b="1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encrypted-tbn1.gstatic.com/images?q=tbn:ANd9GcTXe1Xo5SDiIFE5vI4OaQiiYYmYknD48_lZ_t0y5zlU04keAWE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8669" y="1486387"/>
            <a:ext cx="4472235" cy="3785863"/>
          </a:xfrm>
          <a:prstGeom prst="rect">
            <a:avLst/>
          </a:prstGeom>
          <a:noFill/>
        </p:spPr>
      </p:pic>
      <p:sp>
        <p:nvSpPr>
          <p:cNvPr id="3" name="Metin kutusu 2"/>
          <p:cNvSpPr txBox="1"/>
          <p:nvPr/>
        </p:nvSpPr>
        <p:spPr>
          <a:xfrm>
            <a:off x="1396401" y="582711"/>
            <a:ext cx="6981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Molecularly </a:t>
            </a:r>
            <a:r>
              <a:rPr lang="en-US" sz="3600" b="1" dirty="0">
                <a:solidFill>
                  <a:srgbClr val="FFFF00"/>
                </a:solidFill>
              </a:rPr>
              <a:t>targeted </a:t>
            </a:r>
            <a:r>
              <a:rPr lang="en-US" sz="3600" b="1" dirty="0" smtClean="0">
                <a:solidFill>
                  <a:srgbClr val="FFFF00"/>
                </a:solidFill>
              </a:rPr>
              <a:t>therapies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45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4" name="Picture 2" descr="http://www.nature.com/nrclinonc/journal/v10/n11/images/nrclinonc.2013.170-f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071" y="546544"/>
            <a:ext cx="8427579" cy="61346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270824" y="6629598"/>
            <a:ext cx="32544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Nature Reviews Clinical Oncology 10, 643–655 (2013)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16843"/>
            <a:ext cx="8936736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Currently used   Targeted Therapeutics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Targeting Growth Factors receptors and other related pathways in cancer cells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4" descr="http://www.mdanderson.org/education-and-research/research-at-md-anderson/early-detection-and-treatment/centers/center-for-targeted-therapy/programs/8-cl-ado-transparent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071" y="3758184"/>
            <a:ext cx="1389888" cy="1435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862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64" y="287079"/>
            <a:ext cx="8887264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9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24441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1434905" y="3967090"/>
            <a:ext cx="2335237" cy="140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1336431" y="3995223"/>
            <a:ext cx="3573194" cy="14067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657600" y="3995225"/>
            <a:ext cx="0" cy="14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770142" y="4009291"/>
            <a:ext cx="0" cy="18147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95557" y="3995225"/>
            <a:ext cx="14068" cy="18288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/>
          <p:cNvSpPr/>
          <p:nvPr/>
        </p:nvSpPr>
        <p:spPr>
          <a:xfrm rot="5400000">
            <a:off x="4192172" y="5401996"/>
            <a:ext cx="281354" cy="1125415"/>
          </a:xfrm>
          <a:prstGeom prst="rightBrace">
            <a:avLst>
              <a:gd name="adj1" fmla="val 8333"/>
              <a:gd name="adj2" fmla="val 52898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701907" y="6100075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10 months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93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0260" y="1544808"/>
            <a:ext cx="83571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The response rate to targeted therapy across an unselected patient population is marginal, usually 10–20</a:t>
            </a:r>
            <a:r>
              <a:rPr lang="en-US" sz="2400" i="1" dirty="0" smtClean="0">
                <a:solidFill>
                  <a:schemeClr val="bg1"/>
                </a:solidFill>
              </a:rPr>
              <a:t>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In </a:t>
            </a:r>
            <a:r>
              <a:rPr lang="en-US" sz="2400" b="1" dirty="0">
                <a:solidFill>
                  <a:schemeClr val="bg1"/>
                </a:solidFill>
              </a:rPr>
              <a:t>most cases, </a:t>
            </a:r>
            <a:r>
              <a:rPr lang="en-US" sz="2400" b="1" dirty="0">
                <a:solidFill>
                  <a:srgbClr val="FFFF00"/>
                </a:solidFill>
              </a:rPr>
              <a:t>clinical responses are short-lived </a:t>
            </a:r>
            <a:r>
              <a:rPr lang="en-US" sz="2400" b="1" dirty="0" smtClean="0">
                <a:solidFill>
                  <a:schemeClr val="bg1"/>
                </a:solidFill>
              </a:rPr>
              <a:t>and </a:t>
            </a:r>
            <a:r>
              <a:rPr lang="en-US" sz="2400" b="1" dirty="0">
                <a:solidFill>
                  <a:schemeClr val="bg1"/>
                </a:solidFill>
              </a:rPr>
              <a:t>are </a:t>
            </a:r>
            <a:r>
              <a:rPr lang="en-US" sz="2400" b="1" u="sng" dirty="0">
                <a:solidFill>
                  <a:schemeClr val="bg1"/>
                </a:solidFill>
              </a:rPr>
              <a:t>almost invariably followed by disease progression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The </a:t>
            </a:r>
            <a:r>
              <a:rPr lang="en-US" sz="2400" b="1" dirty="0">
                <a:solidFill>
                  <a:schemeClr val="bg1"/>
                </a:solidFill>
              </a:rPr>
              <a:t>frequent occurrence of </a:t>
            </a:r>
            <a:r>
              <a:rPr lang="en-US" sz="2400" b="1" dirty="0">
                <a:solidFill>
                  <a:srgbClr val="FFFF00"/>
                </a:solidFill>
              </a:rPr>
              <a:t>drug </a:t>
            </a:r>
            <a:r>
              <a:rPr lang="en-US" sz="2400" b="1" dirty="0" smtClean="0">
                <a:solidFill>
                  <a:srgbClr val="FFFF00"/>
                </a:solidFill>
              </a:rPr>
              <a:t>resistance </a:t>
            </a:r>
            <a:r>
              <a:rPr lang="en-US" sz="2400" b="1" dirty="0" smtClean="0">
                <a:solidFill>
                  <a:schemeClr val="bg1"/>
                </a:solidFill>
              </a:rPr>
              <a:t>to targeted therapies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674468" y="414481"/>
            <a:ext cx="7928774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Problems with the Currently used  targeted therapies</a:t>
            </a:r>
          </a:p>
        </p:txBody>
      </p:sp>
    </p:spTree>
    <p:extLst>
      <p:ext uri="{BB962C8B-B14F-4D97-AF65-F5344CB8AC3E}">
        <p14:creationId xmlns:p14="http://schemas.microsoft.com/office/powerpoint/2010/main" val="154589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2" descr="http://www.gettingtoknowcancer.org/improving_therapy_img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978" y="1539834"/>
            <a:ext cx="8111111" cy="1937656"/>
          </a:xfrm>
          <a:prstGeom prst="rect">
            <a:avLst/>
          </a:prstGeom>
          <a:noFill/>
        </p:spPr>
      </p:pic>
      <p:pic>
        <p:nvPicPr>
          <p:cNvPr id="434180" name="Picture 4" descr="http://www.gettingtoknowcancer.org/improving_therapy_img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444" y="3543772"/>
            <a:ext cx="8243551" cy="24136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6547" y="149137"/>
            <a:ext cx="8800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Highly targeted </a:t>
            </a:r>
            <a:r>
              <a:rPr lang="en-US" sz="2400" b="1" dirty="0">
                <a:solidFill>
                  <a:schemeClr val="bg1"/>
                </a:solidFill>
              </a:rPr>
              <a:t>t</a:t>
            </a:r>
            <a:r>
              <a:rPr lang="en-US" sz="2400" b="1" dirty="0" smtClean="0">
                <a:solidFill>
                  <a:schemeClr val="bg1"/>
                </a:solidFill>
              </a:rPr>
              <a:t>herapies </a:t>
            </a:r>
            <a:r>
              <a:rPr lang="en-US" sz="2400" b="1" dirty="0" smtClean="0">
                <a:solidFill>
                  <a:srgbClr val="FFFF00"/>
                </a:solidFill>
              </a:rPr>
              <a:t>do not  inhibit all clones  due to 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tumor heterogeneity </a:t>
            </a:r>
            <a:r>
              <a:rPr lang="en-US" sz="2400" b="1" dirty="0" smtClean="0">
                <a:solidFill>
                  <a:schemeClr val="bg1"/>
                </a:solidFill>
              </a:rPr>
              <a:t>and eventually fails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0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7235"/>
            <a:ext cx="8686800" cy="9144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400" b="1" spc="-100" dirty="0" smtClean="0">
                <a:solidFill>
                  <a:srgbClr val="FFFF00"/>
                </a:solidFill>
                <a:latin typeface="+mn-lt"/>
                <a:ea typeface="+mj-ea"/>
                <a:cs typeface="+mj-cs"/>
              </a:rPr>
              <a:t>Conventional therapies eliminate sensitive clones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b="1" spc="-100" dirty="0" smtClean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Resistant cells survive  and re-populate in advanced stage causing drug resistance disease </a:t>
            </a:r>
            <a:endParaRPr lang="en-US" sz="2400" b="1" spc="-1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040792" y="3390900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1193192" y="3908425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1116992" y="3021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1269392" y="3173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1116992" y="3173413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15741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1726592" y="36306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1193192" y="28686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1878992" y="3783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888392" y="3173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1421792" y="3021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1497992" y="3173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1650392" y="3325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18027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1955192" y="36306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2107592" y="3783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1040792" y="3783013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931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1345592" y="36306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5" name="Oval 64"/>
          <p:cNvSpPr/>
          <p:nvPr/>
        </p:nvSpPr>
        <p:spPr>
          <a:xfrm>
            <a:off x="1497992" y="3783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1650392" y="3935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1497992" y="36306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964592" y="3021013"/>
            <a:ext cx="152400" cy="15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9" name="Oval 68"/>
          <p:cNvSpPr/>
          <p:nvPr/>
        </p:nvSpPr>
        <p:spPr>
          <a:xfrm>
            <a:off x="888392" y="3554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888392" y="3402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1726592" y="3173413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1878992" y="3021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1040792" y="3554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1878992" y="3935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1116992" y="3325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1040792" y="39354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1650392" y="3783013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1497992" y="40116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1650392" y="2944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1955192" y="3325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21075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888392" y="3859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1193192" y="4087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1345592" y="4060825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1269392" y="37830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1726592" y="4087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7" name="Oval 86"/>
          <p:cNvSpPr/>
          <p:nvPr/>
        </p:nvSpPr>
        <p:spPr>
          <a:xfrm>
            <a:off x="1421792" y="3325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15741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13455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0" name="Oval 89"/>
          <p:cNvSpPr/>
          <p:nvPr/>
        </p:nvSpPr>
        <p:spPr>
          <a:xfrm>
            <a:off x="1345592" y="33258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1" name="Oval 90"/>
          <p:cNvSpPr/>
          <p:nvPr/>
        </p:nvSpPr>
        <p:spPr>
          <a:xfrm>
            <a:off x="1421792" y="3478213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2" name="Oval 91"/>
          <p:cNvSpPr/>
          <p:nvPr/>
        </p:nvSpPr>
        <p:spPr>
          <a:xfrm>
            <a:off x="1497992" y="3402013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>
            <a:off x="2562225" y="3390900"/>
            <a:ext cx="14097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>
            <a:off x="1193192" y="3619500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5" name="Oval 94"/>
          <p:cNvSpPr/>
          <p:nvPr/>
        </p:nvSpPr>
        <p:spPr>
          <a:xfrm>
            <a:off x="1421792" y="2857500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6" name="Oval 95"/>
          <p:cNvSpPr/>
          <p:nvPr/>
        </p:nvSpPr>
        <p:spPr>
          <a:xfrm>
            <a:off x="1802792" y="3314700"/>
            <a:ext cx="152400" cy="152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513" name="510 Düz Bağlayıcı"/>
          <p:cNvCxnSpPr/>
          <p:nvPr/>
        </p:nvCxnSpPr>
        <p:spPr>
          <a:xfrm>
            <a:off x="3116119" y="2403042"/>
            <a:ext cx="0" cy="47307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511 Düz Bağlayıcı"/>
          <p:cNvCxnSpPr/>
          <p:nvPr/>
        </p:nvCxnSpPr>
        <p:spPr>
          <a:xfrm>
            <a:off x="2933557" y="2876117"/>
            <a:ext cx="388937" cy="127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" name="515 Metin kutusu"/>
          <p:cNvSpPr txBox="1">
            <a:spLocks noChangeArrowheads="1"/>
          </p:cNvSpPr>
          <p:nvPr/>
        </p:nvSpPr>
        <p:spPr bwMode="auto">
          <a:xfrm>
            <a:off x="2804969" y="1993467"/>
            <a:ext cx="466794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/>
              <a:t>Rx</a:t>
            </a:r>
            <a:endParaRPr lang="tr-TR" dirty="0"/>
          </a:p>
        </p:txBody>
      </p:sp>
      <p:sp>
        <p:nvSpPr>
          <p:cNvPr id="518" name="TextBox 517"/>
          <p:cNvSpPr txBox="1">
            <a:spLocks noChangeArrowheads="1"/>
          </p:cNvSpPr>
          <p:nvPr/>
        </p:nvSpPr>
        <p:spPr bwMode="auto">
          <a:xfrm>
            <a:off x="488227" y="4595090"/>
            <a:ext cx="68893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Primary Cancer                          residual disease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82" name="Oval 581"/>
          <p:cNvSpPr/>
          <p:nvPr/>
        </p:nvSpPr>
        <p:spPr>
          <a:xfrm>
            <a:off x="4580654" y="3374299"/>
            <a:ext cx="152400" cy="152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95" name="Oval 594"/>
          <p:cNvSpPr/>
          <p:nvPr/>
        </p:nvSpPr>
        <p:spPr>
          <a:xfrm>
            <a:off x="4580654" y="3602899"/>
            <a:ext cx="152400" cy="152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01" name="Oval 600"/>
          <p:cNvSpPr/>
          <p:nvPr/>
        </p:nvSpPr>
        <p:spPr>
          <a:xfrm>
            <a:off x="4428254" y="3652111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02" name="Oval 601"/>
          <p:cNvSpPr/>
          <p:nvPr/>
        </p:nvSpPr>
        <p:spPr>
          <a:xfrm>
            <a:off x="4352054" y="3374299"/>
            <a:ext cx="152400" cy="152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09" name="Oval 608"/>
          <p:cNvSpPr/>
          <p:nvPr/>
        </p:nvSpPr>
        <p:spPr>
          <a:xfrm>
            <a:off x="4455963" y="3492063"/>
            <a:ext cx="152400" cy="152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" name="Group 1610"/>
          <p:cNvGrpSpPr/>
          <p:nvPr/>
        </p:nvGrpSpPr>
        <p:grpSpPr>
          <a:xfrm>
            <a:off x="3755303" y="1903413"/>
            <a:ext cx="5388697" cy="4954587"/>
            <a:chOff x="3764828" y="1903413"/>
            <a:chExt cx="5388697" cy="4954587"/>
          </a:xfrm>
        </p:grpSpPr>
        <p:sp>
          <p:nvSpPr>
            <p:cNvPr id="1135" name="Right Arrow 1134"/>
            <p:cNvSpPr/>
            <p:nvPr/>
          </p:nvSpPr>
          <p:spPr>
            <a:xfrm>
              <a:off x="5800725" y="3429000"/>
              <a:ext cx="923925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36" name="Oval 1135"/>
            <p:cNvSpPr/>
            <p:nvPr/>
          </p:nvSpPr>
          <p:spPr>
            <a:xfrm>
              <a:off x="6753225" y="355441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37" name="Oval 1136"/>
            <p:cNvSpPr/>
            <p:nvPr/>
          </p:nvSpPr>
          <p:spPr>
            <a:xfrm>
              <a:off x="6981825" y="355441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38" name="Oval 1137"/>
            <p:cNvSpPr/>
            <p:nvPr/>
          </p:nvSpPr>
          <p:spPr>
            <a:xfrm>
              <a:off x="6905625" y="332581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39" name="Oval 1138"/>
            <p:cNvSpPr/>
            <p:nvPr/>
          </p:nvSpPr>
          <p:spPr>
            <a:xfrm>
              <a:off x="6943725" y="38020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0" name="Oval 1139"/>
            <p:cNvSpPr/>
            <p:nvPr/>
          </p:nvSpPr>
          <p:spPr bwMode="auto">
            <a:xfrm>
              <a:off x="7143750" y="34305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1" name="Oval 1140"/>
            <p:cNvSpPr/>
            <p:nvPr/>
          </p:nvSpPr>
          <p:spPr bwMode="auto">
            <a:xfrm>
              <a:off x="7629525" y="3571875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2" name="Oval 1141"/>
            <p:cNvSpPr/>
            <p:nvPr/>
          </p:nvSpPr>
          <p:spPr bwMode="auto">
            <a:xfrm>
              <a:off x="7781925" y="408940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3" name="Oval 106"/>
            <p:cNvSpPr/>
            <p:nvPr/>
          </p:nvSpPr>
          <p:spPr bwMode="auto">
            <a:xfrm>
              <a:off x="7705725" y="32019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4" name="Oval 107"/>
            <p:cNvSpPr/>
            <p:nvPr/>
          </p:nvSpPr>
          <p:spPr bwMode="auto">
            <a:xfrm>
              <a:off x="7858125" y="3354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5" name="Oval 108"/>
            <p:cNvSpPr/>
            <p:nvPr/>
          </p:nvSpPr>
          <p:spPr bwMode="auto">
            <a:xfrm>
              <a:off x="7705725" y="3354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6" name="Oval 109"/>
            <p:cNvSpPr/>
            <p:nvPr/>
          </p:nvSpPr>
          <p:spPr bwMode="auto">
            <a:xfrm>
              <a:off x="81629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7" name="Oval 110"/>
            <p:cNvSpPr/>
            <p:nvPr/>
          </p:nvSpPr>
          <p:spPr bwMode="auto">
            <a:xfrm>
              <a:off x="83153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8" name="Oval 111"/>
            <p:cNvSpPr/>
            <p:nvPr/>
          </p:nvSpPr>
          <p:spPr bwMode="auto">
            <a:xfrm>
              <a:off x="7781925" y="30495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49" name="Oval 112"/>
            <p:cNvSpPr/>
            <p:nvPr/>
          </p:nvSpPr>
          <p:spPr bwMode="auto">
            <a:xfrm>
              <a:off x="7096113" y="40886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0" name="Oval 113"/>
            <p:cNvSpPr/>
            <p:nvPr/>
          </p:nvSpPr>
          <p:spPr bwMode="auto">
            <a:xfrm>
              <a:off x="7477125" y="3354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1" name="Oval 114"/>
            <p:cNvSpPr/>
            <p:nvPr/>
          </p:nvSpPr>
          <p:spPr bwMode="auto">
            <a:xfrm>
              <a:off x="8010525" y="3201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2" name="Oval 115"/>
            <p:cNvSpPr/>
            <p:nvPr/>
          </p:nvSpPr>
          <p:spPr bwMode="auto">
            <a:xfrm>
              <a:off x="8086725" y="3354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3" name="Oval 116"/>
            <p:cNvSpPr/>
            <p:nvPr/>
          </p:nvSpPr>
          <p:spPr bwMode="auto">
            <a:xfrm>
              <a:off x="8239125" y="35067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4" name="Oval 117"/>
            <p:cNvSpPr/>
            <p:nvPr/>
          </p:nvSpPr>
          <p:spPr bwMode="auto">
            <a:xfrm>
              <a:off x="83915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5" name="Oval 118"/>
            <p:cNvSpPr/>
            <p:nvPr/>
          </p:nvSpPr>
          <p:spPr bwMode="auto">
            <a:xfrm>
              <a:off x="7172313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6" name="Oval 119"/>
            <p:cNvSpPr/>
            <p:nvPr/>
          </p:nvSpPr>
          <p:spPr bwMode="auto">
            <a:xfrm>
              <a:off x="7324713" y="40886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7" name="Oval 120"/>
            <p:cNvSpPr/>
            <p:nvPr/>
          </p:nvSpPr>
          <p:spPr bwMode="auto">
            <a:xfrm>
              <a:off x="7629525" y="39639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8" name="Oval 121"/>
            <p:cNvSpPr/>
            <p:nvPr/>
          </p:nvSpPr>
          <p:spPr bwMode="auto">
            <a:xfrm>
              <a:off x="7781925" y="36591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59" name="Oval 122"/>
            <p:cNvSpPr/>
            <p:nvPr/>
          </p:nvSpPr>
          <p:spPr bwMode="auto">
            <a:xfrm>
              <a:off x="79343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0" name="Oval 123"/>
            <p:cNvSpPr/>
            <p:nvPr/>
          </p:nvSpPr>
          <p:spPr bwMode="auto">
            <a:xfrm>
              <a:off x="8086725" y="3963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1" name="Oval 124"/>
            <p:cNvSpPr/>
            <p:nvPr/>
          </p:nvSpPr>
          <p:spPr bwMode="auto">
            <a:xfrm>
              <a:off x="82391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2" name="Oval 125"/>
            <p:cNvSpPr/>
            <p:nvPr/>
          </p:nvSpPr>
          <p:spPr bwMode="auto">
            <a:xfrm>
              <a:off x="80867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3" name="Oval 126"/>
            <p:cNvSpPr/>
            <p:nvPr/>
          </p:nvSpPr>
          <p:spPr bwMode="auto">
            <a:xfrm>
              <a:off x="7553325" y="32019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4" name="Oval 1163"/>
            <p:cNvSpPr/>
            <p:nvPr/>
          </p:nvSpPr>
          <p:spPr bwMode="auto">
            <a:xfrm>
              <a:off x="7477125" y="3735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5" name="Oval 1164"/>
            <p:cNvSpPr/>
            <p:nvPr/>
          </p:nvSpPr>
          <p:spPr bwMode="auto">
            <a:xfrm>
              <a:off x="7477125" y="35829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6" name="Oval 1165"/>
            <p:cNvSpPr/>
            <p:nvPr/>
          </p:nvSpPr>
          <p:spPr bwMode="auto">
            <a:xfrm>
              <a:off x="8315325" y="3354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7" name="Oval 1166"/>
            <p:cNvSpPr/>
            <p:nvPr/>
          </p:nvSpPr>
          <p:spPr bwMode="auto">
            <a:xfrm>
              <a:off x="8467725" y="3201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8" name="Oval 1167"/>
            <p:cNvSpPr/>
            <p:nvPr/>
          </p:nvSpPr>
          <p:spPr bwMode="auto">
            <a:xfrm>
              <a:off x="7629525" y="3735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9" name="Oval 1168"/>
            <p:cNvSpPr/>
            <p:nvPr/>
          </p:nvSpPr>
          <p:spPr bwMode="auto">
            <a:xfrm>
              <a:off x="84677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0" name="Oval 1169"/>
            <p:cNvSpPr/>
            <p:nvPr/>
          </p:nvSpPr>
          <p:spPr bwMode="auto">
            <a:xfrm>
              <a:off x="7705725" y="3506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1" name="Oval 1170"/>
            <p:cNvSpPr/>
            <p:nvPr/>
          </p:nvSpPr>
          <p:spPr bwMode="auto">
            <a:xfrm>
              <a:off x="7629525" y="4116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2" name="Oval 1171"/>
            <p:cNvSpPr/>
            <p:nvPr/>
          </p:nvSpPr>
          <p:spPr bwMode="auto">
            <a:xfrm>
              <a:off x="8239125" y="3963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3" name="Oval 1172"/>
            <p:cNvSpPr/>
            <p:nvPr/>
          </p:nvSpPr>
          <p:spPr bwMode="auto">
            <a:xfrm>
              <a:off x="8086725" y="41925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4" name="Oval 1173"/>
            <p:cNvSpPr/>
            <p:nvPr/>
          </p:nvSpPr>
          <p:spPr bwMode="auto">
            <a:xfrm>
              <a:off x="8239125" y="31257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5" name="Oval 1174"/>
            <p:cNvSpPr/>
            <p:nvPr/>
          </p:nvSpPr>
          <p:spPr bwMode="auto">
            <a:xfrm>
              <a:off x="7172313" y="36314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6" name="Oval 1175"/>
            <p:cNvSpPr/>
            <p:nvPr/>
          </p:nvSpPr>
          <p:spPr bwMode="auto">
            <a:xfrm>
              <a:off x="7324713" y="37838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7" name="Oval 1176"/>
            <p:cNvSpPr/>
            <p:nvPr/>
          </p:nvSpPr>
          <p:spPr bwMode="auto">
            <a:xfrm>
              <a:off x="7477125" y="40401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8" name="Oval 1177"/>
            <p:cNvSpPr/>
            <p:nvPr/>
          </p:nvSpPr>
          <p:spPr bwMode="auto">
            <a:xfrm>
              <a:off x="7781925" y="4268788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79" name="Oval 1178"/>
            <p:cNvSpPr/>
            <p:nvPr/>
          </p:nvSpPr>
          <p:spPr bwMode="auto">
            <a:xfrm>
              <a:off x="7934325" y="424180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0" name="Oval 1179"/>
            <p:cNvSpPr/>
            <p:nvPr/>
          </p:nvSpPr>
          <p:spPr bwMode="auto">
            <a:xfrm>
              <a:off x="7858125" y="39639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1" name="Oval 1180"/>
            <p:cNvSpPr/>
            <p:nvPr/>
          </p:nvSpPr>
          <p:spPr bwMode="auto">
            <a:xfrm>
              <a:off x="8315325" y="4268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2" name="Oval 1181"/>
            <p:cNvSpPr/>
            <p:nvPr/>
          </p:nvSpPr>
          <p:spPr bwMode="auto">
            <a:xfrm>
              <a:off x="8010525" y="35067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3" name="Oval 1182"/>
            <p:cNvSpPr/>
            <p:nvPr/>
          </p:nvSpPr>
          <p:spPr bwMode="auto">
            <a:xfrm>
              <a:off x="81629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4" name="Oval 1183"/>
            <p:cNvSpPr/>
            <p:nvPr/>
          </p:nvSpPr>
          <p:spPr bwMode="auto">
            <a:xfrm>
              <a:off x="79343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5" name="Oval 1184"/>
            <p:cNvSpPr/>
            <p:nvPr/>
          </p:nvSpPr>
          <p:spPr bwMode="auto">
            <a:xfrm>
              <a:off x="7934325" y="35067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6" name="Oval 1185"/>
            <p:cNvSpPr/>
            <p:nvPr/>
          </p:nvSpPr>
          <p:spPr bwMode="auto">
            <a:xfrm>
              <a:off x="80105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7" name="Oval 1186"/>
            <p:cNvSpPr/>
            <p:nvPr/>
          </p:nvSpPr>
          <p:spPr bwMode="auto">
            <a:xfrm>
              <a:off x="8086725" y="3582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8" name="Oval 1187"/>
            <p:cNvSpPr/>
            <p:nvPr/>
          </p:nvSpPr>
          <p:spPr bwMode="auto">
            <a:xfrm>
              <a:off x="7781925" y="3800475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89" name="Oval 1188"/>
            <p:cNvSpPr/>
            <p:nvPr/>
          </p:nvSpPr>
          <p:spPr bwMode="auto">
            <a:xfrm>
              <a:off x="8010525" y="30384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0" name="Oval 1189"/>
            <p:cNvSpPr/>
            <p:nvPr/>
          </p:nvSpPr>
          <p:spPr bwMode="auto">
            <a:xfrm>
              <a:off x="8391525" y="34956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1" name="Oval 1190"/>
            <p:cNvSpPr/>
            <p:nvPr/>
          </p:nvSpPr>
          <p:spPr bwMode="auto">
            <a:xfrm>
              <a:off x="7781925" y="3724275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2" name="Oval 1191"/>
            <p:cNvSpPr/>
            <p:nvPr/>
          </p:nvSpPr>
          <p:spPr bwMode="auto">
            <a:xfrm>
              <a:off x="7934325" y="424180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3" name="Oval 1192"/>
            <p:cNvSpPr/>
            <p:nvPr/>
          </p:nvSpPr>
          <p:spPr bwMode="auto">
            <a:xfrm>
              <a:off x="7858125" y="3354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4" name="Oval 1193"/>
            <p:cNvSpPr/>
            <p:nvPr/>
          </p:nvSpPr>
          <p:spPr bwMode="auto">
            <a:xfrm>
              <a:off x="8010525" y="35067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5" name="Oval 1194"/>
            <p:cNvSpPr/>
            <p:nvPr/>
          </p:nvSpPr>
          <p:spPr bwMode="auto">
            <a:xfrm>
              <a:off x="7858125" y="3506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6" name="Oval 1195"/>
            <p:cNvSpPr/>
            <p:nvPr/>
          </p:nvSpPr>
          <p:spPr bwMode="auto">
            <a:xfrm>
              <a:off x="83153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7" name="Oval 1196"/>
            <p:cNvSpPr/>
            <p:nvPr/>
          </p:nvSpPr>
          <p:spPr bwMode="auto">
            <a:xfrm>
              <a:off x="7096113" y="40886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8" name="Oval 1197"/>
            <p:cNvSpPr/>
            <p:nvPr/>
          </p:nvSpPr>
          <p:spPr bwMode="auto">
            <a:xfrm>
              <a:off x="7934325" y="3201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9" name="Oval 1198"/>
            <p:cNvSpPr/>
            <p:nvPr/>
          </p:nvSpPr>
          <p:spPr bwMode="auto">
            <a:xfrm>
              <a:off x="86201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0" name="Oval 1199"/>
            <p:cNvSpPr/>
            <p:nvPr/>
          </p:nvSpPr>
          <p:spPr bwMode="auto">
            <a:xfrm>
              <a:off x="7629525" y="3506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1" name="Oval 1200"/>
            <p:cNvSpPr/>
            <p:nvPr/>
          </p:nvSpPr>
          <p:spPr bwMode="auto">
            <a:xfrm>
              <a:off x="8162925" y="3354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2" name="Oval 1201"/>
            <p:cNvSpPr/>
            <p:nvPr/>
          </p:nvSpPr>
          <p:spPr bwMode="auto">
            <a:xfrm>
              <a:off x="8239125" y="35067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3" name="Oval 1202"/>
            <p:cNvSpPr/>
            <p:nvPr/>
          </p:nvSpPr>
          <p:spPr bwMode="auto">
            <a:xfrm>
              <a:off x="83915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4" name="Oval 1203"/>
            <p:cNvSpPr/>
            <p:nvPr/>
          </p:nvSpPr>
          <p:spPr bwMode="auto">
            <a:xfrm>
              <a:off x="7172313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5" name="Oval 1204"/>
            <p:cNvSpPr/>
            <p:nvPr/>
          </p:nvSpPr>
          <p:spPr bwMode="auto">
            <a:xfrm>
              <a:off x="7324713" y="40886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6" name="Oval 1205"/>
            <p:cNvSpPr/>
            <p:nvPr/>
          </p:nvSpPr>
          <p:spPr bwMode="auto">
            <a:xfrm>
              <a:off x="88487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7" name="Oval 1206"/>
            <p:cNvSpPr/>
            <p:nvPr/>
          </p:nvSpPr>
          <p:spPr bwMode="auto">
            <a:xfrm>
              <a:off x="7781925" y="4116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8" name="Oval 1207"/>
            <p:cNvSpPr/>
            <p:nvPr/>
          </p:nvSpPr>
          <p:spPr bwMode="auto">
            <a:xfrm>
              <a:off x="79343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9" name="Oval 1208"/>
            <p:cNvSpPr/>
            <p:nvPr/>
          </p:nvSpPr>
          <p:spPr bwMode="auto">
            <a:xfrm>
              <a:off x="8086725" y="3963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0" name="Oval 1209"/>
            <p:cNvSpPr/>
            <p:nvPr/>
          </p:nvSpPr>
          <p:spPr bwMode="auto">
            <a:xfrm>
              <a:off x="82391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1" name="Oval 1210"/>
            <p:cNvSpPr/>
            <p:nvPr/>
          </p:nvSpPr>
          <p:spPr bwMode="auto">
            <a:xfrm>
              <a:off x="8391525" y="4268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2" name="Oval 1211"/>
            <p:cNvSpPr/>
            <p:nvPr/>
          </p:nvSpPr>
          <p:spPr bwMode="auto">
            <a:xfrm>
              <a:off x="8239125" y="39639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3" name="Oval 1212"/>
            <p:cNvSpPr/>
            <p:nvPr/>
          </p:nvSpPr>
          <p:spPr bwMode="auto">
            <a:xfrm>
              <a:off x="7705725" y="3354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4" name="Oval 1213"/>
            <p:cNvSpPr/>
            <p:nvPr/>
          </p:nvSpPr>
          <p:spPr bwMode="auto">
            <a:xfrm>
              <a:off x="7629525" y="3887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5" name="Oval 1214"/>
            <p:cNvSpPr/>
            <p:nvPr/>
          </p:nvSpPr>
          <p:spPr bwMode="auto">
            <a:xfrm>
              <a:off x="7629525" y="37353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6" name="Oval 1215"/>
            <p:cNvSpPr/>
            <p:nvPr/>
          </p:nvSpPr>
          <p:spPr bwMode="auto">
            <a:xfrm>
              <a:off x="7096113" y="36314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7" name="Oval 1216"/>
            <p:cNvSpPr/>
            <p:nvPr/>
          </p:nvSpPr>
          <p:spPr bwMode="auto">
            <a:xfrm>
              <a:off x="7248513" y="34790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8" name="Oval 1217"/>
            <p:cNvSpPr/>
            <p:nvPr/>
          </p:nvSpPr>
          <p:spPr bwMode="auto">
            <a:xfrm>
              <a:off x="7781925" y="3887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19" name="Oval 1218"/>
            <p:cNvSpPr/>
            <p:nvPr/>
          </p:nvSpPr>
          <p:spPr bwMode="auto">
            <a:xfrm>
              <a:off x="8620125" y="42687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0" name="Oval 1219"/>
            <p:cNvSpPr/>
            <p:nvPr/>
          </p:nvSpPr>
          <p:spPr bwMode="auto">
            <a:xfrm>
              <a:off x="7858125" y="36591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1" name="Oval 1220"/>
            <p:cNvSpPr/>
            <p:nvPr/>
          </p:nvSpPr>
          <p:spPr bwMode="auto">
            <a:xfrm>
              <a:off x="7781925" y="4268788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2" name="Oval 1221"/>
            <p:cNvSpPr/>
            <p:nvPr/>
          </p:nvSpPr>
          <p:spPr bwMode="auto">
            <a:xfrm>
              <a:off x="83915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3" name="Oval 1222"/>
            <p:cNvSpPr/>
            <p:nvPr/>
          </p:nvSpPr>
          <p:spPr bwMode="auto">
            <a:xfrm>
              <a:off x="8239125" y="43449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4" name="Oval 1223"/>
            <p:cNvSpPr/>
            <p:nvPr/>
          </p:nvSpPr>
          <p:spPr bwMode="auto">
            <a:xfrm>
              <a:off x="8391525" y="3278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5" name="Oval 1224"/>
            <p:cNvSpPr/>
            <p:nvPr/>
          </p:nvSpPr>
          <p:spPr bwMode="auto">
            <a:xfrm>
              <a:off x="7324713" y="37838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6" name="Oval 1225"/>
            <p:cNvSpPr/>
            <p:nvPr/>
          </p:nvSpPr>
          <p:spPr bwMode="auto">
            <a:xfrm>
              <a:off x="7477113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7" name="Oval 1226"/>
            <p:cNvSpPr/>
            <p:nvPr/>
          </p:nvSpPr>
          <p:spPr bwMode="auto">
            <a:xfrm>
              <a:off x="7629525" y="41925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8" name="Oval 1227"/>
            <p:cNvSpPr/>
            <p:nvPr/>
          </p:nvSpPr>
          <p:spPr bwMode="auto">
            <a:xfrm>
              <a:off x="7934325" y="44211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29" name="Oval 1228"/>
            <p:cNvSpPr/>
            <p:nvPr/>
          </p:nvSpPr>
          <p:spPr bwMode="auto">
            <a:xfrm>
              <a:off x="8086725" y="439420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0" name="Oval 1229"/>
            <p:cNvSpPr/>
            <p:nvPr/>
          </p:nvSpPr>
          <p:spPr bwMode="auto">
            <a:xfrm>
              <a:off x="8010525" y="4116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1" name="Oval 1230"/>
            <p:cNvSpPr/>
            <p:nvPr/>
          </p:nvSpPr>
          <p:spPr bwMode="auto">
            <a:xfrm>
              <a:off x="8467725" y="44211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2" name="Oval 1231"/>
            <p:cNvSpPr/>
            <p:nvPr/>
          </p:nvSpPr>
          <p:spPr bwMode="auto">
            <a:xfrm>
              <a:off x="81629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3" name="Oval 1232"/>
            <p:cNvSpPr/>
            <p:nvPr/>
          </p:nvSpPr>
          <p:spPr bwMode="auto">
            <a:xfrm>
              <a:off x="83153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4" name="Oval 1233"/>
            <p:cNvSpPr/>
            <p:nvPr/>
          </p:nvSpPr>
          <p:spPr bwMode="auto">
            <a:xfrm>
              <a:off x="80867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5" name="Oval 1234"/>
            <p:cNvSpPr/>
            <p:nvPr/>
          </p:nvSpPr>
          <p:spPr bwMode="auto">
            <a:xfrm>
              <a:off x="8086725" y="36591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6" name="Oval 1235"/>
            <p:cNvSpPr/>
            <p:nvPr/>
          </p:nvSpPr>
          <p:spPr bwMode="auto">
            <a:xfrm>
              <a:off x="8162925" y="38115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7" name="Oval 1236"/>
            <p:cNvSpPr/>
            <p:nvPr/>
          </p:nvSpPr>
          <p:spPr bwMode="auto">
            <a:xfrm>
              <a:off x="8239125" y="37353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8" name="Oval 1237"/>
            <p:cNvSpPr/>
            <p:nvPr/>
          </p:nvSpPr>
          <p:spPr bwMode="auto">
            <a:xfrm>
              <a:off x="7934325" y="39528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39" name="Oval 1238"/>
            <p:cNvSpPr/>
            <p:nvPr/>
          </p:nvSpPr>
          <p:spPr bwMode="auto">
            <a:xfrm>
              <a:off x="8162925" y="31908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0" name="Oval 1239"/>
            <p:cNvSpPr/>
            <p:nvPr/>
          </p:nvSpPr>
          <p:spPr bwMode="auto">
            <a:xfrm>
              <a:off x="7172313" y="3772767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1" name="Oval 1240"/>
            <p:cNvSpPr/>
            <p:nvPr/>
          </p:nvSpPr>
          <p:spPr bwMode="auto">
            <a:xfrm>
              <a:off x="7524750" y="260985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2" name="Oval 1241"/>
            <p:cNvSpPr/>
            <p:nvPr/>
          </p:nvSpPr>
          <p:spPr bwMode="auto">
            <a:xfrm>
              <a:off x="7677150" y="3127375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3" name="Oval 1242"/>
            <p:cNvSpPr/>
            <p:nvPr/>
          </p:nvSpPr>
          <p:spPr bwMode="auto">
            <a:xfrm>
              <a:off x="7600950" y="22399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4" name="Oval 1243"/>
            <p:cNvSpPr/>
            <p:nvPr/>
          </p:nvSpPr>
          <p:spPr bwMode="auto">
            <a:xfrm>
              <a:off x="7753350" y="23923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5" name="Oval 1244"/>
            <p:cNvSpPr/>
            <p:nvPr/>
          </p:nvSpPr>
          <p:spPr bwMode="auto">
            <a:xfrm>
              <a:off x="7600950" y="23923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6" name="Oval 1245"/>
            <p:cNvSpPr/>
            <p:nvPr/>
          </p:nvSpPr>
          <p:spPr bwMode="auto">
            <a:xfrm>
              <a:off x="8058150" y="26971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7" name="Oval 1246"/>
            <p:cNvSpPr/>
            <p:nvPr/>
          </p:nvSpPr>
          <p:spPr bwMode="auto">
            <a:xfrm>
              <a:off x="8210550" y="28495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8" name="Oval 1247"/>
            <p:cNvSpPr/>
            <p:nvPr/>
          </p:nvSpPr>
          <p:spPr bwMode="auto">
            <a:xfrm>
              <a:off x="7677150" y="20875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9" name="Oval 1248"/>
            <p:cNvSpPr/>
            <p:nvPr/>
          </p:nvSpPr>
          <p:spPr bwMode="auto">
            <a:xfrm>
              <a:off x="8362950" y="3001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0" name="Oval 1249"/>
            <p:cNvSpPr/>
            <p:nvPr/>
          </p:nvSpPr>
          <p:spPr bwMode="auto">
            <a:xfrm>
              <a:off x="7372350" y="23923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1" name="Oval 1250"/>
            <p:cNvSpPr/>
            <p:nvPr/>
          </p:nvSpPr>
          <p:spPr bwMode="auto">
            <a:xfrm>
              <a:off x="7905750" y="2239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2" name="Oval 1251"/>
            <p:cNvSpPr/>
            <p:nvPr/>
          </p:nvSpPr>
          <p:spPr bwMode="auto">
            <a:xfrm>
              <a:off x="7981950" y="23923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3" name="Oval 1252"/>
            <p:cNvSpPr/>
            <p:nvPr/>
          </p:nvSpPr>
          <p:spPr bwMode="auto">
            <a:xfrm>
              <a:off x="8134350" y="25447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4" name="Oval 1253"/>
            <p:cNvSpPr/>
            <p:nvPr/>
          </p:nvSpPr>
          <p:spPr bwMode="auto">
            <a:xfrm>
              <a:off x="8286750" y="26971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5" name="Oval 1254"/>
            <p:cNvSpPr/>
            <p:nvPr/>
          </p:nvSpPr>
          <p:spPr bwMode="auto">
            <a:xfrm>
              <a:off x="8439150" y="28495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6" name="Oval 1255"/>
            <p:cNvSpPr/>
            <p:nvPr/>
          </p:nvSpPr>
          <p:spPr bwMode="auto">
            <a:xfrm>
              <a:off x="8591550" y="3001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7" name="Oval 1256"/>
            <p:cNvSpPr/>
            <p:nvPr/>
          </p:nvSpPr>
          <p:spPr bwMode="auto">
            <a:xfrm>
              <a:off x="7524750" y="30019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8" name="Oval 1257"/>
            <p:cNvSpPr/>
            <p:nvPr/>
          </p:nvSpPr>
          <p:spPr bwMode="auto">
            <a:xfrm>
              <a:off x="7677150" y="26971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59" name="Oval 1258"/>
            <p:cNvSpPr/>
            <p:nvPr/>
          </p:nvSpPr>
          <p:spPr bwMode="auto">
            <a:xfrm>
              <a:off x="7829550" y="28495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0" name="Oval 1259"/>
            <p:cNvSpPr/>
            <p:nvPr/>
          </p:nvSpPr>
          <p:spPr bwMode="auto">
            <a:xfrm>
              <a:off x="7981950" y="3001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1" name="Oval 1260"/>
            <p:cNvSpPr/>
            <p:nvPr/>
          </p:nvSpPr>
          <p:spPr bwMode="auto">
            <a:xfrm>
              <a:off x="8134350" y="31543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2" name="Oval 1261"/>
            <p:cNvSpPr/>
            <p:nvPr/>
          </p:nvSpPr>
          <p:spPr bwMode="auto">
            <a:xfrm>
              <a:off x="7981950" y="28495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3" name="Oval 1262"/>
            <p:cNvSpPr/>
            <p:nvPr/>
          </p:nvSpPr>
          <p:spPr bwMode="auto">
            <a:xfrm>
              <a:off x="7448550" y="22399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4" name="Oval 1263"/>
            <p:cNvSpPr/>
            <p:nvPr/>
          </p:nvSpPr>
          <p:spPr bwMode="auto">
            <a:xfrm>
              <a:off x="7372350" y="27733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5" name="Oval 1264"/>
            <p:cNvSpPr/>
            <p:nvPr/>
          </p:nvSpPr>
          <p:spPr bwMode="auto">
            <a:xfrm>
              <a:off x="7372350" y="26209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6" name="Oval 1265"/>
            <p:cNvSpPr/>
            <p:nvPr/>
          </p:nvSpPr>
          <p:spPr bwMode="auto">
            <a:xfrm>
              <a:off x="8210550" y="23923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7" name="Oval 1266"/>
            <p:cNvSpPr/>
            <p:nvPr/>
          </p:nvSpPr>
          <p:spPr bwMode="auto">
            <a:xfrm>
              <a:off x="8362950" y="2239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8" name="Oval 1267"/>
            <p:cNvSpPr/>
            <p:nvPr/>
          </p:nvSpPr>
          <p:spPr bwMode="auto">
            <a:xfrm>
              <a:off x="7524750" y="27733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69" name="Oval 1268"/>
            <p:cNvSpPr/>
            <p:nvPr/>
          </p:nvSpPr>
          <p:spPr bwMode="auto">
            <a:xfrm>
              <a:off x="8362950" y="31543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0" name="Oval 1269"/>
            <p:cNvSpPr/>
            <p:nvPr/>
          </p:nvSpPr>
          <p:spPr bwMode="auto">
            <a:xfrm>
              <a:off x="7600950" y="25447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1" name="Oval 1270"/>
            <p:cNvSpPr/>
            <p:nvPr/>
          </p:nvSpPr>
          <p:spPr bwMode="auto">
            <a:xfrm>
              <a:off x="7524750" y="31543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2" name="Oval 1271"/>
            <p:cNvSpPr/>
            <p:nvPr/>
          </p:nvSpPr>
          <p:spPr bwMode="auto">
            <a:xfrm>
              <a:off x="8134350" y="3001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3" name="Oval 1272"/>
            <p:cNvSpPr/>
            <p:nvPr/>
          </p:nvSpPr>
          <p:spPr bwMode="auto">
            <a:xfrm>
              <a:off x="7981950" y="32305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4" name="Oval 1273"/>
            <p:cNvSpPr/>
            <p:nvPr/>
          </p:nvSpPr>
          <p:spPr bwMode="auto">
            <a:xfrm>
              <a:off x="8134350" y="21637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5" name="Oval 1274"/>
            <p:cNvSpPr/>
            <p:nvPr/>
          </p:nvSpPr>
          <p:spPr bwMode="auto">
            <a:xfrm>
              <a:off x="8439150" y="25447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6" name="Oval 1275"/>
            <p:cNvSpPr/>
            <p:nvPr/>
          </p:nvSpPr>
          <p:spPr bwMode="auto">
            <a:xfrm>
              <a:off x="8591550" y="26971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7" name="Oval 1276"/>
            <p:cNvSpPr/>
            <p:nvPr/>
          </p:nvSpPr>
          <p:spPr bwMode="auto">
            <a:xfrm>
              <a:off x="7372350" y="30781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8" name="Oval 1277"/>
            <p:cNvSpPr/>
            <p:nvPr/>
          </p:nvSpPr>
          <p:spPr bwMode="auto">
            <a:xfrm>
              <a:off x="7677150" y="33067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79" name="Oval 1278"/>
            <p:cNvSpPr/>
            <p:nvPr/>
          </p:nvSpPr>
          <p:spPr bwMode="auto">
            <a:xfrm>
              <a:off x="7829550" y="3279775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0" name="Oval 1279"/>
            <p:cNvSpPr/>
            <p:nvPr/>
          </p:nvSpPr>
          <p:spPr bwMode="auto">
            <a:xfrm>
              <a:off x="7753350" y="30019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1" name="Oval 1280"/>
            <p:cNvSpPr/>
            <p:nvPr/>
          </p:nvSpPr>
          <p:spPr bwMode="auto">
            <a:xfrm>
              <a:off x="8210550" y="33067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2" name="Oval 1281"/>
            <p:cNvSpPr/>
            <p:nvPr/>
          </p:nvSpPr>
          <p:spPr bwMode="auto">
            <a:xfrm>
              <a:off x="7905750" y="25447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3" name="Oval 1282"/>
            <p:cNvSpPr/>
            <p:nvPr/>
          </p:nvSpPr>
          <p:spPr bwMode="auto">
            <a:xfrm>
              <a:off x="8058150" y="26971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4" name="Oval 1283"/>
            <p:cNvSpPr/>
            <p:nvPr/>
          </p:nvSpPr>
          <p:spPr bwMode="auto">
            <a:xfrm>
              <a:off x="7829550" y="26971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5" name="Oval 1284"/>
            <p:cNvSpPr/>
            <p:nvPr/>
          </p:nvSpPr>
          <p:spPr bwMode="auto">
            <a:xfrm>
              <a:off x="7829550" y="254476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6" name="Oval 1285"/>
            <p:cNvSpPr/>
            <p:nvPr/>
          </p:nvSpPr>
          <p:spPr bwMode="auto">
            <a:xfrm>
              <a:off x="7905750" y="26971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7" name="Oval 1286"/>
            <p:cNvSpPr/>
            <p:nvPr/>
          </p:nvSpPr>
          <p:spPr bwMode="auto">
            <a:xfrm>
              <a:off x="7981950" y="2620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8" name="Oval 1287"/>
            <p:cNvSpPr/>
            <p:nvPr/>
          </p:nvSpPr>
          <p:spPr bwMode="auto">
            <a:xfrm>
              <a:off x="7677150" y="2838450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9" name="Oval 1288"/>
            <p:cNvSpPr/>
            <p:nvPr/>
          </p:nvSpPr>
          <p:spPr bwMode="auto">
            <a:xfrm>
              <a:off x="7905750" y="2076450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0" name="Oval 1289"/>
            <p:cNvSpPr/>
            <p:nvPr/>
          </p:nvSpPr>
          <p:spPr bwMode="auto">
            <a:xfrm>
              <a:off x="8286750" y="2533650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1" name="Oval 1290"/>
            <p:cNvSpPr/>
            <p:nvPr/>
          </p:nvSpPr>
          <p:spPr bwMode="auto">
            <a:xfrm>
              <a:off x="7934325" y="30765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2" name="Oval 255"/>
            <p:cNvSpPr/>
            <p:nvPr/>
          </p:nvSpPr>
          <p:spPr bwMode="auto">
            <a:xfrm>
              <a:off x="8086725" y="3594100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3" name="Oval 256"/>
            <p:cNvSpPr/>
            <p:nvPr/>
          </p:nvSpPr>
          <p:spPr bwMode="auto">
            <a:xfrm>
              <a:off x="8010525" y="2706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4" name="Oval 257"/>
            <p:cNvSpPr/>
            <p:nvPr/>
          </p:nvSpPr>
          <p:spPr bwMode="auto">
            <a:xfrm>
              <a:off x="8162925" y="28590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5" name="Oval 258"/>
            <p:cNvSpPr/>
            <p:nvPr/>
          </p:nvSpPr>
          <p:spPr bwMode="auto">
            <a:xfrm>
              <a:off x="8010525" y="28590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6" name="Oval 259"/>
            <p:cNvSpPr/>
            <p:nvPr/>
          </p:nvSpPr>
          <p:spPr bwMode="auto">
            <a:xfrm>
              <a:off x="84677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7" name="Oval 260"/>
            <p:cNvSpPr/>
            <p:nvPr/>
          </p:nvSpPr>
          <p:spPr bwMode="auto">
            <a:xfrm>
              <a:off x="7248513" y="34409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8" name="Oval 261"/>
            <p:cNvSpPr/>
            <p:nvPr/>
          </p:nvSpPr>
          <p:spPr bwMode="auto">
            <a:xfrm>
              <a:off x="8086725" y="25542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99" name="Oval 262"/>
            <p:cNvSpPr/>
            <p:nvPr/>
          </p:nvSpPr>
          <p:spPr bwMode="auto">
            <a:xfrm>
              <a:off x="7400913" y="35933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0" name="Oval 263"/>
            <p:cNvSpPr/>
            <p:nvPr/>
          </p:nvSpPr>
          <p:spPr bwMode="auto">
            <a:xfrm>
              <a:off x="7781925" y="28590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1" name="Oval 264"/>
            <p:cNvSpPr/>
            <p:nvPr/>
          </p:nvSpPr>
          <p:spPr bwMode="auto">
            <a:xfrm>
              <a:off x="8315325" y="2706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2" name="Oval 265"/>
            <p:cNvSpPr/>
            <p:nvPr/>
          </p:nvSpPr>
          <p:spPr bwMode="auto">
            <a:xfrm>
              <a:off x="8391525" y="28590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3" name="Oval 266"/>
            <p:cNvSpPr/>
            <p:nvPr/>
          </p:nvSpPr>
          <p:spPr bwMode="auto">
            <a:xfrm>
              <a:off x="8543925" y="3011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4" name="Oval 267"/>
            <p:cNvSpPr/>
            <p:nvPr/>
          </p:nvSpPr>
          <p:spPr bwMode="auto">
            <a:xfrm>
              <a:off x="86963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5" name="Oval 268"/>
            <p:cNvSpPr/>
            <p:nvPr/>
          </p:nvSpPr>
          <p:spPr bwMode="auto">
            <a:xfrm>
              <a:off x="7477113" y="34409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6" name="Oval 269"/>
            <p:cNvSpPr/>
            <p:nvPr/>
          </p:nvSpPr>
          <p:spPr bwMode="auto">
            <a:xfrm>
              <a:off x="7629513" y="35933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7" name="Oval 270"/>
            <p:cNvSpPr/>
            <p:nvPr/>
          </p:nvSpPr>
          <p:spPr bwMode="auto">
            <a:xfrm>
              <a:off x="7934325" y="3468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8" name="Oval 271"/>
            <p:cNvSpPr/>
            <p:nvPr/>
          </p:nvSpPr>
          <p:spPr bwMode="auto">
            <a:xfrm>
              <a:off x="80867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09" name="Oval 272"/>
            <p:cNvSpPr/>
            <p:nvPr/>
          </p:nvSpPr>
          <p:spPr bwMode="auto">
            <a:xfrm>
              <a:off x="8239125" y="33162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0" name="Oval 273"/>
            <p:cNvSpPr/>
            <p:nvPr/>
          </p:nvSpPr>
          <p:spPr bwMode="auto">
            <a:xfrm>
              <a:off x="8391525" y="3468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1" name="Oval 274"/>
            <p:cNvSpPr/>
            <p:nvPr/>
          </p:nvSpPr>
          <p:spPr bwMode="auto">
            <a:xfrm>
              <a:off x="7172313" y="37457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2" name="Oval 275"/>
            <p:cNvSpPr/>
            <p:nvPr/>
          </p:nvSpPr>
          <p:spPr bwMode="auto">
            <a:xfrm>
              <a:off x="8391525" y="33162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3" name="Oval 276"/>
            <p:cNvSpPr/>
            <p:nvPr/>
          </p:nvSpPr>
          <p:spPr bwMode="auto">
            <a:xfrm>
              <a:off x="7858125" y="27066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4" name="Oval 277"/>
            <p:cNvSpPr/>
            <p:nvPr/>
          </p:nvSpPr>
          <p:spPr bwMode="auto">
            <a:xfrm>
              <a:off x="7781925" y="32400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5" name="Oval 278"/>
            <p:cNvSpPr/>
            <p:nvPr/>
          </p:nvSpPr>
          <p:spPr bwMode="auto">
            <a:xfrm>
              <a:off x="7781925" y="30876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6" name="Oval 279"/>
            <p:cNvSpPr/>
            <p:nvPr/>
          </p:nvSpPr>
          <p:spPr bwMode="auto">
            <a:xfrm>
              <a:off x="8620125" y="28590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7" name="Oval 280"/>
            <p:cNvSpPr/>
            <p:nvPr/>
          </p:nvSpPr>
          <p:spPr bwMode="auto">
            <a:xfrm>
              <a:off x="8772525" y="2706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8" name="Oval 281"/>
            <p:cNvSpPr/>
            <p:nvPr/>
          </p:nvSpPr>
          <p:spPr bwMode="auto">
            <a:xfrm>
              <a:off x="7934325" y="32400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19" name="Oval 282"/>
            <p:cNvSpPr/>
            <p:nvPr/>
          </p:nvSpPr>
          <p:spPr bwMode="auto">
            <a:xfrm>
              <a:off x="7400913" y="37457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0" name="Oval 283"/>
            <p:cNvSpPr/>
            <p:nvPr/>
          </p:nvSpPr>
          <p:spPr bwMode="auto">
            <a:xfrm>
              <a:off x="8010525" y="3011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1" name="Oval 285"/>
            <p:cNvSpPr/>
            <p:nvPr/>
          </p:nvSpPr>
          <p:spPr bwMode="auto">
            <a:xfrm>
              <a:off x="7172313" y="35933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2" name="Oval 286"/>
            <p:cNvSpPr/>
            <p:nvPr/>
          </p:nvSpPr>
          <p:spPr bwMode="auto">
            <a:xfrm>
              <a:off x="8391525" y="36972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3" name="Oval 287"/>
            <p:cNvSpPr/>
            <p:nvPr/>
          </p:nvSpPr>
          <p:spPr bwMode="auto">
            <a:xfrm>
              <a:off x="8543925" y="2630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4" name="Oval 288"/>
            <p:cNvSpPr/>
            <p:nvPr/>
          </p:nvSpPr>
          <p:spPr bwMode="auto">
            <a:xfrm>
              <a:off x="8848725" y="3011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5" name="Oval 289"/>
            <p:cNvSpPr/>
            <p:nvPr/>
          </p:nvSpPr>
          <p:spPr bwMode="auto">
            <a:xfrm>
              <a:off x="90011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6" name="Oval 290"/>
            <p:cNvSpPr/>
            <p:nvPr/>
          </p:nvSpPr>
          <p:spPr bwMode="auto">
            <a:xfrm>
              <a:off x="7781925" y="3544888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7" name="Oval 291"/>
            <p:cNvSpPr/>
            <p:nvPr/>
          </p:nvSpPr>
          <p:spPr bwMode="auto">
            <a:xfrm>
              <a:off x="8086725" y="3773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8" name="Oval 292"/>
            <p:cNvSpPr/>
            <p:nvPr/>
          </p:nvSpPr>
          <p:spPr bwMode="auto">
            <a:xfrm>
              <a:off x="8239125" y="3746500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29" name="Oval 293"/>
            <p:cNvSpPr/>
            <p:nvPr/>
          </p:nvSpPr>
          <p:spPr bwMode="auto">
            <a:xfrm>
              <a:off x="8162925" y="3468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0" name="Oval 294"/>
            <p:cNvSpPr/>
            <p:nvPr/>
          </p:nvSpPr>
          <p:spPr bwMode="auto">
            <a:xfrm>
              <a:off x="7248513" y="38981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1" name="Oval 295"/>
            <p:cNvSpPr/>
            <p:nvPr/>
          </p:nvSpPr>
          <p:spPr bwMode="auto">
            <a:xfrm>
              <a:off x="8315325" y="3011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2" name="Oval 296"/>
            <p:cNvSpPr/>
            <p:nvPr/>
          </p:nvSpPr>
          <p:spPr bwMode="auto">
            <a:xfrm>
              <a:off x="84677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3" name="Oval 297"/>
            <p:cNvSpPr/>
            <p:nvPr/>
          </p:nvSpPr>
          <p:spPr bwMode="auto">
            <a:xfrm>
              <a:off x="82391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4" name="Oval 298"/>
            <p:cNvSpPr/>
            <p:nvPr/>
          </p:nvSpPr>
          <p:spPr bwMode="auto">
            <a:xfrm>
              <a:off x="8239125" y="30114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5" name="Oval 299"/>
            <p:cNvSpPr/>
            <p:nvPr/>
          </p:nvSpPr>
          <p:spPr bwMode="auto">
            <a:xfrm>
              <a:off x="8315325" y="31638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6" name="Oval 300"/>
            <p:cNvSpPr/>
            <p:nvPr/>
          </p:nvSpPr>
          <p:spPr bwMode="auto">
            <a:xfrm>
              <a:off x="8391525" y="308768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7" name="Oval 301"/>
            <p:cNvSpPr/>
            <p:nvPr/>
          </p:nvSpPr>
          <p:spPr bwMode="auto">
            <a:xfrm>
              <a:off x="8086725" y="33051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8" name="Oval 302"/>
            <p:cNvSpPr/>
            <p:nvPr/>
          </p:nvSpPr>
          <p:spPr bwMode="auto">
            <a:xfrm>
              <a:off x="8315325" y="25431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39" name="Oval 303"/>
            <p:cNvSpPr/>
            <p:nvPr/>
          </p:nvSpPr>
          <p:spPr bwMode="auto">
            <a:xfrm>
              <a:off x="8696325" y="3000375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0" name="Oval 1339"/>
            <p:cNvSpPr/>
            <p:nvPr/>
          </p:nvSpPr>
          <p:spPr bwMode="auto">
            <a:xfrm>
              <a:off x="6534150" y="39163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1" name="Oval 1340"/>
            <p:cNvSpPr/>
            <p:nvPr/>
          </p:nvSpPr>
          <p:spPr bwMode="auto">
            <a:xfrm>
              <a:off x="7019925" y="40576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2" name="Oval 1341"/>
            <p:cNvSpPr/>
            <p:nvPr/>
          </p:nvSpPr>
          <p:spPr bwMode="auto">
            <a:xfrm>
              <a:off x="7096125" y="3687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3" name="Oval 1342"/>
            <p:cNvSpPr/>
            <p:nvPr/>
          </p:nvSpPr>
          <p:spPr bwMode="auto">
            <a:xfrm>
              <a:off x="72485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4" name="Oval 1343"/>
            <p:cNvSpPr/>
            <p:nvPr/>
          </p:nvSpPr>
          <p:spPr bwMode="auto">
            <a:xfrm>
              <a:off x="70961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5" name="Oval 1344"/>
            <p:cNvSpPr/>
            <p:nvPr/>
          </p:nvSpPr>
          <p:spPr bwMode="auto">
            <a:xfrm>
              <a:off x="75533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6" name="Oval 1345"/>
            <p:cNvSpPr/>
            <p:nvPr/>
          </p:nvSpPr>
          <p:spPr bwMode="auto">
            <a:xfrm>
              <a:off x="77057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7" name="Oval 1346"/>
            <p:cNvSpPr/>
            <p:nvPr/>
          </p:nvSpPr>
          <p:spPr bwMode="auto">
            <a:xfrm>
              <a:off x="7172325" y="35353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8" name="Oval 1347"/>
            <p:cNvSpPr/>
            <p:nvPr/>
          </p:nvSpPr>
          <p:spPr bwMode="auto">
            <a:xfrm>
              <a:off x="78581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49" name="Oval 1348"/>
            <p:cNvSpPr/>
            <p:nvPr/>
          </p:nvSpPr>
          <p:spPr bwMode="auto">
            <a:xfrm>
              <a:off x="68675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0" name="Oval 1349"/>
            <p:cNvSpPr/>
            <p:nvPr/>
          </p:nvSpPr>
          <p:spPr bwMode="auto">
            <a:xfrm>
              <a:off x="7400925" y="3687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1" name="Oval 1350"/>
            <p:cNvSpPr/>
            <p:nvPr/>
          </p:nvSpPr>
          <p:spPr bwMode="auto">
            <a:xfrm>
              <a:off x="74771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2" name="Oval 1351"/>
            <p:cNvSpPr/>
            <p:nvPr/>
          </p:nvSpPr>
          <p:spPr bwMode="auto">
            <a:xfrm>
              <a:off x="76295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3" name="Oval 1352"/>
            <p:cNvSpPr/>
            <p:nvPr/>
          </p:nvSpPr>
          <p:spPr bwMode="auto">
            <a:xfrm>
              <a:off x="77819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4" name="Oval 1353"/>
            <p:cNvSpPr/>
            <p:nvPr/>
          </p:nvSpPr>
          <p:spPr bwMode="auto">
            <a:xfrm>
              <a:off x="7934325" y="42973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5" name="Oval 1354"/>
            <p:cNvSpPr/>
            <p:nvPr/>
          </p:nvSpPr>
          <p:spPr bwMode="auto">
            <a:xfrm>
              <a:off x="80867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6" name="Oval 1355"/>
            <p:cNvSpPr/>
            <p:nvPr/>
          </p:nvSpPr>
          <p:spPr bwMode="auto">
            <a:xfrm>
              <a:off x="70199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7" name="Oval 1356"/>
            <p:cNvSpPr/>
            <p:nvPr/>
          </p:nvSpPr>
          <p:spPr bwMode="auto">
            <a:xfrm>
              <a:off x="71723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8" name="Oval 1357"/>
            <p:cNvSpPr/>
            <p:nvPr/>
          </p:nvSpPr>
          <p:spPr bwMode="auto">
            <a:xfrm>
              <a:off x="73247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59" name="Oval 1358"/>
            <p:cNvSpPr/>
            <p:nvPr/>
          </p:nvSpPr>
          <p:spPr bwMode="auto">
            <a:xfrm>
              <a:off x="74771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0" name="Oval 1359"/>
            <p:cNvSpPr/>
            <p:nvPr/>
          </p:nvSpPr>
          <p:spPr bwMode="auto">
            <a:xfrm>
              <a:off x="74771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1" name="Oval 1360"/>
            <p:cNvSpPr/>
            <p:nvPr/>
          </p:nvSpPr>
          <p:spPr bwMode="auto">
            <a:xfrm>
              <a:off x="6943725" y="3687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2" name="Oval 1361"/>
            <p:cNvSpPr/>
            <p:nvPr/>
          </p:nvSpPr>
          <p:spPr bwMode="auto">
            <a:xfrm>
              <a:off x="6867525" y="4221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3" name="Oval 1362"/>
            <p:cNvSpPr/>
            <p:nvPr/>
          </p:nvSpPr>
          <p:spPr bwMode="auto">
            <a:xfrm>
              <a:off x="6867525" y="4068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4" name="Oval 1363"/>
            <p:cNvSpPr/>
            <p:nvPr/>
          </p:nvSpPr>
          <p:spPr bwMode="auto">
            <a:xfrm>
              <a:off x="77057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5" name="Oval 1364"/>
            <p:cNvSpPr/>
            <p:nvPr/>
          </p:nvSpPr>
          <p:spPr bwMode="auto">
            <a:xfrm>
              <a:off x="7858125" y="3687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6" name="Oval 1365"/>
            <p:cNvSpPr/>
            <p:nvPr/>
          </p:nvSpPr>
          <p:spPr bwMode="auto">
            <a:xfrm>
              <a:off x="7019925" y="4221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7" name="Oval 1366"/>
            <p:cNvSpPr/>
            <p:nvPr/>
          </p:nvSpPr>
          <p:spPr bwMode="auto">
            <a:xfrm>
              <a:off x="70961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8" name="Oval 1367"/>
            <p:cNvSpPr/>
            <p:nvPr/>
          </p:nvSpPr>
          <p:spPr bwMode="auto">
            <a:xfrm>
              <a:off x="76295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69" name="Oval 1368"/>
            <p:cNvSpPr/>
            <p:nvPr/>
          </p:nvSpPr>
          <p:spPr bwMode="auto">
            <a:xfrm>
              <a:off x="7629525" y="3611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0" name="Oval 1369"/>
            <p:cNvSpPr/>
            <p:nvPr/>
          </p:nvSpPr>
          <p:spPr bwMode="auto">
            <a:xfrm>
              <a:off x="7934325" y="39925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1" name="Oval 1370"/>
            <p:cNvSpPr/>
            <p:nvPr/>
          </p:nvSpPr>
          <p:spPr bwMode="auto">
            <a:xfrm>
              <a:off x="8086725" y="4144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2" name="Oval 1371"/>
            <p:cNvSpPr/>
            <p:nvPr/>
          </p:nvSpPr>
          <p:spPr bwMode="auto">
            <a:xfrm>
              <a:off x="6867525" y="4525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3" name="Oval 1372"/>
            <p:cNvSpPr/>
            <p:nvPr/>
          </p:nvSpPr>
          <p:spPr bwMode="auto">
            <a:xfrm>
              <a:off x="72485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4" name="Oval 1373"/>
            <p:cNvSpPr/>
            <p:nvPr/>
          </p:nvSpPr>
          <p:spPr bwMode="auto">
            <a:xfrm>
              <a:off x="74009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5" name="Oval 1374"/>
            <p:cNvSpPr/>
            <p:nvPr/>
          </p:nvSpPr>
          <p:spPr bwMode="auto">
            <a:xfrm>
              <a:off x="75533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6" name="Oval 1375"/>
            <p:cNvSpPr/>
            <p:nvPr/>
          </p:nvSpPr>
          <p:spPr bwMode="auto">
            <a:xfrm>
              <a:off x="73247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7" name="Oval 1376"/>
            <p:cNvSpPr/>
            <p:nvPr/>
          </p:nvSpPr>
          <p:spPr bwMode="auto">
            <a:xfrm>
              <a:off x="73247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8" name="Oval 1377"/>
            <p:cNvSpPr/>
            <p:nvPr/>
          </p:nvSpPr>
          <p:spPr bwMode="auto">
            <a:xfrm>
              <a:off x="74009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79" name="Oval 1378"/>
            <p:cNvSpPr/>
            <p:nvPr/>
          </p:nvSpPr>
          <p:spPr bwMode="auto">
            <a:xfrm>
              <a:off x="7477125" y="4068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0" name="Oval 1379"/>
            <p:cNvSpPr/>
            <p:nvPr/>
          </p:nvSpPr>
          <p:spPr bwMode="auto">
            <a:xfrm>
              <a:off x="7172325" y="428625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1" name="Oval 1380"/>
            <p:cNvSpPr/>
            <p:nvPr/>
          </p:nvSpPr>
          <p:spPr bwMode="auto">
            <a:xfrm>
              <a:off x="7400925" y="35242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2" name="Oval 1381"/>
            <p:cNvSpPr/>
            <p:nvPr/>
          </p:nvSpPr>
          <p:spPr bwMode="auto">
            <a:xfrm>
              <a:off x="7781925" y="39814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3" name="Oval 1382"/>
            <p:cNvSpPr/>
            <p:nvPr/>
          </p:nvSpPr>
          <p:spPr bwMode="auto">
            <a:xfrm>
              <a:off x="7172325" y="42100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4" name="Oval 1383"/>
            <p:cNvSpPr/>
            <p:nvPr/>
          </p:nvSpPr>
          <p:spPr bwMode="auto">
            <a:xfrm>
              <a:off x="72485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5" name="Oval 1384"/>
            <p:cNvSpPr/>
            <p:nvPr/>
          </p:nvSpPr>
          <p:spPr bwMode="auto">
            <a:xfrm>
              <a:off x="74009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6" name="Oval 1385"/>
            <p:cNvSpPr/>
            <p:nvPr/>
          </p:nvSpPr>
          <p:spPr bwMode="auto">
            <a:xfrm>
              <a:off x="72485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7" name="Oval 1386"/>
            <p:cNvSpPr/>
            <p:nvPr/>
          </p:nvSpPr>
          <p:spPr bwMode="auto">
            <a:xfrm>
              <a:off x="77057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8" name="Oval 1387"/>
            <p:cNvSpPr/>
            <p:nvPr/>
          </p:nvSpPr>
          <p:spPr bwMode="auto">
            <a:xfrm>
              <a:off x="78581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89" name="Oval 1388"/>
            <p:cNvSpPr/>
            <p:nvPr/>
          </p:nvSpPr>
          <p:spPr bwMode="auto">
            <a:xfrm>
              <a:off x="7324725" y="3687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0" name="Oval 1389"/>
            <p:cNvSpPr/>
            <p:nvPr/>
          </p:nvSpPr>
          <p:spPr bwMode="auto">
            <a:xfrm>
              <a:off x="70199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1" name="Oval 1390"/>
            <p:cNvSpPr/>
            <p:nvPr/>
          </p:nvSpPr>
          <p:spPr bwMode="auto">
            <a:xfrm>
              <a:off x="75533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2" name="Oval 1391"/>
            <p:cNvSpPr/>
            <p:nvPr/>
          </p:nvSpPr>
          <p:spPr bwMode="auto">
            <a:xfrm>
              <a:off x="76295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3" name="Oval 1392"/>
            <p:cNvSpPr/>
            <p:nvPr/>
          </p:nvSpPr>
          <p:spPr bwMode="auto">
            <a:xfrm>
              <a:off x="77819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4" name="Oval 1393"/>
            <p:cNvSpPr/>
            <p:nvPr/>
          </p:nvSpPr>
          <p:spPr bwMode="auto">
            <a:xfrm>
              <a:off x="7934325" y="42973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5" name="Oval 1394"/>
            <p:cNvSpPr/>
            <p:nvPr/>
          </p:nvSpPr>
          <p:spPr bwMode="auto">
            <a:xfrm>
              <a:off x="80867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6" name="Oval 1395"/>
            <p:cNvSpPr/>
            <p:nvPr/>
          </p:nvSpPr>
          <p:spPr bwMode="auto">
            <a:xfrm>
              <a:off x="73247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7" name="Oval 1396"/>
            <p:cNvSpPr/>
            <p:nvPr/>
          </p:nvSpPr>
          <p:spPr bwMode="auto">
            <a:xfrm>
              <a:off x="74771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8" name="Oval 1397"/>
            <p:cNvSpPr/>
            <p:nvPr/>
          </p:nvSpPr>
          <p:spPr bwMode="auto">
            <a:xfrm>
              <a:off x="7629525" y="44497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399" name="Oval 1398"/>
            <p:cNvSpPr/>
            <p:nvPr/>
          </p:nvSpPr>
          <p:spPr bwMode="auto">
            <a:xfrm>
              <a:off x="7096125" y="3840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0" name="Oval 1399"/>
            <p:cNvSpPr/>
            <p:nvPr/>
          </p:nvSpPr>
          <p:spPr bwMode="auto">
            <a:xfrm>
              <a:off x="7019925" y="4373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1" name="Oval 1400"/>
            <p:cNvSpPr/>
            <p:nvPr/>
          </p:nvSpPr>
          <p:spPr bwMode="auto">
            <a:xfrm>
              <a:off x="7019925" y="4221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2" name="Oval 1401"/>
            <p:cNvSpPr/>
            <p:nvPr/>
          </p:nvSpPr>
          <p:spPr bwMode="auto">
            <a:xfrm>
              <a:off x="7858125" y="3992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3" name="Oval 1402"/>
            <p:cNvSpPr/>
            <p:nvPr/>
          </p:nvSpPr>
          <p:spPr bwMode="auto">
            <a:xfrm>
              <a:off x="8010525" y="38401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4" name="Oval 1403"/>
            <p:cNvSpPr/>
            <p:nvPr/>
          </p:nvSpPr>
          <p:spPr bwMode="auto">
            <a:xfrm>
              <a:off x="7172325" y="43735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5" name="Oval 1404"/>
            <p:cNvSpPr/>
            <p:nvPr/>
          </p:nvSpPr>
          <p:spPr bwMode="auto">
            <a:xfrm>
              <a:off x="72485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6" name="Oval 1405"/>
            <p:cNvSpPr/>
            <p:nvPr/>
          </p:nvSpPr>
          <p:spPr bwMode="auto">
            <a:xfrm>
              <a:off x="7781925" y="3763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7" name="Oval 1406"/>
            <p:cNvSpPr/>
            <p:nvPr/>
          </p:nvSpPr>
          <p:spPr bwMode="auto">
            <a:xfrm>
              <a:off x="8086725" y="41449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8" name="Oval 1407"/>
            <p:cNvSpPr/>
            <p:nvPr/>
          </p:nvSpPr>
          <p:spPr bwMode="auto">
            <a:xfrm>
              <a:off x="8239125" y="42973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09" name="Oval 1408"/>
            <p:cNvSpPr/>
            <p:nvPr/>
          </p:nvSpPr>
          <p:spPr bwMode="auto">
            <a:xfrm>
              <a:off x="75533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0" name="Oval 1409"/>
            <p:cNvSpPr/>
            <p:nvPr/>
          </p:nvSpPr>
          <p:spPr bwMode="auto">
            <a:xfrm>
              <a:off x="77057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1" name="Oval 1410"/>
            <p:cNvSpPr/>
            <p:nvPr/>
          </p:nvSpPr>
          <p:spPr bwMode="auto">
            <a:xfrm>
              <a:off x="74771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2" name="Oval 1411"/>
            <p:cNvSpPr/>
            <p:nvPr/>
          </p:nvSpPr>
          <p:spPr bwMode="auto">
            <a:xfrm>
              <a:off x="7477125" y="41449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3" name="Oval 1412"/>
            <p:cNvSpPr/>
            <p:nvPr/>
          </p:nvSpPr>
          <p:spPr bwMode="auto">
            <a:xfrm>
              <a:off x="7553325" y="4297363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4" name="Oval 1413"/>
            <p:cNvSpPr/>
            <p:nvPr/>
          </p:nvSpPr>
          <p:spPr bwMode="auto">
            <a:xfrm>
              <a:off x="7629525" y="42211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5" name="Oval 1414"/>
            <p:cNvSpPr/>
            <p:nvPr/>
          </p:nvSpPr>
          <p:spPr bwMode="auto">
            <a:xfrm>
              <a:off x="7324725" y="44386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6" name="Oval 1415"/>
            <p:cNvSpPr/>
            <p:nvPr/>
          </p:nvSpPr>
          <p:spPr bwMode="auto">
            <a:xfrm>
              <a:off x="7553325" y="36766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7" name="Oval 1416"/>
            <p:cNvSpPr/>
            <p:nvPr/>
          </p:nvSpPr>
          <p:spPr bwMode="auto">
            <a:xfrm>
              <a:off x="7934325" y="4133850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8" name="Oval 1417"/>
            <p:cNvSpPr/>
            <p:nvPr/>
          </p:nvSpPr>
          <p:spPr bwMode="auto">
            <a:xfrm>
              <a:off x="6915150" y="3095625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19" name="Oval 1418"/>
            <p:cNvSpPr/>
            <p:nvPr/>
          </p:nvSpPr>
          <p:spPr bwMode="auto">
            <a:xfrm>
              <a:off x="7067550" y="36131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0" name="Oval 1419"/>
            <p:cNvSpPr/>
            <p:nvPr/>
          </p:nvSpPr>
          <p:spPr bwMode="auto">
            <a:xfrm>
              <a:off x="6991350" y="27257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1" name="Oval 1420"/>
            <p:cNvSpPr/>
            <p:nvPr/>
          </p:nvSpPr>
          <p:spPr bwMode="auto">
            <a:xfrm>
              <a:off x="7143750" y="28781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2" name="Oval 1421"/>
            <p:cNvSpPr/>
            <p:nvPr/>
          </p:nvSpPr>
          <p:spPr bwMode="auto">
            <a:xfrm>
              <a:off x="6991350" y="28781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3" name="Oval 1422"/>
            <p:cNvSpPr/>
            <p:nvPr/>
          </p:nvSpPr>
          <p:spPr bwMode="auto">
            <a:xfrm>
              <a:off x="7448550" y="31829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4" name="Oval 1423"/>
            <p:cNvSpPr/>
            <p:nvPr/>
          </p:nvSpPr>
          <p:spPr bwMode="auto">
            <a:xfrm>
              <a:off x="7600950" y="33353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5" name="Oval 1424"/>
            <p:cNvSpPr/>
            <p:nvPr/>
          </p:nvSpPr>
          <p:spPr bwMode="auto">
            <a:xfrm>
              <a:off x="7067550" y="25733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6" name="Oval 1425"/>
            <p:cNvSpPr/>
            <p:nvPr/>
          </p:nvSpPr>
          <p:spPr bwMode="auto">
            <a:xfrm>
              <a:off x="7753350" y="34877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7" name="Oval 1426"/>
            <p:cNvSpPr/>
            <p:nvPr/>
          </p:nvSpPr>
          <p:spPr bwMode="auto">
            <a:xfrm>
              <a:off x="6762750" y="28781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8" name="Oval 1427"/>
            <p:cNvSpPr/>
            <p:nvPr/>
          </p:nvSpPr>
          <p:spPr bwMode="auto">
            <a:xfrm>
              <a:off x="7296150" y="27257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29" name="Oval 1428"/>
            <p:cNvSpPr/>
            <p:nvPr/>
          </p:nvSpPr>
          <p:spPr bwMode="auto">
            <a:xfrm>
              <a:off x="7372350" y="28781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0" name="Oval 1429"/>
            <p:cNvSpPr/>
            <p:nvPr/>
          </p:nvSpPr>
          <p:spPr bwMode="auto">
            <a:xfrm>
              <a:off x="7524750" y="30305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1" name="Oval 1430"/>
            <p:cNvSpPr/>
            <p:nvPr/>
          </p:nvSpPr>
          <p:spPr bwMode="auto">
            <a:xfrm>
              <a:off x="7677150" y="31829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2" name="Oval 1431"/>
            <p:cNvSpPr/>
            <p:nvPr/>
          </p:nvSpPr>
          <p:spPr bwMode="auto">
            <a:xfrm>
              <a:off x="7829550" y="33353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3" name="Oval 1432"/>
            <p:cNvSpPr/>
            <p:nvPr/>
          </p:nvSpPr>
          <p:spPr bwMode="auto">
            <a:xfrm>
              <a:off x="7981950" y="348773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4" name="Oval 1433"/>
            <p:cNvSpPr/>
            <p:nvPr/>
          </p:nvSpPr>
          <p:spPr bwMode="auto">
            <a:xfrm>
              <a:off x="6915150" y="34877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5" name="Oval 1434"/>
            <p:cNvSpPr/>
            <p:nvPr/>
          </p:nvSpPr>
          <p:spPr bwMode="auto">
            <a:xfrm>
              <a:off x="7067550" y="31829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6" name="Oval 1435"/>
            <p:cNvSpPr/>
            <p:nvPr/>
          </p:nvSpPr>
          <p:spPr bwMode="auto">
            <a:xfrm>
              <a:off x="7219950" y="33353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7" name="Oval 1436"/>
            <p:cNvSpPr/>
            <p:nvPr/>
          </p:nvSpPr>
          <p:spPr bwMode="auto">
            <a:xfrm>
              <a:off x="7372350" y="34877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8" name="Oval 1437"/>
            <p:cNvSpPr/>
            <p:nvPr/>
          </p:nvSpPr>
          <p:spPr bwMode="auto">
            <a:xfrm>
              <a:off x="7524750" y="36401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39" name="Oval 1438"/>
            <p:cNvSpPr/>
            <p:nvPr/>
          </p:nvSpPr>
          <p:spPr bwMode="auto">
            <a:xfrm>
              <a:off x="7372350" y="33353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0" name="Oval 1439"/>
            <p:cNvSpPr/>
            <p:nvPr/>
          </p:nvSpPr>
          <p:spPr bwMode="auto">
            <a:xfrm>
              <a:off x="6838950" y="27257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1" name="Oval 1440"/>
            <p:cNvSpPr/>
            <p:nvPr/>
          </p:nvSpPr>
          <p:spPr bwMode="auto">
            <a:xfrm>
              <a:off x="6762750" y="32591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2" name="Oval 1441"/>
            <p:cNvSpPr/>
            <p:nvPr/>
          </p:nvSpPr>
          <p:spPr bwMode="auto">
            <a:xfrm>
              <a:off x="6762750" y="31067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3" name="Oval 1442"/>
            <p:cNvSpPr/>
            <p:nvPr/>
          </p:nvSpPr>
          <p:spPr bwMode="auto">
            <a:xfrm>
              <a:off x="7600950" y="28781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4" name="Oval 1443"/>
            <p:cNvSpPr/>
            <p:nvPr/>
          </p:nvSpPr>
          <p:spPr bwMode="auto">
            <a:xfrm>
              <a:off x="7753350" y="27257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5" name="Oval 1444"/>
            <p:cNvSpPr/>
            <p:nvPr/>
          </p:nvSpPr>
          <p:spPr bwMode="auto">
            <a:xfrm>
              <a:off x="6915150" y="32591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6" name="Oval 1445"/>
            <p:cNvSpPr/>
            <p:nvPr/>
          </p:nvSpPr>
          <p:spPr bwMode="auto">
            <a:xfrm>
              <a:off x="7753350" y="36401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7" name="Oval 1446"/>
            <p:cNvSpPr/>
            <p:nvPr/>
          </p:nvSpPr>
          <p:spPr bwMode="auto">
            <a:xfrm>
              <a:off x="6991350" y="30305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8" name="Oval 1447"/>
            <p:cNvSpPr/>
            <p:nvPr/>
          </p:nvSpPr>
          <p:spPr bwMode="auto">
            <a:xfrm>
              <a:off x="6915150" y="36401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49" name="Oval 1448"/>
            <p:cNvSpPr/>
            <p:nvPr/>
          </p:nvSpPr>
          <p:spPr bwMode="auto">
            <a:xfrm>
              <a:off x="7524750" y="34877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0" name="Oval 1449"/>
            <p:cNvSpPr/>
            <p:nvPr/>
          </p:nvSpPr>
          <p:spPr bwMode="auto">
            <a:xfrm>
              <a:off x="7372350" y="37163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1" name="Oval 1450"/>
            <p:cNvSpPr/>
            <p:nvPr/>
          </p:nvSpPr>
          <p:spPr bwMode="auto">
            <a:xfrm>
              <a:off x="7524750" y="26495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2" name="Oval 1451"/>
            <p:cNvSpPr/>
            <p:nvPr/>
          </p:nvSpPr>
          <p:spPr bwMode="auto">
            <a:xfrm>
              <a:off x="7829550" y="30305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3" name="Oval 1452"/>
            <p:cNvSpPr/>
            <p:nvPr/>
          </p:nvSpPr>
          <p:spPr bwMode="auto">
            <a:xfrm>
              <a:off x="7981950" y="3182938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4" name="Oval 1453"/>
            <p:cNvSpPr/>
            <p:nvPr/>
          </p:nvSpPr>
          <p:spPr bwMode="auto">
            <a:xfrm>
              <a:off x="6762750" y="35639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5" name="Oval 1454"/>
            <p:cNvSpPr/>
            <p:nvPr/>
          </p:nvSpPr>
          <p:spPr bwMode="auto">
            <a:xfrm>
              <a:off x="7067550" y="3792538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6" name="Oval 1455"/>
            <p:cNvSpPr/>
            <p:nvPr/>
          </p:nvSpPr>
          <p:spPr bwMode="auto">
            <a:xfrm>
              <a:off x="7219950" y="37655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7" name="Oval 1456"/>
            <p:cNvSpPr/>
            <p:nvPr/>
          </p:nvSpPr>
          <p:spPr bwMode="auto">
            <a:xfrm>
              <a:off x="7143750" y="34877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8" name="Oval 1457"/>
            <p:cNvSpPr/>
            <p:nvPr/>
          </p:nvSpPr>
          <p:spPr bwMode="auto">
            <a:xfrm>
              <a:off x="7600950" y="3792538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59" name="Oval 1458"/>
            <p:cNvSpPr/>
            <p:nvPr/>
          </p:nvSpPr>
          <p:spPr bwMode="auto">
            <a:xfrm>
              <a:off x="7296150" y="30305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0" name="Oval 1459"/>
            <p:cNvSpPr/>
            <p:nvPr/>
          </p:nvSpPr>
          <p:spPr bwMode="auto">
            <a:xfrm>
              <a:off x="7448550" y="31829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1" name="Oval 1460"/>
            <p:cNvSpPr/>
            <p:nvPr/>
          </p:nvSpPr>
          <p:spPr bwMode="auto">
            <a:xfrm>
              <a:off x="7219950" y="31829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2" name="Oval 1461"/>
            <p:cNvSpPr/>
            <p:nvPr/>
          </p:nvSpPr>
          <p:spPr bwMode="auto">
            <a:xfrm>
              <a:off x="7219950" y="30305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3" name="Oval 1462"/>
            <p:cNvSpPr/>
            <p:nvPr/>
          </p:nvSpPr>
          <p:spPr bwMode="auto">
            <a:xfrm>
              <a:off x="7296150" y="31829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4" name="Oval 1463"/>
            <p:cNvSpPr/>
            <p:nvPr/>
          </p:nvSpPr>
          <p:spPr bwMode="auto">
            <a:xfrm>
              <a:off x="7372350" y="3106738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5" name="Oval 1464"/>
            <p:cNvSpPr/>
            <p:nvPr/>
          </p:nvSpPr>
          <p:spPr bwMode="auto">
            <a:xfrm>
              <a:off x="7067550" y="3324225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6" name="Oval 1465"/>
            <p:cNvSpPr/>
            <p:nvPr/>
          </p:nvSpPr>
          <p:spPr bwMode="auto">
            <a:xfrm>
              <a:off x="7296150" y="2562225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7" name="Oval 1466"/>
            <p:cNvSpPr/>
            <p:nvPr/>
          </p:nvSpPr>
          <p:spPr bwMode="auto">
            <a:xfrm>
              <a:off x="7677150" y="3019425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8" name="Oval 1467"/>
            <p:cNvSpPr/>
            <p:nvPr/>
          </p:nvSpPr>
          <p:spPr bwMode="auto">
            <a:xfrm>
              <a:off x="7324725" y="35623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69" name="Oval 1468"/>
            <p:cNvSpPr/>
            <p:nvPr/>
          </p:nvSpPr>
          <p:spPr bwMode="auto">
            <a:xfrm>
              <a:off x="7477125" y="4079875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0" name="Oval 1469"/>
            <p:cNvSpPr/>
            <p:nvPr/>
          </p:nvSpPr>
          <p:spPr bwMode="auto">
            <a:xfrm>
              <a:off x="7400925" y="3192463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1" name="Oval 1470"/>
            <p:cNvSpPr/>
            <p:nvPr/>
          </p:nvSpPr>
          <p:spPr bwMode="auto">
            <a:xfrm>
              <a:off x="7553325" y="33448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2" name="Oval 1471"/>
            <p:cNvSpPr/>
            <p:nvPr/>
          </p:nvSpPr>
          <p:spPr bwMode="auto">
            <a:xfrm>
              <a:off x="7400925" y="33448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3" name="Oval 1472"/>
            <p:cNvSpPr/>
            <p:nvPr/>
          </p:nvSpPr>
          <p:spPr bwMode="auto">
            <a:xfrm>
              <a:off x="7858125" y="36496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4" name="Oval 1473"/>
            <p:cNvSpPr/>
            <p:nvPr/>
          </p:nvSpPr>
          <p:spPr bwMode="auto">
            <a:xfrm>
              <a:off x="8010525" y="38020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5" name="Oval 1474"/>
            <p:cNvSpPr/>
            <p:nvPr/>
          </p:nvSpPr>
          <p:spPr bwMode="auto">
            <a:xfrm>
              <a:off x="7477125" y="3040063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6" name="Oval 1475"/>
            <p:cNvSpPr/>
            <p:nvPr/>
          </p:nvSpPr>
          <p:spPr bwMode="auto">
            <a:xfrm>
              <a:off x="8162925" y="39544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7" name="Oval 1476"/>
            <p:cNvSpPr/>
            <p:nvPr/>
          </p:nvSpPr>
          <p:spPr bwMode="auto">
            <a:xfrm>
              <a:off x="7172325" y="33448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8" name="Oval 1477"/>
            <p:cNvSpPr/>
            <p:nvPr/>
          </p:nvSpPr>
          <p:spPr bwMode="auto">
            <a:xfrm>
              <a:off x="7705725" y="3192463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79" name="Oval 1478"/>
            <p:cNvSpPr/>
            <p:nvPr/>
          </p:nvSpPr>
          <p:spPr bwMode="auto">
            <a:xfrm>
              <a:off x="7781925" y="33448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0" name="Oval 1479"/>
            <p:cNvSpPr/>
            <p:nvPr/>
          </p:nvSpPr>
          <p:spPr bwMode="auto">
            <a:xfrm>
              <a:off x="7934325" y="34972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1" name="Oval 1480"/>
            <p:cNvSpPr/>
            <p:nvPr/>
          </p:nvSpPr>
          <p:spPr bwMode="auto">
            <a:xfrm>
              <a:off x="8086725" y="36496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2" name="Oval 1481"/>
            <p:cNvSpPr/>
            <p:nvPr/>
          </p:nvSpPr>
          <p:spPr bwMode="auto">
            <a:xfrm>
              <a:off x="8239125" y="38020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3" name="Oval 1482"/>
            <p:cNvSpPr/>
            <p:nvPr/>
          </p:nvSpPr>
          <p:spPr bwMode="auto">
            <a:xfrm>
              <a:off x="8391525" y="39544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4" name="Oval 1483"/>
            <p:cNvSpPr/>
            <p:nvPr/>
          </p:nvSpPr>
          <p:spPr bwMode="auto">
            <a:xfrm>
              <a:off x="7324725" y="39544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5" name="Oval 1484"/>
            <p:cNvSpPr/>
            <p:nvPr/>
          </p:nvSpPr>
          <p:spPr bwMode="auto">
            <a:xfrm>
              <a:off x="7477125" y="36496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6" name="Oval 1485"/>
            <p:cNvSpPr/>
            <p:nvPr/>
          </p:nvSpPr>
          <p:spPr bwMode="auto">
            <a:xfrm>
              <a:off x="7629525" y="38020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7" name="Oval 1486"/>
            <p:cNvSpPr/>
            <p:nvPr/>
          </p:nvSpPr>
          <p:spPr bwMode="auto">
            <a:xfrm>
              <a:off x="7781925" y="39544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8" name="Oval 1487"/>
            <p:cNvSpPr/>
            <p:nvPr/>
          </p:nvSpPr>
          <p:spPr bwMode="auto">
            <a:xfrm>
              <a:off x="7934325" y="41068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89" name="Oval 1488"/>
            <p:cNvSpPr/>
            <p:nvPr/>
          </p:nvSpPr>
          <p:spPr bwMode="auto">
            <a:xfrm>
              <a:off x="7781925" y="38020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0" name="Oval 1489"/>
            <p:cNvSpPr/>
            <p:nvPr/>
          </p:nvSpPr>
          <p:spPr bwMode="auto">
            <a:xfrm>
              <a:off x="7248525" y="3192463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1" name="Oval 1490"/>
            <p:cNvSpPr/>
            <p:nvPr/>
          </p:nvSpPr>
          <p:spPr bwMode="auto">
            <a:xfrm>
              <a:off x="7172325" y="37258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2" name="Oval 1491"/>
            <p:cNvSpPr/>
            <p:nvPr/>
          </p:nvSpPr>
          <p:spPr bwMode="auto">
            <a:xfrm>
              <a:off x="7172325" y="35734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3" name="Oval 1492"/>
            <p:cNvSpPr/>
            <p:nvPr/>
          </p:nvSpPr>
          <p:spPr bwMode="auto">
            <a:xfrm>
              <a:off x="8010525" y="33448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4" name="Oval 1493"/>
            <p:cNvSpPr/>
            <p:nvPr/>
          </p:nvSpPr>
          <p:spPr bwMode="auto">
            <a:xfrm>
              <a:off x="8162925" y="31924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5" name="Oval 1494"/>
            <p:cNvSpPr/>
            <p:nvPr/>
          </p:nvSpPr>
          <p:spPr bwMode="auto">
            <a:xfrm>
              <a:off x="7324725" y="3725863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6" name="Oval 1495"/>
            <p:cNvSpPr/>
            <p:nvPr/>
          </p:nvSpPr>
          <p:spPr bwMode="auto">
            <a:xfrm>
              <a:off x="8162925" y="41068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7" name="Oval 1496"/>
            <p:cNvSpPr/>
            <p:nvPr/>
          </p:nvSpPr>
          <p:spPr bwMode="auto">
            <a:xfrm>
              <a:off x="7400925" y="34972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8" name="Oval 1497"/>
            <p:cNvSpPr/>
            <p:nvPr/>
          </p:nvSpPr>
          <p:spPr bwMode="auto">
            <a:xfrm>
              <a:off x="7934325" y="39544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99" name="Oval 1498"/>
            <p:cNvSpPr/>
            <p:nvPr/>
          </p:nvSpPr>
          <p:spPr bwMode="auto">
            <a:xfrm>
              <a:off x="7781925" y="41830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0" name="Oval 1499"/>
            <p:cNvSpPr/>
            <p:nvPr/>
          </p:nvSpPr>
          <p:spPr bwMode="auto">
            <a:xfrm>
              <a:off x="7934325" y="31162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1" name="Oval 1500"/>
            <p:cNvSpPr/>
            <p:nvPr/>
          </p:nvSpPr>
          <p:spPr bwMode="auto">
            <a:xfrm>
              <a:off x="8239125" y="34972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2" name="Oval 1501"/>
            <p:cNvSpPr/>
            <p:nvPr/>
          </p:nvSpPr>
          <p:spPr bwMode="auto">
            <a:xfrm>
              <a:off x="8391525" y="364966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3" name="Oval 1502"/>
            <p:cNvSpPr/>
            <p:nvPr/>
          </p:nvSpPr>
          <p:spPr bwMode="auto">
            <a:xfrm>
              <a:off x="7172325" y="40306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4" name="Oval 1503"/>
            <p:cNvSpPr/>
            <p:nvPr/>
          </p:nvSpPr>
          <p:spPr bwMode="auto">
            <a:xfrm>
              <a:off x="7477125" y="42592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5" name="Oval 1504"/>
            <p:cNvSpPr/>
            <p:nvPr/>
          </p:nvSpPr>
          <p:spPr bwMode="auto">
            <a:xfrm>
              <a:off x="7629525" y="4232275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6" name="Oval 1505"/>
            <p:cNvSpPr/>
            <p:nvPr/>
          </p:nvSpPr>
          <p:spPr bwMode="auto">
            <a:xfrm>
              <a:off x="7553325" y="39544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7" name="Oval 1506"/>
            <p:cNvSpPr/>
            <p:nvPr/>
          </p:nvSpPr>
          <p:spPr bwMode="auto">
            <a:xfrm>
              <a:off x="8010525" y="42592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8" name="Oval 1507"/>
            <p:cNvSpPr/>
            <p:nvPr/>
          </p:nvSpPr>
          <p:spPr bwMode="auto">
            <a:xfrm>
              <a:off x="7705725" y="34972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09" name="Oval 1508"/>
            <p:cNvSpPr/>
            <p:nvPr/>
          </p:nvSpPr>
          <p:spPr bwMode="auto">
            <a:xfrm>
              <a:off x="7858125" y="36496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0" name="Oval 1509"/>
            <p:cNvSpPr/>
            <p:nvPr/>
          </p:nvSpPr>
          <p:spPr bwMode="auto">
            <a:xfrm>
              <a:off x="7629525" y="36496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1" name="Oval 1510"/>
            <p:cNvSpPr/>
            <p:nvPr/>
          </p:nvSpPr>
          <p:spPr bwMode="auto">
            <a:xfrm>
              <a:off x="7629525" y="34972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2" name="Oval 1511"/>
            <p:cNvSpPr/>
            <p:nvPr/>
          </p:nvSpPr>
          <p:spPr bwMode="auto">
            <a:xfrm>
              <a:off x="7705725" y="3649663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3" name="Oval 1512"/>
            <p:cNvSpPr/>
            <p:nvPr/>
          </p:nvSpPr>
          <p:spPr bwMode="auto">
            <a:xfrm>
              <a:off x="7781925" y="3573463"/>
              <a:ext cx="152400" cy="152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4" name="Oval 1513"/>
            <p:cNvSpPr/>
            <p:nvPr/>
          </p:nvSpPr>
          <p:spPr bwMode="auto">
            <a:xfrm>
              <a:off x="7477125" y="3790950"/>
              <a:ext cx="152400" cy="152400"/>
            </a:xfrm>
            <a:prstGeom prst="ellipse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5" name="Oval 1514"/>
            <p:cNvSpPr/>
            <p:nvPr/>
          </p:nvSpPr>
          <p:spPr bwMode="auto">
            <a:xfrm>
              <a:off x="7705725" y="3028950"/>
              <a:ext cx="152400" cy="1524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6" name="Oval 1515"/>
            <p:cNvSpPr/>
            <p:nvPr/>
          </p:nvSpPr>
          <p:spPr bwMode="auto">
            <a:xfrm>
              <a:off x="8086725" y="3486150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17" name="TextBox 1516"/>
            <p:cNvSpPr txBox="1">
              <a:spLocks noChangeArrowheads="1"/>
            </p:cNvSpPr>
            <p:nvPr/>
          </p:nvSpPr>
          <p:spPr bwMode="auto">
            <a:xfrm>
              <a:off x="3764828" y="2073563"/>
              <a:ext cx="24384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Resistant clones</a:t>
              </a:r>
            </a:p>
            <a:p>
              <a:r>
                <a:rPr lang="en-US" dirty="0" smtClean="0">
                  <a:solidFill>
                    <a:schemeClr val="bg1"/>
                  </a:solidFill>
                </a:rPr>
                <a:t>Stays &amp; grow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518" name="510 Düz Bağlayıcı"/>
            <p:cNvCxnSpPr/>
            <p:nvPr/>
          </p:nvCxnSpPr>
          <p:spPr>
            <a:xfrm>
              <a:off x="6184900" y="2312988"/>
              <a:ext cx="0" cy="47307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9" name="511 Düz Bağlayıcı"/>
            <p:cNvCxnSpPr/>
            <p:nvPr/>
          </p:nvCxnSpPr>
          <p:spPr>
            <a:xfrm>
              <a:off x="6002338" y="2786063"/>
              <a:ext cx="388937" cy="127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0" name="515 Metin kutusu"/>
            <p:cNvSpPr txBox="1">
              <a:spLocks noChangeArrowheads="1"/>
            </p:cNvSpPr>
            <p:nvPr/>
          </p:nvSpPr>
          <p:spPr bwMode="auto">
            <a:xfrm>
              <a:off x="5873750" y="1903413"/>
              <a:ext cx="787395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/>
                <a:t>#2 Rx</a:t>
              </a:r>
              <a:endParaRPr lang="tr-TR" dirty="0"/>
            </a:p>
          </p:txBody>
        </p:sp>
        <p:sp>
          <p:nvSpPr>
            <p:cNvPr id="1521" name="Oval 1520"/>
            <p:cNvSpPr/>
            <p:nvPr/>
          </p:nvSpPr>
          <p:spPr>
            <a:xfrm>
              <a:off x="4370271" y="3908425"/>
              <a:ext cx="152400" cy="1524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2" name="Oval 1521"/>
            <p:cNvSpPr/>
            <p:nvPr/>
          </p:nvSpPr>
          <p:spPr>
            <a:xfrm>
              <a:off x="4294071" y="3021013"/>
              <a:ext cx="152400" cy="1524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3" name="Oval 1522"/>
            <p:cNvSpPr/>
            <p:nvPr/>
          </p:nvSpPr>
          <p:spPr>
            <a:xfrm>
              <a:off x="4446471" y="31734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4" name="Oval 1523"/>
            <p:cNvSpPr/>
            <p:nvPr/>
          </p:nvSpPr>
          <p:spPr>
            <a:xfrm>
              <a:off x="4294071" y="31734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5" name="Oval 1524"/>
            <p:cNvSpPr/>
            <p:nvPr/>
          </p:nvSpPr>
          <p:spPr>
            <a:xfrm>
              <a:off x="4751271" y="34782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6" name="Oval 1525"/>
            <p:cNvSpPr/>
            <p:nvPr/>
          </p:nvSpPr>
          <p:spPr>
            <a:xfrm>
              <a:off x="4903671" y="363061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7" name="Oval 1526"/>
            <p:cNvSpPr/>
            <p:nvPr/>
          </p:nvSpPr>
          <p:spPr>
            <a:xfrm>
              <a:off x="4370271" y="28686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8" name="Oval 1527"/>
            <p:cNvSpPr/>
            <p:nvPr/>
          </p:nvSpPr>
          <p:spPr>
            <a:xfrm>
              <a:off x="5056071" y="37830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29" name="Oval 1528"/>
            <p:cNvSpPr/>
            <p:nvPr/>
          </p:nvSpPr>
          <p:spPr>
            <a:xfrm>
              <a:off x="4065471" y="3173413"/>
              <a:ext cx="152400" cy="1524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0" name="Oval 1529"/>
            <p:cNvSpPr/>
            <p:nvPr/>
          </p:nvSpPr>
          <p:spPr>
            <a:xfrm>
              <a:off x="4598871" y="30210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1" name="Oval 1530"/>
            <p:cNvSpPr/>
            <p:nvPr/>
          </p:nvSpPr>
          <p:spPr>
            <a:xfrm>
              <a:off x="4675071" y="31734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2" name="Oval 1531"/>
            <p:cNvSpPr/>
            <p:nvPr/>
          </p:nvSpPr>
          <p:spPr>
            <a:xfrm>
              <a:off x="4827471" y="3325813"/>
              <a:ext cx="152400" cy="1524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3" name="Oval 1532"/>
            <p:cNvSpPr/>
            <p:nvPr/>
          </p:nvSpPr>
          <p:spPr>
            <a:xfrm>
              <a:off x="4979871" y="34782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4" name="Oval 1533"/>
            <p:cNvSpPr/>
            <p:nvPr/>
          </p:nvSpPr>
          <p:spPr>
            <a:xfrm>
              <a:off x="5132271" y="36306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5" name="Oval 1534"/>
            <p:cNvSpPr/>
            <p:nvPr/>
          </p:nvSpPr>
          <p:spPr>
            <a:xfrm>
              <a:off x="5284671" y="37830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6" name="Oval 1535"/>
            <p:cNvSpPr/>
            <p:nvPr/>
          </p:nvSpPr>
          <p:spPr>
            <a:xfrm>
              <a:off x="4217871" y="3783013"/>
              <a:ext cx="152400" cy="1524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7" name="Oval 1536"/>
            <p:cNvSpPr/>
            <p:nvPr/>
          </p:nvSpPr>
          <p:spPr>
            <a:xfrm>
              <a:off x="4370271" y="34782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8" name="Oval 1537"/>
            <p:cNvSpPr/>
            <p:nvPr/>
          </p:nvSpPr>
          <p:spPr>
            <a:xfrm>
              <a:off x="4522671" y="36306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9" name="Oval 1538"/>
            <p:cNvSpPr/>
            <p:nvPr/>
          </p:nvSpPr>
          <p:spPr>
            <a:xfrm>
              <a:off x="4675071" y="3783013"/>
              <a:ext cx="152400" cy="1524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0" name="Oval 1539"/>
            <p:cNvSpPr/>
            <p:nvPr/>
          </p:nvSpPr>
          <p:spPr>
            <a:xfrm>
              <a:off x="4827471" y="39354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1" name="Oval 1540"/>
            <p:cNvSpPr/>
            <p:nvPr/>
          </p:nvSpPr>
          <p:spPr>
            <a:xfrm>
              <a:off x="4675071" y="363061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2" name="Oval 1541"/>
            <p:cNvSpPr/>
            <p:nvPr/>
          </p:nvSpPr>
          <p:spPr>
            <a:xfrm>
              <a:off x="4141671" y="3021013"/>
              <a:ext cx="152400" cy="1524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3" name="Oval 1542"/>
            <p:cNvSpPr/>
            <p:nvPr/>
          </p:nvSpPr>
          <p:spPr>
            <a:xfrm>
              <a:off x="4065471" y="35544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4" name="Oval 1543"/>
            <p:cNvSpPr/>
            <p:nvPr/>
          </p:nvSpPr>
          <p:spPr>
            <a:xfrm>
              <a:off x="4065471" y="3402013"/>
              <a:ext cx="152400" cy="1524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5" name="Oval 1544"/>
            <p:cNvSpPr/>
            <p:nvPr/>
          </p:nvSpPr>
          <p:spPr>
            <a:xfrm>
              <a:off x="4903671" y="3173413"/>
              <a:ext cx="152400" cy="1524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6" name="Oval 1545"/>
            <p:cNvSpPr/>
            <p:nvPr/>
          </p:nvSpPr>
          <p:spPr>
            <a:xfrm>
              <a:off x="5056071" y="30210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7" name="Oval 1546"/>
            <p:cNvSpPr/>
            <p:nvPr/>
          </p:nvSpPr>
          <p:spPr>
            <a:xfrm>
              <a:off x="4217871" y="355441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8" name="Oval 1547"/>
            <p:cNvSpPr/>
            <p:nvPr/>
          </p:nvSpPr>
          <p:spPr>
            <a:xfrm>
              <a:off x="5056071" y="3935413"/>
              <a:ext cx="152400" cy="1524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49" name="Oval 1548"/>
            <p:cNvSpPr/>
            <p:nvPr/>
          </p:nvSpPr>
          <p:spPr>
            <a:xfrm>
              <a:off x="4294071" y="3325813"/>
              <a:ext cx="152400" cy="1524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0" name="Oval 1549"/>
            <p:cNvSpPr/>
            <p:nvPr/>
          </p:nvSpPr>
          <p:spPr>
            <a:xfrm>
              <a:off x="4217871" y="3935413"/>
              <a:ext cx="152400" cy="1524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1" name="Oval 1550"/>
            <p:cNvSpPr/>
            <p:nvPr/>
          </p:nvSpPr>
          <p:spPr>
            <a:xfrm>
              <a:off x="4675071" y="40116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2" name="Oval 1551"/>
            <p:cNvSpPr/>
            <p:nvPr/>
          </p:nvSpPr>
          <p:spPr>
            <a:xfrm>
              <a:off x="4827471" y="29448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3" name="Oval 1552"/>
            <p:cNvSpPr/>
            <p:nvPr/>
          </p:nvSpPr>
          <p:spPr>
            <a:xfrm>
              <a:off x="5132271" y="33258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4" name="Oval 1553"/>
            <p:cNvSpPr/>
            <p:nvPr/>
          </p:nvSpPr>
          <p:spPr>
            <a:xfrm>
              <a:off x="5284671" y="34782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5" name="Oval 1554"/>
            <p:cNvSpPr/>
            <p:nvPr/>
          </p:nvSpPr>
          <p:spPr>
            <a:xfrm>
              <a:off x="4065471" y="38592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6" name="Oval 1555"/>
            <p:cNvSpPr/>
            <p:nvPr/>
          </p:nvSpPr>
          <p:spPr>
            <a:xfrm>
              <a:off x="4370271" y="40878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7" name="Oval 1556"/>
            <p:cNvSpPr/>
            <p:nvPr/>
          </p:nvSpPr>
          <p:spPr>
            <a:xfrm>
              <a:off x="4522671" y="4060825"/>
              <a:ext cx="152400" cy="1524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8" name="Oval 1557"/>
            <p:cNvSpPr/>
            <p:nvPr/>
          </p:nvSpPr>
          <p:spPr>
            <a:xfrm>
              <a:off x="4446471" y="3783013"/>
              <a:ext cx="152400" cy="1524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59" name="Oval 1558"/>
            <p:cNvSpPr/>
            <p:nvPr/>
          </p:nvSpPr>
          <p:spPr>
            <a:xfrm>
              <a:off x="4903671" y="40878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0" name="Oval 1559"/>
            <p:cNvSpPr/>
            <p:nvPr/>
          </p:nvSpPr>
          <p:spPr>
            <a:xfrm>
              <a:off x="4598871" y="33258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1" name="Oval 1560"/>
            <p:cNvSpPr/>
            <p:nvPr/>
          </p:nvSpPr>
          <p:spPr>
            <a:xfrm>
              <a:off x="4751271" y="3478213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2" name="Oval 1561"/>
            <p:cNvSpPr/>
            <p:nvPr/>
          </p:nvSpPr>
          <p:spPr>
            <a:xfrm>
              <a:off x="4522671" y="3478213"/>
              <a:ext cx="152400" cy="1524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3" name="TextBox 1562"/>
            <p:cNvSpPr txBox="1">
              <a:spLocks noChangeArrowheads="1"/>
            </p:cNvSpPr>
            <p:nvPr/>
          </p:nvSpPr>
          <p:spPr bwMode="auto">
            <a:xfrm>
              <a:off x="3841027" y="4539672"/>
              <a:ext cx="2438400" cy="646331"/>
            </a:xfrm>
            <a:prstGeom prst="rect">
              <a:avLst/>
            </a:prstGeom>
            <a:solidFill>
              <a:srgbClr val="000099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Relapse &amp; metastasis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64" name="TextBox 1563"/>
            <p:cNvSpPr txBox="1">
              <a:spLocks noChangeArrowheads="1"/>
            </p:cNvSpPr>
            <p:nvPr/>
          </p:nvSpPr>
          <p:spPr bwMode="auto">
            <a:xfrm>
              <a:off x="6705600" y="4549676"/>
              <a:ext cx="2438400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b="1" dirty="0" smtClean="0">
                <a:solidFill>
                  <a:srgbClr val="00FF00"/>
                </a:solidFill>
              </a:endParaRPr>
            </a:p>
            <a:p>
              <a:r>
                <a:rPr lang="en-US" b="1" dirty="0" smtClean="0">
                  <a:solidFill>
                    <a:srgbClr val="00FF00"/>
                  </a:solidFill>
                </a:rPr>
                <a:t>New mutations</a:t>
              </a:r>
            </a:p>
            <a:p>
              <a:r>
                <a:rPr lang="en-US" b="1" dirty="0" smtClean="0">
                  <a:solidFill>
                    <a:srgbClr val="00FF00"/>
                  </a:solidFill>
                </a:rPr>
                <a:t>Drug resistant</a:t>
              </a:r>
              <a:endParaRPr lang="en-US" b="1" dirty="0" smtClean="0">
                <a:solidFill>
                  <a:schemeClr val="bg1"/>
                </a:solidFill>
              </a:endParaRPr>
            </a:p>
            <a:p>
              <a:r>
                <a:rPr lang="en-US" b="1" dirty="0" smtClean="0">
                  <a:solidFill>
                    <a:schemeClr val="bg1"/>
                  </a:solidFill>
                </a:rPr>
                <a:t> Metastatic disease</a:t>
              </a:r>
            </a:p>
            <a:p>
              <a:endParaRPr lang="en-US" b="1" dirty="0" smtClean="0">
                <a:solidFill>
                  <a:schemeClr val="bg1"/>
                </a:solidFill>
              </a:endParaRPr>
            </a:p>
            <a:p>
              <a:r>
                <a:rPr lang="en-US" b="1" dirty="0" smtClean="0">
                  <a:solidFill>
                    <a:schemeClr val="bg1"/>
                  </a:solidFill>
                </a:rPr>
                <a:t>No effective therapies</a:t>
              </a:r>
            </a:p>
            <a:p>
              <a:r>
                <a:rPr lang="en-US" b="1" dirty="0" smtClean="0">
                  <a:solidFill>
                    <a:srgbClr val="FF0000"/>
                  </a:solidFill>
                </a:rPr>
                <a:t>Death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565" name="Oval 116"/>
            <p:cNvSpPr/>
            <p:nvPr/>
          </p:nvSpPr>
          <p:spPr bwMode="auto">
            <a:xfrm>
              <a:off x="7858119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6" name="Oval 1565"/>
            <p:cNvSpPr/>
            <p:nvPr/>
          </p:nvSpPr>
          <p:spPr bwMode="auto">
            <a:xfrm>
              <a:off x="7934319" y="37838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7" name="Oval 1566"/>
            <p:cNvSpPr/>
            <p:nvPr/>
          </p:nvSpPr>
          <p:spPr bwMode="auto">
            <a:xfrm>
              <a:off x="7962027" y="35067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8" name="Oval 1567"/>
            <p:cNvSpPr/>
            <p:nvPr/>
          </p:nvSpPr>
          <p:spPr bwMode="auto">
            <a:xfrm>
              <a:off x="7733427" y="34305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69" name="Oval 1568"/>
            <p:cNvSpPr/>
            <p:nvPr/>
          </p:nvSpPr>
          <p:spPr bwMode="auto">
            <a:xfrm>
              <a:off x="8162919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0" name="Oval 1569"/>
            <p:cNvSpPr/>
            <p:nvPr/>
          </p:nvSpPr>
          <p:spPr bwMode="auto">
            <a:xfrm>
              <a:off x="8010519" y="3925167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1" name="Oval 1570"/>
            <p:cNvSpPr/>
            <p:nvPr/>
          </p:nvSpPr>
          <p:spPr bwMode="auto">
            <a:xfrm>
              <a:off x="7858119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2" name="Oval 1571"/>
            <p:cNvSpPr/>
            <p:nvPr/>
          </p:nvSpPr>
          <p:spPr bwMode="auto">
            <a:xfrm>
              <a:off x="8086719" y="39362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3" name="Oval 1572"/>
            <p:cNvSpPr/>
            <p:nvPr/>
          </p:nvSpPr>
          <p:spPr bwMode="auto">
            <a:xfrm>
              <a:off x="8239119" y="37838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4" name="Oval 1573"/>
            <p:cNvSpPr/>
            <p:nvPr/>
          </p:nvSpPr>
          <p:spPr bwMode="auto">
            <a:xfrm>
              <a:off x="8010519" y="37076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5" name="Oval 1574"/>
            <p:cNvSpPr/>
            <p:nvPr/>
          </p:nvSpPr>
          <p:spPr bwMode="auto">
            <a:xfrm>
              <a:off x="7857252" y="33067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6" name="Oval 1575"/>
            <p:cNvSpPr/>
            <p:nvPr/>
          </p:nvSpPr>
          <p:spPr bwMode="auto">
            <a:xfrm>
              <a:off x="7781052" y="30019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7" name="Oval 1576"/>
            <p:cNvSpPr/>
            <p:nvPr/>
          </p:nvSpPr>
          <p:spPr bwMode="auto">
            <a:xfrm>
              <a:off x="7933452" y="31543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8" name="Oval 1577"/>
            <p:cNvSpPr/>
            <p:nvPr/>
          </p:nvSpPr>
          <p:spPr bwMode="auto">
            <a:xfrm>
              <a:off x="8085852" y="33067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79" name="Oval 1578"/>
            <p:cNvSpPr/>
            <p:nvPr/>
          </p:nvSpPr>
          <p:spPr bwMode="auto">
            <a:xfrm>
              <a:off x="7857252" y="25447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0" name="Oval 1579"/>
            <p:cNvSpPr/>
            <p:nvPr/>
          </p:nvSpPr>
          <p:spPr bwMode="auto">
            <a:xfrm>
              <a:off x="7857252" y="34591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1" name="Oval 1580"/>
            <p:cNvSpPr/>
            <p:nvPr/>
          </p:nvSpPr>
          <p:spPr bwMode="auto">
            <a:xfrm>
              <a:off x="7933452" y="28495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2" name="Oval 1581"/>
            <p:cNvSpPr/>
            <p:nvPr/>
          </p:nvSpPr>
          <p:spPr bwMode="auto">
            <a:xfrm>
              <a:off x="8085852" y="3001963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3" name="Oval 1582"/>
            <p:cNvSpPr/>
            <p:nvPr/>
          </p:nvSpPr>
          <p:spPr bwMode="auto">
            <a:xfrm>
              <a:off x="7781052" y="2838450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4" name="Oval 259"/>
            <p:cNvSpPr/>
            <p:nvPr/>
          </p:nvSpPr>
          <p:spPr bwMode="auto">
            <a:xfrm>
              <a:off x="7962027" y="34686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5" name="Oval 260"/>
            <p:cNvSpPr/>
            <p:nvPr/>
          </p:nvSpPr>
          <p:spPr bwMode="auto">
            <a:xfrm>
              <a:off x="8239119" y="37457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6" name="Oval 262"/>
            <p:cNvSpPr/>
            <p:nvPr/>
          </p:nvSpPr>
          <p:spPr bwMode="auto">
            <a:xfrm>
              <a:off x="8391519" y="38981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7" name="Oval 264"/>
            <p:cNvSpPr/>
            <p:nvPr/>
          </p:nvSpPr>
          <p:spPr bwMode="auto">
            <a:xfrm>
              <a:off x="7809627" y="30114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8" name="Oval 265"/>
            <p:cNvSpPr/>
            <p:nvPr/>
          </p:nvSpPr>
          <p:spPr bwMode="auto">
            <a:xfrm>
              <a:off x="7885827" y="31638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89" name="Oval 266"/>
            <p:cNvSpPr/>
            <p:nvPr/>
          </p:nvSpPr>
          <p:spPr bwMode="auto">
            <a:xfrm>
              <a:off x="8038227" y="33162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0" name="Oval 267"/>
            <p:cNvSpPr/>
            <p:nvPr/>
          </p:nvSpPr>
          <p:spPr bwMode="auto">
            <a:xfrm>
              <a:off x="8190627" y="34686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1" name="Oval 268"/>
            <p:cNvSpPr/>
            <p:nvPr/>
          </p:nvSpPr>
          <p:spPr bwMode="auto">
            <a:xfrm>
              <a:off x="8467719" y="37457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2" name="Oval 269"/>
            <p:cNvSpPr/>
            <p:nvPr/>
          </p:nvSpPr>
          <p:spPr bwMode="auto">
            <a:xfrm>
              <a:off x="8620119" y="38981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3" name="Oval 272"/>
            <p:cNvSpPr/>
            <p:nvPr/>
          </p:nvSpPr>
          <p:spPr bwMode="auto">
            <a:xfrm>
              <a:off x="7858119" y="37457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4" name="Oval 273"/>
            <p:cNvSpPr/>
            <p:nvPr/>
          </p:nvSpPr>
          <p:spPr bwMode="auto">
            <a:xfrm>
              <a:off x="8010519" y="38981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5" name="Oval 275"/>
            <p:cNvSpPr/>
            <p:nvPr/>
          </p:nvSpPr>
          <p:spPr bwMode="auto">
            <a:xfrm>
              <a:off x="8010519" y="37457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6" name="Oval 279"/>
            <p:cNvSpPr/>
            <p:nvPr/>
          </p:nvSpPr>
          <p:spPr bwMode="auto">
            <a:xfrm>
              <a:off x="8114427" y="31638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7" name="Oval 280"/>
            <p:cNvSpPr/>
            <p:nvPr/>
          </p:nvSpPr>
          <p:spPr bwMode="auto">
            <a:xfrm>
              <a:off x="8266827" y="30114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8" name="Oval 285"/>
            <p:cNvSpPr/>
            <p:nvPr/>
          </p:nvSpPr>
          <p:spPr bwMode="auto">
            <a:xfrm>
              <a:off x="8162919" y="38981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99" name="Oval 287"/>
            <p:cNvSpPr/>
            <p:nvPr/>
          </p:nvSpPr>
          <p:spPr bwMode="auto">
            <a:xfrm>
              <a:off x="8038227" y="29352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0" name="Oval 288"/>
            <p:cNvSpPr/>
            <p:nvPr/>
          </p:nvSpPr>
          <p:spPr bwMode="auto">
            <a:xfrm>
              <a:off x="8343027" y="33162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1" name="Oval 289"/>
            <p:cNvSpPr/>
            <p:nvPr/>
          </p:nvSpPr>
          <p:spPr bwMode="auto">
            <a:xfrm>
              <a:off x="7123815" y="3593380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2" name="Oval 295"/>
            <p:cNvSpPr/>
            <p:nvPr/>
          </p:nvSpPr>
          <p:spPr bwMode="auto">
            <a:xfrm>
              <a:off x="7809627" y="33162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3" name="Oval 296"/>
            <p:cNvSpPr/>
            <p:nvPr/>
          </p:nvSpPr>
          <p:spPr bwMode="auto">
            <a:xfrm>
              <a:off x="7962027" y="34686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4" name="Oval 297"/>
            <p:cNvSpPr/>
            <p:nvPr/>
          </p:nvSpPr>
          <p:spPr bwMode="auto">
            <a:xfrm>
              <a:off x="7733427" y="34686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5" name="Oval 298"/>
            <p:cNvSpPr/>
            <p:nvPr/>
          </p:nvSpPr>
          <p:spPr bwMode="auto">
            <a:xfrm>
              <a:off x="7733427" y="33162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6" name="Oval 299"/>
            <p:cNvSpPr/>
            <p:nvPr/>
          </p:nvSpPr>
          <p:spPr bwMode="auto">
            <a:xfrm>
              <a:off x="7809627" y="34686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7" name="Oval 300"/>
            <p:cNvSpPr/>
            <p:nvPr/>
          </p:nvSpPr>
          <p:spPr bwMode="auto">
            <a:xfrm>
              <a:off x="7885827" y="3392488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8" name="Oval 302"/>
            <p:cNvSpPr/>
            <p:nvPr/>
          </p:nvSpPr>
          <p:spPr bwMode="auto">
            <a:xfrm>
              <a:off x="7809627" y="2847975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09" name="Oval 303"/>
            <p:cNvSpPr/>
            <p:nvPr/>
          </p:nvSpPr>
          <p:spPr bwMode="auto">
            <a:xfrm>
              <a:off x="8190627" y="3305175"/>
              <a:ext cx="152400" cy="152400"/>
            </a:xfrm>
            <a:prstGeom prst="ellipse">
              <a:avLst/>
            </a:prstGeom>
            <a:solidFill>
              <a:srgbClr val="CE80E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10" name="Oval 1609"/>
            <p:cNvSpPr/>
            <p:nvPr/>
          </p:nvSpPr>
          <p:spPr bwMode="auto">
            <a:xfrm>
              <a:off x="7858119" y="3926755"/>
              <a:ext cx="152400" cy="152400"/>
            </a:xfrm>
            <a:prstGeom prst="ellipse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522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80" name="Picture 4" descr="http://www.gettingtoknowcancer.org/improving_therapy_img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777" y="2471327"/>
            <a:ext cx="8243551" cy="241368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5325" y="219693"/>
            <a:ext cx="8675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Identification of Molecular Targets </a:t>
            </a:r>
            <a:r>
              <a:rPr lang="en-US" sz="2400" b="1" dirty="0" smtClean="0">
                <a:solidFill>
                  <a:schemeClr val="bg1"/>
                </a:solidFill>
              </a:rPr>
              <a:t>that modulate clinically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significant multiple signaling pathways can be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more effective in  targeting heterogeneous tumors/clones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And  successful treatment of cancer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370667" y="2935111"/>
            <a:ext cx="649111" cy="9595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1439334" y="2949222"/>
            <a:ext cx="578555" cy="11853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173111" y="2878667"/>
            <a:ext cx="423333" cy="15381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ultiply 10"/>
          <p:cNvSpPr/>
          <p:nvPr/>
        </p:nvSpPr>
        <p:spPr>
          <a:xfrm>
            <a:off x="6166556" y="2850445"/>
            <a:ext cx="1919111" cy="1989667"/>
          </a:xfrm>
          <a:prstGeom prst="mathMultiply">
            <a:avLst>
              <a:gd name="adj1" fmla="val 13961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3778958" y="2850445"/>
            <a:ext cx="1919111" cy="1989667"/>
          </a:xfrm>
          <a:prstGeom prst="mathMultiply">
            <a:avLst>
              <a:gd name="adj1" fmla="val 13961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017889" y="2946400"/>
            <a:ext cx="110068" cy="1371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17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-16712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  <a:latin typeface="Arial" charset="0"/>
                <a:ea typeface="MS PGothic" charset="0"/>
              </a:rPr>
              <a:t>Aproach</a:t>
            </a:r>
            <a:endParaRPr lang="en-US" dirty="0">
              <a:solidFill>
                <a:srgbClr val="FFFF00"/>
              </a:solidFill>
              <a:latin typeface="Arial" charset="0"/>
              <a:ea typeface="MS PGothic" charset="0"/>
            </a:endParaRP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1889" y="1068741"/>
            <a:ext cx="864513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000" b="1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Identification of the </a:t>
            </a:r>
            <a:r>
              <a:rPr lang="en-US" sz="2000" b="1" i="1" u="sng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molecular targets </a:t>
            </a:r>
            <a:r>
              <a:rPr lang="en-US" sz="2000" b="1" u="sng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/ Genes </a:t>
            </a:r>
            <a:r>
              <a:rPr lang="en-US" sz="2000" b="1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in breast </a:t>
            </a:r>
            <a:r>
              <a:rPr lang="en-US" sz="2000" b="1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cancer patients</a:t>
            </a:r>
            <a:endParaRPr lang="en-US" sz="2000" dirty="0">
              <a:solidFill>
                <a:srgbClr val="00CC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u="sng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Associated with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smtClean="0">
                <a:solidFill>
                  <a:srgbClr val="FF6600"/>
                </a:solidFill>
                <a:latin typeface="Arial" charset="0"/>
                <a:ea typeface="ＭＳ Ｐゴシック" charset="0"/>
                <a:cs typeface="ＭＳ Ｐゴシック" charset="0"/>
              </a:rPr>
              <a:t>significantly shorter patient survival &amp; poor prognosis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in patient databases </a:t>
            </a:r>
            <a:r>
              <a:rPr lang="en-US" sz="2000" dirty="0" err="1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ie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TCGA </a:t>
            </a:r>
            <a:r>
              <a:rPr lang="en-US" sz="2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0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mRNA, microRNA and protein</a:t>
            </a:r>
            <a:r>
              <a:rPr lang="en-US" sz="2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  <a:p>
            <a:pPr>
              <a:lnSpc>
                <a:spcPct val="90000"/>
              </a:lnSpc>
              <a:defRPr/>
            </a:pPr>
            <a:endParaRPr lang="en-US" sz="2000" u="sng" dirty="0" smtClean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u="sng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Investigate their role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 in cell survival, proliferation invasion/ metastasis, autophagy, apoptosis, drug resistance  using  in vitro and in vivo preclinical models  various cancers.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b="1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000" b="1" u="sng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Development of  targeted  </a:t>
            </a:r>
            <a:r>
              <a:rPr lang="en-US" sz="2000" b="1" u="sng" dirty="0" err="1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nanotherapeutics</a:t>
            </a:r>
            <a:endParaRPr lang="en-US" sz="2000" b="1" u="sng" dirty="0" smtClean="0">
              <a:solidFill>
                <a:srgbClr val="00CC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dirty="0" smtClean="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  <a:r>
              <a:rPr lang="en-US" sz="2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I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nhibit/silence/ knock-down  these target genes  by siRNA/ microRNA, or Small molecule inhibitors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70167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1427" y="791276"/>
            <a:ext cx="801337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Expression of EF2K is associated with significantly  shorter –overall patient  survival </a:t>
            </a:r>
            <a:r>
              <a:rPr lang="en-US" sz="1400" b="1" dirty="0" smtClean="0">
                <a:solidFill>
                  <a:srgbClr val="FF0000"/>
                </a:solidFill>
              </a:rPr>
              <a:t>NCI-TCGA </a:t>
            </a:r>
            <a:r>
              <a:rPr lang="en-US" sz="1400" b="1" dirty="0">
                <a:solidFill>
                  <a:srgbClr val="FF0000"/>
                </a:solidFill>
              </a:rPr>
              <a:t>(</a:t>
            </a:r>
            <a:r>
              <a:rPr lang="en-US" sz="1400" b="1" dirty="0" smtClean="0">
                <a:solidFill>
                  <a:srgbClr val="FF0000"/>
                </a:solidFill>
              </a:rPr>
              <a:t>The Cancer  Genome  Atlas)  patient data base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9830" y="46778"/>
            <a:ext cx="8729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Identification of potential targets using patient </a:t>
            </a:r>
            <a:r>
              <a:rPr lang="en-US" b="1" dirty="0" smtClean="0">
                <a:solidFill>
                  <a:srgbClr val="FFFF00"/>
                </a:solidFill>
              </a:rPr>
              <a:t>gene expression and survival </a:t>
            </a:r>
            <a:r>
              <a:rPr lang="en-US" b="1" dirty="0" smtClean="0">
                <a:solidFill>
                  <a:srgbClr val="FFFF00"/>
                </a:solidFill>
              </a:rPr>
              <a:t>analysis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088" y="2090629"/>
            <a:ext cx="3996727" cy="422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76" y="2013256"/>
            <a:ext cx="4605680" cy="43805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12249" y="2090629"/>
            <a:ext cx="1736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Breast cancer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patients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8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89" y="1116976"/>
            <a:ext cx="5589431" cy="538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4 Dikdörtgen"/>
          <p:cNvSpPr/>
          <p:nvPr/>
        </p:nvSpPr>
        <p:spPr>
          <a:xfrm flipH="1" flipV="1">
            <a:off x="5229351" y="1809615"/>
            <a:ext cx="746687" cy="1822226"/>
          </a:xfrm>
          <a:prstGeom prst="curvedRightArrow">
            <a:avLst/>
          </a:prstGeom>
          <a:solidFill>
            <a:srgbClr val="FF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Metin kutusu 6"/>
          <p:cNvSpPr txBox="1"/>
          <p:nvPr/>
        </p:nvSpPr>
        <p:spPr>
          <a:xfrm>
            <a:off x="5976038" y="2358808"/>
            <a:ext cx="1351652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dirty="0" smtClean="0"/>
              <a:t>Gene</a:t>
            </a:r>
          </a:p>
          <a:p>
            <a:r>
              <a:rPr lang="tr-TR" dirty="0" err="1" smtClean="0"/>
              <a:t>Silencing</a:t>
            </a:r>
            <a:r>
              <a:rPr lang="tr-TR" dirty="0" smtClean="0"/>
              <a:t> </a:t>
            </a:r>
            <a:endParaRPr lang="en-US" dirty="0" smtClean="0"/>
          </a:p>
          <a:p>
            <a:r>
              <a:rPr lang="tr-TR" dirty="0" smtClean="0"/>
              <a:t>T</a:t>
            </a:r>
            <a:r>
              <a:rPr lang="en-US" dirty="0" err="1" smtClean="0"/>
              <a:t>herapy</a:t>
            </a:r>
            <a:r>
              <a:rPr lang="en-US" dirty="0" smtClean="0"/>
              <a:t>     </a:t>
            </a:r>
          </a:p>
        </p:txBody>
      </p:sp>
      <p:sp>
        <p:nvSpPr>
          <p:cNvPr id="11" name="Multiply 10"/>
          <p:cNvSpPr/>
          <p:nvPr/>
        </p:nvSpPr>
        <p:spPr>
          <a:xfrm>
            <a:off x="4099293" y="2973045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0006" y="232939"/>
            <a:ext cx="883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Can we  improve patient survival by targeting/ silence these genes in patients 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3693" y="1230061"/>
            <a:ext cx="135634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~</a:t>
            </a:r>
            <a:r>
              <a:rPr lang="en-US" sz="1600" dirty="0" smtClean="0"/>
              <a:t>10 years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5606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0" y="2143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ko-KR" sz="2800" b="1" dirty="0" smtClean="0">
                <a:solidFill>
                  <a:srgbClr val="FFFF00"/>
                </a:solidFill>
                <a:ea typeface="Gulim" charset="0"/>
                <a:cs typeface="Gulim" charset="0"/>
              </a:rPr>
              <a:t>          RNA interference- Based Gene Silencing  </a:t>
            </a:r>
            <a:r>
              <a:rPr lang="en-US" sz="2800" b="1" dirty="0" smtClean="0">
                <a:solidFill>
                  <a:srgbClr val="FFFFFF"/>
                </a:solidFill>
                <a:ea typeface="Gulim" charset="0"/>
                <a:cs typeface="Gulim" charset="0"/>
              </a:rPr>
              <a:t/>
            </a:r>
            <a:br>
              <a:rPr lang="en-US" sz="2800" b="1" dirty="0" smtClean="0">
                <a:solidFill>
                  <a:srgbClr val="FFFFFF"/>
                </a:solidFill>
                <a:ea typeface="Gulim" charset="0"/>
                <a:cs typeface="Gulim" charset="0"/>
              </a:rPr>
            </a:br>
            <a:endParaRPr lang="en-US" sz="2800" dirty="0">
              <a:solidFill>
                <a:schemeClr val="bg2">
                  <a:lumMod val="20000"/>
                  <a:lumOff val="80000"/>
                </a:schemeClr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4338" y="878950"/>
            <a:ext cx="5010150" cy="597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5588" y="1641475"/>
            <a:ext cx="1428750" cy="708025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+mn-ea"/>
              </a:rPr>
              <a:t>Micro RNA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+mn-ea"/>
              </a:rPr>
              <a:t>pathway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59638" y="1666875"/>
            <a:ext cx="1139825" cy="708025"/>
          </a:xfrm>
          <a:prstGeom prst="rect">
            <a:avLst/>
          </a:prstGeom>
          <a:solidFill>
            <a:srgbClr val="CE80E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 err="1">
                <a:solidFill>
                  <a:schemeClr val="bg1"/>
                </a:solidFill>
                <a:latin typeface="Arial" charset="0"/>
                <a:ea typeface="+mn-ea"/>
              </a:rPr>
              <a:t>siRNA</a:t>
            </a:r>
            <a:endParaRPr lang="en-US" sz="2000" dirty="0">
              <a:solidFill>
                <a:schemeClr val="bg1"/>
              </a:solidFill>
              <a:latin typeface="Arial" charset="0"/>
              <a:ea typeface="+mn-ea"/>
            </a:endParaRP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+mn-ea"/>
              </a:rPr>
              <a:t>pathway</a:t>
            </a:r>
          </a:p>
        </p:txBody>
      </p:sp>
      <p:sp>
        <p:nvSpPr>
          <p:cNvPr id="28679" name="TextBox 1"/>
          <p:cNvSpPr txBox="1">
            <a:spLocks noChangeArrowheads="1"/>
          </p:cNvSpPr>
          <p:nvPr/>
        </p:nvSpPr>
        <p:spPr bwMode="auto">
          <a:xfrm>
            <a:off x="4640263" y="5472113"/>
            <a:ext cx="8397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Target  mRNA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917441" y="6257836"/>
            <a:ext cx="3709987" cy="60016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1" dirty="0" err="1" smtClean="0">
                <a:solidFill>
                  <a:schemeClr val="bg1"/>
                </a:solidFill>
                <a:latin typeface="+mn-lt"/>
                <a:cs typeface="+mn-cs"/>
              </a:rPr>
              <a:t>Meritt</a:t>
            </a:r>
            <a:r>
              <a:rPr lang="en-US" sz="1100" i="1" dirty="0" smtClean="0">
                <a:solidFill>
                  <a:schemeClr val="bg1"/>
                </a:solidFill>
                <a:latin typeface="+mn-lt"/>
                <a:cs typeface="+mn-cs"/>
              </a:rPr>
              <a:t>  NEJM 2008</a:t>
            </a:r>
          </a:p>
          <a:p>
            <a:pPr eaLnBrk="1" hangingPunct="1">
              <a:defRPr/>
            </a:pPr>
            <a:endParaRPr lang="en-US" sz="1100" i="1" dirty="0" smtClean="0">
              <a:solidFill>
                <a:schemeClr val="bg1"/>
              </a:solidFill>
              <a:latin typeface="+mn-lt"/>
              <a:cs typeface="+mn-cs"/>
            </a:endParaRPr>
          </a:p>
          <a:p>
            <a:pPr eaLnBrk="1" hangingPunct="1">
              <a:defRPr/>
            </a:pPr>
            <a:r>
              <a:rPr lang="en-US" sz="1100" i="1" dirty="0" err="1" smtClean="0">
                <a:solidFill>
                  <a:schemeClr val="bg1"/>
                </a:solidFill>
                <a:latin typeface="+mn-lt"/>
                <a:cs typeface="+mn-cs"/>
              </a:rPr>
              <a:t>Ozpolat</a:t>
            </a:r>
            <a:r>
              <a:rPr lang="en-US" sz="1100" i="1" dirty="0" smtClean="0">
                <a:solidFill>
                  <a:schemeClr val="bg1"/>
                </a:solidFill>
                <a:latin typeface="+mn-lt"/>
                <a:cs typeface="+mn-cs"/>
              </a:rPr>
              <a:t> J  Internal Medicine, 2010</a:t>
            </a:r>
          </a:p>
        </p:txBody>
      </p:sp>
    </p:spTree>
    <p:extLst>
      <p:ext uri="{BB962C8B-B14F-4D97-AF65-F5344CB8AC3E}">
        <p14:creationId xmlns:p14="http://schemas.microsoft.com/office/powerpoint/2010/main" val="399893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389" y="1840455"/>
            <a:ext cx="4426547" cy="471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69863" y="720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ea typeface="Gulim" charset="0"/>
                <a:cs typeface="Gulim" charset="0"/>
              </a:rPr>
              <a:t>siRNA based gene knockdown / silencing</a:t>
            </a:r>
            <a:r>
              <a:rPr lang="en-US" sz="2000" b="1" dirty="0" smtClean="0">
                <a:solidFill>
                  <a:srgbClr val="FFFFFF"/>
                </a:solidFill>
                <a:ea typeface="Gulim" charset="0"/>
                <a:cs typeface="Gulim" charset="0"/>
              </a:rPr>
              <a:t/>
            </a:r>
            <a:br>
              <a:rPr lang="en-US" sz="2000" b="1" dirty="0" smtClean="0">
                <a:solidFill>
                  <a:srgbClr val="FFFFFF"/>
                </a:solidFill>
                <a:ea typeface="Gulim" charset="0"/>
                <a:cs typeface="Gulim" charset="0"/>
              </a:rPr>
            </a:br>
            <a:endParaRPr lang="en-US" sz="2000" dirty="0">
              <a:solidFill>
                <a:schemeClr val="bg2">
                  <a:lumMod val="20000"/>
                  <a:lumOff val="80000"/>
                </a:schemeClr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9864" y="697455"/>
            <a:ext cx="8652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siRNA </a:t>
            </a:r>
            <a:r>
              <a:rPr lang="en-US" b="1" dirty="0" smtClean="0">
                <a:solidFill>
                  <a:schemeClr val="bg1"/>
                </a:solidFill>
              </a:rPr>
              <a:t>induce </a:t>
            </a:r>
            <a:r>
              <a:rPr lang="tr-TR" b="1" dirty="0" smtClean="0">
                <a:solidFill>
                  <a:schemeClr val="bg1"/>
                </a:solidFill>
              </a:rPr>
              <a:t>sequence </a:t>
            </a:r>
            <a:r>
              <a:rPr lang="tr-TR" b="1" dirty="0">
                <a:solidFill>
                  <a:schemeClr val="bg1"/>
                </a:solidFill>
              </a:rPr>
              <a:t>specific </a:t>
            </a:r>
            <a:r>
              <a:rPr lang="en-US" b="1" dirty="0">
                <a:solidFill>
                  <a:schemeClr val="bg1"/>
                </a:solidFill>
              </a:rPr>
              <a:t>gene </a:t>
            </a:r>
            <a:r>
              <a:rPr lang="en-US" b="1" dirty="0" smtClean="0">
                <a:solidFill>
                  <a:schemeClr val="bg1"/>
                </a:solidFill>
              </a:rPr>
              <a:t>silencing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b="1" dirty="0" smtClean="0">
                <a:solidFill>
                  <a:schemeClr val="bg1"/>
                </a:solidFill>
              </a:rPr>
              <a:t>Can be used development  of </a:t>
            </a:r>
            <a:r>
              <a:rPr lang="ja-JP" altLang="en-US" b="1" dirty="0">
                <a:solidFill>
                  <a:schemeClr val="bg1"/>
                </a:solidFill>
              </a:rPr>
              <a:t>“</a:t>
            </a:r>
            <a:r>
              <a:rPr lang="en-US" altLang="ja-JP" b="1" i="1" dirty="0">
                <a:solidFill>
                  <a:srgbClr val="FFC000"/>
                </a:solidFill>
              </a:rPr>
              <a:t>targeted therapies</a:t>
            </a:r>
            <a:r>
              <a:rPr lang="ja-JP" altLang="en-US" b="1" dirty="0" smtClean="0">
                <a:solidFill>
                  <a:schemeClr val="bg1"/>
                </a:solidFill>
              </a:rPr>
              <a:t>”</a:t>
            </a:r>
            <a:r>
              <a:rPr lang="tr-TR" altLang="ja-JP" b="1" dirty="0" err="1" smtClean="0">
                <a:solidFill>
                  <a:schemeClr val="bg1"/>
                </a:solidFill>
              </a:rPr>
              <a:t>for</a:t>
            </a:r>
            <a:r>
              <a:rPr lang="en-US" altLang="ja-JP" b="1" dirty="0" smtClean="0">
                <a:solidFill>
                  <a:schemeClr val="bg1"/>
                </a:solidFill>
              </a:rPr>
              <a:t>   </a:t>
            </a:r>
            <a:r>
              <a:rPr lang="en-US" altLang="ja-JP" b="1" dirty="0" err="1" smtClean="0">
                <a:solidFill>
                  <a:srgbClr val="FF6600"/>
                </a:solidFill>
              </a:rPr>
              <a:t>undrugable</a:t>
            </a:r>
            <a:r>
              <a:rPr lang="en-US" altLang="ja-JP" b="1" dirty="0" smtClean="0">
                <a:solidFill>
                  <a:srgbClr val="FF6600"/>
                </a:solidFill>
              </a:rPr>
              <a:t> targets</a:t>
            </a:r>
            <a:endParaRPr lang="tr-TR" altLang="ja-JP" b="1" dirty="0" smtClean="0">
              <a:solidFill>
                <a:srgbClr val="FF66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Novel class of therapeutics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b="1" dirty="0">
              <a:solidFill>
                <a:srgbClr val="FF6600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640263" y="5472113"/>
            <a:ext cx="83978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800" dirty="0">
                <a:solidFill>
                  <a:schemeClr val="bg1"/>
                </a:solidFill>
              </a:rPr>
              <a:t>Target  mRNA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828" y="3161692"/>
            <a:ext cx="1287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microRNA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pathway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97936" y="3201078"/>
            <a:ext cx="10438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siRNA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pathway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1820" y="862884"/>
            <a:ext cx="8564450" cy="57182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 </a:t>
            </a:r>
            <a:r>
              <a:rPr lang="en-US" dirty="0" err="1" smtClean="0"/>
              <a:t>po</a:t>
            </a:r>
            <a:endParaRPr lang="en-US" dirty="0"/>
          </a:p>
        </p:txBody>
      </p:sp>
      <p:pic>
        <p:nvPicPr>
          <p:cNvPr id="6" name="Picture 2" descr="Pre-clinical developmen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428" y="1108321"/>
            <a:ext cx="6962775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24527" y="5640610"/>
            <a:ext cx="39677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Degradation of  target mRNA</a:t>
            </a: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Inhibition of target protein expression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572000" y="5409127"/>
            <a:ext cx="1352282" cy="23148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39752" y="-143668"/>
            <a:ext cx="822960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FFFF00"/>
                </a:solidFill>
              </a:rPr>
              <a:t>siRNA-mediated gene silencing 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4572000" y="5984884"/>
            <a:ext cx="1352282" cy="23148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8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3" name="TextBox 16"/>
          <p:cNvSpPr txBox="1">
            <a:spLocks noChangeArrowheads="1"/>
          </p:cNvSpPr>
          <p:nvPr/>
        </p:nvSpPr>
        <p:spPr bwMode="auto">
          <a:xfrm>
            <a:off x="564723" y="403946"/>
            <a:ext cx="74158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siRNA-mediated  target ( EF2K) gene knockdown 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Breast  cancer </a:t>
            </a:r>
            <a:r>
              <a:rPr lang="en-US" b="1" dirty="0">
                <a:solidFill>
                  <a:srgbClr val="FFFF00"/>
                </a:solidFill>
              </a:rPr>
              <a:t>cells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859" y="1370947"/>
            <a:ext cx="6341253" cy="39150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04209" y="5422006"/>
            <a:ext cx="2104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Tekedereli</a:t>
            </a:r>
            <a:r>
              <a:rPr lang="en-US" sz="1200" dirty="0" smtClean="0">
                <a:solidFill>
                  <a:schemeClr val="bg1"/>
                </a:solidFill>
              </a:rPr>
              <a:t>  </a:t>
            </a:r>
            <a:r>
              <a:rPr lang="en-US" sz="1200" dirty="0" err="1" smtClean="0">
                <a:solidFill>
                  <a:schemeClr val="bg1"/>
                </a:solidFill>
              </a:rPr>
              <a:t>PLoSONE</a:t>
            </a:r>
            <a:r>
              <a:rPr lang="en-US" sz="1200" dirty="0" smtClean="0">
                <a:solidFill>
                  <a:schemeClr val="bg1"/>
                </a:solidFill>
              </a:rPr>
              <a:t>, 2012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2293" y="1584101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MDA-MB-231 breast cancer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5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>
          <a:xfrm>
            <a:off x="389236" y="2055117"/>
            <a:ext cx="8754763" cy="1143000"/>
          </a:xfrm>
        </p:spPr>
        <p:txBody>
          <a:bodyPr/>
          <a:lstStyle/>
          <a:p>
            <a:pPr algn="l" eaLnBrk="1" hangingPunct="1">
              <a:buFont typeface="Arial" charset="0"/>
              <a:buChar char="•"/>
            </a:pPr>
            <a: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  <a:t/>
            </a:r>
            <a:b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  <a:t/>
            </a:r>
            <a:b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  <a:t>What is the Role of EF2K in </a:t>
            </a:r>
            <a:b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  <a:t>breast cancer ?</a:t>
            </a:r>
            <a:b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  <a:t/>
            </a:r>
            <a:b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1600" b="1" dirty="0">
                <a:solidFill>
                  <a:srgbClr val="FFFFCC"/>
                </a:solidFill>
              </a:rPr>
              <a:t> </a:t>
            </a:r>
            <a:r>
              <a:rPr lang="en-US" sz="1600" b="1" dirty="0" smtClean="0">
                <a:solidFill>
                  <a:srgbClr val="FFFFCC"/>
                </a:solidFill>
              </a:rPr>
              <a:t/>
            </a:r>
            <a:br>
              <a:rPr lang="en-US" sz="1600" b="1" dirty="0" smtClean="0">
                <a:solidFill>
                  <a:srgbClr val="FFFFCC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  <a:t/>
            </a:r>
            <a:b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Arial" charset="0"/>
                <a:ea typeface="MS PGothic" charset="0"/>
              </a:rPr>
              <a:t>Can we therapeutically target it  in vivo TNBC models ? </a:t>
            </a:r>
            <a: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  <a:t/>
            </a:r>
            <a:b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  <a:t/>
            </a:r>
            <a:br>
              <a:rPr lang="en-US" sz="4000" dirty="0">
                <a:solidFill>
                  <a:srgbClr val="FFFF00"/>
                </a:solidFill>
                <a:latin typeface="Arial" charset="0"/>
                <a:ea typeface="MS PGothic" charset="0"/>
              </a:rPr>
            </a:br>
            <a:endParaRPr lang="en-US" sz="4000" i="1" dirty="0">
              <a:solidFill>
                <a:schemeClr val="bg1"/>
              </a:solidFill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6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 descr="Slide9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8794" y="0"/>
            <a:ext cx="10122794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557" y="1528303"/>
            <a:ext cx="8110438" cy="384903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0842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Slide2"/>
          <p:cNvPicPr>
            <a:picLocks noGrp="1" noChangeAspect="1"/>
          </p:cNvPicPr>
          <p:nvPr isPhoto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557" y="1528303"/>
            <a:ext cx="8110438" cy="384903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5373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latin typeface="Arial" charset="0"/>
                <a:ea typeface="MS PGothic" charset="0"/>
              </a:rPr>
              <a:t>Breast cancer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9425" y="877888"/>
            <a:ext cx="8839200" cy="3634443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  <a:latin typeface="Arial" charset="0"/>
                <a:ea typeface="MS PGothic" charset="0"/>
              </a:rPr>
              <a:t>The </a:t>
            </a:r>
            <a:r>
              <a:rPr lang="en-US" u="sng" dirty="0">
                <a:solidFill>
                  <a:schemeClr val="bg1"/>
                </a:solidFill>
                <a:latin typeface="Arial" charset="0"/>
                <a:ea typeface="MS PGothic" charset="0"/>
              </a:rPr>
              <a:t>most common </a:t>
            </a:r>
            <a:r>
              <a:rPr lang="en-US" dirty="0">
                <a:solidFill>
                  <a:schemeClr val="bg1"/>
                </a:solidFill>
                <a:latin typeface="Arial" charset="0"/>
                <a:ea typeface="MS PGothic" charset="0"/>
              </a:rPr>
              <a:t>cancer in women in US  </a:t>
            </a:r>
            <a:endParaRPr lang="en-US" sz="2000" dirty="0">
              <a:solidFill>
                <a:schemeClr val="bg1"/>
              </a:solidFill>
              <a:latin typeface="Arial" charset="0"/>
              <a:ea typeface="MS PGothic" charset="0"/>
            </a:endParaRPr>
          </a:p>
          <a:p>
            <a:pPr eaLnBrk="1" hangingPunct="1"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Arial" charset="0"/>
                <a:ea typeface="MS PGothic" charset="0"/>
              </a:rPr>
              <a:t> 		</a:t>
            </a:r>
            <a:r>
              <a:rPr lang="en-US" sz="2800" dirty="0">
                <a:solidFill>
                  <a:srgbClr val="FFFFFF"/>
                </a:solidFill>
                <a:latin typeface="Arial" charset="0"/>
                <a:ea typeface="MS PGothic" charset="0"/>
              </a:rPr>
              <a:t>220,000</a:t>
            </a:r>
            <a:r>
              <a:rPr lang="en-US" sz="2800" dirty="0">
                <a:solidFill>
                  <a:schemeClr val="bg1"/>
                </a:solidFill>
                <a:latin typeface="Arial" charset="0"/>
                <a:ea typeface="MS PGothic" charset="0"/>
              </a:rPr>
              <a:t> new cases/ year</a:t>
            </a:r>
          </a:p>
          <a:p>
            <a:pPr eaLnBrk="1" hangingPunct="1">
              <a:buFontTx/>
              <a:buNone/>
            </a:pPr>
            <a:r>
              <a:rPr lang="en-US" sz="2800" b="1" dirty="0">
                <a:solidFill>
                  <a:srgbClr val="FFFF00"/>
                </a:solidFill>
                <a:latin typeface="Arial" charset="0"/>
                <a:ea typeface="MS PGothic" charset="0"/>
              </a:rPr>
              <a:t>		  41,000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ea typeface="MS PGothic" charset="0"/>
              </a:rPr>
              <a:t>  deaths </a:t>
            </a:r>
            <a:r>
              <a:rPr lang="en-US" sz="2800" b="1" dirty="0" smtClean="0">
                <a:solidFill>
                  <a:schemeClr val="bg1"/>
                </a:solidFill>
                <a:latin typeface="Arial" charset="0"/>
                <a:ea typeface="MS PGothic" charset="0"/>
              </a:rPr>
              <a:t>/</a:t>
            </a:r>
            <a:r>
              <a:rPr lang="en-US" sz="2800" b="1" dirty="0">
                <a:solidFill>
                  <a:schemeClr val="bg1"/>
                </a:solidFill>
                <a:latin typeface="Arial" charset="0"/>
                <a:ea typeface="MS PGothic" charset="0"/>
              </a:rPr>
              <a:t>year</a:t>
            </a:r>
            <a:r>
              <a:rPr lang="en-US" sz="2000" dirty="0">
                <a:solidFill>
                  <a:schemeClr val="bg1"/>
                </a:solidFill>
                <a:latin typeface="Arial" charset="0"/>
                <a:ea typeface="MS PGothic" charset="0"/>
              </a:rPr>
              <a:t>		</a:t>
            </a:r>
            <a:endParaRPr lang="en-US" sz="2400" dirty="0">
              <a:solidFill>
                <a:schemeClr val="bg1"/>
              </a:solidFill>
              <a:latin typeface="Arial" charset="0"/>
              <a:ea typeface="MS PGothic" charset="0"/>
            </a:endParaRPr>
          </a:p>
          <a:p>
            <a:pPr eaLnBrk="1" hangingPunct="1"/>
            <a:r>
              <a:rPr lang="en-US" sz="2400" dirty="0">
                <a:solidFill>
                  <a:schemeClr val="bg1"/>
                </a:solidFill>
                <a:latin typeface="Arial" charset="0"/>
                <a:ea typeface="MS PGothic" charset="0"/>
              </a:rPr>
              <a:t> Stage III-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ea typeface="MS PGothic" charset="0"/>
              </a:rPr>
              <a:t>30-40 % of patients survive 5 years </a:t>
            </a:r>
          </a:p>
          <a:p>
            <a:pPr eaLnBrk="1" hangingPunct="1"/>
            <a:r>
              <a:rPr lang="en-US" sz="2400" dirty="0">
                <a:solidFill>
                  <a:schemeClr val="bg1"/>
                </a:solidFill>
                <a:latin typeface="Arial" charset="0"/>
                <a:ea typeface="MS PGothic" charset="0"/>
              </a:rPr>
              <a:t> Stage IV-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ea typeface="MS PGothic" charset="0"/>
              </a:rPr>
              <a:t>18%  survive 5 years </a:t>
            </a:r>
          </a:p>
          <a:p>
            <a:pPr eaLnBrk="1" hangingPunct="1"/>
            <a:endParaRPr lang="en-US" sz="2400" dirty="0">
              <a:solidFill>
                <a:srgbClr val="00B0F0"/>
              </a:solidFill>
              <a:latin typeface="Arial" charset="0"/>
              <a:ea typeface="MS PGothic" charset="0"/>
            </a:endParaRPr>
          </a:p>
          <a:p>
            <a:pPr eaLnBrk="1" hangingPunct="1"/>
            <a:r>
              <a:rPr lang="en-US" sz="2400" dirty="0" smtClean="0">
                <a:solidFill>
                  <a:srgbClr val="00CCFF"/>
                </a:solidFill>
                <a:latin typeface="Arial" charset="0"/>
                <a:ea typeface="MS PGothic" charset="0"/>
              </a:rPr>
              <a:t>Triple negative breast cancer –TNBC-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ea typeface="MS PGothic" charset="0"/>
              </a:rPr>
              <a:t>ER(-), PR(-) HER2 (-)</a:t>
            </a:r>
          </a:p>
          <a:p>
            <a:pPr marL="0" indent="0" eaLnBrk="1" hangingPunct="1">
              <a:buNone/>
            </a:pPr>
            <a:r>
              <a:rPr lang="en-US" sz="2400" dirty="0">
                <a:solidFill>
                  <a:schemeClr val="bg1"/>
                </a:solidFill>
                <a:latin typeface="Arial" charset="0"/>
                <a:ea typeface="MS PGothic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ea typeface="MS PGothic" charset="0"/>
              </a:rPr>
              <a:t>   is associated with poor survival due to reduced response to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charset="0"/>
                <a:ea typeface="MS PGothic" charset="0"/>
              </a:rPr>
              <a:t>    conventional therapies and lack of therapeutic targets</a:t>
            </a:r>
          </a:p>
          <a:p>
            <a:pPr marL="0" indent="0" eaLnBrk="1" hangingPunct="1">
              <a:buNone/>
            </a:pPr>
            <a:endParaRPr lang="en-US" sz="2400" dirty="0">
              <a:solidFill>
                <a:schemeClr val="bg1"/>
              </a:solidFill>
              <a:latin typeface="Arial" charset="0"/>
              <a:ea typeface="MS PGothic" charset="0"/>
            </a:endParaRP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  <a:latin typeface="Arial" charset="0"/>
                <a:ea typeface="MS PGothic" charset="0"/>
              </a:rPr>
              <a:t> New </a:t>
            </a:r>
            <a:r>
              <a:rPr lang="en-US" sz="2400" dirty="0">
                <a:solidFill>
                  <a:schemeClr val="bg1"/>
                </a:solidFill>
                <a:latin typeface="Arial" charset="0"/>
                <a:ea typeface="MS PGothic" charset="0"/>
              </a:rPr>
              <a:t>molecular  therapies are needed to  increase patient survival </a:t>
            </a:r>
            <a:endParaRPr lang="tr-TR" sz="2400" dirty="0">
              <a:solidFill>
                <a:schemeClr val="bg1"/>
              </a:solidFill>
              <a:latin typeface="Arial" charset="0"/>
              <a:ea typeface="MS PGothic" charset="0"/>
            </a:endParaRPr>
          </a:p>
          <a:p>
            <a:pPr eaLnBrk="1" hangingPunct="1"/>
            <a:endParaRPr lang="tr-TR" sz="3600" dirty="0">
              <a:solidFill>
                <a:schemeClr val="bg1"/>
              </a:solidFill>
              <a:latin typeface="Arial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15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6"/>
          <p:cNvSpPr txBox="1">
            <a:spLocks noChangeArrowheads="1"/>
          </p:cNvSpPr>
          <p:nvPr/>
        </p:nvSpPr>
        <p:spPr bwMode="auto">
          <a:xfrm>
            <a:off x="395288" y="792163"/>
            <a:ext cx="8331127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endParaRPr lang="en-US" sz="1800" b="1" dirty="0">
              <a:solidFill>
                <a:srgbClr val="FFFFCC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b="1" dirty="0">
                <a:solidFill>
                  <a:srgbClr val="FFFFCC"/>
                </a:solidFill>
              </a:rPr>
              <a:t>   </a:t>
            </a:r>
            <a:r>
              <a:rPr lang="en-US" sz="1800" b="1" dirty="0" err="1">
                <a:solidFill>
                  <a:srgbClr val="FFFFCC"/>
                </a:solidFill>
              </a:rPr>
              <a:t>Ser</a:t>
            </a:r>
            <a:r>
              <a:rPr lang="en-US" sz="1800" b="1" dirty="0">
                <a:solidFill>
                  <a:srgbClr val="FFFFCC"/>
                </a:solidFill>
              </a:rPr>
              <a:t>/</a:t>
            </a:r>
            <a:r>
              <a:rPr lang="en-US" sz="1800" b="1" dirty="0" err="1">
                <a:solidFill>
                  <a:srgbClr val="FFFFCC"/>
                </a:solidFill>
              </a:rPr>
              <a:t>Thr</a:t>
            </a:r>
            <a:r>
              <a:rPr lang="en-US" sz="1800" b="1" dirty="0">
                <a:solidFill>
                  <a:srgbClr val="FFFFCC"/>
                </a:solidFill>
              </a:rPr>
              <a:t> protein kinase regulates rate of protein translation (by </a:t>
            </a: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    phosphorylating EF2 (Thr56)</a:t>
            </a:r>
          </a:p>
          <a:p>
            <a:pPr eaLnBrk="1" hangingPunct="1"/>
            <a:endParaRPr lang="en-US" sz="1800" b="1" dirty="0">
              <a:solidFill>
                <a:srgbClr val="FFFFCC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b="1" dirty="0">
                <a:solidFill>
                  <a:srgbClr val="FFFFCC"/>
                </a:solidFill>
              </a:rPr>
              <a:t>  Induced by mitogens and growth factors, hypoxia, and metabolic stress </a:t>
            </a: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   and mediates autophagy</a:t>
            </a:r>
          </a:p>
          <a:p>
            <a:pPr eaLnBrk="1" hangingPunct="1"/>
            <a:endParaRPr lang="en-US" sz="1800" b="1" dirty="0">
              <a:solidFill>
                <a:srgbClr val="FFFFCC"/>
              </a:solidFill>
            </a:endParaRPr>
          </a:p>
          <a:p>
            <a:pPr eaLnBrk="1" hangingPunct="1">
              <a:buFont typeface="Arial" charset="0"/>
              <a:buChar char="•"/>
            </a:pPr>
            <a:r>
              <a:rPr lang="en-US" sz="1800" b="1" dirty="0">
                <a:solidFill>
                  <a:srgbClr val="FFFFCC"/>
                </a:solidFill>
              </a:rPr>
              <a:t>  </a:t>
            </a:r>
            <a:r>
              <a:rPr lang="en-US" sz="1800" b="1" dirty="0">
                <a:solidFill>
                  <a:srgbClr val="CCFFCC"/>
                </a:solidFill>
              </a:rPr>
              <a:t>Its role in </a:t>
            </a:r>
            <a:r>
              <a:rPr lang="en-US" sz="1800" b="1" dirty="0" smtClean="0">
                <a:solidFill>
                  <a:srgbClr val="CCFFCC"/>
                </a:solidFill>
              </a:rPr>
              <a:t>breast cancer </a:t>
            </a:r>
            <a:r>
              <a:rPr lang="en-US" sz="1800" b="1" u="sng" dirty="0" smtClean="0">
                <a:solidFill>
                  <a:srgbClr val="CCFFCC"/>
                </a:solidFill>
              </a:rPr>
              <a:t>tumorigenesis</a:t>
            </a:r>
          </a:p>
          <a:p>
            <a:pPr eaLnBrk="1" hangingPunct="1"/>
            <a:r>
              <a:rPr lang="en-US" sz="1800" b="1" dirty="0" smtClean="0">
                <a:solidFill>
                  <a:srgbClr val="CCFFCC"/>
                </a:solidFill>
              </a:rPr>
              <a:t>    </a:t>
            </a:r>
            <a:r>
              <a:rPr lang="en-US" sz="1800" b="1" u="sng" dirty="0" smtClean="0">
                <a:solidFill>
                  <a:srgbClr val="CCFFCC"/>
                </a:solidFill>
              </a:rPr>
              <a:t>and progression </a:t>
            </a:r>
            <a:r>
              <a:rPr lang="en-US" sz="1800" b="1" dirty="0">
                <a:solidFill>
                  <a:srgbClr val="CCFFCC"/>
                </a:solidFill>
              </a:rPr>
              <a:t>is not known</a:t>
            </a:r>
            <a:r>
              <a:rPr lang="en-US" sz="1800" b="1" dirty="0">
                <a:solidFill>
                  <a:srgbClr val="FFFFCC"/>
                </a:solidFill>
              </a:rPr>
              <a:t>?</a:t>
            </a:r>
          </a:p>
          <a:p>
            <a:pPr eaLnBrk="1" hangingPunct="1"/>
            <a:endParaRPr lang="en-US" sz="1800" b="1" dirty="0">
              <a:solidFill>
                <a:srgbClr val="FFFFCC"/>
              </a:solidFill>
            </a:endParaRPr>
          </a:p>
          <a:p>
            <a:pPr eaLnBrk="1" hangingPunct="1"/>
            <a:r>
              <a:rPr lang="en-US" sz="1800" b="1" i="1" dirty="0">
                <a:solidFill>
                  <a:srgbClr val="FFFFCC"/>
                </a:solidFill>
              </a:rPr>
              <a:t>   </a:t>
            </a:r>
            <a:r>
              <a:rPr lang="en-US" sz="1800" b="1" i="1" u="sng" dirty="0">
                <a:solidFill>
                  <a:srgbClr val="00CCFF"/>
                </a:solidFill>
              </a:rPr>
              <a:t>Hypothesis</a:t>
            </a:r>
            <a:r>
              <a:rPr lang="en-US" sz="1800" b="1" dirty="0">
                <a:solidFill>
                  <a:srgbClr val="00CCFF"/>
                </a:solidFill>
              </a:rPr>
              <a:t>: </a:t>
            </a: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   </a:t>
            </a:r>
            <a:r>
              <a:rPr lang="tr-TR" sz="1800" b="1" dirty="0">
                <a:solidFill>
                  <a:srgbClr val="FFFFCC"/>
                </a:solidFill>
              </a:rPr>
              <a:t>1</a:t>
            </a:r>
            <a:r>
              <a:rPr lang="en-US" sz="1800" b="1" dirty="0">
                <a:solidFill>
                  <a:srgbClr val="FFFFCC"/>
                </a:solidFill>
              </a:rPr>
              <a:t> </a:t>
            </a:r>
            <a:r>
              <a:rPr lang="en-US" sz="1800" b="1" dirty="0" smtClean="0">
                <a:solidFill>
                  <a:srgbClr val="FFFFCC"/>
                </a:solidFill>
              </a:rPr>
              <a:t>. EF2K acts as</a:t>
            </a:r>
            <a:r>
              <a:rPr lang="tr-TR" sz="1800" b="1" dirty="0" smtClean="0">
                <a:solidFill>
                  <a:srgbClr val="FFFFCC"/>
                </a:solidFill>
              </a:rPr>
              <a:t> a survival factor and</a:t>
            </a:r>
          </a:p>
          <a:p>
            <a:pPr eaLnBrk="1" hangingPunct="1"/>
            <a:r>
              <a:rPr lang="en-US" sz="1800" b="1" dirty="0" smtClean="0">
                <a:solidFill>
                  <a:srgbClr val="FFFFCC"/>
                </a:solidFill>
              </a:rPr>
              <a:t>         promotes invasion, </a:t>
            </a:r>
            <a:r>
              <a:rPr lang="en-US" sz="1800" b="1" dirty="0" err="1" smtClean="0">
                <a:solidFill>
                  <a:srgbClr val="FFFFCC"/>
                </a:solidFill>
              </a:rPr>
              <a:t>metas</a:t>
            </a:r>
            <a:r>
              <a:rPr lang="tr-TR" sz="1800" b="1" dirty="0" smtClean="0">
                <a:solidFill>
                  <a:srgbClr val="FFFFCC"/>
                </a:solidFill>
              </a:rPr>
              <a:t>tas</a:t>
            </a:r>
            <a:r>
              <a:rPr lang="en-US" sz="1800" b="1" dirty="0" smtClean="0">
                <a:solidFill>
                  <a:srgbClr val="FFFFCC"/>
                </a:solidFill>
              </a:rPr>
              <a:t>is and</a:t>
            </a:r>
            <a:endParaRPr lang="en-US" sz="1800" b="1" dirty="0">
              <a:solidFill>
                <a:srgbClr val="FFFFCC"/>
              </a:solidFill>
            </a:endParaRP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    </a:t>
            </a:r>
            <a:r>
              <a:rPr lang="en-US" sz="1800" b="1" dirty="0" smtClean="0">
                <a:solidFill>
                  <a:srgbClr val="FFFFCC"/>
                </a:solidFill>
              </a:rPr>
              <a:t>    drug resistance  in  BC cells, thus has an</a:t>
            </a: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</a:t>
            </a:r>
            <a:r>
              <a:rPr lang="en-US" sz="1800" b="1" dirty="0" smtClean="0">
                <a:solidFill>
                  <a:srgbClr val="FFFFCC"/>
                </a:solidFill>
              </a:rPr>
              <a:t>        </a:t>
            </a:r>
            <a:r>
              <a:rPr lang="en-US" sz="1800" b="1" dirty="0" err="1" smtClean="0">
                <a:solidFill>
                  <a:srgbClr val="FFFFCC"/>
                </a:solidFill>
              </a:rPr>
              <a:t>signifdicant</a:t>
            </a:r>
            <a:r>
              <a:rPr lang="en-US" sz="1800" b="1" dirty="0" smtClean="0">
                <a:solidFill>
                  <a:srgbClr val="FFFFCC"/>
                </a:solidFill>
              </a:rPr>
              <a:t> impact on patient survival  </a:t>
            </a:r>
          </a:p>
          <a:p>
            <a:pPr eaLnBrk="1" hangingPunct="1"/>
            <a:endParaRPr lang="en-US" sz="1800" b="1" dirty="0">
              <a:solidFill>
                <a:srgbClr val="FFFFCC"/>
              </a:solidFill>
            </a:endParaRP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   </a:t>
            </a:r>
            <a:r>
              <a:rPr lang="tr-TR" sz="1800" b="1" dirty="0">
                <a:solidFill>
                  <a:srgbClr val="FFFFCC"/>
                </a:solidFill>
              </a:rPr>
              <a:t>2</a:t>
            </a:r>
            <a:r>
              <a:rPr lang="en-US" sz="1800" b="1" dirty="0">
                <a:solidFill>
                  <a:srgbClr val="FFFFCC"/>
                </a:solidFill>
              </a:rPr>
              <a:t> </a:t>
            </a:r>
            <a:r>
              <a:rPr lang="en-US" sz="1800" b="1" dirty="0" smtClean="0">
                <a:solidFill>
                  <a:srgbClr val="FFFFCC"/>
                </a:solidFill>
              </a:rPr>
              <a:t>.Targeting EF2K  will  block tumor growth</a:t>
            </a: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</a:t>
            </a:r>
            <a:r>
              <a:rPr lang="en-US" sz="1800" b="1" dirty="0" smtClean="0">
                <a:solidFill>
                  <a:srgbClr val="FFFFCC"/>
                </a:solidFill>
              </a:rPr>
              <a:t>       and enhance the efficacy of conventional</a:t>
            </a:r>
          </a:p>
          <a:p>
            <a:pPr eaLnBrk="1" hangingPunct="1"/>
            <a:r>
              <a:rPr lang="en-US" sz="1800" b="1" dirty="0">
                <a:solidFill>
                  <a:srgbClr val="FFFFCC"/>
                </a:solidFill>
              </a:rPr>
              <a:t> </a:t>
            </a:r>
            <a:r>
              <a:rPr lang="en-US" sz="1800" b="1" dirty="0" smtClean="0">
                <a:solidFill>
                  <a:srgbClr val="FFFFCC"/>
                </a:solidFill>
              </a:rPr>
              <a:t>       chemotherapies</a:t>
            </a:r>
          </a:p>
          <a:p>
            <a:pPr eaLnBrk="1" hangingPunct="1"/>
            <a:r>
              <a:rPr lang="en-US" sz="1800" b="1" dirty="0" smtClean="0">
                <a:solidFill>
                  <a:srgbClr val="FFFFCC"/>
                </a:solidFill>
              </a:rPr>
              <a:t>          </a:t>
            </a:r>
            <a:endParaRPr lang="en-US" sz="1800" b="1" dirty="0">
              <a:solidFill>
                <a:srgbClr val="FFFFCC"/>
              </a:solidFill>
            </a:endParaRPr>
          </a:p>
          <a:p>
            <a:pPr eaLnBrk="1" hangingPunct="1"/>
            <a:endParaRPr lang="en-US" sz="1800" dirty="0">
              <a:solidFill>
                <a:srgbClr val="FFFFCC"/>
              </a:solidFill>
            </a:endParaRPr>
          </a:p>
          <a:p>
            <a:pPr eaLnBrk="1" hangingPunct="1"/>
            <a:endParaRPr lang="en-US" sz="1800" b="1" dirty="0">
              <a:solidFill>
                <a:srgbClr val="FFFFCC"/>
              </a:solidFill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250825" y="68263"/>
            <a:ext cx="87137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ea typeface="MS PGothic" pitchFamily="34" charset="-128"/>
              <a:cs typeface="+mn-cs"/>
            </a:endParaRPr>
          </a:p>
          <a:p>
            <a:pPr>
              <a:defRPr/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MS PGothic" pitchFamily="34" charset="-128"/>
                <a:cs typeface="+mn-cs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ea typeface="MS PGothic" pitchFamily="34" charset="-128"/>
                <a:cs typeface="+mn-cs"/>
              </a:rPr>
              <a:t>Eukaryotic  Elongation  Factor  2 Kinase </a:t>
            </a: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ea typeface="MS PGothic" pitchFamily="34" charset="-128"/>
                <a:cs typeface="+mn-cs"/>
              </a:rPr>
              <a:t>(EF2K</a:t>
            </a:r>
            <a:r>
              <a:rPr lang="en-US" sz="2400" b="1" dirty="0">
                <a:solidFill>
                  <a:srgbClr val="FFFF00"/>
                </a:solidFill>
                <a:latin typeface="Arial" pitchFamily="34" charset="0"/>
                <a:ea typeface="MS PGothic" pitchFamily="34" charset="-128"/>
                <a:cs typeface="+mn-cs"/>
              </a:rPr>
              <a:t>)</a:t>
            </a:r>
          </a:p>
          <a:p>
            <a:pPr>
              <a:defRPr/>
            </a:pP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MS PGothic" pitchFamily="34" charset="-128"/>
                <a:cs typeface="+mn-cs"/>
              </a:rPr>
              <a:t> 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008" y="2349306"/>
            <a:ext cx="3694670" cy="32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97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1800" b="1" dirty="0" smtClean="0">
                <a:solidFill>
                  <a:srgbClr val="FFFF00"/>
                </a:solidFill>
              </a:rPr>
              <a:t>EF2K expression  is associated with poor patient survival  </a:t>
            </a:r>
            <a:br>
              <a:rPr lang="en-US" sz="1800" b="1" dirty="0" smtClean="0">
                <a:solidFill>
                  <a:srgbClr val="FFFF00"/>
                </a:solidFill>
              </a:rPr>
            </a:br>
            <a:r>
              <a:rPr lang="en-US" sz="1800" b="1" dirty="0" smtClean="0">
                <a:solidFill>
                  <a:srgbClr val="FFFF00"/>
                </a:solidFill>
              </a:rPr>
              <a:t>in all  BC  patients -especially Triple Negative </a:t>
            </a:r>
            <a:r>
              <a:rPr lang="en-US" sz="1800" b="1" dirty="0">
                <a:solidFill>
                  <a:srgbClr val="FFFF00"/>
                </a:solidFill>
              </a:rPr>
              <a:t>B</a:t>
            </a:r>
            <a:r>
              <a:rPr lang="en-US" sz="1800" b="1" dirty="0" smtClean="0">
                <a:solidFill>
                  <a:srgbClr val="FFFF00"/>
                </a:solidFill>
              </a:rPr>
              <a:t>reast cancer (TNBC)</a:t>
            </a:r>
            <a:endParaRPr lang="en-US" sz="1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021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57" y="4269716"/>
            <a:ext cx="4519829" cy="241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20943" y="3856450"/>
            <a:ext cx="212109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BC Patient tumors </a:t>
            </a:r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30444"/>
            <a:ext cx="4148309" cy="24007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43480" y="1046523"/>
            <a:ext cx="118494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Cell lines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323" y="1099751"/>
            <a:ext cx="6934809" cy="4630505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  <p:sp>
        <p:nvSpPr>
          <p:cNvPr id="62466" name="TextBox 50"/>
          <p:cNvSpPr txBox="1">
            <a:spLocks noChangeArrowheads="1"/>
          </p:cNvSpPr>
          <p:nvPr/>
        </p:nvSpPr>
        <p:spPr bwMode="auto">
          <a:xfrm>
            <a:off x="0" y="206375"/>
            <a:ext cx="85170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FFFF00"/>
                </a:solidFill>
              </a:rPr>
              <a:t> Silencing of EF2K  </a:t>
            </a:r>
            <a:r>
              <a:rPr lang="tr-TR" b="1" dirty="0" err="1" smtClean="0">
                <a:solidFill>
                  <a:srgbClr val="FFFF00"/>
                </a:solidFill>
              </a:rPr>
              <a:t>by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 err="1" smtClean="0">
                <a:solidFill>
                  <a:srgbClr val="FFFF00"/>
                </a:solidFill>
              </a:rPr>
              <a:t>siRNA</a:t>
            </a:r>
            <a:r>
              <a:rPr lang="tr-TR" b="1" dirty="0" smtClean="0">
                <a:solidFill>
                  <a:srgbClr val="FFFF00"/>
                </a:solidFill>
              </a:rPr>
              <a:t>  </a:t>
            </a:r>
            <a:r>
              <a:rPr lang="en-US" b="1" dirty="0" smtClean="0">
                <a:solidFill>
                  <a:srgbClr val="FFFF00"/>
                </a:solidFill>
              </a:rPr>
              <a:t>inhibits </a:t>
            </a:r>
            <a:r>
              <a:rPr lang="en-US" b="1" dirty="0">
                <a:solidFill>
                  <a:srgbClr val="FFFF00"/>
                </a:solidFill>
              </a:rPr>
              <a:t>cell </a:t>
            </a:r>
            <a:r>
              <a:rPr lang="en-US" b="1" dirty="0" smtClean="0">
                <a:solidFill>
                  <a:srgbClr val="FFFF00"/>
                </a:solidFill>
              </a:rPr>
              <a:t>proliferation/ </a:t>
            </a:r>
          </a:p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  colony formation of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 TNBC and ER+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breast </a:t>
            </a:r>
            <a:r>
              <a:rPr lang="en-US" b="1" dirty="0">
                <a:solidFill>
                  <a:srgbClr val="FFFF00"/>
                </a:solidFill>
              </a:rPr>
              <a:t>cancer cells </a:t>
            </a:r>
          </a:p>
          <a:p>
            <a:pPr eaLnBrk="1" hangingPunct="1"/>
            <a:r>
              <a:rPr lang="en-US" b="1" dirty="0">
                <a:solidFill>
                  <a:srgbClr val="FFFF00"/>
                </a:solidFill>
              </a:rPr>
              <a:t>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8325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50"/>
          <p:cNvSpPr txBox="1">
            <a:spLocks noChangeArrowheads="1"/>
          </p:cNvSpPr>
          <p:nvPr/>
        </p:nvSpPr>
        <p:spPr bwMode="auto">
          <a:xfrm>
            <a:off x="-63413" y="206375"/>
            <a:ext cx="89915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rgbClr val="FFFF00"/>
                </a:solidFill>
              </a:rPr>
              <a:t> Silencing of EF2K  </a:t>
            </a:r>
            <a:r>
              <a:rPr lang="tr-TR" b="1" dirty="0" err="1" smtClean="0">
                <a:solidFill>
                  <a:srgbClr val="FFFF00"/>
                </a:solidFill>
              </a:rPr>
              <a:t>by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 err="1" smtClean="0">
                <a:solidFill>
                  <a:srgbClr val="FFFF00"/>
                </a:solidFill>
              </a:rPr>
              <a:t>siRNA</a:t>
            </a:r>
            <a:r>
              <a:rPr lang="tr-TR" b="1" dirty="0" smtClean="0">
                <a:solidFill>
                  <a:srgbClr val="FFFF00"/>
                </a:solidFill>
              </a:rPr>
              <a:t>  </a:t>
            </a:r>
            <a:r>
              <a:rPr lang="en-US" b="1" dirty="0" smtClean="0">
                <a:solidFill>
                  <a:srgbClr val="FFFF00"/>
                </a:solidFill>
              </a:rPr>
              <a:t>inhibits </a:t>
            </a:r>
            <a:r>
              <a:rPr lang="en-US" b="1" dirty="0">
                <a:solidFill>
                  <a:srgbClr val="FFFF00"/>
                </a:solidFill>
              </a:rPr>
              <a:t>cell 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endParaRPr lang="tr-TR" b="1" dirty="0" smtClean="0">
              <a:solidFill>
                <a:srgbClr val="FFFF00"/>
              </a:solidFill>
            </a:endParaRPr>
          </a:p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</a:rPr>
              <a:t>invasion of</a:t>
            </a:r>
            <a:r>
              <a:rPr lang="tr-TR" b="1" dirty="0" smtClean="0">
                <a:solidFill>
                  <a:srgbClr val="FFFF00"/>
                </a:solidFill>
              </a:rPr>
              <a:t>  MDA-M</a:t>
            </a:r>
            <a:r>
              <a:rPr lang="en-US" b="1" dirty="0" smtClean="0">
                <a:solidFill>
                  <a:srgbClr val="FFFF00"/>
                </a:solidFill>
              </a:rPr>
              <a:t>B-</a:t>
            </a:r>
            <a:r>
              <a:rPr lang="tr-TR" b="1" dirty="0" smtClean="0">
                <a:solidFill>
                  <a:srgbClr val="FFFF00"/>
                </a:solidFill>
              </a:rPr>
              <a:t>231</a:t>
            </a:r>
            <a:r>
              <a:rPr lang="en-US" b="1" dirty="0" smtClean="0">
                <a:solidFill>
                  <a:srgbClr val="FFFF00"/>
                </a:solidFill>
              </a:rPr>
              <a:t> triple negative 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breast </a:t>
            </a:r>
            <a:r>
              <a:rPr lang="en-US" b="1" dirty="0">
                <a:solidFill>
                  <a:srgbClr val="FFFF00"/>
                </a:solidFill>
              </a:rPr>
              <a:t>cancer cells </a:t>
            </a:r>
          </a:p>
          <a:p>
            <a:pPr algn="ctr" eaLnBrk="1" hangingPunct="1"/>
            <a:r>
              <a:rPr lang="en-US" b="1" dirty="0">
                <a:solidFill>
                  <a:srgbClr val="FFFF00"/>
                </a:solidFill>
              </a:rPr>
              <a:t>                                                              </a:t>
            </a:r>
          </a:p>
        </p:txBody>
      </p:sp>
      <p:pic>
        <p:nvPicPr>
          <p:cNvPr id="8" name="Picture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5676" y="1237866"/>
            <a:ext cx="5980670" cy="4529967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326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17" y="806154"/>
            <a:ext cx="4902780" cy="573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4335" y="0"/>
            <a:ext cx="8049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Knockdown of EF2K by 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siRNA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inhibits multiple signaling pathways, including</a:t>
            </a:r>
          </a:p>
          <a:p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Src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Fak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PI3K/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Akt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/ 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mTOR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IGFR, NF-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kB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cyclin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D1, c-</a:t>
            </a:r>
            <a:r>
              <a:rPr lang="en-US" altLang="en-US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myc</a:t>
            </a:r>
            <a:r>
              <a:rPr lang="en-US" alt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and VEGF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" name="AutoShape 158"/>
          <p:cNvSpPr>
            <a:spLocks noChangeArrowheads="1"/>
          </p:cNvSpPr>
          <p:nvPr/>
        </p:nvSpPr>
        <p:spPr bwMode="auto">
          <a:xfrm>
            <a:off x="6168722" y="3360357"/>
            <a:ext cx="812800" cy="341313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/>
              <a:t>IGF-1R</a:t>
            </a:r>
          </a:p>
        </p:txBody>
      </p:sp>
      <p:sp>
        <p:nvSpPr>
          <p:cNvPr id="21" name="AutoShape 103"/>
          <p:cNvSpPr>
            <a:spLocks noChangeArrowheads="1"/>
          </p:cNvSpPr>
          <p:nvPr/>
        </p:nvSpPr>
        <p:spPr bwMode="auto">
          <a:xfrm>
            <a:off x="6597347" y="1717295"/>
            <a:ext cx="1428750" cy="341312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/>
              <a:t>eEF2K</a:t>
            </a:r>
          </a:p>
        </p:txBody>
      </p:sp>
      <p:sp>
        <p:nvSpPr>
          <p:cNvPr id="22" name="AutoShape 10"/>
          <p:cNvSpPr>
            <a:spLocks noChangeArrowheads="1"/>
          </p:cNvSpPr>
          <p:nvPr/>
        </p:nvSpPr>
        <p:spPr bwMode="auto">
          <a:xfrm>
            <a:off x="6856110" y="2531682"/>
            <a:ext cx="812800" cy="285750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/>
              <a:t>Src</a:t>
            </a:r>
          </a:p>
        </p:txBody>
      </p:sp>
      <p:cxnSp>
        <p:nvCxnSpPr>
          <p:cNvPr id="23" name="Straight Arrow Connector 60"/>
          <p:cNvCxnSpPr>
            <a:cxnSpLocks noChangeShapeType="1"/>
          </p:cNvCxnSpPr>
          <p:nvPr/>
        </p:nvCxnSpPr>
        <p:spPr bwMode="auto">
          <a:xfrm rot="10800000" flipV="1">
            <a:off x="6740222" y="2931732"/>
            <a:ext cx="358775" cy="3571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4" name="Straight Arrow Connector 61"/>
          <p:cNvCxnSpPr>
            <a:cxnSpLocks noChangeShapeType="1"/>
          </p:cNvCxnSpPr>
          <p:nvPr/>
        </p:nvCxnSpPr>
        <p:spPr bwMode="auto">
          <a:xfrm rot="5400000">
            <a:off x="7015654" y="2249901"/>
            <a:ext cx="304800" cy="158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5" name="AutoShape 158"/>
          <p:cNvSpPr>
            <a:spLocks noChangeArrowheads="1"/>
          </p:cNvSpPr>
          <p:nvPr/>
        </p:nvSpPr>
        <p:spPr bwMode="auto">
          <a:xfrm>
            <a:off x="7213297" y="3360357"/>
            <a:ext cx="812800" cy="341313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/>
              <a:t>Akt</a:t>
            </a:r>
          </a:p>
        </p:txBody>
      </p:sp>
      <p:cxnSp>
        <p:nvCxnSpPr>
          <p:cNvPr id="26" name="Straight Arrow Connector 60"/>
          <p:cNvCxnSpPr>
            <a:cxnSpLocks noChangeShapeType="1"/>
          </p:cNvCxnSpPr>
          <p:nvPr/>
        </p:nvCxnSpPr>
        <p:spPr bwMode="auto">
          <a:xfrm>
            <a:off x="7027560" y="3503232"/>
            <a:ext cx="141287" cy="15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7" name="Straight Arrow Connector 60"/>
          <p:cNvCxnSpPr>
            <a:cxnSpLocks noChangeShapeType="1"/>
          </p:cNvCxnSpPr>
          <p:nvPr/>
        </p:nvCxnSpPr>
        <p:spPr bwMode="auto">
          <a:xfrm rot="16200000" flipH="1">
            <a:off x="7133128" y="2967451"/>
            <a:ext cx="357188" cy="28575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8" name="AutoShape 158"/>
          <p:cNvSpPr>
            <a:spLocks noChangeArrowheads="1"/>
          </p:cNvSpPr>
          <p:nvPr/>
        </p:nvSpPr>
        <p:spPr bwMode="auto">
          <a:xfrm>
            <a:off x="7213297" y="4146170"/>
            <a:ext cx="812800" cy="341312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b="1"/>
              <a:t>mTOR</a:t>
            </a:r>
          </a:p>
        </p:txBody>
      </p:sp>
      <p:cxnSp>
        <p:nvCxnSpPr>
          <p:cNvPr id="29" name="Straight Arrow Connector 61"/>
          <p:cNvCxnSpPr>
            <a:cxnSpLocks noChangeShapeType="1"/>
          </p:cNvCxnSpPr>
          <p:nvPr/>
        </p:nvCxnSpPr>
        <p:spPr bwMode="auto">
          <a:xfrm rot="5400000">
            <a:off x="7445866" y="3940588"/>
            <a:ext cx="304800" cy="158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0" name="AutoShape 94"/>
          <p:cNvSpPr>
            <a:spLocks noChangeArrowheads="1"/>
          </p:cNvSpPr>
          <p:nvPr/>
        </p:nvSpPr>
        <p:spPr bwMode="auto">
          <a:xfrm>
            <a:off x="5954844" y="4146760"/>
            <a:ext cx="1027114" cy="3063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0000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>
              <a:defRPr/>
            </a:pPr>
            <a:r>
              <a:rPr lang="en-US" sz="1400" b="1" dirty="0">
                <a:latin typeface="Arial" charset="0"/>
              </a:rPr>
              <a:t>NF-</a:t>
            </a:r>
            <a:r>
              <a:rPr lang="en-US" sz="1400" b="1" dirty="0" err="1">
                <a:latin typeface="Arial" charset="0"/>
              </a:rPr>
              <a:t>kB</a:t>
            </a:r>
            <a:endParaRPr lang="en-US" sz="1400" b="1" dirty="0">
              <a:latin typeface="Arial" charset="0"/>
            </a:endParaRPr>
          </a:p>
        </p:txBody>
      </p:sp>
      <p:cxnSp>
        <p:nvCxnSpPr>
          <p:cNvPr id="31" name="Straight Arrow Connector 60"/>
          <p:cNvCxnSpPr>
            <a:cxnSpLocks noChangeShapeType="1"/>
          </p:cNvCxnSpPr>
          <p:nvPr/>
        </p:nvCxnSpPr>
        <p:spPr bwMode="auto">
          <a:xfrm rot="5400000">
            <a:off x="6394940" y="3883439"/>
            <a:ext cx="360363" cy="6985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32" name="Straight Arrow Connector 60"/>
          <p:cNvCxnSpPr>
            <a:cxnSpLocks noChangeShapeType="1"/>
          </p:cNvCxnSpPr>
          <p:nvPr/>
        </p:nvCxnSpPr>
        <p:spPr bwMode="auto">
          <a:xfrm rot="10800000" flipV="1">
            <a:off x="6611635" y="3738182"/>
            <a:ext cx="647700" cy="360363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17" name="Straight Arrow Connector 61"/>
          <p:cNvCxnSpPr>
            <a:cxnSpLocks noChangeShapeType="1"/>
          </p:cNvCxnSpPr>
          <p:nvPr/>
        </p:nvCxnSpPr>
        <p:spPr bwMode="auto">
          <a:xfrm>
            <a:off x="7668910" y="2222695"/>
            <a:ext cx="208998" cy="956606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9066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5" grpId="0" animBg="1"/>
      <p:bldP spid="28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60" y="1243013"/>
            <a:ext cx="3193527" cy="27193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TextBox 3"/>
          <p:cNvSpPr txBox="1">
            <a:spLocks noChangeArrowheads="1"/>
          </p:cNvSpPr>
          <p:nvPr/>
        </p:nvSpPr>
        <p:spPr bwMode="auto">
          <a:xfrm>
            <a:off x="1627188" y="1231900"/>
            <a:ext cx="1055687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100" b="1"/>
              <a:t>MDA-MB-231</a:t>
            </a:r>
          </a:p>
        </p:txBody>
      </p:sp>
      <p:pic>
        <p:nvPicPr>
          <p:cNvPr id="63491" name="Picture 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840" y="1216025"/>
            <a:ext cx="2550160" cy="271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381750" y="5534025"/>
            <a:ext cx="22621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100" i="1">
                <a:solidFill>
                  <a:schemeClr val="bg1"/>
                </a:solidFill>
              </a:rPr>
              <a:t>Tekedereli  et al, Plos ONE 2012</a:t>
            </a:r>
          </a:p>
        </p:txBody>
      </p:sp>
      <p:pic>
        <p:nvPicPr>
          <p:cNvPr id="6349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77" y="4238625"/>
            <a:ext cx="531368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TextBox 50"/>
          <p:cNvSpPr txBox="1">
            <a:spLocks noChangeArrowheads="1"/>
          </p:cNvSpPr>
          <p:nvPr/>
        </p:nvSpPr>
        <p:spPr bwMode="auto">
          <a:xfrm>
            <a:off x="0" y="209550"/>
            <a:ext cx="82908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FF00"/>
                </a:solidFill>
              </a:rPr>
              <a:t> EF2</a:t>
            </a:r>
            <a:r>
              <a:rPr lang="tr-TR" sz="1800" b="1" dirty="0">
                <a:solidFill>
                  <a:srgbClr val="FFFF00"/>
                </a:solidFill>
              </a:rPr>
              <a:t> </a:t>
            </a:r>
            <a:r>
              <a:rPr lang="tr-TR" sz="1800" b="1" dirty="0" err="1">
                <a:solidFill>
                  <a:srgbClr val="FFFF00"/>
                </a:solidFill>
              </a:rPr>
              <a:t>Kinase</a:t>
            </a:r>
            <a:r>
              <a:rPr lang="tr-TR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smtClean="0">
                <a:solidFill>
                  <a:srgbClr val="FFFF00"/>
                </a:solidFill>
              </a:rPr>
              <a:t>induce signaling pathways that   </a:t>
            </a:r>
            <a:r>
              <a:rPr lang="en-US" sz="1800" b="1" dirty="0">
                <a:solidFill>
                  <a:srgbClr val="FFFF00"/>
                </a:solidFill>
              </a:rPr>
              <a:t>promote cell </a:t>
            </a:r>
            <a:r>
              <a:rPr lang="en-US" sz="1800" b="1" dirty="0" err="1" smtClean="0">
                <a:solidFill>
                  <a:srgbClr val="FFFF00"/>
                </a:solidFill>
              </a:rPr>
              <a:t>proliferationin</a:t>
            </a:r>
            <a:r>
              <a:rPr lang="en-US" sz="1800" b="1" dirty="0" smtClean="0">
                <a:solidFill>
                  <a:srgbClr val="FFFF00"/>
                </a:solidFill>
              </a:rPr>
              <a:t>,</a:t>
            </a:r>
          </a:p>
          <a:p>
            <a:pPr eaLnBrk="1" hangingPunct="1"/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>
                <a:solidFill>
                  <a:srgbClr val="FFFF00"/>
                </a:solidFill>
              </a:rPr>
              <a:t>invasion/ metastasis, survival and drug resistance in breast cancer</a:t>
            </a: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11288"/>
            <a:ext cx="8717425" cy="5902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71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08" y="915593"/>
            <a:ext cx="6710356" cy="487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0"/>
          <p:cNvSpPr txBox="1">
            <a:spLocks noChangeArrowheads="1"/>
          </p:cNvSpPr>
          <p:nvPr/>
        </p:nvSpPr>
        <p:spPr bwMode="auto">
          <a:xfrm>
            <a:off x="0" y="209550"/>
            <a:ext cx="79189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smtClean="0">
                <a:solidFill>
                  <a:srgbClr val="FFFF00"/>
                </a:solidFill>
              </a:rPr>
              <a:t>EF2</a:t>
            </a:r>
            <a:r>
              <a:rPr lang="tr-TR" sz="1800" b="1" dirty="0">
                <a:solidFill>
                  <a:srgbClr val="FFFF00"/>
                </a:solidFill>
              </a:rPr>
              <a:t>K</a:t>
            </a:r>
            <a:r>
              <a:rPr lang="tr-TR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smtClean="0">
                <a:solidFill>
                  <a:srgbClr val="FFFF00"/>
                </a:solidFill>
              </a:rPr>
              <a:t> regulates signaling </a:t>
            </a:r>
            <a:r>
              <a:rPr lang="en-US" sz="1800" b="1" dirty="0">
                <a:solidFill>
                  <a:srgbClr val="FFFF00"/>
                </a:solidFill>
              </a:rPr>
              <a:t>pathways  that promote cell 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err="1" smtClean="0">
                <a:solidFill>
                  <a:srgbClr val="FFFF00"/>
                </a:solidFill>
              </a:rPr>
              <a:t>proliferationin</a:t>
            </a:r>
            <a:r>
              <a:rPr lang="en-US" sz="1800" b="1" dirty="0">
                <a:solidFill>
                  <a:srgbClr val="FFFF00"/>
                </a:solidFill>
              </a:rPr>
              <a:t>, </a:t>
            </a:r>
            <a:endParaRPr lang="en-US" sz="1800" b="1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en-US" sz="1800" b="1" dirty="0" smtClean="0">
                <a:solidFill>
                  <a:srgbClr val="FFFF00"/>
                </a:solidFill>
              </a:rPr>
              <a:t>invasion</a:t>
            </a:r>
            <a:r>
              <a:rPr lang="en-US" sz="1800" b="1" dirty="0">
                <a:solidFill>
                  <a:srgbClr val="FFFF00"/>
                </a:solidFill>
              </a:rPr>
              <a:t>/ metastasis, survival and drug resistance in breast cancer</a:t>
            </a:r>
          </a:p>
        </p:txBody>
      </p:sp>
    </p:spTree>
    <p:extLst>
      <p:ext uri="{BB962C8B-B14F-4D97-AF65-F5344CB8AC3E}">
        <p14:creationId xmlns:p14="http://schemas.microsoft.com/office/powerpoint/2010/main" val="395535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925" y="-26988"/>
            <a:ext cx="9144000" cy="1143001"/>
          </a:xfrm>
          <a:noFill/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b="1" dirty="0" smtClean="0">
                <a:solidFill>
                  <a:srgbClr val="FFC000"/>
                </a:solidFill>
              </a:rPr>
              <a:t>      </a:t>
            </a:r>
            <a:br>
              <a:rPr lang="en-US" sz="3100" b="1" dirty="0" smtClean="0">
                <a:solidFill>
                  <a:srgbClr val="FFC000"/>
                </a:solidFill>
              </a:rPr>
            </a:br>
            <a:r>
              <a:rPr lang="en-US" sz="3100" b="1" dirty="0" smtClean="0">
                <a:solidFill>
                  <a:srgbClr val="FFFF00"/>
                </a:solidFill>
              </a:rPr>
              <a:t>Activity of signaling pathways and expression  </a:t>
            </a:r>
            <a:r>
              <a:rPr lang="en-US" sz="3100" b="1" dirty="0">
                <a:solidFill>
                  <a:srgbClr val="FFFF00"/>
                </a:solidFill>
              </a:rPr>
              <a:t>of </a:t>
            </a:r>
            <a:r>
              <a:rPr lang="en-US" sz="3100" b="1" dirty="0" smtClean="0">
                <a:solidFill>
                  <a:srgbClr val="FFFF00"/>
                </a:solidFill>
              </a:rPr>
              <a:t> critical proteins is altered in Breast cancer </a:t>
            </a:r>
            <a:r>
              <a:rPr lang="en-US" sz="2800" dirty="0" smtClean="0">
                <a:solidFill>
                  <a:srgbClr val="FFC000"/>
                </a:solidFill>
              </a:rPr>
              <a:t/>
            </a:r>
            <a:br>
              <a:rPr lang="en-US" sz="2800" dirty="0" smtClean="0">
                <a:solidFill>
                  <a:srgbClr val="FFC000"/>
                </a:solidFill>
              </a:rPr>
            </a:br>
            <a:endParaRPr lang="en-US" sz="2800" dirty="0" smtClean="0">
              <a:solidFill>
                <a:srgbClr val="FFC000"/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28624" y="1428750"/>
            <a:ext cx="8715375" cy="5240338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4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Increased/</a:t>
            </a:r>
            <a:r>
              <a:rPr lang="en-US" sz="4200" b="1" u="sng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overexpressed</a:t>
            </a:r>
            <a:r>
              <a:rPr lang="en-US" sz="4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/ activated in breast cancer </a:t>
            </a:r>
            <a:r>
              <a:rPr lang="en-US" sz="4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8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Src</a:t>
            </a:r>
            <a:r>
              <a:rPr lang="en-US" sz="3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(70%)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PI3K/</a:t>
            </a: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Akt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(60%)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Bcl-2                   (60%)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Ras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(55%) ( *5% mutation) </a:t>
            </a:r>
            <a:endParaRPr lang="en-US" sz="3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STAT3                 (50%)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Cyclin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D1            (50%)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IGF-1R                (50%)</a:t>
            </a:r>
            <a:endParaRPr lang="en-US" sz="29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ErbB2 (Her2)      (30%)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p70S6K               (30%)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400" b="1" dirty="0" smtClean="0">
                <a:solidFill>
                  <a:schemeClr val="bg1"/>
                </a:solidFill>
              </a:rPr>
              <a:t>Translation initiation factors:  </a:t>
            </a:r>
            <a:r>
              <a:rPr lang="en-US" sz="3500" b="1" dirty="0" smtClean="0">
                <a:solidFill>
                  <a:schemeClr val="bg1"/>
                </a:solidFill>
              </a:rPr>
              <a:t>eIF4E, eIF4G, p-4E-B1, ribosomal protein S6 (pS6)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2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Reduced/inactivated/mutated</a:t>
            </a:r>
            <a:r>
              <a:rPr lang="en-US" sz="4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( </a:t>
            </a:r>
            <a:r>
              <a:rPr lang="en-US" sz="4200" b="1" dirty="0" smtClean="0">
                <a:solidFill>
                  <a:srgbClr val="FFFF00"/>
                </a:solidFill>
              </a:rPr>
              <a:t>tumor </a:t>
            </a:r>
            <a:r>
              <a:rPr lang="en-US" sz="4200" b="1" dirty="0" err="1" smtClean="0">
                <a:solidFill>
                  <a:srgbClr val="FFFF00"/>
                </a:solidFill>
              </a:rPr>
              <a:t>supressors</a:t>
            </a:r>
            <a:r>
              <a:rPr lang="en-US" sz="4200" b="1" dirty="0" smtClean="0">
                <a:solidFill>
                  <a:srgbClr val="FFFF00"/>
                </a:solidFill>
              </a:rPr>
              <a:t>)</a:t>
            </a:r>
            <a:endParaRPr lang="en-US" sz="42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sz="2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p53 mutation (50%)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PTEN mutation(40%)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p27   ( 50%)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PDCD4</a:t>
            </a:r>
            <a:r>
              <a:rPr lang="en-US" sz="4000" b="1" dirty="0" smtClean="0">
                <a:solidFill>
                  <a:schemeClr val="bg1"/>
                </a:solidFill>
              </a:rPr>
              <a:t> (a translational inhibitor</a:t>
            </a:r>
            <a:r>
              <a:rPr lang="en-US" sz="4000" dirty="0" smtClean="0">
                <a:solidFill>
                  <a:schemeClr val="bg1"/>
                </a:solidFill>
              </a:rPr>
              <a:t> )- reduced expression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endParaRPr lang="en-US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381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2799" y="2070814"/>
            <a:ext cx="78357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Development  of  EF2K targeted therapies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 in breast cancer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55340" y="2489491"/>
            <a:ext cx="87137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06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Oval 1026"/>
          <p:cNvSpPr>
            <a:spLocks noChangeArrowheads="1"/>
          </p:cNvSpPr>
          <p:nvPr/>
        </p:nvSpPr>
        <p:spPr bwMode="auto">
          <a:xfrm>
            <a:off x="3154363" y="2792413"/>
            <a:ext cx="1773237" cy="18430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62" name="Rectangle 1027"/>
          <p:cNvSpPr>
            <a:spLocks noChangeArrowheads="1"/>
          </p:cNvSpPr>
          <p:nvPr/>
        </p:nvSpPr>
        <p:spPr bwMode="auto">
          <a:xfrm>
            <a:off x="217488" y="825500"/>
            <a:ext cx="8639175" cy="5700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0963" name="Oval 1028"/>
          <p:cNvSpPr>
            <a:spLocks noChangeArrowheads="1"/>
          </p:cNvSpPr>
          <p:nvPr/>
        </p:nvSpPr>
        <p:spPr bwMode="auto">
          <a:xfrm>
            <a:off x="246063" y="4775200"/>
            <a:ext cx="2198687" cy="1498600"/>
          </a:xfrm>
          <a:prstGeom prst="ellipse">
            <a:avLst/>
          </a:prstGeom>
          <a:gradFill rotWithShape="1">
            <a:gsLst>
              <a:gs pos="0">
                <a:srgbClr val="F6DBDB"/>
              </a:gs>
              <a:gs pos="100000">
                <a:srgbClr val="BC0000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0964" name="Text Box 1029"/>
          <p:cNvSpPr txBox="1">
            <a:spLocks noChangeArrowheads="1"/>
          </p:cNvSpPr>
          <p:nvPr/>
        </p:nvSpPr>
        <p:spPr bwMode="auto">
          <a:xfrm>
            <a:off x="963613" y="5808663"/>
            <a:ext cx="933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/>
              <a:t>Nucleus</a:t>
            </a:r>
          </a:p>
        </p:txBody>
      </p:sp>
      <p:sp>
        <p:nvSpPr>
          <p:cNvPr id="40965" name="Freeform 1030"/>
          <p:cNvSpPr>
            <a:spLocks/>
          </p:cNvSpPr>
          <p:nvPr/>
        </p:nvSpPr>
        <p:spPr bwMode="auto">
          <a:xfrm>
            <a:off x="217488" y="2303463"/>
            <a:ext cx="8610600" cy="927100"/>
          </a:xfrm>
          <a:custGeom>
            <a:avLst/>
            <a:gdLst>
              <a:gd name="T0" fmla="*/ 0 w 5424"/>
              <a:gd name="T1" fmla="*/ 2147483647 h 584"/>
              <a:gd name="T2" fmla="*/ 2147483647 w 5424"/>
              <a:gd name="T3" fmla="*/ 2147483647 h 584"/>
              <a:gd name="T4" fmla="*/ 2147483647 w 5424"/>
              <a:gd name="T5" fmla="*/ 2147483647 h 584"/>
              <a:gd name="T6" fmla="*/ 2147483647 w 5424"/>
              <a:gd name="T7" fmla="*/ 2147483647 h 584"/>
              <a:gd name="T8" fmla="*/ 2147483647 w 5424"/>
              <a:gd name="T9" fmla="*/ 2147483647 h 5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24"/>
              <a:gd name="T16" fmla="*/ 0 h 584"/>
              <a:gd name="T17" fmla="*/ 5424 w 5424"/>
              <a:gd name="T18" fmla="*/ 584 h 5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24" h="584">
                <a:moveTo>
                  <a:pt x="0" y="584"/>
                </a:moveTo>
                <a:cubicBezTo>
                  <a:pt x="308" y="416"/>
                  <a:pt x="616" y="248"/>
                  <a:pt x="1056" y="152"/>
                </a:cubicBezTo>
                <a:cubicBezTo>
                  <a:pt x="1496" y="56"/>
                  <a:pt x="2096" y="16"/>
                  <a:pt x="2640" y="8"/>
                </a:cubicBezTo>
                <a:cubicBezTo>
                  <a:pt x="3184" y="0"/>
                  <a:pt x="3856" y="32"/>
                  <a:pt x="4320" y="104"/>
                </a:cubicBezTo>
                <a:cubicBezTo>
                  <a:pt x="4784" y="176"/>
                  <a:pt x="5240" y="384"/>
                  <a:pt x="5424" y="440"/>
                </a:cubicBezTo>
              </a:path>
            </a:pathLst>
          </a:custGeom>
          <a:noFill/>
          <a:ln w="22225">
            <a:solidFill>
              <a:srgbClr val="CC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5159" name="Text Box 1031"/>
          <p:cNvSpPr txBox="1">
            <a:spLocks noChangeArrowheads="1"/>
          </p:cNvSpPr>
          <p:nvPr/>
        </p:nvSpPr>
        <p:spPr bwMode="auto">
          <a:xfrm>
            <a:off x="5459413" y="2703513"/>
            <a:ext cx="735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/>
              <a:t>siRNA</a:t>
            </a:r>
          </a:p>
        </p:txBody>
      </p:sp>
      <p:sp>
        <p:nvSpPr>
          <p:cNvPr id="40967" name="Text Box 1032"/>
          <p:cNvSpPr txBox="1">
            <a:spLocks noChangeArrowheads="1"/>
          </p:cNvSpPr>
          <p:nvPr/>
        </p:nvSpPr>
        <p:spPr bwMode="auto">
          <a:xfrm>
            <a:off x="879475" y="3262313"/>
            <a:ext cx="803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/>
              <a:t>dsRNA</a:t>
            </a:r>
          </a:p>
        </p:txBody>
      </p:sp>
      <p:sp>
        <p:nvSpPr>
          <p:cNvPr id="305161" name="Text Box 1033"/>
          <p:cNvSpPr txBox="1">
            <a:spLocks noChangeArrowheads="1"/>
          </p:cNvSpPr>
          <p:nvPr/>
        </p:nvSpPr>
        <p:spPr bwMode="auto">
          <a:xfrm>
            <a:off x="5130800" y="825500"/>
            <a:ext cx="1741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/>
              <a:t>Liposomal siRNA</a:t>
            </a:r>
          </a:p>
        </p:txBody>
      </p:sp>
      <p:sp>
        <p:nvSpPr>
          <p:cNvPr id="40969" name="Freeform 1034"/>
          <p:cNvSpPr>
            <a:spLocks/>
          </p:cNvSpPr>
          <p:nvPr/>
        </p:nvSpPr>
        <p:spPr bwMode="auto">
          <a:xfrm>
            <a:off x="246063" y="2355850"/>
            <a:ext cx="8610600" cy="927100"/>
          </a:xfrm>
          <a:custGeom>
            <a:avLst/>
            <a:gdLst>
              <a:gd name="T0" fmla="*/ 0 w 5424"/>
              <a:gd name="T1" fmla="*/ 2147483647 h 584"/>
              <a:gd name="T2" fmla="*/ 2147483647 w 5424"/>
              <a:gd name="T3" fmla="*/ 2147483647 h 584"/>
              <a:gd name="T4" fmla="*/ 2147483647 w 5424"/>
              <a:gd name="T5" fmla="*/ 2147483647 h 584"/>
              <a:gd name="T6" fmla="*/ 2147483647 w 5424"/>
              <a:gd name="T7" fmla="*/ 2147483647 h 584"/>
              <a:gd name="T8" fmla="*/ 2147483647 w 5424"/>
              <a:gd name="T9" fmla="*/ 2147483647 h 5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24"/>
              <a:gd name="T16" fmla="*/ 0 h 584"/>
              <a:gd name="T17" fmla="*/ 5424 w 5424"/>
              <a:gd name="T18" fmla="*/ 584 h 5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24" h="584">
                <a:moveTo>
                  <a:pt x="0" y="584"/>
                </a:moveTo>
                <a:cubicBezTo>
                  <a:pt x="308" y="416"/>
                  <a:pt x="616" y="248"/>
                  <a:pt x="1056" y="152"/>
                </a:cubicBezTo>
                <a:cubicBezTo>
                  <a:pt x="1496" y="56"/>
                  <a:pt x="2096" y="16"/>
                  <a:pt x="2640" y="8"/>
                </a:cubicBezTo>
                <a:cubicBezTo>
                  <a:pt x="3184" y="0"/>
                  <a:pt x="3856" y="32"/>
                  <a:pt x="4320" y="104"/>
                </a:cubicBezTo>
                <a:cubicBezTo>
                  <a:pt x="4784" y="176"/>
                  <a:pt x="5240" y="384"/>
                  <a:pt x="5424" y="440"/>
                </a:cubicBezTo>
              </a:path>
            </a:pathLst>
          </a:custGeom>
          <a:noFill/>
          <a:ln w="22225">
            <a:solidFill>
              <a:srgbClr val="CC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Text Box 1035"/>
          <p:cNvSpPr txBox="1">
            <a:spLocks noChangeArrowheads="1"/>
          </p:cNvSpPr>
          <p:nvPr/>
        </p:nvSpPr>
        <p:spPr bwMode="auto">
          <a:xfrm>
            <a:off x="7224713" y="1127125"/>
            <a:ext cx="13827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800000"/>
                </a:solidFill>
              </a:rPr>
              <a:t>Viral vectors</a:t>
            </a:r>
          </a:p>
        </p:txBody>
      </p:sp>
      <p:sp>
        <p:nvSpPr>
          <p:cNvPr id="305164" name="Line 1036"/>
          <p:cNvSpPr>
            <a:spLocks noChangeShapeType="1"/>
          </p:cNvSpPr>
          <p:nvPr/>
        </p:nvSpPr>
        <p:spPr bwMode="auto">
          <a:xfrm>
            <a:off x="5503863" y="3297238"/>
            <a:ext cx="228600" cy="357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Freeform 1037"/>
          <p:cNvSpPr>
            <a:spLocks/>
          </p:cNvSpPr>
          <p:nvPr/>
        </p:nvSpPr>
        <p:spPr bwMode="auto">
          <a:xfrm>
            <a:off x="1166813" y="2924175"/>
            <a:ext cx="1922462" cy="225425"/>
          </a:xfrm>
          <a:custGeom>
            <a:avLst/>
            <a:gdLst>
              <a:gd name="T0" fmla="*/ 0 w 1211"/>
              <a:gd name="T1" fmla="*/ 2147483647 h 142"/>
              <a:gd name="T2" fmla="*/ 2147483647 w 1211"/>
              <a:gd name="T3" fmla="*/ 2147483647 h 142"/>
              <a:gd name="T4" fmla="*/ 2147483647 w 1211"/>
              <a:gd name="T5" fmla="*/ 2147483647 h 142"/>
              <a:gd name="T6" fmla="*/ 2147483647 w 1211"/>
              <a:gd name="T7" fmla="*/ 2147483647 h 142"/>
              <a:gd name="T8" fmla="*/ 2147483647 w 1211"/>
              <a:gd name="T9" fmla="*/ 2147483647 h 142"/>
              <a:gd name="T10" fmla="*/ 2147483647 w 1211"/>
              <a:gd name="T11" fmla="*/ 2147483647 h 142"/>
              <a:gd name="T12" fmla="*/ 2147483647 w 1211"/>
              <a:gd name="T13" fmla="*/ 2147483647 h 142"/>
              <a:gd name="T14" fmla="*/ 2147483647 w 1211"/>
              <a:gd name="T15" fmla="*/ 2147483647 h 1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11"/>
              <a:gd name="T25" fmla="*/ 0 h 142"/>
              <a:gd name="T26" fmla="*/ 1211 w 1211"/>
              <a:gd name="T27" fmla="*/ 142 h 14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11" h="142">
                <a:moveTo>
                  <a:pt x="0" y="4"/>
                </a:moveTo>
                <a:cubicBezTo>
                  <a:pt x="59" y="73"/>
                  <a:pt x="119" y="142"/>
                  <a:pt x="178" y="142"/>
                </a:cubicBezTo>
                <a:cubicBezTo>
                  <a:pt x="237" y="142"/>
                  <a:pt x="297" y="4"/>
                  <a:pt x="356" y="4"/>
                </a:cubicBezTo>
                <a:cubicBezTo>
                  <a:pt x="416" y="4"/>
                  <a:pt x="475" y="142"/>
                  <a:pt x="534" y="142"/>
                </a:cubicBezTo>
                <a:cubicBezTo>
                  <a:pt x="594" y="142"/>
                  <a:pt x="655" y="8"/>
                  <a:pt x="712" y="4"/>
                </a:cubicBezTo>
                <a:cubicBezTo>
                  <a:pt x="769" y="0"/>
                  <a:pt x="821" y="119"/>
                  <a:pt x="874" y="119"/>
                </a:cubicBezTo>
                <a:cubicBezTo>
                  <a:pt x="927" y="119"/>
                  <a:pt x="977" y="0"/>
                  <a:pt x="1033" y="4"/>
                </a:cubicBezTo>
                <a:cubicBezTo>
                  <a:pt x="1089" y="8"/>
                  <a:pt x="1149" y="77"/>
                  <a:pt x="1211" y="142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5166" name="Text Box 1038"/>
          <p:cNvSpPr txBox="1">
            <a:spLocks noChangeArrowheads="1"/>
          </p:cNvSpPr>
          <p:nvPr/>
        </p:nvSpPr>
        <p:spPr bwMode="auto">
          <a:xfrm>
            <a:off x="6381750" y="2838450"/>
            <a:ext cx="1216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/>
              <a:t>Translation</a:t>
            </a:r>
          </a:p>
        </p:txBody>
      </p:sp>
      <p:sp>
        <p:nvSpPr>
          <p:cNvPr id="305167" name="Line 1039"/>
          <p:cNvSpPr>
            <a:spLocks noChangeShapeType="1"/>
          </p:cNvSpPr>
          <p:nvPr/>
        </p:nvSpPr>
        <p:spPr bwMode="auto">
          <a:xfrm flipH="1">
            <a:off x="6321425" y="3160713"/>
            <a:ext cx="1073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040"/>
          <p:cNvGrpSpPr>
            <a:grpSpLocks/>
          </p:cNvGrpSpPr>
          <p:nvPr/>
        </p:nvGrpSpPr>
        <p:grpSpPr bwMode="auto">
          <a:xfrm>
            <a:off x="1162050" y="2925763"/>
            <a:ext cx="1922463" cy="333375"/>
            <a:chOff x="700" y="1908"/>
            <a:chExt cx="1211" cy="210"/>
          </a:xfrm>
        </p:grpSpPr>
        <p:sp>
          <p:nvSpPr>
            <p:cNvPr id="41311" name="Freeform 1041"/>
            <p:cNvSpPr>
              <a:spLocks/>
            </p:cNvSpPr>
            <p:nvPr/>
          </p:nvSpPr>
          <p:spPr bwMode="auto">
            <a:xfrm>
              <a:off x="700" y="1970"/>
              <a:ext cx="1211" cy="142"/>
            </a:xfrm>
            <a:custGeom>
              <a:avLst/>
              <a:gdLst>
                <a:gd name="T0" fmla="*/ 0 w 1211"/>
                <a:gd name="T1" fmla="*/ 4 h 142"/>
                <a:gd name="T2" fmla="*/ 178 w 1211"/>
                <a:gd name="T3" fmla="*/ 142 h 142"/>
                <a:gd name="T4" fmla="*/ 356 w 1211"/>
                <a:gd name="T5" fmla="*/ 4 h 142"/>
                <a:gd name="T6" fmla="*/ 534 w 1211"/>
                <a:gd name="T7" fmla="*/ 142 h 142"/>
                <a:gd name="T8" fmla="*/ 712 w 1211"/>
                <a:gd name="T9" fmla="*/ 4 h 142"/>
                <a:gd name="T10" fmla="*/ 874 w 1211"/>
                <a:gd name="T11" fmla="*/ 119 h 142"/>
                <a:gd name="T12" fmla="*/ 1033 w 1211"/>
                <a:gd name="T13" fmla="*/ 4 h 142"/>
                <a:gd name="T14" fmla="*/ 1211 w 1211"/>
                <a:gd name="T15" fmla="*/ 142 h 1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11"/>
                <a:gd name="T25" fmla="*/ 0 h 142"/>
                <a:gd name="T26" fmla="*/ 1211 w 1211"/>
                <a:gd name="T27" fmla="*/ 142 h 1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11" h="142">
                  <a:moveTo>
                    <a:pt x="0" y="4"/>
                  </a:moveTo>
                  <a:cubicBezTo>
                    <a:pt x="59" y="73"/>
                    <a:pt x="119" y="142"/>
                    <a:pt x="178" y="142"/>
                  </a:cubicBezTo>
                  <a:cubicBezTo>
                    <a:pt x="237" y="142"/>
                    <a:pt x="297" y="4"/>
                    <a:pt x="356" y="4"/>
                  </a:cubicBezTo>
                  <a:cubicBezTo>
                    <a:pt x="416" y="4"/>
                    <a:pt x="475" y="142"/>
                    <a:pt x="534" y="142"/>
                  </a:cubicBezTo>
                  <a:cubicBezTo>
                    <a:pt x="594" y="142"/>
                    <a:pt x="655" y="8"/>
                    <a:pt x="712" y="4"/>
                  </a:cubicBezTo>
                  <a:cubicBezTo>
                    <a:pt x="769" y="0"/>
                    <a:pt x="821" y="119"/>
                    <a:pt x="874" y="119"/>
                  </a:cubicBezTo>
                  <a:cubicBezTo>
                    <a:pt x="927" y="119"/>
                    <a:pt x="977" y="0"/>
                    <a:pt x="1033" y="4"/>
                  </a:cubicBezTo>
                  <a:cubicBezTo>
                    <a:pt x="1089" y="8"/>
                    <a:pt x="1149" y="77"/>
                    <a:pt x="1211" y="14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2" name="Line 1042"/>
            <p:cNvSpPr>
              <a:spLocks noChangeShapeType="1"/>
            </p:cNvSpPr>
            <p:nvPr/>
          </p:nvSpPr>
          <p:spPr bwMode="auto">
            <a:xfrm>
              <a:off x="720" y="1935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3" name="Line 1043"/>
            <p:cNvSpPr>
              <a:spLocks noChangeShapeType="1"/>
            </p:cNvSpPr>
            <p:nvPr/>
          </p:nvSpPr>
          <p:spPr bwMode="auto">
            <a:xfrm>
              <a:off x="756" y="197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4" name="Line 1044"/>
            <p:cNvSpPr>
              <a:spLocks noChangeShapeType="1"/>
            </p:cNvSpPr>
            <p:nvPr/>
          </p:nvSpPr>
          <p:spPr bwMode="auto">
            <a:xfrm>
              <a:off x="795" y="2013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5" name="Line 1045"/>
            <p:cNvSpPr>
              <a:spLocks noChangeShapeType="1"/>
            </p:cNvSpPr>
            <p:nvPr/>
          </p:nvSpPr>
          <p:spPr bwMode="auto">
            <a:xfrm>
              <a:off x="840" y="2046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6" name="Line 1046"/>
            <p:cNvSpPr>
              <a:spLocks noChangeShapeType="1"/>
            </p:cNvSpPr>
            <p:nvPr/>
          </p:nvSpPr>
          <p:spPr bwMode="auto">
            <a:xfrm>
              <a:off x="891" y="2052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7" name="Line 1047"/>
            <p:cNvSpPr>
              <a:spLocks noChangeShapeType="1"/>
            </p:cNvSpPr>
            <p:nvPr/>
          </p:nvSpPr>
          <p:spPr bwMode="auto">
            <a:xfrm>
              <a:off x="936" y="2022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8" name="Line 1048"/>
            <p:cNvSpPr>
              <a:spLocks noChangeShapeType="1"/>
            </p:cNvSpPr>
            <p:nvPr/>
          </p:nvSpPr>
          <p:spPr bwMode="auto">
            <a:xfrm>
              <a:off x="978" y="1974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9" name="Line 1049"/>
            <p:cNvSpPr>
              <a:spLocks noChangeShapeType="1"/>
            </p:cNvSpPr>
            <p:nvPr/>
          </p:nvSpPr>
          <p:spPr bwMode="auto">
            <a:xfrm>
              <a:off x="1020" y="1926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0" name="Line 1050"/>
            <p:cNvSpPr>
              <a:spLocks noChangeShapeType="1"/>
            </p:cNvSpPr>
            <p:nvPr/>
          </p:nvSpPr>
          <p:spPr bwMode="auto">
            <a:xfrm>
              <a:off x="1074" y="1914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1" name="Line 1051"/>
            <p:cNvSpPr>
              <a:spLocks noChangeShapeType="1"/>
            </p:cNvSpPr>
            <p:nvPr/>
          </p:nvSpPr>
          <p:spPr bwMode="auto">
            <a:xfrm>
              <a:off x="1122" y="1950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2" name="Line 1052"/>
            <p:cNvSpPr>
              <a:spLocks noChangeShapeType="1"/>
            </p:cNvSpPr>
            <p:nvPr/>
          </p:nvSpPr>
          <p:spPr bwMode="auto">
            <a:xfrm>
              <a:off x="1164" y="1992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3" name="Line 1053"/>
            <p:cNvSpPr>
              <a:spLocks noChangeShapeType="1"/>
            </p:cNvSpPr>
            <p:nvPr/>
          </p:nvSpPr>
          <p:spPr bwMode="auto">
            <a:xfrm>
              <a:off x="1470" y="1935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4" name="Line 1054"/>
            <p:cNvSpPr>
              <a:spLocks noChangeShapeType="1"/>
            </p:cNvSpPr>
            <p:nvPr/>
          </p:nvSpPr>
          <p:spPr bwMode="auto">
            <a:xfrm>
              <a:off x="1209" y="203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5" name="Line 1055"/>
            <p:cNvSpPr>
              <a:spLocks noChangeShapeType="1"/>
            </p:cNvSpPr>
            <p:nvPr/>
          </p:nvSpPr>
          <p:spPr bwMode="auto">
            <a:xfrm>
              <a:off x="1266" y="2034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6" name="Line 1056"/>
            <p:cNvSpPr>
              <a:spLocks noChangeShapeType="1"/>
            </p:cNvSpPr>
            <p:nvPr/>
          </p:nvSpPr>
          <p:spPr bwMode="auto">
            <a:xfrm>
              <a:off x="1314" y="1995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7" name="Line 1057"/>
            <p:cNvSpPr>
              <a:spLocks noChangeShapeType="1"/>
            </p:cNvSpPr>
            <p:nvPr/>
          </p:nvSpPr>
          <p:spPr bwMode="auto">
            <a:xfrm>
              <a:off x="1365" y="1938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8" name="Line 1058"/>
            <p:cNvSpPr>
              <a:spLocks noChangeShapeType="1"/>
            </p:cNvSpPr>
            <p:nvPr/>
          </p:nvSpPr>
          <p:spPr bwMode="auto">
            <a:xfrm>
              <a:off x="1416" y="1908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29" name="Line 1059"/>
            <p:cNvSpPr>
              <a:spLocks noChangeShapeType="1"/>
            </p:cNvSpPr>
            <p:nvPr/>
          </p:nvSpPr>
          <p:spPr bwMode="auto">
            <a:xfrm>
              <a:off x="1518" y="1986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0" name="Line 1060"/>
            <p:cNvSpPr>
              <a:spLocks noChangeShapeType="1"/>
            </p:cNvSpPr>
            <p:nvPr/>
          </p:nvSpPr>
          <p:spPr bwMode="auto">
            <a:xfrm>
              <a:off x="1569" y="2022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1" name="Line 1061"/>
            <p:cNvSpPr>
              <a:spLocks noChangeShapeType="1"/>
            </p:cNvSpPr>
            <p:nvPr/>
          </p:nvSpPr>
          <p:spPr bwMode="auto">
            <a:xfrm>
              <a:off x="1626" y="1995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2" name="Line 1062"/>
            <p:cNvSpPr>
              <a:spLocks noChangeShapeType="1"/>
            </p:cNvSpPr>
            <p:nvPr/>
          </p:nvSpPr>
          <p:spPr bwMode="auto">
            <a:xfrm>
              <a:off x="1671" y="194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3" name="Line 1063"/>
            <p:cNvSpPr>
              <a:spLocks noChangeShapeType="1"/>
            </p:cNvSpPr>
            <p:nvPr/>
          </p:nvSpPr>
          <p:spPr bwMode="auto">
            <a:xfrm>
              <a:off x="1722" y="1914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4" name="Line 1064"/>
            <p:cNvSpPr>
              <a:spLocks noChangeShapeType="1"/>
            </p:cNvSpPr>
            <p:nvPr/>
          </p:nvSpPr>
          <p:spPr bwMode="auto">
            <a:xfrm>
              <a:off x="1776" y="1923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5" name="Line 1065"/>
            <p:cNvSpPr>
              <a:spLocks noChangeShapeType="1"/>
            </p:cNvSpPr>
            <p:nvPr/>
          </p:nvSpPr>
          <p:spPr bwMode="auto">
            <a:xfrm>
              <a:off x="1824" y="1959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36" name="Line 1066"/>
            <p:cNvSpPr>
              <a:spLocks noChangeShapeType="1"/>
            </p:cNvSpPr>
            <p:nvPr/>
          </p:nvSpPr>
          <p:spPr bwMode="auto">
            <a:xfrm>
              <a:off x="1869" y="2001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067"/>
          <p:cNvGrpSpPr>
            <a:grpSpLocks/>
          </p:cNvGrpSpPr>
          <p:nvPr/>
        </p:nvGrpSpPr>
        <p:grpSpPr bwMode="auto">
          <a:xfrm>
            <a:off x="4910138" y="2659063"/>
            <a:ext cx="209550" cy="333375"/>
            <a:chOff x="3024" y="1968"/>
            <a:chExt cx="132" cy="210"/>
          </a:xfrm>
        </p:grpSpPr>
        <p:grpSp>
          <p:nvGrpSpPr>
            <p:cNvPr id="4" name="Group 1068"/>
            <p:cNvGrpSpPr>
              <a:grpSpLocks/>
            </p:cNvGrpSpPr>
            <p:nvPr/>
          </p:nvGrpSpPr>
          <p:grpSpPr bwMode="auto">
            <a:xfrm>
              <a:off x="3024" y="1968"/>
              <a:ext cx="132" cy="210"/>
              <a:chOff x="3066" y="1710"/>
              <a:chExt cx="132" cy="210"/>
            </a:xfrm>
          </p:grpSpPr>
          <p:sp>
            <p:nvSpPr>
              <p:cNvPr id="41309" name="Freeform 1069"/>
              <p:cNvSpPr>
                <a:spLocks/>
              </p:cNvSpPr>
              <p:nvPr/>
            </p:nvSpPr>
            <p:spPr bwMode="auto">
              <a:xfrm>
                <a:off x="3102" y="171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10" name="Freeform 1070"/>
              <p:cNvSpPr>
                <a:spLocks/>
              </p:cNvSpPr>
              <p:nvPr/>
            </p:nvSpPr>
            <p:spPr bwMode="auto">
              <a:xfrm>
                <a:off x="3066" y="172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304" name="Line 1071"/>
            <p:cNvSpPr>
              <a:spLocks noChangeShapeType="1"/>
            </p:cNvSpPr>
            <p:nvPr/>
          </p:nvSpPr>
          <p:spPr bwMode="auto">
            <a:xfrm rot="1743277">
              <a:off x="3069" y="197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5" name="Line 1072"/>
            <p:cNvSpPr>
              <a:spLocks noChangeShapeType="1"/>
            </p:cNvSpPr>
            <p:nvPr/>
          </p:nvSpPr>
          <p:spPr bwMode="auto">
            <a:xfrm rot="1743277">
              <a:off x="3087" y="200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6" name="Line 1073"/>
            <p:cNvSpPr>
              <a:spLocks noChangeShapeType="1"/>
            </p:cNvSpPr>
            <p:nvPr/>
          </p:nvSpPr>
          <p:spPr bwMode="auto">
            <a:xfrm rot="1743277">
              <a:off x="3093" y="2100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7" name="Line 1074"/>
            <p:cNvSpPr>
              <a:spLocks noChangeShapeType="1"/>
            </p:cNvSpPr>
            <p:nvPr/>
          </p:nvSpPr>
          <p:spPr bwMode="auto">
            <a:xfrm rot="1743277">
              <a:off x="3090" y="203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8" name="Line 1075"/>
            <p:cNvSpPr>
              <a:spLocks noChangeShapeType="1"/>
            </p:cNvSpPr>
            <p:nvPr/>
          </p:nvSpPr>
          <p:spPr bwMode="auto">
            <a:xfrm rot="1743277">
              <a:off x="3113" y="2127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076"/>
          <p:cNvGrpSpPr>
            <a:grpSpLocks/>
          </p:cNvGrpSpPr>
          <p:nvPr/>
        </p:nvGrpSpPr>
        <p:grpSpPr bwMode="auto">
          <a:xfrm>
            <a:off x="5203825" y="2978150"/>
            <a:ext cx="209550" cy="333375"/>
            <a:chOff x="3024" y="1968"/>
            <a:chExt cx="132" cy="210"/>
          </a:xfrm>
        </p:grpSpPr>
        <p:grpSp>
          <p:nvGrpSpPr>
            <p:cNvPr id="6" name="Group 1077"/>
            <p:cNvGrpSpPr>
              <a:grpSpLocks/>
            </p:cNvGrpSpPr>
            <p:nvPr/>
          </p:nvGrpSpPr>
          <p:grpSpPr bwMode="auto">
            <a:xfrm>
              <a:off x="3024" y="1968"/>
              <a:ext cx="132" cy="210"/>
              <a:chOff x="3066" y="1710"/>
              <a:chExt cx="132" cy="210"/>
            </a:xfrm>
          </p:grpSpPr>
          <p:sp>
            <p:nvSpPr>
              <p:cNvPr id="41301" name="Freeform 1078"/>
              <p:cNvSpPr>
                <a:spLocks/>
              </p:cNvSpPr>
              <p:nvPr/>
            </p:nvSpPr>
            <p:spPr bwMode="auto">
              <a:xfrm>
                <a:off x="3102" y="171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02" name="Freeform 1079"/>
              <p:cNvSpPr>
                <a:spLocks/>
              </p:cNvSpPr>
              <p:nvPr/>
            </p:nvSpPr>
            <p:spPr bwMode="auto">
              <a:xfrm>
                <a:off x="3066" y="172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96" name="Line 1080"/>
            <p:cNvSpPr>
              <a:spLocks noChangeShapeType="1"/>
            </p:cNvSpPr>
            <p:nvPr/>
          </p:nvSpPr>
          <p:spPr bwMode="auto">
            <a:xfrm rot="1743277">
              <a:off x="3069" y="197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7" name="Line 1081"/>
            <p:cNvSpPr>
              <a:spLocks noChangeShapeType="1"/>
            </p:cNvSpPr>
            <p:nvPr/>
          </p:nvSpPr>
          <p:spPr bwMode="auto">
            <a:xfrm rot="1743277">
              <a:off x="3087" y="200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8" name="Line 1082"/>
            <p:cNvSpPr>
              <a:spLocks noChangeShapeType="1"/>
            </p:cNvSpPr>
            <p:nvPr/>
          </p:nvSpPr>
          <p:spPr bwMode="auto">
            <a:xfrm rot="1743277">
              <a:off x="3093" y="2100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9" name="Line 1083"/>
            <p:cNvSpPr>
              <a:spLocks noChangeShapeType="1"/>
            </p:cNvSpPr>
            <p:nvPr/>
          </p:nvSpPr>
          <p:spPr bwMode="auto">
            <a:xfrm rot="1743277">
              <a:off x="3090" y="203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0" name="Line 1084"/>
            <p:cNvSpPr>
              <a:spLocks noChangeShapeType="1"/>
            </p:cNvSpPr>
            <p:nvPr/>
          </p:nvSpPr>
          <p:spPr bwMode="auto">
            <a:xfrm rot="1743277">
              <a:off x="3113" y="2127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1085"/>
          <p:cNvGrpSpPr>
            <a:grpSpLocks/>
          </p:cNvGrpSpPr>
          <p:nvPr/>
        </p:nvGrpSpPr>
        <p:grpSpPr bwMode="auto">
          <a:xfrm>
            <a:off x="5281613" y="2659063"/>
            <a:ext cx="211137" cy="333375"/>
            <a:chOff x="3024" y="1968"/>
            <a:chExt cx="132" cy="210"/>
          </a:xfrm>
        </p:grpSpPr>
        <p:grpSp>
          <p:nvGrpSpPr>
            <p:cNvPr id="8" name="Group 1086"/>
            <p:cNvGrpSpPr>
              <a:grpSpLocks/>
            </p:cNvGrpSpPr>
            <p:nvPr/>
          </p:nvGrpSpPr>
          <p:grpSpPr bwMode="auto">
            <a:xfrm>
              <a:off x="3024" y="1968"/>
              <a:ext cx="132" cy="210"/>
              <a:chOff x="3066" y="1710"/>
              <a:chExt cx="132" cy="210"/>
            </a:xfrm>
          </p:grpSpPr>
          <p:sp>
            <p:nvSpPr>
              <p:cNvPr id="41293" name="Freeform 1087"/>
              <p:cNvSpPr>
                <a:spLocks/>
              </p:cNvSpPr>
              <p:nvPr/>
            </p:nvSpPr>
            <p:spPr bwMode="auto">
              <a:xfrm>
                <a:off x="3102" y="171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94" name="Freeform 1088"/>
              <p:cNvSpPr>
                <a:spLocks/>
              </p:cNvSpPr>
              <p:nvPr/>
            </p:nvSpPr>
            <p:spPr bwMode="auto">
              <a:xfrm>
                <a:off x="3066" y="172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88" name="Line 1089"/>
            <p:cNvSpPr>
              <a:spLocks noChangeShapeType="1"/>
            </p:cNvSpPr>
            <p:nvPr/>
          </p:nvSpPr>
          <p:spPr bwMode="auto">
            <a:xfrm rot="1743277">
              <a:off x="3069" y="197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9" name="Line 1090"/>
            <p:cNvSpPr>
              <a:spLocks noChangeShapeType="1"/>
            </p:cNvSpPr>
            <p:nvPr/>
          </p:nvSpPr>
          <p:spPr bwMode="auto">
            <a:xfrm rot="1743277">
              <a:off x="3087" y="200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0" name="Line 1091"/>
            <p:cNvSpPr>
              <a:spLocks noChangeShapeType="1"/>
            </p:cNvSpPr>
            <p:nvPr/>
          </p:nvSpPr>
          <p:spPr bwMode="auto">
            <a:xfrm rot="1743277">
              <a:off x="3093" y="2100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1" name="Line 1092"/>
            <p:cNvSpPr>
              <a:spLocks noChangeShapeType="1"/>
            </p:cNvSpPr>
            <p:nvPr/>
          </p:nvSpPr>
          <p:spPr bwMode="auto">
            <a:xfrm rot="1743277">
              <a:off x="3090" y="203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2" name="Line 1093"/>
            <p:cNvSpPr>
              <a:spLocks noChangeShapeType="1"/>
            </p:cNvSpPr>
            <p:nvPr/>
          </p:nvSpPr>
          <p:spPr bwMode="auto">
            <a:xfrm rot="1743277">
              <a:off x="3113" y="2127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094"/>
          <p:cNvGrpSpPr>
            <a:grpSpLocks/>
          </p:cNvGrpSpPr>
          <p:nvPr/>
        </p:nvGrpSpPr>
        <p:grpSpPr bwMode="auto">
          <a:xfrm>
            <a:off x="5051425" y="3130550"/>
            <a:ext cx="209550" cy="333375"/>
            <a:chOff x="3024" y="1968"/>
            <a:chExt cx="132" cy="210"/>
          </a:xfrm>
        </p:grpSpPr>
        <p:grpSp>
          <p:nvGrpSpPr>
            <p:cNvPr id="10" name="Group 1095"/>
            <p:cNvGrpSpPr>
              <a:grpSpLocks/>
            </p:cNvGrpSpPr>
            <p:nvPr/>
          </p:nvGrpSpPr>
          <p:grpSpPr bwMode="auto">
            <a:xfrm>
              <a:off x="3024" y="1968"/>
              <a:ext cx="132" cy="210"/>
              <a:chOff x="3066" y="1710"/>
              <a:chExt cx="132" cy="210"/>
            </a:xfrm>
          </p:grpSpPr>
          <p:sp>
            <p:nvSpPr>
              <p:cNvPr id="41285" name="Freeform 1096"/>
              <p:cNvSpPr>
                <a:spLocks/>
              </p:cNvSpPr>
              <p:nvPr/>
            </p:nvSpPr>
            <p:spPr bwMode="auto">
              <a:xfrm>
                <a:off x="3102" y="171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86" name="Freeform 1097"/>
              <p:cNvSpPr>
                <a:spLocks/>
              </p:cNvSpPr>
              <p:nvPr/>
            </p:nvSpPr>
            <p:spPr bwMode="auto">
              <a:xfrm>
                <a:off x="3066" y="172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80" name="Line 1098"/>
            <p:cNvSpPr>
              <a:spLocks noChangeShapeType="1"/>
            </p:cNvSpPr>
            <p:nvPr/>
          </p:nvSpPr>
          <p:spPr bwMode="auto">
            <a:xfrm rot="1743277">
              <a:off x="3069" y="197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1" name="Line 1099"/>
            <p:cNvSpPr>
              <a:spLocks noChangeShapeType="1"/>
            </p:cNvSpPr>
            <p:nvPr/>
          </p:nvSpPr>
          <p:spPr bwMode="auto">
            <a:xfrm rot="1743277">
              <a:off x="3087" y="200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2" name="Line 1100"/>
            <p:cNvSpPr>
              <a:spLocks noChangeShapeType="1"/>
            </p:cNvSpPr>
            <p:nvPr/>
          </p:nvSpPr>
          <p:spPr bwMode="auto">
            <a:xfrm rot="1743277">
              <a:off x="3093" y="2100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3" name="Line 1101"/>
            <p:cNvSpPr>
              <a:spLocks noChangeShapeType="1"/>
            </p:cNvSpPr>
            <p:nvPr/>
          </p:nvSpPr>
          <p:spPr bwMode="auto">
            <a:xfrm rot="1743277">
              <a:off x="3090" y="203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4" name="Line 1102"/>
            <p:cNvSpPr>
              <a:spLocks noChangeShapeType="1"/>
            </p:cNvSpPr>
            <p:nvPr/>
          </p:nvSpPr>
          <p:spPr bwMode="auto">
            <a:xfrm rot="1743277">
              <a:off x="3113" y="2127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03"/>
          <p:cNvGrpSpPr>
            <a:grpSpLocks/>
          </p:cNvGrpSpPr>
          <p:nvPr/>
        </p:nvGrpSpPr>
        <p:grpSpPr bwMode="auto">
          <a:xfrm>
            <a:off x="5308600" y="1182688"/>
            <a:ext cx="511175" cy="628650"/>
            <a:chOff x="3312" y="810"/>
            <a:chExt cx="322" cy="396"/>
          </a:xfrm>
        </p:grpSpPr>
        <p:sp>
          <p:nvSpPr>
            <p:cNvPr id="41269" name="Oval 1104"/>
            <p:cNvSpPr>
              <a:spLocks noChangeArrowheads="1"/>
            </p:cNvSpPr>
            <p:nvPr/>
          </p:nvSpPr>
          <p:spPr bwMode="auto">
            <a:xfrm>
              <a:off x="3312" y="810"/>
              <a:ext cx="322" cy="396"/>
            </a:xfrm>
            <a:prstGeom prst="ellipse">
              <a:avLst/>
            </a:prstGeom>
            <a:solidFill>
              <a:schemeClr val="bg1"/>
            </a:solidFill>
            <a:ln w="79375" cmpd="dbl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2" name="Group 1105"/>
            <p:cNvGrpSpPr>
              <a:grpSpLocks/>
            </p:cNvGrpSpPr>
            <p:nvPr/>
          </p:nvGrpSpPr>
          <p:grpSpPr bwMode="auto">
            <a:xfrm>
              <a:off x="3408" y="906"/>
              <a:ext cx="132" cy="210"/>
              <a:chOff x="3024" y="1968"/>
              <a:chExt cx="132" cy="210"/>
            </a:xfrm>
          </p:grpSpPr>
          <p:grpSp>
            <p:nvGrpSpPr>
              <p:cNvPr id="13" name="Group 1106"/>
              <p:cNvGrpSpPr>
                <a:grpSpLocks/>
              </p:cNvGrpSpPr>
              <p:nvPr/>
            </p:nvGrpSpPr>
            <p:grpSpPr bwMode="auto">
              <a:xfrm>
                <a:off x="3024" y="1968"/>
                <a:ext cx="132" cy="210"/>
                <a:chOff x="3066" y="1710"/>
                <a:chExt cx="132" cy="210"/>
              </a:xfrm>
            </p:grpSpPr>
            <p:sp>
              <p:nvSpPr>
                <p:cNvPr id="41277" name="Freeform 1107"/>
                <p:cNvSpPr>
                  <a:spLocks/>
                </p:cNvSpPr>
                <p:nvPr/>
              </p:nvSpPr>
              <p:spPr bwMode="auto">
                <a:xfrm>
                  <a:off x="3102" y="1710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78" name="Freeform 1108"/>
                <p:cNvSpPr>
                  <a:spLocks/>
                </p:cNvSpPr>
                <p:nvPr/>
              </p:nvSpPr>
              <p:spPr bwMode="auto">
                <a:xfrm>
                  <a:off x="3066" y="1728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272" name="Line 1109"/>
              <p:cNvSpPr>
                <a:spLocks noChangeShapeType="1"/>
              </p:cNvSpPr>
              <p:nvPr/>
            </p:nvSpPr>
            <p:spPr bwMode="auto">
              <a:xfrm rot="1743277">
                <a:off x="3069" y="19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73" name="Line 1110"/>
              <p:cNvSpPr>
                <a:spLocks noChangeShapeType="1"/>
              </p:cNvSpPr>
              <p:nvPr/>
            </p:nvSpPr>
            <p:spPr bwMode="auto">
              <a:xfrm rot="1743277">
                <a:off x="3087" y="200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74" name="Line 1111"/>
              <p:cNvSpPr>
                <a:spLocks noChangeShapeType="1"/>
              </p:cNvSpPr>
              <p:nvPr/>
            </p:nvSpPr>
            <p:spPr bwMode="auto">
              <a:xfrm rot="1743277">
                <a:off x="3093" y="2100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75" name="Line 1112"/>
              <p:cNvSpPr>
                <a:spLocks noChangeShapeType="1"/>
              </p:cNvSpPr>
              <p:nvPr/>
            </p:nvSpPr>
            <p:spPr bwMode="auto">
              <a:xfrm rot="1743277">
                <a:off x="3090" y="2037"/>
                <a:ext cx="0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76" name="Line 1113"/>
              <p:cNvSpPr>
                <a:spLocks noChangeShapeType="1"/>
              </p:cNvSpPr>
              <p:nvPr/>
            </p:nvSpPr>
            <p:spPr bwMode="auto">
              <a:xfrm rot="1743277">
                <a:off x="3113" y="212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4" name="Group 1114"/>
          <p:cNvGrpSpPr>
            <a:grpSpLocks/>
          </p:cNvGrpSpPr>
          <p:nvPr/>
        </p:nvGrpSpPr>
        <p:grpSpPr bwMode="auto">
          <a:xfrm>
            <a:off x="5586413" y="1592263"/>
            <a:ext cx="511175" cy="628650"/>
            <a:chOff x="3487" y="1068"/>
            <a:chExt cx="322" cy="396"/>
          </a:xfrm>
        </p:grpSpPr>
        <p:sp>
          <p:nvSpPr>
            <p:cNvPr id="41259" name="Oval 1115"/>
            <p:cNvSpPr>
              <a:spLocks noChangeArrowheads="1"/>
            </p:cNvSpPr>
            <p:nvPr/>
          </p:nvSpPr>
          <p:spPr bwMode="auto">
            <a:xfrm>
              <a:off x="3487" y="1068"/>
              <a:ext cx="322" cy="396"/>
            </a:xfrm>
            <a:prstGeom prst="ellipse">
              <a:avLst/>
            </a:prstGeom>
            <a:solidFill>
              <a:schemeClr val="bg1"/>
            </a:solidFill>
            <a:ln w="79375" cmpd="dbl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5" name="Group 1116"/>
            <p:cNvGrpSpPr>
              <a:grpSpLocks/>
            </p:cNvGrpSpPr>
            <p:nvPr/>
          </p:nvGrpSpPr>
          <p:grpSpPr bwMode="auto">
            <a:xfrm>
              <a:off x="3579" y="1152"/>
              <a:ext cx="132" cy="210"/>
              <a:chOff x="3024" y="1968"/>
              <a:chExt cx="132" cy="210"/>
            </a:xfrm>
          </p:grpSpPr>
          <p:grpSp>
            <p:nvGrpSpPr>
              <p:cNvPr id="16" name="Group 1117"/>
              <p:cNvGrpSpPr>
                <a:grpSpLocks/>
              </p:cNvGrpSpPr>
              <p:nvPr/>
            </p:nvGrpSpPr>
            <p:grpSpPr bwMode="auto">
              <a:xfrm>
                <a:off x="3024" y="1968"/>
                <a:ext cx="132" cy="210"/>
                <a:chOff x="3066" y="1710"/>
                <a:chExt cx="132" cy="210"/>
              </a:xfrm>
            </p:grpSpPr>
            <p:sp>
              <p:nvSpPr>
                <p:cNvPr id="41267" name="Freeform 1118"/>
                <p:cNvSpPr>
                  <a:spLocks/>
                </p:cNvSpPr>
                <p:nvPr/>
              </p:nvSpPr>
              <p:spPr bwMode="auto">
                <a:xfrm>
                  <a:off x="3102" y="1710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68" name="Freeform 1119"/>
                <p:cNvSpPr>
                  <a:spLocks/>
                </p:cNvSpPr>
                <p:nvPr/>
              </p:nvSpPr>
              <p:spPr bwMode="auto">
                <a:xfrm>
                  <a:off x="3066" y="1728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262" name="Line 1120"/>
              <p:cNvSpPr>
                <a:spLocks noChangeShapeType="1"/>
              </p:cNvSpPr>
              <p:nvPr/>
            </p:nvSpPr>
            <p:spPr bwMode="auto">
              <a:xfrm rot="1743277">
                <a:off x="3069" y="19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63" name="Line 1121"/>
              <p:cNvSpPr>
                <a:spLocks noChangeShapeType="1"/>
              </p:cNvSpPr>
              <p:nvPr/>
            </p:nvSpPr>
            <p:spPr bwMode="auto">
              <a:xfrm rot="1743277">
                <a:off x="3087" y="200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64" name="Line 1122"/>
              <p:cNvSpPr>
                <a:spLocks noChangeShapeType="1"/>
              </p:cNvSpPr>
              <p:nvPr/>
            </p:nvSpPr>
            <p:spPr bwMode="auto">
              <a:xfrm rot="1743277">
                <a:off x="3093" y="2100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65" name="Line 1123"/>
              <p:cNvSpPr>
                <a:spLocks noChangeShapeType="1"/>
              </p:cNvSpPr>
              <p:nvPr/>
            </p:nvSpPr>
            <p:spPr bwMode="auto">
              <a:xfrm rot="1743277">
                <a:off x="3090" y="2037"/>
                <a:ext cx="0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66" name="Line 1124"/>
              <p:cNvSpPr>
                <a:spLocks noChangeShapeType="1"/>
              </p:cNvSpPr>
              <p:nvPr/>
            </p:nvSpPr>
            <p:spPr bwMode="auto">
              <a:xfrm rot="1743277">
                <a:off x="3113" y="212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7" name="Group 1125"/>
          <p:cNvGrpSpPr>
            <a:grpSpLocks/>
          </p:cNvGrpSpPr>
          <p:nvPr/>
        </p:nvGrpSpPr>
        <p:grpSpPr bwMode="auto">
          <a:xfrm>
            <a:off x="5414963" y="2070100"/>
            <a:ext cx="511175" cy="628650"/>
            <a:chOff x="3379" y="1369"/>
            <a:chExt cx="322" cy="396"/>
          </a:xfrm>
        </p:grpSpPr>
        <p:sp>
          <p:nvSpPr>
            <p:cNvPr id="41249" name="Oval 1126"/>
            <p:cNvSpPr>
              <a:spLocks noChangeArrowheads="1"/>
            </p:cNvSpPr>
            <p:nvPr/>
          </p:nvSpPr>
          <p:spPr bwMode="auto">
            <a:xfrm>
              <a:off x="3379" y="1369"/>
              <a:ext cx="322" cy="396"/>
            </a:xfrm>
            <a:prstGeom prst="ellipse">
              <a:avLst/>
            </a:prstGeom>
            <a:solidFill>
              <a:schemeClr val="bg1"/>
            </a:solidFill>
            <a:ln w="79375" cmpd="dbl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8" name="Group 1127"/>
            <p:cNvGrpSpPr>
              <a:grpSpLocks/>
            </p:cNvGrpSpPr>
            <p:nvPr/>
          </p:nvGrpSpPr>
          <p:grpSpPr bwMode="auto">
            <a:xfrm>
              <a:off x="3471" y="1458"/>
              <a:ext cx="132" cy="210"/>
              <a:chOff x="3024" y="1968"/>
              <a:chExt cx="132" cy="210"/>
            </a:xfrm>
          </p:grpSpPr>
          <p:grpSp>
            <p:nvGrpSpPr>
              <p:cNvPr id="19" name="Group 1128"/>
              <p:cNvGrpSpPr>
                <a:grpSpLocks/>
              </p:cNvGrpSpPr>
              <p:nvPr/>
            </p:nvGrpSpPr>
            <p:grpSpPr bwMode="auto">
              <a:xfrm>
                <a:off x="3024" y="1968"/>
                <a:ext cx="132" cy="210"/>
                <a:chOff x="3066" y="1710"/>
                <a:chExt cx="132" cy="210"/>
              </a:xfrm>
            </p:grpSpPr>
            <p:sp>
              <p:nvSpPr>
                <p:cNvPr id="41257" name="Freeform 1129"/>
                <p:cNvSpPr>
                  <a:spLocks/>
                </p:cNvSpPr>
                <p:nvPr/>
              </p:nvSpPr>
              <p:spPr bwMode="auto">
                <a:xfrm>
                  <a:off x="3102" y="1710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258" name="Freeform 1130"/>
                <p:cNvSpPr>
                  <a:spLocks/>
                </p:cNvSpPr>
                <p:nvPr/>
              </p:nvSpPr>
              <p:spPr bwMode="auto">
                <a:xfrm>
                  <a:off x="3066" y="1728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252" name="Line 1131"/>
              <p:cNvSpPr>
                <a:spLocks noChangeShapeType="1"/>
              </p:cNvSpPr>
              <p:nvPr/>
            </p:nvSpPr>
            <p:spPr bwMode="auto">
              <a:xfrm rot="1743277">
                <a:off x="3069" y="19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53" name="Line 1132"/>
              <p:cNvSpPr>
                <a:spLocks noChangeShapeType="1"/>
              </p:cNvSpPr>
              <p:nvPr/>
            </p:nvSpPr>
            <p:spPr bwMode="auto">
              <a:xfrm rot="1743277">
                <a:off x="3087" y="200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54" name="Line 1133"/>
              <p:cNvSpPr>
                <a:spLocks noChangeShapeType="1"/>
              </p:cNvSpPr>
              <p:nvPr/>
            </p:nvSpPr>
            <p:spPr bwMode="auto">
              <a:xfrm rot="1743277">
                <a:off x="3093" y="2100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55" name="Line 1134"/>
              <p:cNvSpPr>
                <a:spLocks noChangeShapeType="1"/>
              </p:cNvSpPr>
              <p:nvPr/>
            </p:nvSpPr>
            <p:spPr bwMode="auto">
              <a:xfrm rot="1743277">
                <a:off x="3090" y="2037"/>
                <a:ext cx="0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56" name="Line 1135"/>
              <p:cNvSpPr>
                <a:spLocks noChangeShapeType="1"/>
              </p:cNvSpPr>
              <p:nvPr/>
            </p:nvSpPr>
            <p:spPr bwMode="auto">
              <a:xfrm rot="1743277">
                <a:off x="3113" y="212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0" name="Group 1136"/>
          <p:cNvGrpSpPr>
            <a:grpSpLocks/>
          </p:cNvGrpSpPr>
          <p:nvPr/>
        </p:nvGrpSpPr>
        <p:grpSpPr bwMode="auto">
          <a:xfrm>
            <a:off x="6164263" y="4316413"/>
            <a:ext cx="1920875" cy="898525"/>
            <a:chOff x="4368" y="2784"/>
            <a:chExt cx="1362" cy="566"/>
          </a:xfrm>
        </p:grpSpPr>
        <p:grpSp>
          <p:nvGrpSpPr>
            <p:cNvPr id="21" name="Group 1137"/>
            <p:cNvGrpSpPr>
              <a:grpSpLocks/>
            </p:cNvGrpSpPr>
            <p:nvPr/>
          </p:nvGrpSpPr>
          <p:grpSpPr bwMode="auto">
            <a:xfrm>
              <a:off x="4780" y="2784"/>
              <a:ext cx="580" cy="419"/>
              <a:chOff x="5254" y="3175"/>
              <a:chExt cx="580" cy="419"/>
            </a:xfrm>
          </p:grpSpPr>
          <p:sp>
            <p:nvSpPr>
              <p:cNvPr id="41246" name="Oval 1138"/>
              <p:cNvSpPr>
                <a:spLocks noChangeArrowheads="1"/>
              </p:cNvSpPr>
              <p:nvPr/>
            </p:nvSpPr>
            <p:spPr bwMode="auto">
              <a:xfrm>
                <a:off x="5372" y="3209"/>
                <a:ext cx="462" cy="306"/>
              </a:xfrm>
              <a:prstGeom prst="ellipse">
                <a:avLst/>
              </a:prstGeom>
              <a:gradFill rotWithShape="0">
                <a:gsLst>
                  <a:gs pos="0">
                    <a:srgbClr val="D6D6D6"/>
                  </a:gs>
                  <a:gs pos="100000">
                    <a:srgbClr val="F8F8F8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247" name="Oval 1139"/>
              <p:cNvSpPr>
                <a:spLocks noChangeArrowheads="1"/>
              </p:cNvSpPr>
              <p:nvPr/>
            </p:nvSpPr>
            <p:spPr bwMode="auto">
              <a:xfrm>
                <a:off x="5298" y="3175"/>
                <a:ext cx="148" cy="199"/>
              </a:xfrm>
              <a:prstGeom prst="ellipse">
                <a:avLst/>
              </a:prstGeom>
              <a:gradFill rotWithShape="0">
                <a:gsLst>
                  <a:gs pos="0">
                    <a:srgbClr val="BABABA"/>
                  </a:gs>
                  <a:gs pos="100000">
                    <a:srgbClr val="333333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248" name="Oval 1140"/>
              <p:cNvSpPr>
                <a:spLocks noChangeArrowheads="1"/>
              </p:cNvSpPr>
              <p:nvPr/>
            </p:nvSpPr>
            <p:spPr bwMode="auto">
              <a:xfrm>
                <a:off x="5254" y="3420"/>
                <a:ext cx="324" cy="174"/>
              </a:xfrm>
              <a:prstGeom prst="ellipse">
                <a:avLst/>
              </a:prstGeom>
              <a:gradFill rotWithShape="0">
                <a:gsLst>
                  <a:gs pos="0">
                    <a:srgbClr val="B2B2B2"/>
                  </a:gs>
                  <a:gs pos="100000">
                    <a:srgbClr val="969696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22" name="Group 1141"/>
            <p:cNvGrpSpPr>
              <a:grpSpLocks/>
            </p:cNvGrpSpPr>
            <p:nvPr/>
          </p:nvGrpSpPr>
          <p:grpSpPr bwMode="auto">
            <a:xfrm>
              <a:off x="4368" y="3120"/>
              <a:ext cx="1362" cy="230"/>
              <a:chOff x="4272" y="3562"/>
              <a:chExt cx="1211" cy="230"/>
            </a:xfrm>
          </p:grpSpPr>
          <p:sp>
            <p:nvSpPr>
              <p:cNvPr id="41218" name="Freeform 1142"/>
              <p:cNvSpPr>
                <a:spLocks/>
              </p:cNvSpPr>
              <p:nvPr/>
            </p:nvSpPr>
            <p:spPr bwMode="auto">
              <a:xfrm>
                <a:off x="4272" y="3647"/>
                <a:ext cx="1211" cy="142"/>
              </a:xfrm>
              <a:custGeom>
                <a:avLst/>
                <a:gdLst>
                  <a:gd name="T0" fmla="*/ 0 w 1211"/>
                  <a:gd name="T1" fmla="*/ 4 h 142"/>
                  <a:gd name="T2" fmla="*/ 178 w 1211"/>
                  <a:gd name="T3" fmla="*/ 142 h 142"/>
                  <a:gd name="T4" fmla="*/ 356 w 1211"/>
                  <a:gd name="T5" fmla="*/ 4 h 142"/>
                  <a:gd name="T6" fmla="*/ 534 w 1211"/>
                  <a:gd name="T7" fmla="*/ 142 h 142"/>
                  <a:gd name="T8" fmla="*/ 712 w 1211"/>
                  <a:gd name="T9" fmla="*/ 4 h 142"/>
                  <a:gd name="T10" fmla="*/ 874 w 1211"/>
                  <a:gd name="T11" fmla="*/ 119 h 142"/>
                  <a:gd name="T12" fmla="*/ 1033 w 1211"/>
                  <a:gd name="T13" fmla="*/ 4 h 142"/>
                  <a:gd name="T14" fmla="*/ 1211 w 1211"/>
                  <a:gd name="T15" fmla="*/ 142 h 1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11"/>
                  <a:gd name="T25" fmla="*/ 0 h 142"/>
                  <a:gd name="T26" fmla="*/ 1211 w 1211"/>
                  <a:gd name="T27" fmla="*/ 142 h 14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11" h="142">
                    <a:moveTo>
                      <a:pt x="0" y="4"/>
                    </a:moveTo>
                    <a:cubicBezTo>
                      <a:pt x="59" y="73"/>
                      <a:pt x="119" y="142"/>
                      <a:pt x="178" y="142"/>
                    </a:cubicBezTo>
                    <a:cubicBezTo>
                      <a:pt x="237" y="142"/>
                      <a:pt x="297" y="4"/>
                      <a:pt x="356" y="4"/>
                    </a:cubicBezTo>
                    <a:cubicBezTo>
                      <a:pt x="416" y="4"/>
                      <a:pt x="475" y="142"/>
                      <a:pt x="534" y="142"/>
                    </a:cubicBezTo>
                    <a:cubicBezTo>
                      <a:pt x="594" y="142"/>
                      <a:pt x="655" y="8"/>
                      <a:pt x="712" y="4"/>
                    </a:cubicBezTo>
                    <a:cubicBezTo>
                      <a:pt x="769" y="0"/>
                      <a:pt x="821" y="119"/>
                      <a:pt x="874" y="119"/>
                    </a:cubicBezTo>
                    <a:cubicBezTo>
                      <a:pt x="927" y="119"/>
                      <a:pt x="977" y="0"/>
                      <a:pt x="1033" y="4"/>
                    </a:cubicBezTo>
                    <a:cubicBezTo>
                      <a:pt x="1089" y="8"/>
                      <a:pt x="1149" y="77"/>
                      <a:pt x="1211" y="14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19" name="Line 1143"/>
              <p:cNvSpPr>
                <a:spLocks noChangeShapeType="1"/>
              </p:cNvSpPr>
              <p:nvPr/>
            </p:nvSpPr>
            <p:spPr bwMode="auto">
              <a:xfrm>
                <a:off x="4292" y="3633"/>
                <a:ext cx="0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0" name="Line 1144"/>
              <p:cNvSpPr>
                <a:spLocks noChangeShapeType="1"/>
              </p:cNvSpPr>
              <p:nvPr/>
            </p:nvSpPr>
            <p:spPr bwMode="auto">
              <a:xfrm>
                <a:off x="4328" y="3666"/>
                <a:ext cx="0" cy="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1" name="Line 1145"/>
              <p:cNvSpPr>
                <a:spLocks noChangeShapeType="1"/>
              </p:cNvSpPr>
              <p:nvPr/>
            </p:nvSpPr>
            <p:spPr bwMode="auto">
              <a:xfrm>
                <a:off x="4367" y="3699"/>
                <a:ext cx="0" cy="5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2" name="Line 1146"/>
              <p:cNvSpPr>
                <a:spLocks noChangeShapeType="1"/>
              </p:cNvSpPr>
              <p:nvPr/>
            </p:nvSpPr>
            <p:spPr bwMode="auto">
              <a:xfrm>
                <a:off x="4412" y="3735"/>
                <a:ext cx="0" cy="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3" name="Line 1147"/>
              <p:cNvSpPr>
                <a:spLocks noChangeShapeType="1"/>
              </p:cNvSpPr>
              <p:nvPr/>
            </p:nvSpPr>
            <p:spPr bwMode="auto">
              <a:xfrm>
                <a:off x="4463" y="3741"/>
                <a:ext cx="0" cy="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4" name="Line 1148"/>
              <p:cNvSpPr>
                <a:spLocks noChangeShapeType="1"/>
              </p:cNvSpPr>
              <p:nvPr/>
            </p:nvSpPr>
            <p:spPr bwMode="auto">
              <a:xfrm>
                <a:off x="4508" y="3714"/>
                <a:ext cx="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5" name="Line 1149"/>
              <p:cNvSpPr>
                <a:spLocks noChangeShapeType="1"/>
              </p:cNvSpPr>
              <p:nvPr/>
            </p:nvSpPr>
            <p:spPr bwMode="auto">
              <a:xfrm>
                <a:off x="4550" y="3660"/>
                <a:ext cx="0" cy="5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6" name="Line 1150"/>
              <p:cNvSpPr>
                <a:spLocks noChangeShapeType="1"/>
              </p:cNvSpPr>
              <p:nvPr/>
            </p:nvSpPr>
            <p:spPr bwMode="auto">
              <a:xfrm>
                <a:off x="4592" y="3624"/>
                <a:ext cx="0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7" name="Line 1151"/>
              <p:cNvSpPr>
                <a:spLocks noChangeShapeType="1"/>
              </p:cNvSpPr>
              <p:nvPr/>
            </p:nvSpPr>
            <p:spPr bwMode="auto">
              <a:xfrm>
                <a:off x="4646" y="3603"/>
                <a:ext cx="0" cy="5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8" name="Line 1152"/>
              <p:cNvSpPr>
                <a:spLocks noChangeShapeType="1"/>
              </p:cNvSpPr>
              <p:nvPr/>
            </p:nvSpPr>
            <p:spPr bwMode="auto">
              <a:xfrm>
                <a:off x="4694" y="3647"/>
                <a:ext cx="0" cy="4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9" name="Line 1153"/>
              <p:cNvSpPr>
                <a:spLocks noChangeShapeType="1"/>
              </p:cNvSpPr>
              <p:nvPr/>
            </p:nvSpPr>
            <p:spPr bwMode="auto">
              <a:xfrm>
                <a:off x="4736" y="3690"/>
                <a:ext cx="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0" name="Line 1154"/>
              <p:cNvSpPr>
                <a:spLocks noChangeShapeType="1"/>
              </p:cNvSpPr>
              <p:nvPr/>
            </p:nvSpPr>
            <p:spPr bwMode="auto">
              <a:xfrm>
                <a:off x="5042" y="3633"/>
                <a:ext cx="0" cy="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1" name="Line 1155"/>
              <p:cNvSpPr>
                <a:spLocks noChangeShapeType="1"/>
              </p:cNvSpPr>
              <p:nvPr/>
            </p:nvSpPr>
            <p:spPr bwMode="auto">
              <a:xfrm>
                <a:off x="4781" y="3696"/>
                <a:ext cx="0" cy="8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2" name="Line 1156"/>
              <p:cNvSpPr>
                <a:spLocks noChangeShapeType="1"/>
              </p:cNvSpPr>
              <p:nvPr/>
            </p:nvSpPr>
            <p:spPr bwMode="auto">
              <a:xfrm>
                <a:off x="4838" y="3696"/>
                <a:ext cx="0" cy="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3" name="Line 1157"/>
              <p:cNvSpPr>
                <a:spLocks noChangeShapeType="1"/>
              </p:cNvSpPr>
              <p:nvPr/>
            </p:nvSpPr>
            <p:spPr bwMode="auto">
              <a:xfrm>
                <a:off x="4886" y="3648"/>
                <a:ext cx="0" cy="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4" name="Line 1158"/>
              <p:cNvSpPr>
                <a:spLocks noChangeShapeType="1"/>
              </p:cNvSpPr>
              <p:nvPr/>
            </p:nvSpPr>
            <p:spPr bwMode="auto">
              <a:xfrm>
                <a:off x="4937" y="3594"/>
                <a:ext cx="0" cy="7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5" name="Line 1159"/>
              <p:cNvSpPr>
                <a:spLocks noChangeShapeType="1"/>
              </p:cNvSpPr>
              <p:nvPr/>
            </p:nvSpPr>
            <p:spPr bwMode="auto">
              <a:xfrm>
                <a:off x="5090" y="3687"/>
                <a:ext cx="0" cy="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6" name="Line 1160"/>
              <p:cNvSpPr>
                <a:spLocks noChangeShapeType="1"/>
              </p:cNvSpPr>
              <p:nvPr/>
            </p:nvSpPr>
            <p:spPr bwMode="auto">
              <a:xfrm>
                <a:off x="5141" y="3732"/>
                <a:ext cx="0" cy="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7" name="Line 1161"/>
              <p:cNvSpPr>
                <a:spLocks noChangeShapeType="1"/>
              </p:cNvSpPr>
              <p:nvPr/>
            </p:nvSpPr>
            <p:spPr bwMode="auto">
              <a:xfrm>
                <a:off x="5198" y="3696"/>
                <a:ext cx="0" cy="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8" name="Line 1162"/>
              <p:cNvSpPr>
                <a:spLocks noChangeShapeType="1"/>
              </p:cNvSpPr>
              <p:nvPr/>
            </p:nvSpPr>
            <p:spPr bwMode="auto">
              <a:xfrm>
                <a:off x="5243" y="3647"/>
                <a:ext cx="0" cy="4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9" name="Line 1163"/>
              <p:cNvSpPr>
                <a:spLocks noChangeShapeType="1"/>
              </p:cNvSpPr>
              <p:nvPr/>
            </p:nvSpPr>
            <p:spPr bwMode="auto">
              <a:xfrm>
                <a:off x="5294" y="3612"/>
                <a:ext cx="0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0" name="Line 1164"/>
              <p:cNvSpPr>
                <a:spLocks noChangeShapeType="1"/>
              </p:cNvSpPr>
              <p:nvPr/>
            </p:nvSpPr>
            <p:spPr bwMode="auto">
              <a:xfrm>
                <a:off x="5348" y="3624"/>
                <a:ext cx="0" cy="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1" name="Line 1165"/>
              <p:cNvSpPr>
                <a:spLocks noChangeShapeType="1"/>
              </p:cNvSpPr>
              <p:nvPr/>
            </p:nvSpPr>
            <p:spPr bwMode="auto">
              <a:xfrm>
                <a:off x="5396" y="3660"/>
                <a:ext cx="0" cy="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2" name="Line 1166"/>
              <p:cNvSpPr>
                <a:spLocks noChangeShapeType="1"/>
              </p:cNvSpPr>
              <p:nvPr/>
            </p:nvSpPr>
            <p:spPr bwMode="auto">
              <a:xfrm>
                <a:off x="5438" y="3696"/>
                <a:ext cx="0" cy="4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3" name="Line 1167"/>
              <p:cNvSpPr>
                <a:spLocks noChangeShapeType="1"/>
              </p:cNvSpPr>
              <p:nvPr/>
            </p:nvSpPr>
            <p:spPr bwMode="auto">
              <a:xfrm>
                <a:off x="5478" y="3735"/>
                <a:ext cx="0" cy="4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4" name="Freeform 1168"/>
              <p:cNvSpPr>
                <a:spLocks/>
              </p:cNvSpPr>
              <p:nvPr/>
            </p:nvSpPr>
            <p:spPr bwMode="auto">
              <a:xfrm>
                <a:off x="4767" y="3562"/>
                <a:ext cx="240" cy="166"/>
              </a:xfrm>
              <a:custGeom>
                <a:avLst/>
                <a:gdLst>
                  <a:gd name="T0" fmla="*/ 0 w 240"/>
                  <a:gd name="T1" fmla="*/ 128 h 166"/>
                  <a:gd name="T2" fmla="*/ 57 w 240"/>
                  <a:gd name="T3" fmla="*/ 149 h 166"/>
                  <a:gd name="T4" fmla="*/ 170 w 240"/>
                  <a:gd name="T5" fmla="*/ 24 h 166"/>
                  <a:gd name="T6" fmla="*/ 240 w 240"/>
                  <a:gd name="T7" fmla="*/ 2 h 16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0"/>
                  <a:gd name="T13" fmla="*/ 0 h 166"/>
                  <a:gd name="T14" fmla="*/ 240 w 240"/>
                  <a:gd name="T15" fmla="*/ 166 h 16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0" h="166">
                    <a:moveTo>
                      <a:pt x="0" y="128"/>
                    </a:moveTo>
                    <a:cubicBezTo>
                      <a:pt x="9" y="132"/>
                      <a:pt x="29" y="166"/>
                      <a:pt x="57" y="149"/>
                    </a:cubicBezTo>
                    <a:cubicBezTo>
                      <a:pt x="85" y="132"/>
                      <a:pt x="140" y="48"/>
                      <a:pt x="170" y="24"/>
                    </a:cubicBezTo>
                    <a:cubicBezTo>
                      <a:pt x="200" y="0"/>
                      <a:pt x="226" y="7"/>
                      <a:pt x="240" y="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5" name="Line 1169"/>
              <p:cNvSpPr>
                <a:spLocks noChangeShapeType="1"/>
              </p:cNvSpPr>
              <p:nvPr/>
            </p:nvSpPr>
            <p:spPr bwMode="auto">
              <a:xfrm>
                <a:off x="4982" y="3573"/>
                <a:ext cx="0" cy="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3" name="Group 1170"/>
          <p:cNvGrpSpPr>
            <a:grpSpLocks/>
          </p:cNvGrpSpPr>
          <p:nvPr/>
        </p:nvGrpSpPr>
        <p:grpSpPr bwMode="auto">
          <a:xfrm>
            <a:off x="8308975" y="2152650"/>
            <a:ext cx="290513" cy="622300"/>
            <a:chOff x="4848" y="1872"/>
            <a:chExt cx="183" cy="392"/>
          </a:xfrm>
        </p:grpSpPr>
        <p:grpSp>
          <p:nvGrpSpPr>
            <p:cNvPr id="24" name="Group 1171"/>
            <p:cNvGrpSpPr>
              <a:grpSpLocks/>
            </p:cNvGrpSpPr>
            <p:nvPr/>
          </p:nvGrpSpPr>
          <p:grpSpPr bwMode="auto">
            <a:xfrm>
              <a:off x="4848" y="1872"/>
              <a:ext cx="183" cy="392"/>
              <a:chOff x="4708" y="1152"/>
              <a:chExt cx="183" cy="392"/>
            </a:xfrm>
          </p:grpSpPr>
          <p:sp>
            <p:nvSpPr>
              <p:cNvPr id="41213" name="AutoShape 1172"/>
              <p:cNvSpPr>
                <a:spLocks noChangeArrowheads="1"/>
              </p:cNvSpPr>
              <p:nvPr/>
            </p:nvSpPr>
            <p:spPr bwMode="auto">
              <a:xfrm rot="-5400000">
                <a:off x="4679" y="1181"/>
                <a:ext cx="242" cy="183"/>
              </a:xfrm>
              <a:prstGeom prst="hexagon">
                <a:avLst>
                  <a:gd name="adj" fmla="val 33060"/>
                  <a:gd name="vf" fmla="val 11547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214" name="Line 1173"/>
              <p:cNvSpPr>
                <a:spLocks noChangeShapeType="1"/>
              </p:cNvSpPr>
              <p:nvPr/>
            </p:nvSpPr>
            <p:spPr bwMode="auto">
              <a:xfrm>
                <a:off x="4823" y="1379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15" name="Line 1174"/>
              <p:cNvSpPr>
                <a:spLocks noChangeShapeType="1"/>
              </p:cNvSpPr>
              <p:nvPr/>
            </p:nvSpPr>
            <p:spPr bwMode="auto">
              <a:xfrm>
                <a:off x="4778" y="1378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12" name="Oval 1175"/>
            <p:cNvSpPr>
              <a:spLocks noChangeArrowheads="1"/>
            </p:cNvSpPr>
            <p:nvPr/>
          </p:nvSpPr>
          <p:spPr bwMode="auto">
            <a:xfrm>
              <a:off x="4893" y="1935"/>
              <a:ext cx="88" cy="1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5" name="Group 1176"/>
          <p:cNvGrpSpPr>
            <a:grpSpLocks/>
          </p:cNvGrpSpPr>
          <p:nvPr/>
        </p:nvGrpSpPr>
        <p:grpSpPr bwMode="auto">
          <a:xfrm>
            <a:off x="7524750" y="1725613"/>
            <a:ext cx="290513" cy="622300"/>
            <a:chOff x="4708" y="1152"/>
            <a:chExt cx="183" cy="392"/>
          </a:xfrm>
        </p:grpSpPr>
        <p:grpSp>
          <p:nvGrpSpPr>
            <p:cNvPr id="26" name="Group 1177"/>
            <p:cNvGrpSpPr>
              <a:grpSpLocks/>
            </p:cNvGrpSpPr>
            <p:nvPr/>
          </p:nvGrpSpPr>
          <p:grpSpPr bwMode="auto">
            <a:xfrm>
              <a:off x="4708" y="1152"/>
              <a:ext cx="183" cy="392"/>
              <a:chOff x="4708" y="1152"/>
              <a:chExt cx="183" cy="392"/>
            </a:xfrm>
          </p:grpSpPr>
          <p:sp>
            <p:nvSpPr>
              <p:cNvPr id="41208" name="AutoShape 1178"/>
              <p:cNvSpPr>
                <a:spLocks noChangeArrowheads="1"/>
              </p:cNvSpPr>
              <p:nvPr/>
            </p:nvSpPr>
            <p:spPr bwMode="auto">
              <a:xfrm rot="-5400000">
                <a:off x="4679" y="1181"/>
                <a:ext cx="242" cy="183"/>
              </a:xfrm>
              <a:prstGeom prst="hexagon">
                <a:avLst>
                  <a:gd name="adj" fmla="val 33060"/>
                  <a:gd name="vf" fmla="val 11547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209" name="Line 1179"/>
              <p:cNvSpPr>
                <a:spLocks noChangeShapeType="1"/>
              </p:cNvSpPr>
              <p:nvPr/>
            </p:nvSpPr>
            <p:spPr bwMode="auto">
              <a:xfrm>
                <a:off x="4823" y="1379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10" name="Line 1180"/>
              <p:cNvSpPr>
                <a:spLocks noChangeShapeType="1"/>
              </p:cNvSpPr>
              <p:nvPr/>
            </p:nvSpPr>
            <p:spPr bwMode="auto">
              <a:xfrm>
                <a:off x="4778" y="1378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07" name="Oval 1181"/>
            <p:cNvSpPr>
              <a:spLocks noChangeArrowheads="1"/>
            </p:cNvSpPr>
            <p:nvPr/>
          </p:nvSpPr>
          <p:spPr bwMode="auto">
            <a:xfrm>
              <a:off x="4755" y="1218"/>
              <a:ext cx="88" cy="1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7" name="Group 1182"/>
          <p:cNvGrpSpPr>
            <a:grpSpLocks/>
          </p:cNvGrpSpPr>
          <p:nvPr/>
        </p:nvGrpSpPr>
        <p:grpSpPr bwMode="auto">
          <a:xfrm>
            <a:off x="7913688" y="1878013"/>
            <a:ext cx="290512" cy="622300"/>
            <a:chOff x="4953" y="1248"/>
            <a:chExt cx="183" cy="392"/>
          </a:xfrm>
        </p:grpSpPr>
        <p:grpSp>
          <p:nvGrpSpPr>
            <p:cNvPr id="28" name="Group 1183"/>
            <p:cNvGrpSpPr>
              <a:grpSpLocks/>
            </p:cNvGrpSpPr>
            <p:nvPr/>
          </p:nvGrpSpPr>
          <p:grpSpPr bwMode="auto">
            <a:xfrm>
              <a:off x="4953" y="1248"/>
              <a:ext cx="183" cy="392"/>
              <a:chOff x="4708" y="1152"/>
              <a:chExt cx="183" cy="392"/>
            </a:xfrm>
          </p:grpSpPr>
          <p:sp>
            <p:nvSpPr>
              <p:cNvPr id="41203" name="AutoShape 1184"/>
              <p:cNvSpPr>
                <a:spLocks noChangeArrowheads="1"/>
              </p:cNvSpPr>
              <p:nvPr/>
            </p:nvSpPr>
            <p:spPr bwMode="auto">
              <a:xfrm rot="-5400000">
                <a:off x="4679" y="1181"/>
                <a:ext cx="242" cy="183"/>
              </a:xfrm>
              <a:prstGeom prst="hexagon">
                <a:avLst>
                  <a:gd name="adj" fmla="val 33060"/>
                  <a:gd name="vf" fmla="val 11547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204" name="Line 1185"/>
              <p:cNvSpPr>
                <a:spLocks noChangeShapeType="1"/>
              </p:cNvSpPr>
              <p:nvPr/>
            </p:nvSpPr>
            <p:spPr bwMode="auto">
              <a:xfrm>
                <a:off x="4823" y="1379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05" name="Line 1186"/>
              <p:cNvSpPr>
                <a:spLocks noChangeShapeType="1"/>
              </p:cNvSpPr>
              <p:nvPr/>
            </p:nvSpPr>
            <p:spPr bwMode="auto">
              <a:xfrm>
                <a:off x="4778" y="1378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202" name="Oval 1187"/>
            <p:cNvSpPr>
              <a:spLocks noChangeArrowheads="1"/>
            </p:cNvSpPr>
            <p:nvPr/>
          </p:nvSpPr>
          <p:spPr bwMode="auto">
            <a:xfrm>
              <a:off x="4998" y="1314"/>
              <a:ext cx="88" cy="1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29" name="Group 1188"/>
          <p:cNvGrpSpPr>
            <a:grpSpLocks/>
          </p:cNvGrpSpPr>
          <p:nvPr/>
        </p:nvGrpSpPr>
        <p:grpSpPr bwMode="auto">
          <a:xfrm>
            <a:off x="8218488" y="1484313"/>
            <a:ext cx="290512" cy="622300"/>
            <a:chOff x="5145" y="1000"/>
            <a:chExt cx="183" cy="392"/>
          </a:xfrm>
        </p:grpSpPr>
        <p:grpSp>
          <p:nvGrpSpPr>
            <p:cNvPr id="30" name="Group 1189"/>
            <p:cNvGrpSpPr>
              <a:grpSpLocks/>
            </p:cNvGrpSpPr>
            <p:nvPr/>
          </p:nvGrpSpPr>
          <p:grpSpPr bwMode="auto">
            <a:xfrm>
              <a:off x="5145" y="1000"/>
              <a:ext cx="183" cy="392"/>
              <a:chOff x="4708" y="1152"/>
              <a:chExt cx="183" cy="392"/>
            </a:xfrm>
          </p:grpSpPr>
          <p:sp>
            <p:nvSpPr>
              <p:cNvPr id="41198" name="AutoShape 1190"/>
              <p:cNvSpPr>
                <a:spLocks noChangeArrowheads="1"/>
              </p:cNvSpPr>
              <p:nvPr/>
            </p:nvSpPr>
            <p:spPr bwMode="auto">
              <a:xfrm rot="-5400000">
                <a:off x="4679" y="1181"/>
                <a:ext cx="242" cy="183"/>
              </a:xfrm>
              <a:prstGeom prst="hexagon">
                <a:avLst>
                  <a:gd name="adj" fmla="val 33060"/>
                  <a:gd name="vf" fmla="val 115470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199" name="Line 1191"/>
              <p:cNvSpPr>
                <a:spLocks noChangeShapeType="1"/>
              </p:cNvSpPr>
              <p:nvPr/>
            </p:nvSpPr>
            <p:spPr bwMode="auto">
              <a:xfrm>
                <a:off x="4823" y="1379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00" name="Line 1192"/>
              <p:cNvSpPr>
                <a:spLocks noChangeShapeType="1"/>
              </p:cNvSpPr>
              <p:nvPr/>
            </p:nvSpPr>
            <p:spPr bwMode="auto">
              <a:xfrm>
                <a:off x="4778" y="1378"/>
                <a:ext cx="0" cy="16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197" name="Oval 1193"/>
            <p:cNvSpPr>
              <a:spLocks noChangeArrowheads="1"/>
            </p:cNvSpPr>
            <p:nvPr/>
          </p:nvSpPr>
          <p:spPr bwMode="auto">
            <a:xfrm>
              <a:off x="5192" y="1062"/>
              <a:ext cx="88" cy="1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31" name="Group 1194"/>
          <p:cNvGrpSpPr>
            <a:grpSpLocks/>
          </p:cNvGrpSpPr>
          <p:nvPr/>
        </p:nvGrpSpPr>
        <p:grpSpPr bwMode="auto">
          <a:xfrm>
            <a:off x="5902325" y="1325563"/>
            <a:ext cx="511175" cy="628650"/>
            <a:chOff x="3686" y="900"/>
            <a:chExt cx="322" cy="396"/>
          </a:xfrm>
        </p:grpSpPr>
        <p:sp>
          <p:nvSpPr>
            <p:cNvPr id="41186" name="Oval 1195"/>
            <p:cNvSpPr>
              <a:spLocks noChangeArrowheads="1"/>
            </p:cNvSpPr>
            <p:nvPr/>
          </p:nvSpPr>
          <p:spPr bwMode="auto">
            <a:xfrm>
              <a:off x="3686" y="900"/>
              <a:ext cx="322" cy="396"/>
            </a:xfrm>
            <a:prstGeom prst="ellipse">
              <a:avLst/>
            </a:prstGeom>
            <a:solidFill>
              <a:schemeClr val="bg1"/>
            </a:solidFill>
            <a:ln w="79375" cmpd="dbl">
              <a:solidFill>
                <a:srgbClr val="CC99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41216" name="Group 1196"/>
            <p:cNvGrpSpPr>
              <a:grpSpLocks/>
            </p:cNvGrpSpPr>
            <p:nvPr/>
          </p:nvGrpSpPr>
          <p:grpSpPr bwMode="auto">
            <a:xfrm>
              <a:off x="3786" y="1005"/>
              <a:ext cx="132" cy="210"/>
              <a:chOff x="3024" y="1968"/>
              <a:chExt cx="132" cy="210"/>
            </a:xfrm>
          </p:grpSpPr>
          <p:grpSp>
            <p:nvGrpSpPr>
              <p:cNvPr id="41217" name="Group 1197"/>
              <p:cNvGrpSpPr>
                <a:grpSpLocks/>
              </p:cNvGrpSpPr>
              <p:nvPr/>
            </p:nvGrpSpPr>
            <p:grpSpPr bwMode="auto">
              <a:xfrm>
                <a:off x="3024" y="1968"/>
                <a:ext cx="132" cy="210"/>
                <a:chOff x="3066" y="1710"/>
                <a:chExt cx="132" cy="210"/>
              </a:xfrm>
            </p:grpSpPr>
            <p:sp>
              <p:nvSpPr>
                <p:cNvPr id="41194" name="Freeform 1198"/>
                <p:cNvSpPr>
                  <a:spLocks/>
                </p:cNvSpPr>
                <p:nvPr/>
              </p:nvSpPr>
              <p:spPr bwMode="auto">
                <a:xfrm>
                  <a:off x="3102" y="1710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95" name="Freeform 1199"/>
                <p:cNvSpPr>
                  <a:spLocks/>
                </p:cNvSpPr>
                <p:nvPr/>
              </p:nvSpPr>
              <p:spPr bwMode="auto">
                <a:xfrm>
                  <a:off x="3066" y="1728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189" name="Line 1200"/>
              <p:cNvSpPr>
                <a:spLocks noChangeShapeType="1"/>
              </p:cNvSpPr>
              <p:nvPr/>
            </p:nvSpPr>
            <p:spPr bwMode="auto">
              <a:xfrm rot="1743277">
                <a:off x="3069" y="19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90" name="Line 1201"/>
              <p:cNvSpPr>
                <a:spLocks noChangeShapeType="1"/>
              </p:cNvSpPr>
              <p:nvPr/>
            </p:nvSpPr>
            <p:spPr bwMode="auto">
              <a:xfrm rot="1743277">
                <a:off x="3087" y="200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91" name="Line 1202"/>
              <p:cNvSpPr>
                <a:spLocks noChangeShapeType="1"/>
              </p:cNvSpPr>
              <p:nvPr/>
            </p:nvSpPr>
            <p:spPr bwMode="auto">
              <a:xfrm rot="1743277">
                <a:off x="3093" y="2100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92" name="Line 1203"/>
              <p:cNvSpPr>
                <a:spLocks noChangeShapeType="1"/>
              </p:cNvSpPr>
              <p:nvPr/>
            </p:nvSpPr>
            <p:spPr bwMode="auto">
              <a:xfrm rot="1743277">
                <a:off x="3090" y="2037"/>
                <a:ext cx="0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93" name="Line 1204"/>
              <p:cNvSpPr>
                <a:spLocks noChangeShapeType="1"/>
              </p:cNvSpPr>
              <p:nvPr/>
            </p:nvSpPr>
            <p:spPr bwMode="auto">
              <a:xfrm rot="1743277">
                <a:off x="3113" y="212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5333" name="AutoShape 1205"/>
          <p:cNvSpPr>
            <a:spLocks noChangeArrowheads="1"/>
          </p:cNvSpPr>
          <p:nvPr/>
        </p:nvSpPr>
        <p:spPr bwMode="auto">
          <a:xfrm rot="246294" flipV="1">
            <a:off x="5376863" y="2098675"/>
            <a:ext cx="617537" cy="6683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96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497" y="11491"/>
                </a:moveTo>
                <a:cubicBezTo>
                  <a:pt x="4472" y="11262"/>
                  <a:pt x="4460" y="11031"/>
                  <a:pt x="4460" y="10800"/>
                </a:cubicBezTo>
                <a:cubicBezTo>
                  <a:pt x="4460" y="7298"/>
                  <a:pt x="7298" y="4460"/>
                  <a:pt x="10800" y="4460"/>
                </a:cubicBezTo>
                <a:cubicBezTo>
                  <a:pt x="14301" y="4460"/>
                  <a:pt x="17140" y="7298"/>
                  <a:pt x="17140" y="10800"/>
                </a:cubicBezTo>
                <a:cubicBezTo>
                  <a:pt x="17139" y="11031"/>
                  <a:pt x="17127" y="11262"/>
                  <a:pt x="17102" y="11491"/>
                </a:cubicBezTo>
                <a:lnTo>
                  <a:pt x="21535" y="11978"/>
                </a:lnTo>
                <a:cubicBezTo>
                  <a:pt x="21578" y="11587"/>
                  <a:pt x="21600" y="1119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193"/>
                  <a:pt x="21" y="11587"/>
                  <a:pt x="64" y="11978"/>
                </a:cubicBezTo>
                <a:lnTo>
                  <a:pt x="4497" y="114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50" name="Group 1206"/>
          <p:cNvGrpSpPr>
            <a:grpSpLocks/>
          </p:cNvGrpSpPr>
          <p:nvPr/>
        </p:nvGrpSpPr>
        <p:grpSpPr bwMode="auto">
          <a:xfrm>
            <a:off x="565150" y="5039929"/>
            <a:ext cx="1263650" cy="533400"/>
            <a:chOff x="400" y="3264"/>
            <a:chExt cx="896" cy="336"/>
          </a:xfrm>
        </p:grpSpPr>
        <p:sp>
          <p:nvSpPr>
            <p:cNvPr id="41171" name="Text Box 1207"/>
            <p:cNvSpPr txBox="1">
              <a:spLocks noChangeArrowheads="1"/>
            </p:cNvSpPr>
            <p:nvPr/>
          </p:nvSpPr>
          <p:spPr bwMode="auto">
            <a:xfrm>
              <a:off x="466" y="3264"/>
              <a:ext cx="58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eaLnBrk="1" hangingPunct="1"/>
              <a:r>
                <a:rPr lang="en-US" sz="1800"/>
                <a:t>miRNA</a:t>
              </a:r>
            </a:p>
          </p:txBody>
        </p:sp>
        <p:grpSp>
          <p:nvGrpSpPr>
            <p:cNvPr id="41251" name="Group 1208"/>
            <p:cNvGrpSpPr>
              <a:grpSpLocks/>
            </p:cNvGrpSpPr>
            <p:nvPr/>
          </p:nvGrpSpPr>
          <p:grpSpPr bwMode="auto">
            <a:xfrm>
              <a:off x="400" y="3401"/>
              <a:ext cx="896" cy="199"/>
              <a:chOff x="108" y="3261"/>
              <a:chExt cx="797" cy="199"/>
            </a:xfrm>
          </p:grpSpPr>
          <p:sp>
            <p:nvSpPr>
              <p:cNvPr id="41173" name="Oval 1209"/>
              <p:cNvSpPr>
                <a:spLocks noChangeArrowheads="1"/>
              </p:cNvSpPr>
              <p:nvPr/>
            </p:nvSpPr>
            <p:spPr bwMode="auto">
              <a:xfrm>
                <a:off x="607" y="3261"/>
                <a:ext cx="298" cy="199"/>
              </a:xfrm>
              <a:prstGeom prst="ellipse">
                <a:avLst/>
              </a:prstGeom>
              <a:gradFill rotWithShape="0">
                <a:gsLst>
                  <a:gs pos="0">
                    <a:srgbClr val="E9E9E9"/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174" name="Line 1210"/>
              <p:cNvSpPr>
                <a:spLocks noChangeShapeType="1"/>
              </p:cNvSpPr>
              <p:nvPr/>
            </p:nvSpPr>
            <p:spPr bwMode="auto">
              <a:xfrm>
                <a:off x="111" y="3316"/>
                <a:ext cx="51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5" name="Line 1211"/>
              <p:cNvSpPr>
                <a:spLocks noChangeShapeType="1"/>
              </p:cNvSpPr>
              <p:nvPr/>
            </p:nvSpPr>
            <p:spPr bwMode="auto">
              <a:xfrm>
                <a:off x="108" y="3395"/>
                <a:ext cx="51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6" name="Freeform 1212"/>
              <p:cNvSpPr>
                <a:spLocks/>
              </p:cNvSpPr>
              <p:nvPr/>
            </p:nvSpPr>
            <p:spPr bwMode="auto">
              <a:xfrm>
                <a:off x="596" y="3323"/>
                <a:ext cx="38" cy="67"/>
              </a:xfrm>
              <a:custGeom>
                <a:avLst/>
                <a:gdLst>
                  <a:gd name="T0" fmla="*/ 12 w 38"/>
                  <a:gd name="T1" fmla="*/ 3 h 67"/>
                  <a:gd name="T2" fmla="*/ 38 w 38"/>
                  <a:gd name="T3" fmla="*/ 5 h 67"/>
                  <a:gd name="T4" fmla="*/ 30 w 38"/>
                  <a:gd name="T5" fmla="*/ 65 h 67"/>
                  <a:gd name="T6" fmla="*/ 0 w 38"/>
                  <a:gd name="T7" fmla="*/ 53 h 67"/>
                  <a:gd name="T8" fmla="*/ 12 w 38"/>
                  <a:gd name="T9" fmla="*/ 3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67"/>
                  <a:gd name="T17" fmla="*/ 38 w 38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67">
                    <a:moveTo>
                      <a:pt x="12" y="3"/>
                    </a:moveTo>
                    <a:cubicBezTo>
                      <a:pt x="21" y="0"/>
                      <a:pt x="29" y="4"/>
                      <a:pt x="38" y="5"/>
                    </a:cubicBezTo>
                    <a:cubicBezTo>
                      <a:pt x="37" y="29"/>
                      <a:pt x="34" y="44"/>
                      <a:pt x="30" y="65"/>
                    </a:cubicBezTo>
                    <a:cubicBezTo>
                      <a:pt x="15" y="64"/>
                      <a:pt x="5" y="67"/>
                      <a:pt x="0" y="53"/>
                    </a:cubicBezTo>
                    <a:cubicBezTo>
                      <a:pt x="2" y="37"/>
                      <a:pt x="3" y="17"/>
                      <a:pt x="12" y="3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E9E9E9"/>
                  </a:gs>
                  <a:gs pos="100000">
                    <a:srgbClr val="DDDDDD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7" name="Line 1213"/>
              <p:cNvSpPr>
                <a:spLocks noChangeShapeType="1"/>
              </p:cNvSpPr>
              <p:nvPr/>
            </p:nvSpPr>
            <p:spPr bwMode="auto">
              <a:xfrm>
                <a:off x="158" y="3317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8" name="Line 1214"/>
              <p:cNvSpPr>
                <a:spLocks noChangeShapeType="1"/>
              </p:cNvSpPr>
              <p:nvPr/>
            </p:nvSpPr>
            <p:spPr bwMode="auto">
              <a:xfrm>
                <a:off x="213" y="3318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9" name="Line 1215"/>
              <p:cNvSpPr>
                <a:spLocks noChangeShapeType="1"/>
              </p:cNvSpPr>
              <p:nvPr/>
            </p:nvSpPr>
            <p:spPr bwMode="auto">
              <a:xfrm>
                <a:off x="267" y="3318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0" name="Line 1216"/>
              <p:cNvSpPr>
                <a:spLocks noChangeShapeType="1"/>
              </p:cNvSpPr>
              <p:nvPr/>
            </p:nvSpPr>
            <p:spPr bwMode="auto">
              <a:xfrm>
                <a:off x="322" y="331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1" name="Line 1217"/>
              <p:cNvSpPr>
                <a:spLocks noChangeShapeType="1"/>
              </p:cNvSpPr>
              <p:nvPr/>
            </p:nvSpPr>
            <p:spPr bwMode="auto">
              <a:xfrm>
                <a:off x="376" y="3318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2" name="Line 1218"/>
              <p:cNvSpPr>
                <a:spLocks noChangeShapeType="1"/>
              </p:cNvSpPr>
              <p:nvPr/>
            </p:nvSpPr>
            <p:spPr bwMode="auto">
              <a:xfrm>
                <a:off x="431" y="331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3" name="Line 1219"/>
              <p:cNvSpPr>
                <a:spLocks noChangeShapeType="1"/>
              </p:cNvSpPr>
              <p:nvPr/>
            </p:nvSpPr>
            <p:spPr bwMode="auto">
              <a:xfrm>
                <a:off x="485" y="331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4" name="Line 1220"/>
              <p:cNvSpPr>
                <a:spLocks noChangeShapeType="1"/>
              </p:cNvSpPr>
              <p:nvPr/>
            </p:nvSpPr>
            <p:spPr bwMode="auto">
              <a:xfrm>
                <a:off x="540" y="3320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5" name="Line 1221"/>
              <p:cNvSpPr>
                <a:spLocks noChangeShapeType="1"/>
              </p:cNvSpPr>
              <p:nvPr/>
            </p:nvSpPr>
            <p:spPr bwMode="auto">
              <a:xfrm>
                <a:off x="594" y="3318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1260" name="Group 1222"/>
          <p:cNvGrpSpPr>
            <a:grpSpLocks/>
          </p:cNvGrpSpPr>
          <p:nvPr/>
        </p:nvGrpSpPr>
        <p:grpSpPr bwMode="auto">
          <a:xfrm>
            <a:off x="1466850" y="4240213"/>
            <a:ext cx="1614488" cy="896937"/>
            <a:chOff x="1039" y="2736"/>
            <a:chExt cx="1145" cy="565"/>
          </a:xfrm>
        </p:grpSpPr>
        <p:grpSp>
          <p:nvGrpSpPr>
            <p:cNvPr id="41261" name="Group 1223"/>
            <p:cNvGrpSpPr>
              <a:grpSpLocks/>
            </p:cNvGrpSpPr>
            <p:nvPr/>
          </p:nvGrpSpPr>
          <p:grpSpPr bwMode="auto">
            <a:xfrm>
              <a:off x="1287" y="2736"/>
              <a:ext cx="897" cy="199"/>
              <a:chOff x="835" y="2811"/>
              <a:chExt cx="797" cy="199"/>
            </a:xfrm>
          </p:grpSpPr>
          <p:grpSp>
            <p:nvGrpSpPr>
              <p:cNvPr id="41270" name="Group 1224"/>
              <p:cNvGrpSpPr>
                <a:grpSpLocks/>
              </p:cNvGrpSpPr>
              <p:nvPr/>
            </p:nvGrpSpPr>
            <p:grpSpPr bwMode="auto">
              <a:xfrm>
                <a:off x="835" y="2811"/>
                <a:ext cx="797" cy="199"/>
                <a:chOff x="835" y="2811"/>
                <a:chExt cx="797" cy="199"/>
              </a:xfrm>
            </p:grpSpPr>
            <p:sp>
              <p:nvSpPr>
                <p:cNvPr id="41167" name="Oval 1225"/>
                <p:cNvSpPr>
                  <a:spLocks noChangeArrowheads="1"/>
                </p:cNvSpPr>
                <p:nvPr/>
              </p:nvSpPr>
              <p:spPr bwMode="auto">
                <a:xfrm>
                  <a:off x="1334" y="2811"/>
                  <a:ext cx="298" cy="199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41168" name="Line 1226"/>
                <p:cNvSpPr>
                  <a:spLocks noChangeShapeType="1"/>
                </p:cNvSpPr>
                <p:nvPr/>
              </p:nvSpPr>
              <p:spPr bwMode="auto">
                <a:xfrm>
                  <a:off x="838" y="2866"/>
                  <a:ext cx="51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69" name="Line 1227"/>
                <p:cNvSpPr>
                  <a:spLocks noChangeShapeType="1"/>
                </p:cNvSpPr>
                <p:nvPr/>
              </p:nvSpPr>
              <p:spPr bwMode="auto">
                <a:xfrm>
                  <a:off x="835" y="2945"/>
                  <a:ext cx="51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 useBgFill="1">
              <p:nvSpPr>
                <p:cNvPr id="41170" name="Oval 1228"/>
                <p:cNvSpPr>
                  <a:spLocks noChangeArrowheads="1"/>
                </p:cNvSpPr>
                <p:nvPr/>
              </p:nvSpPr>
              <p:spPr bwMode="auto">
                <a:xfrm>
                  <a:off x="1310" y="2866"/>
                  <a:ext cx="162" cy="79"/>
                </a:xfrm>
                <a:prstGeom prst="ellipse">
                  <a:avLst/>
                </a:prstGeom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41158" name="Line 1229"/>
              <p:cNvSpPr>
                <a:spLocks noChangeShapeType="1"/>
              </p:cNvSpPr>
              <p:nvPr/>
            </p:nvSpPr>
            <p:spPr bwMode="auto">
              <a:xfrm>
                <a:off x="888" y="2868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59" name="Line 1230"/>
              <p:cNvSpPr>
                <a:spLocks noChangeShapeType="1"/>
              </p:cNvSpPr>
              <p:nvPr/>
            </p:nvSpPr>
            <p:spPr bwMode="auto">
              <a:xfrm>
                <a:off x="943" y="286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0" name="Line 1231"/>
              <p:cNvSpPr>
                <a:spLocks noChangeShapeType="1"/>
              </p:cNvSpPr>
              <p:nvPr/>
            </p:nvSpPr>
            <p:spPr bwMode="auto">
              <a:xfrm>
                <a:off x="997" y="286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1" name="Line 1232"/>
              <p:cNvSpPr>
                <a:spLocks noChangeShapeType="1"/>
              </p:cNvSpPr>
              <p:nvPr/>
            </p:nvSpPr>
            <p:spPr bwMode="auto">
              <a:xfrm>
                <a:off x="1052" y="2870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2" name="Line 1233"/>
              <p:cNvSpPr>
                <a:spLocks noChangeShapeType="1"/>
              </p:cNvSpPr>
              <p:nvPr/>
            </p:nvSpPr>
            <p:spPr bwMode="auto">
              <a:xfrm>
                <a:off x="1106" y="286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3" name="Line 1234"/>
              <p:cNvSpPr>
                <a:spLocks noChangeShapeType="1"/>
              </p:cNvSpPr>
              <p:nvPr/>
            </p:nvSpPr>
            <p:spPr bwMode="auto">
              <a:xfrm>
                <a:off x="1161" y="2870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4" name="Line 1235"/>
              <p:cNvSpPr>
                <a:spLocks noChangeShapeType="1"/>
              </p:cNvSpPr>
              <p:nvPr/>
            </p:nvSpPr>
            <p:spPr bwMode="auto">
              <a:xfrm>
                <a:off x="1215" y="2870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5" name="Line 1236"/>
              <p:cNvSpPr>
                <a:spLocks noChangeShapeType="1"/>
              </p:cNvSpPr>
              <p:nvPr/>
            </p:nvSpPr>
            <p:spPr bwMode="auto">
              <a:xfrm>
                <a:off x="1270" y="2871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6" name="Line 1237"/>
              <p:cNvSpPr>
                <a:spLocks noChangeShapeType="1"/>
              </p:cNvSpPr>
              <p:nvPr/>
            </p:nvSpPr>
            <p:spPr bwMode="auto">
              <a:xfrm>
                <a:off x="1324" y="2869"/>
                <a:ext cx="0" cy="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156" name="Line 1238"/>
            <p:cNvSpPr>
              <a:spLocks noChangeShapeType="1"/>
            </p:cNvSpPr>
            <p:nvPr/>
          </p:nvSpPr>
          <p:spPr bwMode="auto">
            <a:xfrm flipV="1">
              <a:off x="1039" y="2928"/>
              <a:ext cx="305" cy="37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92" name="Oval 1239"/>
          <p:cNvSpPr>
            <a:spLocks noChangeArrowheads="1"/>
          </p:cNvSpPr>
          <p:nvPr/>
        </p:nvSpPr>
        <p:spPr bwMode="auto">
          <a:xfrm>
            <a:off x="3805238" y="3221038"/>
            <a:ext cx="390525" cy="361950"/>
          </a:xfrm>
          <a:prstGeom prst="ellipse">
            <a:avLst/>
          </a:prstGeom>
          <a:gradFill rotWithShape="1">
            <a:gsLst>
              <a:gs pos="0">
                <a:srgbClr val="EAE3DC"/>
              </a:gs>
              <a:gs pos="100000">
                <a:srgbClr val="6633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40993" name="Oval 1240"/>
          <p:cNvSpPr>
            <a:spLocks noChangeArrowheads="1"/>
          </p:cNvSpPr>
          <p:nvPr/>
        </p:nvSpPr>
        <p:spPr bwMode="auto">
          <a:xfrm>
            <a:off x="3049588" y="3395663"/>
            <a:ext cx="255587" cy="385762"/>
          </a:xfrm>
          <a:prstGeom prst="ellipse">
            <a:avLst/>
          </a:prstGeom>
          <a:gradFill rotWithShape="1">
            <a:gsLst>
              <a:gs pos="0">
                <a:srgbClr val="006600"/>
              </a:gs>
              <a:gs pos="100000">
                <a:srgbClr val="002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grpSp>
        <p:nvGrpSpPr>
          <p:cNvPr id="41271" name="Group 1241"/>
          <p:cNvGrpSpPr>
            <a:grpSpLocks/>
          </p:cNvGrpSpPr>
          <p:nvPr/>
        </p:nvGrpSpPr>
        <p:grpSpPr bwMode="auto">
          <a:xfrm>
            <a:off x="3178175" y="3236913"/>
            <a:ext cx="808038" cy="574675"/>
            <a:chOff x="2256" y="2400"/>
            <a:chExt cx="912" cy="516"/>
          </a:xfrm>
        </p:grpSpPr>
        <p:sp>
          <p:nvSpPr>
            <p:cNvPr id="41153" name="Oval 1242"/>
            <p:cNvSpPr>
              <a:spLocks noChangeArrowheads="1"/>
            </p:cNvSpPr>
            <p:nvPr/>
          </p:nvSpPr>
          <p:spPr bwMode="auto">
            <a:xfrm>
              <a:off x="2256" y="2400"/>
              <a:ext cx="912" cy="516"/>
            </a:xfrm>
            <a:prstGeom prst="ellipse">
              <a:avLst/>
            </a:prstGeom>
            <a:gradFill rotWithShape="1">
              <a:gsLst>
                <a:gs pos="0">
                  <a:srgbClr val="F5F4C2"/>
                </a:gs>
                <a:gs pos="100000">
                  <a:srgbClr val="D7D200"/>
                </a:gs>
              </a:gsLst>
              <a:path path="shape">
                <a:fillToRect l="50000" t="50000" r="50000" b="50000"/>
              </a:path>
            </a:gra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pic>
          <p:nvPicPr>
            <p:cNvPr id="41154" name="Picture 124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" y="2466"/>
              <a:ext cx="48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5" name="Freeform 1244"/>
          <p:cNvSpPr>
            <a:spLocks/>
          </p:cNvSpPr>
          <p:nvPr/>
        </p:nvSpPr>
        <p:spPr bwMode="auto">
          <a:xfrm rot="20854933" flipV="1">
            <a:off x="2406650" y="3006725"/>
            <a:ext cx="2133600" cy="241300"/>
          </a:xfrm>
          <a:custGeom>
            <a:avLst/>
            <a:gdLst>
              <a:gd name="T0" fmla="*/ 0 w 1344"/>
              <a:gd name="T1" fmla="*/ 2147483647 h 152"/>
              <a:gd name="T2" fmla="*/ 2147483647 w 1344"/>
              <a:gd name="T3" fmla="*/ 2147483647 h 152"/>
              <a:gd name="T4" fmla="*/ 2147483647 w 1344"/>
              <a:gd name="T5" fmla="*/ 2147483647 h 152"/>
              <a:gd name="T6" fmla="*/ 2147483647 w 1344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52"/>
              <a:gd name="T14" fmla="*/ 1344 w 1344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52">
                <a:moveTo>
                  <a:pt x="0" y="152"/>
                </a:moveTo>
                <a:cubicBezTo>
                  <a:pt x="20" y="116"/>
                  <a:pt x="40" y="80"/>
                  <a:pt x="96" y="56"/>
                </a:cubicBezTo>
                <a:cubicBezTo>
                  <a:pt x="152" y="32"/>
                  <a:pt x="128" y="16"/>
                  <a:pt x="336" y="8"/>
                </a:cubicBezTo>
                <a:cubicBezTo>
                  <a:pt x="544" y="0"/>
                  <a:pt x="944" y="4"/>
                  <a:pt x="1344" y="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1279" name="Group 1245"/>
          <p:cNvGrpSpPr>
            <a:grpSpLocks/>
          </p:cNvGrpSpPr>
          <p:nvPr/>
        </p:nvGrpSpPr>
        <p:grpSpPr bwMode="auto">
          <a:xfrm>
            <a:off x="5519738" y="3706813"/>
            <a:ext cx="392112" cy="481012"/>
            <a:chOff x="3912" y="2400"/>
            <a:chExt cx="278" cy="303"/>
          </a:xfrm>
        </p:grpSpPr>
        <p:grpSp>
          <p:nvGrpSpPr>
            <p:cNvPr id="305504" name="Group 1246"/>
            <p:cNvGrpSpPr>
              <a:grpSpLocks/>
            </p:cNvGrpSpPr>
            <p:nvPr/>
          </p:nvGrpSpPr>
          <p:grpSpPr bwMode="auto">
            <a:xfrm>
              <a:off x="3912" y="2499"/>
              <a:ext cx="108" cy="204"/>
              <a:chOff x="3312" y="2958"/>
              <a:chExt cx="96" cy="204"/>
            </a:xfrm>
          </p:grpSpPr>
          <p:sp>
            <p:nvSpPr>
              <p:cNvPr id="41147" name="Freeform 1247"/>
              <p:cNvSpPr>
                <a:spLocks/>
              </p:cNvSpPr>
              <p:nvPr/>
            </p:nvSpPr>
            <p:spPr bwMode="auto">
              <a:xfrm>
                <a:off x="3312" y="297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8" name="Line 1248"/>
              <p:cNvSpPr>
                <a:spLocks noChangeShapeType="1"/>
              </p:cNvSpPr>
              <p:nvPr/>
            </p:nvSpPr>
            <p:spPr bwMode="auto">
              <a:xfrm rot="1743277">
                <a:off x="3354" y="2958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9" name="Line 1249"/>
              <p:cNvSpPr>
                <a:spLocks noChangeShapeType="1"/>
              </p:cNvSpPr>
              <p:nvPr/>
            </p:nvSpPr>
            <p:spPr bwMode="auto">
              <a:xfrm rot="1743277">
                <a:off x="3372" y="2988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50" name="Line 1250"/>
              <p:cNvSpPr>
                <a:spLocks noChangeShapeType="1"/>
              </p:cNvSpPr>
              <p:nvPr/>
            </p:nvSpPr>
            <p:spPr bwMode="auto">
              <a:xfrm rot="1743277">
                <a:off x="3378" y="308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51" name="Line 1251"/>
              <p:cNvSpPr>
                <a:spLocks noChangeShapeType="1"/>
              </p:cNvSpPr>
              <p:nvPr/>
            </p:nvSpPr>
            <p:spPr bwMode="auto">
              <a:xfrm rot="1743277">
                <a:off x="3398" y="3111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52" name="Line 1252"/>
              <p:cNvSpPr>
                <a:spLocks noChangeShapeType="1"/>
              </p:cNvSpPr>
              <p:nvPr/>
            </p:nvSpPr>
            <p:spPr bwMode="auto">
              <a:xfrm rot="1743277">
                <a:off x="3375" y="3036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5505" name="Group 1253"/>
            <p:cNvGrpSpPr>
              <a:grpSpLocks/>
            </p:cNvGrpSpPr>
            <p:nvPr/>
          </p:nvGrpSpPr>
          <p:grpSpPr bwMode="auto">
            <a:xfrm rot="-3683452">
              <a:off x="4029" y="2335"/>
              <a:ext cx="96" cy="226"/>
              <a:chOff x="3360" y="2238"/>
              <a:chExt cx="96" cy="201"/>
            </a:xfrm>
          </p:grpSpPr>
          <p:sp>
            <p:nvSpPr>
              <p:cNvPr id="41141" name="Freeform 1254"/>
              <p:cNvSpPr>
                <a:spLocks/>
              </p:cNvSpPr>
              <p:nvPr/>
            </p:nvSpPr>
            <p:spPr bwMode="auto">
              <a:xfrm>
                <a:off x="3360" y="223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2" name="Line 1255"/>
              <p:cNvSpPr>
                <a:spLocks noChangeShapeType="1"/>
              </p:cNvSpPr>
              <p:nvPr/>
            </p:nvSpPr>
            <p:spPr bwMode="auto">
              <a:xfrm rot="1743277">
                <a:off x="3369" y="224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3" name="Line 1256"/>
              <p:cNvSpPr>
                <a:spLocks noChangeShapeType="1"/>
              </p:cNvSpPr>
              <p:nvPr/>
            </p:nvSpPr>
            <p:spPr bwMode="auto">
              <a:xfrm rot="1743277">
                <a:off x="3387" y="22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4" name="Line 1257"/>
              <p:cNvSpPr>
                <a:spLocks noChangeShapeType="1"/>
              </p:cNvSpPr>
              <p:nvPr/>
            </p:nvSpPr>
            <p:spPr bwMode="auto">
              <a:xfrm rot="1743277">
                <a:off x="3396" y="236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5" name="Line 1258"/>
              <p:cNvSpPr>
                <a:spLocks noChangeShapeType="1"/>
              </p:cNvSpPr>
              <p:nvPr/>
            </p:nvSpPr>
            <p:spPr bwMode="auto">
              <a:xfrm rot="1743277">
                <a:off x="3413" y="239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6" name="Line 1259"/>
              <p:cNvSpPr>
                <a:spLocks noChangeShapeType="1"/>
              </p:cNvSpPr>
              <p:nvPr/>
            </p:nvSpPr>
            <p:spPr bwMode="auto">
              <a:xfrm rot="1743277">
                <a:off x="3396" y="2319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05506" name="Group 1260"/>
          <p:cNvGrpSpPr>
            <a:grpSpLocks/>
          </p:cNvGrpSpPr>
          <p:nvPr/>
        </p:nvGrpSpPr>
        <p:grpSpPr bwMode="auto">
          <a:xfrm>
            <a:off x="5578475" y="3825875"/>
            <a:ext cx="817563" cy="665163"/>
            <a:chOff x="5254" y="3175"/>
            <a:chExt cx="580" cy="419"/>
          </a:xfrm>
        </p:grpSpPr>
        <p:sp>
          <p:nvSpPr>
            <p:cNvPr id="41136" name="Oval 1261"/>
            <p:cNvSpPr>
              <a:spLocks noChangeArrowheads="1"/>
            </p:cNvSpPr>
            <p:nvPr/>
          </p:nvSpPr>
          <p:spPr bwMode="auto">
            <a:xfrm>
              <a:off x="5372" y="3209"/>
              <a:ext cx="462" cy="306"/>
            </a:xfrm>
            <a:prstGeom prst="ellipse">
              <a:avLst/>
            </a:prstGeom>
            <a:gradFill rotWithShape="0">
              <a:gsLst>
                <a:gs pos="0">
                  <a:srgbClr val="D6D6D6"/>
                </a:gs>
                <a:gs pos="100000">
                  <a:srgbClr val="F8F8F8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1137" name="Oval 1262"/>
            <p:cNvSpPr>
              <a:spLocks noChangeArrowheads="1"/>
            </p:cNvSpPr>
            <p:nvPr/>
          </p:nvSpPr>
          <p:spPr bwMode="auto">
            <a:xfrm>
              <a:off x="5298" y="3175"/>
              <a:ext cx="148" cy="199"/>
            </a:xfrm>
            <a:prstGeom prst="ellipse">
              <a:avLst/>
            </a:prstGeom>
            <a:gradFill rotWithShape="0">
              <a:gsLst>
                <a:gs pos="0">
                  <a:srgbClr val="BABABA"/>
                </a:gs>
                <a:gs pos="100000">
                  <a:srgbClr val="3333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1138" name="Oval 1263"/>
            <p:cNvSpPr>
              <a:spLocks noChangeArrowheads="1"/>
            </p:cNvSpPr>
            <p:nvPr/>
          </p:nvSpPr>
          <p:spPr bwMode="auto">
            <a:xfrm>
              <a:off x="5254" y="3420"/>
              <a:ext cx="324" cy="174"/>
            </a:xfrm>
            <a:prstGeom prst="ellipse">
              <a:avLst/>
            </a:prstGeom>
            <a:gradFill rotWithShape="0">
              <a:gsLst>
                <a:gs pos="0">
                  <a:srgbClr val="B2B2B2"/>
                </a:gs>
                <a:gs pos="100000">
                  <a:srgbClr val="96969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305392" name="Line 1264"/>
          <p:cNvSpPr>
            <a:spLocks noChangeShapeType="1"/>
          </p:cNvSpPr>
          <p:nvPr/>
        </p:nvSpPr>
        <p:spPr bwMode="auto">
          <a:xfrm>
            <a:off x="6350000" y="4327525"/>
            <a:ext cx="255588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5507" name="Group 1265"/>
          <p:cNvGrpSpPr>
            <a:grpSpLocks/>
          </p:cNvGrpSpPr>
          <p:nvPr/>
        </p:nvGrpSpPr>
        <p:grpSpPr bwMode="auto">
          <a:xfrm>
            <a:off x="6230938" y="5307013"/>
            <a:ext cx="2546350" cy="1100137"/>
            <a:chOff x="4416" y="3408"/>
            <a:chExt cx="1804" cy="693"/>
          </a:xfrm>
        </p:grpSpPr>
        <p:grpSp>
          <p:nvGrpSpPr>
            <p:cNvPr id="305508" name="Group 1266"/>
            <p:cNvGrpSpPr>
              <a:grpSpLocks/>
            </p:cNvGrpSpPr>
            <p:nvPr/>
          </p:nvGrpSpPr>
          <p:grpSpPr bwMode="auto">
            <a:xfrm rot="796261">
              <a:off x="4416" y="3687"/>
              <a:ext cx="1377" cy="201"/>
              <a:chOff x="4416" y="3600"/>
              <a:chExt cx="1377" cy="201"/>
            </a:xfrm>
          </p:grpSpPr>
          <p:grpSp>
            <p:nvGrpSpPr>
              <p:cNvPr id="305509" name="Group 1267"/>
              <p:cNvGrpSpPr>
                <a:grpSpLocks/>
              </p:cNvGrpSpPr>
              <p:nvPr/>
            </p:nvGrpSpPr>
            <p:grpSpPr bwMode="auto">
              <a:xfrm>
                <a:off x="4416" y="3600"/>
                <a:ext cx="1362" cy="189"/>
                <a:chOff x="6167" y="3893"/>
                <a:chExt cx="1362" cy="189"/>
              </a:xfrm>
            </p:grpSpPr>
            <p:sp>
              <p:nvSpPr>
                <p:cNvPr id="41123" name="Freeform 1268"/>
                <p:cNvSpPr>
                  <a:spLocks/>
                </p:cNvSpPr>
                <p:nvPr/>
              </p:nvSpPr>
              <p:spPr bwMode="auto">
                <a:xfrm>
                  <a:off x="6167" y="3937"/>
                  <a:ext cx="1362" cy="142"/>
                </a:xfrm>
                <a:custGeom>
                  <a:avLst/>
                  <a:gdLst>
                    <a:gd name="T0" fmla="*/ 0 w 1211"/>
                    <a:gd name="T1" fmla="*/ 4 h 142"/>
                    <a:gd name="T2" fmla="*/ 2365 w 1211"/>
                    <a:gd name="T3" fmla="*/ 142 h 142"/>
                    <a:gd name="T4" fmla="*/ 4725 w 1211"/>
                    <a:gd name="T5" fmla="*/ 4 h 142"/>
                    <a:gd name="T6" fmla="*/ 7097 w 1211"/>
                    <a:gd name="T7" fmla="*/ 142 h 142"/>
                    <a:gd name="T8" fmla="*/ 9445 w 1211"/>
                    <a:gd name="T9" fmla="*/ 4 h 142"/>
                    <a:gd name="T10" fmla="*/ 11597 w 1211"/>
                    <a:gd name="T11" fmla="*/ 119 h 142"/>
                    <a:gd name="T12" fmla="*/ 13709 w 1211"/>
                    <a:gd name="T13" fmla="*/ 4 h 142"/>
                    <a:gd name="T14" fmla="*/ 16073 w 1211"/>
                    <a:gd name="T15" fmla="*/ 142 h 1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11"/>
                    <a:gd name="T25" fmla="*/ 0 h 142"/>
                    <a:gd name="T26" fmla="*/ 1211 w 1211"/>
                    <a:gd name="T27" fmla="*/ 142 h 14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11" h="142">
                      <a:moveTo>
                        <a:pt x="0" y="4"/>
                      </a:moveTo>
                      <a:cubicBezTo>
                        <a:pt x="59" y="73"/>
                        <a:pt x="119" y="142"/>
                        <a:pt x="178" y="142"/>
                      </a:cubicBezTo>
                      <a:cubicBezTo>
                        <a:pt x="237" y="142"/>
                        <a:pt x="297" y="4"/>
                        <a:pt x="356" y="4"/>
                      </a:cubicBezTo>
                      <a:cubicBezTo>
                        <a:pt x="416" y="4"/>
                        <a:pt x="475" y="142"/>
                        <a:pt x="534" y="142"/>
                      </a:cubicBezTo>
                      <a:cubicBezTo>
                        <a:pt x="594" y="142"/>
                        <a:pt x="655" y="8"/>
                        <a:pt x="712" y="4"/>
                      </a:cubicBezTo>
                      <a:cubicBezTo>
                        <a:pt x="769" y="0"/>
                        <a:pt x="821" y="119"/>
                        <a:pt x="874" y="119"/>
                      </a:cubicBezTo>
                      <a:cubicBezTo>
                        <a:pt x="927" y="119"/>
                        <a:pt x="977" y="0"/>
                        <a:pt x="1033" y="4"/>
                      </a:cubicBezTo>
                      <a:cubicBezTo>
                        <a:pt x="1089" y="8"/>
                        <a:pt x="1149" y="77"/>
                        <a:pt x="1211" y="14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4" name="Line 1269"/>
                <p:cNvSpPr>
                  <a:spLocks noChangeShapeType="1"/>
                </p:cNvSpPr>
                <p:nvPr/>
              </p:nvSpPr>
              <p:spPr bwMode="auto">
                <a:xfrm>
                  <a:off x="6189" y="3923"/>
                  <a:ext cx="0" cy="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5" name="Line 1270"/>
                <p:cNvSpPr>
                  <a:spLocks noChangeShapeType="1"/>
                </p:cNvSpPr>
                <p:nvPr/>
              </p:nvSpPr>
              <p:spPr bwMode="auto">
                <a:xfrm>
                  <a:off x="6230" y="3956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6" name="Line 1271"/>
                <p:cNvSpPr>
                  <a:spLocks noChangeShapeType="1"/>
                </p:cNvSpPr>
                <p:nvPr/>
              </p:nvSpPr>
              <p:spPr bwMode="auto">
                <a:xfrm>
                  <a:off x="6274" y="3989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7" name="Line 1272"/>
                <p:cNvSpPr>
                  <a:spLocks noChangeShapeType="1"/>
                </p:cNvSpPr>
                <p:nvPr/>
              </p:nvSpPr>
              <p:spPr bwMode="auto">
                <a:xfrm>
                  <a:off x="6324" y="4025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8" name="Line 1273"/>
                <p:cNvSpPr>
                  <a:spLocks noChangeShapeType="1"/>
                </p:cNvSpPr>
                <p:nvPr/>
              </p:nvSpPr>
              <p:spPr bwMode="auto">
                <a:xfrm>
                  <a:off x="6382" y="4031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9" name="Line 1274"/>
                <p:cNvSpPr>
                  <a:spLocks noChangeShapeType="1"/>
                </p:cNvSpPr>
                <p:nvPr/>
              </p:nvSpPr>
              <p:spPr bwMode="auto">
                <a:xfrm>
                  <a:off x="6432" y="4004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30" name="Line 1275"/>
                <p:cNvSpPr>
                  <a:spLocks noChangeShapeType="1"/>
                </p:cNvSpPr>
                <p:nvPr/>
              </p:nvSpPr>
              <p:spPr bwMode="auto">
                <a:xfrm>
                  <a:off x="6480" y="3950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31" name="Line 1276"/>
                <p:cNvSpPr>
                  <a:spLocks noChangeShapeType="1"/>
                </p:cNvSpPr>
                <p:nvPr/>
              </p:nvSpPr>
              <p:spPr bwMode="auto">
                <a:xfrm>
                  <a:off x="6527" y="3914"/>
                  <a:ext cx="0" cy="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32" name="Line 1277"/>
                <p:cNvSpPr>
                  <a:spLocks noChangeShapeType="1"/>
                </p:cNvSpPr>
                <p:nvPr/>
              </p:nvSpPr>
              <p:spPr bwMode="auto">
                <a:xfrm>
                  <a:off x="6588" y="3893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33" name="Line 1278"/>
                <p:cNvSpPr>
                  <a:spLocks noChangeShapeType="1"/>
                </p:cNvSpPr>
                <p:nvPr/>
              </p:nvSpPr>
              <p:spPr bwMode="auto">
                <a:xfrm>
                  <a:off x="6642" y="3937"/>
                  <a:ext cx="0" cy="4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34" name="Line 1279"/>
                <p:cNvSpPr>
                  <a:spLocks noChangeShapeType="1"/>
                </p:cNvSpPr>
                <p:nvPr/>
              </p:nvSpPr>
              <p:spPr bwMode="auto">
                <a:xfrm>
                  <a:off x="6689" y="3980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35" name="Line 1280"/>
                <p:cNvSpPr>
                  <a:spLocks noChangeShapeType="1"/>
                </p:cNvSpPr>
                <p:nvPr/>
              </p:nvSpPr>
              <p:spPr bwMode="auto">
                <a:xfrm>
                  <a:off x="6739" y="3986"/>
                  <a:ext cx="0" cy="8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122" name="Freeform 1281"/>
              <p:cNvSpPr>
                <a:spLocks/>
              </p:cNvSpPr>
              <p:nvPr/>
            </p:nvSpPr>
            <p:spPr bwMode="auto">
              <a:xfrm>
                <a:off x="5004" y="3651"/>
                <a:ext cx="789" cy="150"/>
              </a:xfrm>
              <a:custGeom>
                <a:avLst/>
                <a:gdLst>
                  <a:gd name="T0" fmla="*/ 0 w 789"/>
                  <a:gd name="T1" fmla="*/ 135 h 150"/>
                  <a:gd name="T2" fmla="*/ 48 w 789"/>
                  <a:gd name="T3" fmla="*/ 129 h 150"/>
                  <a:gd name="T4" fmla="*/ 144 w 789"/>
                  <a:gd name="T5" fmla="*/ 54 h 150"/>
                  <a:gd name="T6" fmla="*/ 171 w 789"/>
                  <a:gd name="T7" fmla="*/ 27 h 150"/>
                  <a:gd name="T8" fmla="*/ 216 w 789"/>
                  <a:gd name="T9" fmla="*/ 3 h 150"/>
                  <a:gd name="T10" fmla="*/ 258 w 789"/>
                  <a:gd name="T11" fmla="*/ 30 h 150"/>
                  <a:gd name="T12" fmla="*/ 276 w 789"/>
                  <a:gd name="T13" fmla="*/ 36 h 150"/>
                  <a:gd name="T14" fmla="*/ 285 w 789"/>
                  <a:gd name="T15" fmla="*/ 39 h 150"/>
                  <a:gd name="T16" fmla="*/ 327 w 789"/>
                  <a:gd name="T17" fmla="*/ 69 h 150"/>
                  <a:gd name="T18" fmla="*/ 342 w 789"/>
                  <a:gd name="T19" fmla="*/ 96 h 150"/>
                  <a:gd name="T20" fmla="*/ 369 w 789"/>
                  <a:gd name="T21" fmla="*/ 105 h 150"/>
                  <a:gd name="T22" fmla="*/ 474 w 789"/>
                  <a:gd name="T23" fmla="*/ 66 h 150"/>
                  <a:gd name="T24" fmla="*/ 492 w 789"/>
                  <a:gd name="T25" fmla="*/ 54 h 150"/>
                  <a:gd name="T26" fmla="*/ 543 w 789"/>
                  <a:gd name="T27" fmla="*/ 9 h 150"/>
                  <a:gd name="T28" fmla="*/ 585 w 789"/>
                  <a:gd name="T29" fmla="*/ 3 h 150"/>
                  <a:gd name="T30" fmla="*/ 633 w 789"/>
                  <a:gd name="T31" fmla="*/ 6 h 150"/>
                  <a:gd name="T32" fmla="*/ 639 w 789"/>
                  <a:gd name="T33" fmla="*/ 24 h 150"/>
                  <a:gd name="T34" fmla="*/ 648 w 789"/>
                  <a:gd name="T35" fmla="*/ 30 h 150"/>
                  <a:gd name="T36" fmla="*/ 714 w 789"/>
                  <a:gd name="T37" fmla="*/ 72 h 150"/>
                  <a:gd name="T38" fmla="*/ 741 w 789"/>
                  <a:gd name="T39" fmla="*/ 84 h 150"/>
                  <a:gd name="T40" fmla="*/ 768 w 789"/>
                  <a:gd name="T41" fmla="*/ 114 h 150"/>
                  <a:gd name="T42" fmla="*/ 789 w 789"/>
                  <a:gd name="T43" fmla="*/ 150 h 15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789"/>
                  <a:gd name="T67" fmla="*/ 0 h 150"/>
                  <a:gd name="T68" fmla="*/ 789 w 789"/>
                  <a:gd name="T69" fmla="*/ 150 h 15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789" h="150">
                    <a:moveTo>
                      <a:pt x="0" y="135"/>
                    </a:moveTo>
                    <a:cubicBezTo>
                      <a:pt x="7" y="134"/>
                      <a:pt x="35" y="135"/>
                      <a:pt x="48" y="129"/>
                    </a:cubicBezTo>
                    <a:cubicBezTo>
                      <a:pt x="86" y="110"/>
                      <a:pt x="109" y="77"/>
                      <a:pt x="144" y="54"/>
                    </a:cubicBezTo>
                    <a:cubicBezTo>
                      <a:pt x="151" y="44"/>
                      <a:pt x="160" y="31"/>
                      <a:pt x="171" y="27"/>
                    </a:cubicBezTo>
                    <a:cubicBezTo>
                      <a:pt x="184" y="14"/>
                      <a:pt x="201" y="13"/>
                      <a:pt x="216" y="3"/>
                    </a:cubicBezTo>
                    <a:cubicBezTo>
                      <a:pt x="232" y="8"/>
                      <a:pt x="240" y="24"/>
                      <a:pt x="258" y="30"/>
                    </a:cubicBezTo>
                    <a:cubicBezTo>
                      <a:pt x="264" y="32"/>
                      <a:pt x="270" y="34"/>
                      <a:pt x="276" y="36"/>
                    </a:cubicBezTo>
                    <a:cubicBezTo>
                      <a:pt x="279" y="37"/>
                      <a:pt x="285" y="39"/>
                      <a:pt x="285" y="39"/>
                    </a:cubicBezTo>
                    <a:cubicBezTo>
                      <a:pt x="295" y="54"/>
                      <a:pt x="310" y="63"/>
                      <a:pt x="327" y="69"/>
                    </a:cubicBezTo>
                    <a:cubicBezTo>
                      <a:pt x="332" y="85"/>
                      <a:pt x="328" y="75"/>
                      <a:pt x="342" y="96"/>
                    </a:cubicBezTo>
                    <a:cubicBezTo>
                      <a:pt x="347" y="104"/>
                      <a:pt x="369" y="105"/>
                      <a:pt x="369" y="105"/>
                    </a:cubicBezTo>
                    <a:cubicBezTo>
                      <a:pt x="426" y="100"/>
                      <a:pt x="431" y="94"/>
                      <a:pt x="474" y="66"/>
                    </a:cubicBezTo>
                    <a:cubicBezTo>
                      <a:pt x="489" y="43"/>
                      <a:pt x="469" y="69"/>
                      <a:pt x="492" y="54"/>
                    </a:cubicBezTo>
                    <a:cubicBezTo>
                      <a:pt x="510" y="42"/>
                      <a:pt x="523" y="19"/>
                      <a:pt x="543" y="9"/>
                    </a:cubicBezTo>
                    <a:cubicBezTo>
                      <a:pt x="555" y="3"/>
                      <a:pt x="577" y="4"/>
                      <a:pt x="585" y="3"/>
                    </a:cubicBezTo>
                    <a:cubicBezTo>
                      <a:pt x="601" y="4"/>
                      <a:pt x="618" y="0"/>
                      <a:pt x="633" y="6"/>
                    </a:cubicBezTo>
                    <a:cubicBezTo>
                      <a:pt x="639" y="8"/>
                      <a:pt x="637" y="18"/>
                      <a:pt x="639" y="24"/>
                    </a:cubicBezTo>
                    <a:cubicBezTo>
                      <a:pt x="640" y="27"/>
                      <a:pt x="645" y="28"/>
                      <a:pt x="648" y="30"/>
                    </a:cubicBezTo>
                    <a:cubicBezTo>
                      <a:pt x="655" y="52"/>
                      <a:pt x="694" y="59"/>
                      <a:pt x="714" y="72"/>
                    </a:cubicBezTo>
                    <a:cubicBezTo>
                      <a:pt x="722" y="77"/>
                      <a:pt x="741" y="84"/>
                      <a:pt x="741" y="84"/>
                    </a:cubicBezTo>
                    <a:cubicBezTo>
                      <a:pt x="753" y="96"/>
                      <a:pt x="762" y="97"/>
                      <a:pt x="768" y="114"/>
                    </a:cubicBezTo>
                    <a:cubicBezTo>
                      <a:pt x="772" y="139"/>
                      <a:pt x="769" y="140"/>
                      <a:pt x="789" y="150"/>
                    </a:cubicBezTo>
                  </a:path>
                </a:pathLst>
              </a:custGeom>
              <a:noFill/>
              <a:ln w="889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5510" name="Group 1282"/>
            <p:cNvGrpSpPr>
              <a:grpSpLocks/>
            </p:cNvGrpSpPr>
            <p:nvPr/>
          </p:nvGrpSpPr>
          <p:grpSpPr bwMode="auto">
            <a:xfrm>
              <a:off x="4464" y="3672"/>
              <a:ext cx="1362" cy="360"/>
              <a:chOff x="4764" y="3636"/>
              <a:chExt cx="1362" cy="360"/>
            </a:xfrm>
          </p:grpSpPr>
          <p:grpSp>
            <p:nvGrpSpPr>
              <p:cNvPr id="305511" name="Group 1283"/>
              <p:cNvGrpSpPr>
                <a:grpSpLocks/>
              </p:cNvGrpSpPr>
              <p:nvPr/>
            </p:nvGrpSpPr>
            <p:grpSpPr bwMode="auto">
              <a:xfrm rot="-1054856">
                <a:off x="4764" y="3636"/>
                <a:ext cx="1362" cy="216"/>
                <a:chOff x="5976" y="3647"/>
                <a:chExt cx="1362" cy="216"/>
              </a:xfrm>
            </p:grpSpPr>
            <p:sp>
              <p:nvSpPr>
                <p:cNvPr id="41106" name="Freeform 1284"/>
                <p:cNvSpPr>
                  <a:spLocks/>
                </p:cNvSpPr>
                <p:nvPr/>
              </p:nvSpPr>
              <p:spPr bwMode="auto">
                <a:xfrm>
                  <a:off x="5976" y="3721"/>
                  <a:ext cx="1362" cy="142"/>
                </a:xfrm>
                <a:custGeom>
                  <a:avLst/>
                  <a:gdLst>
                    <a:gd name="T0" fmla="*/ 0 w 1211"/>
                    <a:gd name="T1" fmla="*/ 4 h 142"/>
                    <a:gd name="T2" fmla="*/ 2365 w 1211"/>
                    <a:gd name="T3" fmla="*/ 142 h 142"/>
                    <a:gd name="T4" fmla="*/ 4725 w 1211"/>
                    <a:gd name="T5" fmla="*/ 4 h 142"/>
                    <a:gd name="T6" fmla="*/ 7097 w 1211"/>
                    <a:gd name="T7" fmla="*/ 142 h 142"/>
                    <a:gd name="T8" fmla="*/ 9445 w 1211"/>
                    <a:gd name="T9" fmla="*/ 4 h 142"/>
                    <a:gd name="T10" fmla="*/ 11597 w 1211"/>
                    <a:gd name="T11" fmla="*/ 119 h 142"/>
                    <a:gd name="T12" fmla="*/ 13709 w 1211"/>
                    <a:gd name="T13" fmla="*/ 4 h 142"/>
                    <a:gd name="T14" fmla="*/ 16073 w 1211"/>
                    <a:gd name="T15" fmla="*/ 142 h 1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11"/>
                    <a:gd name="T25" fmla="*/ 0 h 142"/>
                    <a:gd name="T26" fmla="*/ 1211 w 1211"/>
                    <a:gd name="T27" fmla="*/ 142 h 14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11" h="142">
                      <a:moveTo>
                        <a:pt x="0" y="4"/>
                      </a:moveTo>
                      <a:cubicBezTo>
                        <a:pt x="59" y="73"/>
                        <a:pt x="119" y="142"/>
                        <a:pt x="178" y="142"/>
                      </a:cubicBezTo>
                      <a:cubicBezTo>
                        <a:pt x="237" y="142"/>
                        <a:pt x="297" y="4"/>
                        <a:pt x="356" y="4"/>
                      </a:cubicBezTo>
                      <a:cubicBezTo>
                        <a:pt x="416" y="4"/>
                        <a:pt x="475" y="142"/>
                        <a:pt x="534" y="142"/>
                      </a:cubicBezTo>
                      <a:cubicBezTo>
                        <a:pt x="594" y="142"/>
                        <a:pt x="655" y="8"/>
                        <a:pt x="712" y="4"/>
                      </a:cubicBezTo>
                      <a:cubicBezTo>
                        <a:pt x="769" y="0"/>
                        <a:pt x="821" y="119"/>
                        <a:pt x="874" y="119"/>
                      </a:cubicBezTo>
                      <a:cubicBezTo>
                        <a:pt x="927" y="119"/>
                        <a:pt x="977" y="0"/>
                        <a:pt x="1033" y="4"/>
                      </a:cubicBezTo>
                      <a:cubicBezTo>
                        <a:pt x="1089" y="8"/>
                        <a:pt x="1149" y="77"/>
                        <a:pt x="1211" y="14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07" name="Line 1285"/>
                <p:cNvSpPr>
                  <a:spLocks noChangeShapeType="1"/>
                </p:cNvSpPr>
                <p:nvPr/>
              </p:nvSpPr>
              <p:spPr bwMode="auto">
                <a:xfrm>
                  <a:off x="6842" y="3707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08" name="Line 1286"/>
                <p:cNvSpPr>
                  <a:spLocks noChangeShapeType="1"/>
                </p:cNvSpPr>
                <p:nvPr/>
              </p:nvSpPr>
              <p:spPr bwMode="auto">
                <a:xfrm>
                  <a:off x="6613" y="3770"/>
                  <a:ext cx="0" cy="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09" name="Line 1287"/>
                <p:cNvSpPr>
                  <a:spLocks noChangeShapeType="1"/>
                </p:cNvSpPr>
                <p:nvPr/>
              </p:nvSpPr>
              <p:spPr bwMode="auto">
                <a:xfrm>
                  <a:off x="6667" y="3722"/>
                  <a:ext cx="0" cy="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0" name="Line 1288"/>
                <p:cNvSpPr>
                  <a:spLocks noChangeShapeType="1"/>
                </p:cNvSpPr>
                <p:nvPr/>
              </p:nvSpPr>
              <p:spPr bwMode="auto">
                <a:xfrm>
                  <a:off x="6724" y="3668"/>
                  <a:ext cx="0" cy="7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1" name="Line 1289"/>
                <p:cNvSpPr>
                  <a:spLocks noChangeShapeType="1"/>
                </p:cNvSpPr>
                <p:nvPr/>
              </p:nvSpPr>
              <p:spPr bwMode="auto">
                <a:xfrm>
                  <a:off x="6896" y="3761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2" name="Line 1290"/>
                <p:cNvSpPr>
                  <a:spLocks noChangeShapeType="1"/>
                </p:cNvSpPr>
                <p:nvPr/>
              </p:nvSpPr>
              <p:spPr bwMode="auto">
                <a:xfrm>
                  <a:off x="6953" y="3806"/>
                  <a:ext cx="0" cy="3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3" name="Line 1291"/>
                <p:cNvSpPr>
                  <a:spLocks noChangeShapeType="1"/>
                </p:cNvSpPr>
                <p:nvPr/>
              </p:nvSpPr>
              <p:spPr bwMode="auto">
                <a:xfrm>
                  <a:off x="7017" y="3770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4" name="Line 1292"/>
                <p:cNvSpPr>
                  <a:spLocks noChangeShapeType="1"/>
                </p:cNvSpPr>
                <p:nvPr/>
              </p:nvSpPr>
              <p:spPr bwMode="auto">
                <a:xfrm>
                  <a:off x="7068" y="3721"/>
                  <a:ext cx="0" cy="4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5" name="Line 1293"/>
                <p:cNvSpPr>
                  <a:spLocks noChangeShapeType="1"/>
                </p:cNvSpPr>
                <p:nvPr/>
              </p:nvSpPr>
              <p:spPr bwMode="auto">
                <a:xfrm>
                  <a:off x="7125" y="3686"/>
                  <a:ext cx="0" cy="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6" name="Line 1294"/>
                <p:cNvSpPr>
                  <a:spLocks noChangeShapeType="1"/>
                </p:cNvSpPr>
                <p:nvPr/>
              </p:nvSpPr>
              <p:spPr bwMode="auto">
                <a:xfrm>
                  <a:off x="7186" y="3698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7" name="Line 1295"/>
                <p:cNvSpPr>
                  <a:spLocks noChangeShapeType="1"/>
                </p:cNvSpPr>
                <p:nvPr/>
              </p:nvSpPr>
              <p:spPr bwMode="auto">
                <a:xfrm>
                  <a:off x="7240" y="373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8" name="Line 1296"/>
                <p:cNvSpPr>
                  <a:spLocks noChangeShapeType="1"/>
                </p:cNvSpPr>
                <p:nvPr/>
              </p:nvSpPr>
              <p:spPr bwMode="auto">
                <a:xfrm>
                  <a:off x="7287" y="3770"/>
                  <a:ext cx="0" cy="4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19" name="Line 1297"/>
                <p:cNvSpPr>
                  <a:spLocks noChangeShapeType="1"/>
                </p:cNvSpPr>
                <p:nvPr/>
              </p:nvSpPr>
              <p:spPr bwMode="auto">
                <a:xfrm>
                  <a:off x="7332" y="3809"/>
                  <a:ext cx="0" cy="4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120" name="Line 1298"/>
                <p:cNvSpPr>
                  <a:spLocks noChangeShapeType="1"/>
                </p:cNvSpPr>
                <p:nvPr/>
              </p:nvSpPr>
              <p:spPr bwMode="auto">
                <a:xfrm>
                  <a:off x="6775" y="3647"/>
                  <a:ext cx="0" cy="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105" name="Freeform 1299"/>
              <p:cNvSpPr>
                <a:spLocks/>
              </p:cNvSpPr>
              <p:nvPr/>
            </p:nvSpPr>
            <p:spPr bwMode="auto">
              <a:xfrm>
                <a:off x="4788" y="3807"/>
                <a:ext cx="642" cy="189"/>
              </a:xfrm>
              <a:custGeom>
                <a:avLst/>
                <a:gdLst>
                  <a:gd name="T0" fmla="*/ 0 w 642"/>
                  <a:gd name="T1" fmla="*/ 114 h 189"/>
                  <a:gd name="T2" fmla="*/ 84 w 642"/>
                  <a:gd name="T3" fmla="*/ 153 h 189"/>
                  <a:gd name="T4" fmla="*/ 120 w 642"/>
                  <a:gd name="T5" fmla="*/ 162 h 189"/>
                  <a:gd name="T6" fmla="*/ 129 w 642"/>
                  <a:gd name="T7" fmla="*/ 165 h 189"/>
                  <a:gd name="T8" fmla="*/ 198 w 642"/>
                  <a:gd name="T9" fmla="*/ 183 h 189"/>
                  <a:gd name="T10" fmla="*/ 243 w 642"/>
                  <a:gd name="T11" fmla="*/ 183 h 189"/>
                  <a:gd name="T12" fmla="*/ 261 w 642"/>
                  <a:gd name="T13" fmla="*/ 156 h 189"/>
                  <a:gd name="T14" fmla="*/ 279 w 642"/>
                  <a:gd name="T15" fmla="*/ 132 h 189"/>
                  <a:gd name="T16" fmla="*/ 315 w 642"/>
                  <a:gd name="T17" fmla="*/ 60 h 189"/>
                  <a:gd name="T18" fmla="*/ 372 w 642"/>
                  <a:gd name="T19" fmla="*/ 0 h 189"/>
                  <a:gd name="T20" fmla="*/ 477 w 642"/>
                  <a:gd name="T21" fmla="*/ 21 h 189"/>
                  <a:gd name="T22" fmla="*/ 513 w 642"/>
                  <a:gd name="T23" fmla="*/ 45 h 189"/>
                  <a:gd name="T24" fmla="*/ 588 w 642"/>
                  <a:gd name="T25" fmla="*/ 66 h 189"/>
                  <a:gd name="T26" fmla="*/ 642 w 642"/>
                  <a:gd name="T27" fmla="*/ 54 h 1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42"/>
                  <a:gd name="T43" fmla="*/ 0 h 189"/>
                  <a:gd name="T44" fmla="*/ 642 w 642"/>
                  <a:gd name="T45" fmla="*/ 189 h 18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42" h="189">
                    <a:moveTo>
                      <a:pt x="0" y="114"/>
                    </a:moveTo>
                    <a:cubicBezTo>
                      <a:pt x="27" y="132"/>
                      <a:pt x="50" y="148"/>
                      <a:pt x="84" y="153"/>
                    </a:cubicBezTo>
                    <a:cubicBezTo>
                      <a:pt x="107" y="156"/>
                      <a:pt x="98" y="155"/>
                      <a:pt x="120" y="162"/>
                    </a:cubicBezTo>
                    <a:cubicBezTo>
                      <a:pt x="123" y="163"/>
                      <a:pt x="129" y="165"/>
                      <a:pt x="129" y="165"/>
                    </a:cubicBezTo>
                    <a:cubicBezTo>
                      <a:pt x="148" y="184"/>
                      <a:pt x="173" y="181"/>
                      <a:pt x="198" y="183"/>
                    </a:cubicBezTo>
                    <a:cubicBezTo>
                      <a:pt x="215" y="189"/>
                      <a:pt x="226" y="189"/>
                      <a:pt x="243" y="183"/>
                    </a:cubicBezTo>
                    <a:cubicBezTo>
                      <a:pt x="250" y="173"/>
                      <a:pt x="252" y="165"/>
                      <a:pt x="261" y="156"/>
                    </a:cubicBezTo>
                    <a:cubicBezTo>
                      <a:pt x="265" y="144"/>
                      <a:pt x="269" y="139"/>
                      <a:pt x="279" y="132"/>
                    </a:cubicBezTo>
                    <a:cubicBezTo>
                      <a:pt x="287" y="109"/>
                      <a:pt x="298" y="77"/>
                      <a:pt x="315" y="60"/>
                    </a:cubicBezTo>
                    <a:cubicBezTo>
                      <a:pt x="324" y="34"/>
                      <a:pt x="346" y="9"/>
                      <a:pt x="372" y="0"/>
                    </a:cubicBezTo>
                    <a:cubicBezTo>
                      <a:pt x="416" y="3"/>
                      <a:pt x="434" y="17"/>
                      <a:pt x="477" y="21"/>
                    </a:cubicBezTo>
                    <a:cubicBezTo>
                      <a:pt x="495" y="26"/>
                      <a:pt x="497" y="38"/>
                      <a:pt x="513" y="45"/>
                    </a:cubicBezTo>
                    <a:cubicBezTo>
                      <a:pt x="538" y="56"/>
                      <a:pt x="562" y="61"/>
                      <a:pt x="588" y="66"/>
                    </a:cubicBezTo>
                    <a:cubicBezTo>
                      <a:pt x="610" y="64"/>
                      <a:pt x="627" y="69"/>
                      <a:pt x="642" y="54"/>
                    </a:cubicBezTo>
                  </a:path>
                </a:pathLst>
              </a:custGeom>
              <a:noFill/>
              <a:ln w="889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102" name="Text Box 1300"/>
            <p:cNvSpPr txBox="1">
              <a:spLocks noChangeArrowheads="1"/>
            </p:cNvSpPr>
            <p:nvPr/>
          </p:nvSpPr>
          <p:spPr bwMode="auto">
            <a:xfrm>
              <a:off x="5061" y="3868"/>
              <a:ext cx="115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eaLnBrk="1" hangingPunct="1"/>
              <a:r>
                <a:rPr lang="en-US" sz="1800"/>
                <a:t>mRNA cleavage</a:t>
              </a:r>
            </a:p>
          </p:txBody>
        </p:sp>
        <p:sp>
          <p:nvSpPr>
            <p:cNvPr id="41103" name="Line 1301"/>
            <p:cNvSpPr>
              <a:spLocks noChangeShapeType="1"/>
            </p:cNvSpPr>
            <p:nvPr/>
          </p:nvSpPr>
          <p:spPr bwMode="auto">
            <a:xfrm>
              <a:off x="4992" y="3408"/>
              <a:ext cx="0" cy="1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00" name="Text Box 1302"/>
          <p:cNvSpPr txBox="1">
            <a:spLocks noChangeArrowheads="1"/>
          </p:cNvSpPr>
          <p:nvPr/>
        </p:nvSpPr>
        <p:spPr bwMode="auto">
          <a:xfrm>
            <a:off x="4054475" y="3478213"/>
            <a:ext cx="1084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000058"/>
                </a:solidFill>
              </a:rPr>
              <a:t>Dicer</a:t>
            </a:r>
          </a:p>
        </p:txBody>
      </p:sp>
      <p:sp>
        <p:nvSpPr>
          <p:cNvPr id="41001" name="Text Box 1303"/>
          <p:cNvSpPr txBox="1">
            <a:spLocks noChangeArrowheads="1"/>
          </p:cNvSpPr>
          <p:nvPr/>
        </p:nvSpPr>
        <p:spPr bwMode="auto">
          <a:xfrm>
            <a:off x="6027738" y="3478213"/>
            <a:ext cx="1106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RISC</a:t>
            </a:r>
          </a:p>
        </p:txBody>
      </p:sp>
      <p:grpSp>
        <p:nvGrpSpPr>
          <p:cNvPr id="305512" name="Group 1304"/>
          <p:cNvGrpSpPr>
            <a:grpSpLocks/>
          </p:cNvGrpSpPr>
          <p:nvPr/>
        </p:nvGrpSpPr>
        <p:grpSpPr bwMode="auto">
          <a:xfrm>
            <a:off x="2519363" y="3756025"/>
            <a:ext cx="1677987" cy="1109663"/>
            <a:chOff x="1872" y="4773"/>
            <a:chExt cx="1190" cy="699"/>
          </a:xfrm>
        </p:grpSpPr>
        <p:sp>
          <p:nvSpPr>
            <p:cNvPr id="41097" name="Line 1305"/>
            <p:cNvSpPr>
              <a:spLocks noChangeShapeType="1"/>
            </p:cNvSpPr>
            <p:nvPr/>
          </p:nvSpPr>
          <p:spPr bwMode="auto">
            <a:xfrm rot="1887387">
              <a:off x="2939" y="4976"/>
              <a:ext cx="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98" name="Arc 1306"/>
            <p:cNvSpPr>
              <a:spLocks/>
            </p:cNvSpPr>
            <p:nvPr/>
          </p:nvSpPr>
          <p:spPr bwMode="auto">
            <a:xfrm>
              <a:off x="1872" y="4822"/>
              <a:ext cx="1106" cy="650"/>
            </a:xfrm>
            <a:custGeom>
              <a:avLst/>
              <a:gdLst>
                <a:gd name="T0" fmla="*/ 0 w 15257"/>
                <a:gd name="T1" fmla="*/ 0 h 19296"/>
                <a:gd name="T2" fmla="*/ 0 w 15257"/>
                <a:gd name="T3" fmla="*/ 0 h 19296"/>
                <a:gd name="T4" fmla="*/ 0 w 15257"/>
                <a:gd name="T5" fmla="*/ 0 h 19296"/>
                <a:gd name="T6" fmla="*/ 0 60000 65536"/>
                <a:gd name="T7" fmla="*/ 0 60000 65536"/>
                <a:gd name="T8" fmla="*/ 0 60000 65536"/>
                <a:gd name="T9" fmla="*/ 0 w 15257"/>
                <a:gd name="T10" fmla="*/ 0 h 19296"/>
                <a:gd name="T11" fmla="*/ 15257 w 15257"/>
                <a:gd name="T12" fmla="*/ 19296 h 192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257" h="19296" fill="none" extrusionOk="0">
                  <a:moveTo>
                    <a:pt x="9707" y="0"/>
                  </a:moveTo>
                  <a:cubicBezTo>
                    <a:pt x="11758" y="1032"/>
                    <a:pt x="13631" y="2384"/>
                    <a:pt x="15256" y="4006"/>
                  </a:cubicBezTo>
                </a:path>
                <a:path w="15257" h="19296" stroke="0" extrusionOk="0">
                  <a:moveTo>
                    <a:pt x="9707" y="0"/>
                  </a:moveTo>
                  <a:cubicBezTo>
                    <a:pt x="11758" y="1032"/>
                    <a:pt x="13631" y="2384"/>
                    <a:pt x="15256" y="4006"/>
                  </a:cubicBezTo>
                  <a:lnTo>
                    <a:pt x="0" y="19296"/>
                  </a:lnTo>
                  <a:lnTo>
                    <a:pt x="9707" y="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9" name="Arc 1307"/>
            <p:cNvSpPr>
              <a:spLocks/>
            </p:cNvSpPr>
            <p:nvPr/>
          </p:nvSpPr>
          <p:spPr bwMode="auto">
            <a:xfrm rot="6362692" flipH="1" flipV="1">
              <a:off x="2236" y="4702"/>
              <a:ext cx="283" cy="42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0" y="-1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5513" name="Group 1308"/>
          <p:cNvGrpSpPr>
            <a:grpSpLocks/>
          </p:cNvGrpSpPr>
          <p:nvPr/>
        </p:nvGrpSpPr>
        <p:grpSpPr bwMode="auto">
          <a:xfrm>
            <a:off x="3768020" y="4137025"/>
            <a:ext cx="2356556" cy="2393950"/>
            <a:chOff x="2670" y="2671"/>
            <a:chExt cx="1670" cy="1508"/>
          </a:xfrm>
        </p:grpSpPr>
        <p:sp>
          <p:nvSpPr>
            <p:cNvPr id="41037" name="Line 1309"/>
            <p:cNvSpPr>
              <a:spLocks noChangeShapeType="1"/>
            </p:cNvSpPr>
            <p:nvPr/>
          </p:nvSpPr>
          <p:spPr bwMode="auto">
            <a:xfrm>
              <a:off x="3312" y="3468"/>
              <a:ext cx="0" cy="1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38" name="Text Box 1310"/>
            <p:cNvSpPr txBox="1">
              <a:spLocks noChangeArrowheads="1"/>
            </p:cNvSpPr>
            <p:nvPr/>
          </p:nvSpPr>
          <p:spPr bwMode="auto">
            <a:xfrm>
              <a:off x="2689" y="3946"/>
              <a:ext cx="165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eaLnBrk="1" hangingPunct="1"/>
              <a:r>
                <a:rPr lang="en-US" sz="1800"/>
                <a:t>Translational inhibition</a:t>
              </a:r>
            </a:p>
          </p:txBody>
        </p:sp>
        <p:grpSp>
          <p:nvGrpSpPr>
            <p:cNvPr id="305514" name="Group 1311"/>
            <p:cNvGrpSpPr>
              <a:grpSpLocks/>
            </p:cNvGrpSpPr>
            <p:nvPr/>
          </p:nvGrpSpPr>
          <p:grpSpPr bwMode="auto">
            <a:xfrm>
              <a:off x="3211" y="3095"/>
              <a:ext cx="399" cy="323"/>
              <a:chOff x="3309" y="4795"/>
              <a:chExt cx="399" cy="323"/>
            </a:xfrm>
          </p:grpSpPr>
          <p:sp>
            <p:nvSpPr>
              <p:cNvPr id="41094" name="Oval 1312"/>
              <p:cNvSpPr>
                <a:spLocks noChangeArrowheads="1"/>
              </p:cNvSpPr>
              <p:nvPr/>
            </p:nvSpPr>
            <p:spPr bwMode="auto">
              <a:xfrm>
                <a:off x="3366" y="4818"/>
                <a:ext cx="342" cy="239"/>
              </a:xfrm>
              <a:prstGeom prst="ellipse">
                <a:avLst/>
              </a:prstGeom>
              <a:gradFill rotWithShape="0">
                <a:gsLst>
                  <a:gs pos="0">
                    <a:srgbClr val="D6D6D6"/>
                  </a:gs>
                  <a:gs pos="100000">
                    <a:srgbClr val="F8F8F8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095" name="Oval 1313"/>
              <p:cNvSpPr>
                <a:spLocks noChangeArrowheads="1"/>
              </p:cNvSpPr>
              <p:nvPr/>
            </p:nvSpPr>
            <p:spPr bwMode="auto">
              <a:xfrm>
                <a:off x="3312" y="4944"/>
                <a:ext cx="212" cy="174"/>
              </a:xfrm>
              <a:prstGeom prst="ellipse">
                <a:avLst/>
              </a:prstGeom>
              <a:gradFill rotWithShape="0">
                <a:gsLst>
                  <a:gs pos="0">
                    <a:srgbClr val="B2B2B2"/>
                  </a:gs>
                  <a:gs pos="100000">
                    <a:srgbClr val="969696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41096" name="Oval 1314"/>
              <p:cNvSpPr>
                <a:spLocks noChangeArrowheads="1"/>
              </p:cNvSpPr>
              <p:nvPr/>
            </p:nvSpPr>
            <p:spPr bwMode="auto">
              <a:xfrm>
                <a:off x="3309" y="4795"/>
                <a:ext cx="113" cy="199"/>
              </a:xfrm>
              <a:prstGeom prst="ellipse">
                <a:avLst/>
              </a:prstGeom>
              <a:gradFill rotWithShape="0">
                <a:gsLst>
                  <a:gs pos="0">
                    <a:srgbClr val="BABABA"/>
                  </a:gs>
                  <a:gs pos="100000">
                    <a:srgbClr val="333333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305515" name="Group 1315"/>
            <p:cNvGrpSpPr>
              <a:grpSpLocks/>
            </p:cNvGrpSpPr>
            <p:nvPr/>
          </p:nvGrpSpPr>
          <p:grpSpPr bwMode="auto">
            <a:xfrm rot="298104">
              <a:off x="3013" y="2671"/>
              <a:ext cx="96" cy="226"/>
              <a:chOff x="3360" y="2238"/>
              <a:chExt cx="96" cy="201"/>
            </a:xfrm>
          </p:grpSpPr>
          <p:sp>
            <p:nvSpPr>
              <p:cNvPr id="41088" name="Freeform 1316"/>
              <p:cNvSpPr>
                <a:spLocks/>
              </p:cNvSpPr>
              <p:nvPr/>
            </p:nvSpPr>
            <p:spPr bwMode="auto">
              <a:xfrm>
                <a:off x="3360" y="223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9" name="Line 1317"/>
              <p:cNvSpPr>
                <a:spLocks noChangeShapeType="1"/>
              </p:cNvSpPr>
              <p:nvPr/>
            </p:nvSpPr>
            <p:spPr bwMode="auto">
              <a:xfrm rot="1743277">
                <a:off x="3369" y="224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0" name="Line 1318"/>
              <p:cNvSpPr>
                <a:spLocks noChangeShapeType="1"/>
              </p:cNvSpPr>
              <p:nvPr/>
            </p:nvSpPr>
            <p:spPr bwMode="auto">
              <a:xfrm rot="1743277">
                <a:off x="3387" y="22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1" name="Line 1319"/>
              <p:cNvSpPr>
                <a:spLocks noChangeShapeType="1"/>
              </p:cNvSpPr>
              <p:nvPr/>
            </p:nvSpPr>
            <p:spPr bwMode="auto">
              <a:xfrm rot="1743277">
                <a:off x="3396" y="236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2" name="Line 1320"/>
              <p:cNvSpPr>
                <a:spLocks noChangeShapeType="1"/>
              </p:cNvSpPr>
              <p:nvPr/>
            </p:nvSpPr>
            <p:spPr bwMode="auto">
              <a:xfrm rot="1743277">
                <a:off x="3413" y="239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3" name="Line 1321"/>
              <p:cNvSpPr>
                <a:spLocks noChangeShapeType="1"/>
              </p:cNvSpPr>
              <p:nvPr/>
            </p:nvSpPr>
            <p:spPr bwMode="auto">
              <a:xfrm rot="1743277">
                <a:off x="3396" y="2319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5516" name="Group 1322"/>
            <p:cNvGrpSpPr>
              <a:grpSpLocks/>
            </p:cNvGrpSpPr>
            <p:nvPr/>
          </p:nvGrpSpPr>
          <p:grpSpPr bwMode="auto">
            <a:xfrm rot="-574712">
              <a:off x="2891" y="2729"/>
              <a:ext cx="96" cy="226"/>
              <a:chOff x="3360" y="2238"/>
              <a:chExt cx="96" cy="201"/>
            </a:xfrm>
          </p:grpSpPr>
          <p:sp>
            <p:nvSpPr>
              <p:cNvPr id="41082" name="Freeform 1323"/>
              <p:cNvSpPr>
                <a:spLocks/>
              </p:cNvSpPr>
              <p:nvPr/>
            </p:nvSpPr>
            <p:spPr bwMode="auto">
              <a:xfrm>
                <a:off x="3360" y="223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3" name="Line 1324"/>
              <p:cNvSpPr>
                <a:spLocks noChangeShapeType="1"/>
              </p:cNvSpPr>
              <p:nvPr/>
            </p:nvSpPr>
            <p:spPr bwMode="auto">
              <a:xfrm rot="1743277">
                <a:off x="3369" y="224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4" name="Line 1325"/>
              <p:cNvSpPr>
                <a:spLocks noChangeShapeType="1"/>
              </p:cNvSpPr>
              <p:nvPr/>
            </p:nvSpPr>
            <p:spPr bwMode="auto">
              <a:xfrm rot="1743277">
                <a:off x="3387" y="22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5" name="Line 1326"/>
              <p:cNvSpPr>
                <a:spLocks noChangeShapeType="1"/>
              </p:cNvSpPr>
              <p:nvPr/>
            </p:nvSpPr>
            <p:spPr bwMode="auto">
              <a:xfrm rot="1743277">
                <a:off x="3396" y="236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6" name="Line 1327"/>
              <p:cNvSpPr>
                <a:spLocks noChangeShapeType="1"/>
              </p:cNvSpPr>
              <p:nvPr/>
            </p:nvSpPr>
            <p:spPr bwMode="auto">
              <a:xfrm rot="1743277">
                <a:off x="3413" y="239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7" name="Line 1328"/>
              <p:cNvSpPr>
                <a:spLocks noChangeShapeType="1"/>
              </p:cNvSpPr>
              <p:nvPr/>
            </p:nvSpPr>
            <p:spPr bwMode="auto">
              <a:xfrm rot="1743277">
                <a:off x="3396" y="2319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42" name="Line 1329"/>
            <p:cNvSpPr>
              <a:spLocks noChangeShapeType="1"/>
            </p:cNvSpPr>
            <p:nvPr/>
          </p:nvSpPr>
          <p:spPr bwMode="auto">
            <a:xfrm>
              <a:off x="3061" y="2951"/>
              <a:ext cx="93" cy="1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5517" name="Group 1330"/>
            <p:cNvGrpSpPr>
              <a:grpSpLocks/>
            </p:cNvGrpSpPr>
            <p:nvPr/>
          </p:nvGrpSpPr>
          <p:grpSpPr bwMode="auto">
            <a:xfrm>
              <a:off x="2670" y="3663"/>
              <a:ext cx="1362" cy="273"/>
              <a:chOff x="1584" y="4421"/>
              <a:chExt cx="1362" cy="273"/>
            </a:xfrm>
          </p:grpSpPr>
          <p:grpSp>
            <p:nvGrpSpPr>
              <p:cNvPr id="305518" name="Group 1331"/>
              <p:cNvGrpSpPr>
                <a:grpSpLocks/>
              </p:cNvGrpSpPr>
              <p:nvPr/>
            </p:nvGrpSpPr>
            <p:grpSpPr bwMode="auto">
              <a:xfrm>
                <a:off x="1584" y="4464"/>
                <a:ext cx="1362" cy="230"/>
                <a:chOff x="4272" y="3562"/>
                <a:chExt cx="1211" cy="230"/>
              </a:xfrm>
            </p:grpSpPr>
            <p:sp>
              <p:nvSpPr>
                <p:cNvPr id="41054" name="Freeform 1332"/>
                <p:cNvSpPr>
                  <a:spLocks/>
                </p:cNvSpPr>
                <p:nvPr/>
              </p:nvSpPr>
              <p:spPr bwMode="auto">
                <a:xfrm>
                  <a:off x="4272" y="3647"/>
                  <a:ext cx="1211" cy="142"/>
                </a:xfrm>
                <a:custGeom>
                  <a:avLst/>
                  <a:gdLst>
                    <a:gd name="T0" fmla="*/ 0 w 1211"/>
                    <a:gd name="T1" fmla="*/ 4 h 142"/>
                    <a:gd name="T2" fmla="*/ 178 w 1211"/>
                    <a:gd name="T3" fmla="*/ 142 h 142"/>
                    <a:gd name="T4" fmla="*/ 356 w 1211"/>
                    <a:gd name="T5" fmla="*/ 4 h 142"/>
                    <a:gd name="T6" fmla="*/ 534 w 1211"/>
                    <a:gd name="T7" fmla="*/ 142 h 142"/>
                    <a:gd name="T8" fmla="*/ 712 w 1211"/>
                    <a:gd name="T9" fmla="*/ 4 h 142"/>
                    <a:gd name="T10" fmla="*/ 874 w 1211"/>
                    <a:gd name="T11" fmla="*/ 119 h 142"/>
                    <a:gd name="T12" fmla="*/ 1033 w 1211"/>
                    <a:gd name="T13" fmla="*/ 4 h 142"/>
                    <a:gd name="T14" fmla="*/ 1211 w 1211"/>
                    <a:gd name="T15" fmla="*/ 142 h 1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211"/>
                    <a:gd name="T25" fmla="*/ 0 h 142"/>
                    <a:gd name="T26" fmla="*/ 1211 w 1211"/>
                    <a:gd name="T27" fmla="*/ 142 h 14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211" h="142">
                      <a:moveTo>
                        <a:pt x="0" y="4"/>
                      </a:moveTo>
                      <a:cubicBezTo>
                        <a:pt x="59" y="73"/>
                        <a:pt x="119" y="142"/>
                        <a:pt x="178" y="142"/>
                      </a:cubicBezTo>
                      <a:cubicBezTo>
                        <a:pt x="237" y="142"/>
                        <a:pt x="297" y="4"/>
                        <a:pt x="356" y="4"/>
                      </a:cubicBezTo>
                      <a:cubicBezTo>
                        <a:pt x="416" y="4"/>
                        <a:pt x="475" y="142"/>
                        <a:pt x="534" y="142"/>
                      </a:cubicBezTo>
                      <a:cubicBezTo>
                        <a:pt x="594" y="142"/>
                        <a:pt x="655" y="8"/>
                        <a:pt x="712" y="4"/>
                      </a:cubicBezTo>
                      <a:cubicBezTo>
                        <a:pt x="769" y="0"/>
                        <a:pt x="821" y="119"/>
                        <a:pt x="874" y="119"/>
                      </a:cubicBezTo>
                      <a:cubicBezTo>
                        <a:pt x="927" y="119"/>
                        <a:pt x="977" y="0"/>
                        <a:pt x="1033" y="4"/>
                      </a:cubicBezTo>
                      <a:cubicBezTo>
                        <a:pt x="1089" y="8"/>
                        <a:pt x="1149" y="77"/>
                        <a:pt x="1211" y="14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55" name="Line 1333"/>
                <p:cNvSpPr>
                  <a:spLocks noChangeShapeType="1"/>
                </p:cNvSpPr>
                <p:nvPr/>
              </p:nvSpPr>
              <p:spPr bwMode="auto">
                <a:xfrm>
                  <a:off x="4292" y="3633"/>
                  <a:ext cx="0" cy="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56" name="Line 1334"/>
                <p:cNvSpPr>
                  <a:spLocks noChangeShapeType="1"/>
                </p:cNvSpPr>
                <p:nvPr/>
              </p:nvSpPr>
              <p:spPr bwMode="auto">
                <a:xfrm>
                  <a:off x="4328" y="3666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57" name="Line 1335"/>
                <p:cNvSpPr>
                  <a:spLocks noChangeShapeType="1"/>
                </p:cNvSpPr>
                <p:nvPr/>
              </p:nvSpPr>
              <p:spPr bwMode="auto">
                <a:xfrm>
                  <a:off x="4367" y="3699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58" name="Line 1336"/>
                <p:cNvSpPr>
                  <a:spLocks noChangeShapeType="1"/>
                </p:cNvSpPr>
                <p:nvPr/>
              </p:nvSpPr>
              <p:spPr bwMode="auto">
                <a:xfrm>
                  <a:off x="4412" y="3735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59" name="Line 1337"/>
                <p:cNvSpPr>
                  <a:spLocks noChangeShapeType="1"/>
                </p:cNvSpPr>
                <p:nvPr/>
              </p:nvSpPr>
              <p:spPr bwMode="auto">
                <a:xfrm>
                  <a:off x="4463" y="3741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0" name="Line 1338"/>
                <p:cNvSpPr>
                  <a:spLocks noChangeShapeType="1"/>
                </p:cNvSpPr>
                <p:nvPr/>
              </p:nvSpPr>
              <p:spPr bwMode="auto">
                <a:xfrm>
                  <a:off x="4508" y="3714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1" name="Line 1339"/>
                <p:cNvSpPr>
                  <a:spLocks noChangeShapeType="1"/>
                </p:cNvSpPr>
                <p:nvPr/>
              </p:nvSpPr>
              <p:spPr bwMode="auto">
                <a:xfrm>
                  <a:off x="4550" y="3660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2" name="Line 1340"/>
                <p:cNvSpPr>
                  <a:spLocks noChangeShapeType="1"/>
                </p:cNvSpPr>
                <p:nvPr/>
              </p:nvSpPr>
              <p:spPr bwMode="auto">
                <a:xfrm>
                  <a:off x="4592" y="3624"/>
                  <a:ext cx="0" cy="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3" name="Line 1341"/>
                <p:cNvSpPr>
                  <a:spLocks noChangeShapeType="1"/>
                </p:cNvSpPr>
                <p:nvPr/>
              </p:nvSpPr>
              <p:spPr bwMode="auto">
                <a:xfrm>
                  <a:off x="4646" y="3603"/>
                  <a:ext cx="0" cy="5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4" name="Line 1342"/>
                <p:cNvSpPr>
                  <a:spLocks noChangeShapeType="1"/>
                </p:cNvSpPr>
                <p:nvPr/>
              </p:nvSpPr>
              <p:spPr bwMode="auto">
                <a:xfrm>
                  <a:off x="4694" y="3647"/>
                  <a:ext cx="0" cy="4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5" name="Line 1343"/>
                <p:cNvSpPr>
                  <a:spLocks noChangeShapeType="1"/>
                </p:cNvSpPr>
                <p:nvPr/>
              </p:nvSpPr>
              <p:spPr bwMode="auto">
                <a:xfrm>
                  <a:off x="4736" y="3690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6" name="Line 1344"/>
                <p:cNvSpPr>
                  <a:spLocks noChangeShapeType="1"/>
                </p:cNvSpPr>
                <p:nvPr/>
              </p:nvSpPr>
              <p:spPr bwMode="auto">
                <a:xfrm>
                  <a:off x="5042" y="3633"/>
                  <a:ext cx="0" cy="5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7" name="Line 1345"/>
                <p:cNvSpPr>
                  <a:spLocks noChangeShapeType="1"/>
                </p:cNvSpPr>
                <p:nvPr/>
              </p:nvSpPr>
              <p:spPr bwMode="auto">
                <a:xfrm>
                  <a:off x="4781" y="3696"/>
                  <a:ext cx="0" cy="8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8" name="Line 1346"/>
                <p:cNvSpPr>
                  <a:spLocks noChangeShapeType="1"/>
                </p:cNvSpPr>
                <p:nvPr/>
              </p:nvSpPr>
              <p:spPr bwMode="auto">
                <a:xfrm>
                  <a:off x="4838" y="3696"/>
                  <a:ext cx="0" cy="8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69" name="Line 1347"/>
                <p:cNvSpPr>
                  <a:spLocks noChangeShapeType="1"/>
                </p:cNvSpPr>
                <p:nvPr/>
              </p:nvSpPr>
              <p:spPr bwMode="auto">
                <a:xfrm>
                  <a:off x="4886" y="3648"/>
                  <a:ext cx="0" cy="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0" name="Line 1348"/>
                <p:cNvSpPr>
                  <a:spLocks noChangeShapeType="1"/>
                </p:cNvSpPr>
                <p:nvPr/>
              </p:nvSpPr>
              <p:spPr bwMode="auto">
                <a:xfrm>
                  <a:off x="4937" y="3594"/>
                  <a:ext cx="0" cy="7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1" name="Line 1349"/>
                <p:cNvSpPr>
                  <a:spLocks noChangeShapeType="1"/>
                </p:cNvSpPr>
                <p:nvPr/>
              </p:nvSpPr>
              <p:spPr bwMode="auto">
                <a:xfrm>
                  <a:off x="5090" y="3687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2" name="Line 1350"/>
                <p:cNvSpPr>
                  <a:spLocks noChangeShapeType="1"/>
                </p:cNvSpPr>
                <p:nvPr/>
              </p:nvSpPr>
              <p:spPr bwMode="auto">
                <a:xfrm>
                  <a:off x="5141" y="3732"/>
                  <a:ext cx="0" cy="3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3" name="Line 1351"/>
                <p:cNvSpPr>
                  <a:spLocks noChangeShapeType="1"/>
                </p:cNvSpPr>
                <p:nvPr/>
              </p:nvSpPr>
              <p:spPr bwMode="auto">
                <a:xfrm>
                  <a:off x="5198" y="3696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4" name="Line 1352"/>
                <p:cNvSpPr>
                  <a:spLocks noChangeShapeType="1"/>
                </p:cNvSpPr>
                <p:nvPr/>
              </p:nvSpPr>
              <p:spPr bwMode="auto">
                <a:xfrm>
                  <a:off x="5243" y="3647"/>
                  <a:ext cx="0" cy="4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5" name="Line 1353"/>
                <p:cNvSpPr>
                  <a:spLocks noChangeShapeType="1"/>
                </p:cNvSpPr>
                <p:nvPr/>
              </p:nvSpPr>
              <p:spPr bwMode="auto">
                <a:xfrm>
                  <a:off x="5294" y="3612"/>
                  <a:ext cx="0" cy="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6" name="Line 1354"/>
                <p:cNvSpPr>
                  <a:spLocks noChangeShapeType="1"/>
                </p:cNvSpPr>
                <p:nvPr/>
              </p:nvSpPr>
              <p:spPr bwMode="auto">
                <a:xfrm>
                  <a:off x="5348" y="362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7" name="Line 1355"/>
                <p:cNvSpPr>
                  <a:spLocks noChangeShapeType="1"/>
                </p:cNvSpPr>
                <p:nvPr/>
              </p:nvSpPr>
              <p:spPr bwMode="auto">
                <a:xfrm>
                  <a:off x="5396" y="3660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8" name="Line 1356"/>
                <p:cNvSpPr>
                  <a:spLocks noChangeShapeType="1"/>
                </p:cNvSpPr>
                <p:nvPr/>
              </p:nvSpPr>
              <p:spPr bwMode="auto">
                <a:xfrm>
                  <a:off x="5438" y="3696"/>
                  <a:ext cx="0" cy="4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79" name="Line 1357"/>
                <p:cNvSpPr>
                  <a:spLocks noChangeShapeType="1"/>
                </p:cNvSpPr>
                <p:nvPr/>
              </p:nvSpPr>
              <p:spPr bwMode="auto">
                <a:xfrm>
                  <a:off x="5478" y="3735"/>
                  <a:ext cx="0" cy="4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80" name="Freeform 1358"/>
                <p:cNvSpPr>
                  <a:spLocks/>
                </p:cNvSpPr>
                <p:nvPr/>
              </p:nvSpPr>
              <p:spPr bwMode="auto">
                <a:xfrm>
                  <a:off x="4767" y="3562"/>
                  <a:ext cx="240" cy="166"/>
                </a:xfrm>
                <a:custGeom>
                  <a:avLst/>
                  <a:gdLst>
                    <a:gd name="T0" fmla="*/ 0 w 240"/>
                    <a:gd name="T1" fmla="*/ 128 h 166"/>
                    <a:gd name="T2" fmla="*/ 57 w 240"/>
                    <a:gd name="T3" fmla="*/ 149 h 166"/>
                    <a:gd name="T4" fmla="*/ 170 w 240"/>
                    <a:gd name="T5" fmla="*/ 24 h 166"/>
                    <a:gd name="T6" fmla="*/ 240 w 240"/>
                    <a:gd name="T7" fmla="*/ 2 h 16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40"/>
                    <a:gd name="T13" fmla="*/ 0 h 166"/>
                    <a:gd name="T14" fmla="*/ 240 w 240"/>
                    <a:gd name="T15" fmla="*/ 166 h 16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40" h="166">
                      <a:moveTo>
                        <a:pt x="0" y="128"/>
                      </a:moveTo>
                      <a:cubicBezTo>
                        <a:pt x="9" y="132"/>
                        <a:pt x="29" y="166"/>
                        <a:pt x="57" y="149"/>
                      </a:cubicBezTo>
                      <a:cubicBezTo>
                        <a:pt x="85" y="132"/>
                        <a:pt x="140" y="48"/>
                        <a:pt x="170" y="24"/>
                      </a:cubicBezTo>
                      <a:cubicBezTo>
                        <a:pt x="200" y="0"/>
                        <a:pt x="226" y="7"/>
                        <a:pt x="240" y="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81" name="Line 1359"/>
                <p:cNvSpPr>
                  <a:spLocks noChangeShapeType="1"/>
                </p:cNvSpPr>
                <p:nvPr/>
              </p:nvSpPr>
              <p:spPr bwMode="auto">
                <a:xfrm>
                  <a:off x="4982" y="3573"/>
                  <a:ext cx="0" cy="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053" name="Freeform 1360"/>
              <p:cNvSpPr>
                <a:spLocks/>
              </p:cNvSpPr>
              <p:nvPr/>
            </p:nvSpPr>
            <p:spPr bwMode="auto">
              <a:xfrm>
                <a:off x="2404" y="4421"/>
                <a:ext cx="198" cy="64"/>
              </a:xfrm>
              <a:custGeom>
                <a:avLst/>
                <a:gdLst>
                  <a:gd name="T0" fmla="*/ 0 w 198"/>
                  <a:gd name="T1" fmla="*/ 49 h 64"/>
                  <a:gd name="T2" fmla="*/ 30 w 198"/>
                  <a:gd name="T3" fmla="*/ 59 h 64"/>
                  <a:gd name="T4" fmla="*/ 42 w 198"/>
                  <a:gd name="T5" fmla="*/ 63 h 64"/>
                  <a:gd name="T6" fmla="*/ 78 w 198"/>
                  <a:gd name="T7" fmla="*/ 59 h 64"/>
                  <a:gd name="T8" fmla="*/ 142 w 198"/>
                  <a:gd name="T9" fmla="*/ 19 h 64"/>
                  <a:gd name="T10" fmla="*/ 160 w 198"/>
                  <a:gd name="T11" fmla="*/ 9 h 64"/>
                  <a:gd name="T12" fmla="*/ 172 w 198"/>
                  <a:gd name="T13" fmla="*/ 1 h 64"/>
                  <a:gd name="T14" fmla="*/ 198 w 198"/>
                  <a:gd name="T15" fmla="*/ 3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98"/>
                  <a:gd name="T25" fmla="*/ 0 h 64"/>
                  <a:gd name="T26" fmla="*/ 198 w 198"/>
                  <a:gd name="T27" fmla="*/ 64 h 6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98" h="64">
                    <a:moveTo>
                      <a:pt x="0" y="49"/>
                    </a:moveTo>
                    <a:cubicBezTo>
                      <a:pt x="30" y="52"/>
                      <a:pt x="13" y="49"/>
                      <a:pt x="30" y="59"/>
                    </a:cubicBezTo>
                    <a:cubicBezTo>
                      <a:pt x="34" y="61"/>
                      <a:pt x="42" y="63"/>
                      <a:pt x="42" y="63"/>
                    </a:cubicBezTo>
                    <a:cubicBezTo>
                      <a:pt x="54" y="62"/>
                      <a:pt x="67" y="64"/>
                      <a:pt x="78" y="59"/>
                    </a:cubicBezTo>
                    <a:cubicBezTo>
                      <a:pt x="100" y="48"/>
                      <a:pt x="119" y="27"/>
                      <a:pt x="142" y="19"/>
                    </a:cubicBezTo>
                    <a:cubicBezTo>
                      <a:pt x="161" y="0"/>
                      <a:pt x="131" y="29"/>
                      <a:pt x="160" y="9"/>
                    </a:cubicBezTo>
                    <a:cubicBezTo>
                      <a:pt x="164" y="6"/>
                      <a:pt x="172" y="1"/>
                      <a:pt x="172" y="1"/>
                    </a:cubicBezTo>
                    <a:cubicBezTo>
                      <a:pt x="191" y="3"/>
                      <a:pt x="183" y="3"/>
                      <a:pt x="198" y="3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5520" name="Group 1361"/>
            <p:cNvGrpSpPr>
              <a:grpSpLocks/>
            </p:cNvGrpSpPr>
            <p:nvPr/>
          </p:nvGrpSpPr>
          <p:grpSpPr bwMode="auto">
            <a:xfrm>
              <a:off x="3136" y="3252"/>
              <a:ext cx="108" cy="204"/>
              <a:chOff x="3312" y="2958"/>
              <a:chExt cx="96" cy="204"/>
            </a:xfrm>
          </p:grpSpPr>
          <p:sp>
            <p:nvSpPr>
              <p:cNvPr id="41046" name="Freeform 1362"/>
              <p:cNvSpPr>
                <a:spLocks/>
              </p:cNvSpPr>
              <p:nvPr/>
            </p:nvSpPr>
            <p:spPr bwMode="auto">
              <a:xfrm>
                <a:off x="3312" y="297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47" name="Line 1363"/>
              <p:cNvSpPr>
                <a:spLocks noChangeShapeType="1"/>
              </p:cNvSpPr>
              <p:nvPr/>
            </p:nvSpPr>
            <p:spPr bwMode="auto">
              <a:xfrm rot="1743277">
                <a:off x="3354" y="2958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48" name="Line 1364"/>
              <p:cNvSpPr>
                <a:spLocks noChangeShapeType="1"/>
              </p:cNvSpPr>
              <p:nvPr/>
            </p:nvSpPr>
            <p:spPr bwMode="auto">
              <a:xfrm rot="1743277">
                <a:off x="3372" y="2988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49" name="Line 1365"/>
              <p:cNvSpPr>
                <a:spLocks noChangeShapeType="1"/>
              </p:cNvSpPr>
              <p:nvPr/>
            </p:nvSpPr>
            <p:spPr bwMode="auto">
              <a:xfrm rot="1743277">
                <a:off x="3378" y="308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50" name="Line 1366"/>
              <p:cNvSpPr>
                <a:spLocks noChangeShapeType="1"/>
              </p:cNvSpPr>
              <p:nvPr/>
            </p:nvSpPr>
            <p:spPr bwMode="auto">
              <a:xfrm rot="1743277">
                <a:off x="3398" y="3111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51" name="Line 1367"/>
              <p:cNvSpPr>
                <a:spLocks noChangeShapeType="1"/>
              </p:cNvSpPr>
              <p:nvPr/>
            </p:nvSpPr>
            <p:spPr bwMode="auto">
              <a:xfrm rot="1743277">
                <a:off x="3375" y="3036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05521" name="Group 1369"/>
          <p:cNvGrpSpPr>
            <a:grpSpLocks/>
          </p:cNvGrpSpPr>
          <p:nvPr/>
        </p:nvGrpSpPr>
        <p:grpSpPr bwMode="auto">
          <a:xfrm>
            <a:off x="3992563" y="1497013"/>
            <a:ext cx="484187" cy="485775"/>
            <a:chOff x="2829" y="1008"/>
            <a:chExt cx="344" cy="306"/>
          </a:xfrm>
        </p:grpSpPr>
        <p:grpSp>
          <p:nvGrpSpPr>
            <p:cNvPr id="305522" name="Group 1370"/>
            <p:cNvGrpSpPr>
              <a:grpSpLocks/>
            </p:cNvGrpSpPr>
            <p:nvPr/>
          </p:nvGrpSpPr>
          <p:grpSpPr bwMode="auto">
            <a:xfrm>
              <a:off x="3024" y="1104"/>
              <a:ext cx="149" cy="210"/>
              <a:chOff x="3024" y="1968"/>
              <a:chExt cx="132" cy="210"/>
            </a:xfrm>
          </p:grpSpPr>
          <p:grpSp>
            <p:nvGrpSpPr>
              <p:cNvPr id="305523" name="Group 1371"/>
              <p:cNvGrpSpPr>
                <a:grpSpLocks/>
              </p:cNvGrpSpPr>
              <p:nvPr/>
            </p:nvGrpSpPr>
            <p:grpSpPr bwMode="auto">
              <a:xfrm>
                <a:off x="3024" y="1968"/>
                <a:ext cx="132" cy="210"/>
                <a:chOff x="3066" y="1710"/>
                <a:chExt cx="132" cy="210"/>
              </a:xfrm>
            </p:grpSpPr>
            <p:sp>
              <p:nvSpPr>
                <p:cNvPr id="41035" name="Freeform 1372"/>
                <p:cNvSpPr>
                  <a:spLocks/>
                </p:cNvSpPr>
                <p:nvPr/>
              </p:nvSpPr>
              <p:spPr bwMode="auto">
                <a:xfrm>
                  <a:off x="3102" y="1710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36" name="Freeform 1373"/>
                <p:cNvSpPr>
                  <a:spLocks/>
                </p:cNvSpPr>
                <p:nvPr/>
              </p:nvSpPr>
              <p:spPr bwMode="auto">
                <a:xfrm>
                  <a:off x="3066" y="1728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030" name="Line 1374"/>
              <p:cNvSpPr>
                <a:spLocks noChangeShapeType="1"/>
              </p:cNvSpPr>
              <p:nvPr/>
            </p:nvSpPr>
            <p:spPr bwMode="auto">
              <a:xfrm rot="1743277">
                <a:off x="3069" y="19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31" name="Line 1375"/>
              <p:cNvSpPr>
                <a:spLocks noChangeShapeType="1"/>
              </p:cNvSpPr>
              <p:nvPr/>
            </p:nvSpPr>
            <p:spPr bwMode="auto">
              <a:xfrm rot="1743277">
                <a:off x="3087" y="200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32" name="Line 1376"/>
              <p:cNvSpPr>
                <a:spLocks noChangeShapeType="1"/>
              </p:cNvSpPr>
              <p:nvPr/>
            </p:nvSpPr>
            <p:spPr bwMode="auto">
              <a:xfrm rot="1743277">
                <a:off x="3093" y="2100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33" name="Line 1377"/>
              <p:cNvSpPr>
                <a:spLocks noChangeShapeType="1"/>
              </p:cNvSpPr>
              <p:nvPr/>
            </p:nvSpPr>
            <p:spPr bwMode="auto">
              <a:xfrm rot="1743277">
                <a:off x="3090" y="2037"/>
                <a:ext cx="0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34" name="Line 1378"/>
              <p:cNvSpPr>
                <a:spLocks noChangeShapeType="1"/>
              </p:cNvSpPr>
              <p:nvPr/>
            </p:nvSpPr>
            <p:spPr bwMode="auto">
              <a:xfrm rot="1743277">
                <a:off x="3113" y="212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28" name="Text Box 1379"/>
            <p:cNvSpPr txBox="1">
              <a:spLocks noChangeArrowheads="1"/>
            </p:cNvSpPr>
            <p:nvPr/>
          </p:nvSpPr>
          <p:spPr bwMode="auto">
            <a:xfrm>
              <a:off x="2829" y="1008"/>
              <a:ext cx="27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/>
                <a:t>*</a:t>
              </a:r>
            </a:p>
          </p:txBody>
        </p:sp>
      </p:grpSp>
      <p:grpSp>
        <p:nvGrpSpPr>
          <p:cNvPr id="305524" name="Group 1380"/>
          <p:cNvGrpSpPr>
            <a:grpSpLocks/>
          </p:cNvGrpSpPr>
          <p:nvPr/>
        </p:nvGrpSpPr>
        <p:grpSpPr bwMode="auto">
          <a:xfrm>
            <a:off x="3894138" y="1697038"/>
            <a:ext cx="468312" cy="485775"/>
            <a:chOff x="3178" y="1728"/>
            <a:chExt cx="331" cy="306"/>
          </a:xfrm>
        </p:grpSpPr>
        <p:grpSp>
          <p:nvGrpSpPr>
            <p:cNvPr id="305525" name="Group 1381"/>
            <p:cNvGrpSpPr>
              <a:grpSpLocks/>
            </p:cNvGrpSpPr>
            <p:nvPr/>
          </p:nvGrpSpPr>
          <p:grpSpPr bwMode="auto">
            <a:xfrm>
              <a:off x="3360" y="1824"/>
              <a:ext cx="149" cy="210"/>
              <a:chOff x="3024" y="1968"/>
              <a:chExt cx="132" cy="210"/>
            </a:xfrm>
          </p:grpSpPr>
          <p:grpSp>
            <p:nvGrpSpPr>
              <p:cNvPr id="305526" name="Group 1382"/>
              <p:cNvGrpSpPr>
                <a:grpSpLocks/>
              </p:cNvGrpSpPr>
              <p:nvPr/>
            </p:nvGrpSpPr>
            <p:grpSpPr bwMode="auto">
              <a:xfrm>
                <a:off x="3024" y="1968"/>
                <a:ext cx="132" cy="210"/>
                <a:chOff x="3066" y="1710"/>
                <a:chExt cx="132" cy="210"/>
              </a:xfrm>
            </p:grpSpPr>
            <p:sp>
              <p:nvSpPr>
                <p:cNvPr id="41025" name="Freeform 1383"/>
                <p:cNvSpPr>
                  <a:spLocks/>
                </p:cNvSpPr>
                <p:nvPr/>
              </p:nvSpPr>
              <p:spPr bwMode="auto">
                <a:xfrm>
                  <a:off x="3102" y="1710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26" name="Freeform 1384"/>
                <p:cNvSpPr>
                  <a:spLocks/>
                </p:cNvSpPr>
                <p:nvPr/>
              </p:nvSpPr>
              <p:spPr bwMode="auto">
                <a:xfrm>
                  <a:off x="3066" y="1728"/>
                  <a:ext cx="96" cy="192"/>
                </a:xfrm>
                <a:custGeom>
                  <a:avLst/>
                  <a:gdLst>
                    <a:gd name="T0" fmla="*/ 0 w 96"/>
                    <a:gd name="T1" fmla="*/ 0 h 192"/>
                    <a:gd name="T2" fmla="*/ 48 w 96"/>
                    <a:gd name="T3" fmla="*/ 48 h 192"/>
                    <a:gd name="T4" fmla="*/ 48 w 96"/>
                    <a:gd name="T5" fmla="*/ 144 h 192"/>
                    <a:gd name="T6" fmla="*/ 96 w 96"/>
                    <a:gd name="T7" fmla="*/ 192 h 19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6"/>
                    <a:gd name="T13" fmla="*/ 0 h 192"/>
                    <a:gd name="T14" fmla="*/ 96 w 96"/>
                    <a:gd name="T15" fmla="*/ 192 h 19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6" h="192">
                      <a:moveTo>
                        <a:pt x="0" y="0"/>
                      </a:moveTo>
                      <a:cubicBezTo>
                        <a:pt x="20" y="12"/>
                        <a:pt x="40" y="24"/>
                        <a:pt x="48" y="48"/>
                      </a:cubicBezTo>
                      <a:cubicBezTo>
                        <a:pt x="56" y="72"/>
                        <a:pt x="40" y="120"/>
                        <a:pt x="48" y="144"/>
                      </a:cubicBezTo>
                      <a:cubicBezTo>
                        <a:pt x="56" y="168"/>
                        <a:pt x="76" y="180"/>
                        <a:pt x="96" y="192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020" name="Line 1385"/>
              <p:cNvSpPr>
                <a:spLocks noChangeShapeType="1"/>
              </p:cNvSpPr>
              <p:nvPr/>
            </p:nvSpPr>
            <p:spPr bwMode="auto">
              <a:xfrm rot="1743277">
                <a:off x="3069" y="197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1" name="Line 1386"/>
              <p:cNvSpPr>
                <a:spLocks noChangeShapeType="1"/>
              </p:cNvSpPr>
              <p:nvPr/>
            </p:nvSpPr>
            <p:spPr bwMode="auto">
              <a:xfrm rot="1743277">
                <a:off x="3087" y="2004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2" name="Line 1387"/>
              <p:cNvSpPr>
                <a:spLocks noChangeShapeType="1"/>
              </p:cNvSpPr>
              <p:nvPr/>
            </p:nvSpPr>
            <p:spPr bwMode="auto">
              <a:xfrm rot="1743277">
                <a:off x="3093" y="2100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3" name="Line 1388"/>
              <p:cNvSpPr>
                <a:spLocks noChangeShapeType="1"/>
              </p:cNvSpPr>
              <p:nvPr/>
            </p:nvSpPr>
            <p:spPr bwMode="auto">
              <a:xfrm rot="1743277">
                <a:off x="3090" y="2037"/>
                <a:ext cx="0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24" name="Line 1389"/>
              <p:cNvSpPr>
                <a:spLocks noChangeShapeType="1"/>
              </p:cNvSpPr>
              <p:nvPr/>
            </p:nvSpPr>
            <p:spPr bwMode="auto">
              <a:xfrm rot="1743277">
                <a:off x="3113" y="2127"/>
                <a:ext cx="1" cy="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18" name="Text Box 1390"/>
            <p:cNvSpPr txBox="1">
              <a:spLocks noChangeArrowheads="1"/>
            </p:cNvSpPr>
            <p:nvPr/>
          </p:nvSpPr>
          <p:spPr bwMode="auto">
            <a:xfrm>
              <a:off x="3178" y="1728"/>
              <a:ext cx="2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/>
                <a:t>*</a:t>
              </a:r>
            </a:p>
          </p:txBody>
        </p:sp>
      </p:grpSp>
      <p:sp>
        <p:nvSpPr>
          <p:cNvPr id="305519" name="Text Box 1391"/>
          <p:cNvSpPr txBox="1">
            <a:spLocks noChangeArrowheads="1"/>
          </p:cNvSpPr>
          <p:nvPr/>
        </p:nvSpPr>
        <p:spPr bwMode="auto">
          <a:xfrm>
            <a:off x="2565400" y="1160463"/>
            <a:ext cx="23796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66"/>
                </a:solidFill>
              </a:rPr>
              <a:t>Chemically-modified </a:t>
            </a:r>
            <a:r>
              <a:rPr lang="en-US" sz="1800" dirty="0" err="1">
                <a:solidFill>
                  <a:srgbClr val="000066"/>
                </a:solidFill>
              </a:rPr>
              <a:t>siRNA</a:t>
            </a:r>
            <a:endParaRPr lang="en-US" sz="1800" dirty="0">
              <a:solidFill>
                <a:srgbClr val="000066"/>
              </a:solidFill>
            </a:endParaRPr>
          </a:p>
        </p:txBody>
      </p:sp>
      <p:grpSp>
        <p:nvGrpSpPr>
          <p:cNvPr id="305527" name="Group 1392"/>
          <p:cNvGrpSpPr>
            <a:grpSpLocks/>
          </p:cNvGrpSpPr>
          <p:nvPr/>
        </p:nvGrpSpPr>
        <p:grpSpPr bwMode="auto">
          <a:xfrm>
            <a:off x="4770438" y="3144838"/>
            <a:ext cx="209550" cy="333375"/>
            <a:chOff x="3024" y="1968"/>
            <a:chExt cx="132" cy="210"/>
          </a:xfrm>
        </p:grpSpPr>
        <p:grpSp>
          <p:nvGrpSpPr>
            <p:cNvPr id="305528" name="Group 1393"/>
            <p:cNvGrpSpPr>
              <a:grpSpLocks/>
            </p:cNvGrpSpPr>
            <p:nvPr/>
          </p:nvGrpSpPr>
          <p:grpSpPr bwMode="auto">
            <a:xfrm>
              <a:off x="3024" y="1968"/>
              <a:ext cx="132" cy="210"/>
              <a:chOff x="3066" y="1710"/>
              <a:chExt cx="132" cy="210"/>
            </a:xfrm>
          </p:grpSpPr>
          <p:sp>
            <p:nvSpPr>
              <p:cNvPr id="41015" name="Freeform 1394"/>
              <p:cNvSpPr>
                <a:spLocks/>
              </p:cNvSpPr>
              <p:nvPr/>
            </p:nvSpPr>
            <p:spPr bwMode="auto">
              <a:xfrm>
                <a:off x="3102" y="1710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6" name="Freeform 1395"/>
              <p:cNvSpPr>
                <a:spLocks/>
              </p:cNvSpPr>
              <p:nvPr/>
            </p:nvSpPr>
            <p:spPr bwMode="auto">
              <a:xfrm>
                <a:off x="3066" y="1728"/>
                <a:ext cx="96" cy="192"/>
              </a:xfrm>
              <a:custGeom>
                <a:avLst/>
                <a:gdLst>
                  <a:gd name="T0" fmla="*/ 0 w 96"/>
                  <a:gd name="T1" fmla="*/ 0 h 192"/>
                  <a:gd name="T2" fmla="*/ 48 w 96"/>
                  <a:gd name="T3" fmla="*/ 48 h 192"/>
                  <a:gd name="T4" fmla="*/ 48 w 96"/>
                  <a:gd name="T5" fmla="*/ 144 h 192"/>
                  <a:gd name="T6" fmla="*/ 96 w 96"/>
                  <a:gd name="T7" fmla="*/ 192 h 19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6"/>
                  <a:gd name="T13" fmla="*/ 0 h 192"/>
                  <a:gd name="T14" fmla="*/ 96 w 96"/>
                  <a:gd name="T15" fmla="*/ 192 h 19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6" h="192">
                    <a:moveTo>
                      <a:pt x="0" y="0"/>
                    </a:moveTo>
                    <a:cubicBezTo>
                      <a:pt x="20" y="12"/>
                      <a:pt x="40" y="24"/>
                      <a:pt x="48" y="48"/>
                    </a:cubicBezTo>
                    <a:cubicBezTo>
                      <a:pt x="56" y="72"/>
                      <a:pt x="40" y="120"/>
                      <a:pt x="48" y="144"/>
                    </a:cubicBezTo>
                    <a:cubicBezTo>
                      <a:pt x="56" y="168"/>
                      <a:pt x="76" y="180"/>
                      <a:pt x="96" y="19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1010" name="Line 1396"/>
            <p:cNvSpPr>
              <a:spLocks noChangeShapeType="1"/>
            </p:cNvSpPr>
            <p:nvPr/>
          </p:nvSpPr>
          <p:spPr bwMode="auto">
            <a:xfrm rot="1743277">
              <a:off x="3069" y="197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1" name="Line 1397"/>
            <p:cNvSpPr>
              <a:spLocks noChangeShapeType="1"/>
            </p:cNvSpPr>
            <p:nvPr/>
          </p:nvSpPr>
          <p:spPr bwMode="auto">
            <a:xfrm rot="1743277">
              <a:off x="3087" y="2004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2" name="Line 1398"/>
            <p:cNvSpPr>
              <a:spLocks noChangeShapeType="1"/>
            </p:cNvSpPr>
            <p:nvPr/>
          </p:nvSpPr>
          <p:spPr bwMode="auto">
            <a:xfrm rot="1743277">
              <a:off x="3093" y="2100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3" name="Line 1399"/>
            <p:cNvSpPr>
              <a:spLocks noChangeShapeType="1"/>
            </p:cNvSpPr>
            <p:nvPr/>
          </p:nvSpPr>
          <p:spPr bwMode="auto">
            <a:xfrm rot="1743277">
              <a:off x="3090" y="2037"/>
              <a:ext cx="0" cy="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014" name="Line 1400"/>
            <p:cNvSpPr>
              <a:spLocks noChangeShapeType="1"/>
            </p:cNvSpPr>
            <p:nvPr/>
          </p:nvSpPr>
          <p:spPr bwMode="auto">
            <a:xfrm rot="1743277">
              <a:off x="3113" y="2127"/>
              <a:ext cx="1" cy="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08" name="Text Box 7"/>
          <p:cNvSpPr txBox="1">
            <a:spLocks noChangeArrowheads="1"/>
          </p:cNvSpPr>
          <p:nvPr/>
        </p:nvSpPr>
        <p:spPr bwMode="auto">
          <a:xfrm>
            <a:off x="4235706" y="0"/>
            <a:ext cx="269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Gulim" charset="0"/>
                <a:cs typeface="Gulim" charset="0"/>
              </a:rPr>
              <a:t> 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77" name="Text Box 7"/>
          <p:cNvSpPr txBox="1">
            <a:spLocks noChangeArrowheads="1"/>
          </p:cNvSpPr>
          <p:nvPr/>
        </p:nvSpPr>
        <p:spPr bwMode="auto">
          <a:xfrm>
            <a:off x="1517901" y="154745"/>
            <a:ext cx="5761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Gulim" charset="0"/>
                <a:cs typeface="Gulim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a typeface="Gulim" charset="0"/>
                <a:cs typeface="Gulim" charset="0"/>
              </a:rPr>
              <a:t>Delivery of siRNA-based therapeutics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36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5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7414E-6 -2.83237E-6 L -0.08145 0.1033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3" y="5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05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0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5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5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5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5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5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5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5683E-7 -4.10405E-6 L 0.05184 0.11099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305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2" y="5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30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1000"/>
                                        <p:tgtEl>
                                          <p:spTgt spid="305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9" grpId="0"/>
      <p:bldP spid="305161" grpId="0"/>
      <p:bldP spid="305164" grpId="0" animBg="1"/>
      <p:bldP spid="305166" grpId="0"/>
      <p:bldP spid="305167" grpId="0" animBg="1"/>
      <p:bldP spid="305333" grpId="0" animBg="1"/>
      <p:bldP spid="305392" grpId="0" animBg="1"/>
      <p:bldP spid="3055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0" y="182880"/>
            <a:ext cx="9144000" cy="1143000"/>
          </a:xfrm>
        </p:spPr>
        <p:txBody>
          <a:bodyPr/>
          <a:lstStyle/>
          <a:p>
            <a:r>
              <a:rPr lang="en-US" altLang="en-US" sz="3600" dirty="0" smtClean="0">
                <a:solidFill>
                  <a:srgbClr val="FFFF00"/>
                </a:solidFill>
              </a:rPr>
              <a:t>Nanoparticles used for siRNA delivery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466850"/>
            <a:ext cx="9001125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2665" y="6471138"/>
            <a:ext cx="1806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/>
                </a:solidFill>
              </a:rPr>
              <a:t>Ozpolat</a:t>
            </a:r>
            <a:r>
              <a:rPr lang="en-US" sz="1200" dirty="0" smtClean="0">
                <a:solidFill>
                  <a:schemeClr val="bg1"/>
                </a:solidFill>
              </a:rPr>
              <a:t> J </a:t>
            </a:r>
            <a:r>
              <a:rPr lang="en-US" sz="1200" dirty="0" err="1" smtClean="0">
                <a:solidFill>
                  <a:schemeClr val="bg1"/>
                </a:solidFill>
              </a:rPr>
              <a:t>int</a:t>
            </a:r>
            <a:r>
              <a:rPr lang="en-US" sz="1200" dirty="0" smtClean="0">
                <a:solidFill>
                  <a:schemeClr val="bg1"/>
                </a:solidFill>
              </a:rPr>
              <a:t>  Med 2010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70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26"/>
          <p:cNvSpPr txBox="1">
            <a:spLocks noChangeArrowheads="1"/>
          </p:cNvSpPr>
          <p:nvPr/>
        </p:nvSpPr>
        <p:spPr bwMode="auto">
          <a:xfrm>
            <a:off x="8551606" y="2091813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89091" name="Text Box 218"/>
          <p:cNvSpPr txBox="1">
            <a:spLocks noChangeArrowheads="1"/>
          </p:cNvSpPr>
          <p:nvPr/>
        </p:nvSpPr>
        <p:spPr bwMode="auto">
          <a:xfrm>
            <a:off x="335893" y="220253"/>
            <a:ext cx="86527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Development </a:t>
            </a:r>
            <a:r>
              <a:rPr lang="en-US" b="1" dirty="0">
                <a:solidFill>
                  <a:srgbClr val="FFFF00"/>
                </a:solidFill>
              </a:rPr>
              <a:t>of Tumor-Targeting </a:t>
            </a:r>
            <a:r>
              <a:rPr lang="en-US" b="1" dirty="0" smtClean="0">
                <a:solidFill>
                  <a:srgbClr val="FFFF00"/>
                </a:solidFill>
              </a:rPr>
              <a:t>Nano-Therapeutics for </a:t>
            </a:r>
            <a:r>
              <a:rPr lang="en-US" b="1" dirty="0">
                <a:solidFill>
                  <a:srgbClr val="FFFF00"/>
                </a:solidFill>
              </a:rPr>
              <a:t>in vivo </a:t>
            </a:r>
            <a:r>
              <a:rPr lang="en-US" b="1" dirty="0" smtClean="0">
                <a:solidFill>
                  <a:srgbClr val="FFFF00"/>
                </a:solidFill>
              </a:rPr>
              <a:t>Drug </a:t>
            </a:r>
            <a:r>
              <a:rPr lang="en-US" b="1" dirty="0">
                <a:solidFill>
                  <a:srgbClr val="FFFF00"/>
                </a:solidFill>
              </a:rPr>
              <a:t>delivery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smtClean="0">
                <a:solidFill>
                  <a:srgbClr val="FFFF00"/>
                </a:solidFill>
              </a:rPr>
              <a:t> ( </a:t>
            </a:r>
            <a:r>
              <a:rPr lang="en-US" b="1" dirty="0" smtClean="0">
                <a:solidFill>
                  <a:srgbClr val="FF0000"/>
                </a:solidFill>
              </a:rPr>
              <a:t>siRNA, microRNA small molecule inhibitors, chemo-drugs</a:t>
            </a:r>
            <a:r>
              <a:rPr lang="en-US" b="1" dirty="0" smtClean="0">
                <a:solidFill>
                  <a:srgbClr val="FFFF00"/>
                </a:solidFill>
              </a:rPr>
              <a:t>)</a:t>
            </a:r>
            <a:endParaRPr lang="en-US" b="1" dirty="0"/>
          </a:p>
        </p:txBody>
      </p:sp>
      <p:grpSp>
        <p:nvGrpSpPr>
          <p:cNvPr id="2" name="Group 382"/>
          <p:cNvGrpSpPr>
            <a:grpSpLocks/>
          </p:cNvGrpSpPr>
          <p:nvPr/>
        </p:nvGrpSpPr>
        <p:grpSpPr bwMode="auto">
          <a:xfrm>
            <a:off x="0" y="866584"/>
            <a:ext cx="9144004" cy="6248400"/>
            <a:chOff x="0" y="672"/>
            <a:chExt cx="5760" cy="3936"/>
          </a:xfrm>
        </p:grpSpPr>
        <p:sp>
          <p:nvSpPr>
            <p:cNvPr id="89132" name="Rectangle 3"/>
            <p:cNvSpPr>
              <a:spLocks noChangeArrowheads="1"/>
            </p:cNvSpPr>
            <p:nvPr/>
          </p:nvSpPr>
          <p:spPr bwMode="auto">
            <a:xfrm>
              <a:off x="0" y="672"/>
              <a:ext cx="5760" cy="39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tr-TR"/>
            </a:p>
          </p:txBody>
        </p:sp>
        <p:pic>
          <p:nvPicPr>
            <p:cNvPr id="89133" name="Picture 4" descr="Image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6" y="1221"/>
              <a:ext cx="4800" cy="279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89136" name="Text Box 7"/>
            <p:cNvSpPr txBox="1">
              <a:spLocks noChangeArrowheads="1"/>
            </p:cNvSpPr>
            <p:nvPr/>
          </p:nvSpPr>
          <p:spPr bwMode="auto">
            <a:xfrm>
              <a:off x="2685" y="2586"/>
              <a:ext cx="150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 smtClean="0"/>
                <a:t> Folate receptor</a:t>
              </a:r>
              <a:endParaRPr lang="en-US" sz="1400" b="1" dirty="0"/>
            </a:p>
          </p:txBody>
        </p:sp>
        <p:sp>
          <p:nvSpPr>
            <p:cNvPr id="89137" name="AutoShape 42"/>
            <p:cNvSpPr>
              <a:spLocks noChangeArrowheads="1"/>
            </p:cNvSpPr>
            <p:nvPr/>
          </p:nvSpPr>
          <p:spPr bwMode="auto">
            <a:xfrm>
              <a:off x="1044" y="2428"/>
              <a:ext cx="192" cy="46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3" name="Group 43"/>
            <p:cNvGrpSpPr>
              <a:grpSpLocks/>
            </p:cNvGrpSpPr>
            <p:nvPr/>
          </p:nvGrpSpPr>
          <p:grpSpPr bwMode="auto">
            <a:xfrm>
              <a:off x="996" y="2240"/>
              <a:ext cx="252" cy="200"/>
              <a:chOff x="996" y="2124"/>
              <a:chExt cx="252" cy="210"/>
            </a:xfrm>
          </p:grpSpPr>
          <p:sp>
            <p:nvSpPr>
              <p:cNvPr id="89257" name="AutoShape 44"/>
              <p:cNvSpPr>
                <a:spLocks noChangeArrowheads="1"/>
              </p:cNvSpPr>
              <p:nvPr/>
            </p:nvSpPr>
            <p:spPr bwMode="auto">
              <a:xfrm>
                <a:off x="996" y="220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8" name="AutoShape 45"/>
              <p:cNvSpPr>
                <a:spLocks noChangeArrowheads="1"/>
              </p:cNvSpPr>
              <p:nvPr/>
            </p:nvSpPr>
            <p:spPr bwMode="auto">
              <a:xfrm>
                <a:off x="1056" y="223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9" name="AutoShape 46"/>
              <p:cNvSpPr>
                <a:spLocks noChangeArrowheads="1"/>
              </p:cNvSpPr>
              <p:nvPr/>
            </p:nvSpPr>
            <p:spPr bwMode="auto">
              <a:xfrm>
                <a:off x="1008" y="228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60" name="AutoShape 47"/>
              <p:cNvSpPr>
                <a:spLocks noChangeArrowheads="1"/>
              </p:cNvSpPr>
              <p:nvPr/>
            </p:nvSpPr>
            <p:spPr bwMode="auto">
              <a:xfrm>
                <a:off x="1008" y="2124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61" name="AutoShape 48"/>
              <p:cNvSpPr>
                <a:spLocks noChangeArrowheads="1"/>
              </p:cNvSpPr>
              <p:nvPr/>
            </p:nvSpPr>
            <p:spPr bwMode="auto">
              <a:xfrm>
                <a:off x="1056" y="216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89139" name="AutoShape 49"/>
            <p:cNvSpPr>
              <a:spLocks noChangeArrowheads="1"/>
            </p:cNvSpPr>
            <p:nvPr/>
          </p:nvSpPr>
          <p:spPr bwMode="auto">
            <a:xfrm>
              <a:off x="2228" y="4127"/>
              <a:ext cx="626" cy="46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40" name="AutoShape 50"/>
            <p:cNvSpPr>
              <a:spLocks noChangeArrowheads="1"/>
            </p:cNvSpPr>
            <p:nvPr/>
          </p:nvSpPr>
          <p:spPr bwMode="auto">
            <a:xfrm>
              <a:off x="2404" y="4047"/>
              <a:ext cx="626" cy="46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4" name="Group 51"/>
            <p:cNvGrpSpPr>
              <a:grpSpLocks/>
            </p:cNvGrpSpPr>
            <p:nvPr/>
          </p:nvGrpSpPr>
          <p:grpSpPr bwMode="auto">
            <a:xfrm>
              <a:off x="3024" y="1770"/>
              <a:ext cx="252" cy="201"/>
              <a:chOff x="1812" y="2124"/>
              <a:chExt cx="252" cy="210"/>
            </a:xfrm>
          </p:grpSpPr>
          <p:sp>
            <p:nvSpPr>
              <p:cNvPr id="89252" name="AutoShape 52"/>
              <p:cNvSpPr>
                <a:spLocks noChangeArrowheads="1"/>
              </p:cNvSpPr>
              <p:nvPr/>
            </p:nvSpPr>
            <p:spPr bwMode="auto">
              <a:xfrm>
                <a:off x="1812" y="220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3" name="AutoShape 53"/>
              <p:cNvSpPr>
                <a:spLocks noChangeArrowheads="1"/>
              </p:cNvSpPr>
              <p:nvPr/>
            </p:nvSpPr>
            <p:spPr bwMode="auto">
              <a:xfrm>
                <a:off x="1872" y="223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4" name="AutoShape 54"/>
              <p:cNvSpPr>
                <a:spLocks noChangeArrowheads="1"/>
              </p:cNvSpPr>
              <p:nvPr/>
            </p:nvSpPr>
            <p:spPr bwMode="auto">
              <a:xfrm>
                <a:off x="1824" y="228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5" name="AutoShape 55"/>
              <p:cNvSpPr>
                <a:spLocks noChangeArrowheads="1"/>
              </p:cNvSpPr>
              <p:nvPr/>
            </p:nvSpPr>
            <p:spPr bwMode="auto">
              <a:xfrm>
                <a:off x="1824" y="2124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6" name="AutoShape 56"/>
              <p:cNvSpPr>
                <a:spLocks noChangeArrowheads="1"/>
              </p:cNvSpPr>
              <p:nvPr/>
            </p:nvSpPr>
            <p:spPr bwMode="auto">
              <a:xfrm>
                <a:off x="1872" y="216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5" name="Group 57"/>
            <p:cNvGrpSpPr>
              <a:grpSpLocks/>
            </p:cNvGrpSpPr>
            <p:nvPr/>
          </p:nvGrpSpPr>
          <p:grpSpPr bwMode="auto">
            <a:xfrm>
              <a:off x="1920" y="3098"/>
              <a:ext cx="252" cy="200"/>
              <a:chOff x="996" y="2814"/>
              <a:chExt cx="252" cy="210"/>
            </a:xfrm>
          </p:grpSpPr>
          <p:sp>
            <p:nvSpPr>
              <p:cNvPr id="89247" name="AutoShape 58"/>
              <p:cNvSpPr>
                <a:spLocks noChangeArrowheads="1"/>
              </p:cNvSpPr>
              <p:nvPr/>
            </p:nvSpPr>
            <p:spPr bwMode="auto">
              <a:xfrm>
                <a:off x="996" y="289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48" name="AutoShape 59"/>
              <p:cNvSpPr>
                <a:spLocks noChangeArrowheads="1"/>
              </p:cNvSpPr>
              <p:nvPr/>
            </p:nvSpPr>
            <p:spPr bwMode="auto">
              <a:xfrm>
                <a:off x="1056" y="292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49" name="AutoShape 60"/>
              <p:cNvSpPr>
                <a:spLocks noChangeArrowheads="1"/>
              </p:cNvSpPr>
              <p:nvPr/>
            </p:nvSpPr>
            <p:spPr bwMode="auto">
              <a:xfrm>
                <a:off x="1008" y="297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0" name="AutoShape 61"/>
              <p:cNvSpPr>
                <a:spLocks noChangeArrowheads="1"/>
              </p:cNvSpPr>
              <p:nvPr/>
            </p:nvSpPr>
            <p:spPr bwMode="auto">
              <a:xfrm>
                <a:off x="1008" y="2814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51" name="AutoShape 62"/>
              <p:cNvSpPr>
                <a:spLocks noChangeArrowheads="1"/>
              </p:cNvSpPr>
              <p:nvPr/>
            </p:nvSpPr>
            <p:spPr bwMode="auto">
              <a:xfrm>
                <a:off x="1056" y="285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6" name="Group 63"/>
            <p:cNvGrpSpPr>
              <a:grpSpLocks/>
            </p:cNvGrpSpPr>
            <p:nvPr/>
          </p:nvGrpSpPr>
          <p:grpSpPr bwMode="auto">
            <a:xfrm>
              <a:off x="3732" y="3189"/>
              <a:ext cx="252" cy="200"/>
              <a:chOff x="996" y="3006"/>
              <a:chExt cx="252" cy="210"/>
            </a:xfrm>
          </p:grpSpPr>
          <p:sp>
            <p:nvSpPr>
              <p:cNvPr id="89242" name="AutoShape 64"/>
              <p:cNvSpPr>
                <a:spLocks noChangeArrowheads="1"/>
              </p:cNvSpPr>
              <p:nvPr/>
            </p:nvSpPr>
            <p:spPr bwMode="auto">
              <a:xfrm>
                <a:off x="996" y="309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43" name="AutoShape 65"/>
              <p:cNvSpPr>
                <a:spLocks noChangeArrowheads="1"/>
              </p:cNvSpPr>
              <p:nvPr/>
            </p:nvSpPr>
            <p:spPr bwMode="auto">
              <a:xfrm>
                <a:off x="1056" y="312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44" name="AutoShape 66"/>
              <p:cNvSpPr>
                <a:spLocks noChangeArrowheads="1"/>
              </p:cNvSpPr>
              <p:nvPr/>
            </p:nvSpPr>
            <p:spPr bwMode="auto">
              <a:xfrm>
                <a:off x="1008" y="316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45" name="AutoShape 67"/>
              <p:cNvSpPr>
                <a:spLocks noChangeArrowheads="1"/>
              </p:cNvSpPr>
              <p:nvPr/>
            </p:nvSpPr>
            <p:spPr bwMode="auto">
              <a:xfrm>
                <a:off x="1008" y="300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46" name="AutoShape 68"/>
              <p:cNvSpPr>
                <a:spLocks noChangeArrowheads="1"/>
              </p:cNvSpPr>
              <p:nvPr/>
            </p:nvSpPr>
            <p:spPr bwMode="auto">
              <a:xfrm>
                <a:off x="1056" y="3042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89144" name="AutoShape 69"/>
            <p:cNvSpPr>
              <a:spLocks noChangeArrowheads="1"/>
            </p:cNvSpPr>
            <p:nvPr/>
          </p:nvSpPr>
          <p:spPr bwMode="auto">
            <a:xfrm>
              <a:off x="2448" y="4105"/>
              <a:ext cx="192" cy="45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45" name="AutoShape 70"/>
            <p:cNvSpPr>
              <a:spLocks noChangeArrowheads="1"/>
            </p:cNvSpPr>
            <p:nvPr/>
          </p:nvSpPr>
          <p:spPr bwMode="auto">
            <a:xfrm>
              <a:off x="2496" y="4013"/>
              <a:ext cx="192" cy="46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46" name="AutoShape 71"/>
            <p:cNvSpPr>
              <a:spLocks noChangeArrowheads="1"/>
            </p:cNvSpPr>
            <p:nvPr/>
          </p:nvSpPr>
          <p:spPr bwMode="auto">
            <a:xfrm>
              <a:off x="2940" y="3693"/>
              <a:ext cx="192" cy="45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47" name="AutoShape 72"/>
            <p:cNvSpPr>
              <a:spLocks noChangeArrowheads="1"/>
            </p:cNvSpPr>
            <p:nvPr/>
          </p:nvSpPr>
          <p:spPr bwMode="auto">
            <a:xfrm>
              <a:off x="2850" y="3756"/>
              <a:ext cx="192" cy="45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48" name="Line 73"/>
            <p:cNvSpPr>
              <a:spLocks noChangeShapeType="1"/>
            </p:cNvSpPr>
            <p:nvPr/>
          </p:nvSpPr>
          <p:spPr bwMode="auto">
            <a:xfrm flipH="1">
              <a:off x="3168" y="3327"/>
              <a:ext cx="528" cy="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49" name="Line 74"/>
            <p:cNvSpPr>
              <a:spLocks noChangeShapeType="1"/>
            </p:cNvSpPr>
            <p:nvPr/>
          </p:nvSpPr>
          <p:spPr bwMode="auto">
            <a:xfrm flipH="1">
              <a:off x="2784" y="3830"/>
              <a:ext cx="192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50" name="Line 75"/>
            <p:cNvSpPr>
              <a:spLocks noChangeShapeType="1"/>
            </p:cNvSpPr>
            <p:nvPr/>
          </p:nvSpPr>
          <p:spPr bwMode="auto">
            <a:xfrm>
              <a:off x="3024" y="415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51" name="Text Box 76"/>
            <p:cNvSpPr txBox="1">
              <a:spLocks noChangeArrowheads="1"/>
            </p:cNvSpPr>
            <p:nvPr/>
          </p:nvSpPr>
          <p:spPr bwMode="auto">
            <a:xfrm>
              <a:off x="1440" y="4044"/>
              <a:ext cx="71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/>
                <a:t>XYZ mRNA</a:t>
              </a:r>
              <a:endParaRPr lang="en-US" sz="1400" b="1" dirty="0"/>
            </a:p>
          </p:txBody>
        </p:sp>
        <p:sp>
          <p:nvSpPr>
            <p:cNvPr id="89152" name="Line 77"/>
            <p:cNvSpPr>
              <a:spLocks noChangeShapeType="1"/>
            </p:cNvSpPr>
            <p:nvPr/>
          </p:nvSpPr>
          <p:spPr bwMode="auto">
            <a:xfrm flipV="1">
              <a:off x="816" y="2337"/>
              <a:ext cx="198" cy="2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53" name="Text Box 78"/>
            <p:cNvSpPr txBox="1">
              <a:spLocks noChangeArrowheads="1"/>
            </p:cNvSpPr>
            <p:nvPr/>
          </p:nvSpPr>
          <p:spPr bwMode="auto">
            <a:xfrm>
              <a:off x="2782" y="3406"/>
              <a:ext cx="43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/>
                <a:t>siRNA</a:t>
              </a:r>
            </a:p>
          </p:txBody>
        </p:sp>
        <p:sp>
          <p:nvSpPr>
            <p:cNvPr id="89154" name="Text Box 79"/>
            <p:cNvSpPr txBox="1">
              <a:spLocks noChangeArrowheads="1"/>
            </p:cNvSpPr>
            <p:nvPr/>
          </p:nvSpPr>
          <p:spPr bwMode="auto">
            <a:xfrm>
              <a:off x="2448" y="4164"/>
              <a:ext cx="34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RISC</a:t>
              </a:r>
            </a:p>
          </p:txBody>
        </p:sp>
        <p:sp>
          <p:nvSpPr>
            <p:cNvPr id="89155" name="AutoShape 87"/>
            <p:cNvSpPr>
              <a:spLocks noChangeArrowheads="1"/>
            </p:cNvSpPr>
            <p:nvPr/>
          </p:nvSpPr>
          <p:spPr bwMode="auto">
            <a:xfrm>
              <a:off x="3084" y="3819"/>
              <a:ext cx="192" cy="45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56" name="AutoShape 88"/>
            <p:cNvSpPr>
              <a:spLocks noChangeArrowheads="1"/>
            </p:cNvSpPr>
            <p:nvPr/>
          </p:nvSpPr>
          <p:spPr bwMode="auto">
            <a:xfrm>
              <a:off x="2976" y="3876"/>
              <a:ext cx="192" cy="45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57" name="Rectangle 89"/>
            <p:cNvSpPr>
              <a:spLocks noChangeArrowheads="1"/>
            </p:cNvSpPr>
            <p:nvPr/>
          </p:nvSpPr>
          <p:spPr bwMode="auto">
            <a:xfrm>
              <a:off x="3360" y="3418"/>
              <a:ext cx="144" cy="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58" name="Rectangle 90"/>
            <p:cNvSpPr>
              <a:spLocks noChangeArrowheads="1"/>
            </p:cNvSpPr>
            <p:nvPr/>
          </p:nvSpPr>
          <p:spPr bwMode="auto">
            <a:xfrm>
              <a:off x="3408" y="3555"/>
              <a:ext cx="144" cy="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59" name="Rectangle 91"/>
            <p:cNvSpPr>
              <a:spLocks noChangeArrowheads="1"/>
            </p:cNvSpPr>
            <p:nvPr/>
          </p:nvSpPr>
          <p:spPr bwMode="auto">
            <a:xfrm flipV="1">
              <a:off x="3408" y="3647"/>
              <a:ext cx="144" cy="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60" name="Rectangle 92"/>
            <p:cNvSpPr>
              <a:spLocks noChangeArrowheads="1"/>
            </p:cNvSpPr>
            <p:nvPr/>
          </p:nvSpPr>
          <p:spPr bwMode="auto">
            <a:xfrm flipV="1">
              <a:off x="3312" y="3327"/>
              <a:ext cx="144" cy="4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61" name="Line 93"/>
            <p:cNvSpPr>
              <a:spLocks noChangeShapeType="1"/>
            </p:cNvSpPr>
            <p:nvPr/>
          </p:nvSpPr>
          <p:spPr bwMode="auto">
            <a:xfrm>
              <a:off x="2928" y="3189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63" name="Line 95"/>
            <p:cNvSpPr>
              <a:spLocks noChangeShapeType="1"/>
            </p:cNvSpPr>
            <p:nvPr/>
          </p:nvSpPr>
          <p:spPr bwMode="auto">
            <a:xfrm>
              <a:off x="720" y="2365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89164" name="Picture 96" descr="Imag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" y="809"/>
              <a:ext cx="1152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7" name="Group 97"/>
            <p:cNvGrpSpPr>
              <a:grpSpLocks/>
            </p:cNvGrpSpPr>
            <p:nvPr/>
          </p:nvGrpSpPr>
          <p:grpSpPr bwMode="auto">
            <a:xfrm>
              <a:off x="1392" y="855"/>
              <a:ext cx="720" cy="92"/>
              <a:chOff x="1440" y="672"/>
              <a:chExt cx="720" cy="96"/>
            </a:xfrm>
          </p:grpSpPr>
          <p:grpSp>
            <p:nvGrpSpPr>
              <p:cNvPr id="8" name="Group 98"/>
              <p:cNvGrpSpPr>
                <a:grpSpLocks/>
              </p:cNvGrpSpPr>
              <p:nvPr/>
            </p:nvGrpSpPr>
            <p:grpSpPr bwMode="auto">
              <a:xfrm>
                <a:off x="1440" y="672"/>
                <a:ext cx="240" cy="96"/>
                <a:chOff x="1440" y="672"/>
                <a:chExt cx="336" cy="96"/>
              </a:xfrm>
            </p:grpSpPr>
            <p:sp>
              <p:nvSpPr>
                <p:cNvPr id="89240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440" y="672"/>
                  <a:ext cx="192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41" name="Line 100"/>
                <p:cNvSpPr>
                  <a:spLocks noChangeShapeType="1"/>
                </p:cNvSpPr>
                <p:nvPr/>
              </p:nvSpPr>
              <p:spPr bwMode="auto">
                <a:xfrm>
                  <a:off x="1632" y="672"/>
                  <a:ext cx="144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01"/>
              <p:cNvGrpSpPr>
                <a:grpSpLocks/>
              </p:cNvGrpSpPr>
              <p:nvPr/>
            </p:nvGrpSpPr>
            <p:grpSpPr bwMode="auto">
              <a:xfrm>
                <a:off x="1680" y="672"/>
                <a:ext cx="240" cy="96"/>
                <a:chOff x="1440" y="672"/>
                <a:chExt cx="336" cy="96"/>
              </a:xfrm>
            </p:grpSpPr>
            <p:sp>
              <p:nvSpPr>
                <p:cNvPr id="89238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440" y="672"/>
                  <a:ext cx="192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39" name="Line 103"/>
                <p:cNvSpPr>
                  <a:spLocks noChangeShapeType="1"/>
                </p:cNvSpPr>
                <p:nvPr/>
              </p:nvSpPr>
              <p:spPr bwMode="auto">
                <a:xfrm>
                  <a:off x="1632" y="672"/>
                  <a:ext cx="144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104"/>
              <p:cNvGrpSpPr>
                <a:grpSpLocks/>
              </p:cNvGrpSpPr>
              <p:nvPr/>
            </p:nvGrpSpPr>
            <p:grpSpPr bwMode="auto">
              <a:xfrm>
                <a:off x="1920" y="672"/>
                <a:ext cx="240" cy="96"/>
                <a:chOff x="1440" y="672"/>
                <a:chExt cx="336" cy="96"/>
              </a:xfrm>
            </p:grpSpPr>
            <p:sp>
              <p:nvSpPr>
                <p:cNvPr id="89236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1440" y="672"/>
                  <a:ext cx="192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237" name="Line 106"/>
                <p:cNvSpPr>
                  <a:spLocks noChangeShapeType="1"/>
                </p:cNvSpPr>
                <p:nvPr/>
              </p:nvSpPr>
              <p:spPr bwMode="auto">
                <a:xfrm>
                  <a:off x="1632" y="672"/>
                  <a:ext cx="144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89166" name="Text Box 107"/>
            <p:cNvSpPr txBox="1">
              <a:spLocks noChangeArrowheads="1"/>
            </p:cNvSpPr>
            <p:nvPr/>
          </p:nvSpPr>
          <p:spPr bwMode="auto">
            <a:xfrm>
              <a:off x="624" y="1084"/>
              <a:ext cx="42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Folate</a:t>
              </a:r>
            </a:p>
          </p:txBody>
        </p:sp>
        <p:sp>
          <p:nvSpPr>
            <p:cNvPr id="89167" name="Text Box 108"/>
            <p:cNvSpPr txBox="1">
              <a:spLocks noChangeArrowheads="1"/>
            </p:cNvSpPr>
            <p:nvPr/>
          </p:nvSpPr>
          <p:spPr bwMode="auto">
            <a:xfrm>
              <a:off x="1440" y="992"/>
              <a:ext cx="7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PEG</a:t>
              </a:r>
              <a:r>
                <a:rPr lang="en-US" sz="1400" b="1" baseline="-25000"/>
                <a:t>2000</a:t>
              </a:r>
              <a:r>
                <a:rPr lang="en-US" sz="1400"/>
                <a:t>linker</a:t>
              </a:r>
            </a:p>
          </p:txBody>
        </p:sp>
        <p:sp>
          <p:nvSpPr>
            <p:cNvPr id="89168" name="Rectangle 109"/>
            <p:cNvSpPr>
              <a:spLocks noChangeArrowheads="1"/>
            </p:cNvSpPr>
            <p:nvPr/>
          </p:nvSpPr>
          <p:spPr bwMode="auto">
            <a:xfrm>
              <a:off x="2208" y="867"/>
              <a:ext cx="576" cy="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69" name="Rectangle 110"/>
            <p:cNvSpPr>
              <a:spLocks noChangeArrowheads="1"/>
            </p:cNvSpPr>
            <p:nvPr/>
          </p:nvSpPr>
          <p:spPr bwMode="auto">
            <a:xfrm>
              <a:off x="2208" y="935"/>
              <a:ext cx="576" cy="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0" name="Oval 111"/>
            <p:cNvSpPr>
              <a:spLocks noChangeArrowheads="1"/>
            </p:cNvSpPr>
            <p:nvPr/>
          </p:nvSpPr>
          <p:spPr bwMode="auto">
            <a:xfrm>
              <a:off x="2112" y="855"/>
              <a:ext cx="144" cy="137"/>
            </a:xfrm>
            <a:prstGeom prst="ellipse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1" name="Text Box 112"/>
            <p:cNvSpPr txBox="1">
              <a:spLocks noChangeArrowheads="1"/>
            </p:cNvSpPr>
            <p:nvPr/>
          </p:nvSpPr>
          <p:spPr bwMode="auto">
            <a:xfrm>
              <a:off x="1296" y="2045"/>
              <a:ext cx="11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tr-TR" sz="1400"/>
            </a:p>
          </p:txBody>
        </p:sp>
        <p:sp>
          <p:nvSpPr>
            <p:cNvPr id="89172" name="Line 113"/>
            <p:cNvSpPr>
              <a:spLocks noChangeShapeType="1"/>
            </p:cNvSpPr>
            <p:nvPr/>
          </p:nvSpPr>
          <p:spPr bwMode="auto">
            <a:xfrm>
              <a:off x="1248" y="2137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73" name="Text Box 114"/>
            <p:cNvSpPr txBox="1">
              <a:spLocks noChangeArrowheads="1"/>
            </p:cNvSpPr>
            <p:nvPr/>
          </p:nvSpPr>
          <p:spPr bwMode="auto">
            <a:xfrm>
              <a:off x="2304" y="992"/>
              <a:ext cx="3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Lipid</a:t>
              </a:r>
            </a:p>
          </p:txBody>
        </p:sp>
        <p:sp>
          <p:nvSpPr>
            <p:cNvPr id="89174" name="Rectangle 116"/>
            <p:cNvSpPr>
              <a:spLocks noChangeArrowheads="1"/>
            </p:cNvSpPr>
            <p:nvPr/>
          </p:nvSpPr>
          <p:spPr bwMode="auto">
            <a:xfrm>
              <a:off x="192" y="718"/>
              <a:ext cx="2688" cy="5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5" name="AutoShape 117"/>
            <p:cNvSpPr>
              <a:spLocks noChangeArrowheads="1"/>
            </p:cNvSpPr>
            <p:nvPr/>
          </p:nvSpPr>
          <p:spPr bwMode="auto">
            <a:xfrm>
              <a:off x="3408" y="4112"/>
              <a:ext cx="626" cy="46"/>
            </a:xfrm>
            <a:prstGeom prst="wave">
              <a:avLst>
                <a:gd name="adj1" fmla="val 20644"/>
                <a:gd name="adj2" fmla="val 949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6" name="Rectangle 118"/>
            <p:cNvSpPr>
              <a:spLocks noChangeArrowheads="1"/>
            </p:cNvSpPr>
            <p:nvPr/>
          </p:nvSpPr>
          <p:spPr bwMode="auto">
            <a:xfrm flipV="1">
              <a:off x="3312" y="3464"/>
              <a:ext cx="144" cy="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7" name="Rectangle 119"/>
            <p:cNvSpPr>
              <a:spLocks noChangeArrowheads="1"/>
            </p:cNvSpPr>
            <p:nvPr/>
          </p:nvSpPr>
          <p:spPr bwMode="auto">
            <a:xfrm>
              <a:off x="3448" y="4105"/>
              <a:ext cx="48" cy="3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8" name="Rectangle 120"/>
            <p:cNvSpPr>
              <a:spLocks noChangeArrowheads="1"/>
            </p:cNvSpPr>
            <p:nvPr/>
          </p:nvSpPr>
          <p:spPr bwMode="auto">
            <a:xfrm>
              <a:off x="3544" y="4112"/>
              <a:ext cx="48" cy="3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79" name="Rectangle 121"/>
            <p:cNvSpPr>
              <a:spLocks noChangeArrowheads="1"/>
            </p:cNvSpPr>
            <p:nvPr/>
          </p:nvSpPr>
          <p:spPr bwMode="auto">
            <a:xfrm>
              <a:off x="3640" y="4112"/>
              <a:ext cx="48" cy="3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80" name="Rectangle 122"/>
            <p:cNvSpPr>
              <a:spLocks noChangeArrowheads="1"/>
            </p:cNvSpPr>
            <p:nvPr/>
          </p:nvSpPr>
          <p:spPr bwMode="auto">
            <a:xfrm>
              <a:off x="3832" y="4112"/>
              <a:ext cx="296" cy="3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81" name="Oval 123"/>
            <p:cNvSpPr>
              <a:spLocks noChangeArrowheads="1"/>
            </p:cNvSpPr>
            <p:nvPr/>
          </p:nvSpPr>
          <p:spPr bwMode="auto">
            <a:xfrm>
              <a:off x="2448" y="4150"/>
              <a:ext cx="336" cy="18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82" name="Text Box 124"/>
            <p:cNvSpPr txBox="1">
              <a:spLocks noChangeArrowheads="1"/>
            </p:cNvSpPr>
            <p:nvPr/>
          </p:nvSpPr>
          <p:spPr bwMode="auto">
            <a:xfrm>
              <a:off x="432" y="2365"/>
              <a:ext cx="45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/>
                <a:t>siRNA</a:t>
              </a:r>
            </a:p>
          </p:txBody>
        </p:sp>
        <p:sp>
          <p:nvSpPr>
            <p:cNvPr id="89183" name="Oval 125"/>
            <p:cNvSpPr>
              <a:spLocks noChangeArrowheads="1"/>
            </p:cNvSpPr>
            <p:nvPr/>
          </p:nvSpPr>
          <p:spPr bwMode="auto">
            <a:xfrm>
              <a:off x="2448" y="3921"/>
              <a:ext cx="336" cy="18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85" name="Rectangle 128"/>
            <p:cNvSpPr>
              <a:spLocks noChangeArrowheads="1"/>
            </p:cNvSpPr>
            <p:nvPr/>
          </p:nvSpPr>
          <p:spPr bwMode="auto">
            <a:xfrm>
              <a:off x="3736" y="4112"/>
              <a:ext cx="48" cy="36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86" name="Text Box 129"/>
            <p:cNvSpPr txBox="1">
              <a:spLocks noChangeArrowheads="1"/>
            </p:cNvSpPr>
            <p:nvPr/>
          </p:nvSpPr>
          <p:spPr bwMode="auto">
            <a:xfrm>
              <a:off x="3312" y="4150"/>
              <a:ext cx="10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/>
                <a:t>mRNA degradation</a:t>
              </a:r>
            </a:p>
          </p:txBody>
        </p:sp>
        <p:sp>
          <p:nvSpPr>
            <p:cNvPr id="89187" name="Rectangle 8"/>
            <p:cNvSpPr>
              <a:spLocks noChangeArrowheads="1"/>
            </p:cNvSpPr>
            <p:nvPr/>
          </p:nvSpPr>
          <p:spPr bwMode="auto">
            <a:xfrm>
              <a:off x="4128" y="1152"/>
              <a:ext cx="1104" cy="96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188" name="Text Box 80"/>
            <p:cNvSpPr txBox="1">
              <a:spLocks noChangeArrowheads="1"/>
            </p:cNvSpPr>
            <p:nvPr/>
          </p:nvSpPr>
          <p:spPr bwMode="auto">
            <a:xfrm>
              <a:off x="4043" y="2479"/>
              <a:ext cx="163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/>
                <a:t>          </a:t>
              </a:r>
              <a:r>
                <a:rPr lang="el-GR" sz="1400" b="1" dirty="0" smtClean="0"/>
                <a:t>α</a:t>
              </a:r>
              <a:r>
                <a:rPr lang="en-US" sz="1400" b="1" dirty="0" smtClean="0"/>
                <a:t>V</a:t>
              </a:r>
              <a:r>
                <a:rPr lang="el-GR" sz="1400" b="1" dirty="0" smtClean="0"/>
                <a:t>β</a:t>
              </a:r>
              <a:r>
                <a:rPr lang="en-US" sz="1400" b="1" dirty="0" smtClean="0"/>
                <a:t>5 integrin receptor</a:t>
              </a:r>
            </a:p>
          </p:txBody>
        </p:sp>
        <p:grpSp>
          <p:nvGrpSpPr>
            <p:cNvPr id="11" name="Group 166"/>
            <p:cNvGrpSpPr>
              <a:grpSpLocks/>
            </p:cNvGrpSpPr>
            <p:nvPr/>
          </p:nvGrpSpPr>
          <p:grpSpPr bwMode="auto">
            <a:xfrm>
              <a:off x="3042" y="1215"/>
              <a:ext cx="2006" cy="999"/>
              <a:chOff x="3330" y="336"/>
              <a:chExt cx="2006" cy="1048"/>
            </a:xfrm>
          </p:grpSpPr>
          <p:grpSp>
            <p:nvGrpSpPr>
              <p:cNvPr id="12" name="Group 146"/>
              <p:cNvGrpSpPr>
                <a:grpSpLocks/>
              </p:cNvGrpSpPr>
              <p:nvPr/>
            </p:nvGrpSpPr>
            <p:grpSpPr bwMode="auto">
              <a:xfrm>
                <a:off x="4560" y="672"/>
                <a:ext cx="252" cy="210"/>
                <a:chOff x="1812" y="2124"/>
                <a:chExt cx="252" cy="210"/>
              </a:xfrm>
            </p:grpSpPr>
            <p:sp>
              <p:nvSpPr>
                <p:cNvPr id="89228" name="AutoShape 147"/>
                <p:cNvSpPr>
                  <a:spLocks noChangeArrowheads="1"/>
                </p:cNvSpPr>
                <p:nvPr/>
              </p:nvSpPr>
              <p:spPr bwMode="auto">
                <a:xfrm>
                  <a:off x="1812" y="2208"/>
                  <a:ext cx="192" cy="48"/>
                </a:xfrm>
                <a:prstGeom prst="wave">
                  <a:avLst>
                    <a:gd name="adj1" fmla="val 20644"/>
                    <a:gd name="adj2" fmla="val 949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89229" name="AutoShape 148"/>
                <p:cNvSpPr>
                  <a:spLocks noChangeArrowheads="1"/>
                </p:cNvSpPr>
                <p:nvPr/>
              </p:nvSpPr>
              <p:spPr bwMode="auto">
                <a:xfrm>
                  <a:off x="1872" y="2238"/>
                  <a:ext cx="192" cy="48"/>
                </a:xfrm>
                <a:prstGeom prst="wave">
                  <a:avLst>
                    <a:gd name="adj1" fmla="val 20644"/>
                    <a:gd name="adj2" fmla="val 949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89230" name="AutoShape 149"/>
                <p:cNvSpPr>
                  <a:spLocks noChangeArrowheads="1"/>
                </p:cNvSpPr>
                <p:nvPr/>
              </p:nvSpPr>
              <p:spPr bwMode="auto">
                <a:xfrm>
                  <a:off x="1824" y="2286"/>
                  <a:ext cx="192" cy="48"/>
                </a:xfrm>
                <a:prstGeom prst="wave">
                  <a:avLst>
                    <a:gd name="adj1" fmla="val 20644"/>
                    <a:gd name="adj2" fmla="val 949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89231" name="AutoShape 150"/>
                <p:cNvSpPr>
                  <a:spLocks noChangeArrowheads="1"/>
                </p:cNvSpPr>
                <p:nvPr/>
              </p:nvSpPr>
              <p:spPr bwMode="auto">
                <a:xfrm>
                  <a:off x="1824" y="2124"/>
                  <a:ext cx="192" cy="48"/>
                </a:xfrm>
                <a:prstGeom prst="wave">
                  <a:avLst>
                    <a:gd name="adj1" fmla="val 20644"/>
                    <a:gd name="adj2" fmla="val 949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89232" name="AutoShape 151"/>
                <p:cNvSpPr>
                  <a:spLocks noChangeArrowheads="1"/>
                </p:cNvSpPr>
                <p:nvPr/>
              </p:nvSpPr>
              <p:spPr bwMode="auto">
                <a:xfrm>
                  <a:off x="1872" y="2160"/>
                  <a:ext cx="192" cy="48"/>
                </a:xfrm>
                <a:prstGeom prst="wave">
                  <a:avLst>
                    <a:gd name="adj1" fmla="val 20644"/>
                    <a:gd name="adj2" fmla="val 949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89215" name="AutoShape 153"/>
              <p:cNvSpPr>
                <a:spLocks noChangeArrowheads="1"/>
              </p:cNvSpPr>
              <p:nvPr/>
            </p:nvSpPr>
            <p:spPr bwMode="auto">
              <a:xfrm>
                <a:off x="4608" y="1104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6" name="AutoShape 154"/>
              <p:cNvSpPr>
                <a:spLocks noChangeArrowheads="1"/>
              </p:cNvSpPr>
              <p:nvPr/>
            </p:nvSpPr>
            <p:spPr bwMode="auto">
              <a:xfrm>
                <a:off x="5008" y="696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7" name="AutoShape 155"/>
              <p:cNvSpPr>
                <a:spLocks noChangeArrowheads="1"/>
              </p:cNvSpPr>
              <p:nvPr/>
            </p:nvSpPr>
            <p:spPr bwMode="auto">
              <a:xfrm>
                <a:off x="4928" y="928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8" name="AutoShape 156"/>
              <p:cNvSpPr>
                <a:spLocks noChangeArrowheads="1"/>
              </p:cNvSpPr>
              <p:nvPr/>
            </p:nvSpPr>
            <p:spPr bwMode="auto">
              <a:xfrm>
                <a:off x="4248" y="528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9" name="AutoShape 157"/>
              <p:cNvSpPr>
                <a:spLocks noChangeArrowheads="1"/>
              </p:cNvSpPr>
              <p:nvPr/>
            </p:nvSpPr>
            <p:spPr bwMode="auto">
              <a:xfrm>
                <a:off x="4280" y="960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21" name="Line 159"/>
              <p:cNvSpPr>
                <a:spLocks noChangeShapeType="1"/>
              </p:cNvSpPr>
              <p:nvPr/>
            </p:nvSpPr>
            <p:spPr bwMode="auto">
              <a:xfrm>
                <a:off x="3330" y="373"/>
                <a:ext cx="22" cy="2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22" name="AutoShape 160"/>
              <p:cNvSpPr>
                <a:spLocks noChangeArrowheads="1"/>
              </p:cNvSpPr>
              <p:nvPr/>
            </p:nvSpPr>
            <p:spPr bwMode="auto">
              <a:xfrm>
                <a:off x="4664" y="1240"/>
                <a:ext cx="192" cy="144"/>
              </a:xfrm>
              <a:prstGeom prst="pentagon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23" name="AutoShape 161"/>
              <p:cNvSpPr>
                <a:spLocks noChangeArrowheads="1"/>
              </p:cNvSpPr>
              <p:nvPr/>
            </p:nvSpPr>
            <p:spPr bwMode="auto">
              <a:xfrm>
                <a:off x="4912" y="1240"/>
                <a:ext cx="192" cy="144"/>
              </a:xfrm>
              <a:prstGeom prst="pentagon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24" name="AutoShape 162"/>
              <p:cNvSpPr>
                <a:spLocks noChangeArrowheads="1"/>
              </p:cNvSpPr>
              <p:nvPr/>
            </p:nvSpPr>
            <p:spPr bwMode="auto">
              <a:xfrm>
                <a:off x="5144" y="1232"/>
                <a:ext cx="192" cy="144"/>
              </a:xfrm>
              <a:prstGeom prst="pentagon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25" name="AutoShape 163"/>
              <p:cNvSpPr>
                <a:spLocks noChangeArrowheads="1"/>
              </p:cNvSpPr>
              <p:nvPr/>
            </p:nvSpPr>
            <p:spPr bwMode="auto">
              <a:xfrm>
                <a:off x="4424" y="1232"/>
                <a:ext cx="192" cy="144"/>
              </a:xfrm>
              <a:prstGeom prst="pentagon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26" name="AutoShape 164"/>
              <p:cNvSpPr>
                <a:spLocks noChangeArrowheads="1"/>
              </p:cNvSpPr>
              <p:nvPr/>
            </p:nvSpPr>
            <p:spPr bwMode="auto">
              <a:xfrm>
                <a:off x="4800" y="384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27" name="AutoShape 165"/>
              <p:cNvSpPr>
                <a:spLocks noChangeArrowheads="1"/>
              </p:cNvSpPr>
              <p:nvPr/>
            </p:nvSpPr>
            <p:spPr bwMode="auto">
              <a:xfrm>
                <a:off x="4512" y="336"/>
                <a:ext cx="144" cy="144"/>
              </a:xfrm>
              <a:prstGeom prst="pentagon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89190" name="Oval 170"/>
            <p:cNvSpPr>
              <a:spLocks noChangeArrowheads="1"/>
            </p:cNvSpPr>
            <p:nvPr/>
          </p:nvSpPr>
          <p:spPr bwMode="auto">
            <a:xfrm rot="5017309">
              <a:off x="4154" y="1401"/>
              <a:ext cx="413" cy="46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3" name="Group 201"/>
            <p:cNvGrpSpPr>
              <a:grpSpLocks/>
            </p:cNvGrpSpPr>
            <p:nvPr/>
          </p:nvGrpSpPr>
          <p:grpSpPr bwMode="auto">
            <a:xfrm>
              <a:off x="4224" y="1564"/>
              <a:ext cx="252" cy="200"/>
              <a:chOff x="1812" y="2124"/>
              <a:chExt cx="252" cy="210"/>
            </a:xfrm>
          </p:grpSpPr>
          <p:sp>
            <p:nvSpPr>
              <p:cNvPr id="89208" name="AutoShape 202"/>
              <p:cNvSpPr>
                <a:spLocks noChangeArrowheads="1"/>
              </p:cNvSpPr>
              <p:nvPr/>
            </p:nvSpPr>
            <p:spPr bwMode="auto">
              <a:xfrm>
                <a:off x="1812" y="220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09" name="AutoShape 203"/>
              <p:cNvSpPr>
                <a:spLocks noChangeArrowheads="1"/>
              </p:cNvSpPr>
              <p:nvPr/>
            </p:nvSpPr>
            <p:spPr bwMode="auto">
              <a:xfrm>
                <a:off x="1872" y="223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0" name="AutoShape 204"/>
              <p:cNvSpPr>
                <a:spLocks noChangeArrowheads="1"/>
              </p:cNvSpPr>
              <p:nvPr/>
            </p:nvSpPr>
            <p:spPr bwMode="auto">
              <a:xfrm>
                <a:off x="1824" y="228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1" name="AutoShape 205"/>
              <p:cNvSpPr>
                <a:spLocks noChangeArrowheads="1"/>
              </p:cNvSpPr>
              <p:nvPr/>
            </p:nvSpPr>
            <p:spPr bwMode="auto">
              <a:xfrm>
                <a:off x="1824" y="2124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12" name="AutoShape 206"/>
              <p:cNvSpPr>
                <a:spLocks noChangeArrowheads="1"/>
              </p:cNvSpPr>
              <p:nvPr/>
            </p:nvSpPr>
            <p:spPr bwMode="auto">
              <a:xfrm>
                <a:off x="1872" y="216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89192" name="Line 207"/>
            <p:cNvSpPr>
              <a:spLocks noChangeShapeType="1"/>
            </p:cNvSpPr>
            <p:nvPr/>
          </p:nvSpPr>
          <p:spPr bwMode="auto">
            <a:xfrm>
              <a:off x="4272" y="1335"/>
              <a:ext cx="48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3" name="Line 208"/>
            <p:cNvSpPr>
              <a:spLocks noChangeShapeType="1"/>
            </p:cNvSpPr>
            <p:nvPr/>
          </p:nvSpPr>
          <p:spPr bwMode="auto">
            <a:xfrm flipH="1">
              <a:off x="4512" y="1381"/>
              <a:ext cx="48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4" name="Line 209"/>
            <p:cNvSpPr>
              <a:spLocks noChangeShapeType="1"/>
            </p:cNvSpPr>
            <p:nvPr/>
          </p:nvSpPr>
          <p:spPr bwMode="auto">
            <a:xfrm flipH="1">
              <a:off x="4592" y="159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5" name="Line 210"/>
            <p:cNvSpPr>
              <a:spLocks noChangeShapeType="1"/>
            </p:cNvSpPr>
            <p:nvPr/>
          </p:nvSpPr>
          <p:spPr bwMode="auto">
            <a:xfrm>
              <a:off x="4560" y="1747"/>
              <a:ext cx="96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6" name="Line 211"/>
            <p:cNvSpPr>
              <a:spLocks noChangeShapeType="1"/>
            </p:cNvSpPr>
            <p:nvPr/>
          </p:nvSpPr>
          <p:spPr bwMode="auto">
            <a:xfrm>
              <a:off x="4352" y="1846"/>
              <a:ext cx="48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7" name="Line 212"/>
            <p:cNvSpPr>
              <a:spLocks noChangeShapeType="1"/>
            </p:cNvSpPr>
            <p:nvPr/>
          </p:nvSpPr>
          <p:spPr bwMode="auto">
            <a:xfrm flipV="1">
              <a:off x="4128" y="1793"/>
              <a:ext cx="96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8" name="Line 213"/>
            <p:cNvSpPr>
              <a:spLocks noChangeShapeType="1"/>
            </p:cNvSpPr>
            <p:nvPr/>
          </p:nvSpPr>
          <p:spPr bwMode="auto">
            <a:xfrm>
              <a:off x="4080" y="1518"/>
              <a:ext cx="144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99" name="Rectangle 217"/>
            <p:cNvSpPr>
              <a:spLocks noChangeArrowheads="1"/>
            </p:cNvSpPr>
            <p:nvPr/>
          </p:nvSpPr>
          <p:spPr bwMode="auto">
            <a:xfrm>
              <a:off x="144" y="704"/>
              <a:ext cx="2784" cy="76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9200" name="Oval 342"/>
            <p:cNvSpPr>
              <a:spLocks noChangeArrowheads="1"/>
            </p:cNvSpPr>
            <p:nvPr/>
          </p:nvSpPr>
          <p:spPr bwMode="auto">
            <a:xfrm rot="5017309">
              <a:off x="1652" y="834"/>
              <a:ext cx="414" cy="46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grpSp>
          <p:nvGrpSpPr>
            <p:cNvPr id="14" name="Group 373"/>
            <p:cNvGrpSpPr>
              <a:grpSpLocks/>
            </p:cNvGrpSpPr>
            <p:nvPr/>
          </p:nvGrpSpPr>
          <p:grpSpPr bwMode="auto">
            <a:xfrm>
              <a:off x="1728" y="960"/>
              <a:ext cx="252" cy="200"/>
              <a:chOff x="1812" y="2124"/>
              <a:chExt cx="252" cy="210"/>
            </a:xfrm>
          </p:grpSpPr>
          <p:sp>
            <p:nvSpPr>
              <p:cNvPr id="89203" name="AutoShape 374"/>
              <p:cNvSpPr>
                <a:spLocks noChangeArrowheads="1"/>
              </p:cNvSpPr>
              <p:nvPr/>
            </p:nvSpPr>
            <p:spPr bwMode="auto">
              <a:xfrm>
                <a:off x="1812" y="220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04" name="AutoShape 375"/>
              <p:cNvSpPr>
                <a:spLocks noChangeArrowheads="1"/>
              </p:cNvSpPr>
              <p:nvPr/>
            </p:nvSpPr>
            <p:spPr bwMode="auto">
              <a:xfrm>
                <a:off x="1872" y="223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05" name="AutoShape 376"/>
              <p:cNvSpPr>
                <a:spLocks noChangeArrowheads="1"/>
              </p:cNvSpPr>
              <p:nvPr/>
            </p:nvSpPr>
            <p:spPr bwMode="auto">
              <a:xfrm>
                <a:off x="1824" y="228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06" name="AutoShape 377"/>
              <p:cNvSpPr>
                <a:spLocks noChangeArrowheads="1"/>
              </p:cNvSpPr>
              <p:nvPr/>
            </p:nvSpPr>
            <p:spPr bwMode="auto">
              <a:xfrm>
                <a:off x="1824" y="2124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207" name="AutoShape 378"/>
              <p:cNvSpPr>
                <a:spLocks noChangeArrowheads="1"/>
              </p:cNvSpPr>
              <p:nvPr/>
            </p:nvSpPr>
            <p:spPr bwMode="auto">
              <a:xfrm>
                <a:off x="1872" y="216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89202" name="Text Box 381"/>
            <p:cNvSpPr txBox="1">
              <a:spLocks noChangeArrowheads="1"/>
            </p:cNvSpPr>
            <p:nvPr/>
          </p:nvSpPr>
          <p:spPr bwMode="auto">
            <a:xfrm>
              <a:off x="432" y="912"/>
              <a:ext cx="1143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/>
                <a:t>Nanoparticle</a:t>
              </a:r>
            </a:p>
            <a:p>
              <a:r>
                <a:rPr lang="en-US" sz="1400" b="1" dirty="0" smtClean="0"/>
                <a:t>Loaded with siRNA</a:t>
              </a:r>
            </a:p>
            <a:p>
              <a:r>
                <a:rPr lang="en-US" sz="1400" b="1" dirty="0"/>
                <a:t>o</a:t>
              </a:r>
              <a:r>
                <a:rPr lang="en-US" sz="1400" b="1" dirty="0" smtClean="0"/>
                <a:t>r microRNA</a:t>
              </a:r>
              <a:endParaRPr lang="en-US" sz="1400" b="1" dirty="0"/>
            </a:p>
          </p:txBody>
        </p:sp>
      </p:grpSp>
      <p:grpSp>
        <p:nvGrpSpPr>
          <p:cNvPr id="15" name="Group 383"/>
          <p:cNvGrpSpPr>
            <a:grpSpLocks/>
          </p:cNvGrpSpPr>
          <p:nvPr/>
        </p:nvGrpSpPr>
        <p:grpSpPr bwMode="auto">
          <a:xfrm rot="1225114">
            <a:off x="8086725" y="2367116"/>
            <a:ext cx="1057275" cy="1012825"/>
            <a:chOff x="4272" y="1392"/>
            <a:chExt cx="666" cy="669"/>
          </a:xfrm>
        </p:grpSpPr>
        <p:grpSp>
          <p:nvGrpSpPr>
            <p:cNvPr id="16" name="Group 384"/>
            <p:cNvGrpSpPr>
              <a:grpSpLocks/>
            </p:cNvGrpSpPr>
            <p:nvPr/>
          </p:nvGrpSpPr>
          <p:grpSpPr bwMode="auto">
            <a:xfrm rot="5017309">
              <a:off x="4270" y="1394"/>
              <a:ext cx="669" cy="666"/>
              <a:chOff x="342" y="288"/>
              <a:chExt cx="666" cy="618"/>
            </a:xfrm>
          </p:grpSpPr>
          <p:sp>
            <p:nvSpPr>
              <p:cNvPr id="89101" name="Oval 385"/>
              <p:cNvSpPr>
                <a:spLocks noChangeArrowheads="1"/>
              </p:cNvSpPr>
              <p:nvPr/>
            </p:nvSpPr>
            <p:spPr bwMode="auto">
              <a:xfrm>
                <a:off x="432" y="432"/>
                <a:ext cx="432" cy="43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grpSp>
            <p:nvGrpSpPr>
              <p:cNvPr id="17" name="Group 386"/>
              <p:cNvGrpSpPr>
                <a:grpSpLocks/>
              </p:cNvGrpSpPr>
              <p:nvPr/>
            </p:nvGrpSpPr>
            <p:grpSpPr bwMode="auto">
              <a:xfrm>
                <a:off x="576" y="288"/>
                <a:ext cx="144" cy="144"/>
                <a:chOff x="768" y="576"/>
                <a:chExt cx="240" cy="240"/>
              </a:xfrm>
            </p:grpSpPr>
            <p:sp>
              <p:nvSpPr>
                <p:cNvPr id="89123" name="Line 387"/>
                <p:cNvSpPr>
                  <a:spLocks noChangeShapeType="1"/>
                </p:cNvSpPr>
                <p:nvPr/>
              </p:nvSpPr>
              <p:spPr bwMode="auto">
                <a:xfrm>
                  <a:off x="864" y="672"/>
                  <a:ext cx="0" cy="14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4" name="Line 388"/>
                <p:cNvSpPr>
                  <a:spLocks noChangeShapeType="1"/>
                </p:cNvSpPr>
                <p:nvPr/>
              </p:nvSpPr>
              <p:spPr bwMode="auto">
                <a:xfrm>
                  <a:off x="912" y="672"/>
                  <a:ext cx="0" cy="14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5" name="Line 389"/>
                <p:cNvSpPr>
                  <a:spLocks noChangeShapeType="1"/>
                </p:cNvSpPr>
                <p:nvPr/>
              </p:nvSpPr>
              <p:spPr bwMode="auto">
                <a:xfrm>
                  <a:off x="816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6" name="Line 390"/>
                <p:cNvSpPr>
                  <a:spLocks noChangeShapeType="1"/>
                </p:cNvSpPr>
                <p:nvPr/>
              </p:nvSpPr>
              <p:spPr bwMode="auto">
                <a:xfrm flipH="1">
                  <a:off x="912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7" name="Line 391"/>
                <p:cNvSpPr>
                  <a:spLocks noChangeShapeType="1"/>
                </p:cNvSpPr>
                <p:nvPr/>
              </p:nvSpPr>
              <p:spPr bwMode="auto">
                <a:xfrm flipH="1">
                  <a:off x="960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8" name="Line 392"/>
                <p:cNvSpPr>
                  <a:spLocks noChangeShapeType="1"/>
                </p:cNvSpPr>
                <p:nvPr/>
              </p:nvSpPr>
              <p:spPr bwMode="auto">
                <a:xfrm>
                  <a:off x="768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9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816" y="672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30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912" y="672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31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864" y="720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396"/>
              <p:cNvGrpSpPr>
                <a:grpSpLocks/>
              </p:cNvGrpSpPr>
              <p:nvPr/>
            </p:nvGrpSpPr>
            <p:grpSpPr bwMode="auto">
              <a:xfrm rot="-7672908">
                <a:off x="342" y="762"/>
                <a:ext cx="144" cy="144"/>
                <a:chOff x="768" y="576"/>
                <a:chExt cx="240" cy="240"/>
              </a:xfrm>
            </p:grpSpPr>
            <p:sp>
              <p:nvSpPr>
                <p:cNvPr id="89114" name="Line 397"/>
                <p:cNvSpPr>
                  <a:spLocks noChangeShapeType="1"/>
                </p:cNvSpPr>
                <p:nvPr/>
              </p:nvSpPr>
              <p:spPr bwMode="auto">
                <a:xfrm>
                  <a:off x="864" y="672"/>
                  <a:ext cx="0" cy="14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5" name="Line 398"/>
                <p:cNvSpPr>
                  <a:spLocks noChangeShapeType="1"/>
                </p:cNvSpPr>
                <p:nvPr/>
              </p:nvSpPr>
              <p:spPr bwMode="auto">
                <a:xfrm>
                  <a:off x="912" y="672"/>
                  <a:ext cx="0" cy="14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6" name="Line 399"/>
                <p:cNvSpPr>
                  <a:spLocks noChangeShapeType="1"/>
                </p:cNvSpPr>
                <p:nvPr/>
              </p:nvSpPr>
              <p:spPr bwMode="auto">
                <a:xfrm>
                  <a:off x="816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7" name="Line 400"/>
                <p:cNvSpPr>
                  <a:spLocks noChangeShapeType="1"/>
                </p:cNvSpPr>
                <p:nvPr/>
              </p:nvSpPr>
              <p:spPr bwMode="auto">
                <a:xfrm flipH="1">
                  <a:off x="912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8" name="Line 401"/>
                <p:cNvSpPr>
                  <a:spLocks noChangeShapeType="1"/>
                </p:cNvSpPr>
                <p:nvPr/>
              </p:nvSpPr>
              <p:spPr bwMode="auto">
                <a:xfrm flipH="1">
                  <a:off x="960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9" name="Line 402"/>
                <p:cNvSpPr>
                  <a:spLocks noChangeShapeType="1"/>
                </p:cNvSpPr>
                <p:nvPr/>
              </p:nvSpPr>
              <p:spPr bwMode="auto">
                <a:xfrm>
                  <a:off x="768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0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816" y="672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1" name="Line 404"/>
                <p:cNvSpPr>
                  <a:spLocks noChangeShapeType="1"/>
                </p:cNvSpPr>
                <p:nvPr/>
              </p:nvSpPr>
              <p:spPr bwMode="auto">
                <a:xfrm flipV="1">
                  <a:off x="912" y="672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22" name="Line 405"/>
                <p:cNvSpPr>
                  <a:spLocks noChangeShapeType="1"/>
                </p:cNvSpPr>
                <p:nvPr/>
              </p:nvSpPr>
              <p:spPr bwMode="auto">
                <a:xfrm flipV="1">
                  <a:off x="864" y="720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406"/>
              <p:cNvGrpSpPr>
                <a:grpSpLocks/>
              </p:cNvGrpSpPr>
              <p:nvPr/>
            </p:nvGrpSpPr>
            <p:grpSpPr bwMode="auto">
              <a:xfrm rot="5400000">
                <a:off x="864" y="576"/>
                <a:ext cx="144" cy="144"/>
                <a:chOff x="768" y="576"/>
                <a:chExt cx="240" cy="240"/>
              </a:xfrm>
            </p:grpSpPr>
            <p:sp>
              <p:nvSpPr>
                <p:cNvPr id="89105" name="Line 407"/>
                <p:cNvSpPr>
                  <a:spLocks noChangeShapeType="1"/>
                </p:cNvSpPr>
                <p:nvPr/>
              </p:nvSpPr>
              <p:spPr bwMode="auto">
                <a:xfrm>
                  <a:off x="864" y="672"/>
                  <a:ext cx="0" cy="14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06" name="Line 408"/>
                <p:cNvSpPr>
                  <a:spLocks noChangeShapeType="1"/>
                </p:cNvSpPr>
                <p:nvPr/>
              </p:nvSpPr>
              <p:spPr bwMode="auto">
                <a:xfrm>
                  <a:off x="912" y="672"/>
                  <a:ext cx="0" cy="144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07" name="Line 409"/>
                <p:cNvSpPr>
                  <a:spLocks noChangeShapeType="1"/>
                </p:cNvSpPr>
                <p:nvPr/>
              </p:nvSpPr>
              <p:spPr bwMode="auto">
                <a:xfrm>
                  <a:off x="816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08" name="Line 410"/>
                <p:cNvSpPr>
                  <a:spLocks noChangeShapeType="1"/>
                </p:cNvSpPr>
                <p:nvPr/>
              </p:nvSpPr>
              <p:spPr bwMode="auto">
                <a:xfrm flipH="1">
                  <a:off x="912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09" name="Line 411"/>
                <p:cNvSpPr>
                  <a:spLocks noChangeShapeType="1"/>
                </p:cNvSpPr>
                <p:nvPr/>
              </p:nvSpPr>
              <p:spPr bwMode="auto">
                <a:xfrm flipH="1">
                  <a:off x="960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0" name="Line 412"/>
                <p:cNvSpPr>
                  <a:spLocks noChangeShapeType="1"/>
                </p:cNvSpPr>
                <p:nvPr/>
              </p:nvSpPr>
              <p:spPr bwMode="auto">
                <a:xfrm>
                  <a:off x="768" y="576"/>
                  <a:ext cx="48" cy="96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1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816" y="672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2" name="Line 414"/>
                <p:cNvSpPr>
                  <a:spLocks noChangeShapeType="1"/>
                </p:cNvSpPr>
                <p:nvPr/>
              </p:nvSpPr>
              <p:spPr bwMode="auto">
                <a:xfrm flipV="1">
                  <a:off x="912" y="672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113" name="Line 415"/>
                <p:cNvSpPr>
                  <a:spLocks noChangeShapeType="1"/>
                </p:cNvSpPr>
                <p:nvPr/>
              </p:nvSpPr>
              <p:spPr bwMode="auto">
                <a:xfrm flipV="1">
                  <a:off x="864" y="720"/>
                  <a:ext cx="48" cy="0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0" name="Group 416"/>
            <p:cNvGrpSpPr>
              <a:grpSpLocks/>
            </p:cNvGrpSpPr>
            <p:nvPr/>
          </p:nvGrpSpPr>
          <p:grpSpPr bwMode="auto">
            <a:xfrm>
              <a:off x="4416" y="1584"/>
              <a:ext cx="252" cy="210"/>
              <a:chOff x="1812" y="2124"/>
              <a:chExt cx="252" cy="210"/>
            </a:xfrm>
          </p:grpSpPr>
          <p:sp>
            <p:nvSpPr>
              <p:cNvPr id="89096" name="AutoShape 417"/>
              <p:cNvSpPr>
                <a:spLocks noChangeArrowheads="1"/>
              </p:cNvSpPr>
              <p:nvPr/>
            </p:nvSpPr>
            <p:spPr bwMode="auto">
              <a:xfrm>
                <a:off x="1812" y="220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097" name="AutoShape 418"/>
              <p:cNvSpPr>
                <a:spLocks noChangeArrowheads="1"/>
              </p:cNvSpPr>
              <p:nvPr/>
            </p:nvSpPr>
            <p:spPr bwMode="auto">
              <a:xfrm>
                <a:off x="1872" y="2238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098" name="AutoShape 419"/>
              <p:cNvSpPr>
                <a:spLocks noChangeArrowheads="1"/>
              </p:cNvSpPr>
              <p:nvPr/>
            </p:nvSpPr>
            <p:spPr bwMode="auto">
              <a:xfrm>
                <a:off x="1824" y="2286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099" name="AutoShape 420"/>
              <p:cNvSpPr>
                <a:spLocks noChangeArrowheads="1"/>
              </p:cNvSpPr>
              <p:nvPr/>
            </p:nvSpPr>
            <p:spPr bwMode="auto">
              <a:xfrm>
                <a:off x="1824" y="2124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89100" name="AutoShape 421"/>
              <p:cNvSpPr>
                <a:spLocks noChangeArrowheads="1"/>
              </p:cNvSpPr>
              <p:nvPr/>
            </p:nvSpPr>
            <p:spPr bwMode="auto">
              <a:xfrm>
                <a:off x="1872" y="2160"/>
                <a:ext cx="192" cy="48"/>
              </a:xfrm>
              <a:prstGeom prst="wave">
                <a:avLst>
                  <a:gd name="adj1" fmla="val 20644"/>
                  <a:gd name="adj2" fmla="val 949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171" name="Text Box 6"/>
          <p:cNvSpPr txBox="1">
            <a:spLocks noChangeArrowheads="1"/>
          </p:cNvSpPr>
          <p:nvPr/>
        </p:nvSpPr>
        <p:spPr bwMode="auto">
          <a:xfrm>
            <a:off x="4414687" y="1607691"/>
            <a:ext cx="704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400" b="1" dirty="0">
                <a:solidFill>
                  <a:srgbClr val="00FF00"/>
                </a:solidFill>
              </a:rPr>
              <a:t>Folate</a:t>
            </a:r>
          </a:p>
        </p:txBody>
      </p:sp>
      <p:sp>
        <p:nvSpPr>
          <p:cNvPr id="172" name="Text Box 114"/>
          <p:cNvSpPr txBox="1">
            <a:spLocks noChangeArrowheads="1"/>
          </p:cNvSpPr>
          <p:nvPr/>
        </p:nvSpPr>
        <p:spPr bwMode="auto">
          <a:xfrm>
            <a:off x="5793760" y="1516750"/>
            <a:ext cx="126829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400" b="1" dirty="0" smtClean="0">
                <a:solidFill>
                  <a:srgbClr val="000099"/>
                </a:solidFill>
              </a:rPr>
              <a:t>RGD peptide</a:t>
            </a:r>
            <a:endParaRPr lang="en-US" sz="1400" b="1" dirty="0">
              <a:solidFill>
                <a:srgbClr val="000099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136" y="2649538"/>
            <a:ext cx="962025" cy="914400"/>
          </a:xfrm>
          <a:prstGeom prst="rect">
            <a:avLst/>
          </a:prstGeom>
        </p:spPr>
      </p:pic>
      <p:sp>
        <p:nvSpPr>
          <p:cNvPr id="173" name="Text Box 381"/>
          <p:cNvSpPr txBox="1">
            <a:spLocks noChangeArrowheads="1"/>
          </p:cNvSpPr>
          <p:nvPr/>
        </p:nvSpPr>
        <p:spPr bwMode="auto">
          <a:xfrm>
            <a:off x="4981952" y="944118"/>
            <a:ext cx="3483133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dirty="0" smtClean="0"/>
              <a:t>Tumor receptor targeted Nanoparticles</a:t>
            </a:r>
            <a:endParaRPr lang="en-US" sz="14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5307341" y="1204005"/>
            <a:ext cx="331867" cy="887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72" idx="0"/>
          </p:cNvCxnSpPr>
          <p:nvPr/>
        </p:nvCxnSpPr>
        <p:spPr>
          <a:xfrm>
            <a:off x="6248403" y="1285092"/>
            <a:ext cx="179505" cy="231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594177" y="1288995"/>
            <a:ext cx="419100" cy="720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" name="Text Box 114"/>
          <p:cNvSpPr txBox="1">
            <a:spLocks noChangeArrowheads="1"/>
          </p:cNvSpPr>
          <p:nvPr/>
        </p:nvSpPr>
        <p:spPr bwMode="auto">
          <a:xfrm>
            <a:off x="7645403" y="1940130"/>
            <a:ext cx="1584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400" b="1" dirty="0" smtClean="0">
                <a:solidFill>
                  <a:srgbClr val="000099"/>
                </a:solidFill>
              </a:rPr>
              <a:t>Antibody coated</a:t>
            </a:r>
            <a:endParaRPr lang="en-US" sz="1400" b="1" dirty="0">
              <a:solidFill>
                <a:srgbClr val="000099"/>
              </a:solidFill>
            </a:endParaRPr>
          </a:p>
        </p:txBody>
      </p:sp>
      <p:sp>
        <p:nvSpPr>
          <p:cNvPr id="176" name="TextBox 4"/>
          <p:cNvSpPr txBox="1">
            <a:spLocks noChangeArrowheads="1"/>
          </p:cNvSpPr>
          <p:nvPr/>
        </p:nvSpPr>
        <p:spPr bwMode="auto">
          <a:xfrm>
            <a:off x="6703238" y="6166367"/>
            <a:ext cx="3709987" cy="430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1" dirty="0" smtClean="0">
                <a:solidFill>
                  <a:schemeClr val="bg1"/>
                </a:solidFill>
                <a:latin typeface="+mn-lt"/>
                <a:cs typeface="+mn-cs"/>
              </a:rPr>
              <a:t>Ozpolat et al   </a:t>
            </a:r>
          </a:p>
          <a:p>
            <a:pPr eaLnBrk="1" hangingPunct="1">
              <a:defRPr/>
            </a:pPr>
            <a:r>
              <a:rPr lang="en-US" sz="1100" i="1" dirty="0" smtClean="0">
                <a:solidFill>
                  <a:schemeClr val="bg1"/>
                </a:solidFill>
                <a:latin typeface="+mn-lt"/>
                <a:cs typeface="+mn-cs"/>
              </a:rPr>
              <a:t>J  Internal Medicine, 2010</a:t>
            </a:r>
          </a:p>
        </p:txBody>
      </p:sp>
      <p:sp>
        <p:nvSpPr>
          <p:cNvPr id="177" name="TextBox 4"/>
          <p:cNvSpPr txBox="1">
            <a:spLocks noChangeArrowheads="1"/>
          </p:cNvSpPr>
          <p:nvPr/>
        </p:nvSpPr>
        <p:spPr bwMode="auto">
          <a:xfrm>
            <a:off x="7244993" y="5957022"/>
            <a:ext cx="3709987" cy="430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1" dirty="0" smtClean="0">
                <a:latin typeface="+mn-lt"/>
                <a:cs typeface="+mn-cs"/>
              </a:rPr>
              <a:t>Ozpolat et al   Advance Drug </a:t>
            </a:r>
          </a:p>
          <a:p>
            <a:pPr eaLnBrk="1" hangingPunct="1">
              <a:defRPr/>
            </a:pPr>
            <a:r>
              <a:rPr lang="en-US" sz="1100" i="1" dirty="0" smtClean="0">
                <a:latin typeface="+mn-lt"/>
                <a:cs typeface="+mn-cs"/>
              </a:rPr>
              <a:t>Delivery, 2014</a:t>
            </a:r>
          </a:p>
        </p:txBody>
      </p:sp>
    </p:spTree>
    <p:extLst>
      <p:ext uri="{BB962C8B-B14F-4D97-AF65-F5344CB8AC3E}">
        <p14:creationId xmlns:p14="http://schemas.microsoft.com/office/powerpoint/2010/main" val="238365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809" name="Object 2"/>
          <p:cNvGraphicFramePr>
            <a:graphicFrameLocks noChangeAspect="1"/>
          </p:cNvGraphicFramePr>
          <p:nvPr/>
        </p:nvGraphicFramePr>
        <p:xfrm>
          <a:off x="0" y="-5707063"/>
          <a:ext cx="15544800" cy="1256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65" name="Image" r:id="rId3" imgW="10679365" imgH="9968254" progId="">
                  <p:embed/>
                </p:oleObj>
              </mc:Choice>
              <mc:Fallback>
                <p:oleObj name="Image" r:id="rId3" imgW="10679365" imgH="99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5707063"/>
                        <a:ext cx="15544800" cy="1256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788" y="4005263"/>
            <a:ext cx="6223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75" y="-609600"/>
            <a:ext cx="4349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75" y="188913"/>
            <a:ext cx="3905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075" y="769938"/>
            <a:ext cx="373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38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207264" y="852992"/>
            <a:ext cx="8741302" cy="4605210"/>
            <a:chOff x="3227" y="8451"/>
            <a:chExt cx="7033" cy="3417"/>
          </a:xfrm>
        </p:grpSpPr>
        <p:pic>
          <p:nvPicPr>
            <p:cNvPr id="23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288" y="8476"/>
              <a:ext cx="2972" cy="325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8451"/>
              <a:ext cx="3894" cy="341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10" name="7-Point Star 9"/>
          <p:cNvSpPr/>
          <p:nvPr/>
        </p:nvSpPr>
        <p:spPr>
          <a:xfrm>
            <a:off x="1719072" y="1328928"/>
            <a:ext cx="195072" cy="24384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16169" y="221697"/>
            <a:ext cx="8052488" cy="432564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lvl="0" indent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Selective cancer cell targeting strategy via specific</a:t>
            </a:r>
            <a:r>
              <a:rPr kumimoji="0" lang="en-US" altLang="zh-CN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ligands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for therapeutic targeting  in ovarian cancer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22848" y="2877312"/>
            <a:ext cx="2389632" cy="4754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7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18"/>
          <p:cNvSpPr txBox="1">
            <a:spLocks noChangeArrowheads="1"/>
          </p:cNvSpPr>
          <p:nvPr/>
        </p:nvSpPr>
        <p:spPr bwMode="auto">
          <a:xfrm>
            <a:off x="760413" y="266700"/>
            <a:ext cx="8001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FFFF00"/>
                </a:solidFill>
              </a:rPr>
              <a:t>In vivo efficacy of FR</a:t>
            </a:r>
            <a:r>
              <a:rPr lang="en-US" sz="2000" b="1" dirty="0">
                <a:solidFill>
                  <a:srgbClr val="FFFF00"/>
                </a:solidFill>
                <a:sym typeface="Symbol" charset="0"/>
              </a:rPr>
              <a:t></a:t>
            </a:r>
            <a:r>
              <a:rPr lang="en-US" sz="2000" b="1" dirty="0">
                <a:solidFill>
                  <a:srgbClr val="FFFF00"/>
                </a:solidFill>
              </a:rPr>
              <a:t> and </a:t>
            </a:r>
            <a:r>
              <a:rPr lang="en-US" sz="2000" b="1" dirty="0">
                <a:solidFill>
                  <a:srgbClr val="FFFF00"/>
                </a:solidFill>
                <a:sym typeface="Symbol" charset="0"/>
              </a:rPr>
              <a:t>V3 </a:t>
            </a:r>
            <a:r>
              <a:rPr lang="en-US" sz="2000" b="1" dirty="0" err="1">
                <a:solidFill>
                  <a:srgbClr val="FFFF00"/>
                </a:solidFill>
                <a:sym typeface="Symbol" charset="0"/>
              </a:rPr>
              <a:t>integrin</a:t>
            </a:r>
            <a:r>
              <a:rPr lang="en-US" sz="2000" b="1" dirty="0">
                <a:solidFill>
                  <a:srgbClr val="FFFF00"/>
                </a:solidFill>
                <a:sym typeface="Symbol" charset="0"/>
              </a:rPr>
              <a:t> receptor-targeted DOPC-</a:t>
            </a:r>
            <a:r>
              <a:rPr lang="en-US" sz="2000" b="1" dirty="0" err="1">
                <a:solidFill>
                  <a:srgbClr val="FFFF00"/>
                </a:solidFill>
                <a:sym typeface="Symbol" charset="0"/>
              </a:rPr>
              <a:t>nanoliposomes</a:t>
            </a:r>
            <a:r>
              <a:rPr lang="en-US" sz="2000" b="1" dirty="0">
                <a:solidFill>
                  <a:srgbClr val="FFFF00"/>
                </a:solidFill>
              </a:rPr>
              <a:t> in </a:t>
            </a:r>
            <a:r>
              <a:rPr lang="en-US" sz="2000" b="1" u="sng" dirty="0">
                <a:solidFill>
                  <a:srgbClr val="FFFF00"/>
                </a:solidFill>
              </a:rPr>
              <a:t>metastatic  ovarian cancer </a:t>
            </a:r>
            <a:r>
              <a:rPr lang="en-US" sz="2000" b="1" dirty="0">
                <a:solidFill>
                  <a:srgbClr val="FFFF00"/>
                </a:solidFill>
              </a:rPr>
              <a:t>models</a:t>
            </a:r>
          </a:p>
          <a:p>
            <a:pPr eaLnBrk="1" hangingPunct="1"/>
            <a:r>
              <a:rPr lang="en-US" sz="2000" b="1" dirty="0">
                <a:solidFill>
                  <a:srgbClr val="FFFF00"/>
                </a:solidFill>
                <a:sym typeface="Symbol" charset="0"/>
              </a:rPr>
              <a:t>In mice</a:t>
            </a:r>
            <a:endParaRPr lang="en-US" sz="2000" dirty="0">
              <a:solidFill>
                <a:srgbClr val="FFFF00"/>
              </a:solidFill>
              <a:sym typeface="Symbol" charset="0"/>
            </a:endParaRPr>
          </a:p>
        </p:txBody>
      </p:sp>
      <p:sp>
        <p:nvSpPr>
          <p:cNvPr id="125955" name="TextBox 1"/>
          <p:cNvSpPr txBox="1">
            <a:spLocks noChangeArrowheads="1"/>
          </p:cNvSpPr>
          <p:nvPr/>
        </p:nvSpPr>
        <p:spPr bwMode="auto">
          <a:xfrm>
            <a:off x="6654664" y="6443275"/>
            <a:ext cx="22747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tr-TR" sz="1200" dirty="0" smtClean="0">
                <a:solidFill>
                  <a:schemeClr val="bg1"/>
                </a:solidFill>
              </a:rPr>
              <a:t>Alpay..</a:t>
            </a:r>
            <a:r>
              <a:rPr lang="en-US" sz="1200" dirty="0" smtClean="0">
                <a:solidFill>
                  <a:schemeClr val="bg1"/>
                </a:solidFill>
              </a:rPr>
              <a:t> Ozpolat </a:t>
            </a:r>
            <a:r>
              <a:rPr lang="en-US" sz="1200" dirty="0">
                <a:solidFill>
                  <a:schemeClr val="bg1"/>
                </a:solidFill>
              </a:rPr>
              <a:t>et al ( in press)</a:t>
            </a:r>
          </a:p>
        </p:txBody>
      </p:sp>
      <p:sp>
        <p:nvSpPr>
          <p:cNvPr id="125956" name="TextBox 2"/>
          <p:cNvSpPr txBox="1">
            <a:spLocks noChangeArrowheads="1"/>
          </p:cNvSpPr>
          <p:nvPr/>
        </p:nvSpPr>
        <p:spPr bwMode="auto">
          <a:xfrm>
            <a:off x="2181225" y="1255713"/>
            <a:ext cx="53889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400" dirty="0">
                <a:solidFill>
                  <a:srgbClr val="FFFFFF"/>
                </a:solidFill>
              </a:rPr>
              <a:t>Mice received  liposomal EphA2 </a:t>
            </a:r>
            <a:r>
              <a:rPr lang="en-US" sz="1400" dirty="0" err="1">
                <a:solidFill>
                  <a:srgbClr val="FFFFFF"/>
                </a:solidFill>
              </a:rPr>
              <a:t>siRNA</a:t>
            </a:r>
            <a:r>
              <a:rPr lang="en-US" sz="1400" dirty="0">
                <a:solidFill>
                  <a:srgbClr val="FFFFFF"/>
                </a:solidFill>
              </a:rPr>
              <a:t>  </a:t>
            </a:r>
            <a:r>
              <a:rPr lang="en-US" sz="1400" dirty="0" smtClean="0">
                <a:solidFill>
                  <a:srgbClr val="FFFFFF"/>
                </a:solidFill>
              </a:rPr>
              <a:t>0.15mg</a:t>
            </a:r>
            <a:r>
              <a:rPr lang="en-US" sz="1400" dirty="0">
                <a:solidFill>
                  <a:srgbClr val="FFFFFF"/>
                </a:solidFill>
              </a:rPr>
              <a:t>/kg (~4ug/mouse)</a:t>
            </a:r>
          </a:p>
          <a:p>
            <a:pPr eaLnBrk="1" hangingPunct="1"/>
            <a:r>
              <a:rPr lang="en-US" sz="1400" dirty="0">
                <a:solidFill>
                  <a:srgbClr val="FFFFFF"/>
                </a:solidFill>
              </a:rPr>
              <a:t>Twice/week,  I.V injections from tail vein – Total of 5 weeks 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7" y="1902940"/>
            <a:ext cx="3804996" cy="404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Figure final 010812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515" y="1881729"/>
            <a:ext cx="5004486" cy="413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Metin kutusu"/>
          <p:cNvSpPr txBox="1"/>
          <p:nvPr/>
        </p:nvSpPr>
        <p:spPr>
          <a:xfrm>
            <a:off x="2693773" y="5609968"/>
            <a:ext cx="1412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b="1" dirty="0" smtClean="0"/>
              <a:t>n=10 </a:t>
            </a:r>
            <a:r>
              <a:rPr lang="tr-TR" sz="1200" b="1" dirty="0" err="1" smtClean="0"/>
              <a:t>mice</a:t>
            </a:r>
            <a:r>
              <a:rPr lang="tr-TR" sz="1200" b="1" dirty="0" smtClean="0"/>
              <a:t>/</a:t>
            </a:r>
            <a:r>
              <a:rPr lang="tr-TR" sz="1200" b="1" dirty="0" err="1" smtClean="0"/>
              <a:t>group</a:t>
            </a:r>
            <a:endParaRPr lang="tr-TR" sz="1200" b="1" dirty="0"/>
          </a:p>
        </p:txBody>
      </p:sp>
    </p:spTree>
    <p:extLst>
      <p:ext uri="{BB962C8B-B14F-4D97-AF65-F5344CB8AC3E}">
        <p14:creationId xmlns:p14="http://schemas.microsoft.com/office/powerpoint/2010/main" val="40724123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53" y="4772708"/>
            <a:ext cx="3106829" cy="140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Text Box 26"/>
          <p:cNvSpPr txBox="1">
            <a:spLocks noChangeArrowheads="1"/>
          </p:cNvSpPr>
          <p:nvPr/>
        </p:nvSpPr>
        <p:spPr bwMode="auto">
          <a:xfrm>
            <a:off x="2231025" y="451372"/>
            <a:ext cx="691297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FFFF00"/>
                </a:solidFill>
              </a:rPr>
              <a:t>Therapeutic Silencing of </a:t>
            </a:r>
            <a:r>
              <a:rPr lang="en-US" sz="1800" b="1" dirty="0" smtClean="0">
                <a:solidFill>
                  <a:srgbClr val="FFFF00"/>
                </a:solidFill>
              </a:rPr>
              <a:t>EF2K by siRNA </a:t>
            </a:r>
            <a:r>
              <a:rPr lang="en-US" sz="1800" b="1" dirty="0" err="1" smtClean="0">
                <a:solidFill>
                  <a:srgbClr val="FFFF00"/>
                </a:solidFill>
              </a:rPr>
              <a:t>nanotherapeutics</a:t>
            </a:r>
            <a:r>
              <a:rPr lang="en-US" sz="1800" b="1" dirty="0" smtClean="0">
                <a:solidFill>
                  <a:srgbClr val="FFFF00"/>
                </a:solidFill>
              </a:rPr>
              <a:t> inhibits tumor growth and enhances </a:t>
            </a:r>
            <a:r>
              <a:rPr lang="en-US" sz="1800" b="1" dirty="0">
                <a:solidFill>
                  <a:srgbClr val="FFFF00"/>
                </a:solidFill>
              </a:rPr>
              <a:t>the </a:t>
            </a:r>
            <a:r>
              <a:rPr lang="en-US" sz="1800" b="1" dirty="0" smtClean="0">
                <a:solidFill>
                  <a:srgbClr val="FFFF00"/>
                </a:solidFill>
              </a:rPr>
              <a:t>efficacy of chemotherapy </a:t>
            </a:r>
            <a:r>
              <a:rPr lang="en-US" sz="1800" b="1" dirty="0">
                <a:solidFill>
                  <a:srgbClr val="FFFF00"/>
                </a:solidFill>
              </a:rPr>
              <a:t>In MDA-MB-231  </a:t>
            </a:r>
            <a:r>
              <a:rPr lang="en-US" sz="1800" b="1" dirty="0" smtClean="0">
                <a:solidFill>
                  <a:srgbClr val="FFFF00"/>
                </a:solidFill>
              </a:rPr>
              <a:t>TNBC model</a:t>
            </a:r>
            <a:endParaRPr lang="en-US" sz="1800" b="1" dirty="0">
              <a:solidFill>
                <a:srgbClr val="FFFF00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39" y="1921803"/>
            <a:ext cx="3248771" cy="269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353" y="1808486"/>
            <a:ext cx="4699495" cy="290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2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39" y="4715688"/>
            <a:ext cx="3248771" cy="146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96" y="0"/>
            <a:ext cx="7227591" cy="1751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336283"/>
            <a:ext cx="357078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200" b="1" dirty="0" smtClean="0">
                <a:solidFill>
                  <a:schemeClr val="bg1"/>
                </a:solidFill>
              </a:rPr>
              <a:t>Ibrahim </a:t>
            </a:r>
            <a:r>
              <a:rPr lang="en-US" sz="1200" b="1" dirty="0" err="1" smtClean="0">
                <a:solidFill>
                  <a:schemeClr val="bg1"/>
                </a:solidFill>
              </a:rPr>
              <a:t>Tekedereli</a:t>
            </a:r>
            <a:r>
              <a:rPr lang="en-US" sz="1200" b="1" dirty="0" smtClean="0">
                <a:solidFill>
                  <a:schemeClr val="bg1"/>
                </a:solidFill>
              </a:rPr>
              <a:t> MD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" y="457803"/>
            <a:ext cx="858000" cy="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94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8475" y="3097213"/>
            <a:ext cx="1503363" cy="137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8475" y="1660525"/>
            <a:ext cx="1504950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5"/>
          <p:cNvSpPr txBox="1">
            <a:spLocks noChangeArrowheads="1"/>
          </p:cNvSpPr>
          <p:nvPr/>
        </p:nvSpPr>
        <p:spPr bwMode="auto">
          <a:xfrm>
            <a:off x="633413" y="2176463"/>
            <a:ext cx="9779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Cont-siRNA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515938" y="3606800"/>
            <a:ext cx="10890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eEF2K siRNA</a:t>
            </a:r>
          </a:p>
        </p:txBody>
      </p:sp>
      <p:pic>
        <p:nvPicPr>
          <p:cNvPr id="2867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1525" y="3089275"/>
            <a:ext cx="14636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2201863" y="1317625"/>
            <a:ext cx="22304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-                                +Paclitaxel </a:t>
            </a:r>
          </a:p>
        </p:txBody>
      </p:sp>
      <p:pic>
        <p:nvPicPr>
          <p:cNvPr id="28680" name="Picture 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13113" y="1670050"/>
            <a:ext cx="146367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786313" y="1665288"/>
            <a:ext cx="4002087" cy="2919412"/>
            <a:chOff x="3614" y="2128"/>
            <a:chExt cx="2521" cy="1839"/>
          </a:xfrm>
        </p:grpSpPr>
        <p:sp>
          <p:nvSpPr>
            <p:cNvPr id="28699" name="Rectangle 9"/>
            <p:cNvSpPr>
              <a:spLocks noChangeArrowheads="1"/>
            </p:cNvSpPr>
            <p:nvPr/>
          </p:nvSpPr>
          <p:spPr bwMode="auto">
            <a:xfrm>
              <a:off x="3993" y="2170"/>
              <a:ext cx="1936" cy="117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0" name="Rectangle 10"/>
            <p:cNvSpPr>
              <a:spLocks noChangeArrowheads="1"/>
            </p:cNvSpPr>
            <p:nvPr/>
          </p:nvSpPr>
          <p:spPr bwMode="auto">
            <a:xfrm>
              <a:off x="4173" y="2386"/>
              <a:ext cx="246" cy="95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1" name="Rectangle 11"/>
            <p:cNvSpPr>
              <a:spLocks noChangeArrowheads="1"/>
            </p:cNvSpPr>
            <p:nvPr/>
          </p:nvSpPr>
          <p:spPr bwMode="auto">
            <a:xfrm>
              <a:off x="4652" y="3029"/>
              <a:ext cx="252" cy="3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2" name="Rectangle 12"/>
            <p:cNvSpPr>
              <a:spLocks noChangeArrowheads="1"/>
            </p:cNvSpPr>
            <p:nvPr/>
          </p:nvSpPr>
          <p:spPr bwMode="auto">
            <a:xfrm>
              <a:off x="5106" y="3017"/>
              <a:ext cx="246" cy="32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3" name="Line 13"/>
            <p:cNvSpPr>
              <a:spLocks noChangeShapeType="1"/>
            </p:cNvSpPr>
            <p:nvPr/>
          </p:nvSpPr>
          <p:spPr bwMode="auto">
            <a:xfrm>
              <a:off x="6135" y="334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4" name="Line 14"/>
            <p:cNvSpPr>
              <a:spLocks noChangeShapeType="1"/>
            </p:cNvSpPr>
            <p:nvPr/>
          </p:nvSpPr>
          <p:spPr bwMode="auto">
            <a:xfrm>
              <a:off x="3993" y="2170"/>
              <a:ext cx="0" cy="117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5" name="Line 15"/>
            <p:cNvSpPr>
              <a:spLocks noChangeShapeType="1"/>
            </p:cNvSpPr>
            <p:nvPr/>
          </p:nvSpPr>
          <p:spPr bwMode="auto">
            <a:xfrm>
              <a:off x="3975" y="3340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6" name="Line 16"/>
            <p:cNvSpPr>
              <a:spLocks noChangeShapeType="1"/>
            </p:cNvSpPr>
            <p:nvPr/>
          </p:nvSpPr>
          <p:spPr bwMode="auto">
            <a:xfrm>
              <a:off x="3975" y="3226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7" name="Line 17"/>
            <p:cNvSpPr>
              <a:spLocks noChangeShapeType="1"/>
            </p:cNvSpPr>
            <p:nvPr/>
          </p:nvSpPr>
          <p:spPr bwMode="auto">
            <a:xfrm>
              <a:off x="3975" y="3106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8" name="Line 18"/>
            <p:cNvSpPr>
              <a:spLocks noChangeShapeType="1"/>
            </p:cNvSpPr>
            <p:nvPr/>
          </p:nvSpPr>
          <p:spPr bwMode="auto">
            <a:xfrm>
              <a:off x="3975" y="2992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09" name="Line 19"/>
            <p:cNvSpPr>
              <a:spLocks noChangeShapeType="1"/>
            </p:cNvSpPr>
            <p:nvPr/>
          </p:nvSpPr>
          <p:spPr bwMode="auto">
            <a:xfrm>
              <a:off x="3975" y="2872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10" name="Line 20"/>
            <p:cNvSpPr>
              <a:spLocks noChangeShapeType="1"/>
            </p:cNvSpPr>
            <p:nvPr/>
          </p:nvSpPr>
          <p:spPr bwMode="auto">
            <a:xfrm>
              <a:off x="3975" y="2290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11" name="Line 21"/>
            <p:cNvSpPr>
              <a:spLocks noChangeShapeType="1"/>
            </p:cNvSpPr>
            <p:nvPr/>
          </p:nvSpPr>
          <p:spPr bwMode="auto">
            <a:xfrm>
              <a:off x="3975" y="2170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12" name="Line 22"/>
            <p:cNvSpPr>
              <a:spLocks noChangeShapeType="1"/>
            </p:cNvSpPr>
            <p:nvPr/>
          </p:nvSpPr>
          <p:spPr bwMode="auto">
            <a:xfrm flipV="1">
              <a:off x="3993" y="3340"/>
              <a:ext cx="0" cy="1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13" name="Rectangle 23"/>
            <p:cNvSpPr>
              <a:spLocks noChangeArrowheads="1"/>
            </p:cNvSpPr>
            <p:nvPr/>
          </p:nvSpPr>
          <p:spPr bwMode="auto">
            <a:xfrm>
              <a:off x="3864" y="3280"/>
              <a:ext cx="54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8714" name="Rectangle 24"/>
            <p:cNvSpPr>
              <a:spLocks noChangeArrowheads="1"/>
            </p:cNvSpPr>
            <p:nvPr/>
          </p:nvSpPr>
          <p:spPr bwMode="auto">
            <a:xfrm>
              <a:off x="3816" y="3064"/>
              <a:ext cx="107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25</a:t>
              </a:r>
            </a:p>
          </p:txBody>
        </p:sp>
        <p:sp>
          <p:nvSpPr>
            <p:cNvPr id="28715" name="Rectangle 25"/>
            <p:cNvSpPr>
              <a:spLocks noChangeArrowheads="1"/>
            </p:cNvSpPr>
            <p:nvPr/>
          </p:nvSpPr>
          <p:spPr bwMode="auto">
            <a:xfrm>
              <a:off x="3816" y="2848"/>
              <a:ext cx="160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50</a:t>
              </a:r>
            </a:p>
          </p:txBody>
        </p:sp>
        <p:sp>
          <p:nvSpPr>
            <p:cNvPr id="28716" name="Rectangle 26"/>
            <p:cNvSpPr>
              <a:spLocks noChangeArrowheads="1"/>
            </p:cNvSpPr>
            <p:nvPr/>
          </p:nvSpPr>
          <p:spPr bwMode="auto">
            <a:xfrm>
              <a:off x="3816" y="2608"/>
              <a:ext cx="107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75</a:t>
              </a:r>
            </a:p>
          </p:txBody>
        </p:sp>
        <p:sp>
          <p:nvSpPr>
            <p:cNvPr id="28717" name="Rectangle 27"/>
            <p:cNvSpPr>
              <a:spLocks noChangeArrowheads="1"/>
            </p:cNvSpPr>
            <p:nvPr/>
          </p:nvSpPr>
          <p:spPr bwMode="auto">
            <a:xfrm>
              <a:off x="3789" y="2359"/>
              <a:ext cx="161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100</a:t>
              </a:r>
            </a:p>
          </p:txBody>
        </p:sp>
        <p:sp>
          <p:nvSpPr>
            <p:cNvPr id="28718" name="Rectangle 28"/>
            <p:cNvSpPr>
              <a:spLocks noChangeArrowheads="1"/>
            </p:cNvSpPr>
            <p:nvPr/>
          </p:nvSpPr>
          <p:spPr bwMode="auto">
            <a:xfrm>
              <a:off x="4092" y="3376"/>
              <a:ext cx="28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Control</a:t>
              </a:r>
            </a:p>
            <a:p>
              <a:r>
                <a:rPr lang="en-US" sz="1000" b="1">
                  <a:solidFill>
                    <a:schemeClr val="bg1"/>
                  </a:solidFill>
                </a:rPr>
                <a:t>siRNA </a:t>
              </a:r>
            </a:p>
          </p:txBody>
        </p:sp>
        <p:sp>
          <p:nvSpPr>
            <p:cNvPr id="28719" name="Rectangle 29"/>
            <p:cNvSpPr>
              <a:spLocks noChangeArrowheads="1"/>
            </p:cNvSpPr>
            <p:nvPr/>
          </p:nvSpPr>
          <p:spPr bwMode="auto">
            <a:xfrm>
              <a:off x="4615" y="3376"/>
              <a:ext cx="370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Cont-</a:t>
              </a:r>
            </a:p>
            <a:p>
              <a:r>
                <a:rPr lang="en-US" sz="1000" b="1">
                  <a:solidFill>
                    <a:schemeClr val="bg1"/>
                  </a:solidFill>
                </a:rPr>
                <a:t>siRNA</a:t>
              </a:r>
            </a:p>
            <a:p>
              <a:r>
                <a:rPr lang="en-US" sz="1000" b="1">
                  <a:solidFill>
                    <a:schemeClr val="bg1"/>
                  </a:solidFill>
                </a:rPr>
                <a:t>     + </a:t>
              </a:r>
            </a:p>
            <a:p>
              <a:r>
                <a:rPr lang="en-US" sz="1000" b="1">
                  <a:solidFill>
                    <a:schemeClr val="bg1"/>
                  </a:solidFill>
                </a:rPr>
                <a:t>Paclitaxel</a:t>
              </a:r>
            </a:p>
          </p:txBody>
        </p:sp>
        <p:sp>
          <p:nvSpPr>
            <p:cNvPr id="28720" name="Rectangle 30"/>
            <p:cNvSpPr>
              <a:spLocks noChangeArrowheads="1"/>
            </p:cNvSpPr>
            <p:nvPr/>
          </p:nvSpPr>
          <p:spPr bwMode="auto">
            <a:xfrm>
              <a:off x="5100" y="3399"/>
              <a:ext cx="24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 smtClean="0">
                  <a:solidFill>
                    <a:schemeClr val="bg1"/>
                  </a:solidFill>
                </a:rPr>
                <a:t>Ef2K</a:t>
              </a:r>
            </a:p>
            <a:p>
              <a:r>
                <a:rPr lang="en-US" sz="1000" b="1" dirty="0" err="1" smtClean="0">
                  <a:solidFill>
                    <a:schemeClr val="bg1"/>
                  </a:solidFill>
                </a:rPr>
                <a:t>siRNA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28721" name="Line 32"/>
            <p:cNvSpPr>
              <a:spLocks noChangeShapeType="1"/>
            </p:cNvSpPr>
            <p:nvPr/>
          </p:nvSpPr>
          <p:spPr bwMode="auto">
            <a:xfrm>
              <a:off x="3972" y="2749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22" name="Line 33"/>
            <p:cNvSpPr>
              <a:spLocks noChangeShapeType="1"/>
            </p:cNvSpPr>
            <p:nvPr/>
          </p:nvSpPr>
          <p:spPr bwMode="auto">
            <a:xfrm>
              <a:off x="3972" y="2629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23" name="Line 34"/>
            <p:cNvSpPr>
              <a:spLocks noChangeShapeType="1"/>
            </p:cNvSpPr>
            <p:nvPr/>
          </p:nvSpPr>
          <p:spPr bwMode="auto">
            <a:xfrm>
              <a:off x="3972" y="2515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24" name="Line 35"/>
            <p:cNvSpPr>
              <a:spLocks noChangeShapeType="1"/>
            </p:cNvSpPr>
            <p:nvPr/>
          </p:nvSpPr>
          <p:spPr bwMode="auto">
            <a:xfrm>
              <a:off x="3972" y="2395"/>
              <a:ext cx="18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725" name="Rectangle 36"/>
            <p:cNvSpPr>
              <a:spLocks noChangeArrowheads="1"/>
            </p:cNvSpPr>
            <p:nvPr/>
          </p:nvSpPr>
          <p:spPr bwMode="auto">
            <a:xfrm>
              <a:off x="3768" y="2128"/>
              <a:ext cx="161" cy="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125</a:t>
              </a:r>
            </a:p>
          </p:txBody>
        </p:sp>
        <p:sp>
          <p:nvSpPr>
            <p:cNvPr id="28726" name="Text Box 37"/>
            <p:cNvSpPr txBox="1">
              <a:spLocks noChangeArrowheads="1"/>
            </p:cNvSpPr>
            <p:nvPr/>
          </p:nvSpPr>
          <p:spPr bwMode="auto">
            <a:xfrm rot="-5400000">
              <a:off x="3392" y="2811"/>
              <a:ext cx="61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</a:rPr>
                <a:t>% colonies</a:t>
              </a:r>
            </a:p>
          </p:txBody>
        </p:sp>
        <p:sp>
          <p:nvSpPr>
            <p:cNvPr id="28727" name="Text Box 38"/>
            <p:cNvSpPr txBox="1">
              <a:spLocks noChangeArrowheads="1"/>
            </p:cNvSpPr>
            <p:nvPr/>
          </p:nvSpPr>
          <p:spPr bwMode="auto">
            <a:xfrm>
              <a:off x="4344" y="3736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7891463" y="3495675"/>
            <a:ext cx="390525" cy="857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8683" name="Rectangle 30"/>
          <p:cNvSpPr>
            <a:spLocks noChangeArrowheads="1"/>
          </p:cNvSpPr>
          <p:nvPr/>
        </p:nvSpPr>
        <p:spPr bwMode="auto">
          <a:xfrm>
            <a:off x="7781925" y="3636963"/>
            <a:ext cx="5873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eEF2K </a:t>
            </a:r>
          </a:p>
          <a:p>
            <a:r>
              <a:rPr lang="en-US" sz="1000" b="1">
                <a:solidFill>
                  <a:schemeClr val="bg1"/>
                </a:solidFill>
              </a:rPr>
              <a:t>siRNA </a:t>
            </a:r>
          </a:p>
          <a:p>
            <a:r>
              <a:rPr lang="en-US" sz="1000" b="1">
                <a:solidFill>
                  <a:schemeClr val="bg1"/>
                </a:solidFill>
              </a:rPr>
              <a:t>      +</a:t>
            </a:r>
          </a:p>
          <a:p>
            <a:r>
              <a:rPr lang="en-US" sz="1000" b="1">
                <a:solidFill>
                  <a:schemeClr val="bg1"/>
                </a:solidFill>
              </a:rPr>
              <a:t>Paclitaxel</a:t>
            </a:r>
          </a:p>
        </p:txBody>
      </p:sp>
      <p:sp>
        <p:nvSpPr>
          <p:cNvPr id="28684" name="Text Box 98"/>
          <p:cNvSpPr txBox="1">
            <a:spLocks noChangeArrowheads="1"/>
          </p:cNvSpPr>
          <p:nvPr/>
        </p:nvSpPr>
        <p:spPr bwMode="auto">
          <a:xfrm>
            <a:off x="7251700" y="2662238"/>
            <a:ext cx="2746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*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5832475" y="1871663"/>
            <a:ext cx="190500" cy="247650"/>
            <a:chOff x="7757835" y="4730750"/>
            <a:chExt cx="190500" cy="114300"/>
          </a:xfrm>
        </p:grpSpPr>
        <p:sp>
          <p:nvSpPr>
            <p:cNvPr id="28697" name="Line 65"/>
            <p:cNvSpPr>
              <a:spLocks noChangeShapeType="1"/>
            </p:cNvSpPr>
            <p:nvPr/>
          </p:nvSpPr>
          <p:spPr bwMode="auto">
            <a:xfrm>
              <a:off x="7846735" y="4737474"/>
              <a:ext cx="0" cy="107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698" name="Line 66"/>
            <p:cNvSpPr>
              <a:spLocks noChangeShapeType="1"/>
            </p:cNvSpPr>
            <p:nvPr/>
          </p:nvSpPr>
          <p:spPr bwMode="auto">
            <a:xfrm>
              <a:off x="7757835" y="4730750"/>
              <a:ext cx="190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6589713" y="2971800"/>
            <a:ext cx="190500" cy="109538"/>
            <a:chOff x="7757835" y="4730750"/>
            <a:chExt cx="190500" cy="114300"/>
          </a:xfrm>
        </p:grpSpPr>
        <p:sp>
          <p:nvSpPr>
            <p:cNvPr id="28695" name="Line 65"/>
            <p:cNvSpPr>
              <a:spLocks noChangeShapeType="1"/>
            </p:cNvSpPr>
            <p:nvPr/>
          </p:nvSpPr>
          <p:spPr bwMode="auto">
            <a:xfrm>
              <a:off x="7846735" y="4737474"/>
              <a:ext cx="0" cy="107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696" name="Line 66"/>
            <p:cNvSpPr>
              <a:spLocks noChangeShapeType="1"/>
            </p:cNvSpPr>
            <p:nvPr/>
          </p:nvSpPr>
          <p:spPr bwMode="auto">
            <a:xfrm>
              <a:off x="7757835" y="4730750"/>
              <a:ext cx="190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9"/>
          <p:cNvGrpSpPr>
            <a:grpSpLocks/>
          </p:cNvGrpSpPr>
          <p:nvPr/>
        </p:nvGrpSpPr>
        <p:grpSpPr bwMode="auto">
          <a:xfrm>
            <a:off x="7991475" y="3429000"/>
            <a:ext cx="190500" cy="58738"/>
            <a:chOff x="7757835" y="4730750"/>
            <a:chExt cx="190500" cy="114300"/>
          </a:xfrm>
        </p:grpSpPr>
        <p:sp>
          <p:nvSpPr>
            <p:cNvPr id="28693" name="Line 65"/>
            <p:cNvSpPr>
              <a:spLocks noChangeShapeType="1"/>
            </p:cNvSpPr>
            <p:nvPr/>
          </p:nvSpPr>
          <p:spPr bwMode="auto">
            <a:xfrm>
              <a:off x="7846735" y="4737474"/>
              <a:ext cx="0" cy="107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694" name="Line 66"/>
            <p:cNvSpPr>
              <a:spLocks noChangeShapeType="1"/>
            </p:cNvSpPr>
            <p:nvPr/>
          </p:nvSpPr>
          <p:spPr bwMode="auto">
            <a:xfrm>
              <a:off x="7757835" y="4730750"/>
              <a:ext cx="190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7294563" y="2994025"/>
            <a:ext cx="190500" cy="109538"/>
            <a:chOff x="7757835" y="4730750"/>
            <a:chExt cx="190500" cy="114300"/>
          </a:xfrm>
        </p:grpSpPr>
        <p:sp>
          <p:nvSpPr>
            <p:cNvPr id="28691" name="Line 65"/>
            <p:cNvSpPr>
              <a:spLocks noChangeShapeType="1"/>
            </p:cNvSpPr>
            <p:nvPr/>
          </p:nvSpPr>
          <p:spPr bwMode="auto">
            <a:xfrm>
              <a:off x="7846735" y="4737474"/>
              <a:ext cx="0" cy="107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692" name="Line 66"/>
            <p:cNvSpPr>
              <a:spLocks noChangeShapeType="1"/>
            </p:cNvSpPr>
            <p:nvPr/>
          </p:nvSpPr>
          <p:spPr bwMode="auto">
            <a:xfrm>
              <a:off x="7757835" y="4730750"/>
              <a:ext cx="190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8689" name="Text Box 98"/>
          <p:cNvSpPr txBox="1">
            <a:spLocks noChangeArrowheads="1"/>
          </p:cNvSpPr>
          <p:nvPr/>
        </p:nvSpPr>
        <p:spPr bwMode="auto">
          <a:xfrm>
            <a:off x="7927975" y="3173413"/>
            <a:ext cx="274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28690" name="TextBox 56"/>
          <p:cNvSpPr txBox="1">
            <a:spLocks noChangeArrowheads="1"/>
          </p:cNvSpPr>
          <p:nvPr/>
        </p:nvSpPr>
        <p:spPr bwMode="auto">
          <a:xfrm>
            <a:off x="318015" y="428625"/>
            <a:ext cx="87918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Knockdown of eEF2K  </a:t>
            </a:r>
            <a:r>
              <a:rPr lang="en-US" b="1" dirty="0" smtClean="0">
                <a:solidFill>
                  <a:srgbClr val="FFFF00"/>
                </a:solidFill>
              </a:rPr>
              <a:t>enhances </a:t>
            </a:r>
            <a:r>
              <a:rPr lang="en-US" b="1" dirty="0">
                <a:solidFill>
                  <a:srgbClr val="FFFF00"/>
                </a:solidFill>
              </a:rPr>
              <a:t>efficacy of  </a:t>
            </a:r>
            <a:r>
              <a:rPr lang="en-US" b="1" dirty="0" smtClean="0">
                <a:solidFill>
                  <a:srgbClr val="FFFF00"/>
                </a:solidFill>
              </a:rPr>
              <a:t>paclitaxel in MDA-MB231 BC </a:t>
            </a:r>
            <a:r>
              <a:rPr lang="en-US" b="1" dirty="0">
                <a:solidFill>
                  <a:srgbClr val="FFFF00"/>
                </a:solidFill>
              </a:rPr>
              <a:t>cells</a:t>
            </a:r>
          </a:p>
        </p:txBody>
      </p:sp>
    </p:spTree>
    <p:extLst>
      <p:ext uri="{BB962C8B-B14F-4D97-AF65-F5344CB8AC3E}">
        <p14:creationId xmlns:p14="http://schemas.microsoft.com/office/powerpoint/2010/main" val="2814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18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627322" y="334294"/>
            <a:ext cx="97916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 dirty="0" smtClean="0">
                <a:solidFill>
                  <a:srgbClr val="FFFF00"/>
                </a:solidFill>
              </a:rPr>
              <a:t>Targeting EF2K 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by siRNA-</a:t>
            </a:r>
            <a:r>
              <a:rPr lang="en-US" sz="2000" b="1" dirty="0" err="1" smtClean="0">
                <a:solidFill>
                  <a:srgbClr val="FFFF00"/>
                </a:solidFill>
              </a:rPr>
              <a:t>Nanotherapeutics</a:t>
            </a:r>
            <a:r>
              <a:rPr lang="en-US" sz="2000" b="1" dirty="0" smtClean="0">
                <a:solidFill>
                  <a:srgbClr val="FFFF00"/>
                </a:solidFill>
              </a:rPr>
              <a:t> TNBC tumors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46"/>
            <a:ext cx="93385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218"/>
          <p:cNvSpPr txBox="1">
            <a:spLocks noChangeArrowheads="1"/>
          </p:cNvSpPr>
          <p:nvPr/>
        </p:nvSpPr>
        <p:spPr bwMode="auto">
          <a:xfrm>
            <a:off x="0" y="1216345"/>
            <a:ext cx="97916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b="1" kern="0" dirty="0" err="1" smtClean="0">
                <a:solidFill>
                  <a:srgbClr val="FFFF00"/>
                </a:solidFill>
              </a:rPr>
              <a:t>Elif</a:t>
            </a:r>
            <a:r>
              <a:rPr lang="en-US" sz="1600" b="1" kern="0" dirty="0" smtClean="0">
                <a:solidFill>
                  <a:srgbClr val="FFFF00"/>
                </a:solidFill>
              </a:rPr>
              <a:t> </a:t>
            </a:r>
            <a:r>
              <a:rPr lang="en-US" sz="1600" b="1" kern="0" dirty="0" err="1" smtClean="0">
                <a:solidFill>
                  <a:srgbClr val="FFFF00"/>
                </a:solidFill>
              </a:rPr>
              <a:t>Asik</a:t>
            </a:r>
            <a:r>
              <a:rPr lang="en-US" sz="1600" b="1" kern="0" dirty="0" smtClean="0">
                <a:solidFill>
                  <a:srgbClr val="FFFF00"/>
                </a:solidFill>
              </a:rPr>
              <a:t> </a:t>
            </a:r>
            <a:r>
              <a:rPr lang="en-US" sz="1600" b="1" kern="0" dirty="0">
                <a:solidFill>
                  <a:srgbClr val="FFFF00"/>
                </a:solidFill>
              </a:rPr>
              <a:t> </a:t>
            </a:r>
            <a:r>
              <a:rPr lang="en-US" sz="1600" b="1" kern="0" dirty="0" smtClean="0">
                <a:solidFill>
                  <a:srgbClr val="FFFF00"/>
                </a:solidFill>
              </a:rPr>
              <a:t>MS</a:t>
            </a:r>
            <a:endParaRPr lang="en-US" sz="1600" b="1" kern="0" dirty="0">
              <a:solidFill>
                <a:srgbClr val="FFFF00"/>
              </a:solidFill>
            </a:endParaRPr>
          </a:p>
        </p:txBody>
      </p: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379" y="1216345"/>
            <a:ext cx="7056849" cy="425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-2598039" y="3603209"/>
            <a:ext cx="757882" cy="96879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Gold NPs</a:t>
            </a:r>
            <a:endParaRPr lang="en-US" sz="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00075" y="3603208"/>
            <a:ext cx="3092107" cy="368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7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00" y="1609344"/>
            <a:ext cx="4609684" cy="37485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6715" y="1633728"/>
            <a:ext cx="3844677" cy="372420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704536" y="173388"/>
            <a:ext cx="87477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9062">
              <a:lnSpc>
                <a:spcPct val="150000"/>
              </a:lnSpc>
              <a:buClr>
                <a:schemeClr val="accent1"/>
              </a:buClr>
              <a:buSzPct val="80000"/>
              <a:defRPr/>
            </a:pPr>
            <a:r>
              <a:rPr lang="en-US" sz="2000" b="1" dirty="0" smtClean="0">
                <a:solidFill>
                  <a:srgbClr val="FFFF00"/>
                </a:solidFill>
                <a:cs typeface="Arial" pitchFamily="34" charset="0"/>
              </a:rPr>
              <a:t>Therapeutic</a:t>
            </a:r>
            <a:r>
              <a:rPr lang="en-US" sz="2000" b="1" i="1" dirty="0" smtClean="0">
                <a:solidFill>
                  <a:srgbClr val="FFFF00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cs typeface="Arial" pitchFamily="34" charset="0"/>
              </a:rPr>
              <a:t>targeting of  EF2K  by MNP-siRNA</a:t>
            </a:r>
          </a:p>
          <a:p>
            <a:pPr marL="119062">
              <a:lnSpc>
                <a:spcPct val="150000"/>
              </a:lnSpc>
              <a:buClr>
                <a:schemeClr val="accent1"/>
              </a:buClr>
              <a:buSzPct val="80000"/>
              <a:defRPr/>
            </a:pPr>
            <a:r>
              <a:rPr lang="en-US" sz="2000" b="1" dirty="0" smtClean="0">
                <a:solidFill>
                  <a:srgbClr val="FFFF00"/>
                </a:solidFill>
                <a:cs typeface="Arial" pitchFamily="34" charset="0"/>
              </a:rPr>
              <a:t>in </a:t>
            </a:r>
            <a:r>
              <a:rPr lang="en-US" sz="2000" b="1" dirty="0" smtClean="0">
                <a:solidFill>
                  <a:srgbClr val="00FF00"/>
                </a:solidFill>
                <a:cs typeface="Arial" pitchFamily="34" charset="0"/>
              </a:rPr>
              <a:t>BRCA 1 mutated tumors </a:t>
            </a:r>
            <a:r>
              <a:rPr lang="en-US" sz="2000" b="1" dirty="0" smtClean="0">
                <a:solidFill>
                  <a:srgbClr val="FFFF00"/>
                </a:solidFill>
                <a:cs typeface="Arial" pitchFamily="34" charset="0"/>
              </a:rPr>
              <a:t>inhibits tumor growth  in </a:t>
            </a:r>
          </a:p>
          <a:p>
            <a:pPr marL="119062">
              <a:lnSpc>
                <a:spcPct val="150000"/>
              </a:lnSpc>
              <a:buClr>
                <a:schemeClr val="accent1"/>
              </a:buClr>
              <a:buSzPct val="80000"/>
              <a:defRPr/>
            </a:pPr>
            <a:r>
              <a:rPr lang="en-US" sz="2000" b="1" dirty="0" err="1" smtClean="0">
                <a:solidFill>
                  <a:srgbClr val="FFFF00"/>
                </a:solidFill>
                <a:cs typeface="Arial" pitchFamily="34" charset="0"/>
              </a:rPr>
              <a:t>orthotopic</a:t>
            </a:r>
            <a:r>
              <a:rPr lang="en-US" sz="2000" b="1" dirty="0" smtClean="0">
                <a:solidFill>
                  <a:srgbClr val="FFFF00"/>
                </a:solidFill>
                <a:cs typeface="Arial" pitchFamily="34" charset="0"/>
              </a:rPr>
              <a:t>  tumor models in mice</a:t>
            </a:r>
            <a:endParaRPr lang="en-US" sz="2000" b="1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8608" y="195072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BRCA1 mutated </a:t>
            </a:r>
            <a:endParaRPr lang="en-US" b="1" dirty="0"/>
          </a:p>
        </p:txBody>
      </p:sp>
      <p:pic>
        <p:nvPicPr>
          <p:cNvPr id="4925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6715" y="5402631"/>
            <a:ext cx="3808922" cy="9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603999" y="6488668"/>
            <a:ext cx="2211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Asik</a:t>
            </a:r>
            <a:r>
              <a:rPr lang="en-US" dirty="0" smtClean="0">
                <a:solidFill>
                  <a:srgbClr val="FFFFFF"/>
                </a:solidFill>
              </a:rPr>
              <a:t> et al-submitted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46"/>
            <a:ext cx="93385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18"/>
          <p:cNvSpPr txBox="1">
            <a:spLocks noChangeArrowheads="1"/>
          </p:cNvSpPr>
          <p:nvPr/>
        </p:nvSpPr>
        <p:spPr bwMode="auto">
          <a:xfrm>
            <a:off x="0" y="1216345"/>
            <a:ext cx="97916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b="1" kern="0" dirty="0" err="1" smtClean="0">
                <a:solidFill>
                  <a:srgbClr val="FFFF00"/>
                </a:solidFill>
              </a:rPr>
              <a:t>Elif</a:t>
            </a:r>
            <a:r>
              <a:rPr lang="en-US" sz="1600" b="1" kern="0" dirty="0" smtClean="0">
                <a:solidFill>
                  <a:srgbClr val="FFFF00"/>
                </a:solidFill>
              </a:rPr>
              <a:t> </a:t>
            </a:r>
            <a:r>
              <a:rPr lang="en-US" sz="1600" b="1" kern="0" dirty="0" err="1" smtClean="0">
                <a:solidFill>
                  <a:srgbClr val="FFFF00"/>
                </a:solidFill>
              </a:rPr>
              <a:t>Asik</a:t>
            </a:r>
            <a:r>
              <a:rPr lang="en-US" sz="1600" b="1" kern="0" dirty="0" smtClean="0">
                <a:solidFill>
                  <a:srgbClr val="FFFF00"/>
                </a:solidFill>
              </a:rPr>
              <a:t> </a:t>
            </a:r>
            <a:r>
              <a:rPr lang="en-US" sz="1600" b="1" kern="0" dirty="0">
                <a:solidFill>
                  <a:srgbClr val="FFFF00"/>
                </a:solidFill>
              </a:rPr>
              <a:t> </a:t>
            </a:r>
            <a:r>
              <a:rPr lang="en-US" sz="1600" b="1" kern="0" dirty="0" smtClean="0">
                <a:solidFill>
                  <a:srgbClr val="FFFF00"/>
                </a:solidFill>
              </a:rPr>
              <a:t>MS</a:t>
            </a:r>
            <a:endParaRPr lang="en-US" sz="16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50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880" y="0"/>
            <a:ext cx="8961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Silencing of EF2K  inhibits EF2K and important signaling pathways (SRC, c-</a:t>
            </a:r>
            <a:r>
              <a:rPr lang="en-US" b="1" dirty="0" err="1" smtClean="0">
                <a:solidFill>
                  <a:srgbClr val="FFFF00"/>
                </a:solidFill>
              </a:rPr>
              <a:t>Myc</a:t>
            </a:r>
            <a:r>
              <a:rPr lang="en-US" b="1" dirty="0" smtClean="0">
                <a:solidFill>
                  <a:srgbClr val="FFFF00"/>
                </a:solidFill>
              </a:rPr>
              <a:t>, AKT) angiogenesis and stem cells  in  TNBC tumor models 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2319" y="4726745"/>
            <a:ext cx="3425346" cy="17725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49" y="4345116"/>
            <a:ext cx="3475124" cy="24251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068" y="1320212"/>
            <a:ext cx="3508891" cy="29597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091" y="1255013"/>
            <a:ext cx="3358174" cy="32107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896" y="747542"/>
            <a:ext cx="2105334" cy="533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46251" y="1688123"/>
            <a:ext cx="928107" cy="14378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92349" y="4999142"/>
            <a:ext cx="928107" cy="10921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02437" y="5176910"/>
            <a:ext cx="1141095" cy="703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53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666" y="970671"/>
            <a:ext cx="5678556" cy="57278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3" y="38630"/>
            <a:ext cx="8948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</a:rPr>
              <a:t>Silencing of EF2K inhibit  </a:t>
            </a:r>
            <a:r>
              <a:rPr lang="en-US" sz="1600" b="1" dirty="0" err="1" smtClean="0">
                <a:solidFill>
                  <a:srgbClr val="FFFF00"/>
                </a:solidFill>
              </a:rPr>
              <a:t>intratumoral</a:t>
            </a:r>
            <a:r>
              <a:rPr lang="en-US" sz="1600" b="1" dirty="0" smtClean="0">
                <a:solidFill>
                  <a:srgbClr val="FFFF00"/>
                </a:solidFill>
              </a:rPr>
              <a:t> proliferation, angiogenesis and induced apoptosis </a:t>
            </a:r>
          </a:p>
          <a:p>
            <a:r>
              <a:rPr lang="en-US" sz="1600" b="1" dirty="0" smtClean="0">
                <a:solidFill>
                  <a:srgbClr val="FFFF00"/>
                </a:solidFill>
              </a:rPr>
              <a:t>In tumor xenografts </a:t>
            </a:r>
            <a:endParaRPr lang="en-US" sz="1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916" y="133250"/>
            <a:ext cx="8229600" cy="1143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EF2K silencing  therapy  is safe and did not cause any toxicity in mice  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146" y="1119672"/>
            <a:ext cx="4653788" cy="5445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307" y="1654211"/>
            <a:ext cx="3291673" cy="357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3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3816096" y="1853184"/>
            <a:ext cx="554736" cy="950976"/>
            <a:chOff x="4303776" y="938784"/>
            <a:chExt cx="554736" cy="95097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771087" y="1630710"/>
            <a:ext cx="1386865" cy="6771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siRNA</a:t>
            </a:r>
          </a:p>
          <a:p>
            <a:r>
              <a:rPr lang="en-US" sz="1000" b="1" dirty="0" smtClean="0"/>
              <a:t>(PLOSONE 2012)</a:t>
            </a:r>
          </a:p>
          <a:p>
            <a:r>
              <a:rPr lang="en-US" sz="1000" b="1" dirty="0"/>
              <a:t> </a:t>
            </a:r>
            <a:r>
              <a:rPr lang="en-US" sz="1000" b="1" dirty="0" err="1" smtClean="0"/>
              <a:t>Mol</a:t>
            </a:r>
            <a:r>
              <a:rPr lang="en-US" sz="1000" b="1" dirty="0" smtClean="0"/>
              <a:t> can </a:t>
            </a:r>
            <a:r>
              <a:rPr lang="en-US" sz="1000" b="1" dirty="0" err="1" smtClean="0"/>
              <a:t>ther</a:t>
            </a:r>
            <a:r>
              <a:rPr lang="en-US" sz="1000" b="1" dirty="0" smtClean="0"/>
              <a:t> 2016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6966" y="1878699"/>
            <a:ext cx="1534394" cy="553998"/>
          </a:xfrm>
          <a:prstGeom prst="rect">
            <a:avLst/>
          </a:prstGeom>
          <a:solidFill>
            <a:srgbClr val="E3DBDE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miR603</a:t>
            </a:r>
          </a:p>
          <a:p>
            <a:r>
              <a:rPr lang="en-US" sz="1200" b="1" i="1" dirty="0"/>
              <a:t>( </a:t>
            </a:r>
            <a:r>
              <a:rPr lang="en-US" sz="1200" b="1" i="1" dirty="0" err="1" smtClean="0"/>
              <a:t>Oncotarget</a:t>
            </a:r>
            <a:r>
              <a:rPr lang="en-US" sz="1200" b="1" i="1" dirty="0" smtClean="0"/>
              <a:t> </a:t>
            </a:r>
            <a:r>
              <a:rPr lang="en-US" sz="1200" b="1" i="1" dirty="0"/>
              <a:t>2016</a:t>
            </a:r>
            <a:r>
              <a:rPr lang="en-US" sz="1200" b="1" i="1" dirty="0" smtClean="0"/>
              <a:t>)</a:t>
            </a:r>
            <a:endParaRPr lang="en-US" sz="1200" b="1" i="1" dirty="0"/>
          </a:p>
        </p:txBody>
      </p:sp>
      <p:grpSp>
        <p:nvGrpSpPr>
          <p:cNvPr id="3" name="Group 12"/>
          <p:cNvGrpSpPr/>
          <p:nvPr/>
        </p:nvGrpSpPr>
        <p:grpSpPr>
          <a:xfrm rot="20141869">
            <a:off x="2748244" y="2433640"/>
            <a:ext cx="554736" cy="541348"/>
            <a:chOff x="4303776" y="938784"/>
            <a:chExt cx="554736" cy="95097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6"/>
          <p:cNvGrpSpPr/>
          <p:nvPr/>
        </p:nvGrpSpPr>
        <p:grpSpPr>
          <a:xfrm rot="2905906">
            <a:off x="5102000" y="2141802"/>
            <a:ext cx="554736" cy="950976"/>
            <a:chOff x="4303776" y="938784"/>
            <a:chExt cx="554736" cy="95097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5653551" y="1573102"/>
            <a:ext cx="3234988" cy="830997"/>
          </a:xfrm>
          <a:prstGeom prst="rect">
            <a:avLst/>
          </a:prstGeom>
          <a:solidFill>
            <a:srgbClr val="CE80E0"/>
          </a:solidFill>
        </p:spPr>
        <p:txBody>
          <a:bodyPr wrap="none" rtlCol="0">
            <a:spAutoFit/>
          </a:bodyPr>
          <a:lstStyle/>
          <a:p>
            <a:r>
              <a:rPr lang="en-US" sz="1200" b="1" u="sng" dirty="0" smtClean="0"/>
              <a:t>Chemical compounds (synthetic, natural</a:t>
            </a:r>
            <a:r>
              <a:rPr lang="en-US" sz="1200" u="sng" dirty="0" smtClean="0"/>
              <a:t>)</a:t>
            </a:r>
          </a:p>
          <a:p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smtClean="0">
                <a:solidFill>
                  <a:schemeClr val="bg1"/>
                </a:solidFill>
              </a:rPr>
              <a:t> - </a:t>
            </a:r>
            <a:r>
              <a:rPr lang="en-US" sz="1200" dirty="0" smtClean="0">
                <a:solidFill>
                  <a:srgbClr val="FF0000"/>
                </a:solidFill>
              </a:rPr>
              <a:t>5NT-</a:t>
            </a:r>
            <a:r>
              <a:rPr lang="en-US" sz="1200" dirty="0" smtClean="0">
                <a:solidFill>
                  <a:schemeClr val="bg1"/>
                </a:solidFill>
              </a:rPr>
              <a:t> Synthetic EF2K </a:t>
            </a:r>
            <a:r>
              <a:rPr lang="en-US" sz="1200" dirty="0" err="1" smtClean="0">
                <a:solidFill>
                  <a:schemeClr val="bg1"/>
                </a:solidFill>
              </a:rPr>
              <a:t>inh</a:t>
            </a:r>
            <a:r>
              <a:rPr lang="en-US" sz="1200" dirty="0" smtClean="0">
                <a:solidFill>
                  <a:schemeClr val="bg1"/>
                </a:solidFill>
              </a:rPr>
              <a:t> </a:t>
            </a:r>
            <a:r>
              <a:rPr lang="en-US" sz="1200" dirty="0" smtClean="0"/>
              <a:t>(Patent pending</a:t>
            </a:r>
            <a:r>
              <a:rPr lang="en-US" sz="1200" b="1" dirty="0" smtClean="0"/>
              <a:t>)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FFFF"/>
                </a:solidFill>
              </a:rPr>
              <a:t> - </a:t>
            </a:r>
            <a:r>
              <a:rPr lang="en-US" sz="1200" dirty="0" err="1" smtClean="0">
                <a:solidFill>
                  <a:srgbClr val="FF0000"/>
                </a:solidFill>
              </a:rPr>
              <a:t>Rottlerin</a:t>
            </a:r>
            <a:r>
              <a:rPr lang="en-US" sz="1200" dirty="0" smtClean="0">
                <a:solidFill>
                  <a:schemeClr val="bg1"/>
                </a:solidFill>
              </a:rPr>
              <a:t>- Natural  </a:t>
            </a:r>
            <a:r>
              <a:rPr lang="en-US" sz="1200" b="1" dirty="0" smtClean="0"/>
              <a:t>( </a:t>
            </a:r>
            <a:r>
              <a:rPr lang="en-US" sz="1200" b="1" dirty="0" err="1" smtClean="0"/>
              <a:t>Ashour</a:t>
            </a:r>
            <a:r>
              <a:rPr lang="en-US" sz="1200" b="1" dirty="0" smtClean="0"/>
              <a:t>, 2014)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  - </a:t>
            </a:r>
            <a:r>
              <a:rPr lang="en-US" sz="1200" b="1" dirty="0" err="1" smtClean="0">
                <a:solidFill>
                  <a:srgbClr val="FF0000"/>
                </a:solidFill>
              </a:rPr>
              <a:t>Tymoquinone</a:t>
            </a:r>
            <a:r>
              <a:rPr lang="en-US" sz="1200" b="1" dirty="0" smtClean="0">
                <a:solidFill>
                  <a:srgbClr val="FF0000"/>
                </a:solidFill>
              </a:rPr>
              <a:t>-</a:t>
            </a:r>
            <a:r>
              <a:rPr lang="en-US" sz="1200" dirty="0">
                <a:solidFill>
                  <a:schemeClr val="bg1"/>
                </a:solidFill>
              </a:rPr>
              <a:t>- Natural dietary </a:t>
            </a:r>
            <a:r>
              <a:rPr lang="en-US" sz="1200" b="1" dirty="0" smtClean="0"/>
              <a:t>(Nashwa)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3942833" y="4407646"/>
            <a:ext cx="512064" cy="316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57062" y="4692723"/>
            <a:ext cx="4427539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Cancer cell  Proliferation</a:t>
            </a:r>
          </a:p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Invasion /metastasis</a:t>
            </a:r>
          </a:p>
          <a:p>
            <a:pPr algn="ctr"/>
            <a:r>
              <a:rPr lang="en-US" b="1" i="1" dirty="0" smtClean="0">
                <a:solidFill>
                  <a:schemeClr val="bg1"/>
                </a:solidFill>
              </a:rPr>
              <a:t>Drug resistance</a:t>
            </a: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Tumor growth &amp;Progression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3984190" y="5618090"/>
            <a:ext cx="512064" cy="384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472" y="246032"/>
            <a:ext cx="82050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Strategies of Targeting EF2K in human tumors 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                                                                      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748413" y="3595962"/>
            <a:ext cx="634899" cy="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9184" y="3188208"/>
            <a:ext cx="2315565" cy="523220"/>
          </a:xfrm>
          <a:prstGeom prst="rect">
            <a:avLst/>
          </a:prstGeom>
          <a:solidFill>
            <a:schemeClr val="accent1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Fox M1 </a:t>
            </a:r>
            <a:r>
              <a:rPr lang="en-US" sz="1000" b="1" dirty="0" smtClean="0">
                <a:solidFill>
                  <a:srgbClr val="FF0000"/>
                </a:solidFill>
              </a:rPr>
              <a:t>transcription Factor</a:t>
            </a:r>
          </a:p>
          <a:p>
            <a:r>
              <a:rPr lang="en-US" sz="1200" b="1" i="1" dirty="0" smtClean="0"/>
              <a:t>( </a:t>
            </a:r>
            <a:r>
              <a:rPr lang="en-US" sz="1200" b="1" i="1" dirty="0" err="1" smtClean="0"/>
              <a:t>Oncotarget</a:t>
            </a:r>
            <a:r>
              <a:rPr lang="en-US" sz="1200" b="1" i="1" dirty="0" smtClean="0"/>
              <a:t> 2016)</a:t>
            </a:r>
          </a:p>
        </p:txBody>
      </p:sp>
      <p:grpSp>
        <p:nvGrpSpPr>
          <p:cNvPr id="5" name="Group 29"/>
          <p:cNvGrpSpPr/>
          <p:nvPr/>
        </p:nvGrpSpPr>
        <p:grpSpPr>
          <a:xfrm>
            <a:off x="408432" y="2935062"/>
            <a:ext cx="554736" cy="192186"/>
            <a:chOff x="4303776" y="938784"/>
            <a:chExt cx="554736" cy="95097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48884" y="2568330"/>
            <a:ext cx="87716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siRNA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3400289" y="2764765"/>
            <a:ext cx="1757664" cy="1531813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686630" y="3238283"/>
            <a:ext cx="167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EF2K</a:t>
            </a:r>
            <a:endParaRPr lang="en-US" sz="3200" b="1" dirty="0"/>
          </a:p>
        </p:txBody>
      </p:sp>
      <p:sp>
        <p:nvSpPr>
          <p:cNvPr id="30" name="Multiply 29"/>
          <p:cNvSpPr/>
          <p:nvPr/>
        </p:nvSpPr>
        <p:spPr>
          <a:xfrm>
            <a:off x="2434127" y="3968725"/>
            <a:ext cx="3512615" cy="2861843"/>
          </a:xfrm>
          <a:prstGeom prst="mathMultiply">
            <a:avLst>
              <a:gd name="adj1" fmla="val 1074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4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29" grpId="0" animBg="1"/>
      <p:bldP spid="33" grpId="0" animBg="1"/>
      <p:bldP spid="3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1" name="Picture 3"/>
          <p:cNvPicPr preferRelativeResize="0"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809" y="3390586"/>
            <a:ext cx="2952621" cy="16674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213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68" y="3612624"/>
            <a:ext cx="2369388" cy="184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21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471" y="1034193"/>
            <a:ext cx="6801632" cy="1655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1033772" y="86703"/>
            <a:ext cx="82296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sz="2000" b="1" kern="0" dirty="0" smtClean="0">
                <a:solidFill>
                  <a:srgbClr val="FF0000"/>
                </a:solidFill>
              </a:rPr>
              <a:t>FoxM1</a:t>
            </a:r>
            <a:r>
              <a:rPr lang="en-US" sz="2000" b="1" kern="0" dirty="0" smtClean="0">
                <a:solidFill>
                  <a:srgbClr val="FFFF00"/>
                </a:solidFill>
              </a:rPr>
              <a:t> transcription factor regulates EF2K gene expression  and </a:t>
            </a:r>
            <a:r>
              <a:rPr lang="en-US" sz="1600" b="1" kern="0" dirty="0" smtClean="0">
                <a:solidFill>
                  <a:srgbClr val="FFFF00"/>
                </a:solidFill>
              </a:rPr>
              <a:t>Inhibition of FoxM1 by siRNA suppresses proliferation and </a:t>
            </a:r>
            <a:r>
              <a:rPr lang="en-US" sz="1600" b="1" kern="0" dirty="0" err="1" smtClean="0">
                <a:solidFill>
                  <a:srgbClr val="FFFF00"/>
                </a:solidFill>
              </a:rPr>
              <a:t>invasi</a:t>
            </a:r>
            <a:r>
              <a:rPr lang="en-US" sz="1600" b="1" kern="0" dirty="0" smtClean="0">
                <a:solidFill>
                  <a:srgbClr val="FFFF00"/>
                </a:solidFill>
              </a:rPr>
              <a:t> </a:t>
            </a:r>
            <a:r>
              <a:rPr lang="en-US" sz="1600" b="1" kern="0" dirty="0" err="1" smtClean="0">
                <a:solidFill>
                  <a:srgbClr val="FFFF00"/>
                </a:solidFill>
              </a:rPr>
              <a:t>onof</a:t>
            </a:r>
            <a:r>
              <a:rPr lang="en-US" sz="1600" b="1" kern="0" dirty="0" smtClean="0">
                <a:solidFill>
                  <a:srgbClr val="FFFF00"/>
                </a:solidFill>
              </a:rPr>
              <a:t> TNBC</a:t>
            </a:r>
            <a:endParaRPr lang="en-US" sz="1600" b="1" kern="0" dirty="0">
              <a:solidFill>
                <a:srgbClr val="FFFF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5165" y="3127882"/>
            <a:ext cx="181492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FFFF00"/>
                </a:solidFill>
              </a:rPr>
              <a:t>EF2K protein </a:t>
            </a:r>
            <a:r>
              <a:rPr lang="en-US" sz="1050" b="1" dirty="0" smtClean="0">
                <a:solidFill>
                  <a:schemeClr val="bg1"/>
                </a:solidFill>
              </a:rPr>
              <a:t>expression</a:t>
            </a:r>
          </a:p>
          <a:p>
            <a:pPr algn="ctr"/>
            <a:r>
              <a:rPr lang="en-US" sz="1050" b="1" dirty="0">
                <a:solidFill>
                  <a:schemeClr val="bg1"/>
                </a:solidFill>
              </a:rPr>
              <a:t>b</a:t>
            </a:r>
            <a:r>
              <a:rPr lang="en-US" sz="1050" b="1" dirty="0" smtClean="0">
                <a:solidFill>
                  <a:schemeClr val="bg1"/>
                </a:solidFill>
              </a:rPr>
              <a:t>y Western blot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65481" y="2894012"/>
            <a:ext cx="1830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Colony formation assay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MDA-MB-231 cells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1" name="Picture 82"/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1809" y="5247711"/>
            <a:ext cx="3098294" cy="1424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433" y="3612623"/>
            <a:ext cx="2341243" cy="306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359583" y="3190531"/>
            <a:ext cx="1648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FFFF00"/>
                </a:solidFill>
              </a:rPr>
              <a:t>EF2K mRNA</a:t>
            </a:r>
            <a:r>
              <a:rPr lang="en-US" sz="1000" b="1" dirty="0" smtClean="0">
                <a:solidFill>
                  <a:schemeClr val="bg1"/>
                </a:solidFill>
              </a:rPr>
              <a:t> expression</a:t>
            </a:r>
          </a:p>
          <a:p>
            <a:pPr algn="ctr"/>
            <a:r>
              <a:rPr lang="en-US" sz="1000" b="1" dirty="0" smtClean="0">
                <a:solidFill>
                  <a:schemeClr val="bg1"/>
                </a:solidFill>
              </a:rPr>
              <a:t> by RT-PCR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8" y="320785"/>
            <a:ext cx="8763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0" y="1620105"/>
            <a:ext cx="1896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Zuhal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Hamurcu</a:t>
            </a:r>
            <a:r>
              <a:rPr lang="en-US" sz="1400" b="1" dirty="0" smtClean="0">
                <a:solidFill>
                  <a:schemeClr val="bg1"/>
                </a:solidFill>
              </a:rPr>
              <a:t> PhD</a:t>
            </a:r>
          </a:p>
        </p:txBody>
      </p:sp>
    </p:spTree>
    <p:extLst>
      <p:ext uri="{BB962C8B-B14F-4D97-AF65-F5344CB8AC3E}">
        <p14:creationId xmlns:p14="http://schemas.microsoft.com/office/powerpoint/2010/main" val="136567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958" y="2463287"/>
            <a:ext cx="4570147" cy="3909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6809026" y="6611779"/>
            <a:ext cx="21002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err="1" smtClean="0">
                <a:solidFill>
                  <a:schemeClr val="bg1"/>
                </a:solidFill>
              </a:rPr>
              <a:t>Hamurcu</a:t>
            </a:r>
            <a:r>
              <a:rPr lang="en-US" sz="1000" b="1" i="1" dirty="0" smtClean="0">
                <a:solidFill>
                  <a:schemeClr val="bg1"/>
                </a:solidFill>
              </a:rPr>
              <a:t> et al, </a:t>
            </a:r>
            <a:r>
              <a:rPr lang="en-US" sz="1000" b="1" i="1" dirty="0" err="1" smtClean="0">
                <a:solidFill>
                  <a:schemeClr val="bg1"/>
                </a:solidFill>
              </a:rPr>
              <a:t>Oncotarget</a:t>
            </a:r>
            <a:r>
              <a:rPr lang="en-US" sz="1000" b="1" i="1" dirty="0" smtClean="0">
                <a:solidFill>
                  <a:schemeClr val="bg1"/>
                </a:solidFill>
              </a:rPr>
              <a:t> 2016</a:t>
            </a:r>
            <a:endParaRPr lang="en-US" sz="1000" b="1" i="1" dirty="0">
              <a:solidFill>
                <a:schemeClr val="bg1"/>
              </a:solidFill>
            </a:endParaRPr>
          </a:p>
        </p:txBody>
      </p:sp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2934" y="4638790"/>
            <a:ext cx="2448489" cy="1870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933" y="2463288"/>
            <a:ext cx="2448489" cy="207281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642760" y="2270940"/>
            <a:ext cx="11288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In vitro migration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696" y="252001"/>
            <a:ext cx="6489638" cy="16758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8" y="320785"/>
            <a:ext cx="8763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1620105"/>
            <a:ext cx="1896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</a:rPr>
              <a:t>Zuhal</a:t>
            </a:r>
            <a:r>
              <a:rPr lang="en-US" sz="1400" b="1" dirty="0" smtClean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Hamurcu</a:t>
            </a:r>
            <a:r>
              <a:rPr lang="en-US" sz="1400" b="1" dirty="0" smtClean="0">
                <a:solidFill>
                  <a:schemeClr val="bg1"/>
                </a:solidFill>
              </a:rPr>
              <a:t> PhD</a:t>
            </a:r>
          </a:p>
        </p:txBody>
      </p:sp>
    </p:spTree>
    <p:extLst>
      <p:ext uri="{BB962C8B-B14F-4D97-AF65-F5344CB8AC3E}">
        <p14:creationId xmlns:p14="http://schemas.microsoft.com/office/powerpoint/2010/main" val="39516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4230624" y="1853184"/>
            <a:ext cx="554736" cy="950976"/>
            <a:chOff x="4303776" y="938784"/>
            <a:chExt cx="554736" cy="95097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4194048" y="1353312"/>
            <a:ext cx="8386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siRNA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178324" y="1391305"/>
            <a:ext cx="1236236" cy="923330"/>
          </a:xfrm>
          <a:prstGeom prst="rect">
            <a:avLst/>
          </a:prstGeom>
          <a:solidFill>
            <a:srgbClr val="E3DBDE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microRNA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miR-603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miR-22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" name="Group 12"/>
          <p:cNvGrpSpPr/>
          <p:nvPr/>
        </p:nvGrpSpPr>
        <p:grpSpPr>
          <a:xfrm rot="20141869">
            <a:off x="3129680" y="2279944"/>
            <a:ext cx="554736" cy="702169"/>
            <a:chOff x="4303776" y="938784"/>
            <a:chExt cx="554736" cy="95097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6"/>
          <p:cNvGrpSpPr/>
          <p:nvPr/>
        </p:nvGrpSpPr>
        <p:grpSpPr>
          <a:xfrm rot="1696323">
            <a:off x="5321808" y="2066544"/>
            <a:ext cx="554736" cy="950976"/>
            <a:chOff x="4303776" y="938784"/>
            <a:chExt cx="554736" cy="95097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5602224" y="1371600"/>
            <a:ext cx="2403222" cy="1477328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Chemical compounds</a:t>
            </a:r>
          </a:p>
          <a:p>
            <a:r>
              <a:rPr lang="en-US" dirty="0" smtClean="0"/>
              <a:t>(Synthetic or natural)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err="1" smtClean="0">
                <a:solidFill>
                  <a:srgbClr val="FF0000"/>
                </a:solidFill>
              </a:rPr>
              <a:t>Rottlerin</a:t>
            </a:r>
            <a:r>
              <a:rPr lang="en-US" dirty="0" smtClean="0">
                <a:solidFill>
                  <a:schemeClr val="bg1"/>
                </a:solidFill>
              </a:rPr>
              <a:t>- natural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- </a:t>
            </a:r>
            <a:r>
              <a:rPr lang="en-US" dirty="0" err="1" smtClean="0">
                <a:solidFill>
                  <a:srgbClr val="FF0000"/>
                </a:solidFill>
              </a:rPr>
              <a:t>Genistein</a:t>
            </a:r>
            <a:r>
              <a:rPr lang="en-US" dirty="0" smtClean="0">
                <a:solidFill>
                  <a:schemeClr val="bg1"/>
                </a:solidFill>
              </a:rPr>
              <a:t>- natural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- </a:t>
            </a:r>
            <a:r>
              <a:rPr lang="en-US" dirty="0" smtClean="0">
                <a:solidFill>
                  <a:srgbClr val="FF0000"/>
                </a:solidFill>
              </a:rPr>
              <a:t>5NT-</a:t>
            </a:r>
            <a:r>
              <a:rPr lang="en-US" dirty="0" smtClean="0">
                <a:solidFill>
                  <a:schemeClr val="bg1"/>
                </a:solidFill>
              </a:rPr>
              <a:t> Synthetic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4281875" y="4169664"/>
            <a:ext cx="512064" cy="560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430714" y="4642009"/>
            <a:ext cx="4348498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Cancer cell  Proliferation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Invasion /metastasis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Drug resistance</a:t>
            </a: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Tumor growth &amp;Progression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4273296" y="5620512"/>
            <a:ext cx="512064" cy="384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80416" y="438912"/>
            <a:ext cx="9139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Potential strategies for targeting EF2K in human tumors 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27" name="Straight Arrow Connector 26"/>
          <p:cNvCxnSpPr>
            <a:stCxn id="29" idx="3"/>
          </p:cNvCxnSpPr>
          <p:nvPr/>
        </p:nvCxnSpPr>
        <p:spPr>
          <a:xfrm>
            <a:off x="3059277" y="3511374"/>
            <a:ext cx="634899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43712" y="3188208"/>
            <a:ext cx="2315565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FOXM1</a:t>
            </a:r>
          </a:p>
          <a:p>
            <a:r>
              <a:rPr lang="en-US" dirty="0" smtClean="0"/>
              <a:t>Transcription factor</a:t>
            </a:r>
          </a:p>
        </p:txBody>
      </p:sp>
      <p:grpSp>
        <p:nvGrpSpPr>
          <p:cNvPr id="5" name="Group 29"/>
          <p:cNvGrpSpPr/>
          <p:nvPr/>
        </p:nvGrpSpPr>
        <p:grpSpPr>
          <a:xfrm>
            <a:off x="822960" y="2685534"/>
            <a:ext cx="554736" cy="441713"/>
            <a:chOff x="4303776" y="938784"/>
            <a:chExt cx="554736" cy="95097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680982" y="2310539"/>
            <a:ext cx="8386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siRNA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3814817" y="2764765"/>
            <a:ext cx="1597152" cy="1712976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973313" y="3274589"/>
            <a:ext cx="167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EF2K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2177" y="1018990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Recep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</a:t>
            </a:r>
            <a:r>
              <a:rPr lang="en-US" dirty="0" err="1" smtClean="0">
                <a:solidFill>
                  <a:schemeClr val="bg1"/>
                </a:solidFill>
              </a:rPr>
              <a:t>ayraktar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3319" y="151901"/>
            <a:ext cx="6191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microRNA-603 targets EF2K in TNBC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583" y="981259"/>
            <a:ext cx="5009417" cy="198731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89166" y="1001692"/>
            <a:ext cx="2754178" cy="22722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1415816" y="1339551"/>
            <a:ext cx="2659219" cy="1524000"/>
            <a:chOff x="539750" y="762000"/>
            <a:chExt cx="2729572" cy="1600200"/>
          </a:xfrm>
        </p:grpSpPr>
        <p:grpSp>
          <p:nvGrpSpPr>
            <p:cNvPr id="32" name="Group 31"/>
            <p:cNvGrpSpPr/>
            <p:nvPr/>
          </p:nvGrpSpPr>
          <p:grpSpPr>
            <a:xfrm>
              <a:off x="539750" y="762000"/>
              <a:ext cx="2729572" cy="1600200"/>
              <a:chOff x="539750" y="762000"/>
              <a:chExt cx="2729572" cy="1600200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990600" y="1447800"/>
                <a:ext cx="156718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b="1" dirty="0" smtClean="0"/>
                  <a:t>microrna</a:t>
                </a:r>
                <a:endParaRPr lang="en-US" sz="700" b="1" dirty="0"/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539750" y="762000"/>
                <a:ext cx="1670050" cy="1600200"/>
                <a:chOff x="82550" y="381000"/>
                <a:chExt cx="1670050" cy="1600200"/>
              </a:xfrm>
            </p:grpSpPr>
            <p:sp>
              <p:nvSpPr>
                <p:cNvPr id="38" name="Oval 37"/>
                <p:cNvSpPr/>
                <p:nvPr/>
              </p:nvSpPr>
              <p:spPr>
                <a:xfrm>
                  <a:off x="82550" y="762000"/>
                  <a:ext cx="1005840" cy="1005840"/>
                </a:xfrm>
                <a:prstGeom prst="ellipse">
                  <a:avLst/>
                </a:prstGeom>
                <a:ln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82550" y="381000"/>
                  <a:ext cx="1005840" cy="1005840"/>
                </a:xfrm>
                <a:prstGeom prst="ellipse">
                  <a:avLst/>
                </a:prstGeom>
                <a:no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657860" y="762000"/>
                  <a:ext cx="1005840" cy="1005840"/>
                </a:xfrm>
                <a:prstGeom prst="ellipse">
                  <a:avLst/>
                </a:prstGeom>
                <a:noFill/>
                <a:ln>
                  <a:solidFill>
                    <a:schemeClr val="tx2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670560" y="381000"/>
                  <a:ext cx="1005840" cy="1005840"/>
                </a:xfrm>
                <a:prstGeom prst="ellipse">
                  <a:avLst/>
                </a:prstGeom>
                <a:noFill/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838200" y="1981200"/>
                  <a:ext cx="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704850" y="1066800"/>
                  <a:ext cx="337820" cy="0"/>
                </a:xfrm>
                <a:prstGeom prst="line">
                  <a:avLst/>
                </a:prstGeom>
                <a:ln w="19050"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>
                  <a:stCxn id="40" idx="1"/>
                  <a:endCxn id="38" idx="7"/>
                </p:cNvCxnSpPr>
                <p:nvPr/>
              </p:nvCxnSpPr>
              <p:spPr>
                <a:xfrm>
                  <a:off x="805162" y="909302"/>
                  <a:ext cx="135926" cy="0"/>
                </a:xfrm>
                <a:prstGeom prst="line">
                  <a:avLst/>
                </a:prstGeom>
                <a:ln w="19050"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5" name="TextBox 44"/>
                <p:cNvSpPr txBox="1"/>
                <p:nvPr/>
              </p:nvSpPr>
              <p:spPr>
                <a:xfrm>
                  <a:off x="127000" y="552451"/>
                  <a:ext cx="68580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00" b="1" dirty="0" smtClean="0"/>
                    <a:t>TargetScan</a:t>
                  </a:r>
                  <a:endParaRPr lang="en-US" sz="700" b="1" dirty="0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>
                  <a:off x="1066800" y="555595"/>
                  <a:ext cx="68580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00" b="1" dirty="0" smtClean="0"/>
                    <a:t>miRDB</a:t>
                  </a:r>
                  <a:endParaRPr lang="en-US" sz="700" b="1" dirty="0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94138" y="1421130"/>
                  <a:ext cx="941070" cy="2100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700" b="1" dirty="0" smtClean="0"/>
                    <a:t>Diana microT</a:t>
                  </a:r>
                  <a:endParaRPr lang="en-US" sz="700" b="1" dirty="0"/>
                </a:p>
              </p:txBody>
            </p: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762000" y="1143000"/>
                  <a:ext cx="228600" cy="0"/>
                </a:xfrm>
                <a:prstGeom prst="line">
                  <a:avLst/>
                </a:prstGeom>
                <a:ln w="19050"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>
                  <a:off x="749300" y="990600"/>
                  <a:ext cx="241300" cy="0"/>
                </a:xfrm>
                <a:prstGeom prst="line">
                  <a:avLst/>
                </a:prstGeom>
                <a:ln w="19050"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822924" y="1219200"/>
                  <a:ext cx="135926" cy="0"/>
                </a:xfrm>
                <a:prstGeom prst="line">
                  <a:avLst/>
                </a:prstGeom>
                <a:ln w="19050"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Left Brace 35"/>
              <p:cNvSpPr/>
              <p:nvPr/>
            </p:nvSpPr>
            <p:spPr>
              <a:xfrm flipH="1">
                <a:off x="2362200" y="762000"/>
                <a:ext cx="177630" cy="1386840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531195" y="1262390"/>
                <a:ext cx="73812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 dirty="0" smtClean="0"/>
                  <a:t>miR-603</a:t>
                </a:r>
                <a:endParaRPr lang="en-US" sz="1100" b="1" dirty="0"/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1416050" y="1828800"/>
              <a:ext cx="7175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 smtClean="0"/>
                <a:t>Microrna.org</a:t>
              </a:r>
              <a:endParaRPr lang="en-US" sz="700" b="1" dirty="0"/>
            </a:p>
          </p:txBody>
        </p:sp>
      </p:grpSp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7" y="3630829"/>
            <a:ext cx="4238798" cy="2781300"/>
          </a:xfrm>
          <a:prstGeom prst="rect">
            <a:avLst/>
          </a:prstGeom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08" y="3630829"/>
            <a:ext cx="4706492" cy="2842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ctangle 52"/>
          <p:cNvSpPr/>
          <p:nvPr/>
        </p:nvSpPr>
        <p:spPr>
          <a:xfrm>
            <a:off x="5931257" y="3630829"/>
            <a:ext cx="859497" cy="28656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4313635" y="1243813"/>
            <a:ext cx="314636" cy="6043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-20471" y="947976"/>
            <a:ext cx="13628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bg1"/>
                </a:solidFill>
              </a:rPr>
              <a:t>Recep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  <a:r>
              <a:rPr lang="en-US" sz="1000" dirty="0" err="1" smtClean="0">
                <a:solidFill>
                  <a:schemeClr val="bg1"/>
                </a:solidFill>
              </a:rPr>
              <a:t>Bayraktar</a:t>
            </a:r>
            <a:r>
              <a:rPr lang="en-US" sz="1000" dirty="0" smtClean="0">
                <a:solidFill>
                  <a:schemeClr val="bg1"/>
                </a:solidFill>
              </a:rPr>
              <a:t> MS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36" y="10276"/>
            <a:ext cx="642615" cy="9055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39291" y="6564178"/>
            <a:ext cx="2225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95000"/>
                  </a:schemeClr>
                </a:solidFill>
              </a:rPr>
              <a:t>Bayraktar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bg1">
                    <a:lumMod val="95000"/>
                  </a:schemeClr>
                </a:solidFill>
              </a:rPr>
              <a:t>Oncotarget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</a:rPr>
              <a:t> in press</a:t>
            </a:r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99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432" y="824347"/>
            <a:ext cx="3580352" cy="260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433" y="3538602"/>
            <a:ext cx="3580352" cy="331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518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24" y="922618"/>
            <a:ext cx="3945022" cy="570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>
            <a:endCxn id="5" idx="0"/>
          </p:cNvCxnSpPr>
          <p:nvPr/>
        </p:nvCxnSpPr>
        <p:spPr>
          <a:xfrm flipH="1">
            <a:off x="2441609" y="2125718"/>
            <a:ext cx="861764" cy="141288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270423" y="2685535"/>
            <a:ext cx="65901" cy="9966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214792" y="54256"/>
            <a:ext cx="8229600" cy="868362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itchFamily="34" charset="-128"/>
                <a:cs typeface="MS PGothic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ea typeface="MS PGothic" pitchFamily="34" charset="-128"/>
                <a:cs typeface="MS PGothic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sz="2000" b="1" kern="0" dirty="0" smtClean="0">
                <a:solidFill>
                  <a:srgbClr val="FFFF00"/>
                </a:solidFill>
              </a:rPr>
              <a:t>Gene therapy with  </a:t>
            </a:r>
            <a:r>
              <a:rPr lang="en-US" sz="2000" b="1" kern="0" dirty="0" smtClean="0">
                <a:solidFill>
                  <a:srgbClr val="FF0000"/>
                </a:solidFill>
              </a:rPr>
              <a:t>miR-603 </a:t>
            </a:r>
            <a:r>
              <a:rPr lang="en-US" sz="2000" b="1" kern="0" dirty="0" err="1" smtClean="0">
                <a:solidFill>
                  <a:srgbClr val="FF0000"/>
                </a:solidFill>
              </a:rPr>
              <a:t>Nanotherapeutics</a:t>
            </a:r>
            <a:r>
              <a:rPr lang="en-US" sz="2000" b="1" kern="0" dirty="0" smtClean="0">
                <a:solidFill>
                  <a:srgbClr val="FF0000"/>
                </a:solidFill>
              </a:rPr>
              <a:t> </a:t>
            </a:r>
            <a:r>
              <a:rPr lang="en-US" sz="2000" b="1" kern="0" dirty="0" smtClean="0">
                <a:solidFill>
                  <a:srgbClr val="FFFF00"/>
                </a:solidFill>
              </a:rPr>
              <a:t> suppresses tumor growth  TN Breast cancer</a:t>
            </a:r>
            <a:endParaRPr lang="en-US" sz="2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5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24" y="1235709"/>
            <a:ext cx="6710356" cy="51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0"/>
          <p:cNvSpPr txBox="1">
            <a:spLocks noChangeArrowheads="1"/>
          </p:cNvSpPr>
          <p:nvPr/>
        </p:nvSpPr>
        <p:spPr bwMode="auto">
          <a:xfrm>
            <a:off x="112541" y="220046"/>
            <a:ext cx="845616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Summary&amp; Conclusions: </a:t>
            </a:r>
          </a:p>
          <a:p>
            <a:pPr eaLnBrk="1" hangingPunct="1"/>
            <a:r>
              <a:rPr lang="en-US" sz="1800" b="1" dirty="0" smtClean="0">
                <a:solidFill>
                  <a:srgbClr val="FFFF00"/>
                </a:solidFill>
              </a:rPr>
              <a:t>EF2</a:t>
            </a:r>
            <a:r>
              <a:rPr lang="tr-TR" sz="1800" b="1" dirty="0">
                <a:solidFill>
                  <a:srgbClr val="FFFF00"/>
                </a:solidFill>
              </a:rPr>
              <a:t>K</a:t>
            </a:r>
            <a:r>
              <a:rPr lang="tr-TR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 smtClean="0">
                <a:solidFill>
                  <a:srgbClr val="FFFF00"/>
                </a:solidFill>
              </a:rPr>
              <a:t> </a:t>
            </a:r>
            <a:r>
              <a:rPr lang="en-US" sz="1800" b="1" dirty="0">
                <a:solidFill>
                  <a:srgbClr val="FFFF00"/>
                </a:solidFill>
              </a:rPr>
              <a:t>promotes breast cancer </a:t>
            </a:r>
            <a:r>
              <a:rPr lang="en-US" sz="1800" b="1" dirty="0" smtClean="0">
                <a:solidFill>
                  <a:srgbClr val="FFFF00"/>
                </a:solidFill>
              </a:rPr>
              <a:t>tumorigenesis and progression by inducing </a:t>
            </a:r>
          </a:p>
          <a:p>
            <a:pPr eaLnBrk="1" hangingPunct="1"/>
            <a:r>
              <a:rPr lang="en-US" sz="1800" b="1" dirty="0" smtClean="0">
                <a:solidFill>
                  <a:srgbClr val="FFFF00"/>
                </a:solidFill>
              </a:rPr>
              <a:t>proliferation, invasion</a:t>
            </a:r>
            <a:r>
              <a:rPr lang="en-US" sz="1800" b="1" dirty="0">
                <a:solidFill>
                  <a:srgbClr val="FFFF00"/>
                </a:solidFill>
              </a:rPr>
              <a:t>/ </a:t>
            </a:r>
            <a:r>
              <a:rPr lang="en-US" sz="1800" b="1" dirty="0" smtClean="0">
                <a:solidFill>
                  <a:srgbClr val="FFFF00"/>
                </a:solidFill>
              </a:rPr>
              <a:t>metastasis and </a:t>
            </a:r>
            <a:r>
              <a:rPr lang="en-US" sz="1800" b="1" dirty="0">
                <a:solidFill>
                  <a:srgbClr val="FFFF00"/>
                </a:solidFill>
              </a:rPr>
              <a:t>drug </a:t>
            </a:r>
            <a:r>
              <a:rPr lang="en-US" sz="1800" b="1" dirty="0" smtClean="0">
                <a:solidFill>
                  <a:srgbClr val="FFFF00"/>
                </a:solidFill>
              </a:rPr>
              <a:t>resistance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4230624" y="1853184"/>
            <a:ext cx="554736" cy="950976"/>
            <a:chOff x="4303776" y="938784"/>
            <a:chExt cx="554736" cy="95097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4194048" y="1353312"/>
            <a:ext cx="83869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siRNA</a:t>
            </a:r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468368" y="3109652"/>
            <a:ext cx="979755" cy="369332"/>
          </a:xfrm>
          <a:prstGeom prst="rect">
            <a:avLst/>
          </a:prstGeom>
          <a:solidFill>
            <a:srgbClr val="E3DBDE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miR603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" name="Group 12"/>
          <p:cNvGrpSpPr/>
          <p:nvPr/>
        </p:nvGrpSpPr>
        <p:grpSpPr>
          <a:xfrm rot="17316517">
            <a:off x="2835344" y="3120470"/>
            <a:ext cx="554736" cy="950976"/>
            <a:chOff x="4303776" y="938784"/>
            <a:chExt cx="554736" cy="95097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6"/>
          <p:cNvGrpSpPr/>
          <p:nvPr/>
        </p:nvGrpSpPr>
        <p:grpSpPr>
          <a:xfrm rot="1696323">
            <a:off x="5321808" y="2066544"/>
            <a:ext cx="554736" cy="950976"/>
            <a:chOff x="4303776" y="938784"/>
            <a:chExt cx="554736" cy="950976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5827079" y="1706659"/>
            <a:ext cx="114646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Chemical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30714" y="4642009"/>
            <a:ext cx="4348498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Cancer cell  Proliferation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Invasion /metastasis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Drug resistance</a:t>
            </a: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400" b="1" i="1" dirty="0" smtClean="0">
                <a:solidFill>
                  <a:schemeClr val="bg1"/>
                </a:solidFill>
              </a:rPr>
              <a:t>Tumor growth &amp;Progression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4273296" y="5620512"/>
            <a:ext cx="512064" cy="384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80416" y="438912"/>
            <a:ext cx="91390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Potential strategies for targeting EF2K in human tumors 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434406" y="2916032"/>
            <a:ext cx="538907" cy="50279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46415" y="2443981"/>
            <a:ext cx="114607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FOXM1</a:t>
            </a:r>
            <a:endParaRPr lang="en-US" dirty="0" smtClean="0"/>
          </a:p>
        </p:txBody>
      </p:sp>
      <p:grpSp>
        <p:nvGrpSpPr>
          <p:cNvPr id="5" name="Group 29"/>
          <p:cNvGrpSpPr/>
          <p:nvPr/>
        </p:nvGrpSpPr>
        <p:grpSpPr>
          <a:xfrm rot="2340603">
            <a:off x="3664188" y="1598724"/>
            <a:ext cx="554736" cy="950976"/>
            <a:chOff x="4303776" y="938784"/>
            <a:chExt cx="554736" cy="95097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4584192" y="938784"/>
              <a:ext cx="0" cy="95097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303776" y="1871472"/>
              <a:ext cx="554736" cy="609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Explosion 1 10"/>
          <p:cNvSpPr/>
          <p:nvPr/>
        </p:nvSpPr>
        <p:spPr>
          <a:xfrm>
            <a:off x="3814817" y="2764765"/>
            <a:ext cx="1597152" cy="1712976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973313" y="3274589"/>
            <a:ext cx="1670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EF2K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3587837" y="4584122"/>
            <a:ext cx="1919111" cy="1989667"/>
          </a:xfrm>
          <a:prstGeom prst="mathMultiply">
            <a:avLst>
              <a:gd name="adj1" fmla="val 13961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3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0756"/>
            <a:ext cx="2720005" cy="2624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0156" y="4484250"/>
            <a:ext cx="2855742" cy="2108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1286" y="4517008"/>
            <a:ext cx="2720005" cy="207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-258304" y="125595"/>
            <a:ext cx="940230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                        Summary and Conclusions</a:t>
            </a:r>
          </a:p>
          <a:p>
            <a:r>
              <a:rPr lang="en-US" sz="2000" b="1" dirty="0" smtClean="0">
                <a:solidFill>
                  <a:srgbClr val="0066FF"/>
                </a:solidFill>
              </a:rPr>
              <a:t>    </a:t>
            </a:r>
            <a:r>
              <a:rPr lang="en-US" sz="2000" b="1" dirty="0" smtClean="0">
                <a:solidFill>
                  <a:srgbClr val="0066FF"/>
                </a:solidFill>
              </a:rPr>
              <a:t>EF2-Kinase  promotes cell survival, proliferation, invasion,  tumor growth</a:t>
            </a:r>
          </a:p>
          <a:p>
            <a:r>
              <a:rPr lang="en-US" sz="2000" b="1" dirty="0" smtClean="0">
                <a:solidFill>
                  <a:srgbClr val="0066FF"/>
                </a:solidFill>
              </a:rPr>
              <a:t>                      and </a:t>
            </a:r>
            <a:r>
              <a:rPr lang="en-US" sz="2000" b="1" dirty="0" smtClean="0">
                <a:solidFill>
                  <a:srgbClr val="0066FF"/>
                </a:solidFill>
              </a:rPr>
              <a:t>Inhibition of EF2K by different strategies inhibits TNBC</a:t>
            </a:r>
          </a:p>
          <a:p>
            <a:r>
              <a:rPr lang="en-US" sz="2000" b="1" dirty="0">
                <a:solidFill>
                  <a:srgbClr val="0066FF"/>
                </a:solidFill>
              </a:rPr>
              <a:t> </a:t>
            </a:r>
            <a:r>
              <a:rPr lang="en-US" sz="2000" b="1" dirty="0" smtClean="0">
                <a:solidFill>
                  <a:srgbClr val="0066FF"/>
                </a:solidFill>
              </a:rPr>
              <a:t>    EF2K  </a:t>
            </a:r>
            <a:r>
              <a:rPr lang="en-US" sz="2000" b="1" dirty="0">
                <a:solidFill>
                  <a:srgbClr val="0066FF"/>
                </a:solidFill>
              </a:rPr>
              <a:t>a novel potential molecular target in </a:t>
            </a:r>
            <a:r>
              <a:rPr lang="en-US" sz="2000" b="1" dirty="0" smtClean="0">
                <a:solidFill>
                  <a:srgbClr val="0066FF"/>
                </a:solidFill>
              </a:rPr>
              <a:t> TNBC and BRCA1+ tumors</a:t>
            </a:r>
            <a:endParaRPr lang="en-US" sz="2000" b="1" dirty="0">
              <a:solidFill>
                <a:srgbClr val="0066FF"/>
              </a:solidFill>
            </a:endParaRPr>
          </a:p>
          <a:p>
            <a:r>
              <a:rPr lang="en-US" sz="2000" b="1" dirty="0" smtClean="0">
                <a:solidFill>
                  <a:srgbClr val="0066FF"/>
                </a:solidFill>
              </a:rPr>
              <a:t> </a:t>
            </a:r>
            <a:endParaRPr lang="en-US" sz="2000" b="1" dirty="0" smtClean="0">
              <a:solidFill>
                <a:srgbClr val="0066FF"/>
              </a:solidFill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72467" y="1570755"/>
            <a:ext cx="2998390" cy="26247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1286" y="1555892"/>
            <a:ext cx="3009900" cy="26762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994338"/>
            <a:ext cx="28007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Indirect targeting 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of EF2K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by FOXM1 or microRNA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44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769623" y="-142371"/>
            <a:ext cx="54864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4400" b="1" dirty="0">
                <a:solidFill>
                  <a:srgbClr val="FFFF00"/>
                </a:solidFill>
              </a:rPr>
              <a:t>Acknowledgements</a:t>
            </a:r>
          </a:p>
        </p:txBody>
      </p:sp>
      <p:sp>
        <p:nvSpPr>
          <p:cNvPr id="5" name="Text Box 61"/>
          <p:cNvSpPr txBox="1">
            <a:spLocks noChangeArrowheads="1"/>
          </p:cNvSpPr>
          <p:nvPr/>
        </p:nvSpPr>
        <p:spPr bwMode="auto">
          <a:xfrm>
            <a:off x="102748" y="593164"/>
            <a:ext cx="8820150" cy="8710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b="1" u="sng" dirty="0">
                <a:solidFill>
                  <a:schemeClr val="bg1"/>
                </a:solidFill>
              </a:rPr>
              <a:t>MDACC- Experimental Therapeutics  </a:t>
            </a:r>
            <a:r>
              <a:rPr lang="en-US" b="1" dirty="0">
                <a:solidFill>
                  <a:schemeClr val="bg1"/>
                </a:solidFill>
              </a:rPr>
              <a:t>             </a:t>
            </a:r>
            <a:r>
              <a:rPr lang="en-US" b="1" u="sng" dirty="0" err="1" smtClean="0">
                <a:solidFill>
                  <a:schemeClr val="bg1"/>
                </a:solidFill>
              </a:rPr>
              <a:t>Univ</a:t>
            </a:r>
            <a:r>
              <a:rPr lang="en-US" b="1" u="sng" dirty="0" smtClean="0">
                <a:solidFill>
                  <a:schemeClr val="bg1"/>
                </a:solidFill>
              </a:rPr>
              <a:t> of Texas -Austin</a:t>
            </a:r>
            <a:r>
              <a:rPr lang="en-US" b="1" dirty="0" smtClean="0">
                <a:solidFill>
                  <a:schemeClr val="bg1"/>
                </a:solidFill>
              </a:rPr>
              <a:t> -</a:t>
            </a:r>
            <a:r>
              <a:rPr lang="en-US" b="1" u="sng" dirty="0" smtClean="0">
                <a:solidFill>
                  <a:schemeClr val="bg1"/>
                </a:solidFill>
              </a:rPr>
              <a:t>Pharmacy</a:t>
            </a:r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r>
              <a:rPr lang="tr-TR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Ibrahim </a:t>
            </a:r>
            <a:r>
              <a:rPr lang="en-US" sz="1600" dirty="0" err="1" smtClean="0">
                <a:solidFill>
                  <a:schemeClr val="bg1"/>
                </a:solidFill>
              </a:rPr>
              <a:t>Tekedereli,MD</a:t>
            </a:r>
            <a:endParaRPr lang="en-US" sz="1600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Nesli </a:t>
            </a:r>
            <a:r>
              <a:rPr lang="en-US" sz="1600" dirty="0" err="1" smtClean="0">
                <a:solidFill>
                  <a:schemeClr val="bg1"/>
                </a:solidFill>
              </a:rPr>
              <a:t>Alpay</a:t>
            </a:r>
            <a:r>
              <a:rPr lang="en-US" sz="1600" dirty="0" smtClean="0">
                <a:solidFill>
                  <a:schemeClr val="bg1"/>
                </a:solidFill>
              </a:rPr>
              <a:t> MD, MS</a:t>
            </a:r>
            <a:endParaRPr lang="en-US" sz="16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Nermin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Kahraman</a:t>
            </a:r>
            <a:r>
              <a:rPr lang="en-US" sz="1600" dirty="0">
                <a:solidFill>
                  <a:schemeClr val="bg1"/>
                </a:solidFill>
              </a:rPr>
              <a:t> MS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Zuhal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H</a:t>
            </a:r>
            <a:r>
              <a:rPr lang="en-US" sz="1600" dirty="0" err="1" smtClean="0">
                <a:solidFill>
                  <a:schemeClr val="bg1"/>
                </a:solidFill>
              </a:rPr>
              <a:t>amurcu</a:t>
            </a:r>
            <a:r>
              <a:rPr lang="en-US" sz="1600" dirty="0" smtClean="0">
                <a:solidFill>
                  <a:schemeClr val="bg1"/>
                </a:solidFill>
              </a:rPr>
              <a:t> PhD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Ahmed </a:t>
            </a:r>
            <a:r>
              <a:rPr lang="en-US" sz="1600" dirty="0" err="1">
                <a:solidFill>
                  <a:schemeClr val="bg1"/>
                </a:solidFill>
              </a:rPr>
              <a:t>A</a:t>
            </a:r>
            <a:r>
              <a:rPr lang="en-US" sz="1600" dirty="0" err="1" smtClean="0">
                <a:solidFill>
                  <a:schemeClr val="bg1"/>
                </a:solidFill>
              </a:rPr>
              <a:t>shour</a:t>
            </a:r>
            <a:r>
              <a:rPr lang="en-US" sz="1600" dirty="0" smtClean="0">
                <a:solidFill>
                  <a:schemeClr val="bg1"/>
                </a:solidFill>
              </a:rPr>
              <a:t> MS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Recep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</a:t>
            </a:r>
            <a:r>
              <a:rPr lang="en-US" sz="1600" dirty="0" err="1" smtClean="0">
                <a:solidFill>
                  <a:schemeClr val="bg1"/>
                </a:solidFill>
              </a:rPr>
              <a:t>ayraktar</a:t>
            </a:r>
            <a:r>
              <a:rPr lang="en-US" sz="1600" dirty="0" smtClean="0">
                <a:solidFill>
                  <a:schemeClr val="bg1"/>
                </a:solidFill>
              </a:rPr>
              <a:t> MS</a:t>
            </a:r>
            <a:endParaRPr lang="tr-TR" sz="16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Elif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Asik</a:t>
            </a:r>
            <a:r>
              <a:rPr lang="en-US" sz="1600" dirty="0" smtClean="0">
                <a:solidFill>
                  <a:schemeClr val="bg1"/>
                </a:solidFill>
              </a:rPr>
              <a:t> MS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Nashwa </a:t>
            </a:r>
            <a:r>
              <a:rPr lang="en-US" sz="1600" dirty="0" err="1">
                <a:solidFill>
                  <a:schemeClr val="bg1"/>
                </a:solidFill>
              </a:rPr>
              <a:t>Kabil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tr-TR" sz="1600" dirty="0" smtClean="0">
                <a:solidFill>
                  <a:schemeClr val="bg1"/>
                </a:solidFill>
              </a:rPr>
              <a:t>MD</a:t>
            </a:r>
            <a:r>
              <a:rPr lang="en-US" sz="1600" dirty="0" smtClean="0">
                <a:solidFill>
                  <a:schemeClr val="bg1"/>
                </a:solidFill>
              </a:rPr>
              <a:t>, MS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</a:t>
            </a:r>
            <a:r>
              <a:rPr lang="en-US" sz="1600" dirty="0" err="1" smtClean="0">
                <a:solidFill>
                  <a:schemeClr val="bg1"/>
                </a:solidFill>
              </a:rPr>
              <a:t>lper</a:t>
            </a:r>
            <a:r>
              <a:rPr lang="en-US" sz="1600" dirty="0" smtClean="0">
                <a:solidFill>
                  <a:schemeClr val="bg1"/>
                </a:solidFill>
              </a:rPr>
              <a:t>  </a:t>
            </a:r>
            <a:r>
              <a:rPr lang="en-US" sz="1600" dirty="0" err="1" smtClean="0">
                <a:solidFill>
                  <a:schemeClr val="bg1"/>
                </a:solidFill>
              </a:rPr>
              <a:t>Dogan</a:t>
            </a:r>
            <a:r>
              <a:rPr lang="en-US" sz="1600" dirty="0" smtClean="0">
                <a:solidFill>
                  <a:schemeClr val="bg1"/>
                </a:solidFill>
              </a:rPr>
              <a:t> MS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Didem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smtClean="0">
                <a:solidFill>
                  <a:schemeClr val="bg1"/>
                </a:solidFill>
              </a:rPr>
              <a:t>Karakas MS</a:t>
            </a:r>
          </a:p>
          <a:p>
            <a:pPr eaLnBrk="1" hangingPunct="1"/>
            <a:endParaRPr lang="en-US" sz="16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Gabriel Lopez-</a:t>
            </a:r>
            <a:r>
              <a:rPr lang="en-US" sz="1600" b="1" dirty="0" err="1" smtClean="0">
                <a:solidFill>
                  <a:schemeClr val="bg1"/>
                </a:solidFill>
              </a:rPr>
              <a:t>Berestein</a:t>
            </a:r>
            <a:r>
              <a:rPr lang="en-US" sz="1600" b="1" dirty="0" smtClean="0">
                <a:solidFill>
                  <a:schemeClr val="bg1"/>
                </a:solidFill>
              </a:rPr>
              <a:t> MD</a:t>
            </a:r>
          </a:p>
          <a:p>
            <a:pPr eaLnBrk="1" hangingPunct="1"/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Burcu</a:t>
            </a:r>
            <a:r>
              <a:rPr lang="en-US" sz="1600" dirty="0" smtClean="0">
                <a:solidFill>
                  <a:schemeClr val="bg1"/>
                </a:solidFill>
              </a:rPr>
              <a:t> Aslan MS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George </a:t>
            </a:r>
            <a:r>
              <a:rPr lang="en-US" sz="1600" b="1" dirty="0" err="1" smtClean="0">
                <a:solidFill>
                  <a:schemeClr val="bg1"/>
                </a:solidFill>
              </a:rPr>
              <a:t>Calin</a:t>
            </a:r>
            <a:r>
              <a:rPr lang="en-US" sz="1600" b="1" dirty="0" smtClean="0">
                <a:solidFill>
                  <a:schemeClr val="bg1"/>
                </a:solidFill>
              </a:rPr>
              <a:t> MD PhD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b="1" dirty="0">
                <a:solidFill>
                  <a:schemeClr val="bg1"/>
                </a:solidFill>
              </a:rPr>
              <a:t>Christina Ivan, PhD </a:t>
            </a:r>
            <a:endParaRPr lang="en-US" sz="1600" b="1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Katrien</a:t>
            </a:r>
            <a:r>
              <a:rPr lang="en-US" sz="1600" dirty="0" smtClean="0">
                <a:solidFill>
                  <a:schemeClr val="bg1"/>
                </a:solidFill>
              </a:rPr>
              <a:t>  Van </a:t>
            </a:r>
            <a:r>
              <a:rPr lang="en-US" sz="1600" dirty="0" err="1" smtClean="0">
                <a:solidFill>
                  <a:schemeClr val="bg1"/>
                </a:solidFill>
              </a:rPr>
              <a:t>Roosbroeck</a:t>
            </a:r>
            <a:r>
              <a:rPr lang="en-US" sz="1600" dirty="0" smtClean="0">
                <a:solidFill>
                  <a:schemeClr val="bg1"/>
                </a:solidFill>
              </a:rPr>
              <a:t> PhD</a:t>
            </a:r>
          </a:p>
          <a:p>
            <a:pPr eaLnBrk="1" hangingPunct="1"/>
            <a:r>
              <a:rPr lang="en-US" sz="1600" dirty="0" smtClean="0">
                <a:solidFill>
                  <a:schemeClr val="bg1"/>
                </a:solidFill>
              </a:rPr>
              <a:t> Martin </a:t>
            </a:r>
            <a:r>
              <a:rPr lang="en-US" sz="1600" dirty="0" err="1" smtClean="0">
                <a:solidFill>
                  <a:schemeClr val="bg1"/>
                </a:solidFill>
              </a:rPr>
              <a:t>Pichler</a:t>
            </a:r>
            <a:r>
              <a:rPr lang="en-US" sz="1600" dirty="0" smtClean="0">
                <a:solidFill>
                  <a:schemeClr val="bg1"/>
                </a:solidFill>
              </a:rPr>
              <a:t> MS</a:t>
            </a:r>
            <a:endParaRPr lang="en-US" sz="1600" b="1" u="sng" dirty="0" smtClean="0">
              <a:solidFill>
                <a:schemeClr val="bg1"/>
              </a:solidFill>
            </a:endParaRPr>
          </a:p>
          <a:p>
            <a:pPr eaLnBrk="1" hangingPunct="1"/>
            <a:endParaRPr lang="en-US" b="1" u="sng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b="1" u="sng" dirty="0" smtClean="0">
                <a:solidFill>
                  <a:schemeClr val="bg1"/>
                </a:solidFill>
              </a:rPr>
              <a:t>MDACC-Gynecologic Oncology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  Anil </a:t>
            </a:r>
            <a:r>
              <a:rPr lang="en-US" dirty="0" err="1" smtClean="0">
                <a:solidFill>
                  <a:schemeClr val="bg1"/>
                </a:solidFill>
              </a:rPr>
              <a:t>Sood</a:t>
            </a:r>
            <a:r>
              <a:rPr lang="en-US" dirty="0" smtClean="0">
                <a:solidFill>
                  <a:schemeClr val="bg1"/>
                </a:solidFill>
              </a:rPr>
              <a:t>, MD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  </a:t>
            </a:r>
            <a:r>
              <a:rPr lang="en-US" sz="1600" dirty="0" err="1" smtClean="0">
                <a:solidFill>
                  <a:schemeClr val="bg1"/>
                </a:solidFill>
              </a:rPr>
              <a:t>Yunfei</a:t>
            </a:r>
            <a:r>
              <a:rPr lang="en-US" sz="1600" dirty="0" smtClean="0">
                <a:solidFill>
                  <a:schemeClr val="bg1"/>
                </a:solidFill>
              </a:rPr>
              <a:t> Wen PhD</a:t>
            </a:r>
            <a:endParaRPr lang="en-US" u="sng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n-US" b="1" u="sng" dirty="0" smtClean="0">
                <a:solidFill>
                  <a:schemeClr val="bg1"/>
                </a:solidFill>
              </a:rPr>
              <a:t>MDACC- </a:t>
            </a:r>
            <a:r>
              <a:rPr lang="en-US" b="1" u="sng" dirty="0">
                <a:solidFill>
                  <a:schemeClr val="bg1"/>
                </a:solidFill>
              </a:rPr>
              <a:t>Bioinformatics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   Keith </a:t>
            </a:r>
            <a:r>
              <a:rPr lang="en-US" dirty="0" err="1">
                <a:solidFill>
                  <a:schemeClr val="bg1"/>
                </a:solidFill>
              </a:rPr>
              <a:t>Baggerly,Ph.D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   </a:t>
            </a:r>
            <a:endParaRPr lang="en-US" b="1" dirty="0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Char char="•"/>
            </a:pPr>
            <a:endParaRPr lang="en-US" b="1" dirty="0" smtClean="0">
              <a:solidFill>
                <a:schemeClr val="bg1"/>
              </a:solidFill>
            </a:endParaRPr>
          </a:p>
          <a:p>
            <a:pPr eaLnBrk="1" hangingPunct="1">
              <a:buFont typeface="Arial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466421" y="969561"/>
            <a:ext cx="23256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chemeClr val="bg1"/>
                </a:solidFill>
              </a:rPr>
              <a:t>Kevin Dalby,  Ph.D.</a:t>
            </a: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Tamer </a:t>
            </a:r>
            <a:r>
              <a:rPr lang="en-US" dirty="0" err="1" smtClean="0">
                <a:solidFill>
                  <a:schemeClr val="bg1"/>
                </a:solidFill>
              </a:rPr>
              <a:t>Kaood</a:t>
            </a:r>
            <a:r>
              <a:rPr lang="en-US" dirty="0" smtClean="0">
                <a:solidFill>
                  <a:schemeClr val="bg1"/>
                </a:solidFill>
              </a:rPr>
              <a:t>,  </a:t>
            </a:r>
            <a:r>
              <a:rPr lang="en-US" dirty="0" err="1">
                <a:solidFill>
                  <a:schemeClr val="bg1"/>
                </a:solidFill>
              </a:rPr>
              <a:t>Ph.D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/>
            <a:r>
              <a:rPr lang="en-US" dirty="0">
                <a:solidFill>
                  <a:schemeClr val="bg1"/>
                </a:solidFill>
              </a:rPr>
              <a:t>Clint Tavares, MS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030109" y="1916562"/>
            <a:ext cx="319831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Baylor College of Medicine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Michael Ittmann, MD, PhD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James </a:t>
            </a:r>
            <a:r>
              <a:rPr lang="en-US" dirty="0">
                <a:solidFill>
                  <a:schemeClr val="bg1"/>
                </a:solidFill>
              </a:rPr>
              <a:t>Xiao, PhD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2823" y="4788730"/>
            <a:ext cx="453925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sz="1400" b="1" u="sng" dirty="0" smtClean="0">
                <a:solidFill>
                  <a:srgbClr val="FFFF00"/>
                </a:solidFill>
              </a:rPr>
              <a:t>Grant support  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1. NIH-NCI R21-Breast cancer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2. DOD-Synergistic idea award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3. Texas Advance Technology-  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4. Susan </a:t>
            </a:r>
            <a:r>
              <a:rPr lang="en-US" sz="1400" b="1" dirty="0" err="1" smtClean="0">
                <a:solidFill>
                  <a:schemeClr val="bg1"/>
                </a:solidFill>
              </a:rPr>
              <a:t>Komen</a:t>
            </a:r>
            <a:r>
              <a:rPr lang="en-US" sz="1400" b="1" dirty="0" smtClean="0">
                <a:solidFill>
                  <a:schemeClr val="bg1"/>
                </a:solidFill>
              </a:rPr>
              <a:t> breast cancer research award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5. CPRIT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6. CTT –Center for </a:t>
            </a:r>
            <a:r>
              <a:rPr lang="en-US" sz="1400" b="1" dirty="0">
                <a:solidFill>
                  <a:schemeClr val="bg1"/>
                </a:solidFill>
              </a:rPr>
              <a:t>T</a:t>
            </a:r>
            <a:r>
              <a:rPr lang="en-US" sz="1400" b="1" dirty="0" smtClean="0">
                <a:solidFill>
                  <a:schemeClr val="bg1"/>
                </a:solidFill>
              </a:rPr>
              <a:t>argeted Therapy- MD Anderson</a:t>
            </a:r>
          </a:p>
          <a:p>
            <a:pPr eaLnBrk="1" hangingPunct="1"/>
            <a:r>
              <a:rPr lang="en-US" sz="1400" b="1" dirty="0" smtClean="0">
                <a:solidFill>
                  <a:schemeClr val="bg1"/>
                </a:solidFill>
              </a:rPr>
              <a:t>7. Ovarian cancer SPORE-pilot</a:t>
            </a:r>
          </a:p>
          <a:p>
            <a:r>
              <a:rPr lang="en-US" sz="1400" b="1" dirty="0" smtClean="0">
                <a:solidFill>
                  <a:schemeClr val="bg1"/>
                </a:solidFill>
              </a:rPr>
              <a:t>8. NIH-NCI R21-Panc  </a:t>
            </a:r>
            <a:r>
              <a:rPr lang="en-US" sz="1400" b="1" dirty="0">
                <a:solidFill>
                  <a:schemeClr val="bg1"/>
                </a:solidFill>
              </a:rPr>
              <a:t>cancer</a:t>
            </a:r>
          </a:p>
          <a:p>
            <a:pPr eaLnBrk="1" hangingPunct="1"/>
            <a:endParaRPr lang="en-US" sz="1400" b="1" dirty="0" smtClean="0">
              <a:solidFill>
                <a:schemeClr val="bg1"/>
              </a:solidFill>
            </a:endParaRPr>
          </a:p>
          <a:p>
            <a:endParaRPr lang="en-US" sz="1400" dirty="0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5030109" y="2890322"/>
            <a:ext cx="320684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University of Oslo-Norway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Fahri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Saatcioglu</a:t>
            </a:r>
            <a:r>
              <a:rPr lang="en-US" dirty="0" smtClean="0">
                <a:solidFill>
                  <a:schemeClr val="bg1"/>
                </a:solidFill>
              </a:rPr>
              <a:t> PhD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u="sng" dirty="0" err="1" smtClean="0">
                <a:solidFill>
                  <a:schemeClr val="bg1"/>
                </a:solidFill>
              </a:rPr>
              <a:t>Hacetepe</a:t>
            </a:r>
            <a:r>
              <a:rPr lang="en-US" b="1" u="sng" dirty="0" smtClean="0">
                <a:solidFill>
                  <a:schemeClr val="bg1"/>
                </a:solidFill>
              </a:rPr>
              <a:t> University-Turkey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Aysegul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Uner</a:t>
            </a:r>
            <a:r>
              <a:rPr lang="en-US" dirty="0" smtClean="0">
                <a:solidFill>
                  <a:schemeClr val="bg1"/>
                </a:solidFill>
              </a:rPr>
              <a:t> MD, PhD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Kezban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Ulubayram</a:t>
            </a:r>
            <a:r>
              <a:rPr lang="en-US" dirty="0" smtClean="0">
                <a:solidFill>
                  <a:schemeClr val="bg1"/>
                </a:solidFill>
              </a:rPr>
              <a:t> PhD</a:t>
            </a:r>
          </a:p>
        </p:txBody>
      </p:sp>
    </p:spTree>
    <p:extLst>
      <p:ext uri="{BB962C8B-B14F-4D97-AF65-F5344CB8AC3E}">
        <p14:creationId xmlns:p14="http://schemas.microsoft.com/office/powerpoint/2010/main" val="3381749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5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102" y="0"/>
            <a:ext cx="6701425" cy="402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646" y="3328791"/>
            <a:ext cx="5223354" cy="391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7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location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94" y="53948"/>
            <a:ext cx="7844762" cy="35591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735" y="3740674"/>
            <a:ext cx="3304346" cy="2323492"/>
          </a:xfrm>
          <a:prstGeom prst="rect">
            <a:avLst/>
          </a:prstGeom>
        </p:spPr>
      </p:pic>
      <p:pic>
        <p:nvPicPr>
          <p:cNvPr id="8" name="Picture 7" descr="images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15" y="3740673"/>
            <a:ext cx="4819021" cy="232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1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18759</TotalTime>
  <Words>2540</Words>
  <Application>Microsoft Office PowerPoint</Application>
  <PresentationFormat>On-screen Show (4:3)</PresentationFormat>
  <Paragraphs>489</Paragraphs>
  <Slides>55</Slides>
  <Notes>6</Notes>
  <HiddenSlides>5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Gulim</vt:lpstr>
      <vt:lpstr>MS PGothic</vt:lpstr>
      <vt:lpstr>MS PGothic</vt:lpstr>
      <vt:lpstr>Arial</vt:lpstr>
      <vt:lpstr>Symbol</vt:lpstr>
      <vt:lpstr>Times New Roman</vt:lpstr>
      <vt:lpstr>Wingdings 2</vt:lpstr>
      <vt:lpstr>Default Design</vt:lpstr>
      <vt:lpstr>Image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Aproach</vt:lpstr>
      <vt:lpstr>PowerPoint Presentation</vt:lpstr>
      <vt:lpstr>PowerPoint Presentation</vt:lpstr>
      <vt:lpstr>          RNA interference- Based Gene Silencing   </vt:lpstr>
      <vt:lpstr>PowerPoint Presentation</vt:lpstr>
      <vt:lpstr>siRNA-mediated gene silencing </vt:lpstr>
      <vt:lpstr>PowerPoint Presentation</vt:lpstr>
      <vt:lpstr>  What is the Role of EF2K in  breast cancer ?     Can we therapeutically target it  in vivo TNBC models ?   </vt:lpstr>
      <vt:lpstr>PowerPoint Presentation</vt:lpstr>
      <vt:lpstr>PowerPoint Presentation</vt:lpstr>
      <vt:lpstr>Breast cancer</vt:lpstr>
      <vt:lpstr>PowerPoint Presentation</vt:lpstr>
      <vt:lpstr>EF2K expression  is associated with poor patient survival   in all  BC  patients -especially Triple Negative Breast cancer (TNBC)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Activity of signaling pathways and expression  of  critical proteins is altered in Breast cancer  </vt:lpstr>
      <vt:lpstr>PowerPoint Presentation</vt:lpstr>
      <vt:lpstr>PowerPoint Presentation</vt:lpstr>
      <vt:lpstr>Nanoparticles used for siRNA delivery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EF2K silencing  therapy  is safe and did not cause any toxicity in mice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UTMDACC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BOzpolat</dc:creator>
  <cp:lastModifiedBy>Ozpolat,Bulent</cp:lastModifiedBy>
  <cp:revision>766</cp:revision>
  <cp:lastPrinted>2013-03-19T15:40:44Z</cp:lastPrinted>
  <dcterms:created xsi:type="dcterms:W3CDTF">2007-10-22T20:50:16Z</dcterms:created>
  <dcterms:modified xsi:type="dcterms:W3CDTF">2016-10-23T22:55:47Z</dcterms:modified>
</cp:coreProperties>
</file>