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avi" ContentType="video/avi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58" r:id="rId2"/>
    <p:sldId id="367" r:id="rId3"/>
    <p:sldId id="396" r:id="rId4"/>
    <p:sldId id="397" r:id="rId5"/>
    <p:sldId id="270" r:id="rId6"/>
    <p:sldId id="368" r:id="rId7"/>
    <p:sldId id="369" r:id="rId8"/>
    <p:sldId id="389" r:id="rId9"/>
    <p:sldId id="405" r:id="rId10"/>
    <p:sldId id="392" r:id="rId11"/>
    <p:sldId id="393" r:id="rId12"/>
    <p:sldId id="394" r:id="rId13"/>
    <p:sldId id="395" r:id="rId14"/>
    <p:sldId id="383" r:id="rId15"/>
    <p:sldId id="278" r:id="rId16"/>
    <p:sldId id="327" r:id="rId17"/>
    <p:sldId id="329" r:id="rId18"/>
    <p:sldId id="331" r:id="rId19"/>
    <p:sldId id="332" r:id="rId20"/>
    <p:sldId id="333" r:id="rId21"/>
    <p:sldId id="334" r:id="rId22"/>
    <p:sldId id="335" r:id="rId23"/>
    <p:sldId id="384" r:id="rId24"/>
    <p:sldId id="343" r:id="rId25"/>
    <p:sldId id="351" r:id="rId26"/>
    <p:sldId id="407" r:id="rId27"/>
    <p:sldId id="390" r:id="rId28"/>
    <p:sldId id="401" r:id="rId29"/>
    <p:sldId id="398" r:id="rId30"/>
    <p:sldId id="364" r:id="rId31"/>
    <p:sldId id="365" r:id="rId32"/>
    <p:sldId id="385" r:id="rId33"/>
    <p:sldId id="402" r:id="rId34"/>
    <p:sldId id="400" r:id="rId35"/>
    <p:sldId id="403" r:id="rId36"/>
    <p:sldId id="404" r:id="rId37"/>
    <p:sldId id="406" r:id="rId38"/>
    <p:sldId id="325" r:id="rId39"/>
  </p:sldIdLst>
  <p:sldSz cx="9144000" cy="6858000" type="screen4x3"/>
  <p:notesSz cx="7099300" cy="10234613"/>
  <p:defaultTextStyle>
    <a:defPPr>
      <a:defRPr lang="fr-FR"/>
    </a:defPPr>
    <a:lvl1pPr algn="r" rtl="0" fontAlgn="base">
      <a:spcBef>
        <a:spcPct val="50000"/>
      </a:spcBef>
      <a:spcAft>
        <a:spcPct val="0"/>
      </a:spcAft>
      <a:defRPr sz="28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r" rtl="0" fontAlgn="base">
      <a:spcBef>
        <a:spcPct val="50000"/>
      </a:spcBef>
      <a:spcAft>
        <a:spcPct val="0"/>
      </a:spcAft>
      <a:defRPr sz="2800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r" rtl="0" fontAlgn="base">
      <a:spcBef>
        <a:spcPct val="50000"/>
      </a:spcBef>
      <a:spcAft>
        <a:spcPct val="0"/>
      </a:spcAft>
      <a:defRPr sz="2800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r" rtl="0" fontAlgn="base">
      <a:spcBef>
        <a:spcPct val="50000"/>
      </a:spcBef>
      <a:spcAft>
        <a:spcPct val="0"/>
      </a:spcAft>
      <a:defRPr sz="2800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r" rtl="0" fontAlgn="base">
      <a:spcBef>
        <a:spcPct val="50000"/>
      </a:spcBef>
      <a:spcAft>
        <a:spcPct val="0"/>
      </a:spcAft>
      <a:defRPr sz="2800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800000"/>
    <a:srgbClr val="CC6600"/>
    <a:srgbClr val="A50021"/>
    <a:srgbClr val="008000"/>
    <a:srgbClr val="660033"/>
    <a:srgbClr val="339933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9825" autoAdjust="0"/>
  </p:normalViewPr>
  <p:slideViewPr>
    <p:cSldViewPr snapToGrid="0">
      <p:cViewPr>
        <p:scale>
          <a:sx n="100" d="100"/>
          <a:sy n="100" d="100"/>
        </p:scale>
        <p:origin x="-1944" y="-4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92" d="100"/>
          <a:sy n="92" d="100"/>
        </p:scale>
        <p:origin x="-3744" y="-90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png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7" Type="http://schemas.openxmlformats.org/officeDocument/2006/relationships/image" Target="../media/image61.wmf"/><Relationship Id="rId2" Type="http://schemas.openxmlformats.org/officeDocument/2006/relationships/image" Target="../media/image56.wmf"/><Relationship Id="rId1" Type="http://schemas.openxmlformats.org/officeDocument/2006/relationships/image" Target="../media/image55.wmf"/><Relationship Id="rId6" Type="http://schemas.openxmlformats.org/officeDocument/2006/relationships/image" Target="../media/image60.wmf"/><Relationship Id="rId5" Type="http://schemas.openxmlformats.org/officeDocument/2006/relationships/image" Target="../media/image59.wmf"/><Relationship Id="rId4" Type="http://schemas.openxmlformats.org/officeDocument/2006/relationships/image" Target="../media/image5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91.wmf"/><Relationship Id="rId2" Type="http://schemas.openxmlformats.org/officeDocument/2006/relationships/image" Target="../media/image90.wmf"/><Relationship Id="rId1" Type="http://schemas.openxmlformats.org/officeDocument/2006/relationships/image" Target="../media/image89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wmf"/><Relationship Id="rId1" Type="http://schemas.openxmlformats.org/officeDocument/2006/relationships/image" Target="../media/image10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68" tIns="47384" rIns="94768" bIns="47384" numCol="1" anchor="t" anchorCtr="0" compatLnSpc="1">
            <a:prstTxWarp prst="textNoShape">
              <a:avLst/>
            </a:prstTxWarp>
          </a:bodyPr>
          <a:lstStyle>
            <a:lvl1pPr algn="l" defTabSz="947738">
              <a:spcBef>
                <a:spcPct val="0"/>
              </a:spcBef>
              <a:defRPr sz="1200" b="0"/>
            </a:lvl1pPr>
          </a:lstStyle>
          <a:p>
            <a:endParaRPr lang="fr-FR" altLang="fr-FR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68" tIns="47384" rIns="94768" bIns="47384" numCol="1" anchor="t" anchorCtr="0" compatLnSpc="1">
            <a:prstTxWarp prst="textNoShape">
              <a:avLst/>
            </a:prstTxWarp>
          </a:bodyPr>
          <a:lstStyle>
            <a:lvl1pPr defTabSz="947738">
              <a:spcBef>
                <a:spcPct val="0"/>
              </a:spcBef>
              <a:defRPr sz="1200" b="0"/>
            </a:lvl1pPr>
          </a:lstStyle>
          <a:p>
            <a:endParaRPr lang="fr-FR" altLang="fr-FR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68" tIns="47384" rIns="94768" bIns="47384" numCol="1" anchor="b" anchorCtr="0" compatLnSpc="1">
            <a:prstTxWarp prst="textNoShape">
              <a:avLst/>
            </a:prstTxWarp>
          </a:bodyPr>
          <a:lstStyle>
            <a:lvl1pPr algn="l" defTabSz="947738">
              <a:spcBef>
                <a:spcPct val="0"/>
              </a:spcBef>
              <a:defRPr sz="1200" b="0"/>
            </a:lvl1pPr>
          </a:lstStyle>
          <a:p>
            <a:endParaRPr lang="fr-FR" altLang="fr-FR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1850"/>
            <a:ext cx="3076575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68" tIns="47384" rIns="94768" bIns="47384" numCol="1" anchor="b" anchorCtr="0" compatLnSpc="1">
            <a:prstTxWarp prst="textNoShape">
              <a:avLst/>
            </a:prstTxWarp>
          </a:bodyPr>
          <a:lstStyle>
            <a:lvl1pPr defTabSz="947738">
              <a:spcBef>
                <a:spcPct val="0"/>
              </a:spcBef>
              <a:defRPr sz="1200" b="0"/>
            </a:lvl1pPr>
          </a:lstStyle>
          <a:p>
            <a:fld id="{9A12800F-A91C-455C-B940-069DF00493B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91980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68" tIns="47384" rIns="94768" bIns="47384" numCol="1" anchor="t" anchorCtr="0" compatLnSpc="1">
            <a:prstTxWarp prst="textNoShape">
              <a:avLst/>
            </a:prstTxWarp>
          </a:bodyPr>
          <a:lstStyle>
            <a:lvl1pPr algn="l" defTabSz="947738">
              <a:spcBef>
                <a:spcPct val="0"/>
              </a:spcBef>
              <a:defRPr sz="1200" b="0"/>
            </a:lvl1pPr>
          </a:lstStyle>
          <a:p>
            <a:endParaRPr lang="fr-FR" altLang="fr-FR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68" tIns="47384" rIns="94768" bIns="47384" numCol="1" anchor="t" anchorCtr="0" compatLnSpc="1">
            <a:prstTxWarp prst="textNoShape">
              <a:avLst/>
            </a:prstTxWarp>
          </a:bodyPr>
          <a:lstStyle>
            <a:lvl1pPr defTabSz="947738">
              <a:spcBef>
                <a:spcPct val="0"/>
              </a:spcBef>
              <a:defRPr sz="1200" b="0"/>
            </a:lvl1pPr>
          </a:lstStyle>
          <a:p>
            <a:endParaRPr lang="fr-FR" altLang="fr-FR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6513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68" tIns="47384" rIns="94768" bIns="473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68" tIns="47384" rIns="94768" bIns="47384" numCol="1" anchor="b" anchorCtr="0" compatLnSpc="1">
            <a:prstTxWarp prst="textNoShape">
              <a:avLst/>
            </a:prstTxWarp>
          </a:bodyPr>
          <a:lstStyle>
            <a:lvl1pPr algn="l" defTabSz="947738">
              <a:spcBef>
                <a:spcPct val="0"/>
              </a:spcBef>
              <a:defRPr sz="1200" b="0"/>
            </a:lvl1pPr>
          </a:lstStyle>
          <a:p>
            <a:endParaRPr lang="fr-FR" altLang="fr-FR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1850"/>
            <a:ext cx="3076575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68" tIns="47384" rIns="94768" bIns="47384" numCol="1" anchor="b" anchorCtr="0" compatLnSpc="1">
            <a:prstTxWarp prst="textNoShape">
              <a:avLst/>
            </a:prstTxWarp>
          </a:bodyPr>
          <a:lstStyle>
            <a:lvl1pPr defTabSz="947738">
              <a:spcBef>
                <a:spcPct val="0"/>
              </a:spcBef>
              <a:defRPr sz="1200" b="0"/>
            </a:lvl1pPr>
          </a:lstStyle>
          <a:p>
            <a:fld id="{56FAED53-DB82-4310-BAB9-FE46D747EF6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2303664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GB" altLang="fr-FR" b="1" dirty="0">
                <a:cs typeface="Times New Roman" pitchFamily="18" charset="0"/>
              </a:rPr>
              <a:t>Mr Chairman, Ladies and Gentlemen,</a:t>
            </a:r>
          </a:p>
          <a:p>
            <a:pPr algn="just"/>
            <a:endParaRPr lang="en-GB" altLang="fr-FR" b="1" dirty="0">
              <a:cs typeface="Times New Roman" pitchFamily="18" charset="0"/>
            </a:endParaRPr>
          </a:p>
          <a:p>
            <a:pPr algn="just"/>
            <a:r>
              <a:rPr lang="en-GB" altLang="fr-FR" b="1" dirty="0">
                <a:cs typeface="Times New Roman" pitchFamily="18" charset="0"/>
              </a:rPr>
              <a:t>On behalf of my colleagues and myself, I would like to thank you for your kind invitation.</a:t>
            </a:r>
          </a:p>
          <a:p>
            <a:pPr algn="just"/>
            <a:r>
              <a:rPr lang="en-GB" altLang="fr-FR" b="1" dirty="0">
                <a:cs typeface="Times New Roman" pitchFamily="18" charset="0"/>
              </a:rPr>
              <a:t> </a:t>
            </a:r>
          </a:p>
          <a:p>
            <a:pPr algn="just"/>
            <a:r>
              <a:rPr lang="en-GB" altLang="fr-FR" b="1" dirty="0">
                <a:cs typeface="Times New Roman" pitchFamily="18" charset="0"/>
              </a:rPr>
              <a:t>It's my purpose in this brief talk to illustrate the various aspects of an integrated optical on SU-8 (fluorinated or not) polymer for designing of waveguides, S-bends, Y-junctions, and MZI.</a:t>
            </a:r>
          </a:p>
          <a:p>
            <a:endParaRPr lang="en-GB" altLang="fr-F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FAED53-DB82-4310-BAB9-FE46D747EF69}" type="slidenum">
              <a:rPr lang="fr-FR" altLang="fr-FR" smtClean="0"/>
              <a:pPr/>
              <a:t>7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42276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Optics and Optoelectronics - Warsaw Poland</a:t>
            </a:r>
          </a:p>
        </p:txBody>
      </p:sp>
    </p:spTree>
    <p:extLst>
      <p:ext uri="{BB962C8B-B14F-4D97-AF65-F5344CB8AC3E}">
        <p14:creationId xmlns:p14="http://schemas.microsoft.com/office/powerpoint/2010/main" val="1670269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Optics and Optoelectronics - Warsaw Poland</a:t>
            </a:r>
          </a:p>
        </p:txBody>
      </p:sp>
    </p:spTree>
    <p:extLst>
      <p:ext uri="{BB962C8B-B14F-4D97-AF65-F5344CB8AC3E}">
        <p14:creationId xmlns:p14="http://schemas.microsoft.com/office/powerpoint/2010/main" val="2605331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Optics and Optoelectronics - Warsaw Poland</a:t>
            </a:r>
          </a:p>
        </p:txBody>
      </p:sp>
    </p:spTree>
    <p:extLst>
      <p:ext uri="{BB962C8B-B14F-4D97-AF65-F5344CB8AC3E}">
        <p14:creationId xmlns:p14="http://schemas.microsoft.com/office/powerpoint/2010/main" val="3775880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Optics and Optoelectronics - Warsaw Poland</a:t>
            </a:r>
          </a:p>
        </p:txBody>
      </p:sp>
    </p:spTree>
    <p:extLst>
      <p:ext uri="{BB962C8B-B14F-4D97-AF65-F5344CB8AC3E}">
        <p14:creationId xmlns:p14="http://schemas.microsoft.com/office/powerpoint/2010/main" val="2514496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Optics and Optoelectronics - Warsaw Poland</a:t>
            </a:r>
          </a:p>
        </p:txBody>
      </p:sp>
    </p:spTree>
    <p:extLst>
      <p:ext uri="{BB962C8B-B14F-4D97-AF65-F5344CB8AC3E}">
        <p14:creationId xmlns:p14="http://schemas.microsoft.com/office/powerpoint/2010/main" val="3091979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Optics and Optoelectronics - Warsaw Poland</a:t>
            </a:r>
          </a:p>
        </p:txBody>
      </p:sp>
    </p:spTree>
    <p:extLst>
      <p:ext uri="{BB962C8B-B14F-4D97-AF65-F5344CB8AC3E}">
        <p14:creationId xmlns:p14="http://schemas.microsoft.com/office/powerpoint/2010/main" val="4000011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Optics and Optoelectronics - Warsaw Poland</a:t>
            </a:r>
          </a:p>
        </p:txBody>
      </p:sp>
    </p:spTree>
    <p:extLst>
      <p:ext uri="{BB962C8B-B14F-4D97-AF65-F5344CB8AC3E}">
        <p14:creationId xmlns:p14="http://schemas.microsoft.com/office/powerpoint/2010/main" val="3248962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Optics and Optoelectronics - Warsaw Poland</a:t>
            </a:r>
          </a:p>
        </p:txBody>
      </p:sp>
    </p:spTree>
    <p:extLst>
      <p:ext uri="{BB962C8B-B14F-4D97-AF65-F5344CB8AC3E}">
        <p14:creationId xmlns:p14="http://schemas.microsoft.com/office/powerpoint/2010/main" val="1074678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Optics and Optoelectronics - Warsaw Poland</a:t>
            </a:r>
          </a:p>
        </p:txBody>
      </p:sp>
    </p:spTree>
    <p:extLst>
      <p:ext uri="{BB962C8B-B14F-4D97-AF65-F5344CB8AC3E}">
        <p14:creationId xmlns:p14="http://schemas.microsoft.com/office/powerpoint/2010/main" val="3403968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Optics and Optoelectronics - Warsaw Poland</a:t>
            </a:r>
          </a:p>
        </p:txBody>
      </p:sp>
    </p:spTree>
    <p:extLst>
      <p:ext uri="{BB962C8B-B14F-4D97-AF65-F5344CB8AC3E}">
        <p14:creationId xmlns:p14="http://schemas.microsoft.com/office/powerpoint/2010/main" val="385765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Optics and Optoelectronics - Warsaw Poland</a:t>
            </a:r>
          </a:p>
        </p:txBody>
      </p:sp>
    </p:spTree>
    <p:extLst>
      <p:ext uri="{BB962C8B-B14F-4D97-AF65-F5344CB8AC3E}">
        <p14:creationId xmlns:p14="http://schemas.microsoft.com/office/powerpoint/2010/main" val="3497770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0800" y="6484938"/>
            <a:ext cx="1905000" cy="322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 b="0"/>
            </a:lvl1pPr>
          </a:lstStyle>
          <a:p>
            <a:endParaRPr lang="fr-FR" alt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76500" y="6497638"/>
            <a:ext cx="4191000" cy="309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b="0"/>
            </a:lvl1pPr>
          </a:lstStyle>
          <a:p>
            <a:r>
              <a:rPr lang="fr-FR" altLang="fr-FR"/>
              <a:t>Optics and Optoelectronics - Warsaw Poland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w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8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image" Target="../media/image38.pn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image" Target="../media/image45.jpeg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2.wmf"/><Relationship Id="rId5" Type="http://schemas.openxmlformats.org/officeDocument/2006/relationships/oleObject" Target="../embeddings/oleObject3.bin"/><Relationship Id="rId10" Type="http://schemas.openxmlformats.org/officeDocument/2006/relationships/image" Target="../media/image44.wmf"/><Relationship Id="rId4" Type="http://schemas.openxmlformats.org/officeDocument/2006/relationships/image" Target="../media/image46.jpeg"/><Relationship Id="rId9" Type="http://schemas.openxmlformats.org/officeDocument/2006/relationships/oleObject" Target="../embeddings/oleObject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2.wmf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13" Type="http://schemas.openxmlformats.org/officeDocument/2006/relationships/oleObject" Target="../embeddings/oleObject12.bin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12" Type="http://schemas.openxmlformats.org/officeDocument/2006/relationships/image" Target="../media/image59.w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61.w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56.w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8.bin"/><Relationship Id="rId15" Type="http://schemas.openxmlformats.org/officeDocument/2006/relationships/oleObject" Target="../embeddings/oleObject13.bin"/><Relationship Id="rId10" Type="http://schemas.openxmlformats.org/officeDocument/2006/relationships/image" Target="../media/image58.wmf"/><Relationship Id="rId4" Type="http://schemas.openxmlformats.org/officeDocument/2006/relationships/image" Target="../media/image55.wmf"/><Relationship Id="rId9" Type="http://schemas.openxmlformats.org/officeDocument/2006/relationships/oleObject" Target="../embeddings/oleObject10.bin"/><Relationship Id="rId14" Type="http://schemas.openxmlformats.org/officeDocument/2006/relationships/image" Target="../media/image60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7.png"/><Relationship Id="rId7" Type="http://schemas.openxmlformats.org/officeDocument/2006/relationships/image" Target="../media/image6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66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6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87.wmf"/><Relationship Id="rId4" Type="http://schemas.openxmlformats.org/officeDocument/2006/relationships/oleObject" Target="../embeddings/oleObject15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wmf"/><Relationship Id="rId3" Type="http://schemas.openxmlformats.org/officeDocument/2006/relationships/image" Target="../media/image92.png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93.jpeg"/><Relationship Id="rId5" Type="http://schemas.openxmlformats.org/officeDocument/2006/relationships/image" Target="../media/image89.wmf"/><Relationship Id="rId10" Type="http://schemas.openxmlformats.org/officeDocument/2006/relationships/image" Target="../media/image91.wmf"/><Relationship Id="rId4" Type="http://schemas.openxmlformats.org/officeDocument/2006/relationships/oleObject" Target="../embeddings/oleObject16.bin"/><Relationship Id="rId9" Type="http://schemas.openxmlformats.org/officeDocument/2006/relationships/oleObject" Target="../embeddings/oleObject18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9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7" Type="http://schemas.openxmlformats.org/officeDocument/2006/relationships/image" Target="../media/image104.jpe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png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7" Type="http://schemas.openxmlformats.org/officeDocument/2006/relationships/image" Target="../media/image11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109.wmf"/><Relationship Id="rId4" Type="http://schemas.openxmlformats.org/officeDocument/2006/relationships/oleObject" Target="../embeddings/oleObject19.bin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gif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gif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3.gif"/><Relationship Id="rId4" Type="http://schemas.openxmlformats.org/officeDocument/2006/relationships/image" Target="../media/image122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6.jpeg"/><Relationship Id="rId4" Type="http://schemas.openxmlformats.org/officeDocument/2006/relationships/image" Target="../media/image1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0" y="-77788"/>
            <a:ext cx="9144000" cy="6662738"/>
            <a:chOff x="0" y="-77788"/>
            <a:chExt cx="9144000" cy="6662738"/>
          </a:xfrm>
        </p:grpSpPr>
        <p:sp>
          <p:nvSpPr>
            <p:cNvPr id="24681" name="Text Box 105"/>
            <p:cNvSpPr txBox="1">
              <a:spLocks noChangeArrowheads="1"/>
            </p:cNvSpPr>
            <p:nvPr/>
          </p:nvSpPr>
          <p:spPr bwMode="auto">
            <a:xfrm>
              <a:off x="146051" y="-77788"/>
              <a:ext cx="8953499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FFFF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altLang="fr-FR" sz="2700" dirty="0" smtClean="0">
                  <a:solidFill>
                    <a:srgbClr val="800000"/>
                  </a:solidFill>
                  <a:cs typeface="Times New Roman" pitchFamily="18" charset="0"/>
                </a:rPr>
                <a:t>▪ </a:t>
              </a:r>
              <a:r>
                <a:rPr lang="en-US" altLang="fr-FR" sz="2700" dirty="0" smtClean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</a:rPr>
                <a:t>Photonics / 2016 - Berlin </a:t>
              </a:r>
              <a:r>
                <a:rPr lang="en-US" altLang="fr-FR" sz="2700" dirty="0" smtClean="0">
                  <a:solidFill>
                    <a:srgbClr val="800000"/>
                  </a:solidFill>
                </a:rPr>
                <a:t>▪</a:t>
              </a:r>
              <a:r>
                <a:rPr lang="en-US" altLang="fr-FR" sz="3200" b="0" dirty="0" smtClean="0"/>
                <a:t> </a:t>
              </a:r>
              <a:endParaRPr lang="en-US" altLang="fr-FR" sz="3200" b="0" dirty="0"/>
            </a:p>
          </p:txBody>
        </p:sp>
        <p:pic>
          <p:nvPicPr>
            <p:cNvPr id="24664" name="Picture 88" descr="logo fac-couleur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8700" y="1082431"/>
              <a:ext cx="1597025" cy="652815"/>
            </a:xfrm>
            <a:prstGeom prst="rect">
              <a:avLst/>
            </a:prstGeom>
            <a:noFill/>
            <a:ln w="12700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679" name="Picture 103" descr="ipr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671" y="1038334"/>
              <a:ext cx="776404" cy="696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682" name="Text Box 106"/>
            <p:cNvSpPr txBox="1">
              <a:spLocks noChangeArrowheads="1"/>
            </p:cNvSpPr>
            <p:nvPr/>
          </p:nvSpPr>
          <p:spPr bwMode="auto">
            <a:xfrm>
              <a:off x="1114425" y="658753"/>
              <a:ext cx="6891338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FFFF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>
                <a:spcBef>
                  <a:spcPct val="20000"/>
                </a:spcBef>
              </a:pPr>
              <a:r>
                <a:rPr lang="en-US" altLang="fr-FR" sz="2000" dirty="0" smtClean="0">
                  <a:solidFill>
                    <a:srgbClr val="800000"/>
                  </a:solidFill>
                  <a:latin typeface="Square721 Cn BT" pitchFamily="34" charset="0"/>
                </a:rPr>
                <a:t>Institute of Physics - Rennes / IPR CNRS </a:t>
              </a:r>
              <a:r>
                <a:rPr lang="en-US" altLang="fr-FR" sz="2000" dirty="0" smtClean="0">
                  <a:solidFill>
                    <a:srgbClr val="800000"/>
                  </a:solidFill>
                  <a:latin typeface="Square721 Cn BT" pitchFamily="34" charset="0"/>
                </a:rPr>
                <a:t>6251 - France </a:t>
              </a:r>
              <a:endParaRPr lang="en-US" altLang="fr-FR" sz="2000" dirty="0">
                <a:solidFill>
                  <a:srgbClr val="800000"/>
                </a:solidFill>
                <a:latin typeface="Square721 Cn BT" pitchFamily="34" charset="0"/>
              </a:endParaRPr>
            </a:p>
          </p:txBody>
        </p:sp>
        <p:sp>
          <p:nvSpPr>
            <p:cNvPr id="24684" name="Line 108"/>
            <p:cNvSpPr>
              <a:spLocks noChangeShapeType="1"/>
            </p:cNvSpPr>
            <p:nvPr/>
          </p:nvSpPr>
          <p:spPr bwMode="auto">
            <a:xfrm>
              <a:off x="0" y="1865313"/>
              <a:ext cx="9144000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683" name="Line 107"/>
            <p:cNvSpPr>
              <a:spLocks noChangeShapeType="1"/>
            </p:cNvSpPr>
            <p:nvPr/>
          </p:nvSpPr>
          <p:spPr bwMode="auto">
            <a:xfrm>
              <a:off x="0" y="552450"/>
              <a:ext cx="9144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24692" name="Picture 11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0" y="1111006"/>
              <a:ext cx="631452" cy="606699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709" name="Text Box 133"/>
            <p:cNvSpPr txBox="1">
              <a:spLocks noChangeArrowheads="1"/>
            </p:cNvSpPr>
            <p:nvPr/>
          </p:nvSpPr>
          <p:spPr bwMode="auto">
            <a:xfrm>
              <a:off x="3136900" y="1489075"/>
              <a:ext cx="351155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FFFF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altLang="fr-FR" sz="2000" dirty="0" smtClean="0">
                  <a:solidFill>
                    <a:srgbClr val="800000"/>
                  </a:solidFill>
                  <a:latin typeface="Square721 Cn BT" pitchFamily="34" charset="0"/>
                </a:rPr>
                <a:t>Orator : Bruno BÊCHE, Pr.</a:t>
              </a:r>
              <a:endParaRPr lang="en-US" altLang="fr-FR" sz="2000" dirty="0">
                <a:solidFill>
                  <a:srgbClr val="800000"/>
                </a:solidFill>
                <a:latin typeface="Square721 Cn BT" pitchFamily="34" charset="0"/>
              </a:endParaRPr>
            </a:p>
          </p:txBody>
        </p:sp>
        <p:pic>
          <p:nvPicPr>
            <p:cNvPr id="24743" name="Picture 17" descr="C:\Mes Documents\OuestFR\OF1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1" t="2826" r="310" b="3944"/>
            <a:stretch>
              <a:fillRect/>
            </a:stretch>
          </p:blipFill>
          <p:spPr bwMode="auto">
            <a:xfrm>
              <a:off x="2938463" y="3771900"/>
              <a:ext cx="3922712" cy="281305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744" name="Text Box 18"/>
            <p:cNvSpPr txBox="1">
              <a:spLocks noChangeArrowheads="1"/>
            </p:cNvSpPr>
            <p:nvPr/>
          </p:nvSpPr>
          <p:spPr bwMode="auto">
            <a:xfrm>
              <a:off x="6848475" y="5203641"/>
              <a:ext cx="1657350" cy="1036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l" eaLnBrk="0" hangingPunct="0">
                <a:lnSpc>
                  <a:spcPct val="93000"/>
                </a:lnSpc>
                <a:spcBef>
                  <a:spcPct val="0"/>
                </a:spcBef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r>
                <a:rPr lang="en-US" altLang="fr-FR" sz="2200" dirty="0" smtClean="0">
                  <a:solidFill>
                    <a:srgbClr val="800000"/>
                  </a:solidFill>
                  <a:latin typeface="Square721 Cn BT" pitchFamily="34" charset="0"/>
                </a:rPr>
                <a:t>Institute of </a:t>
              </a:r>
            </a:p>
            <a:p>
              <a:pPr algn="l" eaLnBrk="0" hangingPunct="0">
                <a:lnSpc>
                  <a:spcPct val="93000"/>
                </a:lnSpc>
                <a:spcBef>
                  <a:spcPct val="0"/>
                </a:spcBef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r>
                <a:rPr lang="en-US" altLang="fr-FR" sz="2200" dirty="0" smtClean="0">
                  <a:solidFill>
                    <a:srgbClr val="800000"/>
                  </a:solidFill>
                  <a:latin typeface="Square721 Cn BT" pitchFamily="34" charset="0"/>
                </a:rPr>
                <a:t>Physics - Rennes</a:t>
              </a:r>
              <a:endParaRPr lang="en-US" altLang="fr-FR" sz="2200" b="0" dirty="0">
                <a:solidFill>
                  <a:srgbClr val="800000"/>
                </a:solidFill>
                <a:latin typeface="Square721 Cn BT" pitchFamily="34" charset="0"/>
              </a:endParaRPr>
            </a:p>
          </p:txBody>
        </p:sp>
        <p:sp>
          <p:nvSpPr>
            <p:cNvPr id="24745" name="Line 19"/>
            <p:cNvSpPr>
              <a:spLocks noChangeShapeType="1"/>
            </p:cNvSpPr>
            <p:nvPr/>
          </p:nvSpPr>
          <p:spPr bwMode="auto">
            <a:xfrm flipH="1" flipV="1">
              <a:off x="4413250" y="4725988"/>
              <a:ext cx="2397125" cy="746125"/>
            </a:xfrm>
            <a:prstGeom prst="line">
              <a:avLst/>
            </a:prstGeom>
            <a:noFill/>
            <a:ln w="28575">
              <a:solidFill>
                <a:srgbClr val="FFC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4746" name="Ellipse 16"/>
            <p:cNvSpPr>
              <a:spLocks noChangeArrowheads="1"/>
            </p:cNvSpPr>
            <p:nvPr/>
          </p:nvSpPr>
          <p:spPr bwMode="auto">
            <a:xfrm>
              <a:off x="3675063" y="4449763"/>
              <a:ext cx="679450" cy="511175"/>
            </a:xfrm>
            <a:prstGeom prst="ellipse">
              <a:avLst/>
            </a:prstGeom>
            <a:noFill/>
            <a:ln w="28575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l" hangingPunct="0">
                <a:lnSpc>
                  <a:spcPct val="93000"/>
                </a:lnSpc>
                <a:spcBef>
                  <a:spcPct val="0"/>
                </a:spcBef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 altLang="fr-FR" sz="1800" b="0" dirty="0">
                <a:latin typeface="Arial" charset="0"/>
              </a:endParaRPr>
            </a:p>
          </p:txBody>
        </p:sp>
        <p:pic>
          <p:nvPicPr>
            <p:cNvPr id="24752" name="Picture 1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938" y="2082800"/>
              <a:ext cx="2489200" cy="2422525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753" name="Oval 11"/>
            <p:cNvSpPr>
              <a:spLocks noChangeArrowheads="1"/>
            </p:cNvSpPr>
            <p:nvPr/>
          </p:nvSpPr>
          <p:spPr bwMode="auto">
            <a:xfrm>
              <a:off x="862013" y="3090863"/>
              <a:ext cx="55562" cy="55562"/>
            </a:xfrm>
            <a:prstGeom prst="ellipse">
              <a:avLst/>
            </a:prstGeom>
            <a:solidFill>
              <a:srgbClr val="800000"/>
            </a:solidFill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l" hangingPunct="0">
                <a:lnSpc>
                  <a:spcPct val="93000"/>
                </a:lnSpc>
                <a:spcBef>
                  <a:spcPct val="0"/>
                </a:spcBef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en-US" altLang="fr-FR" sz="1800" b="0" dirty="0">
                <a:solidFill>
                  <a:srgbClr val="800000"/>
                </a:solidFill>
                <a:latin typeface="Arial" charset="0"/>
              </a:endParaRPr>
            </a:p>
          </p:txBody>
        </p:sp>
        <p:sp>
          <p:nvSpPr>
            <p:cNvPr id="24754" name="Line 12"/>
            <p:cNvSpPr>
              <a:spLocks noChangeShapeType="1"/>
            </p:cNvSpPr>
            <p:nvPr/>
          </p:nvSpPr>
          <p:spPr bwMode="auto">
            <a:xfrm flipH="1">
              <a:off x="957259" y="2571750"/>
              <a:ext cx="1909765" cy="496888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8917" name="Text Box 13"/>
            <p:cNvSpPr txBox="1">
              <a:spLocks noChangeArrowheads="1"/>
            </p:cNvSpPr>
            <p:nvPr/>
          </p:nvSpPr>
          <p:spPr bwMode="auto">
            <a:xfrm>
              <a:off x="2841626" y="2249488"/>
              <a:ext cx="3931704" cy="10082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 eaLnBrk="0" hangingPunct="0">
                <a:lnSpc>
                  <a:spcPct val="93000"/>
                </a:lnSpc>
                <a:spcBef>
                  <a:spcPct val="0"/>
                </a:spcBef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r>
                <a:rPr lang="en-US" altLang="fr-FR" sz="2400" dirty="0" smtClean="0">
                  <a:solidFill>
                    <a:srgbClr val="800000"/>
                  </a:solidFill>
                  <a:latin typeface="Square721 Cn BT" pitchFamily="34" charset="0"/>
                </a:rPr>
                <a:t>Rennes</a:t>
              </a:r>
              <a:endParaRPr lang="en-US" altLang="fr-FR" sz="2000" b="0" dirty="0" smtClean="0">
                <a:latin typeface="Square721 Cn BT" pitchFamily="34" charset="0"/>
              </a:endParaRPr>
            </a:p>
            <a:p>
              <a:pPr algn="l" eaLnBrk="0" hangingPunct="0">
                <a:lnSpc>
                  <a:spcPct val="93000"/>
                </a:lnSpc>
                <a:spcBef>
                  <a:spcPct val="0"/>
                </a:spcBef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r>
                <a:rPr lang="en-US" altLang="fr-FR" sz="2000" dirty="0" smtClean="0">
                  <a:latin typeface="Square721 Cn BT" pitchFamily="34" charset="0"/>
                </a:rPr>
                <a:t>400 000 inhabitants</a:t>
              </a:r>
            </a:p>
            <a:p>
              <a:pPr algn="l" eaLnBrk="0" hangingPunct="0">
                <a:lnSpc>
                  <a:spcPct val="93000"/>
                </a:lnSpc>
                <a:spcBef>
                  <a:spcPct val="0"/>
                </a:spcBef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r>
                <a:rPr lang="en-US" altLang="fr-FR" sz="2000" dirty="0" smtClean="0">
                  <a:latin typeface="Square721 Cn BT" pitchFamily="34" charset="0"/>
                </a:rPr>
                <a:t>60 000 students in formation</a:t>
              </a:r>
              <a:endParaRPr lang="en-US" altLang="fr-FR" sz="2000" dirty="0">
                <a:latin typeface="Square721 Cn BT" pitchFamily="34" charset="0"/>
              </a:endParaRPr>
            </a:p>
          </p:txBody>
        </p:sp>
        <p:sp>
          <p:nvSpPr>
            <p:cNvPr id="24757" name="Rectangle 181"/>
            <p:cNvSpPr>
              <a:spLocks noChangeArrowheads="1"/>
            </p:cNvSpPr>
            <p:nvPr/>
          </p:nvSpPr>
          <p:spPr bwMode="auto">
            <a:xfrm>
              <a:off x="2794000" y="2251075"/>
              <a:ext cx="3960280" cy="107170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pic>
          <p:nvPicPr>
            <p:cNvPr id="25" name="Picture 23" descr="vieux rennes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3575" y="2058121"/>
              <a:ext cx="1984376" cy="2646508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293688" y="314324"/>
            <a:ext cx="8659812" cy="6236217"/>
            <a:chOff x="293688" y="314324"/>
            <a:chExt cx="8659812" cy="6236217"/>
          </a:xfrm>
        </p:grpSpPr>
        <p:sp>
          <p:nvSpPr>
            <p:cNvPr id="268292" name="Rectangle 2"/>
            <p:cNvSpPr>
              <a:spLocks noChangeArrowheads="1"/>
            </p:cNvSpPr>
            <p:nvPr/>
          </p:nvSpPr>
          <p:spPr bwMode="auto">
            <a:xfrm>
              <a:off x="387350" y="314324"/>
              <a:ext cx="8566150" cy="1428751"/>
            </a:xfrm>
            <a:prstGeom prst="rect">
              <a:avLst/>
            </a:prstGeom>
            <a:noFill/>
            <a:ln w="57150" cmpd="thickThin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algn="ctr">
                <a:spcBef>
                  <a:spcPct val="0"/>
                </a:spcBef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1pPr>
              <a:lvl2pPr algn="ctr">
                <a:spcBef>
                  <a:spcPct val="0"/>
                </a:spcBef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2pPr>
              <a:lvl3pPr algn="ctr">
                <a:spcBef>
                  <a:spcPct val="0"/>
                </a:spcBef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3pPr>
              <a:lvl4pPr algn="ctr">
                <a:spcBef>
                  <a:spcPct val="0"/>
                </a:spcBef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4pPr>
              <a:lvl5pPr algn="ctr">
                <a:spcBef>
                  <a:spcPct val="0"/>
                </a:spcBef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2800" b="0" dirty="0" smtClean="0"/>
                <a:t> </a:t>
              </a:r>
              <a:r>
                <a:rPr lang="en-US" sz="2400" dirty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</a:rPr>
                <a:t>Soft Matter for Integrated Photonics and Resonances: various hybrid approaches and adaptive technologies </a:t>
              </a:r>
              <a:endParaRPr lang="en-US" altLang="fr-FR" sz="2400" dirty="0">
                <a:solidFill>
                  <a:srgbClr val="800000"/>
                </a:solidFill>
                <a:latin typeface="Square721 Cn BT" pitchFamily="34" charset="0"/>
                <a:cs typeface="Times New Roman" pitchFamily="18" charset="0"/>
              </a:endParaRPr>
            </a:p>
          </p:txBody>
        </p:sp>
        <p:pic>
          <p:nvPicPr>
            <p:cNvPr id="268299" name="Picture 7" descr="page1(1)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349" y="3012786"/>
              <a:ext cx="2555875" cy="2555875"/>
            </a:xfrm>
            <a:prstGeom prst="rect">
              <a:avLst/>
            </a:prstGeom>
            <a:noFill/>
            <a:ln w="158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8300" name="ZoneTexte 5"/>
            <p:cNvSpPr txBox="1">
              <a:spLocks noChangeArrowheads="1"/>
            </p:cNvSpPr>
            <p:nvPr/>
          </p:nvSpPr>
          <p:spPr bwMode="auto">
            <a:xfrm>
              <a:off x="293688" y="5716588"/>
              <a:ext cx="264953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fr-FR" sz="1800" dirty="0" err="1" smtClean="0">
                  <a:latin typeface="Arial" charset="0"/>
                  <a:cs typeface="Arial" charset="0"/>
                </a:rPr>
                <a:t>NanoRennes</a:t>
              </a:r>
              <a:r>
                <a:rPr lang="en-US" altLang="fr-FR" sz="1800" dirty="0" smtClean="0">
                  <a:latin typeface="Arial" charset="0"/>
                  <a:cs typeface="Arial" charset="0"/>
                </a:rPr>
                <a:t> - clean room IETR-CNRS</a:t>
              </a:r>
              <a:endParaRPr lang="en-US" altLang="fr-FR" sz="1800" dirty="0">
                <a:latin typeface="Arial" charset="0"/>
                <a:cs typeface="Arial" charset="0"/>
              </a:endParaRPr>
            </a:p>
          </p:txBody>
        </p:sp>
        <p:pic>
          <p:nvPicPr>
            <p:cNvPr id="268302" name="Picture 14" descr="MJB3_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8838" y="2731509"/>
              <a:ext cx="2168524" cy="1626393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8303" name="ZoneTexte 5"/>
            <p:cNvSpPr txBox="1">
              <a:spLocks noChangeArrowheads="1"/>
            </p:cNvSpPr>
            <p:nvPr/>
          </p:nvSpPr>
          <p:spPr bwMode="auto">
            <a:xfrm>
              <a:off x="5226050" y="6181209"/>
              <a:ext cx="33432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fr-FR" sz="1800" dirty="0" smtClean="0">
                  <a:latin typeface="Arial" charset="0"/>
                  <a:cs typeface="Arial" charset="0"/>
                </a:rPr>
                <a:t>Optical characterizations</a:t>
              </a:r>
              <a:endParaRPr lang="en-US" altLang="fr-FR" sz="1800" dirty="0">
                <a:latin typeface="Arial" charset="0"/>
                <a:cs typeface="Arial" charset="0"/>
              </a:endParaRPr>
            </a:p>
          </p:txBody>
        </p:sp>
        <p:sp>
          <p:nvSpPr>
            <p:cNvPr id="8" name="ZoneTexte 5"/>
            <p:cNvSpPr txBox="1">
              <a:spLocks noChangeArrowheads="1"/>
            </p:cNvSpPr>
            <p:nvPr/>
          </p:nvSpPr>
          <p:spPr bwMode="auto">
            <a:xfrm>
              <a:off x="301624" y="2146301"/>
              <a:ext cx="615632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fr-FR" sz="1800" dirty="0" smtClean="0">
                  <a:solidFill>
                    <a:srgbClr val="002060"/>
                  </a:solidFill>
                  <a:latin typeface="Arial" charset="0"/>
                  <a:cs typeface="Arial" charset="0"/>
                  <a:sym typeface="Wingdings" panose="05000000000000000000" pitchFamily="2" charset="2"/>
                </a:rPr>
                <a:t> </a:t>
              </a:r>
              <a:r>
                <a:rPr lang="en-US" altLang="fr-FR" sz="1800" dirty="0" smtClean="0">
                  <a:solidFill>
                    <a:srgbClr val="002060"/>
                  </a:solidFill>
                  <a:latin typeface="Arial" charset="0"/>
                  <a:cs typeface="Arial" charset="0"/>
                </a:rPr>
                <a:t>Collaboration IPR CNRS, IETR CNRS, STLO INRA</a:t>
              </a:r>
              <a:endParaRPr lang="en-US" altLang="fr-FR" sz="1800" dirty="0">
                <a:solidFill>
                  <a:srgbClr val="002060"/>
                </a:solidFill>
                <a:latin typeface="Arial" charset="0"/>
                <a:cs typeface="Arial" charset="0"/>
              </a:endParaRPr>
            </a:p>
          </p:txBody>
        </p:sp>
        <p:pic>
          <p:nvPicPr>
            <p:cNvPr id="11" name="Image 10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8413" y="2190621"/>
              <a:ext cx="2192973" cy="164432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</p:pic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67337" y="3951168"/>
              <a:ext cx="2973388" cy="2230041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/>
        </p:nvGrpSpPr>
        <p:grpSpPr>
          <a:xfrm>
            <a:off x="38100" y="88900"/>
            <a:ext cx="9105901" cy="6596062"/>
            <a:chOff x="38100" y="88900"/>
            <a:chExt cx="9105901" cy="6596062"/>
          </a:xfrm>
        </p:grpSpPr>
        <p:pic>
          <p:nvPicPr>
            <p:cNvPr id="2" name="Picture 5" descr="image_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48287" y="597290"/>
              <a:ext cx="1590676" cy="1075935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 Box 191"/>
            <p:cNvSpPr txBox="1">
              <a:spLocks noChangeArrowheads="1"/>
            </p:cNvSpPr>
            <p:nvPr/>
          </p:nvSpPr>
          <p:spPr bwMode="auto">
            <a:xfrm>
              <a:off x="1628775" y="902010"/>
              <a:ext cx="381058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</a:rPr>
                <a:t>Artist’s view of the phenomenon</a:t>
              </a:r>
              <a:endParaRPr lang="en-US" altLang="fr-FR" sz="1800" dirty="0">
                <a:latin typeface="Square721 Cn BT" pitchFamily="34" charset="0"/>
                <a:cs typeface="Times New Roman" pitchFamily="18" charset="0"/>
              </a:endParaRPr>
            </a:p>
          </p:txBody>
        </p:sp>
        <p:pic>
          <p:nvPicPr>
            <p:cNvPr id="4" name="Picture 4" descr="667px-Cathédrale_St-Paul_-_coupole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213" y="3067051"/>
              <a:ext cx="1824037" cy="1641122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5" descr="300px-St_Paul's_Cathedral_Whispering_Galler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8024" y="3057524"/>
              <a:ext cx="2200865" cy="1650649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 Box 7"/>
            <p:cNvSpPr txBox="1">
              <a:spLocks noChangeArrowheads="1"/>
            </p:cNvSpPr>
            <p:nvPr/>
          </p:nvSpPr>
          <p:spPr bwMode="auto">
            <a:xfrm>
              <a:off x="47625" y="1692275"/>
              <a:ext cx="909637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>
                <a:spcBef>
                  <a:spcPct val="50000"/>
                </a:spcBef>
                <a:buFont typeface="Wingdings" pitchFamily="2" charset="2"/>
                <a:buNone/>
              </a:pPr>
              <a:r>
                <a:rPr lang="en-US" altLang="fr-FR" sz="1800" dirty="0" smtClean="0">
                  <a:cs typeface="Times New Roman" pitchFamily="18" charset="0"/>
                </a:rPr>
                <a:t>▪ </a:t>
              </a:r>
              <a:r>
                <a:rPr lang="en-US" altLang="fr-FR" sz="1800" dirty="0" smtClean="0">
                  <a:latin typeface="Square721 Cn BT" pitchFamily="34" charset="0"/>
                </a:rPr>
                <a:t>At the origin, discover in </a:t>
              </a:r>
              <a:r>
                <a:rPr lang="en-US" altLang="fr-FR" sz="1800" i="1" dirty="0" smtClean="0">
                  <a:latin typeface="Square721 Cn BT" pitchFamily="34" charset="0"/>
                </a:rPr>
                <a:t>acoustic </a:t>
              </a:r>
              <a:r>
                <a:rPr lang="en-US" altLang="fr-FR" sz="1800" dirty="0" smtClean="0">
                  <a:latin typeface="Square721 Cn BT" pitchFamily="34" charset="0"/>
                </a:rPr>
                <a:t>(Lord Rayleigh </a:t>
              </a:r>
              <a:r>
                <a:rPr lang="en-US" altLang="fr-FR" sz="1800" dirty="0" smtClean="0">
                  <a:latin typeface="Square721 Cn BT" pitchFamily="34" charset="0"/>
                  <a:sym typeface="Wingdings" pitchFamily="2" charset="2"/>
                </a:rPr>
                <a:t></a:t>
              </a:r>
              <a:r>
                <a:rPr lang="en-US" altLang="fr-FR" sz="1800" dirty="0" smtClean="0">
                  <a:latin typeface="Square721 Cn BT" pitchFamily="34" charset="0"/>
                </a:rPr>
                <a:t>theory in 1910-1914)</a:t>
              </a:r>
              <a:endParaRPr lang="en-US" altLang="fr-FR" sz="1800" dirty="0"/>
            </a:p>
          </p:txBody>
        </p:sp>
        <p:pic>
          <p:nvPicPr>
            <p:cNvPr id="7" name="Picture 9" descr="220px-GolGumbaz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451" y="5100638"/>
              <a:ext cx="2095500" cy="1571625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10" descr="180px-A_view_of_Whispering_Gallery_Gol_Gumbaz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7075" y="5113337"/>
              <a:ext cx="2094602" cy="1571625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 Box 11"/>
            <p:cNvSpPr txBox="1">
              <a:spLocks noChangeArrowheads="1"/>
            </p:cNvSpPr>
            <p:nvPr/>
          </p:nvSpPr>
          <p:spPr bwMode="auto">
            <a:xfrm>
              <a:off x="73025" y="2736850"/>
              <a:ext cx="49847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>
                <a:spcBef>
                  <a:spcPct val="50000"/>
                </a:spcBef>
                <a:buFontTx/>
                <a:buNone/>
              </a:pPr>
              <a:r>
                <a:rPr lang="en-US" altLang="fr-FR" sz="1600" dirty="0" smtClean="0">
                  <a:latin typeface="Square721 Cn BT" pitchFamily="34" charset="0"/>
                  <a:sym typeface="Wingdings" pitchFamily="2" charset="2"/>
                </a:rPr>
                <a:t>St Paul Cathedral - London – United Kingdom</a:t>
              </a:r>
              <a:endParaRPr lang="en-US" altLang="fr-FR" sz="1600" dirty="0"/>
            </a:p>
          </p:txBody>
        </p:sp>
        <p:sp>
          <p:nvSpPr>
            <p:cNvPr id="10" name="Text Box 12"/>
            <p:cNvSpPr txBox="1">
              <a:spLocks noChangeArrowheads="1"/>
            </p:cNvSpPr>
            <p:nvPr/>
          </p:nvSpPr>
          <p:spPr bwMode="auto">
            <a:xfrm>
              <a:off x="69850" y="4772025"/>
              <a:ext cx="362585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>
                <a:spcBef>
                  <a:spcPct val="50000"/>
                </a:spcBef>
                <a:buFontTx/>
                <a:buNone/>
              </a:pPr>
              <a:r>
                <a:rPr lang="en-US" altLang="fr-FR" sz="1600" dirty="0" err="1" smtClean="0">
                  <a:latin typeface="Square721 Cn BT" pitchFamily="34" charset="0"/>
                  <a:sym typeface="Wingdings" pitchFamily="2" charset="2"/>
                </a:rPr>
                <a:t>Gol</a:t>
              </a:r>
              <a:r>
                <a:rPr lang="en-US" altLang="fr-FR" sz="1600" dirty="0" smtClean="0">
                  <a:latin typeface="Square721 Cn BT" pitchFamily="34" charset="0"/>
                  <a:sym typeface="Wingdings" pitchFamily="2" charset="2"/>
                </a:rPr>
                <a:t> </a:t>
              </a:r>
              <a:r>
                <a:rPr lang="en-US" altLang="fr-FR" sz="1600" dirty="0" err="1" smtClean="0">
                  <a:latin typeface="Square721 Cn BT" pitchFamily="34" charset="0"/>
                  <a:sym typeface="Wingdings" pitchFamily="2" charset="2"/>
                </a:rPr>
                <a:t>Gumbaz</a:t>
              </a:r>
              <a:r>
                <a:rPr lang="en-US" altLang="fr-FR" sz="1600" dirty="0" smtClean="0">
                  <a:latin typeface="Square721 Cn BT" pitchFamily="34" charset="0"/>
                  <a:sym typeface="Wingdings" pitchFamily="2" charset="2"/>
                </a:rPr>
                <a:t> – </a:t>
              </a:r>
              <a:r>
                <a:rPr lang="en-US" altLang="fr-FR" sz="1600" dirty="0" err="1" smtClean="0">
                  <a:latin typeface="Square721 Cn BT" pitchFamily="34" charset="0"/>
                  <a:sym typeface="Wingdings" pitchFamily="2" charset="2"/>
                </a:rPr>
                <a:t>Bijapur</a:t>
              </a:r>
              <a:r>
                <a:rPr lang="en-US" altLang="fr-FR" sz="1600" dirty="0" smtClean="0">
                  <a:latin typeface="Square721 Cn BT" pitchFamily="34" charset="0"/>
                  <a:sym typeface="Wingdings" pitchFamily="2" charset="2"/>
                </a:rPr>
                <a:t> - India</a:t>
              </a:r>
              <a:endParaRPr lang="en-US" altLang="fr-FR" sz="1600" dirty="0"/>
            </a:p>
          </p:txBody>
        </p:sp>
        <p:grpSp>
          <p:nvGrpSpPr>
            <p:cNvPr id="11" name="Group 14"/>
            <p:cNvGrpSpPr>
              <a:grpSpLocks/>
            </p:cNvGrpSpPr>
            <p:nvPr/>
          </p:nvGrpSpPr>
          <p:grpSpPr bwMode="auto">
            <a:xfrm>
              <a:off x="6029325" y="3308350"/>
              <a:ext cx="3086100" cy="3025775"/>
              <a:chOff x="3768" y="1514"/>
              <a:chExt cx="1944" cy="1906"/>
            </a:xfrm>
          </p:grpSpPr>
          <p:pic>
            <p:nvPicPr>
              <p:cNvPr id="12" name="Picture 8" descr="WGMVisualized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14" y="1714"/>
                <a:ext cx="1706" cy="1706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" name="Text Box 13"/>
              <p:cNvSpPr txBox="1">
                <a:spLocks noChangeArrowheads="1"/>
              </p:cNvSpPr>
              <p:nvPr/>
            </p:nvSpPr>
            <p:spPr bwMode="auto">
              <a:xfrm>
                <a:off x="3768" y="1514"/>
                <a:ext cx="1944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just">
                  <a:spcBef>
                    <a:spcPct val="50000"/>
                  </a:spcBef>
                  <a:buFontTx/>
                  <a:buNone/>
                </a:pPr>
                <a:r>
                  <a:rPr lang="en-US" altLang="fr-FR" sz="1600" dirty="0" smtClean="0"/>
                  <a:t>Compression of the air - acoustic</a:t>
                </a:r>
                <a:endParaRPr lang="en-US" altLang="fr-FR" sz="1600" dirty="0"/>
              </a:p>
            </p:txBody>
          </p:sp>
        </p:grpSp>
        <p:sp>
          <p:nvSpPr>
            <p:cNvPr id="14" name="Text Box 15"/>
            <p:cNvSpPr txBox="1">
              <a:spLocks noChangeArrowheads="1"/>
            </p:cNvSpPr>
            <p:nvPr/>
          </p:nvSpPr>
          <p:spPr bwMode="auto">
            <a:xfrm>
              <a:off x="38100" y="2032000"/>
              <a:ext cx="902970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>
                <a:spcBef>
                  <a:spcPct val="50000"/>
                </a:spcBef>
                <a:buFont typeface="Wingdings" pitchFamily="2" charset="2"/>
                <a:buNone/>
              </a:pPr>
              <a:r>
                <a:rPr lang="en-US" altLang="fr-FR" sz="1800" dirty="0" smtClean="0">
                  <a:latin typeface="Square721 Cn BT" pitchFamily="34" charset="0"/>
                </a:rPr>
                <a:t>▪ Type of waves which can propagate along the concave surface (grazing reflection) + ‘tuning’ if cycle ! </a:t>
              </a:r>
              <a:r>
                <a:rPr lang="en-US" altLang="fr-FR" sz="1800" dirty="0" smtClean="0">
                  <a:solidFill>
                    <a:srgbClr val="000099"/>
                  </a:solidFill>
                  <a:latin typeface="Square721 Cn BT" pitchFamily="34" charset="0"/>
                </a:rPr>
                <a:t>Notion of resonance</a:t>
              </a:r>
              <a:r>
                <a:rPr lang="en-US" altLang="fr-FR" sz="1800" dirty="0" smtClean="0">
                  <a:latin typeface="Square721 Cn BT" pitchFamily="34" charset="0"/>
                </a:rPr>
                <a:t>.</a:t>
              </a:r>
              <a:endParaRPr lang="en-US" altLang="fr-FR" sz="1800" dirty="0">
                <a:latin typeface="Square721 Cn BT" pitchFamily="34" charset="0"/>
              </a:endParaRPr>
            </a:p>
          </p:txBody>
        </p:sp>
        <p:sp>
          <p:nvSpPr>
            <p:cNvPr id="15" name="Text Box 16"/>
            <p:cNvSpPr txBox="1">
              <a:spLocks noChangeArrowheads="1"/>
            </p:cNvSpPr>
            <p:nvPr/>
          </p:nvSpPr>
          <p:spPr bwMode="auto">
            <a:xfrm>
              <a:off x="1357227" y="88900"/>
              <a:ext cx="6935873" cy="384721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fr-FR" sz="1900" dirty="0" smtClean="0">
                  <a:solidFill>
                    <a:srgbClr val="000099"/>
                  </a:solidFill>
                  <a:latin typeface="Square721 Cn BT" pitchFamily="34" charset="0"/>
                </a:rPr>
                <a:t>The resonant waves or </a:t>
              </a:r>
              <a:r>
                <a:rPr lang="en-US" altLang="fr-FR" sz="1900" dirty="0" smtClean="0">
                  <a:solidFill>
                    <a:srgbClr val="660033"/>
                  </a:solidFill>
                  <a:latin typeface="Square721 Cn BT" pitchFamily="34" charset="0"/>
                </a:rPr>
                <a:t>Whispering Gallery </a:t>
              </a:r>
              <a:r>
                <a:rPr lang="en-US" altLang="fr-FR" sz="1900" i="1" dirty="0" smtClean="0">
                  <a:solidFill>
                    <a:srgbClr val="660033"/>
                  </a:solidFill>
                  <a:latin typeface="Square721 Cn BT" pitchFamily="34" charset="0"/>
                </a:rPr>
                <a:t>Modes</a:t>
              </a:r>
              <a:r>
                <a:rPr lang="en-US" altLang="fr-FR" sz="1900" dirty="0" smtClean="0">
                  <a:solidFill>
                    <a:srgbClr val="000099"/>
                  </a:solidFill>
                  <a:latin typeface="Square721 Cn BT" pitchFamily="34" charset="0"/>
                </a:rPr>
                <a:t> (</a:t>
              </a:r>
              <a:r>
                <a:rPr lang="en-US" altLang="fr-FR" sz="1900" dirty="0" smtClean="0">
                  <a:solidFill>
                    <a:srgbClr val="660033"/>
                  </a:solidFill>
                  <a:latin typeface="Square721 Cn BT" pitchFamily="34" charset="0"/>
                </a:rPr>
                <a:t>WGM</a:t>
              </a:r>
              <a:r>
                <a:rPr lang="en-US" altLang="fr-FR" sz="1900" dirty="0" smtClean="0">
                  <a:solidFill>
                    <a:srgbClr val="000099"/>
                  </a:solidFill>
                  <a:latin typeface="Square721 Cn BT" pitchFamily="34" charset="0"/>
                </a:rPr>
                <a:t>)</a:t>
              </a:r>
              <a:endParaRPr lang="en-US" altLang="fr-FR" sz="1900" dirty="0">
                <a:solidFill>
                  <a:srgbClr val="000099"/>
                </a:solidFill>
                <a:latin typeface="Square721 Cn BT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1889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200026" y="244475"/>
            <a:ext cx="8724899" cy="6395483"/>
            <a:chOff x="200026" y="244475"/>
            <a:chExt cx="8724899" cy="6395483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205291" y="3778226"/>
              <a:ext cx="8532812" cy="2031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None/>
              </a:pPr>
              <a:r>
                <a:rPr lang="en-US" altLang="fr-FR" sz="1800" dirty="0" smtClean="0">
                  <a:solidFill>
                    <a:srgbClr val="660033"/>
                  </a:solidFill>
                  <a:latin typeface="Arial" charset="0"/>
                  <a:sym typeface="Wingdings" pitchFamily="2" charset="2"/>
                </a:rPr>
                <a:t>▪ </a:t>
              </a:r>
              <a:r>
                <a:rPr lang="en-US" altLang="fr-FR" sz="1800" dirty="0" smtClean="0">
                  <a:solidFill>
                    <a:srgbClr val="660033"/>
                  </a:solidFill>
                  <a:latin typeface="Arial" charset="0"/>
                  <a:cs typeface="Times New Roman" pitchFamily="18" charset="0"/>
                  <a:sym typeface="Wingdings" pitchFamily="2" charset="2"/>
                </a:rPr>
                <a:t>Applications </a:t>
              </a:r>
              <a:r>
                <a:rPr lang="en-US" altLang="fr-FR" sz="1800" dirty="0" smtClean="0">
                  <a:latin typeface="Arial" charset="0"/>
                  <a:cs typeface="Times New Roman" pitchFamily="18" charset="0"/>
                  <a:sym typeface="Wingdings" pitchFamily="2" charset="2"/>
                </a:rPr>
                <a:t>in </a:t>
              </a:r>
              <a:r>
                <a:rPr lang="en-US" altLang="fr-FR" sz="1800" dirty="0">
                  <a:latin typeface="Arial" pitchFamily="34" charset="0"/>
                  <a:cs typeface="Times New Roman" pitchFamily="18" charset="0"/>
                </a:rPr>
                <a:t>QED (discrete modes coupling electromagnetic modes and atomic) </a:t>
              </a:r>
              <a:r>
                <a:rPr lang="en-US" altLang="fr-FR" sz="1800" dirty="0">
                  <a:latin typeface="Arial" pitchFamily="34" charset="0"/>
                  <a:cs typeface="Times New Roman" pitchFamily="18" charset="0"/>
                  <a:sym typeface="Wingdings" pitchFamily="2" charset="2"/>
                </a:rPr>
                <a:t> Rabi oscillation and </a:t>
              </a:r>
              <a:r>
                <a:rPr lang="en-US" altLang="fr-FR" sz="1800" dirty="0" err="1">
                  <a:latin typeface="Arial" pitchFamily="34" charset="0"/>
                  <a:cs typeface="Times New Roman" pitchFamily="18" charset="0"/>
                  <a:sym typeface="Wingdings" pitchFamily="2" charset="2"/>
                </a:rPr>
                <a:t>intricated</a:t>
              </a:r>
              <a:r>
                <a:rPr lang="en-US" altLang="fr-FR" sz="1800" dirty="0">
                  <a:latin typeface="Arial" pitchFamily="34" charset="0"/>
                  <a:cs typeface="Times New Roman" pitchFamily="18" charset="0"/>
                  <a:sym typeface="Wingdings" pitchFamily="2" charset="2"/>
                </a:rPr>
                <a:t> states ; </a:t>
              </a:r>
              <a:r>
                <a:rPr lang="en-US" altLang="fr-FR" sz="1800" dirty="0" smtClean="0">
                  <a:latin typeface="Arial" pitchFamily="34" charset="0"/>
                  <a:cs typeface="Times New Roman" pitchFamily="18" charset="0"/>
                  <a:sym typeface="Wingdings" pitchFamily="2" charset="2"/>
                </a:rPr>
                <a:t>on </a:t>
              </a:r>
              <a:r>
                <a:rPr lang="en-US" altLang="fr-FR" sz="1800" dirty="0">
                  <a:latin typeface="Arial" pitchFamily="34" charset="0"/>
                  <a:cs typeface="Times New Roman" pitchFamily="18" charset="0"/>
                  <a:sym typeface="Wingdings" pitchFamily="2" charset="2"/>
                </a:rPr>
                <a:t>physical cavities and Laser (spontaneous recombination / stimulate), in optical telecommunications ((de)-multiplexing in wavelength or filters), in sensors (optical probe strongly localized and interactive measurements with shift of the resonance), and so on</a:t>
              </a:r>
              <a:r>
                <a:rPr lang="en-US" altLang="fr-FR" sz="1800" dirty="0" smtClean="0">
                  <a:latin typeface="Arial" pitchFamily="34" charset="0"/>
                  <a:cs typeface="Times New Roman" pitchFamily="18" charset="0"/>
                  <a:sym typeface="Wingdings" pitchFamily="2" charset="2"/>
                </a:rPr>
                <a:t>.</a:t>
              </a:r>
              <a:endParaRPr lang="en-US" altLang="fr-FR" sz="1800" dirty="0">
                <a:latin typeface="Arial" pitchFamily="34" charset="0"/>
                <a:cs typeface="Times New Roman" pitchFamily="18" charset="0"/>
              </a:endParaRPr>
            </a:p>
            <a:p>
              <a:pPr algn="just" eaLnBrk="1" hangingPunct="1">
                <a:spcBef>
                  <a:spcPct val="0"/>
                </a:spcBef>
                <a:buFontTx/>
                <a:buNone/>
              </a:pPr>
              <a:endParaRPr lang="en-US" altLang="fr-FR" sz="1800" dirty="0">
                <a:latin typeface="Arial" charset="0"/>
                <a:cs typeface="Times New Roman" pitchFamily="18" charset="0"/>
              </a:endParaRPr>
            </a:p>
          </p:txBody>
        </p:sp>
        <p:graphicFrame>
          <p:nvGraphicFramePr>
            <p:cNvPr id="11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58429162"/>
                </p:ext>
              </p:extLst>
            </p:nvPr>
          </p:nvGraphicFramePr>
          <p:xfrm>
            <a:off x="5276850" y="2884489"/>
            <a:ext cx="3133726" cy="6921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9204" name="Équation" r:id="rId3" imgW="2476440" imgH="545760" progId="Equation.3">
                    <p:embed/>
                  </p:oleObj>
                </mc:Choice>
                <mc:Fallback>
                  <p:oleObj name="Équation" r:id="rId3" imgW="2476440" imgH="54576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76850" y="2884489"/>
                          <a:ext cx="3133726" cy="692176"/>
                        </a:xfrm>
                        <a:prstGeom prst="rect">
                          <a:avLst/>
                        </a:prstGeom>
                        <a:noFill/>
                        <a:ln w="19050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" name="Text Box 10"/>
            <p:cNvSpPr txBox="1">
              <a:spLocks noChangeArrowheads="1"/>
            </p:cNvSpPr>
            <p:nvPr/>
          </p:nvSpPr>
          <p:spPr bwMode="auto">
            <a:xfrm>
              <a:off x="573088" y="3011488"/>
              <a:ext cx="4527551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Wingdings" pitchFamily="2" charset="2"/>
                <a:buChar char="è"/>
              </a:pPr>
              <a:r>
                <a:rPr lang="en-US" altLang="fr-FR" sz="1800" dirty="0" smtClean="0">
                  <a:latin typeface="Arial" charset="0"/>
                  <a:cs typeface="Times New Roman" pitchFamily="18" charset="0"/>
                </a:rPr>
                <a:t> Factor of merit of an optical mode</a:t>
              </a:r>
              <a:endParaRPr lang="en-US" altLang="fr-FR" sz="1800" dirty="0">
                <a:latin typeface="Arial" charset="0"/>
                <a:cs typeface="Times New Roman" pitchFamily="18" charset="0"/>
              </a:endParaRPr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auto">
            <a:xfrm>
              <a:off x="220663" y="1143001"/>
              <a:ext cx="8555038" cy="16619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FontTx/>
                <a:buNone/>
              </a:pPr>
              <a:r>
                <a:rPr lang="en-US" altLang="fr-FR" sz="1800" dirty="0" smtClean="0">
                  <a:solidFill>
                    <a:srgbClr val="800000"/>
                  </a:solidFill>
                  <a:latin typeface="Arial" charset="0"/>
                  <a:sym typeface="Wingdings" pitchFamily="2" charset="2"/>
                </a:rPr>
                <a:t>▪ </a:t>
              </a:r>
              <a:r>
                <a:rPr lang="en-US" altLang="fr-FR" sz="1800" dirty="0" smtClean="0">
                  <a:solidFill>
                    <a:srgbClr val="800000"/>
                  </a:solidFill>
                  <a:latin typeface="Arial" charset="0"/>
                  <a:cs typeface="Times New Roman" pitchFamily="18" charset="0"/>
                </a:rPr>
                <a:t>Optical micro-resonators (MRs) </a:t>
              </a:r>
              <a:r>
                <a:rPr lang="en-US" altLang="fr-FR" sz="1800" dirty="0" smtClean="0">
                  <a:latin typeface="Arial" charset="0"/>
                  <a:cs typeface="Times New Roman" pitchFamily="18" charset="0"/>
                </a:rPr>
                <a:t>= seductive objects</a:t>
              </a:r>
            </a:p>
            <a:p>
              <a:pPr algn="just" eaLnBrk="1" hangingPunct="1">
                <a:spcBef>
                  <a:spcPct val="0"/>
                </a:spcBef>
                <a:buFontTx/>
                <a:buNone/>
              </a:pPr>
              <a:endParaRPr lang="en-US" altLang="fr-FR" sz="400" dirty="0" smtClean="0">
                <a:latin typeface="Arial" charset="0"/>
                <a:cs typeface="Times New Roman" pitchFamily="18" charset="0"/>
              </a:endParaRPr>
            </a:p>
            <a:p>
              <a:pPr algn="just" eaLnBrk="1" hangingPunct="1">
                <a:spcBef>
                  <a:spcPct val="0"/>
                </a:spcBef>
                <a:buNone/>
              </a:pPr>
              <a:r>
                <a:rPr lang="en-US" altLang="fr-FR" sz="1800" dirty="0" smtClean="0">
                  <a:latin typeface="Arial" charset="0"/>
                  <a:cs typeface="Times New Roman" pitchFamily="18" charset="0"/>
                </a:rPr>
                <a:t>- Control of electromagnetic fields in term of spatial localization (or strong confinement of the light into a restrict V-space volume)</a:t>
              </a:r>
            </a:p>
            <a:p>
              <a:pPr marL="285750" indent="-285750" algn="just" eaLnBrk="1" hangingPunct="1">
                <a:spcBef>
                  <a:spcPct val="0"/>
                </a:spcBef>
                <a:buFontTx/>
                <a:buChar char="-"/>
              </a:pPr>
              <a:endParaRPr lang="en-US" altLang="fr-FR" sz="400" dirty="0" smtClean="0">
                <a:latin typeface="Arial" charset="0"/>
                <a:cs typeface="Times New Roman" pitchFamily="18" charset="0"/>
              </a:endParaRPr>
            </a:p>
            <a:p>
              <a:pPr algn="just" eaLnBrk="1" hangingPunct="1">
                <a:spcBef>
                  <a:spcPct val="0"/>
                </a:spcBef>
                <a:buNone/>
              </a:pPr>
              <a:r>
                <a:rPr lang="en-US" altLang="fr-FR" sz="1800" dirty="0" smtClean="0">
                  <a:latin typeface="Arial" charset="0"/>
                  <a:cs typeface="Times New Roman" pitchFamily="18" charset="0"/>
                </a:rPr>
                <a:t>- Quantification of the optical modes (called WGM) and increase of their own life time </a:t>
              </a:r>
              <a:r>
                <a:rPr lang="en-US" altLang="fr-FR" sz="2000" dirty="0" smtClean="0">
                  <a:solidFill>
                    <a:schemeClr val="accent2"/>
                  </a:solidFill>
                  <a:latin typeface="Symbol" pitchFamily="18" charset="2"/>
                  <a:cs typeface="Times New Roman" pitchFamily="18" charset="0"/>
                </a:rPr>
                <a:t>t</a:t>
              </a:r>
              <a:r>
                <a:rPr lang="en-US" altLang="fr-FR" sz="1800" dirty="0" smtClean="0">
                  <a:latin typeface="Arial" charset="0"/>
                  <a:cs typeface="Times New Roman" pitchFamily="18" charset="0"/>
                </a:rPr>
                <a:t> into such cavities (</a:t>
              </a:r>
              <a:r>
                <a:rPr lang="en-US" altLang="fr-FR" sz="1800" dirty="0" smtClean="0">
                  <a:solidFill>
                    <a:schemeClr val="accent2"/>
                  </a:solidFill>
                  <a:latin typeface="Arial" charset="0"/>
                  <a:cs typeface="Times New Roman" pitchFamily="18" charset="0"/>
                </a:rPr>
                <a:t>Q=</a:t>
              </a:r>
              <a:r>
                <a:rPr lang="en-US" altLang="fr-FR" sz="2000" dirty="0" smtClean="0">
                  <a:solidFill>
                    <a:schemeClr val="accent2"/>
                  </a:solidFill>
                  <a:latin typeface="Symbol" panose="05050102010706020507" pitchFamily="18" charset="2"/>
                  <a:cs typeface="Times New Roman" pitchFamily="18" charset="0"/>
                </a:rPr>
                <a:t>w.t</a:t>
              </a:r>
              <a:r>
                <a:rPr lang="en-US" altLang="fr-FR" sz="1800" dirty="0" smtClean="0">
                  <a:latin typeface="Arial" charset="0"/>
                  <a:cs typeface="Times New Roman" pitchFamily="18" charset="0"/>
                </a:rPr>
                <a:t>)</a:t>
              </a:r>
              <a:endParaRPr lang="en-US" altLang="fr-FR" sz="1800" dirty="0">
                <a:latin typeface="Arial" charset="0"/>
                <a:cs typeface="Times New Roman" pitchFamily="18" charset="0"/>
              </a:endParaRPr>
            </a:p>
          </p:txBody>
        </p:sp>
        <p:sp>
          <p:nvSpPr>
            <p:cNvPr id="14" name="Text Box 82"/>
            <p:cNvSpPr txBox="1">
              <a:spLocks noChangeArrowheads="1"/>
            </p:cNvSpPr>
            <p:nvPr/>
          </p:nvSpPr>
          <p:spPr bwMode="auto">
            <a:xfrm>
              <a:off x="2580609" y="5692776"/>
              <a:ext cx="4182810" cy="454025"/>
            </a:xfrm>
            <a:prstGeom prst="rect">
              <a:avLst/>
            </a:prstGeom>
            <a:noFill/>
            <a:ln w="22225" algn="ctr">
              <a:solidFill>
                <a:schemeClr val="tx2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 eaLnBrk="1" hangingPunct="1">
                <a:spcBef>
                  <a:spcPct val="50000"/>
                </a:spcBef>
                <a:buFontTx/>
                <a:buNone/>
              </a:pPr>
              <a:r>
                <a:rPr lang="en-US" altLang="fr-FR" sz="2000" dirty="0" err="1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</a:rPr>
                <a:t>OpticalPerimeter</a:t>
              </a:r>
              <a:r>
                <a:rPr lang="en-US" altLang="fr-FR" sz="2000" baseline="-25000" dirty="0" err="1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</a:rPr>
                <a:t>MR</a:t>
              </a:r>
              <a:r>
                <a:rPr lang="en-US" altLang="fr-FR" sz="2000" dirty="0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</a:rPr>
                <a:t> = m. </a:t>
              </a:r>
              <a:r>
                <a:rPr lang="en-US" altLang="fr-FR" sz="2000" dirty="0" err="1" smtClean="0">
                  <a:solidFill>
                    <a:schemeClr val="accent2"/>
                  </a:solidFill>
                  <a:latin typeface="Symbol" pitchFamily="18" charset="2"/>
                  <a:cs typeface="Times New Roman" pitchFamily="18" charset="0"/>
                </a:rPr>
                <a:t>l</a:t>
              </a:r>
              <a:r>
                <a:rPr lang="en-US" altLang="fr-FR" sz="2000" baseline="-25000" dirty="0" err="1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</a:rPr>
                <a:t>Maxwell</a:t>
              </a:r>
              <a:endParaRPr lang="en-US" altLang="fr-FR" sz="2000" baseline="-25000" dirty="0">
                <a:latin typeface="Square721 Cn BT" pitchFamily="34" charset="0"/>
                <a:cs typeface="Times New Roman" pitchFamily="18" charset="0"/>
              </a:endParaRPr>
            </a:p>
          </p:txBody>
        </p:sp>
        <p:sp>
          <p:nvSpPr>
            <p:cNvPr id="15" name="Text Box 7"/>
            <p:cNvSpPr txBox="1">
              <a:spLocks noChangeArrowheads="1"/>
            </p:cNvSpPr>
            <p:nvPr/>
          </p:nvSpPr>
          <p:spPr bwMode="auto">
            <a:xfrm>
              <a:off x="200026" y="244475"/>
              <a:ext cx="8724899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>
                <a:spcBef>
                  <a:spcPct val="50000"/>
                </a:spcBef>
                <a:buFont typeface="Wingdings" pitchFamily="2" charset="2"/>
                <a:buNone/>
              </a:pPr>
              <a:r>
                <a:rPr lang="en-US" altLang="fr-FR" sz="1800" dirty="0" smtClean="0">
                  <a:cs typeface="Times New Roman" pitchFamily="18" charset="0"/>
                  <a:sym typeface="Wingdings" panose="05000000000000000000" pitchFamily="2" charset="2"/>
                </a:rPr>
                <a:t> </a:t>
              </a:r>
              <a:r>
                <a:rPr lang="en-US" altLang="fr-FR" sz="1800" i="1" dirty="0" smtClean="0">
                  <a:latin typeface="Square721 Cn BT" pitchFamily="34" charset="0"/>
                </a:rPr>
                <a:t>One century later</a:t>
              </a:r>
              <a:r>
                <a:rPr lang="en-US" altLang="fr-FR" sz="1800" dirty="0" smtClean="0">
                  <a:latin typeface="Square721 Cn BT" pitchFamily="34" charset="0"/>
                </a:rPr>
                <a:t>, in </a:t>
              </a:r>
              <a:r>
                <a:rPr lang="en-US" altLang="fr-FR" sz="1800" dirty="0" err="1" smtClean="0">
                  <a:latin typeface="Square721 Cn BT" pitchFamily="34" charset="0"/>
                </a:rPr>
                <a:t>nano</a:t>
              </a:r>
              <a:r>
                <a:rPr lang="en-US" altLang="fr-FR" sz="1800" dirty="0" smtClean="0">
                  <a:latin typeface="Square721 Cn BT" pitchFamily="34" charset="0"/>
                </a:rPr>
                <a:t>-sciences and </a:t>
              </a:r>
              <a:r>
                <a:rPr lang="en-US" altLang="fr-FR" sz="1800" dirty="0" err="1" smtClean="0">
                  <a:latin typeface="Square721 Cn BT" pitchFamily="34" charset="0"/>
                </a:rPr>
                <a:t>nano</a:t>
              </a:r>
              <a:r>
                <a:rPr lang="en-US" altLang="fr-FR" sz="1800" dirty="0" smtClean="0">
                  <a:latin typeface="Square721 Cn BT" pitchFamily="34" charset="0"/>
                </a:rPr>
                <a:t>-technologies, such concepts are totally transposed to electromagnetic waves in integrated photonics.</a:t>
              </a:r>
              <a:endParaRPr lang="en-US" altLang="fr-FR" sz="1800" dirty="0"/>
            </a:p>
          </p:txBody>
        </p:sp>
        <p:sp>
          <p:nvSpPr>
            <p:cNvPr id="16" name="Text Box 7"/>
            <p:cNvSpPr txBox="1">
              <a:spLocks noChangeArrowheads="1"/>
            </p:cNvSpPr>
            <p:nvPr/>
          </p:nvSpPr>
          <p:spPr bwMode="auto">
            <a:xfrm>
              <a:off x="2514601" y="6270626"/>
              <a:ext cx="3638549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FontTx/>
                <a:buNone/>
              </a:pPr>
              <a:r>
                <a:rPr lang="en-US" altLang="fr-FR" sz="1800" dirty="0" smtClean="0">
                  <a:solidFill>
                    <a:srgbClr val="660033"/>
                  </a:solidFill>
                  <a:latin typeface="Arial" charset="0"/>
                  <a:sym typeface="Wingdings" pitchFamily="2" charset="2"/>
                </a:rPr>
                <a:t> Notion of </a:t>
              </a:r>
              <a:r>
                <a:rPr lang="en-US" altLang="fr-FR" sz="1800" dirty="0" err="1" smtClean="0">
                  <a:solidFill>
                    <a:srgbClr val="660033"/>
                  </a:solidFill>
                  <a:latin typeface="Arial" charset="0"/>
                  <a:sym typeface="Wingdings" pitchFamily="2" charset="2"/>
                </a:rPr>
                <a:t>photonic’s</a:t>
              </a:r>
              <a:r>
                <a:rPr lang="en-US" altLang="fr-FR" sz="1800" dirty="0" smtClean="0">
                  <a:solidFill>
                    <a:srgbClr val="660033"/>
                  </a:solidFill>
                  <a:latin typeface="Arial" charset="0"/>
                  <a:sym typeface="Wingdings" pitchFamily="2" charset="2"/>
                </a:rPr>
                <a:t> orbital</a:t>
              </a:r>
              <a:endParaRPr lang="en-US" altLang="fr-FR" sz="1800" dirty="0">
                <a:latin typeface="Arial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32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98413" y="42863"/>
            <a:ext cx="8978911" cy="6428878"/>
            <a:chOff x="98413" y="42863"/>
            <a:chExt cx="8978911" cy="6428878"/>
          </a:xfrm>
        </p:grpSpPr>
        <p:sp>
          <p:nvSpPr>
            <p:cNvPr id="147480" name="Text Box 24"/>
            <p:cNvSpPr txBox="1">
              <a:spLocks noChangeArrowheads="1"/>
            </p:cNvSpPr>
            <p:nvPr/>
          </p:nvSpPr>
          <p:spPr bwMode="auto">
            <a:xfrm>
              <a:off x="98413" y="2343150"/>
              <a:ext cx="8978911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 eaLnBrk="0" hangingPunct="0">
                <a:spcBef>
                  <a:spcPct val="0"/>
                </a:spcBef>
              </a:pPr>
              <a:r>
                <a:rPr lang="en-US" altLang="fr-FR" sz="2400" dirty="0" smtClean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▪</a:t>
              </a:r>
              <a:r>
                <a:rPr lang="en-US" altLang="fr-FR" sz="2200" dirty="0" smtClean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</a:rPr>
                <a:t> I.1] Organic chemistry for sub-</a:t>
              </a:r>
              <a:r>
                <a:rPr lang="en-US" altLang="fr-FR" sz="2200" dirty="0" smtClean="0">
                  <a:solidFill>
                    <a:srgbClr val="800000"/>
                  </a:solidFill>
                  <a:latin typeface="Symbol" panose="05050102010706020507" pitchFamily="18" charset="2"/>
                  <a:cs typeface="Times New Roman" pitchFamily="18" charset="0"/>
                </a:rPr>
                <a:t>l </a:t>
              </a:r>
              <a:r>
                <a:rPr lang="en-US" altLang="fr-FR" sz="2200" dirty="0" smtClean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</a:rPr>
                <a:t>photonics</a:t>
              </a:r>
              <a:r>
                <a:rPr lang="en-US" altLang="fr-FR" sz="2200" dirty="0" smtClean="0">
                  <a:solidFill>
                    <a:srgbClr val="800000"/>
                  </a:solidFill>
                  <a:latin typeface="Symbol" panose="05050102010706020507" pitchFamily="18" charset="2"/>
                  <a:cs typeface="Times New Roman" pitchFamily="18" charset="0"/>
                </a:rPr>
                <a:t> </a:t>
              </a:r>
              <a:endParaRPr lang="en-US" altLang="fr-FR" sz="2200" dirty="0">
                <a:solidFill>
                  <a:srgbClr val="800000"/>
                </a:solidFill>
                <a:latin typeface="Symbol" panose="05050102010706020507" pitchFamily="18" charset="2"/>
                <a:cs typeface="Times New Roman" pitchFamily="18" charset="0"/>
              </a:endParaRPr>
            </a:p>
          </p:txBody>
        </p:sp>
        <p:sp>
          <p:nvSpPr>
            <p:cNvPr id="147483" name="Text Box 27"/>
            <p:cNvSpPr txBox="1">
              <a:spLocks noChangeArrowheads="1"/>
            </p:cNvSpPr>
            <p:nvPr/>
          </p:nvSpPr>
          <p:spPr bwMode="auto">
            <a:xfrm>
              <a:off x="169510" y="42863"/>
              <a:ext cx="824265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FFFF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fr-FR" sz="2000" dirty="0" smtClean="0">
                  <a:latin typeface="Square721 Cn BT" pitchFamily="34" charset="0"/>
                  <a:cs typeface="Times New Roman" pitchFamily="18" charset="0"/>
                </a:rPr>
                <a:t>Part </a:t>
              </a:r>
              <a:r>
                <a:rPr lang="en-US" altLang="fr-FR" sz="2000" dirty="0" smtClean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</a:rPr>
                <a:t>I</a:t>
              </a:r>
              <a:endParaRPr lang="en-US" altLang="fr-FR" sz="2000" dirty="0">
                <a:solidFill>
                  <a:srgbClr val="800000"/>
                </a:solidFill>
                <a:latin typeface="Square721 Cn BT" pitchFamily="34" charset="0"/>
                <a:cs typeface="Times New Roman" pitchFamily="18" charset="0"/>
              </a:endParaRPr>
            </a:p>
          </p:txBody>
        </p:sp>
        <p:sp>
          <p:nvSpPr>
            <p:cNvPr id="147484" name="Text Box 28"/>
            <p:cNvSpPr txBox="1">
              <a:spLocks noChangeArrowheads="1"/>
            </p:cNvSpPr>
            <p:nvPr/>
          </p:nvSpPr>
          <p:spPr bwMode="auto">
            <a:xfrm>
              <a:off x="139700" y="3225800"/>
              <a:ext cx="8602663" cy="1477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FFFF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 eaLnBrk="0" hangingPunct="0"/>
              <a:r>
                <a:rPr lang="en-US" altLang="fr-FR" sz="2400" b="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▪</a:t>
              </a:r>
              <a:r>
                <a:rPr lang="en-US" altLang="fr-FR" sz="2200" dirty="0" smtClean="0">
                  <a:latin typeface="Square721 Cn BT" pitchFamily="34" charset="0"/>
                </a:rPr>
                <a:t> </a:t>
              </a:r>
              <a:r>
                <a:rPr lang="en-US" altLang="fr-FR" sz="2200" dirty="0" smtClean="0">
                  <a:solidFill>
                    <a:schemeClr val="accent2"/>
                  </a:solidFill>
                  <a:latin typeface="Square721 Cn BT" pitchFamily="34" charset="0"/>
                </a:rPr>
                <a:t>Choices and study of organic materials</a:t>
              </a:r>
              <a:r>
                <a:rPr lang="en-US" altLang="fr-FR" sz="2200" dirty="0" smtClean="0">
                  <a:latin typeface="Square721 Cn BT" pitchFamily="34" charset="0"/>
                </a:rPr>
                <a:t>, many products and </a:t>
              </a:r>
              <a:r>
                <a:rPr lang="en-US" altLang="fr-FR" sz="2200" dirty="0">
                  <a:solidFill>
                    <a:schemeClr val="accent2"/>
                  </a:solidFill>
                  <a:latin typeface="Square721 Cn BT" pitchFamily="34" charset="0"/>
                </a:rPr>
                <a:t>liquid </a:t>
              </a:r>
              <a:r>
                <a:rPr lang="en-US" altLang="fr-FR" sz="2200" dirty="0" smtClean="0">
                  <a:solidFill>
                    <a:schemeClr val="accent2"/>
                  </a:solidFill>
                  <a:latin typeface="Square721 Cn BT" pitchFamily="34" charset="0"/>
                </a:rPr>
                <a:t>photoresist </a:t>
              </a:r>
              <a:r>
                <a:rPr lang="en-US" altLang="fr-FR" sz="2200" dirty="0" smtClean="0">
                  <a:latin typeface="Square721 Cn BT" pitchFamily="34" charset="0"/>
                </a:rPr>
                <a:t>exist for the realizations of integrated photonics elements [PMMA, PS233, SU8, NOA stick, </a:t>
              </a:r>
              <a:r>
                <a:rPr lang="en-US" altLang="fr-FR" sz="2200" dirty="0" err="1" smtClean="0">
                  <a:latin typeface="Square721 Cn BT" pitchFamily="34" charset="0"/>
                </a:rPr>
                <a:t>Kapton</a:t>
              </a:r>
              <a:r>
                <a:rPr lang="en-US" altLang="fr-FR" sz="2200" dirty="0" smtClean="0">
                  <a:latin typeface="Square721 Cn BT" pitchFamily="34" charset="0"/>
                </a:rPr>
                <a:t>, and DUV210…]</a:t>
              </a:r>
              <a:endParaRPr lang="en-US" altLang="fr-FR" sz="2200" dirty="0"/>
            </a:p>
          </p:txBody>
        </p:sp>
        <p:sp>
          <p:nvSpPr>
            <p:cNvPr id="147485" name="Line 29"/>
            <p:cNvSpPr>
              <a:spLocks noChangeShapeType="1"/>
            </p:cNvSpPr>
            <p:nvPr/>
          </p:nvSpPr>
          <p:spPr bwMode="auto">
            <a:xfrm>
              <a:off x="4495800" y="4876800"/>
              <a:ext cx="0" cy="7366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none" w="sm" len="sm"/>
              <a:tailEnd type="arrow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47486" name="Text Box 30"/>
            <p:cNvSpPr txBox="1">
              <a:spLocks noChangeArrowheads="1"/>
            </p:cNvSpPr>
            <p:nvPr/>
          </p:nvSpPr>
          <p:spPr bwMode="auto">
            <a:xfrm>
              <a:off x="647700" y="5702300"/>
              <a:ext cx="7683500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FFFF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altLang="fr-FR" sz="2200" dirty="0" smtClean="0">
                  <a:latin typeface="Square721 Cn BT" pitchFamily="34" charset="0"/>
                </a:rPr>
                <a:t>Various integrated structures and functions-principles, wave-guiding, interference, resonant…</a:t>
              </a:r>
              <a:endParaRPr lang="en-US" altLang="fr-FR" sz="2200" dirty="0"/>
            </a:p>
          </p:txBody>
        </p:sp>
        <p:grpSp>
          <p:nvGrpSpPr>
            <p:cNvPr id="10" name="Groupe 9"/>
            <p:cNvGrpSpPr/>
            <p:nvPr/>
          </p:nvGrpSpPr>
          <p:grpSpPr>
            <a:xfrm>
              <a:off x="179388" y="357187"/>
              <a:ext cx="8793162" cy="1804987"/>
              <a:chOff x="179388" y="490537"/>
              <a:chExt cx="8793162" cy="1804987"/>
            </a:xfrm>
          </p:grpSpPr>
          <p:sp>
            <p:nvSpPr>
              <p:cNvPr id="11" name="AutoShape 25"/>
              <p:cNvSpPr>
                <a:spLocks noChangeArrowheads="1"/>
              </p:cNvSpPr>
              <p:nvPr/>
            </p:nvSpPr>
            <p:spPr bwMode="auto">
              <a:xfrm>
                <a:off x="179388" y="490537"/>
                <a:ext cx="8793162" cy="1804987"/>
              </a:xfrm>
              <a:prstGeom prst="horizontalScroll">
                <a:avLst>
                  <a:gd name="adj" fmla="val 12500"/>
                </a:avLst>
              </a:prstGeom>
              <a:solidFill>
                <a:srgbClr val="FFFF99"/>
              </a:solidFill>
              <a:ln w="19050">
                <a:solidFill>
                  <a:srgbClr val="00008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2" name="Text Box 26"/>
              <p:cNvSpPr txBox="1">
                <a:spLocks noChangeArrowheads="1"/>
              </p:cNvSpPr>
              <p:nvPr/>
            </p:nvSpPr>
            <p:spPr bwMode="auto">
              <a:xfrm>
                <a:off x="336550" y="768350"/>
                <a:ext cx="8483600" cy="8309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FFFF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457200" indent="-457200" algn="l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914400" indent="-457200" algn="l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371600" indent="-457200" algn="l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828800" indent="-457200" algn="l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286000" indent="-457200" algn="l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74320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320040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65760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411480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just">
                  <a:spcBef>
                    <a:spcPct val="50000"/>
                  </a:spcBef>
                </a:pPr>
                <a:r>
                  <a:rPr lang="en-US" altLang="fr-FR" dirty="0" smtClean="0">
                    <a:solidFill>
                      <a:srgbClr val="800000"/>
                    </a:solidFill>
                    <a:latin typeface="Square721 Cn BT" pitchFamily="34" charset="0"/>
                    <a:cs typeface="Times New Roman" pitchFamily="18" charset="0"/>
                  </a:rPr>
                  <a:t> « I. </a:t>
                </a:r>
                <a:r>
                  <a:rPr lang="en-US" altLang="fr-FR" dirty="0" smtClean="0">
                    <a:latin typeface="Square721 Cn BT" pitchFamily="34" charset="0"/>
                    <a:cs typeface="Times New Roman" pitchFamily="18" charset="0"/>
                  </a:rPr>
                  <a:t>Organic commercial Chemistry for polymer MRs  : an example with Deep UV</a:t>
                </a:r>
                <a:r>
                  <a:rPr lang="en-US" altLang="fr-FR" dirty="0" smtClean="0">
                    <a:solidFill>
                      <a:srgbClr val="800000"/>
                    </a:solidFill>
                    <a:latin typeface="Square721 Cn BT" pitchFamily="34" charset="0"/>
                    <a:cs typeface="Times New Roman" pitchFamily="18" charset="0"/>
                  </a:rPr>
                  <a:t>»</a:t>
                </a:r>
                <a:endParaRPr lang="en-US" altLang="fr-FR" dirty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-47624" y="96838"/>
            <a:ext cx="9258299" cy="6640512"/>
            <a:chOff x="-47624" y="96838"/>
            <a:chExt cx="9258299" cy="6640512"/>
          </a:xfrm>
        </p:grpSpPr>
        <p:sp>
          <p:nvSpPr>
            <p:cNvPr id="269316" name="ZoneTexte 8"/>
            <p:cNvSpPr txBox="1">
              <a:spLocks noChangeArrowheads="1"/>
            </p:cNvSpPr>
            <p:nvPr/>
          </p:nvSpPr>
          <p:spPr bwMode="auto">
            <a:xfrm>
              <a:off x="25401" y="808038"/>
              <a:ext cx="5108575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ts val="0"/>
                </a:spcBef>
              </a:pPr>
              <a:r>
                <a:rPr lang="en-US" altLang="fr-FR" sz="2000" b="0" dirty="0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▪ </a:t>
              </a:r>
              <a:r>
                <a:rPr lang="en-US" altLang="fr-FR" sz="2000" dirty="0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Usual lithography: insolation</a:t>
              </a:r>
            </a:p>
            <a:p>
              <a:pPr>
                <a:spcBef>
                  <a:spcPts val="0"/>
                </a:spcBef>
              </a:pPr>
              <a:r>
                <a:rPr lang="en-US" altLang="fr-FR" sz="2000" dirty="0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at λ = 365 nm</a:t>
              </a:r>
            </a:p>
            <a:p>
              <a:pPr>
                <a:spcBef>
                  <a:spcPts val="0"/>
                </a:spcBef>
              </a:pPr>
              <a:endParaRPr lang="en-US" altLang="fr-FR" sz="1200" dirty="0" smtClean="0">
                <a:latin typeface="Square721 Cn BT" pitchFamily="34" charset="0"/>
                <a:cs typeface="Times New Roman" pitchFamily="18" charset="0"/>
                <a:sym typeface="Wingdings" pitchFamily="2" charset="2"/>
              </a:endParaRPr>
            </a:p>
            <a:p>
              <a:pPr>
                <a:spcBef>
                  <a:spcPts val="0"/>
                </a:spcBef>
              </a:pPr>
              <a:r>
                <a:rPr lang="en-US" altLang="fr-FR" sz="2000" b="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▪ </a:t>
              </a:r>
              <a:r>
                <a:rPr lang="en-US" altLang="fr-FR" sz="20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Limit of resolution &lt; 1 µm</a:t>
              </a:r>
              <a:endParaRPr lang="en-US" altLang="fr-FR" sz="2000" b="0" dirty="0">
                <a:solidFill>
                  <a:schemeClr val="accent2"/>
                </a:solidFill>
                <a:latin typeface="Square721 Cn BT" pitchFamily="34" charset="0"/>
                <a:cs typeface="Times New Roman" pitchFamily="18" charset="0"/>
                <a:sym typeface="Wingdings" pitchFamily="2" charset="2"/>
              </a:endParaRPr>
            </a:p>
          </p:txBody>
        </p:sp>
        <p:sp>
          <p:nvSpPr>
            <p:cNvPr id="269318" name="Rectangle 43"/>
            <p:cNvSpPr>
              <a:spLocks noChangeArrowheads="1"/>
            </p:cNvSpPr>
            <p:nvPr/>
          </p:nvSpPr>
          <p:spPr bwMode="auto">
            <a:xfrm>
              <a:off x="5289551" y="96838"/>
              <a:ext cx="3724275" cy="2874508"/>
            </a:xfrm>
            <a:prstGeom prst="rect">
              <a:avLst/>
            </a:prstGeom>
            <a:solidFill>
              <a:schemeClr val="bg1"/>
            </a:solidFill>
            <a:ln w="19050" algn="ctr">
              <a:solidFill>
                <a:srgbClr val="000000"/>
              </a:solidFill>
              <a:round/>
              <a:headEnd type="arrow" w="sm" len="sm"/>
              <a:tailEnd type="arrow" w="sm" len="sm"/>
            </a:ln>
          </p:spPr>
          <p:txBody>
            <a:bodyPr wrap="none" anchor="ctr"/>
            <a:lstStyle>
              <a:lvl1pPr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r">
                <a:spcBef>
                  <a:spcPct val="50000"/>
                </a:spcBef>
              </a:pPr>
              <a:endParaRPr lang="en-US" altLang="fr-FR" sz="2800" dirty="0">
                <a:cs typeface="Arial" charset="0"/>
              </a:endParaRPr>
            </a:p>
          </p:txBody>
        </p:sp>
        <p:pic>
          <p:nvPicPr>
            <p:cNvPr id="269319" name="Image 5" descr="fig14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13" b="-5026"/>
            <a:stretch>
              <a:fillRect/>
            </a:stretch>
          </p:blipFill>
          <p:spPr bwMode="auto">
            <a:xfrm>
              <a:off x="5500988" y="151112"/>
              <a:ext cx="3498946" cy="2903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9321" name="Text Box 2"/>
            <p:cNvSpPr txBox="1">
              <a:spLocks noChangeArrowheads="1"/>
            </p:cNvSpPr>
            <p:nvPr/>
          </p:nvSpPr>
          <p:spPr bwMode="auto">
            <a:xfrm>
              <a:off x="7970689" y="868824"/>
              <a:ext cx="926946" cy="33874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r">
                <a:spcBef>
                  <a:spcPct val="50000"/>
                </a:spcBef>
                <a:spcAft>
                  <a:spcPts val="1000"/>
                </a:spcAft>
              </a:pPr>
              <a:r>
                <a:rPr lang="en-US" altLang="fr-FR" sz="1200" dirty="0" smtClean="0">
                  <a:solidFill>
                    <a:srgbClr val="000000"/>
                  </a:solidFill>
                  <a:cs typeface="Times New Roman" pitchFamily="18" charset="0"/>
                </a:rPr>
                <a:t>Lampe Hg</a:t>
              </a:r>
              <a:endParaRPr lang="en-US" altLang="fr-FR" sz="1200" dirty="0">
                <a:solidFill>
                  <a:srgbClr val="000000"/>
                </a:solidFill>
                <a:cs typeface="Times New Roman" pitchFamily="18" charset="0"/>
              </a:endParaRPr>
            </a:p>
          </p:txBody>
        </p:sp>
        <p:sp>
          <p:nvSpPr>
            <p:cNvPr id="269323" name="Oval 4"/>
            <p:cNvSpPr>
              <a:spLocks noChangeArrowheads="1"/>
            </p:cNvSpPr>
            <p:nvPr/>
          </p:nvSpPr>
          <p:spPr bwMode="auto">
            <a:xfrm>
              <a:off x="6047880" y="1499311"/>
              <a:ext cx="454858" cy="803910"/>
            </a:xfrm>
            <a:prstGeom prst="ellipse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/>
            <a:lstStyle>
              <a:lvl1pPr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r">
                <a:spcBef>
                  <a:spcPct val="50000"/>
                </a:spcBef>
              </a:pPr>
              <a:endParaRPr lang="en-US" altLang="fr-FR" sz="2800" dirty="0">
                <a:solidFill>
                  <a:srgbClr val="000000"/>
                </a:solidFill>
                <a:cs typeface="Times New Roman" pitchFamily="18" charset="0"/>
              </a:endParaRPr>
            </a:p>
          </p:txBody>
        </p:sp>
        <p:sp>
          <p:nvSpPr>
            <p:cNvPr id="269324" name="Text Box 5"/>
            <p:cNvSpPr txBox="1">
              <a:spLocks noChangeArrowheads="1"/>
            </p:cNvSpPr>
            <p:nvPr/>
          </p:nvSpPr>
          <p:spPr bwMode="auto">
            <a:xfrm>
              <a:off x="6139320" y="216424"/>
              <a:ext cx="832443" cy="30092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r">
                <a:spcBef>
                  <a:spcPct val="50000"/>
                </a:spcBef>
                <a:spcAft>
                  <a:spcPts val="1000"/>
                </a:spcAft>
              </a:pPr>
              <a:r>
                <a:rPr lang="en-US" altLang="fr-FR" sz="1600" dirty="0" smtClean="0">
                  <a:solidFill>
                    <a:srgbClr val="000000"/>
                  </a:solidFill>
                  <a:cs typeface="Times New Roman" pitchFamily="18" charset="0"/>
                </a:rPr>
                <a:t>365 nm</a:t>
              </a:r>
              <a:endParaRPr lang="en-US" altLang="fr-FR" sz="1600" dirty="0">
                <a:solidFill>
                  <a:srgbClr val="000000"/>
                </a:solidFill>
                <a:cs typeface="Times New Roman" pitchFamily="18" charset="0"/>
              </a:endParaRPr>
            </a:p>
          </p:txBody>
        </p:sp>
        <p:sp>
          <p:nvSpPr>
            <p:cNvPr id="269325" name="Text Box 9"/>
            <p:cNvSpPr txBox="1">
              <a:spLocks noChangeArrowheads="1"/>
            </p:cNvSpPr>
            <p:nvPr/>
          </p:nvSpPr>
          <p:spPr bwMode="auto">
            <a:xfrm>
              <a:off x="5706995" y="567358"/>
              <a:ext cx="1080288" cy="8784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en-US" altLang="fr-FR" sz="1500" dirty="0" smtClean="0">
                  <a:solidFill>
                    <a:srgbClr val="FF0000"/>
                  </a:solidFill>
                  <a:cs typeface="Times New Roman" pitchFamily="18" charset="0"/>
                </a:rPr>
                <a:t>DUV</a:t>
              </a:r>
            </a:p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en-US" altLang="fr-FR" sz="1500" dirty="0" smtClean="0">
                  <a:solidFill>
                    <a:srgbClr val="FF0000"/>
                  </a:solidFill>
                  <a:cs typeface="Times New Roman" pitchFamily="18" charset="0"/>
                </a:rPr>
                <a:t>248nm</a:t>
              </a:r>
              <a:endParaRPr lang="en-US" altLang="fr-FR" sz="1500" dirty="0">
                <a:solidFill>
                  <a:srgbClr val="FF0000"/>
                </a:solidFill>
                <a:cs typeface="Times New Roman" pitchFamily="18" charset="0"/>
              </a:endParaRPr>
            </a:p>
          </p:txBody>
        </p:sp>
        <p:cxnSp>
          <p:nvCxnSpPr>
            <p:cNvPr id="269326" name="AutoShape 10"/>
            <p:cNvCxnSpPr>
              <a:cxnSpLocks noChangeShapeType="1"/>
            </p:cNvCxnSpPr>
            <p:nvPr/>
          </p:nvCxnSpPr>
          <p:spPr bwMode="auto">
            <a:xfrm>
              <a:off x="6275309" y="1078488"/>
              <a:ext cx="5170" cy="367336"/>
            </a:xfrm>
            <a:prstGeom prst="straightConnector1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" name="ZoneTexte 18"/>
            <p:cNvSpPr txBox="1">
              <a:spLocks noChangeArrowheads="1"/>
            </p:cNvSpPr>
            <p:nvPr/>
          </p:nvSpPr>
          <p:spPr bwMode="auto">
            <a:xfrm>
              <a:off x="154955" y="2552403"/>
              <a:ext cx="8989045" cy="2431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altLang="fr-FR" sz="2000" dirty="0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▪ Deep UV lithography (DUV):</a:t>
              </a:r>
            </a:p>
            <a:p>
              <a:pPr algn="l">
                <a:spcBef>
                  <a:spcPts val="0"/>
                </a:spcBef>
              </a:pPr>
              <a:r>
                <a:rPr lang="en-US" altLang="fr-FR" sz="2000" b="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▪ </a:t>
              </a:r>
              <a:r>
                <a:rPr lang="en-US" altLang="fr-FR" sz="20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Insolation at λ = 248 nm</a:t>
              </a:r>
              <a:endParaRPr lang="en-US" sz="2000" dirty="0" smtClean="0">
                <a:solidFill>
                  <a:schemeClr val="accent2"/>
                </a:solidFill>
                <a:latin typeface="Square721 Cn BT" pitchFamily="34" charset="0"/>
                <a:cs typeface="Times New Roman" pitchFamily="18" charset="0"/>
                <a:sym typeface="Wingdings" pitchFamily="2" charset="2"/>
              </a:endParaRPr>
            </a:p>
            <a:p>
              <a:pPr marL="0" lvl="8" fontAlgn="base">
                <a:spcAft>
                  <a:spcPct val="0"/>
                </a:spcAft>
                <a:defRPr/>
              </a:pPr>
              <a:r>
                <a:rPr lang="en-US" sz="20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 Organic material (ex): UV 210 (positive photoresist)</a:t>
              </a:r>
            </a:p>
            <a:p>
              <a:pPr marL="0" lvl="8" fontAlgn="base">
                <a:spcAft>
                  <a:spcPct val="0"/>
                </a:spcAft>
                <a:defRPr/>
              </a:pPr>
              <a:endParaRPr lang="en-US" sz="1200" dirty="0" smtClean="0">
                <a:solidFill>
                  <a:schemeClr val="accent2"/>
                </a:solidFill>
                <a:latin typeface="Square721 Cn BT" pitchFamily="34" charset="0"/>
                <a:cs typeface="Times New Roman" pitchFamily="18" charset="0"/>
                <a:sym typeface="Wingdings" pitchFamily="2" charset="2"/>
              </a:endParaRPr>
            </a:p>
            <a:p>
              <a:pPr algn="l">
                <a:spcBef>
                  <a:spcPts val="0"/>
                </a:spcBef>
                <a:defRPr/>
              </a:pPr>
              <a:r>
                <a:rPr lang="en-US" sz="2000" b="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▪ </a:t>
              </a:r>
              <a:r>
                <a:rPr lang="en-US" sz="20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High resolution: 200 nm</a:t>
              </a:r>
            </a:p>
            <a:p>
              <a:pPr algn="l">
                <a:spcBef>
                  <a:spcPts val="0"/>
                </a:spcBef>
                <a:defRPr/>
              </a:pPr>
              <a:r>
                <a:rPr lang="en-US" sz="2000" b="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▪ </a:t>
              </a:r>
              <a:r>
                <a:rPr lang="en-US" sz="20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Judicious optical properties</a:t>
              </a:r>
            </a:p>
            <a:p>
              <a:pPr algn="l">
                <a:spcBef>
                  <a:spcPts val="0"/>
                </a:spcBef>
                <a:defRPr/>
              </a:pPr>
              <a:r>
                <a:rPr lang="en-US" sz="20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   n=1.565 + lower optical losses (3 dB.cm</a:t>
              </a:r>
              <a:r>
                <a:rPr lang="en-US" sz="2400" baseline="300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-1</a:t>
              </a:r>
              <a:r>
                <a:rPr lang="en-US" sz="20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 at λ = 980nm) 					</a:t>
              </a:r>
              <a:endParaRPr lang="en-US" sz="2000" dirty="0">
                <a:latin typeface="Square721 Cn BT" pitchFamily="34" charset="0"/>
                <a:cs typeface="Times New Roman" pitchFamily="18" charset="0"/>
                <a:sym typeface="Wingdings" pitchFamily="2" charset="2"/>
              </a:endParaRPr>
            </a:p>
          </p:txBody>
        </p:sp>
        <p:sp>
          <p:nvSpPr>
            <p:cNvPr id="269329" name="ZoneTexte 8"/>
            <p:cNvSpPr txBox="1">
              <a:spLocks noChangeArrowheads="1"/>
            </p:cNvSpPr>
            <p:nvPr/>
          </p:nvSpPr>
          <p:spPr bwMode="auto">
            <a:xfrm>
              <a:off x="-47624" y="4722813"/>
              <a:ext cx="925829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fr-FR" sz="2000" b="0" dirty="0" smtClean="0">
                  <a:solidFill>
                    <a:srgbClr val="A50021"/>
                  </a:solidFill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 </a:t>
              </a:r>
              <a:r>
                <a:rPr lang="en-US" altLang="fr-FR" sz="2000" dirty="0" smtClean="0">
                  <a:solidFill>
                    <a:srgbClr val="A50021"/>
                  </a:solidFill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Possibility to develop sub-</a:t>
              </a:r>
              <a:r>
                <a:rPr lang="en-US" altLang="fr-FR" sz="2000" dirty="0" smtClean="0">
                  <a:solidFill>
                    <a:srgbClr val="A50021"/>
                  </a:solidFill>
                  <a:latin typeface="Symbol" panose="05050102010706020507" pitchFamily="18" charset="2"/>
                  <a:cs typeface="Times New Roman" pitchFamily="18" charset="0"/>
                  <a:sym typeface="Wingdings" pitchFamily="2" charset="2"/>
                </a:rPr>
                <a:t>l</a:t>
              </a:r>
              <a:r>
                <a:rPr lang="en-US" altLang="fr-FR" sz="2000" dirty="0" smtClean="0">
                  <a:solidFill>
                    <a:srgbClr val="A50021"/>
                  </a:solidFill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 patterns for nanotechnology and photonics</a:t>
              </a:r>
              <a:endParaRPr lang="en-US" altLang="fr-FR" sz="2000" dirty="0">
                <a:solidFill>
                  <a:srgbClr val="A50021"/>
                </a:solidFill>
                <a:latin typeface="Square721 Cn BT" pitchFamily="34" charset="0"/>
                <a:cs typeface="Times New Roman" pitchFamily="18" charset="0"/>
                <a:sym typeface="Wingdings" pitchFamily="2" charset="2"/>
              </a:endParaRPr>
            </a:p>
          </p:txBody>
        </p:sp>
        <p:grpSp>
          <p:nvGrpSpPr>
            <p:cNvPr id="6" name="Groupe 5"/>
            <p:cNvGrpSpPr/>
            <p:nvPr/>
          </p:nvGrpSpPr>
          <p:grpSpPr>
            <a:xfrm>
              <a:off x="42864" y="5241925"/>
              <a:ext cx="8078787" cy="1495425"/>
              <a:chOff x="42864" y="5241925"/>
              <a:chExt cx="8078787" cy="1495425"/>
            </a:xfrm>
          </p:grpSpPr>
          <p:pic>
            <p:nvPicPr>
              <p:cNvPr id="269332" name="Picture 20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55764" y="5241925"/>
                <a:ext cx="1455738" cy="149225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69333" name="Picture 21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376" y="5257800"/>
                <a:ext cx="1978025" cy="147955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69334" name="Text Box 22"/>
              <p:cNvSpPr txBox="1">
                <a:spLocks noChangeArrowheads="1"/>
              </p:cNvSpPr>
              <p:nvPr/>
            </p:nvSpPr>
            <p:spPr bwMode="auto">
              <a:xfrm>
                <a:off x="3903664" y="5951538"/>
                <a:ext cx="1928813" cy="3077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FFFF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just"/>
                <a:r>
                  <a:rPr lang="en-US" altLang="fr-FR" sz="1400" dirty="0" smtClean="0">
                    <a:latin typeface="Square721 Cn BT" pitchFamily="34" charset="0"/>
                    <a:cs typeface="Times New Roman" pitchFamily="18" charset="0"/>
                  </a:rPr>
                  <a:t>sub-</a:t>
                </a:r>
                <a:r>
                  <a:rPr lang="en-US" altLang="fr-FR" sz="1400" dirty="0" smtClean="0">
                    <a:latin typeface="Symbol" pitchFamily="18" charset="2"/>
                    <a:cs typeface="Times New Roman" pitchFamily="18" charset="0"/>
                  </a:rPr>
                  <a:t>l </a:t>
                </a:r>
                <a:r>
                  <a:rPr lang="en-US" altLang="fr-FR" sz="1400" dirty="0" err="1" smtClean="0">
                    <a:latin typeface="+mj-lt"/>
                    <a:cs typeface="Times New Roman" pitchFamily="18" charset="0"/>
                  </a:rPr>
                  <a:t>nano</a:t>
                </a:r>
                <a:r>
                  <a:rPr lang="en-US" altLang="fr-FR" sz="1400" dirty="0" smtClean="0">
                    <a:latin typeface="+mj-lt"/>
                    <a:cs typeface="Times New Roman" pitchFamily="18" charset="0"/>
                  </a:rPr>
                  <a:t>-hole</a:t>
                </a:r>
                <a:endParaRPr lang="en-US" altLang="fr-FR" sz="1400" dirty="0">
                  <a:latin typeface="Symbol" pitchFamily="18" charset="2"/>
                  <a:cs typeface="Times New Roman" pitchFamily="18" charset="0"/>
                </a:endParaRPr>
              </a:p>
            </p:txBody>
          </p:sp>
          <p:sp>
            <p:nvSpPr>
              <p:cNvPr id="269335" name="Line 23"/>
              <p:cNvSpPr>
                <a:spLocks noChangeShapeType="1"/>
              </p:cNvSpPr>
              <p:nvPr/>
            </p:nvSpPr>
            <p:spPr bwMode="auto">
              <a:xfrm flipV="1">
                <a:off x="4772026" y="5676900"/>
                <a:ext cx="0" cy="26670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pic>
            <p:nvPicPr>
              <p:cNvPr id="269337" name="Picture 25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5451" y="5286375"/>
                <a:ext cx="1346200" cy="143827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69338" name="Text Box 26"/>
              <p:cNvSpPr txBox="1">
                <a:spLocks noChangeArrowheads="1"/>
              </p:cNvSpPr>
              <p:nvPr/>
            </p:nvSpPr>
            <p:spPr bwMode="auto">
              <a:xfrm>
                <a:off x="42864" y="5691188"/>
                <a:ext cx="1262061" cy="8309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FFFF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just">
                  <a:spcBef>
                    <a:spcPts val="0"/>
                  </a:spcBef>
                </a:pPr>
                <a:r>
                  <a:rPr lang="en-US" altLang="fr-FR" sz="1600" dirty="0" smtClean="0">
                    <a:latin typeface="Square721 Cn BT" pitchFamily="34" charset="0"/>
                    <a:cs typeface="Times New Roman" pitchFamily="18" charset="0"/>
                  </a:rPr>
                  <a:t>Width of waveguide 300nm</a:t>
                </a:r>
                <a:endParaRPr lang="en-US" altLang="fr-FR" sz="1600" dirty="0">
                  <a:latin typeface="Square721 Cn BT" pitchFamily="34" charset="0"/>
                  <a:cs typeface="Times New Roman" pitchFamily="18" charset="0"/>
                </a:endParaRPr>
              </a:p>
            </p:txBody>
          </p:sp>
          <p:sp>
            <p:nvSpPr>
              <p:cNvPr id="269339" name="Line 27"/>
              <p:cNvSpPr>
                <a:spLocks noChangeShapeType="1"/>
              </p:cNvSpPr>
              <p:nvPr/>
            </p:nvSpPr>
            <p:spPr bwMode="auto">
              <a:xfrm>
                <a:off x="1898651" y="6623050"/>
                <a:ext cx="381000" cy="0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69341" name="Line 29"/>
              <p:cNvSpPr>
                <a:spLocks noChangeShapeType="1"/>
              </p:cNvSpPr>
              <p:nvPr/>
            </p:nvSpPr>
            <p:spPr bwMode="auto">
              <a:xfrm>
                <a:off x="4591051" y="6489700"/>
                <a:ext cx="393700" cy="0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69342" name="Line 30"/>
              <p:cNvSpPr>
                <a:spLocks noChangeShapeType="1"/>
              </p:cNvSpPr>
              <p:nvPr/>
            </p:nvSpPr>
            <p:spPr bwMode="auto">
              <a:xfrm flipV="1">
                <a:off x="6813551" y="6604000"/>
                <a:ext cx="527050" cy="0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2" name="ZoneTexte 1"/>
            <p:cNvSpPr txBox="1"/>
            <p:nvPr/>
          </p:nvSpPr>
          <p:spPr>
            <a:xfrm>
              <a:off x="155254" y="170162"/>
              <a:ext cx="514275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fr-FR" sz="2000" dirty="0" smtClean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▪ Photolithography: limited by diffraction</a:t>
              </a:r>
              <a:endParaRPr lang="en-US" altLang="fr-FR" sz="2000" dirty="0">
                <a:solidFill>
                  <a:srgbClr val="800000"/>
                </a:solidFill>
                <a:latin typeface="Square721 Cn BT" pitchFamily="34" charset="0"/>
                <a:cs typeface="Times New Roman" pitchFamily="18" charset="0"/>
                <a:sym typeface="Wingdings" pitchFamily="2" charset="2"/>
              </a:endParaRPr>
            </a:p>
          </p:txBody>
        </p:sp>
        <p:pic>
          <p:nvPicPr>
            <p:cNvPr id="32" name="Image 2" descr="G:\Article Elsevier\MEB1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7413" y="3403600"/>
              <a:ext cx="1749200" cy="1177925"/>
            </a:xfrm>
            <a:prstGeom prst="rect">
              <a:avLst/>
            </a:prstGeom>
            <a:noFill/>
            <a:ln w="158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28172" y="74613"/>
            <a:ext cx="9084593" cy="6626225"/>
            <a:chOff x="28172" y="74613"/>
            <a:chExt cx="9084593" cy="6626225"/>
          </a:xfrm>
        </p:grpSpPr>
        <p:sp>
          <p:nvSpPr>
            <p:cNvPr id="270353" name="Text Box 17"/>
            <p:cNvSpPr txBox="1">
              <a:spLocks noChangeArrowheads="1"/>
            </p:cNvSpPr>
            <p:nvPr/>
          </p:nvSpPr>
          <p:spPr bwMode="auto">
            <a:xfrm>
              <a:off x="28172" y="74613"/>
              <a:ext cx="4307291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FFFF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/>
              <a:r>
                <a:rPr lang="en-US" altLang="fr-FR" sz="2000" dirty="0" smtClean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▪</a:t>
              </a:r>
              <a:r>
                <a:rPr lang="en-US" altLang="fr-FR" sz="2000" dirty="0" smtClean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</a:rPr>
                <a:t> The UV210 organic material</a:t>
              </a:r>
              <a:endParaRPr lang="en-US" altLang="fr-FR" sz="2000" dirty="0">
                <a:solidFill>
                  <a:srgbClr val="800000"/>
                </a:solidFill>
                <a:latin typeface="Square721 Cn BT" pitchFamily="34" charset="0"/>
                <a:cs typeface="Times New Roman" pitchFamily="18" charset="0"/>
              </a:endParaRPr>
            </a:p>
          </p:txBody>
        </p:sp>
        <p:sp>
          <p:nvSpPr>
            <p:cNvPr id="270359" name="Text Box 23"/>
            <p:cNvSpPr txBox="1">
              <a:spLocks noChangeArrowheads="1"/>
            </p:cNvSpPr>
            <p:nvPr/>
          </p:nvSpPr>
          <p:spPr bwMode="auto">
            <a:xfrm>
              <a:off x="175703" y="558800"/>
              <a:ext cx="8937062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FFFF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just"/>
              <a:r>
                <a:rPr lang="en-US" altLang="fr-FR" sz="1800" b="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▪</a:t>
              </a:r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</a:rPr>
                <a:t> </a:t>
              </a:r>
              <a:r>
                <a:rPr lang="en-US" altLang="fr-FR" sz="1800" dirty="0" err="1" smtClean="0">
                  <a:latin typeface="Square721 Cn BT" pitchFamily="34" charset="0"/>
                  <a:cs typeface="Times New Roman" pitchFamily="18" charset="0"/>
                </a:rPr>
                <a:t>Ellipsometric</a:t>
              </a:r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</a:rPr>
                <a:t> measurement &amp; dispersion curves of UV210 (extinction k &lt;10</a:t>
              </a:r>
              <a:r>
                <a:rPr lang="en-US" altLang="fr-FR" sz="1800" baseline="30000" dirty="0" smtClean="0">
                  <a:latin typeface="Square721 Cn BT" pitchFamily="34" charset="0"/>
                  <a:cs typeface="Times New Roman" pitchFamily="18" charset="0"/>
                </a:rPr>
                <a:t>-3</a:t>
              </a:r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</a:rPr>
                <a:t>)</a:t>
              </a:r>
              <a:endParaRPr lang="en-US" altLang="fr-FR" sz="1800" dirty="0">
                <a:latin typeface="Square721 Cn BT" pitchFamily="34" charset="0"/>
                <a:cs typeface="Times New Roman" pitchFamily="18" charset="0"/>
              </a:endParaRPr>
            </a:p>
          </p:txBody>
        </p:sp>
        <p:sp>
          <p:nvSpPr>
            <p:cNvPr id="270360" name="Text Box 24"/>
            <p:cNvSpPr txBox="1">
              <a:spLocks noChangeArrowheads="1"/>
            </p:cNvSpPr>
            <p:nvPr/>
          </p:nvSpPr>
          <p:spPr bwMode="auto">
            <a:xfrm>
              <a:off x="363537" y="4327525"/>
              <a:ext cx="4903787" cy="18928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FFFF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>
                <a:buFont typeface="Wingdings" pitchFamily="2" charset="2"/>
                <a:buNone/>
              </a:pPr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 Indices enough high for core waveguide applications on lower cladding</a:t>
              </a:r>
            </a:p>
            <a:p>
              <a:pPr algn="just">
                <a:buFont typeface="Wingdings" pitchFamily="2" charset="2"/>
                <a:buNone/>
              </a:pPr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 Insolation dose increases  saturation of the value of index + diminution of film thickness, density increases (Gladstone empiric law)</a:t>
              </a:r>
              <a:endParaRPr lang="en-US" altLang="fr-FR" sz="1800" dirty="0">
                <a:latin typeface="Square721 Cn BT" pitchFamily="34" charset="0"/>
                <a:cs typeface="Times New Roman" pitchFamily="18" charset="0"/>
              </a:endParaRPr>
            </a:p>
          </p:txBody>
        </p:sp>
        <p:grpSp>
          <p:nvGrpSpPr>
            <p:cNvPr id="8" name="Groupe 7"/>
            <p:cNvGrpSpPr/>
            <p:nvPr/>
          </p:nvGrpSpPr>
          <p:grpSpPr>
            <a:xfrm>
              <a:off x="283705" y="969141"/>
              <a:ext cx="8536497" cy="2970605"/>
              <a:chOff x="283705" y="969141"/>
              <a:chExt cx="8536497" cy="2970605"/>
            </a:xfrm>
          </p:grpSpPr>
          <p:pic>
            <p:nvPicPr>
              <p:cNvPr id="270354" name="Picture 18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3537" y="969141"/>
                <a:ext cx="8456665" cy="297060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70355" name="Line 19"/>
              <p:cNvSpPr>
                <a:spLocks noChangeShapeType="1"/>
              </p:cNvSpPr>
              <p:nvPr/>
            </p:nvSpPr>
            <p:spPr bwMode="auto">
              <a:xfrm>
                <a:off x="2609851" y="2762250"/>
                <a:ext cx="0" cy="657225"/>
              </a:xfrm>
              <a:prstGeom prst="line">
                <a:avLst/>
              </a:prstGeom>
              <a:noFill/>
              <a:ln w="38100">
                <a:solidFill>
                  <a:srgbClr val="800000"/>
                </a:solidFill>
                <a:prstDash val="dash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70356" name="Line 20"/>
              <p:cNvSpPr>
                <a:spLocks noChangeShapeType="1"/>
              </p:cNvSpPr>
              <p:nvPr/>
            </p:nvSpPr>
            <p:spPr bwMode="auto">
              <a:xfrm flipV="1">
                <a:off x="2600326" y="2771775"/>
                <a:ext cx="2095500" cy="0"/>
              </a:xfrm>
              <a:prstGeom prst="line">
                <a:avLst/>
              </a:prstGeom>
              <a:noFill/>
              <a:ln w="38100">
                <a:solidFill>
                  <a:srgbClr val="800000"/>
                </a:solidFill>
                <a:prstDash val="dash"/>
                <a:round/>
                <a:headEnd type="none" w="sm" len="sm"/>
                <a:tailEnd type="arrow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70357" name="Text Box 21"/>
              <p:cNvSpPr txBox="1">
                <a:spLocks noChangeArrowheads="1"/>
              </p:cNvSpPr>
              <p:nvPr/>
            </p:nvSpPr>
            <p:spPr bwMode="auto">
              <a:xfrm>
                <a:off x="5640388" y="2560638"/>
                <a:ext cx="1490663" cy="3698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FFFF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fr-FR" sz="1800" dirty="0" smtClean="0">
                    <a:solidFill>
                      <a:srgbClr val="800000"/>
                    </a:solidFill>
                  </a:rPr>
                  <a:t>at </a:t>
                </a:r>
                <a:r>
                  <a:rPr lang="en-US" altLang="fr-FR" sz="1800" dirty="0" smtClean="0">
                    <a:solidFill>
                      <a:srgbClr val="800000"/>
                    </a:solidFill>
                    <a:latin typeface="Symbol" pitchFamily="18" charset="2"/>
                  </a:rPr>
                  <a:t>l</a:t>
                </a:r>
                <a:r>
                  <a:rPr lang="en-US" altLang="fr-FR" sz="1800" dirty="0" smtClean="0">
                    <a:solidFill>
                      <a:srgbClr val="800000"/>
                    </a:solidFill>
                    <a:latin typeface="Square721 Cn BT" pitchFamily="34" charset="0"/>
                  </a:rPr>
                  <a:t>=980 nm</a:t>
                </a:r>
                <a:endParaRPr lang="en-US" altLang="fr-FR" sz="1800" dirty="0">
                  <a:solidFill>
                    <a:srgbClr val="800000"/>
                  </a:solidFill>
                  <a:latin typeface="Square721 Cn BT" pitchFamily="34" charset="0"/>
                </a:endParaRPr>
              </a:p>
            </p:txBody>
          </p:sp>
          <p:sp>
            <p:nvSpPr>
              <p:cNvPr id="3" name="ZoneTexte 2"/>
              <p:cNvSpPr txBox="1"/>
              <p:nvPr/>
            </p:nvSpPr>
            <p:spPr>
              <a:xfrm>
                <a:off x="4773453" y="1270338"/>
                <a:ext cx="430887" cy="223486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en-US" sz="1600" dirty="0" smtClean="0"/>
                  <a:t>Refraction index n</a:t>
                </a:r>
                <a:endParaRPr lang="en-US" sz="1600" dirty="0"/>
              </a:p>
            </p:txBody>
          </p:sp>
          <p:sp>
            <p:nvSpPr>
              <p:cNvPr id="13" name="ZoneTexte 12"/>
              <p:cNvSpPr txBox="1"/>
              <p:nvPr/>
            </p:nvSpPr>
            <p:spPr>
              <a:xfrm>
                <a:off x="283705" y="1238589"/>
                <a:ext cx="430887" cy="223486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en-US" sz="1600" dirty="0" smtClean="0"/>
                  <a:t>Refraction index n</a:t>
                </a:r>
                <a:endParaRPr lang="en-US" sz="1600" dirty="0"/>
              </a:p>
            </p:txBody>
          </p:sp>
          <p:cxnSp>
            <p:nvCxnSpPr>
              <p:cNvPr id="5" name="Connecteur droit 4"/>
              <p:cNvCxnSpPr/>
              <p:nvPr/>
            </p:nvCxnSpPr>
            <p:spPr bwMode="auto">
              <a:xfrm>
                <a:off x="344487" y="1095375"/>
                <a:ext cx="0" cy="2628900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9" name="Groupe 8"/>
            <p:cNvGrpSpPr/>
            <p:nvPr/>
          </p:nvGrpSpPr>
          <p:grpSpPr>
            <a:xfrm>
              <a:off x="5370869" y="4162425"/>
              <a:ext cx="3390544" cy="2538413"/>
              <a:chOff x="5370869" y="4162425"/>
              <a:chExt cx="3390544" cy="2538413"/>
            </a:xfrm>
          </p:grpSpPr>
          <p:pic>
            <p:nvPicPr>
              <p:cNvPr id="270361" name="Picture 25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9575" y="4162425"/>
                <a:ext cx="3271838" cy="2538413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7" name="ZoneTexte 16"/>
              <p:cNvSpPr txBox="1"/>
              <p:nvPr/>
            </p:nvSpPr>
            <p:spPr>
              <a:xfrm>
                <a:off x="5370869" y="4197613"/>
                <a:ext cx="400110" cy="223486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en-US" sz="1400" dirty="0" smtClean="0"/>
                  <a:t>Thickness variation (%)</a:t>
                </a:r>
                <a:endParaRPr lang="en-US" sz="1400" dirty="0"/>
              </a:p>
            </p:txBody>
          </p:sp>
          <p:cxnSp>
            <p:nvCxnSpPr>
              <p:cNvPr id="18" name="Connecteur droit 17"/>
              <p:cNvCxnSpPr/>
              <p:nvPr/>
            </p:nvCxnSpPr>
            <p:spPr bwMode="auto">
              <a:xfrm>
                <a:off x="5470525" y="4162425"/>
                <a:ext cx="0" cy="2538413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28172" y="74613"/>
            <a:ext cx="9008251" cy="6526212"/>
            <a:chOff x="28172" y="74613"/>
            <a:chExt cx="9008251" cy="6526212"/>
          </a:xfrm>
        </p:grpSpPr>
        <p:grpSp>
          <p:nvGrpSpPr>
            <p:cNvPr id="3" name="Groupe 2"/>
            <p:cNvGrpSpPr/>
            <p:nvPr/>
          </p:nvGrpSpPr>
          <p:grpSpPr>
            <a:xfrm>
              <a:off x="28172" y="74613"/>
              <a:ext cx="9008251" cy="6526212"/>
              <a:chOff x="28172" y="74613"/>
              <a:chExt cx="9008251" cy="6526212"/>
            </a:xfrm>
          </p:grpSpPr>
          <p:sp>
            <p:nvSpPr>
              <p:cNvPr id="294918" name="ZoneTexte 6"/>
              <p:cNvSpPr txBox="1">
                <a:spLocks noChangeArrowheads="1"/>
              </p:cNvSpPr>
              <p:nvPr/>
            </p:nvSpPr>
            <p:spPr bwMode="auto">
              <a:xfrm>
                <a:off x="80962" y="1227138"/>
                <a:ext cx="2867025" cy="30008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l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r">
                  <a:spcBef>
                    <a:spcPct val="50000"/>
                  </a:spcBef>
                </a:pPr>
                <a:r>
                  <a:rPr lang="en-US" altLang="fr-FR" sz="1800" dirty="0" smtClean="0">
                    <a:solidFill>
                      <a:schemeClr val="accent2"/>
                    </a:solidFill>
                    <a:latin typeface="Square721 Cn BT" pitchFamily="34" charset="0"/>
                    <a:cs typeface="Times New Roman" pitchFamily="18" charset="0"/>
                    <a:sym typeface="Wingdings" pitchFamily="2" charset="2"/>
                  </a:rPr>
                  <a:t>Families of resonant probes :</a:t>
                </a:r>
              </a:p>
              <a:p>
                <a:pPr algn="r">
                  <a:spcBef>
                    <a:spcPct val="50000"/>
                  </a:spcBef>
                </a:pPr>
                <a:r>
                  <a:rPr lang="en-US" altLang="fr-FR" sz="1800" dirty="0" smtClean="0">
                    <a:latin typeface="Square721 Cn BT" pitchFamily="34" charset="0"/>
                    <a:cs typeface="Times New Roman" pitchFamily="18" charset="0"/>
                    <a:sym typeface="Wingdings" pitchFamily="2" charset="2"/>
                  </a:rPr>
                  <a:t>Stadium, disk</a:t>
                </a:r>
              </a:p>
              <a:p>
                <a:pPr algn="r">
                  <a:spcBef>
                    <a:spcPct val="50000"/>
                  </a:spcBef>
                </a:pPr>
                <a:r>
                  <a:rPr lang="en-US" altLang="fr-FR" sz="1800" dirty="0" smtClean="0">
                    <a:solidFill>
                      <a:schemeClr val="accent2"/>
                    </a:solidFill>
                    <a:latin typeface="Square721 Cn BT" pitchFamily="34" charset="0"/>
                    <a:cs typeface="Times New Roman" pitchFamily="18" charset="0"/>
                    <a:sym typeface="Wingdings" pitchFamily="2" charset="2"/>
                  </a:rPr>
                  <a:t>Dimensions of cavities:</a:t>
                </a:r>
              </a:p>
              <a:p>
                <a:pPr algn="r">
                  <a:spcBef>
                    <a:spcPct val="50000"/>
                  </a:spcBef>
                </a:pPr>
                <a:r>
                  <a:rPr lang="en-US" altLang="fr-FR" sz="1800" dirty="0" smtClean="0">
                    <a:latin typeface="Square721 Cn BT" pitchFamily="34" charset="0"/>
                    <a:cs typeface="Times New Roman" pitchFamily="18" charset="0"/>
                    <a:sym typeface="Wingdings" pitchFamily="2" charset="2"/>
                  </a:rPr>
                  <a:t>Radius R = 25 µm et 50 µm</a:t>
                </a:r>
              </a:p>
              <a:p>
                <a:pPr algn="r">
                  <a:spcBef>
                    <a:spcPct val="50000"/>
                  </a:spcBef>
                </a:pPr>
                <a:r>
                  <a:rPr lang="en-US" altLang="fr-FR" sz="1800" dirty="0" smtClean="0">
                    <a:latin typeface="Square721 Cn BT" pitchFamily="34" charset="0"/>
                    <a:cs typeface="Times New Roman" pitchFamily="18" charset="0"/>
                    <a:sym typeface="Wingdings" pitchFamily="2" charset="2"/>
                  </a:rPr>
                  <a:t>Gap g: 200 nm à 500 nm</a:t>
                </a:r>
              </a:p>
              <a:p>
                <a:pPr algn="r">
                  <a:spcBef>
                    <a:spcPct val="50000"/>
                  </a:spcBef>
                </a:pPr>
                <a:r>
                  <a:rPr lang="en-US" altLang="fr-FR" sz="1800" dirty="0" smtClean="0">
                    <a:solidFill>
                      <a:schemeClr val="accent2"/>
                    </a:solidFill>
                    <a:latin typeface="Square721 Cn BT" pitchFamily="34" charset="0"/>
                    <a:cs typeface="Times New Roman" pitchFamily="18" charset="0"/>
                    <a:sym typeface="Wingdings" pitchFamily="2" charset="2"/>
                  </a:rPr>
                  <a:t>Guides : </a:t>
                </a:r>
                <a:r>
                  <a:rPr lang="en-US" altLang="fr-FR" sz="1800" dirty="0" smtClean="0">
                    <a:latin typeface="Square721 Cn BT" pitchFamily="34" charset="0"/>
                    <a:cs typeface="Times New Roman" pitchFamily="18" charset="0"/>
                    <a:sym typeface="Wingdings" pitchFamily="2" charset="2"/>
                  </a:rPr>
                  <a:t>width 5 µm</a:t>
                </a:r>
                <a:endParaRPr lang="en-US" altLang="fr-FR" sz="1800" dirty="0">
                  <a:latin typeface="Square721 Cn BT" pitchFamily="34" charset="0"/>
                  <a:cs typeface="Times New Roman" pitchFamily="18" charset="0"/>
                  <a:sym typeface="Wingdings" pitchFamily="2" charset="2"/>
                </a:endParaRPr>
              </a:p>
            </p:txBody>
          </p:sp>
          <p:grpSp>
            <p:nvGrpSpPr>
              <p:cNvPr id="294919" name="Groupe 23"/>
              <p:cNvGrpSpPr>
                <a:grpSpLocks/>
              </p:cNvGrpSpPr>
              <p:nvPr/>
            </p:nvGrpSpPr>
            <p:grpSpPr bwMode="auto">
              <a:xfrm>
                <a:off x="2952750" y="1279526"/>
                <a:ext cx="6083673" cy="5321299"/>
                <a:chOff x="2594338" y="442452"/>
                <a:chExt cx="6461191" cy="5825613"/>
              </a:xfrm>
            </p:grpSpPr>
            <p:pic>
              <p:nvPicPr>
                <p:cNvPr id="294920" name="Image 5" descr="fig15.jpg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6201" y="532467"/>
                  <a:ext cx="5940913" cy="56175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94921" name="AutoShape 2"/>
                <p:cNvSpPr>
                  <a:spLocks noChangeArrowheads="1"/>
                </p:cNvSpPr>
                <p:nvPr/>
              </p:nvSpPr>
              <p:spPr bwMode="auto">
                <a:xfrm>
                  <a:off x="3203734" y="1380799"/>
                  <a:ext cx="561479" cy="165561"/>
                </a:xfrm>
                <a:prstGeom prst="rightArrow">
                  <a:avLst>
                    <a:gd name="adj1" fmla="val 50000"/>
                    <a:gd name="adj2" fmla="val 84800"/>
                  </a:avLst>
                </a:prstGeom>
                <a:solidFill>
                  <a:srgbClr val="FF0000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 type="none" w="sm" len="med"/>
                </a:ln>
              </p:spPr>
              <p:txBody>
                <a:bodyPr/>
                <a:lstStyle>
                  <a:lvl1pPr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r">
                    <a:spcBef>
                      <a:spcPct val="50000"/>
                    </a:spcBef>
                  </a:pPr>
                  <a:endParaRPr lang="en-US" altLang="fr-FR" sz="2800" dirty="0">
                    <a:solidFill>
                      <a:srgbClr val="000000"/>
                    </a:solidFill>
                    <a:cs typeface="Times New Roman" pitchFamily="18" charset="0"/>
                  </a:endParaRPr>
                </a:p>
              </p:txBody>
            </p:sp>
            <p:sp>
              <p:nvSpPr>
                <p:cNvPr id="294922" name="Text Box 3"/>
                <p:cNvSpPr txBox="1">
                  <a:spLocks noChangeArrowheads="1"/>
                </p:cNvSpPr>
                <p:nvPr/>
              </p:nvSpPr>
              <p:spPr bwMode="auto">
                <a:xfrm>
                  <a:off x="2594338" y="742096"/>
                  <a:ext cx="1286176" cy="351295"/>
                </a:xfrm>
                <a:prstGeom prst="rect">
                  <a:avLst/>
                </a:prstGeom>
                <a:solidFill>
                  <a:srgbClr val="FFFFFF">
                    <a:alpha val="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 type="none" w="sm" len="med"/>
                    </a14:hiddenLine>
                  </a:ext>
                </a:extLst>
              </p:spPr>
              <p:txBody>
                <a:bodyPr/>
                <a:lstStyle>
                  <a:lvl1pPr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r">
                    <a:spcBef>
                      <a:spcPct val="50000"/>
                    </a:spcBef>
                    <a:spcAft>
                      <a:spcPts val="1000"/>
                    </a:spcAft>
                  </a:pPr>
                  <a:r>
                    <a:rPr lang="en-US" altLang="fr-FR" sz="1600" dirty="0" smtClean="0">
                      <a:solidFill>
                        <a:srgbClr val="FF0000"/>
                      </a:solidFill>
                      <a:cs typeface="Times New Roman" pitchFamily="18" charset="0"/>
                    </a:rPr>
                    <a:t>Injection</a:t>
                  </a:r>
                  <a:endParaRPr lang="en-US" altLang="fr-FR" sz="1600" dirty="0">
                    <a:solidFill>
                      <a:srgbClr val="FF0000"/>
                    </a:solidFill>
                    <a:cs typeface="Times New Roman" pitchFamily="18" charset="0"/>
                  </a:endParaRPr>
                </a:p>
              </p:txBody>
            </p:sp>
            <p:sp>
              <p:nvSpPr>
                <p:cNvPr id="294923" name="AutoShape 4"/>
                <p:cNvSpPr>
                  <a:spLocks noChangeArrowheads="1"/>
                </p:cNvSpPr>
                <p:nvPr/>
              </p:nvSpPr>
              <p:spPr bwMode="auto">
                <a:xfrm>
                  <a:off x="8288766" y="1377732"/>
                  <a:ext cx="561479" cy="167268"/>
                </a:xfrm>
                <a:prstGeom prst="rightArrow">
                  <a:avLst>
                    <a:gd name="adj1" fmla="val 50000"/>
                    <a:gd name="adj2" fmla="val 83935"/>
                  </a:avLst>
                </a:prstGeom>
                <a:solidFill>
                  <a:srgbClr val="FF0000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 type="none" w="sm" len="med"/>
                </a:ln>
              </p:spPr>
              <p:txBody>
                <a:bodyPr/>
                <a:lstStyle>
                  <a:lvl1pPr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r">
                    <a:spcBef>
                      <a:spcPct val="50000"/>
                    </a:spcBef>
                  </a:pPr>
                  <a:endParaRPr lang="en-US" altLang="fr-FR" sz="2800" dirty="0">
                    <a:solidFill>
                      <a:srgbClr val="000000"/>
                    </a:solidFill>
                    <a:cs typeface="Times New Roman" pitchFamily="18" charset="0"/>
                  </a:endParaRPr>
                </a:p>
              </p:txBody>
            </p:sp>
            <p:sp>
              <p:nvSpPr>
                <p:cNvPr id="294924" name="Text Box 5"/>
                <p:cNvSpPr txBox="1">
                  <a:spLocks noChangeArrowheads="1"/>
                </p:cNvSpPr>
                <p:nvPr/>
              </p:nvSpPr>
              <p:spPr bwMode="auto">
                <a:xfrm>
                  <a:off x="7610187" y="691678"/>
                  <a:ext cx="1445342" cy="535968"/>
                </a:xfrm>
                <a:prstGeom prst="rect">
                  <a:avLst/>
                </a:prstGeom>
                <a:solidFill>
                  <a:srgbClr val="FFFFFF">
                    <a:alpha val="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 type="none" w="sm" len="med"/>
                    </a14:hiddenLine>
                  </a:ext>
                </a:extLst>
              </p:spPr>
              <p:txBody>
                <a:bodyPr/>
                <a:lstStyle>
                  <a:lvl1pPr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</a:pPr>
                  <a:r>
                    <a:rPr lang="en-US" altLang="fr-FR" sz="1600" dirty="0" err="1" smtClean="0">
                      <a:solidFill>
                        <a:srgbClr val="FF0000"/>
                      </a:solidFill>
                      <a:cs typeface="Times New Roman" pitchFamily="18" charset="0"/>
                    </a:rPr>
                    <a:t>Détection</a:t>
                  </a:r>
                  <a:endParaRPr lang="en-US" altLang="fr-FR" sz="1600" dirty="0">
                    <a:solidFill>
                      <a:srgbClr val="FF0000"/>
                    </a:solidFill>
                    <a:cs typeface="Times New Roman" pitchFamily="18" charset="0"/>
                  </a:endParaRPr>
                </a:p>
              </p:txBody>
            </p:sp>
            <p:sp>
              <p:nvSpPr>
                <p:cNvPr id="294925" name="AutoShape 6"/>
                <p:cNvSpPr>
                  <a:spLocks noChangeArrowheads="1"/>
                </p:cNvSpPr>
                <p:nvPr/>
              </p:nvSpPr>
              <p:spPr bwMode="auto">
                <a:xfrm>
                  <a:off x="8229774" y="4545509"/>
                  <a:ext cx="561479" cy="165561"/>
                </a:xfrm>
                <a:prstGeom prst="rightArrow">
                  <a:avLst>
                    <a:gd name="adj1" fmla="val 50000"/>
                    <a:gd name="adj2" fmla="val 84800"/>
                  </a:avLst>
                </a:prstGeom>
                <a:solidFill>
                  <a:srgbClr val="FF0000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 type="none" w="sm" len="med"/>
                </a:ln>
              </p:spPr>
              <p:txBody>
                <a:bodyPr/>
                <a:lstStyle>
                  <a:lvl1pPr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r">
                    <a:spcBef>
                      <a:spcPct val="50000"/>
                    </a:spcBef>
                  </a:pPr>
                  <a:endParaRPr lang="en-US" altLang="fr-FR" sz="2800" dirty="0">
                    <a:solidFill>
                      <a:srgbClr val="000000"/>
                    </a:solidFill>
                    <a:cs typeface="Times New Roman" pitchFamily="18" charset="0"/>
                  </a:endParaRPr>
                </a:p>
              </p:txBody>
            </p:sp>
            <p:sp>
              <p:nvSpPr>
                <p:cNvPr id="294926" name="AutoShape 7"/>
                <p:cNvSpPr>
                  <a:spLocks noChangeArrowheads="1"/>
                </p:cNvSpPr>
                <p:nvPr/>
              </p:nvSpPr>
              <p:spPr bwMode="auto">
                <a:xfrm>
                  <a:off x="8212224" y="5066703"/>
                  <a:ext cx="563186" cy="167268"/>
                </a:xfrm>
                <a:prstGeom prst="rightArrow">
                  <a:avLst>
                    <a:gd name="adj1" fmla="val 50000"/>
                    <a:gd name="adj2" fmla="val 84190"/>
                  </a:avLst>
                </a:prstGeom>
                <a:solidFill>
                  <a:srgbClr val="FF0000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 type="none" w="sm" len="med"/>
                </a:ln>
              </p:spPr>
              <p:txBody>
                <a:bodyPr/>
                <a:lstStyle>
                  <a:lvl1pPr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r">
                    <a:spcBef>
                      <a:spcPct val="50000"/>
                    </a:spcBef>
                  </a:pPr>
                  <a:endParaRPr lang="en-US" altLang="fr-FR" sz="2800" dirty="0">
                    <a:solidFill>
                      <a:srgbClr val="000000"/>
                    </a:solidFill>
                    <a:cs typeface="Times New Roman" pitchFamily="18" charset="0"/>
                  </a:endParaRPr>
                </a:p>
              </p:txBody>
            </p:sp>
            <p:sp>
              <p:nvSpPr>
                <p:cNvPr id="294927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7809195" y="5357275"/>
                  <a:ext cx="1098830" cy="418354"/>
                </a:xfrm>
                <a:prstGeom prst="rect">
                  <a:avLst/>
                </a:prstGeom>
                <a:solidFill>
                  <a:srgbClr val="FFFFFF">
                    <a:alpha val="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 type="none" w="sm" len="med"/>
                    </a14:hiddenLine>
                  </a:ext>
                </a:extLst>
              </p:spPr>
              <p:txBody>
                <a:bodyPr/>
                <a:lstStyle>
                  <a:lvl1pPr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just">
                    <a:spcBef>
                      <a:spcPct val="50000"/>
                    </a:spcBef>
                  </a:pPr>
                  <a:r>
                    <a:rPr lang="en-US" altLang="fr-FR" sz="1600" dirty="0" err="1" smtClean="0">
                      <a:solidFill>
                        <a:srgbClr val="FF0000"/>
                      </a:solidFill>
                      <a:cs typeface="Times New Roman" pitchFamily="18" charset="0"/>
                    </a:rPr>
                    <a:t>Détection</a:t>
                  </a:r>
                  <a:endParaRPr lang="en-US" altLang="fr-FR" sz="1600" dirty="0">
                    <a:solidFill>
                      <a:srgbClr val="FF0000"/>
                    </a:solidFill>
                    <a:cs typeface="Times New Roman" pitchFamily="18" charset="0"/>
                  </a:endParaRPr>
                </a:p>
              </p:txBody>
            </p:sp>
            <p:sp>
              <p:nvSpPr>
                <p:cNvPr id="294928" name="Rectangle 22"/>
                <p:cNvSpPr>
                  <a:spLocks noChangeArrowheads="1"/>
                </p:cNvSpPr>
                <p:nvPr/>
              </p:nvSpPr>
              <p:spPr bwMode="auto">
                <a:xfrm>
                  <a:off x="2698955" y="442452"/>
                  <a:ext cx="6238568" cy="5825613"/>
                </a:xfrm>
                <a:prstGeom prst="rect">
                  <a:avLst/>
                </a:prstGeom>
                <a:noFill/>
                <a:ln w="25400" algn="ctr">
                  <a:solidFill>
                    <a:schemeClr val="tx1"/>
                  </a:solidFill>
                  <a:round/>
                  <a:headEnd type="arrow" w="sm" len="sm"/>
                  <a:tailEnd type="arrow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algn="l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r">
                    <a:spcBef>
                      <a:spcPct val="50000"/>
                    </a:spcBef>
                  </a:pPr>
                  <a:endParaRPr lang="en-US" altLang="fr-FR" sz="2800" dirty="0">
                    <a:cs typeface="Arial" charset="0"/>
                  </a:endParaRPr>
                </a:p>
              </p:txBody>
            </p:sp>
          </p:grpSp>
          <p:sp>
            <p:nvSpPr>
              <p:cNvPr id="294929" name="Rectangle 24"/>
              <p:cNvSpPr>
                <a:spLocks noChangeArrowheads="1"/>
              </p:cNvSpPr>
              <p:nvPr/>
            </p:nvSpPr>
            <p:spPr bwMode="auto">
              <a:xfrm>
                <a:off x="41275" y="663575"/>
                <a:ext cx="4956175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l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fr-FR" sz="1800" dirty="0" smtClean="0">
                    <a:solidFill>
                      <a:schemeClr val="accent2"/>
                    </a:solidFill>
                    <a:latin typeface="Square721 Cn BT" pitchFamily="34" charset="0"/>
                    <a:cs typeface="Times New Roman" pitchFamily="18" charset="0"/>
                    <a:sym typeface="Wingdings" pitchFamily="2" charset="2"/>
                  </a:rPr>
                  <a:t>▪ Conception of quartz/chrome mask</a:t>
                </a:r>
                <a:endParaRPr lang="en-US" altLang="fr-FR" sz="1800" dirty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  <a:sym typeface="Wingdings" pitchFamily="2" charset="2"/>
                </a:endParaRPr>
              </a:p>
            </p:txBody>
          </p:sp>
          <p:sp>
            <p:nvSpPr>
              <p:cNvPr id="16" name="Text Box 17"/>
              <p:cNvSpPr txBox="1">
                <a:spLocks noChangeArrowheads="1"/>
              </p:cNvSpPr>
              <p:nvPr/>
            </p:nvSpPr>
            <p:spPr bwMode="auto">
              <a:xfrm>
                <a:off x="28172" y="74613"/>
                <a:ext cx="8981026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FFFF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altLang="fr-FR" sz="2000" dirty="0" smtClean="0">
                    <a:solidFill>
                      <a:srgbClr val="800000"/>
                    </a:solidFill>
                    <a:latin typeface="Square721 Cn BT" pitchFamily="34" charset="0"/>
                    <a:cs typeface="Times New Roman" pitchFamily="18" charset="0"/>
                    <a:sym typeface="Wingdings" pitchFamily="2" charset="2"/>
                  </a:rPr>
                  <a:t>▪</a:t>
                </a:r>
                <a:r>
                  <a:rPr lang="en-US" altLang="fr-FR" sz="2000" dirty="0" smtClean="0">
                    <a:solidFill>
                      <a:srgbClr val="800000"/>
                    </a:solidFill>
                    <a:latin typeface="Square721 Cn BT" pitchFamily="34" charset="0"/>
                    <a:cs typeface="Times New Roman" pitchFamily="18" charset="0"/>
                  </a:rPr>
                  <a:t> Realization of optical MRs families </a:t>
                </a:r>
                <a:r>
                  <a:rPr lang="en-US" altLang="fr-FR" sz="2000" dirty="0" smtClean="0">
                    <a:solidFill>
                      <a:srgbClr val="800000"/>
                    </a:solidFill>
                    <a:latin typeface="Square721 Cn BT" pitchFamily="34" charset="0"/>
                  </a:rPr>
                  <a:t>in UV210 with sub-</a:t>
                </a:r>
                <a:r>
                  <a:rPr lang="en-US" altLang="fr-FR" sz="2000" dirty="0" smtClean="0">
                    <a:solidFill>
                      <a:srgbClr val="800000"/>
                    </a:solidFill>
                    <a:latin typeface="Symbol" pitchFamily="18" charset="2"/>
                  </a:rPr>
                  <a:t>l</a:t>
                </a:r>
                <a:r>
                  <a:rPr lang="en-US" altLang="fr-FR" sz="2000" dirty="0">
                    <a:solidFill>
                      <a:srgbClr val="800000"/>
                    </a:solidFill>
                    <a:latin typeface="Square721 Cn BT" pitchFamily="34" charset="0"/>
                  </a:rPr>
                  <a:t> gap </a:t>
                </a:r>
                <a:endParaRPr lang="en-US" altLang="fr-FR" sz="2000" dirty="0">
                  <a:solidFill>
                    <a:srgbClr val="800000"/>
                  </a:solidFill>
                  <a:latin typeface="Symbol" pitchFamily="18" charset="2"/>
                </a:endParaRPr>
              </a:p>
            </p:txBody>
          </p:sp>
        </p:grpSp>
        <p:pic>
          <p:nvPicPr>
            <p:cNvPr id="30720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093" y="4591050"/>
              <a:ext cx="2851780" cy="1978108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202659" y="297977"/>
            <a:ext cx="8723517" cy="6339772"/>
            <a:chOff x="202659" y="297977"/>
            <a:chExt cx="8723517" cy="6339772"/>
          </a:xfrm>
        </p:grpSpPr>
        <p:pic>
          <p:nvPicPr>
            <p:cNvPr id="30617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659" y="297977"/>
              <a:ext cx="4740813" cy="441483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306179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0597" y="3925650"/>
              <a:ext cx="5555579" cy="2712099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Rectangle 1"/>
            <p:cNvSpPr/>
            <p:nvPr/>
          </p:nvSpPr>
          <p:spPr bwMode="auto">
            <a:xfrm>
              <a:off x="3957637" y="4014787"/>
              <a:ext cx="180975" cy="200025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round/>
              <a:headEnd type="arrow" w="sm" len="sm"/>
              <a:tailEnd type="arrow" w="sm" len="sm"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5805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46038" y="109538"/>
            <a:ext cx="8907462" cy="6600825"/>
            <a:chOff x="46038" y="109538"/>
            <a:chExt cx="8907462" cy="6600825"/>
          </a:xfrm>
        </p:grpSpPr>
        <p:sp>
          <p:nvSpPr>
            <p:cNvPr id="9221" name="ZoneTexte 26"/>
            <p:cNvSpPr txBox="1">
              <a:spLocks noChangeArrowheads="1"/>
            </p:cNvSpPr>
            <p:nvPr/>
          </p:nvSpPr>
          <p:spPr bwMode="auto">
            <a:xfrm>
              <a:off x="2576513" y="6372225"/>
              <a:ext cx="5357812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 sz="1600" dirty="0" smtClean="0">
                  <a:solidFill>
                    <a:schemeClr val="accent2"/>
                  </a:solidFill>
                  <a:latin typeface="Square721 Cn BT"/>
                  <a:cs typeface="Times New Roman" pitchFamily="18" charset="0"/>
                  <a:sym typeface="Wingdings" pitchFamily="2" charset="2"/>
                </a:rPr>
                <a:t> </a:t>
              </a:r>
              <a:r>
                <a:rPr lang="fr-FR" altLang="fr-FR" sz="1600" dirty="0" err="1" smtClean="0">
                  <a:solidFill>
                    <a:schemeClr val="accent2"/>
                  </a:solidFill>
                  <a:latin typeface="Square721 Cn BT"/>
                  <a:cs typeface="Times New Roman" pitchFamily="18" charset="0"/>
                  <a:sym typeface="Wingdings" pitchFamily="2" charset="2"/>
                </a:rPr>
                <a:t>Roughness</a:t>
              </a:r>
              <a:r>
                <a:rPr lang="fr-FR" altLang="fr-FR" sz="1600" dirty="0" smtClean="0">
                  <a:solidFill>
                    <a:schemeClr val="accent2"/>
                  </a:solidFill>
                  <a:latin typeface="Square721 Cn BT"/>
                  <a:cs typeface="Times New Roman" pitchFamily="18" charset="0"/>
                  <a:sym typeface="Wingdings" pitchFamily="2" charset="2"/>
                </a:rPr>
                <a:t> surface </a:t>
              </a:r>
              <a:r>
                <a:rPr lang="fr-FR" altLang="fr-FR" sz="1600" dirty="0" smtClean="0">
                  <a:solidFill>
                    <a:schemeClr val="accent2"/>
                  </a:solidFill>
                  <a:latin typeface="Square721 Cn BT"/>
                  <a:cs typeface="Times New Roman" pitchFamily="18" charset="0"/>
                  <a:sym typeface="Wingdings" pitchFamily="2" charset="2"/>
                </a:rPr>
                <a:t>: </a:t>
              </a:r>
              <a:r>
                <a:rPr lang="fr-FR" altLang="fr-FR" sz="1600" dirty="0" smtClean="0">
                  <a:latin typeface="Square721 Cn BT"/>
                  <a:cs typeface="Times New Roman" pitchFamily="18" charset="0"/>
                  <a:sym typeface="Wingdings" pitchFamily="2" charset="2"/>
                </a:rPr>
                <a:t>2 nm</a:t>
              </a:r>
              <a:endParaRPr lang="fr-FR" altLang="fr-FR" sz="1600" dirty="0">
                <a:latin typeface="Square721 Cn BT"/>
                <a:cs typeface="Times New Roman" pitchFamily="18" charset="0"/>
                <a:sym typeface="Wingdings" pitchFamily="2" charset="2"/>
              </a:endParaRPr>
            </a:p>
          </p:txBody>
        </p:sp>
        <p:sp>
          <p:nvSpPr>
            <p:cNvPr id="9223" name="Text Box 4"/>
            <p:cNvSpPr txBox="1">
              <a:spLocks noChangeArrowheads="1"/>
            </p:cNvSpPr>
            <p:nvPr/>
          </p:nvSpPr>
          <p:spPr bwMode="auto">
            <a:xfrm>
              <a:off x="46038" y="109538"/>
              <a:ext cx="3690937" cy="369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r>
                <a:rPr lang="fr-FR" altLang="fr-FR" sz="1800" dirty="0" smtClean="0">
                  <a:solidFill>
                    <a:schemeClr val="accent2"/>
                  </a:solidFill>
                  <a:latin typeface="Square721 Cn BT"/>
                  <a:cs typeface="Times New Roman" pitchFamily="18" charset="0"/>
                </a:rPr>
                <a:t>▪ SEM </a:t>
              </a:r>
              <a:r>
                <a:rPr lang="fr-FR" altLang="fr-FR" sz="1800" dirty="0" smtClean="0">
                  <a:solidFill>
                    <a:schemeClr val="accent2"/>
                  </a:solidFill>
                  <a:latin typeface="Square721 Cn BT"/>
                  <a:cs typeface="Times New Roman" pitchFamily="18" charset="0"/>
                </a:rPr>
                <a:t>- AFM - Raman Analyses</a:t>
              </a:r>
              <a:endParaRPr lang="fr-FR" altLang="fr-FR" sz="1800" dirty="0">
                <a:solidFill>
                  <a:schemeClr val="accent2"/>
                </a:solidFill>
                <a:latin typeface="Square721 Cn BT"/>
                <a:cs typeface="Times New Roman" pitchFamily="18" charset="0"/>
              </a:endParaRPr>
            </a:p>
          </p:txBody>
        </p:sp>
        <p:pic>
          <p:nvPicPr>
            <p:cNvPr id="9228" name="Image 2" descr="G:\Article Elsevier\MR ring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055" y="4312113"/>
              <a:ext cx="2486025" cy="1352550"/>
            </a:xfrm>
            <a:prstGeom prst="rect">
              <a:avLst/>
            </a:prstGeom>
            <a:noFill/>
            <a:ln w="158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229" name="ZoneTexte 23"/>
            <p:cNvSpPr txBox="1">
              <a:spLocks noChangeArrowheads="1"/>
            </p:cNvSpPr>
            <p:nvPr/>
          </p:nvSpPr>
          <p:spPr bwMode="auto">
            <a:xfrm>
              <a:off x="208755" y="3635896"/>
              <a:ext cx="151355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r" eaLnBrk="1" hangingPunct="1">
                <a:spcBef>
                  <a:spcPts val="0"/>
                </a:spcBef>
                <a:buFontTx/>
                <a:buNone/>
              </a:pPr>
              <a:r>
                <a:rPr lang="fr-FR" altLang="fr-FR" sz="1600" dirty="0" err="1" smtClean="0">
                  <a:solidFill>
                    <a:schemeClr val="accent2"/>
                  </a:solidFill>
                  <a:latin typeface="Square721 Cn BT"/>
                  <a:cs typeface="Times New Roman" pitchFamily="18" charset="0"/>
                  <a:sym typeface="Wingdings" pitchFamily="2" charset="2"/>
                </a:rPr>
                <a:t>Pedestal</a:t>
              </a:r>
              <a:r>
                <a:rPr lang="fr-FR" altLang="fr-FR" sz="1600" dirty="0" smtClean="0">
                  <a:solidFill>
                    <a:schemeClr val="accent2"/>
                  </a:solidFill>
                  <a:latin typeface="Square721 Cn BT"/>
                  <a:cs typeface="Times New Roman" pitchFamily="18" charset="0"/>
                  <a:sym typeface="Wingdings" pitchFamily="2" charset="2"/>
                </a:rPr>
                <a:t> ring</a:t>
              </a:r>
            </a:p>
            <a:p>
              <a:pPr algn="r" eaLnBrk="1" hangingPunct="1">
                <a:spcBef>
                  <a:spcPts val="0"/>
                </a:spcBef>
                <a:buFontTx/>
                <a:buNone/>
              </a:pPr>
              <a:r>
                <a:rPr lang="fr-FR" altLang="fr-FR" sz="1600" dirty="0" smtClean="0">
                  <a:latin typeface="Square721 Cn BT"/>
                  <a:cs typeface="Times New Roman" pitchFamily="18" charset="0"/>
                  <a:sym typeface="Wingdings" pitchFamily="2" charset="2"/>
                </a:rPr>
                <a:t>(gap=500 nm)</a:t>
              </a:r>
              <a:endParaRPr lang="fr-FR" altLang="fr-FR" sz="1600" dirty="0">
                <a:latin typeface="Square721 Cn BT"/>
                <a:cs typeface="Times New Roman" pitchFamily="18" charset="0"/>
                <a:sym typeface="Wingdings" pitchFamily="2" charset="2"/>
              </a:endParaRPr>
            </a:p>
          </p:txBody>
        </p:sp>
        <p:pic>
          <p:nvPicPr>
            <p:cNvPr id="9230" name="Picture 1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506" y="1339234"/>
              <a:ext cx="2397125" cy="1730375"/>
            </a:xfrm>
            <a:prstGeom prst="rect">
              <a:avLst/>
            </a:prstGeom>
            <a:noFill/>
            <a:ln w="158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231" name="ZoneTexte 25"/>
            <p:cNvSpPr txBox="1">
              <a:spLocks noChangeArrowheads="1"/>
            </p:cNvSpPr>
            <p:nvPr/>
          </p:nvSpPr>
          <p:spPr bwMode="auto">
            <a:xfrm>
              <a:off x="233569" y="924868"/>
              <a:ext cx="255069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 sz="1600" dirty="0" err="1" smtClean="0">
                  <a:solidFill>
                    <a:schemeClr val="accent2"/>
                  </a:solidFill>
                  <a:latin typeface="Square721 Cn BT"/>
                  <a:cs typeface="Times New Roman" pitchFamily="18" charset="0"/>
                  <a:sym typeface="Wingdings" pitchFamily="2" charset="2"/>
                </a:rPr>
                <a:t>Racetrack</a:t>
              </a:r>
              <a:r>
                <a:rPr lang="fr-FR" altLang="fr-FR" sz="1600" dirty="0" smtClean="0">
                  <a:latin typeface="Square721 Cn BT"/>
                  <a:cs typeface="Times New Roman" pitchFamily="18" charset="0"/>
                  <a:sym typeface="Wingdings" pitchFamily="2" charset="2"/>
                </a:rPr>
                <a:t> (gap=500 nm)</a:t>
              </a:r>
              <a:endParaRPr lang="fr-FR" altLang="fr-FR" sz="1600" dirty="0">
                <a:latin typeface="Square721 Cn BT"/>
                <a:cs typeface="Times New Roman" pitchFamily="18" charset="0"/>
                <a:sym typeface="Wingdings" pitchFamily="2" charset="2"/>
              </a:endParaRPr>
            </a:p>
          </p:txBody>
        </p:sp>
        <p:grpSp>
          <p:nvGrpSpPr>
            <p:cNvPr id="3" name="Groupe 2"/>
            <p:cNvGrpSpPr/>
            <p:nvPr/>
          </p:nvGrpSpPr>
          <p:grpSpPr>
            <a:xfrm>
              <a:off x="3118485" y="697707"/>
              <a:ext cx="5133577" cy="2620962"/>
              <a:chOff x="3051810" y="631032"/>
              <a:chExt cx="5133577" cy="2620962"/>
            </a:xfrm>
          </p:grpSpPr>
          <p:pic>
            <p:nvPicPr>
              <p:cNvPr id="9224" name="Picture 34" descr="C:\Documents and Settings\Administrateur\Bureau\Rigoberto\Lab\SEM 14 11 13\14-11-2013\R22\2.2 ring big 3 angle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lum contras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2788" y="961232"/>
                <a:ext cx="3068638" cy="2290762"/>
              </a:xfrm>
              <a:prstGeom prst="rect">
                <a:avLst/>
              </a:prstGeom>
              <a:noFill/>
              <a:ln w="9525">
                <a:solidFill>
                  <a:schemeClr val="tx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225" name="Picture 35" descr="C:\Documents and Settings\Administrateur\Bureau\Rigoberto\Lab\SEM 14 11 13\14-11-2013\R22\2.2 ring big zoom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03977" y="961232"/>
                <a:ext cx="1781410" cy="1328327"/>
              </a:xfrm>
              <a:prstGeom prst="rect">
                <a:avLst/>
              </a:prstGeom>
              <a:noFill/>
              <a:ln w="9525">
                <a:solidFill>
                  <a:schemeClr val="tx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" name="Rectangle 17"/>
              <p:cNvSpPr>
                <a:spLocks noChangeArrowheads="1"/>
              </p:cNvSpPr>
              <p:nvPr/>
            </p:nvSpPr>
            <p:spPr bwMode="auto">
              <a:xfrm rot="19407061">
                <a:off x="4276726" y="1518444"/>
                <a:ext cx="371475" cy="339725"/>
              </a:xfrm>
              <a:prstGeom prst="rect">
                <a:avLst/>
              </a:prstGeom>
              <a:noFill/>
              <a:ln w="19050" algn="ctr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1800" b="0" dirty="0">
                  <a:solidFill>
                    <a:schemeClr val="lt1"/>
                  </a:solidFill>
                  <a:latin typeface="+mn-lt"/>
                  <a:cs typeface="+mn-cs"/>
                </a:endParaRPr>
              </a:p>
            </p:txBody>
          </p:sp>
          <p:cxnSp>
            <p:nvCxnSpPr>
              <p:cNvPr id="9227" name="Connecteur droit avec flèche 27"/>
              <p:cNvCxnSpPr>
                <a:cxnSpLocks noChangeShapeType="1"/>
              </p:cNvCxnSpPr>
              <p:nvPr/>
            </p:nvCxnSpPr>
            <p:spPr bwMode="auto">
              <a:xfrm>
                <a:off x="4524376" y="1607344"/>
                <a:ext cx="1987550" cy="276225"/>
              </a:xfrm>
              <a:prstGeom prst="straightConnector1">
                <a:avLst/>
              </a:prstGeom>
              <a:noFill/>
              <a:ln w="19050" algn="ctr">
                <a:solidFill>
                  <a:schemeClr val="tx1"/>
                </a:solidFill>
                <a:prstDash val="sysDot"/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9232" name="ZoneTexte 25"/>
              <p:cNvSpPr txBox="1">
                <a:spLocks noChangeArrowheads="1"/>
              </p:cNvSpPr>
              <p:nvPr/>
            </p:nvSpPr>
            <p:spPr bwMode="auto">
              <a:xfrm>
                <a:off x="3051810" y="631032"/>
                <a:ext cx="384111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r" eaLnBrk="1" hangingPunct="1">
                  <a:spcBef>
                    <a:spcPct val="50000"/>
                  </a:spcBef>
                  <a:buFontTx/>
                  <a:buNone/>
                </a:pPr>
                <a:r>
                  <a:rPr lang="fr-FR" altLang="fr-FR" sz="1600" dirty="0" smtClean="0">
                    <a:solidFill>
                      <a:schemeClr val="accent2"/>
                    </a:solidFill>
                    <a:latin typeface="Square721 Cn BT"/>
                    <a:cs typeface="Times New Roman" pitchFamily="18" charset="0"/>
                    <a:sym typeface="Wingdings" pitchFamily="2" charset="2"/>
                  </a:rPr>
                  <a:t>Serial /cascade of </a:t>
                </a:r>
                <a:r>
                  <a:rPr lang="fr-FR" altLang="fr-FR" sz="1600" dirty="0" err="1" smtClean="0">
                    <a:solidFill>
                      <a:schemeClr val="accent2"/>
                    </a:solidFill>
                    <a:latin typeface="Square721 Cn BT"/>
                    <a:cs typeface="Times New Roman" pitchFamily="18" charset="0"/>
                    <a:sym typeface="Wingdings" pitchFamily="2" charset="2"/>
                  </a:rPr>
                  <a:t>MRs</a:t>
                </a:r>
                <a:r>
                  <a:rPr lang="fr-FR" altLang="fr-FR" sz="1600" dirty="0" smtClean="0">
                    <a:solidFill>
                      <a:schemeClr val="accent2"/>
                    </a:solidFill>
                    <a:latin typeface="Square721 Cn BT"/>
                    <a:cs typeface="Times New Roman" pitchFamily="18" charset="0"/>
                    <a:sym typeface="Wingdings" pitchFamily="2" charset="2"/>
                  </a:rPr>
                  <a:t> </a:t>
                </a:r>
                <a:r>
                  <a:rPr lang="fr-FR" altLang="fr-FR" sz="1600" dirty="0" smtClean="0">
                    <a:latin typeface="Square721 Cn BT"/>
                    <a:cs typeface="Times New Roman" pitchFamily="18" charset="0"/>
                    <a:sym typeface="Wingdings" pitchFamily="2" charset="2"/>
                  </a:rPr>
                  <a:t>(gap=500 nm)</a:t>
                </a:r>
                <a:endParaRPr lang="fr-FR" altLang="fr-FR" sz="1600" dirty="0">
                  <a:latin typeface="Square721 Cn BT"/>
                  <a:cs typeface="Times New Roman" pitchFamily="18" charset="0"/>
                  <a:sym typeface="Wingdings" pitchFamily="2" charset="2"/>
                </a:endParaRPr>
              </a:p>
            </p:txBody>
          </p:sp>
        </p:grpSp>
        <p:grpSp>
          <p:nvGrpSpPr>
            <p:cNvPr id="20" name="Groupe 19"/>
            <p:cNvGrpSpPr/>
            <p:nvPr/>
          </p:nvGrpSpPr>
          <p:grpSpPr>
            <a:xfrm>
              <a:off x="3319463" y="3639690"/>
              <a:ext cx="2471883" cy="2361929"/>
              <a:chOff x="0" y="0"/>
              <a:chExt cx="2071370" cy="2071370"/>
            </a:xfrm>
          </p:grpSpPr>
          <p:grpSp>
            <p:nvGrpSpPr>
              <p:cNvPr id="22" name="Groupe 21"/>
              <p:cNvGrpSpPr/>
              <p:nvPr/>
            </p:nvGrpSpPr>
            <p:grpSpPr>
              <a:xfrm>
                <a:off x="0" y="0"/>
                <a:ext cx="2071370" cy="2071370"/>
                <a:chOff x="0" y="0"/>
                <a:chExt cx="2071370" cy="2071370"/>
              </a:xfrm>
            </p:grpSpPr>
            <p:grpSp>
              <p:nvGrpSpPr>
                <p:cNvPr id="24" name="Groupe 23"/>
                <p:cNvGrpSpPr/>
                <p:nvPr/>
              </p:nvGrpSpPr>
              <p:grpSpPr>
                <a:xfrm>
                  <a:off x="0" y="0"/>
                  <a:ext cx="2071370" cy="2071370"/>
                  <a:chOff x="0" y="0"/>
                  <a:chExt cx="2071687" cy="2071688"/>
                </a:xfrm>
              </p:grpSpPr>
              <p:pic>
                <p:nvPicPr>
                  <p:cNvPr id="26" name="Image 25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0" y="0"/>
                    <a:ext cx="2071687" cy="2071688"/>
                  </a:xfrm>
                  <a:prstGeom prst="rect">
                    <a:avLst/>
                  </a:prstGeom>
                </p:spPr>
              </p:pic>
              <p:pic>
                <p:nvPicPr>
                  <p:cNvPr id="27" name="Image 26"/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457325" y="0"/>
                    <a:ext cx="614362" cy="666750"/>
                  </a:xfrm>
                  <a:prstGeom prst="rect">
                    <a:avLst/>
                  </a:prstGeom>
                  <a:ln w="19050">
                    <a:solidFill>
                      <a:schemeClr val="bg1"/>
                    </a:solidFill>
                    <a:prstDash val="dash"/>
                  </a:ln>
                </p:spPr>
              </p:pic>
              <p:sp>
                <p:nvSpPr>
                  <p:cNvPr id="28" name="Zone de texte 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552573" y="357188"/>
                    <a:ext cx="271145" cy="30956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noAutofit/>
                  </a:bodyPr>
                  <a:lstStyle/>
                  <a:p>
                    <a:pPr algn="ctr"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:r>
                      <a:rPr lang="en-US" sz="1200" b="1">
                        <a:solidFill>
                          <a:srgbClr val="FFFFFF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rPr>
                      <a:t>g</a:t>
                    </a:r>
                    <a:endParaRPr lang="fr-FR" sz="1100">
                      <a:effectLst/>
                      <a:latin typeface="Calibri"/>
                      <a:ea typeface="Calibri"/>
                      <a:cs typeface="Times New Roman"/>
                    </a:endParaRPr>
                  </a:p>
                  <a:p>
                    <a:pPr algn="ctr"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:r>
                      <a:rPr lang="en-US" sz="1200" b="1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 </a:t>
                    </a:r>
                    <a:endParaRPr lang="fr-FR" sz="1100">
                      <a:effectLst/>
                      <a:latin typeface="Calibri"/>
                      <a:ea typeface="Calibri"/>
                      <a:cs typeface="Times New Roman"/>
                    </a:endParaRPr>
                  </a:p>
                </p:txBody>
              </p:sp>
              <p:cxnSp>
                <p:nvCxnSpPr>
                  <p:cNvPr id="29" name="Connecteur droit avec flèche 28"/>
                  <p:cNvCxnSpPr/>
                  <p:nvPr/>
                </p:nvCxnSpPr>
                <p:spPr>
                  <a:xfrm flipH="1">
                    <a:off x="1938337" y="509588"/>
                    <a:ext cx="28575" cy="0"/>
                  </a:xfrm>
                  <a:prstGeom prst="straightConnector1">
                    <a:avLst/>
                  </a:prstGeom>
                  <a:ln w="15875">
                    <a:solidFill>
                      <a:schemeClr val="tx1"/>
                    </a:solidFill>
                    <a:headEnd type="none" w="med" len="sm"/>
                    <a:tailEnd type="triangle" w="lg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Connecteur droit avec flèche 29"/>
                  <p:cNvCxnSpPr/>
                  <p:nvPr/>
                </p:nvCxnSpPr>
                <p:spPr>
                  <a:xfrm flipV="1">
                    <a:off x="1828800" y="509588"/>
                    <a:ext cx="61595" cy="0"/>
                  </a:xfrm>
                  <a:prstGeom prst="straightConnector1">
                    <a:avLst/>
                  </a:prstGeom>
                  <a:ln w="15875">
                    <a:solidFill>
                      <a:schemeClr val="tx1"/>
                    </a:solidFill>
                    <a:headEnd type="none" w="sm" len="sm"/>
                    <a:tailEnd type="triangle" w="lg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Connecteur droit 30"/>
                  <p:cNvCxnSpPr/>
                  <p:nvPr/>
                </p:nvCxnSpPr>
                <p:spPr>
                  <a:xfrm flipV="1">
                    <a:off x="952500" y="1409700"/>
                    <a:ext cx="575945" cy="93980"/>
                  </a:xfrm>
                  <a:prstGeom prst="line">
                    <a:avLst/>
                  </a:prstGeom>
                  <a:ln w="25400">
                    <a:solidFill>
                      <a:schemeClr val="bg1"/>
                    </a:solidFill>
                    <a:headEnd type="triangle" w="med" len="med"/>
                    <a:tailEnd type="triangl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2" name="Zone de texte 2"/>
                  <p:cNvSpPr txBox="1">
                    <a:spLocks noChangeArrowheads="1"/>
                  </p:cNvSpPr>
                  <p:nvPr/>
                </p:nvSpPr>
                <p:spPr bwMode="auto">
                  <a:xfrm rot="21125980">
                    <a:off x="989104" y="1485648"/>
                    <a:ext cx="575799" cy="27622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noAutofit/>
                  </a:bodyPr>
                  <a:lstStyle/>
                  <a:p>
                    <a:pPr algn="ctr"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:r>
                      <a:rPr lang="en-US" sz="1200" b="1">
                        <a:solidFill>
                          <a:srgbClr val="FFFFFF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rPr>
                      <a:t>2R</a:t>
                    </a:r>
                    <a:endParaRPr lang="fr-FR" sz="1100">
                      <a:effectLst/>
                      <a:latin typeface="Calibri"/>
                      <a:ea typeface="Calibri"/>
                      <a:cs typeface="Times New Roman"/>
                    </a:endParaRPr>
                  </a:p>
                  <a:p>
                    <a:pPr algn="ctr"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:r>
                      <a:rPr lang="en-US" sz="1200" b="1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rPr>
                      <a:t> </a:t>
                    </a:r>
                    <a:endParaRPr lang="fr-FR" sz="1100">
                      <a:effectLst/>
                      <a:latin typeface="Calibri"/>
                      <a:ea typeface="Calibri"/>
                      <a:cs typeface="Times New Roman"/>
                    </a:endParaRPr>
                  </a:p>
                </p:txBody>
              </p:sp>
              <p:sp>
                <p:nvSpPr>
                  <p:cNvPr id="33" name="Rectangle 32"/>
                  <p:cNvSpPr/>
                  <p:nvPr/>
                </p:nvSpPr>
                <p:spPr>
                  <a:xfrm rot="20099145">
                    <a:off x="1080952" y="636592"/>
                    <a:ext cx="277044" cy="338555"/>
                  </a:xfrm>
                  <a:prstGeom prst="rect">
                    <a:avLst/>
                  </a:prstGeom>
                  <a:noFill/>
                  <a:ln w="22225">
                    <a:solidFill>
                      <a:schemeClr val="tx1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fr-FR"/>
                  </a:p>
                </p:txBody>
              </p:sp>
              <p:cxnSp>
                <p:nvCxnSpPr>
                  <p:cNvPr id="34" name="Connecteur droit avec flèche 33"/>
                  <p:cNvCxnSpPr/>
                  <p:nvPr/>
                </p:nvCxnSpPr>
                <p:spPr>
                  <a:xfrm flipV="1">
                    <a:off x="1362073" y="666750"/>
                    <a:ext cx="90170" cy="133349"/>
                  </a:xfrm>
                  <a:prstGeom prst="straightConnector1">
                    <a:avLst/>
                  </a:prstGeom>
                  <a:ln w="15875">
                    <a:solidFill>
                      <a:schemeClr val="bg1"/>
                    </a:solidFill>
                    <a:headEnd w="sm" len="med"/>
                    <a:tailEnd type="triangle" w="sm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5" name="Connecteur droit 24"/>
                <p:cNvCxnSpPr/>
                <p:nvPr/>
              </p:nvCxnSpPr>
              <p:spPr>
                <a:xfrm flipV="1">
                  <a:off x="866775" y="1266825"/>
                  <a:ext cx="0" cy="142240"/>
                </a:xfrm>
                <a:prstGeom prst="line">
                  <a:avLst/>
                </a:prstGeom>
                <a:ln w="19050">
                  <a:solidFill>
                    <a:schemeClr val="bg1"/>
                  </a:solidFill>
                  <a:prstDash val="solid"/>
                  <a:headEnd type="triangle" w="med" len="sm"/>
                  <a:tailEnd type="triangle" w="med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3" name="Zone de texte 2"/>
              <p:cNvSpPr txBox="1">
                <a:spLocks noChangeArrowheads="1"/>
              </p:cNvSpPr>
              <p:nvPr/>
            </p:nvSpPr>
            <p:spPr bwMode="auto">
              <a:xfrm>
                <a:off x="581025" y="1200150"/>
                <a:ext cx="328613" cy="2565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en-US" sz="1200" b="1">
                    <a:solidFill>
                      <a:srgbClr val="FFFFFF"/>
                    </a:solidFill>
                    <a:effectLst/>
                    <a:latin typeface="Times New Roman"/>
                    <a:ea typeface="Calibri"/>
                    <a:cs typeface="Times New Roman"/>
                  </a:rPr>
                  <a:t>h</a:t>
                </a:r>
                <a:endParaRPr lang="fr-FR" sz="110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</p:grpSp>
        <p:grpSp>
          <p:nvGrpSpPr>
            <p:cNvPr id="35" name="Groupe 34"/>
            <p:cNvGrpSpPr/>
            <p:nvPr/>
          </p:nvGrpSpPr>
          <p:grpSpPr>
            <a:xfrm>
              <a:off x="6337628" y="3670808"/>
              <a:ext cx="2615872" cy="2359386"/>
              <a:chOff x="85725" y="38100"/>
              <a:chExt cx="1962150" cy="2009775"/>
            </a:xfrm>
          </p:grpSpPr>
          <p:pic>
            <p:nvPicPr>
              <p:cNvPr id="36" name="Image 35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725" y="38100"/>
                <a:ext cx="1962150" cy="1933575"/>
              </a:xfrm>
              <a:prstGeom prst="rect">
                <a:avLst/>
              </a:prstGeom>
            </p:spPr>
          </p:pic>
          <p:sp>
            <p:nvSpPr>
              <p:cNvPr id="40" name="Zone de texte 2"/>
              <p:cNvSpPr txBox="1">
                <a:spLocks noChangeArrowheads="1"/>
              </p:cNvSpPr>
              <p:nvPr/>
            </p:nvSpPr>
            <p:spPr bwMode="auto">
              <a:xfrm>
                <a:off x="448001" y="1743075"/>
                <a:ext cx="1209675" cy="30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200" b="1">
                    <a:solidFill>
                      <a:srgbClr val="FFFFFF"/>
                    </a:solidFill>
                    <a:effectLst/>
                    <a:latin typeface="Times New Roman"/>
                    <a:ea typeface="Calibri"/>
                    <a:cs typeface="Times New Roman"/>
                  </a:rPr>
                  <a:t>@1002cm</a:t>
                </a:r>
                <a:r>
                  <a:rPr lang="en-US" sz="1200" b="1" baseline="30000">
                    <a:solidFill>
                      <a:srgbClr val="FFFFFF"/>
                    </a:solidFill>
                    <a:effectLst/>
                    <a:latin typeface="Times New Roman"/>
                    <a:ea typeface="Calibri"/>
                    <a:cs typeface="Times New Roman"/>
                  </a:rPr>
                  <a:t>-1</a:t>
                </a:r>
                <a:endParaRPr lang="fr-FR" sz="110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</p:grpSp>
        <p:sp>
          <p:nvSpPr>
            <p:cNvPr id="41" name="Text Box 4"/>
            <p:cNvSpPr txBox="1">
              <a:spLocks noChangeArrowheads="1"/>
            </p:cNvSpPr>
            <p:nvPr/>
          </p:nvSpPr>
          <p:spPr bwMode="auto">
            <a:xfrm>
              <a:off x="3183778" y="3646871"/>
              <a:ext cx="875918" cy="369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fr-FR" sz="1800" dirty="0" smtClean="0">
                  <a:solidFill>
                    <a:schemeClr val="bg1"/>
                  </a:solidFill>
                  <a:latin typeface="Square721 Cn BT"/>
                  <a:cs typeface="Times New Roman" pitchFamily="18" charset="0"/>
                </a:rPr>
                <a:t>AFM</a:t>
              </a:r>
              <a:endParaRPr lang="fr-FR" altLang="fr-FR" sz="1800" dirty="0">
                <a:solidFill>
                  <a:schemeClr val="bg1"/>
                </a:solidFill>
                <a:latin typeface="Square721 Cn BT"/>
                <a:cs typeface="Times New Roman" pitchFamily="18" charset="0"/>
              </a:endParaRPr>
            </a:p>
          </p:txBody>
        </p:sp>
        <p:sp>
          <p:nvSpPr>
            <p:cNvPr id="42" name="Text Box 4"/>
            <p:cNvSpPr txBox="1">
              <a:spLocks noChangeArrowheads="1"/>
            </p:cNvSpPr>
            <p:nvPr/>
          </p:nvSpPr>
          <p:spPr bwMode="auto">
            <a:xfrm>
              <a:off x="6266322" y="3618295"/>
              <a:ext cx="2010499" cy="369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>
                <a:spcBef>
                  <a:spcPct val="0"/>
                </a:spcBef>
                <a:buFontTx/>
                <a:buNone/>
              </a:pPr>
              <a:r>
                <a:rPr lang="fr-FR" altLang="fr-FR" sz="1800" dirty="0" smtClean="0">
                  <a:solidFill>
                    <a:schemeClr val="bg1"/>
                  </a:solidFill>
                  <a:latin typeface="Square721 Cn BT"/>
                  <a:cs typeface="Times New Roman" pitchFamily="18" charset="0"/>
                </a:rPr>
                <a:t>Raman </a:t>
              </a:r>
              <a:r>
                <a:rPr lang="fr-FR" altLang="fr-FR" sz="1800" dirty="0" err="1" smtClean="0">
                  <a:solidFill>
                    <a:schemeClr val="bg1"/>
                  </a:solidFill>
                  <a:latin typeface="Square721 Cn BT"/>
                  <a:cs typeface="Times New Roman" pitchFamily="18" charset="0"/>
                </a:rPr>
                <a:t>imaging</a:t>
              </a:r>
              <a:endParaRPr lang="fr-FR" altLang="fr-FR" sz="1800" dirty="0">
                <a:solidFill>
                  <a:schemeClr val="bg1"/>
                </a:solidFill>
                <a:latin typeface="Square721 Cn BT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170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104775" y="50800"/>
            <a:ext cx="8750300" cy="6745288"/>
            <a:chOff x="104775" y="50800"/>
            <a:chExt cx="8750300" cy="6745288"/>
          </a:xfrm>
        </p:grpSpPr>
        <p:sp>
          <p:nvSpPr>
            <p:cNvPr id="4" name="Titre 1"/>
            <p:cNvSpPr txBox="1">
              <a:spLocks/>
            </p:cNvSpPr>
            <p:nvPr/>
          </p:nvSpPr>
          <p:spPr>
            <a:xfrm>
              <a:off x="4787900" y="184150"/>
              <a:ext cx="2952750" cy="581025"/>
            </a:xfrm>
            <a:prstGeom prst="rect">
              <a:avLst/>
            </a:prstGeom>
          </p:spPr>
          <p:txBody>
            <a:bodyPr anchor="ctr">
              <a:normAutofit/>
            </a:bodyPr>
            <a:lstStyle/>
            <a:p>
              <a:pPr algn="r" fontAlgn="auto">
                <a:spcAft>
                  <a:spcPts val="0"/>
                </a:spcAft>
                <a:defRPr/>
              </a:pPr>
              <a:endParaRPr lang="en-US" sz="1600" b="0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endParaRPr>
            </a:p>
          </p:txBody>
        </p:sp>
        <p:pic>
          <p:nvPicPr>
            <p:cNvPr id="5" name="Imag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93" t="14458" r="26921" b="57053"/>
            <a:stretch>
              <a:fillRect/>
            </a:stretch>
          </p:blipFill>
          <p:spPr bwMode="auto">
            <a:xfrm>
              <a:off x="201613" y="458788"/>
              <a:ext cx="8653462" cy="3046412"/>
            </a:xfrm>
            <a:prstGeom prst="rect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Image 5"/>
            <p:cNvPicPr>
              <a:picLocks noChangeAspect="1" noChangeArrowheads="1"/>
            </p:cNvPicPr>
            <p:nvPr/>
          </p:nvPicPr>
          <p:blipFill>
            <a:blip r:embed="rId4">
              <a:lum contras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1925" y="3717925"/>
              <a:ext cx="4022725" cy="3040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 descr="C:\Documents and Settings\Administrateur\Bureau\Rigoberto\Lab\03 04 13\030413\racetrack 25 90 mA.bmp"/>
            <p:cNvPicPr>
              <a:picLocks noChangeAspect="1" noChangeArrowheads="1"/>
            </p:cNvPicPr>
            <p:nvPr/>
          </p:nvPicPr>
          <p:blipFill>
            <a:blip r:embed="rId5" cstate="print">
              <a:lum contras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36" t="11349"/>
            <a:stretch>
              <a:fillRect/>
            </a:stretch>
          </p:blipFill>
          <p:spPr bwMode="auto">
            <a:xfrm>
              <a:off x="739775" y="5210175"/>
              <a:ext cx="2206625" cy="1585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7" name="Picture 3" descr="C:\Documents and Settings\Administrateur\Bureau\Rigoberto\Lab\19 03 13\disk 100\disk 90 mA b.bmp"/>
            <p:cNvPicPr>
              <a:picLocks noChangeAspect="1" noChangeArrowheads="1"/>
            </p:cNvPicPr>
            <p:nvPr/>
          </p:nvPicPr>
          <p:blipFill>
            <a:blip r:embed="rId6" cstate="print">
              <a:lum contras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59" t="9276"/>
            <a:stretch>
              <a:fillRect/>
            </a:stretch>
          </p:blipFill>
          <p:spPr bwMode="auto">
            <a:xfrm>
              <a:off x="744538" y="3595688"/>
              <a:ext cx="2189162" cy="1570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47" name="Rectangle 10"/>
            <p:cNvSpPr>
              <a:spLocks noChangeArrowheads="1"/>
            </p:cNvSpPr>
            <p:nvPr/>
          </p:nvSpPr>
          <p:spPr bwMode="auto">
            <a:xfrm>
              <a:off x="104775" y="50800"/>
              <a:ext cx="484822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  <a:buFontTx/>
                <a:buNone/>
              </a:pPr>
              <a:r>
                <a:rPr lang="en-US" altLang="fr-FR" sz="1800" dirty="0" smtClean="0">
                  <a:solidFill>
                    <a:schemeClr val="accent2"/>
                  </a:solidFill>
                  <a:latin typeface="Square721 Cn BT"/>
                  <a:cs typeface="Times New Roman" pitchFamily="18" charset="0"/>
                </a:rPr>
                <a:t>▪ Optical characterizations, experiences</a:t>
              </a:r>
              <a:endParaRPr lang="en-US" altLang="fr-FR" sz="1800" dirty="0">
                <a:solidFill>
                  <a:schemeClr val="accent2"/>
                </a:solidFill>
                <a:latin typeface="Square721 Cn BT"/>
                <a:cs typeface="Times New Roman" pitchFamily="18" charset="0"/>
              </a:endParaRPr>
            </a:p>
          </p:txBody>
        </p:sp>
        <p:graphicFrame>
          <p:nvGraphicFramePr>
            <p:cNvPr id="2" name="Objet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33614011"/>
                </p:ext>
              </p:extLst>
            </p:nvPr>
          </p:nvGraphicFramePr>
          <p:xfrm>
            <a:off x="6059487" y="957263"/>
            <a:ext cx="2324100" cy="609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5279" name="Equation" r:id="rId7" imgW="2324100" imgH="609600" progId="Equation.3">
                    <p:embed/>
                  </p:oleObj>
                </mc:Choice>
                <mc:Fallback>
                  <p:oleObj name="Equation" r:id="rId7" imgW="2324100" imgH="609600" progId="Equation.3">
                    <p:embed/>
                    <p:pic>
                      <p:nvPicPr>
                        <p:cNvPr id="0" name="Obje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59487" y="957263"/>
                          <a:ext cx="2324100" cy="609600"/>
                        </a:xfrm>
                        <a:prstGeom prst="rect">
                          <a:avLst/>
                        </a:prstGeom>
                        <a:noFill/>
                        <a:ln w="1905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404150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52" name="Group 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7017384"/>
              </p:ext>
            </p:extLst>
          </p:nvPr>
        </p:nvGraphicFramePr>
        <p:xfrm>
          <a:off x="1662113" y="4595813"/>
          <a:ext cx="6048375" cy="2163806"/>
        </p:xfrm>
        <a:graphic>
          <a:graphicData uri="http://schemas.openxmlformats.org/drawingml/2006/table">
            <a:tbl>
              <a:tblPr/>
              <a:tblGrid>
                <a:gridCol w="2560637"/>
                <a:gridCol w="871538"/>
                <a:gridCol w="871537"/>
                <a:gridCol w="871538"/>
                <a:gridCol w="873125"/>
              </a:tblGrid>
              <a:tr h="5790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Structures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Disk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Stadium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895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Parameter R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25µm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50µm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25µm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50µm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95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FSR </a:t>
                      </a:r>
                      <a:r>
                        <a:rPr kumimoji="0" lang="en-US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theo.</a:t>
                      </a: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(nm)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2.92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1.46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1.78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0.89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85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FSRexp</a:t>
                      </a: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 (nm)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2.70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1.45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1.95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/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69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Quality </a:t>
                      </a:r>
                      <a:r>
                        <a:rPr kumimoji="0" lang="en-US" sz="1800" b="1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factorQ</a:t>
                      </a: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700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950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700</a:t>
                      </a: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5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298" name="Rectangle 53"/>
          <p:cNvSpPr>
            <a:spLocks noChangeArrowheads="1"/>
          </p:cNvSpPr>
          <p:nvPr/>
        </p:nvSpPr>
        <p:spPr bwMode="auto">
          <a:xfrm>
            <a:off x="1665288" y="4583113"/>
            <a:ext cx="6032500" cy="217011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fr-FR" sz="1800" b="0" dirty="0">
              <a:latin typeface="Arial" pitchFamily="34" charset="0"/>
            </a:endParaRPr>
          </a:p>
        </p:txBody>
      </p:sp>
      <p:cxnSp>
        <p:nvCxnSpPr>
          <p:cNvPr id="27" name="Connecteur droit 26"/>
          <p:cNvCxnSpPr/>
          <p:nvPr/>
        </p:nvCxnSpPr>
        <p:spPr>
          <a:xfrm>
            <a:off x="1700213" y="4762500"/>
            <a:ext cx="2447925" cy="50165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00" name="Line 74"/>
          <p:cNvSpPr>
            <a:spLocks noChangeShapeType="1"/>
          </p:cNvSpPr>
          <p:nvPr/>
        </p:nvSpPr>
        <p:spPr bwMode="auto">
          <a:xfrm flipH="1">
            <a:off x="4181475" y="4600575"/>
            <a:ext cx="9525" cy="21431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12" name="Groupe 11"/>
          <p:cNvGrpSpPr/>
          <p:nvPr/>
        </p:nvGrpSpPr>
        <p:grpSpPr>
          <a:xfrm>
            <a:off x="107950" y="74613"/>
            <a:ext cx="8959850" cy="4476750"/>
            <a:chOff x="107950" y="74613"/>
            <a:chExt cx="8959850" cy="4476750"/>
          </a:xfrm>
        </p:grpSpPr>
        <p:grpSp>
          <p:nvGrpSpPr>
            <p:cNvPr id="3" name="Groupe 2"/>
            <p:cNvGrpSpPr/>
            <p:nvPr/>
          </p:nvGrpSpPr>
          <p:grpSpPr>
            <a:xfrm>
              <a:off x="344488" y="1604963"/>
              <a:ext cx="8428037" cy="2946400"/>
              <a:chOff x="344488" y="1624013"/>
              <a:chExt cx="8428037" cy="2946400"/>
            </a:xfrm>
          </p:grpSpPr>
          <p:pic>
            <p:nvPicPr>
              <p:cNvPr id="11312" name="Image 4" descr="StadeB50.jp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65" t="9331" r="10095" b="-3110"/>
              <a:stretch>
                <a:fillRect/>
              </a:stretch>
            </p:blipFill>
            <p:spPr bwMode="auto">
              <a:xfrm>
                <a:off x="344488" y="1624013"/>
                <a:ext cx="3937000" cy="2946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13" name="Connecteur droit 12"/>
              <p:cNvCxnSpPr/>
              <p:nvPr/>
            </p:nvCxnSpPr>
            <p:spPr bwMode="auto">
              <a:xfrm rot="5400000">
                <a:off x="1301750" y="2813052"/>
                <a:ext cx="2262187" cy="1589"/>
              </a:xfrm>
              <a:prstGeom prst="line">
                <a:avLst/>
              </a:prstGeom>
              <a:ln>
                <a:solidFill>
                  <a:srgbClr val="0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necteur droit 13"/>
              <p:cNvCxnSpPr/>
              <p:nvPr/>
            </p:nvCxnSpPr>
            <p:spPr bwMode="auto">
              <a:xfrm rot="5400000">
                <a:off x="1569244" y="2850358"/>
                <a:ext cx="2263775" cy="1587"/>
              </a:xfrm>
              <a:prstGeom prst="line">
                <a:avLst/>
              </a:prstGeom>
              <a:ln>
                <a:solidFill>
                  <a:srgbClr val="0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315" name="ZoneTexte 11"/>
              <p:cNvSpPr txBox="1">
                <a:spLocks noChangeArrowheads="1"/>
              </p:cNvSpPr>
              <p:nvPr/>
            </p:nvSpPr>
            <p:spPr bwMode="auto">
              <a:xfrm>
                <a:off x="2200275" y="3148013"/>
                <a:ext cx="857250" cy="323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fr-FR" sz="1500" dirty="0" err="1" smtClean="0">
                    <a:solidFill>
                      <a:srgbClr val="000000"/>
                    </a:solidFill>
                    <a:latin typeface="Calibri" pitchFamily="34" charset="0"/>
                  </a:rPr>
                  <a:t>Δλ</a:t>
                </a:r>
                <a:r>
                  <a:rPr lang="en-US" altLang="fr-FR" sz="1500" dirty="0" smtClean="0">
                    <a:solidFill>
                      <a:srgbClr val="000000"/>
                    </a:solidFill>
                    <a:latin typeface="Calibri" pitchFamily="34" charset="0"/>
                  </a:rPr>
                  <a:t>, FSR</a:t>
                </a:r>
                <a:endParaRPr lang="en-US" altLang="fr-FR" sz="1500" dirty="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cxnSp>
            <p:nvCxnSpPr>
              <p:cNvPr id="16" name="Connecteur droit 15"/>
              <p:cNvCxnSpPr/>
              <p:nvPr/>
            </p:nvCxnSpPr>
            <p:spPr bwMode="auto">
              <a:xfrm rot="5400000">
                <a:off x="1018381" y="2850358"/>
                <a:ext cx="2263775" cy="1589"/>
              </a:xfrm>
              <a:prstGeom prst="line">
                <a:avLst/>
              </a:prstGeom>
              <a:ln>
                <a:solidFill>
                  <a:srgbClr val="0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avec flèche 21"/>
              <p:cNvCxnSpPr/>
              <p:nvPr/>
            </p:nvCxnSpPr>
            <p:spPr bwMode="auto">
              <a:xfrm>
                <a:off x="2416175" y="3060700"/>
                <a:ext cx="306389" cy="1588"/>
              </a:xfrm>
              <a:prstGeom prst="straightConnector1">
                <a:avLst/>
              </a:prstGeom>
              <a:ln w="15875">
                <a:solidFill>
                  <a:srgbClr val="000000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1303" name="Image 25" descr="discC50(2).jp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65" t="4820" r="10095"/>
              <a:stretch>
                <a:fillRect/>
              </a:stretch>
            </p:blipFill>
            <p:spPr bwMode="auto">
              <a:xfrm>
                <a:off x="4752975" y="1624013"/>
                <a:ext cx="4019550" cy="28527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4" name="Connecteur droit 3"/>
              <p:cNvCxnSpPr/>
              <p:nvPr/>
            </p:nvCxnSpPr>
            <p:spPr bwMode="auto">
              <a:xfrm rot="5400000">
                <a:off x="5388769" y="2885281"/>
                <a:ext cx="2060575" cy="1587"/>
              </a:xfrm>
              <a:prstGeom prst="line">
                <a:avLst/>
              </a:prstGeom>
              <a:ln>
                <a:solidFill>
                  <a:srgbClr val="0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Connecteur droit 4"/>
              <p:cNvCxnSpPr/>
              <p:nvPr/>
            </p:nvCxnSpPr>
            <p:spPr bwMode="auto">
              <a:xfrm rot="5400000">
                <a:off x="5934869" y="2851944"/>
                <a:ext cx="2060575" cy="1587"/>
              </a:xfrm>
              <a:prstGeom prst="line">
                <a:avLst/>
              </a:prstGeom>
              <a:ln>
                <a:solidFill>
                  <a:srgbClr val="0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Connecteur droit 5"/>
              <p:cNvCxnSpPr/>
              <p:nvPr/>
            </p:nvCxnSpPr>
            <p:spPr bwMode="auto">
              <a:xfrm rot="5400000">
                <a:off x="6517480" y="2869407"/>
                <a:ext cx="2060575" cy="1588"/>
              </a:xfrm>
              <a:prstGeom prst="line">
                <a:avLst/>
              </a:prstGeom>
              <a:ln>
                <a:solidFill>
                  <a:srgbClr val="0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Connecteur droit 6"/>
              <p:cNvCxnSpPr/>
              <p:nvPr/>
            </p:nvCxnSpPr>
            <p:spPr bwMode="auto">
              <a:xfrm rot="5400000">
                <a:off x="7093744" y="2878932"/>
                <a:ext cx="2060575" cy="1587"/>
              </a:xfrm>
              <a:prstGeom prst="line">
                <a:avLst/>
              </a:prstGeom>
              <a:ln>
                <a:solidFill>
                  <a:srgbClr val="0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Connecteur droit 7"/>
              <p:cNvCxnSpPr/>
              <p:nvPr/>
            </p:nvCxnSpPr>
            <p:spPr bwMode="auto">
              <a:xfrm rot="5400000">
                <a:off x="4811714" y="2884488"/>
                <a:ext cx="2060575" cy="3175"/>
              </a:xfrm>
              <a:prstGeom prst="line">
                <a:avLst/>
              </a:prstGeom>
              <a:ln>
                <a:solidFill>
                  <a:srgbClr val="0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309" name="ZoneTexte 31"/>
              <p:cNvSpPr txBox="1">
                <a:spLocks noChangeArrowheads="1"/>
              </p:cNvSpPr>
              <p:nvPr/>
            </p:nvSpPr>
            <p:spPr bwMode="auto">
              <a:xfrm>
                <a:off x="6308106" y="2313962"/>
                <a:ext cx="902319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fr-FR" sz="1500" dirty="0" err="1" smtClean="0">
                    <a:solidFill>
                      <a:srgbClr val="000000"/>
                    </a:solidFill>
                    <a:latin typeface="Calibri" pitchFamily="34" charset="0"/>
                  </a:rPr>
                  <a:t>Δλ</a:t>
                </a:r>
                <a:r>
                  <a:rPr lang="en-US" altLang="fr-FR" sz="1500" dirty="0" smtClean="0">
                    <a:solidFill>
                      <a:srgbClr val="000000"/>
                    </a:solidFill>
                    <a:latin typeface="Calibri" pitchFamily="34" charset="0"/>
                  </a:rPr>
                  <a:t>, FSR</a:t>
                </a:r>
                <a:endParaRPr lang="en-US" altLang="fr-FR" sz="1500" dirty="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cxnSp>
            <p:nvCxnSpPr>
              <p:cNvPr id="23" name="Connecteur droit avec flèche 22"/>
              <p:cNvCxnSpPr/>
              <p:nvPr/>
            </p:nvCxnSpPr>
            <p:spPr bwMode="auto">
              <a:xfrm>
                <a:off x="6396038" y="2692400"/>
                <a:ext cx="579437" cy="0"/>
              </a:xfrm>
              <a:prstGeom prst="straightConnector1">
                <a:avLst/>
              </a:prstGeom>
              <a:ln w="15875">
                <a:solidFill>
                  <a:srgbClr val="000000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266" name="ZoneTexte 24"/>
            <p:cNvSpPr txBox="1">
              <a:spLocks noChangeArrowheads="1"/>
            </p:cNvSpPr>
            <p:nvPr/>
          </p:nvSpPr>
          <p:spPr bwMode="auto">
            <a:xfrm>
              <a:off x="107950" y="74613"/>
              <a:ext cx="8686800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FontTx/>
                <a:buNone/>
              </a:pPr>
              <a:r>
                <a:rPr lang="en-US" altLang="fr-FR" sz="1800" dirty="0" smtClean="0">
                  <a:solidFill>
                    <a:schemeClr val="accent2"/>
                  </a:solidFill>
                  <a:latin typeface="Square721 Cn BT"/>
                  <a:cs typeface="Times New Roman" pitchFamily="18" charset="0"/>
                  <a:sym typeface="Wingdings" pitchFamily="2" charset="2"/>
                </a:rPr>
                <a:t>▪ Spectral transmissions - FSR (</a:t>
              </a:r>
              <a:r>
                <a:rPr lang="en-US" altLang="fr-FR" sz="1800" dirty="0" smtClean="0">
                  <a:solidFill>
                    <a:schemeClr val="accent2"/>
                  </a:solidFill>
                  <a:latin typeface="Symbol" pitchFamily="18" charset="2"/>
                  <a:cs typeface="Times New Roman" pitchFamily="18" charset="0"/>
                  <a:sym typeface="Wingdings" pitchFamily="2" charset="2"/>
                </a:rPr>
                <a:t>Dl</a:t>
              </a:r>
              <a:r>
                <a:rPr lang="en-US" altLang="fr-FR" sz="1800" dirty="0" smtClean="0">
                  <a:solidFill>
                    <a:schemeClr val="accent2"/>
                  </a:solidFill>
                  <a:latin typeface="Square721 Cn BT"/>
                  <a:cs typeface="Times New Roman" pitchFamily="18" charset="0"/>
                  <a:sym typeface="Wingdings" pitchFamily="2" charset="2"/>
                </a:rPr>
                <a:t>)</a:t>
              </a:r>
            </a:p>
            <a:p>
              <a:pPr algn="just" eaLnBrk="1" hangingPunct="1">
                <a:spcBef>
                  <a:spcPct val="0"/>
                </a:spcBef>
                <a:buFontTx/>
                <a:buNone/>
              </a:pPr>
              <a:endParaRPr lang="en-US" altLang="fr-FR" sz="1800" dirty="0" smtClean="0">
                <a:solidFill>
                  <a:schemeClr val="accent2"/>
                </a:solidFill>
                <a:latin typeface="Square721 Cn BT"/>
                <a:cs typeface="Times New Roman" pitchFamily="18" charset="0"/>
                <a:sym typeface="Wingdings" pitchFamily="2" charset="2"/>
              </a:endParaRPr>
            </a:p>
            <a:p>
              <a:pPr algn="just" eaLnBrk="1" hangingPunct="1">
                <a:spcBef>
                  <a:spcPct val="0"/>
                </a:spcBef>
                <a:buFontTx/>
                <a:buNone/>
              </a:pPr>
              <a:endParaRPr lang="en-US" altLang="fr-FR" sz="1800" dirty="0" smtClean="0">
                <a:solidFill>
                  <a:schemeClr val="accent2"/>
                </a:solidFill>
                <a:latin typeface="Square721 Cn BT"/>
                <a:cs typeface="Times New Roman" pitchFamily="18" charset="0"/>
                <a:sym typeface="Wingdings" pitchFamily="2" charset="2"/>
              </a:endParaRPr>
            </a:p>
            <a:p>
              <a:pPr algn="just" eaLnBrk="1" hangingPunct="1">
                <a:spcBef>
                  <a:spcPct val="0"/>
                </a:spcBef>
                <a:buFontTx/>
                <a:buNone/>
              </a:pPr>
              <a:endParaRPr lang="en-US" altLang="fr-FR" sz="1200" dirty="0" smtClean="0">
                <a:solidFill>
                  <a:schemeClr val="accent2"/>
                </a:solidFill>
                <a:latin typeface="Square721 Cn BT"/>
                <a:cs typeface="Times New Roman" pitchFamily="18" charset="0"/>
                <a:sym typeface="Wingdings" pitchFamily="2" charset="2"/>
              </a:endParaRPr>
            </a:p>
            <a:p>
              <a:pPr algn="just" eaLnBrk="1" hangingPunct="1">
                <a:spcBef>
                  <a:spcPct val="0"/>
                </a:spcBef>
                <a:buFontTx/>
                <a:buNone/>
              </a:pPr>
              <a:endParaRPr lang="en-US" altLang="fr-FR" sz="1200" dirty="0" smtClean="0">
                <a:solidFill>
                  <a:schemeClr val="accent2"/>
                </a:solidFill>
                <a:latin typeface="Square721 Cn BT"/>
                <a:cs typeface="Times New Roman" pitchFamily="18" charset="0"/>
                <a:sym typeface="Wingdings" pitchFamily="2" charset="2"/>
              </a:endParaRPr>
            </a:p>
            <a:p>
              <a:pPr algn="just" eaLnBrk="1" hangingPunct="1">
                <a:spcBef>
                  <a:spcPct val="0"/>
                </a:spcBef>
                <a:buFontTx/>
                <a:buNone/>
              </a:pPr>
              <a:r>
                <a:rPr lang="en-US" altLang="fr-FR" sz="1800" dirty="0" smtClean="0">
                  <a:latin typeface="Square721 Cn BT"/>
                  <a:cs typeface="Times New Roman" pitchFamily="18" charset="0"/>
                  <a:sym typeface="Wingdings" pitchFamily="2" charset="2"/>
                </a:rPr>
                <a:t>  Disk cavity : R = 25 µm	              		Stadium cavity</a:t>
              </a:r>
              <a:endParaRPr lang="en-US" altLang="fr-FR" sz="1800" dirty="0">
                <a:latin typeface="Square721 Cn BT"/>
                <a:cs typeface="Times New Roman" pitchFamily="18" charset="0"/>
                <a:sym typeface="Wingdings" pitchFamily="2" charset="2"/>
              </a:endParaRPr>
            </a:p>
          </p:txBody>
        </p:sp>
        <p:sp>
          <p:nvSpPr>
            <p:cNvPr id="26" name="Text Box 5"/>
            <p:cNvSpPr txBox="1">
              <a:spLocks noChangeArrowheads="1"/>
            </p:cNvSpPr>
            <p:nvPr/>
          </p:nvSpPr>
          <p:spPr bwMode="auto">
            <a:xfrm>
              <a:off x="122238" y="570260"/>
              <a:ext cx="3619500" cy="431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22225" algn="ctr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 eaLnBrk="1" hangingPunct="1">
                <a:spcBef>
                  <a:spcPct val="50000"/>
                </a:spcBef>
                <a:buFontTx/>
                <a:buNone/>
              </a:pPr>
              <a:r>
                <a:rPr lang="en-US" altLang="fr-FR" sz="1800" dirty="0" smtClean="0">
                  <a:latin typeface="Square721 Cn BT"/>
                  <a:cs typeface="Times New Roman" pitchFamily="18" charset="0"/>
                </a:rPr>
                <a:t>Spectral principle resonance :</a:t>
              </a:r>
              <a:endParaRPr lang="en-US" altLang="fr-FR" sz="1800" b="0" dirty="0">
                <a:latin typeface="Square721 Cn BT"/>
                <a:cs typeface="Times New Roman" pitchFamily="18" charset="0"/>
              </a:endParaRPr>
            </a:p>
          </p:txBody>
        </p:sp>
        <p:graphicFrame>
          <p:nvGraphicFramePr>
            <p:cNvPr id="3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24466780"/>
                </p:ext>
              </p:extLst>
            </p:nvPr>
          </p:nvGraphicFramePr>
          <p:xfrm>
            <a:off x="3604082" y="521305"/>
            <a:ext cx="1729919" cy="676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0470" name="Équation" r:id="rId5" imgW="1434960" imgH="634680" progId="Equation.3">
                    <p:embed/>
                  </p:oleObj>
                </mc:Choice>
                <mc:Fallback>
                  <p:oleObj name="Équation" r:id="rId5" imgW="1434960" imgH="6346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04082" y="521305"/>
                          <a:ext cx="1729919" cy="676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" name="Rectangle 13"/>
            <p:cNvSpPr>
              <a:spLocks noChangeArrowheads="1"/>
            </p:cNvSpPr>
            <p:nvPr/>
          </p:nvSpPr>
          <p:spPr bwMode="auto">
            <a:xfrm>
              <a:off x="3571876" y="451197"/>
              <a:ext cx="1847850" cy="85372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fr-FR" sz="2800" dirty="0"/>
            </a:p>
          </p:txBody>
        </p:sp>
        <p:graphicFrame>
          <p:nvGraphicFramePr>
            <p:cNvPr id="10" name="Obje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54041593"/>
                </p:ext>
              </p:extLst>
            </p:nvPr>
          </p:nvGraphicFramePr>
          <p:xfrm>
            <a:off x="5602288" y="474041"/>
            <a:ext cx="3465512" cy="703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0471" name="Equation" r:id="rId7" imgW="3314700" imgH="698500" progId="Equation.3">
                    <p:embed/>
                  </p:oleObj>
                </mc:Choice>
                <mc:Fallback>
                  <p:oleObj name="Equation" r:id="rId7" imgW="3314700" imgH="698500" progId="Equation.3">
                    <p:embed/>
                    <p:pic>
                      <p:nvPicPr>
                        <p:cNvPr id="0" name="Objet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02288" y="474041"/>
                          <a:ext cx="3465512" cy="7032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905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1" name="Obje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768942"/>
              </p:ext>
            </p:extLst>
          </p:nvPr>
        </p:nvGraphicFramePr>
        <p:xfrm>
          <a:off x="238125" y="5175250"/>
          <a:ext cx="12192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472" name="Equation" r:id="rId9" imgW="1218671" imgH="850531" progId="Equation.3">
                  <p:embed/>
                </p:oleObj>
              </mc:Choice>
              <mc:Fallback>
                <p:oleObj name="Equation" r:id="rId9" imgW="1218671" imgH="850531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125" y="5175250"/>
                        <a:ext cx="1219200" cy="850900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ZoneTexte 1"/>
          <p:cNvSpPr txBox="1"/>
          <p:nvPr/>
        </p:nvSpPr>
        <p:spPr>
          <a:xfrm>
            <a:off x="6164898" y="4140398"/>
            <a:ext cx="174085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Wavelength (nm)</a:t>
            </a:r>
            <a:endParaRPr lang="en-US" sz="1400" dirty="0"/>
          </a:p>
        </p:txBody>
      </p:sp>
      <p:sp>
        <p:nvSpPr>
          <p:cNvPr id="29" name="ZoneTexte 28"/>
          <p:cNvSpPr txBox="1"/>
          <p:nvPr/>
        </p:nvSpPr>
        <p:spPr>
          <a:xfrm>
            <a:off x="1646238" y="4118370"/>
            <a:ext cx="174085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Wavelength (nm)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58251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106363" y="180975"/>
            <a:ext cx="8932862" cy="6464360"/>
            <a:chOff x="106363" y="180975"/>
            <a:chExt cx="8932862" cy="6464360"/>
          </a:xfrm>
        </p:grpSpPr>
        <p:pic>
          <p:nvPicPr>
            <p:cNvPr id="1229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51" t="29120" r="59000" b="33440"/>
            <a:stretch>
              <a:fillRect/>
            </a:stretch>
          </p:blipFill>
          <p:spPr bwMode="auto">
            <a:xfrm>
              <a:off x="144463" y="180975"/>
              <a:ext cx="3741737" cy="2905125"/>
            </a:xfrm>
            <a:prstGeom prst="rect">
              <a:avLst/>
            </a:prstGeom>
            <a:noFill/>
            <a:ln w="158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91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350" t="32719" r="12199" b="29840"/>
            <a:stretch>
              <a:fillRect/>
            </a:stretch>
          </p:blipFill>
          <p:spPr bwMode="auto">
            <a:xfrm>
              <a:off x="106363" y="3355975"/>
              <a:ext cx="3741737" cy="3189288"/>
            </a:xfrm>
            <a:prstGeom prst="rect">
              <a:avLst/>
            </a:prstGeom>
            <a:noFill/>
            <a:ln w="158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2292" name="Groupe 2"/>
            <p:cNvGrpSpPr>
              <a:grpSpLocks/>
            </p:cNvGrpSpPr>
            <p:nvPr/>
          </p:nvGrpSpPr>
          <p:grpSpPr bwMode="auto">
            <a:xfrm>
              <a:off x="5257800" y="438150"/>
              <a:ext cx="3619500" cy="2371725"/>
              <a:chOff x="5019675" y="285750"/>
              <a:chExt cx="3352800" cy="2019300"/>
            </a:xfrm>
          </p:grpSpPr>
          <p:grpSp>
            <p:nvGrpSpPr>
              <p:cNvPr id="12296" name="Groupe 1"/>
              <p:cNvGrpSpPr>
                <a:grpSpLocks/>
              </p:cNvGrpSpPr>
              <p:nvPr/>
            </p:nvGrpSpPr>
            <p:grpSpPr bwMode="auto">
              <a:xfrm>
                <a:off x="5125891" y="379327"/>
                <a:ext cx="2944364" cy="1769457"/>
                <a:chOff x="4825843" y="442913"/>
                <a:chExt cx="4135930" cy="2607345"/>
              </a:xfrm>
            </p:grpSpPr>
            <p:sp>
              <p:nvSpPr>
                <p:cNvPr id="12298" name="Rectangle 2401"/>
                <p:cNvSpPr>
                  <a:spLocks noChangeArrowheads="1"/>
                </p:cNvSpPr>
                <p:nvPr/>
              </p:nvSpPr>
              <p:spPr bwMode="auto">
                <a:xfrm>
                  <a:off x="5808330" y="2530476"/>
                  <a:ext cx="348331" cy="28959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fr-FR" sz="1500" dirty="0" smtClean="0">
                      <a:solidFill>
                        <a:srgbClr val="000000"/>
                      </a:solidFill>
                      <a:latin typeface="Arial" pitchFamily="34" charset="0"/>
                    </a:rPr>
                    <a:t>0.5</a:t>
                  </a:r>
                  <a:endParaRPr lang="en-US" altLang="fr-FR" sz="2800" dirty="0"/>
                </a:p>
              </p:txBody>
            </p:sp>
            <p:sp>
              <p:nvSpPr>
                <p:cNvPr id="12299" name="Rectangle 2402"/>
                <p:cNvSpPr>
                  <a:spLocks noChangeArrowheads="1"/>
                </p:cNvSpPr>
                <p:nvPr/>
              </p:nvSpPr>
              <p:spPr bwMode="auto">
                <a:xfrm>
                  <a:off x="6508418" y="2530476"/>
                  <a:ext cx="348331" cy="28959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fr-FR" sz="1500" dirty="0" smtClean="0">
                      <a:solidFill>
                        <a:srgbClr val="000000"/>
                      </a:solidFill>
                      <a:latin typeface="Arial" pitchFamily="34" charset="0"/>
                    </a:rPr>
                    <a:t>1.0</a:t>
                  </a:r>
                  <a:endParaRPr lang="en-US" altLang="fr-FR" sz="2800" dirty="0"/>
                </a:p>
              </p:txBody>
            </p:sp>
            <p:sp>
              <p:nvSpPr>
                <p:cNvPr id="12300" name="Rectangle 2403"/>
                <p:cNvSpPr>
                  <a:spLocks noChangeArrowheads="1"/>
                </p:cNvSpPr>
                <p:nvPr/>
              </p:nvSpPr>
              <p:spPr bwMode="auto">
                <a:xfrm>
                  <a:off x="7210093" y="2530476"/>
                  <a:ext cx="348331" cy="28959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fr-FR" sz="1500" dirty="0" smtClean="0">
                      <a:solidFill>
                        <a:srgbClr val="000000"/>
                      </a:solidFill>
                      <a:latin typeface="Arial" pitchFamily="34" charset="0"/>
                    </a:rPr>
                    <a:t>1.5</a:t>
                  </a:r>
                  <a:endParaRPr lang="en-US" altLang="fr-FR" sz="2800" dirty="0"/>
                </a:p>
              </p:txBody>
            </p:sp>
            <p:sp>
              <p:nvSpPr>
                <p:cNvPr id="12301" name="Rectangle 2404"/>
                <p:cNvSpPr>
                  <a:spLocks noChangeArrowheads="1"/>
                </p:cNvSpPr>
                <p:nvPr/>
              </p:nvSpPr>
              <p:spPr bwMode="auto">
                <a:xfrm>
                  <a:off x="7911768" y="2530476"/>
                  <a:ext cx="348331" cy="28959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fr-FR" sz="1500" dirty="0" smtClean="0">
                      <a:solidFill>
                        <a:srgbClr val="000000"/>
                      </a:solidFill>
                      <a:latin typeface="Arial" pitchFamily="34" charset="0"/>
                    </a:rPr>
                    <a:t>2.0</a:t>
                  </a:r>
                  <a:endParaRPr lang="en-US" altLang="fr-FR" sz="2800" dirty="0"/>
                </a:p>
              </p:txBody>
            </p:sp>
            <p:sp>
              <p:nvSpPr>
                <p:cNvPr id="12302" name="Rectangle 2405"/>
                <p:cNvSpPr>
                  <a:spLocks noChangeArrowheads="1"/>
                </p:cNvSpPr>
                <p:nvPr/>
              </p:nvSpPr>
              <p:spPr bwMode="auto">
                <a:xfrm>
                  <a:off x="8613442" y="2530476"/>
                  <a:ext cx="348331" cy="28959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fr-FR" sz="1500" dirty="0" smtClean="0">
                      <a:solidFill>
                        <a:srgbClr val="000000"/>
                      </a:solidFill>
                      <a:latin typeface="Arial" pitchFamily="34" charset="0"/>
                    </a:rPr>
                    <a:t>2.5</a:t>
                  </a:r>
                  <a:endParaRPr lang="en-US" altLang="fr-FR" sz="2800" dirty="0"/>
                </a:p>
              </p:txBody>
            </p:sp>
            <p:sp>
              <p:nvSpPr>
                <p:cNvPr id="12303" name="Rectangle 2408"/>
                <p:cNvSpPr>
                  <a:spLocks noChangeArrowheads="1"/>
                </p:cNvSpPr>
                <p:nvPr/>
              </p:nvSpPr>
              <p:spPr bwMode="auto">
                <a:xfrm>
                  <a:off x="5255880" y="1912938"/>
                  <a:ext cx="348331" cy="28959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fr-FR" sz="1500" dirty="0" smtClean="0">
                      <a:solidFill>
                        <a:srgbClr val="000000"/>
                      </a:solidFill>
                      <a:latin typeface="Arial" pitchFamily="34" charset="0"/>
                    </a:rPr>
                    <a:t>0.2</a:t>
                  </a:r>
                  <a:endParaRPr lang="en-US" altLang="fr-FR" sz="2800" dirty="0"/>
                </a:p>
              </p:txBody>
            </p:sp>
            <p:sp>
              <p:nvSpPr>
                <p:cNvPr id="12304" name="Rectangle 2409"/>
                <p:cNvSpPr>
                  <a:spLocks noChangeArrowheads="1"/>
                </p:cNvSpPr>
                <p:nvPr/>
              </p:nvSpPr>
              <p:spPr bwMode="auto">
                <a:xfrm>
                  <a:off x="5244767" y="1597026"/>
                  <a:ext cx="348331" cy="28959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fr-FR" sz="1500" dirty="0" smtClean="0">
                      <a:solidFill>
                        <a:srgbClr val="000000"/>
                      </a:solidFill>
                      <a:latin typeface="Arial" pitchFamily="34" charset="0"/>
                    </a:rPr>
                    <a:t>0.4</a:t>
                  </a:r>
                  <a:endParaRPr lang="en-US" altLang="fr-FR" sz="2800" dirty="0"/>
                </a:p>
              </p:txBody>
            </p:sp>
            <p:sp>
              <p:nvSpPr>
                <p:cNvPr id="12305" name="Rectangle 2410"/>
                <p:cNvSpPr>
                  <a:spLocks noChangeArrowheads="1"/>
                </p:cNvSpPr>
                <p:nvPr/>
              </p:nvSpPr>
              <p:spPr bwMode="auto">
                <a:xfrm>
                  <a:off x="5233655" y="1279526"/>
                  <a:ext cx="348331" cy="28959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fr-FR" sz="1500" dirty="0" smtClean="0">
                      <a:solidFill>
                        <a:srgbClr val="000000"/>
                      </a:solidFill>
                      <a:latin typeface="Arial" pitchFamily="34" charset="0"/>
                    </a:rPr>
                    <a:t>0.6</a:t>
                  </a:r>
                  <a:endParaRPr lang="en-US" altLang="fr-FR" sz="2800" dirty="0"/>
                </a:p>
              </p:txBody>
            </p:sp>
            <p:sp>
              <p:nvSpPr>
                <p:cNvPr id="12306" name="Rectangle 2411"/>
                <p:cNvSpPr>
                  <a:spLocks noChangeArrowheads="1"/>
                </p:cNvSpPr>
                <p:nvPr/>
              </p:nvSpPr>
              <p:spPr bwMode="auto">
                <a:xfrm>
                  <a:off x="5222543" y="962025"/>
                  <a:ext cx="348331" cy="28959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fr-FR" sz="1500" dirty="0" smtClean="0">
                      <a:solidFill>
                        <a:srgbClr val="000000"/>
                      </a:solidFill>
                      <a:latin typeface="Arial" pitchFamily="34" charset="0"/>
                    </a:rPr>
                    <a:t>0.8</a:t>
                  </a:r>
                  <a:endParaRPr lang="en-US" altLang="fr-FR" sz="2800" dirty="0"/>
                </a:p>
              </p:txBody>
            </p:sp>
            <p:sp>
              <p:nvSpPr>
                <p:cNvPr id="12307" name="Rectangle 2412"/>
                <p:cNvSpPr>
                  <a:spLocks noChangeArrowheads="1"/>
                </p:cNvSpPr>
                <p:nvPr/>
              </p:nvSpPr>
              <p:spPr bwMode="auto">
                <a:xfrm>
                  <a:off x="5200317" y="646113"/>
                  <a:ext cx="348331" cy="28959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fr-FR" sz="1500" dirty="0" smtClean="0">
                      <a:solidFill>
                        <a:srgbClr val="000000"/>
                      </a:solidFill>
                      <a:latin typeface="Arial" pitchFamily="34" charset="0"/>
                    </a:rPr>
                    <a:t>1.0</a:t>
                  </a:r>
                  <a:endParaRPr lang="en-US" altLang="fr-FR" sz="2800" dirty="0"/>
                </a:p>
              </p:txBody>
            </p:sp>
            <p:sp>
              <p:nvSpPr>
                <p:cNvPr id="12308" name="Line 2414"/>
                <p:cNvSpPr>
                  <a:spLocks noChangeShapeType="1"/>
                </p:cNvSpPr>
                <p:nvPr/>
              </p:nvSpPr>
              <p:spPr bwMode="auto">
                <a:xfrm flipV="1">
                  <a:off x="5861051" y="2482851"/>
                  <a:ext cx="0" cy="444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309" name="Line 2415"/>
                <p:cNvSpPr>
                  <a:spLocks noChangeShapeType="1"/>
                </p:cNvSpPr>
                <p:nvPr/>
              </p:nvSpPr>
              <p:spPr bwMode="auto">
                <a:xfrm flipV="1">
                  <a:off x="6210301" y="2482851"/>
                  <a:ext cx="0" cy="22225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310" name="Line 2416"/>
                <p:cNvSpPr>
                  <a:spLocks noChangeShapeType="1"/>
                </p:cNvSpPr>
                <p:nvPr/>
              </p:nvSpPr>
              <p:spPr bwMode="auto">
                <a:xfrm flipV="1">
                  <a:off x="6561138" y="2482851"/>
                  <a:ext cx="0" cy="444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311" name="Line 2417"/>
                <p:cNvSpPr>
                  <a:spLocks noChangeShapeType="1"/>
                </p:cNvSpPr>
                <p:nvPr/>
              </p:nvSpPr>
              <p:spPr bwMode="auto">
                <a:xfrm flipV="1">
                  <a:off x="6913563" y="2482851"/>
                  <a:ext cx="0" cy="22225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312" name="Line 2418"/>
                <p:cNvSpPr>
                  <a:spLocks noChangeShapeType="1"/>
                </p:cNvSpPr>
                <p:nvPr/>
              </p:nvSpPr>
              <p:spPr bwMode="auto">
                <a:xfrm flipV="1">
                  <a:off x="7262813" y="2482851"/>
                  <a:ext cx="0" cy="444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313" name="Line 2419"/>
                <p:cNvSpPr>
                  <a:spLocks noChangeShapeType="1"/>
                </p:cNvSpPr>
                <p:nvPr/>
              </p:nvSpPr>
              <p:spPr bwMode="auto">
                <a:xfrm flipV="1">
                  <a:off x="7613651" y="2482851"/>
                  <a:ext cx="0" cy="22225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314" name="Line 2420"/>
                <p:cNvSpPr>
                  <a:spLocks noChangeShapeType="1"/>
                </p:cNvSpPr>
                <p:nvPr/>
              </p:nvSpPr>
              <p:spPr bwMode="auto">
                <a:xfrm flipV="1">
                  <a:off x="7966076" y="2482851"/>
                  <a:ext cx="0" cy="444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315" name="Line 2421"/>
                <p:cNvSpPr>
                  <a:spLocks noChangeShapeType="1"/>
                </p:cNvSpPr>
                <p:nvPr/>
              </p:nvSpPr>
              <p:spPr bwMode="auto">
                <a:xfrm flipV="1">
                  <a:off x="8315326" y="2482851"/>
                  <a:ext cx="0" cy="22225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316" name="Line 2422"/>
                <p:cNvSpPr>
                  <a:spLocks noChangeShapeType="1"/>
                </p:cNvSpPr>
                <p:nvPr/>
              </p:nvSpPr>
              <p:spPr bwMode="auto">
                <a:xfrm flipV="1">
                  <a:off x="8666163" y="2482851"/>
                  <a:ext cx="0" cy="444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317" name="Line 2423"/>
                <p:cNvSpPr>
                  <a:spLocks noChangeShapeType="1"/>
                </p:cNvSpPr>
                <p:nvPr/>
              </p:nvSpPr>
              <p:spPr bwMode="auto">
                <a:xfrm>
                  <a:off x="5719763" y="2482851"/>
                  <a:ext cx="294640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318" name="Line 2424"/>
                <p:cNvSpPr>
                  <a:spLocks noChangeShapeType="1"/>
                </p:cNvSpPr>
                <p:nvPr/>
              </p:nvSpPr>
              <p:spPr bwMode="auto">
                <a:xfrm>
                  <a:off x="5676901" y="2482851"/>
                  <a:ext cx="42863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319" name="Line 2427"/>
                <p:cNvSpPr>
                  <a:spLocks noChangeShapeType="1"/>
                </p:cNvSpPr>
                <p:nvPr/>
              </p:nvSpPr>
              <p:spPr bwMode="auto">
                <a:xfrm>
                  <a:off x="5654676" y="2185988"/>
                  <a:ext cx="20638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320" name="Line 2428"/>
                <p:cNvSpPr>
                  <a:spLocks noChangeShapeType="1"/>
                </p:cNvSpPr>
                <p:nvPr/>
              </p:nvSpPr>
              <p:spPr bwMode="auto">
                <a:xfrm>
                  <a:off x="5632451" y="2027238"/>
                  <a:ext cx="42863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321" name="Line 2429"/>
                <p:cNvSpPr>
                  <a:spLocks noChangeShapeType="1"/>
                </p:cNvSpPr>
                <p:nvPr/>
              </p:nvSpPr>
              <p:spPr bwMode="auto">
                <a:xfrm>
                  <a:off x="5654676" y="1868488"/>
                  <a:ext cx="20638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322" name="Line 2430"/>
                <p:cNvSpPr>
                  <a:spLocks noChangeShapeType="1"/>
                </p:cNvSpPr>
                <p:nvPr/>
              </p:nvSpPr>
              <p:spPr bwMode="auto">
                <a:xfrm>
                  <a:off x="5632451" y="1711326"/>
                  <a:ext cx="42863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323" name="Line 2431"/>
                <p:cNvSpPr>
                  <a:spLocks noChangeShapeType="1"/>
                </p:cNvSpPr>
                <p:nvPr/>
              </p:nvSpPr>
              <p:spPr bwMode="auto">
                <a:xfrm>
                  <a:off x="5654676" y="1552576"/>
                  <a:ext cx="20638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324" name="Line 2432"/>
                <p:cNvSpPr>
                  <a:spLocks noChangeShapeType="1"/>
                </p:cNvSpPr>
                <p:nvPr/>
              </p:nvSpPr>
              <p:spPr bwMode="auto">
                <a:xfrm>
                  <a:off x="5632451" y="1392238"/>
                  <a:ext cx="42863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325" name="Line 2433"/>
                <p:cNvSpPr>
                  <a:spLocks noChangeShapeType="1"/>
                </p:cNvSpPr>
                <p:nvPr/>
              </p:nvSpPr>
              <p:spPr bwMode="auto">
                <a:xfrm>
                  <a:off x="5654676" y="1233488"/>
                  <a:ext cx="20638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326" name="Line 2434"/>
                <p:cNvSpPr>
                  <a:spLocks noChangeShapeType="1"/>
                </p:cNvSpPr>
                <p:nvPr/>
              </p:nvSpPr>
              <p:spPr bwMode="auto">
                <a:xfrm>
                  <a:off x="5632451" y="1076326"/>
                  <a:ext cx="42863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327" name="Line 2435"/>
                <p:cNvSpPr>
                  <a:spLocks noChangeShapeType="1"/>
                </p:cNvSpPr>
                <p:nvPr/>
              </p:nvSpPr>
              <p:spPr bwMode="auto">
                <a:xfrm>
                  <a:off x="5654676" y="917576"/>
                  <a:ext cx="20638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328" name="Line 2436"/>
                <p:cNvSpPr>
                  <a:spLocks noChangeShapeType="1"/>
                </p:cNvSpPr>
                <p:nvPr/>
              </p:nvSpPr>
              <p:spPr bwMode="auto">
                <a:xfrm>
                  <a:off x="5632451" y="758826"/>
                  <a:ext cx="42863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329" name="Line 2437"/>
                <p:cNvSpPr>
                  <a:spLocks noChangeShapeType="1"/>
                </p:cNvSpPr>
                <p:nvPr/>
              </p:nvSpPr>
              <p:spPr bwMode="auto">
                <a:xfrm>
                  <a:off x="5654676" y="600076"/>
                  <a:ext cx="20638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330" name="Line 2438"/>
                <p:cNvSpPr>
                  <a:spLocks noChangeShapeType="1"/>
                </p:cNvSpPr>
                <p:nvPr/>
              </p:nvSpPr>
              <p:spPr bwMode="auto">
                <a:xfrm>
                  <a:off x="5632451" y="442913"/>
                  <a:ext cx="42863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331" name="Line 2439"/>
                <p:cNvSpPr>
                  <a:spLocks noChangeShapeType="1"/>
                </p:cNvSpPr>
                <p:nvPr/>
              </p:nvSpPr>
              <p:spPr bwMode="auto">
                <a:xfrm flipV="1">
                  <a:off x="5675313" y="442913"/>
                  <a:ext cx="0" cy="2030413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332" name="Line 2453"/>
                <p:cNvSpPr>
                  <a:spLocks noChangeShapeType="1"/>
                </p:cNvSpPr>
                <p:nvPr/>
              </p:nvSpPr>
              <p:spPr bwMode="auto">
                <a:xfrm>
                  <a:off x="7953376" y="2184401"/>
                  <a:ext cx="123825" cy="15875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333" name="Line 2454"/>
                <p:cNvSpPr>
                  <a:spLocks noChangeShapeType="1"/>
                </p:cNvSpPr>
                <p:nvPr/>
              </p:nvSpPr>
              <p:spPr bwMode="auto">
                <a:xfrm flipV="1">
                  <a:off x="7777163" y="2185988"/>
                  <a:ext cx="100013" cy="15875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334" name="Line 2455"/>
                <p:cNvSpPr>
                  <a:spLocks noChangeShapeType="1"/>
                </p:cNvSpPr>
                <p:nvPr/>
              </p:nvSpPr>
              <p:spPr bwMode="auto">
                <a:xfrm flipV="1">
                  <a:off x="7621588" y="2219326"/>
                  <a:ext cx="80963" cy="23813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335" name="Line 2456"/>
                <p:cNvSpPr>
                  <a:spLocks noChangeShapeType="1"/>
                </p:cNvSpPr>
                <p:nvPr/>
              </p:nvSpPr>
              <p:spPr bwMode="auto">
                <a:xfrm>
                  <a:off x="7470776" y="2093913"/>
                  <a:ext cx="92075" cy="127000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336" name="Line 2457"/>
                <p:cNvSpPr>
                  <a:spLocks noChangeShapeType="1"/>
                </p:cNvSpPr>
                <p:nvPr/>
              </p:nvSpPr>
              <p:spPr bwMode="auto">
                <a:xfrm>
                  <a:off x="7332663" y="1466851"/>
                  <a:ext cx="107950" cy="557213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337" name="Line 2458"/>
                <p:cNvSpPr>
                  <a:spLocks noChangeShapeType="1"/>
                </p:cNvSpPr>
                <p:nvPr/>
              </p:nvSpPr>
              <p:spPr bwMode="auto">
                <a:xfrm>
                  <a:off x="7221538" y="754063"/>
                  <a:ext cx="96838" cy="635000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338" name="Line 2459"/>
                <p:cNvSpPr>
                  <a:spLocks noChangeShapeType="1"/>
                </p:cNvSpPr>
                <p:nvPr/>
              </p:nvSpPr>
              <p:spPr bwMode="auto">
                <a:xfrm flipV="1">
                  <a:off x="7116763" y="754063"/>
                  <a:ext cx="95250" cy="1255713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339" name="Line 2460"/>
                <p:cNvSpPr>
                  <a:spLocks noChangeShapeType="1"/>
                </p:cNvSpPr>
                <p:nvPr/>
              </p:nvSpPr>
              <p:spPr bwMode="auto">
                <a:xfrm flipV="1">
                  <a:off x="7061201" y="2054226"/>
                  <a:ext cx="15875" cy="3175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340" name="Line 2461"/>
                <p:cNvSpPr>
                  <a:spLocks noChangeShapeType="1"/>
                </p:cNvSpPr>
                <p:nvPr/>
              </p:nvSpPr>
              <p:spPr bwMode="auto">
                <a:xfrm flipV="1">
                  <a:off x="6969126" y="2089151"/>
                  <a:ext cx="26988" cy="25400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341" name="Line 2462"/>
                <p:cNvSpPr>
                  <a:spLocks noChangeShapeType="1"/>
                </p:cNvSpPr>
                <p:nvPr/>
              </p:nvSpPr>
              <p:spPr bwMode="auto">
                <a:xfrm>
                  <a:off x="6900863" y="2133601"/>
                  <a:ext cx="3175" cy="0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342" name="Line 2463"/>
                <p:cNvSpPr>
                  <a:spLocks noChangeShapeType="1"/>
                </p:cNvSpPr>
                <p:nvPr/>
              </p:nvSpPr>
              <p:spPr bwMode="auto">
                <a:xfrm flipV="1">
                  <a:off x="6819901" y="2154238"/>
                  <a:ext cx="19050" cy="20638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343" name="Rectangle 2477"/>
                <p:cNvSpPr>
                  <a:spLocks noChangeArrowheads="1"/>
                </p:cNvSpPr>
                <p:nvPr/>
              </p:nvSpPr>
              <p:spPr bwMode="auto">
                <a:xfrm>
                  <a:off x="8091488" y="2181226"/>
                  <a:ext cx="46038" cy="47625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44" name="Rectangle 2478"/>
                <p:cNvSpPr>
                  <a:spLocks noChangeArrowheads="1"/>
                </p:cNvSpPr>
                <p:nvPr/>
              </p:nvSpPr>
              <p:spPr bwMode="auto">
                <a:xfrm>
                  <a:off x="7891463" y="2155826"/>
                  <a:ext cx="46038" cy="46038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45" name="Rectangle 2479"/>
                <p:cNvSpPr>
                  <a:spLocks noChangeArrowheads="1"/>
                </p:cNvSpPr>
                <p:nvPr/>
              </p:nvSpPr>
              <p:spPr bwMode="auto">
                <a:xfrm>
                  <a:off x="7716838" y="2185988"/>
                  <a:ext cx="46038" cy="46038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46" name="Rectangle 2480"/>
                <p:cNvSpPr>
                  <a:spLocks noChangeArrowheads="1"/>
                </p:cNvSpPr>
                <p:nvPr/>
              </p:nvSpPr>
              <p:spPr bwMode="auto">
                <a:xfrm>
                  <a:off x="7562851" y="2228851"/>
                  <a:ext cx="44450" cy="47625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47" name="Rectangle 2481"/>
                <p:cNvSpPr>
                  <a:spLocks noChangeArrowheads="1"/>
                </p:cNvSpPr>
                <p:nvPr/>
              </p:nvSpPr>
              <p:spPr bwMode="auto">
                <a:xfrm>
                  <a:off x="7424738" y="2038351"/>
                  <a:ext cx="46038" cy="47625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48" name="Rectangle 2482"/>
                <p:cNvSpPr>
                  <a:spLocks noChangeArrowheads="1"/>
                </p:cNvSpPr>
                <p:nvPr/>
              </p:nvSpPr>
              <p:spPr bwMode="auto">
                <a:xfrm>
                  <a:off x="7302501" y="1404938"/>
                  <a:ext cx="46038" cy="47625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49" name="Rectangle 2483"/>
                <p:cNvSpPr>
                  <a:spLocks noChangeArrowheads="1"/>
                </p:cNvSpPr>
                <p:nvPr/>
              </p:nvSpPr>
              <p:spPr bwMode="auto">
                <a:xfrm>
                  <a:off x="7191376" y="690563"/>
                  <a:ext cx="46038" cy="47625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50" name="Rectangle 2484"/>
                <p:cNvSpPr>
                  <a:spLocks noChangeArrowheads="1"/>
                </p:cNvSpPr>
                <p:nvPr/>
              </p:nvSpPr>
              <p:spPr bwMode="auto">
                <a:xfrm>
                  <a:off x="7091363" y="2025651"/>
                  <a:ext cx="46038" cy="46038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51" name="Rectangle 2485"/>
                <p:cNvSpPr>
                  <a:spLocks noChangeArrowheads="1"/>
                </p:cNvSpPr>
                <p:nvPr/>
              </p:nvSpPr>
              <p:spPr bwMode="auto">
                <a:xfrm>
                  <a:off x="7000876" y="2038351"/>
                  <a:ext cx="46038" cy="47625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52" name="Rectangle 2486"/>
                <p:cNvSpPr>
                  <a:spLocks noChangeArrowheads="1"/>
                </p:cNvSpPr>
                <p:nvPr/>
              </p:nvSpPr>
              <p:spPr bwMode="auto">
                <a:xfrm>
                  <a:off x="6918326" y="2117726"/>
                  <a:ext cx="46038" cy="46038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53" name="Rectangle 2487"/>
                <p:cNvSpPr>
                  <a:spLocks noChangeArrowheads="1"/>
                </p:cNvSpPr>
                <p:nvPr/>
              </p:nvSpPr>
              <p:spPr bwMode="auto">
                <a:xfrm>
                  <a:off x="6842126" y="2101851"/>
                  <a:ext cx="46038" cy="47625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54" name="Rectangle 2488"/>
                <p:cNvSpPr>
                  <a:spLocks noChangeArrowheads="1"/>
                </p:cNvSpPr>
                <p:nvPr/>
              </p:nvSpPr>
              <p:spPr bwMode="auto">
                <a:xfrm>
                  <a:off x="6772276" y="2179638"/>
                  <a:ext cx="46038" cy="47625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55" name="Rectangle 2489"/>
                <p:cNvSpPr>
                  <a:spLocks noChangeArrowheads="1"/>
                </p:cNvSpPr>
                <p:nvPr/>
              </p:nvSpPr>
              <p:spPr bwMode="auto">
                <a:xfrm>
                  <a:off x="6707188" y="2185988"/>
                  <a:ext cx="46038" cy="46038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56" name="Rectangle 2490"/>
                <p:cNvSpPr>
                  <a:spLocks noChangeArrowheads="1"/>
                </p:cNvSpPr>
                <p:nvPr/>
              </p:nvSpPr>
              <p:spPr bwMode="auto">
                <a:xfrm>
                  <a:off x="6648451" y="2192338"/>
                  <a:ext cx="44450" cy="47625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57" name="Rectangle 2491"/>
                <p:cNvSpPr>
                  <a:spLocks noChangeArrowheads="1"/>
                </p:cNvSpPr>
                <p:nvPr/>
              </p:nvSpPr>
              <p:spPr bwMode="auto">
                <a:xfrm>
                  <a:off x="6592888" y="2157413"/>
                  <a:ext cx="44450" cy="47625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58" name="Rectangle 2492"/>
                <p:cNvSpPr>
                  <a:spLocks noChangeArrowheads="1"/>
                </p:cNvSpPr>
                <p:nvPr/>
              </p:nvSpPr>
              <p:spPr bwMode="auto">
                <a:xfrm>
                  <a:off x="6540501" y="2178051"/>
                  <a:ext cx="46038" cy="46038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59" name="Rectangle 2493"/>
                <p:cNvSpPr>
                  <a:spLocks noChangeArrowheads="1"/>
                </p:cNvSpPr>
                <p:nvPr/>
              </p:nvSpPr>
              <p:spPr bwMode="auto">
                <a:xfrm>
                  <a:off x="6492876" y="2201863"/>
                  <a:ext cx="44450" cy="47625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60" name="Rectangle 2494"/>
                <p:cNvSpPr>
                  <a:spLocks noChangeArrowheads="1"/>
                </p:cNvSpPr>
                <p:nvPr/>
              </p:nvSpPr>
              <p:spPr bwMode="auto">
                <a:xfrm>
                  <a:off x="6446838" y="2184401"/>
                  <a:ext cx="46038" cy="46038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61" name="Rectangle 2495"/>
                <p:cNvSpPr>
                  <a:spLocks noChangeArrowheads="1"/>
                </p:cNvSpPr>
                <p:nvPr/>
              </p:nvSpPr>
              <p:spPr bwMode="auto">
                <a:xfrm>
                  <a:off x="6403976" y="2200276"/>
                  <a:ext cx="46038" cy="47625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62" name="Rectangle 2496"/>
                <p:cNvSpPr>
                  <a:spLocks noChangeArrowheads="1"/>
                </p:cNvSpPr>
                <p:nvPr/>
              </p:nvSpPr>
              <p:spPr bwMode="auto">
                <a:xfrm>
                  <a:off x="6364288" y="2201863"/>
                  <a:ext cx="46038" cy="47625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63" name="Rectangle 2497"/>
                <p:cNvSpPr>
                  <a:spLocks noChangeArrowheads="1"/>
                </p:cNvSpPr>
                <p:nvPr/>
              </p:nvSpPr>
              <p:spPr bwMode="auto">
                <a:xfrm>
                  <a:off x="6327776" y="2193926"/>
                  <a:ext cx="44450" cy="47625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64" name="Rectangle 2498"/>
                <p:cNvSpPr>
                  <a:spLocks noChangeArrowheads="1"/>
                </p:cNvSpPr>
                <p:nvPr/>
              </p:nvSpPr>
              <p:spPr bwMode="auto">
                <a:xfrm>
                  <a:off x="6291263" y="2205038"/>
                  <a:ext cx="46038" cy="46038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65" name="Rectangle 2499"/>
                <p:cNvSpPr>
                  <a:spLocks noChangeArrowheads="1"/>
                </p:cNvSpPr>
                <p:nvPr/>
              </p:nvSpPr>
              <p:spPr bwMode="auto">
                <a:xfrm>
                  <a:off x="6259513" y="2206626"/>
                  <a:ext cx="44450" cy="46038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66" name="Rectangle 2500"/>
                <p:cNvSpPr>
                  <a:spLocks noChangeArrowheads="1"/>
                </p:cNvSpPr>
                <p:nvPr/>
              </p:nvSpPr>
              <p:spPr bwMode="auto">
                <a:xfrm>
                  <a:off x="6227763" y="2206626"/>
                  <a:ext cx="44450" cy="47625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67" name="Rectangle 2501"/>
                <p:cNvSpPr>
                  <a:spLocks noChangeArrowheads="1"/>
                </p:cNvSpPr>
                <p:nvPr/>
              </p:nvSpPr>
              <p:spPr bwMode="auto">
                <a:xfrm>
                  <a:off x="6196013" y="2208213"/>
                  <a:ext cx="46038" cy="47625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68" name="Rectangle 2502"/>
                <p:cNvSpPr>
                  <a:spLocks noChangeArrowheads="1"/>
                </p:cNvSpPr>
                <p:nvPr/>
              </p:nvSpPr>
              <p:spPr bwMode="auto">
                <a:xfrm>
                  <a:off x="6169026" y="2185988"/>
                  <a:ext cx="46038" cy="47625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69" name="Rectangle 2503"/>
                <p:cNvSpPr>
                  <a:spLocks noChangeArrowheads="1"/>
                </p:cNvSpPr>
                <p:nvPr/>
              </p:nvSpPr>
              <p:spPr bwMode="auto">
                <a:xfrm>
                  <a:off x="6142038" y="2243138"/>
                  <a:ext cx="46038" cy="47625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70" name="Rectangle 2504"/>
                <p:cNvSpPr>
                  <a:spLocks noChangeArrowheads="1"/>
                </p:cNvSpPr>
                <p:nvPr/>
              </p:nvSpPr>
              <p:spPr bwMode="auto">
                <a:xfrm>
                  <a:off x="6115051" y="2208213"/>
                  <a:ext cx="46038" cy="47625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71" name="Rectangle 2505"/>
                <p:cNvSpPr>
                  <a:spLocks noChangeArrowheads="1"/>
                </p:cNvSpPr>
                <p:nvPr/>
              </p:nvSpPr>
              <p:spPr bwMode="auto">
                <a:xfrm>
                  <a:off x="6091238" y="2219326"/>
                  <a:ext cx="46038" cy="46038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72" name="Rectangle 2506"/>
                <p:cNvSpPr>
                  <a:spLocks noChangeArrowheads="1"/>
                </p:cNvSpPr>
                <p:nvPr/>
              </p:nvSpPr>
              <p:spPr bwMode="auto">
                <a:xfrm>
                  <a:off x="6069013" y="2220913"/>
                  <a:ext cx="46038" cy="47625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73" name="Rectangle 2507"/>
                <p:cNvSpPr>
                  <a:spLocks noChangeArrowheads="1"/>
                </p:cNvSpPr>
                <p:nvPr/>
              </p:nvSpPr>
              <p:spPr bwMode="auto">
                <a:xfrm>
                  <a:off x="6045201" y="2219326"/>
                  <a:ext cx="46038" cy="46038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74" name="Rectangle 2508"/>
                <p:cNvSpPr>
                  <a:spLocks noChangeArrowheads="1"/>
                </p:cNvSpPr>
                <p:nvPr/>
              </p:nvSpPr>
              <p:spPr bwMode="auto">
                <a:xfrm>
                  <a:off x="6026151" y="2219326"/>
                  <a:ext cx="44450" cy="46038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75" name="Rectangle 2509"/>
                <p:cNvSpPr>
                  <a:spLocks noChangeArrowheads="1"/>
                </p:cNvSpPr>
                <p:nvPr/>
              </p:nvSpPr>
              <p:spPr bwMode="auto">
                <a:xfrm>
                  <a:off x="6005513" y="2220913"/>
                  <a:ext cx="46038" cy="46038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76" name="Rectangle 2510"/>
                <p:cNvSpPr>
                  <a:spLocks noChangeArrowheads="1"/>
                </p:cNvSpPr>
                <p:nvPr/>
              </p:nvSpPr>
              <p:spPr bwMode="auto">
                <a:xfrm>
                  <a:off x="5984876" y="2224088"/>
                  <a:ext cx="46038" cy="47625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77" name="Rectangle 2511"/>
                <p:cNvSpPr>
                  <a:spLocks noChangeArrowheads="1"/>
                </p:cNvSpPr>
                <p:nvPr/>
              </p:nvSpPr>
              <p:spPr bwMode="auto">
                <a:xfrm>
                  <a:off x="5967413" y="2227263"/>
                  <a:ext cx="46038" cy="46038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78" name="Rectangle 2512"/>
                <p:cNvSpPr>
                  <a:spLocks noChangeArrowheads="1"/>
                </p:cNvSpPr>
                <p:nvPr/>
              </p:nvSpPr>
              <p:spPr bwMode="auto">
                <a:xfrm>
                  <a:off x="5949951" y="2225676"/>
                  <a:ext cx="44450" cy="46038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79" name="Rectangle 2513"/>
                <p:cNvSpPr>
                  <a:spLocks noChangeArrowheads="1"/>
                </p:cNvSpPr>
                <p:nvPr/>
              </p:nvSpPr>
              <p:spPr bwMode="auto">
                <a:xfrm>
                  <a:off x="5932488" y="2227263"/>
                  <a:ext cx="44450" cy="46038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80" name="Rectangle 2514"/>
                <p:cNvSpPr>
                  <a:spLocks noChangeArrowheads="1"/>
                </p:cNvSpPr>
                <p:nvPr/>
              </p:nvSpPr>
              <p:spPr bwMode="auto">
                <a:xfrm>
                  <a:off x="5915026" y="2228851"/>
                  <a:ext cx="46038" cy="46038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81" name="Rectangle 2515"/>
                <p:cNvSpPr>
                  <a:spLocks noChangeArrowheads="1"/>
                </p:cNvSpPr>
                <p:nvPr/>
              </p:nvSpPr>
              <p:spPr bwMode="auto">
                <a:xfrm>
                  <a:off x="5900738" y="2228851"/>
                  <a:ext cx="44450" cy="46038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82" name="Rectangle 2516"/>
                <p:cNvSpPr>
                  <a:spLocks noChangeArrowheads="1"/>
                </p:cNvSpPr>
                <p:nvPr/>
              </p:nvSpPr>
              <p:spPr bwMode="auto">
                <a:xfrm>
                  <a:off x="5883276" y="2228851"/>
                  <a:ext cx="46038" cy="47625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83" name="Rectangle 2517"/>
                <p:cNvSpPr>
                  <a:spLocks noChangeArrowheads="1"/>
                </p:cNvSpPr>
                <p:nvPr/>
              </p:nvSpPr>
              <p:spPr bwMode="auto">
                <a:xfrm>
                  <a:off x="5868988" y="2230438"/>
                  <a:ext cx="46038" cy="47625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84" name="Rectangle 2518"/>
                <p:cNvSpPr>
                  <a:spLocks noChangeArrowheads="1"/>
                </p:cNvSpPr>
                <p:nvPr/>
              </p:nvSpPr>
              <p:spPr bwMode="auto">
                <a:xfrm>
                  <a:off x="5856288" y="2228851"/>
                  <a:ext cx="44450" cy="47625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85" name="Rectangle 2519"/>
                <p:cNvSpPr>
                  <a:spLocks noChangeArrowheads="1"/>
                </p:cNvSpPr>
                <p:nvPr/>
              </p:nvSpPr>
              <p:spPr bwMode="auto">
                <a:xfrm>
                  <a:off x="5842001" y="2230438"/>
                  <a:ext cx="46038" cy="47625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86" name="Rectangle 2520"/>
                <p:cNvSpPr>
                  <a:spLocks noChangeArrowheads="1"/>
                </p:cNvSpPr>
                <p:nvPr/>
              </p:nvSpPr>
              <p:spPr bwMode="auto">
                <a:xfrm>
                  <a:off x="5829301" y="2235201"/>
                  <a:ext cx="46038" cy="46038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87" name="Rectangle 2521"/>
                <p:cNvSpPr>
                  <a:spLocks noChangeArrowheads="1"/>
                </p:cNvSpPr>
                <p:nvPr/>
              </p:nvSpPr>
              <p:spPr bwMode="auto">
                <a:xfrm>
                  <a:off x="5816601" y="2236788"/>
                  <a:ext cx="46038" cy="47625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88" name="Rectangle 2522"/>
                <p:cNvSpPr>
                  <a:spLocks noChangeArrowheads="1"/>
                </p:cNvSpPr>
                <p:nvPr/>
              </p:nvSpPr>
              <p:spPr bwMode="auto">
                <a:xfrm>
                  <a:off x="5803901" y="2216151"/>
                  <a:ext cx="46038" cy="47625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89" name="Rectangle 2523"/>
                <p:cNvSpPr>
                  <a:spLocks noChangeArrowheads="1"/>
                </p:cNvSpPr>
                <p:nvPr/>
              </p:nvSpPr>
              <p:spPr bwMode="auto">
                <a:xfrm>
                  <a:off x="5792788" y="2243138"/>
                  <a:ext cx="44450" cy="47625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90" name="Rectangle 2524"/>
                <p:cNvSpPr>
                  <a:spLocks noChangeArrowheads="1"/>
                </p:cNvSpPr>
                <p:nvPr/>
              </p:nvSpPr>
              <p:spPr bwMode="auto">
                <a:xfrm>
                  <a:off x="5780088" y="2235201"/>
                  <a:ext cx="46038" cy="47625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91" name="Rectangle 2525"/>
                <p:cNvSpPr>
                  <a:spLocks noChangeArrowheads="1"/>
                </p:cNvSpPr>
                <p:nvPr/>
              </p:nvSpPr>
              <p:spPr bwMode="auto">
                <a:xfrm>
                  <a:off x="5768976" y="2228851"/>
                  <a:ext cx="46038" cy="46038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92" name="Rectangle 2526"/>
                <p:cNvSpPr>
                  <a:spLocks noChangeArrowheads="1"/>
                </p:cNvSpPr>
                <p:nvPr/>
              </p:nvSpPr>
              <p:spPr bwMode="auto">
                <a:xfrm>
                  <a:off x="5757863" y="2239963"/>
                  <a:ext cx="46038" cy="46038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93" name="Rectangle 2527"/>
                <p:cNvSpPr>
                  <a:spLocks noChangeArrowheads="1"/>
                </p:cNvSpPr>
                <p:nvPr/>
              </p:nvSpPr>
              <p:spPr bwMode="auto">
                <a:xfrm>
                  <a:off x="5748338" y="2228851"/>
                  <a:ext cx="44450" cy="47625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94" name="Rectangle 2528"/>
                <p:cNvSpPr>
                  <a:spLocks noChangeArrowheads="1"/>
                </p:cNvSpPr>
                <p:nvPr/>
              </p:nvSpPr>
              <p:spPr bwMode="auto">
                <a:xfrm>
                  <a:off x="5737226" y="2238376"/>
                  <a:ext cx="46038" cy="47625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395" name="Line 2803"/>
                <p:cNvSpPr>
                  <a:spLocks noChangeShapeType="1"/>
                </p:cNvSpPr>
                <p:nvPr/>
              </p:nvSpPr>
              <p:spPr bwMode="auto">
                <a:xfrm flipV="1">
                  <a:off x="7975601" y="2271713"/>
                  <a:ext cx="123825" cy="1588"/>
                </a:xfrm>
                <a:prstGeom prst="line">
                  <a:avLst/>
                </a:prstGeom>
                <a:noFill/>
                <a:ln w="158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396" name="Line 2804"/>
                <p:cNvSpPr>
                  <a:spLocks noChangeShapeType="1"/>
                </p:cNvSpPr>
                <p:nvPr/>
              </p:nvSpPr>
              <p:spPr bwMode="auto">
                <a:xfrm>
                  <a:off x="7794626" y="2192338"/>
                  <a:ext cx="109538" cy="63500"/>
                </a:xfrm>
                <a:prstGeom prst="line">
                  <a:avLst/>
                </a:prstGeom>
                <a:noFill/>
                <a:ln w="158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397" name="Line 2805"/>
                <p:cNvSpPr>
                  <a:spLocks noChangeShapeType="1"/>
                </p:cNvSpPr>
                <p:nvPr/>
              </p:nvSpPr>
              <p:spPr bwMode="auto">
                <a:xfrm flipV="1">
                  <a:off x="7640638" y="2192338"/>
                  <a:ext cx="88900" cy="49213"/>
                </a:xfrm>
                <a:prstGeom prst="line">
                  <a:avLst/>
                </a:prstGeom>
                <a:noFill/>
                <a:ln w="158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398" name="Line 2806"/>
                <p:cNvSpPr>
                  <a:spLocks noChangeShapeType="1"/>
                </p:cNvSpPr>
                <p:nvPr/>
              </p:nvSpPr>
              <p:spPr bwMode="auto">
                <a:xfrm flipV="1">
                  <a:off x="7508876" y="2265363"/>
                  <a:ext cx="60325" cy="9525"/>
                </a:xfrm>
                <a:prstGeom prst="line">
                  <a:avLst/>
                </a:prstGeom>
                <a:noFill/>
                <a:ln w="158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399" name="Line 2807"/>
                <p:cNvSpPr>
                  <a:spLocks noChangeShapeType="1"/>
                </p:cNvSpPr>
                <p:nvPr/>
              </p:nvSpPr>
              <p:spPr bwMode="auto">
                <a:xfrm>
                  <a:off x="7356476" y="1820863"/>
                  <a:ext cx="104775" cy="422275"/>
                </a:xfrm>
                <a:prstGeom prst="line">
                  <a:avLst/>
                </a:prstGeom>
                <a:noFill/>
                <a:ln w="158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400" name="Line 2808"/>
                <p:cNvSpPr>
                  <a:spLocks noChangeShapeType="1"/>
                </p:cNvSpPr>
                <p:nvPr/>
              </p:nvSpPr>
              <p:spPr bwMode="auto">
                <a:xfrm>
                  <a:off x="7240588" y="754063"/>
                  <a:ext cx="103188" cy="990600"/>
                </a:xfrm>
                <a:prstGeom prst="line">
                  <a:avLst/>
                </a:prstGeom>
                <a:noFill/>
                <a:ln w="158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401" name="Line 2809"/>
                <p:cNvSpPr>
                  <a:spLocks noChangeShapeType="1"/>
                </p:cNvSpPr>
                <p:nvPr/>
              </p:nvSpPr>
              <p:spPr bwMode="auto">
                <a:xfrm flipV="1">
                  <a:off x="7138988" y="754063"/>
                  <a:ext cx="95250" cy="1325563"/>
                </a:xfrm>
                <a:prstGeom prst="line">
                  <a:avLst/>
                </a:prstGeom>
                <a:noFill/>
                <a:ln w="158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402" name="Line 2810"/>
                <p:cNvSpPr>
                  <a:spLocks noChangeShapeType="1"/>
                </p:cNvSpPr>
                <p:nvPr/>
              </p:nvSpPr>
              <p:spPr bwMode="auto">
                <a:xfrm flipV="1">
                  <a:off x="7072313" y="2144713"/>
                  <a:ext cx="38100" cy="41275"/>
                </a:xfrm>
                <a:prstGeom prst="line">
                  <a:avLst/>
                </a:prstGeom>
                <a:noFill/>
                <a:ln w="158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403" name="Line 2811"/>
                <p:cNvSpPr>
                  <a:spLocks noChangeShapeType="1"/>
                </p:cNvSpPr>
                <p:nvPr/>
              </p:nvSpPr>
              <p:spPr bwMode="auto">
                <a:xfrm flipV="1">
                  <a:off x="6997701" y="2228851"/>
                  <a:ext cx="14288" cy="6350"/>
                </a:xfrm>
                <a:prstGeom prst="line">
                  <a:avLst/>
                </a:prstGeom>
                <a:noFill/>
                <a:ln w="158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404" name="Line 2812"/>
                <p:cNvSpPr>
                  <a:spLocks noChangeShapeType="1"/>
                </p:cNvSpPr>
                <p:nvPr/>
              </p:nvSpPr>
              <p:spPr bwMode="auto">
                <a:xfrm flipV="1">
                  <a:off x="6923088" y="2260601"/>
                  <a:ext cx="3175" cy="1588"/>
                </a:xfrm>
                <a:prstGeom prst="line">
                  <a:avLst/>
                </a:prstGeom>
                <a:noFill/>
                <a:ln w="158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405" name="Line 2813"/>
                <p:cNvSpPr>
                  <a:spLocks noChangeShapeType="1"/>
                </p:cNvSpPr>
                <p:nvPr/>
              </p:nvSpPr>
              <p:spPr bwMode="auto">
                <a:xfrm>
                  <a:off x="6840538" y="2206626"/>
                  <a:ext cx="23813" cy="33338"/>
                </a:xfrm>
                <a:prstGeom prst="line">
                  <a:avLst/>
                </a:prstGeom>
                <a:noFill/>
                <a:ln w="158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406" name="Line 2814"/>
                <p:cNvSpPr>
                  <a:spLocks noChangeShapeType="1"/>
                </p:cNvSpPr>
                <p:nvPr/>
              </p:nvSpPr>
              <p:spPr bwMode="auto">
                <a:xfrm flipV="1">
                  <a:off x="6778626" y="2201863"/>
                  <a:ext cx="12700" cy="11113"/>
                </a:xfrm>
                <a:prstGeom prst="line">
                  <a:avLst/>
                </a:prstGeom>
                <a:noFill/>
                <a:ln w="158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407" name="Line 2815"/>
                <p:cNvSpPr>
                  <a:spLocks noChangeShapeType="1"/>
                </p:cNvSpPr>
                <p:nvPr/>
              </p:nvSpPr>
              <p:spPr bwMode="auto">
                <a:xfrm>
                  <a:off x="6721476" y="2211388"/>
                  <a:ext cx="3175" cy="3175"/>
                </a:xfrm>
                <a:prstGeom prst="line">
                  <a:avLst/>
                </a:prstGeom>
                <a:noFill/>
                <a:ln w="15875">
                  <a:solidFill>
                    <a:srgbClr val="00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408" name="Oval 2829"/>
                <p:cNvSpPr>
                  <a:spLocks noChangeArrowheads="1"/>
                </p:cNvSpPr>
                <p:nvPr/>
              </p:nvSpPr>
              <p:spPr bwMode="auto">
                <a:xfrm>
                  <a:off x="8110538" y="2243138"/>
                  <a:ext cx="53975" cy="53975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09" name="Oval 2830"/>
                <p:cNvSpPr>
                  <a:spLocks noChangeArrowheads="1"/>
                </p:cNvSpPr>
                <p:nvPr/>
              </p:nvSpPr>
              <p:spPr bwMode="auto">
                <a:xfrm>
                  <a:off x="7910513" y="2247901"/>
                  <a:ext cx="52388" cy="53975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10" name="Oval 2831"/>
                <p:cNvSpPr>
                  <a:spLocks noChangeArrowheads="1"/>
                </p:cNvSpPr>
                <p:nvPr/>
              </p:nvSpPr>
              <p:spPr bwMode="auto">
                <a:xfrm>
                  <a:off x="7735888" y="2144713"/>
                  <a:ext cx="52388" cy="55563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11" name="Oval 2832"/>
                <p:cNvSpPr>
                  <a:spLocks noChangeArrowheads="1"/>
                </p:cNvSpPr>
                <p:nvPr/>
              </p:nvSpPr>
              <p:spPr bwMode="auto">
                <a:xfrm>
                  <a:off x="7580313" y="2233613"/>
                  <a:ext cx="53975" cy="53975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12" name="Oval 2833"/>
                <p:cNvSpPr>
                  <a:spLocks noChangeArrowheads="1"/>
                </p:cNvSpPr>
                <p:nvPr/>
              </p:nvSpPr>
              <p:spPr bwMode="auto">
                <a:xfrm>
                  <a:off x="7443788" y="2252663"/>
                  <a:ext cx="52388" cy="53975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13" name="Oval 2834"/>
                <p:cNvSpPr>
                  <a:spLocks noChangeArrowheads="1"/>
                </p:cNvSpPr>
                <p:nvPr/>
              </p:nvSpPr>
              <p:spPr bwMode="auto">
                <a:xfrm>
                  <a:off x="7319963" y="1755776"/>
                  <a:ext cx="53975" cy="53975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14" name="Oval 2835"/>
                <p:cNvSpPr>
                  <a:spLocks noChangeArrowheads="1"/>
                </p:cNvSpPr>
                <p:nvPr/>
              </p:nvSpPr>
              <p:spPr bwMode="auto">
                <a:xfrm>
                  <a:off x="7210426" y="687388"/>
                  <a:ext cx="53975" cy="53975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15" name="Oval 2836"/>
                <p:cNvSpPr>
                  <a:spLocks noChangeArrowheads="1"/>
                </p:cNvSpPr>
                <p:nvPr/>
              </p:nvSpPr>
              <p:spPr bwMode="auto">
                <a:xfrm>
                  <a:off x="7110413" y="2090738"/>
                  <a:ext cx="52388" cy="53975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16" name="Oval 2837"/>
                <p:cNvSpPr>
                  <a:spLocks noChangeArrowheads="1"/>
                </p:cNvSpPr>
                <p:nvPr/>
              </p:nvSpPr>
              <p:spPr bwMode="auto">
                <a:xfrm>
                  <a:off x="7018338" y="2185988"/>
                  <a:ext cx="53975" cy="53975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17" name="Oval 2838"/>
                <p:cNvSpPr>
                  <a:spLocks noChangeArrowheads="1"/>
                </p:cNvSpPr>
                <p:nvPr/>
              </p:nvSpPr>
              <p:spPr bwMode="auto">
                <a:xfrm>
                  <a:off x="6935788" y="2224088"/>
                  <a:ext cx="53975" cy="53975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18" name="Oval 2839"/>
                <p:cNvSpPr>
                  <a:spLocks noChangeArrowheads="1"/>
                </p:cNvSpPr>
                <p:nvPr/>
              </p:nvSpPr>
              <p:spPr bwMode="auto">
                <a:xfrm>
                  <a:off x="6861176" y="2243138"/>
                  <a:ext cx="52388" cy="55563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19" name="Oval 2840"/>
                <p:cNvSpPr>
                  <a:spLocks noChangeArrowheads="1"/>
                </p:cNvSpPr>
                <p:nvPr/>
              </p:nvSpPr>
              <p:spPr bwMode="auto">
                <a:xfrm>
                  <a:off x="6791326" y="2147888"/>
                  <a:ext cx="52388" cy="53975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20" name="Oval 2841"/>
                <p:cNvSpPr>
                  <a:spLocks noChangeArrowheads="1"/>
                </p:cNvSpPr>
                <p:nvPr/>
              </p:nvSpPr>
              <p:spPr bwMode="auto">
                <a:xfrm>
                  <a:off x="6726238" y="2212976"/>
                  <a:ext cx="52388" cy="53975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21" name="Oval 2842"/>
                <p:cNvSpPr>
                  <a:spLocks noChangeArrowheads="1"/>
                </p:cNvSpPr>
                <p:nvPr/>
              </p:nvSpPr>
              <p:spPr bwMode="auto">
                <a:xfrm>
                  <a:off x="6665913" y="2157413"/>
                  <a:ext cx="53975" cy="55563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22" name="Oval 2843"/>
                <p:cNvSpPr>
                  <a:spLocks noChangeArrowheads="1"/>
                </p:cNvSpPr>
                <p:nvPr/>
              </p:nvSpPr>
              <p:spPr bwMode="auto">
                <a:xfrm>
                  <a:off x="6610351" y="2195513"/>
                  <a:ext cx="53975" cy="53975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23" name="Oval 2844"/>
                <p:cNvSpPr>
                  <a:spLocks noChangeArrowheads="1"/>
                </p:cNvSpPr>
                <p:nvPr/>
              </p:nvSpPr>
              <p:spPr bwMode="auto">
                <a:xfrm>
                  <a:off x="6557963" y="2249488"/>
                  <a:ext cx="53975" cy="55563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24" name="Oval 2845"/>
                <p:cNvSpPr>
                  <a:spLocks noChangeArrowheads="1"/>
                </p:cNvSpPr>
                <p:nvPr/>
              </p:nvSpPr>
              <p:spPr bwMode="auto">
                <a:xfrm>
                  <a:off x="6510338" y="2249488"/>
                  <a:ext cx="53975" cy="53975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25" name="Oval 2846"/>
                <p:cNvSpPr>
                  <a:spLocks noChangeArrowheads="1"/>
                </p:cNvSpPr>
                <p:nvPr/>
              </p:nvSpPr>
              <p:spPr bwMode="auto">
                <a:xfrm>
                  <a:off x="6464301" y="2241551"/>
                  <a:ext cx="53975" cy="53975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26" name="Oval 2847"/>
                <p:cNvSpPr>
                  <a:spLocks noChangeArrowheads="1"/>
                </p:cNvSpPr>
                <p:nvPr/>
              </p:nvSpPr>
              <p:spPr bwMode="auto">
                <a:xfrm>
                  <a:off x="6423026" y="2254251"/>
                  <a:ext cx="53975" cy="53975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27" name="Oval 2848"/>
                <p:cNvSpPr>
                  <a:spLocks noChangeArrowheads="1"/>
                </p:cNvSpPr>
                <p:nvPr/>
              </p:nvSpPr>
              <p:spPr bwMode="auto">
                <a:xfrm>
                  <a:off x="6381751" y="2257426"/>
                  <a:ext cx="53975" cy="55563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28" name="Oval 2849"/>
                <p:cNvSpPr>
                  <a:spLocks noChangeArrowheads="1"/>
                </p:cNvSpPr>
                <p:nvPr/>
              </p:nvSpPr>
              <p:spPr bwMode="auto">
                <a:xfrm>
                  <a:off x="6345238" y="2249488"/>
                  <a:ext cx="53975" cy="55563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29" name="Oval 2850"/>
                <p:cNvSpPr>
                  <a:spLocks noChangeArrowheads="1"/>
                </p:cNvSpPr>
                <p:nvPr/>
              </p:nvSpPr>
              <p:spPr bwMode="auto">
                <a:xfrm>
                  <a:off x="6310313" y="2247901"/>
                  <a:ext cx="52388" cy="53975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30" name="Oval 2851"/>
                <p:cNvSpPr>
                  <a:spLocks noChangeArrowheads="1"/>
                </p:cNvSpPr>
                <p:nvPr/>
              </p:nvSpPr>
              <p:spPr bwMode="auto">
                <a:xfrm>
                  <a:off x="6276976" y="2249488"/>
                  <a:ext cx="53975" cy="53975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31" name="Oval 2852"/>
                <p:cNvSpPr>
                  <a:spLocks noChangeArrowheads="1"/>
                </p:cNvSpPr>
                <p:nvPr/>
              </p:nvSpPr>
              <p:spPr bwMode="auto">
                <a:xfrm>
                  <a:off x="6245226" y="2257426"/>
                  <a:ext cx="53975" cy="55563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32" name="Oval 2853"/>
                <p:cNvSpPr>
                  <a:spLocks noChangeArrowheads="1"/>
                </p:cNvSpPr>
                <p:nvPr/>
              </p:nvSpPr>
              <p:spPr bwMode="auto">
                <a:xfrm>
                  <a:off x="6215063" y="2262188"/>
                  <a:ext cx="53975" cy="53975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33" name="Oval 2854"/>
                <p:cNvSpPr>
                  <a:spLocks noChangeArrowheads="1"/>
                </p:cNvSpPr>
                <p:nvPr/>
              </p:nvSpPr>
              <p:spPr bwMode="auto">
                <a:xfrm>
                  <a:off x="6186488" y="2227263"/>
                  <a:ext cx="53975" cy="53975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34" name="Oval 2855"/>
                <p:cNvSpPr>
                  <a:spLocks noChangeArrowheads="1"/>
                </p:cNvSpPr>
                <p:nvPr/>
              </p:nvSpPr>
              <p:spPr bwMode="auto">
                <a:xfrm>
                  <a:off x="6161088" y="2211388"/>
                  <a:ext cx="52388" cy="53975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35" name="Oval 2856"/>
                <p:cNvSpPr>
                  <a:spLocks noChangeArrowheads="1"/>
                </p:cNvSpPr>
                <p:nvPr/>
              </p:nvSpPr>
              <p:spPr bwMode="auto">
                <a:xfrm>
                  <a:off x="6134101" y="2259013"/>
                  <a:ext cx="52388" cy="55563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36" name="Oval 2857"/>
                <p:cNvSpPr>
                  <a:spLocks noChangeArrowheads="1"/>
                </p:cNvSpPr>
                <p:nvPr/>
              </p:nvSpPr>
              <p:spPr bwMode="auto">
                <a:xfrm>
                  <a:off x="6110288" y="2262188"/>
                  <a:ext cx="52388" cy="53975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37" name="Oval 2858"/>
                <p:cNvSpPr>
                  <a:spLocks noChangeArrowheads="1"/>
                </p:cNvSpPr>
                <p:nvPr/>
              </p:nvSpPr>
              <p:spPr bwMode="auto">
                <a:xfrm>
                  <a:off x="6086476" y="2268538"/>
                  <a:ext cx="53975" cy="53975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38" name="Oval 2859"/>
                <p:cNvSpPr>
                  <a:spLocks noChangeArrowheads="1"/>
                </p:cNvSpPr>
                <p:nvPr/>
              </p:nvSpPr>
              <p:spPr bwMode="auto">
                <a:xfrm>
                  <a:off x="6064251" y="2259013"/>
                  <a:ext cx="53975" cy="55563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39" name="Oval 2860"/>
                <p:cNvSpPr>
                  <a:spLocks noChangeArrowheads="1"/>
                </p:cNvSpPr>
                <p:nvPr/>
              </p:nvSpPr>
              <p:spPr bwMode="auto">
                <a:xfrm>
                  <a:off x="6043613" y="2266951"/>
                  <a:ext cx="53975" cy="53975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40" name="Oval 2861"/>
                <p:cNvSpPr>
                  <a:spLocks noChangeArrowheads="1"/>
                </p:cNvSpPr>
                <p:nvPr/>
              </p:nvSpPr>
              <p:spPr bwMode="auto">
                <a:xfrm>
                  <a:off x="6022976" y="2263776"/>
                  <a:ext cx="53975" cy="53975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41" name="Oval 2862"/>
                <p:cNvSpPr>
                  <a:spLocks noChangeArrowheads="1"/>
                </p:cNvSpPr>
                <p:nvPr/>
              </p:nvSpPr>
              <p:spPr bwMode="auto">
                <a:xfrm>
                  <a:off x="6003926" y="2266951"/>
                  <a:ext cx="52388" cy="53975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42" name="Oval 2863"/>
                <p:cNvSpPr>
                  <a:spLocks noChangeArrowheads="1"/>
                </p:cNvSpPr>
                <p:nvPr/>
              </p:nvSpPr>
              <p:spPr bwMode="auto">
                <a:xfrm>
                  <a:off x="5984876" y="2270126"/>
                  <a:ext cx="53975" cy="53975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43" name="Oval 2864"/>
                <p:cNvSpPr>
                  <a:spLocks noChangeArrowheads="1"/>
                </p:cNvSpPr>
                <p:nvPr/>
              </p:nvSpPr>
              <p:spPr bwMode="auto">
                <a:xfrm>
                  <a:off x="5967413" y="2265363"/>
                  <a:ext cx="53975" cy="55563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44" name="Oval 2865"/>
                <p:cNvSpPr>
                  <a:spLocks noChangeArrowheads="1"/>
                </p:cNvSpPr>
                <p:nvPr/>
              </p:nvSpPr>
              <p:spPr bwMode="auto">
                <a:xfrm>
                  <a:off x="5949951" y="2263776"/>
                  <a:ext cx="53975" cy="55563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45" name="Oval 2866"/>
                <p:cNvSpPr>
                  <a:spLocks noChangeArrowheads="1"/>
                </p:cNvSpPr>
                <p:nvPr/>
              </p:nvSpPr>
              <p:spPr bwMode="auto">
                <a:xfrm>
                  <a:off x="5934076" y="2265363"/>
                  <a:ext cx="52388" cy="55563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46" name="Oval 2867"/>
                <p:cNvSpPr>
                  <a:spLocks noChangeArrowheads="1"/>
                </p:cNvSpPr>
                <p:nvPr/>
              </p:nvSpPr>
              <p:spPr bwMode="auto">
                <a:xfrm>
                  <a:off x="5918201" y="2268538"/>
                  <a:ext cx="53975" cy="53975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47" name="Oval 2868"/>
                <p:cNvSpPr>
                  <a:spLocks noChangeArrowheads="1"/>
                </p:cNvSpPr>
                <p:nvPr/>
              </p:nvSpPr>
              <p:spPr bwMode="auto">
                <a:xfrm>
                  <a:off x="5902326" y="2268538"/>
                  <a:ext cx="52388" cy="53975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48" name="Oval 2869"/>
                <p:cNvSpPr>
                  <a:spLocks noChangeArrowheads="1"/>
                </p:cNvSpPr>
                <p:nvPr/>
              </p:nvSpPr>
              <p:spPr bwMode="auto">
                <a:xfrm>
                  <a:off x="5888038" y="2270126"/>
                  <a:ext cx="53975" cy="53975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49" name="Oval 2870"/>
                <p:cNvSpPr>
                  <a:spLocks noChangeArrowheads="1"/>
                </p:cNvSpPr>
                <p:nvPr/>
              </p:nvSpPr>
              <p:spPr bwMode="auto">
                <a:xfrm>
                  <a:off x="5873751" y="2263776"/>
                  <a:ext cx="53975" cy="55563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50" name="Oval 2871"/>
                <p:cNvSpPr>
                  <a:spLocks noChangeArrowheads="1"/>
                </p:cNvSpPr>
                <p:nvPr/>
              </p:nvSpPr>
              <p:spPr bwMode="auto">
                <a:xfrm>
                  <a:off x="5859463" y="2263776"/>
                  <a:ext cx="53975" cy="55563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51" name="Oval 2872"/>
                <p:cNvSpPr>
                  <a:spLocks noChangeArrowheads="1"/>
                </p:cNvSpPr>
                <p:nvPr/>
              </p:nvSpPr>
              <p:spPr bwMode="auto">
                <a:xfrm>
                  <a:off x="5846763" y="2263776"/>
                  <a:ext cx="53975" cy="55563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52" name="Oval 2873"/>
                <p:cNvSpPr>
                  <a:spLocks noChangeArrowheads="1"/>
                </p:cNvSpPr>
                <p:nvPr/>
              </p:nvSpPr>
              <p:spPr bwMode="auto">
                <a:xfrm>
                  <a:off x="5834063" y="2268538"/>
                  <a:ext cx="53975" cy="53975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53" name="Oval 2874"/>
                <p:cNvSpPr>
                  <a:spLocks noChangeArrowheads="1"/>
                </p:cNvSpPr>
                <p:nvPr/>
              </p:nvSpPr>
              <p:spPr bwMode="auto">
                <a:xfrm>
                  <a:off x="5821363" y="2268538"/>
                  <a:ext cx="53975" cy="53975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54" name="Oval 2875"/>
                <p:cNvSpPr>
                  <a:spLocks noChangeArrowheads="1"/>
                </p:cNvSpPr>
                <p:nvPr/>
              </p:nvSpPr>
              <p:spPr bwMode="auto">
                <a:xfrm>
                  <a:off x="5810251" y="2268538"/>
                  <a:ext cx="53975" cy="53975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55" name="Oval 2876"/>
                <p:cNvSpPr>
                  <a:spLocks noChangeArrowheads="1"/>
                </p:cNvSpPr>
                <p:nvPr/>
              </p:nvSpPr>
              <p:spPr bwMode="auto">
                <a:xfrm>
                  <a:off x="5799138" y="2268538"/>
                  <a:ext cx="53975" cy="53975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56" name="Oval 2877"/>
                <p:cNvSpPr>
                  <a:spLocks noChangeArrowheads="1"/>
                </p:cNvSpPr>
                <p:nvPr/>
              </p:nvSpPr>
              <p:spPr bwMode="auto">
                <a:xfrm>
                  <a:off x="5788026" y="2265363"/>
                  <a:ext cx="52388" cy="55563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57" name="Oval 2878"/>
                <p:cNvSpPr>
                  <a:spLocks noChangeArrowheads="1"/>
                </p:cNvSpPr>
                <p:nvPr/>
              </p:nvSpPr>
              <p:spPr bwMode="auto">
                <a:xfrm>
                  <a:off x="5776913" y="2268538"/>
                  <a:ext cx="52388" cy="53975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58" name="Oval 2879"/>
                <p:cNvSpPr>
                  <a:spLocks noChangeArrowheads="1"/>
                </p:cNvSpPr>
                <p:nvPr/>
              </p:nvSpPr>
              <p:spPr bwMode="auto">
                <a:xfrm>
                  <a:off x="5765801" y="2265363"/>
                  <a:ext cx="53975" cy="55563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59" name="Oval 2880"/>
                <p:cNvSpPr>
                  <a:spLocks noChangeArrowheads="1"/>
                </p:cNvSpPr>
                <p:nvPr/>
              </p:nvSpPr>
              <p:spPr bwMode="auto">
                <a:xfrm>
                  <a:off x="5756276" y="2271713"/>
                  <a:ext cx="52388" cy="53975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60" name="Oval 2881"/>
                <p:cNvSpPr>
                  <a:spLocks noChangeArrowheads="1"/>
                </p:cNvSpPr>
                <p:nvPr/>
              </p:nvSpPr>
              <p:spPr bwMode="auto">
                <a:xfrm>
                  <a:off x="5746751" y="2268538"/>
                  <a:ext cx="52388" cy="53975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61" name="Oval 2882"/>
                <p:cNvSpPr>
                  <a:spLocks noChangeArrowheads="1"/>
                </p:cNvSpPr>
                <p:nvPr/>
              </p:nvSpPr>
              <p:spPr bwMode="auto">
                <a:xfrm>
                  <a:off x="5737226" y="2265363"/>
                  <a:ext cx="52388" cy="55563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62" name="Oval 2883"/>
                <p:cNvSpPr>
                  <a:spLocks noChangeArrowheads="1"/>
                </p:cNvSpPr>
                <p:nvPr/>
              </p:nvSpPr>
              <p:spPr bwMode="auto">
                <a:xfrm>
                  <a:off x="5727701" y="2268538"/>
                  <a:ext cx="53975" cy="53975"/>
                </a:xfrm>
                <a:prstGeom prst="ellipse">
                  <a:avLst/>
                </a:prstGeom>
                <a:solidFill>
                  <a:srgbClr val="0000FF"/>
                </a:solidFill>
                <a:ln w="317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fr-FR" sz="2800" dirty="0"/>
                </a:p>
              </p:txBody>
            </p:sp>
            <p:sp>
              <p:nvSpPr>
                <p:cNvPr id="12463" name="Rectangle 3132"/>
                <p:cNvSpPr>
                  <a:spLocks noChangeArrowheads="1"/>
                </p:cNvSpPr>
                <p:nvPr/>
              </p:nvSpPr>
              <p:spPr bwMode="auto">
                <a:xfrm rot="16200000">
                  <a:off x="4755807" y="1386523"/>
                  <a:ext cx="440427" cy="3003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fr-FR" sz="1500" dirty="0" smtClean="0">
                      <a:solidFill>
                        <a:srgbClr val="000000"/>
                      </a:solidFill>
                      <a:latin typeface="Arial" pitchFamily="34" charset="0"/>
                    </a:rPr>
                    <a:t>FFT</a:t>
                  </a:r>
                  <a:endParaRPr lang="en-US" altLang="fr-FR" sz="1500" dirty="0">
                    <a:latin typeface="Arial" pitchFamily="34" charset="0"/>
                  </a:endParaRPr>
                </a:p>
              </p:txBody>
            </p:sp>
            <p:sp>
              <p:nvSpPr>
                <p:cNvPr id="12464" name="Rectangle 3133"/>
                <p:cNvSpPr>
                  <a:spLocks noChangeArrowheads="1"/>
                </p:cNvSpPr>
                <p:nvPr/>
              </p:nvSpPr>
              <p:spPr bwMode="auto">
                <a:xfrm>
                  <a:off x="6890301" y="2760663"/>
                  <a:ext cx="1111738" cy="28959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fr-FR" sz="1500" dirty="0" smtClean="0">
                      <a:solidFill>
                        <a:srgbClr val="000000"/>
                      </a:solidFill>
                      <a:latin typeface="Arial" pitchFamily="34" charset="0"/>
                    </a:rPr>
                    <a:t>FSR (nm)</a:t>
                  </a:r>
                  <a:endParaRPr lang="en-US" altLang="fr-FR" sz="1500" dirty="0">
                    <a:latin typeface="Arial" pitchFamily="34" charset="0"/>
                  </a:endParaRPr>
                </a:p>
              </p:txBody>
            </p:sp>
            <p:sp>
              <p:nvSpPr>
                <p:cNvPr id="12465" name="Line 3143"/>
                <p:cNvSpPr>
                  <a:spLocks noChangeShapeType="1"/>
                </p:cNvSpPr>
                <p:nvPr/>
              </p:nvSpPr>
              <p:spPr bwMode="auto">
                <a:xfrm flipV="1">
                  <a:off x="7283451" y="2439988"/>
                  <a:ext cx="0" cy="317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466" name="Line 3144"/>
                <p:cNvSpPr>
                  <a:spLocks noChangeShapeType="1"/>
                </p:cNvSpPr>
                <p:nvPr/>
              </p:nvSpPr>
              <p:spPr bwMode="auto">
                <a:xfrm flipV="1">
                  <a:off x="7239001" y="2362201"/>
                  <a:ext cx="0" cy="317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467" name="Line 3145"/>
                <p:cNvSpPr>
                  <a:spLocks noChangeShapeType="1"/>
                </p:cNvSpPr>
                <p:nvPr/>
              </p:nvSpPr>
              <p:spPr bwMode="auto">
                <a:xfrm flipV="1">
                  <a:off x="7283451" y="2417763"/>
                  <a:ext cx="0" cy="317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468" name="Line 3146"/>
                <p:cNvSpPr>
                  <a:spLocks noChangeShapeType="1"/>
                </p:cNvSpPr>
                <p:nvPr/>
              </p:nvSpPr>
              <p:spPr bwMode="auto">
                <a:xfrm flipV="1">
                  <a:off x="7239001" y="2339976"/>
                  <a:ext cx="0" cy="317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469" name="Line 3147"/>
                <p:cNvSpPr>
                  <a:spLocks noChangeShapeType="1"/>
                </p:cNvSpPr>
                <p:nvPr/>
              </p:nvSpPr>
              <p:spPr bwMode="auto">
                <a:xfrm flipV="1">
                  <a:off x="7239001" y="2262188"/>
                  <a:ext cx="0" cy="317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470" name="Line 3148"/>
                <p:cNvSpPr>
                  <a:spLocks noChangeShapeType="1"/>
                </p:cNvSpPr>
                <p:nvPr/>
              </p:nvSpPr>
              <p:spPr bwMode="auto">
                <a:xfrm flipV="1">
                  <a:off x="7239001" y="2184401"/>
                  <a:ext cx="0" cy="317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471" name="Line 3149"/>
                <p:cNvSpPr>
                  <a:spLocks noChangeShapeType="1"/>
                </p:cNvSpPr>
                <p:nvPr/>
              </p:nvSpPr>
              <p:spPr bwMode="auto">
                <a:xfrm flipV="1">
                  <a:off x="7239001" y="2106613"/>
                  <a:ext cx="0" cy="317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472" name="Line 3150"/>
                <p:cNvSpPr>
                  <a:spLocks noChangeShapeType="1"/>
                </p:cNvSpPr>
                <p:nvPr/>
              </p:nvSpPr>
              <p:spPr bwMode="auto">
                <a:xfrm flipV="1">
                  <a:off x="7239001" y="2028826"/>
                  <a:ext cx="0" cy="317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473" name="Line 3151"/>
                <p:cNvSpPr>
                  <a:spLocks noChangeShapeType="1"/>
                </p:cNvSpPr>
                <p:nvPr/>
              </p:nvSpPr>
              <p:spPr bwMode="auto">
                <a:xfrm flipV="1">
                  <a:off x="7239001" y="1951038"/>
                  <a:ext cx="0" cy="317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474" name="Line 3152"/>
                <p:cNvSpPr>
                  <a:spLocks noChangeShapeType="1"/>
                </p:cNvSpPr>
                <p:nvPr/>
              </p:nvSpPr>
              <p:spPr bwMode="auto">
                <a:xfrm flipV="1">
                  <a:off x="7239001" y="1873251"/>
                  <a:ext cx="0" cy="317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475" name="Line 3153"/>
                <p:cNvSpPr>
                  <a:spLocks noChangeShapeType="1"/>
                </p:cNvSpPr>
                <p:nvPr/>
              </p:nvSpPr>
              <p:spPr bwMode="auto">
                <a:xfrm flipV="1">
                  <a:off x="7239001" y="1793876"/>
                  <a:ext cx="0" cy="33338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476" name="Line 3154"/>
                <p:cNvSpPr>
                  <a:spLocks noChangeShapeType="1"/>
                </p:cNvSpPr>
                <p:nvPr/>
              </p:nvSpPr>
              <p:spPr bwMode="auto">
                <a:xfrm flipV="1">
                  <a:off x="7239001" y="1716088"/>
                  <a:ext cx="0" cy="33338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477" name="Line 3155"/>
                <p:cNvSpPr>
                  <a:spLocks noChangeShapeType="1"/>
                </p:cNvSpPr>
                <p:nvPr/>
              </p:nvSpPr>
              <p:spPr bwMode="auto">
                <a:xfrm flipV="1">
                  <a:off x="7239001" y="1638301"/>
                  <a:ext cx="0" cy="33338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478" name="Line 3156"/>
                <p:cNvSpPr>
                  <a:spLocks noChangeShapeType="1"/>
                </p:cNvSpPr>
                <p:nvPr/>
              </p:nvSpPr>
              <p:spPr bwMode="auto">
                <a:xfrm flipV="1">
                  <a:off x="7239001" y="1560513"/>
                  <a:ext cx="0" cy="33338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479" name="Line 3157"/>
                <p:cNvSpPr>
                  <a:spLocks noChangeShapeType="1"/>
                </p:cNvSpPr>
                <p:nvPr/>
              </p:nvSpPr>
              <p:spPr bwMode="auto">
                <a:xfrm flipV="1">
                  <a:off x="7239001" y="1482726"/>
                  <a:ext cx="0" cy="33338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480" name="Line 3158"/>
                <p:cNvSpPr>
                  <a:spLocks noChangeShapeType="1"/>
                </p:cNvSpPr>
                <p:nvPr/>
              </p:nvSpPr>
              <p:spPr bwMode="auto">
                <a:xfrm flipV="1">
                  <a:off x="7239001" y="1404938"/>
                  <a:ext cx="0" cy="33338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481" name="Line 3159"/>
                <p:cNvSpPr>
                  <a:spLocks noChangeShapeType="1"/>
                </p:cNvSpPr>
                <p:nvPr/>
              </p:nvSpPr>
              <p:spPr bwMode="auto">
                <a:xfrm flipV="1">
                  <a:off x="7239001" y="1327151"/>
                  <a:ext cx="0" cy="33338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482" name="Line 3160"/>
                <p:cNvSpPr>
                  <a:spLocks noChangeShapeType="1"/>
                </p:cNvSpPr>
                <p:nvPr/>
              </p:nvSpPr>
              <p:spPr bwMode="auto">
                <a:xfrm flipV="1">
                  <a:off x="7239001" y="1249363"/>
                  <a:ext cx="0" cy="317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483" name="Line 3161"/>
                <p:cNvSpPr>
                  <a:spLocks noChangeShapeType="1"/>
                </p:cNvSpPr>
                <p:nvPr/>
              </p:nvSpPr>
              <p:spPr bwMode="auto">
                <a:xfrm flipV="1">
                  <a:off x="7239001" y="1171576"/>
                  <a:ext cx="0" cy="317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484" name="Line 3162"/>
                <p:cNvSpPr>
                  <a:spLocks noChangeShapeType="1"/>
                </p:cNvSpPr>
                <p:nvPr/>
              </p:nvSpPr>
              <p:spPr bwMode="auto">
                <a:xfrm flipV="1">
                  <a:off x="7239001" y="1093788"/>
                  <a:ext cx="0" cy="317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485" name="Line 3163"/>
                <p:cNvSpPr>
                  <a:spLocks noChangeShapeType="1"/>
                </p:cNvSpPr>
                <p:nvPr/>
              </p:nvSpPr>
              <p:spPr bwMode="auto">
                <a:xfrm flipV="1">
                  <a:off x="7239001" y="1016001"/>
                  <a:ext cx="0" cy="317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486" name="Line 3164"/>
                <p:cNvSpPr>
                  <a:spLocks noChangeShapeType="1"/>
                </p:cNvSpPr>
                <p:nvPr/>
              </p:nvSpPr>
              <p:spPr bwMode="auto">
                <a:xfrm flipV="1">
                  <a:off x="7239001" y="938213"/>
                  <a:ext cx="0" cy="317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487" name="Line 3165"/>
                <p:cNvSpPr>
                  <a:spLocks noChangeShapeType="1"/>
                </p:cNvSpPr>
                <p:nvPr/>
              </p:nvSpPr>
              <p:spPr bwMode="auto">
                <a:xfrm flipV="1">
                  <a:off x="7239001" y="860426"/>
                  <a:ext cx="0" cy="317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488" name="Line 3166"/>
                <p:cNvSpPr>
                  <a:spLocks noChangeShapeType="1"/>
                </p:cNvSpPr>
                <p:nvPr/>
              </p:nvSpPr>
              <p:spPr bwMode="auto">
                <a:xfrm flipV="1">
                  <a:off x="7239001" y="782638"/>
                  <a:ext cx="0" cy="317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489" name="Line 3167"/>
                <p:cNvSpPr>
                  <a:spLocks noChangeShapeType="1"/>
                </p:cNvSpPr>
                <p:nvPr/>
              </p:nvSpPr>
              <p:spPr bwMode="auto">
                <a:xfrm flipV="1">
                  <a:off x="7239001" y="704851"/>
                  <a:ext cx="0" cy="317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490" name="Line 3168"/>
                <p:cNvSpPr>
                  <a:spLocks noChangeShapeType="1"/>
                </p:cNvSpPr>
                <p:nvPr/>
              </p:nvSpPr>
              <p:spPr bwMode="auto">
                <a:xfrm flipV="1">
                  <a:off x="7239001" y="627063"/>
                  <a:ext cx="0" cy="317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491" name="Line 3169"/>
                <p:cNvSpPr>
                  <a:spLocks noChangeShapeType="1"/>
                </p:cNvSpPr>
                <p:nvPr/>
              </p:nvSpPr>
              <p:spPr bwMode="auto">
                <a:xfrm flipV="1">
                  <a:off x="7239001" y="549276"/>
                  <a:ext cx="0" cy="317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12297" name="Rectangle 1"/>
              <p:cNvSpPr>
                <a:spLocks noChangeArrowheads="1"/>
              </p:cNvSpPr>
              <p:nvPr/>
            </p:nvSpPr>
            <p:spPr bwMode="auto">
              <a:xfrm>
                <a:off x="5019675" y="285750"/>
                <a:ext cx="3352800" cy="2019300"/>
              </a:xfrm>
              <a:prstGeom prst="rect">
                <a:avLst/>
              </a:prstGeom>
              <a:noFill/>
              <a:ln w="15875" algn="ctr">
                <a:solidFill>
                  <a:schemeClr val="tx1"/>
                </a:solidFill>
                <a:round/>
                <a:headEnd type="arrow" w="sm" len="sm"/>
                <a:tailEnd type="arrow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2800" b="1">
                    <a:solidFill>
                      <a:schemeClr val="tx1"/>
                    </a:solidFill>
                    <a:latin typeface="Times New Roman" pitchFamily="18" charset="0"/>
                    <a:cs typeface="Arial" pitchFamily="34" charset="0"/>
                  </a:defRPr>
                </a:lvl1pPr>
                <a:lvl2pPr marL="742950" indent="-285750" eaLnBrk="0" hangingPunct="0">
                  <a:defRPr sz="2800" b="1">
                    <a:solidFill>
                      <a:schemeClr val="tx1"/>
                    </a:solidFill>
                    <a:latin typeface="Times New Roman" pitchFamily="18" charset="0"/>
                    <a:cs typeface="Arial" pitchFamily="34" charset="0"/>
                  </a:defRPr>
                </a:lvl2pPr>
                <a:lvl3pPr marL="1143000" indent="-228600" eaLnBrk="0" hangingPunct="0">
                  <a:defRPr sz="2800" b="1">
                    <a:solidFill>
                      <a:schemeClr val="tx1"/>
                    </a:solidFill>
                    <a:latin typeface="Times New Roman" pitchFamily="18" charset="0"/>
                    <a:cs typeface="Arial" pitchFamily="34" charset="0"/>
                  </a:defRPr>
                </a:lvl3pPr>
                <a:lvl4pPr marL="1600200" indent="-228600" eaLnBrk="0" hangingPunct="0">
                  <a:defRPr sz="2800" b="1">
                    <a:solidFill>
                      <a:schemeClr val="tx1"/>
                    </a:solidFill>
                    <a:latin typeface="Times New Roman" pitchFamily="18" charset="0"/>
                    <a:cs typeface="Arial" pitchFamily="34" charset="0"/>
                  </a:defRPr>
                </a:lvl4pPr>
                <a:lvl5pPr marL="2057400" indent="-228600" eaLnBrk="0" hangingPunct="0">
                  <a:defRPr sz="2800" b="1">
                    <a:solidFill>
                      <a:schemeClr val="tx1"/>
                    </a:solidFill>
                    <a:latin typeface="Times New Roman" pitchFamily="18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itchFamily="18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itchFamily="18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itchFamily="18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itchFamily="18" charset="0"/>
                    <a:cs typeface="Arial" pitchFamily="34" charset="0"/>
                  </a:defRPr>
                </a:lvl9pPr>
              </a:lstStyle>
              <a:p>
                <a:pPr algn="r" eaLnBrk="1" hangingPunct="1">
                  <a:spcBef>
                    <a:spcPct val="50000"/>
                  </a:spcBef>
                </a:pPr>
                <a:endParaRPr lang="en-US" altLang="fr-FR" dirty="0"/>
              </a:p>
            </p:txBody>
          </p:sp>
        </p:grpSp>
        <p:cxnSp>
          <p:nvCxnSpPr>
            <p:cNvPr id="12293" name="Connecteur droit avec flèche 4"/>
            <p:cNvCxnSpPr>
              <a:cxnSpLocks noChangeShapeType="1"/>
            </p:cNvCxnSpPr>
            <p:nvPr/>
          </p:nvCxnSpPr>
          <p:spPr bwMode="auto">
            <a:xfrm>
              <a:off x="4133850" y="1390650"/>
              <a:ext cx="866775" cy="0"/>
            </a:xfrm>
            <a:prstGeom prst="straightConnector1">
              <a:avLst/>
            </a:prstGeom>
            <a:noFill/>
            <a:ln w="41275" algn="ctr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12294" name="Imagen 10" descr="G:\Post doctoral Stay\Rennes1 IPR\Rigoberto\Article\Bruno, Nolwenn and Goulchen\images Goulchen\b\Fig8_resonator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9550" y="3751263"/>
              <a:ext cx="5019675" cy="2103437"/>
            </a:xfrm>
            <a:prstGeom prst="rect">
              <a:avLst/>
            </a:prstGeom>
            <a:noFill/>
            <a:ln w="158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295" name="Rectangle 9"/>
            <p:cNvSpPr>
              <a:spLocks noChangeArrowheads="1"/>
            </p:cNvSpPr>
            <p:nvPr/>
          </p:nvSpPr>
          <p:spPr bwMode="auto">
            <a:xfrm>
              <a:off x="4835999" y="6245225"/>
              <a:ext cx="36455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 b="1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en-US" altLang="fr-FR" sz="2000" dirty="0" smtClean="0">
                  <a:solidFill>
                    <a:srgbClr val="002060"/>
                  </a:solidFill>
                  <a:latin typeface="Square721 Cn BT"/>
                  <a:cs typeface="Times New Roman" pitchFamily="18" charset="0"/>
                </a:rPr>
                <a:t>Quality factor Q &gt;3000 at </a:t>
              </a:r>
              <a:r>
                <a:rPr lang="en-US" altLang="fr-FR" sz="2000" dirty="0" err="1" smtClean="0">
                  <a:solidFill>
                    <a:srgbClr val="002060"/>
                  </a:solidFill>
                  <a:latin typeface="Symbol" pitchFamily="18" charset="2"/>
                  <a:cs typeface="Times New Roman" pitchFamily="18" charset="0"/>
                </a:rPr>
                <a:t>l</a:t>
              </a:r>
              <a:r>
                <a:rPr lang="en-US" altLang="fr-FR" sz="2000" baseline="-25000" dirty="0" err="1" smtClean="0">
                  <a:solidFill>
                    <a:srgbClr val="002060"/>
                  </a:solidFill>
                  <a:latin typeface="Square721 Cn BT"/>
                  <a:cs typeface="Times New Roman" pitchFamily="18" charset="0"/>
                </a:rPr>
                <a:t>IR</a:t>
              </a:r>
              <a:r>
                <a:rPr lang="en-US" altLang="fr-FR" sz="2000" dirty="0" smtClean="0">
                  <a:solidFill>
                    <a:srgbClr val="002060"/>
                  </a:solidFill>
                  <a:latin typeface="Square721 Cn BT"/>
                  <a:cs typeface="Times New Roman" pitchFamily="18" charset="0"/>
                </a:rPr>
                <a:t> </a:t>
              </a:r>
              <a:endParaRPr lang="en-US" altLang="fr-FR" sz="2000" dirty="0">
                <a:solidFill>
                  <a:srgbClr val="002060"/>
                </a:solidFill>
                <a:latin typeface="Square721 Cn BT"/>
                <a:cs typeface="Times New Roman" pitchFamily="18" charset="0"/>
              </a:endParaRPr>
            </a:p>
          </p:txBody>
        </p:sp>
        <p:sp>
          <p:nvSpPr>
            <p:cNvPr id="2" name="ZoneTexte 1"/>
            <p:cNvSpPr txBox="1"/>
            <p:nvPr/>
          </p:nvSpPr>
          <p:spPr>
            <a:xfrm>
              <a:off x="4089404" y="997952"/>
              <a:ext cx="8915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Square721 Cn BT"/>
                  <a:cs typeface="Times New Roman" pitchFamily="18" charset="0"/>
                </a:rPr>
                <a:t>Fourier</a:t>
              </a:r>
              <a:endParaRPr lang="en-US" sz="1600" dirty="0">
                <a:latin typeface="Square721 Cn BT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507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133350" y="1528763"/>
            <a:ext cx="8705850" cy="2547997"/>
            <a:chOff x="133350" y="1528763"/>
            <a:chExt cx="8705850" cy="2547997"/>
          </a:xfrm>
        </p:grpSpPr>
        <p:sp>
          <p:nvSpPr>
            <p:cNvPr id="287748" name="Text Box 4"/>
            <p:cNvSpPr txBox="1">
              <a:spLocks noChangeArrowheads="1"/>
            </p:cNvSpPr>
            <p:nvPr/>
          </p:nvSpPr>
          <p:spPr bwMode="auto">
            <a:xfrm>
              <a:off x="133350" y="3676650"/>
              <a:ext cx="870585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 eaLnBrk="0" hangingPunct="0">
                <a:spcBef>
                  <a:spcPct val="0"/>
                </a:spcBef>
              </a:pPr>
              <a:r>
                <a:rPr lang="en-US" altLang="fr-FR" sz="2000" dirty="0" smtClean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▪</a:t>
              </a:r>
              <a:r>
                <a:rPr lang="en-US" altLang="fr-FR" sz="2000" dirty="0" smtClean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</a:rPr>
                <a:t> II.1] Fluorinated organic by plasma </a:t>
              </a:r>
              <a:r>
                <a:rPr lang="en-US" altLang="fr-FR" sz="2000" dirty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</a:rPr>
                <a:t>process : optical losses decrease</a:t>
              </a:r>
            </a:p>
          </p:txBody>
        </p:sp>
        <p:sp>
          <p:nvSpPr>
            <p:cNvPr id="287751" name="Text Box 7"/>
            <p:cNvSpPr txBox="1">
              <a:spLocks noChangeArrowheads="1"/>
            </p:cNvSpPr>
            <p:nvPr/>
          </p:nvSpPr>
          <p:spPr bwMode="auto">
            <a:xfrm>
              <a:off x="165653" y="1528763"/>
              <a:ext cx="894797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FFFF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fr-FR" sz="2000" dirty="0" smtClean="0">
                  <a:latin typeface="Square721 Cn BT" pitchFamily="34" charset="0"/>
                  <a:cs typeface="Times New Roman" pitchFamily="18" charset="0"/>
                </a:rPr>
                <a:t>Part </a:t>
              </a:r>
              <a:r>
                <a:rPr lang="en-US" altLang="fr-FR" sz="2000" dirty="0" smtClean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</a:rPr>
                <a:t>II</a:t>
              </a:r>
              <a:endParaRPr lang="en-US" altLang="fr-FR" sz="2000" dirty="0">
                <a:solidFill>
                  <a:srgbClr val="800000"/>
                </a:solidFill>
                <a:latin typeface="Square721 Cn BT" pitchFamily="34" charset="0"/>
                <a:cs typeface="Times New Roman" pitchFamily="18" charset="0"/>
              </a:endParaRPr>
            </a:p>
          </p:txBody>
        </p:sp>
        <p:sp>
          <p:nvSpPr>
            <p:cNvPr id="7" name="AutoShape 25"/>
            <p:cNvSpPr>
              <a:spLocks noChangeArrowheads="1"/>
            </p:cNvSpPr>
            <p:nvPr/>
          </p:nvSpPr>
          <p:spPr bwMode="auto">
            <a:xfrm>
              <a:off x="181769" y="1971675"/>
              <a:ext cx="8514556" cy="1449387"/>
            </a:xfrm>
            <a:prstGeom prst="horizontalScroll">
              <a:avLst>
                <a:gd name="adj" fmla="val 12500"/>
              </a:avLst>
            </a:prstGeom>
            <a:solidFill>
              <a:srgbClr val="FFFF99"/>
            </a:solidFill>
            <a:ln w="19050">
              <a:solidFill>
                <a:srgbClr val="000080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8" name="Text Box 26"/>
            <p:cNvSpPr txBox="1">
              <a:spLocks noChangeArrowheads="1"/>
            </p:cNvSpPr>
            <p:nvPr/>
          </p:nvSpPr>
          <p:spPr bwMode="auto">
            <a:xfrm>
              <a:off x="466725" y="2420938"/>
              <a:ext cx="7286625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FFFF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457200" indent="-4572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914400" indent="-4572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371600" indent="-4572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828800" indent="-4572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286000" indent="-4572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7432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3200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657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>
                <a:spcBef>
                  <a:spcPct val="50000"/>
                </a:spcBef>
              </a:pPr>
              <a:r>
                <a:rPr lang="en-US" altLang="fr-FR" dirty="0" smtClean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</a:rPr>
                <a:t> « II. </a:t>
              </a:r>
              <a:r>
                <a:rPr lang="en-US" altLang="fr-FR" dirty="0" smtClean="0">
                  <a:latin typeface="Square721 Cn BT" pitchFamily="34" charset="0"/>
                  <a:cs typeface="Times New Roman" pitchFamily="18" charset="0"/>
                </a:rPr>
                <a:t>Plasmas processes for organic MRs </a:t>
              </a:r>
              <a:r>
                <a:rPr lang="en-US" altLang="fr-FR" dirty="0" smtClean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</a:rPr>
                <a:t>»</a:t>
              </a:r>
              <a:endParaRPr lang="en-US" altLang="fr-FR" dirty="0">
                <a:solidFill>
                  <a:srgbClr val="800000"/>
                </a:solidFill>
                <a:latin typeface="Square721 Cn BT" pitchFamily="34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-38100" y="14287"/>
            <a:ext cx="9210675" cy="6777038"/>
            <a:chOff x="-38100" y="14287"/>
            <a:chExt cx="9210675" cy="6777038"/>
          </a:xfrm>
        </p:grpSpPr>
        <p:sp>
          <p:nvSpPr>
            <p:cNvPr id="155873" name="Text Box 225"/>
            <p:cNvSpPr txBox="1">
              <a:spLocks noChangeArrowheads="1"/>
            </p:cNvSpPr>
            <p:nvPr/>
          </p:nvSpPr>
          <p:spPr bwMode="auto">
            <a:xfrm>
              <a:off x="7938" y="14287"/>
              <a:ext cx="9107487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FFFF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buFont typeface="Wingdings" pitchFamily="2" charset="2"/>
                <a:buNone/>
              </a:pPr>
              <a:r>
                <a:rPr lang="en-US" altLang="fr-FR" sz="2000" dirty="0" smtClean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▪</a:t>
              </a:r>
              <a:r>
                <a:rPr lang="en-US" altLang="fr-FR" sz="2000" dirty="0" smtClean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</a:rPr>
                <a:t> Elaborations of plasmas processes - fabrication</a:t>
              </a:r>
              <a:endParaRPr lang="en-US" altLang="fr-FR" sz="2000" dirty="0">
                <a:solidFill>
                  <a:srgbClr val="800000"/>
                </a:solidFill>
                <a:latin typeface="Square721 Cn BT" pitchFamily="34" charset="0"/>
                <a:cs typeface="Times New Roman" pitchFamily="18" charset="0"/>
              </a:endParaRPr>
            </a:p>
          </p:txBody>
        </p:sp>
        <p:sp>
          <p:nvSpPr>
            <p:cNvPr id="155874" name="Text Box 226"/>
            <p:cNvSpPr txBox="1">
              <a:spLocks noChangeArrowheads="1"/>
            </p:cNvSpPr>
            <p:nvPr/>
          </p:nvSpPr>
          <p:spPr bwMode="auto">
            <a:xfrm>
              <a:off x="60325" y="691763"/>
              <a:ext cx="2919413" cy="276999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fr-FR" sz="1800" dirty="0" smtClean="0">
                  <a:solidFill>
                    <a:srgbClr val="800000"/>
                  </a:solidFill>
                  <a:latin typeface="Square721 Cn BT" pitchFamily="34" charset="0"/>
                </a:rPr>
                <a:t>Optical, fluidic circuits</a:t>
              </a:r>
              <a:endParaRPr lang="en-US" altLang="fr-FR" sz="1800" dirty="0">
                <a:solidFill>
                  <a:srgbClr val="800000"/>
                </a:solidFill>
                <a:latin typeface="Square721 Cn BT" pitchFamily="34" charset="0"/>
              </a:endParaRPr>
            </a:p>
          </p:txBody>
        </p:sp>
        <p:grpSp>
          <p:nvGrpSpPr>
            <p:cNvPr id="155875" name="Group 227"/>
            <p:cNvGrpSpPr>
              <a:grpSpLocks/>
            </p:cNvGrpSpPr>
            <p:nvPr/>
          </p:nvGrpSpPr>
          <p:grpSpPr bwMode="auto">
            <a:xfrm>
              <a:off x="119063" y="1292225"/>
              <a:ext cx="2217737" cy="539750"/>
              <a:chOff x="1770" y="477"/>
              <a:chExt cx="1397" cy="340"/>
            </a:xfrm>
          </p:grpSpPr>
          <p:sp>
            <p:nvSpPr>
              <p:cNvPr id="155876" name="Rectangle 228"/>
              <p:cNvSpPr>
                <a:spLocks noChangeArrowheads="1"/>
              </p:cNvSpPr>
              <p:nvPr/>
            </p:nvSpPr>
            <p:spPr bwMode="auto">
              <a:xfrm>
                <a:off x="1825" y="477"/>
                <a:ext cx="1263" cy="340"/>
              </a:xfrm>
              <a:prstGeom prst="rect">
                <a:avLst/>
              </a:prstGeom>
              <a:solidFill>
                <a:srgbClr val="00CC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55877" name="Text Box 229"/>
              <p:cNvSpPr txBox="1">
                <a:spLocks noChangeArrowheads="1"/>
              </p:cNvSpPr>
              <p:nvPr/>
            </p:nvSpPr>
            <p:spPr bwMode="auto">
              <a:xfrm>
                <a:off x="1770" y="529"/>
                <a:ext cx="1397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fr-FR" sz="1600" dirty="0" smtClean="0">
                    <a:latin typeface="Arial" charset="0"/>
                  </a:rPr>
                  <a:t>(100) Si substrate</a:t>
                </a:r>
                <a:endParaRPr lang="en-US" altLang="fr-FR" sz="1600" dirty="0">
                  <a:latin typeface="Arial" charset="0"/>
                </a:endParaRPr>
              </a:p>
            </p:txBody>
          </p:sp>
        </p:grpSp>
        <p:grpSp>
          <p:nvGrpSpPr>
            <p:cNvPr id="155878" name="Group 230"/>
            <p:cNvGrpSpPr>
              <a:grpSpLocks/>
            </p:cNvGrpSpPr>
            <p:nvPr/>
          </p:nvGrpSpPr>
          <p:grpSpPr bwMode="auto">
            <a:xfrm>
              <a:off x="6773863" y="5689600"/>
              <a:ext cx="2217737" cy="1006475"/>
              <a:chOff x="4129" y="3536"/>
              <a:chExt cx="1397" cy="634"/>
            </a:xfrm>
          </p:grpSpPr>
          <p:sp>
            <p:nvSpPr>
              <p:cNvPr id="155879" name="Rectangle 231"/>
              <p:cNvSpPr>
                <a:spLocks noChangeArrowheads="1"/>
              </p:cNvSpPr>
              <p:nvPr/>
            </p:nvSpPr>
            <p:spPr bwMode="auto">
              <a:xfrm>
                <a:off x="4673" y="3536"/>
                <a:ext cx="307" cy="147"/>
              </a:xfrm>
              <a:prstGeom prst="rect">
                <a:avLst/>
              </a:prstGeom>
              <a:gradFill rotWithShape="0">
                <a:gsLst>
                  <a:gs pos="0">
                    <a:srgbClr val="FF6600">
                      <a:gamma/>
                      <a:shade val="46275"/>
                      <a:invGamma/>
                    </a:srgbClr>
                  </a:gs>
                  <a:gs pos="100000">
                    <a:srgbClr val="FF66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55880" name="Rectangle 232"/>
              <p:cNvSpPr>
                <a:spLocks noChangeArrowheads="1"/>
              </p:cNvSpPr>
              <p:nvPr/>
            </p:nvSpPr>
            <p:spPr bwMode="auto">
              <a:xfrm>
                <a:off x="4196" y="3830"/>
                <a:ext cx="1263" cy="340"/>
              </a:xfrm>
              <a:prstGeom prst="rect">
                <a:avLst/>
              </a:prstGeom>
              <a:solidFill>
                <a:srgbClr val="00CC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55881" name="Rectangle 233"/>
              <p:cNvSpPr>
                <a:spLocks noChangeArrowheads="1"/>
              </p:cNvSpPr>
              <p:nvPr/>
            </p:nvSpPr>
            <p:spPr bwMode="auto">
              <a:xfrm>
                <a:off x="4197" y="3681"/>
                <a:ext cx="1262" cy="151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55882" name="Text Box 234"/>
              <p:cNvSpPr txBox="1">
                <a:spLocks noChangeArrowheads="1"/>
              </p:cNvSpPr>
              <p:nvPr/>
            </p:nvSpPr>
            <p:spPr bwMode="auto">
              <a:xfrm>
                <a:off x="4613" y="3642"/>
                <a:ext cx="427" cy="1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endParaRPr lang="en-US" altLang="fr-FR" sz="1600" baseline="-25000" dirty="0">
                  <a:latin typeface="Arial" charset="0"/>
                </a:endParaRPr>
              </a:p>
            </p:txBody>
          </p:sp>
          <p:sp>
            <p:nvSpPr>
              <p:cNvPr id="155883" name="Text Box 235"/>
              <p:cNvSpPr txBox="1">
                <a:spLocks noChangeArrowheads="1"/>
              </p:cNvSpPr>
              <p:nvPr/>
            </p:nvSpPr>
            <p:spPr bwMode="auto">
              <a:xfrm>
                <a:off x="4129" y="3904"/>
                <a:ext cx="1397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fr-FR" sz="1600" dirty="0" smtClean="0">
                    <a:latin typeface="Arial" charset="0"/>
                  </a:rPr>
                  <a:t>(100) Si substrate</a:t>
                </a:r>
                <a:endParaRPr lang="en-US" altLang="fr-FR" sz="1600" dirty="0">
                  <a:latin typeface="Arial" charset="0"/>
                </a:endParaRPr>
              </a:p>
            </p:txBody>
          </p:sp>
        </p:grpSp>
        <p:sp>
          <p:nvSpPr>
            <p:cNvPr id="155884" name="Line 236"/>
            <p:cNvSpPr>
              <a:spLocks noChangeShapeType="1"/>
            </p:cNvSpPr>
            <p:nvPr/>
          </p:nvSpPr>
          <p:spPr bwMode="auto">
            <a:xfrm>
              <a:off x="450850" y="1890713"/>
              <a:ext cx="3175" cy="96520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 type="triangl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55885" name="Text Box 237"/>
            <p:cNvSpPr txBox="1">
              <a:spLocks noChangeArrowheads="1"/>
            </p:cNvSpPr>
            <p:nvPr/>
          </p:nvSpPr>
          <p:spPr bwMode="auto">
            <a:xfrm>
              <a:off x="409575" y="1976438"/>
              <a:ext cx="2417763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fr-FR" sz="1800" dirty="0" smtClean="0">
                  <a:solidFill>
                    <a:schemeClr val="accent2"/>
                  </a:solidFill>
                  <a:latin typeface="Futura XBlkCnIt BT" pitchFamily="34" charset="0"/>
                </a:rPr>
                <a:t>Thermal oxidation PECVD</a:t>
              </a:r>
              <a:endParaRPr lang="en-US" altLang="fr-FR" sz="1800" dirty="0">
                <a:solidFill>
                  <a:schemeClr val="accent2"/>
                </a:solidFill>
                <a:latin typeface="Futura XBlkCnIt BT" pitchFamily="34" charset="0"/>
              </a:endParaRPr>
            </a:p>
          </p:txBody>
        </p:sp>
        <p:sp>
          <p:nvSpPr>
            <p:cNvPr id="155886" name="Line 238"/>
            <p:cNvSpPr>
              <a:spLocks noChangeShapeType="1"/>
            </p:cNvSpPr>
            <p:nvPr/>
          </p:nvSpPr>
          <p:spPr bwMode="auto">
            <a:xfrm>
              <a:off x="2443163" y="3497263"/>
              <a:ext cx="418147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 type="triangl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55887" name="Text Box 239"/>
            <p:cNvSpPr txBox="1">
              <a:spLocks noChangeArrowheads="1"/>
            </p:cNvSpPr>
            <p:nvPr/>
          </p:nvSpPr>
          <p:spPr bwMode="auto">
            <a:xfrm>
              <a:off x="2243138" y="3048000"/>
              <a:ext cx="4506912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fr-FR" sz="1600" dirty="0" smtClean="0">
                  <a:solidFill>
                    <a:schemeClr val="accent2"/>
                  </a:solidFill>
                  <a:latin typeface="Futura XBlkCnIt BT" pitchFamily="34" charset="0"/>
                </a:rPr>
                <a:t>Spin-Coating, PECVD, Plasmas (O</a:t>
              </a:r>
              <a:r>
                <a:rPr lang="en-US" altLang="fr-FR" sz="1600" baseline="-25000" dirty="0" smtClean="0">
                  <a:solidFill>
                    <a:schemeClr val="accent2"/>
                  </a:solidFill>
                  <a:latin typeface="Futura XBlkCnIt BT" pitchFamily="34" charset="0"/>
                </a:rPr>
                <a:t>2</a:t>
              </a:r>
              <a:r>
                <a:rPr lang="en-US" altLang="fr-FR" sz="1600" dirty="0" smtClean="0">
                  <a:solidFill>
                    <a:schemeClr val="accent2"/>
                  </a:solidFill>
                  <a:latin typeface="Futura XBlkCnIt BT" pitchFamily="34" charset="0"/>
                </a:rPr>
                <a:t>, </a:t>
              </a:r>
              <a:r>
                <a:rPr lang="en-US" altLang="fr-FR" sz="1600" dirty="0" err="1" smtClean="0">
                  <a:solidFill>
                    <a:schemeClr val="accent2"/>
                  </a:solidFill>
                  <a:latin typeface="Futura XBlkCnIt BT" pitchFamily="34" charset="0"/>
                </a:rPr>
                <a:t>Ar</a:t>
              </a:r>
              <a:r>
                <a:rPr lang="en-US" altLang="fr-FR" sz="1600" dirty="0" smtClean="0">
                  <a:solidFill>
                    <a:schemeClr val="accent2"/>
                  </a:solidFill>
                  <a:latin typeface="Futura XBlkCnIt BT" pitchFamily="34" charset="0"/>
                </a:rPr>
                <a:t>, CF</a:t>
              </a:r>
              <a:r>
                <a:rPr lang="en-US" altLang="fr-FR" sz="1600" baseline="-25000" dirty="0" smtClean="0">
                  <a:solidFill>
                    <a:schemeClr val="accent2"/>
                  </a:solidFill>
                  <a:latin typeface="Futura XBlkCnIt BT" pitchFamily="34" charset="0"/>
                </a:rPr>
                <a:t>4</a:t>
              </a:r>
              <a:r>
                <a:rPr lang="en-US" altLang="fr-FR" sz="1600" dirty="0" smtClean="0">
                  <a:solidFill>
                    <a:schemeClr val="accent2"/>
                  </a:solidFill>
                  <a:latin typeface="Futura XBlkCnIt BT" pitchFamily="34" charset="0"/>
                </a:rPr>
                <a:t>)</a:t>
              </a:r>
              <a:endParaRPr lang="en-US" altLang="fr-FR" sz="1600" baseline="-25000" dirty="0">
                <a:solidFill>
                  <a:schemeClr val="accent2"/>
                </a:solidFill>
                <a:latin typeface="Futura XBlkCnIt BT" pitchFamily="34" charset="0"/>
              </a:endParaRPr>
            </a:p>
          </p:txBody>
        </p:sp>
        <p:sp>
          <p:nvSpPr>
            <p:cNvPr id="155888" name="Line 240"/>
            <p:cNvSpPr>
              <a:spLocks noChangeShapeType="1"/>
            </p:cNvSpPr>
            <p:nvPr/>
          </p:nvSpPr>
          <p:spPr bwMode="auto">
            <a:xfrm>
              <a:off x="8975725" y="4321175"/>
              <a:ext cx="0" cy="1354138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 type="triangl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55889" name="Text Box 241"/>
            <p:cNvSpPr txBox="1">
              <a:spLocks noChangeArrowheads="1"/>
            </p:cNvSpPr>
            <p:nvPr/>
          </p:nvSpPr>
          <p:spPr bwMode="auto">
            <a:xfrm>
              <a:off x="5970588" y="4462463"/>
              <a:ext cx="3030537" cy="10772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altLang="fr-FR" sz="1600" dirty="0" smtClean="0">
                  <a:solidFill>
                    <a:schemeClr val="accent2"/>
                  </a:solidFill>
                  <a:latin typeface="Futura XBlkCnIt BT" pitchFamily="34" charset="0"/>
                </a:rPr>
                <a:t>Mask / Lithography (D)UV / Development / Baking           </a:t>
              </a:r>
              <a:r>
                <a:rPr lang="en-US" altLang="fr-FR" sz="1600" dirty="0" smtClean="0">
                  <a:latin typeface="Futura XBlkCnIt BT" pitchFamily="34" charset="0"/>
                </a:rPr>
                <a:t>+</a:t>
              </a:r>
              <a:r>
                <a:rPr lang="en-US" altLang="fr-FR" sz="1600" dirty="0" smtClean="0">
                  <a:solidFill>
                    <a:schemeClr val="accent2"/>
                  </a:solidFill>
                  <a:latin typeface="Futura XBlkCnIt BT" pitchFamily="34" charset="0"/>
                </a:rPr>
                <a:t> Plasmas treatments :      Etching and functionalization</a:t>
              </a:r>
              <a:endParaRPr lang="en-US" altLang="fr-FR" sz="1600" dirty="0">
                <a:solidFill>
                  <a:schemeClr val="accent2"/>
                </a:solidFill>
                <a:latin typeface="Futura XBlkCnIt BT" pitchFamily="34" charset="0"/>
              </a:endParaRPr>
            </a:p>
          </p:txBody>
        </p:sp>
        <p:grpSp>
          <p:nvGrpSpPr>
            <p:cNvPr id="155890" name="Group 242"/>
            <p:cNvGrpSpPr>
              <a:grpSpLocks/>
            </p:cNvGrpSpPr>
            <p:nvPr/>
          </p:nvGrpSpPr>
          <p:grpSpPr bwMode="auto">
            <a:xfrm>
              <a:off x="114300" y="2852738"/>
              <a:ext cx="2217738" cy="835025"/>
              <a:chOff x="54" y="1767"/>
              <a:chExt cx="1397" cy="526"/>
            </a:xfrm>
          </p:grpSpPr>
          <p:sp>
            <p:nvSpPr>
              <p:cNvPr id="155891" name="Rectangle 243"/>
              <p:cNvSpPr>
                <a:spLocks noChangeArrowheads="1"/>
              </p:cNvSpPr>
              <p:nvPr/>
            </p:nvSpPr>
            <p:spPr bwMode="auto">
              <a:xfrm>
                <a:off x="121" y="1953"/>
                <a:ext cx="1263" cy="340"/>
              </a:xfrm>
              <a:prstGeom prst="rect">
                <a:avLst/>
              </a:prstGeom>
              <a:solidFill>
                <a:srgbClr val="00CC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55892" name="Rectangle 244"/>
              <p:cNvSpPr>
                <a:spLocks noChangeArrowheads="1"/>
              </p:cNvSpPr>
              <p:nvPr/>
            </p:nvSpPr>
            <p:spPr bwMode="auto">
              <a:xfrm>
                <a:off x="121" y="1804"/>
                <a:ext cx="1263" cy="151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55893" name="Text Box 245"/>
              <p:cNvSpPr txBox="1">
                <a:spLocks noChangeArrowheads="1"/>
              </p:cNvSpPr>
              <p:nvPr/>
            </p:nvSpPr>
            <p:spPr bwMode="auto">
              <a:xfrm>
                <a:off x="541" y="1767"/>
                <a:ext cx="427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fr-FR" sz="1600" dirty="0" smtClean="0">
                    <a:latin typeface="Arial" charset="0"/>
                  </a:rPr>
                  <a:t>SiO</a:t>
                </a:r>
                <a:r>
                  <a:rPr lang="en-US" altLang="fr-FR" sz="1600" baseline="-25000" dirty="0" smtClean="0">
                    <a:latin typeface="Arial" charset="0"/>
                  </a:rPr>
                  <a:t>2</a:t>
                </a:r>
                <a:endParaRPr lang="en-US" altLang="fr-FR" sz="1600" baseline="-25000" dirty="0">
                  <a:latin typeface="Arial" charset="0"/>
                </a:endParaRPr>
              </a:p>
            </p:txBody>
          </p:sp>
          <p:sp>
            <p:nvSpPr>
              <p:cNvPr id="155894" name="Text Box 246"/>
              <p:cNvSpPr txBox="1">
                <a:spLocks noChangeArrowheads="1"/>
              </p:cNvSpPr>
              <p:nvPr/>
            </p:nvSpPr>
            <p:spPr bwMode="auto">
              <a:xfrm>
                <a:off x="54" y="2027"/>
                <a:ext cx="1397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fr-FR" sz="1600" dirty="0" smtClean="0">
                    <a:latin typeface="Arial" charset="0"/>
                  </a:rPr>
                  <a:t>(100) Si substrat</a:t>
                </a:r>
                <a:r>
                  <a:rPr lang="en-US" altLang="fr-FR" sz="1600" dirty="0">
                    <a:latin typeface="Arial" charset="0"/>
                  </a:rPr>
                  <a:t>e</a:t>
                </a:r>
              </a:p>
            </p:txBody>
          </p:sp>
        </p:grpSp>
        <p:sp>
          <p:nvSpPr>
            <p:cNvPr id="155897" name="Rectangle 249"/>
            <p:cNvSpPr>
              <a:spLocks noChangeArrowheads="1"/>
            </p:cNvSpPr>
            <p:nvPr/>
          </p:nvSpPr>
          <p:spPr bwMode="auto">
            <a:xfrm>
              <a:off x="6877050" y="3027363"/>
              <a:ext cx="2030413" cy="261937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55898" name="Rectangle 250"/>
            <p:cNvSpPr>
              <a:spLocks noChangeArrowheads="1"/>
            </p:cNvSpPr>
            <p:nvPr/>
          </p:nvSpPr>
          <p:spPr bwMode="auto">
            <a:xfrm>
              <a:off x="6877050" y="3522663"/>
              <a:ext cx="2030413" cy="539750"/>
            </a:xfrm>
            <a:prstGeom prst="rect">
              <a:avLst/>
            </a:prstGeom>
            <a:solidFill>
              <a:srgbClr val="00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55899" name="Rectangle 251"/>
            <p:cNvSpPr>
              <a:spLocks noChangeArrowheads="1"/>
            </p:cNvSpPr>
            <p:nvPr/>
          </p:nvSpPr>
          <p:spPr bwMode="auto">
            <a:xfrm>
              <a:off x="6877050" y="3286125"/>
              <a:ext cx="2028825" cy="239713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55900" name="Text Box 252"/>
            <p:cNvSpPr txBox="1">
              <a:spLocks noChangeArrowheads="1"/>
            </p:cNvSpPr>
            <p:nvPr/>
          </p:nvSpPr>
          <p:spPr bwMode="auto">
            <a:xfrm>
              <a:off x="6700838" y="3224213"/>
              <a:ext cx="2471737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fr-FR" sz="1600" dirty="0" smtClean="0">
                  <a:latin typeface="Arial" charset="0"/>
                </a:rPr>
                <a:t>SOG, NOA, PS233</a:t>
              </a:r>
              <a:endParaRPr lang="en-US" altLang="fr-FR" sz="1600" dirty="0">
                <a:latin typeface="Arial" charset="0"/>
              </a:endParaRPr>
            </a:p>
          </p:txBody>
        </p:sp>
        <p:sp>
          <p:nvSpPr>
            <p:cNvPr id="155901" name="Text Box 253"/>
            <p:cNvSpPr txBox="1">
              <a:spLocks noChangeArrowheads="1"/>
            </p:cNvSpPr>
            <p:nvPr/>
          </p:nvSpPr>
          <p:spPr bwMode="auto">
            <a:xfrm>
              <a:off x="6770688" y="3632200"/>
              <a:ext cx="2217737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fr-FR" sz="1600" dirty="0" smtClean="0">
                  <a:latin typeface="Arial" charset="0"/>
                </a:rPr>
                <a:t>(100) Si substrate</a:t>
              </a:r>
              <a:endParaRPr lang="en-US" altLang="fr-FR" sz="1600" dirty="0">
                <a:latin typeface="Arial" charset="0"/>
              </a:endParaRPr>
            </a:p>
          </p:txBody>
        </p:sp>
        <p:sp>
          <p:nvSpPr>
            <p:cNvPr id="155902" name="Text Box 254"/>
            <p:cNvSpPr txBox="1">
              <a:spLocks noChangeArrowheads="1"/>
            </p:cNvSpPr>
            <p:nvPr/>
          </p:nvSpPr>
          <p:spPr bwMode="auto">
            <a:xfrm>
              <a:off x="6700838" y="3003550"/>
              <a:ext cx="2382837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fr-FR" sz="1400" dirty="0" smtClean="0">
                  <a:latin typeface="Arial" charset="0"/>
                </a:rPr>
                <a:t>SU-8 (or PMMA)</a:t>
              </a:r>
              <a:endParaRPr lang="en-US" altLang="fr-FR" sz="1400" baseline="-25000" dirty="0">
                <a:latin typeface="Arial" charset="0"/>
              </a:endParaRPr>
            </a:p>
          </p:txBody>
        </p:sp>
        <p:grpSp>
          <p:nvGrpSpPr>
            <p:cNvPr id="155905" name="Group 257"/>
            <p:cNvGrpSpPr>
              <a:grpSpLocks/>
            </p:cNvGrpSpPr>
            <p:nvPr/>
          </p:nvGrpSpPr>
          <p:grpSpPr bwMode="auto">
            <a:xfrm>
              <a:off x="3394075" y="565150"/>
              <a:ext cx="3603625" cy="2197100"/>
              <a:chOff x="1936" y="414"/>
              <a:chExt cx="2270" cy="1384"/>
            </a:xfrm>
          </p:grpSpPr>
          <p:pic>
            <p:nvPicPr>
              <p:cNvPr id="155906" name="Picture 258" descr="Su-8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41" y="643"/>
                <a:ext cx="2263" cy="115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55907" name="Text Box 259"/>
              <p:cNvSpPr txBox="1">
                <a:spLocks noChangeArrowheads="1"/>
              </p:cNvSpPr>
              <p:nvPr/>
            </p:nvSpPr>
            <p:spPr bwMode="auto">
              <a:xfrm>
                <a:off x="1936" y="414"/>
                <a:ext cx="2270" cy="233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fr-FR" sz="1800" dirty="0" err="1" smtClean="0">
                    <a:solidFill>
                      <a:srgbClr val="800000"/>
                    </a:solidFill>
                    <a:latin typeface="Square721 Cn BT" pitchFamily="34" charset="0"/>
                    <a:cs typeface="Times New Roman" pitchFamily="18" charset="0"/>
                  </a:rPr>
                  <a:t>Biphenol</a:t>
                </a:r>
                <a:r>
                  <a:rPr lang="en-US" altLang="fr-FR" sz="1800" dirty="0" smtClean="0">
                    <a:solidFill>
                      <a:srgbClr val="800000"/>
                    </a:solidFill>
                    <a:latin typeface="Square721 Cn BT" pitchFamily="34" charset="0"/>
                    <a:cs typeface="Times New Roman" pitchFamily="18" charset="0"/>
                  </a:rPr>
                  <a:t> A ether </a:t>
                </a:r>
                <a:r>
                  <a:rPr lang="en-US" altLang="fr-FR" sz="1800" dirty="0" err="1" smtClean="0">
                    <a:solidFill>
                      <a:srgbClr val="800000"/>
                    </a:solidFill>
                    <a:latin typeface="Square721 Cn BT" pitchFamily="34" charset="0"/>
                    <a:cs typeface="Times New Roman" pitchFamily="18" charset="0"/>
                  </a:rPr>
                  <a:t>glycidyl</a:t>
                </a:r>
                <a:r>
                  <a:rPr lang="en-US" altLang="fr-FR" sz="1800" dirty="0" smtClean="0">
                    <a:solidFill>
                      <a:srgbClr val="800000"/>
                    </a:solidFill>
                    <a:latin typeface="Square721 Cn BT" pitchFamily="34" charset="0"/>
                    <a:cs typeface="Times New Roman" pitchFamily="18" charset="0"/>
                  </a:rPr>
                  <a:t> (SU8)</a:t>
                </a:r>
                <a:endParaRPr lang="en-US" altLang="fr-FR" sz="1800" dirty="0">
                  <a:solidFill>
                    <a:srgbClr val="800000"/>
                  </a:solidFill>
                  <a:latin typeface="Square721 Cn BT" pitchFamily="34" charset="0"/>
                </a:endParaRPr>
              </a:p>
            </p:txBody>
          </p:sp>
        </p:grpSp>
        <p:sp>
          <p:nvSpPr>
            <p:cNvPr id="155908" name="AutoShape 260"/>
            <p:cNvSpPr>
              <a:spLocks noChangeArrowheads="1"/>
            </p:cNvSpPr>
            <p:nvPr/>
          </p:nvSpPr>
          <p:spPr bwMode="auto">
            <a:xfrm rot="19314116">
              <a:off x="6938963" y="2603500"/>
              <a:ext cx="258762" cy="352425"/>
            </a:xfrm>
            <a:prstGeom prst="upDownArrow">
              <a:avLst>
                <a:gd name="adj1" fmla="val 50000"/>
                <a:gd name="adj2" fmla="val 27239"/>
              </a:avLst>
            </a:prstGeom>
            <a:solidFill>
              <a:srgbClr val="FF6600"/>
            </a:solidFill>
            <a:ln w="1905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fr-FR" sz="1600" dirty="0"/>
            </a:p>
          </p:txBody>
        </p:sp>
        <p:sp>
          <p:nvSpPr>
            <p:cNvPr id="155928" name="Text Box 280"/>
            <p:cNvSpPr txBox="1">
              <a:spLocks noChangeArrowheads="1"/>
            </p:cNvSpPr>
            <p:nvPr/>
          </p:nvSpPr>
          <p:spPr bwMode="auto">
            <a:xfrm>
              <a:off x="3578225" y="5838825"/>
              <a:ext cx="1646238" cy="463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eaLnBrk="0" hangingPunct="0">
                <a:spcBef>
                  <a:spcPct val="0"/>
                </a:spcBef>
              </a:pPr>
              <a:r>
                <a:rPr lang="en-US" altLang="fr-FR" sz="1400" dirty="0" smtClean="0">
                  <a:solidFill>
                    <a:srgbClr val="0000FF"/>
                  </a:solidFill>
                  <a:latin typeface="Arial" charset="0"/>
                </a:rPr>
                <a:t>Molecular/radicals reaction</a:t>
              </a:r>
              <a:endParaRPr lang="en-US" altLang="fr-FR" sz="1400" dirty="0">
                <a:solidFill>
                  <a:srgbClr val="0000FF"/>
                </a:solidFill>
                <a:latin typeface="Arial" charset="0"/>
              </a:endParaRPr>
            </a:p>
          </p:txBody>
        </p:sp>
        <p:sp>
          <p:nvSpPr>
            <p:cNvPr id="155929" name="Text Box 281"/>
            <p:cNvSpPr txBox="1">
              <a:spLocks noChangeArrowheads="1"/>
            </p:cNvSpPr>
            <p:nvPr/>
          </p:nvSpPr>
          <p:spPr bwMode="auto">
            <a:xfrm>
              <a:off x="1908175" y="6078538"/>
              <a:ext cx="1970088" cy="231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eaLnBrk="0" hangingPunct="0">
                <a:spcBef>
                  <a:spcPct val="0"/>
                </a:spcBef>
              </a:pPr>
              <a:r>
                <a:rPr lang="en-US" altLang="fr-FR" sz="1400" dirty="0" smtClean="0">
                  <a:solidFill>
                    <a:srgbClr val="0000FF"/>
                  </a:solidFill>
                  <a:latin typeface="Arial" charset="0"/>
                </a:rPr>
                <a:t>Surface reaction</a:t>
              </a:r>
              <a:endParaRPr lang="en-US" altLang="fr-FR" sz="1400" dirty="0">
                <a:solidFill>
                  <a:srgbClr val="0000FF"/>
                </a:solidFill>
                <a:latin typeface="Arial" charset="0"/>
              </a:endParaRPr>
            </a:p>
          </p:txBody>
        </p:sp>
        <p:sp>
          <p:nvSpPr>
            <p:cNvPr id="155930" name="Text Box 282"/>
            <p:cNvSpPr txBox="1">
              <a:spLocks noChangeArrowheads="1"/>
            </p:cNvSpPr>
            <p:nvPr/>
          </p:nvSpPr>
          <p:spPr bwMode="auto">
            <a:xfrm>
              <a:off x="3813175" y="4603751"/>
              <a:ext cx="1711325" cy="4556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eaLnBrk="0" hangingPunct="0">
                <a:spcBef>
                  <a:spcPct val="0"/>
                </a:spcBef>
              </a:pPr>
              <a:r>
                <a:rPr lang="en-US" altLang="fr-FR" sz="1400" dirty="0" smtClean="0">
                  <a:solidFill>
                    <a:srgbClr val="0000FF"/>
                  </a:solidFill>
                  <a:latin typeface="Arial" charset="0"/>
                </a:rPr>
                <a:t>ion/molecules</a:t>
              </a:r>
            </a:p>
            <a:p>
              <a:pPr algn="ctr" eaLnBrk="0" hangingPunct="0">
                <a:spcBef>
                  <a:spcPct val="0"/>
                </a:spcBef>
              </a:pPr>
              <a:r>
                <a:rPr lang="en-US" altLang="fr-FR" sz="1400" dirty="0" smtClean="0">
                  <a:solidFill>
                    <a:srgbClr val="0000FF"/>
                  </a:solidFill>
                  <a:latin typeface="Arial" charset="0"/>
                </a:rPr>
                <a:t>reactions</a:t>
              </a:r>
              <a:endParaRPr lang="en-US" altLang="fr-FR" sz="1400" dirty="0">
                <a:solidFill>
                  <a:srgbClr val="0000FF"/>
                </a:solidFill>
                <a:latin typeface="Arial" charset="0"/>
              </a:endParaRPr>
            </a:p>
            <a:p>
              <a:pPr algn="ctr" eaLnBrk="0" hangingPunct="0">
                <a:spcBef>
                  <a:spcPct val="0"/>
                </a:spcBef>
              </a:pPr>
              <a:endParaRPr lang="en-US" altLang="fr-FR" sz="1400" dirty="0">
                <a:solidFill>
                  <a:srgbClr val="0000FF"/>
                </a:solidFill>
                <a:latin typeface="Arial" charset="0"/>
              </a:endParaRPr>
            </a:p>
          </p:txBody>
        </p:sp>
        <p:sp>
          <p:nvSpPr>
            <p:cNvPr id="155931" name="Text Box 283"/>
            <p:cNvSpPr txBox="1">
              <a:spLocks noChangeArrowheads="1"/>
            </p:cNvSpPr>
            <p:nvPr/>
          </p:nvSpPr>
          <p:spPr bwMode="auto">
            <a:xfrm>
              <a:off x="3198813" y="5237163"/>
              <a:ext cx="917575" cy="177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eaLnBrk="0" hangingPunct="0">
                <a:spcBef>
                  <a:spcPct val="0"/>
                </a:spcBef>
              </a:pPr>
              <a:r>
                <a:rPr lang="en-US" altLang="fr-FR" sz="1400" dirty="0" smtClean="0">
                  <a:solidFill>
                    <a:srgbClr val="0000FF"/>
                  </a:solidFill>
                  <a:latin typeface="Arial" charset="0"/>
                </a:rPr>
                <a:t>diffusion</a:t>
              </a:r>
              <a:endParaRPr lang="en-US" altLang="fr-FR" sz="1400" dirty="0">
                <a:solidFill>
                  <a:srgbClr val="0000FF"/>
                </a:solidFill>
                <a:latin typeface="Arial" charset="0"/>
              </a:endParaRPr>
            </a:p>
          </p:txBody>
        </p:sp>
        <p:sp>
          <p:nvSpPr>
            <p:cNvPr id="155932" name="Text Box 284"/>
            <p:cNvSpPr txBox="1">
              <a:spLocks noChangeArrowheads="1"/>
            </p:cNvSpPr>
            <p:nvPr/>
          </p:nvSpPr>
          <p:spPr bwMode="auto">
            <a:xfrm>
              <a:off x="4933950" y="6153150"/>
              <a:ext cx="1184275" cy="514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eaLnBrk="0" hangingPunct="0">
                <a:spcBef>
                  <a:spcPct val="0"/>
                </a:spcBef>
              </a:pPr>
              <a:r>
                <a:rPr lang="en-US" altLang="fr-FR" sz="1400" i="1" dirty="0" smtClean="0">
                  <a:latin typeface="Arial" charset="0"/>
                </a:rPr>
                <a:t>Products</a:t>
              </a:r>
            </a:p>
            <a:p>
              <a:pPr algn="ctr" eaLnBrk="0" hangingPunct="0">
                <a:spcBef>
                  <a:spcPct val="0"/>
                </a:spcBef>
              </a:pPr>
              <a:r>
                <a:rPr lang="en-US" altLang="fr-FR" sz="1400" i="1" dirty="0" smtClean="0">
                  <a:latin typeface="Arial" charset="0"/>
                </a:rPr>
                <a:t>exit</a:t>
              </a:r>
              <a:endParaRPr lang="en-US" altLang="fr-FR" sz="1400" b="0" i="1" dirty="0">
                <a:latin typeface="Arial" charset="0"/>
              </a:endParaRPr>
            </a:p>
          </p:txBody>
        </p:sp>
        <p:sp>
          <p:nvSpPr>
            <p:cNvPr id="155933" name="Line 285"/>
            <p:cNvSpPr>
              <a:spLocks noChangeShapeType="1"/>
            </p:cNvSpPr>
            <p:nvPr/>
          </p:nvSpPr>
          <p:spPr bwMode="auto">
            <a:xfrm>
              <a:off x="1508125" y="6372225"/>
              <a:ext cx="32766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5934" name="Line 286"/>
            <p:cNvSpPr>
              <a:spLocks noChangeShapeType="1"/>
            </p:cNvSpPr>
            <p:nvPr/>
          </p:nvSpPr>
          <p:spPr bwMode="auto">
            <a:xfrm>
              <a:off x="1982788" y="6329363"/>
              <a:ext cx="2327275" cy="0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5935" name="Line 287"/>
            <p:cNvSpPr>
              <a:spLocks noChangeShapeType="1"/>
            </p:cNvSpPr>
            <p:nvPr/>
          </p:nvSpPr>
          <p:spPr bwMode="auto">
            <a:xfrm>
              <a:off x="1519238" y="4332288"/>
              <a:ext cx="32766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5936" name="Line 288"/>
            <p:cNvSpPr>
              <a:spLocks noChangeShapeType="1"/>
            </p:cNvSpPr>
            <p:nvPr/>
          </p:nvSpPr>
          <p:spPr bwMode="auto">
            <a:xfrm rot="5400000" flipV="1">
              <a:off x="5554663" y="5713413"/>
              <a:ext cx="9525" cy="63500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5937" name="Text Box 289"/>
            <p:cNvSpPr txBox="1">
              <a:spLocks noChangeArrowheads="1"/>
            </p:cNvSpPr>
            <p:nvPr/>
          </p:nvSpPr>
          <p:spPr bwMode="auto">
            <a:xfrm>
              <a:off x="-38100" y="4268788"/>
              <a:ext cx="1087438" cy="5048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eaLnBrk="0" hangingPunct="0">
                <a:spcBef>
                  <a:spcPct val="0"/>
                </a:spcBef>
              </a:pPr>
              <a:r>
                <a:rPr lang="en-US" altLang="fr-FR" sz="1400" i="1" dirty="0" smtClean="0">
                  <a:latin typeface="Arial" charset="0"/>
                </a:rPr>
                <a:t>Precursors entrance</a:t>
              </a:r>
              <a:endParaRPr lang="en-US" altLang="fr-FR" sz="1400" b="0" i="1" dirty="0">
                <a:latin typeface="Arial" charset="0"/>
              </a:endParaRPr>
            </a:p>
          </p:txBody>
        </p:sp>
        <p:sp>
          <p:nvSpPr>
            <p:cNvPr id="155938" name="Text Box 290"/>
            <p:cNvSpPr txBox="1">
              <a:spLocks noChangeArrowheads="1"/>
            </p:cNvSpPr>
            <p:nvPr/>
          </p:nvSpPr>
          <p:spPr bwMode="auto">
            <a:xfrm>
              <a:off x="3214688" y="4067175"/>
              <a:ext cx="917575" cy="2333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eaLnBrk="0" hangingPunct="0">
                <a:spcBef>
                  <a:spcPct val="0"/>
                </a:spcBef>
              </a:pPr>
              <a:r>
                <a:rPr lang="en-US" altLang="fr-FR" sz="1400" dirty="0" smtClean="0">
                  <a:latin typeface="Arial" charset="0"/>
                </a:rPr>
                <a:t>Electrode</a:t>
              </a:r>
              <a:endParaRPr lang="en-US" altLang="fr-FR" sz="1400" dirty="0">
                <a:latin typeface="Arial" charset="0"/>
              </a:endParaRPr>
            </a:p>
          </p:txBody>
        </p:sp>
        <p:sp>
          <p:nvSpPr>
            <p:cNvPr id="155939" name="Oval 291"/>
            <p:cNvSpPr>
              <a:spLocks noChangeArrowheads="1"/>
            </p:cNvSpPr>
            <p:nvPr/>
          </p:nvSpPr>
          <p:spPr bwMode="auto">
            <a:xfrm>
              <a:off x="1736725" y="4999038"/>
              <a:ext cx="195263" cy="187325"/>
            </a:xfrm>
            <a:prstGeom prst="ellips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l" eaLnBrk="0" hangingPunct="0">
                <a:spcBef>
                  <a:spcPct val="0"/>
                </a:spcBef>
              </a:pPr>
              <a:r>
                <a:rPr lang="en-US" altLang="fr-FR" sz="1000" b="0" dirty="0" smtClean="0"/>
                <a:t>   </a:t>
              </a:r>
              <a:endParaRPr lang="en-US" altLang="fr-FR" sz="1100" b="0" dirty="0"/>
            </a:p>
          </p:txBody>
        </p:sp>
        <p:sp>
          <p:nvSpPr>
            <p:cNvPr id="155940" name="Oval 292"/>
            <p:cNvSpPr>
              <a:spLocks noChangeArrowheads="1"/>
            </p:cNvSpPr>
            <p:nvPr/>
          </p:nvSpPr>
          <p:spPr bwMode="auto">
            <a:xfrm>
              <a:off x="1857375" y="5116513"/>
              <a:ext cx="196850" cy="187325"/>
            </a:xfrm>
            <a:prstGeom prst="ellipse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l" eaLnBrk="0" hangingPunct="0">
                <a:spcBef>
                  <a:spcPct val="0"/>
                </a:spcBef>
              </a:pPr>
              <a:r>
                <a:rPr lang="en-US" altLang="fr-FR" sz="1000" b="0" dirty="0" smtClean="0"/>
                <a:t>   </a:t>
              </a:r>
              <a:endParaRPr lang="en-US" altLang="fr-FR" sz="1100" b="0" dirty="0"/>
            </a:p>
          </p:txBody>
        </p:sp>
        <p:sp>
          <p:nvSpPr>
            <p:cNvPr id="155941" name="Line 293"/>
            <p:cNvSpPr>
              <a:spLocks noChangeShapeType="1"/>
            </p:cNvSpPr>
            <p:nvPr/>
          </p:nvSpPr>
          <p:spPr bwMode="auto">
            <a:xfrm flipV="1">
              <a:off x="3159125" y="4567238"/>
              <a:ext cx="0" cy="31432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5942" name="Line 294"/>
            <p:cNvSpPr>
              <a:spLocks noChangeShapeType="1"/>
            </p:cNvSpPr>
            <p:nvPr/>
          </p:nvSpPr>
          <p:spPr bwMode="auto">
            <a:xfrm>
              <a:off x="3159125" y="5076825"/>
              <a:ext cx="0" cy="39528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5943" name="Oval 295"/>
            <p:cNvSpPr>
              <a:spLocks noChangeArrowheads="1"/>
            </p:cNvSpPr>
            <p:nvPr/>
          </p:nvSpPr>
          <p:spPr bwMode="auto">
            <a:xfrm>
              <a:off x="3609975" y="5622925"/>
              <a:ext cx="195263" cy="187325"/>
            </a:xfrm>
            <a:prstGeom prst="ellips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l" eaLnBrk="0" hangingPunct="0">
                <a:spcBef>
                  <a:spcPct val="0"/>
                </a:spcBef>
              </a:pPr>
              <a:r>
                <a:rPr lang="en-US" altLang="fr-FR" sz="1000" b="0" dirty="0" smtClean="0"/>
                <a:t>   </a:t>
              </a:r>
              <a:endParaRPr lang="en-US" altLang="fr-FR" sz="1100" b="0" dirty="0"/>
            </a:p>
          </p:txBody>
        </p:sp>
        <p:sp>
          <p:nvSpPr>
            <p:cNvPr id="155944" name="Oval 296"/>
            <p:cNvSpPr>
              <a:spLocks noChangeArrowheads="1"/>
            </p:cNvSpPr>
            <p:nvPr/>
          </p:nvSpPr>
          <p:spPr bwMode="auto">
            <a:xfrm>
              <a:off x="3838575" y="4527550"/>
              <a:ext cx="193675" cy="187325"/>
            </a:xfrm>
            <a:prstGeom prst="ellipse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l" eaLnBrk="0" hangingPunct="0">
                <a:spcBef>
                  <a:spcPct val="0"/>
                </a:spcBef>
              </a:pPr>
              <a:r>
                <a:rPr lang="en-US" altLang="fr-FR" sz="1000" b="0" dirty="0" smtClean="0"/>
                <a:t>   </a:t>
              </a:r>
              <a:endParaRPr lang="en-US" altLang="fr-FR" sz="1100" b="0" dirty="0"/>
            </a:p>
          </p:txBody>
        </p:sp>
        <p:sp>
          <p:nvSpPr>
            <p:cNvPr id="155945" name="Oval 297"/>
            <p:cNvSpPr>
              <a:spLocks noChangeArrowheads="1"/>
            </p:cNvSpPr>
            <p:nvPr/>
          </p:nvSpPr>
          <p:spPr bwMode="auto">
            <a:xfrm>
              <a:off x="3683000" y="4656138"/>
              <a:ext cx="193675" cy="187325"/>
            </a:xfrm>
            <a:prstGeom prst="ellips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l" eaLnBrk="0" hangingPunct="0">
                <a:spcBef>
                  <a:spcPct val="0"/>
                </a:spcBef>
              </a:pPr>
              <a:r>
                <a:rPr lang="en-US" altLang="fr-FR" sz="1000" b="0" dirty="0" smtClean="0"/>
                <a:t>   </a:t>
              </a:r>
              <a:endParaRPr lang="en-US" altLang="fr-FR" sz="1100" b="0" dirty="0"/>
            </a:p>
          </p:txBody>
        </p:sp>
        <p:sp>
          <p:nvSpPr>
            <p:cNvPr id="155946" name="AutoShape 298"/>
            <p:cNvSpPr>
              <a:spLocks noChangeArrowheads="1"/>
            </p:cNvSpPr>
            <p:nvPr/>
          </p:nvSpPr>
          <p:spPr bwMode="auto">
            <a:xfrm>
              <a:off x="1265238" y="5157788"/>
              <a:ext cx="117475" cy="139700"/>
            </a:xfrm>
            <a:prstGeom prst="flowChartConnector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l" eaLnBrk="0" hangingPunct="0">
                <a:spcBef>
                  <a:spcPct val="0"/>
                </a:spcBef>
              </a:pPr>
              <a:r>
                <a:rPr lang="en-US" altLang="fr-FR" sz="1400" dirty="0" smtClean="0"/>
                <a:t>ˉ</a:t>
              </a:r>
              <a:endParaRPr lang="en-US" altLang="fr-FR" sz="1400" dirty="0"/>
            </a:p>
          </p:txBody>
        </p:sp>
        <p:sp>
          <p:nvSpPr>
            <p:cNvPr id="155947" name="AutoShape 299"/>
            <p:cNvSpPr>
              <a:spLocks noChangeArrowheads="1"/>
            </p:cNvSpPr>
            <p:nvPr/>
          </p:nvSpPr>
          <p:spPr bwMode="auto">
            <a:xfrm>
              <a:off x="2128838" y="4681538"/>
              <a:ext cx="127000" cy="141287"/>
            </a:xfrm>
            <a:prstGeom prst="flowChartConnector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l" eaLnBrk="0" hangingPunct="0">
                <a:spcBef>
                  <a:spcPct val="0"/>
                </a:spcBef>
              </a:pPr>
              <a:r>
                <a:rPr lang="en-US" altLang="fr-FR" sz="1400" dirty="0" smtClean="0"/>
                <a:t>ˉ</a:t>
              </a:r>
              <a:endParaRPr lang="en-US" altLang="fr-FR" sz="1400" dirty="0"/>
            </a:p>
          </p:txBody>
        </p:sp>
        <p:sp>
          <p:nvSpPr>
            <p:cNvPr id="155948" name="Line 300"/>
            <p:cNvSpPr>
              <a:spLocks noChangeShapeType="1"/>
            </p:cNvSpPr>
            <p:nvPr/>
          </p:nvSpPr>
          <p:spPr bwMode="auto">
            <a:xfrm>
              <a:off x="2171700" y="5273675"/>
              <a:ext cx="592138" cy="2365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5949" name="Line 301"/>
            <p:cNvSpPr>
              <a:spLocks noChangeShapeType="1"/>
            </p:cNvSpPr>
            <p:nvPr/>
          </p:nvSpPr>
          <p:spPr bwMode="auto">
            <a:xfrm>
              <a:off x="1422400" y="5233988"/>
              <a:ext cx="354013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5950" name="Line 302"/>
            <p:cNvSpPr>
              <a:spLocks noChangeShapeType="1"/>
            </p:cNvSpPr>
            <p:nvPr/>
          </p:nvSpPr>
          <p:spPr bwMode="auto">
            <a:xfrm flipV="1">
              <a:off x="3355975" y="5472113"/>
              <a:ext cx="0" cy="4302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5951" name="Line 303"/>
            <p:cNvSpPr>
              <a:spLocks noChangeShapeType="1"/>
            </p:cNvSpPr>
            <p:nvPr/>
          </p:nvSpPr>
          <p:spPr bwMode="auto">
            <a:xfrm>
              <a:off x="2921000" y="5665788"/>
              <a:ext cx="0" cy="3937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5952" name="Line 304"/>
            <p:cNvSpPr>
              <a:spLocks noChangeShapeType="1"/>
            </p:cNvSpPr>
            <p:nvPr/>
          </p:nvSpPr>
          <p:spPr bwMode="auto">
            <a:xfrm flipV="1">
              <a:off x="2171700" y="5038725"/>
              <a:ext cx="828675" cy="15557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5953" name="Line 305"/>
            <p:cNvSpPr>
              <a:spLocks noChangeShapeType="1"/>
            </p:cNvSpPr>
            <p:nvPr/>
          </p:nvSpPr>
          <p:spPr bwMode="auto">
            <a:xfrm flipH="1" flipV="1">
              <a:off x="2408238" y="4765675"/>
              <a:ext cx="552450" cy="15557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5954" name="Freeform 306"/>
            <p:cNvSpPr>
              <a:spLocks noChangeAspect="1"/>
            </p:cNvSpPr>
            <p:nvPr/>
          </p:nvSpPr>
          <p:spPr bwMode="auto">
            <a:xfrm>
              <a:off x="3717925" y="5143500"/>
              <a:ext cx="936625" cy="174625"/>
            </a:xfrm>
            <a:custGeom>
              <a:avLst/>
              <a:gdLst>
                <a:gd name="T0" fmla="*/ 0 w 1356"/>
                <a:gd name="T1" fmla="*/ 31 h 253"/>
                <a:gd name="T2" fmla="*/ 32 w 1356"/>
                <a:gd name="T3" fmla="*/ 90 h 253"/>
                <a:gd name="T4" fmla="*/ 119 w 1356"/>
                <a:gd name="T5" fmla="*/ 3 h 253"/>
                <a:gd name="T6" fmla="*/ 191 w 1356"/>
                <a:gd name="T7" fmla="*/ 108 h 253"/>
                <a:gd name="T8" fmla="*/ 276 w 1356"/>
                <a:gd name="T9" fmla="*/ 24 h 253"/>
                <a:gd name="T10" fmla="*/ 361 w 1356"/>
                <a:gd name="T11" fmla="*/ 139 h 253"/>
                <a:gd name="T12" fmla="*/ 477 w 1356"/>
                <a:gd name="T13" fmla="*/ 55 h 253"/>
                <a:gd name="T14" fmla="*/ 561 w 1356"/>
                <a:gd name="T15" fmla="*/ 170 h 253"/>
                <a:gd name="T16" fmla="*/ 677 w 1356"/>
                <a:gd name="T17" fmla="*/ 86 h 253"/>
                <a:gd name="T18" fmla="*/ 761 w 1356"/>
                <a:gd name="T19" fmla="*/ 201 h 253"/>
                <a:gd name="T20" fmla="*/ 852 w 1356"/>
                <a:gd name="T21" fmla="*/ 110 h 253"/>
                <a:gd name="T22" fmla="*/ 912 w 1356"/>
                <a:gd name="T23" fmla="*/ 225 h 253"/>
                <a:gd name="T24" fmla="*/ 999 w 1356"/>
                <a:gd name="T25" fmla="*/ 126 h 253"/>
                <a:gd name="T26" fmla="*/ 1062 w 1356"/>
                <a:gd name="T27" fmla="*/ 248 h 253"/>
                <a:gd name="T28" fmla="*/ 1158 w 1356"/>
                <a:gd name="T29" fmla="*/ 144 h 253"/>
                <a:gd name="T30" fmla="*/ 1231 w 1356"/>
                <a:gd name="T31" fmla="*/ 236 h 253"/>
                <a:gd name="T32" fmla="*/ 1356 w 1356"/>
                <a:gd name="T33" fmla="*/ 244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56" h="253">
                  <a:moveTo>
                    <a:pt x="0" y="31"/>
                  </a:moveTo>
                  <a:cubicBezTo>
                    <a:pt x="7" y="41"/>
                    <a:pt x="12" y="95"/>
                    <a:pt x="32" y="90"/>
                  </a:cubicBezTo>
                  <a:cubicBezTo>
                    <a:pt x="52" y="85"/>
                    <a:pt x="92" y="0"/>
                    <a:pt x="119" y="3"/>
                  </a:cubicBezTo>
                  <a:cubicBezTo>
                    <a:pt x="146" y="6"/>
                    <a:pt x="164" y="105"/>
                    <a:pt x="191" y="108"/>
                  </a:cubicBezTo>
                  <a:cubicBezTo>
                    <a:pt x="218" y="112"/>
                    <a:pt x="248" y="18"/>
                    <a:pt x="276" y="24"/>
                  </a:cubicBezTo>
                  <a:cubicBezTo>
                    <a:pt x="304" y="29"/>
                    <a:pt x="328" y="134"/>
                    <a:pt x="361" y="139"/>
                  </a:cubicBezTo>
                  <a:cubicBezTo>
                    <a:pt x="394" y="144"/>
                    <a:pt x="443" y="50"/>
                    <a:pt x="477" y="55"/>
                  </a:cubicBezTo>
                  <a:cubicBezTo>
                    <a:pt x="510" y="60"/>
                    <a:pt x="528" y="165"/>
                    <a:pt x="561" y="170"/>
                  </a:cubicBezTo>
                  <a:cubicBezTo>
                    <a:pt x="594" y="175"/>
                    <a:pt x="644" y="81"/>
                    <a:pt x="677" y="86"/>
                  </a:cubicBezTo>
                  <a:cubicBezTo>
                    <a:pt x="711" y="91"/>
                    <a:pt x="733" y="198"/>
                    <a:pt x="761" y="201"/>
                  </a:cubicBezTo>
                  <a:cubicBezTo>
                    <a:pt x="791" y="205"/>
                    <a:pt x="828" y="106"/>
                    <a:pt x="852" y="110"/>
                  </a:cubicBezTo>
                  <a:cubicBezTo>
                    <a:pt x="877" y="114"/>
                    <a:pt x="888" y="222"/>
                    <a:pt x="912" y="225"/>
                  </a:cubicBezTo>
                  <a:cubicBezTo>
                    <a:pt x="935" y="227"/>
                    <a:pt x="974" y="122"/>
                    <a:pt x="999" y="126"/>
                  </a:cubicBezTo>
                  <a:cubicBezTo>
                    <a:pt x="1023" y="130"/>
                    <a:pt x="1036" y="245"/>
                    <a:pt x="1062" y="248"/>
                  </a:cubicBezTo>
                  <a:cubicBezTo>
                    <a:pt x="1089" y="251"/>
                    <a:pt x="1129" y="145"/>
                    <a:pt x="1158" y="144"/>
                  </a:cubicBezTo>
                  <a:cubicBezTo>
                    <a:pt x="1186" y="142"/>
                    <a:pt x="1198" y="219"/>
                    <a:pt x="1231" y="236"/>
                  </a:cubicBezTo>
                  <a:cubicBezTo>
                    <a:pt x="1264" y="253"/>
                    <a:pt x="1330" y="242"/>
                    <a:pt x="1356" y="244"/>
                  </a:cubicBez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5955" name="Freeform 307"/>
            <p:cNvSpPr>
              <a:spLocks/>
            </p:cNvSpPr>
            <p:nvPr/>
          </p:nvSpPr>
          <p:spPr bwMode="auto">
            <a:xfrm>
              <a:off x="3559175" y="5322888"/>
              <a:ext cx="1095375" cy="261937"/>
            </a:xfrm>
            <a:custGeom>
              <a:avLst/>
              <a:gdLst>
                <a:gd name="T0" fmla="*/ 0 w 1584"/>
                <a:gd name="T1" fmla="*/ 324 h 380"/>
                <a:gd name="T2" fmla="*/ 56 w 1584"/>
                <a:gd name="T3" fmla="*/ 368 h 380"/>
                <a:gd name="T4" fmla="*/ 124 w 1584"/>
                <a:gd name="T5" fmla="*/ 255 h 380"/>
                <a:gd name="T6" fmla="*/ 242 w 1584"/>
                <a:gd name="T7" fmla="*/ 328 h 380"/>
                <a:gd name="T8" fmla="*/ 307 w 1584"/>
                <a:gd name="T9" fmla="*/ 217 h 380"/>
                <a:gd name="T10" fmla="*/ 443 w 1584"/>
                <a:gd name="T11" fmla="*/ 295 h 380"/>
                <a:gd name="T12" fmla="*/ 543 w 1584"/>
                <a:gd name="T13" fmla="*/ 174 h 380"/>
                <a:gd name="T14" fmla="*/ 679 w 1584"/>
                <a:gd name="T15" fmla="*/ 252 h 380"/>
                <a:gd name="T16" fmla="*/ 779 w 1584"/>
                <a:gd name="T17" fmla="*/ 131 h 380"/>
                <a:gd name="T18" fmla="*/ 916 w 1584"/>
                <a:gd name="T19" fmla="*/ 209 h 380"/>
                <a:gd name="T20" fmla="*/ 984 w 1584"/>
                <a:gd name="T21" fmla="*/ 91 h 380"/>
                <a:gd name="T22" fmla="*/ 1093 w 1584"/>
                <a:gd name="T23" fmla="*/ 177 h 380"/>
                <a:gd name="T24" fmla="*/ 1154 w 1584"/>
                <a:gd name="T25" fmla="*/ 53 h 380"/>
                <a:gd name="T26" fmla="*/ 1270 w 1584"/>
                <a:gd name="T27" fmla="*/ 145 h 380"/>
                <a:gd name="T28" fmla="*/ 1339 w 1584"/>
                <a:gd name="T29" fmla="*/ 12 h 380"/>
                <a:gd name="T30" fmla="*/ 1454 w 1584"/>
                <a:gd name="T31" fmla="*/ 73 h 380"/>
                <a:gd name="T32" fmla="*/ 1584 w 1584"/>
                <a:gd name="T33" fmla="*/ 41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84" h="380">
                  <a:moveTo>
                    <a:pt x="0" y="324"/>
                  </a:moveTo>
                  <a:cubicBezTo>
                    <a:pt x="11" y="331"/>
                    <a:pt x="36" y="380"/>
                    <a:pt x="56" y="368"/>
                  </a:cubicBezTo>
                  <a:cubicBezTo>
                    <a:pt x="76" y="356"/>
                    <a:pt x="93" y="261"/>
                    <a:pt x="124" y="255"/>
                  </a:cubicBezTo>
                  <a:cubicBezTo>
                    <a:pt x="154" y="248"/>
                    <a:pt x="211" y="334"/>
                    <a:pt x="242" y="328"/>
                  </a:cubicBezTo>
                  <a:cubicBezTo>
                    <a:pt x="272" y="321"/>
                    <a:pt x="273" y="222"/>
                    <a:pt x="307" y="217"/>
                  </a:cubicBezTo>
                  <a:cubicBezTo>
                    <a:pt x="341" y="212"/>
                    <a:pt x="404" y="302"/>
                    <a:pt x="443" y="295"/>
                  </a:cubicBezTo>
                  <a:cubicBezTo>
                    <a:pt x="483" y="288"/>
                    <a:pt x="504" y="181"/>
                    <a:pt x="543" y="174"/>
                  </a:cubicBezTo>
                  <a:cubicBezTo>
                    <a:pt x="583" y="167"/>
                    <a:pt x="640" y="259"/>
                    <a:pt x="679" y="252"/>
                  </a:cubicBezTo>
                  <a:cubicBezTo>
                    <a:pt x="719" y="245"/>
                    <a:pt x="740" y="139"/>
                    <a:pt x="779" y="131"/>
                  </a:cubicBezTo>
                  <a:cubicBezTo>
                    <a:pt x="819" y="124"/>
                    <a:pt x="881" y="216"/>
                    <a:pt x="916" y="209"/>
                  </a:cubicBezTo>
                  <a:cubicBezTo>
                    <a:pt x="949" y="202"/>
                    <a:pt x="956" y="96"/>
                    <a:pt x="984" y="91"/>
                  </a:cubicBezTo>
                  <a:cubicBezTo>
                    <a:pt x="1014" y="86"/>
                    <a:pt x="1064" y="183"/>
                    <a:pt x="1093" y="177"/>
                  </a:cubicBezTo>
                  <a:cubicBezTo>
                    <a:pt x="1120" y="171"/>
                    <a:pt x="1125" y="58"/>
                    <a:pt x="1154" y="53"/>
                  </a:cubicBezTo>
                  <a:cubicBezTo>
                    <a:pt x="1183" y="48"/>
                    <a:pt x="1238" y="151"/>
                    <a:pt x="1270" y="145"/>
                  </a:cubicBezTo>
                  <a:cubicBezTo>
                    <a:pt x="1300" y="138"/>
                    <a:pt x="1309" y="24"/>
                    <a:pt x="1339" y="12"/>
                  </a:cubicBezTo>
                  <a:cubicBezTo>
                    <a:pt x="1370" y="0"/>
                    <a:pt x="1413" y="68"/>
                    <a:pt x="1454" y="73"/>
                  </a:cubicBezTo>
                  <a:cubicBezTo>
                    <a:pt x="1495" y="78"/>
                    <a:pt x="1557" y="48"/>
                    <a:pt x="1584" y="41"/>
                  </a:cubicBez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5956" name="Line 308"/>
            <p:cNvSpPr>
              <a:spLocks noChangeShapeType="1"/>
            </p:cNvSpPr>
            <p:nvPr/>
          </p:nvSpPr>
          <p:spPr bwMode="auto">
            <a:xfrm>
              <a:off x="3316288" y="6059488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5957" name="Text Box 309"/>
            <p:cNvSpPr txBox="1">
              <a:spLocks noChangeArrowheads="1"/>
            </p:cNvSpPr>
            <p:nvPr/>
          </p:nvSpPr>
          <p:spPr bwMode="auto">
            <a:xfrm>
              <a:off x="4562475" y="5111750"/>
              <a:ext cx="844550" cy="460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eaLnBrk="0" hangingPunct="0">
                <a:spcBef>
                  <a:spcPct val="0"/>
                </a:spcBef>
              </a:pPr>
              <a:r>
                <a:rPr lang="en-US" altLang="fr-FR" sz="1400" dirty="0" smtClean="0">
                  <a:solidFill>
                    <a:srgbClr val="0000FF"/>
                  </a:solidFill>
                  <a:latin typeface="Arial" charset="0"/>
                </a:rPr>
                <a:t>Optical emission</a:t>
              </a:r>
              <a:endParaRPr lang="en-US" altLang="fr-FR" sz="1400" dirty="0">
                <a:solidFill>
                  <a:srgbClr val="0000FF"/>
                </a:solidFill>
                <a:latin typeface="Arial" charset="0"/>
              </a:endParaRPr>
            </a:p>
          </p:txBody>
        </p:sp>
        <p:sp>
          <p:nvSpPr>
            <p:cNvPr id="155958" name="Text Box 310"/>
            <p:cNvSpPr txBox="1">
              <a:spLocks noChangeArrowheads="1"/>
            </p:cNvSpPr>
            <p:nvPr/>
          </p:nvSpPr>
          <p:spPr bwMode="auto">
            <a:xfrm>
              <a:off x="825500" y="5364163"/>
              <a:ext cx="1384300" cy="2460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eaLnBrk="0" hangingPunct="0">
                <a:spcBef>
                  <a:spcPct val="0"/>
                </a:spcBef>
              </a:pPr>
              <a:r>
                <a:rPr lang="en-US" altLang="fr-FR" sz="1400" dirty="0" smtClean="0">
                  <a:solidFill>
                    <a:srgbClr val="0000FF"/>
                  </a:solidFill>
                  <a:latin typeface="Arial" charset="0"/>
                </a:rPr>
                <a:t>recombination</a:t>
              </a:r>
              <a:endParaRPr lang="en-US" altLang="fr-FR" sz="1400" dirty="0">
                <a:solidFill>
                  <a:srgbClr val="0000FF"/>
                </a:solidFill>
                <a:latin typeface="Arial" charset="0"/>
              </a:endParaRPr>
            </a:p>
          </p:txBody>
        </p:sp>
        <p:sp>
          <p:nvSpPr>
            <p:cNvPr id="155959" name="Text Box 311"/>
            <p:cNvSpPr txBox="1">
              <a:spLocks noChangeArrowheads="1"/>
            </p:cNvSpPr>
            <p:nvPr/>
          </p:nvSpPr>
          <p:spPr bwMode="auto">
            <a:xfrm>
              <a:off x="149225" y="3865563"/>
              <a:ext cx="1503363" cy="322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eaLnBrk="0" hangingPunct="0">
                <a:spcBef>
                  <a:spcPct val="0"/>
                </a:spcBef>
              </a:pPr>
              <a:r>
                <a:rPr lang="en-US" altLang="fr-FR" sz="1400" i="1" dirty="0" smtClean="0">
                  <a:solidFill>
                    <a:srgbClr val="800000"/>
                  </a:solidFill>
                  <a:latin typeface="Arial" charset="0"/>
                </a:rPr>
                <a:t>[lower pressure]</a:t>
              </a:r>
              <a:endParaRPr lang="en-US" altLang="fr-FR" sz="1400" b="0" dirty="0">
                <a:solidFill>
                  <a:srgbClr val="800000"/>
                </a:solidFill>
                <a:latin typeface="Arial" charset="0"/>
              </a:endParaRPr>
            </a:p>
          </p:txBody>
        </p:sp>
        <p:sp>
          <p:nvSpPr>
            <p:cNvPr id="155960" name="Oval 312"/>
            <p:cNvSpPr>
              <a:spLocks noChangeArrowheads="1"/>
            </p:cNvSpPr>
            <p:nvPr/>
          </p:nvSpPr>
          <p:spPr bwMode="auto">
            <a:xfrm>
              <a:off x="557213" y="3949700"/>
              <a:ext cx="5086350" cy="2778125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5961" name="Line 313"/>
            <p:cNvSpPr>
              <a:spLocks noChangeShapeType="1"/>
            </p:cNvSpPr>
            <p:nvPr/>
          </p:nvSpPr>
          <p:spPr bwMode="auto">
            <a:xfrm>
              <a:off x="3138488" y="3941763"/>
              <a:ext cx="0" cy="37941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5962" name="Line 314"/>
            <p:cNvSpPr>
              <a:spLocks noChangeShapeType="1"/>
            </p:cNvSpPr>
            <p:nvPr/>
          </p:nvSpPr>
          <p:spPr bwMode="auto">
            <a:xfrm>
              <a:off x="3127375" y="6372225"/>
              <a:ext cx="0" cy="16668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5963" name="Line 315"/>
            <p:cNvSpPr>
              <a:spLocks noChangeShapeType="1"/>
            </p:cNvSpPr>
            <p:nvPr/>
          </p:nvSpPr>
          <p:spPr bwMode="auto">
            <a:xfrm>
              <a:off x="1508125" y="6372225"/>
              <a:ext cx="32766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5964" name="Line 316"/>
            <p:cNvSpPr>
              <a:spLocks noChangeShapeType="1"/>
            </p:cNvSpPr>
            <p:nvPr/>
          </p:nvSpPr>
          <p:spPr bwMode="auto">
            <a:xfrm rot="5400000" flipV="1">
              <a:off x="794544" y="4375944"/>
              <a:ext cx="9525" cy="804863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5965" name="Text Box 317"/>
            <p:cNvSpPr txBox="1">
              <a:spLocks noChangeArrowheads="1"/>
            </p:cNvSpPr>
            <p:nvPr/>
          </p:nvSpPr>
          <p:spPr bwMode="auto">
            <a:xfrm>
              <a:off x="2155825" y="6411913"/>
              <a:ext cx="920750" cy="231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eaLnBrk="0" hangingPunct="0">
                <a:spcBef>
                  <a:spcPct val="0"/>
                </a:spcBef>
              </a:pPr>
              <a:r>
                <a:rPr lang="en-US" altLang="fr-FR" sz="1400" dirty="0">
                  <a:latin typeface="Arial" charset="0"/>
                </a:rPr>
                <a:t>E</a:t>
              </a:r>
              <a:r>
                <a:rPr lang="en-US" altLang="fr-FR" sz="1400" dirty="0" smtClean="0">
                  <a:latin typeface="Arial" charset="0"/>
                </a:rPr>
                <a:t>lectrode</a:t>
              </a:r>
              <a:endParaRPr lang="en-US" altLang="fr-FR" sz="1400" dirty="0">
                <a:latin typeface="Arial" charset="0"/>
              </a:endParaRPr>
            </a:p>
          </p:txBody>
        </p:sp>
        <p:grpSp>
          <p:nvGrpSpPr>
            <p:cNvPr id="155966" name="Group 318"/>
            <p:cNvGrpSpPr>
              <a:grpSpLocks/>
            </p:cNvGrpSpPr>
            <p:nvPr/>
          </p:nvGrpSpPr>
          <p:grpSpPr bwMode="auto">
            <a:xfrm>
              <a:off x="2359025" y="5545138"/>
              <a:ext cx="325438" cy="338137"/>
              <a:chOff x="4660" y="3860"/>
              <a:chExt cx="470" cy="460"/>
            </a:xfrm>
          </p:grpSpPr>
          <p:sp>
            <p:nvSpPr>
              <p:cNvPr id="155967" name="Oval 319"/>
              <p:cNvSpPr>
                <a:spLocks noChangeArrowheads="1"/>
              </p:cNvSpPr>
              <p:nvPr/>
            </p:nvSpPr>
            <p:spPr bwMode="auto">
              <a:xfrm>
                <a:off x="4670" y="3860"/>
                <a:ext cx="410" cy="410"/>
              </a:xfrm>
              <a:prstGeom prst="ellipse">
                <a:avLst/>
              </a:prstGeom>
              <a:noFill/>
              <a:ln w="222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5968" name="Text Box 320"/>
              <p:cNvSpPr txBox="1">
                <a:spLocks noChangeArrowheads="1"/>
              </p:cNvSpPr>
              <p:nvPr/>
            </p:nvSpPr>
            <p:spPr bwMode="auto">
              <a:xfrm>
                <a:off x="4660" y="3870"/>
                <a:ext cx="470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l" eaLnBrk="0" hangingPunct="0">
                  <a:spcBef>
                    <a:spcPct val="0"/>
                  </a:spcBef>
                </a:pPr>
                <a:r>
                  <a:rPr lang="en-US" altLang="fr-FR" sz="1400" dirty="0" smtClean="0"/>
                  <a:t>+</a:t>
                </a:r>
                <a:endParaRPr lang="en-US" altLang="fr-FR" sz="1400" dirty="0"/>
              </a:p>
            </p:txBody>
          </p:sp>
        </p:grpSp>
        <p:sp>
          <p:nvSpPr>
            <p:cNvPr id="155969" name="Oval 321"/>
            <p:cNvSpPr>
              <a:spLocks noChangeArrowheads="1"/>
            </p:cNvSpPr>
            <p:nvPr/>
          </p:nvSpPr>
          <p:spPr bwMode="auto">
            <a:xfrm>
              <a:off x="1770063" y="4524375"/>
              <a:ext cx="280987" cy="301625"/>
            </a:xfrm>
            <a:prstGeom prst="ellips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5970" name="Text Box 322"/>
            <p:cNvSpPr txBox="1">
              <a:spLocks noChangeArrowheads="1"/>
            </p:cNvSpPr>
            <p:nvPr/>
          </p:nvSpPr>
          <p:spPr bwMode="auto">
            <a:xfrm>
              <a:off x="1762125" y="4532313"/>
              <a:ext cx="325438" cy="33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 eaLnBrk="0" hangingPunct="0">
                <a:spcBef>
                  <a:spcPct val="0"/>
                </a:spcBef>
              </a:pPr>
              <a:r>
                <a:rPr lang="en-US" altLang="fr-FR" sz="1400" dirty="0" smtClean="0"/>
                <a:t>+</a:t>
              </a:r>
              <a:endParaRPr lang="en-US" altLang="fr-FR" sz="1400" dirty="0"/>
            </a:p>
          </p:txBody>
        </p:sp>
        <p:sp>
          <p:nvSpPr>
            <p:cNvPr id="155971" name="Oval 323"/>
            <p:cNvSpPr>
              <a:spLocks noChangeArrowheads="1"/>
            </p:cNvSpPr>
            <p:nvPr/>
          </p:nvSpPr>
          <p:spPr bwMode="auto">
            <a:xfrm>
              <a:off x="3014663" y="4851400"/>
              <a:ext cx="261937" cy="258763"/>
            </a:xfrm>
            <a:prstGeom prst="ellips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l" eaLnBrk="0" hangingPunct="0">
                <a:spcBef>
                  <a:spcPct val="0"/>
                </a:spcBef>
              </a:pPr>
              <a:r>
                <a:rPr lang="en-US" altLang="fr-FR" sz="1000" b="0" dirty="0" smtClean="0"/>
                <a:t>  </a:t>
              </a:r>
              <a:r>
                <a:rPr lang="en-US" altLang="fr-FR" sz="1400" dirty="0" smtClean="0"/>
                <a:t>+</a:t>
              </a:r>
              <a:endParaRPr lang="en-US" altLang="fr-FR" sz="1400" dirty="0"/>
            </a:p>
          </p:txBody>
        </p:sp>
        <p:sp>
          <p:nvSpPr>
            <p:cNvPr id="155972" name="Text Box 324"/>
            <p:cNvSpPr txBox="1">
              <a:spLocks noChangeArrowheads="1"/>
            </p:cNvSpPr>
            <p:nvPr/>
          </p:nvSpPr>
          <p:spPr bwMode="auto">
            <a:xfrm>
              <a:off x="1957388" y="4005263"/>
              <a:ext cx="12700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FFFF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fr-FR" sz="1600" dirty="0" smtClean="0"/>
                <a:t>[13.56 MHz]</a:t>
              </a:r>
              <a:endParaRPr lang="en-US" altLang="fr-FR" sz="1600" dirty="0"/>
            </a:p>
          </p:txBody>
        </p:sp>
        <p:sp>
          <p:nvSpPr>
            <p:cNvPr id="155973" name="Oval 325"/>
            <p:cNvSpPr>
              <a:spLocks noChangeArrowheads="1"/>
            </p:cNvSpPr>
            <p:nvPr/>
          </p:nvSpPr>
          <p:spPr bwMode="auto">
            <a:xfrm>
              <a:off x="3800475" y="5661025"/>
              <a:ext cx="193675" cy="187325"/>
            </a:xfrm>
            <a:prstGeom prst="ellipse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l" eaLnBrk="0" hangingPunct="0">
                <a:spcBef>
                  <a:spcPct val="0"/>
                </a:spcBef>
              </a:pPr>
              <a:r>
                <a:rPr lang="en-US" altLang="fr-FR" sz="1000" b="0" dirty="0" smtClean="0"/>
                <a:t>   </a:t>
              </a:r>
              <a:endParaRPr lang="en-US" altLang="fr-FR" sz="1100" b="0" dirty="0"/>
            </a:p>
          </p:txBody>
        </p:sp>
        <p:sp>
          <p:nvSpPr>
            <p:cNvPr id="155974" name="Line 326"/>
            <p:cNvSpPr>
              <a:spLocks noChangeShapeType="1"/>
            </p:cNvSpPr>
            <p:nvPr/>
          </p:nvSpPr>
          <p:spPr bwMode="auto">
            <a:xfrm>
              <a:off x="136525" y="3838575"/>
              <a:ext cx="5772150" cy="952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55975" name="Line 327"/>
            <p:cNvSpPr>
              <a:spLocks noChangeShapeType="1"/>
            </p:cNvSpPr>
            <p:nvPr/>
          </p:nvSpPr>
          <p:spPr bwMode="auto">
            <a:xfrm>
              <a:off x="5953125" y="3848100"/>
              <a:ext cx="0" cy="294322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55976" name="Text Box 328"/>
            <p:cNvSpPr txBox="1">
              <a:spLocks noChangeArrowheads="1"/>
            </p:cNvSpPr>
            <p:nvPr/>
          </p:nvSpPr>
          <p:spPr bwMode="auto">
            <a:xfrm>
              <a:off x="4963224" y="3776663"/>
              <a:ext cx="104387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FFFF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fr-FR" sz="1800" dirty="0" smtClean="0">
                  <a:latin typeface="Square721 Cn BT" pitchFamily="34" charset="0"/>
                </a:rPr>
                <a:t>Reactor</a:t>
              </a:r>
              <a:endParaRPr lang="en-US" altLang="fr-FR" sz="1800" dirty="0">
                <a:latin typeface="Square721 Cn BT" pitchFamily="34" charset="0"/>
              </a:endParaRPr>
            </a:p>
          </p:txBody>
        </p:sp>
        <p:sp>
          <p:nvSpPr>
            <p:cNvPr id="155977" name="Text Box 329"/>
            <p:cNvSpPr txBox="1">
              <a:spLocks noChangeArrowheads="1"/>
            </p:cNvSpPr>
            <p:nvPr/>
          </p:nvSpPr>
          <p:spPr bwMode="auto">
            <a:xfrm>
              <a:off x="6884988" y="5849938"/>
              <a:ext cx="1985962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fr-FR" sz="1600" dirty="0" smtClean="0">
                  <a:latin typeface="Arial" charset="0"/>
                </a:rPr>
                <a:t>NOA, SOG, PS233</a:t>
              </a:r>
              <a:endParaRPr lang="en-US" altLang="fr-FR" sz="1600" dirty="0">
                <a:latin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42863" y="26988"/>
            <a:ext cx="9072562" cy="6463402"/>
            <a:chOff x="42863" y="26988"/>
            <a:chExt cx="9072562" cy="6463402"/>
          </a:xfrm>
        </p:grpSpPr>
        <p:sp>
          <p:nvSpPr>
            <p:cNvPr id="218122" name="Rectangle 10"/>
            <p:cNvSpPr>
              <a:spLocks noChangeArrowheads="1"/>
            </p:cNvSpPr>
            <p:nvPr/>
          </p:nvSpPr>
          <p:spPr bwMode="auto">
            <a:xfrm>
              <a:off x="3683000" y="1049338"/>
              <a:ext cx="5286375" cy="969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en-US" altLang="fr-FR" sz="1800" dirty="0" smtClean="0">
                  <a:solidFill>
                    <a:srgbClr val="000000"/>
                  </a:solidFill>
                  <a:latin typeface="Square721 Cn BT" pitchFamily="34" charset="0"/>
                </a:rPr>
                <a:t>Analysis </a:t>
              </a:r>
              <a:r>
                <a:rPr lang="en-US" altLang="fr-FR" sz="1800" dirty="0">
                  <a:solidFill>
                    <a:srgbClr val="000000"/>
                  </a:solidFill>
                  <a:latin typeface="Square721 Cn BT" pitchFamily="34" charset="0"/>
                </a:rPr>
                <a:t>of the SU-8 reference polymer and the fluorinated SU8 polymer</a:t>
              </a:r>
            </a:p>
            <a:p>
              <a:pPr algn="just"/>
              <a:endParaRPr lang="en-US" altLang="fr-FR" sz="1800" dirty="0">
                <a:latin typeface="Square721 Cn BT" pitchFamily="34" charset="0"/>
              </a:endParaRPr>
            </a:p>
          </p:txBody>
        </p:sp>
        <p:sp>
          <p:nvSpPr>
            <p:cNvPr id="218495" name="Text Box 383"/>
            <p:cNvSpPr txBox="1">
              <a:spLocks noChangeArrowheads="1"/>
            </p:cNvSpPr>
            <p:nvPr/>
          </p:nvSpPr>
          <p:spPr bwMode="auto">
            <a:xfrm>
              <a:off x="50800" y="26988"/>
              <a:ext cx="9064625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FFFF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/>
              <a:r>
                <a:rPr lang="en-US" altLang="fr-FR" sz="2000" dirty="0" smtClean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▪</a:t>
              </a:r>
              <a:r>
                <a:rPr lang="en-US" altLang="fr-FR" sz="2000" dirty="0" smtClean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</a:rPr>
                <a:t> Plasma treatments with CF</a:t>
              </a:r>
              <a:r>
                <a:rPr lang="en-US" altLang="fr-FR" sz="2000" baseline="-25000" dirty="0" smtClean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</a:rPr>
                <a:t>4</a:t>
              </a:r>
              <a:r>
                <a:rPr lang="en-US" altLang="fr-FR" sz="2000" dirty="0" smtClean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</a:rPr>
                <a:t> for optical losses decrease into organic waveguides </a:t>
              </a:r>
              <a:endParaRPr lang="en-US" altLang="fr-FR" sz="2000" dirty="0">
                <a:solidFill>
                  <a:srgbClr val="800000"/>
                </a:solidFill>
                <a:latin typeface="Square721 Cn BT" pitchFamily="34" charset="0"/>
                <a:cs typeface="Times New Roman" pitchFamily="18" charset="0"/>
              </a:endParaRPr>
            </a:p>
          </p:txBody>
        </p:sp>
        <p:grpSp>
          <p:nvGrpSpPr>
            <p:cNvPr id="218530" name="Group 418"/>
            <p:cNvGrpSpPr>
              <a:grpSpLocks/>
            </p:cNvGrpSpPr>
            <p:nvPr/>
          </p:nvGrpSpPr>
          <p:grpSpPr bwMode="auto">
            <a:xfrm>
              <a:off x="42863" y="982663"/>
              <a:ext cx="3435350" cy="1009650"/>
              <a:chOff x="27" y="619"/>
              <a:chExt cx="2164" cy="636"/>
            </a:xfrm>
          </p:grpSpPr>
          <p:graphicFrame>
            <p:nvGraphicFramePr>
              <p:cNvPr id="218509" name="Object 397"/>
              <p:cNvGraphicFramePr>
                <a:graphicFrameLocks noChangeAspect="1"/>
              </p:cNvGraphicFramePr>
              <p:nvPr/>
            </p:nvGraphicFramePr>
            <p:xfrm>
              <a:off x="105" y="623"/>
              <a:ext cx="2086" cy="63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18815" r:id="rId3" imgW="2448840" imgH="915125" progId="Word.Picture.8">
                      <p:embed/>
                    </p:oleObj>
                  </mc:Choice>
                  <mc:Fallback>
                    <p:oleObj r:id="rId3" imgW="2448840" imgH="915125" progId="Word.Picture.8">
                      <p:embed/>
                      <p:pic>
                        <p:nvPicPr>
                          <p:cNvPr id="0" name="Object 39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5" y="623"/>
                            <a:ext cx="2086" cy="63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18510" name="Text Box 398"/>
              <p:cNvSpPr txBox="1">
                <a:spLocks noChangeArrowheads="1"/>
              </p:cNvSpPr>
              <p:nvPr/>
            </p:nvSpPr>
            <p:spPr bwMode="auto">
              <a:xfrm>
                <a:off x="27" y="859"/>
                <a:ext cx="780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 eaLnBrk="0" hangingPunct="0">
                  <a:spcBef>
                    <a:spcPct val="0"/>
                  </a:spcBef>
                </a:pPr>
                <a:r>
                  <a:rPr lang="en-US" altLang="fr-FR" sz="1400" dirty="0" smtClean="0">
                    <a:solidFill>
                      <a:srgbClr val="FFFFFF"/>
                    </a:solidFill>
                    <a:latin typeface="Arial" charset="0"/>
                  </a:rPr>
                  <a:t>SiO</a:t>
                </a:r>
                <a:r>
                  <a:rPr lang="en-US" altLang="fr-FR" sz="1400" baseline="-25000" dirty="0" smtClean="0">
                    <a:solidFill>
                      <a:srgbClr val="FFFFFF"/>
                    </a:solidFill>
                    <a:latin typeface="Arial" charset="0"/>
                  </a:rPr>
                  <a:t>2</a:t>
                </a:r>
                <a:endParaRPr lang="en-US" altLang="fr-FR" sz="1400" dirty="0">
                  <a:solidFill>
                    <a:srgbClr val="FFFFFF"/>
                  </a:solidFill>
                  <a:latin typeface="Arial" charset="0"/>
                </a:endParaRPr>
              </a:p>
            </p:txBody>
          </p:sp>
          <p:sp>
            <p:nvSpPr>
              <p:cNvPr id="218511" name="Text Box 399"/>
              <p:cNvSpPr txBox="1">
                <a:spLocks noChangeArrowheads="1"/>
              </p:cNvSpPr>
              <p:nvPr/>
            </p:nvSpPr>
            <p:spPr bwMode="auto">
              <a:xfrm>
                <a:off x="63" y="1037"/>
                <a:ext cx="801" cy="1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 eaLnBrk="0" hangingPunct="0">
                  <a:spcBef>
                    <a:spcPct val="0"/>
                  </a:spcBef>
                </a:pPr>
                <a:r>
                  <a:rPr lang="en-US" altLang="fr-FR" sz="1400" dirty="0" smtClean="0">
                    <a:solidFill>
                      <a:srgbClr val="FFFFFF"/>
                    </a:solidFill>
                    <a:latin typeface="Arial" charset="0"/>
                  </a:rPr>
                  <a:t>Si substrat</a:t>
                </a:r>
                <a:r>
                  <a:rPr lang="en-US" altLang="fr-FR" sz="1400" dirty="0">
                    <a:solidFill>
                      <a:srgbClr val="FFFFFF"/>
                    </a:solidFill>
                    <a:latin typeface="Arial" charset="0"/>
                  </a:rPr>
                  <a:t>e</a:t>
                </a:r>
              </a:p>
            </p:txBody>
          </p:sp>
          <p:sp>
            <p:nvSpPr>
              <p:cNvPr id="218514" name="Text Box 402"/>
              <p:cNvSpPr txBox="1">
                <a:spLocks noChangeArrowheads="1"/>
              </p:cNvSpPr>
              <p:nvPr/>
            </p:nvSpPr>
            <p:spPr bwMode="auto">
              <a:xfrm>
                <a:off x="629" y="633"/>
                <a:ext cx="894" cy="2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 eaLnBrk="0" hangingPunct="0">
                  <a:spcBef>
                    <a:spcPct val="0"/>
                  </a:spcBef>
                </a:pPr>
                <a:r>
                  <a:rPr lang="en-US" altLang="fr-FR" sz="1400" dirty="0" smtClean="0">
                    <a:latin typeface="Arial" charset="0"/>
                  </a:rPr>
                  <a:t>Rib guide</a:t>
                </a:r>
              </a:p>
              <a:p>
                <a:pPr algn="ctr" eaLnBrk="0" hangingPunct="0">
                  <a:spcBef>
                    <a:spcPct val="0"/>
                  </a:spcBef>
                </a:pPr>
                <a:r>
                  <a:rPr lang="en-US" altLang="fr-FR" sz="1400" dirty="0" smtClean="0">
                    <a:solidFill>
                      <a:schemeClr val="bg1"/>
                    </a:solidFill>
                    <a:latin typeface="Arial" charset="0"/>
                  </a:rPr>
                  <a:t>SU8</a:t>
                </a:r>
                <a:endParaRPr lang="en-US" altLang="fr-FR" sz="1400" dirty="0">
                  <a:solidFill>
                    <a:schemeClr val="bg1"/>
                  </a:solidFill>
                  <a:latin typeface="Arial" charset="0"/>
                </a:endParaRPr>
              </a:p>
            </p:txBody>
          </p:sp>
          <p:sp>
            <p:nvSpPr>
              <p:cNvPr id="218515" name="Text Box 403"/>
              <p:cNvSpPr txBox="1">
                <a:spLocks noChangeArrowheads="1"/>
              </p:cNvSpPr>
              <p:nvPr/>
            </p:nvSpPr>
            <p:spPr bwMode="auto">
              <a:xfrm>
                <a:off x="188" y="669"/>
                <a:ext cx="40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 eaLnBrk="0" hangingPunct="0">
                  <a:spcBef>
                    <a:spcPct val="0"/>
                  </a:spcBef>
                </a:pPr>
                <a:r>
                  <a:rPr lang="en-US" altLang="fr-FR" sz="1400" noProof="1" smtClean="0">
                    <a:latin typeface="Arial" charset="0"/>
                  </a:rPr>
                  <a:t>4 µm</a:t>
                </a:r>
                <a:endParaRPr lang="en-US" altLang="fr-FR" sz="1400" noProof="1">
                  <a:latin typeface="Arial" charset="0"/>
                </a:endParaRPr>
              </a:p>
            </p:txBody>
          </p:sp>
          <p:sp>
            <p:nvSpPr>
              <p:cNvPr id="218516" name="Line 404"/>
              <p:cNvSpPr>
                <a:spLocks noChangeShapeType="1"/>
              </p:cNvSpPr>
              <p:nvPr/>
            </p:nvSpPr>
            <p:spPr bwMode="auto">
              <a:xfrm>
                <a:off x="188" y="669"/>
                <a:ext cx="409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8517" name="Rectangle 405"/>
              <p:cNvSpPr>
                <a:spLocks noChangeArrowheads="1"/>
              </p:cNvSpPr>
              <p:nvPr/>
            </p:nvSpPr>
            <p:spPr bwMode="auto">
              <a:xfrm>
                <a:off x="100" y="619"/>
                <a:ext cx="2091" cy="631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pic>
          <p:nvPicPr>
            <p:cNvPr id="385" name="Picture 38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138" y="2233719"/>
              <a:ext cx="7526337" cy="4256671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84" name="Line 29"/>
            <p:cNvSpPr>
              <a:spLocks noChangeShapeType="1"/>
            </p:cNvSpPr>
            <p:nvPr/>
          </p:nvSpPr>
          <p:spPr bwMode="auto">
            <a:xfrm>
              <a:off x="5464181" y="1650533"/>
              <a:ext cx="0" cy="1083141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none" w="sm" len="sm"/>
              <a:tailEnd type="arrow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117475" y="273050"/>
            <a:ext cx="9121775" cy="6219885"/>
            <a:chOff x="117475" y="273050"/>
            <a:chExt cx="9121775" cy="6219885"/>
          </a:xfrm>
        </p:grpSpPr>
        <p:sp>
          <p:nvSpPr>
            <p:cNvPr id="220166" name="Rectangle 6"/>
            <p:cNvSpPr>
              <a:spLocks noChangeArrowheads="1"/>
            </p:cNvSpPr>
            <p:nvPr/>
          </p:nvSpPr>
          <p:spPr bwMode="auto">
            <a:xfrm>
              <a:off x="792163" y="1042988"/>
              <a:ext cx="3311525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US" altLang="fr-FR" sz="2000" dirty="0" smtClean="0">
                  <a:solidFill>
                    <a:srgbClr val="000000"/>
                  </a:solidFill>
                  <a:latin typeface="Square721 Cn BT" pitchFamily="34" charset="0"/>
                </a:rPr>
                <a:t>Plasma CF</a:t>
              </a:r>
              <a:r>
                <a:rPr lang="en-US" altLang="fr-FR" sz="2000" baseline="-25000" dirty="0" smtClean="0">
                  <a:solidFill>
                    <a:srgbClr val="000000"/>
                  </a:solidFill>
                  <a:latin typeface="Square721 Cn BT" pitchFamily="34" charset="0"/>
                </a:rPr>
                <a:t>4</a:t>
              </a:r>
              <a:r>
                <a:rPr lang="en-US" altLang="fr-FR" sz="2000" dirty="0" smtClean="0">
                  <a:solidFill>
                    <a:srgbClr val="000000"/>
                  </a:solidFill>
                  <a:latin typeface="Square721 Cn BT" pitchFamily="34" charset="0"/>
                </a:rPr>
                <a:t> :</a:t>
              </a:r>
            </a:p>
            <a:p>
              <a:pPr algn="ctr"/>
              <a:r>
                <a:rPr lang="en-US" altLang="fr-FR" sz="2000" dirty="0" smtClean="0">
                  <a:solidFill>
                    <a:srgbClr val="000000"/>
                  </a:solidFill>
                  <a:latin typeface="Square721 Cn BT" pitchFamily="34" charset="0"/>
                </a:rPr>
                <a:t>t=30s, P</a:t>
              </a:r>
              <a:r>
                <a:rPr lang="en-US" altLang="fr-FR" sz="2000" baseline="-25000" dirty="0" smtClean="0">
                  <a:solidFill>
                    <a:srgbClr val="000000"/>
                  </a:solidFill>
                  <a:latin typeface="Square721 Cn BT" pitchFamily="34" charset="0"/>
                </a:rPr>
                <a:t>RF</a:t>
              </a:r>
              <a:r>
                <a:rPr lang="en-US" altLang="fr-FR" sz="2000" dirty="0" smtClean="0">
                  <a:solidFill>
                    <a:srgbClr val="000000"/>
                  </a:solidFill>
                  <a:latin typeface="Square721 Cn BT" pitchFamily="34" charset="0"/>
                </a:rPr>
                <a:t>=50W, D=30sccm</a:t>
              </a:r>
              <a:endParaRPr lang="en-US" altLang="fr-FR" sz="2000" dirty="0">
                <a:latin typeface="Square721 Cn BT" pitchFamily="34" charset="0"/>
              </a:endParaRPr>
            </a:p>
          </p:txBody>
        </p:sp>
        <p:sp>
          <p:nvSpPr>
            <p:cNvPr id="220167" name="Rectangle 7"/>
            <p:cNvSpPr>
              <a:spLocks noChangeArrowheads="1"/>
            </p:cNvSpPr>
            <p:nvPr/>
          </p:nvSpPr>
          <p:spPr bwMode="auto">
            <a:xfrm>
              <a:off x="5140325" y="1063625"/>
              <a:ext cx="3587750" cy="121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US" altLang="fr-FR" sz="2000" dirty="0" smtClean="0">
                  <a:solidFill>
                    <a:srgbClr val="000000"/>
                  </a:solidFill>
                  <a:latin typeface="Square721 Cn BT" pitchFamily="34" charset="0"/>
                </a:rPr>
                <a:t>Plasma CF</a:t>
              </a:r>
              <a:r>
                <a:rPr lang="en-US" altLang="fr-FR" sz="2000" baseline="-25000" dirty="0" smtClean="0">
                  <a:solidFill>
                    <a:srgbClr val="000000"/>
                  </a:solidFill>
                  <a:latin typeface="Square721 Cn BT" pitchFamily="34" charset="0"/>
                </a:rPr>
                <a:t>4</a:t>
              </a:r>
              <a:r>
                <a:rPr lang="en-US" altLang="fr-FR" sz="2000" dirty="0" smtClean="0">
                  <a:solidFill>
                    <a:srgbClr val="000000"/>
                  </a:solidFill>
                  <a:latin typeface="Square721 Cn BT" pitchFamily="34" charset="0"/>
                </a:rPr>
                <a:t> + 10% H</a:t>
              </a:r>
              <a:r>
                <a:rPr lang="en-US" altLang="fr-FR" sz="2000" baseline="-25000" dirty="0" smtClean="0">
                  <a:solidFill>
                    <a:srgbClr val="000000"/>
                  </a:solidFill>
                  <a:latin typeface="Square721 Cn BT" pitchFamily="34" charset="0"/>
                </a:rPr>
                <a:t>2</a:t>
              </a:r>
              <a:r>
                <a:rPr lang="en-US" altLang="fr-FR" sz="2000" dirty="0" smtClean="0">
                  <a:solidFill>
                    <a:srgbClr val="000000"/>
                  </a:solidFill>
                  <a:latin typeface="Square721 Cn BT" pitchFamily="34" charset="0"/>
                </a:rPr>
                <a:t> :</a:t>
              </a:r>
            </a:p>
            <a:p>
              <a:pPr algn="ctr"/>
              <a:endParaRPr lang="en-US" altLang="fr-FR" sz="2000" dirty="0" smtClean="0">
                <a:solidFill>
                  <a:srgbClr val="000000"/>
                </a:solidFill>
                <a:latin typeface="Square721 Cn BT" pitchFamily="34" charset="0"/>
              </a:endParaRPr>
            </a:p>
            <a:p>
              <a:pPr algn="ctr"/>
              <a:r>
                <a:rPr lang="en-US" altLang="fr-FR" sz="2000" dirty="0" smtClean="0">
                  <a:solidFill>
                    <a:srgbClr val="000000"/>
                  </a:solidFill>
                  <a:latin typeface="Square721 Cn BT" pitchFamily="34" charset="0"/>
                </a:rPr>
                <a:t>t=110s, P</a:t>
              </a:r>
              <a:r>
                <a:rPr lang="en-US" altLang="fr-FR" sz="2000" baseline="-25000" dirty="0" smtClean="0">
                  <a:solidFill>
                    <a:srgbClr val="000000"/>
                  </a:solidFill>
                  <a:latin typeface="Square721 Cn BT" pitchFamily="34" charset="0"/>
                </a:rPr>
                <a:t>RF</a:t>
              </a:r>
              <a:r>
                <a:rPr lang="en-US" altLang="fr-FR" sz="2000" dirty="0" smtClean="0">
                  <a:solidFill>
                    <a:srgbClr val="000000"/>
                  </a:solidFill>
                  <a:latin typeface="Square721 Cn BT" pitchFamily="34" charset="0"/>
                </a:rPr>
                <a:t>=20W, D=30sccm</a:t>
              </a:r>
              <a:endParaRPr lang="en-US" altLang="fr-FR" sz="2000" dirty="0">
                <a:latin typeface="Square721 Cn BT" pitchFamily="34" charset="0"/>
              </a:endParaRPr>
            </a:p>
          </p:txBody>
        </p:sp>
        <p:pic>
          <p:nvPicPr>
            <p:cNvPr id="220168" name="Picture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475" y="2555875"/>
              <a:ext cx="4411663" cy="3227387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0169" name="Picture 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1688" y="2551113"/>
              <a:ext cx="4416425" cy="323215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0170" name="Text Box 10"/>
            <p:cNvSpPr txBox="1">
              <a:spLocks noChangeArrowheads="1"/>
            </p:cNvSpPr>
            <p:nvPr/>
          </p:nvSpPr>
          <p:spPr bwMode="auto">
            <a:xfrm>
              <a:off x="117475" y="273050"/>
              <a:ext cx="9121775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FFFF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/>
              <a:r>
                <a:rPr lang="en-US" altLang="fr-FR" sz="2200" dirty="0" smtClean="0">
                  <a:solidFill>
                    <a:schemeClr val="accent2"/>
                  </a:solidFill>
                  <a:latin typeface="Arial" charset="0"/>
                  <a:sym typeface="Wingdings" pitchFamily="2" charset="2"/>
                </a:rPr>
                <a:t> </a:t>
              </a:r>
              <a:r>
                <a:rPr lang="en-US" altLang="fr-FR" sz="1800" dirty="0" smtClean="0">
                  <a:solidFill>
                    <a:schemeClr val="accent2"/>
                  </a:solidFill>
                  <a:latin typeface="Arial" charset="0"/>
                  <a:sym typeface="Wingdings" pitchFamily="2" charset="2"/>
                </a:rPr>
                <a:t> </a:t>
              </a:r>
              <a:r>
                <a:rPr lang="en-US" altLang="fr-FR" sz="1800" dirty="0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Fluorinated </a:t>
              </a:r>
              <a:r>
                <a:rPr lang="en-US" altLang="fr-FR" sz="1800" dirty="0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</a:rPr>
                <a:t>XPS peaks </a:t>
              </a:r>
              <a:r>
                <a:rPr lang="en-US" altLang="fr-FR" sz="1800" dirty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</a:rPr>
                <a:t>= C-H substitution </a:t>
              </a:r>
              <a:r>
                <a:rPr lang="en-US" altLang="fr-FR" sz="1800" dirty="0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</a:rPr>
                <a:t> ;  successful C-F</a:t>
              </a:r>
              <a:r>
                <a:rPr lang="en-US" altLang="fr-FR" sz="1800" baseline="-25000" dirty="0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</a:rPr>
                <a:t>X</a:t>
              </a:r>
              <a:r>
                <a:rPr lang="en-US" altLang="fr-FR" sz="1800" dirty="0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</a:rPr>
                <a:t> functionalization</a:t>
              </a:r>
              <a:endParaRPr lang="en-US" altLang="fr-FR" sz="1800" dirty="0">
                <a:solidFill>
                  <a:schemeClr val="accent2"/>
                </a:solidFill>
                <a:latin typeface="Square721 Cn BT" pitchFamily="34" charset="0"/>
                <a:cs typeface="Times New Roman" pitchFamily="18" charset="0"/>
              </a:endParaRPr>
            </a:p>
          </p:txBody>
        </p:sp>
        <p:sp>
          <p:nvSpPr>
            <p:cNvPr id="220171" name="Text Box 11"/>
            <p:cNvSpPr txBox="1">
              <a:spLocks noChangeArrowheads="1"/>
            </p:cNvSpPr>
            <p:nvPr/>
          </p:nvSpPr>
          <p:spPr bwMode="auto">
            <a:xfrm>
              <a:off x="1306480" y="6092825"/>
              <a:ext cx="670407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FFFF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just"/>
              <a:r>
                <a:rPr lang="en-US" altLang="fr-FR" sz="2000" dirty="0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</a:rPr>
                <a:t>Optical </a:t>
              </a:r>
              <a:r>
                <a:rPr lang="en-US" altLang="fr-FR" sz="2000" dirty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</a:rPr>
                <a:t>propagation losses : decrease of 50 to 70 %</a:t>
              </a:r>
            </a:p>
          </p:txBody>
        </p:sp>
        <p:sp>
          <p:nvSpPr>
            <p:cNvPr id="220173" name="Oval 13"/>
            <p:cNvSpPr>
              <a:spLocks noChangeArrowheads="1"/>
            </p:cNvSpPr>
            <p:nvPr/>
          </p:nvSpPr>
          <p:spPr bwMode="auto">
            <a:xfrm>
              <a:off x="7029450" y="885825"/>
              <a:ext cx="1323975" cy="647700"/>
            </a:xfrm>
            <a:prstGeom prst="ellipse">
              <a:avLst/>
            </a:prstGeom>
            <a:noFill/>
            <a:ln w="19050">
              <a:solidFill>
                <a:srgbClr val="8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20174" name="Text Box 14"/>
            <p:cNvSpPr txBox="1">
              <a:spLocks noChangeArrowheads="1"/>
            </p:cNvSpPr>
            <p:nvPr/>
          </p:nvSpPr>
          <p:spPr bwMode="auto">
            <a:xfrm>
              <a:off x="4985365" y="1528763"/>
              <a:ext cx="4145319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FFFF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altLang="fr-FR" sz="1800" dirty="0" smtClean="0">
                  <a:solidFill>
                    <a:srgbClr val="800000"/>
                  </a:solidFill>
                  <a:latin typeface="Square721 Cn BT" pitchFamily="34" charset="0"/>
                </a:rPr>
                <a:t>Avoid ‘RIE’ during plasma</a:t>
              </a:r>
              <a:endParaRPr lang="en-US" altLang="fr-FR" sz="1800" dirty="0">
                <a:solidFill>
                  <a:srgbClr val="800000"/>
                </a:solidFill>
                <a:latin typeface="Square721 Cn BT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79375" y="185739"/>
            <a:ext cx="9020175" cy="6234330"/>
            <a:chOff x="79375" y="185739"/>
            <a:chExt cx="9020175" cy="6234330"/>
          </a:xfrm>
        </p:grpSpPr>
        <p:sp>
          <p:nvSpPr>
            <p:cNvPr id="222216" name="Text Box 8"/>
            <p:cNvSpPr txBox="1">
              <a:spLocks noChangeArrowheads="1"/>
            </p:cNvSpPr>
            <p:nvPr/>
          </p:nvSpPr>
          <p:spPr bwMode="auto">
            <a:xfrm>
              <a:off x="82549" y="709613"/>
              <a:ext cx="8819357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>
                <a:spcBef>
                  <a:spcPct val="0"/>
                </a:spcBef>
              </a:pPr>
              <a:r>
                <a:rPr lang="en-US" altLang="fr-FR" sz="1800" dirty="0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▪ Schematic diagram  of elementary </a:t>
              </a:r>
              <a:r>
                <a:rPr lang="en-US" altLang="fr-FR" sz="1800" dirty="0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</a:rPr>
                <a:t>2.5D MR </a:t>
              </a:r>
              <a:r>
                <a:rPr lang="en-US" altLang="fr-FR" sz="1800" i="1" dirty="0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</a:rPr>
                <a:t>(disk or ring))</a:t>
              </a:r>
              <a:endParaRPr lang="en-US" altLang="fr-FR" sz="1800" dirty="0">
                <a:solidFill>
                  <a:schemeClr val="accent2"/>
                </a:solidFill>
                <a:latin typeface="Square721 Cn BT" pitchFamily="34" charset="0"/>
                <a:cs typeface="Times New Roman" pitchFamily="18" charset="0"/>
              </a:endParaRPr>
            </a:p>
          </p:txBody>
        </p:sp>
        <p:grpSp>
          <p:nvGrpSpPr>
            <p:cNvPr id="222217" name="Group 9"/>
            <p:cNvGrpSpPr>
              <a:grpSpLocks/>
            </p:cNvGrpSpPr>
            <p:nvPr/>
          </p:nvGrpSpPr>
          <p:grpSpPr bwMode="auto">
            <a:xfrm>
              <a:off x="107950" y="1379538"/>
              <a:ext cx="8991600" cy="2598738"/>
              <a:chOff x="68" y="300"/>
              <a:chExt cx="5664" cy="1637"/>
            </a:xfrm>
          </p:grpSpPr>
          <p:sp>
            <p:nvSpPr>
              <p:cNvPr id="222218" name="Oval 10"/>
              <p:cNvSpPr>
                <a:spLocks noChangeArrowheads="1"/>
              </p:cNvSpPr>
              <p:nvPr/>
            </p:nvSpPr>
            <p:spPr bwMode="auto">
              <a:xfrm>
                <a:off x="1474" y="663"/>
                <a:ext cx="1088" cy="907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22219" name="Text Box 11"/>
              <p:cNvSpPr txBox="1">
                <a:spLocks noChangeArrowheads="1"/>
              </p:cNvSpPr>
              <p:nvPr/>
            </p:nvSpPr>
            <p:spPr bwMode="auto">
              <a:xfrm>
                <a:off x="686" y="362"/>
                <a:ext cx="22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>
                  <a:spcBef>
                    <a:spcPct val="0"/>
                  </a:spcBef>
                </a:pPr>
                <a:r>
                  <a:rPr lang="en-US" altLang="fr-FR" sz="1800" dirty="0" smtClean="0">
                    <a:solidFill>
                      <a:schemeClr val="accent2"/>
                    </a:solidFill>
                    <a:latin typeface="Symbol" pitchFamily="18" charset="2"/>
                  </a:rPr>
                  <a:t>l</a:t>
                </a:r>
                <a:r>
                  <a:rPr lang="en-US" altLang="fr-FR" sz="1800" baseline="-25000" dirty="0" smtClean="0">
                    <a:solidFill>
                      <a:schemeClr val="accent2"/>
                    </a:solidFill>
                  </a:rPr>
                  <a:t>i</a:t>
                </a:r>
                <a:endParaRPr lang="en-US" altLang="fr-FR" sz="18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222220" name="Text Box 12"/>
              <p:cNvSpPr txBox="1">
                <a:spLocks noChangeArrowheads="1"/>
              </p:cNvSpPr>
              <p:nvPr/>
            </p:nvSpPr>
            <p:spPr bwMode="auto">
              <a:xfrm>
                <a:off x="93" y="1173"/>
                <a:ext cx="1477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l">
                  <a:spcBef>
                    <a:spcPct val="0"/>
                  </a:spcBef>
                </a:pPr>
                <a:r>
                  <a:rPr lang="en-US" altLang="fr-FR" sz="1800" dirty="0" smtClean="0">
                    <a:latin typeface="Symbol" pitchFamily="18" charset="2"/>
                  </a:rPr>
                  <a:t>l</a:t>
                </a:r>
                <a:r>
                  <a:rPr lang="en-US" altLang="fr-FR" sz="1800" baseline="-25000" dirty="0" smtClean="0"/>
                  <a:t>1</a:t>
                </a:r>
                <a:r>
                  <a:rPr lang="en-US" altLang="fr-FR" sz="1800" dirty="0" smtClean="0"/>
                  <a:t>, </a:t>
                </a:r>
                <a:r>
                  <a:rPr lang="en-US" altLang="fr-FR" sz="1800" dirty="0" smtClean="0">
                    <a:latin typeface="Symbol" pitchFamily="18" charset="2"/>
                  </a:rPr>
                  <a:t>l</a:t>
                </a:r>
                <a:r>
                  <a:rPr lang="en-US" altLang="fr-FR" sz="1800" baseline="-25000" dirty="0" smtClean="0"/>
                  <a:t>2</a:t>
                </a:r>
                <a:r>
                  <a:rPr lang="en-US" altLang="fr-FR" sz="1800" dirty="0" smtClean="0"/>
                  <a:t>, … </a:t>
                </a:r>
                <a:r>
                  <a:rPr lang="en-US" altLang="fr-FR" sz="1800" dirty="0" smtClean="0">
                    <a:solidFill>
                      <a:schemeClr val="accent2"/>
                    </a:solidFill>
                    <a:latin typeface="Symbol" pitchFamily="18" charset="2"/>
                  </a:rPr>
                  <a:t>l</a:t>
                </a:r>
                <a:r>
                  <a:rPr lang="en-US" altLang="fr-FR" sz="1800" baseline="-25000" dirty="0" smtClean="0">
                    <a:solidFill>
                      <a:schemeClr val="accent2"/>
                    </a:solidFill>
                  </a:rPr>
                  <a:t>i </a:t>
                </a:r>
                <a:r>
                  <a:rPr lang="en-US" altLang="fr-FR" sz="1800" dirty="0" smtClean="0"/>
                  <a:t>… </a:t>
                </a:r>
                <a:r>
                  <a:rPr lang="en-US" altLang="fr-FR" sz="1800" dirty="0" smtClean="0">
                    <a:latin typeface="Symbol" pitchFamily="18" charset="2"/>
                  </a:rPr>
                  <a:t>l</a:t>
                </a:r>
                <a:r>
                  <a:rPr lang="en-US" altLang="fr-FR" sz="1800" baseline="-25000" dirty="0" smtClean="0"/>
                  <a:t>n</a:t>
                </a:r>
                <a:endParaRPr lang="en-US" altLang="fr-FR" sz="1800" baseline="-25000" dirty="0"/>
              </a:p>
            </p:txBody>
          </p:sp>
          <p:sp>
            <p:nvSpPr>
              <p:cNvPr id="222221" name="Line 13"/>
              <p:cNvSpPr>
                <a:spLocks noChangeAspect="1" noChangeShapeType="1"/>
              </p:cNvSpPr>
              <p:nvPr/>
            </p:nvSpPr>
            <p:spPr bwMode="auto">
              <a:xfrm>
                <a:off x="648" y="1609"/>
                <a:ext cx="2732" cy="0"/>
              </a:xfrm>
              <a:prstGeom prst="line">
                <a:avLst/>
              </a:prstGeom>
              <a:noFill/>
              <a:ln w="152400">
                <a:solidFill>
                  <a:srgbClr val="FFCC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2222" name="Line 14"/>
              <p:cNvSpPr>
                <a:spLocks noChangeAspect="1" noChangeShapeType="1"/>
              </p:cNvSpPr>
              <p:nvPr/>
            </p:nvSpPr>
            <p:spPr bwMode="auto">
              <a:xfrm>
                <a:off x="648" y="632"/>
                <a:ext cx="2732" cy="0"/>
              </a:xfrm>
              <a:prstGeom prst="line">
                <a:avLst/>
              </a:prstGeom>
              <a:noFill/>
              <a:ln w="152400">
                <a:solidFill>
                  <a:srgbClr val="FFCC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222223" name="Group 15"/>
              <p:cNvGrpSpPr>
                <a:grpSpLocks noChangeAspect="1"/>
              </p:cNvGrpSpPr>
              <p:nvPr/>
            </p:nvGrpSpPr>
            <p:grpSpPr bwMode="auto">
              <a:xfrm>
                <a:off x="1440" y="632"/>
                <a:ext cx="1148" cy="977"/>
                <a:chOff x="2344" y="1760"/>
                <a:chExt cx="1360" cy="1360"/>
              </a:xfrm>
            </p:grpSpPr>
            <p:grpSp>
              <p:nvGrpSpPr>
                <p:cNvPr id="222224" name="Group 16"/>
                <p:cNvGrpSpPr>
                  <a:grpSpLocks noChangeAspect="1"/>
                </p:cNvGrpSpPr>
                <p:nvPr/>
              </p:nvGrpSpPr>
              <p:grpSpPr bwMode="auto">
                <a:xfrm>
                  <a:off x="3024" y="1760"/>
                  <a:ext cx="680" cy="1360"/>
                  <a:chOff x="2920" y="1624"/>
                  <a:chExt cx="680" cy="1360"/>
                </a:xfrm>
              </p:grpSpPr>
              <p:sp>
                <p:nvSpPr>
                  <p:cNvPr id="222225" name="Arc 17"/>
                  <p:cNvSpPr>
                    <a:spLocks noChangeAspect="1"/>
                  </p:cNvSpPr>
                  <p:nvPr/>
                </p:nvSpPr>
                <p:spPr bwMode="auto">
                  <a:xfrm flipV="1">
                    <a:off x="2920" y="2304"/>
                    <a:ext cx="680" cy="680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152400">
                    <a:solidFill>
                      <a:srgbClr val="8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222226" name="Arc 18"/>
                  <p:cNvSpPr>
                    <a:spLocks noChangeAspect="1"/>
                  </p:cNvSpPr>
                  <p:nvPr/>
                </p:nvSpPr>
                <p:spPr bwMode="auto">
                  <a:xfrm>
                    <a:off x="2920" y="1624"/>
                    <a:ext cx="680" cy="680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152400">
                    <a:solidFill>
                      <a:srgbClr val="8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</p:grpSp>
            <p:grpSp>
              <p:nvGrpSpPr>
                <p:cNvPr id="222227" name="Group 19"/>
                <p:cNvGrpSpPr>
                  <a:grpSpLocks noChangeAspect="1"/>
                </p:cNvGrpSpPr>
                <p:nvPr/>
              </p:nvGrpSpPr>
              <p:grpSpPr bwMode="auto">
                <a:xfrm flipH="1">
                  <a:off x="2344" y="1760"/>
                  <a:ext cx="680" cy="1360"/>
                  <a:chOff x="2920" y="1624"/>
                  <a:chExt cx="680" cy="1360"/>
                </a:xfrm>
              </p:grpSpPr>
              <p:sp>
                <p:nvSpPr>
                  <p:cNvPr id="222228" name="Arc 20"/>
                  <p:cNvSpPr>
                    <a:spLocks noChangeAspect="1"/>
                  </p:cNvSpPr>
                  <p:nvPr/>
                </p:nvSpPr>
                <p:spPr bwMode="auto">
                  <a:xfrm flipV="1">
                    <a:off x="2920" y="2304"/>
                    <a:ext cx="680" cy="680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152400">
                    <a:solidFill>
                      <a:srgbClr val="8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222229" name="Arc 21"/>
                  <p:cNvSpPr>
                    <a:spLocks noChangeAspect="1"/>
                  </p:cNvSpPr>
                  <p:nvPr/>
                </p:nvSpPr>
                <p:spPr bwMode="auto">
                  <a:xfrm>
                    <a:off x="2920" y="1624"/>
                    <a:ext cx="680" cy="680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152400">
                    <a:solidFill>
                      <a:srgbClr val="8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</p:grpSp>
          </p:grpSp>
          <p:sp>
            <p:nvSpPr>
              <p:cNvPr id="222230" name="Line 22"/>
              <p:cNvSpPr>
                <a:spLocks noChangeShapeType="1"/>
              </p:cNvSpPr>
              <p:nvPr/>
            </p:nvSpPr>
            <p:spPr bwMode="auto">
              <a:xfrm flipV="1">
                <a:off x="2017" y="989"/>
                <a:ext cx="0" cy="90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2231" name="Line 23"/>
              <p:cNvSpPr>
                <a:spLocks noChangeShapeType="1"/>
              </p:cNvSpPr>
              <p:nvPr/>
            </p:nvSpPr>
            <p:spPr bwMode="auto">
              <a:xfrm flipH="1">
                <a:off x="1854" y="1121"/>
                <a:ext cx="152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222232" name="Group 24"/>
              <p:cNvGrpSpPr>
                <a:grpSpLocks/>
              </p:cNvGrpSpPr>
              <p:nvPr/>
            </p:nvGrpSpPr>
            <p:grpSpPr bwMode="auto">
              <a:xfrm>
                <a:off x="1969" y="1081"/>
                <a:ext cx="96" cy="81"/>
                <a:chOff x="1880" y="1960"/>
                <a:chExt cx="113" cy="113"/>
              </a:xfrm>
            </p:grpSpPr>
            <p:sp>
              <p:nvSpPr>
                <p:cNvPr id="222233" name="Oval 25"/>
                <p:cNvSpPr>
                  <a:spLocks noChangeArrowheads="1"/>
                </p:cNvSpPr>
                <p:nvPr/>
              </p:nvSpPr>
              <p:spPr bwMode="auto">
                <a:xfrm>
                  <a:off x="1880" y="1960"/>
                  <a:ext cx="113" cy="11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22234" name="Oval 26"/>
                <p:cNvSpPr>
                  <a:spLocks noChangeAspect="1" noChangeArrowheads="1"/>
                </p:cNvSpPr>
                <p:nvPr/>
              </p:nvSpPr>
              <p:spPr bwMode="auto">
                <a:xfrm>
                  <a:off x="1920" y="2000"/>
                  <a:ext cx="34" cy="34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sp>
            <p:nvSpPr>
              <p:cNvPr id="222235" name="Text Box 27"/>
              <p:cNvSpPr txBox="1">
                <a:spLocks noChangeArrowheads="1"/>
              </p:cNvSpPr>
              <p:nvPr/>
            </p:nvSpPr>
            <p:spPr bwMode="auto">
              <a:xfrm>
                <a:off x="1746" y="1706"/>
                <a:ext cx="24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 eaLnBrk="0" hangingPunct="0">
                  <a:spcBef>
                    <a:spcPct val="0"/>
                  </a:spcBef>
                </a:pPr>
                <a:r>
                  <a:rPr lang="en-US" altLang="fr-FR" sz="1800" i="1" dirty="0" smtClean="0">
                    <a:latin typeface="Arial" charset="0"/>
                  </a:rPr>
                  <a:t>x</a:t>
                </a:r>
                <a:r>
                  <a:rPr lang="en-US" altLang="fr-FR" sz="1800" i="1" baseline="-25000" dirty="0" smtClean="0">
                    <a:latin typeface="Arial" charset="0"/>
                  </a:rPr>
                  <a:t>1</a:t>
                </a:r>
                <a:endParaRPr lang="en-US" altLang="fr-FR" sz="1800" i="1" baseline="-25000" dirty="0">
                  <a:latin typeface="Arial" charset="0"/>
                </a:endParaRPr>
              </a:p>
            </p:txBody>
          </p:sp>
          <p:sp>
            <p:nvSpPr>
              <p:cNvPr id="222236" name="Text Box 28"/>
              <p:cNvSpPr txBox="1">
                <a:spLocks noChangeArrowheads="1"/>
              </p:cNvSpPr>
              <p:nvPr/>
            </p:nvSpPr>
            <p:spPr bwMode="auto">
              <a:xfrm>
                <a:off x="3198" y="890"/>
                <a:ext cx="24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 eaLnBrk="0" hangingPunct="0">
                  <a:spcBef>
                    <a:spcPct val="0"/>
                  </a:spcBef>
                </a:pPr>
                <a:r>
                  <a:rPr lang="en-US" altLang="fr-FR" sz="1800" i="1" dirty="0" smtClean="0">
                    <a:latin typeface="Arial" charset="0"/>
                  </a:rPr>
                  <a:t>x</a:t>
                </a:r>
                <a:r>
                  <a:rPr lang="en-US" altLang="fr-FR" sz="1800" i="1" baseline="-25000" dirty="0" smtClean="0">
                    <a:latin typeface="Arial" charset="0"/>
                  </a:rPr>
                  <a:t>2</a:t>
                </a:r>
                <a:endParaRPr lang="en-US" altLang="fr-FR" sz="1800" i="1" baseline="-25000" dirty="0">
                  <a:latin typeface="Arial" charset="0"/>
                </a:endParaRPr>
              </a:p>
            </p:txBody>
          </p:sp>
          <p:sp>
            <p:nvSpPr>
              <p:cNvPr id="222237" name="Text Box 29"/>
              <p:cNvSpPr txBox="1">
                <a:spLocks noChangeArrowheads="1"/>
              </p:cNvSpPr>
              <p:nvPr/>
            </p:nvSpPr>
            <p:spPr bwMode="auto">
              <a:xfrm>
                <a:off x="1746" y="890"/>
                <a:ext cx="24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 eaLnBrk="0" hangingPunct="0">
                  <a:spcBef>
                    <a:spcPct val="0"/>
                  </a:spcBef>
                </a:pPr>
                <a:r>
                  <a:rPr lang="en-US" altLang="fr-FR" sz="1800" i="1" dirty="0" smtClean="0">
                    <a:latin typeface="Arial" charset="0"/>
                  </a:rPr>
                  <a:t>x</a:t>
                </a:r>
                <a:r>
                  <a:rPr lang="en-US" altLang="fr-FR" sz="1800" i="1" baseline="-25000" dirty="0" smtClean="0">
                    <a:latin typeface="Arial" charset="0"/>
                  </a:rPr>
                  <a:t>3</a:t>
                </a:r>
                <a:endParaRPr lang="en-US" altLang="fr-FR" sz="1800" i="1" baseline="-25000" dirty="0">
                  <a:latin typeface="Arial" charset="0"/>
                </a:endParaRPr>
              </a:p>
            </p:txBody>
          </p:sp>
          <p:sp>
            <p:nvSpPr>
              <p:cNvPr id="222238" name="Line 30"/>
              <p:cNvSpPr>
                <a:spLocks noChangeShapeType="1"/>
              </p:cNvSpPr>
              <p:nvPr/>
            </p:nvSpPr>
            <p:spPr bwMode="auto">
              <a:xfrm>
                <a:off x="2016" y="1140"/>
                <a:ext cx="399" cy="340"/>
              </a:xfrm>
              <a:prstGeom prst="line">
                <a:avLst/>
              </a:prstGeom>
              <a:noFill/>
              <a:ln w="28575">
                <a:solidFill>
                  <a:srgbClr val="00800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2239" name="Text Box 31"/>
              <p:cNvSpPr txBox="1">
                <a:spLocks noChangeArrowheads="1"/>
              </p:cNvSpPr>
              <p:nvPr/>
            </p:nvSpPr>
            <p:spPr bwMode="auto">
              <a:xfrm>
                <a:off x="2176" y="1117"/>
                <a:ext cx="208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 eaLnBrk="0" hangingPunct="0">
                  <a:spcBef>
                    <a:spcPct val="0"/>
                  </a:spcBef>
                </a:pPr>
                <a:r>
                  <a:rPr lang="en-US" altLang="fr-FR" sz="1600" dirty="0" smtClean="0">
                    <a:solidFill>
                      <a:srgbClr val="008000"/>
                    </a:solidFill>
                    <a:latin typeface="Arial" charset="0"/>
                  </a:rPr>
                  <a:t>R</a:t>
                </a:r>
                <a:endParaRPr lang="en-US" altLang="fr-FR" sz="1600" dirty="0">
                  <a:solidFill>
                    <a:srgbClr val="008000"/>
                  </a:solidFill>
                  <a:latin typeface="Arial" charset="0"/>
                </a:endParaRPr>
              </a:p>
            </p:txBody>
          </p:sp>
          <p:sp>
            <p:nvSpPr>
              <p:cNvPr id="222240" name="Line 32"/>
              <p:cNvSpPr>
                <a:spLocks noChangeShapeType="1"/>
              </p:cNvSpPr>
              <p:nvPr/>
            </p:nvSpPr>
            <p:spPr bwMode="auto">
              <a:xfrm>
                <a:off x="1240" y="1121"/>
                <a:ext cx="141" cy="0"/>
              </a:xfrm>
              <a:prstGeom prst="line">
                <a:avLst/>
              </a:prstGeom>
              <a:noFill/>
              <a:ln w="28575">
                <a:solidFill>
                  <a:srgbClr val="008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2241" name="Line 33"/>
              <p:cNvSpPr>
                <a:spLocks noChangeShapeType="1"/>
              </p:cNvSpPr>
              <p:nvPr/>
            </p:nvSpPr>
            <p:spPr bwMode="auto">
              <a:xfrm>
                <a:off x="1489" y="1121"/>
                <a:ext cx="142" cy="0"/>
              </a:xfrm>
              <a:prstGeom prst="line">
                <a:avLst/>
              </a:prstGeom>
              <a:noFill/>
              <a:ln w="28575">
                <a:solidFill>
                  <a:srgbClr val="008000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2242" name="Text Box 34"/>
              <p:cNvSpPr txBox="1">
                <a:spLocks noChangeArrowheads="1"/>
              </p:cNvSpPr>
              <p:nvPr/>
            </p:nvSpPr>
            <p:spPr bwMode="auto">
              <a:xfrm>
                <a:off x="1156" y="890"/>
                <a:ext cx="286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 eaLnBrk="0" hangingPunct="0">
                  <a:spcBef>
                    <a:spcPct val="0"/>
                  </a:spcBef>
                </a:pPr>
                <a:r>
                  <a:rPr lang="en-US" altLang="fr-FR" sz="1600" dirty="0" err="1" smtClean="0">
                    <a:solidFill>
                      <a:srgbClr val="008000"/>
                    </a:solidFill>
                    <a:latin typeface="Arial" charset="0"/>
                  </a:rPr>
                  <a:t>W</a:t>
                </a:r>
                <a:r>
                  <a:rPr lang="en-US" altLang="fr-FR" sz="1600" baseline="-25000" dirty="0" err="1" smtClean="0">
                    <a:solidFill>
                      <a:srgbClr val="008000"/>
                    </a:solidFill>
                    <a:latin typeface="Arial" charset="0"/>
                  </a:rPr>
                  <a:t>a</a:t>
                </a:r>
                <a:endParaRPr lang="en-US" altLang="fr-FR" sz="1600" baseline="-25000" dirty="0">
                  <a:solidFill>
                    <a:srgbClr val="008000"/>
                  </a:solidFill>
                  <a:latin typeface="Arial" charset="0"/>
                </a:endParaRPr>
              </a:p>
            </p:txBody>
          </p:sp>
          <p:grpSp>
            <p:nvGrpSpPr>
              <p:cNvPr id="222243" name="Group 35"/>
              <p:cNvGrpSpPr>
                <a:grpSpLocks/>
              </p:cNvGrpSpPr>
              <p:nvPr/>
            </p:nvGrpSpPr>
            <p:grpSpPr bwMode="auto">
              <a:xfrm>
                <a:off x="884" y="1434"/>
                <a:ext cx="303" cy="468"/>
                <a:chOff x="584" y="2464"/>
                <a:chExt cx="358" cy="652"/>
              </a:xfrm>
            </p:grpSpPr>
            <p:grpSp>
              <p:nvGrpSpPr>
                <p:cNvPr id="222244" name="Group 36"/>
                <p:cNvGrpSpPr>
                  <a:grpSpLocks/>
                </p:cNvGrpSpPr>
                <p:nvPr/>
              </p:nvGrpSpPr>
              <p:grpSpPr bwMode="auto">
                <a:xfrm rot="5400000">
                  <a:off x="352" y="2696"/>
                  <a:ext cx="464" cy="0"/>
                  <a:chOff x="496" y="2456"/>
                  <a:chExt cx="464" cy="0"/>
                </a:xfrm>
              </p:grpSpPr>
              <p:sp>
                <p:nvSpPr>
                  <p:cNvPr id="222245" name="Line 37"/>
                  <p:cNvSpPr>
                    <a:spLocks noChangeShapeType="1"/>
                  </p:cNvSpPr>
                  <p:nvPr/>
                </p:nvSpPr>
                <p:spPr bwMode="auto">
                  <a:xfrm>
                    <a:off x="496" y="2456"/>
                    <a:ext cx="168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8000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222246" name="Line 38"/>
                  <p:cNvSpPr>
                    <a:spLocks noChangeShapeType="1"/>
                  </p:cNvSpPr>
                  <p:nvPr/>
                </p:nvSpPr>
                <p:spPr bwMode="auto">
                  <a:xfrm>
                    <a:off x="792" y="2456"/>
                    <a:ext cx="168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8000"/>
                    </a:solidFill>
                    <a:round/>
                    <a:headEnd type="triangle" w="med" len="med"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222247" name="Text Box 39"/>
                <p:cNvSpPr txBox="1">
                  <a:spLocks noChangeArrowheads="1"/>
                </p:cNvSpPr>
                <p:nvPr/>
              </p:nvSpPr>
              <p:spPr bwMode="auto">
                <a:xfrm>
                  <a:off x="622" y="2821"/>
                  <a:ext cx="320" cy="29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 eaLnBrk="0" hangingPunct="0">
                    <a:spcBef>
                      <a:spcPct val="0"/>
                    </a:spcBef>
                  </a:pPr>
                  <a:r>
                    <a:rPr lang="en-US" altLang="fr-FR" sz="1600" dirty="0" err="1" smtClean="0">
                      <a:solidFill>
                        <a:srgbClr val="008000"/>
                      </a:solidFill>
                      <a:latin typeface="Arial" charset="0"/>
                    </a:rPr>
                    <a:t>W</a:t>
                  </a:r>
                  <a:r>
                    <a:rPr lang="en-US" altLang="fr-FR" sz="1600" baseline="-25000" dirty="0" err="1" smtClean="0">
                      <a:solidFill>
                        <a:srgbClr val="008000"/>
                      </a:solidFill>
                      <a:latin typeface="Arial" charset="0"/>
                    </a:rPr>
                    <a:t>r</a:t>
                  </a:r>
                  <a:endParaRPr lang="en-US" altLang="fr-FR" sz="1600" baseline="-25000" dirty="0">
                    <a:solidFill>
                      <a:srgbClr val="008000"/>
                    </a:solidFill>
                    <a:latin typeface="Arial" charset="0"/>
                  </a:endParaRPr>
                </a:p>
              </p:txBody>
            </p:sp>
          </p:grpSp>
          <p:sp>
            <p:nvSpPr>
              <p:cNvPr id="222248" name="AutoShape 40"/>
              <p:cNvSpPr>
                <a:spLocks noChangeArrowheads="1"/>
              </p:cNvSpPr>
              <p:nvPr/>
            </p:nvSpPr>
            <p:spPr bwMode="auto">
              <a:xfrm>
                <a:off x="1839" y="1525"/>
                <a:ext cx="406" cy="81"/>
              </a:xfrm>
              <a:prstGeom prst="rightArrow">
                <a:avLst>
                  <a:gd name="adj1" fmla="val 50000"/>
                  <a:gd name="adj2" fmla="val 125309"/>
                </a:avLst>
              </a:prstGeom>
              <a:solidFill>
                <a:srgbClr val="FF9900"/>
              </a:solidFill>
              <a:ln w="28575">
                <a:solidFill>
                  <a:srgbClr val="0033CC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22249" name="Text Box 41"/>
              <p:cNvSpPr txBox="1">
                <a:spLocks noChangeArrowheads="1"/>
              </p:cNvSpPr>
              <p:nvPr/>
            </p:nvSpPr>
            <p:spPr bwMode="auto">
              <a:xfrm>
                <a:off x="1734" y="357"/>
                <a:ext cx="892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FFFF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>
                  <a:spcBef>
                    <a:spcPct val="0"/>
                  </a:spcBef>
                </a:pPr>
                <a:r>
                  <a:rPr lang="en-US" altLang="fr-FR" sz="1800" dirty="0" smtClean="0">
                    <a:latin typeface="Square721 Cn BT" pitchFamily="34" charset="0"/>
                    <a:cs typeface="Times New Roman" pitchFamily="18" charset="0"/>
                  </a:rPr>
                  <a:t>Upper view</a:t>
                </a:r>
                <a:endParaRPr lang="en-US" altLang="fr-FR" sz="1800" dirty="0">
                  <a:latin typeface="Square721 Cn BT" pitchFamily="34" charset="0"/>
                  <a:cs typeface="Times New Roman" pitchFamily="18" charset="0"/>
                </a:endParaRPr>
              </a:p>
            </p:txBody>
          </p:sp>
          <p:sp>
            <p:nvSpPr>
              <p:cNvPr id="222250" name="Text Box 42"/>
              <p:cNvSpPr txBox="1">
                <a:spLocks noChangeArrowheads="1"/>
              </p:cNvSpPr>
              <p:nvPr/>
            </p:nvSpPr>
            <p:spPr bwMode="auto">
              <a:xfrm>
                <a:off x="2529" y="1284"/>
                <a:ext cx="164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l">
                  <a:spcBef>
                    <a:spcPct val="0"/>
                  </a:spcBef>
                </a:pPr>
                <a:r>
                  <a:rPr lang="en-US" altLang="fr-FR" sz="1800" dirty="0" smtClean="0">
                    <a:latin typeface="Symbol" pitchFamily="18" charset="2"/>
                  </a:rPr>
                  <a:t>l</a:t>
                </a:r>
                <a:r>
                  <a:rPr lang="en-US" altLang="fr-FR" sz="1800" baseline="-25000" dirty="0" smtClean="0"/>
                  <a:t>1</a:t>
                </a:r>
                <a:r>
                  <a:rPr lang="en-US" altLang="fr-FR" sz="1800" dirty="0" smtClean="0"/>
                  <a:t>, </a:t>
                </a:r>
                <a:r>
                  <a:rPr lang="en-US" altLang="fr-FR" sz="1800" dirty="0" smtClean="0">
                    <a:latin typeface="Symbol" pitchFamily="18" charset="2"/>
                  </a:rPr>
                  <a:t>l</a:t>
                </a:r>
                <a:r>
                  <a:rPr lang="en-US" altLang="fr-FR" sz="1800" baseline="-25000" dirty="0" smtClean="0"/>
                  <a:t>2</a:t>
                </a:r>
                <a:r>
                  <a:rPr lang="en-US" altLang="fr-FR" sz="1800" dirty="0" smtClean="0"/>
                  <a:t>, ... </a:t>
                </a:r>
                <a:r>
                  <a:rPr lang="en-US" altLang="fr-FR" sz="1800" i="1" dirty="0" smtClean="0">
                    <a:latin typeface="Symbol" pitchFamily="18" charset="2"/>
                  </a:rPr>
                  <a:t>l</a:t>
                </a:r>
                <a:r>
                  <a:rPr lang="en-US" altLang="fr-FR" sz="1800" i="1" baseline="-25000" dirty="0" smtClean="0"/>
                  <a:t>i-1</a:t>
                </a:r>
                <a:r>
                  <a:rPr lang="en-US" altLang="fr-FR" sz="1800" i="1" dirty="0" smtClean="0"/>
                  <a:t>  </a:t>
                </a:r>
                <a:r>
                  <a:rPr lang="en-US" altLang="fr-FR" sz="1800" i="1" dirty="0" smtClean="0">
                    <a:latin typeface="Symbol" pitchFamily="18" charset="2"/>
                  </a:rPr>
                  <a:t>l</a:t>
                </a:r>
                <a:r>
                  <a:rPr lang="en-US" altLang="fr-FR" sz="1800" i="1" baseline="-25000" dirty="0" smtClean="0"/>
                  <a:t>i+1</a:t>
                </a:r>
                <a:r>
                  <a:rPr lang="en-US" altLang="fr-FR" sz="1800" dirty="0" smtClean="0"/>
                  <a:t>, ... </a:t>
                </a:r>
                <a:r>
                  <a:rPr lang="en-US" altLang="fr-FR" sz="1800" dirty="0" smtClean="0">
                    <a:latin typeface="Symbol" pitchFamily="18" charset="2"/>
                  </a:rPr>
                  <a:t>l</a:t>
                </a:r>
                <a:r>
                  <a:rPr lang="en-US" altLang="fr-FR" sz="1800" baseline="-25000" dirty="0" smtClean="0"/>
                  <a:t>n</a:t>
                </a:r>
                <a:endParaRPr lang="en-US" altLang="fr-FR" sz="1800" dirty="0"/>
              </a:p>
            </p:txBody>
          </p:sp>
          <p:sp>
            <p:nvSpPr>
              <p:cNvPr id="222251" name="Line 43"/>
              <p:cNvSpPr>
                <a:spLocks noChangeShapeType="1"/>
              </p:cNvSpPr>
              <p:nvPr/>
            </p:nvSpPr>
            <p:spPr bwMode="auto">
              <a:xfrm>
                <a:off x="152" y="1610"/>
                <a:ext cx="556" cy="0"/>
              </a:xfrm>
              <a:prstGeom prst="line">
                <a:avLst/>
              </a:prstGeom>
              <a:noFill/>
              <a:ln w="76200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22252" name="Line 44"/>
              <p:cNvSpPr>
                <a:spLocks noChangeShapeType="1"/>
              </p:cNvSpPr>
              <p:nvPr/>
            </p:nvSpPr>
            <p:spPr bwMode="auto">
              <a:xfrm flipH="1" flipV="1">
                <a:off x="157" y="631"/>
                <a:ext cx="545" cy="0"/>
              </a:xfrm>
              <a:prstGeom prst="line">
                <a:avLst/>
              </a:prstGeom>
              <a:noFill/>
              <a:ln w="76200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22253" name="Line 45"/>
              <p:cNvSpPr>
                <a:spLocks noChangeShapeType="1"/>
              </p:cNvSpPr>
              <p:nvPr/>
            </p:nvSpPr>
            <p:spPr bwMode="auto">
              <a:xfrm>
                <a:off x="2959" y="1610"/>
                <a:ext cx="556" cy="0"/>
              </a:xfrm>
              <a:prstGeom prst="line">
                <a:avLst/>
              </a:prstGeom>
              <a:noFill/>
              <a:ln w="76200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22254" name="Rectangle 46"/>
              <p:cNvSpPr>
                <a:spLocks noChangeArrowheads="1"/>
              </p:cNvSpPr>
              <p:nvPr/>
            </p:nvSpPr>
            <p:spPr bwMode="auto">
              <a:xfrm>
                <a:off x="68" y="300"/>
                <a:ext cx="5628" cy="1632"/>
              </a:xfrm>
              <a:prstGeom prst="rect">
                <a:avLst/>
              </a:prstGeom>
              <a:noFill/>
              <a:ln w="222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22255" name="Rectangle 47"/>
              <p:cNvSpPr>
                <a:spLocks noChangeAspect="1" noChangeArrowheads="1"/>
              </p:cNvSpPr>
              <p:nvPr/>
            </p:nvSpPr>
            <p:spPr bwMode="auto">
              <a:xfrm flipH="1">
                <a:off x="4185" y="995"/>
                <a:ext cx="1303" cy="33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22256" name="Rectangle 48"/>
              <p:cNvSpPr>
                <a:spLocks noChangeAspect="1" noChangeArrowheads="1"/>
              </p:cNvSpPr>
              <p:nvPr/>
            </p:nvSpPr>
            <p:spPr bwMode="auto">
              <a:xfrm flipH="1">
                <a:off x="4399" y="995"/>
                <a:ext cx="874" cy="147"/>
              </a:xfrm>
              <a:prstGeom prst="rect">
                <a:avLst/>
              </a:prstGeom>
              <a:gradFill rotWithShape="1">
                <a:gsLst>
                  <a:gs pos="0">
                    <a:srgbClr val="800000"/>
                  </a:gs>
                  <a:gs pos="50000">
                    <a:srgbClr val="FFCC99"/>
                  </a:gs>
                  <a:gs pos="100000">
                    <a:srgbClr val="800000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22257" name="Rectangle 49"/>
              <p:cNvSpPr>
                <a:spLocks noChangeAspect="1" noChangeArrowheads="1"/>
              </p:cNvSpPr>
              <p:nvPr/>
            </p:nvSpPr>
            <p:spPr bwMode="auto">
              <a:xfrm flipH="1">
                <a:off x="4399" y="1182"/>
                <a:ext cx="168" cy="148"/>
              </a:xfrm>
              <a:prstGeom prst="rect">
                <a:avLst/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22258" name="Rectangle 50"/>
              <p:cNvSpPr>
                <a:spLocks noChangeAspect="1" noChangeArrowheads="1"/>
              </p:cNvSpPr>
              <p:nvPr/>
            </p:nvSpPr>
            <p:spPr bwMode="auto">
              <a:xfrm flipH="1">
                <a:off x="5106" y="1182"/>
                <a:ext cx="167" cy="148"/>
              </a:xfrm>
              <a:prstGeom prst="rect">
                <a:avLst/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22259" name="Rectangle 51"/>
              <p:cNvSpPr>
                <a:spLocks noChangeAspect="1" noChangeArrowheads="1"/>
              </p:cNvSpPr>
              <p:nvPr/>
            </p:nvSpPr>
            <p:spPr bwMode="auto">
              <a:xfrm flipH="1">
                <a:off x="4185" y="1325"/>
                <a:ext cx="1303" cy="24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22260" name="Line 52"/>
              <p:cNvSpPr>
                <a:spLocks noChangeShapeType="1"/>
              </p:cNvSpPr>
              <p:nvPr/>
            </p:nvSpPr>
            <p:spPr bwMode="auto">
              <a:xfrm>
                <a:off x="4342" y="1176"/>
                <a:ext cx="0" cy="148"/>
              </a:xfrm>
              <a:prstGeom prst="line">
                <a:avLst/>
              </a:prstGeom>
              <a:noFill/>
              <a:ln w="28575">
                <a:solidFill>
                  <a:srgbClr val="00800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2261" name="Line 53"/>
              <p:cNvSpPr>
                <a:spLocks noChangeShapeType="1"/>
              </p:cNvSpPr>
              <p:nvPr/>
            </p:nvSpPr>
            <p:spPr bwMode="auto">
              <a:xfrm>
                <a:off x="4342" y="1000"/>
                <a:ext cx="0" cy="148"/>
              </a:xfrm>
              <a:prstGeom prst="line">
                <a:avLst/>
              </a:prstGeom>
              <a:noFill/>
              <a:ln w="28575">
                <a:solidFill>
                  <a:srgbClr val="00800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2262" name="Text Box 54"/>
              <p:cNvSpPr txBox="1">
                <a:spLocks noChangeArrowheads="1"/>
              </p:cNvSpPr>
              <p:nvPr/>
            </p:nvSpPr>
            <p:spPr bwMode="auto">
              <a:xfrm>
                <a:off x="4150" y="1117"/>
                <a:ext cx="228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 eaLnBrk="0" hangingPunct="0">
                  <a:spcBef>
                    <a:spcPct val="0"/>
                  </a:spcBef>
                </a:pPr>
                <a:r>
                  <a:rPr lang="en-US" altLang="fr-FR" sz="1600" dirty="0" err="1" smtClean="0">
                    <a:solidFill>
                      <a:srgbClr val="008000"/>
                    </a:solidFill>
                    <a:latin typeface="Arial" charset="0"/>
                  </a:rPr>
                  <a:t>h</a:t>
                </a:r>
                <a:r>
                  <a:rPr lang="en-US" altLang="fr-FR" sz="1600" baseline="-25000" dirty="0" err="1" smtClean="0">
                    <a:solidFill>
                      <a:srgbClr val="008000"/>
                    </a:solidFill>
                    <a:latin typeface="Arial" charset="0"/>
                  </a:rPr>
                  <a:t>r</a:t>
                </a:r>
                <a:endParaRPr lang="en-US" altLang="fr-FR" sz="1600" baseline="-25000" dirty="0">
                  <a:solidFill>
                    <a:srgbClr val="008000"/>
                  </a:solidFill>
                  <a:latin typeface="Arial" charset="0"/>
                </a:endParaRPr>
              </a:p>
            </p:txBody>
          </p:sp>
          <p:sp>
            <p:nvSpPr>
              <p:cNvPr id="222263" name="Text Box 55"/>
              <p:cNvSpPr txBox="1">
                <a:spLocks noChangeArrowheads="1"/>
              </p:cNvSpPr>
              <p:nvPr/>
            </p:nvSpPr>
            <p:spPr bwMode="auto">
              <a:xfrm>
                <a:off x="4134" y="950"/>
                <a:ext cx="243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 eaLnBrk="0" hangingPunct="0">
                  <a:spcBef>
                    <a:spcPct val="0"/>
                  </a:spcBef>
                </a:pPr>
                <a:r>
                  <a:rPr lang="en-US" altLang="fr-FR" sz="1600" dirty="0" smtClean="0">
                    <a:solidFill>
                      <a:srgbClr val="008000"/>
                    </a:solidFill>
                    <a:latin typeface="Arial" charset="0"/>
                  </a:rPr>
                  <a:t>h</a:t>
                </a:r>
                <a:r>
                  <a:rPr lang="en-US" altLang="fr-FR" sz="1600" baseline="-25000" dirty="0" smtClean="0">
                    <a:solidFill>
                      <a:srgbClr val="008000"/>
                    </a:solidFill>
                    <a:latin typeface="Arial" charset="0"/>
                  </a:rPr>
                  <a:t>a</a:t>
                </a:r>
                <a:endParaRPr lang="en-US" altLang="fr-FR" sz="1600" baseline="-25000" dirty="0">
                  <a:solidFill>
                    <a:srgbClr val="008000"/>
                  </a:solidFill>
                  <a:latin typeface="Arial" charset="0"/>
                </a:endParaRPr>
              </a:p>
            </p:txBody>
          </p:sp>
          <p:grpSp>
            <p:nvGrpSpPr>
              <p:cNvPr id="222264" name="Group 56"/>
              <p:cNvGrpSpPr>
                <a:grpSpLocks/>
              </p:cNvGrpSpPr>
              <p:nvPr/>
            </p:nvGrpSpPr>
            <p:grpSpPr bwMode="auto">
              <a:xfrm>
                <a:off x="5240" y="1016"/>
                <a:ext cx="294" cy="290"/>
                <a:chOff x="5280" y="1984"/>
                <a:chExt cx="368" cy="408"/>
              </a:xfrm>
            </p:grpSpPr>
            <p:sp>
              <p:nvSpPr>
                <p:cNvPr id="222265" name="Line 57"/>
                <p:cNvSpPr>
                  <a:spLocks noChangeShapeType="1"/>
                </p:cNvSpPr>
                <p:nvPr/>
              </p:nvSpPr>
              <p:spPr bwMode="auto">
                <a:xfrm>
                  <a:off x="5280" y="2160"/>
                  <a:ext cx="16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2266" name="Line 58"/>
                <p:cNvSpPr>
                  <a:spLocks noChangeShapeType="1"/>
                </p:cNvSpPr>
                <p:nvPr/>
              </p:nvSpPr>
              <p:spPr bwMode="auto">
                <a:xfrm>
                  <a:off x="5280" y="2216"/>
                  <a:ext cx="16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grpSp>
              <p:nvGrpSpPr>
                <p:cNvPr id="222267" name="Group 59"/>
                <p:cNvGrpSpPr>
                  <a:grpSpLocks/>
                </p:cNvGrpSpPr>
                <p:nvPr/>
              </p:nvGrpSpPr>
              <p:grpSpPr bwMode="auto">
                <a:xfrm>
                  <a:off x="5392" y="1984"/>
                  <a:ext cx="256" cy="408"/>
                  <a:chOff x="5392" y="1984"/>
                  <a:chExt cx="256" cy="408"/>
                </a:xfrm>
              </p:grpSpPr>
              <p:sp>
                <p:nvSpPr>
                  <p:cNvPr id="222268" name="Line 60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5308" y="2068"/>
                    <a:ext cx="168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8000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222269" name="Line 61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5308" y="2308"/>
                    <a:ext cx="168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8000"/>
                    </a:solidFill>
                    <a:round/>
                    <a:headEnd type="triangle" w="med" len="med"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222270" name="Text Box 6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405" y="2075"/>
                    <a:ext cx="243" cy="299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pPr algn="l" eaLnBrk="0" hangingPunct="0">
                      <a:spcBef>
                        <a:spcPct val="0"/>
                      </a:spcBef>
                    </a:pPr>
                    <a:r>
                      <a:rPr lang="en-US" altLang="fr-FR" sz="1600" dirty="0" smtClean="0">
                        <a:solidFill>
                          <a:srgbClr val="008000"/>
                        </a:solidFill>
                        <a:latin typeface="Arial" charset="0"/>
                      </a:rPr>
                      <a:t>d</a:t>
                    </a:r>
                    <a:endParaRPr lang="en-US" altLang="fr-FR" sz="1600" dirty="0">
                      <a:solidFill>
                        <a:srgbClr val="008000"/>
                      </a:solidFill>
                      <a:latin typeface="Arial" charset="0"/>
                    </a:endParaRPr>
                  </a:p>
                </p:txBody>
              </p:sp>
            </p:grpSp>
          </p:grpSp>
          <p:sp>
            <p:nvSpPr>
              <p:cNvPr id="222271" name="Line 63"/>
              <p:cNvSpPr>
                <a:spLocks noChangeShapeType="1"/>
              </p:cNvSpPr>
              <p:nvPr/>
            </p:nvSpPr>
            <p:spPr bwMode="auto">
              <a:xfrm rot="16200000" flipV="1">
                <a:off x="5169" y="713"/>
                <a:ext cx="0" cy="93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2272" name="Line 64"/>
              <p:cNvSpPr>
                <a:spLocks noChangeShapeType="1"/>
              </p:cNvSpPr>
              <p:nvPr/>
            </p:nvSpPr>
            <p:spPr bwMode="auto">
              <a:xfrm rot="16200000" flipH="1">
                <a:off x="4574" y="1057"/>
                <a:ext cx="52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2273" name="Text Box 65"/>
              <p:cNvSpPr txBox="1">
                <a:spLocks noChangeArrowheads="1"/>
              </p:cNvSpPr>
              <p:nvPr/>
            </p:nvSpPr>
            <p:spPr bwMode="auto">
              <a:xfrm>
                <a:off x="5483" y="916"/>
                <a:ext cx="24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 eaLnBrk="0" hangingPunct="0">
                  <a:spcBef>
                    <a:spcPct val="0"/>
                  </a:spcBef>
                </a:pPr>
                <a:r>
                  <a:rPr lang="en-US" altLang="fr-FR" sz="1800" i="1" dirty="0" smtClean="0">
                    <a:latin typeface="Arial" charset="0"/>
                  </a:rPr>
                  <a:t>x</a:t>
                </a:r>
                <a:r>
                  <a:rPr lang="en-US" altLang="fr-FR" sz="1800" i="1" baseline="-25000" dirty="0" smtClean="0">
                    <a:latin typeface="Arial" charset="0"/>
                  </a:rPr>
                  <a:t>1</a:t>
                </a:r>
                <a:endParaRPr lang="en-US" altLang="fr-FR" sz="1800" i="1" baseline="-25000" dirty="0">
                  <a:latin typeface="Arial" charset="0"/>
                </a:endParaRPr>
              </a:p>
            </p:txBody>
          </p:sp>
          <p:sp>
            <p:nvSpPr>
              <p:cNvPr id="222274" name="Text Box 66"/>
              <p:cNvSpPr txBox="1">
                <a:spLocks noChangeArrowheads="1"/>
              </p:cNvSpPr>
              <p:nvPr/>
            </p:nvSpPr>
            <p:spPr bwMode="auto">
              <a:xfrm>
                <a:off x="4604" y="1204"/>
                <a:ext cx="251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 eaLnBrk="0" hangingPunct="0">
                  <a:spcBef>
                    <a:spcPct val="0"/>
                  </a:spcBef>
                </a:pPr>
                <a:r>
                  <a:rPr lang="en-US" altLang="fr-FR" sz="1800" i="1" dirty="0" smtClean="0">
                    <a:latin typeface="Arial" charset="0"/>
                  </a:rPr>
                  <a:t>x</a:t>
                </a:r>
                <a:r>
                  <a:rPr lang="en-US" altLang="fr-FR" sz="1800" i="1" baseline="-25000" dirty="0" smtClean="0">
                    <a:latin typeface="Arial" charset="0"/>
                  </a:rPr>
                  <a:t>2</a:t>
                </a:r>
                <a:endParaRPr lang="en-US" altLang="fr-FR" sz="1800" i="1" baseline="-25000" dirty="0">
                  <a:latin typeface="Arial" charset="0"/>
                </a:endParaRPr>
              </a:p>
            </p:txBody>
          </p:sp>
          <p:sp>
            <p:nvSpPr>
              <p:cNvPr id="222275" name="Text Box 67"/>
              <p:cNvSpPr txBox="1">
                <a:spLocks noChangeArrowheads="1"/>
              </p:cNvSpPr>
              <p:nvPr/>
            </p:nvSpPr>
            <p:spPr bwMode="auto">
              <a:xfrm>
                <a:off x="4538" y="619"/>
                <a:ext cx="24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 eaLnBrk="0" hangingPunct="0">
                  <a:spcBef>
                    <a:spcPct val="0"/>
                  </a:spcBef>
                </a:pPr>
                <a:r>
                  <a:rPr lang="en-US" altLang="fr-FR" sz="1800" i="1" dirty="0" smtClean="0">
                    <a:latin typeface="Arial" charset="0"/>
                  </a:rPr>
                  <a:t>x</a:t>
                </a:r>
                <a:r>
                  <a:rPr lang="en-US" altLang="fr-FR" sz="1800" i="1" baseline="-25000" dirty="0" smtClean="0">
                    <a:latin typeface="Arial" charset="0"/>
                  </a:rPr>
                  <a:t>3</a:t>
                </a:r>
                <a:endParaRPr lang="en-US" altLang="fr-FR" sz="1800" i="1" baseline="-25000" dirty="0">
                  <a:latin typeface="Arial" charset="0"/>
                </a:endParaRPr>
              </a:p>
            </p:txBody>
          </p:sp>
          <p:grpSp>
            <p:nvGrpSpPr>
              <p:cNvPr id="222276" name="Group 68"/>
              <p:cNvGrpSpPr>
                <a:grpSpLocks/>
              </p:cNvGrpSpPr>
              <p:nvPr/>
            </p:nvGrpSpPr>
            <p:grpSpPr bwMode="auto">
              <a:xfrm>
                <a:off x="4790" y="1141"/>
                <a:ext cx="90" cy="80"/>
                <a:chOff x="4546" y="2160"/>
                <a:chExt cx="113" cy="113"/>
              </a:xfrm>
            </p:grpSpPr>
            <p:sp>
              <p:nvSpPr>
                <p:cNvPr id="222277" name="Oval 69"/>
                <p:cNvSpPr>
                  <a:spLocks noChangeArrowheads="1"/>
                </p:cNvSpPr>
                <p:nvPr/>
              </p:nvSpPr>
              <p:spPr bwMode="auto">
                <a:xfrm rot="16200000">
                  <a:off x="4546" y="2160"/>
                  <a:ext cx="113" cy="11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22278" name="Line 70"/>
                <p:cNvSpPr>
                  <a:spLocks noChangeShapeType="1"/>
                </p:cNvSpPr>
                <p:nvPr/>
              </p:nvSpPr>
              <p:spPr bwMode="auto">
                <a:xfrm>
                  <a:off x="4558" y="2173"/>
                  <a:ext cx="88" cy="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2279" name="Line 71"/>
                <p:cNvSpPr>
                  <a:spLocks noChangeShapeType="1"/>
                </p:cNvSpPr>
                <p:nvPr/>
              </p:nvSpPr>
              <p:spPr bwMode="auto">
                <a:xfrm flipH="1">
                  <a:off x="4559" y="2172"/>
                  <a:ext cx="88" cy="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222280" name="AutoShape 72"/>
              <p:cNvSpPr>
                <a:spLocks noChangeArrowheads="1"/>
              </p:cNvSpPr>
              <p:nvPr/>
            </p:nvSpPr>
            <p:spPr bwMode="auto">
              <a:xfrm rot="16200000">
                <a:off x="4406" y="1111"/>
                <a:ext cx="141" cy="89"/>
              </a:xfrm>
              <a:prstGeom prst="rightArrow">
                <a:avLst>
                  <a:gd name="adj1" fmla="val 50000"/>
                  <a:gd name="adj2" fmla="val 39607"/>
                </a:avLst>
              </a:prstGeom>
              <a:solidFill>
                <a:srgbClr val="FF9900"/>
              </a:solidFill>
              <a:ln w="28575">
                <a:solidFill>
                  <a:srgbClr val="0033CC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22281" name="AutoShape 73"/>
              <p:cNvSpPr>
                <a:spLocks noChangeArrowheads="1"/>
              </p:cNvSpPr>
              <p:nvPr/>
            </p:nvSpPr>
            <p:spPr bwMode="auto">
              <a:xfrm rot="16200000">
                <a:off x="5120" y="1111"/>
                <a:ext cx="141" cy="89"/>
              </a:xfrm>
              <a:prstGeom prst="rightArrow">
                <a:avLst>
                  <a:gd name="adj1" fmla="val 50000"/>
                  <a:gd name="adj2" fmla="val 39607"/>
                </a:avLst>
              </a:prstGeom>
              <a:solidFill>
                <a:srgbClr val="FF9900"/>
              </a:solidFill>
              <a:ln w="28575">
                <a:solidFill>
                  <a:srgbClr val="0033CC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22282" name="Text Box 74"/>
              <p:cNvSpPr txBox="1">
                <a:spLocks noChangeArrowheads="1"/>
              </p:cNvSpPr>
              <p:nvPr/>
            </p:nvSpPr>
            <p:spPr bwMode="auto">
              <a:xfrm>
                <a:off x="4970" y="477"/>
                <a:ext cx="359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FFFF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>
                  <a:spcBef>
                    <a:spcPct val="0"/>
                  </a:spcBef>
                </a:pPr>
                <a:r>
                  <a:rPr lang="en-US" altLang="fr-FR" sz="1800" dirty="0" smtClean="0">
                    <a:latin typeface="Square721 Cn BT" pitchFamily="34" charset="0"/>
                    <a:cs typeface="Times New Roman" pitchFamily="18" charset="0"/>
                  </a:rPr>
                  <a:t>Cut</a:t>
                </a:r>
                <a:endParaRPr lang="en-US" altLang="fr-FR" sz="1800" dirty="0">
                  <a:latin typeface="Square721 Cn BT" pitchFamily="34" charset="0"/>
                  <a:cs typeface="Times New Roman" pitchFamily="18" charset="0"/>
                </a:endParaRPr>
              </a:p>
            </p:txBody>
          </p:sp>
        </p:grpSp>
        <p:sp>
          <p:nvSpPr>
            <p:cNvPr id="222286" name="Text Box 78"/>
            <p:cNvSpPr txBox="1">
              <a:spLocks noChangeArrowheads="1"/>
            </p:cNvSpPr>
            <p:nvPr/>
          </p:nvSpPr>
          <p:spPr bwMode="auto">
            <a:xfrm>
              <a:off x="107950" y="4278313"/>
              <a:ext cx="367665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>
                <a:spcBef>
                  <a:spcPct val="0"/>
                </a:spcBef>
              </a:pPr>
              <a:r>
                <a:rPr lang="en-US" altLang="fr-FR" sz="1800" dirty="0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▪ Problems and conceptions :</a:t>
              </a:r>
              <a:endParaRPr lang="en-US" altLang="fr-FR" sz="1800" dirty="0">
                <a:solidFill>
                  <a:schemeClr val="accent2"/>
                </a:solidFill>
                <a:latin typeface="Square721 Cn BT" pitchFamily="34" charset="0"/>
                <a:cs typeface="Times New Roman" pitchFamily="18" charset="0"/>
              </a:endParaRPr>
            </a:p>
          </p:txBody>
        </p:sp>
        <p:sp>
          <p:nvSpPr>
            <p:cNvPr id="222287" name="Text Box 79"/>
            <p:cNvSpPr txBox="1">
              <a:spLocks noChangeArrowheads="1"/>
            </p:cNvSpPr>
            <p:nvPr/>
          </p:nvSpPr>
          <p:spPr bwMode="auto">
            <a:xfrm>
              <a:off x="87312" y="4718051"/>
              <a:ext cx="887730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0"/>
                </a:spcBef>
              </a:pPr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 </a:t>
              </a:r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</a:rPr>
                <a:t>Polymers no always compatible to shape 2,5D structures (good adherence of each layer, and ability to develop successively each pattern).</a:t>
              </a:r>
              <a:endParaRPr lang="en-US" altLang="fr-FR" sz="1800" dirty="0">
                <a:latin typeface="Square721 Cn BT" pitchFamily="34" charset="0"/>
                <a:cs typeface="Times New Roman" pitchFamily="18" charset="0"/>
              </a:endParaRPr>
            </a:p>
          </p:txBody>
        </p:sp>
        <p:sp>
          <p:nvSpPr>
            <p:cNvPr id="222288" name="Text Box 80"/>
            <p:cNvSpPr txBox="1">
              <a:spLocks noChangeArrowheads="1"/>
            </p:cNvSpPr>
            <p:nvPr/>
          </p:nvSpPr>
          <p:spPr bwMode="auto">
            <a:xfrm>
              <a:off x="87312" y="5773738"/>
              <a:ext cx="887730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0"/>
                </a:spcBef>
              </a:pPr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 </a:t>
              </a:r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</a:rPr>
                <a:t>Idea : Development et use of lithographic process </a:t>
              </a:r>
              <a:r>
                <a:rPr lang="en-US" altLang="fr-FR" sz="1800" i="1" dirty="0" smtClean="0">
                  <a:latin typeface="Square721 Cn BT" pitchFamily="34" charset="0"/>
                  <a:cs typeface="Times New Roman" pitchFamily="18" charset="0"/>
                </a:rPr>
                <a:t>combined </a:t>
              </a:r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</a:rPr>
                <a:t>to plasma [SOG/PS233/SU8, plasmas O</a:t>
              </a:r>
              <a:r>
                <a:rPr lang="en-US" altLang="fr-FR" sz="1800" baseline="-25000" dirty="0" smtClean="0">
                  <a:latin typeface="Square721 Cn BT" pitchFamily="34" charset="0"/>
                  <a:cs typeface="Times New Roman" pitchFamily="18" charset="0"/>
                </a:rPr>
                <a:t>2</a:t>
              </a:r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</a:rPr>
                <a:t> and </a:t>
              </a:r>
              <a:r>
                <a:rPr lang="en-US" altLang="fr-FR" sz="1800" dirty="0" err="1" smtClean="0">
                  <a:latin typeface="Square721 Cn BT" pitchFamily="34" charset="0"/>
                  <a:cs typeface="Times New Roman" pitchFamily="18" charset="0"/>
                </a:rPr>
                <a:t>Ar</a:t>
              </a:r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</a:rPr>
                <a:t>].</a:t>
              </a:r>
              <a:endParaRPr lang="en-US" altLang="fr-FR" sz="1800" dirty="0">
                <a:latin typeface="Square721 Cn BT" pitchFamily="34" charset="0"/>
                <a:cs typeface="Times New Roman" pitchFamily="18" charset="0"/>
              </a:endParaRPr>
            </a:p>
          </p:txBody>
        </p:sp>
        <p:sp>
          <p:nvSpPr>
            <p:cNvPr id="222298" name="Text Box 90"/>
            <p:cNvSpPr txBox="1">
              <a:spLocks noChangeArrowheads="1"/>
            </p:cNvSpPr>
            <p:nvPr/>
          </p:nvSpPr>
          <p:spPr bwMode="auto">
            <a:xfrm>
              <a:off x="79375" y="185739"/>
              <a:ext cx="8624888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 eaLnBrk="0" hangingPunct="0">
                <a:spcBef>
                  <a:spcPct val="0"/>
                </a:spcBef>
              </a:pPr>
              <a:r>
                <a:rPr lang="en-US" altLang="fr-FR" sz="2000" dirty="0" smtClean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▪</a:t>
              </a:r>
              <a:r>
                <a:rPr lang="en-US" altLang="fr-FR" sz="2000" dirty="0" smtClean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</a:rPr>
                <a:t> II.2] Plasmas to shape 2,5D MRs</a:t>
              </a:r>
              <a:endParaRPr lang="en-US" altLang="fr-FR" sz="2000" dirty="0">
                <a:solidFill>
                  <a:srgbClr val="800000"/>
                </a:solidFill>
                <a:latin typeface="Square721 Cn BT" pitchFamily="34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3238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5195437"/>
              </p:ext>
            </p:extLst>
          </p:nvPr>
        </p:nvGraphicFramePr>
        <p:xfrm>
          <a:off x="684213" y="5186363"/>
          <a:ext cx="6911975" cy="1554163"/>
        </p:xfrm>
        <a:graphic>
          <a:graphicData uri="http://schemas.openxmlformats.org/drawingml/2006/table">
            <a:tbl>
              <a:tblPr/>
              <a:tblGrid>
                <a:gridCol w="2376487"/>
                <a:gridCol w="1358900"/>
                <a:gridCol w="1057275"/>
                <a:gridCol w="1057275"/>
                <a:gridCol w="1062038"/>
              </a:tblGrid>
              <a:tr h="4222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quare721 Cn BT" pitchFamily="34" charset="0"/>
                          <a:cs typeface="Times New Roman" pitchFamily="18" charset="0"/>
                        </a:rPr>
                        <a:t>Reference </a:t>
                      </a:r>
                      <a:r>
                        <a:rPr kumimoji="0" lang="fr-FR" altLang="fr-F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quare721 Cn BT" pitchFamily="34" charset="0"/>
                          <a:cs typeface="Times New Roman" pitchFamily="18" charset="0"/>
                        </a:rPr>
                        <a:t>liquid</a:t>
                      </a:r>
                      <a:endParaRPr kumimoji="0" lang="fr-FR" altLang="fr-F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quare721 Cn BT" pitchFamily="34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Times New Roman" pitchFamily="18" charset="0"/>
                          <a:cs typeface="Symbol" pitchFamily="18" charset="2"/>
                        </a:rPr>
                        <a:t>g</a:t>
                      </a:r>
                      <a:r>
                        <a:rPr kumimoji="0" lang="en-GB" altLang="fr-FR" sz="18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Symbol" pitchFamily="18" charset="2"/>
                        </a:rPr>
                        <a:t>T-(totale)</a:t>
                      </a:r>
                      <a:endParaRPr kumimoji="0" lang="en-GB" alt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Symbol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Times New Roman" pitchFamily="18" charset="0"/>
                          <a:cs typeface="Symbol" pitchFamily="18" charset="2"/>
                        </a:rPr>
                        <a:t>g</a:t>
                      </a:r>
                      <a:r>
                        <a:rPr kumimoji="0" lang="en-GB" altLang="fr-FR" sz="18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Symbol" pitchFamily="18" charset="2"/>
                        </a:rPr>
                        <a:t>d-(LW)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Times New Roman" pitchFamily="18" charset="0"/>
                          <a:cs typeface="Symbol" pitchFamily="18" charset="2"/>
                        </a:rPr>
                        <a:t>g</a:t>
                      </a:r>
                      <a:r>
                        <a:rPr kumimoji="0" lang="en-GB" alt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Symbol" pitchFamily="18" charset="2"/>
                        </a:rPr>
                        <a:t> </a:t>
                      </a:r>
                      <a:r>
                        <a:rPr kumimoji="0" lang="en-GB" altLang="fr-FR" sz="18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Symbol" pitchFamily="18" charset="2"/>
                        </a:rPr>
                        <a:t>nd(+)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Times New Roman" pitchFamily="18" charset="0"/>
                          <a:cs typeface="Symbol" pitchFamily="18" charset="2"/>
                        </a:rPr>
                        <a:t>g</a:t>
                      </a:r>
                      <a:r>
                        <a:rPr kumimoji="0" lang="en-GB" alt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Symbol" pitchFamily="18" charset="2"/>
                        </a:rPr>
                        <a:t> </a:t>
                      </a:r>
                      <a:r>
                        <a:rPr kumimoji="0" lang="en-GB" altLang="fr-FR" sz="18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Symbol" pitchFamily="18" charset="2"/>
                        </a:rPr>
                        <a:t>nd(-)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62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quare721 Cn BT" pitchFamily="34" charset="0"/>
                          <a:cs typeface="Times New Roman" pitchFamily="18" charset="0"/>
                        </a:rPr>
                        <a:t>Water</a:t>
                      </a:r>
                      <a:endParaRPr kumimoji="0" lang="fr-FR" altLang="fr-F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quare721 Cn BT" pitchFamily="34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72.8</a:t>
                      </a:r>
                      <a:endParaRPr kumimoji="0" lang="en-GB" alt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21.8</a:t>
                      </a:r>
                      <a:endParaRPr kumimoji="0" lang="en-GB" alt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25.5</a:t>
                      </a:r>
                      <a:endParaRPr kumimoji="0" lang="en-GB" alt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25.5</a:t>
                      </a:r>
                      <a:endParaRPr kumimoji="0" lang="en-GB" alt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quare721 Cn BT" pitchFamily="34" charset="0"/>
                          <a:cs typeface="Times New Roman" pitchFamily="18" charset="0"/>
                        </a:rPr>
                        <a:t>Glycerol</a:t>
                      </a:r>
                      <a:endParaRPr kumimoji="0" lang="fr-FR" altLang="fr-F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quare721 Cn BT" pitchFamily="34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63.3</a:t>
                      </a:r>
                      <a:endParaRPr kumimoji="0" lang="en-GB" alt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34.0</a:t>
                      </a:r>
                      <a:endParaRPr kumimoji="0" lang="en-GB" alt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3.92</a:t>
                      </a:r>
                      <a:endParaRPr kumimoji="0" lang="en-GB" alt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57.4</a:t>
                      </a:r>
                      <a:endParaRPr kumimoji="0" lang="en-GB" alt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fr-F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quare721 Cn BT" pitchFamily="34" charset="0"/>
                          <a:cs typeface="Times New Roman" pitchFamily="18" charset="0"/>
                        </a:rPr>
                        <a:t>Diiodomethane</a:t>
                      </a:r>
                      <a:endParaRPr kumimoji="0" lang="fr-FR" altLang="fr-F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quare721 Cn BT" pitchFamily="34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50.8</a:t>
                      </a:r>
                      <a:endParaRPr kumimoji="0" lang="en-GB" alt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50.8</a:t>
                      </a:r>
                      <a:endParaRPr kumimoji="0" lang="en-GB" alt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0.0</a:t>
                      </a:r>
                      <a:endParaRPr kumimoji="0" lang="en-GB" alt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0.0</a:t>
                      </a:r>
                      <a:endParaRPr kumimoji="0" lang="en-GB" alt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3271" name="Text Box 39"/>
          <p:cNvSpPr txBox="1">
            <a:spLocks noChangeArrowheads="1"/>
          </p:cNvSpPr>
          <p:nvPr/>
        </p:nvSpPr>
        <p:spPr bwMode="auto">
          <a:xfrm>
            <a:off x="7607300" y="5240338"/>
            <a:ext cx="148630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spcBef>
                <a:spcPct val="0"/>
              </a:spcBef>
            </a:pPr>
            <a:r>
              <a:rPr lang="fr-FR" altLang="fr-FR" sz="1400" dirty="0" smtClean="0">
                <a:latin typeface="Arial" charset="0"/>
              </a:rPr>
              <a:t>(</a:t>
            </a:r>
            <a:r>
              <a:rPr lang="fr-FR" altLang="fr-FR" sz="1400" dirty="0" err="1" smtClean="0">
                <a:latin typeface="Arial" charset="0"/>
              </a:rPr>
              <a:t>Unity</a:t>
            </a:r>
            <a:r>
              <a:rPr lang="fr-FR" altLang="fr-FR" sz="1400" dirty="0" smtClean="0">
                <a:latin typeface="Arial" charset="0"/>
              </a:rPr>
              <a:t>: mJ.m</a:t>
            </a:r>
            <a:r>
              <a:rPr lang="fr-FR" altLang="fr-FR" sz="1400" baseline="30000" dirty="0" smtClean="0">
                <a:latin typeface="Arial" charset="0"/>
              </a:rPr>
              <a:t>-2</a:t>
            </a:r>
            <a:r>
              <a:rPr lang="fr-FR" altLang="fr-FR" sz="1400" dirty="0" smtClean="0">
                <a:latin typeface="Arial" charset="0"/>
              </a:rPr>
              <a:t>)</a:t>
            </a:r>
            <a:endParaRPr lang="fr-FR" altLang="fr-FR" sz="1400" dirty="0">
              <a:latin typeface="Arial" charset="0"/>
            </a:endParaRPr>
          </a:p>
        </p:txBody>
      </p:sp>
      <p:graphicFrame>
        <p:nvGraphicFramePr>
          <p:cNvPr id="223273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4989965"/>
              </p:ext>
            </p:extLst>
          </p:nvPr>
        </p:nvGraphicFramePr>
        <p:xfrm>
          <a:off x="411163" y="4508500"/>
          <a:ext cx="64135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31" name="Equation" r:id="rId3" imgW="6413400" imgH="482400" progId="Equation.3">
                  <p:embed/>
                </p:oleObj>
              </mc:Choice>
              <mc:Fallback>
                <p:oleObj name="Equation" r:id="rId3" imgW="6413400" imgH="482400" progId="Equation.3">
                  <p:embed/>
                  <p:pic>
                    <p:nvPicPr>
                      <p:cNvPr id="0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163" y="4508500"/>
                        <a:ext cx="64135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22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3274" name="Oval 42"/>
          <p:cNvSpPr>
            <a:spLocks noChangeArrowheads="1"/>
          </p:cNvSpPr>
          <p:nvPr/>
        </p:nvSpPr>
        <p:spPr bwMode="auto">
          <a:xfrm>
            <a:off x="395288" y="4437063"/>
            <a:ext cx="431800" cy="647700"/>
          </a:xfrm>
          <a:prstGeom prst="ellipse">
            <a:avLst/>
          </a:prstGeom>
          <a:noFill/>
          <a:ln w="1905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23276" name="Text Box 44"/>
          <p:cNvSpPr txBox="1">
            <a:spLocks noChangeArrowheads="1"/>
          </p:cNvSpPr>
          <p:nvPr/>
        </p:nvSpPr>
        <p:spPr bwMode="auto">
          <a:xfrm>
            <a:off x="60326" y="76200"/>
            <a:ext cx="8007350" cy="369332"/>
          </a:xfrm>
          <a:prstGeom prst="rect">
            <a:avLst/>
          </a:prstGeom>
          <a:noFill/>
          <a:ln w="25400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altLang="fr-FR" sz="1800" dirty="0" smtClean="0">
                <a:solidFill>
                  <a:schemeClr val="accent2"/>
                </a:solidFill>
                <a:latin typeface="Square721 Cn BT" pitchFamily="34" charset="0"/>
                <a:cs typeface="Times New Roman" pitchFamily="18" charset="0"/>
                <a:sym typeface="Wingdings" pitchFamily="2" charset="2"/>
              </a:rPr>
              <a:t>▪ </a:t>
            </a:r>
            <a:r>
              <a:rPr lang="en-US" altLang="fr-FR" sz="1800" dirty="0" smtClean="0">
                <a:solidFill>
                  <a:schemeClr val="accent2"/>
                </a:solidFill>
                <a:latin typeface="Square721 Cn BT" pitchFamily="34" charset="0"/>
                <a:cs typeface="Times New Roman" pitchFamily="18" charset="0"/>
              </a:rPr>
              <a:t>Plasma treatment (O</a:t>
            </a:r>
            <a:r>
              <a:rPr lang="en-US" altLang="fr-FR" sz="1800" baseline="-25000" dirty="0" smtClean="0">
                <a:solidFill>
                  <a:schemeClr val="accent2"/>
                </a:solidFill>
                <a:latin typeface="Square721 Cn BT" pitchFamily="34" charset="0"/>
                <a:cs typeface="Times New Roman" pitchFamily="18" charset="0"/>
              </a:rPr>
              <a:t>2</a:t>
            </a:r>
            <a:r>
              <a:rPr lang="en-US" altLang="fr-FR" sz="1800" dirty="0" smtClean="0">
                <a:solidFill>
                  <a:schemeClr val="accent2"/>
                </a:solidFill>
                <a:latin typeface="Square721 Cn BT" pitchFamily="34" charset="0"/>
                <a:cs typeface="Times New Roman" pitchFamily="18" charset="0"/>
              </a:rPr>
              <a:t> and </a:t>
            </a:r>
            <a:r>
              <a:rPr lang="en-US" altLang="fr-FR" sz="1800" dirty="0" err="1" smtClean="0">
                <a:solidFill>
                  <a:schemeClr val="accent2"/>
                </a:solidFill>
                <a:latin typeface="Square721 Cn BT" pitchFamily="34" charset="0"/>
                <a:cs typeface="Times New Roman" pitchFamily="18" charset="0"/>
              </a:rPr>
              <a:t>Ar</a:t>
            </a:r>
            <a:r>
              <a:rPr lang="en-US" altLang="fr-FR" sz="1800" dirty="0" smtClean="0">
                <a:solidFill>
                  <a:schemeClr val="accent2"/>
                </a:solidFill>
                <a:latin typeface="Square721 Cn BT" pitchFamily="34" charset="0"/>
                <a:cs typeface="Times New Roman" pitchFamily="18" charset="0"/>
              </a:rPr>
              <a:t>) and principle of measurements (</a:t>
            </a:r>
            <a:r>
              <a:rPr lang="en-US" altLang="fr-FR" sz="1800" dirty="0" smtClean="0">
                <a:solidFill>
                  <a:schemeClr val="accent2"/>
                </a:solidFill>
                <a:latin typeface="Symbol" panose="05050102010706020507" pitchFamily="18" charset="2"/>
                <a:cs typeface="Times New Roman" pitchFamily="18" charset="0"/>
              </a:rPr>
              <a:t>q, g</a:t>
            </a:r>
            <a:r>
              <a:rPr lang="en-US" altLang="fr-FR" sz="1800" dirty="0" smtClean="0">
                <a:solidFill>
                  <a:schemeClr val="accent2"/>
                </a:solidFill>
                <a:latin typeface="Square721 Cn BT" pitchFamily="34" charset="0"/>
                <a:cs typeface="Times New Roman" pitchFamily="18" charset="0"/>
              </a:rPr>
              <a:t>)</a:t>
            </a:r>
            <a:endParaRPr lang="en-US" altLang="fr-FR" sz="1800" dirty="0">
              <a:solidFill>
                <a:schemeClr val="accent2"/>
              </a:solidFill>
              <a:latin typeface="Square721 Cn BT" pitchFamily="34" charset="0"/>
              <a:cs typeface="Times New Roman" pitchFamily="18" charset="0"/>
            </a:endParaRPr>
          </a:p>
        </p:txBody>
      </p:sp>
      <p:graphicFrame>
        <p:nvGraphicFramePr>
          <p:cNvPr id="223277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5117836"/>
              </p:ext>
            </p:extLst>
          </p:nvPr>
        </p:nvGraphicFramePr>
        <p:xfrm>
          <a:off x="6964363" y="582225"/>
          <a:ext cx="17653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32" name="Equation" r:id="rId5" imgW="1523880" imgH="317160" progId="Equation.3">
                  <p:embed/>
                </p:oleObj>
              </mc:Choice>
              <mc:Fallback>
                <p:oleObj name="Equation" r:id="rId5" imgW="1523880" imgH="317160" progId="Equation.3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4363" y="582225"/>
                        <a:ext cx="17653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3278" name="Text Box 46"/>
          <p:cNvSpPr txBox="1">
            <a:spLocks noChangeArrowheads="1"/>
          </p:cNvSpPr>
          <p:nvPr/>
        </p:nvSpPr>
        <p:spPr bwMode="auto">
          <a:xfrm>
            <a:off x="141288" y="582225"/>
            <a:ext cx="699293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buFont typeface="Wingdings" pitchFamily="2" charset="2"/>
              <a:buNone/>
            </a:pPr>
            <a:r>
              <a:rPr lang="en-US" altLang="fr-FR" sz="1800" u="sng" dirty="0" smtClean="0">
                <a:latin typeface="Square721 Cn BT" pitchFamily="34" charset="0"/>
                <a:cs typeface="Times New Roman" pitchFamily="18" charset="0"/>
                <a:sym typeface="Wingdings" pitchFamily="2" charset="2"/>
              </a:rPr>
              <a:t>▪</a:t>
            </a:r>
            <a:r>
              <a:rPr lang="en-US" altLang="fr-FR" sz="1800" u="sng" dirty="0" smtClean="0">
                <a:latin typeface="Square721 Cn BT" pitchFamily="34" charset="0"/>
                <a:cs typeface="Times New Roman" pitchFamily="18" charset="0"/>
              </a:rPr>
              <a:t> Surface energy </a:t>
            </a:r>
            <a:r>
              <a:rPr lang="en-US" altLang="fr-FR" sz="1800" u="sng" dirty="0">
                <a:latin typeface="Square721 Cn BT" pitchFamily="34" charset="0"/>
                <a:cs typeface="Times New Roman" pitchFamily="18" charset="0"/>
              </a:rPr>
              <a:t>measurement (</a:t>
            </a:r>
            <a:r>
              <a:rPr lang="en-US" altLang="fr-FR" sz="1800" u="sng" dirty="0" smtClean="0">
                <a:latin typeface="Square721 Cn BT" pitchFamily="34" charset="0"/>
                <a:cs typeface="Times New Roman" pitchFamily="18" charset="0"/>
              </a:rPr>
              <a:t>superficial </a:t>
            </a:r>
            <a:r>
              <a:rPr lang="en-US" altLang="fr-FR" sz="1800" u="sng" dirty="0">
                <a:latin typeface="Square721 Cn BT" pitchFamily="34" charset="0"/>
                <a:cs typeface="Times New Roman" pitchFamily="18" charset="0"/>
              </a:rPr>
              <a:t>tensions, </a:t>
            </a:r>
            <a:r>
              <a:rPr lang="en-US" altLang="fr-FR" sz="1800" u="sng" dirty="0" smtClean="0">
                <a:latin typeface="Square721 Cn BT" pitchFamily="34" charset="0"/>
                <a:cs typeface="Times New Roman" pitchFamily="18" charset="0"/>
              </a:rPr>
              <a:t>J.m</a:t>
            </a:r>
            <a:r>
              <a:rPr lang="en-US" altLang="fr-FR" sz="1800" u="sng" baseline="30000" dirty="0" smtClean="0">
                <a:latin typeface="Square721 Cn BT" pitchFamily="34" charset="0"/>
                <a:cs typeface="Times New Roman" pitchFamily="18" charset="0"/>
              </a:rPr>
              <a:t>-2</a:t>
            </a:r>
            <a:r>
              <a:rPr lang="en-US" altLang="fr-FR" sz="1800" u="sng" dirty="0" smtClean="0">
                <a:latin typeface="Square721 Cn BT" pitchFamily="34" charset="0"/>
                <a:cs typeface="Times New Roman" pitchFamily="18" charset="0"/>
              </a:rPr>
              <a:t>) :</a:t>
            </a:r>
            <a:endParaRPr lang="en-US" altLang="fr-FR" sz="1800" u="sng" dirty="0">
              <a:latin typeface="Square721 Cn BT" pitchFamily="34" charset="0"/>
              <a:cs typeface="Times New Roman" pitchFamily="18" charset="0"/>
            </a:endParaRPr>
          </a:p>
        </p:txBody>
      </p:sp>
      <p:sp>
        <p:nvSpPr>
          <p:cNvPr id="223280" name="Text Box 48"/>
          <p:cNvSpPr txBox="1">
            <a:spLocks noChangeArrowheads="1"/>
          </p:cNvSpPr>
          <p:nvPr/>
        </p:nvSpPr>
        <p:spPr bwMode="auto">
          <a:xfrm>
            <a:off x="2799557" y="3270349"/>
            <a:ext cx="135005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FFFF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fr-FR" sz="1400" dirty="0" smtClean="0">
                <a:solidFill>
                  <a:srgbClr val="FF0000"/>
                </a:solidFill>
                <a:latin typeface="Arial" charset="0"/>
              </a:rPr>
              <a:t>measurement</a:t>
            </a:r>
            <a:endParaRPr lang="en-US" altLang="fr-FR" sz="14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23281" name="Text Box 49"/>
          <p:cNvSpPr txBox="1">
            <a:spLocks noChangeArrowheads="1"/>
          </p:cNvSpPr>
          <p:nvPr/>
        </p:nvSpPr>
        <p:spPr bwMode="auto">
          <a:xfrm>
            <a:off x="98425" y="1041400"/>
            <a:ext cx="88773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0"/>
              </a:spcBef>
            </a:pPr>
            <a:r>
              <a:rPr lang="en-US" altLang="fr-FR" sz="1800" dirty="0">
                <a:latin typeface="Square721 Cn BT"/>
                <a:cs typeface="Times New Roman" pitchFamily="18" charset="0"/>
              </a:rPr>
              <a:t>- Dispersive </a:t>
            </a:r>
            <a:r>
              <a:rPr lang="en-US" altLang="fr-FR" sz="1800" dirty="0" smtClean="0">
                <a:latin typeface="Square721 Cn BT"/>
                <a:cs typeface="Times New Roman" pitchFamily="18" charset="0"/>
              </a:rPr>
              <a:t>contribution </a:t>
            </a:r>
            <a:r>
              <a:rPr lang="en-US" altLang="fr-FR" sz="1800" dirty="0" err="1" smtClean="0">
                <a:latin typeface="Symbol" panose="05050102010706020507" pitchFamily="18" charset="2"/>
              </a:rPr>
              <a:t>g</a:t>
            </a:r>
            <a:r>
              <a:rPr lang="en-US" altLang="fr-FR" sz="1800" baseline="30000" dirty="0" err="1" smtClean="0">
                <a:latin typeface="Square721 Cn BT"/>
              </a:rPr>
              <a:t>d</a:t>
            </a:r>
            <a:r>
              <a:rPr lang="en-US" altLang="fr-FR" sz="1800" baseline="30000" dirty="0" smtClean="0">
                <a:latin typeface="Square721 Cn BT"/>
              </a:rPr>
              <a:t>-(LW)</a:t>
            </a:r>
            <a:r>
              <a:rPr lang="en-US" altLang="fr-FR" sz="1800" dirty="0" smtClean="0">
                <a:latin typeface="Square721 Cn BT"/>
              </a:rPr>
              <a:t> </a:t>
            </a:r>
            <a:r>
              <a:rPr lang="en-US" altLang="fr-FR" sz="1800" dirty="0" smtClean="0">
                <a:latin typeface="Square721 Cn BT"/>
                <a:cs typeface="Times New Roman" pitchFamily="18" charset="0"/>
              </a:rPr>
              <a:t>(London Van </a:t>
            </a:r>
            <a:r>
              <a:rPr lang="en-US" altLang="fr-FR" sz="1800" dirty="0">
                <a:latin typeface="Square721 Cn BT"/>
                <a:cs typeface="Times New Roman" pitchFamily="18" charset="0"/>
              </a:rPr>
              <a:t>der Waals </a:t>
            </a:r>
            <a:r>
              <a:rPr lang="en-US" altLang="fr-FR" sz="1800" dirty="0" smtClean="0">
                <a:latin typeface="Square721 Cn BT"/>
                <a:cs typeface="Times New Roman" pitchFamily="18" charset="0"/>
              </a:rPr>
              <a:t>forces)</a:t>
            </a:r>
          </a:p>
          <a:p>
            <a:pPr algn="just">
              <a:spcBef>
                <a:spcPct val="0"/>
              </a:spcBef>
            </a:pPr>
            <a:endParaRPr lang="en-US" altLang="fr-FR" sz="400" dirty="0" smtClean="0">
              <a:latin typeface="Square721 Cn BT"/>
              <a:cs typeface="Times New Roman" pitchFamily="18" charset="0"/>
            </a:endParaRPr>
          </a:p>
          <a:p>
            <a:pPr algn="just">
              <a:spcBef>
                <a:spcPct val="0"/>
              </a:spcBef>
            </a:pPr>
            <a:r>
              <a:rPr lang="en-US" altLang="fr-FR" sz="1800" dirty="0">
                <a:latin typeface="Square721 Cn BT"/>
                <a:cs typeface="Times New Roman" pitchFamily="18" charset="0"/>
              </a:rPr>
              <a:t>- </a:t>
            </a:r>
            <a:r>
              <a:rPr lang="en-US" altLang="fr-FR" sz="1800" dirty="0" smtClean="0">
                <a:latin typeface="Square721 Cn BT"/>
                <a:cs typeface="Times New Roman" pitchFamily="18" charset="0"/>
              </a:rPr>
              <a:t>Non-dispersive contribution </a:t>
            </a:r>
            <a:r>
              <a:rPr lang="en-US" altLang="fr-FR" sz="1800" dirty="0">
                <a:latin typeface="Square721 Cn BT"/>
                <a:cs typeface="Times New Roman" pitchFamily="18" charset="0"/>
              </a:rPr>
              <a:t>(</a:t>
            </a:r>
            <a:r>
              <a:rPr lang="en-US" altLang="fr-FR" sz="1800" dirty="0" smtClean="0">
                <a:latin typeface="Square721 Cn BT"/>
                <a:cs typeface="Times New Roman" pitchFamily="18" charset="0"/>
              </a:rPr>
              <a:t>or polar) </a:t>
            </a:r>
            <a:r>
              <a:rPr lang="en-US" altLang="fr-FR" sz="1800" dirty="0" err="1" smtClean="0">
                <a:latin typeface="Symbol" panose="05050102010706020507" pitchFamily="18" charset="2"/>
              </a:rPr>
              <a:t>g</a:t>
            </a:r>
            <a:r>
              <a:rPr lang="en-US" altLang="fr-FR" sz="1800" baseline="30000" dirty="0" err="1" smtClean="0">
                <a:latin typeface="Square721 Cn BT"/>
              </a:rPr>
              <a:t>nd</a:t>
            </a:r>
            <a:r>
              <a:rPr lang="en-US" altLang="fr-FR" sz="1800" baseline="30000" dirty="0" smtClean="0">
                <a:latin typeface="Square721 Cn BT"/>
              </a:rPr>
              <a:t> </a:t>
            </a:r>
            <a:r>
              <a:rPr lang="en-US" altLang="fr-FR" sz="1800" dirty="0">
                <a:latin typeface="Square721 Cn BT"/>
                <a:cs typeface="Times New Roman" pitchFamily="18" charset="0"/>
              </a:rPr>
              <a:t>(</a:t>
            </a:r>
            <a:r>
              <a:rPr lang="en-US" altLang="fr-FR" sz="1800" dirty="0" err="1">
                <a:latin typeface="Square721 Cn BT"/>
                <a:cs typeface="Times New Roman" pitchFamily="18" charset="0"/>
              </a:rPr>
              <a:t>Keesom</a:t>
            </a:r>
            <a:r>
              <a:rPr lang="en-US" altLang="fr-FR" sz="1800" dirty="0">
                <a:latin typeface="Square721 Cn BT"/>
                <a:cs typeface="Times New Roman" pitchFamily="18" charset="0"/>
              </a:rPr>
              <a:t> </a:t>
            </a:r>
            <a:r>
              <a:rPr lang="en-US" altLang="fr-FR" sz="1800" dirty="0" smtClean="0">
                <a:latin typeface="Square721 Cn BT"/>
                <a:cs typeface="Times New Roman" pitchFamily="18" charset="0"/>
              </a:rPr>
              <a:t>interactions, </a:t>
            </a:r>
            <a:r>
              <a:rPr lang="en-US" altLang="fr-FR" sz="1800" dirty="0">
                <a:latin typeface="Square721 Cn BT"/>
                <a:cs typeface="Times New Roman" pitchFamily="18" charset="0"/>
              </a:rPr>
              <a:t>Debye forces, </a:t>
            </a:r>
            <a:r>
              <a:rPr lang="en-US" altLang="fr-FR" sz="1800" dirty="0" smtClean="0">
                <a:latin typeface="Square721 Cn BT"/>
                <a:cs typeface="Times New Roman" pitchFamily="18" charset="0"/>
              </a:rPr>
              <a:t>H / H</a:t>
            </a:r>
            <a:r>
              <a:rPr lang="en-US" altLang="fr-FR" sz="1800" baseline="-25000" dirty="0" smtClean="0">
                <a:latin typeface="Square721 Cn BT"/>
                <a:cs typeface="Times New Roman" pitchFamily="18" charset="0"/>
              </a:rPr>
              <a:t>2</a:t>
            </a:r>
            <a:r>
              <a:rPr lang="en-US" altLang="fr-FR" sz="1800" dirty="0">
                <a:latin typeface="Square721 Cn BT"/>
                <a:cs typeface="Times New Roman" pitchFamily="18" charset="0"/>
              </a:rPr>
              <a:t>O </a:t>
            </a:r>
            <a:r>
              <a:rPr lang="en-US" altLang="fr-FR" sz="1800" dirty="0" smtClean="0">
                <a:latin typeface="Square721 Cn BT"/>
                <a:cs typeface="Times New Roman" pitchFamily="18" charset="0"/>
              </a:rPr>
              <a:t>atomic attraction, </a:t>
            </a:r>
            <a:r>
              <a:rPr lang="en-US" altLang="fr-FR" sz="1800" dirty="0">
                <a:latin typeface="Square721 Cn BT"/>
                <a:cs typeface="Times New Roman" pitchFamily="18" charset="0"/>
              </a:rPr>
              <a:t>Acid-Base interactions] </a:t>
            </a:r>
            <a:endParaRPr lang="en-US" altLang="fr-FR" sz="1800" dirty="0" smtClean="0">
              <a:latin typeface="Square721 Cn BT"/>
              <a:cs typeface="Times New Roman" pitchFamily="18" charset="0"/>
            </a:endParaRPr>
          </a:p>
          <a:p>
            <a:pPr algn="just">
              <a:spcBef>
                <a:spcPct val="0"/>
              </a:spcBef>
              <a:buFont typeface="Wingdings" pitchFamily="2" charset="2"/>
              <a:buChar char="è"/>
            </a:pPr>
            <a:endParaRPr lang="en-US" altLang="fr-FR" sz="400" dirty="0" smtClean="0">
              <a:latin typeface="Square721 Cn BT"/>
              <a:cs typeface="Times New Roman" pitchFamily="18" charset="0"/>
              <a:sym typeface="Wingdings" pitchFamily="2" charset="2"/>
            </a:endParaRPr>
          </a:p>
          <a:p>
            <a:pPr algn="just">
              <a:spcBef>
                <a:spcPct val="0"/>
              </a:spcBef>
              <a:buFont typeface="Wingdings" pitchFamily="2" charset="2"/>
              <a:buChar char="è"/>
            </a:pPr>
            <a:r>
              <a:rPr lang="en-US" altLang="fr-FR" sz="1800" dirty="0" smtClean="0">
                <a:latin typeface="Symbol" panose="05050102010706020507" pitchFamily="18" charset="2"/>
                <a:cs typeface="Times New Roman" pitchFamily="18" charset="0"/>
                <a:sym typeface="Wingdings" pitchFamily="2" charset="2"/>
              </a:rPr>
              <a:t> </a:t>
            </a:r>
            <a:r>
              <a:rPr lang="en-US" altLang="fr-FR" sz="1800" dirty="0" err="1" smtClean="0">
                <a:latin typeface="Symbol" panose="05050102010706020507" pitchFamily="18" charset="2"/>
                <a:cs typeface="Times New Roman" pitchFamily="18" charset="0"/>
                <a:sym typeface="Wingdings" pitchFamily="2" charset="2"/>
              </a:rPr>
              <a:t>g</a:t>
            </a:r>
            <a:r>
              <a:rPr lang="en-US" altLang="fr-FR" sz="1800" baseline="30000" dirty="0" err="1" smtClean="0">
                <a:latin typeface="Square721 Cn BT"/>
                <a:cs typeface="Times New Roman" pitchFamily="18" charset="0"/>
                <a:sym typeface="Wingdings" pitchFamily="2" charset="2"/>
              </a:rPr>
              <a:t>T</a:t>
            </a:r>
            <a:r>
              <a:rPr lang="en-US" altLang="fr-FR" sz="1800" baseline="30000" dirty="0" smtClean="0">
                <a:latin typeface="Square721 Cn BT"/>
                <a:cs typeface="Times New Roman" pitchFamily="18" charset="0"/>
                <a:sym typeface="Wingdings" pitchFamily="2" charset="2"/>
              </a:rPr>
              <a:t>-(total)</a:t>
            </a:r>
            <a:r>
              <a:rPr lang="en-US" altLang="fr-FR" sz="1800" dirty="0" smtClean="0">
                <a:latin typeface="Square721 Cn BT"/>
                <a:cs typeface="Times New Roman" pitchFamily="18" charset="0"/>
                <a:sym typeface="Wingdings" pitchFamily="2" charset="2"/>
              </a:rPr>
              <a:t>  </a:t>
            </a:r>
            <a:endParaRPr lang="en-US" altLang="fr-FR" sz="1800" dirty="0">
              <a:latin typeface="Square721 Cn BT"/>
            </a:endParaRPr>
          </a:p>
        </p:txBody>
      </p:sp>
      <p:graphicFrame>
        <p:nvGraphicFramePr>
          <p:cNvPr id="223283" name="Object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6517708"/>
              </p:ext>
            </p:extLst>
          </p:nvPr>
        </p:nvGraphicFramePr>
        <p:xfrm>
          <a:off x="1289050" y="2066925"/>
          <a:ext cx="154940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33" name="Equation" r:id="rId7" imgW="1549080" imgH="253800" progId="Equation.3">
                  <p:embed/>
                </p:oleObj>
              </mc:Choice>
              <mc:Fallback>
                <p:oleObj name="Equation" r:id="rId7" imgW="1549080" imgH="253800" progId="Equation.3">
                  <p:embed/>
                  <p:pic>
                    <p:nvPicPr>
                      <p:cNvPr id="0" name="Object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9050" y="2066925"/>
                        <a:ext cx="1549400" cy="25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3284" name="Text Box 52"/>
          <p:cNvSpPr txBox="1">
            <a:spLocks noChangeArrowheads="1"/>
          </p:cNvSpPr>
          <p:nvPr/>
        </p:nvSpPr>
        <p:spPr bwMode="auto">
          <a:xfrm>
            <a:off x="133350" y="2613025"/>
            <a:ext cx="364189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altLang="fr-FR" sz="1800" dirty="0" smtClean="0">
                <a:latin typeface="Square721 Cn BT"/>
                <a:cs typeface="Times New Roman" pitchFamily="18" charset="0"/>
              </a:rPr>
              <a:t>2</a:t>
            </a:r>
            <a:r>
              <a:rPr lang="en-US" altLang="fr-FR" sz="1800" baseline="30000" dirty="0" smtClean="0">
                <a:latin typeface="Square721 Cn BT"/>
                <a:cs typeface="Times New Roman" pitchFamily="18" charset="0"/>
              </a:rPr>
              <a:t>d</a:t>
            </a:r>
            <a:r>
              <a:rPr lang="en-US" altLang="fr-FR" sz="1800" dirty="0" smtClean="0">
                <a:latin typeface="Square721 Cn BT"/>
                <a:cs typeface="Times New Roman" pitchFamily="18" charset="0"/>
              </a:rPr>
              <a:t> Newton law or PFD (F=</a:t>
            </a:r>
            <a:r>
              <a:rPr lang="en-US" altLang="fr-FR" sz="1800" dirty="0" err="1" smtClean="0">
                <a:latin typeface="Symbol" panose="05050102010706020507" pitchFamily="18" charset="2"/>
                <a:cs typeface="Times New Roman" pitchFamily="18" charset="0"/>
              </a:rPr>
              <a:t>g</a:t>
            </a:r>
            <a:r>
              <a:rPr lang="en-US" altLang="fr-FR" sz="1800" dirty="0" err="1" smtClean="0">
                <a:latin typeface="Square721 Cn BT"/>
                <a:cs typeface="Times New Roman" pitchFamily="18" charset="0"/>
              </a:rPr>
              <a:t>L</a:t>
            </a:r>
            <a:r>
              <a:rPr lang="en-US" altLang="fr-FR" sz="1800" dirty="0" smtClean="0">
                <a:latin typeface="Square721 Cn BT"/>
                <a:cs typeface="Times New Roman" pitchFamily="18" charset="0"/>
              </a:rPr>
              <a:t>)</a:t>
            </a:r>
          </a:p>
          <a:p>
            <a:pPr algn="l">
              <a:spcBef>
                <a:spcPct val="0"/>
              </a:spcBef>
            </a:pPr>
            <a:r>
              <a:rPr lang="en-US" altLang="fr-FR" sz="1800" dirty="0" smtClean="0">
                <a:latin typeface="Square721 Cn BT"/>
                <a:cs typeface="Times New Roman" pitchFamily="18" charset="0"/>
                <a:sym typeface="Wingdings" pitchFamily="2" charset="2"/>
              </a:rPr>
              <a:t> Young eq. at three interfaces</a:t>
            </a:r>
            <a:endParaRPr lang="en-US" altLang="fr-FR" sz="1800" dirty="0">
              <a:latin typeface="Square721 Cn BT"/>
              <a:cs typeface="Times New Roman" pitchFamily="18" charset="0"/>
            </a:endParaRPr>
          </a:p>
        </p:txBody>
      </p:sp>
      <p:grpSp>
        <p:nvGrpSpPr>
          <p:cNvPr id="223285" name="Group 53"/>
          <p:cNvGrpSpPr>
            <a:grpSpLocks/>
          </p:cNvGrpSpPr>
          <p:nvPr/>
        </p:nvGrpSpPr>
        <p:grpSpPr bwMode="auto">
          <a:xfrm>
            <a:off x="420688" y="3345656"/>
            <a:ext cx="1798637" cy="802482"/>
            <a:chOff x="1020" y="1933"/>
            <a:chExt cx="1049" cy="408"/>
          </a:xfrm>
        </p:grpSpPr>
        <p:sp>
          <p:nvSpPr>
            <p:cNvPr id="223286" name="Oval 54"/>
            <p:cNvSpPr>
              <a:spLocks noChangeArrowheads="1"/>
            </p:cNvSpPr>
            <p:nvPr/>
          </p:nvSpPr>
          <p:spPr bwMode="auto">
            <a:xfrm>
              <a:off x="1933" y="1933"/>
              <a:ext cx="136" cy="408"/>
            </a:xfrm>
            <a:prstGeom prst="ellipse">
              <a:avLst/>
            </a:prstGeom>
            <a:noFill/>
            <a:ln w="22225">
              <a:solidFill>
                <a:srgbClr val="CC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graphicFrame>
          <p:nvGraphicFramePr>
            <p:cNvPr id="223287" name="Object 55"/>
            <p:cNvGraphicFramePr>
              <a:graphicFrameLocks noChangeAspect="1"/>
            </p:cNvGraphicFramePr>
            <p:nvPr/>
          </p:nvGraphicFramePr>
          <p:xfrm>
            <a:off x="1020" y="2054"/>
            <a:ext cx="1048" cy="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334" name="Equation" r:id="rId9" imgW="1663560" imgH="291960" progId="Equation.3">
                    <p:embed/>
                  </p:oleObj>
                </mc:Choice>
                <mc:Fallback>
                  <p:oleObj name="Equation" r:id="rId9" imgW="1663560" imgH="291960" progId="Equation.3">
                    <p:embed/>
                    <p:pic>
                      <p:nvPicPr>
                        <p:cNvPr id="0" name="Object 5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20" y="2054"/>
                          <a:ext cx="1048" cy="184"/>
                        </a:xfrm>
                        <a:prstGeom prst="rect">
                          <a:avLst/>
                        </a:prstGeom>
                        <a:noFill/>
                        <a:ln w="222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23288" name="Line 56"/>
          <p:cNvSpPr>
            <a:spLocks noChangeShapeType="1"/>
          </p:cNvSpPr>
          <p:nvPr/>
        </p:nvSpPr>
        <p:spPr bwMode="auto">
          <a:xfrm flipV="1">
            <a:off x="2233613" y="3424238"/>
            <a:ext cx="576263" cy="7302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3289" name="Oval 57"/>
          <p:cNvSpPr>
            <a:spLocks noChangeArrowheads="1"/>
          </p:cNvSpPr>
          <p:nvPr/>
        </p:nvSpPr>
        <p:spPr bwMode="auto">
          <a:xfrm>
            <a:off x="836613" y="3471863"/>
            <a:ext cx="360363" cy="647700"/>
          </a:xfrm>
          <a:prstGeom prst="ellipse">
            <a:avLst/>
          </a:prstGeom>
          <a:noFill/>
          <a:ln w="1905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23290" name="Line 58"/>
          <p:cNvSpPr>
            <a:spLocks noChangeShapeType="1"/>
          </p:cNvSpPr>
          <p:nvPr/>
        </p:nvSpPr>
        <p:spPr bwMode="auto">
          <a:xfrm flipH="1">
            <a:off x="688973" y="4129088"/>
            <a:ext cx="251620" cy="288925"/>
          </a:xfrm>
          <a:prstGeom prst="line">
            <a:avLst/>
          </a:prstGeom>
          <a:noFill/>
          <a:ln w="25400">
            <a:solidFill>
              <a:srgbClr val="6699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3291" name="Text Box 59"/>
          <p:cNvSpPr txBox="1">
            <a:spLocks noChangeArrowheads="1"/>
          </p:cNvSpPr>
          <p:nvPr/>
        </p:nvSpPr>
        <p:spPr bwMode="auto">
          <a:xfrm>
            <a:off x="827088" y="4221163"/>
            <a:ext cx="272331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altLang="fr-FR" sz="1400" dirty="0" smtClean="0">
                <a:solidFill>
                  <a:srgbClr val="336600"/>
                </a:solidFill>
                <a:latin typeface="Square721 Cn BT" pitchFamily="34" charset="0"/>
                <a:cs typeface="Times New Roman" pitchFamily="18" charset="0"/>
              </a:rPr>
              <a:t>Van Oss Model (or Acid-Base)</a:t>
            </a:r>
            <a:endParaRPr lang="en-US" altLang="fr-FR" sz="1400" dirty="0">
              <a:solidFill>
                <a:srgbClr val="336600"/>
              </a:solidFill>
              <a:latin typeface="Square721 Cn BT" pitchFamily="34" charset="0"/>
              <a:cs typeface="Times New Roman" pitchFamily="18" charset="0"/>
            </a:endParaRPr>
          </a:p>
        </p:txBody>
      </p:sp>
      <p:grpSp>
        <p:nvGrpSpPr>
          <p:cNvPr id="223292" name="Group 60"/>
          <p:cNvGrpSpPr>
            <a:grpSpLocks/>
          </p:cNvGrpSpPr>
          <p:nvPr/>
        </p:nvGrpSpPr>
        <p:grpSpPr bwMode="auto">
          <a:xfrm>
            <a:off x="4375150" y="2373312"/>
            <a:ext cx="4519613" cy="1944688"/>
            <a:chOff x="2744" y="1525"/>
            <a:chExt cx="2847" cy="1225"/>
          </a:xfrm>
        </p:grpSpPr>
        <p:sp>
          <p:nvSpPr>
            <p:cNvPr id="223293" name="Oval 61"/>
            <p:cNvSpPr>
              <a:spLocks noChangeArrowheads="1"/>
            </p:cNvSpPr>
            <p:nvPr/>
          </p:nvSpPr>
          <p:spPr bwMode="auto">
            <a:xfrm>
              <a:off x="3189" y="1627"/>
              <a:ext cx="825" cy="825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FFFFFF">
                    <a:gamma/>
                    <a:shade val="8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28575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3294" name="Rectangle 62"/>
            <p:cNvSpPr>
              <a:spLocks noChangeArrowheads="1"/>
            </p:cNvSpPr>
            <p:nvPr/>
          </p:nvSpPr>
          <p:spPr bwMode="auto">
            <a:xfrm>
              <a:off x="2797" y="2169"/>
              <a:ext cx="2049" cy="496"/>
            </a:xfrm>
            <a:prstGeom prst="rect">
              <a:avLst/>
            </a:prstGeom>
            <a:solidFill>
              <a:srgbClr val="C0C0C0"/>
            </a:solidFill>
            <a:ln w="28575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3295" name="Text Box 63"/>
            <p:cNvSpPr txBox="1">
              <a:spLocks noChangeArrowheads="1"/>
            </p:cNvSpPr>
            <p:nvPr/>
          </p:nvSpPr>
          <p:spPr bwMode="auto">
            <a:xfrm rot="-2092030">
              <a:off x="3170" y="1863"/>
              <a:ext cx="481" cy="1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eaLnBrk="0" hangingPunct="0">
                <a:spcBef>
                  <a:spcPct val="0"/>
                </a:spcBef>
              </a:pPr>
              <a:r>
                <a:rPr lang="en-US" altLang="fr-FR" sz="1600" dirty="0" smtClean="0">
                  <a:solidFill>
                    <a:schemeClr val="accent2"/>
                  </a:solidFill>
                  <a:latin typeface="Arial" charset="0"/>
                </a:rPr>
                <a:t>liquid</a:t>
              </a:r>
              <a:endParaRPr lang="en-US" altLang="fr-FR" sz="1600" dirty="0">
                <a:solidFill>
                  <a:schemeClr val="accent2"/>
                </a:solidFill>
                <a:latin typeface="Arial" charset="0"/>
              </a:endParaRPr>
            </a:p>
          </p:txBody>
        </p:sp>
        <p:sp>
          <p:nvSpPr>
            <p:cNvPr id="223296" name="Line 64"/>
            <p:cNvSpPr>
              <a:spLocks noChangeShapeType="1"/>
            </p:cNvSpPr>
            <p:nvPr/>
          </p:nvSpPr>
          <p:spPr bwMode="auto">
            <a:xfrm>
              <a:off x="3977" y="2169"/>
              <a:ext cx="39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3297" name="Line 65"/>
            <p:cNvSpPr>
              <a:spLocks noChangeShapeType="1"/>
            </p:cNvSpPr>
            <p:nvPr/>
          </p:nvSpPr>
          <p:spPr bwMode="auto">
            <a:xfrm rot="10809109">
              <a:off x="3648" y="2169"/>
              <a:ext cx="398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3298" name="Arc 66"/>
            <p:cNvSpPr>
              <a:spLocks/>
            </p:cNvSpPr>
            <p:nvPr/>
          </p:nvSpPr>
          <p:spPr bwMode="auto">
            <a:xfrm flipH="1">
              <a:off x="3889" y="2033"/>
              <a:ext cx="151" cy="143"/>
            </a:xfrm>
            <a:custGeom>
              <a:avLst/>
              <a:gdLst>
                <a:gd name="G0" fmla="+- 4662 0 0"/>
                <a:gd name="G1" fmla="+- 21600 0 0"/>
                <a:gd name="G2" fmla="+- 21600 0 0"/>
                <a:gd name="T0" fmla="*/ 0 w 26262"/>
                <a:gd name="T1" fmla="*/ 509 h 21600"/>
                <a:gd name="T2" fmla="*/ 26262 w 26262"/>
                <a:gd name="T3" fmla="*/ 21600 h 21600"/>
                <a:gd name="T4" fmla="*/ 4662 w 26262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262" h="21600" fill="none" extrusionOk="0">
                  <a:moveTo>
                    <a:pt x="0" y="509"/>
                  </a:moveTo>
                  <a:cubicBezTo>
                    <a:pt x="1530" y="170"/>
                    <a:pt x="3094" y="-1"/>
                    <a:pt x="4662" y="0"/>
                  </a:cubicBezTo>
                  <a:cubicBezTo>
                    <a:pt x="16591" y="0"/>
                    <a:pt x="26262" y="9670"/>
                    <a:pt x="26262" y="21600"/>
                  </a:cubicBezTo>
                </a:path>
                <a:path w="26262" h="21600" stroke="0" extrusionOk="0">
                  <a:moveTo>
                    <a:pt x="0" y="509"/>
                  </a:moveTo>
                  <a:cubicBezTo>
                    <a:pt x="1530" y="170"/>
                    <a:pt x="3094" y="-1"/>
                    <a:pt x="4662" y="0"/>
                  </a:cubicBezTo>
                  <a:cubicBezTo>
                    <a:pt x="16591" y="0"/>
                    <a:pt x="26262" y="9670"/>
                    <a:pt x="26262" y="21600"/>
                  </a:cubicBezTo>
                  <a:lnTo>
                    <a:pt x="4662" y="2160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3299" name="Text Box 67"/>
            <p:cNvSpPr txBox="1">
              <a:spLocks noChangeArrowheads="1"/>
            </p:cNvSpPr>
            <p:nvPr/>
          </p:nvSpPr>
          <p:spPr bwMode="auto">
            <a:xfrm>
              <a:off x="3742" y="2160"/>
              <a:ext cx="214" cy="2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eaLnBrk="0" hangingPunct="0">
                <a:spcBef>
                  <a:spcPct val="0"/>
                </a:spcBef>
              </a:pPr>
              <a:r>
                <a:rPr lang="en-US" altLang="fr-FR" sz="1800" dirty="0" err="1" smtClean="0">
                  <a:latin typeface="Symbol" pitchFamily="18" charset="2"/>
                </a:rPr>
                <a:t>g</a:t>
              </a:r>
              <a:r>
                <a:rPr lang="en-US" altLang="fr-FR" sz="1800" baseline="-25000" dirty="0" err="1" smtClean="0"/>
                <a:t>SL</a:t>
              </a:r>
              <a:endParaRPr lang="en-US" altLang="fr-FR" sz="1800" baseline="-25000" dirty="0"/>
            </a:p>
          </p:txBody>
        </p:sp>
        <p:sp>
          <p:nvSpPr>
            <p:cNvPr id="223300" name="Text Box 68"/>
            <p:cNvSpPr txBox="1">
              <a:spLocks noChangeArrowheads="1"/>
            </p:cNvSpPr>
            <p:nvPr/>
          </p:nvSpPr>
          <p:spPr bwMode="auto">
            <a:xfrm>
              <a:off x="2910" y="2455"/>
              <a:ext cx="1920" cy="1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eaLnBrk="0" hangingPunct="0">
                <a:spcBef>
                  <a:spcPct val="0"/>
                </a:spcBef>
              </a:pPr>
              <a:r>
                <a:rPr lang="en-US" altLang="fr-FR" sz="1600" dirty="0" smtClean="0">
                  <a:solidFill>
                    <a:srgbClr val="000099"/>
                  </a:solidFill>
                  <a:latin typeface="Arial" charset="0"/>
                </a:rPr>
                <a:t>SOG or PS233</a:t>
              </a:r>
              <a:endParaRPr lang="en-US" altLang="fr-FR" sz="1600" dirty="0">
                <a:solidFill>
                  <a:srgbClr val="000099"/>
                </a:solidFill>
                <a:latin typeface="Arial" charset="0"/>
              </a:endParaRPr>
            </a:p>
          </p:txBody>
        </p:sp>
        <p:sp>
          <p:nvSpPr>
            <p:cNvPr id="223301" name="Text Box 69"/>
            <p:cNvSpPr txBox="1">
              <a:spLocks noChangeArrowheads="1"/>
            </p:cNvSpPr>
            <p:nvPr/>
          </p:nvSpPr>
          <p:spPr bwMode="auto">
            <a:xfrm>
              <a:off x="2778" y="1567"/>
              <a:ext cx="504" cy="1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eaLnBrk="0" hangingPunct="0">
                <a:spcBef>
                  <a:spcPct val="0"/>
                </a:spcBef>
              </a:pPr>
              <a:r>
                <a:rPr lang="en-US" altLang="fr-FR" sz="1600" dirty="0" smtClean="0">
                  <a:solidFill>
                    <a:schemeClr val="accent2"/>
                  </a:solidFill>
                  <a:latin typeface="Arial" charset="0"/>
                </a:rPr>
                <a:t>vapor</a:t>
              </a:r>
              <a:endParaRPr lang="en-US" altLang="fr-FR" sz="1600" dirty="0">
                <a:solidFill>
                  <a:schemeClr val="accent2"/>
                </a:solidFill>
                <a:latin typeface="Arial" charset="0"/>
              </a:endParaRPr>
            </a:p>
          </p:txBody>
        </p:sp>
        <p:sp>
          <p:nvSpPr>
            <p:cNvPr id="223302" name="Oval 70"/>
            <p:cNvSpPr>
              <a:spLocks noChangeArrowheads="1"/>
            </p:cNvSpPr>
            <p:nvPr/>
          </p:nvSpPr>
          <p:spPr bwMode="auto">
            <a:xfrm>
              <a:off x="3957" y="2115"/>
              <a:ext cx="77" cy="9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3303" name="Text Box 71"/>
            <p:cNvSpPr txBox="1">
              <a:spLocks noChangeArrowheads="1"/>
            </p:cNvSpPr>
            <p:nvPr/>
          </p:nvSpPr>
          <p:spPr bwMode="auto">
            <a:xfrm>
              <a:off x="4105" y="1797"/>
              <a:ext cx="965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eaLnBrk="0" hangingPunct="0">
                <a:spcBef>
                  <a:spcPct val="0"/>
                </a:spcBef>
              </a:pPr>
              <a:r>
                <a:rPr lang="en-US" altLang="fr-FR" sz="1600" dirty="0" smtClean="0">
                  <a:latin typeface="Arial" charset="0"/>
                </a:rPr>
                <a:t>Contact point (S-L-V)</a:t>
              </a:r>
              <a:endParaRPr lang="en-US" altLang="fr-FR" sz="1600" dirty="0">
                <a:latin typeface="Arial" charset="0"/>
              </a:endParaRPr>
            </a:p>
          </p:txBody>
        </p:sp>
        <p:sp>
          <p:nvSpPr>
            <p:cNvPr id="223304" name="Text Box 72"/>
            <p:cNvSpPr txBox="1">
              <a:spLocks noChangeArrowheads="1"/>
            </p:cNvSpPr>
            <p:nvPr/>
          </p:nvSpPr>
          <p:spPr bwMode="auto">
            <a:xfrm>
              <a:off x="3711" y="1842"/>
              <a:ext cx="3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eaLnBrk="0" hangingPunct="0">
                <a:spcBef>
                  <a:spcPct val="0"/>
                </a:spcBef>
              </a:pPr>
              <a:r>
                <a:rPr lang="en-US" altLang="fr-FR" sz="2000" dirty="0" smtClean="0">
                  <a:solidFill>
                    <a:srgbClr val="800000"/>
                  </a:solidFill>
                  <a:latin typeface="Symbol" pitchFamily="18" charset="2"/>
                </a:rPr>
                <a:t>q</a:t>
              </a:r>
              <a:endParaRPr lang="en-US" altLang="fr-FR" sz="2000" dirty="0">
                <a:solidFill>
                  <a:srgbClr val="800000"/>
                </a:solidFill>
                <a:latin typeface="Symbol" pitchFamily="18" charset="2"/>
              </a:endParaRPr>
            </a:p>
          </p:txBody>
        </p:sp>
        <p:sp>
          <p:nvSpPr>
            <p:cNvPr id="223305" name="Rectangle 73"/>
            <p:cNvSpPr>
              <a:spLocks noChangeArrowheads="1"/>
            </p:cNvSpPr>
            <p:nvPr/>
          </p:nvSpPr>
          <p:spPr bwMode="auto">
            <a:xfrm>
              <a:off x="2744" y="1525"/>
              <a:ext cx="2847" cy="1225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3306" name="Line 74"/>
            <p:cNvSpPr>
              <a:spLocks noChangeShapeType="1"/>
            </p:cNvSpPr>
            <p:nvPr/>
          </p:nvSpPr>
          <p:spPr bwMode="auto">
            <a:xfrm>
              <a:off x="3606" y="1652"/>
              <a:ext cx="0" cy="50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3307" name="Line 75"/>
            <p:cNvSpPr>
              <a:spLocks noChangeShapeType="1"/>
            </p:cNvSpPr>
            <p:nvPr/>
          </p:nvSpPr>
          <p:spPr bwMode="auto">
            <a:xfrm>
              <a:off x="3214" y="2205"/>
              <a:ext cx="394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3308" name="Text Box 76"/>
            <p:cNvSpPr txBox="1">
              <a:spLocks noChangeArrowheads="1"/>
            </p:cNvSpPr>
            <p:nvPr/>
          </p:nvSpPr>
          <p:spPr bwMode="auto">
            <a:xfrm>
              <a:off x="3288" y="2160"/>
              <a:ext cx="22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altLang="fr-FR" sz="1800" dirty="0" smtClean="0">
                  <a:solidFill>
                    <a:srgbClr val="FF0000"/>
                  </a:solidFill>
                </a:rPr>
                <a:t>R</a:t>
              </a:r>
              <a:endParaRPr lang="en-US" altLang="fr-FR" sz="1800" dirty="0">
                <a:solidFill>
                  <a:srgbClr val="FF0000"/>
                </a:solidFill>
              </a:endParaRPr>
            </a:p>
          </p:txBody>
        </p:sp>
        <p:sp>
          <p:nvSpPr>
            <p:cNvPr id="223309" name="Text Box 77"/>
            <p:cNvSpPr txBox="1">
              <a:spLocks noChangeArrowheads="1"/>
            </p:cNvSpPr>
            <p:nvPr/>
          </p:nvSpPr>
          <p:spPr bwMode="auto">
            <a:xfrm>
              <a:off x="3560" y="1752"/>
              <a:ext cx="2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altLang="fr-FR" sz="1800" dirty="0" smtClean="0">
                  <a:solidFill>
                    <a:srgbClr val="FF0000"/>
                  </a:solidFill>
                </a:rPr>
                <a:t>H</a:t>
              </a:r>
              <a:endParaRPr lang="en-US" altLang="fr-FR" sz="1800" dirty="0">
                <a:solidFill>
                  <a:srgbClr val="FF0000"/>
                </a:solidFill>
              </a:endParaRPr>
            </a:p>
          </p:txBody>
        </p:sp>
        <p:graphicFrame>
          <p:nvGraphicFramePr>
            <p:cNvPr id="223310" name="Object 78"/>
            <p:cNvGraphicFramePr>
              <a:graphicFrameLocks noChangeAspect="1"/>
            </p:cNvGraphicFramePr>
            <p:nvPr/>
          </p:nvGraphicFramePr>
          <p:xfrm>
            <a:off x="4956" y="1537"/>
            <a:ext cx="606" cy="3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335" name="Equation" r:id="rId11" imgW="1104840" imgH="558720" progId="Equation.3">
                    <p:embed/>
                  </p:oleObj>
                </mc:Choice>
                <mc:Fallback>
                  <p:oleObj name="Equation" r:id="rId11" imgW="1104840" imgH="558720" progId="Equation.3">
                    <p:embed/>
                    <p:pic>
                      <p:nvPicPr>
                        <p:cNvPr id="0" name="Object 7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56" y="1537"/>
                          <a:ext cx="606" cy="3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23311" name="Group 79"/>
            <p:cNvGrpSpPr>
              <a:grpSpLocks/>
            </p:cNvGrpSpPr>
            <p:nvPr/>
          </p:nvGrpSpPr>
          <p:grpSpPr bwMode="auto">
            <a:xfrm>
              <a:off x="4139" y="2160"/>
              <a:ext cx="448" cy="215"/>
              <a:chOff x="4110" y="2274"/>
              <a:chExt cx="448" cy="215"/>
            </a:xfrm>
          </p:grpSpPr>
          <p:sp>
            <p:nvSpPr>
              <p:cNvPr id="223312" name="Text Box 80"/>
              <p:cNvSpPr txBox="1">
                <a:spLocks noChangeArrowheads="1"/>
              </p:cNvSpPr>
              <p:nvPr/>
            </p:nvSpPr>
            <p:spPr bwMode="auto">
              <a:xfrm>
                <a:off x="4110" y="2274"/>
                <a:ext cx="448" cy="21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algn="ctr" eaLnBrk="0" hangingPunct="0">
                  <a:spcBef>
                    <a:spcPct val="0"/>
                  </a:spcBef>
                </a:pPr>
                <a:r>
                  <a:rPr lang="en-US" altLang="fr-FR" sz="1800" dirty="0" err="1" smtClean="0">
                    <a:latin typeface="Symbol" pitchFamily="18" charset="2"/>
                  </a:rPr>
                  <a:t>g</a:t>
                </a:r>
                <a:r>
                  <a:rPr lang="en-US" altLang="fr-FR" sz="1800" baseline="-25000" dirty="0" err="1" smtClean="0"/>
                  <a:t>SV</a:t>
                </a:r>
                <a:r>
                  <a:rPr lang="en-US" altLang="fr-FR" sz="1800" baseline="-25000" dirty="0" smtClean="0"/>
                  <a:t>    </a:t>
                </a:r>
                <a:r>
                  <a:rPr lang="en-US" altLang="fr-FR" sz="1800" dirty="0" err="1" smtClean="0">
                    <a:latin typeface="Symbol" pitchFamily="18" charset="2"/>
                  </a:rPr>
                  <a:t>g</a:t>
                </a:r>
                <a:r>
                  <a:rPr lang="en-US" altLang="fr-FR" sz="1800" baseline="-25000" dirty="0" err="1" smtClean="0"/>
                  <a:t>S</a:t>
                </a:r>
                <a:endParaRPr lang="en-US" altLang="fr-FR" sz="1800" baseline="-25000" dirty="0"/>
              </a:p>
            </p:txBody>
          </p:sp>
          <p:graphicFrame>
            <p:nvGraphicFramePr>
              <p:cNvPr id="223313" name="Object 81"/>
              <p:cNvGraphicFramePr>
                <a:graphicFrameLocks noChangeAspect="1"/>
              </p:cNvGraphicFramePr>
              <p:nvPr/>
            </p:nvGraphicFramePr>
            <p:xfrm>
              <a:off x="4318" y="2387"/>
              <a:ext cx="104" cy="8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7336" name="Equation" r:id="rId13" imgW="164880" imgH="126720" progId="Equation.3">
                      <p:embed/>
                    </p:oleObj>
                  </mc:Choice>
                  <mc:Fallback>
                    <p:oleObj name="Equation" r:id="rId13" imgW="164880" imgH="126720" progId="Equation.3">
                      <p:embed/>
                      <p:pic>
                        <p:nvPicPr>
                          <p:cNvPr id="0" name="Object 8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318" y="2387"/>
                            <a:ext cx="104" cy="8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23314" name="Group 82"/>
            <p:cNvGrpSpPr>
              <a:grpSpLocks/>
            </p:cNvGrpSpPr>
            <p:nvPr/>
          </p:nvGrpSpPr>
          <p:grpSpPr bwMode="auto">
            <a:xfrm>
              <a:off x="4014" y="1582"/>
              <a:ext cx="544" cy="215"/>
              <a:chOff x="3969" y="1616"/>
              <a:chExt cx="544" cy="215"/>
            </a:xfrm>
          </p:grpSpPr>
          <p:sp>
            <p:nvSpPr>
              <p:cNvPr id="223315" name="Text Box 83"/>
              <p:cNvSpPr txBox="1">
                <a:spLocks noChangeArrowheads="1"/>
              </p:cNvSpPr>
              <p:nvPr/>
            </p:nvSpPr>
            <p:spPr bwMode="auto">
              <a:xfrm>
                <a:off x="3969" y="1616"/>
                <a:ext cx="544" cy="21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algn="just" eaLnBrk="0" hangingPunct="0">
                  <a:spcBef>
                    <a:spcPct val="0"/>
                  </a:spcBef>
                </a:pPr>
                <a:r>
                  <a:rPr lang="en-US" altLang="fr-FR" sz="1800" dirty="0" err="1" smtClean="0">
                    <a:latin typeface="Symbol" pitchFamily="18" charset="2"/>
                  </a:rPr>
                  <a:t>g</a:t>
                </a:r>
                <a:r>
                  <a:rPr lang="en-US" altLang="fr-FR" sz="1800" baseline="-25000" dirty="0" err="1" smtClean="0"/>
                  <a:t>LV</a:t>
                </a:r>
                <a:r>
                  <a:rPr lang="en-US" altLang="fr-FR" sz="1800" dirty="0" smtClean="0"/>
                  <a:t>    </a:t>
                </a:r>
                <a:r>
                  <a:rPr lang="en-US" altLang="fr-FR" sz="1800" dirty="0" err="1" smtClean="0">
                    <a:latin typeface="Symbol" pitchFamily="18" charset="2"/>
                  </a:rPr>
                  <a:t>g</a:t>
                </a:r>
                <a:r>
                  <a:rPr lang="en-US" altLang="fr-FR" sz="1800" baseline="-25000" dirty="0" err="1" smtClean="0"/>
                  <a:t>L</a:t>
                </a:r>
                <a:endParaRPr lang="en-US" altLang="fr-FR" sz="1800" baseline="-25000" dirty="0"/>
              </a:p>
            </p:txBody>
          </p:sp>
          <p:graphicFrame>
            <p:nvGraphicFramePr>
              <p:cNvPr id="223316" name="Object 84"/>
              <p:cNvGraphicFramePr>
                <a:graphicFrameLocks noChangeAspect="1"/>
              </p:cNvGraphicFramePr>
              <p:nvPr/>
            </p:nvGraphicFramePr>
            <p:xfrm>
              <a:off x="4195" y="1706"/>
              <a:ext cx="104" cy="8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7337" name="Equation" r:id="rId15" imgW="164880" imgH="126720" progId="Equation.3">
                      <p:embed/>
                    </p:oleObj>
                  </mc:Choice>
                  <mc:Fallback>
                    <p:oleObj name="Equation" r:id="rId15" imgW="164880" imgH="126720" progId="Equation.3">
                      <p:embed/>
                      <p:pic>
                        <p:nvPicPr>
                          <p:cNvPr id="0" name="Object 8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195" y="1706"/>
                            <a:ext cx="104" cy="8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23317" name="Line 85"/>
            <p:cNvSpPr>
              <a:spLocks noChangeShapeType="1"/>
            </p:cNvSpPr>
            <p:nvPr/>
          </p:nvSpPr>
          <p:spPr bwMode="auto">
            <a:xfrm rot="17761085" flipH="1">
              <a:off x="3846" y="1952"/>
              <a:ext cx="394" cy="7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stealth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34925" y="103188"/>
            <a:ext cx="8353426" cy="6154737"/>
            <a:chOff x="34925" y="103188"/>
            <a:chExt cx="8353426" cy="6154737"/>
          </a:xfrm>
        </p:grpSpPr>
        <p:sp>
          <p:nvSpPr>
            <p:cNvPr id="224267" name="Text Box 11"/>
            <p:cNvSpPr txBox="1">
              <a:spLocks noChangeArrowheads="1"/>
            </p:cNvSpPr>
            <p:nvPr/>
          </p:nvSpPr>
          <p:spPr bwMode="auto">
            <a:xfrm>
              <a:off x="34925" y="103188"/>
              <a:ext cx="334645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0"/>
                </a:spcBef>
              </a:pPr>
              <a:r>
                <a:rPr lang="fr-FR" altLang="fr-FR" sz="1800" dirty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▪ </a:t>
              </a:r>
              <a:r>
                <a:rPr lang="fr-FR" altLang="fr-FR" sz="1800" dirty="0" err="1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Results</a:t>
              </a:r>
              <a:r>
                <a:rPr lang="fr-FR" altLang="fr-FR" sz="1800" dirty="0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:</a:t>
              </a:r>
              <a:endParaRPr lang="fr-FR" altLang="fr-FR" sz="1800" dirty="0">
                <a:solidFill>
                  <a:schemeClr val="accent2"/>
                </a:solidFill>
                <a:latin typeface="Square721 Cn BT" pitchFamily="34" charset="0"/>
                <a:cs typeface="Times New Roman" pitchFamily="18" charset="0"/>
              </a:endParaRPr>
            </a:p>
          </p:txBody>
        </p:sp>
        <p:pic>
          <p:nvPicPr>
            <p:cNvPr id="224268" name="Picture 12" descr="TSF-D-07-01631_Zebda_fig3a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850" y="3813175"/>
              <a:ext cx="3457575" cy="244475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4269" name="Picture 13" descr="TSF-D-07-01631_Zebda_fig3b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363" y="3810000"/>
              <a:ext cx="3455988" cy="244475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4270" name="Text Box 14"/>
            <p:cNvSpPr txBox="1">
              <a:spLocks noChangeArrowheads="1"/>
            </p:cNvSpPr>
            <p:nvPr/>
          </p:nvSpPr>
          <p:spPr bwMode="auto">
            <a:xfrm>
              <a:off x="3924300" y="3665538"/>
              <a:ext cx="860425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fr-FR" altLang="fr-FR" sz="2000">
                  <a:solidFill>
                    <a:schemeClr val="accent2"/>
                  </a:solidFill>
                  <a:latin typeface="Symbol" pitchFamily="18" charset="2"/>
                </a:rPr>
                <a:t>[g</a:t>
              </a:r>
              <a:r>
                <a:rPr lang="fr-FR" altLang="fr-FR" sz="2000" baseline="-25000">
                  <a:solidFill>
                    <a:schemeClr val="accent2"/>
                  </a:solidFill>
                  <a:latin typeface="Arial" charset="0"/>
                </a:rPr>
                <a:t>S</a:t>
              </a:r>
              <a:r>
                <a:rPr lang="fr-FR" altLang="fr-FR" sz="1600">
                  <a:solidFill>
                    <a:schemeClr val="accent2"/>
                  </a:solidFill>
                  <a:latin typeface="Arial" charset="0"/>
                </a:rPr>
                <a:t>/</a:t>
              </a:r>
              <a:r>
                <a:rPr lang="fr-FR" altLang="fr-FR" sz="1600">
                  <a:solidFill>
                    <a:srgbClr val="336600"/>
                  </a:solidFill>
                  <a:latin typeface="Arial" charset="0"/>
                </a:rPr>
                <a:t>O</a:t>
              </a:r>
              <a:r>
                <a:rPr lang="fr-FR" altLang="fr-FR" sz="1600" baseline="-25000">
                  <a:solidFill>
                    <a:srgbClr val="336600"/>
                  </a:solidFill>
                  <a:latin typeface="Arial" charset="0"/>
                </a:rPr>
                <a:t>2</a:t>
              </a:r>
              <a:r>
                <a:rPr lang="fr-FR" altLang="fr-FR" sz="2000">
                  <a:solidFill>
                    <a:schemeClr val="accent2"/>
                  </a:solidFill>
                  <a:latin typeface="Symbol" pitchFamily="18" charset="2"/>
                </a:rPr>
                <a:t>]</a:t>
              </a:r>
            </a:p>
          </p:txBody>
        </p:sp>
        <p:pic>
          <p:nvPicPr>
            <p:cNvPr id="224271" name="Picture 15" descr="TSF-D-07-01631_Zebda_fig2a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850" y="714375"/>
              <a:ext cx="3455988" cy="24431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4272" name="Picture 16" descr="TSF-D-07-01631_Zebda_fig2b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363" y="714375"/>
              <a:ext cx="3455988" cy="24431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4273" name="Text Box 17"/>
            <p:cNvSpPr txBox="1">
              <a:spLocks noChangeArrowheads="1"/>
            </p:cNvSpPr>
            <p:nvPr/>
          </p:nvSpPr>
          <p:spPr bwMode="auto">
            <a:xfrm>
              <a:off x="3995738" y="714375"/>
              <a:ext cx="934871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fr-FR" altLang="fr-FR" sz="2000" dirty="0">
                  <a:solidFill>
                    <a:schemeClr val="accent2"/>
                  </a:solidFill>
                  <a:latin typeface="Symbol" pitchFamily="18" charset="2"/>
                </a:rPr>
                <a:t>[</a:t>
              </a:r>
              <a:r>
                <a:rPr lang="fr-FR" altLang="fr-FR" sz="2000" dirty="0" err="1" smtClean="0">
                  <a:solidFill>
                    <a:schemeClr val="accent2"/>
                  </a:solidFill>
                  <a:latin typeface="Symbol" pitchFamily="18" charset="2"/>
                </a:rPr>
                <a:t>q</a:t>
              </a:r>
              <a:r>
                <a:rPr lang="fr-FR" altLang="fr-FR" sz="2000" baseline="-25000" dirty="0" err="1" smtClean="0">
                  <a:solidFill>
                    <a:schemeClr val="accent2"/>
                  </a:solidFill>
                  <a:latin typeface="Arial" charset="0"/>
                </a:rPr>
                <a:t>water</a:t>
              </a:r>
              <a:r>
                <a:rPr lang="fr-FR" altLang="fr-FR" sz="2000" dirty="0" smtClean="0">
                  <a:solidFill>
                    <a:schemeClr val="accent2"/>
                  </a:solidFill>
                  <a:latin typeface="Symbol" pitchFamily="18" charset="2"/>
                </a:rPr>
                <a:t>]</a:t>
              </a:r>
              <a:endParaRPr lang="fr-FR" altLang="fr-FR" sz="2000" dirty="0">
                <a:solidFill>
                  <a:schemeClr val="accent2"/>
                </a:solidFill>
                <a:latin typeface="Symbol" pitchFamily="18" charset="2"/>
              </a:endParaRPr>
            </a:p>
          </p:txBody>
        </p:sp>
        <p:sp>
          <p:nvSpPr>
            <p:cNvPr id="224274" name="Line 18"/>
            <p:cNvSpPr>
              <a:spLocks noChangeShapeType="1"/>
            </p:cNvSpPr>
            <p:nvPr/>
          </p:nvSpPr>
          <p:spPr bwMode="auto">
            <a:xfrm flipV="1">
              <a:off x="1042988" y="930275"/>
              <a:ext cx="215900" cy="28892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4275" name="Text Box 19"/>
            <p:cNvSpPr txBox="1">
              <a:spLocks noChangeArrowheads="1"/>
            </p:cNvSpPr>
            <p:nvPr/>
          </p:nvSpPr>
          <p:spPr bwMode="auto">
            <a:xfrm>
              <a:off x="1187450" y="714375"/>
              <a:ext cx="2436886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fr-FR" altLang="fr-FR" sz="1400" dirty="0">
                  <a:latin typeface="Symbol" pitchFamily="18" charset="2"/>
                </a:rPr>
                <a:t>q=117°</a:t>
              </a:r>
              <a:r>
                <a:rPr lang="fr-FR" altLang="fr-FR" sz="1400" dirty="0">
                  <a:latin typeface="Arial" charset="0"/>
                </a:rPr>
                <a:t> </a:t>
              </a:r>
              <a:r>
                <a:rPr lang="fr-FR" altLang="fr-FR" sz="1200" dirty="0" smtClean="0">
                  <a:latin typeface="Arial" charset="0"/>
                </a:rPr>
                <a:t>(hydrophobe </a:t>
              </a:r>
              <a:r>
                <a:rPr lang="fr-FR" altLang="fr-FR" sz="1200" dirty="0">
                  <a:latin typeface="Arial" charset="0"/>
                </a:rPr>
                <a:t>surface )</a:t>
              </a:r>
              <a:endParaRPr lang="fr-FR" altLang="fr-FR" sz="1200" dirty="0">
                <a:latin typeface="Symbol" pitchFamily="18" charset="2"/>
              </a:endParaRPr>
            </a:p>
          </p:txBody>
        </p:sp>
        <p:sp>
          <p:nvSpPr>
            <p:cNvPr id="224276" name="Oval 20"/>
            <p:cNvSpPr>
              <a:spLocks noChangeArrowheads="1"/>
            </p:cNvSpPr>
            <p:nvPr/>
          </p:nvSpPr>
          <p:spPr bwMode="auto">
            <a:xfrm>
              <a:off x="900113" y="1219200"/>
              <a:ext cx="142875" cy="71437"/>
            </a:xfrm>
            <a:prstGeom prst="ellips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24277" name="Oval 21"/>
            <p:cNvSpPr>
              <a:spLocks noChangeArrowheads="1"/>
            </p:cNvSpPr>
            <p:nvPr/>
          </p:nvSpPr>
          <p:spPr bwMode="auto">
            <a:xfrm>
              <a:off x="5508625" y="1146175"/>
              <a:ext cx="142875" cy="71437"/>
            </a:xfrm>
            <a:prstGeom prst="ellips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24278" name="AutoShape 22"/>
            <p:cNvSpPr>
              <a:spLocks noChangeArrowheads="1"/>
            </p:cNvSpPr>
            <p:nvPr/>
          </p:nvSpPr>
          <p:spPr bwMode="auto">
            <a:xfrm>
              <a:off x="4211638" y="2946400"/>
              <a:ext cx="287338" cy="360362"/>
            </a:xfrm>
            <a:prstGeom prst="downArrow">
              <a:avLst>
                <a:gd name="adj1" fmla="val 50000"/>
                <a:gd name="adj2" fmla="val 31354"/>
              </a:avLst>
            </a:prstGeom>
            <a:solidFill>
              <a:schemeClr val="accent2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24279" name="Line 23"/>
            <p:cNvSpPr>
              <a:spLocks noChangeShapeType="1"/>
            </p:cNvSpPr>
            <p:nvPr/>
          </p:nvSpPr>
          <p:spPr bwMode="auto">
            <a:xfrm>
              <a:off x="1258888" y="2587625"/>
              <a:ext cx="433388" cy="0"/>
            </a:xfrm>
            <a:prstGeom prst="line">
              <a:avLst/>
            </a:prstGeom>
            <a:noFill/>
            <a:ln w="19050">
              <a:solidFill>
                <a:srgbClr val="3366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4280" name="Line 24"/>
            <p:cNvSpPr>
              <a:spLocks noChangeShapeType="1"/>
            </p:cNvSpPr>
            <p:nvPr/>
          </p:nvSpPr>
          <p:spPr bwMode="auto">
            <a:xfrm>
              <a:off x="1258888" y="2659063"/>
              <a:ext cx="1944688" cy="0"/>
            </a:xfrm>
            <a:prstGeom prst="line">
              <a:avLst/>
            </a:prstGeom>
            <a:noFill/>
            <a:ln w="19050">
              <a:solidFill>
                <a:srgbClr val="80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4281" name="Text Box 25"/>
            <p:cNvSpPr txBox="1">
              <a:spLocks noChangeArrowheads="1"/>
            </p:cNvSpPr>
            <p:nvPr/>
          </p:nvSpPr>
          <p:spPr bwMode="auto">
            <a:xfrm>
              <a:off x="320675" y="2874963"/>
              <a:ext cx="1227138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fr-FR" altLang="fr-FR" sz="1600">
                  <a:solidFill>
                    <a:srgbClr val="336600"/>
                  </a:solidFill>
                </a:rPr>
                <a:t>30s&lt;t</a:t>
              </a:r>
              <a:r>
                <a:rPr lang="fr-FR" altLang="fr-FR" sz="1600" baseline="-25000">
                  <a:solidFill>
                    <a:srgbClr val="336600"/>
                  </a:solidFill>
                </a:rPr>
                <a:t>O2</a:t>
              </a:r>
              <a:r>
                <a:rPr lang="fr-FR" altLang="fr-FR" sz="1600">
                  <a:solidFill>
                    <a:srgbClr val="336600"/>
                  </a:solidFill>
                </a:rPr>
                <a:t>&lt;60s</a:t>
              </a:r>
            </a:p>
          </p:txBody>
        </p:sp>
        <p:sp>
          <p:nvSpPr>
            <p:cNvPr id="224282" name="Text Box 26"/>
            <p:cNvSpPr txBox="1">
              <a:spLocks noChangeArrowheads="1"/>
            </p:cNvSpPr>
            <p:nvPr/>
          </p:nvSpPr>
          <p:spPr bwMode="auto">
            <a:xfrm>
              <a:off x="2484438" y="2851150"/>
              <a:ext cx="1363663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fr-FR" altLang="fr-FR" sz="1800">
                  <a:solidFill>
                    <a:srgbClr val="800000"/>
                  </a:solidFill>
                </a:rPr>
                <a:t>30s&lt;</a:t>
              </a:r>
              <a:r>
                <a:rPr lang="fr-FR" altLang="fr-FR" sz="1600">
                  <a:solidFill>
                    <a:srgbClr val="800000"/>
                  </a:solidFill>
                </a:rPr>
                <a:t>t</a:t>
              </a:r>
              <a:r>
                <a:rPr lang="fr-FR" altLang="fr-FR" sz="1600" baseline="-25000">
                  <a:solidFill>
                    <a:srgbClr val="800000"/>
                  </a:solidFill>
                </a:rPr>
                <a:t>Ar</a:t>
              </a:r>
              <a:r>
                <a:rPr lang="fr-FR" altLang="fr-FR" sz="1600">
                  <a:solidFill>
                    <a:srgbClr val="800000"/>
                  </a:solidFill>
                </a:rPr>
                <a:t>&lt;180s</a:t>
              </a:r>
            </a:p>
          </p:txBody>
        </p:sp>
        <p:sp>
          <p:nvSpPr>
            <p:cNvPr id="224283" name="Oval 27"/>
            <p:cNvSpPr>
              <a:spLocks noChangeArrowheads="1"/>
            </p:cNvSpPr>
            <p:nvPr/>
          </p:nvSpPr>
          <p:spPr bwMode="auto">
            <a:xfrm>
              <a:off x="1908175" y="4530725"/>
              <a:ext cx="288925" cy="142875"/>
            </a:xfrm>
            <a:prstGeom prst="ellips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24284" name="Oval 28"/>
            <p:cNvSpPr>
              <a:spLocks noChangeArrowheads="1"/>
            </p:cNvSpPr>
            <p:nvPr/>
          </p:nvSpPr>
          <p:spPr bwMode="auto">
            <a:xfrm>
              <a:off x="6084888" y="4457700"/>
              <a:ext cx="288925" cy="142875"/>
            </a:xfrm>
            <a:prstGeom prst="ellips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24285" name="Text Box 29"/>
            <p:cNvSpPr txBox="1">
              <a:spLocks noChangeArrowheads="1"/>
            </p:cNvSpPr>
            <p:nvPr/>
          </p:nvSpPr>
          <p:spPr bwMode="auto">
            <a:xfrm>
              <a:off x="3851275" y="4141788"/>
              <a:ext cx="102303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fr-FR" altLang="fr-FR" sz="1400" dirty="0" smtClean="0">
                  <a:latin typeface="Arial" charset="0"/>
                </a:rPr>
                <a:t>maximum</a:t>
              </a:r>
              <a:endParaRPr lang="fr-FR" altLang="fr-FR" sz="1200" dirty="0">
                <a:latin typeface="Arial" charset="0"/>
              </a:endParaRPr>
            </a:p>
          </p:txBody>
        </p:sp>
        <p:sp>
          <p:nvSpPr>
            <p:cNvPr id="224286" name="Line 30"/>
            <p:cNvSpPr>
              <a:spLocks noChangeShapeType="1"/>
            </p:cNvSpPr>
            <p:nvPr/>
          </p:nvSpPr>
          <p:spPr bwMode="auto">
            <a:xfrm flipH="1">
              <a:off x="2268538" y="4386263"/>
              <a:ext cx="1655763" cy="1444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4287" name="Line 31"/>
            <p:cNvSpPr>
              <a:spLocks noChangeShapeType="1"/>
            </p:cNvSpPr>
            <p:nvPr/>
          </p:nvSpPr>
          <p:spPr bwMode="auto">
            <a:xfrm>
              <a:off x="4787900" y="4386263"/>
              <a:ext cx="1223963" cy="1444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166688" y="15875"/>
            <a:ext cx="8948738" cy="6670676"/>
            <a:chOff x="166688" y="15875"/>
            <a:chExt cx="8948738" cy="6670676"/>
          </a:xfrm>
        </p:grpSpPr>
        <p:grpSp>
          <p:nvGrpSpPr>
            <p:cNvPr id="225291" name="Group 11"/>
            <p:cNvGrpSpPr>
              <a:grpSpLocks/>
            </p:cNvGrpSpPr>
            <p:nvPr/>
          </p:nvGrpSpPr>
          <p:grpSpPr bwMode="auto">
            <a:xfrm>
              <a:off x="395288" y="4132263"/>
              <a:ext cx="8208963" cy="2554288"/>
              <a:chOff x="249" y="2681"/>
              <a:chExt cx="5171" cy="1609"/>
            </a:xfrm>
          </p:grpSpPr>
          <p:pic>
            <p:nvPicPr>
              <p:cNvPr id="225292" name="Picture 12" descr="TSF-D-07-01631_Zebda_fig5a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9" y="2750"/>
                <a:ext cx="2177" cy="154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5293" name="Picture 13" descr="TSF-D-07-01631_Zebda_fig5b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3" y="2750"/>
                <a:ext cx="2177" cy="1539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5294" name="Text Box 14"/>
              <p:cNvSpPr txBox="1">
                <a:spLocks noChangeArrowheads="1"/>
              </p:cNvSpPr>
              <p:nvPr/>
            </p:nvSpPr>
            <p:spPr bwMode="auto">
              <a:xfrm>
                <a:off x="1033" y="2681"/>
                <a:ext cx="80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>
                  <a:spcBef>
                    <a:spcPct val="0"/>
                  </a:spcBef>
                </a:pPr>
                <a:r>
                  <a:rPr lang="en-US" altLang="fr-FR" sz="2000" dirty="0" smtClean="0">
                    <a:solidFill>
                      <a:schemeClr val="accent2"/>
                    </a:solidFill>
                    <a:latin typeface="Symbol" pitchFamily="18" charset="2"/>
                  </a:rPr>
                  <a:t>[</a:t>
                </a:r>
                <a:r>
                  <a:rPr lang="en-US" altLang="fr-FR" sz="1600" dirty="0" smtClean="0">
                    <a:solidFill>
                      <a:schemeClr val="accent2"/>
                    </a:solidFill>
                    <a:latin typeface="Arial" charset="0"/>
                  </a:rPr>
                  <a:t>W</a:t>
                </a:r>
                <a:r>
                  <a:rPr lang="en-US" altLang="fr-FR" sz="1600" baseline="-25000" dirty="0" smtClean="0">
                    <a:solidFill>
                      <a:schemeClr val="accent2"/>
                    </a:solidFill>
                    <a:latin typeface="Arial" charset="0"/>
                  </a:rPr>
                  <a:t>SU8/PS233</a:t>
                </a:r>
                <a:r>
                  <a:rPr lang="en-US" altLang="fr-FR" sz="2000" dirty="0" smtClean="0">
                    <a:solidFill>
                      <a:schemeClr val="accent2"/>
                    </a:solidFill>
                    <a:latin typeface="Symbol" pitchFamily="18" charset="2"/>
                  </a:rPr>
                  <a:t>]</a:t>
                </a:r>
                <a:endParaRPr lang="en-US" altLang="fr-FR" sz="2000" dirty="0">
                  <a:solidFill>
                    <a:schemeClr val="accent2"/>
                  </a:solidFill>
                  <a:latin typeface="Symbol" pitchFamily="18" charset="2"/>
                </a:endParaRPr>
              </a:p>
            </p:txBody>
          </p:sp>
          <p:sp>
            <p:nvSpPr>
              <p:cNvPr id="225295" name="Text Box 15"/>
              <p:cNvSpPr txBox="1">
                <a:spLocks noChangeArrowheads="1"/>
              </p:cNvSpPr>
              <p:nvPr/>
            </p:nvSpPr>
            <p:spPr bwMode="auto">
              <a:xfrm>
                <a:off x="4006" y="2681"/>
                <a:ext cx="73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>
                  <a:spcBef>
                    <a:spcPct val="0"/>
                  </a:spcBef>
                </a:pPr>
                <a:r>
                  <a:rPr lang="en-US" altLang="fr-FR" sz="2000" dirty="0" smtClean="0">
                    <a:solidFill>
                      <a:schemeClr val="accent2"/>
                    </a:solidFill>
                    <a:latin typeface="Symbol" pitchFamily="18" charset="2"/>
                  </a:rPr>
                  <a:t>[</a:t>
                </a:r>
                <a:r>
                  <a:rPr lang="en-US" altLang="fr-FR" sz="1600" dirty="0" smtClean="0">
                    <a:solidFill>
                      <a:schemeClr val="accent2"/>
                    </a:solidFill>
                    <a:latin typeface="Arial" charset="0"/>
                  </a:rPr>
                  <a:t>W</a:t>
                </a:r>
                <a:r>
                  <a:rPr lang="en-US" altLang="fr-FR" sz="1600" baseline="-25000" dirty="0" smtClean="0">
                    <a:solidFill>
                      <a:schemeClr val="accent2"/>
                    </a:solidFill>
                    <a:latin typeface="Arial" charset="0"/>
                  </a:rPr>
                  <a:t>SU8/SOG</a:t>
                </a:r>
                <a:r>
                  <a:rPr lang="en-US" altLang="fr-FR" sz="2000" dirty="0" smtClean="0">
                    <a:solidFill>
                      <a:schemeClr val="accent2"/>
                    </a:solidFill>
                    <a:latin typeface="Symbol" pitchFamily="18" charset="2"/>
                  </a:rPr>
                  <a:t>]</a:t>
                </a:r>
                <a:endParaRPr lang="en-US" altLang="fr-FR" sz="2000" dirty="0">
                  <a:solidFill>
                    <a:schemeClr val="accent2"/>
                  </a:solidFill>
                  <a:latin typeface="Symbol" pitchFamily="18" charset="2"/>
                </a:endParaRPr>
              </a:p>
            </p:txBody>
          </p:sp>
        </p:grpSp>
        <p:graphicFrame>
          <p:nvGraphicFramePr>
            <p:cNvPr id="225296" name="Object 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82462886"/>
                </p:ext>
              </p:extLst>
            </p:nvPr>
          </p:nvGraphicFramePr>
          <p:xfrm>
            <a:off x="1624013" y="3467100"/>
            <a:ext cx="5969000" cy="482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5593" name="Equation" r:id="rId5" imgW="5968800" imgH="482400" progId="Equation.3">
                    <p:embed/>
                  </p:oleObj>
                </mc:Choice>
                <mc:Fallback>
                  <p:oleObj name="Equation" r:id="rId5" imgW="5968800" imgH="482400" progId="Equation.3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24013" y="3467100"/>
                          <a:ext cx="5969000" cy="482600"/>
                        </a:xfrm>
                        <a:prstGeom prst="rect">
                          <a:avLst/>
                        </a:prstGeom>
                        <a:noFill/>
                        <a:ln w="1905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5297" name="Text Box 17"/>
            <p:cNvSpPr txBox="1">
              <a:spLocks noChangeArrowheads="1"/>
            </p:cNvSpPr>
            <p:nvPr/>
          </p:nvSpPr>
          <p:spPr bwMode="auto">
            <a:xfrm>
              <a:off x="166688" y="2697163"/>
              <a:ext cx="8948738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spcBef>
                  <a:spcPct val="0"/>
                </a:spcBef>
              </a:pPr>
              <a:r>
                <a:rPr lang="en-US" altLang="fr-FR" sz="1600" dirty="0" smtClean="0">
                  <a:latin typeface="Square721 Cn BT"/>
                  <a:cs typeface="Times New Roman" pitchFamily="18" charset="0"/>
                  <a:sym typeface="Wingdings" pitchFamily="2" charset="2"/>
                </a:rPr>
                <a:t> </a:t>
              </a:r>
              <a:r>
                <a:rPr lang="en-US" altLang="fr-FR" sz="1600" dirty="0" smtClean="0">
                  <a:latin typeface="Square721 Cn BT"/>
                  <a:cs typeface="Times New Roman" pitchFamily="18" charset="0"/>
                </a:rPr>
                <a:t>The overall determination of the </a:t>
              </a:r>
              <a:r>
                <a:rPr lang="en-US" altLang="fr-FR" sz="1600" dirty="0" err="1" smtClean="0">
                  <a:latin typeface="Symbol" panose="05050102010706020507" pitchFamily="18" charset="2"/>
                  <a:cs typeface="Times New Roman" pitchFamily="18" charset="0"/>
                </a:rPr>
                <a:t>g</a:t>
              </a:r>
              <a:r>
                <a:rPr lang="en-US" altLang="fr-FR" sz="1600" baseline="-25000" dirty="0" err="1" smtClean="0">
                  <a:latin typeface="Square721 Cn BT"/>
                  <a:cs typeface="Times New Roman" pitchFamily="18" charset="0"/>
                </a:rPr>
                <a:t>S</a:t>
              </a:r>
              <a:r>
                <a:rPr lang="en-US" altLang="fr-FR" sz="1600" dirty="0" smtClean="0">
                  <a:latin typeface="Square721 Cn BT"/>
                  <a:cs typeface="Times New Roman" pitchFamily="18" charset="0"/>
                </a:rPr>
                <a:t> of each solids (materials) fixe the adhesion work at the interface between the core waveguide SU8 and the cladding PS233 or SOG</a:t>
              </a:r>
              <a:endParaRPr lang="en-US" altLang="fr-FR" sz="1600" dirty="0">
                <a:latin typeface="Square721 Cn BT"/>
                <a:cs typeface="Times New Roman" pitchFamily="18" charset="0"/>
              </a:endParaRPr>
            </a:p>
          </p:txBody>
        </p:sp>
        <p:sp>
          <p:nvSpPr>
            <p:cNvPr id="225298" name="Text Box 18"/>
            <p:cNvSpPr txBox="1">
              <a:spLocks noChangeArrowheads="1"/>
            </p:cNvSpPr>
            <p:nvPr/>
          </p:nvSpPr>
          <p:spPr bwMode="auto">
            <a:xfrm>
              <a:off x="4067175" y="15875"/>
              <a:ext cx="877163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altLang="fr-FR" sz="2000" dirty="0" smtClean="0">
                  <a:solidFill>
                    <a:schemeClr val="accent2"/>
                  </a:solidFill>
                  <a:latin typeface="Symbol" pitchFamily="18" charset="2"/>
                </a:rPr>
                <a:t>[</a:t>
              </a:r>
              <a:r>
                <a:rPr lang="en-US" altLang="fr-FR" sz="2000" dirty="0" err="1" smtClean="0">
                  <a:solidFill>
                    <a:schemeClr val="accent2"/>
                  </a:solidFill>
                  <a:latin typeface="Symbol" pitchFamily="18" charset="2"/>
                </a:rPr>
                <a:t>g</a:t>
              </a:r>
              <a:r>
                <a:rPr lang="en-US" altLang="fr-FR" sz="2000" baseline="-25000" dirty="0" err="1" smtClean="0">
                  <a:solidFill>
                    <a:schemeClr val="accent2"/>
                  </a:solidFill>
                  <a:latin typeface="Arial" charset="0"/>
                </a:rPr>
                <a:t>S</a:t>
              </a:r>
              <a:r>
                <a:rPr lang="en-US" altLang="fr-FR" sz="1800" dirty="0" smtClean="0">
                  <a:solidFill>
                    <a:schemeClr val="accent2"/>
                  </a:solidFill>
                </a:rPr>
                <a:t>/</a:t>
              </a:r>
              <a:r>
                <a:rPr lang="en-US" altLang="fr-FR" sz="1600" dirty="0" err="1" smtClean="0">
                  <a:solidFill>
                    <a:srgbClr val="800000"/>
                  </a:solidFill>
                </a:rPr>
                <a:t>Ar</a:t>
              </a:r>
              <a:r>
                <a:rPr lang="en-US" altLang="fr-FR" sz="2000" dirty="0" smtClean="0">
                  <a:solidFill>
                    <a:schemeClr val="accent2"/>
                  </a:solidFill>
                  <a:latin typeface="Symbol" pitchFamily="18" charset="2"/>
                </a:rPr>
                <a:t>]</a:t>
              </a:r>
              <a:endParaRPr lang="en-US" altLang="fr-FR" sz="2000" dirty="0">
                <a:solidFill>
                  <a:schemeClr val="accent2"/>
                </a:solidFill>
                <a:latin typeface="Symbol" pitchFamily="18" charset="2"/>
              </a:endParaRPr>
            </a:p>
          </p:txBody>
        </p:sp>
        <p:pic>
          <p:nvPicPr>
            <p:cNvPr id="225299" name="Picture 19" descr="TSF-D-07-01631_Zebda_fig4a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288" y="125413"/>
              <a:ext cx="3455988" cy="242887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5300" name="AutoShape 20"/>
            <p:cNvSpPr>
              <a:spLocks noChangeArrowheads="1"/>
            </p:cNvSpPr>
            <p:nvPr/>
          </p:nvSpPr>
          <p:spPr bwMode="auto">
            <a:xfrm>
              <a:off x="4183063" y="2209800"/>
              <a:ext cx="287338" cy="360363"/>
            </a:xfrm>
            <a:prstGeom prst="downArrow">
              <a:avLst>
                <a:gd name="adj1" fmla="val 50000"/>
                <a:gd name="adj2" fmla="val 31354"/>
              </a:avLst>
            </a:prstGeom>
            <a:solidFill>
              <a:schemeClr val="accent2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pic>
          <p:nvPicPr>
            <p:cNvPr id="225301" name="Picture 21" descr="TSF-D-07-01631_Zebda_fig4b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825" y="125413"/>
              <a:ext cx="3455988" cy="242887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5303" name="Oval 23"/>
            <p:cNvSpPr>
              <a:spLocks noChangeArrowheads="1"/>
            </p:cNvSpPr>
            <p:nvPr/>
          </p:nvSpPr>
          <p:spPr bwMode="auto">
            <a:xfrm>
              <a:off x="1258888" y="558800"/>
              <a:ext cx="2089150" cy="576263"/>
            </a:xfrm>
            <a:prstGeom prst="ellips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25304" name="Oval 24"/>
            <p:cNvSpPr>
              <a:spLocks noChangeArrowheads="1"/>
            </p:cNvSpPr>
            <p:nvPr/>
          </p:nvSpPr>
          <p:spPr bwMode="auto">
            <a:xfrm>
              <a:off x="5940425" y="558800"/>
              <a:ext cx="2087563" cy="503238"/>
            </a:xfrm>
            <a:prstGeom prst="ellips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25305" name="Text Box 25"/>
            <p:cNvSpPr txBox="1">
              <a:spLocks noChangeArrowheads="1"/>
            </p:cNvSpPr>
            <p:nvPr/>
          </p:nvSpPr>
          <p:spPr bwMode="auto">
            <a:xfrm>
              <a:off x="3995738" y="485775"/>
              <a:ext cx="803275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altLang="fr-FR" sz="1400" dirty="0" smtClean="0">
                  <a:latin typeface="Arial" charset="0"/>
                </a:rPr>
                <a:t>plateau</a:t>
              </a:r>
              <a:endParaRPr lang="en-US" altLang="fr-FR" sz="1200" dirty="0">
                <a:latin typeface="Arial" charset="0"/>
              </a:endParaRPr>
            </a:p>
          </p:txBody>
        </p:sp>
        <p:sp>
          <p:nvSpPr>
            <p:cNvPr id="225306" name="Line 26"/>
            <p:cNvSpPr>
              <a:spLocks noChangeShapeType="1"/>
            </p:cNvSpPr>
            <p:nvPr/>
          </p:nvSpPr>
          <p:spPr bwMode="auto">
            <a:xfrm flipH="1">
              <a:off x="3348038" y="701675"/>
              <a:ext cx="647700" cy="7302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5307" name="Line 27"/>
            <p:cNvSpPr>
              <a:spLocks noChangeShapeType="1"/>
            </p:cNvSpPr>
            <p:nvPr/>
          </p:nvSpPr>
          <p:spPr bwMode="auto">
            <a:xfrm>
              <a:off x="4787900" y="701675"/>
              <a:ext cx="10795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73025" y="127000"/>
            <a:ext cx="8896351" cy="6572250"/>
            <a:chOff x="73025" y="127000"/>
            <a:chExt cx="8896351" cy="6572250"/>
          </a:xfrm>
        </p:grpSpPr>
        <p:sp>
          <p:nvSpPr>
            <p:cNvPr id="226315" name="Text Box 11"/>
            <p:cNvSpPr txBox="1">
              <a:spLocks noChangeArrowheads="1"/>
            </p:cNvSpPr>
            <p:nvPr/>
          </p:nvSpPr>
          <p:spPr bwMode="auto">
            <a:xfrm>
              <a:off x="73025" y="127000"/>
              <a:ext cx="692785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71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714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286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743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32004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657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41148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 eaLnBrk="0" hangingPunct="0"/>
              <a:r>
                <a:rPr lang="en-US" altLang="fr-FR" sz="1800" dirty="0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▪</a:t>
              </a:r>
              <a:r>
                <a:rPr lang="en-US" altLang="fr-FR" sz="1800" dirty="0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</a:rPr>
                <a:t> 2,5D Micro-resonators on organic materials</a:t>
              </a:r>
              <a:endParaRPr lang="en-US" altLang="fr-FR" sz="1800" dirty="0">
                <a:solidFill>
                  <a:schemeClr val="accent2"/>
                </a:solidFill>
                <a:latin typeface="Square721 Cn BT" pitchFamily="34" charset="0"/>
                <a:cs typeface="Times New Roman" pitchFamily="18" charset="0"/>
              </a:endParaRPr>
            </a:p>
          </p:txBody>
        </p:sp>
        <p:pic>
          <p:nvPicPr>
            <p:cNvPr id="226316" name="Picture 12" descr="Fig2a-JNOG_1-2008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438" y="692150"/>
              <a:ext cx="4248150" cy="221138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6317" name="Picture 13" descr="Fig2b-JNOG_1-200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3738" y="692150"/>
              <a:ext cx="3167063" cy="219551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6318" name="Picture 14" descr="TSF-D-07-01631_Zebda_fig7a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7488" y="3213100"/>
              <a:ext cx="4103688" cy="187642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6319" name="Picture 15" descr="TSF-D-07-01631_Zebda_fig7b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6763" y="3213100"/>
              <a:ext cx="4392613" cy="188118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6320" name="Picture 16" descr="Fig4-JNOG_1-2008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938" y="5378450"/>
              <a:ext cx="1368425" cy="13208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6321" name="Text Box 17"/>
            <p:cNvSpPr txBox="1">
              <a:spLocks noChangeArrowheads="1"/>
            </p:cNvSpPr>
            <p:nvPr/>
          </p:nvSpPr>
          <p:spPr bwMode="auto">
            <a:xfrm>
              <a:off x="4576763" y="5715684"/>
              <a:ext cx="4110037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>
                <a:spcBef>
                  <a:spcPct val="0"/>
                </a:spcBef>
              </a:pPr>
              <a:r>
                <a:rPr lang="en-US" altLang="fr-FR" sz="1800" dirty="0" smtClean="0">
                  <a:latin typeface="Square721 Cn BT"/>
                  <a:cs typeface="Times New Roman" pitchFamily="18" charset="0"/>
                </a:rPr>
                <a:t>TE</a:t>
              </a:r>
              <a:r>
                <a:rPr lang="en-US" altLang="fr-FR" sz="1800" baseline="-25000" dirty="0" smtClean="0">
                  <a:latin typeface="Square721 Cn BT"/>
                  <a:cs typeface="Times New Roman" pitchFamily="18" charset="0"/>
                </a:rPr>
                <a:t>00 </a:t>
              </a:r>
              <a:r>
                <a:rPr lang="en-US" altLang="fr-FR" sz="1800" dirty="0" smtClean="0">
                  <a:latin typeface="Square721 Cn BT"/>
                  <a:cs typeface="Times New Roman" pitchFamily="18" charset="0"/>
                </a:rPr>
                <a:t>whispering gallery mono-mode (at </a:t>
              </a:r>
              <a:r>
                <a:rPr lang="en-US" altLang="fr-FR" sz="1800" dirty="0" smtClean="0">
                  <a:latin typeface="Symbol" panose="05050102010706020507" pitchFamily="18" charset="2"/>
                  <a:cs typeface="Times New Roman" pitchFamily="18" charset="0"/>
                </a:rPr>
                <a:t>l</a:t>
              </a:r>
              <a:r>
                <a:rPr lang="en-US" altLang="fr-FR" sz="1800" dirty="0" smtClean="0">
                  <a:latin typeface="Square721 Cn BT"/>
                  <a:cs typeface="Times New Roman" pitchFamily="18" charset="0"/>
                </a:rPr>
                <a:t>=670 nm)</a:t>
              </a:r>
              <a:endParaRPr lang="en-US" altLang="fr-FR" sz="1800" dirty="0">
                <a:latin typeface="Square721 Cn BT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97502" y="1946397"/>
            <a:ext cx="8879810" cy="1892299"/>
            <a:chOff x="97502" y="1946397"/>
            <a:chExt cx="8879810" cy="1892299"/>
          </a:xfrm>
        </p:grpSpPr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97502" y="1946397"/>
              <a:ext cx="96532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FFFF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fr-FR" sz="2000" dirty="0" smtClean="0">
                  <a:latin typeface="Square721 Cn BT" pitchFamily="34" charset="0"/>
                  <a:cs typeface="Times New Roman" pitchFamily="18" charset="0"/>
                </a:rPr>
                <a:t>Part </a:t>
              </a:r>
              <a:r>
                <a:rPr lang="en-US" altLang="fr-FR" sz="2000" dirty="0" smtClean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</a:rPr>
                <a:t>III</a:t>
              </a:r>
              <a:endParaRPr lang="en-US" altLang="fr-FR" sz="2000" dirty="0">
                <a:solidFill>
                  <a:srgbClr val="800000"/>
                </a:solidFill>
                <a:latin typeface="Square721 Cn BT" pitchFamily="34" charset="0"/>
                <a:cs typeface="Times New Roman" pitchFamily="18" charset="0"/>
              </a:endParaRPr>
            </a:p>
          </p:txBody>
        </p:sp>
        <p:grpSp>
          <p:nvGrpSpPr>
            <p:cNvPr id="6" name="Groupe 5"/>
            <p:cNvGrpSpPr/>
            <p:nvPr/>
          </p:nvGrpSpPr>
          <p:grpSpPr>
            <a:xfrm>
              <a:off x="184150" y="2389309"/>
              <a:ext cx="8793162" cy="1449387"/>
              <a:chOff x="179388" y="490537"/>
              <a:chExt cx="8793162" cy="1449387"/>
            </a:xfrm>
          </p:grpSpPr>
          <p:sp>
            <p:nvSpPr>
              <p:cNvPr id="7" name="AutoShape 25"/>
              <p:cNvSpPr>
                <a:spLocks noChangeArrowheads="1"/>
              </p:cNvSpPr>
              <p:nvPr/>
            </p:nvSpPr>
            <p:spPr bwMode="auto">
              <a:xfrm>
                <a:off x="179388" y="490537"/>
                <a:ext cx="8793162" cy="1449387"/>
              </a:xfrm>
              <a:prstGeom prst="horizontalScroll">
                <a:avLst>
                  <a:gd name="adj" fmla="val 12500"/>
                </a:avLst>
              </a:prstGeom>
              <a:solidFill>
                <a:srgbClr val="FFFF99"/>
              </a:solidFill>
              <a:ln w="19050">
                <a:solidFill>
                  <a:srgbClr val="00008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8" name="Text Box 26"/>
              <p:cNvSpPr txBox="1">
                <a:spLocks noChangeArrowheads="1"/>
              </p:cNvSpPr>
              <p:nvPr/>
            </p:nvSpPr>
            <p:spPr bwMode="auto">
              <a:xfrm>
                <a:off x="336550" y="768350"/>
                <a:ext cx="8483600" cy="8309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FFFF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457200" indent="-457200" algn="l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914400" indent="-457200" algn="l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371600" indent="-457200" algn="l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828800" indent="-457200" algn="l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286000" indent="-457200" algn="l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74320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320040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65760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411480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just">
                  <a:spcBef>
                    <a:spcPct val="50000"/>
                  </a:spcBef>
                </a:pPr>
                <a:r>
                  <a:rPr lang="en-US" altLang="fr-FR" dirty="0" smtClean="0">
                    <a:solidFill>
                      <a:srgbClr val="800000"/>
                    </a:solidFill>
                    <a:latin typeface="Square721 Cn BT" pitchFamily="34" charset="0"/>
                    <a:cs typeface="Times New Roman" pitchFamily="18" charset="0"/>
                  </a:rPr>
                  <a:t> « III. </a:t>
                </a:r>
                <a:r>
                  <a:rPr lang="en-US" altLang="fr-FR" dirty="0" smtClean="0">
                    <a:latin typeface="Square721 Cn BT" pitchFamily="34" charset="0"/>
                    <a:cs typeface="Times New Roman" pitchFamily="18" charset="0"/>
                  </a:rPr>
                  <a:t>Soft matter in complex fluid and biomolecular interface for MRs</a:t>
                </a:r>
                <a:r>
                  <a:rPr lang="en-US" altLang="fr-FR" dirty="0" smtClean="0">
                    <a:solidFill>
                      <a:srgbClr val="800000"/>
                    </a:solidFill>
                    <a:latin typeface="Square721 Cn BT" pitchFamily="34" charset="0"/>
                    <a:cs typeface="Times New Roman" pitchFamily="18" charset="0"/>
                  </a:rPr>
                  <a:t>»</a:t>
                </a:r>
                <a:endParaRPr lang="en-US" altLang="fr-FR" dirty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/>
        </p:nvGrpSpPr>
        <p:grpSpPr>
          <a:xfrm>
            <a:off x="200024" y="1332485"/>
            <a:ext cx="4454525" cy="3284744"/>
            <a:chOff x="200024" y="1218185"/>
            <a:chExt cx="4454525" cy="3284744"/>
          </a:xfrm>
        </p:grpSpPr>
        <p:pic>
          <p:nvPicPr>
            <p:cNvPr id="238597" name="Image 1" descr="IMG_043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024" y="1218185"/>
              <a:ext cx="4454525" cy="3284744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8598" name="Text Box 6"/>
            <p:cNvSpPr txBox="1">
              <a:spLocks noChangeArrowheads="1"/>
            </p:cNvSpPr>
            <p:nvPr/>
          </p:nvSpPr>
          <p:spPr bwMode="auto">
            <a:xfrm>
              <a:off x="261938" y="1943100"/>
              <a:ext cx="1662112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en-US" altLang="fr-FR" sz="1600" dirty="0" smtClean="0">
                  <a:solidFill>
                    <a:srgbClr val="FFFFFF"/>
                  </a:solidFill>
                  <a:latin typeface="Arial" charset="0"/>
                </a:rPr>
                <a:t>Tension-meter</a:t>
              </a:r>
              <a:endParaRPr lang="en-US" altLang="fr-FR" sz="1600" dirty="0">
                <a:latin typeface="Arial" charset="0"/>
              </a:endParaRPr>
            </a:p>
          </p:txBody>
        </p:sp>
        <p:sp>
          <p:nvSpPr>
            <p:cNvPr id="238599" name="Text Box 7"/>
            <p:cNvSpPr txBox="1">
              <a:spLocks noChangeArrowheads="1"/>
            </p:cNvSpPr>
            <p:nvPr/>
          </p:nvSpPr>
          <p:spPr bwMode="auto">
            <a:xfrm>
              <a:off x="1768475" y="3779838"/>
              <a:ext cx="1898650" cy="409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en-US" altLang="fr-FR" sz="1600" dirty="0" smtClean="0">
                  <a:latin typeface="Arial" charset="0"/>
                </a:rPr>
                <a:t>Movable barrier</a:t>
              </a:r>
              <a:endParaRPr lang="en-US" altLang="fr-FR" sz="1600" dirty="0">
                <a:latin typeface="Arial" charset="0"/>
              </a:endParaRPr>
            </a:p>
          </p:txBody>
        </p:sp>
        <p:sp>
          <p:nvSpPr>
            <p:cNvPr id="238600" name="Text Box 8"/>
            <p:cNvSpPr txBox="1">
              <a:spLocks noChangeArrowheads="1"/>
            </p:cNvSpPr>
            <p:nvPr/>
          </p:nvSpPr>
          <p:spPr bwMode="auto">
            <a:xfrm>
              <a:off x="2228850" y="4140200"/>
              <a:ext cx="1716088" cy="280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en-US" altLang="fr-FR" sz="1600" dirty="0" smtClean="0">
                  <a:latin typeface="Arial" charset="0"/>
                </a:rPr>
                <a:t>Tank</a:t>
              </a:r>
              <a:endParaRPr lang="en-US" altLang="fr-FR" sz="1600" dirty="0">
                <a:latin typeface="Arial" charset="0"/>
              </a:endParaRPr>
            </a:p>
          </p:txBody>
        </p:sp>
        <p:sp>
          <p:nvSpPr>
            <p:cNvPr id="238601" name="Text Box 9"/>
            <p:cNvSpPr txBox="1">
              <a:spLocks noChangeArrowheads="1"/>
            </p:cNvSpPr>
            <p:nvPr/>
          </p:nvSpPr>
          <p:spPr bwMode="auto">
            <a:xfrm>
              <a:off x="2074863" y="2003425"/>
              <a:ext cx="2333625" cy="555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en-US" altLang="fr-FR" sz="1600" dirty="0" smtClean="0">
                  <a:solidFill>
                    <a:srgbClr val="FFFFFF"/>
                  </a:solidFill>
                  <a:latin typeface="Arial" charset="0"/>
                </a:rPr>
                <a:t>Pinch (‘dipper’)</a:t>
              </a:r>
              <a:endParaRPr lang="en-US" altLang="fr-FR" sz="1600" dirty="0">
                <a:latin typeface="Arial" charset="0"/>
              </a:endParaRPr>
            </a:p>
          </p:txBody>
        </p:sp>
        <p:sp>
          <p:nvSpPr>
            <p:cNvPr id="238602" name="Text Box 10"/>
            <p:cNvSpPr txBox="1">
              <a:spLocks noChangeArrowheads="1"/>
            </p:cNvSpPr>
            <p:nvPr/>
          </p:nvSpPr>
          <p:spPr bwMode="auto">
            <a:xfrm>
              <a:off x="2019300" y="3155950"/>
              <a:ext cx="1295400" cy="311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en-US" altLang="fr-FR" sz="1600" dirty="0" smtClean="0">
                  <a:latin typeface="Arial" charset="0"/>
                </a:rPr>
                <a:t>Sample</a:t>
              </a:r>
              <a:endParaRPr lang="en-US" altLang="fr-FR" sz="1600" dirty="0">
                <a:latin typeface="Arial" charset="0"/>
              </a:endParaRPr>
            </a:p>
          </p:txBody>
        </p:sp>
      </p:grpSp>
      <p:sp>
        <p:nvSpPr>
          <p:cNvPr id="238608" name="Text Box 16"/>
          <p:cNvSpPr txBox="1">
            <a:spLocks noChangeArrowheads="1"/>
          </p:cNvSpPr>
          <p:nvPr/>
        </p:nvSpPr>
        <p:spPr bwMode="auto">
          <a:xfrm>
            <a:off x="63500" y="279400"/>
            <a:ext cx="707469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0" hangingPunct="0"/>
            <a:r>
              <a:rPr lang="en-US" altLang="fr-FR" sz="2000" dirty="0" smtClean="0">
                <a:solidFill>
                  <a:srgbClr val="800000"/>
                </a:solidFill>
                <a:latin typeface="Square721 Cn BT" pitchFamily="34" charset="0"/>
                <a:cs typeface="Times New Roman" pitchFamily="18" charset="0"/>
                <a:sym typeface="Wingdings" pitchFamily="2" charset="2"/>
              </a:rPr>
              <a:t>▪ III.1]</a:t>
            </a:r>
            <a:r>
              <a:rPr lang="en-US" altLang="fr-FR" sz="2000" dirty="0" smtClean="0">
                <a:solidFill>
                  <a:srgbClr val="800000"/>
                </a:solidFill>
                <a:latin typeface="Square721 Cn BT" pitchFamily="34" charset="0"/>
                <a:cs typeface="Times New Roman" pitchFamily="18" charset="0"/>
              </a:rPr>
              <a:t> Biomolecular lipid gap or Langmuir film</a:t>
            </a:r>
            <a:endParaRPr lang="en-US" altLang="fr-FR" sz="2000" dirty="0">
              <a:solidFill>
                <a:srgbClr val="800000"/>
              </a:solidFill>
              <a:latin typeface="Square721 Cn BT" pitchFamily="34" charset="0"/>
              <a:cs typeface="Times New Roman" pitchFamily="18" charset="0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747714" y="5165123"/>
            <a:ext cx="3166614" cy="1225082"/>
            <a:chOff x="1008063" y="5108097"/>
            <a:chExt cx="3228132" cy="1429757"/>
          </a:xfrm>
        </p:grpSpPr>
        <p:sp>
          <p:nvSpPr>
            <p:cNvPr id="238638" name="Text Box 46"/>
            <p:cNvSpPr txBox="1">
              <a:spLocks noChangeArrowheads="1"/>
            </p:cNvSpPr>
            <p:nvPr/>
          </p:nvSpPr>
          <p:spPr bwMode="auto">
            <a:xfrm>
              <a:off x="3371856" y="5617446"/>
              <a:ext cx="864339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FFFF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</a:rPr>
                <a:t>Lipids</a:t>
              </a:r>
              <a:endParaRPr lang="en-US" altLang="fr-FR" sz="1800" dirty="0">
                <a:latin typeface="Square721 Cn BT" pitchFamily="34" charset="0"/>
                <a:cs typeface="Times New Roman" pitchFamily="18" charset="0"/>
              </a:endParaRPr>
            </a:p>
          </p:txBody>
        </p:sp>
        <p:sp>
          <p:nvSpPr>
            <p:cNvPr id="238639" name="Line 47"/>
            <p:cNvSpPr>
              <a:spLocks noChangeShapeType="1"/>
            </p:cNvSpPr>
            <p:nvPr/>
          </p:nvSpPr>
          <p:spPr bwMode="auto">
            <a:xfrm>
              <a:off x="3113088" y="5916135"/>
              <a:ext cx="0" cy="1412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diamond" w="med" len="med"/>
              <a:tailEnd type="diamond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38641" name="Text Box 49"/>
            <p:cNvSpPr txBox="1">
              <a:spLocks noChangeArrowheads="1"/>
            </p:cNvSpPr>
            <p:nvPr/>
          </p:nvSpPr>
          <p:spPr bwMode="auto">
            <a:xfrm>
              <a:off x="3417893" y="5935185"/>
              <a:ext cx="787395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FFFF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</a:rPr>
                <a:t>4 nm </a:t>
              </a:r>
              <a:endParaRPr lang="en-US" altLang="fr-FR" sz="1800" dirty="0">
                <a:latin typeface="Square721 Cn BT" pitchFamily="34" charset="0"/>
                <a:cs typeface="Times New Roman" pitchFamily="18" charset="0"/>
              </a:endParaRPr>
            </a:p>
          </p:txBody>
        </p:sp>
        <p:pic>
          <p:nvPicPr>
            <p:cNvPr id="35" name="Picture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8063" y="5108097"/>
              <a:ext cx="1981200" cy="1429757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ZoneTexte 45"/>
            <p:cNvSpPr txBox="1">
              <a:spLocks noChangeArrowheads="1"/>
            </p:cNvSpPr>
            <p:nvPr/>
          </p:nvSpPr>
          <p:spPr bwMode="auto">
            <a:xfrm>
              <a:off x="1481325" y="6058051"/>
              <a:ext cx="686406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fr-FR" sz="1600" dirty="0" smtClean="0"/>
                <a:t>water</a:t>
              </a:r>
              <a:endParaRPr lang="en-US" altLang="fr-FR" sz="1600" dirty="0"/>
            </a:p>
          </p:txBody>
        </p:sp>
        <p:sp>
          <p:nvSpPr>
            <p:cNvPr id="37" name="ZoneTexte 46"/>
            <p:cNvSpPr txBox="1">
              <a:spLocks noChangeArrowheads="1"/>
            </p:cNvSpPr>
            <p:nvPr/>
          </p:nvSpPr>
          <p:spPr bwMode="auto">
            <a:xfrm>
              <a:off x="1681975" y="5426434"/>
              <a:ext cx="436337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fr-FR" sz="1600" dirty="0" smtClean="0"/>
                <a:t>air</a:t>
              </a:r>
              <a:endParaRPr lang="en-US" altLang="fr-FR" sz="1600" dirty="0"/>
            </a:p>
          </p:txBody>
        </p:sp>
      </p:grpSp>
      <p:grpSp>
        <p:nvGrpSpPr>
          <p:cNvPr id="4" name="Groupe 3"/>
          <p:cNvGrpSpPr/>
          <p:nvPr/>
        </p:nvGrpSpPr>
        <p:grpSpPr>
          <a:xfrm>
            <a:off x="4844695" y="2813716"/>
            <a:ext cx="4149173" cy="2563127"/>
            <a:chOff x="4844695" y="1699291"/>
            <a:chExt cx="4149173" cy="2563127"/>
          </a:xfrm>
        </p:grpSpPr>
        <p:pic>
          <p:nvPicPr>
            <p:cNvPr id="238610" name="Picture 1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1209" y="1778450"/>
              <a:ext cx="4112659" cy="2472749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8611" name="Text Box 19"/>
            <p:cNvSpPr txBox="1">
              <a:spLocks noChangeArrowheads="1"/>
            </p:cNvSpPr>
            <p:nvPr/>
          </p:nvSpPr>
          <p:spPr bwMode="auto">
            <a:xfrm>
              <a:off x="5906609" y="2011903"/>
              <a:ext cx="903742" cy="383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en-US" altLang="fr-FR" sz="1600" dirty="0" smtClean="0">
                  <a:latin typeface="Square721 Cn BT"/>
                </a:rPr>
                <a:t>solid</a:t>
              </a:r>
              <a:endParaRPr lang="en-US" altLang="fr-FR" sz="1600" dirty="0">
                <a:latin typeface="Square721 Cn BT"/>
              </a:endParaRPr>
            </a:p>
          </p:txBody>
        </p:sp>
        <p:sp>
          <p:nvSpPr>
            <p:cNvPr id="238612" name="Text Box 20"/>
            <p:cNvSpPr txBox="1">
              <a:spLocks noChangeArrowheads="1"/>
            </p:cNvSpPr>
            <p:nvPr/>
          </p:nvSpPr>
          <p:spPr bwMode="auto">
            <a:xfrm>
              <a:off x="5949950" y="2579347"/>
              <a:ext cx="2189837" cy="383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en-US" altLang="fr-FR" sz="1600" dirty="0" smtClean="0">
                  <a:latin typeface="Square721 Cn BT"/>
                </a:rPr>
                <a:t>liquid</a:t>
              </a:r>
              <a:endParaRPr lang="en-US" altLang="fr-FR" sz="1600" dirty="0">
                <a:latin typeface="Square721 Cn BT"/>
              </a:endParaRPr>
            </a:p>
          </p:txBody>
        </p:sp>
        <p:sp>
          <p:nvSpPr>
            <p:cNvPr id="238613" name="Text Box 21"/>
            <p:cNvSpPr txBox="1">
              <a:spLocks noChangeArrowheads="1"/>
            </p:cNvSpPr>
            <p:nvPr/>
          </p:nvSpPr>
          <p:spPr bwMode="auto">
            <a:xfrm>
              <a:off x="6472238" y="3051969"/>
              <a:ext cx="2189837" cy="383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en-US" altLang="fr-FR" sz="1600" dirty="0" smtClean="0">
                  <a:latin typeface="Square721 Cn BT"/>
                </a:rPr>
                <a:t>Expended liquid</a:t>
              </a:r>
              <a:endParaRPr lang="en-US" altLang="fr-FR" sz="1600" dirty="0">
                <a:latin typeface="Square721 Cn BT"/>
              </a:endParaRPr>
            </a:p>
          </p:txBody>
        </p:sp>
        <p:sp>
          <p:nvSpPr>
            <p:cNvPr id="238614" name="Text Box 22"/>
            <p:cNvSpPr txBox="1">
              <a:spLocks noChangeArrowheads="1"/>
            </p:cNvSpPr>
            <p:nvPr/>
          </p:nvSpPr>
          <p:spPr bwMode="auto">
            <a:xfrm>
              <a:off x="5889229" y="1699291"/>
              <a:ext cx="2358894" cy="383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l"/>
              <a:r>
                <a:rPr lang="en-US" altLang="fr-FR" sz="1600" dirty="0" smtClean="0">
                  <a:latin typeface="Square721 Cn BT"/>
                </a:rPr>
                <a:t>Collapse threshold</a:t>
              </a:r>
              <a:endParaRPr lang="en-US" altLang="fr-FR" sz="1600" dirty="0">
                <a:latin typeface="Square721 Cn BT"/>
              </a:endParaRPr>
            </a:p>
          </p:txBody>
        </p:sp>
        <p:sp>
          <p:nvSpPr>
            <p:cNvPr id="238615" name="Line 23"/>
            <p:cNvSpPr>
              <a:spLocks noChangeShapeType="1"/>
            </p:cNvSpPr>
            <p:nvPr/>
          </p:nvSpPr>
          <p:spPr bwMode="auto">
            <a:xfrm flipH="1">
              <a:off x="5266721" y="1866709"/>
              <a:ext cx="665167" cy="3852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arrow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38616" name="Text Box 24"/>
            <p:cNvSpPr txBox="1">
              <a:spLocks noChangeArrowheads="1"/>
            </p:cNvSpPr>
            <p:nvPr/>
          </p:nvSpPr>
          <p:spPr bwMode="auto">
            <a:xfrm>
              <a:off x="8248123" y="3243092"/>
              <a:ext cx="643047" cy="383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r>
                <a:rPr lang="en-US" altLang="fr-FR" sz="1600" dirty="0" smtClean="0">
                  <a:latin typeface="Square721 Cn BT"/>
                </a:rPr>
                <a:t>gas</a:t>
              </a:r>
              <a:endParaRPr lang="en-US" altLang="fr-FR" sz="1600" dirty="0">
                <a:latin typeface="Square721 Cn BT"/>
              </a:endParaRPr>
            </a:p>
          </p:txBody>
        </p:sp>
        <p:sp>
          <p:nvSpPr>
            <p:cNvPr id="238627" name="Text Box 35"/>
            <p:cNvSpPr txBox="1">
              <a:spLocks noChangeArrowheads="1"/>
            </p:cNvSpPr>
            <p:nvPr/>
          </p:nvSpPr>
          <p:spPr bwMode="auto">
            <a:xfrm rot="16200000">
              <a:off x="3887807" y="2899988"/>
              <a:ext cx="2190776" cy="276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rgbClr val="FFFF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fr-FR" sz="1200" dirty="0" smtClean="0">
                  <a:latin typeface="Arial" charset="0"/>
                  <a:cs typeface="Times New Roman" pitchFamily="18" charset="0"/>
                </a:rPr>
                <a:t>Superficial tension (</a:t>
              </a:r>
              <a:r>
                <a:rPr lang="en-US" altLang="fr-FR" sz="1200" dirty="0" err="1" smtClean="0">
                  <a:latin typeface="Arial" charset="0"/>
                  <a:cs typeface="Times New Roman" pitchFamily="18" charset="0"/>
                </a:rPr>
                <a:t>nN</a:t>
              </a:r>
              <a:r>
                <a:rPr lang="en-US" altLang="fr-FR" sz="1200" dirty="0" smtClean="0">
                  <a:latin typeface="Arial" charset="0"/>
                  <a:cs typeface="Times New Roman" pitchFamily="18" charset="0"/>
                </a:rPr>
                <a:t>/m) </a:t>
              </a:r>
              <a:endParaRPr lang="en-US" altLang="fr-FR" sz="1200" dirty="0">
                <a:latin typeface="Arial" charset="0"/>
                <a:cs typeface="Times New Roman" pitchFamily="18" charset="0"/>
              </a:endParaRPr>
            </a:p>
          </p:txBody>
        </p:sp>
        <p:sp>
          <p:nvSpPr>
            <p:cNvPr id="238631" name="Text Box 39"/>
            <p:cNvSpPr txBox="1">
              <a:spLocks noChangeArrowheads="1"/>
            </p:cNvSpPr>
            <p:nvPr/>
          </p:nvSpPr>
          <p:spPr bwMode="auto">
            <a:xfrm>
              <a:off x="5121694" y="3985419"/>
              <a:ext cx="3685955" cy="276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rgbClr val="FFFF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altLang="fr-FR" sz="1200" dirty="0" smtClean="0">
                  <a:latin typeface="Arial" charset="0"/>
                  <a:cs typeface="Times New Roman" pitchFamily="18" charset="0"/>
                </a:rPr>
                <a:t>Average molecular surface(</a:t>
              </a:r>
              <a:r>
                <a:rPr lang="en-US" altLang="fr-FR" sz="1200" dirty="0" smtClean="0">
                  <a:latin typeface="Arial" charset="0"/>
                  <a:cs typeface="Arial" charset="0"/>
                </a:rPr>
                <a:t>Å</a:t>
              </a:r>
              <a:r>
                <a:rPr lang="en-US" altLang="fr-FR" sz="1200" baseline="30000" dirty="0" smtClean="0">
                  <a:latin typeface="Arial" charset="0"/>
                  <a:cs typeface="Times New Roman" pitchFamily="18" charset="0"/>
                </a:rPr>
                <a:t>2</a:t>
              </a:r>
              <a:r>
                <a:rPr lang="en-US" altLang="fr-FR" sz="1200" dirty="0" smtClean="0">
                  <a:latin typeface="Arial" charset="0"/>
                  <a:cs typeface="Times New Roman" pitchFamily="18" charset="0"/>
                </a:rPr>
                <a:t>/</a:t>
              </a:r>
              <a:r>
                <a:rPr lang="en-US" altLang="fr-FR" sz="1200" dirty="0" err="1" smtClean="0">
                  <a:latin typeface="Arial" charset="0"/>
                  <a:cs typeface="Times New Roman" pitchFamily="18" charset="0"/>
                </a:rPr>
                <a:t>molécule</a:t>
              </a:r>
              <a:r>
                <a:rPr lang="en-US" altLang="fr-FR" sz="1200" dirty="0" smtClean="0">
                  <a:latin typeface="Arial" charset="0"/>
                  <a:cs typeface="Times New Roman" pitchFamily="18" charset="0"/>
                </a:rPr>
                <a:t>) </a:t>
              </a:r>
              <a:endParaRPr lang="en-US" altLang="fr-FR" sz="1200" dirty="0">
                <a:latin typeface="Arial" charset="0"/>
                <a:cs typeface="Times New Roman" pitchFamily="18" charset="0"/>
              </a:endParaRPr>
            </a:p>
          </p:txBody>
        </p:sp>
        <p:cxnSp>
          <p:nvCxnSpPr>
            <p:cNvPr id="5" name="Connecteur droit 4"/>
            <p:cNvCxnSpPr/>
            <p:nvPr/>
          </p:nvCxnSpPr>
          <p:spPr bwMode="auto">
            <a:xfrm>
              <a:off x="4854220" y="1885759"/>
              <a:ext cx="0" cy="2267167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Connecteur droit 29"/>
            <p:cNvCxnSpPr/>
            <p:nvPr/>
          </p:nvCxnSpPr>
          <p:spPr bwMode="auto">
            <a:xfrm>
              <a:off x="4983195" y="4256295"/>
              <a:ext cx="3824454" cy="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" name="Groupe 2"/>
          <p:cNvGrpSpPr/>
          <p:nvPr/>
        </p:nvGrpSpPr>
        <p:grpSpPr>
          <a:xfrm>
            <a:off x="5272138" y="850725"/>
            <a:ext cx="3695390" cy="1420721"/>
            <a:chOff x="3957688" y="5367111"/>
            <a:chExt cx="3695390" cy="1420721"/>
          </a:xfrm>
        </p:grpSpPr>
        <p:grpSp>
          <p:nvGrpSpPr>
            <p:cNvPr id="29" name="Groupe 28"/>
            <p:cNvGrpSpPr/>
            <p:nvPr/>
          </p:nvGrpSpPr>
          <p:grpSpPr>
            <a:xfrm>
              <a:off x="4276749" y="5740214"/>
              <a:ext cx="3038220" cy="885716"/>
              <a:chOff x="0" y="0"/>
              <a:chExt cx="3213100" cy="952500"/>
            </a:xfrm>
          </p:grpSpPr>
          <p:grpSp>
            <p:nvGrpSpPr>
              <p:cNvPr id="38" name="Groupe 37"/>
              <p:cNvGrpSpPr/>
              <p:nvPr/>
            </p:nvGrpSpPr>
            <p:grpSpPr>
              <a:xfrm>
                <a:off x="0" y="450850"/>
                <a:ext cx="2813050" cy="501650"/>
                <a:chOff x="0" y="0"/>
                <a:chExt cx="2813050" cy="501650"/>
              </a:xfrm>
            </p:grpSpPr>
            <p:pic>
              <p:nvPicPr>
                <p:cNvPr id="40" name="Image 39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3400" y="28575"/>
                  <a:ext cx="2279650" cy="473075"/>
                </a:xfrm>
                <a:prstGeom prst="rect">
                  <a:avLst/>
                </a:prstGeom>
              </p:spPr>
            </p:pic>
            <p:pic>
              <p:nvPicPr>
                <p:cNvPr id="41" name="Image 40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0"/>
                  <a:ext cx="669925" cy="441325"/>
                </a:xfrm>
                <a:prstGeom prst="rect">
                  <a:avLst/>
                </a:prstGeom>
              </p:spPr>
            </p:pic>
          </p:grpSp>
          <p:pic>
            <p:nvPicPr>
              <p:cNvPr id="39" name="Image 38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406400" y="0"/>
                <a:ext cx="2806700" cy="904875"/>
              </a:xfrm>
              <a:prstGeom prst="rect">
                <a:avLst/>
              </a:prstGeom>
            </p:spPr>
          </p:pic>
        </p:grpSp>
        <p:sp>
          <p:nvSpPr>
            <p:cNvPr id="31" name="Zone de texte 2"/>
            <p:cNvSpPr txBox="1">
              <a:spLocks noChangeArrowheads="1"/>
            </p:cNvSpPr>
            <p:nvPr/>
          </p:nvSpPr>
          <p:spPr bwMode="auto">
            <a:xfrm>
              <a:off x="6076950" y="5435452"/>
              <a:ext cx="1490411" cy="342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1800" b="1" dirty="0">
                  <a:effectLst/>
                  <a:latin typeface="Times New Roman"/>
                  <a:ea typeface="Calibri"/>
                  <a:cs typeface="Times New Roman"/>
                </a:rPr>
                <a:t>Hydrophilic</a:t>
              </a:r>
              <a:endParaRPr lang="fr-FR" sz="1800" dirty="0">
                <a:effectLst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32" name="Zone de texte 2"/>
            <p:cNvSpPr txBox="1">
              <a:spLocks noChangeArrowheads="1"/>
            </p:cNvSpPr>
            <p:nvPr/>
          </p:nvSpPr>
          <p:spPr bwMode="auto">
            <a:xfrm>
              <a:off x="4208771" y="5422946"/>
              <a:ext cx="1596612" cy="342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1800" b="1" dirty="0">
                  <a:effectLst/>
                  <a:latin typeface="Times New Roman"/>
                  <a:ea typeface="Calibri"/>
                  <a:cs typeface="Times New Roman"/>
                </a:rPr>
                <a:t>Hydrophobic</a:t>
              </a:r>
              <a:endParaRPr lang="fr-FR" sz="1800" dirty="0">
                <a:effectLst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3957688" y="5367111"/>
              <a:ext cx="3695390" cy="142072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0" y="263525"/>
            <a:ext cx="9064625" cy="5864226"/>
            <a:chOff x="0" y="263525"/>
            <a:chExt cx="9064625" cy="5864226"/>
          </a:xfrm>
        </p:grpSpPr>
        <p:sp>
          <p:nvSpPr>
            <p:cNvPr id="249860" name="Text Box 4"/>
            <p:cNvSpPr txBox="1">
              <a:spLocks noChangeArrowheads="1"/>
            </p:cNvSpPr>
            <p:nvPr/>
          </p:nvSpPr>
          <p:spPr bwMode="auto">
            <a:xfrm>
              <a:off x="0" y="263525"/>
              <a:ext cx="9064625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FFFF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/>
              <a:r>
                <a:rPr lang="en-US" altLang="fr-FR" sz="2000" dirty="0" smtClean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▪</a:t>
              </a:r>
              <a:r>
                <a:rPr lang="en-US" altLang="fr-FR" sz="2000" dirty="0" smtClean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</a:rPr>
                <a:t> III.2] Design of organic 3D MRs with micro-fluidics coupled to thin-film processes for photonics applications</a:t>
              </a:r>
              <a:endParaRPr lang="en-US" altLang="fr-FR" sz="2000" dirty="0">
                <a:solidFill>
                  <a:srgbClr val="800000"/>
                </a:solidFill>
                <a:latin typeface="Square721 Cn BT" pitchFamily="34" charset="0"/>
                <a:cs typeface="Times New Roman" pitchFamily="18" charset="0"/>
              </a:endParaRPr>
            </a:p>
          </p:txBody>
        </p:sp>
        <p:pic>
          <p:nvPicPr>
            <p:cNvPr id="18" name="Picture 37" descr="melange-gouttes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198" y="1647824"/>
              <a:ext cx="4762764" cy="227647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33" descr="deformation-goutte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759" y="4645026"/>
              <a:ext cx="7625556" cy="148272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ZoneTexte 2"/>
            <p:cNvSpPr txBox="1"/>
            <p:nvPr/>
          </p:nvSpPr>
          <p:spPr>
            <a:xfrm>
              <a:off x="5753100" y="2296179"/>
              <a:ext cx="29146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800" dirty="0" err="1">
                  <a:latin typeface="Square721 Cn BT"/>
                </a:rPr>
                <a:t>Pharmacology</a:t>
              </a:r>
              <a:r>
                <a:rPr lang="fr-FR" sz="1800" dirty="0">
                  <a:latin typeface="Square721 Cn BT"/>
                </a:rPr>
                <a:t> and </a:t>
              </a:r>
              <a:r>
                <a:rPr lang="fr-FR" sz="1800" dirty="0" err="1" smtClean="0">
                  <a:latin typeface="Square721 Cn BT"/>
                </a:rPr>
                <a:t>medicines</a:t>
              </a:r>
              <a:r>
                <a:rPr lang="fr-FR" sz="1800" dirty="0" smtClean="0">
                  <a:latin typeface="Square721 Cn BT"/>
                </a:rPr>
                <a:t> </a:t>
              </a:r>
              <a:endParaRPr lang="fr-FR" sz="1800" dirty="0">
                <a:latin typeface="Square721 Cn B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/>
        </p:nvGrpSpPr>
        <p:grpSpPr>
          <a:xfrm>
            <a:off x="19050" y="183118"/>
            <a:ext cx="9175750" cy="6038849"/>
            <a:chOff x="19050" y="183118"/>
            <a:chExt cx="9175750" cy="6038849"/>
          </a:xfrm>
        </p:grpSpPr>
        <p:sp>
          <p:nvSpPr>
            <p:cNvPr id="2" name="Text Box 8"/>
            <p:cNvSpPr txBox="1">
              <a:spLocks noChangeArrowheads="1"/>
            </p:cNvSpPr>
            <p:nvPr/>
          </p:nvSpPr>
          <p:spPr bwMode="auto">
            <a:xfrm>
              <a:off x="19050" y="183118"/>
              <a:ext cx="911225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71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714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286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743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32004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657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41148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 eaLnBrk="0" hangingPunct="0"/>
              <a:r>
                <a:rPr lang="en-US" altLang="fr-FR" sz="1800" dirty="0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▪</a:t>
              </a:r>
              <a:r>
                <a:rPr lang="en-US" altLang="fr-FR" sz="1800" dirty="0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</a:rPr>
                <a:t> Technology and concepts of micro-fluidic: realization of 3D MRs</a:t>
              </a:r>
              <a:endParaRPr lang="en-US" altLang="fr-FR" sz="1800" dirty="0">
                <a:solidFill>
                  <a:schemeClr val="accent2"/>
                </a:solidFill>
                <a:latin typeface="Square721 Cn BT" pitchFamily="34" charset="0"/>
                <a:cs typeface="Times New Roman" pitchFamily="18" charset="0"/>
              </a:endParaRPr>
            </a:p>
          </p:txBody>
        </p:sp>
        <p:sp>
          <p:nvSpPr>
            <p:cNvPr id="3" name="Text Box 11"/>
            <p:cNvSpPr txBox="1">
              <a:spLocks noChangeArrowheads="1"/>
            </p:cNvSpPr>
            <p:nvPr/>
          </p:nvSpPr>
          <p:spPr bwMode="auto">
            <a:xfrm>
              <a:off x="6283326" y="1776968"/>
              <a:ext cx="2835274" cy="10772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71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714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286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743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32004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657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41148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 eaLnBrk="0" hangingPunct="0"/>
              <a:r>
                <a:rPr lang="en-US" altLang="fr-FR" sz="16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▪</a:t>
              </a:r>
              <a:r>
                <a:rPr lang="en-US" altLang="fr-FR" sz="1600" dirty="0" smtClean="0">
                  <a:latin typeface="Square721 Cn BT" pitchFamily="34" charset="0"/>
                  <a:cs typeface="Times New Roman" pitchFamily="18" charset="0"/>
                </a:rPr>
                <a:t>Micro-channels realization by thin layer processes (SU8, PDMS, glass and plasma cleaner).</a:t>
              </a:r>
              <a:endParaRPr lang="en-US" altLang="fr-FR" sz="1600" dirty="0">
                <a:latin typeface="Square721 Cn BT" pitchFamily="34" charset="0"/>
                <a:cs typeface="Times New Roman" pitchFamily="18" charset="0"/>
              </a:endParaRPr>
            </a:p>
          </p:txBody>
        </p:sp>
        <p:sp>
          <p:nvSpPr>
            <p:cNvPr id="4" name="Text Box 14"/>
            <p:cNvSpPr txBox="1">
              <a:spLocks noChangeArrowheads="1"/>
            </p:cNvSpPr>
            <p:nvPr/>
          </p:nvSpPr>
          <p:spPr bwMode="auto">
            <a:xfrm>
              <a:off x="53975" y="3542268"/>
              <a:ext cx="8772525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71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714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286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743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32004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657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41148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 eaLnBrk="0" hangingPunct="0"/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▪</a:t>
              </a:r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</a:rPr>
                <a:t> Generation of mono-disperses droplets ( T-flow focusing junction)</a:t>
              </a:r>
              <a:endParaRPr lang="en-US" altLang="fr-FR" sz="1800" dirty="0">
                <a:latin typeface="Square721 Cn BT" pitchFamily="34" charset="0"/>
                <a:cs typeface="Times New Roman" pitchFamily="18" charset="0"/>
              </a:endParaRPr>
            </a:p>
          </p:txBody>
        </p:sp>
        <p:sp>
          <p:nvSpPr>
            <p:cNvPr id="5" name="Text Box 15"/>
            <p:cNvSpPr txBox="1">
              <a:spLocks noChangeArrowheads="1"/>
            </p:cNvSpPr>
            <p:nvPr/>
          </p:nvSpPr>
          <p:spPr bwMode="auto">
            <a:xfrm>
              <a:off x="3286125" y="4418568"/>
              <a:ext cx="5908675" cy="16619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71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714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286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743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32004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657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41148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 eaLnBrk="0" hangingPunct="0"/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</a:rPr>
                <a:t>-‘T’-structure +restriction area : NOA pinching.</a:t>
              </a:r>
            </a:p>
            <a:p>
              <a:pPr algn="just" eaLnBrk="0" hangingPunct="0">
                <a:buFontTx/>
                <a:buChar char="-"/>
              </a:pPr>
              <a:endParaRPr lang="en-US" altLang="fr-FR" sz="400" b="0" dirty="0" smtClean="0">
                <a:latin typeface="Square721 Cn BT" pitchFamily="34" charset="0"/>
                <a:cs typeface="Times New Roman" pitchFamily="18" charset="0"/>
              </a:endParaRPr>
            </a:p>
            <a:p>
              <a:pPr algn="just" eaLnBrk="0" hangingPunct="0"/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</a:rPr>
                <a:t>-NOA </a:t>
              </a:r>
              <a:r>
                <a:rPr lang="en-US" altLang="fr-FR" sz="1800" dirty="0">
                  <a:latin typeface="Square721 Cn BT" pitchFamily="34" charset="0"/>
                  <a:cs typeface="Times New Roman" pitchFamily="18" charset="0"/>
                </a:rPr>
                <a:t>= </a:t>
              </a:r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</a:rPr>
                <a:t>dispersed </a:t>
              </a:r>
              <a:r>
                <a:rPr lang="en-US" altLang="fr-FR" sz="1800" dirty="0">
                  <a:latin typeface="Square721 Cn BT" pitchFamily="34" charset="0"/>
                  <a:cs typeface="Times New Roman" pitchFamily="18" charset="0"/>
                </a:rPr>
                <a:t>phase (</a:t>
              </a:r>
              <a:r>
                <a:rPr lang="en-US" altLang="fr-FR" sz="1800" dirty="0" err="1" smtClean="0">
                  <a:latin typeface="Square721 Cn BT" pitchFamily="34" charset="0"/>
                  <a:cs typeface="Times New Roman" pitchFamily="18" charset="0"/>
                </a:rPr>
                <a:t>Q</a:t>
              </a:r>
              <a:r>
                <a:rPr lang="en-US" altLang="fr-FR" sz="1800" baseline="-25000" dirty="0" err="1" smtClean="0">
                  <a:latin typeface="Square721 Cn BT" pitchFamily="34" charset="0"/>
                  <a:cs typeface="Times New Roman" pitchFamily="18" charset="0"/>
                </a:rPr>
                <a:t>dp</a:t>
              </a:r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</a:rPr>
                <a:t>, µL/h)</a:t>
              </a:r>
            </a:p>
            <a:p>
              <a:pPr algn="just" eaLnBrk="0" hangingPunct="0"/>
              <a:endParaRPr lang="en-US" altLang="fr-FR" sz="400" dirty="0" smtClean="0">
                <a:latin typeface="Square721 Cn BT" pitchFamily="34" charset="0"/>
                <a:cs typeface="Times New Roman" pitchFamily="18" charset="0"/>
              </a:endParaRPr>
            </a:p>
            <a:p>
              <a:pPr algn="just" eaLnBrk="0" hangingPunct="0"/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</a:rPr>
                <a:t>-Silicon oil = continuous phase (</a:t>
              </a:r>
              <a:r>
                <a:rPr lang="en-US" altLang="fr-FR" sz="1800" dirty="0" err="1" smtClean="0">
                  <a:latin typeface="Square721 Cn BT" pitchFamily="34" charset="0"/>
                  <a:cs typeface="Times New Roman" pitchFamily="18" charset="0"/>
                </a:rPr>
                <a:t>Q</a:t>
              </a:r>
              <a:r>
                <a:rPr lang="en-US" altLang="fr-FR" sz="1800" baseline="-25000" dirty="0" err="1" smtClean="0">
                  <a:latin typeface="Square721 Cn BT" pitchFamily="34" charset="0"/>
                  <a:cs typeface="Times New Roman" pitchFamily="18" charset="0"/>
                </a:rPr>
                <a:t>cp</a:t>
              </a:r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</a:rPr>
                <a:t>, a few 100 µL/h)</a:t>
              </a:r>
            </a:p>
            <a:p>
              <a:pPr algn="just" eaLnBrk="0" hangingPunct="0"/>
              <a:endParaRPr lang="en-US" altLang="fr-FR" sz="400" dirty="0" smtClean="0">
                <a:latin typeface="Square721 Cn BT" pitchFamily="34" charset="0"/>
                <a:cs typeface="Times New Roman" pitchFamily="18" charset="0"/>
                <a:sym typeface="Wingdings" pitchFamily="2" charset="2"/>
              </a:endParaRPr>
            </a:p>
            <a:p>
              <a:pPr algn="just" eaLnBrk="0" hangingPunct="0"/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 30µm&lt;</a:t>
              </a:r>
              <a:r>
                <a:rPr lang="en-US" altLang="fr-FR" sz="1800" dirty="0" err="1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R</a:t>
              </a:r>
              <a:r>
                <a:rPr lang="en-US" altLang="fr-FR" sz="1800" baseline="-25000" dirty="0" err="1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spheres</a:t>
              </a:r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&lt;200µm.</a:t>
              </a:r>
            </a:p>
            <a:p>
              <a:pPr algn="just" eaLnBrk="0" hangingPunct="0">
                <a:buFontTx/>
                <a:buChar char="-"/>
              </a:pPr>
              <a:endParaRPr lang="en-US" altLang="fr-FR" sz="1800" b="0" dirty="0">
                <a:latin typeface="Square721 Cn BT" pitchFamily="34" charset="0"/>
                <a:cs typeface="Times New Roman" pitchFamily="18" charset="0"/>
              </a:endParaRPr>
            </a:p>
          </p:txBody>
        </p:sp>
        <p:pic>
          <p:nvPicPr>
            <p:cNvPr id="6" name="Picture 3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750" y="4016930"/>
              <a:ext cx="3121027" cy="2205037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7" name="Group 42"/>
            <p:cNvGrpSpPr>
              <a:grpSpLocks/>
            </p:cNvGrpSpPr>
            <p:nvPr/>
          </p:nvGrpSpPr>
          <p:grpSpPr bwMode="auto">
            <a:xfrm>
              <a:off x="130175" y="1070531"/>
              <a:ext cx="6116638" cy="2398712"/>
              <a:chOff x="90" y="803"/>
              <a:chExt cx="3853" cy="1511"/>
            </a:xfrm>
          </p:grpSpPr>
          <p:grpSp>
            <p:nvGrpSpPr>
              <p:cNvPr id="8" name="Group 40"/>
              <p:cNvGrpSpPr>
                <a:grpSpLocks/>
              </p:cNvGrpSpPr>
              <p:nvPr/>
            </p:nvGrpSpPr>
            <p:grpSpPr bwMode="auto">
              <a:xfrm>
                <a:off x="90" y="803"/>
                <a:ext cx="3853" cy="1511"/>
                <a:chOff x="90" y="803"/>
                <a:chExt cx="3853" cy="1511"/>
              </a:xfrm>
            </p:grpSpPr>
            <p:grpSp>
              <p:nvGrpSpPr>
                <p:cNvPr id="10" name="Group 13"/>
                <p:cNvGrpSpPr>
                  <a:grpSpLocks/>
                </p:cNvGrpSpPr>
                <p:nvPr/>
              </p:nvGrpSpPr>
              <p:grpSpPr bwMode="auto">
                <a:xfrm>
                  <a:off x="90" y="803"/>
                  <a:ext cx="3853" cy="1511"/>
                  <a:chOff x="90" y="957"/>
                  <a:chExt cx="3973" cy="1607"/>
                </a:xfrm>
              </p:grpSpPr>
              <p:pic>
                <p:nvPicPr>
                  <p:cNvPr id="14" name="Picture 10"/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0" y="957"/>
                    <a:ext cx="3973" cy="1607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15" name="Picture 12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23" y="990"/>
                    <a:ext cx="2096" cy="1535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  <p:sp>
              <p:nvSpPr>
                <p:cNvPr id="11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1280" y="925"/>
                  <a:ext cx="251" cy="19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9050">
                      <a:solidFill>
                        <a:srgbClr val="FFFF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fr-FR" sz="1400" dirty="0" err="1" smtClean="0">
                      <a:latin typeface="Arial" charset="0"/>
                    </a:rPr>
                    <a:t>Q</a:t>
                  </a:r>
                  <a:r>
                    <a:rPr lang="en-US" altLang="fr-FR" sz="1400" baseline="-25000" dirty="0" err="1" smtClean="0">
                      <a:latin typeface="Arial" charset="0"/>
                    </a:rPr>
                    <a:t>d</a:t>
                  </a:r>
                  <a:endParaRPr lang="en-US" altLang="fr-FR" sz="1400" baseline="-25000" dirty="0">
                    <a:latin typeface="Arial" charset="0"/>
                  </a:endParaRPr>
                </a:p>
              </p:txBody>
            </p:sp>
            <p:sp>
              <p:nvSpPr>
                <p:cNvPr id="12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7" y="1066"/>
                  <a:ext cx="304" cy="19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9050">
                      <a:solidFill>
                        <a:srgbClr val="FFFF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r>
                    <a:rPr lang="en-US" altLang="fr-FR" sz="1400" dirty="0" err="1" smtClean="0">
                      <a:latin typeface="Arial" charset="0"/>
                    </a:rPr>
                    <a:t>D</a:t>
                  </a:r>
                  <a:r>
                    <a:rPr lang="en-US" altLang="fr-FR" sz="1400" baseline="-25000" dirty="0" err="1" smtClean="0">
                      <a:latin typeface="Arial" charset="0"/>
                    </a:rPr>
                    <a:t>p</a:t>
                  </a:r>
                  <a:endParaRPr lang="en-US" altLang="fr-FR" sz="1400" baseline="-25000" dirty="0">
                    <a:latin typeface="Arial" charset="0"/>
                  </a:endParaRPr>
                </a:p>
              </p:txBody>
            </p:sp>
            <p:sp>
              <p:nvSpPr>
                <p:cNvPr id="13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1267" y="937"/>
                  <a:ext cx="247" cy="19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9050">
                      <a:solidFill>
                        <a:srgbClr val="FFFF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fr-FR" sz="1400" dirty="0" err="1" smtClean="0">
                      <a:latin typeface="Arial" charset="0"/>
                    </a:rPr>
                    <a:t>D</a:t>
                  </a:r>
                  <a:r>
                    <a:rPr lang="en-US" altLang="fr-FR" sz="1400" baseline="-25000" dirty="0" err="1" smtClean="0">
                      <a:latin typeface="Arial" charset="0"/>
                    </a:rPr>
                    <a:t>d</a:t>
                  </a:r>
                  <a:endParaRPr lang="en-US" altLang="fr-FR" sz="1400" baseline="-25000" dirty="0">
                    <a:latin typeface="Arial" charset="0"/>
                  </a:endParaRPr>
                </a:p>
              </p:txBody>
            </p:sp>
          </p:grpSp>
          <p:sp>
            <p:nvSpPr>
              <p:cNvPr id="9" name="Line 41"/>
              <p:cNvSpPr>
                <a:spLocks noChangeShapeType="1"/>
              </p:cNvSpPr>
              <p:nvPr/>
            </p:nvSpPr>
            <p:spPr bwMode="auto">
              <a:xfrm flipH="1">
                <a:off x="3048" y="1096"/>
                <a:ext cx="176" cy="544"/>
              </a:xfrm>
              <a:prstGeom prst="line">
                <a:avLst/>
              </a:prstGeom>
              <a:noFill/>
              <a:ln w="22225">
                <a:solidFill>
                  <a:schemeClr val="bg1"/>
                </a:solidFill>
                <a:round/>
                <a:headEnd type="none" w="sm" len="sm"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711094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276225" y="47625"/>
            <a:ext cx="8724899" cy="6677025"/>
            <a:chOff x="276225" y="47625"/>
            <a:chExt cx="8724899" cy="6677025"/>
          </a:xfrm>
        </p:grpSpPr>
        <p:pic>
          <p:nvPicPr>
            <p:cNvPr id="295940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5532" y="2885369"/>
              <a:ext cx="5161510" cy="344875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95941" name="Text Box 5"/>
            <p:cNvSpPr txBox="1">
              <a:spLocks noChangeArrowheads="1"/>
            </p:cNvSpPr>
            <p:nvPr/>
          </p:nvSpPr>
          <p:spPr bwMode="auto">
            <a:xfrm>
              <a:off x="276225" y="47625"/>
              <a:ext cx="8724899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71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714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286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743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32004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657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41148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 eaLnBrk="0" hangingPunct="0">
                <a:buFontTx/>
                <a:buChar char="-"/>
              </a:pPr>
              <a:endParaRPr lang="en-US" altLang="fr-FR" sz="400" b="0" dirty="0" smtClean="0">
                <a:latin typeface="Square721 Cn BT" pitchFamily="34" charset="0"/>
                <a:cs typeface="Times New Roman" pitchFamily="18" charset="0"/>
              </a:endParaRPr>
            </a:p>
            <a:p>
              <a:pPr algn="just" eaLnBrk="0" hangingPunct="0"/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▪</a:t>
              </a:r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</a:rPr>
                <a:t> </a:t>
              </a:r>
              <a:r>
                <a:rPr lang="en-US" altLang="fr-FR" sz="1800" dirty="0" smtClean="0">
                  <a:latin typeface="Square721 Cn BT"/>
                  <a:cs typeface="Times New Roman" pitchFamily="18" charset="0"/>
                </a:rPr>
                <a:t>Simple model in two times t, the rate </a:t>
              </a:r>
              <a:r>
                <a:rPr lang="en-US" altLang="fr-FR" sz="1800" dirty="0" err="1" smtClean="0">
                  <a:latin typeface="Square721 Cn BT"/>
                  <a:cs typeface="Times New Roman" pitchFamily="18" charset="0"/>
                </a:rPr>
                <a:t>Q</a:t>
              </a:r>
              <a:r>
                <a:rPr lang="en-US" altLang="fr-FR" sz="1800" baseline="-25000" dirty="0" err="1" smtClean="0">
                  <a:latin typeface="Square721 Cn BT"/>
                  <a:cs typeface="Times New Roman" pitchFamily="18" charset="0"/>
                </a:rPr>
                <a:t>p,d</a:t>
              </a:r>
              <a:r>
                <a:rPr lang="en-US" altLang="fr-FR" sz="1800" dirty="0" smtClean="0">
                  <a:latin typeface="Square721 Cn BT"/>
                  <a:cs typeface="Times New Roman" pitchFamily="18" charset="0"/>
                </a:rPr>
                <a:t> fixe the sizes of droplets: </a:t>
              </a:r>
            </a:p>
            <a:p>
              <a:pPr algn="just" eaLnBrk="0" hangingPunct="0"/>
              <a:endParaRPr lang="en-US" altLang="fr-FR" sz="400" dirty="0" smtClean="0">
                <a:latin typeface="Square721 Cn BT"/>
                <a:cs typeface="Times New Roman" pitchFamily="18" charset="0"/>
              </a:endParaRPr>
            </a:p>
            <a:p>
              <a:pPr algn="just" eaLnBrk="0" hangingPunct="0"/>
              <a:r>
                <a:rPr lang="en-US" altLang="fr-FR" sz="1800" dirty="0" smtClean="0">
                  <a:latin typeface="Square721 Cn BT"/>
                  <a:cs typeface="Times New Roman" pitchFamily="18" charset="0"/>
                </a:rPr>
                <a:t>(</a:t>
              </a:r>
              <a:r>
                <a:rPr lang="en-US" altLang="fr-FR" sz="1800" dirty="0" err="1" smtClean="0">
                  <a:latin typeface="Square721 Cn BT"/>
                  <a:cs typeface="Times New Roman" pitchFamily="18" charset="0"/>
                </a:rPr>
                <a:t>t</a:t>
              </a:r>
              <a:r>
                <a:rPr lang="en-US" altLang="fr-FR" sz="1800" baseline="-25000" dirty="0" err="1" smtClean="0">
                  <a:latin typeface="Square721 Cn BT"/>
                  <a:cs typeface="Times New Roman" pitchFamily="18" charset="0"/>
                </a:rPr>
                <a:t>droplet</a:t>
              </a:r>
              <a:r>
                <a:rPr lang="en-US" altLang="fr-FR" sz="1800" baseline="-25000" dirty="0" smtClean="0">
                  <a:latin typeface="Square721 Cn BT"/>
                  <a:cs typeface="Times New Roman" pitchFamily="18" charset="0"/>
                </a:rPr>
                <a:t>-formation</a:t>
              </a:r>
              <a:r>
                <a:rPr lang="en-US" altLang="fr-FR" sz="1800" dirty="0" smtClean="0">
                  <a:latin typeface="Square721 Cn BT"/>
                  <a:cs typeface="Times New Roman" pitchFamily="18" charset="0"/>
                </a:rPr>
                <a:t> = </a:t>
              </a:r>
              <a:r>
                <a:rPr lang="en-US" altLang="fr-FR" sz="1800" dirty="0" err="1" smtClean="0">
                  <a:latin typeface="Square721 Cn BT"/>
                  <a:cs typeface="Times New Roman" pitchFamily="18" charset="0"/>
                </a:rPr>
                <a:t>t</a:t>
              </a:r>
              <a:r>
                <a:rPr lang="en-US" altLang="fr-FR" sz="1800" baseline="-25000" dirty="0" err="1" smtClean="0">
                  <a:latin typeface="Square721 Cn BT"/>
                  <a:cs typeface="Times New Roman" pitchFamily="18" charset="0"/>
                </a:rPr>
                <a:t>blocking</a:t>
              </a:r>
              <a:r>
                <a:rPr lang="en-US" altLang="fr-FR" sz="1800" dirty="0" err="1" smtClean="0">
                  <a:latin typeface="Square721 Cn BT"/>
                  <a:cs typeface="Times New Roman" pitchFamily="18" charset="0"/>
                </a:rPr>
                <a:t>+t</a:t>
              </a:r>
              <a:r>
                <a:rPr lang="en-US" altLang="fr-FR" sz="1800" baseline="-25000" dirty="0" err="1" smtClean="0">
                  <a:latin typeface="Square721 Cn BT"/>
                  <a:cs typeface="Times New Roman" pitchFamily="18" charset="0"/>
                </a:rPr>
                <a:t>pinching</a:t>
              </a:r>
              <a:r>
                <a:rPr lang="en-US" altLang="fr-FR" sz="1800" dirty="0" smtClean="0">
                  <a:latin typeface="Square721 Cn BT"/>
                  <a:cs typeface="Times New Roman" pitchFamily="18" charset="0"/>
                </a:rPr>
                <a:t> , with V=Q.t, Q=</a:t>
              </a:r>
              <a:r>
                <a:rPr lang="en-US" altLang="fr-FR" sz="1800" dirty="0" err="1" smtClean="0">
                  <a:latin typeface="Square721 Cn BT"/>
                  <a:cs typeface="Times New Roman" pitchFamily="18" charset="0"/>
                </a:rPr>
                <a:t>v.S</a:t>
              </a:r>
              <a:r>
                <a:rPr lang="en-US" altLang="fr-FR" sz="1800" dirty="0" smtClean="0">
                  <a:latin typeface="Square721 Cn BT"/>
                  <a:cs typeface="Times New Roman" pitchFamily="18" charset="0"/>
                </a:rPr>
                <a:t>)</a:t>
              </a:r>
              <a:endParaRPr lang="en-US" altLang="fr-FR" sz="1800" baseline="-25000" dirty="0">
                <a:latin typeface="Square721 Cn BT"/>
                <a:cs typeface="Times New Roman" pitchFamily="18" charset="0"/>
              </a:endParaRPr>
            </a:p>
          </p:txBody>
        </p:sp>
        <p:graphicFrame>
          <p:nvGraphicFramePr>
            <p:cNvPr id="295943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27714830"/>
                </p:ext>
              </p:extLst>
            </p:nvPr>
          </p:nvGraphicFramePr>
          <p:xfrm>
            <a:off x="3040063" y="1633538"/>
            <a:ext cx="2790825" cy="8207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6365" name="Équation" r:id="rId4" imgW="2501640" imgH="647640" progId="Equation.3">
                    <p:embed/>
                  </p:oleObj>
                </mc:Choice>
                <mc:Fallback>
                  <p:oleObj name="Équation" r:id="rId4" imgW="2501640" imgH="647640" progId="Equation.3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40063" y="1633538"/>
                          <a:ext cx="2790825" cy="820737"/>
                        </a:xfrm>
                        <a:prstGeom prst="rect">
                          <a:avLst/>
                        </a:prstGeom>
                        <a:noFill/>
                        <a:ln w="19050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95944" name="Oval 8"/>
            <p:cNvSpPr>
              <a:spLocks noChangeArrowheads="1"/>
            </p:cNvSpPr>
            <p:nvPr/>
          </p:nvSpPr>
          <p:spPr bwMode="auto">
            <a:xfrm>
              <a:off x="5425900" y="1534381"/>
              <a:ext cx="393876" cy="1051657"/>
            </a:xfrm>
            <a:prstGeom prst="ellipse">
              <a:avLst/>
            </a:prstGeom>
            <a:noFill/>
            <a:ln w="25400">
              <a:solidFill>
                <a:schemeClr val="accent2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95945" name="Text Box 9"/>
            <p:cNvSpPr txBox="1">
              <a:spLocks noChangeArrowheads="1"/>
            </p:cNvSpPr>
            <p:nvPr/>
          </p:nvSpPr>
          <p:spPr bwMode="auto">
            <a:xfrm>
              <a:off x="4276629" y="1317526"/>
              <a:ext cx="1021433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FFFF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fr-FR" sz="1400" dirty="0" smtClean="0">
                  <a:solidFill>
                    <a:schemeClr val="accent1">
                      <a:lumMod val="50000"/>
                    </a:schemeClr>
                  </a:solidFill>
                  <a:latin typeface="Square721 Cn BT" pitchFamily="34" charset="0"/>
                </a:rPr>
                <a:t>Geometry</a:t>
              </a:r>
              <a:endParaRPr lang="en-US" altLang="fr-FR" sz="1400" dirty="0">
                <a:solidFill>
                  <a:schemeClr val="accent1">
                    <a:lumMod val="50000"/>
                  </a:schemeClr>
                </a:solidFill>
                <a:latin typeface="Square721 Cn BT" pitchFamily="34" charset="0"/>
              </a:endParaRPr>
            </a:p>
          </p:txBody>
        </p:sp>
        <p:sp>
          <p:nvSpPr>
            <p:cNvPr id="295946" name="Text Box 10"/>
            <p:cNvSpPr txBox="1">
              <a:spLocks noChangeArrowheads="1"/>
            </p:cNvSpPr>
            <p:nvPr/>
          </p:nvSpPr>
          <p:spPr bwMode="auto">
            <a:xfrm>
              <a:off x="5439896" y="1220788"/>
              <a:ext cx="67197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FFFF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fr-FR" sz="1400" dirty="0" smtClean="0">
                  <a:solidFill>
                    <a:schemeClr val="accent2"/>
                  </a:solidFill>
                  <a:latin typeface="Square721 Cn BT" pitchFamily="34" charset="0"/>
                </a:rPr>
                <a:t>Rates</a:t>
              </a:r>
              <a:endParaRPr lang="en-US" altLang="fr-FR" sz="1400" dirty="0">
                <a:solidFill>
                  <a:schemeClr val="accent2"/>
                </a:solidFill>
                <a:latin typeface="Square721 Cn BT" pitchFamily="34" charset="0"/>
              </a:endParaRPr>
            </a:p>
          </p:txBody>
        </p:sp>
        <p:sp>
          <p:nvSpPr>
            <p:cNvPr id="295955" name="Text Box 19"/>
            <p:cNvSpPr txBox="1">
              <a:spLocks noChangeArrowheads="1"/>
            </p:cNvSpPr>
            <p:nvPr/>
          </p:nvSpPr>
          <p:spPr bwMode="auto">
            <a:xfrm>
              <a:off x="2413000" y="6388100"/>
              <a:ext cx="38735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FFFF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fr-FR" sz="1600" b="0" dirty="0" err="1" smtClean="0">
                  <a:latin typeface="Symbol" pitchFamily="18" charset="2"/>
                  <a:cs typeface="Times New Roman" pitchFamily="18" charset="0"/>
                </a:rPr>
                <a:t>m</a:t>
              </a:r>
              <a:r>
                <a:rPr lang="en-US" altLang="fr-FR" sz="1600" b="0" baseline="-25000" dirty="0" err="1" smtClean="0">
                  <a:latin typeface="Square721 Cn BT" pitchFamily="34" charset="0"/>
                  <a:cs typeface="Times New Roman" pitchFamily="18" charset="0"/>
                </a:rPr>
                <a:t>NOA</a:t>
              </a:r>
              <a:r>
                <a:rPr lang="en-US" altLang="fr-FR" sz="1600" b="0" dirty="0" smtClean="0">
                  <a:latin typeface="Square721 Cn BT" pitchFamily="34" charset="0"/>
                  <a:cs typeface="Times New Roman" pitchFamily="18" charset="0"/>
                </a:rPr>
                <a:t>=200mPa.s, </a:t>
              </a:r>
              <a:r>
                <a:rPr lang="en-US" altLang="fr-FR" sz="1600" b="0" dirty="0" err="1" smtClean="0">
                  <a:latin typeface="Symbol" pitchFamily="18" charset="2"/>
                  <a:cs typeface="Times New Roman" pitchFamily="18" charset="0"/>
                </a:rPr>
                <a:t>g</a:t>
              </a:r>
              <a:r>
                <a:rPr lang="en-US" altLang="fr-FR" sz="1600" b="0" baseline="-25000" dirty="0" err="1" smtClean="0">
                  <a:latin typeface="Square721 Cn BT" pitchFamily="34" charset="0"/>
                  <a:cs typeface="Times New Roman" pitchFamily="18" charset="0"/>
                </a:rPr>
                <a:t>NOA</a:t>
              </a:r>
              <a:r>
                <a:rPr lang="en-US" altLang="fr-FR" sz="1600" b="0" dirty="0" smtClean="0">
                  <a:latin typeface="Square721 Cn BT" pitchFamily="34" charset="0"/>
                  <a:cs typeface="Times New Roman" pitchFamily="18" charset="0"/>
                </a:rPr>
                <a:t>=4.3mN/m</a:t>
              </a:r>
              <a:endParaRPr lang="en-US" altLang="fr-FR" sz="1600" b="0" dirty="0">
                <a:latin typeface="Square721 Cn BT" pitchFamily="34" charset="0"/>
                <a:cs typeface="Times New Roman" pitchFamily="18" charset="0"/>
              </a:endParaRPr>
            </a:p>
          </p:txBody>
        </p:sp>
        <p:sp>
          <p:nvSpPr>
            <p:cNvPr id="14" name="Line 29"/>
            <p:cNvSpPr>
              <a:spLocks noChangeShapeType="1"/>
            </p:cNvSpPr>
            <p:nvPr/>
          </p:nvSpPr>
          <p:spPr bwMode="auto">
            <a:xfrm>
              <a:off x="4464050" y="845641"/>
              <a:ext cx="0" cy="48141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none" w="sm" len="sm"/>
              <a:tailEnd type="arrow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5" name="Line 29"/>
            <p:cNvSpPr>
              <a:spLocks noChangeShapeType="1"/>
            </p:cNvSpPr>
            <p:nvPr/>
          </p:nvSpPr>
          <p:spPr bwMode="auto">
            <a:xfrm>
              <a:off x="4495800" y="2557463"/>
              <a:ext cx="0" cy="7366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none" w="sm" len="sm"/>
              <a:tailEnd type="arrow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6" name="Oval 8"/>
            <p:cNvSpPr>
              <a:spLocks noChangeArrowheads="1"/>
            </p:cNvSpPr>
            <p:nvPr/>
          </p:nvSpPr>
          <p:spPr bwMode="auto">
            <a:xfrm>
              <a:off x="3984275" y="1629632"/>
              <a:ext cx="1521175" cy="799244"/>
            </a:xfrm>
            <a:prstGeom prst="ellipse">
              <a:avLst/>
            </a:prstGeom>
            <a:noFill/>
            <a:ln w="25400">
              <a:solidFill>
                <a:srgbClr val="008000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161831" y="1588"/>
            <a:ext cx="8943975" cy="6710363"/>
            <a:chOff x="161831" y="1588"/>
            <a:chExt cx="8943975" cy="6710363"/>
          </a:xfrm>
        </p:grpSpPr>
        <p:sp>
          <p:nvSpPr>
            <p:cNvPr id="263179" name="Text Box 11"/>
            <p:cNvSpPr txBox="1">
              <a:spLocks noChangeArrowheads="1"/>
            </p:cNvSpPr>
            <p:nvPr/>
          </p:nvSpPr>
          <p:spPr bwMode="auto">
            <a:xfrm>
              <a:off x="161831" y="347663"/>
              <a:ext cx="8943975" cy="10772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71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714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286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743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32004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657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41148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 eaLnBrk="0" hangingPunct="0"/>
              <a:r>
                <a:rPr lang="en-US" altLang="fr-FR" sz="16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▪</a:t>
              </a:r>
              <a:r>
                <a:rPr lang="en-US" altLang="fr-FR" sz="1600" dirty="0" smtClean="0">
                  <a:latin typeface="Square721 Cn BT"/>
                  <a:cs typeface="Times New Roman" pitchFamily="18" charset="0"/>
                  <a:sym typeface="Wingdings" pitchFamily="2" charset="2"/>
                </a:rPr>
                <a:t> The viscosity (</a:t>
              </a:r>
              <a:r>
                <a:rPr lang="en-US" altLang="fr-FR" sz="1600" dirty="0" smtClean="0">
                  <a:latin typeface="Symbol" panose="05050102010706020507" pitchFamily="18" charset="2"/>
                  <a:cs typeface="Times New Roman" pitchFamily="18" charset="0"/>
                  <a:sym typeface="Wingdings" pitchFamily="2" charset="2"/>
                </a:rPr>
                <a:t>m</a:t>
              </a:r>
              <a:r>
                <a:rPr lang="en-US" altLang="fr-FR" sz="1600" dirty="0" smtClean="0">
                  <a:latin typeface="Square721 Cn BT"/>
                  <a:cs typeface="Times New Roman" pitchFamily="18" charset="0"/>
                  <a:sym typeface="Wingdings" pitchFamily="2" charset="2"/>
                </a:rPr>
                <a:t>) and the superficial tensions of fluids (</a:t>
              </a:r>
              <a:r>
                <a:rPr lang="en-US" altLang="fr-FR" sz="1600" dirty="0" smtClean="0">
                  <a:latin typeface="Symbol" panose="05050102010706020507" pitchFamily="18" charset="2"/>
                  <a:cs typeface="Times New Roman" pitchFamily="18" charset="0"/>
                  <a:sym typeface="Wingdings" pitchFamily="2" charset="2"/>
                </a:rPr>
                <a:t>g</a:t>
              </a:r>
              <a:r>
                <a:rPr lang="en-US" altLang="fr-FR" sz="1600" dirty="0" smtClean="0">
                  <a:latin typeface="Square721 Cn BT"/>
                  <a:cs typeface="Times New Roman" pitchFamily="18" charset="0"/>
                  <a:sym typeface="Wingdings" pitchFamily="2" charset="2"/>
                </a:rPr>
                <a:t>) act (more the previous geometry) on the dynamic of flow : </a:t>
              </a:r>
              <a:r>
                <a:rPr lang="en-US" altLang="fr-FR" sz="1600" dirty="0" err="1" smtClean="0">
                  <a:latin typeface="Symbol" panose="05050102010706020507" pitchFamily="18" charset="2"/>
                  <a:cs typeface="Times New Roman" pitchFamily="18" charset="0"/>
                  <a:sym typeface="Wingdings" pitchFamily="2" charset="2"/>
                </a:rPr>
                <a:t>m</a:t>
              </a:r>
              <a:r>
                <a:rPr lang="en-US" altLang="fr-FR" sz="1600" baseline="-25000" dirty="0" err="1" smtClean="0">
                  <a:latin typeface="Square721 Cn BT"/>
                  <a:cs typeface="Times New Roman" pitchFamily="18" charset="0"/>
                  <a:sym typeface="Wingdings" pitchFamily="2" charset="2"/>
                </a:rPr>
                <a:t>dp</a:t>
              </a:r>
              <a:r>
                <a:rPr lang="en-US" altLang="fr-FR" sz="1600" dirty="0" smtClean="0">
                  <a:latin typeface="Square721 Cn BT"/>
                  <a:cs typeface="Times New Roman" pitchFamily="18" charset="0"/>
                  <a:sym typeface="Wingdings" pitchFamily="2" charset="2"/>
                </a:rPr>
                <a:t> high  difficulty to pinch and shape the spheres &amp; privileged jet ; </a:t>
              </a:r>
              <a:r>
                <a:rPr lang="en-US" altLang="fr-FR" sz="1600" dirty="0" err="1" smtClean="0">
                  <a:latin typeface="Symbol" panose="05050102010706020507" pitchFamily="18" charset="2"/>
                  <a:cs typeface="Times New Roman" pitchFamily="18" charset="0"/>
                  <a:sym typeface="Wingdings" pitchFamily="2" charset="2"/>
                </a:rPr>
                <a:t>m</a:t>
              </a:r>
              <a:r>
                <a:rPr lang="en-US" altLang="fr-FR" sz="1600" baseline="-25000" dirty="0" err="1" smtClean="0">
                  <a:latin typeface="Square721 Cn BT"/>
                  <a:cs typeface="Times New Roman" pitchFamily="18" charset="0"/>
                  <a:sym typeface="Wingdings" pitchFamily="2" charset="2"/>
                </a:rPr>
                <a:t>dp</a:t>
              </a:r>
              <a:r>
                <a:rPr lang="en-US" altLang="fr-FR" sz="1600" dirty="0" smtClean="0">
                  <a:latin typeface="Square721 Cn BT"/>
                  <a:cs typeface="Times New Roman" pitchFamily="18" charset="0"/>
                  <a:sym typeface="Wingdings" pitchFamily="2" charset="2"/>
                </a:rPr>
                <a:t> high  easy to pinch and form the spheres, Minimization E=</a:t>
              </a:r>
              <a:r>
                <a:rPr lang="en-US" altLang="fr-FR" sz="1600" dirty="0" err="1" smtClean="0">
                  <a:latin typeface="Symbol" panose="05050102010706020507" pitchFamily="18" charset="2"/>
                  <a:cs typeface="Times New Roman" pitchFamily="18" charset="0"/>
                  <a:sym typeface="Wingdings" pitchFamily="2" charset="2"/>
                </a:rPr>
                <a:t>g</a:t>
              </a:r>
              <a:r>
                <a:rPr lang="en-US" altLang="fr-FR" sz="1600" dirty="0" err="1" smtClean="0">
                  <a:latin typeface="Square721 Cn BT"/>
                  <a:cs typeface="Times New Roman" pitchFamily="18" charset="0"/>
                  <a:sym typeface="Wingdings" pitchFamily="2" charset="2"/>
                </a:rPr>
                <a:t>.S</a:t>
              </a:r>
              <a:r>
                <a:rPr lang="en-US" altLang="fr-FR" sz="1600" dirty="0" smtClean="0">
                  <a:latin typeface="Square721 Cn BT"/>
                  <a:cs typeface="Times New Roman" pitchFamily="18" charset="0"/>
                  <a:sym typeface="Wingdings" pitchFamily="2" charset="2"/>
                </a:rPr>
                <a:t> impose S of spheres! S</a:t>
              </a:r>
              <a:r>
                <a:rPr lang="en-US" altLang="fr-FR" sz="1600" baseline="-25000" dirty="0" smtClean="0">
                  <a:latin typeface="Square721 Cn BT"/>
                  <a:cs typeface="Times New Roman" pitchFamily="18" charset="0"/>
                  <a:sym typeface="Wingdings" pitchFamily="2" charset="2"/>
                </a:rPr>
                <a:t>n-spheres</a:t>
              </a:r>
              <a:r>
                <a:rPr lang="en-US" altLang="fr-FR" sz="1600" dirty="0" smtClean="0">
                  <a:latin typeface="Square721 Cn BT"/>
                  <a:cs typeface="Times New Roman" pitchFamily="18" charset="0"/>
                  <a:sym typeface="Wingdings" pitchFamily="2" charset="2"/>
                </a:rPr>
                <a:t>/</a:t>
              </a:r>
              <a:r>
                <a:rPr lang="en-US" altLang="fr-FR" sz="1600" dirty="0" err="1" smtClean="0">
                  <a:latin typeface="Square721 Cn BT"/>
                  <a:cs typeface="Times New Roman" pitchFamily="18" charset="0"/>
                  <a:sym typeface="Wingdings" pitchFamily="2" charset="2"/>
                </a:rPr>
                <a:t>S</a:t>
              </a:r>
              <a:r>
                <a:rPr lang="en-US" altLang="fr-FR" sz="1600" baseline="-25000" dirty="0" err="1" smtClean="0">
                  <a:latin typeface="Square721 Cn BT"/>
                  <a:cs typeface="Times New Roman" pitchFamily="18" charset="0"/>
                  <a:sym typeface="Wingdings" pitchFamily="2" charset="2"/>
                </a:rPr>
                <a:t>jet</a:t>
              </a:r>
              <a:r>
                <a:rPr lang="en-US" altLang="fr-FR" sz="1600" dirty="0" smtClean="0">
                  <a:latin typeface="Square721 Cn BT"/>
                  <a:cs typeface="Times New Roman" pitchFamily="18" charset="0"/>
                  <a:sym typeface="Wingdings" pitchFamily="2" charset="2"/>
                </a:rPr>
                <a:t>=3r</a:t>
              </a:r>
              <a:r>
                <a:rPr lang="en-US" altLang="fr-FR" sz="1600" baseline="-25000" dirty="0" smtClean="0">
                  <a:latin typeface="Square721 Cn BT"/>
                  <a:cs typeface="Times New Roman" pitchFamily="18" charset="0"/>
                  <a:sym typeface="Wingdings" pitchFamily="2" charset="2"/>
                </a:rPr>
                <a:t>jet</a:t>
              </a:r>
              <a:r>
                <a:rPr lang="en-US" altLang="fr-FR" sz="1600" dirty="0" smtClean="0">
                  <a:latin typeface="Square721 Cn BT"/>
                  <a:cs typeface="Times New Roman" pitchFamily="18" charset="0"/>
                  <a:sym typeface="Wingdings" pitchFamily="2" charset="2"/>
                </a:rPr>
                <a:t>/2r</a:t>
              </a:r>
              <a:r>
                <a:rPr lang="en-US" altLang="fr-FR" sz="1600" baseline="-25000" dirty="0" smtClean="0">
                  <a:latin typeface="Square721 Cn BT"/>
                  <a:cs typeface="Times New Roman" pitchFamily="18" charset="0"/>
                  <a:sym typeface="Wingdings" pitchFamily="2" charset="2"/>
                </a:rPr>
                <a:t>sphere</a:t>
              </a:r>
              <a:r>
                <a:rPr lang="en-US" altLang="fr-FR" sz="1600" dirty="0" smtClean="0">
                  <a:latin typeface="Square721 Cn BT"/>
                  <a:cs typeface="Times New Roman" pitchFamily="18" charset="0"/>
                  <a:sym typeface="Wingdings" pitchFamily="2" charset="2"/>
                </a:rPr>
                <a:t> with L=4n.(</a:t>
              </a:r>
              <a:r>
                <a:rPr lang="en-US" altLang="fr-FR" sz="1600" dirty="0" err="1" smtClean="0">
                  <a:latin typeface="Square721 Cn BT"/>
                  <a:cs typeface="Times New Roman" pitchFamily="18" charset="0"/>
                  <a:sym typeface="Wingdings" pitchFamily="2" charset="2"/>
                </a:rPr>
                <a:t>r</a:t>
              </a:r>
              <a:r>
                <a:rPr lang="en-US" altLang="fr-FR" sz="1600" baseline="-25000" dirty="0" err="1" smtClean="0">
                  <a:latin typeface="Square721 Cn BT"/>
                  <a:cs typeface="Times New Roman" pitchFamily="18" charset="0"/>
                  <a:sym typeface="Wingdings" pitchFamily="2" charset="2"/>
                </a:rPr>
                <a:t>sphere</a:t>
              </a:r>
              <a:r>
                <a:rPr lang="en-US" altLang="fr-FR" sz="1600" dirty="0" smtClean="0">
                  <a:latin typeface="Square721 Cn BT"/>
                  <a:cs typeface="Times New Roman" pitchFamily="18" charset="0"/>
                  <a:sym typeface="Wingdings" pitchFamily="2" charset="2"/>
                </a:rPr>
                <a:t>)</a:t>
              </a:r>
              <a:r>
                <a:rPr lang="en-US" altLang="fr-FR" sz="1600" baseline="30000" dirty="0" smtClean="0">
                  <a:latin typeface="Square721 Cn BT"/>
                  <a:cs typeface="Times New Roman" pitchFamily="18" charset="0"/>
                  <a:sym typeface="Wingdings" pitchFamily="2" charset="2"/>
                </a:rPr>
                <a:t>3</a:t>
              </a:r>
              <a:r>
                <a:rPr lang="en-US" altLang="fr-FR" sz="1600" dirty="0" smtClean="0">
                  <a:latin typeface="Square721 Cn BT"/>
                  <a:cs typeface="Times New Roman" pitchFamily="18" charset="0"/>
                  <a:sym typeface="Wingdings" pitchFamily="2" charset="2"/>
                </a:rPr>
                <a:t>/3/r</a:t>
              </a:r>
              <a:r>
                <a:rPr lang="en-US" altLang="fr-FR" sz="1600" baseline="-25000" dirty="0" smtClean="0">
                  <a:latin typeface="Square721 Cn BT"/>
                  <a:cs typeface="Times New Roman" pitchFamily="18" charset="0"/>
                  <a:sym typeface="Wingdings" pitchFamily="2" charset="2"/>
                </a:rPr>
                <a:t>jet</a:t>
              </a:r>
              <a:r>
                <a:rPr lang="en-US" altLang="fr-FR" sz="1600" baseline="30000" dirty="0" smtClean="0">
                  <a:latin typeface="Square721 Cn BT"/>
                  <a:cs typeface="Times New Roman" pitchFamily="18" charset="0"/>
                  <a:sym typeface="Wingdings" pitchFamily="2" charset="2"/>
                </a:rPr>
                <a:t>2</a:t>
              </a:r>
              <a:r>
                <a:rPr lang="en-US" altLang="fr-FR" sz="1600" dirty="0" smtClean="0">
                  <a:latin typeface="Square721 Cn BT"/>
                  <a:cs typeface="Times New Roman" pitchFamily="18" charset="0"/>
                  <a:sym typeface="Wingdings" pitchFamily="2" charset="2"/>
                </a:rPr>
                <a:t>.</a:t>
              </a:r>
              <a:endParaRPr lang="en-US" altLang="fr-FR" sz="1600" baseline="30000" dirty="0">
                <a:latin typeface="Square721 Cn BT"/>
                <a:cs typeface="Times New Roman" pitchFamily="18" charset="0"/>
                <a:sym typeface="Wingdings" pitchFamily="2" charset="2"/>
              </a:endParaRPr>
            </a:p>
          </p:txBody>
        </p:sp>
        <p:pic>
          <p:nvPicPr>
            <p:cNvPr id="263181" name="Picture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956" y="1692276"/>
              <a:ext cx="5168900" cy="220503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63182" name="Text Box 14"/>
            <p:cNvSpPr txBox="1">
              <a:spLocks noChangeArrowheads="1"/>
            </p:cNvSpPr>
            <p:nvPr/>
          </p:nvSpPr>
          <p:spPr bwMode="auto">
            <a:xfrm>
              <a:off x="165006" y="1588"/>
              <a:ext cx="7511956" cy="369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71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714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286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743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32004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657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41148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 eaLnBrk="0" hangingPunct="0"/>
              <a:r>
                <a:rPr lang="en-US" altLang="fr-FR" sz="1800" dirty="0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▪</a:t>
              </a:r>
              <a:r>
                <a:rPr lang="en-US" altLang="fr-FR" sz="1800" dirty="0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</a:rPr>
                <a:t> A few parameters that determinate the flow regimes…</a:t>
              </a:r>
              <a:endParaRPr lang="en-US" altLang="fr-FR" sz="1800" dirty="0">
                <a:solidFill>
                  <a:schemeClr val="accent2"/>
                </a:solidFill>
                <a:latin typeface="Square721 Cn BT" pitchFamily="34" charset="0"/>
                <a:cs typeface="Times New Roman" pitchFamily="18" charset="0"/>
              </a:endParaRPr>
            </a:p>
          </p:txBody>
        </p:sp>
        <p:sp>
          <p:nvSpPr>
            <p:cNvPr id="263180" name="Rectangle 12"/>
            <p:cNvSpPr>
              <a:spLocks noChangeArrowheads="1"/>
            </p:cNvSpPr>
            <p:nvPr/>
          </p:nvSpPr>
          <p:spPr bwMode="auto">
            <a:xfrm>
              <a:off x="5517072" y="5376863"/>
              <a:ext cx="2836353" cy="3302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63189" name="Text Box 21"/>
            <p:cNvSpPr txBox="1">
              <a:spLocks noChangeArrowheads="1"/>
            </p:cNvSpPr>
            <p:nvPr/>
          </p:nvSpPr>
          <p:spPr bwMode="auto">
            <a:xfrm>
              <a:off x="3949606" y="5078413"/>
              <a:ext cx="5121275" cy="6159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FFFF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 eaLnBrk="0" hangingPunct="0">
                <a:spcBef>
                  <a:spcPct val="0"/>
                </a:spcBef>
              </a:pPr>
              <a:r>
                <a:rPr lang="en-US" altLang="fr-FR" sz="16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 Competition between these effects give various flow regimes  : capillary number =</a:t>
              </a:r>
              <a:r>
                <a:rPr lang="en-US" altLang="fr-FR" sz="1600" dirty="0" err="1" smtClean="0">
                  <a:latin typeface="Symbol" pitchFamily="18" charset="2"/>
                  <a:cs typeface="Times New Roman" pitchFamily="18" charset="0"/>
                  <a:sym typeface="Wingdings" pitchFamily="2" charset="2"/>
                </a:rPr>
                <a:t>m</a:t>
              </a:r>
              <a:r>
                <a:rPr lang="en-US" altLang="fr-FR" sz="1600" baseline="-25000" dirty="0" err="1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p</a:t>
              </a:r>
              <a:r>
                <a:rPr lang="en-US" altLang="fr-FR" sz="1600" dirty="0" err="1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.v</a:t>
              </a:r>
              <a:r>
                <a:rPr lang="en-US" altLang="fr-FR" sz="1600" baseline="-25000" dirty="0" err="1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d</a:t>
              </a:r>
              <a:r>
                <a:rPr lang="en-US" altLang="fr-FR" sz="16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/</a:t>
              </a:r>
              <a:r>
                <a:rPr lang="en-US" altLang="fr-FR" sz="1600" dirty="0" smtClean="0">
                  <a:latin typeface="Symbol" pitchFamily="18" charset="2"/>
                  <a:cs typeface="Times New Roman" pitchFamily="18" charset="0"/>
                  <a:sym typeface="Wingdings" pitchFamily="2" charset="2"/>
                </a:rPr>
                <a:t>g</a:t>
              </a:r>
              <a:r>
                <a:rPr lang="en-US" altLang="fr-FR" sz="16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    </a:t>
              </a:r>
              <a:r>
                <a:rPr lang="en-US" altLang="fr-FR" sz="1800" b="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1</a:t>
              </a:r>
              <a:endParaRPr lang="en-US" altLang="fr-FR" dirty="0"/>
            </a:p>
          </p:txBody>
        </p:sp>
        <p:graphicFrame>
          <p:nvGraphicFramePr>
            <p:cNvPr id="263190" name="Object 2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21361834"/>
                </p:ext>
              </p:extLst>
            </p:nvPr>
          </p:nvGraphicFramePr>
          <p:xfrm>
            <a:off x="7962900" y="5453063"/>
            <a:ext cx="421902" cy="139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3538" name="Equation" r:id="rId4" imgW="177480" imgH="139680" progId="Equation.3">
                    <p:embed/>
                  </p:oleObj>
                </mc:Choice>
                <mc:Fallback>
                  <p:oleObj name="Equation" r:id="rId4" imgW="177480" imgH="1396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62900" y="5453063"/>
                          <a:ext cx="421902" cy="1397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63197" name="Group 29"/>
            <p:cNvGrpSpPr>
              <a:grpSpLocks/>
            </p:cNvGrpSpPr>
            <p:nvPr/>
          </p:nvGrpSpPr>
          <p:grpSpPr bwMode="auto">
            <a:xfrm>
              <a:off x="304706" y="4059238"/>
              <a:ext cx="3462338" cy="2652713"/>
              <a:chOff x="120" y="2480"/>
              <a:chExt cx="2237" cy="1727"/>
            </a:xfrm>
          </p:grpSpPr>
          <p:pic>
            <p:nvPicPr>
              <p:cNvPr id="263187" name="Image 1" descr="Graph1.JPG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" y="2480"/>
                <a:ext cx="2237" cy="172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63191" name="Line 23"/>
              <p:cNvSpPr>
                <a:spLocks noChangeShapeType="1"/>
              </p:cNvSpPr>
              <p:nvPr/>
            </p:nvSpPr>
            <p:spPr bwMode="auto">
              <a:xfrm>
                <a:off x="1624" y="3512"/>
                <a:ext cx="41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63192" name="Text Box 24"/>
              <p:cNvSpPr txBox="1">
                <a:spLocks noChangeArrowheads="1"/>
              </p:cNvSpPr>
              <p:nvPr/>
            </p:nvSpPr>
            <p:spPr bwMode="auto">
              <a:xfrm>
                <a:off x="1369" y="3151"/>
                <a:ext cx="889" cy="2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FFFF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fr-FR" sz="1800" dirty="0" smtClean="0">
                    <a:latin typeface="Symbol" pitchFamily="18" charset="2"/>
                    <a:cs typeface="Times New Roman" pitchFamily="18" charset="0"/>
                  </a:rPr>
                  <a:t>g</a:t>
                </a:r>
                <a:r>
                  <a:rPr lang="en-US" altLang="fr-FR" sz="1800" dirty="0" smtClean="0">
                    <a:latin typeface="Square721 Cn BT" pitchFamily="34" charset="0"/>
                    <a:cs typeface="Times New Roman" pitchFamily="18" charset="0"/>
                  </a:rPr>
                  <a:t>=4.3mN/m</a:t>
                </a:r>
                <a:endParaRPr lang="en-US" altLang="fr-FR" sz="1800" dirty="0">
                  <a:latin typeface="Square721 Cn BT" pitchFamily="34" charset="0"/>
                  <a:cs typeface="Times New Roman" pitchFamily="18" charset="0"/>
                </a:endParaRPr>
              </a:p>
            </p:txBody>
          </p:sp>
        </p:grpSp>
        <p:sp>
          <p:nvSpPr>
            <p:cNvPr id="263193" name="Text Box 25"/>
            <p:cNvSpPr txBox="1">
              <a:spLocks noChangeArrowheads="1"/>
            </p:cNvSpPr>
            <p:nvPr/>
          </p:nvSpPr>
          <p:spPr bwMode="auto">
            <a:xfrm>
              <a:off x="3838575" y="4027488"/>
              <a:ext cx="5229131" cy="10772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FFFF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 eaLnBrk="0" hangingPunct="0">
                <a:spcBef>
                  <a:spcPct val="0"/>
                </a:spcBef>
              </a:pPr>
              <a:r>
                <a:rPr lang="en-US" altLang="fr-FR" sz="16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The shape of the droplet is link to the factor of form (constituted by Bond number=c/b</a:t>
              </a:r>
              <a:r>
                <a:rPr lang="en-US" altLang="fr-FR" sz="1600" baseline="300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2</a:t>
              </a:r>
              <a:r>
                <a:rPr lang="en-US" altLang="fr-FR" sz="16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=function(</a:t>
              </a:r>
              <a:r>
                <a:rPr lang="en-US" altLang="fr-FR" sz="1600" dirty="0" smtClean="0">
                  <a:latin typeface="Symbol" pitchFamily="18" charset="2"/>
                  <a:cs typeface="Times New Roman" pitchFamily="18" charset="0"/>
                  <a:sym typeface="Wingdings" pitchFamily="2" charset="2"/>
                </a:rPr>
                <a:t>g</a:t>
              </a:r>
              <a:r>
                <a:rPr lang="en-US" altLang="fr-FR" sz="16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) + profile imaging)</a:t>
              </a:r>
            </a:p>
            <a:p>
              <a:pPr algn="just" eaLnBrk="0" hangingPunct="0">
                <a:spcBef>
                  <a:spcPct val="0"/>
                </a:spcBef>
              </a:pPr>
              <a:r>
                <a:rPr lang="en-US" altLang="fr-FR" sz="16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 </a:t>
              </a:r>
              <a:r>
                <a:rPr lang="en-US" altLang="fr-FR" sz="1600" dirty="0" smtClean="0">
                  <a:latin typeface="Symbol" pitchFamily="18" charset="2"/>
                  <a:cs typeface="Times New Roman" pitchFamily="18" charset="0"/>
                  <a:sym typeface="Wingdings" pitchFamily="2" charset="2"/>
                </a:rPr>
                <a:t>g</a:t>
              </a:r>
              <a:r>
                <a:rPr lang="en-US" altLang="fr-FR" sz="1600" b="0" dirty="0" smtClean="0">
                  <a:latin typeface="Symbol" pitchFamily="18" charset="2"/>
                  <a:cs typeface="Times New Roman" pitchFamily="18" charset="0"/>
                  <a:sym typeface="Wingdings" pitchFamily="2" charset="2"/>
                </a:rPr>
                <a:t> </a:t>
              </a:r>
              <a:r>
                <a:rPr lang="en-US" altLang="fr-FR" sz="16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measurements</a:t>
              </a:r>
              <a:endParaRPr lang="en-US" altLang="fr-FR" sz="1600" dirty="0">
                <a:latin typeface="Square721 Cn BT" pitchFamily="34" charset="0"/>
                <a:cs typeface="Times New Roman" pitchFamily="18" charset="0"/>
              </a:endParaRPr>
            </a:p>
          </p:txBody>
        </p:sp>
        <p:grpSp>
          <p:nvGrpSpPr>
            <p:cNvPr id="263201" name="Group 33"/>
            <p:cNvGrpSpPr>
              <a:grpSpLocks/>
            </p:cNvGrpSpPr>
            <p:nvPr/>
          </p:nvGrpSpPr>
          <p:grpSpPr bwMode="auto">
            <a:xfrm>
              <a:off x="5422806" y="1671638"/>
              <a:ext cx="3683000" cy="2197100"/>
              <a:chOff x="3352" y="1040"/>
              <a:chExt cx="2320" cy="1384"/>
            </a:xfrm>
          </p:grpSpPr>
          <p:sp>
            <p:nvSpPr>
              <p:cNvPr id="263183" name="Text Box 15"/>
              <p:cNvSpPr txBox="1">
                <a:spLocks noChangeArrowheads="1"/>
              </p:cNvSpPr>
              <p:nvPr/>
            </p:nvSpPr>
            <p:spPr bwMode="auto">
              <a:xfrm>
                <a:off x="3352" y="1040"/>
                <a:ext cx="2168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FFFF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fr-FR" sz="1400" dirty="0" smtClean="0">
                    <a:latin typeface="Square721 Cn BT" pitchFamily="34" charset="0"/>
                    <a:cs typeface="Times New Roman" pitchFamily="18" charset="0"/>
                  </a:rPr>
                  <a:t>Laplace-Young eq. (local profile)</a:t>
                </a:r>
                <a:endParaRPr lang="en-US" altLang="fr-FR" sz="1400" dirty="0">
                  <a:latin typeface="Square721 Cn BT" pitchFamily="34" charset="0"/>
                  <a:cs typeface="Times New Roman" pitchFamily="18" charset="0"/>
                </a:endParaRPr>
              </a:p>
            </p:txBody>
          </p:sp>
          <p:sp>
            <p:nvSpPr>
              <p:cNvPr id="263184" name="Line 16"/>
              <p:cNvSpPr>
                <a:spLocks noChangeShapeType="1"/>
              </p:cNvSpPr>
              <p:nvPr/>
            </p:nvSpPr>
            <p:spPr bwMode="auto">
              <a:xfrm>
                <a:off x="4552" y="1272"/>
                <a:ext cx="0" cy="25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graphicFrame>
            <p:nvGraphicFramePr>
              <p:cNvPr id="263186" name="Object 18"/>
              <p:cNvGraphicFramePr>
                <a:graphicFrameLocks noChangeAspect="1"/>
              </p:cNvGraphicFramePr>
              <p:nvPr/>
            </p:nvGraphicFramePr>
            <p:xfrm>
              <a:off x="3456" y="1496"/>
              <a:ext cx="2048" cy="64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539" name="Equation" r:id="rId7" imgW="3251160" imgH="1015920" progId="Equation.3">
                      <p:embed/>
                    </p:oleObj>
                  </mc:Choice>
                  <mc:Fallback>
                    <p:oleObj name="Equation" r:id="rId7" imgW="3251160" imgH="101592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56" y="1496"/>
                            <a:ext cx="2048" cy="64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63188" name="Object 20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30131871"/>
                  </p:ext>
                </p:extLst>
              </p:nvPr>
            </p:nvGraphicFramePr>
            <p:xfrm>
              <a:off x="3504" y="2188"/>
              <a:ext cx="2120" cy="15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540" name="Équation" r:id="rId9" imgW="3365280" imgH="241200" progId="Equation.3">
                      <p:embed/>
                    </p:oleObj>
                  </mc:Choice>
                  <mc:Fallback>
                    <p:oleObj name="Équation" r:id="rId9" imgW="3365280" imgH="2412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04" y="2188"/>
                            <a:ext cx="2120" cy="15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63194" name="Rectangle 26"/>
              <p:cNvSpPr>
                <a:spLocks noChangeArrowheads="1"/>
              </p:cNvSpPr>
              <p:nvPr/>
            </p:nvSpPr>
            <p:spPr bwMode="auto">
              <a:xfrm>
                <a:off x="3432" y="1056"/>
                <a:ext cx="2240" cy="1368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263199" name="Text Box 31"/>
            <p:cNvSpPr txBox="1">
              <a:spLocks noChangeArrowheads="1"/>
            </p:cNvSpPr>
            <p:nvPr/>
          </p:nvSpPr>
          <p:spPr bwMode="auto">
            <a:xfrm>
              <a:off x="3971831" y="5764213"/>
              <a:ext cx="5121275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FFFF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 eaLnBrk="0" hangingPunct="0">
                <a:spcBef>
                  <a:spcPct val="0"/>
                </a:spcBef>
              </a:pPr>
              <a:r>
                <a:rPr lang="en-US" altLang="fr-FR" sz="16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 This value of capillary number allows the existence of these two types of régimes on the ‘T’</a:t>
              </a:r>
              <a:endParaRPr lang="en-US" altLang="fr-FR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6470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ormation_goutte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05628" y="2495550"/>
            <a:ext cx="5758251" cy="1595439"/>
          </a:xfrm>
          <a:prstGeom prst="rect">
            <a:avLst/>
          </a:prstGeom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314378" y="825758"/>
            <a:ext cx="85407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0" hangingPunct="0"/>
            <a:r>
              <a:rPr lang="en-US" altLang="fr-FR" sz="1800" dirty="0" smtClean="0">
                <a:latin typeface="Square721 Cn BT" pitchFamily="34" charset="0"/>
                <a:cs typeface="Times New Roman" pitchFamily="18" charset="0"/>
                <a:sym typeface="Wingdings" pitchFamily="2" charset="2"/>
              </a:rPr>
              <a:t>▪</a:t>
            </a:r>
            <a:r>
              <a:rPr lang="en-US" altLang="fr-FR" sz="1800" dirty="0" smtClean="0">
                <a:latin typeface="Square721 Cn BT" pitchFamily="34" charset="0"/>
                <a:cs typeface="Times New Roman" pitchFamily="18" charset="0"/>
              </a:rPr>
              <a:t> </a:t>
            </a:r>
            <a:r>
              <a:rPr lang="en-US" altLang="fr-FR" sz="1800" dirty="0" smtClean="0">
                <a:solidFill>
                  <a:schemeClr val="accent2"/>
                </a:solidFill>
                <a:latin typeface="Square721 Cn BT" pitchFamily="34" charset="0"/>
                <a:cs typeface="Times New Roman" pitchFamily="18" charset="0"/>
              </a:rPr>
              <a:t>Film</a:t>
            </a:r>
            <a:r>
              <a:rPr lang="en-US" altLang="fr-FR" sz="1800" dirty="0" smtClean="0">
                <a:latin typeface="Square721 Cn BT" pitchFamily="34" charset="0"/>
                <a:cs typeface="Times New Roman" pitchFamily="18" charset="0"/>
              </a:rPr>
              <a:t> ‘The formation of 3D MRs droplets’ </a:t>
            </a:r>
            <a:r>
              <a:rPr lang="en-US" altLang="fr-FR" sz="1600" dirty="0" smtClean="0">
                <a:latin typeface="Square721 Cn BT" pitchFamily="34" charset="0"/>
                <a:cs typeface="Times New Roman" pitchFamily="18" charset="0"/>
              </a:rPr>
              <a:t>(500 images/second)</a:t>
            </a:r>
            <a:endParaRPr lang="en-US" altLang="fr-FR" sz="1600" dirty="0">
              <a:latin typeface="Square721 Cn BT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616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-1588" y="50800"/>
            <a:ext cx="9058275" cy="6714014"/>
            <a:chOff x="-1588" y="50800"/>
            <a:chExt cx="9058275" cy="6714014"/>
          </a:xfrm>
        </p:grpSpPr>
        <p:pic>
          <p:nvPicPr>
            <p:cNvPr id="264196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70437" y="488950"/>
              <a:ext cx="4221163" cy="251301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64197" name="Text Box 5"/>
            <p:cNvSpPr txBox="1">
              <a:spLocks noChangeArrowheads="1"/>
            </p:cNvSpPr>
            <p:nvPr/>
          </p:nvSpPr>
          <p:spPr bwMode="auto">
            <a:xfrm>
              <a:off x="-1588" y="50800"/>
              <a:ext cx="8893175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71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714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286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743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32004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657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41148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 eaLnBrk="0" hangingPunct="0"/>
              <a:r>
                <a:rPr lang="en-US" altLang="fr-FR" sz="1800" dirty="0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▪</a:t>
              </a:r>
              <a:r>
                <a:rPr lang="en-US" altLang="fr-FR" sz="1800" dirty="0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</a:rPr>
                <a:t> Two kinds of dynamic flow regimes on the T-‘flow-focusing ’</a:t>
              </a:r>
              <a:endParaRPr lang="en-US" altLang="fr-FR" sz="1800" dirty="0">
                <a:solidFill>
                  <a:schemeClr val="accent2"/>
                </a:solidFill>
                <a:latin typeface="Square721 Cn BT" pitchFamily="34" charset="0"/>
                <a:cs typeface="Times New Roman" pitchFamily="18" charset="0"/>
              </a:endParaRPr>
            </a:p>
          </p:txBody>
        </p:sp>
        <p:sp>
          <p:nvSpPr>
            <p:cNvPr id="264198" name="Text Box 6"/>
            <p:cNvSpPr txBox="1">
              <a:spLocks noChangeArrowheads="1"/>
            </p:cNvSpPr>
            <p:nvPr/>
          </p:nvSpPr>
          <p:spPr bwMode="auto">
            <a:xfrm>
              <a:off x="42862" y="2133600"/>
              <a:ext cx="4579938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71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714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286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743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32004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657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41148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 eaLnBrk="0" hangingPunct="0"/>
              <a:r>
                <a:rPr lang="en-US" altLang="fr-FR" sz="16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▪ Dripping regime </a:t>
              </a:r>
              <a:r>
                <a:rPr lang="en-US" altLang="fr-FR" sz="1600" dirty="0" err="1" smtClean="0">
                  <a:latin typeface="Square721 Cn BT"/>
                  <a:cs typeface="Times New Roman" pitchFamily="18" charset="0"/>
                  <a:sym typeface="Wingdings" pitchFamily="2" charset="2"/>
                </a:rPr>
                <a:t>t</a:t>
              </a:r>
              <a:r>
                <a:rPr lang="en-US" altLang="fr-FR" sz="1600" baseline="-25000" dirty="0" err="1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pinching</a:t>
              </a:r>
              <a:r>
                <a:rPr lang="en-US" altLang="fr-FR" sz="16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&lt;</a:t>
              </a:r>
              <a:r>
                <a:rPr lang="en-US" altLang="fr-FR" sz="1600" dirty="0" err="1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t</a:t>
              </a:r>
              <a:r>
                <a:rPr lang="en-US" altLang="fr-FR" sz="1600" baseline="-25000" dirty="0" err="1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jet</a:t>
              </a:r>
              <a:r>
                <a:rPr lang="en-US" altLang="fr-FR" sz="1600" baseline="-250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-formation</a:t>
              </a:r>
              <a:r>
                <a:rPr lang="en-US" altLang="fr-FR" sz="16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 (pinching enough fast).</a:t>
              </a:r>
              <a:endParaRPr lang="en-US" altLang="fr-FR" sz="1600" baseline="-25000" dirty="0">
                <a:latin typeface="Square721 Cn BT" pitchFamily="34" charset="0"/>
                <a:cs typeface="Times New Roman" pitchFamily="18" charset="0"/>
              </a:endParaRPr>
            </a:p>
          </p:txBody>
        </p:sp>
        <p:sp>
          <p:nvSpPr>
            <p:cNvPr id="264199" name="Text Box 7"/>
            <p:cNvSpPr txBox="1">
              <a:spLocks noChangeArrowheads="1"/>
            </p:cNvSpPr>
            <p:nvPr/>
          </p:nvSpPr>
          <p:spPr bwMode="auto">
            <a:xfrm>
              <a:off x="41275" y="673100"/>
              <a:ext cx="4581525" cy="11079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71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714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286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743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32004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657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41148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 eaLnBrk="0" hangingPunct="0"/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▪ J</a:t>
              </a:r>
              <a:r>
                <a:rPr lang="en-US" altLang="fr-FR" sz="16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etting regime </a:t>
              </a:r>
              <a:r>
                <a:rPr lang="en-US" altLang="fr-FR" sz="1600" dirty="0" err="1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t</a:t>
              </a:r>
              <a:r>
                <a:rPr lang="en-US" altLang="fr-FR" sz="1600" baseline="-25000" dirty="0" err="1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jet</a:t>
              </a:r>
              <a:r>
                <a:rPr lang="en-US" altLang="fr-FR" sz="1600" baseline="-250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-formation</a:t>
              </a:r>
              <a:r>
                <a:rPr lang="en-US" altLang="fr-FR" sz="16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&lt;</a:t>
              </a:r>
              <a:r>
                <a:rPr lang="en-US" altLang="fr-FR" sz="1600" dirty="0" err="1" smtClean="0">
                  <a:latin typeface="Square721 Cn BT"/>
                  <a:cs typeface="Times New Roman" pitchFamily="18" charset="0"/>
                  <a:sym typeface="Wingdings" pitchFamily="2" charset="2"/>
                </a:rPr>
                <a:t>t</a:t>
              </a:r>
              <a:r>
                <a:rPr lang="en-US" altLang="fr-FR" sz="1600" baseline="-25000" dirty="0" err="1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pinching</a:t>
              </a:r>
              <a:r>
                <a:rPr lang="en-US" altLang="fr-FR" sz="16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, </a:t>
              </a:r>
              <a:r>
                <a:rPr lang="en-US" altLang="fr-FR" sz="1600" dirty="0" smtClean="0">
                  <a:latin typeface="Square721 Cn BT" pitchFamily="34" charset="0"/>
                  <a:cs typeface="Times New Roman" pitchFamily="18" charset="0"/>
                </a:rPr>
                <a:t>dynamic capillary instability called Rayleigh-Plateau </a:t>
              </a:r>
              <a:r>
                <a:rPr lang="en-US" altLang="fr-FR" sz="16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 The energy minimization leads to the formation of droplets after the jet.</a:t>
              </a:r>
              <a:endParaRPr lang="en-US" altLang="fr-FR" sz="1600" dirty="0">
                <a:latin typeface="Square721 Cn BT" pitchFamily="34" charset="0"/>
                <a:cs typeface="Times New Roman" pitchFamily="18" charset="0"/>
                <a:sym typeface="Wingdings" pitchFamily="2" charset="2"/>
              </a:endParaRPr>
            </a:p>
          </p:txBody>
        </p:sp>
        <p:sp>
          <p:nvSpPr>
            <p:cNvPr id="264201" name="Text Box 9"/>
            <p:cNvSpPr txBox="1">
              <a:spLocks noChangeArrowheads="1"/>
            </p:cNvSpPr>
            <p:nvPr/>
          </p:nvSpPr>
          <p:spPr bwMode="auto">
            <a:xfrm>
              <a:off x="9525" y="3136900"/>
              <a:ext cx="8918575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71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714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286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743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32004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657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41148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 eaLnBrk="0" hangingPunct="0"/>
              <a:r>
                <a:rPr lang="en-US" altLang="fr-FR" sz="1800" dirty="0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▪</a:t>
              </a:r>
              <a:r>
                <a:rPr lang="en-US" altLang="fr-FR" sz="1800" dirty="0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</a:rPr>
                <a:t> Resonance </a:t>
              </a:r>
              <a:r>
                <a:rPr lang="en-US" altLang="fr-FR" sz="1800" dirty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</a:rPr>
                <a:t>in 3D </a:t>
              </a:r>
              <a:r>
                <a:rPr lang="en-US" altLang="fr-FR" sz="1800" dirty="0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</a:rPr>
                <a:t>organic </a:t>
              </a:r>
              <a:r>
                <a:rPr lang="en-US" altLang="fr-FR" sz="1800" dirty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</a:rPr>
                <a:t>MRs</a:t>
              </a:r>
            </a:p>
          </p:txBody>
        </p:sp>
        <p:sp>
          <p:nvSpPr>
            <p:cNvPr id="264203" name="Text Box 11"/>
            <p:cNvSpPr txBox="1">
              <a:spLocks noChangeArrowheads="1"/>
            </p:cNvSpPr>
            <p:nvPr/>
          </p:nvSpPr>
          <p:spPr bwMode="auto">
            <a:xfrm>
              <a:off x="50800" y="3454400"/>
              <a:ext cx="8928100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71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714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286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743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32004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657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41148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 eaLnBrk="0" hangingPunct="0"/>
              <a:r>
                <a:rPr lang="en-US" altLang="fr-FR" sz="16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▪ Use of Raman plate-form (</a:t>
              </a:r>
              <a:r>
                <a:rPr lang="en-US" altLang="fr-FR" sz="1600" dirty="0" smtClean="0">
                  <a:latin typeface="Symbol" pitchFamily="18" charset="2"/>
                  <a:cs typeface="Times New Roman" pitchFamily="18" charset="0"/>
                  <a:sym typeface="Wingdings" pitchFamily="2" charset="2"/>
                </a:rPr>
                <a:t>l</a:t>
              </a:r>
              <a:r>
                <a:rPr lang="en-US" altLang="fr-FR" sz="16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=785nm) to highlight the optical resonances (Stokes peak)</a:t>
              </a:r>
              <a:endParaRPr lang="en-US" altLang="fr-FR" sz="1600" dirty="0">
                <a:latin typeface="Square721 Cn BT" pitchFamily="34" charset="0"/>
                <a:cs typeface="Times New Roman" pitchFamily="18" charset="0"/>
                <a:sym typeface="Wingdings" pitchFamily="2" charset="2"/>
              </a:endParaRPr>
            </a:p>
          </p:txBody>
        </p:sp>
        <p:grpSp>
          <p:nvGrpSpPr>
            <p:cNvPr id="264215" name="Group 23"/>
            <p:cNvGrpSpPr>
              <a:grpSpLocks/>
            </p:cNvGrpSpPr>
            <p:nvPr/>
          </p:nvGrpSpPr>
          <p:grpSpPr bwMode="auto">
            <a:xfrm>
              <a:off x="101600" y="4070350"/>
              <a:ext cx="2551113" cy="1798637"/>
              <a:chOff x="85" y="2756"/>
              <a:chExt cx="1607" cy="1133"/>
            </a:xfrm>
          </p:grpSpPr>
          <p:pic>
            <p:nvPicPr>
              <p:cNvPr id="264202" name="Picture 10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" y="2802"/>
                <a:ext cx="1607" cy="1087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64204" name="Text Box 12"/>
              <p:cNvSpPr txBox="1">
                <a:spLocks noChangeArrowheads="1"/>
              </p:cNvSpPr>
              <p:nvPr/>
            </p:nvSpPr>
            <p:spPr bwMode="auto">
              <a:xfrm>
                <a:off x="1258" y="3513"/>
                <a:ext cx="389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FFFF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fr-FR" sz="1200" dirty="0" smtClean="0">
                    <a:latin typeface="Arial" charset="0"/>
                  </a:rPr>
                  <a:t>50 µm</a:t>
                </a:r>
                <a:endParaRPr lang="en-US" altLang="fr-FR" sz="1200" dirty="0">
                  <a:latin typeface="Arial" charset="0"/>
                </a:endParaRPr>
              </a:p>
            </p:txBody>
          </p:sp>
          <p:sp>
            <p:nvSpPr>
              <p:cNvPr id="264205" name="Line 13"/>
              <p:cNvSpPr>
                <a:spLocks noChangeShapeType="1"/>
              </p:cNvSpPr>
              <p:nvPr/>
            </p:nvSpPr>
            <p:spPr bwMode="auto">
              <a:xfrm flipV="1">
                <a:off x="634" y="3314"/>
                <a:ext cx="181" cy="1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64206" name="Text Box 14"/>
              <p:cNvSpPr txBox="1">
                <a:spLocks noChangeArrowheads="1"/>
              </p:cNvSpPr>
              <p:nvPr/>
            </p:nvSpPr>
            <p:spPr bwMode="auto">
              <a:xfrm>
                <a:off x="1308" y="3191"/>
                <a:ext cx="310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FFFF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fr-FR" sz="1200" dirty="0" smtClean="0">
                    <a:solidFill>
                      <a:schemeClr val="bg1"/>
                    </a:solidFill>
                    <a:latin typeface="Arial" charset="0"/>
                  </a:rPr>
                  <a:t>wire</a:t>
                </a:r>
                <a:endParaRPr lang="en-US" altLang="fr-FR" sz="1200" dirty="0">
                  <a:solidFill>
                    <a:schemeClr val="bg1"/>
                  </a:solidFill>
                  <a:latin typeface="Arial" charset="0"/>
                </a:endParaRPr>
              </a:p>
            </p:txBody>
          </p:sp>
          <p:sp>
            <p:nvSpPr>
              <p:cNvPr id="264208" name="Text Box 16"/>
              <p:cNvSpPr txBox="1">
                <a:spLocks noChangeArrowheads="1"/>
              </p:cNvSpPr>
              <p:nvPr/>
            </p:nvSpPr>
            <p:spPr bwMode="auto">
              <a:xfrm>
                <a:off x="135" y="3421"/>
                <a:ext cx="81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FFFF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fr-FR" sz="1200" dirty="0" smtClean="0">
                    <a:latin typeface="Arial" charset="0"/>
                  </a:rPr>
                  <a:t>Excitation localization</a:t>
                </a:r>
                <a:endParaRPr lang="en-US" altLang="fr-FR" sz="1200" dirty="0">
                  <a:latin typeface="Arial" charset="0"/>
                </a:endParaRPr>
              </a:p>
            </p:txBody>
          </p:sp>
          <p:sp>
            <p:nvSpPr>
              <p:cNvPr id="264209" name="Line 17"/>
              <p:cNvSpPr>
                <a:spLocks noChangeShapeType="1"/>
              </p:cNvSpPr>
              <p:nvPr/>
            </p:nvSpPr>
            <p:spPr bwMode="auto">
              <a:xfrm>
                <a:off x="615" y="2909"/>
                <a:ext cx="174" cy="6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64210" name="Text Box 18"/>
              <p:cNvSpPr txBox="1">
                <a:spLocks noChangeArrowheads="1"/>
              </p:cNvSpPr>
              <p:nvPr/>
            </p:nvSpPr>
            <p:spPr bwMode="auto">
              <a:xfrm>
                <a:off x="98" y="2756"/>
                <a:ext cx="1576" cy="3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FFFF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fr-FR" sz="1200" dirty="0" smtClean="0">
                    <a:latin typeface="Arial" charset="0"/>
                  </a:rPr>
                  <a:t>End spot </a:t>
                </a:r>
                <a:r>
                  <a:rPr lang="en-US" altLang="fr-FR" sz="1200" dirty="0" smtClean="0">
                    <a:latin typeface="Arial" charset="0"/>
                    <a:sym typeface="Wingdings" pitchFamily="2" charset="2"/>
                  </a:rPr>
                  <a:t> </a:t>
                </a:r>
                <a:r>
                  <a:rPr lang="en-US" altLang="fr-FR" sz="1200" dirty="0" smtClean="0">
                    <a:latin typeface="Arial" charset="0"/>
                  </a:rPr>
                  <a:t>Equatorial    </a:t>
                </a:r>
              </a:p>
              <a:p>
                <a:pPr algn="ctr"/>
                <a:r>
                  <a:rPr lang="en-US" altLang="fr-FR" sz="1200" dirty="0">
                    <a:latin typeface="Arial" charset="0"/>
                  </a:rPr>
                  <a:t> </a:t>
                </a:r>
                <a:r>
                  <a:rPr lang="en-US" altLang="fr-FR" sz="1200" dirty="0" smtClean="0">
                    <a:latin typeface="Arial" charset="0"/>
                  </a:rPr>
                  <a:t>                     </a:t>
                </a:r>
                <a:r>
                  <a:rPr lang="en-US" altLang="fr-FR" sz="1200" dirty="0" smtClean="0">
                    <a:solidFill>
                      <a:schemeClr val="bg1"/>
                    </a:solidFill>
                    <a:latin typeface="Arial" charset="0"/>
                  </a:rPr>
                  <a:t>trajectory</a:t>
                </a:r>
                <a:endParaRPr lang="en-US" altLang="fr-FR" sz="1200" dirty="0">
                  <a:solidFill>
                    <a:schemeClr val="bg1"/>
                  </a:solidFill>
                  <a:latin typeface="Arial" charset="0"/>
                </a:endParaRPr>
              </a:p>
            </p:txBody>
          </p:sp>
        </p:grpSp>
        <p:pic>
          <p:nvPicPr>
            <p:cNvPr id="264212" name="Picture 2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3587" y="4146550"/>
              <a:ext cx="3213100" cy="253365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64214" name="Picture 2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2562" y="4138613"/>
              <a:ext cx="3038475" cy="253841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64216" name="Text Box 24"/>
            <p:cNvSpPr txBox="1">
              <a:spLocks noChangeArrowheads="1"/>
            </p:cNvSpPr>
            <p:nvPr/>
          </p:nvSpPr>
          <p:spPr bwMode="auto">
            <a:xfrm>
              <a:off x="95250" y="6026150"/>
              <a:ext cx="2540000" cy="7386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71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714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286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743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32004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657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41148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 eaLnBrk="0" hangingPunct="0">
                <a:buFont typeface="Wingdings" pitchFamily="2" charset="2"/>
                <a:buChar char="è"/>
              </a:pPr>
              <a:r>
                <a:rPr lang="en-US" altLang="fr-FR" sz="1400" dirty="0" err="1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FSR</a:t>
              </a:r>
              <a:r>
                <a:rPr lang="en-US" altLang="fr-FR" sz="1400" baseline="-25000" dirty="0" err="1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average</a:t>
              </a:r>
              <a:r>
                <a:rPr lang="en-US" altLang="fr-FR" sz="1400" dirty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 </a:t>
              </a:r>
              <a:r>
                <a:rPr lang="en-US" altLang="fr-FR" sz="14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(</a:t>
              </a:r>
              <a:r>
                <a:rPr lang="en-US" altLang="fr-FR" sz="1400" dirty="0" smtClean="0">
                  <a:latin typeface="Symbol" pitchFamily="18" charset="2"/>
                  <a:cs typeface="Times New Roman" pitchFamily="18" charset="0"/>
                  <a:sym typeface="Wingdings" pitchFamily="2" charset="2"/>
                </a:rPr>
                <a:t>Dl</a:t>
              </a:r>
              <a:r>
                <a:rPr lang="en-US" altLang="fr-FR" sz="14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)= 0.86 nm  &amp; 0.88 nm (here </a:t>
              </a:r>
              <a:r>
                <a:rPr lang="en-US" altLang="fr-FR" sz="1400" dirty="0" err="1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D</a:t>
              </a:r>
              <a:r>
                <a:rPr lang="en-US" altLang="fr-FR" sz="1400" baseline="-25000" dirty="0" err="1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sphere</a:t>
              </a:r>
              <a:r>
                <a:rPr lang="en-US" altLang="fr-FR" sz="14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= 143 µm).</a:t>
              </a:r>
              <a:endParaRPr lang="en-US" altLang="fr-FR" sz="1400" dirty="0">
                <a:latin typeface="Square721 Cn BT" pitchFamily="34" charset="0"/>
                <a:cs typeface="Times New Roman" pitchFamily="18" charset="0"/>
                <a:sym typeface="Wingdings" pitchFamily="2" charset="2"/>
              </a:endParaRPr>
            </a:p>
          </p:txBody>
        </p:sp>
        <p:sp>
          <p:nvSpPr>
            <p:cNvPr id="264236" name="Line 44"/>
            <p:cNvSpPr>
              <a:spLocks noChangeShapeType="1"/>
            </p:cNvSpPr>
            <p:nvPr/>
          </p:nvSpPr>
          <p:spPr bwMode="auto">
            <a:xfrm flipV="1">
              <a:off x="5118100" y="4337050"/>
              <a:ext cx="171450" cy="6350"/>
            </a:xfrm>
            <a:prstGeom prst="line">
              <a:avLst/>
            </a:prstGeom>
            <a:noFill/>
            <a:ln w="19050">
              <a:solidFill>
                <a:srgbClr val="000099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64237" name="Line 45"/>
            <p:cNvSpPr>
              <a:spLocks noChangeShapeType="1"/>
            </p:cNvSpPr>
            <p:nvPr/>
          </p:nvSpPr>
          <p:spPr bwMode="auto">
            <a:xfrm flipV="1">
              <a:off x="8166100" y="4368800"/>
              <a:ext cx="171450" cy="6350"/>
            </a:xfrm>
            <a:prstGeom prst="line">
              <a:avLst/>
            </a:prstGeom>
            <a:noFill/>
            <a:ln w="19050">
              <a:solidFill>
                <a:srgbClr val="000099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64238" name="Text Box 46"/>
            <p:cNvSpPr txBox="1">
              <a:spLocks noChangeArrowheads="1"/>
            </p:cNvSpPr>
            <p:nvPr/>
          </p:nvSpPr>
          <p:spPr bwMode="auto">
            <a:xfrm>
              <a:off x="4514850" y="4152900"/>
              <a:ext cx="57785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71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714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286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743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32004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657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41148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 eaLnBrk="0" hangingPunct="0">
                <a:buFont typeface="Wingdings" pitchFamily="2" charset="2"/>
                <a:buNone/>
              </a:pPr>
              <a:r>
                <a:rPr lang="en-US" altLang="fr-FR" sz="1400" dirty="0" smtClean="0">
                  <a:solidFill>
                    <a:srgbClr val="000099"/>
                  </a:solidFill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FSR</a:t>
              </a:r>
              <a:endParaRPr lang="en-US" altLang="fr-FR" sz="1400" dirty="0">
                <a:solidFill>
                  <a:srgbClr val="000099"/>
                </a:solidFill>
                <a:latin typeface="Square721 Cn BT" pitchFamily="34" charset="0"/>
                <a:cs typeface="Times New Roman" pitchFamily="18" charset="0"/>
                <a:sym typeface="Wingdings" pitchFamily="2" charset="2"/>
              </a:endParaRPr>
            </a:p>
          </p:txBody>
        </p:sp>
        <p:sp>
          <p:nvSpPr>
            <p:cNvPr id="264239" name="Text Box 47"/>
            <p:cNvSpPr txBox="1">
              <a:spLocks noChangeArrowheads="1"/>
            </p:cNvSpPr>
            <p:nvPr/>
          </p:nvSpPr>
          <p:spPr bwMode="auto">
            <a:xfrm>
              <a:off x="7686675" y="4216400"/>
              <a:ext cx="581025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71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714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286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743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32004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657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41148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 eaLnBrk="0" hangingPunct="0">
                <a:buFont typeface="Wingdings" pitchFamily="2" charset="2"/>
                <a:buNone/>
              </a:pPr>
              <a:r>
                <a:rPr lang="en-US" altLang="fr-FR" sz="1400" dirty="0" smtClean="0">
                  <a:solidFill>
                    <a:srgbClr val="000099"/>
                  </a:solidFill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FSR</a:t>
              </a:r>
              <a:endParaRPr lang="en-US" altLang="fr-FR" sz="1400" dirty="0">
                <a:solidFill>
                  <a:srgbClr val="000099"/>
                </a:solidFill>
                <a:latin typeface="Square721 Cn BT" pitchFamily="34" charset="0"/>
                <a:cs typeface="Times New Roman" pitchFamily="18" charset="0"/>
                <a:sym typeface="Wingdings" pitchFamily="2" charset="2"/>
              </a:endParaRPr>
            </a:p>
          </p:txBody>
        </p:sp>
      </p:grpSp>
      <p:sp>
        <p:nvSpPr>
          <p:cNvPr id="3" name="ZoneTexte 2"/>
          <p:cNvSpPr txBox="1"/>
          <p:nvPr/>
        </p:nvSpPr>
        <p:spPr>
          <a:xfrm>
            <a:off x="3286981" y="6388130"/>
            <a:ext cx="222799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Wavelength (nm)</a:t>
            </a:r>
            <a:endParaRPr lang="en-US" sz="1400" dirty="0"/>
          </a:p>
        </p:txBody>
      </p:sp>
      <p:sp>
        <p:nvSpPr>
          <p:cNvPr id="25" name="ZoneTexte 24"/>
          <p:cNvSpPr txBox="1"/>
          <p:nvPr/>
        </p:nvSpPr>
        <p:spPr>
          <a:xfrm>
            <a:off x="6290531" y="6234241"/>
            <a:ext cx="186286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Wavelength (nm)</a:t>
            </a:r>
            <a:endParaRPr lang="en-US" sz="1400" dirty="0"/>
          </a:p>
        </p:txBody>
      </p:sp>
      <p:cxnSp>
        <p:nvCxnSpPr>
          <p:cNvPr id="5" name="Connecteur droit 4"/>
          <p:cNvCxnSpPr/>
          <p:nvPr/>
        </p:nvCxnSpPr>
        <p:spPr bwMode="auto">
          <a:xfrm>
            <a:off x="2895600" y="6686551"/>
            <a:ext cx="2790825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95250" y="53975"/>
            <a:ext cx="8921750" cy="6804025"/>
            <a:chOff x="95250" y="53975"/>
            <a:chExt cx="8921750" cy="6804025"/>
          </a:xfrm>
        </p:grpSpPr>
        <p:sp>
          <p:nvSpPr>
            <p:cNvPr id="265224" name="Text Box 8"/>
            <p:cNvSpPr txBox="1">
              <a:spLocks noChangeArrowheads="1"/>
            </p:cNvSpPr>
            <p:nvPr/>
          </p:nvSpPr>
          <p:spPr bwMode="auto">
            <a:xfrm>
              <a:off x="98425" y="53975"/>
              <a:ext cx="8918575" cy="369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71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714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286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743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32004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657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41148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 eaLnBrk="0" hangingPunct="0"/>
              <a:r>
                <a:rPr lang="en-US" altLang="fr-FR" sz="1800" dirty="0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▪</a:t>
              </a:r>
              <a:r>
                <a:rPr lang="en-US" altLang="fr-FR" sz="1800" dirty="0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</a:rPr>
                <a:t> Coupling and excitation of whispering gallery modes</a:t>
              </a:r>
              <a:endParaRPr lang="en-US" altLang="fr-FR" sz="1800" dirty="0">
                <a:solidFill>
                  <a:schemeClr val="accent2"/>
                </a:solidFill>
                <a:latin typeface="Square721 Cn BT" pitchFamily="34" charset="0"/>
                <a:cs typeface="Times New Roman" pitchFamily="18" charset="0"/>
              </a:endParaRPr>
            </a:p>
          </p:txBody>
        </p:sp>
        <p:pic>
          <p:nvPicPr>
            <p:cNvPr id="265226" name="Picture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9000" y="566511"/>
              <a:ext cx="3562350" cy="225742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65234" name="Group 18"/>
            <p:cNvGrpSpPr>
              <a:grpSpLocks/>
            </p:cNvGrpSpPr>
            <p:nvPr/>
          </p:nvGrpSpPr>
          <p:grpSpPr bwMode="auto">
            <a:xfrm>
              <a:off x="5591175" y="551644"/>
              <a:ext cx="3044825" cy="2287158"/>
              <a:chOff x="3780" y="1319"/>
              <a:chExt cx="1878" cy="1409"/>
            </a:xfrm>
          </p:grpSpPr>
          <p:pic>
            <p:nvPicPr>
              <p:cNvPr id="265227" name="Picture 11" descr="IMG_1427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80" y="1319"/>
                <a:ext cx="1878" cy="140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65229" name="Text Box 13"/>
              <p:cNvSpPr txBox="1">
                <a:spLocks noChangeArrowheads="1"/>
              </p:cNvSpPr>
              <p:nvPr/>
            </p:nvSpPr>
            <p:spPr bwMode="auto">
              <a:xfrm>
                <a:off x="3864" y="2496"/>
                <a:ext cx="1563" cy="20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FFFF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just"/>
                <a:r>
                  <a:rPr lang="en-US" altLang="fr-FR" sz="1600" dirty="0" smtClean="0">
                    <a:solidFill>
                      <a:schemeClr val="bg1"/>
                    </a:solidFill>
                    <a:latin typeface="Square721 Cn BT" pitchFamily="34" charset="0"/>
                  </a:rPr>
                  <a:t>DIC </a:t>
                </a:r>
                <a:r>
                  <a:rPr lang="en-US" altLang="fr-FR" sz="1600" dirty="0" err="1" smtClean="0">
                    <a:solidFill>
                      <a:schemeClr val="bg1"/>
                    </a:solidFill>
                    <a:latin typeface="Square721 Cn BT" pitchFamily="34" charset="0"/>
                  </a:rPr>
                  <a:t>Nomarski</a:t>
                </a:r>
                <a:r>
                  <a:rPr lang="en-US" altLang="fr-FR" sz="1600" dirty="0" smtClean="0">
                    <a:solidFill>
                      <a:schemeClr val="bg1"/>
                    </a:solidFill>
                    <a:latin typeface="Square721 Cn BT" pitchFamily="34" charset="0"/>
                  </a:rPr>
                  <a:t> imaging</a:t>
                </a:r>
                <a:endParaRPr lang="en-US" altLang="fr-FR" sz="1600" dirty="0">
                  <a:solidFill>
                    <a:schemeClr val="bg1"/>
                  </a:solidFill>
                  <a:latin typeface="Square721 Cn BT" pitchFamily="34" charset="0"/>
                </a:endParaRPr>
              </a:p>
            </p:txBody>
          </p:sp>
        </p:grpSp>
        <p:grpSp>
          <p:nvGrpSpPr>
            <p:cNvPr id="265231" name="Group 15"/>
            <p:cNvGrpSpPr>
              <a:grpSpLocks/>
            </p:cNvGrpSpPr>
            <p:nvPr/>
          </p:nvGrpSpPr>
          <p:grpSpPr bwMode="auto">
            <a:xfrm>
              <a:off x="5986462" y="3739356"/>
              <a:ext cx="3013075" cy="2236787"/>
              <a:chOff x="3803" y="2365"/>
              <a:chExt cx="1858" cy="1393"/>
            </a:xfrm>
          </p:grpSpPr>
          <p:pic>
            <p:nvPicPr>
              <p:cNvPr id="265228" name="Picture 12" descr="IMG_1428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03" y="2365"/>
                <a:ext cx="1858" cy="139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65230" name="Picture 14" descr="IMG_1425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39" y="2369"/>
                <a:ext cx="522" cy="39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65233" name="Picture 1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6050" y="5480050"/>
              <a:ext cx="5588000" cy="1233487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65235" name="Line 19"/>
            <p:cNvSpPr>
              <a:spLocks noChangeShapeType="1"/>
            </p:cNvSpPr>
            <p:nvPr/>
          </p:nvSpPr>
          <p:spPr bwMode="auto">
            <a:xfrm>
              <a:off x="95250" y="3040426"/>
              <a:ext cx="5753100" cy="127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65236" name="Line 20"/>
            <p:cNvSpPr>
              <a:spLocks noChangeShapeType="1"/>
            </p:cNvSpPr>
            <p:nvPr/>
          </p:nvSpPr>
          <p:spPr bwMode="auto">
            <a:xfrm flipH="1">
              <a:off x="5842000" y="3051174"/>
              <a:ext cx="0" cy="380682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pic>
          <p:nvPicPr>
            <p:cNvPr id="20" name="Picture 27" descr="photoRES-bleu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4627" y="3130550"/>
              <a:ext cx="2218795" cy="22352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28575" y="177800"/>
            <a:ext cx="9080500" cy="6445250"/>
            <a:chOff x="28575" y="177800"/>
            <a:chExt cx="9080500" cy="6445250"/>
          </a:xfrm>
        </p:grpSpPr>
        <p:pic>
          <p:nvPicPr>
            <p:cNvPr id="289797" name="Picture 2" descr="fig3 (Copier)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606" y="177800"/>
              <a:ext cx="5871998" cy="3395719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89798" name="Groupe 84"/>
            <p:cNvGrpSpPr>
              <a:grpSpLocks/>
            </p:cNvGrpSpPr>
            <p:nvPr/>
          </p:nvGrpSpPr>
          <p:grpSpPr bwMode="auto">
            <a:xfrm>
              <a:off x="4723824" y="3094599"/>
              <a:ext cx="4385251" cy="3528451"/>
              <a:chOff x="4788024" y="2956024"/>
              <a:chExt cx="4168575" cy="3281288"/>
            </a:xfrm>
          </p:grpSpPr>
          <p:pic>
            <p:nvPicPr>
              <p:cNvPr id="289799" name="Image 4" descr="figure 4.tif"/>
              <p:cNvPicPr>
                <a:picLocks noChangeAspect="1" noChangeArrowheads="1"/>
              </p:cNvPicPr>
              <p:nvPr/>
            </p:nvPicPr>
            <p:blipFill>
              <a:blip r:embed="rId3">
                <a:lum contrast="22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8024" y="2956024"/>
                <a:ext cx="4168575" cy="3281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89800" name="Oval 78"/>
              <p:cNvSpPr>
                <a:spLocks noChangeArrowheads="1"/>
              </p:cNvSpPr>
              <p:nvPr/>
            </p:nvSpPr>
            <p:spPr bwMode="auto">
              <a:xfrm>
                <a:off x="6660232" y="3645024"/>
                <a:ext cx="1800200" cy="1800200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algn="l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fr-FR" sz="1800" b="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289801" name="Oval 79"/>
              <p:cNvSpPr>
                <a:spLocks noChangeAspect="1" noChangeArrowheads="1"/>
              </p:cNvSpPr>
              <p:nvPr/>
            </p:nvSpPr>
            <p:spPr bwMode="auto">
              <a:xfrm>
                <a:off x="6945735" y="3961686"/>
                <a:ext cx="1209578" cy="1171214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algn="l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fr-FR" sz="1800" b="0" dirty="0">
                  <a:latin typeface="Arial" charset="0"/>
                  <a:cs typeface="Arial" charset="0"/>
                </a:endParaRPr>
              </a:p>
            </p:txBody>
          </p:sp>
        </p:grpSp>
        <p:pic>
          <p:nvPicPr>
            <p:cNvPr id="289802" name="Picture 84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4312" y="4812076"/>
              <a:ext cx="3555738" cy="1241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9803" name="ZoneTexte 86"/>
            <p:cNvSpPr txBox="1">
              <a:spLocks noChangeArrowheads="1"/>
            </p:cNvSpPr>
            <p:nvPr/>
          </p:nvSpPr>
          <p:spPr bwMode="auto">
            <a:xfrm>
              <a:off x="7740720" y="4760336"/>
              <a:ext cx="418766" cy="4616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fr-FR" dirty="0" smtClean="0">
                  <a:solidFill>
                    <a:srgbClr val="C00000"/>
                  </a:solidFill>
                  <a:latin typeface="Arial" charset="0"/>
                  <a:cs typeface="Arial" charset="0"/>
                </a:rPr>
                <a:t>r</a:t>
              </a:r>
              <a:r>
                <a:rPr lang="en-US" altLang="fr-FR" baseline="-25000" dirty="0" smtClean="0">
                  <a:solidFill>
                    <a:srgbClr val="C00000"/>
                  </a:solidFill>
                  <a:latin typeface="Arial" charset="0"/>
                  <a:cs typeface="Arial" charset="0"/>
                </a:rPr>
                <a:t>1</a:t>
              </a:r>
              <a:endParaRPr lang="en-US" altLang="fr-FR" baseline="-25000" dirty="0">
                <a:solidFill>
                  <a:srgbClr val="C00000"/>
                </a:solidFill>
                <a:latin typeface="Arial" charset="0"/>
                <a:cs typeface="Arial" charset="0"/>
              </a:endParaRPr>
            </a:p>
          </p:txBody>
        </p:sp>
        <p:cxnSp>
          <p:nvCxnSpPr>
            <p:cNvPr id="89" name="Connecteur droit avec flèche 88"/>
            <p:cNvCxnSpPr>
              <a:endCxn id="289801" idx="6"/>
            </p:cNvCxnSpPr>
            <p:nvPr/>
          </p:nvCxnSpPr>
          <p:spPr bwMode="auto">
            <a:xfrm flipV="1">
              <a:off x="7596188" y="4805363"/>
              <a:ext cx="669925" cy="17462"/>
            </a:xfrm>
            <a:prstGeom prst="straightConnector1">
              <a:avLst/>
            </a:prstGeom>
            <a:ln w="2222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necteur droit avec flèche 89"/>
            <p:cNvCxnSpPr/>
            <p:nvPr/>
          </p:nvCxnSpPr>
          <p:spPr bwMode="auto">
            <a:xfrm flipV="1">
              <a:off x="7596188" y="3921125"/>
              <a:ext cx="649287" cy="738188"/>
            </a:xfrm>
            <a:prstGeom prst="straightConnector1">
              <a:avLst/>
            </a:prstGeom>
            <a:ln w="2222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9806" name="ZoneTexte 91"/>
            <p:cNvSpPr txBox="1">
              <a:spLocks noChangeArrowheads="1"/>
            </p:cNvSpPr>
            <p:nvPr/>
          </p:nvSpPr>
          <p:spPr bwMode="auto">
            <a:xfrm>
              <a:off x="7524664" y="4036154"/>
              <a:ext cx="356241" cy="4616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fr-FR" dirty="0" smtClean="0">
                  <a:solidFill>
                    <a:srgbClr val="C00000"/>
                  </a:solidFill>
                  <a:latin typeface="Arial" charset="0"/>
                  <a:cs typeface="Arial" charset="0"/>
                </a:rPr>
                <a:t>a</a:t>
              </a:r>
              <a:endParaRPr lang="en-US" altLang="fr-FR" baseline="-25000" dirty="0">
                <a:solidFill>
                  <a:srgbClr val="C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93" name="Ellipse 92"/>
            <p:cNvSpPr/>
            <p:nvPr/>
          </p:nvSpPr>
          <p:spPr bwMode="auto">
            <a:xfrm>
              <a:off x="466725" y="4691063"/>
              <a:ext cx="720725" cy="935037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defRPr/>
              </a:pPr>
              <a:endParaRPr lang="en-US" sz="1800" b="0" dirty="0"/>
            </a:p>
          </p:txBody>
        </p:sp>
        <p:sp>
          <p:nvSpPr>
            <p:cNvPr id="94" name="Ellipse 93"/>
            <p:cNvSpPr/>
            <p:nvPr/>
          </p:nvSpPr>
          <p:spPr bwMode="auto">
            <a:xfrm>
              <a:off x="1927225" y="4719638"/>
              <a:ext cx="215900" cy="431800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defRPr/>
              </a:pPr>
              <a:endParaRPr lang="en-US" sz="1800" b="0" dirty="0"/>
            </a:p>
          </p:txBody>
        </p:sp>
        <p:sp>
          <p:nvSpPr>
            <p:cNvPr id="289809" name="ZoneTexte 94"/>
            <p:cNvSpPr txBox="1">
              <a:spLocks noChangeArrowheads="1"/>
            </p:cNvSpPr>
            <p:nvPr/>
          </p:nvSpPr>
          <p:spPr bwMode="auto">
            <a:xfrm>
              <a:off x="28575" y="3961312"/>
              <a:ext cx="493115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fr-FR" sz="20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Intern caustic function </a:t>
              </a:r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(</a:t>
              </a:r>
              <a:r>
                <a:rPr lang="en-US" altLang="fr-FR" sz="1800" i="1" dirty="0" err="1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n,l</a:t>
              </a:r>
              <a:r>
                <a:rPr lang="en-US" altLang="fr-FR" sz="1800" i="1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 </a:t>
              </a:r>
              <a:r>
                <a:rPr lang="en-US" altLang="fr-FR" sz="1400" i="1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quantic numbers</a:t>
              </a:r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)</a:t>
              </a:r>
              <a:endParaRPr lang="en-US" altLang="fr-FR" sz="1800" dirty="0">
                <a:latin typeface="Square721 Cn BT" pitchFamily="34" charset="0"/>
                <a:cs typeface="Times New Roman" pitchFamily="18" charset="0"/>
                <a:sym typeface="Wingdings" pitchFamily="2" charset="2"/>
              </a:endParaRPr>
            </a:p>
          </p:txBody>
        </p:sp>
        <p:pic>
          <p:nvPicPr>
            <p:cNvPr id="17" name="Picture 3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76477" y="181330"/>
              <a:ext cx="3002224" cy="218087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8" name="Text Box 27"/>
            <p:cNvSpPr txBox="1">
              <a:spLocks noChangeArrowheads="1"/>
            </p:cNvSpPr>
            <p:nvPr/>
          </p:nvSpPr>
          <p:spPr bwMode="auto">
            <a:xfrm>
              <a:off x="6286501" y="2426732"/>
              <a:ext cx="246847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71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714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286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743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32004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657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41148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 eaLnBrk="0" hangingPunct="0">
                <a:buFont typeface="Wingdings" pitchFamily="2" charset="2"/>
                <a:buNone/>
              </a:pPr>
              <a:r>
                <a:rPr lang="en-US" altLang="fr-FR" sz="1800" dirty="0" smtClean="0">
                  <a:latin typeface="Symbol" pitchFamily="18" charset="2"/>
                  <a:cs typeface="Times New Roman" pitchFamily="18" charset="0"/>
                  <a:sym typeface="Wingdings" pitchFamily="2" charset="2"/>
                </a:rPr>
                <a:t>dl</a:t>
              </a:r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=1.9nm and Q=450</a:t>
              </a:r>
              <a:endParaRPr lang="en-US" altLang="fr-FR" sz="1800" dirty="0">
                <a:latin typeface="Square721 Cn BT" pitchFamily="34" charset="0"/>
                <a:cs typeface="Times New Roman" pitchFamily="18" charset="0"/>
                <a:sym typeface="Wingdings" pitchFamily="2" charset="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38100" y="174625"/>
            <a:ext cx="9239250" cy="6243638"/>
            <a:chOff x="38100" y="174625"/>
            <a:chExt cx="9239250" cy="6243638"/>
          </a:xfrm>
        </p:grpSpPr>
        <p:pic>
          <p:nvPicPr>
            <p:cNvPr id="290821" name="Image 4" descr="figure44.t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438" y="784225"/>
              <a:ext cx="4327526" cy="5634038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0824" name="Text Box 8"/>
            <p:cNvSpPr txBox="1">
              <a:spLocks noChangeArrowheads="1"/>
            </p:cNvSpPr>
            <p:nvPr/>
          </p:nvSpPr>
          <p:spPr bwMode="auto">
            <a:xfrm>
              <a:off x="5032376" y="912813"/>
              <a:ext cx="1168400" cy="41592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altLang="fr-FR" sz="2000" dirty="0" smtClean="0">
                  <a:latin typeface="Square721 Cn BT" pitchFamily="34" charset="0"/>
                  <a:cs typeface="Arial" charset="0"/>
                </a:rPr>
                <a:t>Q=</a:t>
              </a:r>
              <a:r>
                <a:rPr lang="en-US" altLang="fr-FR" sz="2000" dirty="0" smtClean="0">
                  <a:latin typeface="Symbol" pitchFamily="18" charset="2"/>
                  <a:cs typeface="Arial" charset="0"/>
                </a:rPr>
                <a:t>l</a:t>
              </a:r>
              <a:r>
                <a:rPr lang="en-US" altLang="fr-FR" sz="2000" baseline="-25000" dirty="0" smtClean="0">
                  <a:latin typeface="Symbol" pitchFamily="18" charset="2"/>
                  <a:cs typeface="Arial" charset="0"/>
                </a:rPr>
                <a:t>0</a:t>
              </a:r>
              <a:r>
                <a:rPr lang="en-US" altLang="fr-FR" sz="2000" dirty="0" smtClean="0">
                  <a:latin typeface="Symbol" pitchFamily="18" charset="2"/>
                  <a:cs typeface="Arial" charset="0"/>
                </a:rPr>
                <a:t>/dl</a:t>
              </a:r>
              <a:endParaRPr lang="en-US" altLang="fr-FR" sz="2000" dirty="0">
                <a:latin typeface="Symbol" pitchFamily="18" charset="2"/>
                <a:cs typeface="Arial" charset="0"/>
              </a:endParaRPr>
            </a:p>
          </p:txBody>
        </p:sp>
        <p:sp>
          <p:nvSpPr>
            <p:cNvPr id="290826" name="Oval 10"/>
            <p:cNvSpPr>
              <a:spLocks noChangeArrowheads="1"/>
            </p:cNvSpPr>
            <p:nvPr/>
          </p:nvSpPr>
          <p:spPr bwMode="auto">
            <a:xfrm>
              <a:off x="5357814" y="1530350"/>
              <a:ext cx="1146175" cy="911225"/>
            </a:xfrm>
            <a:prstGeom prst="ellips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90827" name="Line 11"/>
            <p:cNvSpPr>
              <a:spLocks noChangeShapeType="1"/>
            </p:cNvSpPr>
            <p:nvPr/>
          </p:nvSpPr>
          <p:spPr bwMode="auto">
            <a:xfrm flipH="1">
              <a:off x="5907090" y="2574925"/>
              <a:ext cx="9525" cy="447675"/>
            </a:xfrm>
            <a:prstGeom prst="line">
              <a:avLst/>
            </a:prstGeom>
            <a:noFill/>
            <a:ln w="76200">
              <a:solidFill>
                <a:srgbClr val="8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0829" name="Text Box 13"/>
            <p:cNvSpPr txBox="1">
              <a:spLocks noChangeArrowheads="1"/>
            </p:cNvSpPr>
            <p:nvPr/>
          </p:nvSpPr>
          <p:spPr bwMode="auto">
            <a:xfrm>
              <a:off x="38100" y="174625"/>
              <a:ext cx="9023352" cy="369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71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714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286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743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32004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657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41148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 eaLnBrk="0" hangingPunct="0"/>
              <a:r>
                <a:rPr lang="en-US" altLang="fr-FR" sz="1800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▪ AFM </a:t>
              </a:r>
              <a:r>
                <a:rPr lang="en-US" altLang="fr-FR" sz="1800" dirty="0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analysis and statistic de moments for the origin of the Q-quality factor</a:t>
              </a:r>
              <a:endParaRPr lang="en-US" altLang="fr-FR" sz="1800" dirty="0">
                <a:solidFill>
                  <a:schemeClr val="accent2"/>
                </a:solidFill>
                <a:latin typeface="Square721 Cn BT" pitchFamily="34" charset="0"/>
                <a:cs typeface="Times New Roman" pitchFamily="18" charset="0"/>
                <a:sym typeface="Wingdings" pitchFamily="2" charset="2"/>
              </a:endParaRPr>
            </a:p>
          </p:txBody>
        </p:sp>
        <p:graphicFrame>
          <p:nvGraphicFramePr>
            <p:cNvPr id="290832" name="Object 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30129644"/>
                </p:ext>
              </p:extLst>
            </p:nvPr>
          </p:nvGraphicFramePr>
          <p:xfrm>
            <a:off x="4891088" y="1598380"/>
            <a:ext cx="4240437" cy="7527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4416" name="Équation" r:id="rId4" imgW="3365280" imgH="596880" progId="Equation.3">
                    <p:embed/>
                  </p:oleObj>
                </mc:Choice>
                <mc:Fallback>
                  <p:oleObj name="Équation" r:id="rId4" imgW="3365280" imgH="596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91088" y="1598380"/>
                          <a:ext cx="4240437" cy="7527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0833" name="Object 1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23574606"/>
                </p:ext>
              </p:extLst>
            </p:nvPr>
          </p:nvGraphicFramePr>
          <p:xfrm>
            <a:off x="5035551" y="3267075"/>
            <a:ext cx="2357438" cy="785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4417" name="Equation" r:id="rId6" imgW="1295280" imgH="431640" progId="Equation.3">
                    <p:embed/>
                  </p:oleObj>
                </mc:Choice>
                <mc:Fallback>
                  <p:oleObj name="Equation" r:id="rId6" imgW="1295280" imgH="431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35551" y="3267075"/>
                          <a:ext cx="2357438" cy="785813"/>
                        </a:xfrm>
                        <a:prstGeom prst="rect">
                          <a:avLst/>
                        </a:prstGeom>
                        <a:noFill/>
                        <a:ln w="2857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90834" name="Text Box 18"/>
            <p:cNvSpPr txBox="1">
              <a:spLocks noChangeArrowheads="1"/>
            </p:cNvSpPr>
            <p:nvPr/>
          </p:nvSpPr>
          <p:spPr bwMode="auto">
            <a:xfrm>
              <a:off x="4813301" y="4473575"/>
              <a:ext cx="4330699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altLang="fr-FR" sz="1600" b="0" dirty="0" err="1" smtClean="0">
                  <a:latin typeface="Square721 Cn BT" pitchFamily="34" charset="0"/>
                  <a:cs typeface="Arial" charset="0"/>
                </a:rPr>
                <a:t>h</a:t>
              </a:r>
              <a:r>
                <a:rPr lang="en-US" altLang="fr-FR" sz="1600" b="0" baseline="-25000" dirty="0" err="1" smtClean="0">
                  <a:latin typeface="Square721 Cn BT" pitchFamily="34" charset="0"/>
                  <a:cs typeface="Arial" charset="0"/>
                </a:rPr>
                <a:t>RMS</a:t>
              </a:r>
              <a:r>
                <a:rPr lang="en-US" altLang="fr-FR" sz="1600" b="0" dirty="0" smtClean="0">
                  <a:latin typeface="Square721 Cn BT" pitchFamily="34" charset="0"/>
                  <a:cs typeface="Arial" charset="0"/>
                </a:rPr>
                <a:t> quadric average distance of roughness</a:t>
              </a:r>
            </a:p>
            <a:p>
              <a:pPr algn="l">
                <a:spcBef>
                  <a:spcPct val="0"/>
                </a:spcBef>
              </a:pPr>
              <a:r>
                <a:rPr lang="en-US" altLang="fr-FR" sz="1600" b="0" dirty="0" smtClean="0">
                  <a:latin typeface="Square721 Cn BT" pitchFamily="34" charset="0"/>
                  <a:cs typeface="Arial" charset="0"/>
                </a:rPr>
                <a:t>L</a:t>
              </a:r>
              <a:r>
                <a:rPr lang="en-US" altLang="fr-FR" sz="1600" b="0" baseline="-25000" dirty="0" smtClean="0">
                  <a:latin typeface="Square721 Cn BT" pitchFamily="34" charset="0"/>
                  <a:cs typeface="Arial" charset="0"/>
                </a:rPr>
                <a:t>C</a:t>
              </a:r>
              <a:r>
                <a:rPr lang="en-US" altLang="fr-FR" sz="1600" b="0" dirty="0" smtClean="0">
                  <a:latin typeface="Square721 Cn BT" pitchFamily="34" charset="0"/>
                  <a:cs typeface="Arial" charset="0"/>
                </a:rPr>
                <a:t> coherence length (topology sense and surface statistics !)</a:t>
              </a:r>
              <a:endParaRPr lang="en-US" altLang="fr-FR" sz="1600" b="0" dirty="0">
                <a:latin typeface="Square721 Cn BT" pitchFamily="34" charset="0"/>
                <a:cs typeface="Arial" charset="0"/>
              </a:endParaRPr>
            </a:p>
          </p:txBody>
        </p:sp>
        <p:sp>
          <p:nvSpPr>
            <p:cNvPr id="290835" name="Line 19"/>
            <p:cNvSpPr>
              <a:spLocks noChangeShapeType="1"/>
            </p:cNvSpPr>
            <p:nvPr/>
          </p:nvSpPr>
          <p:spPr bwMode="auto">
            <a:xfrm>
              <a:off x="6296026" y="1133475"/>
              <a:ext cx="47625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arrow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90836" name="Text Box 20"/>
            <p:cNvSpPr txBox="1">
              <a:spLocks noChangeArrowheads="1"/>
            </p:cNvSpPr>
            <p:nvPr/>
          </p:nvSpPr>
          <p:spPr bwMode="auto">
            <a:xfrm>
              <a:off x="6762751" y="946150"/>
              <a:ext cx="1460656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altLang="fr-FR" sz="1600" b="0" dirty="0" err="1" smtClean="0">
                  <a:latin typeface="Square721 Cn BT" pitchFamily="34" charset="0"/>
                  <a:cs typeface="Arial" charset="0"/>
                </a:rPr>
                <a:t>experimentaly</a:t>
              </a:r>
              <a:endParaRPr lang="en-US" altLang="fr-FR" sz="1600" b="0" dirty="0">
                <a:latin typeface="Square721 Cn BT" pitchFamily="34" charset="0"/>
                <a:cs typeface="Arial" charset="0"/>
              </a:endParaRPr>
            </a:p>
          </p:txBody>
        </p:sp>
        <p:sp>
          <p:nvSpPr>
            <p:cNvPr id="290837" name="Line 21"/>
            <p:cNvSpPr>
              <a:spLocks noChangeShapeType="1"/>
            </p:cNvSpPr>
            <p:nvPr/>
          </p:nvSpPr>
          <p:spPr bwMode="auto">
            <a:xfrm flipV="1">
              <a:off x="7445376" y="3663950"/>
              <a:ext cx="238125" cy="952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arrow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90838" name="Text Box 22"/>
            <p:cNvSpPr txBox="1">
              <a:spLocks noChangeArrowheads="1"/>
            </p:cNvSpPr>
            <p:nvPr/>
          </p:nvSpPr>
          <p:spPr bwMode="auto">
            <a:xfrm>
              <a:off x="7626352" y="3371850"/>
              <a:ext cx="1650998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altLang="fr-FR" sz="1600" b="0" dirty="0" smtClean="0">
                  <a:latin typeface="Square721 Cn BT" pitchFamily="34" charset="0"/>
                  <a:cs typeface="Arial" charset="0"/>
                </a:rPr>
                <a:t>AFM &amp; statistic mathematic</a:t>
              </a:r>
              <a:endParaRPr lang="en-US" altLang="fr-FR" sz="1600" b="0" dirty="0">
                <a:latin typeface="Square721 Cn BT" pitchFamily="34" charset="0"/>
                <a:cs typeface="Arial" charset="0"/>
              </a:endParaRPr>
            </a:p>
          </p:txBody>
        </p:sp>
        <p:sp>
          <p:nvSpPr>
            <p:cNvPr id="290839" name="Line 23"/>
            <p:cNvSpPr>
              <a:spLocks noChangeShapeType="1"/>
            </p:cNvSpPr>
            <p:nvPr/>
          </p:nvSpPr>
          <p:spPr bwMode="auto">
            <a:xfrm>
              <a:off x="4772026" y="1123950"/>
              <a:ext cx="9525" cy="4752975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90840" name="Line 24"/>
            <p:cNvSpPr>
              <a:spLocks noChangeShapeType="1"/>
            </p:cNvSpPr>
            <p:nvPr/>
          </p:nvSpPr>
          <p:spPr bwMode="auto">
            <a:xfrm>
              <a:off x="4772026" y="5867400"/>
              <a:ext cx="438150" cy="0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 type="none" w="sm" len="sm"/>
              <a:tailEnd type="arrow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90841" name="Line 25"/>
            <p:cNvSpPr>
              <a:spLocks noChangeShapeType="1"/>
            </p:cNvSpPr>
            <p:nvPr/>
          </p:nvSpPr>
          <p:spPr bwMode="auto">
            <a:xfrm>
              <a:off x="4762501" y="1133475"/>
              <a:ext cx="257175" cy="0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90842" name="Line 26"/>
            <p:cNvSpPr>
              <a:spLocks noChangeShapeType="1"/>
            </p:cNvSpPr>
            <p:nvPr/>
          </p:nvSpPr>
          <p:spPr bwMode="auto">
            <a:xfrm>
              <a:off x="4768851" y="3635375"/>
              <a:ext cx="257175" cy="0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90843" name="Text Box 27"/>
            <p:cNvSpPr txBox="1">
              <a:spLocks noChangeArrowheads="1"/>
            </p:cNvSpPr>
            <p:nvPr/>
          </p:nvSpPr>
          <p:spPr bwMode="auto">
            <a:xfrm>
              <a:off x="5241926" y="5545138"/>
              <a:ext cx="3155031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en-US" altLang="fr-FR" sz="1600" dirty="0" smtClean="0">
                  <a:latin typeface="Square721 Cn BT" pitchFamily="34" charset="0"/>
                  <a:cs typeface="Arial" charset="0"/>
                </a:rPr>
                <a:t>Origin of the value on Q-factor</a:t>
              </a:r>
            </a:p>
            <a:p>
              <a:pPr algn="l">
                <a:spcBef>
                  <a:spcPct val="0"/>
                </a:spcBef>
              </a:pPr>
              <a:r>
                <a:rPr lang="en-US" altLang="fr-FR" sz="1600" dirty="0" smtClean="0">
                  <a:latin typeface="Square721 Cn BT" pitchFamily="34" charset="0"/>
                  <a:cs typeface="Arial" charset="0"/>
                </a:rPr>
                <a:t>85-90% by diffusion losses</a:t>
              </a:r>
              <a:endParaRPr lang="en-US" altLang="fr-FR" sz="1600" dirty="0">
                <a:latin typeface="Square721 Cn BT" pitchFamily="34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903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/>
        </p:nvGrpSpPr>
        <p:grpSpPr>
          <a:xfrm>
            <a:off x="67046" y="1946397"/>
            <a:ext cx="8910266" cy="1892299"/>
            <a:chOff x="67046" y="1946397"/>
            <a:chExt cx="8910266" cy="1892299"/>
          </a:xfrm>
        </p:grpSpPr>
        <p:sp>
          <p:nvSpPr>
            <p:cNvPr id="2" name="Text Box 7"/>
            <p:cNvSpPr txBox="1">
              <a:spLocks noChangeArrowheads="1"/>
            </p:cNvSpPr>
            <p:nvPr/>
          </p:nvSpPr>
          <p:spPr bwMode="auto">
            <a:xfrm>
              <a:off x="67046" y="1946397"/>
              <a:ext cx="995785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FFFF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fr-FR" sz="2000" dirty="0" smtClean="0">
                  <a:latin typeface="Square721 Cn BT" pitchFamily="34" charset="0"/>
                  <a:cs typeface="Times New Roman" pitchFamily="18" charset="0"/>
                </a:rPr>
                <a:t>Part </a:t>
              </a:r>
              <a:r>
                <a:rPr lang="en-US" altLang="fr-FR" sz="2000" dirty="0" smtClean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</a:rPr>
                <a:t>IV</a:t>
              </a:r>
              <a:endParaRPr lang="en-US" altLang="fr-FR" sz="2000" dirty="0">
                <a:solidFill>
                  <a:srgbClr val="800000"/>
                </a:solidFill>
                <a:latin typeface="Square721 Cn BT" pitchFamily="34" charset="0"/>
                <a:cs typeface="Times New Roman" pitchFamily="18" charset="0"/>
              </a:endParaRPr>
            </a:p>
          </p:txBody>
        </p:sp>
        <p:grpSp>
          <p:nvGrpSpPr>
            <p:cNvPr id="3" name="Groupe 2"/>
            <p:cNvGrpSpPr/>
            <p:nvPr/>
          </p:nvGrpSpPr>
          <p:grpSpPr>
            <a:xfrm>
              <a:off x="184150" y="2389309"/>
              <a:ext cx="8793162" cy="1449387"/>
              <a:chOff x="179388" y="490537"/>
              <a:chExt cx="8793162" cy="1449387"/>
            </a:xfrm>
          </p:grpSpPr>
          <p:sp>
            <p:nvSpPr>
              <p:cNvPr id="4" name="AutoShape 25"/>
              <p:cNvSpPr>
                <a:spLocks noChangeArrowheads="1"/>
              </p:cNvSpPr>
              <p:nvPr/>
            </p:nvSpPr>
            <p:spPr bwMode="auto">
              <a:xfrm>
                <a:off x="179388" y="490537"/>
                <a:ext cx="8793162" cy="1449387"/>
              </a:xfrm>
              <a:prstGeom prst="horizontalScroll">
                <a:avLst>
                  <a:gd name="adj" fmla="val 12500"/>
                </a:avLst>
              </a:prstGeom>
              <a:solidFill>
                <a:srgbClr val="FFFF99"/>
              </a:solidFill>
              <a:ln w="19050">
                <a:solidFill>
                  <a:srgbClr val="00008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" name="Text Box 26"/>
              <p:cNvSpPr txBox="1">
                <a:spLocks noChangeArrowheads="1"/>
              </p:cNvSpPr>
              <p:nvPr/>
            </p:nvSpPr>
            <p:spPr bwMode="auto">
              <a:xfrm>
                <a:off x="336550" y="768350"/>
                <a:ext cx="8483600" cy="8309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FFFF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marL="457200" indent="-457200" algn="l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914400" indent="-457200" algn="l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371600" indent="-457200" algn="l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828800" indent="-457200" algn="l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286000" indent="-457200" algn="l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74320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320040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65760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4114800" indent="-45720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just">
                  <a:spcBef>
                    <a:spcPct val="50000"/>
                  </a:spcBef>
                </a:pPr>
                <a:r>
                  <a:rPr lang="en-US" altLang="fr-FR" dirty="0" smtClean="0">
                    <a:solidFill>
                      <a:srgbClr val="800000"/>
                    </a:solidFill>
                    <a:latin typeface="Square721 Cn BT" pitchFamily="34" charset="0"/>
                    <a:cs typeface="Times New Roman" pitchFamily="18" charset="0"/>
                  </a:rPr>
                  <a:t> « IV. </a:t>
                </a:r>
                <a:r>
                  <a:rPr lang="en-US" altLang="fr-FR" dirty="0" smtClean="0">
                    <a:latin typeface="Square721 Cn BT" pitchFamily="34" charset="0"/>
                    <a:cs typeface="Times New Roman" pitchFamily="18" charset="0"/>
                  </a:rPr>
                  <a:t>The sensors on resonant probes (MRs)…towards the life science </a:t>
                </a:r>
                <a:r>
                  <a:rPr lang="en-US" altLang="fr-FR" dirty="0" smtClean="0">
                    <a:solidFill>
                      <a:srgbClr val="800000"/>
                    </a:solidFill>
                    <a:latin typeface="Square721 Cn BT" pitchFamily="34" charset="0"/>
                    <a:cs typeface="Times New Roman" pitchFamily="18" charset="0"/>
                  </a:rPr>
                  <a:t>»</a:t>
                </a:r>
                <a:endParaRPr lang="en-US" altLang="fr-FR" dirty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0055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142875" y="12700"/>
            <a:ext cx="9077325" cy="6612430"/>
            <a:chOff x="142875" y="12700"/>
            <a:chExt cx="9077325" cy="6612430"/>
          </a:xfrm>
        </p:grpSpPr>
        <p:sp>
          <p:nvSpPr>
            <p:cNvPr id="4" name="Text Box 16"/>
            <p:cNvSpPr txBox="1">
              <a:spLocks noChangeArrowheads="1"/>
            </p:cNvSpPr>
            <p:nvPr/>
          </p:nvSpPr>
          <p:spPr bwMode="auto">
            <a:xfrm>
              <a:off x="142875" y="12700"/>
              <a:ext cx="6700835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71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714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286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743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32004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657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41148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 eaLnBrk="0" hangingPunct="0"/>
              <a:r>
                <a:rPr lang="en-US" altLang="fr-FR" sz="2000" dirty="0" smtClean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▪ IV.1] </a:t>
              </a:r>
              <a:r>
                <a:rPr lang="en-US" altLang="fr-FR" sz="2000" dirty="0" smtClean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</a:rPr>
                <a:t>Resonant probe of light for glucose detection</a:t>
              </a:r>
              <a:endParaRPr lang="en-US" altLang="fr-FR" sz="2000" dirty="0">
                <a:solidFill>
                  <a:srgbClr val="800000"/>
                </a:solidFill>
                <a:latin typeface="Square721 Cn BT" pitchFamily="34" charset="0"/>
                <a:cs typeface="Times New Roman" pitchFamily="18" charset="0"/>
              </a:endParaRPr>
            </a:p>
          </p:txBody>
        </p:sp>
        <p:pic>
          <p:nvPicPr>
            <p:cNvPr id="30515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503" y="1214645"/>
              <a:ext cx="3095627" cy="25144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6" name="Groupe 5"/>
            <p:cNvGrpSpPr/>
            <p:nvPr/>
          </p:nvGrpSpPr>
          <p:grpSpPr>
            <a:xfrm>
              <a:off x="3910011" y="1229094"/>
              <a:ext cx="3114675" cy="2485510"/>
              <a:chOff x="4819650" y="1272118"/>
              <a:chExt cx="3114675" cy="2485510"/>
            </a:xfrm>
          </p:grpSpPr>
          <p:pic>
            <p:nvPicPr>
              <p:cNvPr id="305155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19650" y="1272118"/>
                <a:ext cx="3114675" cy="24855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Rectangle 4"/>
              <p:cNvSpPr/>
              <p:nvPr/>
            </p:nvSpPr>
            <p:spPr bwMode="auto">
              <a:xfrm>
                <a:off x="7593806" y="3343275"/>
                <a:ext cx="319087" cy="171450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bg1"/>
                </a:solidFill>
                <a:prstDash val="solid"/>
                <a:round/>
                <a:headEnd type="arrow" w="sm" len="sm"/>
                <a:tailEnd type="arrow" w="sm" len="sm"/>
              </a:ln>
              <a:effectLst/>
              <a:ex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</p:grpSp>
        <p:pic>
          <p:nvPicPr>
            <p:cNvPr id="305156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0071" y="3810781"/>
              <a:ext cx="6765134" cy="28143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Text Box 25"/>
            <p:cNvSpPr txBox="1">
              <a:spLocks noChangeArrowheads="1"/>
            </p:cNvSpPr>
            <p:nvPr/>
          </p:nvSpPr>
          <p:spPr bwMode="auto">
            <a:xfrm>
              <a:off x="7412829" y="4901856"/>
              <a:ext cx="1807371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FFFF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 eaLnBrk="0" hangingPunct="0">
                <a:spcBef>
                  <a:spcPct val="0"/>
                </a:spcBef>
              </a:pPr>
              <a:r>
                <a:rPr lang="en-US" altLang="fr-FR" sz="16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S </a:t>
              </a:r>
              <a:r>
                <a:rPr lang="en-US" sz="1600" dirty="0" smtClean="0"/>
                <a:t>280 pm/(mg/ml)</a:t>
              </a:r>
            </a:p>
            <a:p>
              <a:pPr algn="just" eaLnBrk="0" hangingPunct="0">
                <a:spcBef>
                  <a:spcPct val="0"/>
                </a:spcBef>
              </a:pPr>
              <a:r>
                <a:rPr lang="en-US" sz="1600" dirty="0" smtClean="0"/>
                <a:t>Limit 0,04 mg/ml </a:t>
              </a:r>
              <a:endParaRPr lang="en-US" altLang="fr-FR" sz="1600" dirty="0" smtClean="0">
                <a:latin typeface="Symbol" panose="05050102010706020507" pitchFamily="18" charset="2"/>
                <a:cs typeface="Times New Roman" pitchFamily="18" charset="0"/>
                <a:sym typeface="Wingdings" pitchFamily="2" charset="2"/>
              </a:endParaRPr>
            </a:p>
            <a:p>
              <a:pPr algn="just" eaLnBrk="0" hangingPunct="0">
                <a:spcBef>
                  <a:spcPct val="0"/>
                </a:spcBef>
              </a:pPr>
              <a:r>
                <a:rPr lang="en-US" altLang="fr-FR" sz="1600" dirty="0" smtClean="0">
                  <a:latin typeface="Symbol" panose="05050102010706020507" pitchFamily="18" charset="2"/>
                  <a:cs typeface="Times New Roman" pitchFamily="18" charset="0"/>
                  <a:sym typeface="Wingdings" pitchFamily="2" charset="2"/>
                </a:rPr>
                <a:t>D</a:t>
              </a:r>
              <a:r>
                <a:rPr lang="en-US" altLang="fr-FR" sz="16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C </a:t>
              </a:r>
              <a:r>
                <a:rPr lang="en-US" altLang="fr-FR" sz="1600" dirty="0" err="1" smtClean="0">
                  <a:latin typeface="Symbol" panose="05050102010706020507" pitchFamily="18" charset="2"/>
                  <a:cs typeface="Times New Roman" pitchFamily="18" charset="0"/>
                  <a:sym typeface="Wingdings" pitchFamily="2" charset="2"/>
                </a:rPr>
                <a:t>D</a:t>
              </a:r>
              <a:r>
                <a:rPr lang="en-US" altLang="fr-FR" sz="1600" dirty="0" err="1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n</a:t>
              </a:r>
              <a:r>
                <a:rPr lang="en-US" altLang="fr-FR" sz="16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= 10</a:t>
              </a:r>
              <a:r>
                <a:rPr lang="en-US" altLang="fr-FR" sz="1600" baseline="300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-5</a:t>
              </a:r>
              <a:endParaRPr lang="en-US" altLang="fr-FR" sz="1600" baseline="30000" dirty="0">
                <a:latin typeface="Symbol" pitchFamily="18" charset="2"/>
              </a:endParaRPr>
            </a:p>
          </p:txBody>
        </p:sp>
        <p:sp>
          <p:nvSpPr>
            <p:cNvPr id="2" name="Rectangle 1"/>
            <p:cNvSpPr/>
            <p:nvPr/>
          </p:nvSpPr>
          <p:spPr>
            <a:xfrm>
              <a:off x="342900" y="435402"/>
              <a:ext cx="824865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eaLnBrk="0" hangingPunct="0"/>
              <a:r>
                <a:rPr lang="en-US" altLang="fr-FR" sz="1400" dirty="0" smtClean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</a:rPr>
                <a:t>(Typically concentration in </a:t>
              </a:r>
              <a:r>
                <a:rPr lang="en-US" altLang="fr-FR" sz="1400" dirty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</a:rPr>
                <a:t>sugar </a:t>
              </a:r>
              <a:r>
                <a:rPr lang="en-US" altLang="fr-FR" sz="1400" dirty="0" smtClean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</a:rPr>
                <a:t>into cells are weak </a:t>
              </a:r>
              <a:r>
                <a:rPr lang="en-US" altLang="fr-FR" sz="1400" dirty="0" smtClean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  <a:sym typeface="Wingdings" panose="05000000000000000000" pitchFamily="2" charset="2"/>
                </a:rPr>
                <a:t> </a:t>
              </a:r>
              <a:r>
                <a:rPr lang="en-US" altLang="fr-FR" sz="1400" dirty="0" smtClean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</a:rPr>
                <a:t>[0-5 </a:t>
              </a:r>
              <a:r>
                <a:rPr lang="en-US" altLang="fr-FR" sz="1400" dirty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</a:rPr>
                <a:t>mg/ml])</a:t>
              </a:r>
            </a:p>
          </p:txBody>
        </p:sp>
        <p:pic>
          <p:nvPicPr>
            <p:cNvPr id="306178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5116" y="342023"/>
              <a:ext cx="2326483" cy="148331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0512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200025" y="79375"/>
            <a:ext cx="8705850" cy="6138204"/>
            <a:chOff x="200025" y="79375"/>
            <a:chExt cx="8705850" cy="6138204"/>
          </a:xfrm>
        </p:grpSpPr>
        <p:sp>
          <p:nvSpPr>
            <p:cNvPr id="12" name="Text Box 16"/>
            <p:cNvSpPr txBox="1">
              <a:spLocks noChangeArrowheads="1"/>
            </p:cNvSpPr>
            <p:nvPr/>
          </p:nvSpPr>
          <p:spPr bwMode="auto">
            <a:xfrm>
              <a:off x="200025" y="79375"/>
              <a:ext cx="8705850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71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714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286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743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32004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657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41148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 eaLnBrk="0" hangingPunct="0"/>
              <a:r>
                <a:rPr lang="en-US" altLang="fr-FR" sz="2000" dirty="0" smtClean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▪ IV.2] </a:t>
              </a:r>
              <a:r>
                <a:rPr lang="en-US" altLang="fr-FR" sz="2000" dirty="0" smtClean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</a:rPr>
                <a:t>Resonant probes of light to detect and follow the phase-transition in temperature : biology application, lipids (MSM) </a:t>
              </a:r>
              <a:endParaRPr lang="en-US" altLang="fr-FR" sz="2000" dirty="0">
                <a:solidFill>
                  <a:srgbClr val="800000"/>
                </a:solidFill>
                <a:latin typeface="Square721 Cn BT" pitchFamily="34" charset="0"/>
                <a:cs typeface="Times New Roman" pitchFamily="18" charset="0"/>
              </a:endParaRPr>
            </a:p>
          </p:txBody>
        </p:sp>
        <p:grpSp>
          <p:nvGrpSpPr>
            <p:cNvPr id="58" name="Groupe 57"/>
            <p:cNvGrpSpPr/>
            <p:nvPr/>
          </p:nvGrpSpPr>
          <p:grpSpPr>
            <a:xfrm>
              <a:off x="615733" y="4027464"/>
              <a:ext cx="3742055" cy="2190115"/>
              <a:chOff x="1776094" y="4029393"/>
              <a:chExt cx="3742055" cy="2190115"/>
            </a:xfrm>
          </p:grpSpPr>
          <p:grpSp>
            <p:nvGrpSpPr>
              <p:cNvPr id="53" name="Groupe 52"/>
              <p:cNvGrpSpPr/>
              <p:nvPr/>
            </p:nvGrpSpPr>
            <p:grpSpPr>
              <a:xfrm>
                <a:off x="1776094" y="4029393"/>
                <a:ext cx="3742055" cy="2190115"/>
                <a:chOff x="0" y="0"/>
                <a:chExt cx="3742661" cy="2190307"/>
              </a:xfrm>
            </p:grpSpPr>
            <p:pic>
              <p:nvPicPr>
                <p:cNvPr id="56" name="Image 55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3742661" cy="2190307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</p:pic>
            <p:cxnSp>
              <p:nvCxnSpPr>
                <p:cNvPr id="57" name="Connecteur en arc 56"/>
                <p:cNvCxnSpPr/>
                <p:nvPr/>
              </p:nvCxnSpPr>
              <p:spPr>
                <a:xfrm rot="10800000" flipV="1">
                  <a:off x="1552354" y="1084521"/>
                  <a:ext cx="318135" cy="307975"/>
                </a:xfrm>
                <a:prstGeom prst="curvedConnector3">
                  <a:avLst>
                    <a:gd name="adj1" fmla="val 99993"/>
                  </a:avLst>
                </a:prstGeom>
                <a:ln w="1905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4" name="Zone de texte 2"/>
              <p:cNvSpPr txBox="1">
                <a:spLocks noChangeArrowheads="1"/>
              </p:cNvSpPr>
              <p:nvPr/>
            </p:nvSpPr>
            <p:spPr bwMode="auto">
              <a:xfrm>
                <a:off x="2657475" y="4749747"/>
                <a:ext cx="670721" cy="340093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400" b="1" dirty="0" smtClean="0">
                    <a:effectLst/>
                    <a:latin typeface="Times New Roman"/>
                    <a:ea typeface="｣ﾍ｣ﾓ ﾃｯ"/>
                    <a:cs typeface="Times New Roman"/>
                  </a:rPr>
                  <a:t>Water</a:t>
                </a:r>
                <a:endParaRPr lang="en-US" sz="1400" dirty="0">
                  <a:effectLst/>
                  <a:latin typeface="Cambria"/>
                  <a:ea typeface="｣ﾍ｣ﾓ ﾃｯ"/>
                  <a:cs typeface="Times New Roman"/>
                </a:endParaRPr>
              </a:p>
            </p:txBody>
          </p:sp>
          <p:sp>
            <p:nvSpPr>
              <p:cNvPr id="55" name="Zone de texte 2"/>
              <p:cNvSpPr txBox="1">
                <a:spLocks noChangeArrowheads="1"/>
              </p:cNvSpPr>
              <p:nvPr/>
            </p:nvSpPr>
            <p:spPr bwMode="auto">
              <a:xfrm>
                <a:off x="4073670" y="5144800"/>
                <a:ext cx="973207" cy="340093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400" b="1" dirty="0" smtClean="0">
                    <a:effectLst/>
                    <a:latin typeface="Times New Roman"/>
                    <a:ea typeface="｣ﾍ｣ﾓ ﾃｯ"/>
                    <a:cs typeface="Times New Roman"/>
                  </a:rPr>
                  <a:t>Liposome</a:t>
                </a:r>
                <a:endParaRPr lang="en-US" sz="1400" dirty="0">
                  <a:effectLst/>
                  <a:latin typeface="Cambria"/>
                  <a:ea typeface="｣ﾍ｣ﾓ ﾃｯ"/>
                  <a:cs typeface="Times New Roman"/>
                </a:endParaRPr>
              </a:p>
            </p:txBody>
          </p:sp>
        </p:grpSp>
        <p:grpSp>
          <p:nvGrpSpPr>
            <p:cNvPr id="76" name="Groupe 75"/>
            <p:cNvGrpSpPr/>
            <p:nvPr/>
          </p:nvGrpSpPr>
          <p:grpSpPr>
            <a:xfrm>
              <a:off x="972868" y="1038225"/>
              <a:ext cx="7418657" cy="2667000"/>
              <a:chOff x="972868" y="1038225"/>
              <a:chExt cx="7418657" cy="2667000"/>
            </a:xfrm>
          </p:grpSpPr>
          <p:grpSp>
            <p:nvGrpSpPr>
              <p:cNvPr id="38" name="Groupe 37"/>
              <p:cNvGrpSpPr/>
              <p:nvPr/>
            </p:nvGrpSpPr>
            <p:grpSpPr>
              <a:xfrm>
                <a:off x="1020493" y="1095971"/>
                <a:ext cx="5663839" cy="2486088"/>
                <a:chOff x="0" y="0"/>
                <a:chExt cx="4591050" cy="1981200"/>
              </a:xfrm>
            </p:grpSpPr>
            <p:grpSp>
              <p:nvGrpSpPr>
                <p:cNvPr id="43" name="Groupe 42"/>
                <p:cNvGrpSpPr/>
                <p:nvPr/>
              </p:nvGrpSpPr>
              <p:grpSpPr>
                <a:xfrm>
                  <a:off x="0" y="0"/>
                  <a:ext cx="2686050" cy="1981200"/>
                  <a:chOff x="0" y="0"/>
                  <a:chExt cx="2686050" cy="1981200"/>
                </a:xfrm>
              </p:grpSpPr>
              <p:pic>
                <p:nvPicPr>
                  <p:cNvPr id="47" name="Image 46"/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0" y="0"/>
                    <a:ext cx="2686050" cy="1981200"/>
                  </a:xfrm>
                  <a:prstGeom prst="rect">
                    <a:avLst/>
                  </a:prstGeom>
                </p:spPr>
              </p:pic>
              <p:sp>
                <p:nvSpPr>
                  <p:cNvPr id="48" name="Zone de texte 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361950" cy="37147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:r>
                      <a:rPr lang="en-US" sz="1000" dirty="0" smtClean="0">
                        <a:effectLst/>
                        <a:latin typeface="Times New Roman"/>
                        <a:ea typeface="｣ﾍ｣ﾓ ﾃｯ"/>
                        <a:cs typeface="Times New Roman"/>
                      </a:rPr>
                      <a:t>a)</a:t>
                    </a:r>
                    <a:endParaRPr lang="en-US" sz="1200" dirty="0">
                      <a:effectLst/>
                      <a:latin typeface="Cambria"/>
                      <a:ea typeface="｣ﾍ｣ﾓ ﾃｯ"/>
                      <a:cs typeface="Times New Roman"/>
                    </a:endParaRPr>
                  </a:p>
                </p:txBody>
              </p:sp>
            </p:grpSp>
            <p:grpSp>
              <p:nvGrpSpPr>
                <p:cNvPr id="44" name="Groupe 43"/>
                <p:cNvGrpSpPr/>
                <p:nvPr/>
              </p:nvGrpSpPr>
              <p:grpSpPr>
                <a:xfrm>
                  <a:off x="2809875" y="0"/>
                  <a:ext cx="1781175" cy="1733550"/>
                  <a:chOff x="0" y="0"/>
                  <a:chExt cx="1781175" cy="1733550"/>
                </a:xfrm>
              </p:grpSpPr>
              <p:pic>
                <p:nvPicPr>
                  <p:cNvPr id="45" name="Image 44"/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47650" y="114300"/>
                    <a:ext cx="1533525" cy="1619250"/>
                  </a:xfrm>
                  <a:prstGeom prst="rect">
                    <a:avLst/>
                  </a:prstGeom>
                </p:spPr>
              </p:pic>
              <p:sp>
                <p:nvSpPr>
                  <p:cNvPr id="46" name="Zone de texte 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361950" cy="37147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no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1000"/>
                      </a:spcAft>
                    </a:pPr>
                    <a:r>
                      <a:rPr lang="en-US" sz="1000" dirty="0" smtClean="0">
                        <a:effectLst/>
                        <a:latin typeface="Times New Roman"/>
                        <a:ea typeface="｣ﾍ｣ﾓ ﾃｯ"/>
                        <a:cs typeface="Times New Roman"/>
                      </a:rPr>
                      <a:t>b)</a:t>
                    </a:r>
                    <a:endParaRPr lang="en-US" sz="1200" dirty="0">
                      <a:effectLst/>
                      <a:latin typeface="Cambria"/>
                      <a:ea typeface="｣ﾍ｣ﾓ ﾃｯ"/>
                      <a:cs typeface="Times New Roman"/>
                    </a:endParaRPr>
                  </a:p>
                </p:txBody>
              </p:sp>
            </p:grpSp>
          </p:grpSp>
          <p:grpSp>
            <p:nvGrpSpPr>
              <p:cNvPr id="39" name="Groupe 38"/>
              <p:cNvGrpSpPr/>
              <p:nvPr/>
            </p:nvGrpSpPr>
            <p:grpSpPr>
              <a:xfrm>
                <a:off x="7028109" y="2109974"/>
                <a:ext cx="196628" cy="702797"/>
                <a:chOff x="0" y="0"/>
                <a:chExt cx="159902" cy="560174"/>
              </a:xfrm>
            </p:grpSpPr>
            <p:sp>
              <p:nvSpPr>
                <p:cNvPr id="40" name="Ellipse 39"/>
                <p:cNvSpPr/>
                <p:nvPr/>
              </p:nvSpPr>
              <p:spPr>
                <a:xfrm>
                  <a:off x="0" y="0"/>
                  <a:ext cx="159902" cy="159489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1" name="Forme libre 40"/>
                <p:cNvSpPr/>
                <p:nvPr/>
              </p:nvSpPr>
              <p:spPr>
                <a:xfrm>
                  <a:off x="0" y="159489"/>
                  <a:ext cx="45720" cy="400685"/>
                </a:xfrm>
                <a:custGeom>
                  <a:avLst/>
                  <a:gdLst>
                    <a:gd name="connsiteX0" fmla="*/ 128221 w 128221"/>
                    <a:gd name="connsiteY0" fmla="*/ 0 h 595423"/>
                    <a:gd name="connsiteX1" fmla="*/ 21895 w 128221"/>
                    <a:gd name="connsiteY1" fmla="*/ 170121 h 595423"/>
                    <a:gd name="connsiteX2" fmla="*/ 85690 w 128221"/>
                    <a:gd name="connsiteY2" fmla="*/ 244548 h 595423"/>
                    <a:gd name="connsiteX3" fmla="*/ 630 w 128221"/>
                    <a:gd name="connsiteY3" fmla="*/ 435934 h 595423"/>
                    <a:gd name="connsiteX4" fmla="*/ 53793 w 128221"/>
                    <a:gd name="connsiteY4" fmla="*/ 595423 h 5954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8221" h="595423">
                      <a:moveTo>
                        <a:pt x="128221" y="0"/>
                      </a:moveTo>
                      <a:cubicBezTo>
                        <a:pt x="78602" y="64681"/>
                        <a:pt x="28983" y="129363"/>
                        <a:pt x="21895" y="170121"/>
                      </a:cubicBezTo>
                      <a:cubicBezTo>
                        <a:pt x="14806" y="210879"/>
                        <a:pt x="89234" y="200246"/>
                        <a:pt x="85690" y="244548"/>
                      </a:cubicBezTo>
                      <a:cubicBezTo>
                        <a:pt x="82146" y="288850"/>
                        <a:pt x="5946" y="377455"/>
                        <a:pt x="630" y="435934"/>
                      </a:cubicBezTo>
                      <a:cubicBezTo>
                        <a:pt x="-4686" y="494413"/>
                        <a:pt x="24553" y="544918"/>
                        <a:pt x="53793" y="595423"/>
                      </a:cubicBezTo>
                    </a:path>
                  </a:pathLst>
                </a:custGeom>
                <a:noFill/>
                <a:ln w="38100">
                  <a:solidFill>
                    <a:schemeClr val="bg1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2" name="Forme libre 41"/>
                <p:cNvSpPr/>
                <p:nvPr/>
              </p:nvSpPr>
              <p:spPr>
                <a:xfrm>
                  <a:off x="106326" y="159489"/>
                  <a:ext cx="53576" cy="350874"/>
                </a:xfrm>
                <a:custGeom>
                  <a:avLst/>
                  <a:gdLst>
                    <a:gd name="connsiteX0" fmla="*/ 0 w 148856"/>
                    <a:gd name="connsiteY0" fmla="*/ 0 h 520995"/>
                    <a:gd name="connsiteX1" fmla="*/ 63795 w 148856"/>
                    <a:gd name="connsiteY1" fmla="*/ 159488 h 520995"/>
                    <a:gd name="connsiteX2" fmla="*/ 42530 w 148856"/>
                    <a:gd name="connsiteY2" fmla="*/ 350874 h 520995"/>
                    <a:gd name="connsiteX3" fmla="*/ 127591 w 148856"/>
                    <a:gd name="connsiteY3" fmla="*/ 489098 h 520995"/>
                    <a:gd name="connsiteX4" fmla="*/ 148856 w 148856"/>
                    <a:gd name="connsiteY4" fmla="*/ 520995 h 5209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8856" h="520995">
                      <a:moveTo>
                        <a:pt x="0" y="0"/>
                      </a:moveTo>
                      <a:cubicBezTo>
                        <a:pt x="28353" y="50504"/>
                        <a:pt x="56707" y="101009"/>
                        <a:pt x="63795" y="159488"/>
                      </a:cubicBezTo>
                      <a:cubicBezTo>
                        <a:pt x="70883" y="217967"/>
                        <a:pt x="31897" y="295939"/>
                        <a:pt x="42530" y="350874"/>
                      </a:cubicBezTo>
                      <a:cubicBezTo>
                        <a:pt x="53163" y="405809"/>
                        <a:pt x="109870" y="460745"/>
                        <a:pt x="127591" y="489098"/>
                      </a:cubicBezTo>
                      <a:cubicBezTo>
                        <a:pt x="145312" y="517452"/>
                        <a:pt x="147084" y="519223"/>
                        <a:pt x="148856" y="520995"/>
                      </a:cubicBezTo>
                    </a:path>
                  </a:pathLst>
                </a:custGeom>
                <a:noFill/>
                <a:ln w="38100">
                  <a:solidFill>
                    <a:schemeClr val="bg1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dirty="0"/>
                </a:p>
              </p:txBody>
            </p:sp>
          </p:grpSp>
          <p:sp>
            <p:nvSpPr>
              <p:cNvPr id="36" name="Zone de texte 2"/>
              <p:cNvSpPr txBox="1">
                <a:spLocks noChangeArrowheads="1"/>
              </p:cNvSpPr>
              <p:nvPr/>
            </p:nvSpPr>
            <p:spPr bwMode="auto">
              <a:xfrm>
                <a:off x="7084330" y="1775030"/>
                <a:ext cx="994787" cy="3046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200" dirty="0" smtClean="0">
                    <a:effectLst/>
                    <a:latin typeface="Cambria"/>
                    <a:ea typeface="｣ﾍ｣ﾓ ﾃｯ"/>
                    <a:cs typeface="Times New Roman"/>
                  </a:rPr>
                  <a:t>Polar head</a:t>
                </a:r>
                <a:endParaRPr lang="en-US" sz="1200" dirty="0">
                  <a:effectLst/>
                  <a:latin typeface="Cambria"/>
                  <a:ea typeface="｣ﾍ｣ﾓ ﾃｯ"/>
                  <a:cs typeface="Times New Roman"/>
                </a:endParaRPr>
              </a:p>
            </p:txBody>
          </p:sp>
          <p:sp>
            <p:nvSpPr>
              <p:cNvPr id="37" name="Zone de texte 2"/>
              <p:cNvSpPr txBox="1">
                <a:spLocks noChangeArrowheads="1"/>
              </p:cNvSpPr>
              <p:nvPr/>
            </p:nvSpPr>
            <p:spPr bwMode="auto">
              <a:xfrm>
                <a:off x="6943347" y="2809475"/>
                <a:ext cx="1285473" cy="3046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200" dirty="0" err="1" smtClean="0">
                    <a:effectLst/>
                    <a:latin typeface="Cambria"/>
                    <a:ea typeface="｣ﾍ｣ﾓ ﾃｯ"/>
                    <a:cs typeface="Times New Roman"/>
                  </a:rPr>
                  <a:t>Apolar</a:t>
                </a:r>
                <a:r>
                  <a:rPr lang="en-US" sz="1200" dirty="0" smtClean="0">
                    <a:effectLst/>
                    <a:latin typeface="Cambria"/>
                    <a:ea typeface="｣ﾍ｣ﾓ ﾃｯ"/>
                    <a:cs typeface="Times New Roman"/>
                  </a:rPr>
                  <a:t> queue</a:t>
                </a:r>
                <a:endParaRPr lang="en-US" sz="1200" dirty="0">
                  <a:effectLst/>
                  <a:latin typeface="Cambria"/>
                  <a:ea typeface="｣ﾍ｣ﾓ ﾃｯ"/>
                  <a:cs typeface="Times New Roman"/>
                </a:endParaRPr>
              </a:p>
            </p:txBody>
          </p:sp>
          <p:sp>
            <p:nvSpPr>
              <p:cNvPr id="59" name="Rectangle 58"/>
              <p:cNvSpPr/>
              <p:nvPr/>
            </p:nvSpPr>
            <p:spPr bwMode="auto">
              <a:xfrm>
                <a:off x="972868" y="1038225"/>
                <a:ext cx="7418657" cy="2667000"/>
              </a:xfrm>
              <a:prstGeom prst="rect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arrow" w="sm" len="sm"/>
                <a:tailEnd type="arrow" w="sm" len="sm"/>
              </a:ln>
              <a:effectLst/>
              <a:ex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</p:grpSp>
        <p:grpSp>
          <p:nvGrpSpPr>
            <p:cNvPr id="75" name="Groupe 74"/>
            <p:cNvGrpSpPr/>
            <p:nvPr/>
          </p:nvGrpSpPr>
          <p:grpSpPr>
            <a:xfrm>
              <a:off x="4600102" y="4143375"/>
              <a:ext cx="4124798" cy="1858303"/>
              <a:chOff x="4638202" y="4105275"/>
              <a:chExt cx="4124798" cy="1858303"/>
            </a:xfrm>
          </p:grpSpPr>
          <p:sp>
            <p:nvSpPr>
              <p:cNvPr id="62" name="Zone de texte 2"/>
              <p:cNvSpPr txBox="1">
                <a:spLocks noChangeArrowheads="1"/>
              </p:cNvSpPr>
              <p:nvPr/>
            </p:nvSpPr>
            <p:spPr bwMode="auto">
              <a:xfrm>
                <a:off x="6046691" y="5533711"/>
                <a:ext cx="735330" cy="4298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000" b="1" dirty="0" smtClean="0">
                    <a:solidFill>
                      <a:srgbClr val="1F497D"/>
                    </a:solidFill>
                    <a:effectLst/>
                    <a:latin typeface="Cambria"/>
                    <a:ea typeface="｣ﾍ｣ﾓ ﾃｯ"/>
                    <a:cs typeface="Times New Roman"/>
                  </a:rPr>
                  <a:t>         </a:t>
                </a:r>
                <a:r>
                  <a:rPr lang="en-US" sz="1400" b="1" dirty="0" smtClean="0">
                    <a:effectLst/>
                    <a:latin typeface="Cambria"/>
                    <a:ea typeface="｣ﾍ｣ﾓ ﾃｯ"/>
                    <a:cs typeface="Times New Roman"/>
                  </a:rPr>
                  <a:t>T</a:t>
                </a:r>
                <a:r>
                  <a:rPr lang="en-US" sz="1400" b="1" baseline="-25000" dirty="0" smtClean="0">
                    <a:effectLst/>
                    <a:latin typeface="Cambria"/>
                    <a:ea typeface="｣ﾍ｣ﾓ ﾃｯ"/>
                    <a:cs typeface="Times New Roman"/>
                  </a:rPr>
                  <a:t>m</a:t>
                </a:r>
                <a:endParaRPr lang="en-US" sz="1400" dirty="0">
                  <a:effectLst/>
                  <a:latin typeface="Cambria"/>
                  <a:ea typeface="｣ﾍ｣ﾓ ﾃｯ"/>
                  <a:cs typeface="Times New Roman"/>
                </a:endParaRPr>
              </a:p>
            </p:txBody>
          </p:sp>
          <p:grpSp>
            <p:nvGrpSpPr>
              <p:cNvPr id="66" name="Groupe 65"/>
              <p:cNvGrpSpPr/>
              <p:nvPr/>
            </p:nvGrpSpPr>
            <p:grpSpPr>
              <a:xfrm>
                <a:off x="5132229" y="4281463"/>
                <a:ext cx="3527984" cy="1580744"/>
                <a:chOff x="0" y="0"/>
                <a:chExt cx="3528392" cy="1581400"/>
              </a:xfrm>
            </p:grpSpPr>
            <p:sp>
              <p:nvSpPr>
                <p:cNvPr id="68" name="Zone de texte 2"/>
                <p:cNvSpPr txBox="1">
                  <a:spLocks noChangeArrowheads="1"/>
                </p:cNvSpPr>
                <p:nvPr/>
              </p:nvSpPr>
              <p:spPr bwMode="auto">
                <a:xfrm>
                  <a:off x="2325757" y="1262270"/>
                  <a:ext cx="1202635" cy="3191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sp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en-US" sz="1400" b="1" dirty="0" smtClean="0">
                      <a:effectLst/>
                      <a:latin typeface="Cambria"/>
                      <a:ea typeface="｣ﾍ｣ﾓ ﾃｯ"/>
                      <a:cs typeface="Times New Roman"/>
                    </a:rPr>
                    <a:t>T (°C)</a:t>
                  </a:r>
                  <a:endParaRPr lang="en-US" sz="1400" dirty="0">
                    <a:effectLst/>
                    <a:latin typeface="Cambria"/>
                    <a:ea typeface="｣ﾍ｣ﾓ ﾃｯ"/>
                    <a:cs typeface="Times New Roman"/>
                  </a:endParaRPr>
                </a:p>
              </p:txBody>
            </p:sp>
            <p:grpSp>
              <p:nvGrpSpPr>
                <p:cNvPr id="69" name="Groupe 68"/>
                <p:cNvGrpSpPr/>
                <p:nvPr/>
              </p:nvGrpSpPr>
              <p:grpSpPr>
                <a:xfrm>
                  <a:off x="0" y="0"/>
                  <a:ext cx="2842592" cy="1222513"/>
                  <a:chOff x="0" y="0"/>
                  <a:chExt cx="2842592" cy="1222513"/>
                </a:xfrm>
              </p:grpSpPr>
              <p:grpSp>
                <p:nvGrpSpPr>
                  <p:cNvPr id="70" name="Groupe 69"/>
                  <p:cNvGrpSpPr/>
                  <p:nvPr/>
                </p:nvGrpSpPr>
                <p:grpSpPr>
                  <a:xfrm>
                    <a:off x="0" y="0"/>
                    <a:ext cx="2842592" cy="1222513"/>
                    <a:chOff x="0" y="0"/>
                    <a:chExt cx="2842592" cy="1222513"/>
                  </a:xfrm>
                </p:grpSpPr>
                <p:pic>
                  <p:nvPicPr>
                    <p:cNvPr id="72" name="Image 71"/>
                    <p:cNvPicPr>
                      <a:picLocks noChangeAspect="1"/>
                    </p:cNvPicPr>
                    <p:nvPr/>
                  </p:nvPicPr>
                  <p:blipFill>
                    <a:blip r:embed="rId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298174" y="0"/>
                      <a:ext cx="2136913" cy="1152939"/>
                    </a:xfrm>
                    <a:prstGeom prst="rect">
                      <a:avLst/>
                    </a:prstGeom>
                  </p:spPr>
                </p:pic>
                <p:cxnSp>
                  <p:nvCxnSpPr>
                    <p:cNvPr id="73" name="Connecteur droit avec flèche 72"/>
                    <p:cNvCxnSpPr/>
                    <p:nvPr/>
                  </p:nvCxnSpPr>
                  <p:spPr>
                    <a:xfrm>
                      <a:off x="0" y="1222513"/>
                      <a:ext cx="2842592" cy="0"/>
                    </a:xfrm>
                    <a:prstGeom prst="straightConnector1">
                      <a:avLst/>
                    </a:prstGeom>
                    <a:ln w="28575"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71" name="Connecteur droit 70"/>
                  <p:cNvCxnSpPr/>
                  <p:nvPr/>
                </p:nvCxnSpPr>
                <p:spPr>
                  <a:xfrm>
                    <a:off x="1321905" y="1152939"/>
                    <a:ext cx="0" cy="69566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67" name="Zone de texte 2"/>
              <p:cNvSpPr txBox="1">
                <a:spLocks noChangeArrowheads="1"/>
              </p:cNvSpPr>
              <p:nvPr/>
            </p:nvSpPr>
            <p:spPr bwMode="auto">
              <a:xfrm>
                <a:off x="4657252" y="4628089"/>
                <a:ext cx="834294" cy="5075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400" dirty="0" smtClean="0">
                    <a:latin typeface="Cambria"/>
                    <a:ea typeface="｣ﾍ｣ﾓ ﾃｯ"/>
                    <a:cs typeface="Times New Roman"/>
                  </a:rPr>
                  <a:t>G</a:t>
                </a:r>
                <a:r>
                  <a:rPr lang="en-US" sz="1400" b="1" dirty="0" smtClean="0">
                    <a:effectLst/>
                    <a:latin typeface="Cambria"/>
                    <a:ea typeface="｣ﾍ｣ﾓ ﾃｯ"/>
                    <a:cs typeface="Times New Roman"/>
                  </a:rPr>
                  <a:t>el phase</a:t>
                </a:r>
                <a:endParaRPr lang="en-US" sz="1400" dirty="0">
                  <a:effectLst/>
                  <a:latin typeface="Cambria"/>
                  <a:ea typeface="｣ﾍ｣ﾓ ﾃｯ"/>
                  <a:cs typeface="Times New Roman"/>
                </a:endParaRPr>
              </a:p>
            </p:txBody>
          </p:sp>
          <p:sp>
            <p:nvSpPr>
              <p:cNvPr id="65" name="Zone de texte 2"/>
              <p:cNvSpPr txBox="1">
                <a:spLocks noChangeArrowheads="1"/>
              </p:cNvSpPr>
              <p:nvPr/>
            </p:nvSpPr>
            <p:spPr bwMode="auto">
              <a:xfrm>
                <a:off x="7502425" y="4621713"/>
                <a:ext cx="893977" cy="4297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400" b="1" dirty="0" smtClean="0">
                    <a:effectLst/>
                    <a:latin typeface="Cambria"/>
                    <a:ea typeface="｣ﾍ｣ﾓ ﾃｯ"/>
                    <a:cs typeface="Times New Roman"/>
                  </a:rPr>
                  <a:t>Liquid Phase</a:t>
                </a:r>
                <a:endParaRPr lang="en-US" sz="1400" dirty="0">
                  <a:effectLst/>
                  <a:latin typeface="Cambria"/>
                  <a:ea typeface="｣ﾍ｣ﾓ ﾃｯ"/>
                  <a:cs typeface="Times New Roman"/>
                </a:endParaRPr>
              </a:p>
            </p:txBody>
          </p:sp>
          <p:sp>
            <p:nvSpPr>
              <p:cNvPr id="74" name="Rectangle 73"/>
              <p:cNvSpPr/>
              <p:nvPr/>
            </p:nvSpPr>
            <p:spPr bwMode="auto">
              <a:xfrm>
                <a:off x="4638202" y="4105275"/>
                <a:ext cx="4124798" cy="1858303"/>
              </a:xfrm>
              <a:prstGeom prst="rect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arrow" w="sm" len="sm"/>
                <a:tailEnd type="arrow" w="sm" len="sm"/>
              </a:ln>
              <a:effectLst/>
              <a:ex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78610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/>
          <p:cNvGrpSpPr/>
          <p:nvPr/>
        </p:nvGrpSpPr>
        <p:grpSpPr>
          <a:xfrm>
            <a:off x="387682" y="411411"/>
            <a:ext cx="8337218" cy="6145024"/>
            <a:chOff x="387682" y="411411"/>
            <a:chExt cx="8337218" cy="6145024"/>
          </a:xfrm>
        </p:grpSpPr>
        <p:grpSp>
          <p:nvGrpSpPr>
            <p:cNvPr id="2" name="Groupe 1"/>
            <p:cNvGrpSpPr/>
            <p:nvPr/>
          </p:nvGrpSpPr>
          <p:grpSpPr>
            <a:xfrm>
              <a:off x="487093" y="557524"/>
              <a:ext cx="2875915" cy="2123440"/>
              <a:chOff x="258127" y="890905"/>
              <a:chExt cx="2875915" cy="2123440"/>
            </a:xfrm>
          </p:grpSpPr>
          <p:pic>
            <p:nvPicPr>
              <p:cNvPr id="3" name="Image 2"/>
              <p:cNvPicPr/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788" t="10671" r="12914" b="4202"/>
              <a:stretch/>
            </p:blipFill>
            <p:spPr bwMode="auto">
              <a:xfrm>
                <a:off x="258127" y="890905"/>
                <a:ext cx="2875915" cy="2123440"/>
              </a:xfrm>
              <a:prstGeom prst="rect">
                <a:avLst/>
              </a:prstGeom>
              <a:ln w="19050">
                <a:solidFill>
                  <a:schemeClr val="tx1"/>
                </a:solidFill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cxnSp>
            <p:nvCxnSpPr>
              <p:cNvPr id="4" name="Connecteur droit avec flèche 3"/>
              <p:cNvCxnSpPr/>
              <p:nvPr/>
            </p:nvCxnSpPr>
            <p:spPr>
              <a:xfrm flipV="1">
                <a:off x="2148205" y="2148205"/>
                <a:ext cx="0" cy="208915"/>
              </a:xfrm>
              <a:prstGeom prst="straightConnector1">
                <a:avLst/>
              </a:prstGeom>
              <a:ln w="15875">
                <a:solidFill>
                  <a:schemeClr val="tx2">
                    <a:lumMod val="60000"/>
                    <a:lumOff val="40000"/>
                  </a:schemeClr>
                </a:solidFill>
                <a:headEnd w="sm" len="sm"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" name="Zone de texte 2"/>
              <p:cNvSpPr txBox="1">
                <a:spLocks noChangeArrowheads="1"/>
              </p:cNvSpPr>
              <p:nvPr/>
            </p:nvSpPr>
            <p:spPr bwMode="auto">
              <a:xfrm>
                <a:off x="1995805" y="2291080"/>
                <a:ext cx="351790" cy="2755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100" b="1">
                    <a:solidFill>
                      <a:srgbClr val="365F91"/>
                    </a:solidFill>
                    <a:effectLst/>
                    <a:latin typeface="Times New Roman"/>
                    <a:ea typeface="｣ﾍ｣ﾓ ﾃｯ"/>
                    <a:cs typeface="Times New Roman"/>
                  </a:rPr>
                  <a:t>λ</a:t>
                </a:r>
                <a:r>
                  <a:rPr lang="en-US" sz="1100" b="1" baseline="-25000">
                    <a:solidFill>
                      <a:srgbClr val="365F91"/>
                    </a:solidFill>
                    <a:effectLst/>
                    <a:latin typeface="Times New Roman"/>
                    <a:ea typeface="｣ﾍ｣ﾓ ﾃｯ"/>
                    <a:cs typeface="Times New Roman"/>
                  </a:rPr>
                  <a:t>4</a:t>
                </a:r>
                <a:endParaRPr lang="fr-FR" sz="1200">
                  <a:effectLst/>
                  <a:latin typeface="Cambria"/>
                  <a:ea typeface="｣ﾍ｣ﾓ ﾃｯ"/>
                  <a:cs typeface="Times New Roman"/>
                </a:endParaRPr>
              </a:p>
            </p:txBody>
          </p:sp>
          <p:cxnSp>
            <p:nvCxnSpPr>
              <p:cNvPr id="6" name="Connecteur droit avec flèche 5"/>
              <p:cNvCxnSpPr/>
              <p:nvPr/>
            </p:nvCxnSpPr>
            <p:spPr>
              <a:xfrm flipV="1">
                <a:off x="1967230" y="1757680"/>
                <a:ext cx="0" cy="208915"/>
              </a:xfrm>
              <a:prstGeom prst="straightConnector1">
                <a:avLst/>
              </a:prstGeom>
              <a:ln w="15875">
                <a:solidFill>
                  <a:schemeClr val="tx2">
                    <a:lumMod val="60000"/>
                    <a:lumOff val="40000"/>
                  </a:schemeClr>
                </a:solidFill>
                <a:headEnd w="sm" len="sm"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Zone de texte 2"/>
              <p:cNvSpPr txBox="1">
                <a:spLocks noChangeArrowheads="1"/>
              </p:cNvSpPr>
              <p:nvPr/>
            </p:nvSpPr>
            <p:spPr bwMode="auto">
              <a:xfrm>
                <a:off x="1814830" y="1900555"/>
                <a:ext cx="351790" cy="2755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100" b="1">
                    <a:solidFill>
                      <a:srgbClr val="365F91"/>
                    </a:solidFill>
                    <a:effectLst/>
                    <a:latin typeface="Times New Roman"/>
                    <a:ea typeface="｣ﾍ｣ﾓ ﾃｯ"/>
                    <a:cs typeface="Times New Roman"/>
                  </a:rPr>
                  <a:t>λ</a:t>
                </a:r>
                <a:r>
                  <a:rPr lang="en-US" sz="1100" b="1" baseline="-25000">
                    <a:solidFill>
                      <a:srgbClr val="365F91"/>
                    </a:solidFill>
                    <a:effectLst/>
                    <a:latin typeface="Times New Roman"/>
                    <a:ea typeface="｣ﾍ｣ﾓ ﾃｯ"/>
                    <a:cs typeface="Times New Roman"/>
                  </a:rPr>
                  <a:t>3</a:t>
                </a:r>
                <a:endParaRPr lang="fr-FR" sz="1200">
                  <a:effectLst/>
                  <a:latin typeface="Cambria"/>
                  <a:ea typeface="｣ﾍ｣ﾓ ﾃｯ"/>
                  <a:cs typeface="Times New Roman"/>
                </a:endParaRPr>
              </a:p>
            </p:txBody>
          </p:sp>
          <p:cxnSp>
            <p:nvCxnSpPr>
              <p:cNvPr id="8" name="Connecteur droit avec flèche 7"/>
              <p:cNvCxnSpPr/>
              <p:nvPr/>
            </p:nvCxnSpPr>
            <p:spPr>
              <a:xfrm flipV="1">
                <a:off x="1795780" y="2014855"/>
                <a:ext cx="0" cy="208915"/>
              </a:xfrm>
              <a:prstGeom prst="straightConnector1">
                <a:avLst/>
              </a:prstGeom>
              <a:ln w="15875">
                <a:solidFill>
                  <a:schemeClr val="tx2">
                    <a:lumMod val="60000"/>
                    <a:lumOff val="40000"/>
                  </a:schemeClr>
                </a:solidFill>
                <a:headEnd w="sm" len="sm"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Zone de texte 2"/>
              <p:cNvSpPr txBox="1">
                <a:spLocks noChangeArrowheads="1"/>
              </p:cNvSpPr>
              <p:nvPr/>
            </p:nvSpPr>
            <p:spPr bwMode="auto">
              <a:xfrm>
                <a:off x="1643380" y="2157730"/>
                <a:ext cx="351790" cy="2755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100" b="1">
                    <a:solidFill>
                      <a:srgbClr val="365F91"/>
                    </a:solidFill>
                    <a:effectLst/>
                    <a:latin typeface="Times New Roman"/>
                    <a:ea typeface="｣ﾍ｣ﾓ ﾃｯ"/>
                    <a:cs typeface="Times New Roman"/>
                  </a:rPr>
                  <a:t>λ</a:t>
                </a:r>
                <a:r>
                  <a:rPr lang="en-US" sz="1100" b="1" baseline="-25000">
                    <a:solidFill>
                      <a:srgbClr val="365F91"/>
                    </a:solidFill>
                    <a:effectLst/>
                    <a:latin typeface="Times New Roman"/>
                    <a:ea typeface="｣ﾍ｣ﾓ ﾃｯ"/>
                    <a:cs typeface="Times New Roman"/>
                  </a:rPr>
                  <a:t>2</a:t>
                </a:r>
                <a:endParaRPr lang="fr-FR" sz="1200">
                  <a:effectLst/>
                  <a:latin typeface="Cambria"/>
                  <a:ea typeface="｣ﾍ｣ﾓ ﾃｯ"/>
                  <a:cs typeface="Times New Roman"/>
                </a:endParaRPr>
              </a:p>
            </p:txBody>
          </p:sp>
          <p:cxnSp>
            <p:nvCxnSpPr>
              <p:cNvPr id="10" name="Connecteur droit avec flèche 9"/>
              <p:cNvCxnSpPr/>
              <p:nvPr/>
            </p:nvCxnSpPr>
            <p:spPr>
              <a:xfrm flipV="1">
                <a:off x="1614805" y="2329180"/>
                <a:ext cx="0" cy="208915"/>
              </a:xfrm>
              <a:prstGeom prst="straightConnector1">
                <a:avLst/>
              </a:prstGeom>
              <a:ln w="15875">
                <a:solidFill>
                  <a:schemeClr val="tx2">
                    <a:lumMod val="60000"/>
                    <a:lumOff val="40000"/>
                  </a:schemeClr>
                </a:solidFill>
                <a:headEnd w="sm" len="sm"/>
                <a:tailEnd type="arrow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Zone de texte 2"/>
              <p:cNvSpPr txBox="1">
                <a:spLocks noChangeArrowheads="1"/>
              </p:cNvSpPr>
              <p:nvPr/>
            </p:nvSpPr>
            <p:spPr bwMode="auto">
              <a:xfrm>
                <a:off x="1462405" y="2472055"/>
                <a:ext cx="351790" cy="2755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100" b="1">
                    <a:solidFill>
                      <a:srgbClr val="365F91"/>
                    </a:solidFill>
                    <a:effectLst/>
                    <a:latin typeface="Times New Roman"/>
                    <a:ea typeface="｣ﾍ｣ﾓ ﾃｯ"/>
                    <a:cs typeface="Times New Roman"/>
                  </a:rPr>
                  <a:t>λ</a:t>
                </a:r>
                <a:r>
                  <a:rPr lang="en-US" sz="1100" b="1" baseline="-25000">
                    <a:solidFill>
                      <a:srgbClr val="365F91"/>
                    </a:solidFill>
                    <a:effectLst/>
                    <a:latin typeface="Times New Roman"/>
                    <a:ea typeface="｣ﾍ｣ﾓ ﾃｯ"/>
                    <a:cs typeface="Times New Roman"/>
                  </a:rPr>
                  <a:t>1</a:t>
                </a:r>
                <a:endParaRPr lang="fr-FR" sz="1200">
                  <a:effectLst/>
                  <a:latin typeface="Cambria"/>
                  <a:ea typeface="｣ﾍ｣ﾓ ﾃｯ"/>
                  <a:cs typeface="Times New Roman"/>
                </a:endParaRPr>
              </a:p>
            </p:txBody>
          </p:sp>
        </p:grpSp>
        <p:pic>
          <p:nvPicPr>
            <p:cNvPr id="12" name="Image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8696" y="411411"/>
              <a:ext cx="3566097" cy="2492501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pic>
          <p:nvPicPr>
            <p:cNvPr id="13" name="Imag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093" y="3267459"/>
              <a:ext cx="3558444" cy="2487152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pic>
          <p:nvPicPr>
            <p:cNvPr id="14" name="Imag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8696" y="3298689"/>
              <a:ext cx="3566097" cy="2492501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sp>
          <p:nvSpPr>
            <p:cNvPr id="15" name="Flèche droite 14"/>
            <p:cNvSpPr/>
            <p:nvPr/>
          </p:nvSpPr>
          <p:spPr bwMode="auto">
            <a:xfrm>
              <a:off x="3695699" y="1867529"/>
              <a:ext cx="1076326" cy="127635"/>
            </a:xfrm>
            <a:prstGeom prst="rightArrow">
              <a:avLst/>
            </a:prstGeom>
            <a:solidFill>
              <a:schemeClr val="tx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arrow" w="sm" len="sm"/>
              <a:tailEnd type="arrow" w="sm" len="sm"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6" name="Text Box 16"/>
            <p:cNvSpPr txBox="1">
              <a:spLocks noChangeArrowheads="1"/>
            </p:cNvSpPr>
            <p:nvPr/>
          </p:nvSpPr>
          <p:spPr bwMode="auto">
            <a:xfrm>
              <a:off x="3284627" y="1001384"/>
              <a:ext cx="1904140" cy="7386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71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714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286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743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32004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657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41148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0" hangingPunct="0"/>
              <a:r>
                <a:rPr lang="en-US" altLang="fr-FR" sz="1400" dirty="0" smtClean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Serial spectral</a:t>
              </a:r>
            </a:p>
            <a:p>
              <a:pPr algn="ctr" eaLnBrk="0" hangingPunct="0"/>
              <a:r>
                <a:rPr lang="en-US" altLang="fr-FR" sz="1400" dirty="0" smtClean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&amp;</a:t>
              </a:r>
            </a:p>
            <a:p>
              <a:pPr algn="ctr" eaLnBrk="0" hangingPunct="0"/>
              <a:r>
                <a:rPr lang="en-US" altLang="fr-FR" sz="1400" dirty="0" smtClean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statistic</a:t>
              </a:r>
              <a:endParaRPr lang="en-US" altLang="fr-FR" sz="1400" dirty="0">
                <a:solidFill>
                  <a:srgbClr val="800000"/>
                </a:solidFill>
                <a:latin typeface="Square721 Cn BT" pitchFamily="34" charset="0"/>
                <a:cs typeface="Times New Roman" pitchFamily="18" charset="0"/>
              </a:endParaRPr>
            </a:p>
          </p:txBody>
        </p:sp>
        <p:sp>
          <p:nvSpPr>
            <p:cNvPr id="17" name="Flèche droite 16"/>
            <p:cNvSpPr/>
            <p:nvPr/>
          </p:nvSpPr>
          <p:spPr bwMode="auto">
            <a:xfrm rot="2272796">
              <a:off x="3571177" y="2626829"/>
              <a:ext cx="1392014" cy="124964"/>
            </a:xfrm>
            <a:prstGeom prst="rightArrow">
              <a:avLst/>
            </a:prstGeom>
            <a:solidFill>
              <a:schemeClr val="tx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arrow" w="sm" len="sm"/>
              <a:tailEnd type="arrow" w="sm" len="sm"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8" name="Flèche droite 17"/>
            <p:cNvSpPr/>
            <p:nvPr/>
          </p:nvSpPr>
          <p:spPr bwMode="auto">
            <a:xfrm rot="4161235">
              <a:off x="3336942" y="2794522"/>
              <a:ext cx="690226" cy="121114"/>
            </a:xfrm>
            <a:prstGeom prst="rightArrow">
              <a:avLst/>
            </a:prstGeom>
            <a:solidFill>
              <a:schemeClr val="tx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arrow" w="sm" len="sm"/>
              <a:tailEnd type="arrow" w="sm" len="sm"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9" name="Ellipse 18"/>
            <p:cNvSpPr/>
            <p:nvPr/>
          </p:nvSpPr>
          <p:spPr bwMode="auto">
            <a:xfrm>
              <a:off x="2205721" y="3933820"/>
              <a:ext cx="380365" cy="2047875"/>
            </a:xfrm>
            <a:prstGeom prst="ellipse">
              <a:avLst/>
            </a:prstGeom>
            <a:noFill/>
            <a:ln w="19050" cap="flat" cmpd="sng" algn="ctr">
              <a:solidFill>
                <a:srgbClr val="C00000"/>
              </a:solidFill>
              <a:prstDash val="solid"/>
              <a:round/>
              <a:headEnd type="arrow" w="sm" len="sm"/>
              <a:tailEnd type="arrow" w="sm" len="sm"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0" name="Ellipse 19"/>
            <p:cNvSpPr/>
            <p:nvPr/>
          </p:nvSpPr>
          <p:spPr bwMode="auto">
            <a:xfrm>
              <a:off x="6796771" y="3933819"/>
              <a:ext cx="380365" cy="2047875"/>
            </a:xfrm>
            <a:prstGeom prst="ellipse">
              <a:avLst/>
            </a:prstGeom>
            <a:noFill/>
            <a:ln w="19050" cap="flat" cmpd="sng" algn="ctr">
              <a:solidFill>
                <a:srgbClr val="C00000"/>
              </a:solidFill>
              <a:prstDash val="solid"/>
              <a:round/>
              <a:headEnd type="arrow" w="sm" len="sm"/>
              <a:tailEnd type="arrow" w="sm" len="sm"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1" name="Text Box 16"/>
            <p:cNvSpPr txBox="1">
              <a:spLocks noChangeArrowheads="1"/>
            </p:cNvSpPr>
            <p:nvPr/>
          </p:nvSpPr>
          <p:spPr bwMode="auto">
            <a:xfrm>
              <a:off x="387682" y="6156325"/>
              <a:ext cx="8337218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71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7145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2860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743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32004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657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41148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 eaLnBrk="0" hangingPunct="0"/>
              <a:r>
                <a:rPr lang="en-US" altLang="fr-FR" sz="2000" dirty="0" smtClean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  <a:sym typeface="Wingdings" panose="05000000000000000000" pitchFamily="2" charset="2"/>
                </a:rPr>
                <a:t> </a:t>
              </a:r>
              <a:r>
                <a:rPr lang="en-US" altLang="fr-FR" sz="2000" dirty="0" smtClean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</a:rPr>
                <a:t>phase-transition (gel=&gt;liquid) of MSM-lipids at T</a:t>
              </a:r>
              <a:r>
                <a:rPr lang="en-US" altLang="fr-FR" sz="2000" baseline="-25000" dirty="0" smtClean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</a:rPr>
                <a:t>m</a:t>
              </a:r>
              <a:r>
                <a:rPr lang="en-US" altLang="fr-FR" sz="2000" dirty="0" smtClean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</a:rPr>
                <a:t> [</a:t>
              </a:r>
              <a:r>
                <a:rPr lang="en-US" altLang="fr-FR" sz="2000" dirty="0" smtClean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</a:rPr>
                <a:t>31-32]°</a:t>
              </a:r>
              <a:r>
                <a:rPr lang="en-US" altLang="fr-FR" sz="2000" dirty="0" smtClean="0">
                  <a:solidFill>
                    <a:srgbClr val="800000"/>
                  </a:solidFill>
                  <a:latin typeface="Square721 Cn BT" pitchFamily="34" charset="0"/>
                  <a:cs typeface="Times New Roman" pitchFamily="18" charset="0"/>
                </a:rPr>
                <a:t>C </a:t>
              </a:r>
              <a:endParaRPr lang="en-US" altLang="fr-FR" sz="2000" dirty="0">
                <a:solidFill>
                  <a:srgbClr val="800000"/>
                </a:solidFill>
                <a:latin typeface="Square721 Cn BT" pitchFamily="34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84210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85725" y="98299"/>
            <a:ext cx="9058275" cy="6715338"/>
            <a:chOff x="85725" y="98299"/>
            <a:chExt cx="9058275" cy="6715338"/>
          </a:xfrm>
        </p:grpSpPr>
        <p:sp>
          <p:nvSpPr>
            <p:cNvPr id="216094" name="Line 15"/>
            <p:cNvSpPr>
              <a:spLocks noChangeShapeType="1"/>
            </p:cNvSpPr>
            <p:nvPr/>
          </p:nvSpPr>
          <p:spPr bwMode="auto">
            <a:xfrm>
              <a:off x="85725" y="5765800"/>
              <a:ext cx="89550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6095" name="Text Box 16"/>
            <p:cNvSpPr txBox="1">
              <a:spLocks noChangeArrowheads="1"/>
            </p:cNvSpPr>
            <p:nvPr/>
          </p:nvSpPr>
          <p:spPr bwMode="auto">
            <a:xfrm>
              <a:off x="250825" y="5838825"/>
              <a:ext cx="8643938" cy="701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en-US" altLang="fr-FR" sz="1800" dirty="0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</a:rPr>
                <a:t>For global references:</a:t>
              </a:r>
              <a:endParaRPr lang="en-US" altLang="fr-FR" sz="1800" dirty="0" smtClean="0">
                <a:solidFill>
                  <a:schemeClr val="accent2"/>
                </a:solidFill>
                <a:latin typeface="Square721 Cn BT" pitchFamily="34" charset="0"/>
                <a:cs typeface="Times New Roman" pitchFamily="18" charset="0"/>
                <a:sym typeface="Wingdings" pitchFamily="2" charset="2"/>
              </a:endParaRPr>
            </a:p>
            <a:p>
              <a:pPr algn="ctr">
                <a:spcBef>
                  <a:spcPct val="20000"/>
                </a:spcBef>
              </a:pPr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 </a:t>
              </a:r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</a:rPr>
                <a:t>See web site IPR  http://www.ipr.univ-rennes1.fr/ </a:t>
              </a:r>
              <a:endParaRPr lang="en-US" altLang="fr-FR" sz="1800" dirty="0">
                <a:latin typeface="Square721 Cn BT" pitchFamily="34" charset="0"/>
                <a:cs typeface="Times New Roman" pitchFamily="18" charset="0"/>
              </a:endParaRPr>
            </a:p>
          </p:txBody>
        </p:sp>
        <p:pic>
          <p:nvPicPr>
            <p:cNvPr id="216098" name="Picture 34" descr="IPR AFM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05749" y="5791200"/>
              <a:ext cx="1116013" cy="102243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5" descr="image_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075" y="534305"/>
              <a:ext cx="2496934" cy="1688929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 Box 191"/>
            <p:cNvSpPr txBox="1">
              <a:spLocks noChangeArrowheads="1"/>
            </p:cNvSpPr>
            <p:nvPr/>
          </p:nvSpPr>
          <p:spPr bwMode="auto">
            <a:xfrm>
              <a:off x="180975" y="98299"/>
              <a:ext cx="46863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</a:rPr>
                <a:t>Artist view of </a:t>
              </a:r>
              <a:r>
                <a:rPr lang="en-US" altLang="fr-FR" sz="1800" dirty="0">
                  <a:latin typeface="Square721 Cn BT" pitchFamily="34" charset="0"/>
                  <a:cs typeface="Times New Roman" pitchFamily="18" charset="0"/>
                </a:rPr>
                <a:t>the </a:t>
              </a:r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</a:rPr>
                <a:t>phenomenon…</a:t>
              </a:r>
              <a:endParaRPr lang="en-US" altLang="fr-FR" sz="1800" dirty="0">
                <a:latin typeface="Square721 Cn BT" pitchFamily="34" charset="0"/>
                <a:cs typeface="Times New Roman" pitchFamily="18" charset="0"/>
              </a:endParaRPr>
            </a:p>
          </p:txBody>
        </p:sp>
        <p:sp>
          <p:nvSpPr>
            <p:cNvPr id="19" name="Text Box 50"/>
            <p:cNvSpPr txBox="1">
              <a:spLocks noChangeArrowheads="1"/>
            </p:cNvSpPr>
            <p:nvPr/>
          </p:nvSpPr>
          <p:spPr bwMode="auto">
            <a:xfrm>
              <a:off x="85725" y="2916257"/>
              <a:ext cx="9058275" cy="25853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FFFF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>
                <a:spcBef>
                  <a:spcPts val="0"/>
                </a:spcBef>
              </a:pPr>
              <a:r>
                <a:rPr lang="en-US" altLang="fr-FR" sz="1800" dirty="0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▪</a:t>
              </a:r>
              <a:r>
                <a:rPr lang="en-US" altLang="fr-FR" sz="1800" dirty="0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</a:rPr>
                <a:t> IPR-CNRS :</a:t>
              </a:r>
            </a:p>
            <a:p>
              <a:pPr algn="just">
                <a:spcBef>
                  <a:spcPts val="0"/>
                </a:spcBef>
              </a:pPr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</a:rPr>
                <a:t>V. </a:t>
              </a:r>
              <a:r>
                <a:rPr lang="en-US" altLang="fr-FR" sz="1800" dirty="0" err="1" smtClean="0">
                  <a:latin typeface="Square721 Cn BT" pitchFamily="34" charset="0"/>
                  <a:cs typeface="Times New Roman" pitchFamily="18" charset="0"/>
                </a:rPr>
                <a:t>Vié</a:t>
              </a:r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</a:rPr>
                <a:t>, </a:t>
              </a:r>
              <a:r>
                <a:rPr lang="en-US" altLang="fr-FR" sz="1800" dirty="0">
                  <a:latin typeface="Square721 Cn BT" pitchFamily="34" charset="0"/>
                  <a:cs typeface="Times New Roman" pitchFamily="18" charset="0"/>
                </a:rPr>
                <a:t>P, </a:t>
              </a:r>
              <a:r>
                <a:rPr lang="en-US" altLang="fr-FR" sz="1800" dirty="0" err="1">
                  <a:latin typeface="Square721 Cn BT" pitchFamily="34" charset="0"/>
                  <a:cs typeface="Times New Roman" pitchFamily="18" charset="0"/>
                </a:rPr>
                <a:t>Panizza</a:t>
              </a:r>
              <a:r>
                <a:rPr lang="en-US" altLang="fr-FR" sz="1800" dirty="0">
                  <a:latin typeface="Square721 Cn BT" pitchFamily="34" charset="0"/>
                  <a:cs typeface="Times New Roman" pitchFamily="18" charset="0"/>
                </a:rPr>
                <a:t>, </a:t>
              </a:r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</a:rPr>
                <a:t>F. </a:t>
              </a:r>
              <a:r>
                <a:rPr lang="en-US" altLang="fr-FR" sz="1800" dirty="0" err="1" smtClean="0">
                  <a:latin typeface="Square721 Cn BT" pitchFamily="34" charset="0"/>
                  <a:cs typeface="Times New Roman" pitchFamily="18" charset="0"/>
                </a:rPr>
                <a:t>Artzner</a:t>
              </a:r>
              <a:r>
                <a:rPr lang="en-US" altLang="fr-FR" sz="1800" dirty="0">
                  <a:latin typeface="Square721 Cn BT" pitchFamily="34" charset="0"/>
                  <a:cs typeface="Times New Roman" pitchFamily="18" charset="0"/>
                </a:rPr>
                <a:t>, A. S</a:t>
              </a:r>
              <a:r>
                <a:rPr lang="en-US" altLang="fr-FR" sz="1800" baseline="30000" dirty="0">
                  <a:latin typeface="Square721 Cn BT" pitchFamily="34" charset="0"/>
                  <a:cs typeface="Times New Roman" pitchFamily="18" charset="0"/>
                </a:rPr>
                <a:t>t</a:t>
              </a:r>
              <a:r>
                <a:rPr lang="en-US" altLang="fr-FR" sz="1800" dirty="0">
                  <a:latin typeface="Square721 Cn BT" pitchFamily="34" charset="0"/>
                  <a:cs typeface="Times New Roman" pitchFamily="18" charset="0"/>
                </a:rPr>
                <a:t> James, </a:t>
              </a:r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</a:rPr>
                <a:t>and me.</a:t>
              </a:r>
            </a:p>
            <a:p>
              <a:pPr algn="just">
                <a:spcBef>
                  <a:spcPts val="0"/>
                </a:spcBef>
              </a:pPr>
              <a:r>
                <a:rPr lang="en-US" altLang="fr-FR" sz="1800" dirty="0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▪</a:t>
              </a:r>
              <a:r>
                <a:rPr lang="en-US" altLang="fr-FR" sz="1800" dirty="0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</a:rPr>
                <a:t> Our ex-PhD et post-</a:t>
              </a:r>
              <a:r>
                <a:rPr lang="en-US" altLang="fr-FR" sz="1800" dirty="0" err="1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</a:rPr>
                <a:t>doct</a:t>
              </a:r>
              <a:r>
                <a:rPr lang="en-US" altLang="fr-FR" sz="1800" dirty="0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</a:rPr>
                <a:t>:</a:t>
              </a:r>
            </a:p>
            <a:p>
              <a:pPr algn="just">
                <a:spcBef>
                  <a:spcPts val="0"/>
                </a:spcBef>
              </a:pPr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</a:rPr>
                <a:t>D. </a:t>
              </a:r>
              <a:r>
                <a:rPr lang="en-US" altLang="fr-FR" sz="1800" dirty="0" err="1" smtClean="0">
                  <a:latin typeface="Square721 Cn BT" pitchFamily="34" charset="0"/>
                  <a:cs typeface="Times New Roman" pitchFamily="18" charset="0"/>
                </a:rPr>
                <a:t>Pluchon</a:t>
              </a:r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</a:rPr>
                <a:t>, R. Castro-Beltran, D. Duval, M. Specht, Q. Li</a:t>
              </a:r>
            </a:p>
            <a:p>
              <a:pPr algn="just">
                <a:spcBef>
                  <a:spcPts val="0"/>
                </a:spcBef>
              </a:pPr>
              <a:r>
                <a:rPr lang="en-US" altLang="fr-FR" sz="1800" dirty="0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▪</a:t>
              </a:r>
              <a:r>
                <a:rPr lang="en-US" altLang="fr-FR" sz="1800" dirty="0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</a:rPr>
                <a:t> IETR-CNRS :</a:t>
              </a:r>
            </a:p>
            <a:p>
              <a:pPr algn="just">
                <a:spcBef>
                  <a:spcPts val="0"/>
                </a:spcBef>
              </a:pPr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</a:rPr>
                <a:t>H, </a:t>
              </a:r>
              <a:r>
                <a:rPr lang="en-US" altLang="fr-FR" sz="1800" dirty="0" err="1" smtClean="0">
                  <a:latin typeface="Square721 Cn BT" pitchFamily="34" charset="0"/>
                  <a:cs typeface="Times New Roman" pitchFamily="18" charset="0"/>
                </a:rPr>
                <a:t>Lhermite</a:t>
              </a:r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</a:rPr>
                <a:t>.</a:t>
              </a:r>
            </a:p>
            <a:p>
              <a:pPr algn="just">
                <a:spcBef>
                  <a:spcPts val="0"/>
                </a:spcBef>
              </a:pPr>
              <a:r>
                <a:rPr lang="en-US" altLang="fr-FR" sz="1800" dirty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  <a:sym typeface="Wingdings" pitchFamily="2" charset="2"/>
                </a:rPr>
                <a:t>▪</a:t>
              </a:r>
              <a:r>
                <a:rPr lang="en-US" altLang="fr-FR" sz="1800" dirty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</a:rPr>
                <a:t> </a:t>
              </a:r>
              <a:r>
                <a:rPr lang="en-US" altLang="fr-FR" sz="1800" dirty="0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</a:rPr>
                <a:t>STLO-INRA </a:t>
              </a:r>
              <a:r>
                <a:rPr lang="en-US" altLang="fr-FR" sz="1800" dirty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</a:rPr>
                <a:t>:</a:t>
              </a:r>
            </a:p>
            <a:p>
              <a:pPr algn="just">
                <a:spcBef>
                  <a:spcPts val="0"/>
                </a:spcBef>
              </a:pPr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</a:rPr>
                <a:t>D. </a:t>
              </a:r>
              <a:r>
                <a:rPr lang="en-US" altLang="fr-FR" sz="1800" dirty="0" err="1" smtClean="0">
                  <a:latin typeface="Square721 Cn BT" pitchFamily="34" charset="0"/>
                  <a:cs typeface="Times New Roman" pitchFamily="18" charset="0"/>
                </a:rPr>
                <a:t>Dupont</a:t>
              </a:r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</a:rPr>
                <a:t>.</a:t>
              </a:r>
            </a:p>
            <a:p>
              <a:pPr algn="just">
                <a:spcBef>
                  <a:spcPts val="0"/>
                </a:spcBef>
              </a:pPr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</a:rPr>
                <a:t>+ </a:t>
              </a:r>
              <a:r>
                <a:rPr lang="en-US" altLang="fr-FR" sz="1800" dirty="0" smtClean="0">
                  <a:solidFill>
                    <a:schemeClr val="accent2"/>
                  </a:solidFill>
                  <a:latin typeface="Square721 Cn BT" pitchFamily="34" charset="0"/>
                  <a:cs typeface="Times New Roman" pitchFamily="18" charset="0"/>
                </a:rPr>
                <a:t>LAUM-CNRS </a:t>
              </a:r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</a:rPr>
                <a:t>: E. </a:t>
              </a:r>
              <a:r>
                <a:rPr lang="en-US" altLang="fr-FR" sz="1800" dirty="0" err="1" smtClean="0">
                  <a:latin typeface="Square721 Cn BT" pitchFamily="34" charset="0"/>
                  <a:cs typeface="Times New Roman" pitchFamily="18" charset="0"/>
                </a:rPr>
                <a:t>Gaviot</a:t>
              </a:r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</a:rPr>
                <a:t> </a:t>
              </a:r>
              <a:endParaRPr lang="en-US" altLang="fr-FR" sz="1800" dirty="0">
                <a:latin typeface="Square721 Cn BT" pitchFamily="34" charset="0"/>
                <a:cs typeface="Times New Roman" pitchFamily="18" charset="0"/>
              </a:endParaRPr>
            </a:p>
          </p:txBody>
        </p:sp>
        <p:pic>
          <p:nvPicPr>
            <p:cNvPr id="14" name="Picture 14" descr="P125532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794" y="534305"/>
              <a:ext cx="2396330" cy="179761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7" descr="photoRES-bleu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14381" y="534304"/>
              <a:ext cx="1780382" cy="179284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 Box 191"/>
            <p:cNvSpPr txBox="1">
              <a:spLocks noChangeArrowheads="1"/>
            </p:cNvSpPr>
            <p:nvPr/>
          </p:nvSpPr>
          <p:spPr bwMode="auto">
            <a:xfrm>
              <a:off x="4362449" y="2413898"/>
              <a:ext cx="253523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r" eaLnBrk="1" hangingPunct="1">
                <a:buFontTx/>
                <a:buNone/>
              </a:pPr>
              <a:r>
                <a:rPr lang="en-US" altLang="fr-FR" sz="1800" dirty="0" smtClean="0">
                  <a:latin typeface="Square721 Cn BT" pitchFamily="34" charset="0"/>
                  <a:cs typeface="Times New Roman" pitchFamily="18" charset="0"/>
                </a:rPr>
                <a:t>…towards the reality</a:t>
              </a:r>
              <a:endParaRPr lang="en-US" altLang="fr-FR" sz="1800" dirty="0">
                <a:latin typeface="Square721 Cn BT" pitchFamily="34" charset="0"/>
                <a:cs typeface="Times New Roman" pitchFamily="18" charset="0"/>
              </a:endParaRPr>
            </a:p>
          </p:txBody>
        </p:sp>
        <p:sp>
          <p:nvSpPr>
            <p:cNvPr id="2" name="Flèche droite 1"/>
            <p:cNvSpPr/>
            <p:nvPr/>
          </p:nvSpPr>
          <p:spPr bwMode="auto">
            <a:xfrm>
              <a:off x="3228975" y="1355846"/>
              <a:ext cx="1057275" cy="206969"/>
            </a:xfrm>
            <a:prstGeom prst="rightArrow">
              <a:avLst/>
            </a:prstGeom>
            <a:solidFill>
              <a:schemeClr val="tx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arrow" w="sm" len="sm"/>
              <a:tailEnd type="arrow" w="sm" len="sm"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rgbClr val="FFFF00"/>
          </a:solidFill>
          <a:prstDash val="solid"/>
          <a:round/>
          <a:headEnd type="arrow" w="sm" len="sm"/>
          <a:tailEnd type="arrow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rgbClr val="FFFF00"/>
          </a:solidFill>
          <a:prstDash val="solid"/>
          <a:round/>
          <a:headEnd type="arrow" w="sm" len="sm"/>
          <a:tailEnd type="arrow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10995</TotalTime>
  <Words>1996</Words>
  <Application>Microsoft Office PowerPoint</Application>
  <PresentationFormat>Affichage à l'écran (4:3)</PresentationFormat>
  <Paragraphs>396</Paragraphs>
  <Slides>38</Slides>
  <Notes>2</Notes>
  <HiddenSlides>0</HiddenSlides>
  <MMClips>1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3</vt:i4>
      </vt:variant>
      <vt:variant>
        <vt:lpstr>Titres des diapositives</vt:lpstr>
      </vt:variant>
      <vt:variant>
        <vt:i4>38</vt:i4>
      </vt:variant>
    </vt:vector>
  </HeadingPairs>
  <TitlesOfParts>
    <vt:vector size="42" baseType="lpstr">
      <vt:lpstr>Modèle par défaut</vt:lpstr>
      <vt:lpstr>Équation</vt:lpstr>
      <vt:lpstr>Equation</vt:lpstr>
      <vt:lpstr>Microsoft Word Picture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Université du Maine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S001735</dc:creator>
  <cp:lastModifiedBy>Bruno</cp:lastModifiedBy>
  <cp:revision>2098</cp:revision>
  <cp:lastPrinted>2007-05-03T16:56:25Z</cp:lastPrinted>
  <dcterms:created xsi:type="dcterms:W3CDTF">2004-09-28T08:11:53Z</dcterms:created>
  <dcterms:modified xsi:type="dcterms:W3CDTF">2016-07-20T12:27:05Z</dcterms:modified>
</cp:coreProperties>
</file>