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20"/>
  </p:notesMasterIdLst>
  <p:sldIdLst>
    <p:sldId id="256" r:id="rId2"/>
    <p:sldId id="309" r:id="rId3"/>
    <p:sldId id="366" r:id="rId4"/>
    <p:sldId id="367" r:id="rId5"/>
    <p:sldId id="261" r:id="rId6"/>
    <p:sldId id="287" r:id="rId7"/>
    <p:sldId id="294" r:id="rId8"/>
    <p:sldId id="270" r:id="rId9"/>
    <p:sldId id="311" r:id="rId10"/>
    <p:sldId id="302" r:id="rId11"/>
    <p:sldId id="300" r:id="rId12"/>
    <p:sldId id="303" r:id="rId13"/>
    <p:sldId id="365" r:id="rId14"/>
    <p:sldId id="288" r:id="rId15"/>
    <p:sldId id="306" r:id="rId16"/>
    <p:sldId id="297" r:id="rId17"/>
    <p:sldId id="368" r:id="rId18"/>
    <p:sldId id="29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20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48"/>
    </p:cViewPr>
  </p:sorterViewPr>
  <p:notesViewPr>
    <p:cSldViewPr snapToGrid="0" snapToObjects="1">
      <p:cViewPr varScale="1">
        <p:scale>
          <a:sx n="55" d="100"/>
          <a:sy n="55" d="100"/>
        </p:scale>
        <p:origin x="-303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EE85C-99BE-3344-8EE5-FF4E63E333E6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6D6B5-89B8-F34B-8D45-AA7209A5D5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42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B747598-29F7-DA49-8349-281DE0ED515D}" type="slidenum">
              <a:rPr lang="en-US" sz="1200"/>
              <a:pPr algn="r"/>
              <a:t>4</a:t>
            </a:fld>
            <a:endParaRPr lang="en-US" sz="1200" dirty="0"/>
          </a:p>
        </p:txBody>
      </p:sp>
      <p:sp>
        <p:nvSpPr>
          <p:cNvPr id="2969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D6B5-89B8-F34B-8D45-AA7209A5D52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04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367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0333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108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AB8145F-ECAD-A14A-955D-1EB731881068}" type="datetimeFigureOut">
              <a:rPr lang="en-US" smtClean="0"/>
              <a:pPr/>
              <a:t>07/03/2016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D7D6762-A2A5-704A-9378-8F670467E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Relationship Id="rId4" Type="http://schemas.microsoft.com/office/2007/relationships/hdphoto" Target="../media/hdphoto1.wdp"/><Relationship Id="rId5" Type="http://schemas.openxmlformats.org/officeDocument/2006/relationships/image" Target="../media/image16.jpeg"/><Relationship Id="rId6" Type="http://schemas.microsoft.com/office/2007/relationships/hdphoto" Target="../media/hdphoto2.wdp"/><Relationship Id="rId7" Type="http://schemas.openxmlformats.org/officeDocument/2006/relationships/image" Target="../media/image17.png"/><Relationship Id="rId8" Type="http://schemas.openxmlformats.org/officeDocument/2006/relationships/image" Target="../media/image18.emf"/><Relationship Id="rId9" Type="http://schemas.openxmlformats.org/officeDocument/2006/relationships/image" Target="../media/image19.emf"/><Relationship Id="rId10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7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image" Target="../media/image36.jpeg"/><Relationship Id="rId8" Type="http://schemas.openxmlformats.org/officeDocument/2006/relationships/image" Target="../media/image37.jpeg"/><Relationship Id="rId9" Type="http://schemas.openxmlformats.org/officeDocument/2006/relationships/image" Target="../media/image38.wmf"/><Relationship Id="rId10" Type="http://schemas.openxmlformats.org/officeDocument/2006/relationships/image" Target="../media/image39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jpeg"/><Relationship Id="rId12" Type="http://schemas.openxmlformats.org/officeDocument/2006/relationships/image" Target="../media/image49.jpeg"/><Relationship Id="rId13" Type="http://schemas.openxmlformats.org/officeDocument/2006/relationships/image" Target="../media/image50.wmf"/><Relationship Id="rId14" Type="http://schemas.openxmlformats.org/officeDocument/2006/relationships/image" Target="../media/image51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6" Type="http://schemas.openxmlformats.org/officeDocument/2006/relationships/image" Target="../media/image43.wmf"/><Relationship Id="rId7" Type="http://schemas.openxmlformats.org/officeDocument/2006/relationships/image" Target="../media/image44.jpeg"/><Relationship Id="rId8" Type="http://schemas.openxmlformats.org/officeDocument/2006/relationships/image" Target="../media/image45.jpeg"/><Relationship Id="rId9" Type="http://schemas.openxmlformats.org/officeDocument/2006/relationships/image" Target="../media/image46.jpeg"/><Relationship Id="rId10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83" y="889349"/>
            <a:ext cx="8730071" cy="1927225"/>
          </a:xfrm>
        </p:spPr>
        <p:txBody>
          <a:bodyPr/>
          <a:lstStyle/>
          <a:p>
            <a:r>
              <a:rPr lang="en-US" sz="3600" dirty="0" smtClean="0"/>
              <a:t>T-type calcium channel </a:t>
            </a:r>
            <a:r>
              <a:rPr lang="en-US" sz="3600" dirty="0" smtClean="0"/>
              <a:t>inhibition: a novel therapy in renal disease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Bruce Hendry</a:t>
            </a:r>
          </a:p>
          <a:p>
            <a:r>
              <a:rPr lang="en-US" dirty="0" smtClean="0"/>
              <a:t>Emeritus Professor, King’s College London</a:t>
            </a:r>
          </a:p>
          <a:p>
            <a:r>
              <a:rPr lang="en-US" dirty="0" smtClean="0"/>
              <a:t>President of the UK Renal Association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486400"/>
            <a:ext cx="1676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" name="Picture 1" descr="renal_logo_cmy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99" y="5486400"/>
            <a:ext cx="19050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1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 of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52"/>
            <a:ext cx="8229600" cy="4446319"/>
          </a:xfrm>
        </p:spPr>
        <p:txBody>
          <a:bodyPr>
            <a:normAutofit/>
          </a:bodyPr>
          <a:lstStyle/>
          <a:p>
            <a:r>
              <a:rPr lang="en-GB" dirty="0" smtClean="0"/>
              <a:t>Renal Diseases are an area of unmet therapeutic need</a:t>
            </a:r>
          </a:p>
          <a:p>
            <a:r>
              <a:rPr lang="en-GB" dirty="0" smtClean="0"/>
              <a:t>There are multiple new targets under study and this talk will focus on one of these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T-Type Calcium Channels (TTCC)</a:t>
            </a:r>
          </a:p>
          <a:p>
            <a:endParaRPr lang="en-GB" dirty="0" smtClean="0"/>
          </a:p>
          <a:p>
            <a:r>
              <a:rPr lang="en-GB" dirty="0" smtClean="0"/>
              <a:t>The key themes are the new targeting of mesangial cell proliferation and the inflammatory responses underlying glomerular sclerosis. These are relevant in Diabetic Nephropathy, IgA Nephropathy and Lupus Nephritis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5" descr="right_kidney_rear_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"/>
            <a:ext cx="227488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590800" y="304800"/>
            <a:ext cx="5049838" cy="3124200"/>
            <a:chOff x="1632" y="192"/>
            <a:chExt cx="3181" cy="1968"/>
          </a:xfrm>
        </p:grpSpPr>
        <p:pic>
          <p:nvPicPr>
            <p:cNvPr id="26630" name="Picture 12" descr="glomerulu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21" t="15343" r="29155" b="15343"/>
            <a:stretch>
              <a:fillRect/>
            </a:stretch>
          </p:blipFill>
          <p:spPr bwMode="auto">
            <a:xfrm>
              <a:off x="3072" y="192"/>
              <a:ext cx="1741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1" name="Oval 7"/>
            <p:cNvSpPr>
              <a:spLocks noChangeArrowheads="1"/>
            </p:cNvSpPr>
            <p:nvPr/>
          </p:nvSpPr>
          <p:spPr bwMode="auto">
            <a:xfrm>
              <a:off x="1632" y="1008"/>
              <a:ext cx="24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 dirty="0"/>
            </a:p>
          </p:txBody>
        </p:sp>
        <p:sp>
          <p:nvSpPr>
            <p:cNvPr id="26632" name="Line 8"/>
            <p:cNvSpPr>
              <a:spLocks noChangeShapeType="1"/>
            </p:cNvSpPr>
            <p:nvPr/>
          </p:nvSpPr>
          <p:spPr bwMode="auto">
            <a:xfrm flipV="1">
              <a:off x="1728" y="192"/>
              <a:ext cx="1344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633" name="Line 9"/>
            <p:cNvSpPr>
              <a:spLocks noChangeShapeType="1"/>
            </p:cNvSpPr>
            <p:nvPr/>
          </p:nvSpPr>
          <p:spPr bwMode="auto">
            <a:xfrm>
              <a:off x="1728" y="1248"/>
              <a:ext cx="1344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72042" name="Line 10"/>
          <p:cNvSpPr>
            <a:spLocks noChangeShapeType="1"/>
          </p:cNvSpPr>
          <p:nvPr/>
        </p:nvSpPr>
        <p:spPr bwMode="auto">
          <a:xfrm flipH="1" flipV="1">
            <a:off x="6477000" y="1676400"/>
            <a:ext cx="12954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2048" name="Text Box 16"/>
          <p:cNvSpPr txBox="1">
            <a:spLocks noChangeArrowheads="1"/>
          </p:cNvSpPr>
          <p:nvPr/>
        </p:nvSpPr>
        <p:spPr bwMode="auto">
          <a:xfrm>
            <a:off x="7802563" y="1752600"/>
            <a:ext cx="13414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Mesangial</a:t>
            </a:r>
          </a:p>
          <a:p>
            <a:r>
              <a:rPr lang="en-US" dirty="0"/>
              <a:t>cells</a:t>
            </a:r>
          </a:p>
        </p:txBody>
      </p:sp>
      <p:sp>
        <p:nvSpPr>
          <p:cNvPr id="172049" name="Rectangle 17"/>
          <p:cNvSpPr>
            <a:spLocks noChangeArrowheads="1"/>
          </p:cNvSpPr>
          <p:nvPr/>
        </p:nvSpPr>
        <p:spPr bwMode="auto">
          <a:xfrm>
            <a:off x="214313" y="3857625"/>
            <a:ext cx="86280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solidFill>
                  <a:srgbClr val="000000"/>
                </a:solidFill>
                <a:latin typeface="Futura" charset="0"/>
                <a:ea typeface="Osaka" charset="0"/>
                <a:cs typeface="Osaka" charset="0"/>
              </a:rPr>
              <a:t>Mesangial cells in healthy kidney;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0000"/>
                </a:solidFill>
                <a:latin typeface="Futura" charset="0"/>
                <a:ea typeface="Osaka" charset="0"/>
                <a:cs typeface="Osaka" charset="0"/>
              </a:rPr>
              <a:t>Structural support - ECM secretion</a:t>
            </a:r>
          </a:p>
          <a:p>
            <a:pPr lvl="1" eaLnBrk="1" hangingPunct="1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0000"/>
                </a:solidFill>
                <a:latin typeface="Futura" charset="0"/>
                <a:ea typeface="Osaka" charset="0"/>
                <a:cs typeface="Osaka" charset="0"/>
              </a:rPr>
              <a:t>Phagocytosis of macromolecules and immune complexes</a:t>
            </a:r>
          </a:p>
          <a:p>
            <a:pPr lvl="1" eaLnBrk="1" hangingPunct="1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0000"/>
                </a:solidFill>
                <a:latin typeface="Futura" charset="0"/>
                <a:ea typeface="Osaka" charset="0"/>
                <a:cs typeface="Osaka" charset="0"/>
              </a:rPr>
              <a:t>Secrete and respond to cytokines</a:t>
            </a:r>
          </a:p>
          <a:p>
            <a:pPr lvl="1" eaLnBrk="1" hangingPunct="1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0000"/>
                </a:solidFill>
                <a:latin typeface="Futura" charset="0"/>
                <a:ea typeface="Osaka" charset="0"/>
                <a:cs typeface="Osaka" charset="0"/>
              </a:rPr>
              <a:t>Contract and relax in response to vasoactive substances</a:t>
            </a:r>
          </a:p>
        </p:txBody>
      </p:sp>
    </p:spTree>
    <p:extLst>
      <p:ext uri="{BB962C8B-B14F-4D97-AF65-F5344CB8AC3E}">
        <p14:creationId xmlns:p14="http://schemas.microsoft.com/office/powerpoint/2010/main" val="3018099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42" grpId="0" animBg="1"/>
      <p:bldP spid="172048" grpId="0"/>
      <p:bldP spid="1720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10000"/>
            <a:ext cx="24336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64" name="AutoShape 12"/>
          <p:cNvSpPr>
            <a:spLocks noChangeArrowheads="1"/>
          </p:cNvSpPr>
          <p:nvPr/>
        </p:nvSpPr>
        <p:spPr bwMode="auto">
          <a:xfrm>
            <a:off x="4343400" y="1676400"/>
            <a:ext cx="1219200" cy="3048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177166" name="Picture 14" descr="RN123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0"/>
            <a:ext cx="3810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15" descr="RN033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32766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228600"/>
            <a:ext cx="18176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68" name="Text Box 16"/>
          <p:cNvSpPr txBox="1">
            <a:spLocks noChangeArrowheads="1"/>
          </p:cNvSpPr>
          <p:nvPr/>
        </p:nvSpPr>
        <p:spPr bwMode="auto">
          <a:xfrm>
            <a:off x="4191000" y="762000"/>
            <a:ext cx="159543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Insult eg </a:t>
            </a:r>
          </a:p>
          <a:p>
            <a:r>
              <a:rPr lang="en-US" sz="1800" dirty="0"/>
              <a:t>high glucose, </a:t>
            </a:r>
          </a:p>
          <a:p>
            <a:r>
              <a:rPr lang="en-US" sz="1800" dirty="0"/>
              <a:t>Ig deposition</a:t>
            </a:r>
            <a:endParaRPr lang="en-US" dirty="0"/>
          </a:p>
        </p:txBody>
      </p:sp>
      <p:sp>
        <p:nvSpPr>
          <p:cNvPr id="177169" name="AutoShape 17"/>
          <p:cNvSpPr>
            <a:spLocks noChangeArrowheads="1"/>
          </p:cNvSpPr>
          <p:nvPr/>
        </p:nvSpPr>
        <p:spPr bwMode="auto">
          <a:xfrm flipH="1">
            <a:off x="4572000" y="4876800"/>
            <a:ext cx="1143000" cy="304800"/>
          </a:xfrm>
          <a:prstGeom prst="rightArrow">
            <a:avLst>
              <a:gd name="adj1" fmla="val 50000"/>
              <a:gd name="adj2" fmla="val 937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77170" name="AutoShape 18"/>
          <p:cNvSpPr>
            <a:spLocks noChangeArrowheads="1"/>
          </p:cNvSpPr>
          <p:nvPr/>
        </p:nvSpPr>
        <p:spPr bwMode="auto">
          <a:xfrm rot="5328390">
            <a:off x="6743700" y="3162300"/>
            <a:ext cx="762000" cy="228600"/>
          </a:xfrm>
          <a:prstGeom prst="rightArrow">
            <a:avLst>
              <a:gd name="adj1" fmla="val 50000"/>
              <a:gd name="adj2" fmla="val 8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dirty="0"/>
          </a:p>
        </p:txBody>
      </p:sp>
      <p:pic>
        <p:nvPicPr>
          <p:cNvPr id="190474" name="Picture 10" descr="mpg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0"/>
            <a:ext cx="28194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534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4" grpId="0" animBg="1"/>
      <p:bldP spid="177168" grpId="0"/>
      <p:bldP spid="177169" grpId="0" animBg="1"/>
      <p:bldP spid="1771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Calcium in </a:t>
            </a:r>
            <a:r>
              <a:rPr lang="en-US" dirty="0" err="1" smtClean="0"/>
              <a:t>mesangial</a:t>
            </a:r>
            <a:r>
              <a:rPr lang="en-US" dirty="0" smtClean="0"/>
              <a:t>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3179"/>
            <a:ext cx="8229600" cy="449382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[Ca</a:t>
            </a:r>
            <a:r>
              <a:rPr lang="en-US" baseline="30000" dirty="0" smtClean="0"/>
              <a:t>2+</a:t>
            </a:r>
            <a:r>
              <a:rPr lang="en-US" dirty="0" smtClean="0"/>
              <a:t>]</a:t>
            </a:r>
            <a:r>
              <a:rPr lang="en-US" baseline="-25000" dirty="0" err="1" smtClean="0"/>
              <a:t>i</a:t>
            </a:r>
            <a:r>
              <a:rPr lang="en-US" dirty="0" smtClean="0"/>
              <a:t> regulates MC contraction in a mechanism akin to that in </a:t>
            </a:r>
            <a:r>
              <a:rPr lang="en-US" dirty="0"/>
              <a:t>VSMC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MC proliferation is dependent on extracellular calcium</a:t>
            </a:r>
          </a:p>
          <a:p>
            <a:pPr lvl="1" algn="just"/>
            <a:r>
              <a:rPr lang="en-US" dirty="0" smtClean="0"/>
              <a:t>PDGF administration causes acute rise in </a:t>
            </a:r>
            <a:r>
              <a:rPr lang="en-US" dirty="0"/>
              <a:t>[</a:t>
            </a:r>
            <a:r>
              <a:rPr lang="en-US" dirty="0" smtClean="0"/>
              <a:t>Ca</a:t>
            </a:r>
            <a:r>
              <a:rPr lang="en-US" baseline="30000" dirty="0" smtClean="0"/>
              <a:t>2+</a:t>
            </a:r>
            <a:r>
              <a:rPr lang="en-US" dirty="0" smtClean="0"/>
              <a:t>]</a:t>
            </a:r>
            <a:r>
              <a:rPr lang="en-US" baseline="-25000" dirty="0" err="1" smtClean="0"/>
              <a:t>i</a:t>
            </a:r>
            <a:endParaRPr lang="en-US" baseline="-25000" dirty="0" smtClean="0"/>
          </a:p>
          <a:p>
            <a:pPr lvl="1" algn="just"/>
            <a:r>
              <a:rPr lang="en-US" dirty="0" err="1" smtClean="0"/>
              <a:t>Dantrolene</a:t>
            </a:r>
            <a:r>
              <a:rPr lang="en-US" dirty="0" smtClean="0"/>
              <a:t> has no effect on PDGF-induced proliferation</a:t>
            </a:r>
          </a:p>
          <a:p>
            <a:pPr lvl="4" algn="just"/>
            <a:r>
              <a:rPr lang="en-US" dirty="0"/>
              <a:t>Shultz PJ, </a:t>
            </a:r>
            <a:r>
              <a:rPr lang="en-US" dirty="0" err="1"/>
              <a:t>Raij</a:t>
            </a:r>
            <a:r>
              <a:rPr lang="en-US" dirty="0"/>
              <a:t> L: Inhibition of human </a:t>
            </a:r>
            <a:r>
              <a:rPr lang="en-US" dirty="0" err="1"/>
              <a:t>mesangial</a:t>
            </a:r>
            <a:r>
              <a:rPr lang="en-US" dirty="0"/>
              <a:t> cell proliferation by calcium channel blockers, Hypertension 1990, 15:I76-80</a:t>
            </a:r>
            <a:endParaRPr lang="en-US" dirty="0" smtClean="0"/>
          </a:p>
          <a:p>
            <a:pPr lvl="1" algn="just"/>
            <a:r>
              <a:rPr lang="en-US" dirty="0" smtClean="0"/>
              <a:t>CCBs inhibit MC proliferation </a:t>
            </a:r>
            <a:r>
              <a:rPr lang="en-US" i="1" dirty="0" smtClean="0"/>
              <a:t>in vitro</a:t>
            </a:r>
            <a:r>
              <a:rPr lang="en-US" dirty="0"/>
              <a:t> </a:t>
            </a:r>
            <a:r>
              <a:rPr lang="en-US" dirty="0" smtClean="0"/>
              <a:t>but this action does not correlate with blockade of L-type calcium channels</a:t>
            </a:r>
          </a:p>
          <a:p>
            <a:pPr lvl="4" algn="just"/>
            <a:r>
              <a:rPr lang="en-US" dirty="0" err="1">
                <a:solidFill>
                  <a:srgbClr val="000000"/>
                </a:solidFill>
                <a:latin typeface="Kings Caslon Display Regular" charset="0"/>
              </a:rPr>
              <a:t>Orth</a:t>
            </a:r>
            <a:r>
              <a:rPr lang="en-US" dirty="0">
                <a:solidFill>
                  <a:srgbClr val="000000"/>
                </a:solidFill>
                <a:latin typeface="Kings Caslon Display Regular" charset="0"/>
              </a:rPr>
              <a:t> SR </a:t>
            </a:r>
            <a:r>
              <a:rPr lang="en-US" i="1" dirty="0">
                <a:solidFill>
                  <a:srgbClr val="000000"/>
                </a:solidFill>
                <a:latin typeface="Kings Caslon Display Regular" charset="0"/>
              </a:rPr>
              <a:t>et al</a:t>
            </a:r>
            <a:r>
              <a:rPr lang="en-US" dirty="0">
                <a:solidFill>
                  <a:srgbClr val="000000"/>
                </a:solidFill>
                <a:latin typeface="Kings Caslon Display Regular" charset="0"/>
              </a:rPr>
              <a:t>.: Inhibitory effect of calcium channel blockers on human </a:t>
            </a:r>
            <a:r>
              <a:rPr lang="en-US" dirty="0" err="1">
                <a:solidFill>
                  <a:srgbClr val="000000"/>
                </a:solidFill>
                <a:latin typeface="Kings Caslon Display Regular" charset="0"/>
              </a:rPr>
              <a:t>mesangial</a:t>
            </a:r>
            <a:r>
              <a:rPr lang="en-US" dirty="0">
                <a:solidFill>
                  <a:srgbClr val="000000"/>
                </a:solidFill>
                <a:latin typeface="Kings Caslon Display Regular" charset="0"/>
              </a:rPr>
              <a:t> cell growth: evidence for actions independent of L-type Ca</a:t>
            </a:r>
            <a:r>
              <a:rPr lang="en-US" baseline="30000" dirty="0">
                <a:solidFill>
                  <a:srgbClr val="000000"/>
                </a:solidFill>
                <a:latin typeface="Kings Caslon Display Regular" charset="0"/>
              </a:rPr>
              <a:t>2+</a:t>
            </a:r>
            <a:r>
              <a:rPr lang="en-US" dirty="0">
                <a:solidFill>
                  <a:srgbClr val="000000"/>
                </a:solidFill>
                <a:latin typeface="Kings Caslon Display Regular" charset="0"/>
              </a:rPr>
              <a:t> channels. Kidney </a:t>
            </a:r>
            <a:r>
              <a:rPr lang="en-US" dirty="0" err="1">
                <a:solidFill>
                  <a:srgbClr val="000000"/>
                </a:solidFill>
                <a:latin typeface="Kings Caslon Display Regular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Kings Caslon Display Regular" charset="0"/>
              </a:rPr>
              <a:t> 49:868-879, 1996</a:t>
            </a:r>
            <a:endParaRPr lang="en-US" dirty="0">
              <a:latin typeface="Kings Caslon Display Regular" charset="0"/>
            </a:endParaRPr>
          </a:p>
          <a:p>
            <a:pPr lvl="2"/>
            <a:endParaRPr lang="en-US" dirty="0"/>
          </a:p>
        </p:txBody>
      </p:sp>
      <p:pic>
        <p:nvPicPr>
          <p:cNvPr id="4" name="Picture 2" descr="Merged  ox 7 20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83" y="497123"/>
            <a:ext cx="1676400" cy="134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042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e 4"/>
          <p:cNvSpPr/>
          <p:nvPr/>
        </p:nvSpPr>
        <p:spPr>
          <a:xfrm rot="16707860">
            <a:off x="4569181" y="3389078"/>
            <a:ext cx="307247" cy="303704"/>
          </a:xfrm>
          <a:prstGeom prst="pie">
            <a:avLst>
              <a:gd name="adj1" fmla="val 19803574"/>
              <a:gd name="adj2" fmla="val 15212999"/>
            </a:avLst>
          </a:prstGeom>
          <a:solidFill>
            <a:schemeClr val="bg2">
              <a:lumMod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Calcium </a:t>
            </a:r>
            <a:r>
              <a:rPr lang="en-US" dirty="0" err="1" smtClean="0"/>
              <a:t>signalling</a:t>
            </a:r>
            <a:endParaRPr lang="en-US" dirty="0"/>
          </a:p>
        </p:txBody>
      </p:sp>
      <p:sp>
        <p:nvSpPr>
          <p:cNvPr id="3" name="Freeform 1026"/>
          <p:cNvSpPr>
            <a:spLocks/>
          </p:cNvSpPr>
          <p:nvPr/>
        </p:nvSpPr>
        <p:spPr bwMode="auto">
          <a:xfrm>
            <a:off x="944563" y="2893562"/>
            <a:ext cx="7239000" cy="1752600"/>
          </a:xfrm>
          <a:custGeom>
            <a:avLst/>
            <a:gdLst>
              <a:gd name="T0" fmla="*/ 0 w 4368"/>
              <a:gd name="T1" fmla="*/ 2147483647 h 392"/>
              <a:gd name="T2" fmla="*/ 2147483647 w 4368"/>
              <a:gd name="T3" fmla="*/ 2147483647 h 392"/>
              <a:gd name="T4" fmla="*/ 2147483647 w 4368"/>
              <a:gd name="T5" fmla="*/ 2147483647 h 392"/>
              <a:gd name="T6" fmla="*/ 2147483647 w 4368"/>
              <a:gd name="T7" fmla="*/ 2147483647 h 392"/>
              <a:gd name="T8" fmla="*/ 2147483647 w 4368"/>
              <a:gd name="T9" fmla="*/ 2147483647 h 392"/>
              <a:gd name="T10" fmla="*/ 2147483647 w 4368"/>
              <a:gd name="T11" fmla="*/ 2147483647 h 392"/>
              <a:gd name="T12" fmla="*/ 2147483647 w 4368"/>
              <a:gd name="T13" fmla="*/ 2147483647 h 392"/>
              <a:gd name="T14" fmla="*/ 2147483647 w 4368"/>
              <a:gd name="T15" fmla="*/ 2147483647 h 392"/>
              <a:gd name="T16" fmla="*/ 2147483647 w 4368"/>
              <a:gd name="T17" fmla="*/ 2147483647 h 392"/>
              <a:gd name="T18" fmla="*/ 2147483647 w 4368"/>
              <a:gd name="T19" fmla="*/ 2147483647 h 3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68"/>
              <a:gd name="T31" fmla="*/ 0 h 392"/>
              <a:gd name="T32" fmla="*/ 4368 w 4368"/>
              <a:gd name="T33" fmla="*/ 392 h 3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68" h="392">
                <a:moveTo>
                  <a:pt x="0" y="392"/>
                </a:moveTo>
                <a:cubicBezTo>
                  <a:pt x="112" y="340"/>
                  <a:pt x="224" y="288"/>
                  <a:pt x="336" y="248"/>
                </a:cubicBezTo>
                <a:cubicBezTo>
                  <a:pt x="448" y="208"/>
                  <a:pt x="504" y="184"/>
                  <a:pt x="672" y="152"/>
                </a:cubicBezTo>
                <a:cubicBezTo>
                  <a:pt x="840" y="120"/>
                  <a:pt x="1112" y="80"/>
                  <a:pt x="1344" y="56"/>
                </a:cubicBezTo>
                <a:cubicBezTo>
                  <a:pt x="1576" y="32"/>
                  <a:pt x="1896" y="16"/>
                  <a:pt x="2064" y="8"/>
                </a:cubicBezTo>
                <a:cubicBezTo>
                  <a:pt x="2232" y="0"/>
                  <a:pt x="2240" y="8"/>
                  <a:pt x="2352" y="8"/>
                </a:cubicBezTo>
                <a:cubicBezTo>
                  <a:pt x="2464" y="8"/>
                  <a:pt x="2600" y="0"/>
                  <a:pt x="2736" y="8"/>
                </a:cubicBezTo>
                <a:cubicBezTo>
                  <a:pt x="2872" y="16"/>
                  <a:pt x="2976" y="24"/>
                  <a:pt x="3168" y="56"/>
                </a:cubicBezTo>
                <a:cubicBezTo>
                  <a:pt x="3360" y="88"/>
                  <a:pt x="3688" y="144"/>
                  <a:pt x="3888" y="200"/>
                </a:cubicBezTo>
                <a:cubicBezTo>
                  <a:pt x="4088" y="256"/>
                  <a:pt x="4288" y="360"/>
                  <a:pt x="4368" y="392"/>
                </a:cubicBezTo>
              </a:path>
            </a:pathLst>
          </a:custGeom>
          <a:noFill/>
          <a:ln w="184150">
            <a:solidFill>
              <a:srgbClr val="DFDE3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AutoShape 1027"/>
          <p:cNvSpPr>
            <a:spLocks noChangeArrowheads="1"/>
          </p:cNvSpPr>
          <p:nvPr/>
        </p:nvSpPr>
        <p:spPr bwMode="auto">
          <a:xfrm rot="1080000">
            <a:off x="5897563" y="2752226"/>
            <a:ext cx="152400" cy="609600"/>
          </a:xfrm>
          <a:prstGeom prst="roundRect">
            <a:avLst>
              <a:gd name="adj" fmla="val 32292"/>
            </a:avLst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charset="0"/>
            </a:endParaRPr>
          </a:p>
        </p:txBody>
      </p:sp>
      <p:sp>
        <p:nvSpPr>
          <p:cNvPr id="6" name="AutoShape 1029"/>
          <p:cNvSpPr>
            <a:spLocks noChangeArrowheads="1"/>
          </p:cNvSpPr>
          <p:nvPr/>
        </p:nvSpPr>
        <p:spPr bwMode="auto">
          <a:xfrm>
            <a:off x="4227534" y="2493452"/>
            <a:ext cx="381000" cy="762000"/>
          </a:xfrm>
          <a:prstGeom prst="can">
            <a:avLst>
              <a:gd name="adj" fmla="val 50000"/>
            </a:avLst>
          </a:prstGeom>
          <a:solidFill>
            <a:srgbClr val="58C5E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/>
        </p:nvSpPr>
        <p:spPr bwMode="auto">
          <a:xfrm>
            <a:off x="3972143" y="3849745"/>
            <a:ext cx="99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Arial" charset="0"/>
              </a:rPr>
              <a:t>Ca</a:t>
            </a:r>
            <a:r>
              <a:rPr lang="en-US" sz="2800" baseline="30000" dirty="0">
                <a:latin typeface="Arial" charset="0"/>
              </a:rPr>
              <a:t>2+</a:t>
            </a:r>
            <a:endParaRPr lang="en-US" sz="2800" dirty="0">
              <a:latin typeface="Arial" charset="0"/>
            </a:endParaRPr>
          </a:p>
        </p:txBody>
      </p:sp>
      <p:sp>
        <p:nvSpPr>
          <p:cNvPr id="10" name="Text Box 1033"/>
          <p:cNvSpPr txBox="1">
            <a:spLocks noChangeArrowheads="1"/>
          </p:cNvSpPr>
          <p:nvPr/>
        </p:nvSpPr>
        <p:spPr bwMode="auto">
          <a:xfrm>
            <a:off x="6667816" y="3031902"/>
            <a:ext cx="19065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1600" dirty="0" smtClean="0">
                <a:latin typeface="Arial" charset="0"/>
              </a:rPr>
              <a:t>Plasma </a:t>
            </a:r>
            <a:r>
              <a:rPr lang="en-US" sz="1600" dirty="0">
                <a:latin typeface="Arial" charset="0"/>
              </a:rPr>
              <a:t>membrane</a:t>
            </a:r>
            <a:endParaRPr lang="en-US" sz="1800" dirty="0">
              <a:latin typeface="Arial" charset="0"/>
            </a:endParaRPr>
          </a:p>
        </p:txBody>
      </p:sp>
      <p:sp>
        <p:nvSpPr>
          <p:cNvPr id="12" name="Oval 1035"/>
          <p:cNvSpPr>
            <a:spLocks noChangeArrowheads="1"/>
          </p:cNvSpPr>
          <p:nvPr/>
        </p:nvSpPr>
        <p:spPr bwMode="auto">
          <a:xfrm>
            <a:off x="2011363" y="4950962"/>
            <a:ext cx="4953000" cy="914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0B0B0B"/>
                </a:solidFill>
                <a:latin typeface="Arial" charset="0"/>
              </a:rPr>
              <a:t>ER/SR</a:t>
            </a:r>
            <a:endParaRPr lang="en-US" sz="2000" baseline="30000">
              <a:solidFill>
                <a:srgbClr val="0B0B0B"/>
              </a:solidFill>
              <a:latin typeface="Arial" charset="0"/>
            </a:endParaRPr>
          </a:p>
        </p:txBody>
      </p:sp>
      <p:sp>
        <p:nvSpPr>
          <p:cNvPr id="14" name="AutoShape 1037"/>
          <p:cNvSpPr>
            <a:spLocks noChangeArrowheads="1"/>
          </p:cNvSpPr>
          <p:nvPr/>
        </p:nvSpPr>
        <p:spPr bwMode="auto">
          <a:xfrm>
            <a:off x="2849563" y="4798562"/>
            <a:ext cx="457200" cy="381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38"/>
          <p:cNvSpPr>
            <a:spLocks noChangeArrowheads="1"/>
          </p:cNvSpPr>
          <p:nvPr/>
        </p:nvSpPr>
        <p:spPr bwMode="auto">
          <a:xfrm rot="20426991">
            <a:off x="2234336" y="2928901"/>
            <a:ext cx="381000" cy="914400"/>
          </a:xfrm>
          <a:prstGeom prst="upDownArrowCallout">
            <a:avLst>
              <a:gd name="adj1" fmla="val 25000"/>
              <a:gd name="adj2" fmla="val 25000"/>
              <a:gd name="adj3" fmla="val 30000"/>
              <a:gd name="adj4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charset="0"/>
            </a:endParaRPr>
          </a:p>
        </p:txBody>
      </p:sp>
      <p:sp>
        <p:nvSpPr>
          <p:cNvPr id="17" name="Line 1040"/>
          <p:cNvSpPr>
            <a:spLocks noChangeShapeType="1"/>
          </p:cNvSpPr>
          <p:nvPr/>
        </p:nvSpPr>
        <p:spPr bwMode="auto">
          <a:xfrm flipH="1">
            <a:off x="3382963" y="4277322"/>
            <a:ext cx="609600" cy="36883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041"/>
          <p:cNvSpPr txBox="1">
            <a:spLocks noChangeArrowheads="1"/>
          </p:cNvSpPr>
          <p:nvPr/>
        </p:nvSpPr>
        <p:spPr bwMode="auto">
          <a:xfrm>
            <a:off x="2245724" y="4782687"/>
            <a:ext cx="612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B0B0B"/>
                </a:solidFill>
                <a:latin typeface="Arial" charset="0"/>
              </a:rPr>
              <a:t>RYR</a:t>
            </a:r>
            <a:endParaRPr lang="en-US" dirty="0">
              <a:latin typeface="Arial" charset="0"/>
            </a:endParaRPr>
          </a:p>
        </p:txBody>
      </p:sp>
      <p:sp>
        <p:nvSpPr>
          <p:cNvPr id="19" name="Line 1042"/>
          <p:cNvSpPr>
            <a:spLocks noChangeShapeType="1"/>
          </p:cNvSpPr>
          <p:nvPr/>
        </p:nvSpPr>
        <p:spPr bwMode="auto">
          <a:xfrm flipH="1" flipV="1">
            <a:off x="3078163" y="4646162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1043"/>
          <p:cNvSpPr txBox="1">
            <a:spLocks noChangeArrowheads="1"/>
          </p:cNvSpPr>
          <p:nvPr/>
        </p:nvSpPr>
        <p:spPr bwMode="auto">
          <a:xfrm>
            <a:off x="2849563" y="5179562"/>
            <a:ext cx="603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0B0B0B"/>
                </a:solidFill>
                <a:latin typeface="Arial" charset="0"/>
              </a:rPr>
              <a:t>Ca</a:t>
            </a:r>
            <a:r>
              <a:rPr lang="en-US" sz="1600" baseline="30000">
                <a:solidFill>
                  <a:srgbClr val="0B0B0B"/>
                </a:solidFill>
                <a:latin typeface="Arial" charset="0"/>
              </a:rPr>
              <a:t>2+</a:t>
            </a:r>
            <a:endParaRPr lang="en-US" sz="2000" baseline="30000">
              <a:latin typeface="Arial" charset="0"/>
            </a:endParaRPr>
          </a:p>
        </p:txBody>
      </p:sp>
      <p:sp>
        <p:nvSpPr>
          <p:cNvPr id="21" name="Text Box 1044"/>
          <p:cNvSpPr txBox="1">
            <a:spLocks noChangeArrowheads="1"/>
          </p:cNvSpPr>
          <p:nvPr/>
        </p:nvSpPr>
        <p:spPr bwMode="auto">
          <a:xfrm>
            <a:off x="2706688" y="4279316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1800" dirty="0">
                <a:latin typeface="Arial" charset="0"/>
              </a:rPr>
              <a:t>CICR</a:t>
            </a:r>
            <a:endParaRPr lang="en-US" dirty="0">
              <a:latin typeface="Arial" charset="0"/>
            </a:endParaRPr>
          </a:p>
        </p:txBody>
      </p:sp>
      <p:sp>
        <p:nvSpPr>
          <p:cNvPr id="22" name="AutoShape 1045"/>
          <p:cNvSpPr>
            <a:spLocks noChangeArrowheads="1"/>
          </p:cNvSpPr>
          <p:nvPr/>
        </p:nvSpPr>
        <p:spPr bwMode="auto">
          <a:xfrm>
            <a:off x="5592763" y="4798562"/>
            <a:ext cx="457200" cy="381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1046"/>
          <p:cNvSpPr txBox="1">
            <a:spLocks noChangeArrowheads="1"/>
          </p:cNvSpPr>
          <p:nvPr/>
        </p:nvSpPr>
        <p:spPr bwMode="auto">
          <a:xfrm>
            <a:off x="6049963" y="4657854"/>
            <a:ext cx="600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B0B0B"/>
                </a:solidFill>
                <a:latin typeface="Arial" charset="0"/>
              </a:rPr>
              <a:t>IP</a:t>
            </a:r>
            <a:r>
              <a:rPr lang="en-US" sz="1600" baseline="-25000" dirty="0">
                <a:solidFill>
                  <a:srgbClr val="0B0B0B"/>
                </a:solidFill>
                <a:latin typeface="Arial" charset="0"/>
              </a:rPr>
              <a:t>3</a:t>
            </a:r>
            <a:r>
              <a:rPr lang="en-US" sz="1600" dirty="0">
                <a:solidFill>
                  <a:srgbClr val="0B0B0B"/>
                </a:solidFill>
                <a:latin typeface="Arial" charset="0"/>
              </a:rPr>
              <a:t>R</a:t>
            </a:r>
            <a:endParaRPr lang="en-US" dirty="0">
              <a:latin typeface="Arial" charset="0"/>
            </a:endParaRPr>
          </a:p>
        </p:txBody>
      </p:sp>
      <p:sp>
        <p:nvSpPr>
          <p:cNvPr id="24" name="Text Box 1047"/>
          <p:cNvSpPr txBox="1">
            <a:spLocks noChangeArrowheads="1"/>
          </p:cNvSpPr>
          <p:nvPr/>
        </p:nvSpPr>
        <p:spPr bwMode="auto">
          <a:xfrm>
            <a:off x="1943305" y="2527218"/>
            <a:ext cx="604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Arial" charset="0"/>
              </a:rPr>
              <a:t>Na</a:t>
            </a:r>
            <a:r>
              <a:rPr lang="en-US" sz="2000" baseline="30000" dirty="0">
                <a:latin typeface="Arial" charset="0"/>
              </a:rPr>
              <a:t>+</a:t>
            </a:r>
            <a:endParaRPr lang="en-US" dirty="0">
              <a:latin typeface="Arial" charset="0"/>
            </a:endParaRPr>
          </a:p>
        </p:txBody>
      </p:sp>
      <p:sp>
        <p:nvSpPr>
          <p:cNvPr id="27" name="Text Box 1050"/>
          <p:cNvSpPr txBox="1">
            <a:spLocks noChangeArrowheads="1"/>
          </p:cNvSpPr>
          <p:nvPr/>
        </p:nvSpPr>
        <p:spPr bwMode="auto">
          <a:xfrm>
            <a:off x="3271805" y="2409038"/>
            <a:ext cx="9385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latin typeface="Arial" charset="0"/>
              </a:rPr>
              <a:t>VOCC</a:t>
            </a:r>
            <a:endParaRPr lang="en-US" dirty="0">
              <a:latin typeface="Arial" charset="0"/>
            </a:endParaRPr>
          </a:p>
        </p:txBody>
      </p:sp>
      <p:sp>
        <p:nvSpPr>
          <p:cNvPr id="25" name="Line 1048"/>
          <p:cNvSpPr>
            <a:spLocks noChangeShapeType="1"/>
          </p:cNvSpPr>
          <p:nvPr/>
        </p:nvSpPr>
        <p:spPr bwMode="auto">
          <a:xfrm flipH="1" flipV="1">
            <a:off x="5807104" y="4646028"/>
            <a:ext cx="14259" cy="68593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Text Box 1051"/>
          <p:cNvSpPr txBox="1">
            <a:spLocks noChangeArrowheads="1"/>
          </p:cNvSpPr>
          <p:nvPr/>
        </p:nvSpPr>
        <p:spPr bwMode="auto">
          <a:xfrm>
            <a:off x="6380409" y="2609093"/>
            <a:ext cx="9398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latin typeface="Arial" charset="0"/>
              </a:rPr>
              <a:t>ROCC</a:t>
            </a:r>
            <a:endParaRPr lang="en-US" dirty="0">
              <a:latin typeface="Arial" charset="0"/>
            </a:endParaRPr>
          </a:p>
        </p:txBody>
      </p:sp>
      <p:sp>
        <p:nvSpPr>
          <p:cNvPr id="29" name="Text Box 1052"/>
          <p:cNvSpPr txBox="1">
            <a:spLocks noChangeArrowheads="1"/>
          </p:cNvSpPr>
          <p:nvPr/>
        </p:nvSpPr>
        <p:spPr bwMode="auto">
          <a:xfrm>
            <a:off x="304105" y="3078324"/>
            <a:ext cx="17882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Arial" charset="0"/>
              </a:rPr>
              <a:t>Na</a:t>
            </a:r>
            <a:r>
              <a:rPr lang="en-US" sz="1400" baseline="30000" dirty="0">
                <a:latin typeface="Arial" charset="0"/>
              </a:rPr>
              <a:t>+</a:t>
            </a:r>
            <a:r>
              <a:rPr lang="en-US" sz="1400" dirty="0">
                <a:latin typeface="Arial" charset="0"/>
              </a:rPr>
              <a:t>/Ca</a:t>
            </a:r>
            <a:r>
              <a:rPr lang="en-US" sz="1400" baseline="30000" dirty="0">
                <a:latin typeface="Arial" charset="0"/>
              </a:rPr>
              <a:t>2+</a:t>
            </a:r>
            <a:r>
              <a:rPr lang="en-US" sz="1400" dirty="0">
                <a:latin typeface="Arial" charset="0"/>
              </a:rPr>
              <a:t> exchanger</a:t>
            </a:r>
          </a:p>
        </p:txBody>
      </p:sp>
      <p:sp>
        <p:nvSpPr>
          <p:cNvPr id="34" name="AutoShape 1027"/>
          <p:cNvSpPr>
            <a:spLocks noChangeArrowheads="1"/>
          </p:cNvSpPr>
          <p:nvPr/>
        </p:nvSpPr>
        <p:spPr bwMode="auto">
          <a:xfrm rot="2460000">
            <a:off x="7287436" y="3452362"/>
            <a:ext cx="152400" cy="609600"/>
          </a:xfrm>
          <a:prstGeom prst="roundRect">
            <a:avLst>
              <a:gd name="adj" fmla="val 32292"/>
            </a:avLst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5" name="AutoShape 1027"/>
          <p:cNvSpPr>
            <a:spLocks noChangeArrowheads="1"/>
          </p:cNvSpPr>
          <p:nvPr/>
        </p:nvSpPr>
        <p:spPr bwMode="auto">
          <a:xfrm rot="2460000">
            <a:off x="7439836" y="3583050"/>
            <a:ext cx="152400" cy="609600"/>
          </a:xfrm>
          <a:prstGeom prst="roundRect">
            <a:avLst>
              <a:gd name="adj" fmla="val 32292"/>
            </a:avLst>
          </a:prstGeom>
          <a:solidFill>
            <a:schemeClr val="tx2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charset="0"/>
            </a:endParaRPr>
          </a:p>
        </p:txBody>
      </p:sp>
      <p:sp>
        <p:nvSpPr>
          <p:cNvPr id="36" name="AutoShape 1027"/>
          <p:cNvSpPr>
            <a:spLocks noChangeArrowheads="1"/>
          </p:cNvSpPr>
          <p:nvPr/>
        </p:nvSpPr>
        <p:spPr bwMode="auto">
          <a:xfrm rot="1080000">
            <a:off x="6104238" y="2817778"/>
            <a:ext cx="152400" cy="609600"/>
          </a:xfrm>
          <a:prstGeom prst="roundRect">
            <a:avLst>
              <a:gd name="adj" fmla="val 32292"/>
            </a:avLst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156676" y="3289596"/>
            <a:ext cx="525088" cy="627580"/>
            <a:chOff x="6643190" y="5670283"/>
            <a:chExt cx="525088" cy="627580"/>
          </a:xfrm>
        </p:grpSpPr>
        <p:grpSp>
          <p:nvGrpSpPr>
            <p:cNvPr id="38" name="Group 37"/>
            <p:cNvGrpSpPr/>
            <p:nvPr/>
          </p:nvGrpSpPr>
          <p:grpSpPr>
            <a:xfrm>
              <a:off x="6643190" y="5816261"/>
              <a:ext cx="525088" cy="481602"/>
              <a:chOff x="6694322" y="5653781"/>
              <a:chExt cx="525088" cy="481602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6854505" y="5664192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6985175" y="5664192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6721474" y="5764999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6755022" y="5653781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6914472" y="5755630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6822408" y="5857595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6993026" y="5880454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7082253" y="5857595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7005089" y="5761123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6854505" y="5994751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6694322" y="5913994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6947307" y="6089664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7127972" y="5973111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173691" y="5702784"/>
                <a:ext cx="45719" cy="4571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/>
            <p:cNvSpPr/>
            <p:nvPr/>
          </p:nvSpPr>
          <p:spPr>
            <a:xfrm>
              <a:off x="6794135" y="5712500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6907908" y="5670283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2548143" y="3778911"/>
            <a:ext cx="655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charset="0"/>
              </a:rPr>
              <a:t>Ca</a:t>
            </a:r>
            <a:r>
              <a:rPr lang="en-US" baseline="30000" dirty="0">
                <a:latin typeface="Arial" charset="0"/>
              </a:rPr>
              <a:t>2+</a:t>
            </a:r>
            <a:endParaRPr lang="en-US" dirty="0">
              <a:latin typeface="Arial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876761" y="3594245"/>
            <a:ext cx="851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charset="0"/>
              </a:rPr>
              <a:t>SOCC</a:t>
            </a:r>
            <a:endParaRPr lang="en-US" dirty="0">
              <a:latin typeface="Arial" charset="0"/>
            </a:endParaRPr>
          </a:p>
        </p:txBody>
      </p:sp>
      <p:sp>
        <p:nvSpPr>
          <p:cNvPr id="57" name="Line 1034"/>
          <p:cNvSpPr>
            <a:spLocks noChangeShapeType="1"/>
          </p:cNvSpPr>
          <p:nvPr/>
        </p:nvSpPr>
        <p:spPr bwMode="auto">
          <a:xfrm flipH="1">
            <a:off x="4797920" y="4148242"/>
            <a:ext cx="2308240" cy="4134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040"/>
          <p:cNvSpPr>
            <a:spLocks noChangeShapeType="1"/>
          </p:cNvSpPr>
          <p:nvPr/>
        </p:nvSpPr>
        <p:spPr bwMode="auto">
          <a:xfrm flipH="1" flipV="1">
            <a:off x="3195820" y="4000383"/>
            <a:ext cx="776322" cy="736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>
            <a:off x="4219028" y="2165200"/>
            <a:ext cx="377998" cy="243838"/>
            <a:chOff x="6704125" y="1501140"/>
            <a:chExt cx="377998" cy="243838"/>
          </a:xfrm>
        </p:grpSpPr>
        <p:sp>
          <p:nvSpPr>
            <p:cNvPr id="60" name="Oval 59"/>
            <p:cNvSpPr/>
            <p:nvPr/>
          </p:nvSpPr>
          <p:spPr>
            <a:xfrm>
              <a:off x="6704125" y="1524000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6861752" y="1699259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6868084" y="1591147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7036404" y="1501140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975677" y="1625877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6749844" y="1642939"/>
              <a:ext cx="45719" cy="4571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Lightning Bolt 65"/>
          <p:cNvSpPr/>
          <p:nvPr/>
        </p:nvSpPr>
        <p:spPr>
          <a:xfrm>
            <a:off x="2757348" y="2527218"/>
            <a:ext cx="376970" cy="504684"/>
          </a:xfrm>
          <a:prstGeom prst="lightningBol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1054" descr="CaChannel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820" y="1585138"/>
            <a:ext cx="2124061" cy="234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1034"/>
          <p:cNvSpPr>
            <a:spLocks noChangeShapeType="1"/>
          </p:cNvSpPr>
          <p:nvPr/>
        </p:nvSpPr>
        <p:spPr bwMode="auto">
          <a:xfrm flipH="1">
            <a:off x="4884760" y="3477134"/>
            <a:ext cx="1012802" cy="56005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8" name="Picture 1055" descr="Cachann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7" t="24309" r="18556" b="24278"/>
          <a:stretch>
            <a:fillRect/>
          </a:stretch>
        </p:blipFill>
        <p:spPr bwMode="auto">
          <a:xfrm>
            <a:off x="6361576" y="433065"/>
            <a:ext cx="2563131" cy="212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1039"/>
          <p:cNvSpPr>
            <a:spLocks noChangeShapeType="1"/>
          </p:cNvSpPr>
          <p:nvPr/>
        </p:nvSpPr>
        <p:spPr bwMode="auto">
          <a:xfrm>
            <a:off x="4449763" y="4368858"/>
            <a:ext cx="0" cy="88690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1036"/>
          <p:cNvSpPr>
            <a:spLocks noChangeArrowheads="1"/>
          </p:cNvSpPr>
          <p:nvPr/>
        </p:nvSpPr>
        <p:spPr bwMode="auto">
          <a:xfrm>
            <a:off x="4221163" y="4646162"/>
            <a:ext cx="457200" cy="457200"/>
          </a:xfrm>
          <a:prstGeom prst="octagon">
            <a:avLst>
              <a:gd name="adj" fmla="val 29287"/>
            </a:avLst>
          </a:prstGeom>
          <a:solidFill>
            <a:srgbClr val="CE0000"/>
          </a:solidFill>
          <a:ln w="9525">
            <a:solidFill>
              <a:srgbClr val="CE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Arial" charset="0"/>
              </a:rPr>
              <a:t>ATP</a:t>
            </a:r>
            <a:endParaRPr 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784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865639" y="577841"/>
            <a:ext cx="5140171" cy="1523134"/>
            <a:chOff x="533400" y="2438400"/>
            <a:chExt cx="8001000" cy="3810000"/>
          </a:xfrm>
        </p:grpSpPr>
        <p:sp>
          <p:nvSpPr>
            <p:cNvPr id="171" name="AutoShape 8"/>
            <p:cNvSpPr>
              <a:spLocks noChangeArrowheads="1"/>
            </p:cNvSpPr>
            <p:nvPr/>
          </p:nvSpPr>
          <p:spPr bwMode="auto">
            <a:xfrm>
              <a:off x="533400" y="4038600"/>
              <a:ext cx="2514600" cy="2209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600" dirty="0"/>
            </a:p>
            <a:p>
              <a:pPr algn="ctr"/>
              <a:r>
                <a:rPr lang="en-US" sz="1400" dirty="0"/>
                <a:t>Verapamil</a:t>
              </a:r>
              <a:endParaRPr lang="en-US" sz="1600" dirty="0"/>
            </a:p>
            <a:p>
              <a:pPr algn="ctr"/>
              <a:r>
                <a:rPr lang="en-US" sz="1400" dirty="0"/>
                <a:t>Amlodipine</a:t>
              </a:r>
              <a:endParaRPr lang="en-US" sz="1600" dirty="0"/>
            </a:p>
            <a:p>
              <a:pPr algn="ctr"/>
              <a:r>
                <a:rPr lang="en-US" sz="1400" dirty="0" err="1"/>
                <a:t>Nifedipine</a:t>
              </a:r>
              <a:endParaRPr lang="en-US" sz="1600" dirty="0"/>
            </a:p>
            <a:p>
              <a:pPr algn="ctr"/>
              <a:endParaRPr lang="en-US" sz="2400" dirty="0"/>
            </a:p>
          </p:txBody>
        </p:sp>
        <p:sp>
          <p:nvSpPr>
            <p:cNvPr id="168" name="AutoShape 5"/>
            <p:cNvSpPr>
              <a:spLocks noChangeArrowheads="1"/>
            </p:cNvSpPr>
            <p:nvPr/>
          </p:nvSpPr>
          <p:spPr bwMode="auto">
            <a:xfrm>
              <a:off x="533400" y="2438400"/>
              <a:ext cx="2514600" cy="1295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dirty="0"/>
                <a:t>L-type channel </a:t>
              </a:r>
            </a:p>
            <a:p>
              <a:pPr algn="ctr"/>
              <a:r>
                <a:rPr lang="en-US" sz="1400" dirty="0"/>
                <a:t>inhibitors</a:t>
              </a:r>
              <a:endParaRPr lang="en-US" sz="2000" dirty="0"/>
            </a:p>
          </p:txBody>
        </p:sp>
        <p:sp>
          <p:nvSpPr>
            <p:cNvPr id="169" name="AutoShape 6"/>
            <p:cNvSpPr>
              <a:spLocks noChangeArrowheads="1"/>
            </p:cNvSpPr>
            <p:nvPr/>
          </p:nvSpPr>
          <p:spPr bwMode="auto">
            <a:xfrm>
              <a:off x="3276600" y="2438400"/>
              <a:ext cx="2514600" cy="1295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dirty="0"/>
                <a:t>Combined T and </a:t>
              </a:r>
            </a:p>
            <a:p>
              <a:pPr algn="ctr"/>
              <a:r>
                <a:rPr lang="en-US" sz="1400" dirty="0"/>
                <a:t>L-type blockers</a:t>
              </a:r>
            </a:p>
          </p:txBody>
        </p:sp>
        <p:sp>
          <p:nvSpPr>
            <p:cNvPr id="170" name="AutoShape 7"/>
            <p:cNvSpPr>
              <a:spLocks noChangeArrowheads="1"/>
            </p:cNvSpPr>
            <p:nvPr/>
          </p:nvSpPr>
          <p:spPr bwMode="auto">
            <a:xfrm>
              <a:off x="6019800" y="2438400"/>
              <a:ext cx="2514600" cy="12954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dirty="0"/>
                <a:t>T-type channel</a:t>
              </a:r>
            </a:p>
            <a:p>
              <a:pPr algn="ctr"/>
              <a:r>
                <a:rPr lang="en-US" sz="1400" dirty="0"/>
                <a:t>inhibitors </a:t>
              </a:r>
            </a:p>
          </p:txBody>
        </p:sp>
        <p:sp>
          <p:nvSpPr>
            <p:cNvPr id="172" name="AutoShape 9"/>
            <p:cNvSpPr>
              <a:spLocks noChangeArrowheads="1"/>
            </p:cNvSpPr>
            <p:nvPr/>
          </p:nvSpPr>
          <p:spPr bwMode="auto">
            <a:xfrm>
              <a:off x="3276600" y="4038600"/>
              <a:ext cx="2514600" cy="2209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600" dirty="0" smtClean="0"/>
            </a:p>
            <a:p>
              <a:pPr algn="ctr"/>
              <a:r>
                <a:rPr lang="en-US" sz="1400" dirty="0" err="1" smtClean="0"/>
                <a:t>Mibefradil</a:t>
              </a:r>
              <a:r>
                <a:rPr lang="en-US" sz="1400" dirty="0" smtClean="0"/>
                <a:t> </a:t>
              </a:r>
              <a:endParaRPr lang="en-US" sz="2000" dirty="0"/>
            </a:p>
            <a:p>
              <a:pPr algn="ctr"/>
              <a:r>
                <a:rPr lang="en-US" sz="1400" dirty="0" smtClean="0"/>
                <a:t>TH1177 </a:t>
              </a:r>
              <a:r>
                <a:rPr lang="en-US" sz="1100" dirty="0"/>
                <a:t>(</a:t>
              </a:r>
              <a:r>
                <a:rPr lang="en-US" sz="1100" dirty="0" smtClean="0"/>
                <a:t>TTL1177</a:t>
              </a:r>
              <a:r>
                <a:rPr lang="en-US" sz="1100" dirty="0"/>
                <a:t>)</a:t>
              </a:r>
              <a:endParaRPr lang="en-US" sz="1400" dirty="0"/>
            </a:p>
            <a:p>
              <a:pPr algn="ctr"/>
              <a:r>
                <a:rPr lang="en-US" sz="1400" dirty="0" smtClean="0"/>
                <a:t>Benidipine</a:t>
              </a:r>
            </a:p>
            <a:p>
              <a:pPr algn="ctr"/>
              <a:r>
                <a:rPr lang="en-US" sz="1400" dirty="0" smtClean="0"/>
                <a:t>Efonidipine</a:t>
              </a:r>
              <a:endParaRPr lang="en-US" sz="1400" dirty="0"/>
            </a:p>
            <a:p>
              <a:pPr algn="ctr"/>
              <a:endParaRPr lang="en-US" sz="2400" dirty="0"/>
            </a:p>
          </p:txBody>
        </p:sp>
        <p:sp>
          <p:nvSpPr>
            <p:cNvPr id="173" name="AutoShape 10"/>
            <p:cNvSpPr>
              <a:spLocks noChangeArrowheads="1"/>
            </p:cNvSpPr>
            <p:nvPr/>
          </p:nvSpPr>
          <p:spPr bwMode="auto">
            <a:xfrm>
              <a:off x="6019800" y="4038600"/>
              <a:ext cx="2514600" cy="2209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400" dirty="0" smtClean="0"/>
            </a:p>
            <a:p>
              <a:pPr algn="ctr"/>
              <a:r>
                <a:rPr lang="en-US" sz="1400" dirty="0" smtClean="0"/>
                <a:t>Nickel </a:t>
              </a:r>
              <a:r>
                <a:rPr lang="en-US" sz="1400" dirty="0"/>
                <a:t>Chloride</a:t>
              </a:r>
            </a:p>
            <a:p>
              <a:pPr algn="ctr"/>
              <a:r>
                <a:rPr lang="en-US" sz="1400" dirty="0"/>
                <a:t>R(-)-</a:t>
              </a:r>
              <a:r>
                <a:rPr lang="en-US" sz="1400" dirty="0" smtClean="0"/>
                <a:t>Efonidipine</a:t>
              </a:r>
            </a:p>
            <a:p>
              <a:pPr algn="ctr"/>
              <a:r>
                <a:rPr lang="en-US" sz="1400" dirty="0" smtClean="0"/>
                <a:t>New agents needed</a:t>
              </a:r>
              <a:endParaRPr lang="en-US" sz="1400" dirty="0"/>
            </a:p>
            <a:p>
              <a:pPr algn="ctr"/>
              <a:endParaRPr lang="en-US" sz="2400" dirty="0"/>
            </a:p>
          </p:txBody>
        </p:sp>
        <p:sp>
          <p:nvSpPr>
            <p:cNvPr id="174" name="Line 11"/>
            <p:cNvSpPr>
              <a:spLocks noChangeShapeType="1"/>
            </p:cNvSpPr>
            <p:nvPr/>
          </p:nvSpPr>
          <p:spPr bwMode="auto">
            <a:xfrm>
              <a:off x="1752600" y="3733800"/>
              <a:ext cx="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" name="Line 12"/>
            <p:cNvSpPr>
              <a:spLocks noChangeShapeType="1"/>
            </p:cNvSpPr>
            <p:nvPr/>
          </p:nvSpPr>
          <p:spPr bwMode="auto">
            <a:xfrm>
              <a:off x="4495800" y="3733800"/>
              <a:ext cx="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Line 13"/>
            <p:cNvSpPr>
              <a:spLocks noChangeShapeType="1"/>
            </p:cNvSpPr>
            <p:nvPr/>
          </p:nvSpPr>
          <p:spPr bwMode="auto">
            <a:xfrm>
              <a:off x="7239000" y="3733800"/>
              <a:ext cx="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" name="Oval 14"/>
            <p:cNvSpPr>
              <a:spLocks noChangeArrowheads="1"/>
            </p:cNvSpPr>
            <p:nvPr/>
          </p:nvSpPr>
          <p:spPr bwMode="auto">
            <a:xfrm>
              <a:off x="822212" y="4149697"/>
              <a:ext cx="1905000" cy="74422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8" name="Oval 15"/>
            <p:cNvSpPr>
              <a:spLocks noChangeArrowheads="1"/>
            </p:cNvSpPr>
            <p:nvPr/>
          </p:nvSpPr>
          <p:spPr bwMode="auto">
            <a:xfrm>
              <a:off x="6096000" y="4599661"/>
              <a:ext cx="2362200" cy="6858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Oval 16"/>
            <p:cNvSpPr>
              <a:spLocks noChangeArrowheads="1"/>
            </p:cNvSpPr>
            <p:nvPr/>
          </p:nvSpPr>
          <p:spPr bwMode="auto">
            <a:xfrm>
              <a:off x="3276599" y="4428926"/>
              <a:ext cx="2514600" cy="746577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3883481" y="2315115"/>
            <a:ext cx="2393407" cy="1970525"/>
            <a:chOff x="116" y="4"/>
            <a:chExt cx="2188" cy="1782"/>
          </a:xfrm>
        </p:grpSpPr>
        <p:pic>
          <p:nvPicPr>
            <p:cNvPr id="3" name="Picture 13"/>
            <p:cNvPicPr>
              <a:picLocks noChangeAspect="1" noChangeArrowheads="1"/>
            </p:cNvPicPr>
            <p:nvPr/>
          </p:nvPicPr>
          <p:blipFill>
            <a:blip r:embed="rId2">
              <a:lum bright="52000" contras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92"/>
              <a:ext cx="1056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1"/>
            <p:cNvPicPr>
              <a:picLocks noChangeAspect="1" noChangeArrowheads="1"/>
            </p:cNvPicPr>
            <p:nvPr/>
          </p:nvPicPr>
          <p:blipFill>
            <a:blip r:embed="rId3">
              <a:lum bright="52000" contrast="9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008"/>
              <a:ext cx="1056" cy="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4"/>
            <p:cNvPicPr>
              <a:picLocks noChangeAspect="1" noChangeArrowheads="1"/>
            </p:cNvPicPr>
            <p:nvPr/>
          </p:nvPicPr>
          <p:blipFill>
            <a:blip r:embed="rId5">
              <a:lum bright="38000" contrast="82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008"/>
              <a:ext cx="1056" cy="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5"/>
            <p:cNvSpPr txBox="1">
              <a:spLocks noChangeArrowheads="1"/>
            </p:cNvSpPr>
            <p:nvPr/>
          </p:nvSpPr>
          <p:spPr bwMode="auto">
            <a:xfrm>
              <a:off x="350" y="4"/>
              <a:ext cx="54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900" dirty="0"/>
                <a:t>No drug</a:t>
              </a:r>
              <a:endParaRPr lang="en-US" sz="1000" dirty="0"/>
            </a:p>
          </p:txBody>
        </p:sp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>
              <a:off x="1331" y="4"/>
              <a:ext cx="810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900" dirty="0"/>
                <a:t>Nickel 400µM</a:t>
              </a:r>
              <a:endParaRPr lang="en-US" sz="1000" dirty="0"/>
            </a:p>
          </p:txBody>
        </p:sp>
        <p:pic>
          <p:nvPicPr>
            <p:cNvPr id="8" name="Picture 12"/>
            <p:cNvPicPr>
              <a:picLocks noChangeAspect="1" noChangeArrowheads="1"/>
            </p:cNvPicPr>
            <p:nvPr/>
          </p:nvPicPr>
          <p:blipFill>
            <a:blip r:embed="rId7">
              <a:lum bright="42000" contras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92"/>
              <a:ext cx="1056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8"/>
            <p:cNvSpPr>
              <a:spLocks noChangeArrowheads="1"/>
            </p:cNvSpPr>
            <p:nvPr/>
          </p:nvSpPr>
          <p:spPr bwMode="auto">
            <a:xfrm>
              <a:off x="1200" y="144"/>
              <a:ext cx="13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116" y="952"/>
              <a:ext cx="234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1" name="Rectangle 20"/>
            <p:cNvSpPr>
              <a:spLocks noChangeArrowheads="1"/>
            </p:cNvSpPr>
            <p:nvPr/>
          </p:nvSpPr>
          <p:spPr bwMode="auto">
            <a:xfrm>
              <a:off x="1210" y="969"/>
              <a:ext cx="241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801" y="651"/>
              <a:ext cx="336" cy="31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80691" y="2489688"/>
            <a:ext cx="26311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b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7" name="Picture 16" descr="1 - Data 3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72" y="2312626"/>
            <a:ext cx="2696514" cy="2287455"/>
          </a:xfrm>
          <a:prstGeom prst="rect">
            <a:avLst/>
          </a:prstGeom>
        </p:spPr>
      </p:pic>
      <p:pic>
        <p:nvPicPr>
          <p:cNvPr id="19" name="Picture 18" descr="1 - Data 6 graph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330" y="4582184"/>
            <a:ext cx="2828392" cy="2217716"/>
          </a:xfrm>
          <a:prstGeom prst="rect">
            <a:avLst/>
          </a:prstGeom>
        </p:spPr>
      </p:pic>
      <p:pic>
        <p:nvPicPr>
          <p:cNvPr id="21" name="Picture 20" descr="1 - Data 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10" y="4536088"/>
            <a:ext cx="2597663" cy="217661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885728" y="2489688"/>
            <a:ext cx="30008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a</a:t>
            </a:r>
            <a:endParaRPr lang="en-US" sz="1100" dirty="0"/>
          </a:p>
        </p:txBody>
      </p:sp>
      <p:sp>
        <p:nvSpPr>
          <p:cNvPr id="62" name="Title 61"/>
          <p:cNvSpPr>
            <a:spLocks noGrp="1"/>
          </p:cNvSpPr>
          <p:nvPr>
            <p:ph type="title"/>
          </p:nvPr>
        </p:nvSpPr>
        <p:spPr>
          <a:xfrm>
            <a:off x="161508" y="36768"/>
            <a:ext cx="8229600" cy="589837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T-type calcium channels in </a:t>
            </a:r>
            <a:r>
              <a:rPr lang="en-US" sz="2400" dirty="0" err="1"/>
              <a:t>mesangial</a:t>
            </a:r>
            <a:r>
              <a:rPr lang="en-US" sz="2400" dirty="0"/>
              <a:t> cell proliferation</a:t>
            </a:r>
            <a:r>
              <a:rPr lang="en-US" sz="2400" i="1" dirty="0"/>
              <a:t> in vitro</a:t>
            </a:r>
            <a:br>
              <a:rPr lang="en-US" sz="2400" i="1" dirty="0"/>
            </a:b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79708" y="626606"/>
            <a:ext cx="3651691" cy="5989451"/>
            <a:chOff x="4020317" y="209071"/>
            <a:chExt cx="3651691" cy="5989451"/>
          </a:xfrm>
        </p:grpSpPr>
        <p:sp>
          <p:nvSpPr>
            <p:cNvPr id="46" name="Rectangle 45"/>
            <p:cNvSpPr/>
            <p:nvPr/>
          </p:nvSpPr>
          <p:spPr>
            <a:xfrm>
              <a:off x="4306503" y="1161403"/>
              <a:ext cx="2616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a</a:t>
              </a:r>
              <a:endParaRPr lang="en-US" sz="1600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377710" y="1795154"/>
              <a:ext cx="2616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a</a:t>
              </a:r>
              <a:endParaRPr lang="en-US" sz="1200" dirty="0"/>
            </a:p>
          </p:txBody>
        </p:sp>
        <p:sp>
          <p:nvSpPr>
            <p:cNvPr id="49" name="Text Box 12"/>
            <p:cNvSpPr txBox="1">
              <a:spLocks noChangeArrowheads="1"/>
            </p:cNvSpPr>
            <p:nvPr/>
          </p:nvSpPr>
          <p:spPr bwMode="auto">
            <a:xfrm>
              <a:off x="4520033" y="1887218"/>
              <a:ext cx="278945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Kings Caslon Display Regular" charset="0"/>
                  <a:ea typeface="ＭＳ Ｐゴシック" charset="0"/>
                </a:defRPr>
              </a:lvl9pPr>
            </a:lstStyle>
            <a:p>
              <a:r>
                <a:rPr lang="en-US" sz="900" dirty="0">
                  <a:solidFill>
                    <a:srgbClr val="000000"/>
                  </a:solidFill>
                  <a:latin typeface="Arial" charset="0"/>
                </a:rPr>
                <a:t>Representative T-type current recorded from HMCs</a:t>
              </a:r>
            </a:p>
          </p:txBody>
        </p:sp>
        <p:pic>
          <p:nvPicPr>
            <p:cNvPr id="60" name="Picture 14" descr="T-type current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7516" y="209071"/>
              <a:ext cx="2877009" cy="1710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TextBox 60"/>
            <p:cNvSpPr txBox="1"/>
            <p:nvPr/>
          </p:nvSpPr>
          <p:spPr>
            <a:xfrm>
              <a:off x="5880008" y="3269365"/>
              <a:ext cx="17913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 HMC1      HMC2   +</a:t>
              </a:r>
              <a:r>
                <a:rPr lang="en-US" sz="900" dirty="0" err="1" smtClean="0"/>
                <a:t>ve</a:t>
              </a:r>
              <a:r>
                <a:rPr lang="en-US" sz="900" dirty="0" smtClean="0"/>
                <a:t> control</a:t>
              </a:r>
              <a:endParaRPr lang="en-US" sz="900" dirty="0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4241485" y="2491992"/>
              <a:ext cx="3265195" cy="1008205"/>
              <a:chOff x="233373" y="4527406"/>
              <a:chExt cx="3265195" cy="1008205"/>
            </a:xfrm>
          </p:grpSpPr>
          <p:grpSp>
            <p:nvGrpSpPr>
              <p:cNvPr id="65" name="Group 5"/>
              <p:cNvGrpSpPr>
                <a:grpSpLocks/>
              </p:cNvGrpSpPr>
              <p:nvPr/>
            </p:nvGrpSpPr>
            <p:grpSpPr bwMode="auto">
              <a:xfrm>
                <a:off x="286187" y="4527406"/>
                <a:ext cx="1567580" cy="661133"/>
                <a:chOff x="288" y="1152"/>
                <a:chExt cx="2057" cy="853"/>
              </a:xfrm>
            </p:grpSpPr>
            <p:pic>
              <p:nvPicPr>
                <p:cNvPr id="82" name="Picture 6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" y="1730"/>
                  <a:ext cx="2057" cy="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3" name="Picture 7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" y="1152"/>
                  <a:ext cx="2057" cy="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66" name="Group 8"/>
              <p:cNvGrpSpPr>
                <a:grpSpLocks/>
              </p:cNvGrpSpPr>
              <p:nvPr/>
            </p:nvGrpSpPr>
            <p:grpSpPr bwMode="auto">
              <a:xfrm>
                <a:off x="1930988" y="4527407"/>
                <a:ext cx="1567580" cy="661909"/>
                <a:chOff x="336" y="2880"/>
                <a:chExt cx="2057" cy="854"/>
              </a:xfrm>
            </p:grpSpPr>
            <p:pic>
              <p:nvPicPr>
                <p:cNvPr id="80" name="Picture 9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" y="3459"/>
                  <a:ext cx="2057" cy="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" name="Picture 10"/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6" y="2880"/>
                  <a:ext cx="2057" cy="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67" name="TextBox 66"/>
              <p:cNvSpPr txBox="1"/>
              <p:nvPr/>
            </p:nvSpPr>
            <p:spPr>
              <a:xfrm>
                <a:off x="233373" y="5304779"/>
                <a:ext cx="179130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/>
                  <a:t> HMC1      HMC2   +</a:t>
                </a:r>
                <a:r>
                  <a:rPr lang="en-US" sz="900" dirty="0" err="1" smtClean="0"/>
                  <a:t>ve</a:t>
                </a:r>
                <a:r>
                  <a:rPr lang="en-US" sz="900" dirty="0" smtClean="0"/>
                  <a:t> control</a:t>
                </a:r>
                <a:endParaRPr lang="en-US" sz="900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18461" y="4685454"/>
                <a:ext cx="55035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/>
                  <a:t>Ca</a:t>
                </a:r>
                <a:r>
                  <a:rPr lang="en-US" sz="900" baseline="-25000" dirty="0" smtClean="0"/>
                  <a:t>v</a:t>
                </a:r>
                <a:r>
                  <a:rPr lang="en-US" sz="900" dirty="0" smtClean="0"/>
                  <a:t>3.1</a:t>
                </a:r>
                <a:endParaRPr lang="en-US" sz="900" dirty="0"/>
              </a:p>
            </p:txBody>
          </p:sp>
          <p:cxnSp>
            <p:nvCxnSpPr>
              <p:cNvPr id="69" name="Straight Connector 68"/>
              <p:cNvCxnSpPr>
                <a:endCxn id="68" idx="1"/>
              </p:cNvCxnSpPr>
              <p:nvPr/>
            </p:nvCxnSpPr>
            <p:spPr>
              <a:xfrm>
                <a:off x="286187" y="4800870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1321493" y="4800870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/>
              <p:cNvSpPr txBox="1"/>
              <p:nvPr/>
            </p:nvSpPr>
            <p:spPr>
              <a:xfrm>
                <a:off x="2463262" y="4685454"/>
                <a:ext cx="55035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/>
                  <a:t>Ca</a:t>
                </a:r>
                <a:r>
                  <a:rPr lang="en-US" sz="900" baseline="-25000" dirty="0" smtClean="0"/>
                  <a:t>v</a:t>
                </a:r>
                <a:r>
                  <a:rPr lang="en-US" sz="900" dirty="0" smtClean="0"/>
                  <a:t>3.2</a:t>
                </a:r>
                <a:endParaRPr lang="en-US" sz="900" dirty="0"/>
              </a:p>
            </p:txBody>
          </p:sp>
          <p:cxnSp>
            <p:nvCxnSpPr>
              <p:cNvPr id="72" name="Straight Connector 71"/>
              <p:cNvCxnSpPr>
                <a:endCxn id="71" idx="1"/>
              </p:cNvCxnSpPr>
              <p:nvPr/>
            </p:nvCxnSpPr>
            <p:spPr>
              <a:xfrm>
                <a:off x="1930988" y="4800870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2966294" y="4800870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824386" y="5126897"/>
                <a:ext cx="54387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/>
                  <a:t>β-actin</a:t>
                </a:r>
                <a:endParaRPr lang="en-US" sz="900" dirty="0"/>
              </a:p>
            </p:txBody>
          </p:sp>
          <p:cxnSp>
            <p:nvCxnSpPr>
              <p:cNvPr id="75" name="Straight Connector 74"/>
              <p:cNvCxnSpPr>
                <a:endCxn id="74" idx="1"/>
              </p:cNvCxnSpPr>
              <p:nvPr/>
            </p:nvCxnSpPr>
            <p:spPr>
              <a:xfrm>
                <a:off x="292112" y="5242313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1327418" y="5242313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>
                <a:off x="2463262" y="5139357"/>
                <a:ext cx="543876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 smtClean="0"/>
                  <a:t>β-actin</a:t>
                </a:r>
                <a:endParaRPr lang="en-US" sz="900" dirty="0"/>
              </a:p>
            </p:txBody>
          </p:sp>
          <p:cxnSp>
            <p:nvCxnSpPr>
              <p:cNvPr id="78" name="Straight Connector 77"/>
              <p:cNvCxnSpPr>
                <a:endCxn id="77" idx="1"/>
              </p:cNvCxnSpPr>
              <p:nvPr/>
            </p:nvCxnSpPr>
            <p:spPr>
              <a:xfrm>
                <a:off x="1930988" y="5254773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966294" y="5254773"/>
                <a:ext cx="532274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Rectangle 83"/>
            <p:cNvSpPr/>
            <p:nvPr/>
          </p:nvSpPr>
          <p:spPr>
            <a:xfrm>
              <a:off x="4020317" y="5736857"/>
              <a:ext cx="36190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 err="1" smtClean="0">
                  <a:solidFill>
                    <a:srgbClr val="000000"/>
                  </a:solidFill>
                  <a:latin typeface="Helvetica" charset="0"/>
                </a:rPr>
                <a:t>Mulgrew</a:t>
              </a:r>
              <a:r>
                <a:rPr lang="en-US" sz="800" dirty="0" smtClean="0">
                  <a:solidFill>
                    <a:srgbClr val="000000"/>
                  </a:solidFill>
                  <a:latin typeface="Helvetica" charset="0"/>
                </a:rPr>
                <a:t> </a:t>
              </a:r>
              <a:r>
                <a:rPr lang="en-US" sz="800" dirty="0">
                  <a:solidFill>
                    <a:srgbClr val="000000"/>
                  </a:solidFill>
                  <a:latin typeface="Helvetica" charset="0"/>
                </a:rPr>
                <a:t>CJ., Cove-Smith A., </a:t>
              </a:r>
              <a:r>
                <a:rPr lang="en-US" sz="800" dirty="0" err="1">
                  <a:solidFill>
                    <a:srgbClr val="000000"/>
                  </a:solidFill>
                  <a:latin typeface="Helvetica" charset="0"/>
                </a:rPr>
                <a:t>McLatchie</a:t>
              </a:r>
              <a:r>
                <a:rPr lang="en-US" sz="800" dirty="0">
                  <a:solidFill>
                    <a:srgbClr val="000000"/>
                  </a:solidFill>
                  <a:latin typeface="Helvetica" charset="0"/>
                </a:rPr>
                <a:t> LM., Brooks G., </a:t>
              </a:r>
              <a:r>
                <a:rPr lang="en-US" sz="800" dirty="0" err="1">
                  <a:solidFill>
                    <a:srgbClr val="000000"/>
                  </a:solidFill>
                  <a:latin typeface="Helvetica" charset="0"/>
                </a:rPr>
                <a:t>Shattock</a:t>
              </a:r>
              <a:r>
                <a:rPr lang="en-US" sz="800" dirty="0">
                  <a:solidFill>
                    <a:srgbClr val="000000"/>
                  </a:solidFill>
                  <a:latin typeface="Helvetica" charset="0"/>
                </a:rPr>
                <a:t> MJ., Hendry BM. Inhibition of human </a:t>
              </a:r>
              <a:r>
                <a:rPr lang="en-US" sz="800" dirty="0" err="1">
                  <a:solidFill>
                    <a:srgbClr val="000000"/>
                  </a:solidFill>
                  <a:latin typeface="Helvetica" charset="0"/>
                </a:rPr>
                <a:t>mesangial</a:t>
              </a:r>
              <a:r>
                <a:rPr lang="en-US" sz="800" dirty="0">
                  <a:solidFill>
                    <a:srgbClr val="000000"/>
                  </a:solidFill>
                  <a:latin typeface="Helvetica" charset="0"/>
                </a:rPr>
                <a:t> cell proliferation by targeting T-type calcium channels</a:t>
              </a:r>
              <a:r>
                <a:rPr lang="en-US" sz="800" i="1" dirty="0">
                  <a:solidFill>
                    <a:srgbClr val="000000"/>
                  </a:solidFill>
                  <a:latin typeface="Helvetica" charset="0"/>
                </a:rPr>
                <a:t>. </a:t>
              </a:r>
              <a:r>
                <a:rPr lang="en-US" sz="800" i="1" dirty="0" smtClean="0">
                  <a:solidFill>
                    <a:srgbClr val="000000"/>
                  </a:solidFill>
                  <a:latin typeface="Helvetica" charset="0"/>
                </a:rPr>
                <a:t>Nephron </a:t>
              </a:r>
              <a:r>
                <a:rPr lang="en-US" sz="800" i="1" dirty="0" err="1" smtClean="0">
                  <a:solidFill>
                    <a:srgbClr val="000000"/>
                  </a:solidFill>
                  <a:latin typeface="Helvetica" charset="0"/>
                </a:rPr>
                <a:t>Exp</a:t>
              </a:r>
              <a:r>
                <a:rPr lang="en-US" sz="800" i="1" dirty="0" smtClean="0">
                  <a:solidFill>
                    <a:srgbClr val="000000"/>
                  </a:solidFill>
                  <a:latin typeface="Helvetica" charset="0"/>
                </a:rPr>
                <a:t> </a:t>
              </a:r>
              <a:r>
                <a:rPr lang="en-US" sz="800" i="1" dirty="0" err="1" smtClean="0">
                  <a:solidFill>
                    <a:srgbClr val="000000"/>
                  </a:solidFill>
                  <a:latin typeface="Helvetica" charset="0"/>
                </a:rPr>
                <a:t>Nephrol</a:t>
              </a:r>
              <a:r>
                <a:rPr lang="en-US" sz="800" i="1" dirty="0" smtClean="0">
                  <a:solidFill>
                    <a:srgbClr val="000000"/>
                  </a:solidFill>
                  <a:latin typeface="Helvetica" charset="0"/>
                </a:rPr>
                <a:t> </a:t>
              </a:r>
              <a:r>
                <a:rPr lang="en-US" sz="800" dirty="0" smtClean="0">
                  <a:solidFill>
                    <a:srgbClr val="000000"/>
                  </a:solidFill>
                  <a:latin typeface="Helvetica" charset="0"/>
                </a:rPr>
                <a:t>2009, </a:t>
              </a:r>
              <a:r>
                <a:rPr lang="en-US" sz="800" b="1" dirty="0">
                  <a:solidFill>
                    <a:srgbClr val="000000"/>
                  </a:solidFill>
                  <a:latin typeface="Helvetica" charset="0"/>
                </a:rPr>
                <a:t>113</a:t>
              </a:r>
              <a:r>
                <a:rPr lang="en-US" sz="800" dirty="0">
                  <a:solidFill>
                    <a:srgbClr val="000000"/>
                  </a:solidFill>
                  <a:latin typeface="Helvetica" charset="0"/>
                </a:rPr>
                <a:t>(2): e77-e88.</a:t>
              </a:r>
              <a:endParaRPr lang="en-US" sz="700" dirty="0">
                <a:latin typeface="Helvetica" charset="0"/>
              </a:endParaRPr>
            </a:p>
          </p:txBody>
        </p:sp>
        <p:grpSp>
          <p:nvGrpSpPr>
            <p:cNvPr id="85" name="Group 150"/>
            <p:cNvGrpSpPr>
              <a:grpSpLocks/>
            </p:cNvGrpSpPr>
            <p:nvPr/>
          </p:nvGrpSpPr>
          <p:grpSpPr bwMode="auto">
            <a:xfrm>
              <a:off x="4107157" y="3769168"/>
              <a:ext cx="3564851" cy="1774051"/>
              <a:chOff x="4536744" y="1838317"/>
              <a:chExt cx="5150737" cy="2101285"/>
            </a:xfrm>
          </p:grpSpPr>
          <p:sp>
            <p:nvSpPr>
              <p:cNvPr id="86" name="Rectangle 15"/>
              <p:cNvSpPr>
                <a:spLocks noChangeArrowheads="1"/>
              </p:cNvSpPr>
              <p:nvPr/>
            </p:nvSpPr>
            <p:spPr bwMode="auto">
              <a:xfrm>
                <a:off x="6926263" y="2462213"/>
                <a:ext cx="358775" cy="14351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87" name="Line 16"/>
              <p:cNvSpPr>
                <a:spLocks noChangeShapeType="1"/>
              </p:cNvSpPr>
              <p:nvPr/>
            </p:nvSpPr>
            <p:spPr bwMode="auto">
              <a:xfrm flipV="1">
                <a:off x="6926263" y="2462213"/>
                <a:ext cx="1588" cy="14335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7"/>
              <p:cNvSpPr>
                <a:spLocks noChangeShapeType="1"/>
              </p:cNvSpPr>
              <p:nvPr/>
            </p:nvSpPr>
            <p:spPr bwMode="auto">
              <a:xfrm>
                <a:off x="6926263" y="2462213"/>
                <a:ext cx="1588" cy="14335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8"/>
              <p:cNvSpPr>
                <a:spLocks noChangeShapeType="1"/>
              </p:cNvSpPr>
              <p:nvPr/>
            </p:nvSpPr>
            <p:spPr bwMode="auto">
              <a:xfrm>
                <a:off x="6926263" y="2462213"/>
                <a:ext cx="3587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9"/>
              <p:cNvSpPr>
                <a:spLocks noChangeShapeType="1"/>
              </p:cNvSpPr>
              <p:nvPr/>
            </p:nvSpPr>
            <p:spPr bwMode="auto">
              <a:xfrm flipH="1">
                <a:off x="6926263" y="2462213"/>
                <a:ext cx="3587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20"/>
              <p:cNvSpPr>
                <a:spLocks noChangeShapeType="1"/>
              </p:cNvSpPr>
              <p:nvPr/>
            </p:nvSpPr>
            <p:spPr bwMode="auto">
              <a:xfrm flipV="1">
                <a:off x="7285038" y="2462213"/>
                <a:ext cx="1588" cy="14335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21"/>
              <p:cNvSpPr>
                <a:spLocks noChangeShapeType="1"/>
              </p:cNvSpPr>
              <p:nvPr/>
            </p:nvSpPr>
            <p:spPr bwMode="auto">
              <a:xfrm>
                <a:off x="7285038" y="2462213"/>
                <a:ext cx="1588" cy="14335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22"/>
              <p:cNvSpPr>
                <a:spLocks noChangeShapeType="1"/>
              </p:cNvSpPr>
              <p:nvPr/>
            </p:nvSpPr>
            <p:spPr bwMode="auto">
              <a:xfrm>
                <a:off x="6926263" y="3895725"/>
                <a:ext cx="3587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23"/>
              <p:cNvSpPr>
                <a:spLocks noChangeShapeType="1"/>
              </p:cNvSpPr>
              <p:nvPr/>
            </p:nvSpPr>
            <p:spPr bwMode="auto">
              <a:xfrm flipH="1">
                <a:off x="6926263" y="3895725"/>
                <a:ext cx="3587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24"/>
              <p:cNvSpPr>
                <a:spLocks noChangeShapeType="1"/>
              </p:cNvSpPr>
              <p:nvPr/>
            </p:nvSpPr>
            <p:spPr bwMode="auto">
              <a:xfrm>
                <a:off x="7016750" y="2282825"/>
                <a:ext cx="1793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25"/>
              <p:cNvSpPr>
                <a:spLocks noChangeShapeType="1"/>
              </p:cNvSpPr>
              <p:nvPr/>
            </p:nvSpPr>
            <p:spPr bwMode="auto">
              <a:xfrm>
                <a:off x="7107238" y="2282825"/>
                <a:ext cx="1588" cy="3619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26"/>
              <p:cNvSpPr>
                <a:spLocks noChangeShapeType="1"/>
              </p:cNvSpPr>
              <p:nvPr/>
            </p:nvSpPr>
            <p:spPr bwMode="auto">
              <a:xfrm>
                <a:off x="7016750" y="2644775"/>
                <a:ext cx="1793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27"/>
              <p:cNvSpPr>
                <a:spLocks noChangeArrowheads="1"/>
              </p:cNvSpPr>
              <p:nvPr/>
            </p:nvSpPr>
            <p:spPr bwMode="auto">
              <a:xfrm>
                <a:off x="6391275" y="3016250"/>
                <a:ext cx="355600" cy="88106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99" name="Line 28"/>
              <p:cNvSpPr>
                <a:spLocks noChangeShapeType="1"/>
              </p:cNvSpPr>
              <p:nvPr/>
            </p:nvSpPr>
            <p:spPr bwMode="auto">
              <a:xfrm flipV="1">
                <a:off x="6389688" y="3014663"/>
                <a:ext cx="1588" cy="8810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29"/>
              <p:cNvSpPr>
                <a:spLocks noChangeShapeType="1"/>
              </p:cNvSpPr>
              <p:nvPr/>
            </p:nvSpPr>
            <p:spPr bwMode="auto">
              <a:xfrm>
                <a:off x="6389688" y="3014663"/>
                <a:ext cx="1588" cy="8810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30"/>
              <p:cNvSpPr>
                <a:spLocks noChangeShapeType="1"/>
              </p:cNvSpPr>
              <p:nvPr/>
            </p:nvSpPr>
            <p:spPr bwMode="auto">
              <a:xfrm>
                <a:off x="6389688" y="3014663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31"/>
              <p:cNvSpPr>
                <a:spLocks noChangeShapeType="1"/>
              </p:cNvSpPr>
              <p:nvPr/>
            </p:nvSpPr>
            <p:spPr bwMode="auto">
              <a:xfrm flipH="1">
                <a:off x="6389688" y="3014663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32"/>
              <p:cNvSpPr>
                <a:spLocks noChangeShapeType="1"/>
              </p:cNvSpPr>
              <p:nvPr/>
            </p:nvSpPr>
            <p:spPr bwMode="auto">
              <a:xfrm flipV="1">
                <a:off x="6746875" y="3014663"/>
                <a:ext cx="1588" cy="8810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33"/>
              <p:cNvSpPr>
                <a:spLocks noChangeShapeType="1"/>
              </p:cNvSpPr>
              <p:nvPr/>
            </p:nvSpPr>
            <p:spPr bwMode="auto">
              <a:xfrm>
                <a:off x="6746875" y="3014663"/>
                <a:ext cx="1588" cy="8810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34"/>
              <p:cNvSpPr>
                <a:spLocks noChangeShapeType="1"/>
              </p:cNvSpPr>
              <p:nvPr/>
            </p:nvSpPr>
            <p:spPr bwMode="auto">
              <a:xfrm>
                <a:off x="6389688" y="3895725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35"/>
              <p:cNvSpPr>
                <a:spLocks noChangeShapeType="1"/>
              </p:cNvSpPr>
              <p:nvPr/>
            </p:nvSpPr>
            <p:spPr bwMode="auto">
              <a:xfrm flipH="1">
                <a:off x="6389688" y="3895725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36"/>
              <p:cNvSpPr>
                <a:spLocks noChangeShapeType="1"/>
              </p:cNvSpPr>
              <p:nvPr/>
            </p:nvSpPr>
            <p:spPr bwMode="auto">
              <a:xfrm>
                <a:off x="6478588" y="2998788"/>
                <a:ext cx="1809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37"/>
              <p:cNvSpPr>
                <a:spLocks noChangeShapeType="1"/>
              </p:cNvSpPr>
              <p:nvPr/>
            </p:nvSpPr>
            <p:spPr bwMode="auto">
              <a:xfrm>
                <a:off x="6569075" y="2998788"/>
                <a:ext cx="1588" cy="317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38"/>
              <p:cNvSpPr>
                <a:spLocks noChangeShapeType="1"/>
              </p:cNvSpPr>
              <p:nvPr/>
            </p:nvSpPr>
            <p:spPr bwMode="auto">
              <a:xfrm>
                <a:off x="6478588" y="3030538"/>
                <a:ext cx="1809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Rectangle 39"/>
              <p:cNvSpPr>
                <a:spLocks noChangeArrowheads="1"/>
              </p:cNvSpPr>
              <p:nvPr/>
            </p:nvSpPr>
            <p:spPr bwMode="auto">
              <a:xfrm>
                <a:off x="5853113" y="2492375"/>
                <a:ext cx="358775" cy="14049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111" name="Line 40"/>
              <p:cNvSpPr>
                <a:spLocks noChangeShapeType="1"/>
              </p:cNvSpPr>
              <p:nvPr/>
            </p:nvSpPr>
            <p:spPr bwMode="auto">
              <a:xfrm flipV="1">
                <a:off x="5853113" y="2490788"/>
                <a:ext cx="1588" cy="14049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Line 41"/>
              <p:cNvSpPr>
                <a:spLocks noChangeShapeType="1"/>
              </p:cNvSpPr>
              <p:nvPr/>
            </p:nvSpPr>
            <p:spPr bwMode="auto">
              <a:xfrm>
                <a:off x="5853113" y="2490788"/>
                <a:ext cx="1588" cy="14049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42"/>
              <p:cNvSpPr>
                <a:spLocks noChangeShapeType="1"/>
              </p:cNvSpPr>
              <p:nvPr/>
            </p:nvSpPr>
            <p:spPr bwMode="auto">
              <a:xfrm>
                <a:off x="5853113" y="2490788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43"/>
              <p:cNvSpPr>
                <a:spLocks noChangeShapeType="1"/>
              </p:cNvSpPr>
              <p:nvPr/>
            </p:nvSpPr>
            <p:spPr bwMode="auto">
              <a:xfrm flipH="1">
                <a:off x="5853113" y="2490788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44"/>
              <p:cNvSpPr>
                <a:spLocks noChangeShapeType="1"/>
              </p:cNvSpPr>
              <p:nvPr/>
            </p:nvSpPr>
            <p:spPr bwMode="auto">
              <a:xfrm flipV="1">
                <a:off x="6210300" y="2490788"/>
                <a:ext cx="1588" cy="14049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45"/>
              <p:cNvSpPr>
                <a:spLocks noChangeShapeType="1"/>
              </p:cNvSpPr>
              <p:nvPr/>
            </p:nvSpPr>
            <p:spPr bwMode="auto">
              <a:xfrm>
                <a:off x="6210300" y="2490788"/>
                <a:ext cx="1588" cy="14049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46"/>
              <p:cNvSpPr>
                <a:spLocks noChangeShapeType="1"/>
              </p:cNvSpPr>
              <p:nvPr/>
            </p:nvSpPr>
            <p:spPr bwMode="auto">
              <a:xfrm>
                <a:off x="5853113" y="3895725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47"/>
              <p:cNvSpPr>
                <a:spLocks noChangeShapeType="1"/>
              </p:cNvSpPr>
              <p:nvPr/>
            </p:nvSpPr>
            <p:spPr bwMode="auto">
              <a:xfrm flipH="1">
                <a:off x="5853113" y="3895725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48"/>
              <p:cNvSpPr>
                <a:spLocks noChangeShapeType="1"/>
              </p:cNvSpPr>
              <p:nvPr/>
            </p:nvSpPr>
            <p:spPr bwMode="auto">
              <a:xfrm>
                <a:off x="5942013" y="2401888"/>
                <a:ext cx="1793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49"/>
              <p:cNvSpPr>
                <a:spLocks noChangeShapeType="1"/>
              </p:cNvSpPr>
              <p:nvPr/>
            </p:nvSpPr>
            <p:spPr bwMode="auto">
              <a:xfrm>
                <a:off x="6030913" y="2401888"/>
                <a:ext cx="1588" cy="1793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Line 50"/>
              <p:cNvSpPr>
                <a:spLocks noChangeShapeType="1"/>
              </p:cNvSpPr>
              <p:nvPr/>
            </p:nvSpPr>
            <p:spPr bwMode="auto">
              <a:xfrm>
                <a:off x="5942013" y="2581275"/>
                <a:ext cx="1793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Rectangle 51"/>
              <p:cNvSpPr>
                <a:spLocks noChangeArrowheads="1"/>
              </p:cNvSpPr>
              <p:nvPr/>
            </p:nvSpPr>
            <p:spPr bwMode="auto">
              <a:xfrm>
                <a:off x="5316538" y="2579688"/>
                <a:ext cx="357188" cy="13176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123" name="Line 52"/>
              <p:cNvSpPr>
                <a:spLocks noChangeShapeType="1"/>
              </p:cNvSpPr>
              <p:nvPr/>
            </p:nvSpPr>
            <p:spPr bwMode="auto">
              <a:xfrm flipV="1">
                <a:off x="5316538" y="2578100"/>
                <a:ext cx="1588" cy="13176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Line 53"/>
              <p:cNvSpPr>
                <a:spLocks noChangeShapeType="1"/>
              </p:cNvSpPr>
              <p:nvPr/>
            </p:nvSpPr>
            <p:spPr bwMode="auto">
              <a:xfrm>
                <a:off x="5316538" y="2578100"/>
                <a:ext cx="1588" cy="13176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54"/>
              <p:cNvSpPr>
                <a:spLocks noChangeShapeType="1"/>
              </p:cNvSpPr>
              <p:nvPr/>
            </p:nvSpPr>
            <p:spPr bwMode="auto">
              <a:xfrm>
                <a:off x="5316538" y="2578100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55"/>
              <p:cNvSpPr>
                <a:spLocks noChangeShapeType="1"/>
              </p:cNvSpPr>
              <p:nvPr/>
            </p:nvSpPr>
            <p:spPr bwMode="auto">
              <a:xfrm flipH="1">
                <a:off x="5316538" y="2578100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56"/>
              <p:cNvSpPr>
                <a:spLocks noChangeShapeType="1"/>
              </p:cNvSpPr>
              <p:nvPr/>
            </p:nvSpPr>
            <p:spPr bwMode="auto">
              <a:xfrm flipV="1">
                <a:off x="5673725" y="2578100"/>
                <a:ext cx="1588" cy="13176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Line 57"/>
              <p:cNvSpPr>
                <a:spLocks noChangeShapeType="1"/>
              </p:cNvSpPr>
              <p:nvPr/>
            </p:nvSpPr>
            <p:spPr bwMode="auto">
              <a:xfrm>
                <a:off x="5673725" y="2578100"/>
                <a:ext cx="1588" cy="13176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58"/>
              <p:cNvSpPr>
                <a:spLocks noChangeShapeType="1"/>
              </p:cNvSpPr>
              <p:nvPr/>
            </p:nvSpPr>
            <p:spPr bwMode="auto">
              <a:xfrm>
                <a:off x="5316538" y="3895725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Line 59"/>
              <p:cNvSpPr>
                <a:spLocks noChangeShapeType="1"/>
              </p:cNvSpPr>
              <p:nvPr/>
            </p:nvSpPr>
            <p:spPr bwMode="auto">
              <a:xfrm flipH="1">
                <a:off x="5316538" y="3895725"/>
                <a:ext cx="357188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60"/>
              <p:cNvSpPr>
                <a:spLocks noChangeShapeType="1"/>
              </p:cNvSpPr>
              <p:nvPr/>
            </p:nvSpPr>
            <p:spPr bwMode="auto">
              <a:xfrm>
                <a:off x="5405438" y="2505075"/>
                <a:ext cx="1809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61"/>
              <p:cNvSpPr>
                <a:spLocks noChangeShapeType="1"/>
              </p:cNvSpPr>
              <p:nvPr/>
            </p:nvSpPr>
            <p:spPr bwMode="auto">
              <a:xfrm>
                <a:off x="5494338" y="2505075"/>
                <a:ext cx="1588" cy="1492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62"/>
              <p:cNvSpPr>
                <a:spLocks noChangeShapeType="1"/>
              </p:cNvSpPr>
              <p:nvPr/>
            </p:nvSpPr>
            <p:spPr bwMode="auto">
              <a:xfrm>
                <a:off x="5405438" y="2654300"/>
                <a:ext cx="18097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63"/>
              <p:cNvSpPr>
                <a:spLocks noChangeShapeType="1"/>
              </p:cNvSpPr>
              <p:nvPr/>
            </p:nvSpPr>
            <p:spPr bwMode="auto">
              <a:xfrm flipV="1">
                <a:off x="5135563" y="2185988"/>
                <a:ext cx="1588" cy="17097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64"/>
              <p:cNvSpPr>
                <a:spLocks noChangeShapeType="1"/>
              </p:cNvSpPr>
              <p:nvPr/>
            </p:nvSpPr>
            <p:spPr bwMode="auto">
              <a:xfrm flipH="1">
                <a:off x="5092700" y="3895725"/>
                <a:ext cx="42863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Rectangle 65"/>
              <p:cNvSpPr>
                <a:spLocks noChangeArrowheads="1"/>
              </p:cNvSpPr>
              <p:nvPr/>
            </p:nvSpPr>
            <p:spPr bwMode="auto">
              <a:xfrm>
                <a:off x="5018136" y="3829623"/>
                <a:ext cx="60563" cy="109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effectLst/>
                    <a:latin typeface="Arial" charset="0"/>
                  </a:rPr>
                  <a:t>0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37" name="Line 66"/>
              <p:cNvSpPr>
                <a:spLocks noChangeShapeType="1"/>
              </p:cNvSpPr>
              <p:nvPr/>
            </p:nvSpPr>
            <p:spPr bwMode="auto">
              <a:xfrm flipH="1">
                <a:off x="5092700" y="3325813"/>
                <a:ext cx="42863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Rectangle 67"/>
              <p:cNvSpPr>
                <a:spLocks noChangeArrowheads="1"/>
              </p:cNvSpPr>
              <p:nvPr/>
            </p:nvSpPr>
            <p:spPr bwMode="auto">
              <a:xfrm>
                <a:off x="4959087" y="3257991"/>
                <a:ext cx="60563" cy="10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effectLst/>
                    <a:latin typeface="Arial" charset="0"/>
                  </a:rPr>
                  <a:t>2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39" name="Rectangle 68"/>
              <p:cNvSpPr>
                <a:spLocks noChangeArrowheads="1"/>
              </p:cNvSpPr>
              <p:nvPr/>
            </p:nvSpPr>
            <p:spPr bwMode="auto">
              <a:xfrm>
                <a:off x="5018136" y="3257991"/>
                <a:ext cx="60563" cy="10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effectLst/>
                    <a:latin typeface="Arial" charset="0"/>
                  </a:rPr>
                  <a:t>5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40" name="Line 69"/>
              <p:cNvSpPr>
                <a:spLocks noChangeShapeType="1"/>
              </p:cNvSpPr>
              <p:nvPr/>
            </p:nvSpPr>
            <p:spPr bwMode="auto">
              <a:xfrm flipH="1">
                <a:off x="5092700" y="2755900"/>
                <a:ext cx="42863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Rectangle 70"/>
              <p:cNvSpPr>
                <a:spLocks noChangeArrowheads="1"/>
              </p:cNvSpPr>
              <p:nvPr/>
            </p:nvSpPr>
            <p:spPr bwMode="auto">
              <a:xfrm>
                <a:off x="4959087" y="2688916"/>
                <a:ext cx="60563" cy="109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effectLst/>
                    <a:latin typeface="Arial" charset="0"/>
                  </a:rPr>
                  <a:t>5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42" name="Rectangle 71"/>
              <p:cNvSpPr>
                <a:spLocks noChangeArrowheads="1"/>
              </p:cNvSpPr>
              <p:nvPr/>
            </p:nvSpPr>
            <p:spPr bwMode="auto">
              <a:xfrm>
                <a:off x="5018136" y="2688916"/>
                <a:ext cx="60563" cy="109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effectLst/>
                    <a:latin typeface="Arial" charset="0"/>
                  </a:rPr>
                  <a:t>0</a:t>
                </a:r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43" name="Line 72"/>
              <p:cNvSpPr>
                <a:spLocks noChangeShapeType="1"/>
              </p:cNvSpPr>
              <p:nvPr/>
            </p:nvSpPr>
            <p:spPr bwMode="auto">
              <a:xfrm flipH="1">
                <a:off x="5092700" y="2185988"/>
                <a:ext cx="42863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Rectangle 73"/>
              <p:cNvSpPr>
                <a:spLocks noChangeArrowheads="1"/>
              </p:cNvSpPr>
              <p:nvPr/>
            </p:nvSpPr>
            <p:spPr bwMode="auto">
              <a:xfrm>
                <a:off x="4959087" y="2121120"/>
                <a:ext cx="60563" cy="109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effectLst/>
                    <a:latin typeface="Arial" charset="0"/>
                  </a:rPr>
                  <a:t>7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45" name="Rectangle 74"/>
              <p:cNvSpPr>
                <a:spLocks noChangeArrowheads="1"/>
              </p:cNvSpPr>
              <p:nvPr/>
            </p:nvSpPr>
            <p:spPr bwMode="auto">
              <a:xfrm>
                <a:off x="5018136" y="2121120"/>
                <a:ext cx="60563" cy="109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>
                    <a:solidFill>
                      <a:srgbClr val="000000"/>
                    </a:solidFill>
                    <a:effectLst/>
                    <a:latin typeface="Arial" charset="0"/>
                  </a:rPr>
                  <a:t>5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46" name="Rectangle 75"/>
              <p:cNvSpPr>
                <a:spLocks noChangeArrowheads="1"/>
              </p:cNvSpPr>
              <p:nvPr/>
            </p:nvSpPr>
            <p:spPr bwMode="auto">
              <a:xfrm>
                <a:off x="7885802" y="2220869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47" name="Rectangle 77"/>
              <p:cNvSpPr>
                <a:spLocks noChangeArrowheads="1"/>
              </p:cNvSpPr>
              <p:nvPr/>
            </p:nvSpPr>
            <p:spPr bwMode="auto">
              <a:xfrm>
                <a:off x="8055379" y="2220869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48" name="Rectangle 80"/>
              <p:cNvSpPr>
                <a:spLocks noChangeArrowheads="1"/>
              </p:cNvSpPr>
              <p:nvPr/>
            </p:nvSpPr>
            <p:spPr bwMode="auto">
              <a:xfrm>
                <a:off x="8226468" y="2220868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49" name="Rectangle 81"/>
              <p:cNvSpPr>
                <a:spLocks noChangeArrowheads="1"/>
              </p:cNvSpPr>
              <p:nvPr/>
            </p:nvSpPr>
            <p:spPr bwMode="auto">
              <a:xfrm>
                <a:off x="7885800" y="2194826"/>
                <a:ext cx="1110463" cy="177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effectLst/>
                    <a:latin typeface="Arial" charset="0"/>
                  </a:rPr>
                  <a:t> 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medium alone</a:t>
                </a:r>
                <a:endParaRPr lang="en-US" sz="1200" dirty="0">
                  <a:effectLst/>
                  <a:latin typeface="Arial" charset="0"/>
                </a:endParaRPr>
              </a:p>
            </p:txBody>
          </p:sp>
          <p:sp>
            <p:nvSpPr>
              <p:cNvPr id="150" name="Rectangle 86"/>
              <p:cNvSpPr>
                <a:spLocks noChangeArrowheads="1"/>
              </p:cNvSpPr>
              <p:nvPr/>
            </p:nvSpPr>
            <p:spPr bwMode="auto">
              <a:xfrm>
                <a:off x="7626350" y="2255838"/>
                <a:ext cx="228600" cy="1016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151" name="Rectangle 101"/>
              <p:cNvSpPr>
                <a:spLocks noChangeArrowheads="1"/>
              </p:cNvSpPr>
              <p:nvPr/>
            </p:nvSpPr>
            <p:spPr bwMode="auto">
              <a:xfrm>
                <a:off x="7626350" y="2460625"/>
                <a:ext cx="228600" cy="103188"/>
              </a:xfrm>
              <a:prstGeom prst="rect">
                <a:avLst/>
              </a:prstGeom>
              <a:solidFill>
                <a:schemeClr val="bg1"/>
              </a:solidFill>
              <a:ln w="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152" name="Rectangle 105"/>
              <p:cNvSpPr>
                <a:spLocks noChangeArrowheads="1"/>
              </p:cNvSpPr>
              <p:nvPr/>
            </p:nvSpPr>
            <p:spPr bwMode="auto">
              <a:xfrm>
                <a:off x="7884706" y="2631369"/>
                <a:ext cx="1665571" cy="177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effectLst/>
                    <a:latin typeface="Arial" charset="0"/>
                  </a:rPr>
                  <a:t> 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Ca</a:t>
                </a:r>
                <a:r>
                  <a:rPr lang="en-US" sz="900" baseline="-250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v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3.2 </a:t>
                </a:r>
                <a:r>
                  <a:rPr lang="en-US" sz="900" dirty="0" err="1" smtClean="0">
                    <a:solidFill>
                      <a:srgbClr val="000000"/>
                    </a:solidFill>
                    <a:effectLst/>
                    <a:latin typeface="Arial" charset="0"/>
                  </a:rPr>
                  <a:t>siRNA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 200nM</a:t>
                </a:r>
                <a:endParaRPr lang="en-US" sz="1200" dirty="0">
                  <a:effectLst/>
                  <a:latin typeface="Arial" charset="0"/>
                </a:endParaRPr>
              </a:p>
            </p:txBody>
          </p:sp>
          <p:sp>
            <p:nvSpPr>
              <p:cNvPr id="153" name="Rectangle 111"/>
              <p:cNvSpPr>
                <a:spLocks noChangeArrowheads="1"/>
              </p:cNvSpPr>
              <p:nvPr/>
            </p:nvSpPr>
            <p:spPr bwMode="auto">
              <a:xfrm>
                <a:off x="7885800" y="2412834"/>
                <a:ext cx="1621966" cy="186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>
                    <a:solidFill>
                      <a:srgbClr val="000000"/>
                    </a:solidFill>
                    <a:effectLst/>
                    <a:latin typeface="Arial" charset="0"/>
                  </a:rPr>
                  <a:t> 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transfection reagent </a:t>
                </a:r>
                <a:endParaRPr lang="en-US" sz="1200" dirty="0">
                  <a:effectLst/>
                  <a:latin typeface="Arial" charset="0"/>
                </a:endParaRPr>
              </a:p>
            </p:txBody>
          </p:sp>
          <p:sp>
            <p:nvSpPr>
              <p:cNvPr id="154" name="Rectangle 117"/>
              <p:cNvSpPr>
                <a:spLocks noChangeArrowheads="1"/>
              </p:cNvSpPr>
              <p:nvPr/>
            </p:nvSpPr>
            <p:spPr bwMode="auto">
              <a:xfrm>
                <a:off x="7626350" y="2665413"/>
                <a:ext cx="228600" cy="101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155" name="Rectangle 118"/>
              <p:cNvSpPr>
                <a:spLocks noChangeArrowheads="1"/>
              </p:cNvSpPr>
              <p:nvPr/>
            </p:nvSpPr>
            <p:spPr bwMode="auto">
              <a:xfrm>
                <a:off x="7885802" y="2835982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56" name="Rectangle 121"/>
              <p:cNvSpPr>
                <a:spLocks noChangeArrowheads="1"/>
              </p:cNvSpPr>
              <p:nvPr/>
            </p:nvSpPr>
            <p:spPr bwMode="auto">
              <a:xfrm>
                <a:off x="8111397" y="2835982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57" name="Rectangle 124"/>
              <p:cNvSpPr>
                <a:spLocks noChangeArrowheads="1"/>
              </p:cNvSpPr>
              <p:nvPr/>
            </p:nvSpPr>
            <p:spPr bwMode="auto">
              <a:xfrm>
                <a:off x="7937381" y="2832101"/>
                <a:ext cx="1750100" cy="186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 err="1" smtClean="0">
                    <a:solidFill>
                      <a:srgbClr val="000000"/>
                    </a:solidFill>
                    <a:effectLst/>
                    <a:latin typeface="Arial" charset="0"/>
                  </a:rPr>
                  <a:t>Neg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 ctrl </a:t>
                </a:r>
                <a:r>
                  <a:rPr lang="en-US" sz="900" dirty="0" err="1" smtClean="0">
                    <a:solidFill>
                      <a:srgbClr val="000000"/>
                    </a:solidFill>
                    <a:effectLst/>
                    <a:latin typeface="Arial" charset="0"/>
                  </a:rPr>
                  <a:t>siRNA</a:t>
                </a:r>
                <a:r>
                  <a:rPr lang="en-US" sz="9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 200nM</a:t>
                </a:r>
                <a:endParaRPr lang="en-US" sz="1200" dirty="0">
                  <a:effectLst/>
                  <a:latin typeface="Arial" charset="0"/>
                </a:endParaRPr>
              </a:p>
            </p:txBody>
          </p:sp>
          <p:sp>
            <p:nvSpPr>
              <p:cNvPr id="158" name="Rectangle 130"/>
              <p:cNvSpPr>
                <a:spLocks noChangeArrowheads="1"/>
              </p:cNvSpPr>
              <p:nvPr/>
            </p:nvSpPr>
            <p:spPr bwMode="auto">
              <a:xfrm>
                <a:off x="8606503" y="2835981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59" name="Rectangle 131"/>
              <p:cNvSpPr>
                <a:spLocks noChangeArrowheads="1"/>
              </p:cNvSpPr>
              <p:nvPr/>
            </p:nvSpPr>
            <p:spPr bwMode="auto">
              <a:xfrm>
                <a:off x="8695833" y="2835981"/>
                <a:ext cx="36338" cy="135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>
                    <a:solidFill>
                      <a:srgbClr val="000000"/>
                    </a:solidFill>
                    <a:effectLst/>
                    <a:latin typeface="Arial" charset="0"/>
                  </a:rPr>
                  <a:t> </a:t>
                </a:r>
                <a:endParaRPr lang="en-US">
                  <a:effectLst/>
                  <a:latin typeface="Arial" charset="0"/>
                </a:endParaRPr>
              </a:p>
            </p:txBody>
          </p:sp>
          <p:sp>
            <p:nvSpPr>
              <p:cNvPr id="160" name="Rectangle 133"/>
              <p:cNvSpPr>
                <a:spLocks noChangeArrowheads="1"/>
              </p:cNvSpPr>
              <p:nvPr/>
            </p:nvSpPr>
            <p:spPr bwMode="auto">
              <a:xfrm>
                <a:off x="8801818" y="2835981"/>
                <a:ext cx="0" cy="354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61" name="Rectangle 137"/>
              <p:cNvSpPr>
                <a:spLocks noChangeArrowheads="1"/>
              </p:cNvSpPr>
              <p:nvPr/>
            </p:nvSpPr>
            <p:spPr bwMode="auto">
              <a:xfrm>
                <a:off x="7626350" y="2870200"/>
                <a:ext cx="228600" cy="103188"/>
              </a:xfrm>
              <a:prstGeom prst="rect">
                <a:avLst/>
              </a:prstGeom>
              <a:solidFill>
                <a:schemeClr val="tx1"/>
              </a:solidFill>
              <a:ln w="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>
                  <a:effectLst/>
                  <a:latin typeface="Arial" charset="0"/>
                </a:endParaRPr>
              </a:p>
            </p:txBody>
          </p:sp>
          <p:sp>
            <p:nvSpPr>
              <p:cNvPr id="162" name="Line 139"/>
              <p:cNvSpPr>
                <a:spLocks noChangeShapeType="1"/>
              </p:cNvSpPr>
              <p:nvPr/>
            </p:nvSpPr>
            <p:spPr bwMode="auto">
              <a:xfrm flipV="1">
                <a:off x="6562725" y="1952625"/>
                <a:ext cx="1588" cy="8794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Line 140"/>
              <p:cNvSpPr>
                <a:spLocks noChangeShapeType="1"/>
              </p:cNvSpPr>
              <p:nvPr/>
            </p:nvSpPr>
            <p:spPr bwMode="auto">
              <a:xfrm>
                <a:off x="6562725" y="1943100"/>
                <a:ext cx="542925" cy="158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141"/>
              <p:cNvSpPr>
                <a:spLocks noChangeShapeType="1"/>
              </p:cNvSpPr>
              <p:nvPr/>
            </p:nvSpPr>
            <p:spPr bwMode="auto">
              <a:xfrm flipV="1">
                <a:off x="7105650" y="1952625"/>
                <a:ext cx="1588" cy="1873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Rectangle 142"/>
              <p:cNvSpPr>
                <a:spLocks noChangeArrowheads="1"/>
              </p:cNvSpPr>
              <p:nvPr/>
            </p:nvSpPr>
            <p:spPr bwMode="auto">
              <a:xfrm flipH="1">
                <a:off x="6775463" y="1955504"/>
                <a:ext cx="150800" cy="216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  <a:effectLst/>
                    <a:latin typeface="Arial" charset="0"/>
                  </a:rPr>
                  <a:t>*</a:t>
                </a:r>
                <a:endParaRPr lang="en-US" dirty="0">
                  <a:effectLst/>
                  <a:latin typeface="Arial" charset="0"/>
                </a:endParaRPr>
              </a:p>
            </p:txBody>
          </p:sp>
          <p:sp>
            <p:nvSpPr>
              <p:cNvPr id="166" name="Rectangle 144"/>
              <p:cNvSpPr>
                <a:spLocks noChangeArrowheads="1"/>
              </p:cNvSpPr>
              <p:nvPr/>
            </p:nvSpPr>
            <p:spPr bwMode="auto">
              <a:xfrm>
                <a:off x="7761646" y="3332162"/>
                <a:ext cx="687052" cy="207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dirty="0" smtClean="0">
                    <a:solidFill>
                      <a:srgbClr val="000000"/>
                    </a:solidFill>
                    <a:effectLst/>
                    <a:latin typeface="Arial" charset="0"/>
                  </a:rPr>
                  <a:t>*p&lt;0.05 </a:t>
                </a:r>
                <a:endParaRPr lang="en-US" sz="1400" dirty="0">
                  <a:effectLst/>
                  <a:latin typeface="Arial" charset="0"/>
                </a:endParaRP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4536744" y="1838317"/>
                <a:ext cx="496618" cy="1857388"/>
              </a:xfrm>
              <a:prstGeom prst="rect">
                <a:avLst/>
              </a:prstGeom>
              <a:noFill/>
            </p:spPr>
            <p:txBody>
              <a:bodyPr vert="vert270">
                <a:spAutoFit/>
              </a:bodyPr>
              <a:lstStyle/>
              <a:p>
                <a:pPr>
                  <a:defRPr/>
                </a:pPr>
                <a:r>
                  <a:rPr lang="en-GB" sz="1000" dirty="0">
                    <a:solidFill>
                      <a:srgbClr val="000000"/>
                    </a:solidFill>
                    <a:effectLst/>
                    <a:latin typeface="Arial" charset="0"/>
                    <a:ea typeface="ＭＳ Ｐゴシック" pitchFamily="124" charset="-128"/>
                    <a:cs typeface="+mn-cs"/>
                  </a:rPr>
                  <a:t>%</a:t>
                </a:r>
                <a:r>
                  <a:rPr lang="en-GB" sz="1000" dirty="0" err="1">
                    <a:solidFill>
                      <a:srgbClr val="000000"/>
                    </a:solidFill>
                    <a:effectLst/>
                    <a:latin typeface="Arial" charset="0"/>
                    <a:ea typeface="ＭＳ Ｐゴシック" pitchFamily="124" charset="-128"/>
                    <a:cs typeface="+mn-cs"/>
                  </a:rPr>
                  <a:t>BrdU</a:t>
                </a:r>
                <a:r>
                  <a:rPr lang="en-GB" sz="1000" dirty="0">
                    <a:solidFill>
                      <a:srgbClr val="000000"/>
                    </a:solidFill>
                    <a:effectLst/>
                    <a:latin typeface="Arial" charset="0"/>
                    <a:ea typeface="ＭＳ Ｐゴシック" pitchFamily="124" charset="-128"/>
                    <a:cs typeface="+mn-cs"/>
                  </a:rPr>
                  <a:t> +</a:t>
                </a:r>
                <a:r>
                  <a:rPr lang="en-GB" sz="1000" dirty="0" err="1">
                    <a:solidFill>
                      <a:srgbClr val="000000"/>
                    </a:solidFill>
                    <a:effectLst/>
                    <a:latin typeface="Arial" charset="0"/>
                    <a:ea typeface="ＭＳ Ｐゴシック" pitchFamily="124" charset="-128"/>
                    <a:cs typeface="+mn-cs"/>
                  </a:rPr>
                  <a:t>ve</a:t>
                </a:r>
                <a:r>
                  <a:rPr lang="en-GB" sz="1000" dirty="0">
                    <a:solidFill>
                      <a:srgbClr val="000000"/>
                    </a:solidFill>
                    <a:effectLst/>
                    <a:latin typeface="Arial" charset="0"/>
                    <a:ea typeface="ＭＳ Ｐゴシック" pitchFamily="124" charset="-128"/>
                    <a:cs typeface="+mn-cs"/>
                  </a:rPr>
                  <a:t> cells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521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"/>
          <a:stretch/>
        </p:blipFill>
        <p:spPr bwMode="auto">
          <a:xfrm>
            <a:off x="3271643" y="2791331"/>
            <a:ext cx="2432798" cy="2171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474333" y="2616119"/>
            <a:ext cx="2493004" cy="2315742"/>
            <a:chOff x="675778" y="775216"/>
            <a:chExt cx="2808139" cy="2643312"/>
          </a:xfrm>
        </p:grpSpPr>
        <p:pic>
          <p:nvPicPr>
            <p:cNvPr id="2" name="Picture 1" descr="slide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210" y="1181569"/>
              <a:ext cx="1361787" cy="109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 descr="slide2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2131" y="1181569"/>
              <a:ext cx="1361786" cy="109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1082840" y="968223"/>
              <a:ext cx="677820" cy="263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900" dirty="0"/>
                <a:t>Placebo</a:t>
              </a:r>
              <a:endParaRPr lang="en-US" sz="1000" dirty="0"/>
            </a:p>
          </p:txBody>
        </p:sp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2505271" y="975212"/>
              <a:ext cx="660871" cy="263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900" dirty="0"/>
                <a:t>TH1177</a:t>
              </a:r>
              <a:endParaRPr lang="en-US" sz="1050" dirty="0"/>
            </a:p>
          </p:txBody>
        </p:sp>
        <p:pic>
          <p:nvPicPr>
            <p:cNvPr id="6" name="Picture 5" descr="slide 14 40x"/>
            <p:cNvPicPr>
              <a:picLocks noChangeAspect="1" noChangeArrowheads="1"/>
            </p:cNvPicPr>
            <p:nvPr/>
          </p:nvPicPr>
          <p:blipFill>
            <a:blip r:embed="rId5">
              <a:lum brigh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2131" y="2317985"/>
              <a:ext cx="1361786" cy="1100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slide 5 x40b"/>
            <p:cNvPicPr>
              <a:picLocks noChangeAspect="1" noChangeArrowheads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209" y="2317986"/>
              <a:ext cx="1361787" cy="1100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600714" y="775216"/>
              <a:ext cx="1024544" cy="263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/>
                <a:t>Thy1 nephritis</a:t>
              </a:r>
              <a:endParaRPr lang="en-US" sz="900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182960" y="1011407"/>
              <a:ext cx="185086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75778" y="1125484"/>
              <a:ext cx="2460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a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74996" y="1125484"/>
              <a:ext cx="2520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b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5778" y="2272744"/>
              <a:ext cx="2388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c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74997" y="2272744"/>
              <a:ext cx="25204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d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Picture 1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6"/>
          <a:stretch/>
        </p:blipFill>
        <p:spPr bwMode="auto">
          <a:xfrm>
            <a:off x="5852649" y="2758786"/>
            <a:ext cx="3028520" cy="2207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336522"/>
          </a:xfrm>
        </p:spPr>
        <p:txBody>
          <a:bodyPr>
            <a:noAutofit/>
          </a:bodyPr>
          <a:lstStyle/>
          <a:p>
            <a:r>
              <a:rPr lang="en-US" sz="2000" dirty="0" smtClean="0"/>
              <a:t>TH1177 reduces glomerular injury and glomerular cell proliferation in acute Thy1 nephritis</a:t>
            </a:r>
            <a:endParaRPr lang="en-US" sz="2000" dirty="0"/>
          </a:p>
        </p:txBody>
      </p:sp>
      <p:grpSp>
        <p:nvGrpSpPr>
          <p:cNvPr id="36" name="Group 35"/>
          <p:cNvGrpSpPr/>
          <p:nvPr/>
        </p:nvGrpSpPr>
        <p:grpSpPr>
          <a:xfrm>
            <a:off x="524133" y="396460"/>
            <a:ext cx="7497751" cy="1807651"/>
            <a:chOff x="352664" y="3053002"/>
            <a:chExt cx="7717697" cy="2185846"/>
          </a:xfrm>
        </p:grpSpPr>
        <p:sp>
          <p:nvSpPr>
            <p:cNvPr id="37" name="Line 2"/>
            <p:cNvSpPr>
              <a:spLocks noChangeShapeType="1"/>
            </p:cNvSpPr>
            <p:nvPr/>
          </p:nvSpPr>
          <p:spPr bwMode="auto">
            <a:xfrm>
              <a:off x="1371600" y="4038600"/>
              <a:ext cx="6400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3"/>
            <p:cNvSpPr txBox="1">
              <a:spLocks noChangeArrowheads="1"/>
            </p:cNvSpPr>
            <p:nvPr/>
          </p:nvSpPr>
          <p:spPr bwMode="auto">
            <a:xfrm>
              <a:off x="1114626" y="4038603"/>
              <a:ext cx="815863" cy="1200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50" dirty="0"/>
                <a:t>Day 0</a:t>
              </a:r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39" name="Text Box 4"/>
            <p:cNvSpPr txBox="1">
              <a:spLocks noChangeArrowheads="1"/>
            </p:cNvSpPr>
            <p:nvPr/>
          </p:nvSpPr>
          <p:spPr bwMode="auto">
            <a:xfrm>
              <a:off x="958789" y="4272499"/>
              <a:ext cx="2238400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/>
                <a:t>8 x </a:t>
              </a:r>
              <a:r>
                <a:rPr lang="en-US" sz="1100" dirty="0" smtClean="0"/>
                <a:t>TH1177</a:t>
              </a:r>
              <a:endParaRPr lang="en-US" sz="1050" dirty="0"/>
            </a:p>
            <a:p>
              <a:r>
                <a:rPr lang="en-US" sz="1100" dirty="0"/>
                <a:t>8 x placebo injection</a:t>
              </a:r>
            </a:p>
          </p:txBody>
        </p:sp>
        <p:sp>
          <p:nvSpPr>
            <p:cNvPr id="40" name="Text Box 5"/>
            <p:cNvSpPr txBox="1">
              <a:spLocks noChangeArrowheads="1"/>
            </p:cNvSpPr>
            <p:nvPr/>
          </p:nvSpPr>
          <p:spPr bwMode="auto">
            <a:xfrm>
              <a:off x="352664" y="3053002"/>
              <a:ext cx="2448272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100" dirty="0"/>
                <a:t>Intravenous injection </a:t>
              </a:r>
            </a:p>
            <a:p>
              <a:pPr algn="ctr"/>
              <a:r>
                <a:rPr lang="en-US" sz="1100" dirty="0"/>
                <a:t>of 1mg/kg Ox7 </a:t>
              </a:r>
              <a:r>
                <a:rPr lang="en-US" sz="1100" dirty="0" err="1"/>
                <a:t>Ab</a:t>
              </a:r>
              <a:endParaRPr lang="en-US" sz="1100" dirty="0"/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>
              <a:off x="1295401" y="3607999"/>
              <a:ext cx="172817" cy="340113"/>
            </a:xfrm>
            <a:prstGeom prst="downArrow">
              <a:avLst>
                <a:gd name="adj1" fmla="val 50000"/>
                <a:gd name="adj2" fmla="val 73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2400"/>
            </a:p>
          </p:txBody>
        </p:sp>
        <p:sp>
          <p:nvSpPr>
            <p:cNvPr id="42" name="Rectangle 7"/>
            <p:cNvSpPr>
              <a:spLocks noChangeArrowheads="1"/>
            </p:cNvSpPr>
            <p:nvPr/>
          </p:nvSpPr>
          <p:spPr bwMode="auto">
            <a:xfrm>
              <a:off x="5312070" y="4038600"/>
              <a:ext cx="569396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Day 7</a:t>
              </a:r>
            </a:p>
          </p:txBody>
        </p:sp>
        <p:sp>
          <p:nvSpPr>
            <p:cNvPr id="43" name="Rectangle 8"/>
            <p:cNvSpPr>
              <a:spLocks noChangeArrowheads="1"/>
            </p:cNvSpPr>
            <p:nvPr/>
          </p:nvSpPr>
          <p:spPr bwMode="auto">
            <a:xfrm>
              <a:off x="7265608" y="4038600"/>
              <a:ext cx="650151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Day 10</a:t>
              </a: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5219441" y="3273046"/>
              <a:ext cx="746858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/>
                <a:t>Sacrifice</a:t>
              </a:r>
              <a:endParaRPr lang="en-US" sz="1600" dirty="0"/>
            </a:p>
          </p:txBody>
        </p:sp>
        <p:sp>
          <p:nvSpPr>
            <p:cNvPr id="45" name="Rectangle 10"/>
            <p:cNvSpPr>
              <a:spLocks noChangeArrowheads="1"/>
            </p:cNvSpPr>
            <p:nvPr/>
          </p:nvSpPr>
          <p:spPr bwMode="auto">
            <a:xfrm>
              <a:off x="5149682" y="4272499"/>
              <a:ext cx="932757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4 x </a:t>
              </a:r>
              <a:r>
                <a:rPr lang="en-US" sz="1100" dirty="0" smtClean="0"/>
                <a:t>TH1177</a:t>
              </a:r>
              <a:endParaRPr lang="en-US" sz="1100" dirty="0"/>
            </a:p>
            <a:p>
              <a:r>
                <a:rPr lang="en-US" sz="1100" dirty="0"/>
                <a:t>4 x placebo</a:t>
              </a:r>
            </a:p>
          </p:txBody>
        </p:sp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7232289" y="3273046"/>
              <a:ext cx="746858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/>
                <a:t>Sacrifice</a:t>
              </a:r>
              <a:endParaRPr lang="en-US" sz="2000" dirty="0"/>
            </a:p>
          </p:txBody>
        </p:sp>
        <p:sp>
          <p:nvSpPr>
            <p:cNvPr id="47" name="Rectangle 14"/>
            <p:cNvSpPr>
              <a:spLocks noChangeArrowheads="1"/>
            </p:cNvSpPr>
            <p:nvPr/>
          </p:nvSpPr>
          <p:spPr bwMode="auto">
            <a:xfrm>
              <a:off x="7137606" y="4272499"/>
              <a:ext cx="932755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4 x </a:t>
              </a:r>
              <a:r>
                <a:rPr lang="en-US" sz="1100" dirty="0" smtClean="0"/>
                <a:t>TH1177</a:t>
              </a:r>
              <a:endParaRPr lang="en-US" sz="1100" dirty="0"/>
            </a:p>
            <a:p>
              <a:r>
                <a:rPr lang="en-US" sz="1100" dirty="0"/>
                <a:t>4 x placebo</a:t>
              </a:r>
              <a:endParaRPr lang="en-US" sz="1200" dirty="0"/>
            </a:p>
          </p:txBody>
        </p:sp>
        <p:sp>
          <p:nvSpPr>
            <p:cNvPr id="48" name="AutoShape 6"/>
            <p:cNvSpPr>
              <a:spLocks noChangeArrowheads="1"/>
            </p:cNvSpPr>
            <p:nvPr/>
          </p:nvSpPr>
          <p:spPr bwMode="auto">
            <a:xfrm>
              <a:off x="5525202" y="3607998"/>
              <a:ext cx="172247" cy="340115"/>
            </a:xfrm>
            <a:prstGeom prst="downArrow">
              <a:avLst>
                <a:gd name="adj1" fmla="val 50000"/>
                <a:gd name="adj2" fmla="val 73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2400"/>
            </a:p>
          </p:txBody>
        </p:sp>
        <p:sp>
          <p:nvSpPr>
            <p:cNvPr id="49" name="AutoShape 6"/>
            <p:cNvSpPr>
              <a:spLocks noChangeArrowheads="1"/>
            </p:cNvSpPr>
            <p:nvPr/>
          </p:nvSpPr>
          <p:spPr bwMode="auto">
            <a:xfrm>
              <a:off x="7524329" y="3607999"/>
              <a:ext cx="180978" cy="340115"/>
            </a:xfrm>
            <a:prstGeom prst="downArrow">
              <a:avLst>
                <a:gd name="adj1" fmla="val 50000"/>
                <a:gd name="adj2" fmla="val 73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2400"/>
            </a:p>
          </p:txBody>
        </p:sp>
      </p:grpSp>
      <p:sp>
        <p:nvSpPr>
          <p:cNvPr id="51" name="Rectangle 50"/>
          <p:cNvSpPr/>
          <p:nvPr/>
        </p:nvSpPr>
        <p:spPr>
          <a:xfrm>
            <a:off x="0" y="6596390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 smtClean="0"/>
              <a:t>Cove-Smith A et al. Anti-proliferative actions of T-type calcium channel inhibition in Thy1 nephritis. Am J </a:t>
            </a:r>
            <a:r>
              <a:rPr lang="en-GB" sz="1100" dirty="0" err="1" smtClean="0"/>
              <a:t>Pathol</a:t>
            </a:r>
            <a:r>
              <a:rPr lang="en-GB" sz="1100" dirty="0" smtClean="0"/>
              <a:t> 2013 Aug;183(2):391-401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265658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336522"/>
          </a:xfrm>
        </p:spPr>
        <p:txBody>
          <a:bodyPr>
            <a:noAutofit/>
          </a:bodyPr>
          <a:lstStyle/>
          <a:p>
            <a:r>
              <a:rPr lang="en-US" sz="2000" dirty="0" smtClean="0"/>
              <a:t>TH1177 reduces glomerular injury and glomerular cell proliferation in acute Thy1 nephritis</a:t>
            </a:r>
            <a:endParaRPr lang="en-US" sz="2000" dirty="0"/>
          </a:p>
        </p:txBody>
      </p:sp>
      <p:grpSp>
        <p:nvGrpSpPr>
          <p:cNvPr id="17" name="Group 8"/>
          <p:cNvGrpSpPr/>
          <p:nvPr/>
        </p:nvGrpSpPr>
        <p:grpSpPr>
          <a:xfrm>
            <a:off x="800355" y="2183654"/>
            <a:ext cx="4372642" cy="1662998"/>
            <a:chOff x="458905" y="3968329"/>
            <a:chExt cx="4372642" cy="1662998"/>
          </a:xfrm>
        </p:grpSpPr>
        <p:pic>
          <p:nvPicPr>
            <p:cNvPr id="20" name="Picture 5" descr="normal kidney 20x"/>
            <p:cNvPicPr>
              <a:picLocks noChangeAspect="1" noChangeArrowheads="1"/>
            </p:cNvPicPr>
            <p:nvPr/>
          </p:nvPicPr>
          <p:blipFill>
            <a:blip r:embed="rId3">
              <a:lum bright="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92" y="4541898"/>
              <a:ext cx="1361786" cy="1089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 descr="slide 8 20x"/>
            <p:cNvPicPr>
              <a:picLocks noChangeAspect="1" noChangeArrowheads="1"/>
            </p:cNvPicPr>
            <p:nvPr/>
          </p:nvPicPr>
          <p:blipFill>
            <a:blip r:embed="rId4">
              <a:lum bright="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3433" y="4541898"/>
              <a:ext cx="1361787" cy="1089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4" descr="slide12 20x"/>
            <p:cNvPicPr>
              <a:picLocks noChangeAspect="1" noChangeArrowheads="1"/>
            </p:cNvPicPr>
            <p:nvPr/>
          </p:nvPicPr>
          <p:blipFill>
            <a:blip r:embed="rId5">
              <a:lum bright="20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774" y="4541898"/>
              <a:ext cx="1360773" cy="1089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2906443" y="4157234"/>
              <a:ext cx="9901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/>
                <a:t>Thy1 nephritis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2486698" y="4392599"/>
              <a:ext cx="1850867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2382658" y="4349061"/>
              <a:ext cx="64809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/>
                <a:t>Placebo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827641" y="4349061"/>
              <a:ext cx="63137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/>
                <a:t>TH1177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65853" y="4340761"/>
              <a:ext cx="10054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Normal kidney</a:t>
              </a:r>
              <a:endParaRPr lang="en-US" sz="1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58905" y="3968329"/>
              <a:ext cx="1611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Ki67 </a:t>
              </a:r>
              <a:r>
                <a:rPr lang="en-US" sz="1100" b="1" dirty="0" err="1" smtClean="0"/>
                <a:t>immunostaining</a:t>
              </a:r>
              <a:endParaRPr lang="en-US" sz="1100" b="1" dirty="0"/>
            </a:p>
          </p:txBody>
        </p:sp>
      </p:grpSp>
      <p:pic>
        <p:nvPicPr>
          <p:cNvPr id="24" name="Picture 9" descr="normal kidney 40x"/>
          <p:cNvPicPr>
            <a:picLocks noChangeAspect="1" noChangeArrowheads="1"/>
          </p:cNvPicPr>
          <p:nvPr/>
        </p:nvPicPr>
        <p:blipFill>
          <a:blip r:embed="rId6">
            <a:lum bright="24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52" y="2802307"/>
            <a:ext cx="1367891" cy="108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 descr="slide 8 40x"/>
          <p:cNvPicPr>
            <a:picLocks noChangeAspect="1" noChangeArrowheads="1"/>
          </p:cNvPicPr>
          <p:nvPr/>
        </p:nvPicPr>
        <p:blipFill>
          <a:blip r:embed="rId7"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216" y="2802307"/>
            <a:ext cx="1361786" cy="108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1" descr="slide12 40x"/>
          <p:cNvPicPr>
            <a:picLocks noChangeAspect="1" noChangeArrowheads="1"/>
          </p:cNvPicPr>
          <p:nvPr/>
        </p:nvPicPr>
        <p:blipFill>
          <a:blip r:embed="rId8">
            <a:lum bright="30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06" y="2802307"/>
            <a:ext cx="1354147" cy="108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5716141" y="2049174"/>
            <a:ext cx="2537016" cy="2404073"/>
            <a:chOff x="5403762" y="3799329"/>
            <a:chExt cx="2793883" cy="2686707"/>
          </a:xfrm>
        </p:grpSpPr>
        <p:pic>
          <p:nvPicPr>
            <p:cNvPr id="23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762" y="3799329"/>
              <a:ext cx="2793883" cy="2686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7055392" y="5852395"/>
              <a:ext cx="49736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TH1177</a:t>
              </a:r>
              <a:endParaRPr lang="en-US" sz="8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044077" y="5852822"/>
              <a:ext cx="509067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700" dirty="0" smtClean="0"/>
                <a:t>Placebo</a:t>
              </a:r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285833" y="6010950"/>
              <a:ext cx="1018227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800" b="1" dirty="0" smtClean="0"/>
                <a:t>Treatment Group</a:t>
              </a:r>
              <a:endParaRPr lang="en-US" b="1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24133" y="396460"/>
            <a:ext cx="7497751" cy="1807651"/>
            <a:chOff x="352664" y="3053002"/>
            <a:chExt cx="7717697" cy="2185846"/>
          </a:xfrm>
        </p:grpSpPr>
        <p:sp>
          <p:nvSpPr>
            <p:cNvPr id="37" name="Line 2"/>
            <p:cNvSpPr>
              <a:spLocks noChangeShapeType="1"/>
            </p:cNvSpPr>
            <p:nvPr/>
          </p:nvSpPr>
          <p:spPr bwMode="auto">
            <a:xfrm>
              <a:off x="1371600" y="4038600"/>
              <a:ext cx="64008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Text Box 3"/>
            <p:cNvSpPr txBox="1">
              <a:spLocks noChangeArrowheads="1"/>
            </p:cNvSpPr>
            <p:nvPr/>
          </p:nvSpPr>
          <p:spPr bwMode="auto">
            <a:xfrm>
              <a:off x="1114626" y="4038603"/>
              <a:ext cx="815863" cy="1200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50" dirty="0"/>
                <a:t>Day 0</a:t>
              </a:r>
            </a:p>
            <a:p>
              <a:endParaRPr lang="en-US" dirty="0"/>
            </a:p>
            <a:p>
              <a:endParaRPr lang="en-US" dirty="0"/>
            </a:p>
          </p:txBody>
        </p:sp>
        <p:sp>
          <p:nvSpPr>
            <p:cNvPr id="39" name="Text Box 4"/>
            <p:cNvSpPr txBox="1">
              <a:spLocks noChangeArrowheads="1"/>
            </p:cNvSpPr>
            <p:nvPr/>
          </p:nvSpPr>
          <p:spPr bwMode="auto">
            <a:xfrm>
              <a:off x="958789" y="4272499"/>
              <a:ext cx="2238400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/>
                <a:t>8 x </a:t>
              </a:r>
              <a:r>
                <a:rPr lang="en-US" sz="1100" dirty="0" smtClean="0"/>
                <a:t>TH1177</a:t>
              </a:r>
              <a:endParaRPr lang="en-US" sz="1050" dirty="0"/>
            </a:p>
            <a:p>
              <a:r>
                <a:rPr lang="en-US" sz="1100" dirty="0"/>
                <a:t>8 x placebo injection</a:t>
              </a:r>
            </a:p>
          </p:txBody>
        </p:sp>
        <p:sp>
          <p:nvSpPr>
            <p:cNvPr id="40" name="Text Box 5"/>
            <p:cNvSpPr txBox="1">
              <a:spLocks noChangeArrowheads="1"/>
            </p:cNvSpPr>
            <p:nvPr/>
          </p:nvSpPr>
          <p:spPr bwMode="auto">
            <a:xfrm>
              <a:off x="352664" y="3053002"/>
              <a:ext cx="2448272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100" dirty="0"/>
                <a:t>Intravenous injection </a:t>
              </a:r>
            </a:p>
            <a:p>
              <a:pPr algn="ctr"/>
              <a:r>
                <a:rPr lang="en-US" sz="1100" dirty="0"/>
                <a:t>of 1mg/kg Ox7 </a:t>
              </a:r>
              <a:r>
                <a:rPr lang="en-US" sz="1100" dirty="0" err="1"/>
                <a:t>Ab</a:t>
              </a:r>
              <a:endParaRPr lang="en-US" sz="1100" dirty="0"/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>
              <a:off x="1295401" y="3607999"/>
              <a:ext cx="172817" cy="340113"/>
            </a:xfrm>
            <a:prstGeom prst="downArrow">
              <a:avLst>
                <a:gd name="adj1" fmla="val 50000"/>
                <a:gd name="adj2" fmla="val 73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2400"/>
            </a:p>
          </p:txBody>
        </p:sp>
        <p:sp>
          <p:nvSpPr>
            <p:cNvPr id="42" name="Rectangle 7"/>
            <p:cNvSpPr>
              <a:spLocks noChangeArrowheads="1"/>
            </p:cNvSpPr>
            <p:nvPr/>
          </p:nvSpPr>
          <p:spPr bwMode="auto">
            <a:xfrm>
              <a:off x="5312070" y="4038600"/>
              <a:ext cx="569396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Day 7</a:t>
              </a:r>
            </a:p>
          </p:txBody>
        </p:sp>
        <p:sp>
          <p:nvSpPr>
            <p:cNvPr id="43" name="Rectangle 8"/>
            <p:cNvSpPr>
              <a:spLocks noChangeArrowheads="1"/>
            </p:cNvSpPr>
            <p:nvPr/>
          </p:nvSpPr>
          <p:spPr bwMode="auto">
            <a:xfrm>
              <a:off x="7265608" y="4038600"/>
              <a:ext cx="650151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Day 10</a:t>
              </a: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5219441" y="3273046"/>
              <a:ext cx="746858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/>
                <a:t>Sacrifice</a:t>
              </a:r>
              <a:endParaRPr lang="en-US" sz="1600" dirty="0"/>
            </a:p>
          </p:txBody>
        </p:sp>
        <p:sp>
          <p:nvSpPr>
            <p:cNvPr id="45" name="Rectangle 10"/>
            <p:cNvSpPr>
              <a:spLocks noChangeArrowheads="1"/>
            </p:cNvSpPr>
            <p:nvPr/>
          </p:nvSpPr>
          <p:spPr bwMode="auto">
            <a:xfrm>
              <a:off x="5149682" y="4272499"/>
              <a:ext cx="932757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4 x </a:t>
              </a:r>
              <a:r>
                <a:rPr lang="en-US" sz="1100" dirty="0" smtClean="0"/>
                <a:t>TH1177</a:t>
              </a:r>
              <a:endParaRPr lang="en-US" sz="1100" dirty="0"/>
            </a:p>
            <a:p>
              <a:r>
                <a:rPr lang="en-US" sz="1100" dirty="0"/>
                <a:t>4 x placebo</a:t>
              </a:r>
            </a:p>
          </p:txBody>
        </p:sp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7232289" y="3273046"/>
              <a:ext cx="746858" cy="31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100" dirty="0"/>
                <a:t>Sacrifice</a:t>
              </a:r>
              <a:endParaRPr lang="en-US" sz="2000" dirty="0"/>
            </a:p>
          </p:txBody>
        </p:sp>
        <p:sp>
          <p:nvSpPr>
            <p:cNvPr id="47" name="Rectangle 14"/>
            <p:cNvSpPr>
              <a:spLocks noChangeArrowheads="1"/>
            </p:cNvSpPr>
            <p:nvPr/>
          </p:nvSpPr>
          <p:spPr bwMode="auto">
            <a:xfrm>
              <a:off x="7137606" y="4272499"/>
              <a:ext cx="932755" cy="52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100" dirty="0"/>
                <a:t>4 x </a:t>
              </a:r>
              <a:r>
                <a:rPr lang="en-US" sz="1100" dirty="0" smtClean="0"/>
                <a:t>TH1177</a:t>
              </a:r>
              <a:endParaRPr lang="en-US" sz="1100" dirty="0"/>
            </a:p>
            <a:p>
              <a:r>
                <a:rPr lang="en-US" sz="1100" dirty="0"/>
                <a:t>4 x placebo</a:t>
              </a:r>
              <a:endParaRPr lang="en-US" sz="1200" dirty="0"/>
            </a:p>
          </p:txBody>
        </p:sp>
        <p:sp>
          <p:nvSpPr>
            <p:cNvPr id="48" name="AutoShape 6"/>
            <p:cNvSpPr>
              <a:spLocks noChangeArrowheads="1"/>
            </p:cNvSpPr>
            <p:nvPr/>
          </p:nvSpPr>
          <p:spPr bwMode="auto">
            <a:xfrm>
              <a:off x="5525202" y="3607998"/>
              <a:ext cx="172247" cy="340115"/>
            </a:xfrm>
            <a:prstGeom prst="downArrow">
              <a:avLst>
                <a:gd name="adj1" fmla="val 50000"/>
                <a:gd name="adj2" fmla="val 73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2400"/>
            </a:p>
          </p:txBody>
        </p:sp>
        <p:sp>
          <p:nvSpPr>
            <p:cNvPr id="49" name="AutoShape 6"/>
            <p:cNvSpPr>
              <a:spLocks noChangeArrowheads="1"/>
            </p:cNvSpPr>
            <p:nvPr/>
          </p:nvSpPr>
          <p:spPr bwMode="auto">
            <a:xfrm>
              <a:off x="7524329" y="3607999"/>
              <a:ext cx="180978" cy="340115"/>
            </a:xfrm>
            <a:prstGeom prst="downArrow">
              <a:avLst>
                <a:gd name="adj1" fmla="val 50000"/>
                <a:gd name="adj2" fmla="val 738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2400"/>
            </a:p>
          </p:txBody>
        </p:sp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4108" y="4452134"/>
            <a:ext cx="3366507" cy="2059734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6596390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 smtClean="0"/>
              <a:t>Cove-Smith A et al. Anti-proliferative actions of T-type calcium channel inhibition in Thy1 nephritis. Am J </a:t>
            </a:r>
            <a:r>
              <a:rPr lang="en-GB" sz="1100" dirty="0" err="1" smtClean="0"/>
              <a:t>Pathol</a:t>
            </a:r>
            <a:r>
              <a:rPr lang="en-GB" sz="1100" dirty="0" smtClean="0"/>
              <a:t> 2013 Aug;183(2):391-401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265658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608013"/>
            <a:ext cx="8704262" cy="622300"/>
          </a:xfrm>
          <a:noFill/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effectLst/>
                <a:ea typeface="ＭＳ Ｐゴシック" pitchFamily="34" charset="-128"/>
              </a:rPr>
              <a:t>Key questions</a:t>
            </a:r>
            <a:endParaRPr lang="en-US" dirty="0" smtClean="0">
              <a:effectLst/>
              <a:ea typeface="ＭＳ Ｐゴシック" pitchFamily="34" charset="-128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90688"/>
            <a:ext cx="8229600" cy="4329112"/>
          </a:xfrm>
          <a:noFill/>
        </p:spPr>
        <p:txBody>
          <a:bodyPr/>
          <a:lstStyle/>
          <a:p>
            <a:r>
              <a:rPr lang="en-US" sz="3000" dirty="0" smtClean="0">
                <a:ea typeface="ＭＳ Ｐゴシック" pitchFamily="34" charset="-128"/>
              </a:rPr>
              <a:t>That was Prevention. </a:t>
            </a:r>
            <a:r>
              <a:rPr lang="en-US" sz="3000" dirty="0" smtClean="0">
                <a:effectLst/>
                <a:ea typeface="ＭＳ Ｐゴシック" pitchFamily="34" charset="-128"/>
              </a:rPr>
              <a:t>What about Treatment of established disease?</a:t>
            </a:r>
          </a:p>
          <a:p>
            <a:endParaRPr lang="en-US" sz="3000" dirty="0">
              <a:ea typeface="ＭＳ Ｐゴシック" pitchFamily="34" charset="-128"/>
            </a:endParaRPr>
          </a:p>
          <a:p>
            <a:r>
              <a:rPr lang="en-US" sz="3000" dirty="0" smtClean="0">
                <a:effectLst/>
                <a:ea typeface="ＭＳ Ｐゴシック" pitchFamily="34" charset="-128"/>
              </a:rPr>
              <a:t>What are the </a:t>
            </a:r>
            <a:r>
              <a:rPr lang="en-US" sz="3000" dirty="0" err="1" smtClean="0">
                <a:effectLst/>
                <a:ea typeface="ＭＳ Ｐゴシック" pitchFamily="34" charset="-128"/>
              </a:rPr>
              <a:t>mechansms</a:t>
            </a:r>
            <a:r>
              <a:rPr lang="en-US" sz="3000" dirty="0" smtClean="0">
                <a:effectLst/>
                <a:ea typeface="ＭＳ Ｐゴシック" pitchFamily="34" charset="-128"/>
              </a:rPr>
              <a:t> involved?</a:t>
            </a:r>
          </a:p>
          <a:p>
            <a:endParaRPr lang="en-US" sz="2800" dirty="0" smtClean="0">
              <a:effectLst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  <p:bldP spid="58371" grpId="1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04498" y="2690363"/>
            <a:ext cx="685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Arial" pitchFamily="34" charset="0"/>
              </a:rPr>
              <a:t>Day -7</a:t>
            </a:r>
            <a:endParaRPr lang="en-US" sz="1400">
              <a:latin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7298" y="1013963"/>
            <a:ext cx="152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Arial" pitchFamily="34" charset="0"/>
              </a:rPr>
              <a:t>Unilateral </a:t>
            </a:r>
          </a:p>
          <a:p>
            <a:pPr algn="ctr"/>
            <a:r>
              <a:rPr lang="en-US" sz="1600">
                <a:latin typeface="Arial" pitchFamily="34" charset="0"/>
              </a:rPr>
              <a:t>Nephrectomy </a:t>
            </a:r>
          </a:p>
          <a:p>
            <a:pPr algn="ctr"/>
            <a:r>
              <a:rPr lang="en-US" sz="1600">
                <a:latin typeface="Arial" pitchFamily="34" charset="0"/>
              </a:rPr>
              <a:t>(25 animals)</a:t>
            </a:r>
            <a:endParaRPr lang="en-US" sz="2400">
              <a:latin typeface="Arial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7972098" y="1699763"/>
            <a:ext cx="865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pitchFamily="34" charset="0"/>
              </a:rPr>
              <a:t>Sacrifice</a:t>
            </a:r>
            <a:endParaRPr lang="en-US">
              <a:latin typeface="Arial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723698" y="2004563"/>
            <a:ext cx="152400" cy="533400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571298" y="1242563"/>
            <a:ext cx="1981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Arial" pitchFamily="34" charset="0"/>
              </a:rPr>
              <a:t>iv injection </a:t>
            </a:r>
          </a:p>
          <a:p>
            <a:r>
              <a:rPr lang="en-US" sz="1600">
                <a:latin typeface="Arial" pitchFamily="34" charset="0"/>
              </a:rPr>
              <a:t>2.5mg/kg Ox7 mAb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733098" y="2004563"/>
            <a:ext cx="152400" cy="533400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pitchFamily="34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8276898" y="2004563"/>
            <a:ext cx="152400" cy="533400"/>
          </a:xfrm>
          <a:prstGeom prst="downArrow">
            <a:avLst>
              <a:gd name="adj1" fmla="val 50000"/>
              <a:gd name="adj2" fmla="val 875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latin typeface="Arial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1418898" y="2690363"/>
            <a:ext cx="577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pitchFamily="34" charset="0"/>
              </a:rPr>
              <a:t>Day 0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952298" y="2690363"/>
            <a:ext cx="577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pitchFamily="34" charset="0"/>
              </a:rPr>
              <a:t>Day 2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3704898" y="2690363"/>
            <a:ext cx="666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pitchFamily="34" charset="0"/>
              </a:rPr>
              <a:t>Day 14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8048298" y="2690363"/>
            <a:ext cx="6667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pitchFamily="34" charset="0"/>
              </a:rPr>
              <a:t>Day 42</a:t>
            </a:r>
          </a:p>
        </p:txBody>
      </p:sp>
      <p:grpSp>
        <p:nvGrpSpPr>
          <p:cNvPr id="16" name="Group 30"/>
          <p:cNvGrpSpPr>
            <a:grpSpLocks/>
          </p:cNvGrpSpPr>
          <p:nvPr/>
        </p:nvGrpSpPr>
        <p:grpSpPr bwMode="auto">
          <a:xfrm>
            <a:off x="961698" y="2995163"/>
            <a:ext cx="2286000" cy="2667000"/>
            <a:chOff x="576" y="2135"/>
            <a:chExt cx="1440" cy="1680"/>
          </a:xfrm>
        </p:grpSpPr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576" y="2375"/>
              <a:ext cx="1440" cy="816"/>
            </a:xfrm>
            <a:prstGeom prst="rect">
              <a:avLst/>
            </a:prstGeom>
            <a:solidFill>
              <a:srgbClr val="6182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6"/>
            <p:cNvSpPr>
              <a:spLocks noChangeArrowheads="1"/>
            </p:cNvSpPr>
            <p:nvPr/>
          </p:nvSpPr>
          <p:spPr bwMode="auto">
            <a:xfrm flipV="1">
              <a:off x="1344" y="2135"/>
              <a:ext cx="96" cy="19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6182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 sz="2400">
                <a:latin typeface="Arial" pitchFamily="34" charset="0"/>
              </a:endParaRP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617" y="2423"/>
              <a:ext cx="1397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itchFamily="34" charset="0"/>
                </a:rPr>
                <a:t>Early treatment group: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Daily IP injections of </a:t>
              </a:r>
            </a:p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</a:rPr>
                <a:t>TH1177 </a:t>
              </a:r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20mg/kg,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reduced to 10mg/kg at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day 12</a:t>
              </a:r>
              <a:endParaRPr lang="en-US" sz="2000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20" name="Rectangle 21" descr="Large checker board"/>
            <p:cNvSpPr>
              <a:spLocks noChangeArrowheads="1"/>
            </p:cNvSpPr>
            <p:nvPr/>
          </p:nvSpPr>
          <p:spPr bwMode="auto">
            <a:xfrm>
              <a:off x="576" y="3239"/>
              <a:ext cx="1440" cy="576"/>
            </a:xfrm>
            <a:prstGeom prst="rect">
              <a:avLst/>
            </a:prstGeom>
            <a:pattFill prst="lgCheck">
              <a:fgClr>
                <a:srgbClr val="FF0000"/>
              </a:fgClr>
              <a:bgClr>
                <a:srgbClr val="000000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itchFamily="34" charset="0"/>
                </a:rPr>
                <a:t>Placebo and late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itchFamily="34" charset="0"/>
                </a:rPr>
                <a:t>treatment groups: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Daily IP injections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vehicle only (DMSO)</a:t>
              </a:r>
              <a:endParaRPr lang="en-US" sz="2000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21" name="Group 29"/>
          <p:cNvGrpSpPr>
            <a:grpSpLocks/>
          </p:cNvGrpSpPr>
          <p:nvPr/>
        </p:nvGrpSpPr>
        <p:grpSpPr bwMode="auto">
          <a:xfrm>
            <a:off x="3312786" y="2995163"/>
            <a:ext cx="2149475" cy="2667000"/>
            <a:chOff x="2057" y="2135"/>
            <a:chExt cx="1354" cy="1680"/>
          </a:xfrm>
        </p:grpSpPr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2064" y="2375"/>
              <a:ext cx="1344" cy="81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AutoShape 6"/>
            <p:cNvSpPr>
              <a:spLocks noChangeArrowheads="1"/>
            </p:cNvSpPr>
            <p:nvPr/>
          </p:nvSpPr>
          <p:spPr bwMode="auto">
            <a:xfrm flipV="1">
              <a:off x="2448" y="2135"/>
              <a:ext cx="96" cy="19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 sz="2400">
                <a:latin typeface="Arial" pitchFamily="34" charset="0"/>
              </a:endParaRPr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2057" y="2519"/>
              <a:ext cx="1354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itchFamily="34" charset="0"/>
                </a:rPr>
                <a:t>Late treatment group: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Daily IP injections of </a:t>
              </a:r>
            </a:p>
            <a:p>
              <a:pPr algn="ctr"/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</a:rPr>
                <a:t>TH1177 </a:t>
              </a:r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10mg/kg</a:t>
              </a:r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2064" y="3239"/>
              <a:ext cx="1344" cy="576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itchFamily="34" charset="0"/>
                </a:rPr>
                <a:t>Placebo group: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daily IP injections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</a:rPr>
                <a:t>Vehicle (DMSO)</a:t>
              </a:r>
              <a:endParaRPr lang="en-US" sz="1600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5990898" y="3376163"/>
            <a:ext cx="30480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AutoNum type="arabicPeriod"/>
            </a:pPr>
            <a:r>
              <a:rPr lang="en-US" sz="1600">
                <a:latin typeface="Arial" pitchFamily="34" charset="0"/>
              </a:rPr>
              <a:t>Serum for creatinine and LFTs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600">
                <a:latin typeface="Arial" pitchFamily="34" charset="0"/>
              </a:rPr>
              <a:t>Urine for protein:creatinine ratio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600">
                <a:latin typeface="Arial" pitchFamily="34" charset="0"/>
              </a:rPr>
              <a:t>Kidney, liver, heart, brain and peritoneum for histology, RNA extraction and protein extraction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H="1">
            <a:off x="7895898" y="2995163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733098" y="2658831"/>
            <a:ext cx="76485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6" grpId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6" name="Picture 8" descr="slide 12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45587" y="1561186"/>
            <a:ext cx="1422652" cy="119576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63497" name="Picture 9" descr="slide 9 40x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137910" y="2809031"/>
            <a:ext cx="1434101" cy="120435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63498" name="Picture 10" descr="slide 6 40x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145588" y="4073807"/>
            <a:ext cx="1433390" cy="120376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860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8977" y="1039164"/>
            <a:ext cx="2978619" cy="260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 Box 5"/>
          <p:cNvSpPr txBox="1">
            <a:spLocks noChangeArrowheads="1"/>
          </p:cNvSpPr>
          <p:nvPr/>
        </p:nvSpPr>
        <p:spPr bwMode="auto">
          <a:xfrm>
            <a:off x="103131" y="1573688"/>
            <a:ext cx="7377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Placebo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89784" y="2750512"/>
            <a:ext cx="12181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Late Treatment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62120" y="4007004"/>
            <a:ext cx="12694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Early Treatment</a:t>
            </a:r>
          </a:p>
        </p:txBody>
      </p:sp>
      <p:pic>
        <p:nvPicPr>
          <p:cNvPr id="1733" name="Picture 4" descr="N020 PMT 20x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4723488" y="1653655"/>
            <a:ext cx="1446947" cy="115717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734" name="Picture 5" descr="placebo PMT 40x 2"/>
          <p:cNvPicPr>
            <a:picLocks noChangeAspect="1" noChangeArrowheads="1"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 bwMode="auto">
          <a:xfrm>
            <a:off x="4768875" y="1690912"/>
            <a:ext cx="1445854" cy="115726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735" name="Picture 6" descr="slide 23pmt 20x"/>
          <p:cNvPicPr>
            <a:picLocks noChangeAspect="1" noChangeArrowheads="1"/>
          </p:cNvPicPr>
          <p:nvPr/>
        </p:nvPicPr>
        <p:blipFill>
          <a:blip r:embed="rId9" cstate="print">
            <a:extLst/>
          </a:blip>
          <a:srcRect/>
          <a:stretch>
            <a:fillRect/>
          </a:stretch>
        </p:blipFill>
        <p:spPr bwMode="auto">
          <a:xfrm>
            <a:off x="4719148" y="2894095"/>
            <a:ext cx="1459387" cy="116809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736" name="Picture 7" descr="slide 23 pmt 40x"/>
          <p:cNvPicPr>
            <a:picLocks noChangeAspect="1" noChangeArrowheads="1"/>
          </p:cNvPicPr>
          <p:nvPr/>
        </p:nvPicPr>
        <p:blipFill>
          <a:blip r:embed="rId10" cstate="print">
            <a:lum bright="8000"/>
            <a:extLst/>
          </a:blip>
          <a:srcRect/>
          <a:stretch>
            <a:fillRect/>
          </a:stretch>
        </p:blipFill>
        <p:spPr bwMode="auto">
          <a:xfrm>
            <a:off x="4766774" y="2923602"/>
            <a:ext cx="1447071" cy="115726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737" name="Picture 8" descr="N002 PMT 20x"/>
          <p:cNvPicPr>
            <a:picLocks noChangeAspect="1" noChangeArrowheads="1"/>
          </p:cNvPicPr>
          <p:nvPr/>
        </p:nvPicPr>
        <p:blipFill>
          <a:blip r:embed="rId11" cstate="print">
            <a:extLst/>
          </a:blip>
          <a:srcRect/>
          <a:stretch>
            <a:fillRect/>
          </a:stretch>
        </p:blipFill>
        <p:spPr bwMode="auto">
          <a:xfrm>
            <a:off x="4716486" y="4117445"/>
            <a:ext cx="1458246" cy="116718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1738" name="Picture 9" descr="N002 40x"/>
          <p:cNvPicPr>
            <a:picLocks noChangeAspect="1" noChangeArrowheads="1"/>
          </p:cNvPicPr>
          <p:nvPr/>
        </p:nvPicPr>
        <p:blipFill>
          <a:blip r:embed="rId12" cstate="print">
            <a:lum bright="18000"/>
            <a:extLst/>
          </a:blip>
          <a:srcRect/>
          <a:stretch>
            <a:fillRect/>
          </a:stretch>
        </p:blipFill>
        <p:spPr bwMode="auto">
          <a:xfrm>
            <a:off x="4764672" y="4156291"/>
            <a:ext cx="1445855" cy="115726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</p:pic>
      <p:sp>
        <p:nvSpPr>
          <p:cNvPr id="1739" name="Text Box 10"/>
          <p:cNvSpPr txBox="1">
            <a:spLocks noChangeArrowheads="1"/>
          </p:cNvSpPr>
          <p:nvPr/>
        </p:nvSpPr>
        <p:spPr bwMode="auto">
          <a:xfrm>
            <a:off x="4706945" y="1616375"/>
            <a:ext cx="7413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Placebo</a:t>
            </a:r>
            <a:endParaRPr lang="en-US" sz="16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740" name="Text Box 11"/>
          <p:cNvSpPr txBox="1">
            <a:spLocks noChangeArrowheads="1"/>
          </p:cNvSpPr>
          <p:nvPr/>
        </p:nvSpPr>
        <p:spPr bwMode="auto">
          <a:xfrm>
            <a:off x="4683132" y="4100813"/>
            <a:ext cx="1271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Early Treatment</a:t>
            </a:r>
          </a:p>
        </p:txBody>
      </p:sp>
      <p:sp>
        <p:nvSpPr>
          <p:cNvPr id="1741" name="Rectangle 12"/>
          <p:cNvSpPr>
            <a:spLocks noChangeArrowheads="1"/>
          </p:cNvSpPr>
          <p:nvPr/>
        </p:nvSpPr>
        <p:spPr bwMode="auto">
          <a:xfrm>
            <a:off x="4695832" y="2859388"/>
            <a:ext cx="1219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pitchFamily="34" charset="0"/>
              </a:rPr>
              <a:t>Late Treatment</a:t>
            </a:r>
          </a:p>
        </p:txBody>
      </p:sp>
      <p:pic>
        <p:nvPicPr>
          <p:cNvPr id="1743" name="Picture 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50964" y="2371308"/>
            <a:ext cx="2609850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" name="Picture 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568238" y="3768836"/>
            <a:ext cx="3114893" cy="23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87" name="Rectangle 1986"/>
          <p:cNvSpPr/>
          <p:nvPr/>
        </p:nvSpPr>
        <p:spPr>
          <a:xfrm>
            <a:off x="62120" y="369332"/>
            <a:ext cx="9079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TH1177 reduces </a:t>
            </a:r>
            <a:r>
              <a:rPr lang="en-US" dirty="0" err="1" smtClean="0">
                <a:solidFill>
                  <a:schemeClr val="tx2"/>
                </a:solidFill>
              </a:rPr>
              <a:t>glomerular</a:t>
            </a:r>
            <a:r>
              <a:rPr lang="en-US" dirty="0" smtClean="0">
                <a:solidFill>
                  <a:schemeClr val="tx2"/>
                </a:solidFill>
              </a:rPr>
              <a:t> injury and serum </a:t>
            </a:r>
            <a:r>
              <a:rPr lang="en-US" dirty="0" err="1" smtClean="0">
                <a:solidFill>
                  <a:schemeClr val="tx2"/>
                </a:solidFill>
              </a:rPr>
              <a:t>creatinine</a:t>
            </a:r>
            <a:r>
              <a:rPr lang="en-US" dirty="0" smtClean="0">
                <a:solidFill>
                  <a:schemeClr val="tx2"/>
                </a:solidFill>
              </a:rPr>
              <a:t> in chronic Thy1 nephritis</a:t>
            </a:r>
            <a:endParaRPr lang="en-GB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9" grpId="0"/>
      <p:bldP spid="1740" grpId="0"/>
      <p:bldP spid="17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DUAL BENEFITS OF TTCC INHIBITION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0680"/>
            <a:ext cx="8229600" cy="444631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Inhibition of mesangial cell proliferation and reduced inflammatory cytokines</a:t>
            </a:r>
          </a:p>
          <a:p>
            <a:pPr marL="514350" indent="-514350">
              <a:buFont typeface="+mj-lt"/>
              <a:buAutoNum type="arabicPeriod"/>
            </a:pP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 smtClean="0"/>
              <a:t>Reduced Proteinuria through lower Glomerular Capillary Pressure</a:t>
            </a:r>
          </a:p>
        </p:txBody>
      </p:sp>
    </p:spTree>
    <p:extLst>
      <p:ext uri="{BB962C8B-B14F-4D97-AF65-F5344CB8AC3E}">
        <p14:creationId xmlns:p14="http://schemas.microsoft.com/office/powerpoint/2010/main" val="2914467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38" y="1338505"/>
            <a:ext cx="50609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1031"/>
          <p:cNvSpPr>
            <a:spLocks noChangeShapeType="1"/>
          </p:cNvSpPr>
          <p:nvPr/>
        </p:nvSpPr>
        <p:spPr bwMode="auto">
          <a:xfrm flipV="1">
            <a:off x="3303588" y="1074980"/>
            <a:ext cx="1587" cy="2063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032"/>
          <p:cNvSpPr>
            <a:spLocks noChangeShapeType="1"/>
          </p:cNvSpPr>
          <p:nvPr/>
        </p:nvSpPr>
        <p:spPr bwMode="auto">
          <a:xfrm flipH="1">
            <a:off x="3303588" y="1573455"/>
            <a:ext cx="1587" cy="1968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1033"/>
          <p:cNvSpPr txBox="1">
            <a:spLocks noChangeArrowheads="1"/>
          </p:cNvSpPr>
          <p:nvPr/>
        </p:nvSpPr>
        <p:spPr bwMode="auto">
          <a:xfrm>
            <a:off x="2093913" y="646355"/>
            <a:ext cx="1906587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000000"/>
                </a:solidFill>
              </a:rPr>
              <a:t>L-type blockers</a:t>
            </a:r>
          </a:p>
        </p:txBody>
      </p:sp>
      <p:sp>
        <p:nvSpPr>
          <p:cNvPr id="7" name="Rectangle 1034"/>
          <p:cNvSpPr>
            <a:spLocks noChangeArrowheads="1"/>
          </p:cNvSpPr>
          <p:nvPr/>
        </p:nvSpPr>
        <p:spPr bwMode="auto">
          <a:xfrm>
            <a:off x="3614738" y="646355"/>
            <a:ext cx="19208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T-type blockers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Line 1035"/>
          <p:cNvSpPr>
            <a:spLocks noChangeShapeType="1"/>
          </p:cNvSpPr>
          <p:nvPr/>
        </p:nvSpPr>
        <p:spPr bwMode="auto">
          <a:xfrm flipV="1">
            <a:off x="5729288" y="1319455"/>
            <a:ext cx="1587" cy="2063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036"/>
          <p:cNvSpPr>
            <a:spLocks noChangeShapeType="1"/>
          </p:cNvSpPr>
          <p:nvPr/>
        </p:nvSpPr>
        <p:spPr bwMode="auto">
          <a:xfrm flipH="1">
            <a:off x="5719763" y="1768718"/>
            <a:ext cx="1587" cy="2413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1043"/>
          <p:cNvSpPr>
            <a:spLocks noChangeShapeType="1"/>
          </p:cNvSpPr>
          <p:nvPr/>
        </p:nvSpPr>
        <p:spPr bwMode="auto">
          <a:xfrm>
            <a:off x="4537075" y="2989505"/>
            <a:ext cx="1588" cy="446088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044"/>
          <p:cNvSpPr>
            <a:spLocks noChangeArrowheads="1"/>
          </p:cNvSpPr>
          <p:nvPr/>
        </p:nvSpPr>
        <p:spPr bwMode="auto">
          <a:xfrm>
            <a:off x="838200" y="4357930"/>
            <a:ext cx="7861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Helvetica" charset="0"/>
              </a:rPr>
              <a:t>Honda, M., K. Hayashi, et al. (2001). Divergent renal vasodilator action of L- and T-type calcium antagonists in vivo. </a:t>
            </a:r>
            <a:r>
              <a:rPr lang="en-US" sz="1400" u="sng">
                <a:solidFill>
                  <a:srgbClr val="000000"/>
                </a:solidFill>
                <a:latin typeface="Helvetica" charset="0"/>
              </a:rPr>
              <a:t>J Hypertens</a:t>
            </a:r>
            <a:r>
              <a:rPr lang="en-US" sz="1400">
                <a:solidFill>
                  <a:srgbClr val="000000"/>
                </a:solidFill>
                <a:latin typeface="Helvetica" charset="0"/>
              </a:rPr>
              <a:t> 19(11): 2031-7.</a:t>
            </a:r>
            <a:endParaRPr lang="en-US" sz="120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2" name="Rectangle 1045"/>
          <p:cNvSpPr>
            <a:spLocks noChangeArrowheads="1"/>
          </p:cNvSpPr>
          <p:nvPr/>
        </p:nvSpPr>
        <p:spPr bwMode="auto">
          <a:xfrm>
            <a:off x="838200" y="4967530"/>
            <a:ext cx="78184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Helvetica" charset="0"/>
              </a:rPr>
              <a:t>Ball, C. J., D. P. Wilson, et al. (2009). Heterogeneity of L- and T-channels in the vasculature: rationale for the efficacy of combined L- and T-blockade. </a:t>
            </a:r>
            <a:r>
              <a:rPr lang="en-US" sz="1400" u="sng">
                <a:solidFill>
                  <a:srgbClr val="000000"/>
                </a:solidFill>
                <a:latin typeface="Helvetica" charset="0"/>
              </a:rPr>
              <a:t>Hypertension</a:t>
            </a:r>
            <a:r>
              <a:rPr lang="en-US" sz="1400">
                <a:solidFill>
                  <a:srgbClr val="000000"/>
                </a:solidFill>
                <a:latin typeface="Helvetica" charset="0"/>
              </a:rPr>
              <a:t> 53(4): 654-60.</a:t>
            </a:r>
            <a:endParaRPr lang="en-US" sz="1200">
              <a:solidFill>
                <a:srgbClr val="000000"/>
              </a:solidFill>
              <a:latin typeface="Helvetica" charset="0"/>
            </a:endParaRPr>
          </a:p>
        </p:txBody>
      </p:sp>
      <p:sp>
        <p:nvSpPr>
          <p:cNvPr id="13" name="Rectangle 1046"/>
          <p:cNvSpPr>
            <a:spLocks noChangeArrowheads="1"/>
          </p:cNvSpPr>
          <p:nvPr/>
        </p:nvSpPr>
        <p:spPr bwMode="auto">
          <a:xfrm>
            <a:off x="838200" y="5577130"/>
            <a:ext cx="77581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Helvetica" charset="0"/>
              </a:rPr>
              <a:t>Ge, W. and J. Ren (2009). Combined L-/T-type calcium channel blockers: ready for prime time. </a:t>
            </a:r>
            <a:r>
              <a:rPr lang="en-US" sz="1400" u="sng">
                <a:solidFill>
                  <a:srgbClr val="000000"/>
                </a:solidFill>
                <a:latin typeface="Helvetica" charset="0"/>
              </a:rPr>
              <a:t>Hypertension</a:t>
            </a:r>
            <a:r>
              <a:rPr lang="en-US" sz="1400">
                <a:solidFill>
                  <a:srgbClr val="000000"/>
                </a:solidFill>
                <a:latin typeface="Helvetica" charset="0"/>
              </a:rPr>
              <a:t> 53(4): 592-4.</a:t>
            </a:r>
          </a:p>
        </p:txBody>
      </p:sp>
      <p:sp>
        <p:nvSpPr>
          <p:cNvPr id="14" name="Text Box 1047"/>
          <p:cNvSpPr txBox="1">
            <a:spLocks noChangeArrowheads="1"/>
          </p:cNvSpPr>
          <p:nvPr/>
        </p:nvSpPr>
        <p:spPr bwMode="auto">
          <a:xfrm>
            <a:off x="920750" y="4684955"/>
            <a:ext cx="73882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Kings Caslon Display Regular" charset="0"/>
                <a:ea typeface="ＭＳ Ｐゴシック" charset="0"/>
              </a:defRPr>
            </a:lvl9pPr>
          </a:lstStyle>
          <a:p>
            <a:pPr algn="ctr"/>
            <a:r>
              <a:rPr lang="en-US" sz="1800" b="1">
                <a:solidFill>
                  <a:srgbClr val="000000"/>
                </a:solidFill>
                <a:latin typeface="Helvetica" charset="0"/>
              </a:rPr>
              <a:t>Baylis, C., C. Qiu, et al. (2001). Comparison of L-type and mixed L- and T-type calcium channel blockers on kidney injury caused by deoxycorticosterone-salt hypertension in rats. </a:t>
            </a:r>
            <a:r>
              <a:rPr lang="en-US" sz="1800" b="1" u="sng">
                <a:solidFill>
                  <a:srgbClr val="000000"/>
                </a:solidFill>
                <a:latin typeface="Helvetica" charset="0"/>
              </a:rPr>
              <a:t>Am J Kidney Dis</a:t>
            </a:r>
            <a:r>
              <a:rPr lang="en-US" sz="1800" b="1">
                <a:solidFill>
                  <a:srgbClr val="000000"/>
                </a:solidFill>
                <a:latin typeface="Helvetica" charset="0"/>
              </a:rPr>
              <a:t> 38(6): 1292-7.</a:t>
            </a:r>
            <a:endParaRPr lang="en-US" sz="1800" b="1">
              <a:latin typeface="Arial" charset="0"/>
            </a:endParaRPr>
          </a:p>
        </p:txBody>
      </p:sp>
      <p:sp>
        <p:nvSpPr>
          <p:cNvPr id="15" name="Freeform 6"/>
          <p:cNvSpPr>
            <a:spLocks/>
          </p:cNvSpPr>
          <p:nvPr/>
        </p:nvSpPr>
        <p:spPr bwMode="auto">
          <a:xfrm>
            <a:off x="3370263" y="1306755"/>
            <a:ext cx="617537" cy="206375"/>
          </a:xfrm>
          <a:custGeom>
            <a:avLst/>
            <a:gdLst>
              <a:gd name="T0" fmla="*/ 451844 w 616292"/>
              <a:gd name="T1" fmla="*/ 186747 h 206382"/>
              <a:gd name="T2" fmla="*/ 414191 w 616292"/>
              <a:gd name="T3" fmla="*/ 140058 h 206382"/>
              <a:gd name="T4" fmla="*/ 357711 w 616292"/>
              <a:gd name="T5" fmla="*/ 102712 h 206382"/>
              <a:gd name="T6" fmla="*/ 423605 w 616292"/>
              <a:gd name="T7" fmla="*/ 168070 h 206382"/>
              <a:gd name="T8" fmla="*/ 451844 w 616292"/>
              <a:gd name="T9" fmla="*/ 158735 h 206382"/>
              <a:gd name="T10" fmla="*/ 404777 w 616292"/>
              <a:gd name="T11" fmla="*/ 112047 h 206382"/>
              <a:gd name="T12" fmla="*/ 480085 w 616292"/>
              <a:gd name="T13" fmla="*/ 177409 h 206382"/>
              <a:gd name="T14" fmla="*/ 461258 w 616292"/>
              <a:gd name="T15" fmla="*/ 149397 h 206382"/>
              <a:gd name="T16" fmla="*/ 433018 w 616292"/>
              <a:gd name="T17" fmla="*/ 140058 h 206382"/>
              <a:gd name="T18" fmla="*/ 442431 w 616292"/>
              <a:gd name="T19" fmla="*/ 177409 h 206382"/>
              <a:gd name="T20" fmla="*/ 461258 w 616292"/>
              <a:gd name="T21" fmla="*/ 158735 h 206382"/>
              <a:gd name="T22" fmla="*/ 376538 w 616292"/>
              <a:gd name="T23" fmla="*/ 102712 h 206382"/>
              <a:gd name="T24" fmla="*/ 320057 w 616292"/>
              <a:gd name="T25" fmla="*/ 84035 h 206382"/>
              <a:gd name="T26" fmla="*/ 320057 w 616292"/>
              <a:gd name="T27" fmla="*/ 18673 h 206382"/>
              <a:gd name="T28" fmla="*/ 348297 w 616292"/>
              <a:gd name="T29" fmla="*/ 9339 h 206382"/>
              <a:gd name="T30" fmla="*/ 376538 w 616292"/>
              <a:gd name="T31" fmla="*/ 28012 h 206382"/>
              <a:gd name="T32" fmla="*/ 433018 w 616292"/>
              <a:gd name="T33" fmla="*/ 46685 h 206382"/>
              <a:gd name="T34" fmla="*/ 461258 w 616292"/>
              <a:gd name="T35" fmla="*/ 65362 h 206382"/>
              <a:gd name="T36" fmla="*/ 527152 w 616292"/>
              <a:gd name="T37" fmla="*/ 130724 h 206382"/>
              <a:gd name="T38" fmla="*/ 555393 w 616292"/>
              <a:gd name="T39" fmla="*/ 149397 h 206382"/>
              <a:gd name="T40" fmla="*/ 583634 w 616292"/>
              <a:gd name="T41" fmla="*/ 205420 h 206382"/>
              <a:gd name="T42" fmla="*/ 621288 w 616292"/>
              <a:gd name="T43" fmla="*/ 196082 h 206382"/>
              <a:gd name="T44" fmla="*/ 602460 w 616292"/>
              <a:gd name="T45" fmla="*/ 130724 h 206382"/>
              <a:gd name="T46" fmla="*/ 574220 w 616292"/>
              <a:gd name="T47" fmla="*/ 121385 h 206382"/>
              <a:gd name="T48" fmla="*/ 545980 w 616292"/>
              <a:gd name="T49" fmla="*/ 93374 h 206382"/>
              <a:gd name="T50" fmla="*/ 489499 w 616292"/>
              <a:gd name="T51" fmla="*/ 74697 h 206382"/>
              <a:gd name="T52" fmla="*/ 461258 w 616292"/>
              <a:gd name="T53" fmla="*/ 65362 h 206382"/>
              <a:gd name="T54" fmla="*/ 404777 w 616292"/>
              <a:gd name="T55" fmla="*/ 28012 h 206382"/>
              <a:gd name="T56" fmla="*/ 376538 w 616292"/>
              <a:gd name="T57" fmla="*/ 9339 h 206382"/>
              <a:gd name="T58" fmla="*/ 348297 w 616292"/>
              <a:gd name="T59" fmla="*/ 0 h 206382"/>
              <a:gd name="T60" fmla="*/ 65894 w 616292"/>
              <a:gd name="T61" fmla="*/ 18673 h 206382"/>
              <a:gd name="T62" fmla="*/ 0 w 616292"/>
              <a:gd name="T63" fmla="*/ 46685 h 20638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16292" h="206382">
                <a:moveTo>
                  <a:pt x="448212" y="186771"/>
                </a:moveTo>
                <a:cubicBezTo>
                  <a:pt x="435762" y="171207"/>
                  <a:pt x="425675" y="153412"/>
                  <a:pt x="410861" y="140078"/>
                </a:cubicBezTo>
                <a:cubicBezTo>
                  <a:pt x="394178" y="125062"/>
                  <a:pt x="354835" y="102724"/>
                  <a:pt x="354835" y="102724"/>
                </a:cubicBezTo>
                <a:cubicBezTo>
                  <a:pt x="397646" y="166945"/>
                  <a:pt x="370892" y="151656"/>
                  <a:pt x="420199" y="168094"/>
                </a:cubicBezTo>
                <a:cubicBezTo>
                  <a:pt x="429537" y="164981"/>
                  <a:pt x="444557" y="167894"/>
                  <a:pt x="448212" y="158755"/>
                </a:cubicBezTo>
                <a:cubicBezTo>
                  <a:pt x="465189" y="116308"/>
                  <a:pt x="421900" y="117157"/>
                  <a:pt x="401523" y="112063"/>
                </a:cubicBezTo>
                <a:cubicBezTo>
                  <a:pt x="444613" y="198250"/>
                  <a:pt x="411864" y="193524"/>
                  <a:pt x="476225" y="177433"/>
                </a:cubicBezTo>
                <a:cubicBezTo>
                  <a:pt x="470000" y="168094"/>
                  <a:pt x="466313" y="156429"/>
                  <a:pt x="457550" y="149417"/>
                </a:cubicBezTo>
                <a:cubicBezTo>
                  <a:pt x="449864" y="143268"/>
                  <a:pt x="434997" y="131888"/>
                  <a:pt x="429537" y="140078"/>
                </a:cubicBezTo>
                <a:cubicBezTo>
                  <a:pt x="422418" y="150757"/>
                  <a:pt x="435762" y="164981"/>
                  <a:pt x="438874" y="177433"/>
                </a:cubicBezTo>
                <a:cubicBezTo>
                  <a:pt x="445099" y="171207"/>
                  <a:pt x="461018" y="166848"/>
                  <a:pt x="457550" y="158755"/>
                </a:cubicBezTo>
                <a:cubicBezTo>
                  <a:pt x="435878" y="108183"/>
                  <a:pt x="412336" y="114373"/>
                  <a:pt x="373510" y="102724"/>
                </a:cubicBezTo>
                <a:cubicBezTo>
                  <a:pt x="354655" y="97067"/>
                  <a:pt x="317484" y="84047"/>
                  <a:pt x="317484" y="84047"/>
                </a:cubicBezTo>
                <a:cubicBezTo>
                  <a:pt x="309907" y="61313"/>
                  <a:pt x="298172" y="42819"/>
                  <a:pt x="317484" y="18677"/>
                </a:cubicBezTo>
                <a:cubicBezTo>
                  <a:pt x="323632" y="10991"/>
                  <a:pt x="336159" y="12452"/>
                  <a:pt x="345497" y="9339"/>
                </a:cubicBezTo>
                <a:cubicBezTo>
                  <a:pt x="354835" y="15565"/>
                  <a:pt x="363255" y="23458"/>
                  <a:pt x="373510" y="28016"/>
                </a:cubicBezTo>
                <a:cubicBezTo>
                  <a:pt x="391499" y="36012"/>
                  <a:pt x="413158" y="35772"/>
                  <a:pt x="429537" y="46693"/>
                </a:cubicBezTo>
                <a:lnTo>
                  <a:pt x="457550" y="65370"/>
                </a:lnTo>
                <a:cubicBezTo>
                  <a:pt x="473985" y="114680"/>
                  <a:pt x="458698" y="87926"/>
                  <a:pt x="522914" y="130740"/>
                </a:cubicBezTo>
                <a:lnTo>
                  <a:pt x="550928" y="149417"/>
                </a:lnTo>
                <a:cubicBezTo>
                  <a:pt x="554553" y="160295"/>
                  <a:pt x="565363" y="200922"/>
                  <a:pt x="578941" y="205448"/>
                </a:cubicBezTo>
                <a:cubicBezTo>
                  <a:pt x="591116" y="209507"/>
                  <a:pt x="603842" y="199223"/>
                  <a:pt x="616292" y="196110"/>
                </a:cubicBezTo>
                <a:cubicBezTo>
                  <a:pt x="616211" y="195787"/>
                  <a:pt x="602082" y="135206"/>
                  <a:pt x="597616" y="130740"/>
                </a:cubicBezTo>
                <a:cubicBezTo>
                  <a:pt x="590656" y="123780"/>
                  <a:pt x="578941" y="124514"/>
                  <a:pt x="569603" y="121401"/>
                </a:cubicBezTo>
                <a:cubicBezTo>
                  <a:pt x="560265" y="112063"/>
                  <a:pt x="553134" y="99800"/>
                  <a:pt x="541590" y="93386"/>
                </a:cubicBezTo>
                <a:cubicBezTo>
                  <a:pt x="524382" y="83825"/>
                  <a:pt x="504239" y="80935"/>
                  <a:pt x="485563" y="74709"/>
                </a:cubicBezTo>
                <a:cubicBezTo>
                  <a:pt x="476225" y="71596"/>
                  <a:pt x="465740" y="70830"/>
                  <a:pt x="457550" y="65370"/>
                </a:cubicBezTo>
                <a:lnTo>
                  <a:pt x="401523" y="28016"/>
                </a:lnTo>
                <a:cubicBezTo>
                  <a:pt x="392185" y="21790"/>
                  <a:pt x="384157" y="12888"/>
                  <a:pt x="373510" y="9339"/>
                </a:cubicBezTo>
                <a:lnTo>
                  <a:pt x="345497" y="0"/>
                </a:lnTo>
                <a:cubicBezTo>
                  <a:pt x="284906" y="2424"/>
                  <a:pt x="149958" y="-4396"/>
                  <a:pt x="65364" y="18677"/>
                </a:cubicBezTo>
                <a:cubicBezTo>
                  <a:pt x="10179" y="33728"/>
                  <a:pt x="22135" y="24555"/>
                  <a:pt x="0" y="46693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rapezoid 15"/>
          <p:cNvSpPr/>
          <p:nvPr/>
        </p:nvSpPr>
        <p:spPr bwMode="auto">
          <a:xfrm rot="5198519">
            <a:off x="3167856" y="977349"/>
            <a:ext cx="274638" cy="933450"/>
          </a:xfrm>
          <a:prstGeom prst="trapezoid">
            <a:avLst>
              <a:gd name="adj" fmla="val 29202"/>
            </a:avLst>
          </a:prstGeom>
          <a:solidFill>
            <a:srgbClr val="CC0000"/>
          </a:solidFill>
          <a:ln w="952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Kings Caslon Display Regular" pitchFamily="-32" charset="0"/>
            </a:endParaRPr>
          </a:p>
        </p:txBody>
      </p:sp>
      <p:sp>
        <p:nvSpPr>
          <p:cNvPr id="17" name="Trapezoid 16"/>
          <p:cNvSpPr/>
          <p:nvPr/>
        </p:nvSpPr>
        <p:spPr bwMode="auto">
          <a:xfrm rot="17396784">
            <a:off x="5672137" y="1232143"/>
            <a:ext cx="276225" cy="933450"/>
          </a:xfrm>
          <a:prstGeom prst="trapezoid">
            <a:avLst>
              <a:gd name="adj" fmla="val 29202"/>
            </a:avLst>
          </a:prstGeom>
          <a:solidFill>
            <a:srgbClr val="CC0000"/>
          </a:solidFill>
          <a:ln w="952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Kings Caslon Display Regular" pitchFamily="-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56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3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3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5" grpId="0" animBg="1"/>
      <p:bldP spid="5" grpId="1" animBg="1"/>
      <p:bldP spid="5" grpId="2" animBg="1"/>
      <p:bldP spid="5" grpId="3" animBg="1"/>
      <p:bldP spid="5" grpId="4" animBg="1"/>
      <p:bldP spid="6" grpId="0"/>
      <p:bldP spid="6" grpId="1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0" grpId="2" animBg="1"/>
      <p:bldP spid="11" grpId="0"/>
      <p:bldP spid="11" grpId="1"/>
      <p:bldP spid="12" grpId="0"/>
      <p:bldP spid="12" grpId="1"/>
      <p:bldP spid="13" grpId="0"/>
      <p:bldP spid="13" grpId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299257"/>
          </a:xfrm>
          <a:noFill/>
        </p:spPr>
        <p:txBody>
          <a:bodyPr>
            <a:normAutofit fontScale="90000"/>
          </a:bodyPr>
          <a:lstStyle/>
          <a:p>
            <a:r>
              <a:rPr lang="en-US" sz="2400" dirty="0" smtClean="0">
                <a:effectLst/>
                <a:ea typeface="ＭＳ Ｐゴシック" pitchFamily="34" charset="-128"/>
              </a:rPr>
              <a:t>Clinical trials of T-type calcium channel blockade in renal disease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27200" y="640150"/>
            <a:ext cx="4105275" cy="2476500"/>
          </a:xfrm>
          <a:noFill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1800" dirty="0" err="1" smtClean="0">
                <a:effectLst/>
                <a:ea typeface="ＭＳ Ｐゴシック" pitchFamily="34" charset="-128"/>
              </a:rPr>
              <a:t>Benidipine</a:t>
            </a:r>
            <a:r>
              <a:rPr lang="en-US" sz="1800" dirty="0" smtClean="0">
                <a:effectLst/>
                <a:ea typeface="ＭＳ Ｐゴシック" pitchFamily="34" charset="-128"/>
              </a:rPr>
              <a:t> reduces </a:t>
            </a:r>
            <a:r>
              <a:rPr lang="en-US" sz="1800" dirty="0" err="1" smtClean="0">
                <a:effectLst/>
                <a:ea typeface="ＭＳ Ｐゴシック" pitchFamily="34" charset="-128"/>
              </a:rPr>
              <a:t>proteinuria</a:t>
            </a:r>
            <a:r>
              <a:rPr lang="en-US" sz="1800" dirty="0" smtClean="0">
                <a:effectLst/>
                <a:ea typeface="ＭＳ Ｐゴシック" pitchFamily="34" charset="-128"/>
              </a:rPr>
              <a:t> in hypertensive patients with CKD 3-5</a:t>
            </a:r>
            <a:endParaRPr lang="en-US" sz="1600" dirty="0" smtClean="0">
              <a:effectLst/>
              <a:ea typeface="ＭＳ Ｐゴシック" pitchFamily="34" charset="-128"/>
            </a:endParaRPr>
          </a:p>
          <a:p>
            <a:pPr lvl="1">
              <a:lnSpc>
                <a:spcPct val="120000"/>
              </a:lnSpc>
            </a:pPr>
            <a:r>
              <a:rPr lang="en-US" sz="1400" dirty="0" smtClean="0">
                <a:effectLst/>
                <a:ea typeface="ＭＳ Ｐゴシック" pitchFamily="34" charset="-128"/>
              </a:rPr>
              <a:t>47 patients, already on maximum ARB</a:t>
            </a:r>
          </a:p>
          <a:p>
            <a:pPr lvl="1">
              <a:lnSpc>
                <a:spcPct val="120000"/>
              </a:lnSpc>
            </a:pPr>
            <a:r>
              <a:rPr lang="en-US" sz="1400" dirty="0" err="1" smtClean="0">
                <a:effectLst/>
                <a:ea typeface="ＭＳ Ｐゴシック" pitchFamily="34" charset="-128"/>
              </a:rPr>
              <a:t>Randomised</a:t>
            </a:r>
            <a:r>
              <a:rPr lang="en-US" sz="1400" dirty="0" smtClean="0">
                <a:effectLst/>
                <a:ea typeface="ＭＳ Ｐゴシック" pitchFamily="34" charset="-128"/>
              </a:rPr>
              <a:t> to </a:t>
            </a:r>
            <a:r>
              <a:rPr lang="en-US" sz="1400" dirty="0" err="1" smtClean="0">
                <a:effectLst/>
                <a:ea typeface="ＭＳ Ｐゴシック" pitchFamily="34" charset="-128"/>
              </a:rPr>
              <a:t>benidipine</a:t>
            </a:r>
            <a:r>
              <a:rPr lang="en-US" sz="1400" dirty="0" smtClean="0">
                <a:effectLst/>
                <a:ea typeface="ＭＳ Ｐゴシック" pitchFamily="34" charset="-128"/>
              </a:rPr>
              <a:t> or </a:t>
            </a:r>
            <a:r>
              <a:rPr lang="en-US" sz="1400" dirty="0" err="1" smtClean="0">
                <a:effectLst/>
                <a:ea typeface="ＭＳ Ｐゴシック" pitchFamily="34" charset="-128"/>
              </a:rPr>
              <a:t>amlodipine</a:t>
            </a:r>
            <a:r>
              <a:rPr lang="en-US" sz="1400" dirty="0" smtClean="0">
                <a:effectLst/>
                <a:ea typeface="ＭＳ Ｐゴシック" pitchFamily="34" charset="-128"/>
              </a:rPr>
              <a:t> for 6/12</a:t>
            </a:r>
          </a:p>
          <a:p>
            <a:pPr lvl="1">
              <a:lnSpc>
                <a:spcPct val="120000"/>
              </a:lnSpc>
            </a:pPr>
            <a:r>
              <a:rPr lang="en-US" sz="1400" dirty="0" smtClean="0">
                <a:effectLst/>
                <a:ea typeface="ＭＳ Ｐゴシック" pitchFamily="34" charset="-128"/>
              </a:rPr>
              <a:t>Equivalent BP-lowering effect</a:t>
            </a:r>
          </a:p>
          <a:p>
            <a:pPr lvl="1">
              <a:lnSpc>
                <a:spcPct val="120000"/>
              </a:lnSpc>
            </a:pPr>
            <a:r>
              <a:rPr lang="en-US" sz="1400" dirty="0" smtClean="0">
                <a:effectLst/>
                <a:ea typeface="ＭＳ Ｐゴシック" pitchFamily="34" charset="-128"/>
              </a:rPr>
              <a:t>No difference in </a:t>
            </a:r>
            <a:r>
              <a:rPr lang="en-US" sz="1400" dirty="0" err="1" smtClean="0">
                <a:effectLst/>
                <a:ea typeface="ＭＳ Ｐゴシック" pitchFamily="34" charset="-128"/>
              </a:rPr>
              <a:t>eGFR</a:t>
            </a:r>
            <a:endParaRPr lang="en-US" sz="1800" dirty="0" smtClean="0">
              <a:effectLst/>
              <a:ea typeface="ＭＳ Ｐゴシック" pitchFamily="34" charset="-128"/>
            </a:endParaRPr>
          </a:p>
        </p:txBody>
      </p:sp>
      <p:pic>
        <p:nvPicPr>
          <p:cNvPr id="92167" name="Picture 7" descr="Snapshot 2009-11-09 18-46-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663" y="3124588"/>
            <a:ext cx="41370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1057450" y="5115313"/>
            <a:ext cx="34464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latin typeface="Helvetica" pitchFamily="2" charset="0"/>
              </a:rPr>
              <a:t>Abe, M., K. Okada, et al. (2009). Comparison of the antiproteinuric effects of the calcium channel blockers benidipine and amlodipine administered in combination with angiotensin receptor blockers to hypertensive patients with stage 3-5 chronic kidney disease. </a:t>
            </a:r>
            <a:r>
              <a:rPr lang="en-US" sz="1000" u="sng">
                <a:latin typeface="Helvetica" pitchFamily="2" charset="0"/>
              </a:rPr>
              <a:t>Hypertens Res</a:t>
            </a:r>
            <a:r>
              <a:rPr lang="en-US" sz="1000">
                <a:latin typeface="Helvetica" pitchFamily="2" charset="0"/>
              </a:rPr>
              <a:t> 32(4): 270-5.</a:t>
            </a:r>
            <a:endParaRPr lang="en-US" sz="1200">
              <a:latin typeface="Helvetica" pitchFamily="2" charset="0"/>
            </a:endParaRPr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4499150" y="652850"/>
            <a:ext cx="4386263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</a:pPr>
            <a:r>
              <a:rPr lang="en-US" dirty="0" err="1"/>
              <a:t>Efonidipine</a:t>
            </a:r>
            <a:r>
              <a:rPr lang="en-US" dirty="0"/>
              <a:t> prevents decline in GFR and reduces arterial stiffness in patients with Type 2 DM, hypertension and nephropathy</a:t>
            </a:r>
            <a:endParaRPr lang="en-US" sz="1600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/>
              <a:t>40 patients, all on </a:t>
            </a:r>
            <a:r>
              <a:rPr lang="en-US" sz="1400" dirty="0" err="1"/>
              <a:t>candesartan</a:t>
            </a:r>
            <a:endParaRPr lang="en-US" sz="1400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/>
              <a:t>Prospective, </a:t>
            </a:r>
            <a:r>
              <a:rPr lang="en-US" sz="1400" dirty="0" err="1"/>
              <a:t>randomised</a:t>
            </a:r>
            <a:r>
              <a:rPr lang="en-US" sz="1400" dirty="0"/>
              <a:t> to </a:t>
            </a:r>
            <a:r>
              <a:rPr lang="en-US" sz="1400" dirty="0" err="1"/>
              <a:t>amlodipine</a:t>
            </a:r>
            <a:r>
              <a:rPr lang="en-US" sz="1400" dirty="0"/>
              <a:t> or </a:t>
            </a:r>
            <a:r>
              <a:rPr lang="en-US" sz="1400" dirty="0" err="1"/>
              <a:t>efonidipine</a:t>
            </a:r>
            <a:endParaRPr lang="en-US" sz="1400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/>
              <a:t>Equivalent BP response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400" dirty="0"/>
              <a:t>Follow up 12 months</a:t>
            </a:r>
            <a:endParaRPr lang="en-US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Tahoma" pitchFamily="34" charset="0"/>
              <a:buChar char="–"/>
            </a:pPr>
            <a:endParaRPr lang="en-US" dirty="0"/>
          </a:p>
        </p:txBody>
      </p:sp>
      <p:pic>
        <p:nvPicPr>
          <p:cNvPr id="92170" name="Picture 10" descr="Snapshot 2009-11-09 15-20-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21413" y="3042038"/>
            <a:ext cx="3963987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1" name="Text Box 11"/>
          <p:cNvSpPr txBox="1">
            <a:spLocks noChangeArrowheads="1"/>
          </p:cNvSpPr>
          <p:nvPr/>
        </p:nvSpPr>
        <p:spPr bwMode="auto">
          <a:xfrm>
            <a:off x="5167488" y="5020063"/>
            <a:ext cx="14478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000">
                <a:sym typeface="Wingdings" pitchFamily="2" charset="2"/>
              </a:rPr>
              <a:t> Amlodipine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000">
                <a:sym typeface="Wingdings" pitchFamily="2" charset="2"/>
              </a:rPr>
              <a:t> </a:t>
            </a:r>
            <a:r>
              <a:rPr lang="en-US" sz="1000">
                <a:sym typeface="Wingdings 3" pitchFamily="18" charset="2"/>
              </a:rPr>
              <a:t>Efonidipine</a:t>
            </a:r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4724400" y="5513775"/>
            <a:ext cx="441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Sasaki H., Saiki A,. Et al. (2009) Protective Effects of </a:t>
            </a:r>
            <a:r>
              <a:rPr lang="en-US" sz="1000" dirty="0" err="1">
                <a:latin typeface="Helvetica" pitchFamily="2" charset="0"/>
              </a:rPr>
              <a:t>Efonidipine</a:t>
            </a:r>
            <a:r>
              <a:rPr lang="en-US" sz="1000" dirty="0">
                <a:latin typeface="Helvetica" pitchFamily="2" charset="0"/>
              </a:rPr>
              <a:t>, a T- and L-Type Calcium Channel Blocker, on Renal Function and Arterial Stiffness in Type 2 Diabetic Patients with Hypertension and Nephropathy. </a:t>
            </a:r>
            <a:r>
              <a:rPr lang="en-US" sz="1000" u="sng" dirty="0">
                <a:latin typeface="Helvetica" pitchFamily="2" charset="0"/>
              </a:rPr>
              <a:t>J </a:t>
            </a:r>
            <a:r>
              <a:rPr lang="en-US" sz="1000" u="sng" dirty="0" err="1">
                <a:latin typeface="Helvetica" pitchFamily="2" charset="0"/>
              </a:rPr>
              <a:t>atheroscler</a:t>
            </a:r>
            <a:r>
              <a:rPr lang="en-US" sz="1000" u="sng" dirty="0">
                <a:latin typeface="Helvetica" pitchFamily="2" charset="0"/>
              </a:rPr>
              <a:t> </a:t>
            </a:r>
            <a:r>
              <a:rPr lang="en-US" sz="1000" u="sng" dirty="0" err="1">
                <a:latin typeface="Helvetica" pitchFamily="2" charset="0"/>
              </a:rPr>
              <a:t>Thromb</a:t>
            </a:r>
            <a:r>
              <a:rPr lang="en-US" sz="1000" u="sng" dirty="0">
                <a:latin typeface="Helvetica" pitchFamily="2" charset="0"/>
              </a:rPr>
              <a:t>.</a:t>
            </a:r>
            <a:r>
              <a:rPr lang="en-US" sz="1000" dirty="0">
                <a:latin typeface="Helvetica" pitchFamily="2" charset="0"/>
              </a:rPr>
              <a:t> 2009 Sep 14. [</a:t>
            </a:r>
            <a:r>
              <a:rPr lang="en-US" sz="1000" dirty="0" err="1">
                <a:latin typeface="Helvetica" pitchFamily="2" charset="0"/>
              </a:rPr>
              <a:t>Epub</a:t>
            </a:r>
            <a:r>
              <a:rPr lang="en-US" sz="1000" dirty="0">
                <a:latin typeface="Helvetica" pitchFamily="2" charset="0"/>
              </a:rPr>
              <a:t> ahead of print]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  <p:bldP spid="92168" grpId="0"/>
      <p:bldP spid="92169" grpId="0" build="p"/>
      <p:bldP spid="92171" grpId="0"/>
      <p:bldP spid="9217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Summary- TTCC inhibition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463"/>
            <a:ext cx="8229600" cy="474853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T-type calcium channel inhibition reduces MC proliferation </a:t>
            </a:r>
            <a:r>
              <a:rPr lang="en-US" i="1" dirty="0" smtClean="0"/>
              <a:t>in vitro</a:t>
            </a:r>
            <a:r>
              <a:rPr lang="en-US" dirty="0" smtClean="0"/>
              <a:t> and </a:t>
            </a:r>
            <a:r>
              <a:rPr lang="en-US" i="1" dirty="0" smtClean="0"/>
              <a:t>in vivo</a:t>
            </a:r>
            <a:r>
              <a:rPr lang="en-US" dirty="0" smtClean="0"/>
              <a:t> whilst L-type blockade has no effect</a:t>
            </a:r>
          </a:p>
          <a:p>
            <a:pPr algn="just"/>
            <a:r>
              <a:rPr lang="en-US" dirty="0" smtClean="0"/>
              <a:t>The reduction in proliferation is associated with reduced </a:t>
            </a:r>
            <a:r>
              <a:rPr lang="en-US" dirty="0" err="1" smtClean="0"/>
              <a:t>pERK</a:t>
            </a:r>
            <a:r>
              <a:rPr lang="en-US" dirty="0" smtClean="0"/>
              <a:t> expression in glomeruli in Thy1 nephritis</a:t>
            </a:r>
          </a:p>
          <a:p>
            <a:pPr algn="just"/>
            <a:r>
              <a:rPr lang="en-US" dirty="0" smtClean="0"/>
              <a:t>TH1177 reduces </a:t>
            </a:r>
            <a:r>
              <a:rPr lang="en-US" dirty="0" err="1" smtClean="0"/>
              <a:t>glomerular</a:t>
            </a:r>
            <a:r>
              <a:rPr lang="en-US" dirty="0" smtClean="0"/>
              <a:t> injury in chronic Thy1 nephritis even when treatment is initiated after disease induction</a:t>
            </a:r>
          </a:p>
          <a:p>
            <a:pPr algn="just"/>
            <a:r>
              <a:rPr lang="en-US" dirty="0" smtClean="0"/>
              <a:t>Small clinical trials support the hypothesis that TTCC blockade is superior to LTCC blockade in proteinuric renal disease</a:t>
            </a:r>
          </a:p>
          <a:p>
            <a:pPr algn="just"/>
            <a:r>
              <a:rPr lang="en-US" dirty="0" smtClean="0"/>
              <a:t>Further, larger study </a:t>
            </a:r>
            <a:r>
              <a:rPr lang="en-US" dirty="0" err="1" smtClean="0"/>
              <a:t>isneeded</a:t>
            </a:r>
            <a:r>
              <a:rPr lang="en-US" dirty="0" smtClean="0"/>
              <a:t> to confirm these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327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463"/>
            <a:ext cx="8229600" cy="474853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Study of T-type Calcium Channel Inhibitors as potential renal therapeutics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Highly Selective T-type calcium Channel Inhibitors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In vitro and in vivo work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Use of mouse genetic models to prove mechanisms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Further use of the chronic Thy-1 model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693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Thanks to: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Andrea Cove-Smith</a:t>
            </a:r>
          </a:p>
          <a:p>
            <a:r>
              <a:rPr lang="en-US" dirty="0" smtClean="0"/>
              <a:t>Mike </a:t>
            </a:r>
            <a:r>
              <a:rPr lang="en-US" dirty="0" err="1" smtClean="0"/>
              <a:t>Shattock</a:t>
            </a:r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/>
              <a:t>Chris </a:t>
            </a:r>
            <a:r>
              <a:rPr lang="en-US" sz="2400" dirty="0" err="1" smtClean="0"/>
              <a:t>Mulgrew</a:t>
            </a:r>
            <a:endParaRPr lang="en-US" sz="2400" dirty="0" smtClean="0"/>
          </a:p>
          <a:p>
            <a:r>
              <a:rPr lang="en-US" sz="2400" dirty="0" smtClean="0"/>
              <a:t>Claire Sharpe</a:t>
            </a:r>
          </a:p>
          <a:p>
            <a:r>
              <a:rPr lang="en-US" sz="2400" dirty="0" err="1" smtClean="0"/>
              <a:t>Qihe</a:t>
            </a:r>
            <a:r>
              <a:rPr lang="en-US" sz="2400" dirty="0" smtClean="0"/>
              <a:t> </a:t>
            </a:r>
            <a:r>
              <a:rPr lang="en-US" sz="2400" dirty="0" err="1" smtClean="0"/>
              <a:t>Xu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Joe Wang</a:t>
            </a:r>
          </a:p>
          <a:p>
            <a:r>
              <a:rPr lang="en-US" sz="2000" dirty="0" smtClean="0"/>
              <a:t>Alexandra Rankin</a:t>
            </a:r>
          </a:p>
          <a:p>
            <a:r>
              <a:rPr lang="en-US" sz="2000" dirty="0" err="1" smtClean="0"/>
              <a:t>Fei</a:t>
            </a:r>
            <a:r>
              <a:rPr lang="en-US" sz="2000" dirty="0" smtClean="0"/>
              <a:t> Wong</a:t>
            </a:r>
          </a:p>
          <a:p>
            <a:r>
              <a:rPr lang="en-US" sz="2000" dirty="0" smtClean="0"/>
              <a:t>Lucy Newbury</a:t>
            </a:r>
          </a:p>
          <a:p>
            <a:r>
              <a:rPr lang="en-US" sz="2000" dirty="0"/>
              <a:t>Ayesha </a:t>
            </a:r>
            <a:r>
              <a:rPr lang="en-US" sz="2000" dirty="0" err="1"/>
              <a:t>Irtiza</a:t>
            </a:r>
            <a:r>
              <a:rPr lang="en-US" sz="2000" dirty="0"/>
              <a:t>-</a:t>
            </a:r>
            <a:r>
              <a:rPr lang="en-US" sz="2000" dirty="0" smtClean="0"/>
              <a:t>Ali</a:t>
            </a:r>
          </a:p>
          <a:p>
            <a:r>
              <a:rPr lang="en-US" sz="2000" dirty="0" err="1" smtClean="0"/>
              <a:t>Maz</a:t>
            </a:r>
            <a:r>
              <a:rPr lang="en-US" sz="2000" dirty="0" smtClean="0"/>
              <a:t> Noor</a:t>
            </a:r>
          </a:p>
          <a:p>
            <a:r>
              <a:rPr lang="en-US" sz="2000" dirty="0" smtClean="0"/>
              <a:t>Adam </a:t>
            </a:r>
            <a:r>
              <a:rPr lang="en-US" sz="2000" dirty="0" err="1" smtClean="0"/>
              <a:t>Rumjon</a:t>
            </a:r>
            <a:endParaRPr lang="en-US" sz="2000" dirty="0"/>
          </a:p>
        </p:txBody>
      </p:sp>
      <p:pic>
        <p:nvPicPr>
          <p:cNvPr id="8" name="Picture 7" descr="MRC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8175"/>
            <a:ext cx="2590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486400"/>
            <a:ext cx="1676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Tau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960" y="86845"/>
            <a:ext cx="26162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83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5173</TotalTime>
  <Words>1392</Words>
  <Application>Microsoft Macintosh PowerPoint</Application>
  <PresentationFormat>On-screen Show (4:3)</PresentationFormat>
  <Paragraphs>239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Clarity</vt:lpstr>
      <vt:lpstr>T-type calcium channel inhibition: a novel therapy in renal disease</vt:lpstr>
      <vt:lpstr>Outline of talk</vt:lpstr>
      <vt:lpstr>PowerPoint Presentation</vt:lpstr>
      <vt:lpstr>PowerPoint Presentation</vt:lpstr>
      <vt:lpstr>Calcium in mesangial cells</vt:lpstr>
      <vt:lpstr>Calcium signalling</vt:lpstr>
      <vt:lpstr>T-type calcium channels in mesangial cell proliferation in vitro </vt:lpstr>
      <vt:lpstr>TH1177 reduces glomerular injury and glomerular cell proliferation in acute Thy1 nephritis</vt:lpstr>
      <vt:lpstr>TH1177 reduces glomerular injury and glomerular cell proliferation in acute Thy1 nephritis</vt:lpstr>
      <vt:lpstr>Key questions</vt:lpstr>
      <vt:lpstr>PowerPoint Presentation</vt:lpstr>
      <vt:lpstr>PowerPoint Presentation</vt:lpstr>
      <vt:lpstr>DUAL BENEFITS OF TTCC INHIBITION</vt:lpstr>
      <vt:lpstr>PowerPoint Presentation</vt:lpstr>
      <vt:lpstr>Clinical trials of T-type calcium channel blockade in renal disease</vt:lpstr>
      <vt:lpstr>Summary- TTCC inhibition</vt:lpstr>
      <vt:lpstr>Current Work</vt:lpstr>
      <vt:lpstr>Thanks to:</vt:lpstr>
    </vt:vector>
  </TitlesOfParts>
  <Company>king's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complexities of calcium signalling in glomerular mesangial cells</dc:title>
  <dc:creator>andrea cove-smith</dc:creator>
  <cp:lastModifiedBy>Bruce Hendry</cp:lastModifiedBy>
  <cp:revision>157</cp:revision>
  <dcterms:created xsi:type="dcterms:W3CDTF">2012-03-15T10:27:57Z</dcterms:created>
  <dcterms:modified xsi:type="dcterms:W3CDTF">2016-03-07T18:30:02Z</dcterms:modified>
</cp:coreProperties>
</file>