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8.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9.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5" r:id="rId2"/>
    <p:sldMasterId id="2147483657" r:id="rId3"/>
    <p:sldMasterId id="2147483671" r:id="rId4"/>
    <p:sldMasterId id="2147483683" r:id="rId5"/>
    <p:sldMasterId id="2147483697" r:id="rId6"/>
    <p:sldMasterId id="2147483699" r:id="rId7"/>
    <p:sldMasterId id="2147483704" r:id="rId8"/>
    <p:sldMasterId id="2147483716" r:id="rId9"/>
    <p:sldMasterId id="2147483736" r:id="rId10"/>
  </p:sldMasterIdLst>
  <p:notesMasterIdLst>
    <p:notesMasterId r:id="rId46"/>
  </p:notesMasterIdLst>
  <p:handoutMasterIdLst>
    <p:handoutMasterId r:id="rId47"/>
  </p:handoutMasterIdLst>
  <p:sldIdLst>
    <p:sldId id="1087" r:id="rId11"/>
    <p:sldId id="1124" r:id="rId12"/>
    <p:sldId id="1108" r:id="rId13"/>
    <p:sldId id="1125" r:id="rId14"/>
    <p:sldId id="328" r:id="rId15"/>
    <p:sldId id="1396" r:id="rId16"/>
    <p:sldId id="1123" r:id="rId17"/>
    <p:sldId id="1397" r:id="rId18"/>
    <p:sldId id="344" r:id="rId19"/>
    <p:sldId id="1400" r:id="rId20"/>
    <p:sldId id="304" r:id="rId21"/>
    <p:sldId id="1405" r:id="rId22"/>
    <p:sldId id="1399" r:id="rId23"/>
    <p:sldId id="420" r:id="rId24"/>
    <p:sldId id="391" r:id="rId25"/>
    <p:sldId id="331" r:id="rId26"/>
    <p:sldId id="396" r:id="rId27"/>
    <p:sldId id="400" r:id="rId28"/>
    <p:sldId id="362" r:id="rId29"/>
    <p:sldId id="1116" r:id="rId30"/>
    <p:sldId id="1402" r:id="rId31"/>
    <p:sldId id="316" r:id="rId32"/>
    <p:sldId id="1406" r:id="rId33"/>
    <p:sldId id="1403" r:id="rId34"/>
    <p:sldId id="541" r:id="rId35"/>
    <p:sldId id="613" r:id="rId36"/>
    <p:sldId id="614" r:id="rId37"/>
    <p:sldId id="257" r:id="rId38"/>
    <p:sldId id="1407" r:id="rId39"/>
    <p:sldId id="900" r:id="rId40"/>
    <p:sldId id="1366" r:id="rId41"/>
    <p:sldId id="1395" r:id="rId42"/>
    <p:sldId id="1379" r:id="rId43"/>
    <p:sldId id="1401" r:id="rId44"/>
    <p:sldId id="1065" r:id="rId45"/>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D84F0F-493F-4038-B706-96657F7BDCE0}">
          <p14:sldIdLst>
            <p14:sldId id="1087"/>
            <p14:sldId id="1124"/>
            <p14:sldId id="1108"/>
            <p14:sldId id="1125"/>
            <p14:sldId id="328"/>
            <p14:sldId id="1396"/>
            <p14:sldId id="1123"/>
            <p14:sldId id="1397"/>
            <p14:sldId id="344"/>
            <p14:sldId id="1400"/>
            <p14:sldId id="304"/>
            <p14:sldId id="1405"/>
            <p14:sldId id="1399"/>
            <p14:sldId id="420"/>
            <p14:sldId id="391"/>
            <p14:sldId id="331"/>
            <p14:sldId id="396"/>
            <p14:sldId id="400"/>
            <p14:sldId id="362"/>
            <p14:sldId id="1116"/>
            <p14:sldId id="1402"/>
            <p14:sldId id="316"/>
            <p14:sldId id="1406"/>
            <p14:sldId id="1403"/>
          </p14:sldIdLst>
        </p14:section>
        <p14:section name="Pre-clinical studies" id="{94533B2F-57CF-4B1C-A73F-0EAF73A7E48B}">
          <p14:sldIdLst>
            <p14:sldId id="541"/>
            <p14:sldId id="613"/>
            <p14:sldId id="614"/>
            <p14:sldId id="257"/>
            <p14:sldId id="1407"/>
            <p14:sldId id="900"/>
            <p14:sldId id="1366"/>
            <p14:sldId id="1395"/>
            <p14:sldId id="1379"/>
            <p14:sldId id="1401"/>
            <p14:sldId id="10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uce Given" initials="BG" lastIdx="18" clrIdx="0">
    <p:extLst/>
  </p:cmAuthor>
  <p:cmAuthor id="2" name="James Hamilton" initials="JH" lastIdx="12" clrIdx="1">
    <p:extLst/>
  </p:cmAuthor>
  <p:cmAuthor id="3" name="Steven Kanner" initials="SK" lastIdx="31" clrIdx="2">
    <p:extLst/>
  </p:cmAuthor>
  <p:cmAuthor id="4" name="Peter Leone" initials="PL" lastIdx="1" clrIdx="3">
    <p:extLst/>
  </p:cmAuthor>
  <p:cmAuthor id="5" name="Zhen Li" initials="ZL" lastIdx="6" clrIdx="4">
    <p:extLst/>
  </p:cmAuthor>
  <p:cmAuthor id="6" name="Chris Wooddell" initials="CW" lastIdx="16"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5151"/>
    <a:srgbClr val="4B82CD"/>
    <a:srgbClr val="4681CF"/>
    <a:srgbClr val="FFFFFF"/>
    <a:srgbClr val="FFFF99"/>
    <a:srgbClr val="B4EFB2"/>
    <a:srgbClr val="52AED7"/>
    <a:srgbClr val="32A838"/>
    <a:srgbClr val="91BCE1"/>
    <a:srgbClr val="72B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5" autoAdjust="0"/>
    <p:restoredTop sz="92785" autoAdjust="0"/>
  </p:normalViewPr>
  <p:slideViewPr>
    <p:cSldViewPr snapToGrid="0" snapToObjects="1">
      <p:cViewPr varScale="1">
        <p:scale>
          <a:sx n="81" d="100"/>
          <a:sy n="81" d="100"/>
        </p:scale>
        <p:origin x="138" y="57"/>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4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3" tIns="46241" rIns="92483" bIns="46241" rtlCol="0"/>
          <a:lstStyle>
            <a:lvl1pPr algn="l">
              <a:defRPr sz="13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83" tIns="46241" rIns="92483" bIns="46241" rtlCol="0"/>
          <a:lstStyle>
            <a:lvl1pPr algn="r">
              <a:defRPr sz="1300"/>
            </a:lvl1pPr>
          </a:lstStyle>
          <a:p>
            <a:fld id="{58DED694-4ACE-1B4C-AF7A-C6DBEAE0CA43}" type="datetimeFigureOut">
              <a:rPr lang="en-US" smtClean="0"/>
              <a:t>9/6/2018</a:t>
            </a:fld>
            <a:endParaRPr lang="en-US" dirty="0"/>
          </a:p>
        </p:txBody>
      </p:sp>
      <p:sp>
        <p:nvSpPr>
          <p:cNvPr id="4" name="Footer Placeholder 3"/>
          <p:cNvSpPr>
            <a:spLocks noGrp="1"/>
          </p:cNvSpPr>
          <p:nvPr>
            <p:ph type="ftr" sz="quarter" idx="2"/>
          </p:nvPr>
        </p:nvSpPr>
        <p:spPr>
          <a:xfrm>
            <a:off x="0" y="8772669"/>
            <a:ext cx="3011699" cy="461804"/>
          </a:xfrm>
          <a:prstGeom prst="rect">
            <a:avLst/>
          </a:prstGeom>
        </p:spPr>
        <p:txBody>
          <a:bodyPr vert="horz" lIns="92483" tIns="46241" rIns="92483" bIns="46241"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36768" y="8772669"/>
            <a:ext cx="3011699" cy="461804"/>
          </a:xfrm>
          <a:prstGeom prst="rect">
            <a:avLst/>
          </a:prstGeom>
        </p:spPr>
        <p:txBody>
          <a:bodyPr vert="horz" lIns="92483" tIns="46241" rIns="92483" bIns="46241" rtlCol="0" anchor="b"/>
          <a:lstStyle>
            <a:lvl1pPr algn="r">
              <a:defRPr sz="1300"/>
            </a:lvl1pPr>
          </a:lstStyle>
          <a:p>
            <a:fld id="{0F7E5B15-A111-1A4B-A524-8E82F05A589F}" type="slidenum">
              <a:rPr lang="en-US" smtClean="0"/>
              <a:t>‹#›</a:t>
            </a:fld>
            <a:endParaRPr lang="en-US" dirty="0"/>
          </a:p>
        </p:txBody>
      </p:sp>
    </p:spTree>
    <p:extLst>
      <p:ext uri="{BB962C8B-B14F-4D97-AF65-F5344CB8AC3E}">
        <p14:creationId xmlns:p14="http://schemas.microsoft.com/office/powerpoint/2010/main" val="343805057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75.59055" units="1/cm"/>
          <inkml:channelProperty channel="Y" name="resolution" value="76.05634" units="1/cm"/>
          <inkml:channelProperty channel="T" name="resolution" value="1" units="1/dev"/>
        </inkml:channelProperties>
      </inkml:inkSource>
      <inkml:timestamp xml:id="ts0" timeString="2017-08-31T18:31:14.426"/>
    </inkml:context>
    <inkml:brush xml:id="br0">
      <inkml:brushProperty name="width" value="0.035" units="cm"/>
      <inkml:brushProperty name="height" value="0.035" units="cm"/>
      <inkml:brushProperty name="color" value="#ED1C24"/>
      <inkml:brushProperty name="fitToCurve" value="1"/>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83" tIns="46241" rIns="92483" bIns="46241" rtlCol="0"/>
          <a:lstStyle>
            <a:lvl1pPr algn="l">
              <a:defRPr sz="13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83" tIns="46241" rIns="92483" bIns="46241" rtlCol="0"/>
          <a:lstStyle>
            <a:lvl1pPr algn="r">
              <a:defRPr sz="1300"/>
            </a:lvl1pPr>
          </a:lstStyle>
          <a:p>
            <a:fld id="{23CFAEE1-E84C-E24E-9E9C-A8D80EEF4D42}" type="datetimeFigureOut">
              <a:rPr lang="en-US" smtClean="0"/>
              <a:t>9/6/2018</a:t>
            </a:fld>
            <a:endParaRPr lang="en-US" dirty="0"/>
          </a:p>
        </p:txBody>
      </p:sp>
      <p:sp>
        <p:nvSpPr>
          <p:cNvPr id="4" name="Slide Image Placeholder 3"/>
          <p:cNvSpPr>
            <a:spLocks noGrp="1" noRot="1" noChangeAspect="1"/>
          </p:cNvSpPr>
          <p:nvPr>
            <p:ph type="sldImg" idx="2"/>
          </p:nvPr>
        </p:nvSpPr>
        <p:spPr>
          <a:xfrm>
            <a:off x="396875" y="693738"/>
            <a:ext cx="6156325" cy="3463925"/>
          </a:xfrm>
          <a:prstGeom prst="rect">
            <a:avLst/>
          </a:prstGeom>
          <a:noFill/>
          <a:ln w="12700">
            <a:solidFill>
              <a:prstClr val="black"/>
            </a:solidFill>
          </a:ln>
        </p:spPr>
        <p:txBody>
          <a:bodyPr vert="horz" lIns="92483" tIns="46241" rIns="92483" bIns="46241"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3" tIns="46241" rIns="92483" bIns="4624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2483" tIns="46241" rIns="92483" bIns="4624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2483" tIns="46241" rIns="92483" bIns="46241" rtlCol="0" anchor="b"/>
          <a:lstStyle>
            <a:lvl1pPr algn="r">
              <a:defRPr sz="1300"/>
            </a:lvl1pPr>
          </a:lstStyle>
          <a:p>
            <a:fld id="{2A5825AC-91F8-B84E-8175-15C5DEB79401}" type="slidenum">
              <a:rPr lang="en-US" smtClean="0"/>
              <a:t>‹#›</a:t>
            </a:fld>
            <a:endParaRPr lang="en-US" dirty="0"/>
          </a:p>
        </p:txBody>
      </p:sp>
    </p:spTree>
    <p:extLst>
      <p:ext uri="{BB962C8B-B14F-4D97-AF65-F5344CB8AC3E}">
        <p14:creationId xmlns:p14="http://schemas.microsoft.com/office/powerpoint/2010/main" val="322257174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850" y="658813"/>
            <a:ext cx="5867400" cy="33004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37434">
              <a:defRPr/>
            </a:pPr>
            <a:fld id="{2A5825AC-91F8-B84E-8175-15C5DEB79401}" type="slidenum">
              <a:rPr lang="en-US" sz="1200">
                <a:solidFill>
                  <a:prstClr val="black"/>
                </a:solidFill>
                <a:latin typeface="Calibri"/>
              </a:rPr>
              <a:pPr defTabSz="437434">
                <a:defRPr/>
              </a:pPr>
              <a:t>3</a:t>
            </a:fld>
            <a:endParaRPr lang="en-US" sz="1200" dirty="0">
              <a:solidFill>
                <a:prstClr val="black"/>
              </a:solidFill>
              <a:latin typeface="Calibri"/>
            </a:endParaRPr>
          </a:p>
        </p:txBody>
      </p:sp>
    </p:spTree>
    <p:extLst>
      <p:ext uri="{BB962C8B-B14F-4D97-AF65-F5344CB8AC3E}">
        <p14:creationId xmlns:p14="http://schemas.microsoft.com/office/powerpoint/2010/main" val="152723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B8171-9D2E-429F-8C41-627ECA346473}"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980966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EC076-5CB4-4FA0-B98A-45FD70B94A1B}" type="slidenum">
              <a:rPr lang="en-US" smtClean="0"/>
              <a:t>12</a:t>
            </a:fld>
            <a:endParaRPr lang="en-US"/>
          </a:p>
        </p:txBody>
      </p:sp>
    </p:spTree>
    <p:extLst>
      <p:ext uri="{BB962C8B-B14F-4D97-AF65-F5344CB8AC3E}">
        <p14:creationId xmlns:p14="http://schemas.microsoft.com/office/powerpoint/2010/main" val="114596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9B8171-9D2E-429F-8C41-627ECA346473}"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741650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9EC076-5CB4-4FA0-B98A-45FD70B94A1B}" type="slidenum">
              <a:rPr lang="en-US" smtClean="0"/>
              <a:t>15</a:t>
            </a:fld>
            <a:endParaRPr lang="en-US"/>
          </a:p>
        </p:txBody>
      </p:sp>
    </p:spTree>
    <p:extLst>
      <p:ext uri="{BB962C8B-B14F-4D97-AF65-F5344CB8AC3E}">
        <p14:creationId xmlns:p14="http://schemas.microsoft.com/office/powerpoint/2010/main" val="3348974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EC076-5CB4-4FA0-B98A-45FD70B94A1B}" type="slidenum">
              <a:rPr lang="en-US" smtClean="0"/>
              <a:t>16</a:t>
            </a:fld>
            <a:endParaRPr lang="en-US"/>
          </a:p>
        </p:txBody>
      </p:sp>
    </p:spTree>
    <p:extLst>
      <p:ext uri="{BB962C8B-B14F-4D97-AF65-F5344CB8AC3E}">
        <p14:creationId xmlns:p14="http://schemas.microsoft.com/office/powerpoint/2010/main" val="4033313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siHBV-i</a:t>
            </a:r>
            <a:r>
              <a:rPr lang="en-US" baseline="0" dirty="0"/>
              <a:t> also delivered with ARC-EX1</a:t>
            </a:r>
            <a:endParaRPr lang="en-US" dirty="0"/>
          </a:p>
        </p:txBody>
      </p:sp>
      <p:sp>
        <p:nvSpPr>
          <p:cNvPr id="4" name="Slide Number Placeholder 3"/>
          <p:cNvSpPr>
            <a:spLocks noGrp="1"/>
          </p:cNvSpPr>
          <p:nvPr>
            <p:ph type="sldNum" sz="quarter" idx="10"/>
          </p:nvPr>
        </p:nvSpPr>
        <p:spPr/>
        <p:txBody>
          <a:bodyPr/>
          <a:lstStyle/>
          <a:p>
            <a:fld id="{12200A37-6540-4A98-B7B3-E8FDA6CBC615}" type="slidenum">
              <a:rPr lang="en-US" smtClean="0"/>
              <a:t>17</a:t>
            </a:fld>
            <a:endParaRPr lang="en-US"/>
          </a:p>
        </p:txBody>
      </p:sp>
    </p:spTree>
    <p:extLst>
      <p:ext uri="{BB962C8B-B14F-4D97-AF65-F5344CB8AC3E}">
        <p14:creationId xmlns:p14="http://schemas.microsoft.com/office/powerpoint/2010/main" val="272026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5825AC-91F8-B84E-8175-15C5DEB79401}" type="slidenum">
              <a:rPr lang="en-US" smtClean="0"/>
              <a:t>19</a:t>
            </a:fld>
            <a:endParaRPr lang="en-US" dirty="0"/>
          </a:p>
        </p:txBody>
      </p:sp>
    </p:spTree>
    <p:extLst>
      <p:ext uri="{BB962C8B-B14F-4D97-AF65-F5344CB8AC3E}">
        <p14:creationId xmlns:p14="http://schemas.microsoft.com/office/powerpoint/2010/main" val="45540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AA1BD9-7133-422A-8DD0-E23646EF725B}" type="slidenum">
              <a:rPr lang="en-US" smtClean="0"/>
              <a:t>20</a:t>
            </a:fld>
            <a:endParaRPr lang="en-US"/>
          </a:p>
        </p:txBody>
      </p:sp>
    </p:spTree>
    <p:extLst>
      <p:ext uri="{BB962C8B-B14F-4D97-AF65-F5344CB8AC3E}">
        <p14:creationId xmlns:p14="http://schemas.microsoft.com/office/powerpoint/2010/main" val="3843936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287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GB" b="1" dirty="0"/>
          </a:p>
        </p:txBody>
      </p:sp>
      <p:sp>
        <p:nvSpPr>
          <p:cNvPr id="7" name="Slide Number Placeholder 6"/>
          <p:cNvSpPr>
            <a:spLocks noGrp="1"/>
          </p:cNvSpPr>
          <p:nvPr>
            <p:ph type="sldNum" sz="quarter" idx="13"/>
          </p:nvPr>
        </p:nvSpPr>
        <p:spPr/>
        <p:txBody>
          <a:bodyPr/>
          <a:lstStyle/>
          <a:p>
            <a:pPr marL="0" marR="0" lvl="0" indent="0" algn="r" defTabSz="729299" rtl="0" eaLnBrk="0" fontAlgn="base" latinLnBrk="0" hangingPunct="0">
              <a:lnSpc>
                <a:spcPct val="100000"/>
              </a:lnSpc>
              <a:spcBef>
                <a:spcPct val="0"/>
              </a:spcBef>
              <a:spcAft>
                <a:spcPct val="0"/>
              </a:spcAft>
              <a:buClrTx/>
              <a:buSzTx/>
              <a:buFontTx/>
              <a:buNone/>
              <a:tabLst/>
              <a:defRPr/>
            </a:pPr>
            <a:fld id="{B976D8D5-0ECD-3A4D-8E63-E16D685F0695}" type="slidenum">
              <a:rPr kumimoji="0" lang="en-US" sz="1200" b="0" i="0" u="none" strike="noStrike" kern="1200" cap="none" spc="0" normalizeH="0" baseline="0" noProof="0" smtClean="0">
                <a:ln>
                  <a:noFill/>
                </a:ln>
                <a:solidFill>
                  <a:prstClr val="black"/>
                </a:solidFill>
                <a:effectLst/>
                <a:uLnTx/>
                <a:uFillTx/>
                <a:latin typeface="Verdana" pitchFamily="34" charset="0"/>
              </a:rPr>
              <a:pPr marL="0" marR="0" lvl="0" indent="0" algn="r" defTabSz="729299"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Verdana" pitchFamily="34" charset="0"/>
            </a:endParaRPr>
          </a:p>
        </p:txBody>
      </p:sp>
    </p:spTree>
    <p:extLst>
      <p:ext uri="{BB962C8B-B14F-4D97-AF65-F5344CB8AC3E}">
        <p14:creationId xmlns:p14="http://schemas.microsoft.com/office/powerpoint/2010/main" val="146647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GB" sz="900" dirty="0"/>
          </a:p>
        </p:txBody>
      </p:sp>
      <p:sp>
        <p:nvSpPr>
          <p:cNvPr id="7" name="Slide Number Placeholder 6"/>
          <p:cNvSpPr>
            <a:spLocks noGrp="1"/>
          </p:cNvSpPr>
          <p:nvPr>
            <p:ph type="sldNum" sz="quarter" idx="13"/>
          </p:nvPr>
        </p:nvSpPr>
        <p:spPr/>
        <p:txBody>
          <a:bodyPr/>
          <a:lstStyle/>
          <a:p>
            <a:pPr marL="0" marR="0" lvl="0" indent="0" algn="r" defTabSz="729299" rtl="0" eaLnBrk="0" fontAlgn="base" latinLnBrk="0" hangingPunct="0">
              <a:lnSpc>
                <a:spcPct val="100000"/>
              </a:lnSpc>
              <a:spcBef>
                <a:spcPct val="0"/>
              </a:spcBef>
              <a:spcAft>
                <a:spcPct val="0"/>
              </a:spcAft>
              <a:buClrTx/>
              <a:buSzTx/>
              <a:buFontTx/>
              <a:buNone/>
              <a:tabLst/>
              <a:defRPr/>
            </a:pPr>
            <a:fld id="{B976D8D5-0ECD-3A4D-8E63-E16D685F0695}" type="slidenum">
              <a:rPr kumimoji="0" lang="en-US" sz="1200" b="0" i="0" u="none" strike="noStrike" kern="1200" cap="none" spc="0" normalizeH="0" baseline="0" noProof="0" smtClean="0">
                <a:ln>
                  <a:noFill/>
                </a:ln>
                <a:solidFill>
                  <a:prstClr val="black"/>
                </a:solidFill>
                <a:effectLst/>
                <a:uLnTx/>
                <a:uFillTx/>
                <a:latin typeface="Verdana" pitchFamily="34" charset="0"/>
              </a:rPr>
              <a:pPr marL="0" marR="0" lvl="0" indent="0" algn="r" defTabSz="729299"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Verdana" pitchFamily="34" charset="0"/>
            </a:endParaRPr>
          </a:p>
        </p:txBody>
      </p:sp>
    </p:spTree>
    <p:extLst>
      <p:ext uri="{BB962C8B-B14F-4D97-AF65-F5344CB8AC3E}">
        <p14:creationId xmlns:p14="http://schemas.microsoft.com/office/powerpoint/2010/main" val="3904715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GB" sz="900" dirty="0"/>
          </a:p>
        </p:txBody>
      </p:sp>
    </p:spTree>
    <p:extLst>
      <p:ext uri="{BB962C8B-B14F-4D97-AF65-F5344CB8AC3E}">
        <p14:creationId xmlns:p14="http://schemas.microsoft.com/office/powerpoint/2010/main" val="383030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9.xml"/><Relationship Id="rId4"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11"/>
          </p:nvPr>
        </p:nvSpPr>
        <p:spPr/>
        <p:txBody>
          <a:bodyPr/>
          <a:lstStyle/>
          <a:p>
            <a:r>
              <a:rPr lang="en-US" dirty="0"/>
              <a:t>Confidential</a:t>
            </a:r>
          </a:p>
        </p:txBody>
      </p:sp>
      <p:sp>
        <p:nvSpPr>
          <p:cNvPr id="6" name="Slide Number Placeholder 5"/>
          <p:cNvSpPr>
            <a:spLocks noGrp="1"/>
          </p:cNvSpPr>
          <p:nvPr>
            <p:ph type="sldNum" sz="quarter" idx="12"/>
          </p:nvPr>
        </p:nvSpPr>
        <p:spPr/>
        <p:txBody>
          <a:bodyPr/>
          <a:lstStyle/>
          <a:p>
            <a:fld id="{2D66C470-834B-9046-9813-41EC6076BDB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3C81CD-5346-465C-AAF5-82E7DC51AEC7}" type="datetime1">
              <a:rPr lang="en-US" smtClean="0"/>
              <a:t>9/6/2018</a:t>
            </a:fld>
            <a:endParaRPr lang="en-US"/>
          </a:p>
        </p:txBody>
      </p:sp>
      <p:sp>
        <p:nvSpPr>
          <p:cNvPr id="3" name="Footer Placeholder 2"/>
          <p:cNvSpPr>
            <a:spLocks noGrp="1"/>
          </p:cNvSpPr>
          <p:nvPr>
            <p:ph type="ftr" sz="quarter" idx="11"/>
          </p:nvPr>
        </p:nvSpPr>
        <p:spPr/>
        <p:txBody>
          <a:bodyPr/>
          <a:lstStyle/>
          <a:p>
            <a:r>
              <a:rPr lang="en-US" dirty="0"/>
              <a:t>Confidential</a:t>
            </a:r>
          </a:p>
        </p:txBody>
      </p:sp>
      <p:sp>
        <p:nvSpPr>
          <p:cNvPr id="4" name="Slide Number Placeholder 3"/>
          <p:cNvSpPr>
            <a:spLocks noGrp="1"/>
          </p:cNvSpPr>
          <p:nvPr>
            <p:ph type="sldNum" sz="quarter" idx="12"/>
          </p:nvPr>
        </p:nvSpPr>
        <p:spPr/>
        <p:txBody>
          <a:bodyPr/>
          <a:lstStyle/>
          <a:p>
            <a:fld id="{5B9D76FE-4F1C-4073-AFB5-C0C3954EB880}" type="slidenum">
              <a:rPr lang="en-US" smtClean="0"/>
              <a:t>‹#›</a:t>
            </a:fld>
            <a:endParaRPr lang="en-US"/>
          </a:p>
        </p:txBody>
      </p:sp>
    </p:spTree>
    <p:extLst>
      <p:ext uri="{BB962C8B-B14F-4D97-AF65-F5344CB8AC3E}">
        <p14:creationId xmlns:p14="http://schemas.microsoft.com/office/powerpoint/2010/main" val="3064726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atin typeface="Arial" pitchFamily="34" charset="0"/>
                <a:cs typeface="Arial"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a:xfrm>
            <a:off x="529537" y="6323135"/>
            <a:ext cx="11138876" cy="193675"/>
          </a:xfrm>
          <a:prstGeom prst="rect">
            <a:avLst/>
          </a:prstGeom>
        </p:spPr>
        <p:txBody>
          <a:bodyPr/>
          <a:lstStyle>
            <a:lvl1pPr>
              <a:defRPr sz="1200" i="1">
                <a:latin typeface="Arial" pitchFamily="34" charset="0"/>
                <a:cs typeface="Arial" pitchFamily="34" charset="0"/>
              </a:defRPr>
            </a:lvl1pPr>
          </a:lstStyle>
          <a:p>
            <a:fld id="{FE358485-FD5B-4372-B57E-539F0BC55421}" type="datetimeFigureOut">
              <a:rPr lang="en-US" smtClean="0"/>
              <a:t>9/6/2018</a:t>
            </a:fld>
            <a:endParaRPr lang="en-US"/>
          </a:p>
        </p:txBody>
      </p:sp>
      <p:sp>
        <p:nvSpPr>
          <p:cNvPr id="4" name="Slide Number Placeholder 3"/>
          <p:cNvSpPr>
            <a:spLocks noGrp="1"/>
          </p:cNvSpPr>
          <p:nvPr>
            <p:ph type="sldNum" sz="quarter" idx="11"/>
          </p:nvPr>
        </p:nvSpPr>
        <p:spPr/>
        <p:txBody>
          <a:bodyPr/>
          <a:lstStyle>
            <a:lvl1pPr>
              <a:defRPr sz="1400">
                <a:latin typeface="Arial" pitchFamily="34" charset="0"/>
                <a:cs typeface="Arial" pitchFamily="34" charset="0"/>
              </a:defRPr>
            </a:lvl1pPr>
          </a:lstStyle>
          <a:p>
            <a:fld id="{BB6FD6B9-7ACF-438F-92AC-0BEB8F727BE8}" type="slidenum">
              <a:rPr lang="en-US" smtClean="0"/>
              <a:t>‹#›</a:t>
            </a:fld>
            <a:endParaRPr lang="en-US"/>
          </a:p>
        </p:txBody>
      </p:sp>
      <p:sp>
        <p:nvSpPr>
          <p:cNvPr id="5" name="Footer Placeholder 4"/>
          <p:cNvSpPr>
            <a:spLocks noGrp="1"/>
          </p:cNvSpPr>
          <p:nvPr>
            <p:ph type="ftr" sz="quarter" idx="12"/>
          </p:nvPr>
        </p:nvSpPr>
        <p:spPr>
          <a:xfrm>
            <a:off x="4165600" y="6356351"/>
            <a:ext cx="3860800" cy="365125"/>
          </a:xfrm>
          <a:prstGeom prst="rect">
            <a:avLst/>
          </a:prstGeom>
        </p:spPr>
        <p:txBody>
          <a:bodyPr/>
          <a:lstStyle>
            <a:lvl1pPr>
              <a:defRPr sz="1400"/>
            </a:lvl1pPr>
          </a:lstStyle>
          <a:p>
            <a:r>
              <a:rPr lang="en-US"/>
              <a:t>Confidential Arrowhead Information</a:t>
            </a:r>
            <a:endParaRPr lang="en-US" dirty="0"/>
          </a:p>
        </p:txBody>
      </p:sp>
    </p:spTree>
    <p:extLst>
      <p:ext uri="{BB962C8B-B14F-4D97-AF65-F5344CB8AC3E}">
        <p14:creationId xmlns:p14="http://schemas.microsoft.com/office/powerpoint/2010/main" val="1134857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1"/>
                </a:solidFill>
              </a:defRPr>
            </a:lvl1pPr>
          </a:lstStyle>
          <a:p>
            <a:r>
              <a:rPr lang="en-US" dirty="0"/>
              <a:t>Click to edit divider title style</a:t>
            </a:r>
          </a:p>
        </p:txBody>
      </p:sp>
      <p:sp>
        <p:nvSpPr>
          <p:cNvPr id="3" name="Text Placeholder 2"/>
          <p:cNvSpPr>
            <a:spLocks noGrp="1"/>
          </p:cNvSpPr>
          <p:nvPr>
            <p:ph idx="1"/>
          </p:nvPr>
        </p:nvSpPr>
        <p:spPr>
          <a:xfrm>
            <a:off x="574076" y="4743913"/>
            <a:ext cx="5453096" cy="433445"/>
          </a:xfrm>
          <a:prstGeom prst="rect">
            <a:avLst/>
          </a:prstGeom>
        </p:spPr>
        <p:txBody>
          <a:bodyPr vert="horz" lIns="91440" tIns="45720" rIns="91440" bIns="45720" rtlCol="0">
            <a:normAutofit/>
          </a:bodyPr>
          <a:lstStyle>
            <a:lvl1pPr>
              <a:defRPr>
                <a:solidFill>
                  <a:schemeClr val="accent1"/>
                </a:solidFill>
              </a:defRPr>
            </a:lvl1pPr>
          </a:lstStyle>
          <a:p>
            <a:pPr lvl="0"/>
            <a:r>
              <a:rPr lang="en-US" dirty="0"/>
              <a:t>Presentation subtitle goes here</a:t>
            </a:r>
          </a:p>
        </p:txBody>
      </p:sp>
      <p:sp>
        <p:nvSpPr>
          <p:cNvPr id="5" name="Slide Number Placeholder 4"/>
          <p:cNvSpPr>
            <a:spLocks noGrp="1"/>
          </p:cNvSpPr>
          <p:nvPr>
            <p:ph type="sldNum" sz="quarter" idx="4"/>
          </p:nvPr>
        </p:nvSpPr>
        <p:spPr>
          <a:xfrm>
            <a:off x="1" y="6449236"/>
            <a:ext cx="719667" cy="355600"/>
          </a:xfrm>
          <a:prstGeom prst="rect">
            <a:avLst/>
          </a:prstGeom>
        </p:spPr>
        <p:txBody>
          <a:bodyPr vert="horz" lIns="91440" tIns="45720" rIns="91440" bIns="45720" rtlCol="0" anchor="ctr"/>
          <a:lstStyle>
            <a:lvl1pPr algn="ctr">
              <a:defRPr sz="1200" b="0" i="0">
                <a:solidFill>
                  <a:schemeClr val="tx1"/>
                </a:solidFill>
                <a:latin typeface="Karbon Light" charset="0"/>
                <a:ea typeface="Karbon Light" charset="0"/>
                <a:cs typeface="Karbon Light" charset="0"/>
              </a:defRPr>
            </a:lvl1pPr>
          </a:lstStyle>
          <a:p>
            <a:pPr defTabSz="1218957"/>
            <a:fld id="{81BF0B4E-CE60-AB48-9D7E-4434414A7C38}" type="slidenum">
              <a:rPr lang="en-US" smtClean="0">
                <a:solidFill>
                  <a:srgbClr val="505050"/>
                </a:solidFill>
              </a:rPr>
              <a:pPr defTabSz="1218957"/>
              <a:t>‹#›</a:t>
            </a:fld>
            <a:endParaRPr lang="en-US" dirty="0">
              <a:solidFill>
                <a:srgbClr val="505050"/>
              </a:solidFill>
            </a:endParaRPr>
          </a:p>
        </p:txBody>
      </p:sp>
    </p:spTree>
    <p:extLst>
      <p:ext uri="{BB962C8B-B14F-4D97-AF65-F5344CB8AC3E}">
        <p14:creationId xmlns:p14="http://schemas.microsoft.com/office/powerpoint/2010/main" val="434034209"/>
      </p:ext>
    </p:extLst>
  </p:cSld>
  <p:clrMapOvr>
    <a:masterClrMapping/>
  </p:clrMapOvr>
  <p:transition spd="slow" advClick="0" advTm="1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OL 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609602" y="151638"/>
            <a:ext cx="10972800" cy="991363"/>
          </a:xfrm>
        </p:spPr>
        <p:txBody>
          <a:bodyPr/>
          <a:lstStyle/>
          <a:p>
            <a:r>
              <a:rPr lang="en-US"/>
              <a:t>Click to edit Master title style</a:t>
            </a:r>
          </a:p>
        </p:txBody>
      </p:sp>
    </p:spTree>
    <p:extLst>
      <p:ext uri="{BB962C8B-B14F-4D97-AF65-F5344CB8AC3E}">
        <p14:creationId xmlns:p14="http://schemas.microsoft.com/office/powerpoint/2010/main" val="12858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0175" y="3005661"/>
            <a:ext cx="7247468" cy="1149350"/>
          </a:xfrm>
        </p:spPr>
        <p:txBody>
          <a:bodyPr anchor="t"/>
          <a:lstStyle/>
          <a:p>
            <a:r>
              <a:rPr lang="en-US" dirty="0"/>
              <a:t>Click to edit Master title style</a:t>
            </a:r>
          </a:p>
        </p:txBody>
      </p:sp>
      <p:sp>
        <p:nvSpPr>
          <p:cNvPr id="3" name="Subtitle 2"/>
          <p:cNvSpPr>
            <a:spLocks noGrp="1"/>
          </p:cNvSpPr>
          <p:nvPr>
            <p:ph type="subTitle" idx="1"/>
          </p:nvPr>
        </p:nvSpPr>
        <p:spPr>
          <a:xfrm>
            <a:off x="1174045" y="4284120"/>
            <a:ext cx="9189156" cy="372533"/>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Click to edit Master title style</a:t>
            </a:r>
          </a:p>
        </p:txBody>
      </p:sp>
      <p:sp>
        <p:nvSpPr>
          <p:cNvPr id="3" name="Slide Number Placeholder 2"/>
          <p:cNvSpPr>
            <a:spLocks noGrp="1"/>
          </p:cNvSpPr>
          <p:nvPr>
            <p:ph type="sldNum" sz="quarter" idx="10"/>
          </p:nvPr>
        </p:nvSpPr>
        <p:spPr>
          <a:xfrm>
            <a:off x="8861776" y="6358105"/>
            <a:ext cx="2844800" cy="365125"/>
          </a:xfrm>
        </p:spPr>
        <p:txBody>
          <a:bodyPr/>
          <a:lstStyle/>
          <a:p>
            <a:fld id="{2D66C470-834B-9046-9813-41EC6076BDB5}" type="slidenum">
              <a:rPr lang="en-US" smtClean="0"/>
              <a:pPr/>
              <a:t>‹#›</a:t>
            </a:fld>
            <a:endParaRPr lang="en-US" dirty="0"/>
          </a:p>
        </p:txBody>
      </p:sp>
      <p:sp>
        <p:nvSpPr>
          <p:cNvPr id="5" name="Content Placeholder 4"/>
          <p:cNvSpPr>
            <a:spLocks noGrp="1"/>
          </p:cNvSpPr>
          <p:nvPr>
            <p:ph sz="quarter" idx="11"/>
          </p:nvPr>
        </p:nvSpPr>
        <p:spPr>
          <a:xfrm>
            <a:off x="711200" y="2590800"/>
            <a:ext cx="9572977" cy="262468"/>
          </a:xfrm>
          <a:prstGeom prst="rect">
            <a:avLst/>
          </a:prstGeom>
        </p:spPr>
        <p:txBody>
          <a:bodyPr vert="horz"/>
          <a:lstStyle>
            <a:lvl1pPr>
              <a:buNone/>
              <a:defRPr sz="900">
                <a:solidFill>
                  <a:srgbClr val="4B82CD"/>
                </a:solidFill>
              </a:defRPr>
            </a:lvl1pPr>
            <a:lvl2pPr>
              <a:buNone/>
              <a:defRPr>
                <a:solidFill>
                  <a:srgbClr val="4B82CD"/>
                </a:solidFill>
              </a:defRPr>
            </a:lvl2pPr>
            <a:lvl3pPr>
              <a:buNone/>
              <a:defRPr>
                <a:solidFill>
                  <a:srgbClr val="4B82CD"/>
                </a:solidFill>
              </a:defRPr>
            </a:lvl3pPr>
            <a:lvl4pPr>
              <a:buNone/>
              <a:defRPr>
                <a:solidFill>
                  <a:srgbClr val="4B82CD"/>
                </a:solidFill>
              </a:defRPr>
            </a:lvl4pPr>
            <a:lvl5pPr>
              <a:buNone/>
              <a:defRPr>
                <a:solidFill>
                  <a:srgbClr val="4B82CD"/>
                </a:solidFill>
              </a:defRPr>
            </a:lvl5pPr>
          </a:lstStyle>
          <a:p>
            <a:pPr lvl="0"/>
            <a:r>
              <a:rPr lang="en-US" dirty="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5A450B13-58D7-4800-8056-C4B8131A7359}" type="datetimeFigureOut">
              <a:rPr lang="en-US" smtClean="0">
                <a:solidFill>
                  <a:prstClr val="black"/>
                </a:solidFill>
              </a:rPr>
              <a:pPr/>
              <a:t>9/6/2018</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9BC0D0-5663-42A1-BFB2-A9C2A907DB04}" type="slidenum">
              <a:rPr lang="en-US" smtClean="0"/>
              <a:pPr/>
              <a:t>‹#›</a:t>
            </a:fld>
            <a:endParaRPr lang="en-US" dirty="0"/>
          </a:p>
        </p:txBody>
      </p:sp>
    </p:spTree>
    <p:extLst>
      <p:ext uri="{BB962C8B-B14F-4D97-AF65-F5344CB8AC3E}">
        <p14:creationId xmlns:p14="http://schemas.microsoft.com/office/powerpoint/2010/main" val="903589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0175" y="3005661"/>
            <a:ext cx="7247468" cy="1149350"/>
          </a:xfrm>
        </p:spPr>
        <p:txBody>
          <a:bodyPr anchor="t"/>
          <a:lstStyle/>
          <a:p>
            <a:r>
              <a:rPr lang="en-US" dirty="0"/>
              <a:t>Click to edit Master title style</a:t>
            </a:r>
          </a:p>
        </p:txBody>
      </p:sp>
      <p:sp>
        <p:nvSpPr>
          <p:cNvPr id="3" name="Subtitle 2"/>
          <p:cNvSpPr>
            <a:spLocks noGrp="1"/>
          </p:cNvSpPr>
          <p:nvPr>
            <p:ph type="subTitle" idx="1"/>
          </p:nvPr>
        </p:nvSpPr>
        <p:spPr>
          <a:xfrm>
            <a:off x="1174045" y="4284120"/>
            <a:ext cx="9189156" cy="372533"/>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523982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1613" name="Rectangle 13"/>
          <p:cNvSpPr>
            <a:spLocks noGrp="1" noChangeArrowheads="1"/>
          </p:cNvSpPr>
          <p:nvPr>
            <p:ph type="ctrTitle"/>
          </p:nvPr>
        </p:nvSpPr>
        <p:spPr>
          <a:xfrm>
            <a:off x="685800" y="2241550"/>
            <a:ext cx="10822517" cy="1709739"/>
          </a:xfrm>
        </p:spPr>
        <p:txBody>
          <a:bodyPr anchor="ctr"/>
          <a:lstStyle>
            <a:lvl1pPr>
              <a:spcBef>
                <a:spcPct val="20000"/>
              </a:spcBef>
              <a:defRPr sz="2850">
                <a:solidFill>
                  <a:srgbClr val="007CC2"/>
                </a:solidFill>
              </a:defRPr>
            </a:lvl1pPr>
          </a:lstStyle>
          <a:p>
            <a:r>
              <a:rPr lang="en-US"/>
              <a:t>Click to edit Master title style</a:t>
            </a:r>
          </a:p>
        </p:txBody>
      </p:sp>
      <p:sp>
        <p:nvSpPr>
          <p:cNvPr id="281614" name="Rectangle 14"/>
          <p:cNvSpPr>
            <a:spLocks noGrp="1" noChangeArrowheads="1"/>
          </p:cNvSpPr>
          <p:nvPr>
            <p:ph type="subTitle" idx="1"/>
          </p:nvPr>
        </p:nvSpPr>
        <p:spPr>
          <a:xfrm>
            <a:off x="685800" y="4570414"/>
            <a:ext cx="10822517" cy="1054100"/>
          </a:xfrm>
          <a:ln/>
        </p:spPr>
        <p:txBody>
          <a:bodyPr/>
          <a:lstStyle>
            <a:lvl1pPr marL="0" indent="0">
              <a:lnSpc>
                <a:spcPct val="115000"/>
              </a:lnSpc>
              <a:spcBef>
                <a:spcPct val="35000"/>
              </a:spcBef>
              <a:buFontTx/>
              <a:buNone/>
              <a:defRPr sz="1500"/>
            </a:lvl1pPr>
          </a:lstStyle>
          <a:p>
            <a:r>
              <a:rPr lang="en-US"/>
              <a:t>Click to edit Master subtitle style</a:t>
            </a:r>
          </a:p>
        </p:txBody>
      </p:sp>
      <p:sp>
        <p:nvSpPr>
          <p:cNvPr id="281619" name="Line 19"/>
          <p:cNvSpPr>
            <a:spLocks noChangeShapeType="1"/>
          </p:cNvSpPr>
          <p:nvPr/>
        </p:nvSpPr>
        <p:spPr bwMode="auto">
          <a:xfrm>
            <a:off x="685800" y="1927225"/>
            <a:ext cx="10822517" cy="0"/>
          </a:xfrm>
          <a:prstGeom prst="line">
            <a:avLst/>
          </a:prstGeom>
          <a:noFill/>
          <a:ln w="12700">
            <a:solidFill>
              <a:srgbClr val="007CC2"/>
            </a:solidFill>
            <a:miter lim="800000"/>
            <a:headEnd/>
            <a:tailEnd/>
          </a:ln>
        </p:spPr>
        <p:txBody>
          <a:bodyPr lIns="0" tIns="0" rIns="0" bIns="0"/>
          <a:lstStyle/>
          <a:p>
            <a:pPr algn="ctr" fontAlgn="base">
              <a:spcBef>
                <a:spcPct val="0"/>
              </a:spcBef>
              <a:spcAft>
                <a:spcPct val="0"/>
              </a:spcAft>
            </a:pPr>
            <a:endParaRPr lang="en-US" sz="1800" b="1" dirty="0">
              <a:solidFill>
                <a:srgbClr val="000000"/>
              </a:solidFill>
            </a:endParaRPr>
          </a:p>
        </p:txBody>
      </p:sp>
      <p:sp>
        <p:nvSpPr>
          <p:cNvPr id="281631" name="Line 31"/>
          <p:cNvSpPr>
            <a:spLocks noChangeShapeType="1"/>
          </p:cNvSpPr>
          <p:nvPr/>
        </p:nvSpPr>
        <p:spPr bwMode="auto">
          <a:xfrm>
            <a:off x="685800" y="4265613"/>
            <a:ext cx="10822517" cy="0"/>
          </a:xfrm>
          <a:prstGeom prst="line">
            <a:avLst/>
          </a:prstGeom>
          <a:noFill/>
          <a:ln w="12700">
            <a:solidFill>
              <a:srgbClr val="007CC2"/>
            </a:solidFill>
            <a:miter lim="800000"/>
            <a:headEnd/>
            <a:tailEnd/>
          </a:ln>
        </p:spPr>
        <p:txBody>
          <a:bodyPr lIns="0" tIns="0" rIns="0" bIns="0"/>
          <a:lstStyle/>
          <a:p>
            <a:pPr algn="ctr" fontAlgn="base">
              <a:spcBef>
                <a:spcPct val="0"/>
              </a:spcBef>
              <a:spcAft>
                <a:spcPct val="0"/>
              </a:spcAft>
            </a:pPr>
            <a:endParaRPr lang="en-US" sz="1800" b="1" dirty="0">
              <a:solidFill>
                <a:srgbClr val="000000"/>
              </a:solidFill>
            </a:endParaRPr>
          </a:p>
        </p:txBody>
      </p:sp>
      <p:pic>
        <p:nvPicPr>
          <p:cNvPr id="281634" name="Picture 34" descr="AmgenTaglineBlue CMYK"/>
          <p:cNvPicPr>
            <a:picLocks noChangeAspect="1" noChangeArrowheads="1"/>
          </p:cNvPicPr>
          <p:nvPr/>
        </p:nvPicPr>
        <p:blipFill>
          <a:blip r:embed="rId2" cstate="print"/>
          <a:srcRect/>
          <a:stretch>
            <a:fillRect/>
          </a:stretch>
        </p:blipFill>
        <p:spPr bwMode="auto">
          <a:xfrm>
            <a:off x="8424333" y="1042989"/>
            <a:ext cx="3083984" cy="425451"/>
          </a:xfrm>
          <a:prstGeom prst="rect">
            <a:avLst/>
          </a:prstGeom>
          <a:noFill/>
        </p:spPr>
      </p:pic>
    </p:spTree>
    <p:extLst>
      <p:ext uri="{BB962C8B-B14F-4D97-AF65-F5344CB8AC3E}">
        <p14:creationId xmlns:p14="http://schemas.microsoft.com/office/powerpoint/2010/main" val="934317504"/>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2050" name="think-cell Slide" r:id="rId4" imgW="216" imgH="216" progId="TCLayout.ActiveDocument.1">
                  <p:embed/>
                </p:oleObj>
              </mc:Choice>
              <mc:Fallback>
                <p:oleObj name="think-cell Slide" r:id="rId4" imgW="216" imgH="216" progId="TCLayout.ActiveDocument.1">
                  <p:embed/>
                  <p:pic>
                    <p:nvPicPr>
                      <p:cNvPr id="7" name="Object 6"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6" name="Date Placeholder 5"/>
          <p:cNvSpPr>
            <a:spLocks noGrp="1"/>
          </p:cNvSpPr>
          <p:nvPr>
            <p:ph type="dt" sz="half" idx="12"/>
          </p:nvPr>
        </p:nvSpPr>
        <p:spPr/>
        <p:txBody>
          <a:bodyPr/>
          <a:lstStyle>
            <a:lvl1pPr>
              <a:defRPr/>
            </a:lvl1pPr>
          </a:lstStyle>
          <a:p>
            <a:fld id="{9A251D4B-71F5-401D-8F31-55C4EC3C763D}"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963503653"/>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Footer Placeholder 3"/>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6" name="Date Placeholder 5"/>
          <p:cNvSpPr>
            <a:spLocks noGrp="1"/>
          </p:cNvSpPr>
          <p:nvPr>
            <p:ph type="dt" sz="half" idx="12"/>
          </p:nvPr>
        </p:nvSpPr>
        <p:spPr/>
        <p:txBody>
          <a:bodyPr/>
          <a:lstStyle>
            <a:lvl1pPr>
              <a:defRPr/>
            </a:lvl1pPr>
          </a:lstStyle>
          <a:p>
            <a:fld id="{56FDA03E-3BE7-43CF-B252-71989402F92D}"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1730711402"/>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3687" y="1462088"/>
            <a:ext cx="5310716" cy="448151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62088"/>
            <a:ext cx="5310717" cy="448151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7" name="Date Placeholder 6"/>
          <p:cNvSpPr>
            <a:spLocks noGrp="1"/>
          </p:cNvSpPr>
          <p:nvPr>
            <p:ph type="dt" sz="half" idx="12"/>
          </p:nvPr>
        </p:nvSpPr>
        <p:spPr/>
        <p:txBody>
          <a:bodyPr/>
          <a:lstStyle>
            <a:lvl1pPr>
              <a:defRPr/>
            </a:lvl1pPr>
          </a:lstStyle>
          <a:p>
            <a:fld id="{7E7599B0-66DE-4D34-B5F1-41120AAD7337}"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1266964609"/>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9" name="Date Placeholder 8"/>
          <p:cNvSpPr>
            <a:spLocks noGrp="1"/>
          </p:cNvSpPr>
          <p:nvPr>
            <p:ph type="dt" sz="half" idx="12"/>
          </p:nvPr>
        </p:nvSpPr>
        <p:spPr/>
        <p:txBody>
          <a:bodyPr/>
          <a:lstStyle>
            <a:lvl1pPr>
              <a:defRPr/>
            </a:lvl1pPr>
          </a:lstStyle>
          <a:p>
            <a:fld id="{8339985E-74FC-465F-9570-715818863F1B}"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677897534"/>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074" name="think-cell Slide" r:id="rId4" imgW="216" imgH="216" progId="TCLayout.ActiveDocument.1">
                  <p:embed/>
                </p:oleObj>
              </mc:Choice>
              <mc:Fallback>
                <p:oleObj name="think-cell Slide" r:id="rId4" imgW="216" imgH="216" progId="TCLayout.ActiveDocument.1">
                  <p:embed/>
                  <p:pic>
                    <p:nvPicPr>
                      <p:cNvPr id="6" name="Object 5"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5" name="Date Placeholder 4"/>
          <p:cNvSpPr>
            <a:spLocks noGrp="1"/>
          </p:cNvSpPr>
          <p:nvPr>
            <p:ph type="dt" sz="half" idx="12"/>
          </p:nvPr>
        </p:nvSpPr>
        <p:spPr/>
        <p:txBody>
          <a:bodyPr/>
          <a:lstStyle>
            <a:lvl1pPr>
              <a:defRPr/>
            </a:lvl1pPr>
          </a:lstStyle>
          <a:p>
            <a:fld id="{5D668C26-CBF5-4E8C-8A6B-8706B0DDC25F}"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3918684102"/>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4" name="Date Placeholder 3"/>
          <p:cNvSpPr>
            <a:spLocks noGrp="1"/>
          </p:cNvSpPr>
          <p:nvPr>
            <p:ph type="dt" sz="half" idx="12"/>
          </p:nvPr>
        </p:nvSpPr>
        <p:spPr/>
        <p:txBody>
          <a:bodyPr/>
          <a:lstStyle>
            <a:lvl1pPr>
              <a:defRPr/>
            </a:lvl1pPr>
          </a:lstStyle>
          <a:p>
            <a:fld id="{3C33E3E2-8958-4A8D-A07C-E6C9D828D80C}"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3855296871"/>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4"/>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7" name="Date Placeholder 6"/>
          <p:cNvSpPr>
            <a:spLocks noGrp="1"/>
          </p:cNvSpPr>
          <p:nvPr>
            <p:ph type="dt" sz="half" idx="12"/>
          </p:nvPr>
        </p:nvSpPr>
        <p:spPr/>
        <p:txBody>
          <a:bodyPr/>
          <a:lstStyle>
            <a:lvl1pPr>
              <a:defRPr/>
            </a:lvl1pPr>
          </a:lstStyle>
          <a:p>
            <a:fld id="{070E7E87-26F3-4C3A-B2F2-1B17E45530B0}"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3659987604"/>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7" name="Date Placeholder 6"/>
          <p:cNvSpPr>
            <a:spLocks noGrp="1"/>
          </p:cNvSpPr>
          <p:nvPr>
            <p:ph type="dt" sz="half" idx="12"/>
          </p:nvPr>
        </p:nvSpPr>
        <p:spPr/>
        <p:txBody>
          <a:bodyPr/>
          <a:lstStyle>
            <a:lvl1pPr>
              <a:defRPr/>
            </a:lvl1pPr>
          </a:lstStyle>
          <a:p>
            <a:fld id="{AD659A92-74A7-4AD2-AEDD-428008CA0163}"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2224835175"/>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6" name="Date Placeholder 5"/>
          <p:cNvSpPr>
            <a:spLocks noGrp="1"/>
          </p:cNvSpPr>
          <p:nvPr>
            <p:ph type="dt" sz="half" idx="12"/>
          </p:nvPr>
        </p:nvSpPr>
        <p:spPr/>
        <p:txBody>
          <a:bodyPr/>
          <a:lstStyle>
            <a:lvl1pPr>
              <a:defRPr/>
            </a:lvl1pPr>
          </a:lstStyle>
          <a:p>
            <a:fld id="{8FCF4C71-F270-4B05-A255-BA4FA567737E}"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2296355762"/>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03221" y="0"/>
            <a:ext cx="27051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3684" y="0"/>
            <a:ext cx="7916333"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6" name="Date Placeholder 5"/>
          <p:cNvSpPr>
            <a:spLocks noGrp="1"/>
          </p:cNvSpPr>
          <p:nvPr>
            <p:ph type="dt" sz="half" idx="12"/>
          </p:nvPr>
        </p:nvSpPr>
        <p:spPr/>
        <p:txBody>
          <a:bodyPr/>
          <a:lstStyle>
            <a:lvl1pPr>
              <a:defRPr/>
            </a:lvl1pPr>
          </a:lstStyle>
          <a:p>
            <a:fld id="{0537AF40-F630-4D36-BCE0-DC4AD6944723}"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147782471"/>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3687" y="3"/>
            <a:ext cx="10822516" cy="1109663"/>
          </a:xfrm>
        </p:spPr>
        <p:txBody>
          <a:bodyPr/>
          <a:lstStyle/>
          <a:p>
            <a:r>
              <a:rPr lang="en-US"/>
              <a:t>Click to edit Master title style</a:t>
            </a:r>
          </a:p>
        </p:txBody>
      </p:sp>
      <p:sp>
        <p:nvSpPr>
          <p:cNvPr id="3" name="Chart Placeholder 2"/>
          <p:cNvSpPr>
            <a:spLocks noGrp="1"/>
          </p:cNvSpPr>
          <p:nvPr>
            <p:ph type="chart" idx="1"/>
          </p:nvPr>
        </p:nvSpPr>
        <p:spPr>
          <a:xfrm>
            <a:off x="683688" y="1462088"/>
            <a:ext cx="10824633" cy="4481512"/>
          </a:xfrm>
        </p:spPr>
        <p:txBody>
          <a:bodyPr/>
          <a:lstStyle/>
          <a:p>
            <a:r>
              <a:rPr lang="en-US" dirty="0"/>
              <a:t>Click icon to add chart</a:t>
            </a:r>
          </a:p>
        </p:txBody>
      </p:sp>
      <p:sp>
        <p:nvSpPr>
          <p:cNvPr id="4" name="Footer Placeholder 3"/>
          <p:cNvSpPr>
            <a:spLocks noGrp="1"/>
          </p:cNvSpPr>
          <p:nvPr>
            <p:ph type="ftr" sz="quarter" idx="10"/>
          </p:nvPr>
        </p:nvSpPr>
        <p:spPr>
          <a:xfrm>
            <a:off x="0" y="6397628"/>
            <a:ext cx="12192000" cy="365125"/>
          </a:xfrm>
          <a:prstGeom prst="rect">
            <a:avLst/>
          </a:prstGeom>
        </p:spPr>
        <p:txBody>
          <a:bodyPr/>
          <a:lstStyle>
            <a:lvl1pPr algn="ctr">
              <a:defRPr lang="en-US"/>
            </a:lvl1pPr>
          </a:lstStyle>
          <a:p>
            <a:endParaRPr dirty="0">
              <a:solidFill>
                <a:srgbClr val="000000"/>
              </a:solidFill>
            </a:endParaRPr>
          </a:p>
        </p:txBody>
      </p:sp>
      <p:sp>
        <p:nvSpPr>
          <p:cNvPr id="5" name="Slide Number Placeholder 4"/>
          <p:cNvSpPr>
            <a:spLocks noGrp="1"/>
          </p:cNvSpPr>
          <p:nvPr>
            <p:ph type="sldNum" sz="quarter" idx="11"/>
          </p:nvPr>
        </p:nvSpPr>
        <p:spPr>
          <a:xfrm>
            <a:off x="4823884" y="6397628"/>
            <a:ext cx="2540000" cy="365125"/>
          </a:xfrm>
        </p:spPr>
        <p:txBody>
          <a:bodyPr/>
          <a:lstStyle>
            <a:lvl1pPr>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6" name="Date Placeholder 5"/>
          <p:cNvSpPr>
            <a:spLocks noGrp="1"/>
          </p:cNvSpPr>
          <p:nvPr>
            <p:ph type="dt" sz="half" idx="12"/>
          </p:nvPr>
        </p:nvSpPr>
        <p:spPr>
          <a:xfrm>
            <a:off x="7778751" y="6397628"/>
            <a:ext cx="2540000" cy="365125"/>
          </a:xfrm>
        </p:spPr>
        <p:txBody>
          <a:bodyPr/>
          <a:lstStyle>
            <a:lvl1pPr>
              <a:defRPr/>
            </a:lvl1pPr>
          </a:lstStyle>
          <a:p>
            <a:fld id="{3C173FAC-4062-4583-A0FF-A42A25D0E65A}" type="datetime1">
              <a:rPr lang="en-US" smtClean="0">
                <a:solidFill>
                  <a:srgbClr val="777777"/>
                </a:solidFill>
              </a:rPr>
              <a:pPr/>
              <a:t>9/6/2018</a:t>
            </a:fld>
            <a:endParaRPr lang="en-US" dirty="0">
              <a:solidFill>
                <a:srgbClr val="777777"/>
              </a:solidFill>
            </a:endParaRPr>
          </a:p>
        </p:txBody>
      </p:sp>
    </p:spTree>
    <p:extLst>
      <p:ext uri="{BB962C8B-B14F-4D97-AF65-F5344CB8AC3E}">
        <p14:creationId xmlns:p14="http://schemas.microsoft.com/office/powerpoint/2010/main" val="74000831"/>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473" y="3090672"/>
            <a:ext cx="7247468" cy="1344169"/>
          </a:xfrm>
        </p:spPr>
        <p:txBody>
          <a:bodyPr anchor="t"/>
          <a:lstStyle/>
          <a:p>
            <a:r>
              <a:rPr lang="en-US" dirty="0"/>
              <a:t>Click to edit Master title style</a:t>
            </a:r>
          </a:p>
        </p:txBody>
      </p:sp>
      <p:sp>
        <p:nvSpPr>
          <p:cNvPr id="3" name="Subtitle 2"/>
          <p:cNvSpPr>
            <a:spLocks noGrp="1"/>
          </p:cNvSpPr>
          <p:nvPr>
            <p:ph type="subTitle" idx="1"/>
          </p:nvPr>
        </p:nvSpPr>
        <p:spPr>
          <a:xfrm>
            <a:off x="1109473" y="4434841"/>
            <a:ext cx="7247468" cy="372533"/>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2104" y="3657601"/>
            <a:ext cx="7864856" cy="782320"/>
          </a:xfrm>
        </p:spPr>
        <p:txBody>
          <a:bodyPr/>
          <a:lstStyle/>
          <a:p>
            <a:r>
              <a:rPr lang="en-US"/>
              <a:t>Click to edit Master title style</a:t>
            </a:r>
            <a:endParaRPr lang="en-US" dirty="0"/>
          </a:p>
        </p:txBody>
      </p:sp>
      <p:sp>
        <p:nvSpPr>
          <p:cNvPr id="3" name="Content Placeholder 2"/>
          <p:cNvSpPr>
            <a:spLocks noGrp="1"/>
          </p:cNvSpPr>
          <p:nvPr>
            <p:ph idx="1"/>
          </p:nvPr>
        </p:nvSpPr>
        <p:spPr>
          <a:xfrm>
            <a:off x="832105" y="4434842"/>
            <a:ext cx="8305796" cy="618941"/>
          </a:xfrm>
        </p:spPr>
        <p:txBody>
          <a:bodyPr/>
          <a:lstStyle/>
          <a:p>
            <a:pPr lvl="0"/>
            <a:r>
              <a:rPr lang="en-US"/>
              <a:t>Edit Master text styles</a:t>
            </a:r>
          </a:p>
        </p:txBody>
      </p:sp>
    </p:spTree>
    <p:extLst>
      <p:ext uri="{BB962C8B-B14F-4D97-AF65-F5344CB8AC3E}">
        <p14:creationId xmlns:p14="http://schemas.microsoft.com/office/powerpoint/2010/main" val="1777274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474" y="3090672"/>
            <a:ext cx="7247468" cy="1344169"/>
          </a:xfrm>
        </p:spPr>
        <p:txBody>
          <a:bodyPr anchor="t"/>
          <a:lstStyle/>
          <a:p>
            <a:r>
              <a:rPr lang="en-US"/>
              <a:t>Click to edit Master title style</a:t>
            </a:r>
            <a:endParaRPr lang="en-US" dirty="0"/>
          </a:p>
        </p:txBody>
      </p:sp>
      <p:sp>
        <p:nvSpPr>
          <p:cNvPr id="3" name="Subtitle 2"/>
          <p:cNvSpPr>
            <a:spLocks noGrp="1"/>
          </p:cNvSpPr>
          <p:nvPr>
            <p:ph type="subTitle" idx="1"/>
          </p:nvPr>
        </p:nvSpPr>
        <p:spPr>
          <a:xfrm>
            <a:off x="1109474" y="4434843"/>
            <a:ext cx="7247468" cy="372533"/>
          </a:xfrm>
        </p:spPr>
        <p:txBody>
          <a:bodyPr/>
          <a:lstStyle>
            <a:lvl1pPr marL="0" indent="0" algn="l">
              <a:buNone/>
              <a:defRPr>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14966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5" name="Picture 14" descr="GettyImages-480811109_comp.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67565"/>
          </a:xfrm>
          <a:prstGeom prst="rect">
            <a:avLst/>
          </a:prstGeom>
        </p:spPr>
      </p:pic>
      <p:sp>
        <p:nvSpPr>
          <p:cNvPr id="16" name="Rectangle 15"/>
          <p:cNvSpPr>
            <a:spLocks noChangeAspect="1"/>
          </p:cNvSpPr>
          <p:nvPr userDrawn="1"/>
        </p:nvSpPr>
        <p:spPr>
          <a:xfrm>
            <a:off x="6162098" y="1236140"/>
            <a:ext cx="5441239" cy="4080929"/>
          </a:xfrm>
          <a:prstGeom prst="rect">
            <a:avLst/>
          </a:prstGeom>
          <a:solidFill>
            <a:srgbClr val="BED7F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Slide Number Placeholder 5"/>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
        <p:nvSpPr>
          <p:cNvPr id="17" name="Rectangle 16"/>
          <p:cNvSpPr/>
          <p:nvPr userDrawn="1"/>
        </p:nvSpPr>
        <p:spPr>
          <a:xfrm>
            <a:off x="6762763" y="1789336"/>
            <a:ext cx="4239908" cy="1758197"/>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19" name="Rectangle 18"/>
          <p:cNvSpPr/>
          <p:nvPr userDrawn="1"/>
        </p:nvSpPr>
        <p:spPr>
          <a:xfrm>
            <a:off x="6920089" y="3593869"/>
            <a:ext cx="4267200" cy="1015663"/>
          </a:xfrm>
          <a:prstGeom prst="rect">
            <a:avLst/>
          </a:prstGeom>
        </p:spPr>
        <p:txBody>
          <a:bodyPr wrap="square">
            <a:spAutoFit/>
          </a:bodyPr>
          <a:lstStyle/>
          <a:p>
            <a:pPr algn="ctr"/>
            <a:r>
              <a:rPr lang="en-US" sz="2000" b="1" dirty="0">
                <a:cs typeface="Arial" panose="020B0604020202020204" pitchFamily="34" charset="0"/>
              </a:rPr>
              <a:t>A Novel Pharmaceutical Platform Focused on </a:t>
            </a:r>
            <a:br>
              <a:rPr lang="en-US" sz="2000" b="1" dirty="0">
                <a:cs typeface="Arial" panose="020B0604020202020204" pitchFamily="34" charset="0"/>
              </a:rPr>
            </a:br>
            <a:r>
              <a:rPr lang="en-US" sz="2000" b="1" dirty="0">
                <a:cs typeface="Arial" panose="020B0604020202020204" pitchFamily="34" charset="0"/>
              </a:rPr>
              <a:t>Selective Immunomodulation</a:t>
            </a:r>
            <a:endParaRPr lang="en-US" sz="2000" b="1" dirty="0"/>
          </a:p>
        </p:txBody>
      </p:sp>
      <p:pic>
        <p:nvPicPr>
          <p:cNvPr id="21" name="Picture 20" descr="SBP 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41067" y="1934635"/>
            <a:ext cx="4056463" cy="1155701"/>
          </a:xfrm>
          <a:prstGeom prst="rect">
            <a:avLst/>
          </a:prstGeom>
        </p:spPr>
      </p:pic>
    </p:spTree>
    <p:extLst>
      <p:ext uri="{BB962C8B-B14F-4D97-AF65-F5344CB8AC3E}">
        <p14:creationId xmlns:p14="http://schemas.microsoft.com/office/powerpoint/2010/main" val="52276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256489"/>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422401"/>
            <a:ext cx="10972800" cy="4703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1854306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4240302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256489"/>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1837455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256489"/>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268413"/>
            <a:ext cx="10972800" cy="639763"/>
          </a:xfrm>
          <a:prstGeom prst="rect">
            <a:avLst/>
          </a:prstGeom>
        </p:spPr>
        <p:txBody>
          <a:bodyPr anchor="t"/>
          <a:lstStyle>
            <a:lvl1pPr marL="0" indent="0">
              <a:buNone/>
              <a:defRPr sz="2400" b="0">
                <a:solidFill>
                  <a:srgbClr val="263D8D"/>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905000"/>
            <a:ext cx="10972800" cy="422116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21990024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256489"/>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18781268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6970162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10227257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22191104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10972800" cy="1256489"/>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422401"/>
            <a:ext cx="10972800" cy="47037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38767431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09600" y="6356351"/>
            <a:ext cx="2844800" cy="365125"/>
          </a:xfrm>
          <a:prstGeom prst="rect">
            <a:avLst/>
          </a:prstGeom>
        </p:spPr>
        <p:txBody>
          <a:bodyPr/>
          <a:lstStyle/>
          <a:p>
            <a:fld id="{B8DCBD10-1928-234E-8677-065396386E48}" type="slidenum">
              <a:rPr lang="en-US" smtClean="0"/>
              <a:t>‹#›</a:t>
            </a:fld>
            <a:endParaRPr lang="en-US" dirty="0"/>
          </a:p>
        </p:txBody>
      </p:sp>
    </p:spTree>
    <p:extLst>
      <p:ext uri="{BB962C8B-B14F-4D97-AF65-F5344CB8AC3E}">
        <p14:creationId xmlns:p14="http://schemas.microsoft.com/office/powerpoint/2010/main" val="1510776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Infectious Disease">
    <p:bg>
      <p:bgPr>
        <a:blipFill dpi="0" rotWithShape="0">
          <a:blip r:embed="rId2" cstate="print">
            <a:alphaModFix amt="0"/>
          </a:blip>
          <a:srcRect/>
          <a:stretch>
            <a:fillRect/>
          </a:stretch>
        </a:blipFill>
        <a:effectLst/>
      </p:bgPr>
    </p:bg>
    <p:spTree>
      <p:nvGrpSpPr>
        <p:cNvPr id="1" name=""/>
        <p:cNvGrpSpPr/>
        <p:nvPr/>
      </p:nvGrpSpPr>
      <p:grpSpPr>
        <a:xfrm>
          <a:off x="0" y="0"/>
          <a:ext cx="0" cy="0"/>
          <a:chOff x="0" y="0"/>
          <a:chExt cx="0" cy="0"/>
        </a:xfrm>
      </p:grpSpPr>
      <p:sp>
        <p:nvSpPr>
          <p:cNvPr id="6" name="Rectangle 5"/>
          <p:cNvSpPr/>
          <p:nvPr userDrawn="1"/>
        </p:nvSpPr>
        <p:spPr bwMode="gray">
          <a:xfrm>
            <a:off x="0" y="4345789"/>
            <a:ext cx="12208933" cy="2512218"/>
          </a:xfrm>
          <a:prstGeom prst="rect">
            <a:avLst/>
          </a:prstGeom>
          <a:solidFill>
            <a:schemeClr val="bg1"/>
          </a:solidFill>
          <a:ln w="9525" cap="flat" cmpd="sng" algn="ctr">
            <a:noFill/>
            <a:prstDash val="solid"/>
            <a:round/>
            <a:headEnd type="none" w="med" len="med"/>
            <a:tailEnd type="none" w="med" len="med"/>
          </a:ln>
          <a:effectLst/>
        </p:spPr>
        <p:txBody>
          <a:bodyPr lIns="108768" tIns="54388" rIns="108768" bIns="54388"/>
          <a:lstStyle/>
          <a:p>
            <a:pPr defTabSz="608087" eaLnBrk="0" hangingPunct="0">
              <a:defRPr/>
            </a:pPr>
            <a:endParaRPr lang="en-US" sz="4000" dirty="0">
              <a:solidFill>
                <a:srgbClr val="505050"/>
              </a:solidFill>
              <a:latin typeface="Verdana"/>
              <a:ea typeface="ＭＳ Ｐゴシック" charset="-128"/>
              <a:cs typeface="ＭＳ Ｐゴシック" charset="-128"/>
            </a:endParaRPr>
          </a:p>
        </p:txBody>
      </p:sp>
      <p:sp>
        <p:nvSpPr>
          <p:cNvPr id="5123" name="Rectangle 3"/>
          <p:cNvSpPr>
            <a:spLocks noGrp="1" noChangeArrowheads="1"/>
          </p:cNvSpPr>
          <p:nvPr>
            <p:ph type="subTitle" idx="1"/>
          </p:nvPr>
        </p:nvSpPr>
        <p:spPr bwMode="gray">
          <a:xfrm>
            <a:off x="571500" y="4564076"/>
            <a:ext cx="11049000" cy="389851"/>
          </a:xfrm>
        </p:spPr>
        <p:txBody>
          <a:bodyPr wrap="square">
            <a:spAutoFit/>
          </a:bodyPr>
          <a:lstStyle>
            <a:lvl1pPr marL="0" indent="0">
              <a:buFontTx/>
              <a:buNone/>
              <a:defRPr sz="2533" b="1">
                <a:solidFill>
                  <a:schemeClr val="tx1"/>
                </a:solidFill>
                <a:latin typeface="Verdana" panose="020B0604030504040204" pitchFamily="34" charset="0"/>
                <a:cs typeface="Verdana" panose="020B0604030504040204" pitchFamily="34" charset="0"/>
              </a:defRPr>
            </a:lvl1pPr>
          </a:lstStyle>
          <a:p>
            <a:r>
              <a:rPr lang="en-US"/>
              <a:t>Click to edit Master subtitle style</a:t>
            </a:r>
            <a:endParaRPr lang="en-US" dirty="0"/>
          </a:p>
        </p:txBody>
      </p:sp>
      <p:sp>
        <p:nvSpPr>
          <p:cNvPr id="10" name="Text Placeholder 9"/>
          <p:cNvSpPr>
            <a:spLocks noGrp="1"/>
          </p:cNvSpPr>
          <p:nvPr>
            <p:ph type="body" sz="quarter" idx="12"/>
          </p:nvPr>
        </p:nvSpPr>
        <p:spPr>
          <a:xfrm>
            <a:off x="571500" y="5008570"/>
            <a:ext cx="11049000" cy="333425"/>
          </a:xfrm>
        </p:spPr>
        <p:txBody>
          <a:bodyPr wrap="square">
            <a:spAutoFit/>
          </a:bodyPr>
          <a:lstStyle>
            <a:lvl1pPr>
              <a:buFontTx/>
              <a:buNone/>
              <a:defRPr sz="2133" b="0">
                <a:latin typeface="Verdana" panose="020B0604030504040204" pitchFamily="34" charset="0"/>
                <a:cs typeface="Verdana" panose="020B0604030504040204" pitchFamily="34" charset="0"/>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3443" y="6189151"/>
            <a:ext cx="2743200" cy="555044"/>
          </a:xfrm>
          <a:prstGeom prst="rect">
            <a:avLst/>
          </a:prstGeom>
        </p:spPr>
      </p:pic>
      <p:sp>
        <p:nvSpPr>
          <p:cNvPr id="5" name="Title 4"/>
          <p:cNvSpPr>
            <a:spLocks noGrp="1"/>
          </p:cNvSpPr>
          <p:nvPr>
            <p:ph type="title"/>
          </p:nvPr>
        </p:nvSpPr>
        <p:spPr bwMode="invGray">
          <a:xfrm>
            <a:off x="571500" y="1563697"/>
            <a:ext cx="11049000" cy="636008"/>
          </a:xfrm>
          <a:noFill/>
          <a:ln w="12700">
            <a:noFill/>
            <a:miter lim="800000"/>
            <a:headEnd/>
            <a:tailEnd/>
          </a:ln>
        </p:spPr>
        <p:txBody>
          <a:bodyPr vert="horz" wrap="square" lIns="0" tIns="0" rIns="0" bIns="0" numCol="1" anchor="t" anchorCtr="0" compatLnSpc="1">
            <a:prstTxWarp prst="textNoShape">
              <a:avLst/>
            </a:prstTxWarp>
            <a:spAutoFit/>
          </a:bodyPr>
          <a:lstStyle>
            <a:lvl1pPr>
              <a:defRPr lang="en-US" sz="4133" b="1" kern="1200" dirty="0">
                <a:solidFill>
                  <a:schemeClr val="bg1"/>
                </a:solidFill>
                <a:effectLst>
                  <a:outerShdw blurRad="38100" dist="38100" dir="2700000" algn="tl">
                    <a:srgbClr val="000000">
                      <a:alpha val="43137"/>
                    </a:srgbClr>
                  </a:outerShdw>
                </a:effectLst>
                <a:latin typeface="Verdana" panose="020B0604030504040204" pitchFamily="34" charset="0"/>
                <a:ea typeface="Verdana" pitchFamily="34" charset="0"/>
                <a:cs typeface="Verdana" panose="020B0604030504040204" pitchFamily="34" charset="0"/>
              </a:defRPr>
            </a:lvl1pPr>
          </a:lstStyle>
          <a:p>
            <a:pPr marL="0" lvl="0" indent="0" defTabSz="608064">
              <a:buClr>
                <a:schemeClr val="tx1"/>
              </a:buClr>
              <a:buSzPct val="100000"/>
              <a:buFont typeface="Arial" pitchFamily="-65" charset="0"/>
              <a:buNone/>
            </a:pPr>
            <a:r>
              <a:rPr lang="en-US"/>
              <a:t>Click to edit Master title style</a:t>
            </a:r>
            <a:endParaRPr lang="en-US" dirty="0"/>
          </a:p>
        </p:txBody>
      </p:sp>
      <p:pic>
        <p:nvPicPr>
          <p:cNvPr id="1028" name="Picture 4" descr="C:\Users\HP Tower 2\Desktop\Background2.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
            <a:ext cx="12192000" cy="6870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325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71500" y="378468"/>
            <a:ext cx="11049000" cy="512962"/>
          </a:xfrm>
          <a:noFill/>
          <a:ln w="12700">
            <a:noFill/>
            <a:miter lim="800000"/>
            <a:headEnd/>
            <a:tailEnd/>
          </a:ln>
        </p:spPr>
        <p:txBody>
          <a:bodyPr vert="horz" wrap="square" lIns="0" tIns="0" rIns="0" bIns="0" numCol="1" anchor="t" anchorCtr="0" compatLnSpc="1">
            <a:prstTxWarp prst="textNoShape">
              <a:avLst/>
            </a:prstTxWarp>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239366290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71500" y="955156"/>
            <a:ext cx="11049000" cy="369332"/>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400" dirty="0">
                <a:solidFill>
                  <a:schemeClr val="bg2"/>
                </a:solidFill>
                <a:latin typeface="Verdana" pitchFamily="34" charset="0"/>
                <a:ea typeface="Arial Unicode MS" pitchFamily="-65" charset="0"/>
                <a:cs typeface="Arial Unicode MS" pitchFamily="-65" charset="0"/>
                <a:sym typeface="Arial" pitchFamily="-65" charset="0"/>
              </a:defRPr>
            </a:lvl1pPr>
            <a:lvl2pPr>
              <a:defRPr sz="2533"/>
            </a:lvl2pPr>
            <a:lvl3pPr>
              <a:defRPr sz="2533"/>
            </a:lvl3pPr>
            <a:lvl4pPr>
              <a:defRPr sz="2533"/>
            </a:lvl4pPr>
            <a:lvl5pPr>
              <a:defRPr sz="2533"/>
            </a:lvl5pPr>
          </a:lstStyle>
          <a:p>
            <a:pPr marL="0" lvl="0" indent="0" algn="l" rtl="0" eaLnBrk="0" fontAlgn="base" hangingPunct="0">
              <a:spcBef>
                <a:spcPts val="2500"/>
              </a:spcBef>
              <a:spcAft>
                <a:spcPct val="0"/>
              </a:spcAft>
              <a:buClr>
                <a:schemeClr val="tx1"/>
              </a:buClr>
              <a:buSzPct val="100000"/>
              <a:buFont typeface="Arial" pitchFamily="-65" charset="0"/>
              <a:buNone/>
            </a:pPr>
            <a:r>
              <a:rPr lang="en-US"/>
              <a:t>Click to edit Master text styles</a:t>
            </a:r>
          </a:p>
        </p:txBody>
      </p:sp>
    </p:spTree>
    <p:extLst>
      <p:ext uri="{BB962C8B-B14F-4D97-AF65-F5344CB8AC3E}">
        <p14:creationId xmlns:p14="http://schemas.microsoft.com/office/powerpoint/2010/main" val="34015486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title, su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378455"/>
            <a:ext cx="11049000" cy="1025922"/>
          </a:xfrm>
        </p:spPr>
        <p:txBody>
          <a:bodyPr/>
          <a:lstStyle>
            <a:lvl1pPr>
              <a:defRPr/>
            </a:lvl1pPr>
          </a:lstStyle>
          <a:p>
            <a:r>
              <a:rPr lang="en-US" dirty="0"/>
              <a:t>Click to edit Master </a:t>
            </a:r>
            <a:br>
              <a:rPr lang="en-US" dirty="0"/>
            </a:br>
            <a:r>
              <a:rPr lang="en-US" dirty="0"/>
              <a:t>title style</a:t>
            </a:r>
          </a:p>
        </p:txBody>
      </p:sp>
      <p:sp>
        <p:nvSpPr>
          <p:cNvPr id="5" name="Text Placeholder 4"/>
          <p:cNvSpPr>
            <a:spLocks noGrp="1"/>
          </p:cNvSpPr>
          <p:nvPr>
            <p:ph type="body" sz="quarter" idx="10"/>
          </p:nvPr>
        </p:nvSpPr>
        <p:spPr>
          <a:xfrm>
            <a:off x="571500" y="1482728"/>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356927371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0" y="1713178"/>
            <a:ext cx="1104900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167031702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line title, sub,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378455"/>
            <a:ext cx="11049000" cy="1025922"/>
          </a:xfrm>
        </p:spPr>
        <p:txBody>
          <a:bodyPr/>
          <a:lstStyle>
            <a:lvl1pPr>
              <a:defRPr/>
            </a:lvl1pPr>
          </a:lstStyle>
          <a:p>
            <a:r>
              <a:rPr lang="en-US" dirty="0"/>
              <a:t>Click to edit Master </a:t>
            </a:r>
            <a:br>
              <a:rPr lang="en-US" dirty="0"/>
            </a:br>
            <a:r>
              <a:rPr lang="en-US" dirty="0"/>
              <a:t>title style</a:t>
            </a:r>
          </a:p>
        </p:txBody>
      </p:sp>
      <p:sp>
        <p:nvSpPr>
          <p:cNvPr id="3" name="Content Placeholder 2"/>
          <p:cNvSpPr>
            <a:spLocks noGrp="1"/>
          </p:cNvSpPr>
          <p:nvPr>
            <p:ph idx="1"/>
          </p:nvPr>
        </p:nvSpPr>
        <p:spPr>
          <a:xfrm>
            <a:off x="571500" y="2305050"/>
            <a:ext cx="1104900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1482728"/>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162824375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ub, header,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0" y="1713180"/>
            <a:ext cx="11049000" cy="368531"/>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10000"/>
              </a:lnSpc>
              <a:spcBef>
                <a:spcPts val="0"/>
              </a:spcBef>
              <a:spcAft>
                <a:spcPct val="0"/>
              </a:spcAft>
              <a:buClr>
                <a:schemeClr val="tx1"/>
              </a:buClr>
              <a:buSzPct val="100000"/>
              <a:buFont typeface="Arial" pitchFamily="-65" charset="0"/>
              <a:buNone/>
              <a:defRPr lang="en-US" sz="2400" dirty="0" smtClean="0">
                <a:solidFill>
                  <a:schemeClr val="tx1"/>
                </a:solidFill>
                <a:latin typeface="Verdana" pitchFamily="34" charset="0"/>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4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2133" dirty="0">
                <a:solidFill>
                  <a:schemeClr val="tx1"/>
                </a:solidFill>
                <a:latin typeface="+mn-lt"/>
                <a:ea typeface="Arial Unicode MS" pitchFamily="-65" charset="0"/>
                <a:cs typeface="Arial Unicode MS" pitchFamily="-65" charset="0"/>
                <a:sym typeface="Arial" pitchFamily="-65" charset="0"/>
              </a:defRPr>
            </a:lvl5pPr>
          </a:lstStyle>
          <a:p>
            <a:pPr lvl="0"/>
            <a:r>
              <a:rPr lang="en-US"/>
              <a:t>Click to edit Master text styles</a:t>
            </a:r>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
        <p:nvSpPr>
          <p:cNvPr id="6" name="Content Placeholder 2"/>
          <p:cNvSpPr>
            <a:spLocks noGrp="1"/>
          </p:cNvSpPr>
          <p:nvPr>
            <p:ph idx="11"/>
          </p:nvPr>
        </p:nvSpPr>
        <p:spPr>
          <a:xfrm>
            <a:off x="571500" y="2305060"/>
            <a:ext cx="11049000" cy="3409951"/>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868672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sub, 3 text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2" y="1713178"/>
            <a:ext cx="355854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4318002" y="1713178"/>
            <a:ext cx="355854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2"/>
          </p:nvPr>
        </p:nvSpPr>
        <p:spPr>
          <a:xfrm>
            <a:off x="8064502" y="1713178"/>
            <a:ext cx="355854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4964115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arge divider">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769" y="1861555"/>
            <a:ext cx="11049000" cy="595099"/>
          </a:xfrm>
          <a:noFill/>
          <a:ln w="12700">
            <a:noFill/>
            <a:miter lim="800000"/>
            <a:headEnd/>
            <a:tailEnd/>
          </a:ln>
        </p:spPr>
        <p:txBody>
          <a:bodyPr vert="horz" wrap="square" lIns="0" tIns="0" rIns="0" bIns="0" numCol="1" anchor="t" anchorCtr="0" compatLnSpc="1">
            <a:prstTxWarp prst="textNoShape">
              <a:avLst/>
            </a:prstTxWarp>
            <a:spAutoFit/>
          </a:bodyPr>
          <a:lstStyle>
            <a:lvl1pPr>
              <a:defRPr lang="en-US" sz="3867" dirty="0">
                <a:solidFill>
                  <a:schemeClr val="bg2"/>
                </a:solidFill>
              </a:defRPr>
            </a:lvl1pPr>
          </a:lstStyle>
          <a:p>
            <a:pPr marL="0" lvl="0" indent="0">
              <a:spcBef>
                <a:spcPts val="0"/>
              </a:spcBef>
              <a:buNone/>
            </a:pPr>
            <a:r>
              <a:rPr lang="en-US"/>
              <a:t>Click to edit Master text styles</a:t>
            </a:r>
          </a:p>
        </p:txBody>
      </p:sp>
      <p:sp>
        <p:nvSpPr>
          <p:cNvPr id="8" name="Text Placeholder 5"/>
          <p:cNvSpPr>
            <a:spLocks noGrp="1"/>
          </p:cNvSpPr>
          <p:nvPr>
            <p:ph type="body" sz="quarter" idx="10"/>
          </p:nvPr>
        </p:nvSpPr>
        <p:spPr>
          <a:xfrm>
            <a:off x="571501" y="5329100"/>
            <a:ext cx="5435864" cy="385907"/>
          </a:xfrm>
          <a:noFill/>
          <a:ln w="12700">
            <a:noFill/>
            <a:miter lim="800000"/>
            <a:headEnd/>
            <a:tailEnd/>
          </a:ln>
        </p:spPr>
        <p:txBody>
          <a:bodyPr vert="horz" wrap="square" lIns="0" tIns="0" rIns="0" bIns="57118" numCol="1" anchor="b" anchorCtr="0" compatLnSpc="1">
            <a:prstTxWarp prst="textNoShape">
              <a:avLst/>
            </a:prstTxWarp>
            <a:spAutoFit/>
          </a:bodyPr>
          <a:lstStyle>
            <a:lvl1pPr marL="0" indent="0" algn="l" rtl="0" eaLnBrk="0" fontAlgn="base" hangingPunct="0">
              <a:lnSpc>
                <a:spcPct val="100000"/>
              </a:lnSpc>
              <a:spcBef>
                <a:spcPts val="0"/>
              </a:spcBef>
              <a:spcAft>
                <a:spcPct val="0"/>
              </a:spcAft>
              <a:buNone/>
              <a:defRPr lang="en-US" sz="2133" dirty="0" smtClean="0">
                <a:solidFill>
                  <a:schemeClr val="tx1"/>
                </a:solidFill>
                <a:latin typeface="Verdana" pitchFamily="34" charset="0"/>
                <a:ea typeface="Arial Unicode MS" pitchFamily="-65" charset="0"/>
                <a:cs typeface="Arial Unicode MS" pitchFamily="-65" charset="0"/>
                <a:sym typeface="Arial" pitchFamily="-65" charset="0"/>
              </a:defRPr>
            </a:lvl1pPr>
            <a:lvl2pPr marL="0" indent="0" algn="r" rtl="0" eaLnBrk="0" fontAlgn="base" hangingPunct="0">
              <a:lnSpc>
                <a:spcPct val="100000"/>
              </a:lnSpc>
              <a:spcBef>
                <a:spcPct val="50000"/>
              </a:spcBef>
              <a:spcAft>
                <a:spcPct val="0"/>
              </a:spcAft>
              <a:buNone/>
              <a:defRPr lang="en-US" sz="1733" dirty="0" smtClean="0">
                <a:solidFill>
                  <a:schemeClr val="tx1"/>
                </a:solidFill>
                <a:latin typeface="Arial" charset="0"/>
                <a:ea typeface="Arial Unicode MS" pitchFamily="-65" charset="0"/>
                <a:cs typeface="Arial Unicode MS" pitchFamily="-65" charset="0"/>
                <a:sym typeface="Arial" pitchFamily="-65" charset="0"/>
              </a:defRPr>
            </a:lvl2pPr>
          </a:lstStyle>
          <a:p>
            <a:pPr lvl="0"/>
            <a:r>
              <a:rPr lang="en-US"/>
              <a:t>Click to edit Master text styles</a:t>
            </a:r>
          </a:p>
        </p:txBody>
      </p:sp>
      <p:sp>
        <p:nvSpPr>
          <p:cNvPr id="9" name="Text Placeholder 11"/>
          <p:cNvSpPr>
            <a:spLocks noGrp="1"/>
          </p:cNvSpPr>
          <p:nvPr>
            <p:ph type="body" sz="quarter" idx="12"/>
          </p:nvPr>
        </p:nvSpPr>
        <p:spPr>
          <a:xfrm>
            <a:off x="571500" y="5715008"/>
            <a:ext cx="5431896" cy="295512"/>
          </a:xfrm>
        </p:spPr>
        <p:txBody>
          <a:bodyPr wrap="square" tIns="28557" anchor="t" anchorCtr="0">
            <a:spAutoFit/>
          </a:bodyPr>
          <a:lstStyle>
            <a:lvl1pPr algn="l">
              <a:lnSpc>
                <a:spcPct val="100000"/>
              </a:lnSpc>
              <a:spcBef>
                <a:spcPts val="0"/>
              </a:spcBef>
              <a:buNone/>
              <a:defRPr sz="1733">
                <a:solidFill>
                  <a:schemeClr val="tx1"/>
                </a:solidFill>
              </a:defRPr>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269169407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 chart inf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0" y="1713179"/>
            <a:ext cx="11049000" cy="333425"/>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00000"/>
              </a:lnSpc>
              <a:spcBef>
                <a:spcPts val="0"/>
              </a:spcBef>
              <a:spcAft>
                <a:spcPct val="0"/>
              </a:spcAft>
              <a:buClr>
                <a:schemeClr val="tx1"/>
              </a:buClr>
              <a:buSzPct val="100000"/>
              <a:buFont typeface="Arial" pitchFamily="-65" charset="0"/>
              <a:buNone/>
              <a:defRPr lang="en-US" sz="2133" dirty="0" smtClean="0">
                <a:solidFill>
                  <a:schemeClr val="accent1"/>
                </a:solidFill>
                <a:latin typeface="Verdana" pitchFamily="34" charset="0"/>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4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2133" dirty="0">
                <a:solidFill>
                  <a:schemeClr val="tx1"/>
                </a:solidFill>
                <a:latin typeface="+mn-lt"/>
                <a:ea typeface="Arial Unicode MS" pitchFamily="-65" charset="0"/>
                <a:cs typeface="Arial Unicode MS" pitchFamily="-65" charset="0"/>
                <a:sym typeface="Arial" pitchFamily="-65" charset="0"/>
              </a:defRPr>
            </a:lvl5pPr>
          </a:lstStyle>
          <a:p>
            <a:pPr lvl="0"/>
            <a:r>
              <a:rPr lang="en-US"/>
              <a:t>Click to edit Master text styles</a:t>
            </a:r>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327576029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line title, sub, chart inf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378455"/>
            <a:ext cx="11049000" cy="1025922"/>
          </a:xfrm>
        </p:spPr>
        <p:txBody>
          <a:bodyPr/>
          <a:lstStyle>
            <a:lvl1pPr>
              <a:defRPr/>
            </a:lvl1pPr>
          </a:lstStyle>
          <a:p>
            <a:r>
              <a:rPr lang="en-US" dirty="0"/>
              <a:t>Click to edit Master </a:t>
            </a:r>
            <a:br>
              <a:rPr lang="en-US" dirty="0"/>
            </a:br>
            <a:r>
              <a:rPr lang="en-US" dirty="0"/>
              <a:t>title style</a:t>
            </a:r>
          </a:p>
        </p:txBody>
      </p:sp>
      <p:sp>
        <p:nvSpPr>
          <p:cNvPr id="3" name="Content Placeholder 2"/>
          <p:cNvSpPr>
            <a:spLocks noGrp="1"/>
          </p:cNvSpPr>
          <p:nvPr>
            <p:ph idx="1"/>
          </p:nvPr>
        </p:nvSpPr>
        <p:spPr>
          <a:xfrm>
            <a:off x="571500" y="2094179"/>
            <a:ext cx="11049000" cy="333425"/>
          </a:xfrm>
          <a:noFill/>
          <a:ln w="12700">
            <a:noFill/>
            <a:miter lim="800000"/>
            <a:headEnd/>
            <a:tailEnd/>
          </a:ln>
        </p:spPr>
        <p:txBody>
          <a:bodyPr vert="horz" wrap="square" lIns="0" tIns="0" rIns="0" bIns="0" numCol="1" anchor="t" anchorCtr="0" compatLnSpc="1">
            <a:prstTxWarp prst="textNoShape">
              <a:avLst/>
            </a:prstTxWarp>
            <a:spAutoFit/>
          </a:bodyPr>
          <a:lstStyle>
            <a:lvl1pPr marL="0" indent="0" algn="l" rtl="0" eaLnBrk="0" fontAlgn="base" hangingPunct="0">
              <a:lnSpc>
                <a:spcPct val="100000"/>
              </a:lnSpc>
              <a:spcBef>
                <a:spcPts val="0"/>
              </a:spcBef>
              <a:spcAft>
                <a:spcPct val="0"/>
              </a:spcAft>
              <a:buClr>
                <a:schemeClr val="tx1"/>
              </a:buClr>
              <a:buSzPct val="100000"/>
              <a:buFont typeface="Arial" pitchFamily="-65" charset="0"/>
              <a:buNone/>
              <a:defRPr lang="en-US" sz="2133" dirty="0" smtClean="0">
                <a:solidFill>
                  <a:schemeClr val="accent1"/>
                </a:solidFill>
                <a:latin typeface="Verdana" pitchFamily="34" charset="0"/>
                <a:ea typeface="Arial Unicode MS" pitchFamily="-65" charset="0"/>
                <a:cs typeface="Arial Unicode MS" pitchFamily="-65" charset="0"/>
                <a:sym typeface="Arial" pitchFamily="-65" charset="0"/>
              </a:defRPr>
            </a:lvl1pPr>
            <a:lvl2pPr algn="l" rtl="0" eaLnBrk="0" fontAlgn="base" hangingPunct="0">
              <a:lnSpc>
                <a:spcPct val="110000"/>
              </a:lnSpc>
              <a:spcBef>
                <a:spcPts val="0"/>
              </a:spcBef>
              <a:spcAft>
                <a:spcPct val="0"/>
              </a:spcAft>
              <a:buClr>
                <a:schemeClr val="tx1"/>
              </a:buClr>
              <a:buSzPct val="100000"/>
              <a:buFont typeface="Arial" pitchFamily="-65" charset="0"/>
              <a:defRPr lang="en-US" sz="2400" dirty="0" smtClean="0">
                <a:solidFill>
                  <a:schemeClr val="tx1"/>
                </a:solidFill>
                <a:latin typeface="+mn-lt"/>
                <a:ea typeface="Arial Unicode MS" pitchFamily="-65" charset="0"/>
                <a:cs typeface="Arial Unicode MS" pitchFamily="-65" charset="0"/>
                <a:sym typeface="Arial" pitchFamily="-65" charset="0"/>
              </a:defRPr>
            </a:lvl2pPr>
            <a:lvl3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3pPr>
            <a:lvl4pPr algn="l" rtl="0" eaLnBrk="0" fontAlgn="base" hangingPunct="0">
              <a:lnSpc>
                <a:spcPct val="110000"/>
              </a:lnSpc>
              <a:spcBef>
                <a:spcPts val="0"/>
              </a:spcBef>
              <a:spcAft>
                <a:spcPct val="0"/>
              </a:spcAft>
              <a:buClr>
                <a:schemeClr val="tx1"/>
              </a:buClr>
              <a:buSzPct val="100000"/>
              <a:buFont typeface="Arial" pitchFamily="-65" charset="0"/>
              <a:defRPr lang="en-US" sz="2133" dirty="0" smtClean="0">
                <a:solidFill>
                  <a:schemeClr val="tx1"/>
                </a:solidFill>
                <a:latin typeface="+mn-lt"/>
                <a:ea typeface="Arial Unicode MS" pitchFamily="-65" charset="0"/>
                <a:cs typeface="Arial Unicode MS" pitchFamily="-65" charset="0"/>
                <a:sym typeface="Arial" pitchFamily="-65" charset="0"/>
              </a:defRPr>
            </a:lvl4pPr>
            <a:lvl5pPr algn="l" rtl="0" eaLnBrk="0" fontAlgn="base" hangingPunct="0">
              <a:lnSpc>
                <a:spcPct val="110000"/>
              </a:lnSpc>
              <a:spcBef>
                <a:spcPts val="0"/>
              </a:spcBef>
              <a:spcAft>
                <a:spcPct val="0"/>
              </a:spcAft>
              <a:buClr>
                <a:schemeClr val="tx1"/>
              </a:buClr>
              <a:buSzPct val="100000"/>
              <a:buFont typeface="Arial" pitchFamily="-65" charset="0"/>
              <a:defRPr lang="en-US" sz="2133" dirty="0">
                <a:solidFill>
                  <a:schemeClr val="tx1"/>
                </a:solidFill>
                <a:latin typeface="+mn-lt"/>
                <a:ea typeface="Arial Unicode MS" pitchFamily="-65" charset="0"/>
                <a:cs typeface="Arial Unicode MS" pitchFamily="-65" charset="0"/>
                <a:sym typeface="Arial" pitchFamily="-65" charset="0"/>
              </a:defRPr>
            </a:lvl5pPr>
          </a:lstStyle>
          <a:p>
            <a:pPr lvl="0"/>
            <a:r>
              <a:rPr lang="en-US"/>
              <a:t>Click to edit Master text styles</a:t>
            </a:r>
          </a:p>
        </p:txBody>
      </p:sp>
      <p:sp>
        <p:nvSpPr>
          <p:cNvPr id="5" name="Text Placeholder 4"/>
          <p:cNvSpPr>
            <a:spLocks noGrp="1"/>
          </p:cNvSpPr>
          <p:nvPr>
            <p:ph type="body" sz="quarter" idx="10"/>
          </p:nvPr>
        </p:nvSpPr>
        <p:spPr>
          <a:xfrm>
            <a:off x="571500" y="1482728"/>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337048480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ine title,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0" y="1713178"/>
            <a:ext cx="1104900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2311829"/>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ub, LEFT HALF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3" y="1713178"/>
            <a:ext cx="5435865"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272143174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 RIGHT HALF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184637" y="1713178"/>
            <a:ext cx="5435865"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24082187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ub, LEFT 2/3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71500" y="1713178"/>
            <a:ext cx="731520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210459138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ub, RIGHT 2/3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305300" y="1713178"/>
            <a:ext cx="7315200" cy="4001824"/>
          </a:xfrm>
          <a:noFill/>
          <a:ln w="12700">
            <a:noFill/>
            <a:miter lim="800000"/>
            <a:headEnd/>
            <a:tailEnd/>
          </a:ln>
        </p:spPr>
        <p:txBody>
          <a:bodyPr vert="horz" wrap="square" lIns="0" tIns="0" rIns="0" bIns="0" numCol="1" anchor="t" anchorCtr="0" compatLnSpc="1">
            <a:prstTxWarp prst="textNoShape">
              <a:avLst/>
            </a:prstTxWarp>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p:nvPr>
        </p:nvSpPr>
        <p:spPr>
          <a:xfrm>
            <a:off x="571500" y="955157"/>
            <a:ext cx="11049000" cy="384722"/>
          </a:xfrm>
        </p:spPr>
        <p:txBody>
          <a:bodyPr lIns="0" tIns="0" rIns="0" bIns="0"/>
          <a:lstStyle>
            <a:lvl1pPr marL="0" indent="0">
              <a:buNone/>
              <a:defRPr sz="2400">
                <a:solidFill>
                  <a:schemeClr val="bg2"/>
                </a:solidFill>
              </a:defRPr>
            </a:lvl1pPr>
            <a:lvl2pPr>
              <a:defRPr sz="2533"/>
            </a:lvl2pPr>
            <a:lvl3pPr>
              <a:defRPr sz="2533"/>
            </a:lvl3pPr>
            <a:lvl4pPr>
              <a:defRPr sz="2533"/>
            </a:lvl4pPr>
            <a:lvl5pPr>
              <a:defRPr sz="2533"/>
            </a:lvl5pPr>
          </a:lstStyle>
          <a:p>
            <a:pPr lvl="0"/>
            <a:r>
              <a:rPr lang="en-US"/>
              <a:t>Click to edit Master text styles</a:t>
            </a:r>
          </a:p>
        </p:txBody>
      </p:sp>
    </p:spTree>
    <p:extLst>
      <p:ext uri="{BB962C8B-B14F-4D97-AF65-F5344CB8AC3E}">
        <p14:creationId xmlns:p14="http://schemas.microsoft.com/office/powerpoint/2010/main" val="178106541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Janssen them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15416" y="1133864"/>
            <a:ext cx="9361168" cy="4590272"/>
          </a:xfrm>
          <a:prstGeom prst="rect">
            <a:avLst/>
          </a:prstGeom>
        </p:spPr>
      </p:pic>
    </p:spTree>
    <p:extLst>
      <p:ext uri="{BB962C8B-B14F-4D97-AF65-F5344CB8AC3E}">
        <p14:creationId xmlns:p14="http://schemas.microsoft.com/office/powerpoint/2010/main" val="314954822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428"/>
              </a:spcBef>
              <a:spcAft>
                <a:spcPts val="715"/>
              </a:spcAft>
              <a:defRPr sz="2533"/>
            </a:lvl1pPr>
            <a:lvl2pPr>
              <a:spcBef>
                <a:spcPts val="715"/>
              </a:spcBef>
              <a:spcAft>
                <a:spcPts val="715"/>
              </a:spcAft>
              <a:defRPr sz="2400"/>
            </a:lvl2pPr>
            <a:lvl3pPr>
              <a:spcBef>
                <a:spcPts val="357"/>
              </a:spcBef>
              <a:spcAft>
                <a:spcPts val="715"/>
              </a:spcAft>
              <a:defRPr sz="2133"/>
            </a:lvl3pPr>
            <a:lvl4pPr>
              <a:spcBef>
                <a:spcPts val="238"/>
              </a:spcBef>
              <a:spcAft>
                <a:spcPts val="715"/>
              </a:spcAft>
              <a:defRPr sz="1867"/>
            </a:lvl4pPr>
            <a:lvl5pPr>
              <a:spcBef>
                <a:spcPts val="118"/>
              </a:spcBef>
              <a:spcAft>
                <a:spcPts val="715"/>
              </a:spcAft>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74951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p:cNvSpPr/>
          <p:nvPr userDrawn="1"/>
        </p:nvSpPr>
        <p:spPr>
          <a:xfrm>
            <a:off x="0" y="1"/>
            <a:ext cx="12192000" cy="1062038"/>
          </a:xfrm>
          <a:prstGeom prst="rect">
            <a:avLst/>
          </a:prstGeom>
          <a:gradFill flip="none" rotWithShape="1">
            <a:gsLst>
              <a:gs pos="100000">
                <a:srgbClr val="DCDCDC"/>
              </a:gs>
              <a:gs pos="0">
                <a:srgbClr val="FFFFFF"/>
              </a:gs>
            </a:gsLst>
            <a:lin ang="16200000" scaled="1"/>
            <a:tileRect/>
          </a:gradFill>
          <a:ln w="9525" cap="flat" cmpd="sng" algn="ctr">
            <a:noFill/>
            <a:prstDash val="solid"/>
          </a:ln>
          <a:effectLst/>
        </p:spPr>
        <p:txBody>
          <a:bodyPr lIns="111062" tIns="55531" rIns="111062" bIns="55531" anchor="ctr"/>
          <a:lstStyle/>
          <a:p>
            <a:pPr algn="ctr" defTabSz="1110569" fontAlgn="auto">
              <a:spcBef>
                <a:spcPts val="0"/>
              </a:spcBef>
              <a:spcAft>
                <a:spcPts val="0"/>
              </a:spcAft>
              <a:defRPr/>
            </a:pPr>
            <a:endParaRPr lang="en-US" sz="1584" kern="0" dirty="0" err="1">
              <a:solidFill>
                <a:srgbClr val="002060"/>
              </a:solidFill>
              <a:latin typeface="Arial"/>
              <a:ea typeface="ＭＳ Ｐゴシック"/>
              <a:cs typeface="+mn-cs"/>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lIns="130622" tIns="65311" rIns="130622" bIns="65311"/>
          <a:lstStyle/>
          <a:p>
            <a:fld id="{5881B888-FCD3-44B1-AAEE-D3D8936686A7}" type="datetimeFigureOut">
              <a:rPr lang="en-US" smtClean="0"/>
              <a:t>9/6/2018</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lIns="130622" tIns="65311" rIns="130622" bIns="65311"/>
          <a:lstStyle/>
          <a:p>
            <a:endParaRPr lang="en-US"/>
          </a:p>
        </p:txBody>
      </p:sp>
      <p:sp>
        <p:nvSpPr>
          <p:cNvPr id="6" name="Slide Number Placeholder 5"/>
          <p:cNvSpPr>
            <a:spLocks noGrp="1"/>
          </p:cNvSpPr>
          <p:nvPr>
            <p:ph type="sldNum" sz="quarter" idx="12"/>
          </p:nvPr>
        </p:nvSpPr>
        <p:spPr/>
        <p:txBody>
          <a:bodyPr/>
          <a:lstStyle/>
          <a:p>
            <a:fld id="{C36A6F13-9E49-48CE-9205-7F3D75022DDF}" type="slidenum">
              <a:rPr lang="en-US" smtClean="0"/>
              <a:t>‹#›</a:t>
            </a:fld>
            <a:endParaRPr lang="en-US"/>
          </a:p>
        </p:txBody>
      </p:sp>
    </p:spTree>
    <p:extLst>
      <p:ext uri="{BB962C8B-B14F-4D97-AF65-F5344CB8AC3E}">
        <p14:creationId xmlns:p14="http://schemas.microsoft.com/office/powerpoint/2010/main" val="17169357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OL 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609602" y="151638"/>
            <a:ext cx="10972800" cy="991363"/>
          </a:xfrm>
        </p:spPr>
        <p:txBody>
          <a:bodyPr/>
          <a:lstStyle/>
          <a:p>
            <a:r>
              <a:rPr lang="en-US"/>
              <a:t>Click to edit Master title style</a:t>
            </a:r>
          </a:p>
        </p:txBody>
      </p:sp>
    </p:spTree>
    <p:extLst>
      <p:ext uri="{BB962C8B-B14F-4D97-AF65-F5344CB8AC3E}">
        <p14:creationId xmlns:p14="http://schemas.microsoft.com/office/powerpoint/2010/main" val="12935317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1"/>
                </a:solidFill>
              </a:defRPr>
            </a:lvl1pPr>
          </a:lstStyle>
          <a:p>
            <a:r>
              <a:rPr lang="en-US" dirty="0"/>
              <a:t>Click to edit divider title style</a:t>
            </a:r>
          </a:p>
        </p:txBody>
      </p:sp>
      <p:sp>
        <p:nvSpPr>
          <p:cNvPr id="3" name="Text Placeholder 2"/>
          <p:cNvSpPr>
            <a:spLocks noGrp="1"/>
          </p:cNvSpPr>
          <p:nvPr>
            <p:ph idx="1"/>
          </p:nvPr>
        </p:nvSpPr>
        <p:spPr>
          <a:xfrm>
            <a:off x="574076" y="4743913"/>
            <a:ext cx="5453096" cy="433445"/>
          </a:xfrm>
          <a:prstGeom prst="rect">
            <a:avLst/>
          </a:prstGeom>
        </p:spPr>
        <p:txBody>
          <a:bodyPr vert="horz" lIns="91440" tIns="45720" rIns="91440" bIns="45720" rtlCol="0">
            <a:normAutofit/>
          </a:bodyPr>
          <a:lstStyle>
            <a:lvl1pPr>
              <a:defRPr>
                <a:solidFill>
                  <a:schemeClr val="accent1"/>
                </a:solidFill>
              </a:defRPr>
            </a:lvl1pPr>
          </a:lstStyle>
          <a:p>
            <a:pPr lvl="0"/>
            <a:r>
              <a:rPr lang="en-US" dirty="0"/>
              <a:t>Presentation subtitle goes here</a:t>
            </a:r>
          </a:p>
        </p:txBody>
      </p:sp>
      <p:sp>
        <p:nvSpPr>
          <p:cNvPr id="5" name="Slide Number Placeholder 4"/>
          <p:cNvSpPr>
            <a:spLocks noGrp="1"/>
          </p:cNvSpPr>
          <p:nvPr>
            <p:ph type="sldNum" sz="quarter" idx="4"/>
          </p:nvPr>
        </p:nvSpPr>
        <p:spPr>
          <a:xfrm>
            <a:off x="1" y="6449236"/>
            <a:ext cx="719667" cy="355600"/>
          </a:xfrm>
          <a:prstGeom prst="rect">
            <a:avLst/>
          </a:prstGeom>
        </p:spPr>
        <p:txBody>
          <a:bodyPr vert="horz" lIns="91440" tIns="45720" rIns="91440" bIns="45720" rtlCol="0" anchor="ctr"/>
          <a:lstStyle>
            <a:lvl1pPr algn="ctr">
              <a:defRPr sz="1200" b="0" i="0">
                <a:solidFill>
                  <a:schemeClr val="tx1"/>
                </a:solidFill>
                <a:latin typeface="Karbon Light" charset="0"/>
                <a:ea typeface="Karbon Light" charset="0"/>
                <a:cs typeface="Karbon Light" charset="0"/>
              </a:defRPr>
            </a:lvl1pPr>
          </a:lstStyle>
          <a:p>
            <a:pPr defTabSz="1218957"/>
            <a:fld id="{81BF0B4E-CE60-AB48-9D7E-4434414A7C38}" type="slidenum">
              <a:rPr lang="en-US" smtClean="0">
                <a:solidFill>
                  <a:srgbClr val="505050"/>
                </a:solidFill>
              </a:rPr>
              <a:pPr defTabSz="1218957"/>
              <a:t>‹#›</a:t>
            </a:fld>
            <a:endParaRPr lang="en-US" dirty="0">
              <a:solidFill>
                <a:srgbClr val="505050"/>
              </a:solidFill>
            </a:endParaRPr>
          </a:p>
        </p:txBody>
      </p:sp>
    </p:spTree>
    <p:extLst>
      <p:ext uri="{BB962C8B-B14F-4D97-AF65-F5344CB8AC3E}">
        <p14:creationId xmlns:p14="http://schemas.microsoft.com/office/powerpoint/2010/main" val="3571548533"/>
      </p:ext>
    </p:extLst>
  </p:cSld>
  <p:clrMapOvr>
    <a:masterClrMapping/>
  </p:clrMapOvr>
  <p:transition spd="slow" advClick="0" advTm="12000">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8" name="Text Placeholder 7"/>
          <p:cNvSpPr>
            <a:spLocks noGrp="1"/>
          </p:cNvSpPr>
          <p:nvPr>
            <p:ph type="body" sz="quarter" idx="10"/>
          </p:nvPr>
        </p:nvSpPr>
        <p:spPr>
          <a:xfrm>
            <a:off x="6568" y="6479931"/>
            <a:ext cx="10025871" cy="376990"/>
          </a:xfrm>
        </p:spPr>
        <p:txBody>
          <a:bodyPr lIns="144000" tIns="72000" rIns="144000" bIns="72000" anchor="b">
            <a:noAutofit/>
          </a:bodyPr>
          <a:lstStyle>
            <a:lvl1pPr marL="0" indent="0">
              <a:spcBef>
                <a:spcPts val="0"/>
              </a:spcBef>
              <a:buNone/>
              <a:defRPr sz="1000" baseline="0"/>
            </a:lvl1pPr>
          </a:lstStyle>
          <a:p>
            <a:pPr lvl="0"/>
            <a:endParaRPr lang="en-GB" dirty="0"/>
          </a:p>
          <a:p>
            <a:pPr lvl="0"/>
            <a:r>
              <a:rPr lang="en-GB" dirty="0"/>
              <a:t>References to go here</a:t>
            </a:r>
          </a:p>
        </p:txBody>
      </p:sp>
      <p:sp>
        <p:nvSpPr>
          <p:cNvPr id="6" name="Content Placeholder 2">
            <a:extLst>
              <a:ext uri="{FF2B5EF4-FFF2-40B4-BE49-F238E27FC236}">
                <a16:creationId xmlns:a16="http://schemas.microsoft.com/office/drawing/2014/main" id="{8AC1B916-9C2F-4F87-9F00-8355A30EF037}"/>
              </a:ext>
            </a:extLst>
          </p:cNvPr>
          <p:cNvSpPr>
            <a:spLocks noGrp="1"/>
          </p:cNvSpPr>
          <p:nvPr>
            <p:ph sz="half" idx="1"/>
          </p:nvPr>
        </p:nvSpPr>
        <p:spPr>
          <a:xfrm>
            <a:off x="425752" y="1340768"/>
            <a:ext cx="11342400" cy="4622400"/>
          </a:xfrm>
        </p:spPr>
        <p:txBody>
          <a:bodyPr>
            <a:normAutofit/>
          </a:bodyPr>
          <a:lstStyle>
            <a:lvl1pPr marL="342886" indent="-342886">
              <a:buClr>
                <a:schemeClr val="tx2"/>
              </a:buClr>
              <a:buFont typeface="Arial" panose="020B0604020202020204" pitchFamily="34" charset="0"/>
              <a:buChar char="•"/>
              <a:defRPr sz="2000"/>
            </a:lvl1pPr>
            <a:lvl2pPr>
              <a:buClr>
                <a:schemeClr val="tx2"/>
              </a:buClr>
              <a:defRPr sz="1800"/>
            </a:lvl2pPr>
            <a:lvl3pPr marL="1142954" indent="-228591">
              <a:buClr>
                <a:schemeClr val="tx2"/>
              </a:buClr>
              <a:buFont typeface="Arial" panose="020B0604020202020204" pitchFamily="34" charset="0"/>
              <a:buChar char="•"/>
              <a:defRPr sz="1600"/>
            </a:lvl3pPr>
            <a:lvl4pPr>
              <a:buClr>
                <a:schemeClr val="tx2"/>
              </a:buClr>
              <a:defRPr sz="1400"/>
            </a:lvl4pPr>
            <a:lvl5pPr>
              <a:buClr>
                <a:schemeClr val="tx2"/>
              </a:buCl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72187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5.xml"/><Relationship Id="rId1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5.emf"/><Relationship Id="rId2" Type="http://schemas.openxmlformats.org/officeDocument/2006/relationships/slideLayout" Target="../slideLayouts/slideLayout11.xml"/><Relationship Id="rId16" Type="http://schemas.openxmlformats.org/officeDocument/2006/relationships/oleObject" Target="../embeddings/oleObject1.bin"/><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ags" Target="../tags/tag1.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vmlDrawing" Target="../drawings/vmlDrawing1.v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6.xml"/><Relationship Id="rId1" Type="http://schemas.openxmlformats.org/officeDocument/2006/relationships/slideLayout" Target="../slideLayouts/slideLayout22.xml"/><Relationship Id="rId5" Type="http://schemas.openxmlformats.org/officeDocument/2006/relationships/image" Target="../media/image10.png"/><Relationship Id="rId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8.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image" Target="../media/image14.png"/><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theme" Target="../theme/theme9.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15.png"/></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5" Type="http://schemas.openxmlformats.org/officeDocument/2006/relationships/image" Target="../media/image19.png"/><Relationship Id="rId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PT-Graphics_v1.0-slide.jpg"/>
          <p:cNvPicPr>
            <a:picLocks noChangeAspect="1"/>
          </p:cNvPicPr>
          <p:nvPr userDrawn="1"/>
        </p:nvPicPr>
        <p:blipFill>
          <a:blip r:embed="rId7"/>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0"/>
            <a:ext cx="109728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73201"/>
            <a:ext cx="10972800" cy="4652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700">
                <a:solidFill>
                  <a:srgbClr val="4E5151"/>
                </a:solidFill>
                <a:latin typeface="Century Gothic"/>
                <a:cs typeface="Century Gothic"/>
              </a:defRPr>
            </a:lvl1pPr>
          </a:lstStyle>
          <a:p>
            <a:r>
              <a:rPr lang="en-US" dirty="0"/>
              <a:t>Confidential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900" b="1">
                <a:solidFill>
                  <a:srgbClr val="4B82CD"/>
                </a:solidFill>
                <a:latin typeface="Century Gothic"/>
                <a:cs typeface="Century Gothic"/>
              </a:defRPr>
            </a:lvl1pPr>
          </a:lstStyle>
          <a:p>
            <a:fld id="{2D66C470-834B-9046-9813-41EC6076BDB5}" type="slidenum">
              <a:rPr lang="en-US" smtClean="0"/>
              <a:pPr/>
              <a:t>‹#›</a:t>
            </a:fld>
            <a:endParaRPr lang="en-US" dirty="0"/>
          </a:p>
        </p:txBody>
      </p:sp>
      <p:pic>
        <p:nvPicPr>
          <p:cNvPr id="9" name="Picture 8" descr="ah_logo_web_rgb.eps"/>
          <p:cNvPicPr>
            <a:picLocks noChangeAspect="1"/>
          </p:cNvPicPr>
          <p:nvPr userDrawn="1"/>
        </p:nvPicPr>
        <p:blipFill>
          <a:blip r:embed="rId8"/>
          <a:srcRect r="-19464" b="-5239"/>
          <a:stretch>
            <a:fillRect/>
          </a:stretch>
        </p:blipFill>
        <p:spPr>
          <a:xfrm>
            <a:off x="763217" y="6399039"/>
            <a:ext cx="1991273" cy="278049"/>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702" r:id="rId2"/>
    <p:sldLayoutId id="2147483703" r:id="rId3"/>
    <p:sldLayoutId id="2147483740" r:id="rId4"/>
    <p:sldLayoutId id="2147483741" r:id="rId5"/>
  </p:sldLayoutIdLst>
  <p:hf hdr="0" dt="0"/>
  <p:txStyles>
    <p:titleStyle>
      <a:lvl1pPr algn="l" defTabSz="457200" rtl="0" eaLnBrk="1" latinLnBrk="0" hangingPunct="1">
        <a:spcBef>
          <a:spcPct val="0"/>
        </a:spcBef>
        <a:buNone/>
        <a:defRPr sz="2800" kern="1200">
          <a:solidFill>
            <a:srgbClr val="4B82CD"/>
          </a:solidFill>
          <a:latin typeface="Century Gothic"/>
          <a:ea typeface="+mj-ea"/>
          <a:cs typeface="Century Gothic"/>
        </a:defRPr>
      </a:lvl1pPr>
    </p:titleStyle>
    <p:bodyStyle>
      <a:lvl1pPr marL="342900" indent="-342900" algn="l" defTabSz="457200" rtl="0" eaLnBrk="1" latinLnBrk="0" hangingPunct="1">
        <a:spcBef>
          <a:spcPct val="20000"/>
        </a:spcBef>
        <a:buFont typeface="Arial"/>
        <a:buChar char="•"/>
        <a:defRPr sz="1800" kern="1200">
          <a:solidFill>
            <a:srgbClr val="4E5151"/>
          </a:solidFill>
          <a:latin typeface="Century Gothic"/>
          <a:ea typeface="+mn-ea"/>
          <a:cs typeface="Century Gothic"/>
        </a:defRPr>
      </a:lvl1pPr>
      <a:lvl2pPr marL="742950" indent="-285750" algn="l" defTabSz="457200" rtl="0" eaLnBrk="1" latinLnBrk="0" hangingPunct="1">
        <a:spcBef>
          <a:spcPct val="20000"/>
        </a:spcBef>
        <a:buFont typeface="Arial"/>
        <a:buChar char="–"/>
        <a:defRPr sz="1400" kern="1200">
          <a:solidFill>
            <a:srgbClr val="4E5151"/>
          </a:solidFill>
          <a:latin typeface="Century Gothic"/>
          <a:ea typeface="+mn-ea"/>
          <a:cs typeface="Century Gothic"/>
        </a:defRPr>
      </a:lvl2pPr>
      <a:lvl3pPr marL="1143000" indent="-228600" algn="l" defTabSz="457200" rtl="0" eaLnBrk="1" latinLnBrk="0" hangingPunct="1">
        <a:spcBef>
          <a:spcPct val="20000"/>
        </a:spcBef>
        <a:buFont typeface="Arial"/>
        <a:buChar char="•"/>
        <a:defRPr sz="1300" kern="1200">
          <a:solidFill>
            <a:srgbClr val="4E515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rgbClr val="4E515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rgbClr val="4E515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ipeline_shutterstock_114189145_REVISE_to.jpg"/>
          <p:cNvPicPr>
            <a:picLocks noChangeAspect="1"/>
          </p:cNvPicPr>
          <p:nvPr userDrawn="1"/>
        </p:nvPicPr>
        <p:blipFill>
          <a:blip r:embed="rId3"/>
          <a:stretch>
            <a:fillRect/>
          </a:stretch>
        </p:blipFill>
        <p:spPr>
          <a:xfrm>
            <a:off x="0" y="1884"/>
            <a:ext cx="12191997" cy="6857999"/>
          </a:xfrm>
          <a:prstGeom prst="rect">
            <a:avLst/>
          </a:prstGeom>
        </p:spPr>
      </p:pic>
      <p:sp>
        <p:nvSpPr>
          <p:cNvPr id="2" name="Title Placeholder 1"/>
          <p:cNvSpPr>
            <a:spLocks noGrp="1"/>
          </p:cNvSpPr>
          <p:nvPr>
            <p:ph type="title"/>
          </p:nvPr>
        </p:nvSpPr>
        <p:spPr>
          <a:xfrm>
            <a:off x="1168737" y="3090322"/>
            <a:ext cx="6778641" cy="1337737"/>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168736" y="4436522"/>
            <a:ext cx="10972800" cy="347132"/>
          </a:xfrm>
          <a:prstGeom prst="rect">
            <a:avLst/>
          </a:prstGeom>
        </p:spPr>
        <p:txBody>
          <a:bodyPr vert="horz" lIns="91440" tIns="45720" rIns="91440" bIns="45720" rtlCol="0">
            <a:normAutofit/>
          </a:bodyPr>
          <a:lstStyle/>
          <a:p>
            <a:pPr lvl="0"/>
            <a:r>
              <a:rPr lang="en-US" dirty="0"/>
              <a:t>Click to edit Master text styles</a:t>
            </a:r>
          </a:p>
        </p:txBody>
      </p:sp>
      <p:pic>
        <p:nvPicPr>
          <p:cNvPr id="8" name="Picture 7" descr="ah_logo_web_rgb.eps"/>
          <p:cNvPicPr>
            <a:picLocks noChangeAspect="1"/>
          </p:cNvPicPr>
          <p:nvPr userDrawn="1"/>
        </p:nvPicPr>
        <p:blipFill>
          <a:blip r:embed="rId4"/>
          <a:stretch>
            <a:fillRect/>
          </a:stretch>
        </p:blipFill>
        <p:spPr>
          <a:xfrm>
            <a:off x="1185476" y="5679651"/>
            <a:ext cx="3437521" cy="544865"/>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Lst>
  <p:hf hdr="0" dt="0"/>
  <p:txStyles>
    <p:titleStyle>
      <a:lvl1pPr algn="l" defTabSz="457200" rtl="0" eaLnBrk="1" latinLnBrk="0" hangingPunct="1">
        <a:spcBef>
          <a:spcPct val="0"/>
        </a:spcBef>
        <a:buNone/>
        <a:defRPr sz="3800" kern="1200">
          <a:solidFill>
            <a:schemeClr val="bg1"/>
          </a:solidFill>
          <a:latin typeface="Century Gothic"/>
          <a:ea typeface="+mj-ea"/>
          <a:cs typeface="Century Gothic"/>
        </a:defRPr>
      </a:lvl1pPr>
    </p:titleStyle>
    <p:bodyStyle>
      <a:lvl1pPr marL="342900" indent="-342900" algn="l" defTabSz="457200" rtl="0" eaLnBrk="1" latinLnBrk="0" hangingPunct="1">
        <a:spcBef>
          <a:spcPct val="20000"/>
        </a:spcBef>
        <a:buFont typeface="Arial"/>
        <a:buNone/>
        <a:defRPr sz="1400" kern="1200">
          <a:solidFill>
            <a:schemeClr val="bg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PT-Graphics_v1.0-slide.jpg"/>
          <p:cNvPicPr>
            <a:picLocks noChangeAspect="1"/>
          </p:cNvPicPr>
          <p:nvPr userDrawn="1"/>
        </p:nvPicPr>
        <p:blipFill>
          <a:blip r:embed="rId4"/>
          <a:stretch>
            <a:fillRect/>
          </a:stretch>
        </p:blipFill>
        <p:spPr>
          <a:xfrm>
            <a:off x="0" y="0"/>
            <a:ext cx="12192000" cy="6858000"/>
          </a:xfrm>
          <a:prstGeom prst="rect">
            <a:avLst/>
          </a:prstGeom>
        </p:spPr>
      </p:pic>
      <p:sp>
        <p:nvSpPr>
          <p:cNvPr id="2" name="Title Placeholder 1"/>
          <p:cNvSpPr>
            <a:spLocks noGrp="1"/>
          </p:cNvSpPr>
          <p:nvPr>
            <p:ph type="title"/>
          </p:nvPr>
        </p:nvSpPr>
        <p:spPr>
          <a:xfrm>
            <a:off x="711191" y="2972858"/>
            <a:ext cx="10972800" cy="1143000"/>
          </a:xfrm>
          <a:prstGeom prst="rect">
            <a:avLst/>
          </a:prstGeom>
        </p:spPr>
        <p:txBody>
          <a:bodyPr vert="horz" lIns="91440" tIns="45720" rIns="91440" bIns="45720" rtlCol="0" anchor="t">
            <a:normAutofit/>
          </a:bodyPr>
          <a:lstStyle/>
          <a:p>
            <a:r>
              <a:rPr lang="en-US" dirty="0"/>
              <a:t>Click to edit Master title style</a:t>
            </a:r>
          </a:p>
        </p:txBody>
      </p:sp>
      <p:sp>
        <p:nvSpPr>
          <p:cNvPr id="10" name="Slide Number Placeholder 5"/>
          <p:cNvSpPr>
            <a:spLocks noGrp="1"/>
          </p:cNvSpPr>
          <p:nvPr>
            <p:ph type="sldNum" sz="quarter" idx="4"/>
          </p:nvPr>
        </p:nvSpPr>
        <p:spPr>
          <a:xfrm>
            <a:off x="8839191" y="6358105"/>
            <a:ext cx="2844800" cy="365125"/>
          </a:xfrm>
          <a:prstGeom prst="rect">
            <a:avLst/>
          </a:prstGeom>
        </p:spPr>
        <p:txBody>
          <a:bodyPr vert="horz" lIns="91440" tIns="45720" rIns="91440" bIns="45720" rtlCol="0" anchor="ctr"/>
          <a:lstStyle>
            <a:lvl1pPr algn="r">
              <a:defRPr sz="900" b="1">
                <a:solidFill>
                  <a:srgbClr val="4B82CD"/>
                </a:solidFill>
                <a:latin typeface="Century Gothic"/>
                <a:cs typeface="Century Gothic"/>
              </a:defRPr>
            </a:lvl1pPr>
          </a:lstStyle>
          <a:p>
            <a:fld id="{2D66C470-834B-9046-9813-41EC6076BDB5}" type="slidenum">
              <a:rPr lang="en-US" smtClean="0"/>
              <a:pPr/>
              <a:t>‹#›</a:t>
            </a:fld>
            <a:endParaRPr lang="en-US" dirty="0"/>
          </a:p>
        </p:txBody>
      </p:sp>
      <p:pic>
        <p:nvPicPr>
          <p:cNvPr id="14" name="Picture 13" descr="ah_logo_web_rgb.eps"/>
          <p:cNvPicPr>
            <a:picLocks noChangeAspect="1"/>
          </p:cNvPicPr>
          <p:nvPr userDrawn="1"/>
        </p:nvPicPr>
        <p:blipFill>
          <a:blip r:embed="rId5"/>
          <a:srcRect r="-19464" b="-5239"/>
          <a:stretch>
            <a:fillRect/>
          </a:stretch>
        </p:blipFill>
        <p:spPr>
          <a:xfrm>
            <a:off x="763217" y="6399039"/>
            <a:ext cx="1991273" cy="278049"/>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81" r:id="rId2"/>
  </p:sldLayoutIdLst>
  <p:hf hdr="0" dt="0"/>
  <p:txStyles>
    <p:titleStyle>
      <a:lvl1pPr algn="l" defTabSz="457200" rtl="0" eaLnBrk="1" latinLnBrk="0" hangingPunct="1">
        <a:spcBef>
          <a:spcPct val="0"/>
        </a:spcBef>
        <a:buNone/>
        <a:defRPr sz="3200" kern="1200">
          <a:solidFill>
            <a:srgbClr val="4B82CD"/>
          </a:solidFill>
          <a:latin typeface="Century Gothic"/>
          <a:ea typeface="+mj-ea"/>
          <a:cs typeface="Century Gothic"/>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ipeline_shutterstock_114189145_REVISE_to.jpg"/>
          <p:cNvPicPr>
            <a:picLocks noChangeAspect="1"/>
          </p:cNvPicPr>
          <p:nvPr userDrawn="1"/>
        </p:nvPicPr>
        <p:blipFill>
          <a:blip r:embed="rId3"/>
          <a:stretch>
            <a:fillRect/>
          </a:stretch>
        </p:blipFill>
        <p:spPr>
          <a:xfrm>
            <a:off x="0" y="1884"/>
            <a:ext cx="12191997" cy="6857999"/>
          </a:xfrm>
          <a:prstGeom prst="rect">
            <a:avLst/>
          </a:prstGeom>
        </p:spPr>
      </p:pic>
      <p:sp>
        <p:nvSpPr>
          <p:cNvPr id="2" name="Title Placeholder 1"/>
          <p:cNvSpPr>
            <a:spLocks noGrp="1"/>
          </p:cNvSpPr>
          <p:nvPr>
            <p:ph type="title"/>
          </p:nvPr>
        </p:nvSpPr>
        <p:spPr>
          <a:xfrm>
            <a:off x="1168737" y="3090322"/>
            <a:ext cx="6778641" cy="1337737"/>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168736" y="4436522"/>
            <a:ext cx="10972800" cy="347132"/>
          </a:xfrm>
          <a:prstGeom prst="rect">
            <a:avLst/>
          </a:prstGeom>
        </p:spPr>
        <p:txBody>
          <a:bodyPr vert="horz" lIns="91440" tIns="45720" rIns="91440" bIns="45720" rtlCol="0">
            <a:normAutofit/>
          </a:bodyPr>
          <a:lstStyle/>
          <a:p>
            <a:pPr lvl="0"/>
            <a:r>
              <a:rPr lang="en-US" dirty="0"/>
              <a:t>Click to edit Master text styles</a:t>
            </a:r>
          </a:p>
        </p:txBody>
      </p:sp>
      <p:pic>
        <p:nvPicPr>
          <p:cNvPr id="8" name="Picture 7" descr="ah_logo_web_rgb.eps"/>
          <p:cNvPicPr>
            <a:picLocks noChangeAspect="1"/>
          </p:cNvPicPr>
          <p:nvPr userDrawn="1"/>
        </p:nvPicPr>
        <p:blipFill>
          <a:blip r:embed="rId4"/>
          <a:stretch>
            <a:fillRect/>
          </a:stretch>
        </p:blipFill>
        <p:spPr>
          <a:xfrm>
            <a:off x="1185476" y="5679651"/>
            <a:ext cx="3437521" cy="544865"/>
          </a:xfrm>
          <a:prstGeom prst="rect">
            <a:avLst/>
          </a:prstGeom>
        </p:spPr>
      </p:pic>
    </p:spTree>
    <p:extLst>
      <p:ext uri="{BB962C8B-B14F-4D97-AF65-F5344CB8AC3E}">
        <p14:creationId xmlns:p14="http://schemas.microsoft.com/office/powerpoint/2010/main" val="1550196066"/>
      </p:ext>
    </p:extLst>
  </p:cSld>
  <p:clrMap bg1="lt1" tx1="dk1" bg2="lt2" tx2="dk2" accent1="accent1" accent2="accent2" accent3="accent3" accent4="accent4" accent5="accent5" accent6="accent6" hlink="hlink" folHlink="folHlink"/>
  <p:sldLayoutIdLst>
    <p:sldLayoutId id="2147483672" r:id="rId1"/>
  </p:sldLayoutIdLst>
  <p:hf hdr="0" dt="0"/>
  <p:txStyles>
    <p:titleStyle>
      <a:lvl1pPr algn="l" defTabSz="457200" rtl="0" eaLnBrk="1" latinLnBrk="0" hangingPunct="1">
        <a:spcBef>
          <a:spcPct val="0"/>
        </a:spcBef>
        <a:buNone/>
        <a:defRPr sz="3800" kern="1200">
          <a:solidFill>
            <a:schemeClr val="bg1"/>
          </a:solidFill>
          <a:latin typeface="Century Gothic"/>
          <a:ea typeface="+mj-ea"/>
          <a:cs typeface="Century Gothic"/>
        </a:defRPr>
      </a:lvl1pPr>
    </p:titleStyle>
    <p:bodyStyle>
      <a:lvl1pPr marL="342900" indent="-342900" algn="l" defTabSz="457200" rtl="0" eaLnBrk="1" latinLnBrk="0" hangingPunct="1">
        <a:spcBef>
          <a:spcPct val="20000"/>
        </a:spcBef>
        <a:buFont typeface="Arial"/>
        <a:buNone/>
        <a:defRPr sz="1400" kern="1200">
          <a:solidFill>
            <a:schemeClr val="bg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5"/>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16" imgW="216" imgH="216" progId="TCLayout.ActiveDocument.1">
                  <p:embed/>
                </p:oleObj>
              </mc:Choice>
              <mc:Fallback>
                <p:oleObj name="think-cell Slide" r:id="rId16" imgW="216" imgH="216" progId="TCLayout.ActiveDocument.1">
                  <p:embed/>
                  <p:pic>
                    <p:nvPicPr>
                      <p:cNvPr id="2" name="Object 1" hidden="1"/>
                      <p:cNvPicPr/>
                      <p:nvPr/>
                    </p:nvPicPr>
                    <p:blipFill>
                      <a:blip r:embed="rId17"/>
                      <a:stretch>
                        <a:fillRect/>
                      </a:stretch>
                    </p:blipFill>
                    <p:spPr>
                      <a:xfrm>
                        <a:off x="1589" y="1590"/>
                        <a:ext cx="1587" cy="1587"/>
                      </a:xfrm>
                      <a:prstGeom prst="rect">
                        <a:avLst/>
                      </a:prstGeom>
                    </p:spPr>
                  </p:pic>
                </p:oleObj>
              </mc:Fallback>
            </mc:AlternateContent>
          </a:graphicData>
        </a:graphic>
      </p:graphicFrame>
      <p:sp>
        <p:nvSpPr>
          <p:cNvPr id="280599" name="Rectangle 23"/>
          <p:cNvSpPr>
            <a:spLocks noGrp="1" noChangeArrowheads="1"/>
          </p:cNvSpPr>
          <p:nvPr>
            <p:ph type="title"/>
          </p:nvPr>
        </p:nvSpPr>
        <p:spPr bwMode="gray">
          <a:xfrm>
            <a:off x="683687" y="3"/>
            <a:ext cx="10822516" cy="1109663"/>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280600" name="Rectangle 24"/>
          <p:cNvSpPr>
            <a:spLocks noGrp="1" noChangeArrowheads="1"/>
          </p:cNvSpPr>
          <p:nvPr>
            <p:ph type="body" idx="1"/>
          </p:nvPr>
        </p:nvSpPr>
        <p:spPr bwMode="gray">
          <a:xfrm>
            <a:off x="683688" y="1462088"/>
            <a:ext cx="10824633" cy="4481512"/>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0602" name="Rectangle 26"/>
          <p:cNvSpPr>
            <a:spLocks noGrp="1" noChangeArrowheads="1"/>
          </p:cNvSpPr>
          <p:nvPr>
            <p:ph type="sldNum" sz="quarter" idx="4"/>
          </p:nvPr>
        </p:nvSpPr>
        <p:spPr bwMode="gray">
          <a:xfrm>
            <a:off x="4823884" y="6397628"/>
            <a:ext cx="2540000" cy="365125"/>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defRPr sz="750">
                <a:solidFill>
                  <a:schemeClr val="bg2"/>
                </a:solidFill>
              </a:defRPr>
            </a:lvl1pPr>
          </a:lstStyle>
          <a:p>
            <a:fld id="{E2E602C6-632A-48C9-ADD0-C66C46B7BF64}" type="slidenum">
              <a:rPr lang="en-US" smtClean="0">
                <a:solidFill>
                  <a:srgbClr val="777777"/>
                </a:solidFill>
              </a:rPr>
              <a:pPr/>
              <a:t>‹#›</a:t>
            </a:fld>
            <a:endParaRPr lang="en-US" dirty="0">
              <a:solidFill>
                <a:srgbClr val="777777"/>
              </a:solidFill>
            </a:endParaRPr>
          </a:p>
        </p:txBody>
      </p:sp>
      <p:sp>
        <p:nvSpPr>
          <p:cNvPr id="280603" name="Rectangle 27"/>
          <p:cNvSpPr>
            <a:spLocks noGrp="1" noChangeArrowheads="1"/>
          </p:cNvSpPr>
          <p:nvPr>
            <p:ph type="dt" sz="half" idx="2"/>
          </p:nvPr>
        </p:nvSpPr>
        <p:spPr bwMode="gray">
          <a:xfrm>
            <a:off x="7778751" y="6397628"/>
            <a:ext cx="2540000" cy="365125"/>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defRPr sz="750">
                <a:solidFill>
                  <a:schemeClr val="bg2"/>
                </a:solidFill>
              </a:defRPr>
            </a:lvl1pPr>
          </a:lstStyle>
          <a:p>
            <a:fld id="{41A122C0-B0BB-49A6-AAD3-CF08B8D3E69F}" type="datetime1">
              <a:rPr lang="en-US" smtClean="0">
                <a:solidFill>
                  <a:srgbClr val="777777"/>
                </a:solidFill>
              </a:rPr>
              <a:pPr/>
              <a:t>9/6/2018</a:t>
            </a:fld>
            <a:endParaRPr lang="en-US" dirty="0">
              <a:solidFill>
                <a:srgbClr val="777777"/>
              </a:solidFill>
            </a:endParaRPr>
          </a:p>
        </p:txBody>
      </p:sp>
      <p:sp>
        <p:nvSpPr>
          <p:cNvPr id="280614" name="Line 38"/>
          <p:cNvSpPr>
            <a:spLocks noChangeShapeType="1"/>
          </p:cNvSpPr>
          <p:nvPr/>
        </p:nvSpPr>
        <p:spPr bwMode="auto">
          <a:xfrm>
            <a:off x="685800" y="1150939"/>
            <a:ext cx="10822517" cy="0"/>
          </a:xfrm>
          <a:prstGeom prst="line">
            <a:avLst/>
          </a:prstGeom>
          <a:noFill/>
          <a:ln w="12700">
            <a:solidFill>
              <a:srgbClr val="007CC2"/>
            </a:solidFill>
            <a:miter lim="800000"/>
            <a:headEnd/>
            <a:tailEnd/>
          </a:ln>
        </p:spPr>
        <p:txBody>
          <a:bodyPr lIns="0" tIns="0" rIns="0" bIns="0"/>
          <a:lstStyle/>
          <a:p>
            <a:pPr algn="ctr" fontAlgn="base">
              <a:spcBef>
                <a:spcPct val="0"/>
              </a:spcBef>
              <a:spcAft>
                <a:spcPct val="0"/>
              </a:spcAft>
            </a:pPr>
            <a:endParaRPr lang="en-US" sz="1800" b="1" dirty="0">
              <a:solidFill>
                <a:srgbClr val="000000"/>
              </a:solidFill>
            </a:endParaRPr>
          </a:p>
        </p:txBody>
      </p:sp>
      <p:pic>
        <p:nvPicPr>
          <p:cNvPr id="280619" name="Picture 43" descr="Amgen_Blue_CMYK [Converted]"/>
          <p:cNvPicPr>
            <a:picLocks noChangeAspect="1" noChangeArrowheads="1"/>
          </p:cNvPicPr>
          <p:nvPr/>
        </p:nvPicPr>
        <p:blipFill>
          <a:blip r:embed="rId18" cstate="print"/>
          <a:srcRect/>
          <a:stretch>
            <a:fillRect/>
          </a:stretch>
        </p:blipFill>
        <p:spPr bwMode="auto">
          <a:xfrm>
            <a:off x="10460570" y="6492875"/>
            <a:ext cx="1047751" cy="192088"/>
          </a:xfrm>
          <a:prstGeom prst="rect">
            <a:avLst/>
          </a:prstGeom>
          <a:noFill/>
        </p:spPr>
      </p:pic>
    </p:spTree>
    <p:extLst>
      <p:ext uri="{BB962C8B-B14F-4D97-AF65-F5344CB8AC3E}">
        <p14:creationId xmlns:p14="http://schemas.microsoft.com/office/powerpoint/2010/main" val="426700950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ransition>
    <p:wipe dir="r"/>
  </p:transition>
  <p:hf hdr="0" ftr="0" dt="0"/>
  <p:txStyles>
    <p:titleStyle>
      <a:lvl1pPr algn="l" rtl="0" eaLnBrk="1" fontAlgn="base" hangingPunct="1">
        <a:lnSpc>
          <a:spcPct val="90000"/>
        </a:lnSpc>
        <a:spcBef>
          <a:spcPct val="0"/>
        </a:spcBef>
        <a:spcAft>
          <a:spcPct val="0"/>
        </a:spcAft>
        <a:defRPr sz="2400" b="1">
          <a:solidFill>
            <a:schemeClr val="tx1"/>
          </a:solidFill>
          <a:latin typeface="+mj-lt"/>
          <a:ea typeface="+mj-ea"/>
          <a:cs typeface="+mj-cs"/>
        </a:defRPr>
      </a:lvl1pPr>
      <a:lvl2pPr algn="l" rtl="0" eaLnBrk="1" fontAlgn="base" hangingPunct="1">
        <a:lnSpc>
          <a:spcPct val="90000"/>
        </a:lnSpc>
        <a:spcBef>
          <a:spcPct val="0"/>
        </a:spcBef>
        <a:spcAft>
          <a:spcPct val="0"/>
        </a:spcAft>
        <a:defRPr sz="2400" b="1">
          <a:solidFill>
            <a:schemeClr val="tx1"/>
          </a:solidFill>
          <a:latin typeface="Arial" charset="0"/>
        </a:defRPr>
      </a:lvl2pPr>
      <a:lvl3pPr algn="l" rtl="0" eaLnBrk="1" fontAlgn="base" hangingPunct="1">
        <a:lnSpc>
          <a:spcPct val="90000"/>
        </a:lnSpc>
        <a:spcBef>
          <a:spcPct val="0"/>
        </a:spcBef>
        <a:spcAft>
          <a:spcPct val="0"/>
        </a:spcAft>
        <a:defRPr sz="2400" b="1">
          <a:solidFill>
            <a:schemeClr val="tx1"/>
          </a:solidFill>
          <a:latin typeface="Arial" charset="0"/>
        </a:defRPr>
      </a:lvl3pPr>
      <a:lvl4pPr algn="l" rtl="0" eaLnBrk="1" fontAlgn="base" hangingPunct="1">
        <a:lnSpc>
          <a:spcPct val="90000"/>
        </a:lnSpc>
        <a:spcBef>
          <a:spcPct val="0"/>
        </a:spcBef>
        <a:spcAft>
          <a:spcPct val="0"/>
        </a:spcAft>
        <a:defRPr sz="2400" b="1">
          <a:solidFill>
            <a:schemeClr val="tx1"/>
          </a:solidFill>
          <a:latin typeface="Arial" charset="0"/>
        </a:defRPr>
      </a:lvl4pPr>
      <a:lvl5pPr algn="l" rtl="0" eaLnBrk="1" fontAlgn="base" hangingPunct="1">
        <a:lnSpc>
          <a:spcPct val="90000"/>
        </a:lnSpc>
        <a:spcBef>
          <a:spcPct val="0"/>
        </a:spcBef>
        <a:spcAft>
          <a:spcPct val="0"/>
        </a:spcAft>
        <a:defRPr sz="2400" b="1">
          <a:solidFill>
            <a:schemeClr val="tx1"/>
          </a:solidFill>
          <a:latin typeface="Arial" charset="0"/>
        </a:defRPr>
      </a:lvl5pPr>
      <a:lvl6pPr marL="342900" algn="l" rtl="0" eaLnBrk="1" fontAlgn="base" hangingPunct="1">
        <a:lnSpc>
          <a:spcPct val="90000"/>
        </a:lnSpc>
        <a:spcBef>
          <a:spcPct val="0"/>
        </a:spcBef>
        <a:spcAft>
          <a:spcPct val="0"/>
        </a:spcAft>
        <a:defRPr sz="2400" b="1">
          <a:solidFill>
            <a:schemeClr val="tx1"/>
          </a:solidFill>
          <a:latin typeface="Arial" charset="0"/>
        </a:defRPr>
      </a:lvl6pPr>
      <a:lvl7pPr marL="685800" algn="l" rtl="0" eaLnBrk="1" fontAlgn="base" hangingPunct="1">
        <a:lnSpc>
          <a:spcPct val="90000"/>
        </a:lnSpc>
        <a:spcBef>
          <a:spcPct val="0"/>
        </a:spcBef>
        <a:spcAft>
          <a:spcPct val="0"/>
        </a:spcAft>
        <a:defRPr sz="2400" b="1">
          <a:solidFill>
            <a:schemeClr val="tx1"/>
          </a:solidFill>
          <a:latin typeface="Arial" charset="0"/>
        </a:defRPr>
      </a:lvl7pPr>
      <a:lvl8pPr marL="1028700" algn="l" rtl="0" eaLnBrk="1" fontAlgn="base" hangingPunct="1">
        <a:lnSpc>
          <a:spcPct val="90000"/>
        </a:lnSpc>
        <a:spcBef>
          <a:spcPct val="0"/>
        </a:spcBef>
        <a:spcAft>
          <a:spcPct val="0"/>
        </a:spcAft>
        <a:defRPr sz="2400" b="1">
          <a:solidFill>
            <a:schemeClr val="tx1"/>
          </a:solidFill>
          <a:latin typeface="Arial" charset="0"/>
        </a:defRPr>
      </a:lvl8pPr>
      <a:lvl9pPr marL="1371600" algn="l" rtl="0" eaLnBrk="1" fontAlgn="base" hangingPunct="1">
        <a:lnSpc>
          <a:spcPct val="90000"/>
        </a:lnSpc>
        <a:spcBef>
          <a:spcPct val="0"/>
        </a:spcBef>
        <a:spcAft>
          <a:spcPct val="0"/>
        </a:spcAft>
        <a:defRPr sz="2400" b="1">
          <a:solidFill>
            <a:schemeClr val="tx1"/>
          </a:solidFill>
          <a:latin typeface="Arial" charset="0"/>
        </a:defRPr>
      </a:lvl9pPr>
    </p:titleStyle>
    <p:bodyStyle>
      <a:lvl1pPr marL="257175" indent="-257175" algn="l" rtl="0" eaLnBrk="1" fontAlgn="base" hangingPunct="1">
        <a:lnSpc>
          <a:spcPct val="95000"/>
        </a:lnSpc>
        <a:spcBef>
          <a:spcPct val="50000"/>
        </a:spcBef>
        <a:spcAft>
          <a:spcPct val="0"/>
        </a:spcAft>
        <a:buClr>
          <a:schemeClr val="accent1"/>
        </a:buClr>
        <a:buChar char="•"/>
        <a:defRPr sz="1800">
          <a:solidFill>
            <a:schemeClr val="tx1"/>
          </a:solidFill>
          <a:latin typeface="+mn-lt"/>
          <a:ea typeface="+mn-ea"/>
          <a:cs typeface="+mn-cs"/>
        </a:defRPr>
      </a:lvl1pPr>
      <a:lvl2pPr marL="557213" indent="-214313" algn="l" rtl="0" eaLnBrk="1" fontAlgn="base" hangingPunct="1">
        <a:lnSpc>
          <a:spcPct val="95000"/>
        </a:lnSpc>
        <a:spcBef>
          <a:spcPct val="20000"/>
        </a:spcBef>
        <a:spcAft>
          <a:spcPct val="0"/>
        </a:spcAft>
        <a:buClr>
          <a:schemeClr val="accent1"/>
        </a:buClr>
        <a:buChar char="•"/>
        <a:defRPr sz="1500">
          <a:solidFill>
            <a:schemeClr val="tx1"/>
          </a:solidFill>
          <a:latin typeface="+mn-lt"/>
        </a:defRPr>
      </a:lvl2pPr>
      <a:lvl3pPr marL="857250" indent="-171450" algn="l" rtl="0" eaLnBrk="1" fontAlgn="base" hangingPunct="1">
        <a:lnSpc>
          <a:spcPct val="95000"/>
        </a:lnSpc>
        <a:spcBef>
          <a:spcPct val="20000"/>
        </a:spcBef>
        <a:spcAft>
          <a:spcPct val="0"/>
        </a:spcAft>
        <a:buClr>
          <a:schemeClr val="accent1"/>
        </a:buClr>
        <a:buChar char="•"/>
        <a:defRPr>
          <a:solidFill>
            <a:schemeClr val="tx1"/>
          </a:solidFill>
          <a:latin typeface="+mn-lt"/>
        </a:defRPr>
      </a:lvl3pPr>
      <a:lvl4pPr marL="12001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4pPr>
      <a:lvl5pPr marL="15430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5pPr>
      <a:lvl6pPr marL="18859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6pPr>
      <a:lvl7pPr marL="22288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7pPr>
      <a:lvl8pPr marL="25717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8pPr>
      <a:lvl9pPr marL="2914650" indent="-171450" algn="l" rtl="0" eaLnBrk="1" fontAlgn="base" hangingPunct="1">
        <a:lnSpc>
          <a:spcPct val="95000"/>
        </a:lnSpc>
        <a:spcBef>
          <a:spcPct val="20000"/>
        </a:spcBef>
        <a:spcAft>
          <a:spcPct val="0"/>
        </a:spcAft>
        <a:buClr>
          <a:schemeClr val="accent1"/>
        </a:buClr>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884"/>
            <a:ext cx="12191995" cy="6857997"/>
          </a:xfrm>
          <a:prstGeom prst="rect">
            <a:avLst/>
          </a:prstGeom>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r="14453" b="14927"/>
          <a:stretch/>
        </p:blipFill>
        <p:spPr>
          <a:xfrm>
            <a:off x="5050192" y="592183"/>
            <a:ext cx="7141809" cy="6267699"/>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98033" y="5649935"/>
            <a:ext cx="3470308" cy="566995"/>
          </a:xfrm>
          <a:prstGeom prst="rect">
            <a:avLst/>
          </a:prstGeom>
        </p:spPr>
      </p:pic>
      <p:sp>
        <p:nvSpPr>
          <p:cNvPr id="3" name="Text Placeholder 2"/>
          <p:cNvSpPr>
            <a:spLocks noGrp="1"/>
          </p:cNvSpPr>
          <p:nvPr>
            <p:ph type="body" idx="1"/>
          </p:nvPr>
        </p:nvSpPr>
        <p:spPr>
          <a:xfrm>
            <a:off x="1109473" y="4436522"/>
            <a:ext cx="6778641" cy="347132"/>
          </a:xfrm>
          <a:prstGeom prst="rect">
            <a:avLst/>
          </a:prstGeom>
        </p:spPr>
        <p:txBody>
          <a:bodyPr vert="horz" lIns="91440" tIns="45720" rIns="91440" bIns="45720" rtlCol="0">
            <a:noAutofit/>
          </a:bodyPr>
          <a:lstStyle/>
          <a:p>
            <a:pPr lvl="0"/>
            <a:r>
              <a:rPr lang="en-US" dirty="0"/>
              <a:t>Click to edit Master text styles</a:t>
            </a:r>
          </a:p>
        </p:txBody>
      </p:sp>
      <p:sp>
        <p:nvSpPr>
          <p:cNvPr id="2" name="Title Placeholder 1"/>
          <p:cNvSpPr>
            <a:spLocks noGrp="1"/>
          </p:cNvSpPr>
          <p:nvPr>
            <p:ph type="title"/>
          </p:nvPr>
        </p:nvSpPr>
        <p:spPr>
          <a:xfrm>
            <a:off x="1109473" y="3090322"/>
            <a:ext cx="6778641" cy="1337737"/>
          </a:xfrm>
          <a:prstGeom prst="rect">
            <a:avLst/>
          </a:prstGeom>
        </p:spPr>
        <p:txBody>
          <a:bodyPr vert="horz" lIns="91440" tIns="45720" rIns="91440" bIns="45720" rtlCol="0" anchor="t">
            <a:noAutofit/>
          </a:bodyPr>
          <a:lstStyle/>
          <a:p>
            <a:r>
              <a:rPr lang="en-US" dirty="0"/>
              <a:t>Click to edit Master title style</a:t>
            </a:r>
          </a:p>
        </p:txBody>
      </p:sp>
    </p:spTree>
    <p:extLst>
      <p:ext uri="{BB962C8B-B14F-4D97-AF65-F5344CB8AC3E}">
        <p14:creationId xmlns:p14="http://schemas.microsoft.com/office/powerpoint/2010/main" val="1295579703"/>
      </p:ext>
    </p:extLst>
  </p:cSld>
  <p:clrMap bg1="lt1" tx1="dk1" bg2="lt2" tx2="dk2" accent1="accent1" accent2="accent2" accent3="accent3" accent4="accent4" accent5="accent5" accent6="accent6" hlink="hlink" folHlink="folHlink"/>
  <p:sldLayoutIdLst>
    <p:sldLayoutId id="2147483698" r:id="rId1"/>
  </p:sldLayoutIdLst>
  <p:hf hdr="0" dt="0"/>
  <p:txStyles>
    <p:titleStyle>
      <a:lvl1pPr algn="l" defTabSz="457200" rtl="0" eaLnBrk="1" latinLnBrk="0" hangingPunct="1">
        <a:spcBef>
          <a:spcPct val="0"/>
        </a:spcBef>
        <a:buNone/>
        <a:defRPr sz="3800" kern="1200">
          <a:solidFill>
            <a:schemeClr val="bg1"/>
          </a:solidFill>
          <a:latin typeface="Century Gothic"/>
          <a:ea typeface="+mj-ea"/>
          <a:cs typeface="Century Gothic"/>
        </a:defRPr>
      </a:lvl1pPr>
    </p:titleStyle>
    <p:bodyStyle>
      <a:lvl1pPr marL="342900" indent="-342900" algn="l" defTabSz="457200" rtl="0" eaLnBrk="1" latinLnBrk="0" hangingPunct="1">
        <a:spcBef>
          <a:spcPct val="20000"/>
        </a:spcBef>
        <a:buFont typeface="Arial"/>
        <a:buNone/>
        <a:defRPr sz="1400" kern="1200">
          <a:solidFill>
            <a:schemeClr val="bg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 y="2"/>
            <a:ext cx="12188951" cy="6857999"/>
          </a:xfrm>
          <a:prstGeom prst="rect">
            <a:avLst/>
          </a:prstGeom>
        </p:spPr>
      </p:pic>
      <p:pic>
        <p:nvPicPr>
          <p:cNvPr id="8" name="Picture 7"/>
          <p:cNvPicPr>
            <a:picLocks noChangeAspect="1"/>
          </p:cNvPicPr>
          <p:nvPr userDrawn="1"/>
        </p:nvPicPr>
        <p:blipFill rotWithShape="1">
          <a:blip r:embed="rId5">
            <a:extLst>
              <a:ext uri="{28A0092B-C50C-407E-A947-70E740481C1C}">
                <a14:useLocalDpi xmlns:a14="http://schemas.microsoft.com/office/drawing/2010/main" val="0"/>
              </a:ext>
            </a:extLst>
          </a:blip>
          <a:srcRect r="13354" b="14953"/>
          <a:stretch/>
        </p:blipFill>
        <p:spPr>
          <a:xfrm>
            <a:off x="6766818" y="592183"/>
            <a:ext cx="5425183" cy="6265818"/>
          </a:xfrm>
          <a:prstGeom prst="rect">
            <a:avLst/>
          </a:prstGeom>
        </p:spPr>
      </p:pic>
      <p:pic>
        <p:nvPicPr>
          <p:cNvPr id="9" name="Picture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525" y="5649936"/>
            <a:ext cx="2602731" cy="566995"/>
          </a:xfrm>
          <a:prstGeom prst="rect">
            <a:avLst/>
          </a:prstGeom>
        </p:spPr>
      </p:pic>
      <p:sp>
        <p:nvSpPr>
          <p:cNvPr id="2" name="Title Placeholder 1"/>
          <p:cNvSpPr>
            <a:spLocks noGrp="1"/>
          </p:cNvSpPr>
          <p:nvPr>
            <p:ph type="title"/>
          </p:nvPr>
        </p:nvSpPr>
        <p:spPr>
          <a:xfrm>
            <a:off x="832104" y="3657600"/>
            <a:ext cx="7863840" cy="786384"/>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32104" y="4434842"/>
            <a:ext cx="6968613" cy="571693"/>
          </a:xfrm>
          <a:prstGeom prst="rect">
            <a:avLst/>
          </a:prstGeom>
        </p:spPr>
        <p:txBody>
          <a:bodyPr vert="horz" lIns="91440" tIns="45720" rIns="91440" bIns="45720" rtlCol="0">
            <a:noAutofit/>
          </a:bodyPr>
          <a:lstStyle/>
          <a:p>
            <a:pPr lvl="0"/>
            <a:r>
              <a:rPr lang="en-US" dirty="0"/>
              <a:t>Click to edit Master text styles</a:t>
            </a:r>
          </a:p>
        </p:txBody>
      </p:sp>
    </p:spTree>
    <p:extLst>
      <p:ext uri="{BB962C8B-B14F-4D97-AF65-F5344CB8AC3E}">
        <p14:creationId xmlns:p14="http://schemas.microsoft.com/office/powerpoint/2010/main" val="714514124"/>
      </p:ext>
    </p:extLst>
  </p:cSld>
  <p:clrMap bg1="lt1" tx1="dk1" bg2="lt2" tx2="dk2" accent1="accent1" accent2="accent2" accent3="accent3" accent4="accent4" accent5="accent5" accent6="accent6" hlink="hlink" folHlink="folHlink"/>
  <p:sldLayoutIdLst>
    <p:sldLayoutId id="2147483700" r:id="rId1"/>
    <p:sldLayoutId id="2147483701" r:id="rId2"/>
  </p:sldLayoutIdLst>
  <p:hf hdr="0" ftr="0" dt="0"/>
  <p:txStyles>
    <p:titleStyle>
      <a:lvl1pPr algn="l" defTabSz="685800" rtl="0" eaLnBrk="1" latinLnBrk="0" hangingPunct="1">
        <a:lnSpc>
          <a:spcPct val="100000"/>
        </a:lnSpc>
        <a:spcBef>
          <a:spcPct val="0"/>
        </a:spcBef>
        <a:buNone/>
        <a:defRPr sz="2850" b="0" i="0" kern="1200">
          <a:solidFill>
            <a:schemeClr val="bg1"/>
          </a:solidFill>
          <a:latin typeface="Century Gothic" charset="0"/>
          <a:ea typeface="Century Gothic" charset="0"/>
          <a:cs typeface="Century Gothic" charset="0"/>
        </a:defRPr>
      </a:lvl1pPr>
    </p:titleStyle>
    <p:bodyStyle>
      <a:lvl1pPr marL="0" indent="0" algn="l" defTabSz="685800" rtl="0" eaLnBrk="1" latinLnBrk="0" hangingPunct="1">
        <a:lnSpc>
          <a:spcPct val="100000"/>
        </a:lnSpc>
        <a:spcBef>
          <a:spcPts val="0"/>
        </a:spcBef>
        <a:buFont typeface="Arial"/>
        <a:buNone/>
        <a:defRPr sz="1050" kern="1200">
          <a:solidFill>
            <a:schemeClr val="bg1"/>
          </a:solidFill>
          <a:latin typeface="Century Gothic" charset="0"/>
          <a:ea typeface="Century Gothic" charset="0"/>
          <a:cs typeface="Century Gothic" charset="0"/>
        </a:defRPr>
      </a:lvl1pPr>
      <a:lvl2pPr marL="342900" indent="0" algn="l" defTabSz="685800" rtl="0" eaLnBrk="1" latinLnBrk="0" hangingPunct="1">
        <a:lnSpc>
          <a:spcPct val="90000"/>
        </a:lnSpc>
        <a:spcBef>
          <a:spcPts val="375"/>
        </a:spcBef>
        <a:buFont typeface="Arial"/>
        <a:buNone/>
        <a:defRPr sz="1050" kern="1200">
          <a:solidFill>
            <a:schemeClr val="bg1"/>
          </a:solidFill>
          <a:latin typeface="Century Gothic" charset="0"/>
          <a:ea typeface="Century Gothic" charset="0"/>
          <a:cs typeface="Century Gothic" charset="0"/>
        </a:defRPr>
      </a:lvl2pPr>
      <a:lvl3pPr marL="685800" indent="0" algn="l" defTabSz="685800" rtl="0" eaLnBrk="1" latinLnBrk="0" hangingPunct="1">
        <a:lnSpc>
          <a:spcPct val="90000"/>
        </a:lnSpc>
        <a:spcBef>
          <a:spcPts val="375"/>
        </a:spcBef>
        <a:buFont typeface="Arial"/>
        <a:buNone/>
        <a:defRPr sz="1050" kern="1200">
          <a:solidFill>
            <a:schemeClr val="bg1"/>
          </a:solidFill>
          <a:latin typeface="Century Gothic" charset="0"/>
          <a:ea typeface="Century Gothic" charset="0"/>
          <a:cs typeface="Century Gothic" charset="0"/>
        </a:defRPr>
      </a:lvl3pPr>
      <a:lvl4pPr marL="1028700" indent="0" algn="l" defTabSz="685800" rtl="0" eaLnBrk="1" latinLnBrk="0" hangingPunct="1">
        <a:lnSpc>
          <a:spcPct val="90000"/>
        </a:lnSpc>
        <a:spcBef>
          <a:spcPts val="375"/>
        </a:spcBef>
        <a:buFont typeface="Arial"/>
        <a:buNone/>
        <a:defRPr sz="1050" kern="1200">
          <a:solidFill>
            <a:schemeClr val="bg1"/>
          </a:solidFill>
          <a:latin typeface="Century Gothic" charset="0"/>
          <a:ea typeface="Century Gothic" charset="0"/>
          <a:cs typeface="Century Gothic" charset="0"/>
        </a:defRPr>
      </a:lvl4pPr>
      <a:lvl5pPr marL="1371600" indent="0" algn="l" defTabSz="685800" rtl="0" eaLnBrk="1" latinLnBrk="0" hangingPunct="1">
        <a:lnSpc>
          <a:spcPct val="90000"/>
        </a:lnSpc>
        <a:spcBef>
          <a:spcPts val="375"/>
        </a:spcBef>
        <a:buFont typeface="Arial"/>
        <a:buNone/>
        <a:defRPr sz="1050" kern="1200">
          <a:solidFill>
            <a:schemeClr val="bg1"/>
          </a:solidFill>
          <a:latin typeface="Century Gothic" charset="0"/>
          <a:ea typeface="Century Gothic" charset="0"/>
          <a:cs typeface="Century Gothic"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95926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ftr="0" dt="0"/>
  <p:txStyles>
    <p:titleStyle>
      <a:lvl1pPr algn="l" defTabSz="457189" rtl="0" eaLnBrk="1" latinLnBrk="0" hangingPunct="1">
        <a:spcBef>
          <a:spcPct val="0"/>
        </a:spcBef>
        <a:buNone/>
        <a:defRPr sz="3600" kern="1200">
          <a:solidFill>
            <a:schemeClr val="tx1"/>
          </a:solidFill>
          <a:latin typeface="Arial"/>
          <a:ea typeface="+mj-ea"/>
          <a:cs typeface="Arial"/>
        </a:defRPr>
      </a:lvl1pPr>
    </p:titleStyle>
    <p:bodyStyle>
      <a:lvl1pPr marL="342891" indent="-342891" algn="l" defTabSz="457189" rtl="0" eaLnBrk="1" latinLnBrk="0" hangingPunct="1">
        <a:spcBef>
          <a:spcPct val="20000"/>
        </a:spcBef>
        <a:buClr>
          <a:srgbClr val="4791CE"/>
        </a:buClr>
        <a:buFont typeface="Arial"/>
        <a:buChar char="•"/>
        <a:defRPr sz="2800" kern="1200">
          <a:solidFill>
            <a:schemeClr val="tx1"/>
          </a:solidFill>
          <a:latin typeface="+mn-lt"/>
          <a:ea typeface="+mn-ea"/>
          <a:cs typeface="+mn-cs"/>
        </a:defRPr>
      </a:lvl1pPr>
      <a:lvl2pPr marL="742932" indent="-285744" algn="l" defTabSz="457189" rtl="0" eaLnBrk="1" latinLnBrk="0" hangingPunct="1">
        <a:spcBef>
          <a:spcPct val="20000"/>
        </a:spcBef>
        <a:buClr>
          <a:srgbClr val="4791CE"/>
        </a:buClr>
        <a:buFont typeface="Arial"/>
        <a:buChar char="–"/>
        <a:defRPr sz="2400" kern="1200">
          <a:solidFill>
            <a:schemeClr val="tx1"/>
          </a:solidFill>
          <a:latin typeface="+mn-lt"/>
          <a:ea typeface="+mn-ea"/>
          <a:cs typeface="+mn-cs"/>
        </a:defRPr>
      </a:lvl2pPr>
      <a:lvl3pPr marL="1142971" indent="-228594" algn="l" defTabSz="457189" rtl="0" eaLnBrk="1" latinLnBrk="0" hangingPunct="1">
        <a:spcBef>
          <a:spcPct val="20000"/>
        </a:spcBef>
        <a:buClr>
          <a:srgbClr val="4791CE"/>
        </a:buClr>
        <a:buFont typeface="Arial"/>
        <a:buChar char="•"/>
        <a:defRPr sz="2000" kern="1200">
          <a:solidFill>
            <a:schemeClr val="tx1"/>
          </a:solidFill>
          <a:latin typeface="+mn-lt"/>
          <a:ea typeface="+mn-ea"/>
          <a:cs typeface="+mn-cs"/>
        </a:defRPr>
      </a:lvl3pPr>
      <a:lvl4pPr marL="1600160" indent="-228594" algn="l" defTabSz="457189" rtl="0" eaLnBrk="1" latinLnBrk="0" hangingPunct="1">
        <a:spcBef>
          <a:spcPct val="20000"/>
        </a:spcBef>
        <a:buClr>
          <a:srgbClr val="4791CE"/>
        </a:buClr>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Clr>
          <a:srgbClr val="4791CE"/>
        </a:buClr>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6"/>
          <p:cNvPicPr>
            <a:picLocks noChangeAspect="1"/>
          </p:cNvPicPr>
          <p:nvPr/>
        </p:nvPicPr>
        <p:blipFill>
          <a:blip r:embed="rId21">
            <a:extLst>
              <a:ext uri="{28A0092B-C50C-407E-A947-70E740481C1C}">
                <a14:useLocalDpi xmlns:a14="http://schemas.microsoft.com/office/drawing/2010/main"/>
              </a:ext>
            </a:extLst>
          </a:blip>
          <a:srcRect/>
          <a:stretch>
            <a:fillRect/>
          </a:stretch>
        </p:blipFill>
        <p:spPr bwMode="ltGray">
          <a:xfrm>
            <a:off x="2649" y="6126429"/>
            <a:ext cx="12186708" cy="73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2"/>
          <p:cNvSpPr>
            <a:spLocks noGrp="1" noChangeArrowheads="1"/>
          </p:cNvSpPr>
          <p:nvPr>
            <p:ph type="body" idx="1"/>
          </p:nvPr>
        </p:nvSpPr>
        <p:spPr bwMode="auto">
          <a:xfrm>
            <a:off x="571500" y="1713178"/>
            <a:ext cx="11049000" cy="4001824"/>
          </a:xfrm>
          <a:prstGeom prst="rect">
            <a:avLst/>
          </a:prstGeom>
          <a:noFill/>
          <a:ln w="12700">
            <a:noFill/>
            <a:miter lim="800000"/>
            <a:headEnd/>
            <a:tailEnd/>
          </a:ln>
        </p:spPr>
        <p:txBody>
          <a:bodyPr vert="horz" wrap="square" lIns="0" tIns="0" rIns="0" bIns="0" numCol="1" anchor="t" anchorCtr="0" compatLnSpc="1">
            <a:prstTxWarp prst="textNoShape">
              <a:avLst/>
            </a:prstTxWarp>
            <a:noAutofit/>
          </a:bodyPr>
          <a:lstStyle/>
          <a:p>
            <a:pPr lvl="0"/>
            <a:r>
              <a:rPr lang="en-US">
                <a:sym typeface="Arial" pitchFamily="-65" charset="0"/>
              </a:rPr>
              <a:t>Click to edit Master text styles</a:t>
            </a:r>
          </a:p>
          <a:p>
            <a:pPr lvl="1"/>
            <a:r>
              <a:rPr lang="en-US">
                <a:sym typeface="Arial" pitchFamily="-65" charset="0"/>
              </a:rPr>
              <a:t>Second level</a:t>
            </a:r>
          </a:p>
          <a:p>
            <a:pPr lvl="2"/>
            <a:r>
              <a:rPr lang="en-US">
                <a:sym typeface="Arial" pitchFamily="-65" charset="0"/>
              </a:rPr>
              <a:t>Third level</a:t>
            </a:r>
          </a:p>
          <a:p>
            <a:pPr lvl="3"/>
            <a:r>
              <a:rPr lang="en-US">
                <a:sym typeface="Arial" pitchFamily="-65" charset="0"/>
              </a:rPr>
              <a:t>Fourth level</a:t>
            </a:r>
          </a:p>
          <a:p>
            <a:pPr lvl="4"/>
            <a:r>
              <a:rPr lang="en-US">
                <a:sym typeface="Arial" pitchFamily="-65" charset="0"/>
              </a:rPr>
              <a:t>Fifth level</a:t>
            </a:r>
            <a:endParaRPr lang="en-US" dirty="0">
              <a:sym typeface="Arial" pitchFamily="-65" charset="0"/>
            </a:endParaRPr>
          </a:p>
        </p:txBody>
      </p:sp>
      <p:sp>
        <p:nvSpPr>
          <p:cNvPr id="9219" name="Rectangle 1"/>
          <p:cNvSpPr>
            <a:spLocks noGrp="1" noChangeArrowheads="1"/>
          </p:cNvSpPr>
          <p:nvPr>
            <p:ph type="title"/>
          </p:nvPr>
        </p:nvSpPr>
        <p:spPr bwMode="auto">
          <a:xfrm>
            <a:off x="571500" y="378468"/>
            <a:ext cx="11049000" cy="512962"/>
          </a:xfrm>
          <a:prstGeom prst="rect">
            <a:avLst/>
          </a:prstGeom>
          <a:noFill/>
          <a:ln w="12700">
            <a:noFill/>
            <a:miter lim="800000"/>
            <a:headEnd/>
            <a:tailEnd/>
          </a:ln>
        </p:spPr>
        <p:txBody>
          <a:bodyPr vert="horz" wrap="square" lIns="0" tIns="0" rIns="0" bIns="0" numCol="1" anchor="t" anchorCtr="0" compatLnSpc="1">
            <a:prstTxWarp prst="textNoShape">
              <a:avLst/>
            </a:prstTxWarp>
            <a:spAutoFit/>
          </a:bodyPr>
          <a:lstStyle/>
          <a:p>
            <a:pPr lvl="0"/>
            <a:r>
              <a:rPr lang="en-US">
                <a:sym typeface="Arial" pitchFamily="-65" charset="0"/>
              </a:rPr>
              <a:t>Click to edit Master title style</a:t>
            </a:r>
            <a:endParaRPr lang="en-US" dirty="0">
              <a:sym typeface="Arial" pitchFamily="-65" charset="0"/>
            </a:endParaRPr>
          </a:p>
        </p:txBody>
      </p:sp>
      <p:cxnSp>
        <p:nvCxnSpPr>
          <p:cNvPr id="7" name="Straight Connector 14"/>
          <p:cNvCxnSpPr>
            <a:cxnSpLocks noChangeShapeType="1"/>
          </p:cNvCxnSpPr>
          <p:nvPr/>
        </p:nvCxnSpPr>
        <p:spPr bwMode="gray">
          <a:xfrm rot="5400000">
            <a:off x="11428943" y="6598732"/>
            <a:ext cx="127000" cy="2116"/>
          </a:xfrm>
          <a:prstGeom prst="line">
            <a:avLst/>
          </a:prstGeom>
          <a:noFill/>
          <a:ln w="9525">
            <a:solidFill>
              <a:srgbClr val="FFFFFF"/>
            </a:solidFill>
            <a:round/>
            <a:headEnd/>
            <a:tailEnd/>
          </a:ln>
        </p:spPr>
      </p:cxnSp>
      <p:sp>
        <p:nvSpPr>
          <p:cNvPr id="11" name="Rectangle 10"/>
          <p:cNvSpPr/>
          <p:nvPr/>
        </p:nvSpPr>
        <p:spPr>
          <a:xfrm>
            <a:off x="10145081" y="6529252"/>
            <a:ext cx="1309569" cy="143565"/>
          </a:xfrm>
          <a:prstGeom prst="rect">
            <a:avLst/>
          </a:prstGeom>
        </p:spPr>
        <p:txBody>
          <a:bodyPr wrap="none" lIns="76158" tIns="0" rIns="76158" bIns="0">
            <a:spAutoFit/>
          </a:bodyPr>
          <a:lstStyle/>
          <a:p>
            <a:pPr marL="0" marR="0" indent="0" algn="r" defTabSz="761512" rtl="0" eaLnBrk="1" fontAlgn="base" latinLnBrk="0" hangingPunct="1">
              <a:lnSpc>
                <a:spcPct val="100000"/>
              </a:lnSpc>
              <a:spcBef>
                <a:spcPct val="0"/>
              </a:spcBef>
              <a:spcAft>
                <a:spcPct val="0"/>
              </a:spcAft>
              <a:buClrTx/>
              <a:buSzTx/>
              <a:buFontTx/>
              <a:buNone/>
              <a:tabLst/>
              <a:defRPr/>
            </a:pPr>
            <a:r>
              <a:rPr lang="en-US" sz="933" b="0" i="0" dirty="0">
                <a:solidFill>
                  <a:schemeClr val="bg1"/>
                </a:solidFill>
                <a:latin typeface="+mn-lt"/>
              </a:rPr>
              <a:t>Infectious Diseases</a:t>
            </a:r>
          </a:p>
        </p:txBody>
      </p:sp>
      <p:sp>
        <p:nvSpPr>
          <p:cNvPr id="12" name="TextBox 11"/>
          <p:cNvSpPr txBox="1"/>
          <p:nvPr/>
        </p:nvSpPr>
        <p:spPr>
          <a:xfrm>
            <a:off x="11568368" y="6486912"/>
            <a:ext cx="356935" cy="225767"/>
          </a:xfrm>
          <a:prstGeom prst="rect">
            <a:avLst/>
          </a:prstGeom>
          <a:ln/>
        </p:spPr>
        <p:txBody>
          <a:bodyPr vert="horz" wrap="square" lIns="0" tIns="0" rIns="0" bIns="0" numCol="1" anchor="ctr" anchorCtr="0" compatLnSpc="1">
            <a:prstTxWarp prst="textNoShape">
              <a:avLst/>
            </a:prstTxWarp>
            <a:spAutoFit/>
          </a:bodyPr>
          <a:lstStyle>
            <a:defPPr>
              <a:defRPr lang="en-US"/>
            </a:defPPr>
            <a:lvl1pPr algn="r" eaLnBrk="0" hangingPunct="0">
              <a:defRPr sz="1100">
                <a:solidFill>
                  <a:schemeClr val="bg1"/>
                </a:solidFill>
                <a:latin typeface="Verdana" pitchFamily="34" charset="0"/>
                <a:ea typeface="Verdana" pitchFamily="34" charset="0"/>
                <a:cs typeface="Verdana" pitchFamily="34" charset="0"/>
              </a:defRPr>
            </a:lvl1pPr>
          </a:lstStyle>
          <a:p>
            <a:pPr lvl="0"/>
            <a:fld id="{26640986-7050-4411-A4A7-5C22D966D27E}" type="slidenum">
              <a:rPr lang="en-US" sz="1467" smtClean="0"/>
              <a:pPr lvl="0"/>
              <a:t>‹#›</a:t>
            </a:fld>
            <a:endParaRPr lang="en-US" sz="1467" dirty="0"/>
          </a:p>
        </p:txBody>
      </p:sp>
      <p:pic>
        <p:nvPicPr>
          <p:cNvPr id="13" name="Picture 7"/>
          <p:cNvPicPr>
            <a:picLocks noChangeAspect="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193156" y="6188606"/>
            <a:ext cx="2743729"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804355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Lst>
  <p:transition>
    <p:fade/>
  </p:transition>
  <p:hf sldNum="0" hdr="0" ftr="0" dt="0"/>
  <p:txStyles>
    <p:titleStyle>
      <a:lvl1pPr algn="l" rtl="0" eaLnBrk="1" fontAlgn="base" hangingPunct="1">
        <a:lnSpc>
          <a:spcPct val="100000"/>
        </a:lnSpc>
        <a:spcBef>
          <a:spcPct val="0"/>
        </a:spcBef>
        <a:spcAft>
          <a:spcPct val="0"/>
        </a:spcAft>
        <a:defRPr sz="3333">
          <a:solidFill>
            <a:schemeClr val="bg2"/>
          </a:solidFill>
          <a:latin typeface="Verdana" pitchFamily="34" charset="0"/>
          <a:ea typeface="Arial Unicode MS" pitchFamily="-65" charset="0"/>
          <a:cs typeface="Arial Unicode MS" pitchFamily="-65" charset="0"/>
          <a:sym typeface="Arial" pitchFamily="-65" charset="0"/>
        </a:defRPr>
      </a:lvl1pPr>
      <a:lvl2pPr algn="l" rtl="0" eaLnBrk="1" fontAlgn="base" hangingPunct="1">
        <a:lnSpc>
          <a:spcPts val="4000"/>
        </a:lnSpc>
        <a:spcBef>
          <a:spcPct val="0"/>
        </a:spcBef>
        <a:spcAft>
          <a:spcPct val="0"/>
        </a:spcAft>
        <a:defRPr sz="3867">
          <a:solidFill>
            <a:schemeClr val="tx2"/>
          </a:solidFill>
          <a:latin typeface="Georgia" pitchFamily="-111" charset="0"/>
          <a:ea typeface="Arial Unicode MS" pitchFamily="-65" charset="0"/>
          <a:cs typeface="Arial Unicode MS" pitchFamily="-65" charset="0"/>
          <a:sym typeface="Arial" pitchFamily="-65" charset="0"/>
        </a:defRPr>
      </a:lvl2pPr>
      <a:lvl3pPr algn="l" rtl="0" eaLnBrk="1" fontAlgn="base" hangingPunct="1">
        <a:lnSpc>
          <a:spcPts val="4000"/>
        </a:lnSpc>
        <a:spcBef>
          <a:spcPct val="0"/>
        </a:spcBef>
        <a:spcAft>
          <a:spcPct val="0"/>
        </a:spcAft>
        <a:defRPr sz="3867">
          <a:solidFill>
            <a:schemeClr val="tx2"/>
          </a:solidFill>
          <a:latin typeface="Georgia" pitchFamily="-111" charset="0"/>
          <a:ea typeface="Arial Unicode MS" pitchFamily="-65" charset="0"/>
          <a:cs typeface="Arial Unicode MS" pitchFamily="-65" charset="0"/>
          <a:sym typeface="Arial" pitchFamily="-65" charset="0"/>
        </a:defRPr>
      </a:lvl3pPr>
      <a:lvl4pPr algn="l" rtl="0" eaLnBrk="1" fontAlgn="base" hangingPunct="1">
        <a:lnSpc>
          <a:spcPts val="4000"/>
        </a:lnSpc>
        <a:spcBef>
          <a:spcPct val="0"/>
        </a:spcBef>
        <a:spcAft>
          <a:spcPct val="0"/>
        </a:spcAft>
        <a:defRPr sz="3867">
          <a:solidFill>
            <a:schemeClr val="tx2"/>
          </a:solidFill>
          <a:latin typeface="Georgia" pitchFamily="-111" charset="0"/>
          <a:ea typeface="Arial Unicode MS" pitchFamily="-65" charset="0"/>
          <a:cs typeface="Arial Unicode MS" pitchFamily="-65" charset="0"/>
          <a:sym typeface="Arial" pitchFamily="-65" charset="0"/>
        </a:defRPr>
      </a:lvl4pPr>
      <a:lvl5pPr algn="l" rtl="0" eaLnBrk="1" fontAlgn="base" hangingPunct="1">
        <a:lnSpc>
          <a:spcPts val="4000"/>
        </a:lnSpc>
        <a:spcBef>
          <a:spcPct val="0"/>
        </a:spcBef>
        <a:spcAft>
          <a:spcPct val="0"/>
        </a:spcAft>
        <a:defRPr sz="3867">
          <a:solidFill>
            <a:schemeClr val="tx2"/>
          </a:solidFill>
          <a:latin typeface="Georgia" pitchFamily="-111" charset="0"/>
          <a:ea typeface="Arial Unicode MS" pitchFamily="-65" charset="0"/>
          <a:cs typeface="Arial Unicode MS" pitchFamily="-65" charset="0"/>
          <a:sym typeface="Arial" pitchFamily="-65" charset="0"/>
        </a:defRPr>
      </a:lvl5pPr>
      <a:lvl6pPr marL="342685" algn="l" rtl="0" eaLnBrk="1" fontAlgn="base" hangingPunct="1">
        <a:spcBef>
          <a:spcPct val="0"/>
        </a:spcBef>
        <a:spcAft>
          <a:spcPct val="0"/>
        </a:spcAft>
        <a:defRPr sz="3067" b="1">
          <a:solidFill>
            <a:srgbClr val="F30617"/>
          </a:solidFill>
          <a:latin typeface="Arial" pitchFamily="-110" charset="0"/>
          <a:ea typeface="ヒラギノ角ゴ ProN W6" pitchFamily="-110" charset="-128"/>
          <a:cs typeface="ヒラギノ角ゴ ProN W6" pitchFamily="-110" charset="-128"/>
          <a:sym typeface="Arial" pitchFamily="-110" charset="0"/>
        </a:defRPr>
      </a:lvl6pPr>
      <a:lvl7pPr marL="685368" algn="l" rtl="0" eaLnBrk="1" fontAlgn="base" hangingPunct="1">
        <a:spcBef>
          <a:spcPct val="0"/>
        </a:spcBef>
        <a:spcAft>
          <a:spcPct val="0"/>
        </a:spcAft>
        <a:defRPr sz="3067" b="1">
          <a:solidFill>
            <a:srgbClr val="F30617"/>
          </a:solidFill>
          <a:latin typeface="Arial" pitchFamily="-110" charset="0"/>
          <a:ea typeface="ヒラギノ角ゴ ProN W6" pitchFamily="-110" charset="-128"/>
          <a:cs typeface="ヒラギノ角ゴ ProN W6" pitchFamily="-110" charset="-128"/>
          <a:sym typeface="Arial" pitchFamily="-110" charset="0"/>
        </a:defRPr>
      </a:lvl7pPr>
      <a:lvl8pPr marL="1028044" algn="l" rtl="0" eaLnBrk="1" fontAlgn="base" hangingPunct="1">
        <a:spcBef>
          <a:spcPct val="0"/>
        </a:spcBef>
        <a:spcAft>
          <a:spcPct val="0"/>
        </a:spcAft>
        <a:defRPr sz="3067" b="1">
          <a:solidFill>
            <a:srgbClr val="F30617"/>
          </a:solidFill>
          <a:latin typeface="Arial" pitchFamily="-110" charset="0"/>
          <a:ea typeface="ヒラギノ角ゴ ProN W6" pitchFamily="-110" charset="-128"/>
          <a:cs typeface="ヒラギノ角ゴ ProN W6" pitchFamily="-110" charset="-128"/>
          <a:sym typeface="Arial" pitchFamily="-110" charset="0"/>
        </a:defRPr>
      </a:lvl8pPr>
      <a:lvl9pPr marL="1370721" algn="l" rtl="0" eaLnBrk="1" fontAlgn="base" hangingPunct="1">
        <a:spcBef>
          <a:spcPct val="0"/>
        </a:spcBef>
        <a:spcAft>
          <a:spcPct val="0"/>
        </a:spcAft>
        <a:defRPr sz="3067" b="1">
          <a:solidFill>
            <a:srgbClr val="F30617"/>
          </a:solidFill>
          <a:latin typeface="Arial" pitchFamily="-110" charset="0"/>
          <a:ea typeface="ヒラギノ角ゴ ProN W6" pitchFamily="-110" charset="-128"/>
          <a:cs typeface="ヒラギノ角ゴ ProN W6" pitchFamily="-110" charset="-128"/>
          <a:sym typeface="Arial" pitchFamily="-110" charset="0"/>
        </a:defRPr>
      </a:lvl9pPr>
    </p:titleStyle>
    <p:bodyStyle>
      <a:lvl1pPr marL="237973" indent="-237973" algn="l" rtl="0" eaLnBrk="1" fontAlgn="base" hangingPunct="1">
        <a:lnSpc>
          <a:spcPct val="100000"/>
        </a:lnSpc>
        <a:spcBef>
          <a:spcPts val="1500"/>
        </a:spcBef>
        <a:spcAft>
          <a:spcPct val="0"/>
        </a:spcAft>
        <a:buClr>
          <a:schemeClr val="tx1"/>
        </a:buClr>
        <a:buSzPct val="100000"/>
        <a:buFont typeface="Arial" pitchFamily="-65" charset="0"/>
        <a:buChar char="•"/>
        <a:defRPr sz="2400">
          <a:solidFill>
            <a:schemeClr val="tx1"/>
          </a:solidFill>
          <a:latin typeface="Verdana" pitchFamily="34" charset="0"/>
          <a:ea typeface="Arial Unicode MS" pitchFamily="-65" charset="0"/>
          <a:cs typeface="Arial Unicode MS" pitchFamily="-65" charset="0"/>
          <a:sym typeface="Arial" pitchFamily="-65" charset="0"/>
        </a:defRPr>
      </a:lvl1pPr>
      <a:lvl2pPr marL="618729" indent="-237973" algn="l" rtl="0" eaLnBrk="1" fontAlgn="base" hangingPunct="1">
        <a:lnSpc>
          <a:spcPct val="100000"/>
        </a:lnSpc>
        <a:spcBef>
          <a:spcPts val="500"/>
        </a:spcBef>
        <a:spcAft>
          <a:spcPct val="0"/>
        </a:spcAft>
        <a:buClr>
          <a:schemeClr val="tx1"/>
        </a:buClr>
        <a:buSzPct val="100000"/>
        <a:buFont typeface="Arial" pitchFamily="-65" charset="0"/>
        <a:buChar char="–"/>
        <a:defRPr sz="2000">
          <a:solidFill>
            <a:schemeClr val="tx1"/>
          </a:solidFill>
          <a:latin typeface="Verdana" pitchFamily="34" charset="0"/>
          <a:ea typeface="Arial Unicode MS" pitchFamily="-65" charset="0"/>
          <a:cs typeface="Arial Unicode MS" pitchFamily="-65" charset="0"/>
          <a:sym typeface="Arial" pitchFamily="-65" charset="0"/>
        </a:defRPr>
      </a:lvl2pPr>
      <a:lvl3pPr marL="951890" indent="-190377" algn="l" rtl="0" eaLnBrk="1" fontAlgn="base" hangingPunct="1">
        <a:lnSpc>
          <a:spcPct val="100000"/>
        </a:lnSpc>
        <a:spcBef>
          <a:spcPts val="500"/>
        </a:spcBef>
        <a:spcAft>
          <a:spcPct val="0"/>
        </a:spcAft>
        <a:buClr>
          <a:schemeClr val="tx1"/>
        </a:buClr>
        <a:buSzPct val="100000"/>
        <a:buFont typeface="Arial" pitchFamily="-65" charset="0"/>
        <a:buChar char="•"/>
        <a:defRPr sz="2000">
          <a:solidFill>
            <a:schemeClr val="tx1"/>
          </a:solidFill>
          <a:latin typeface="Verdana" pitchFamily="34" charset="0"/>
          <a:ea typeface="Arial Unicode MS" pitchFamily="-65" charset="0"/>
          <a:cs typeface="Arial Unicode MS" pitchFamily="-65" charset="0"/>
          <a:sym typeface="Arial" pitchFamily="-65" charset="0"/>
        </a:defRPr>
      </a:lvl3pPr>
      <a:lvl4pPr marL="1380242" indent="-237973" algn="l" rtl="0" eaLnBrk="1" fontAlgn="base" hangingPunct="1">
        <a:lnSpc>
          <a:spcPct val="100000"/>
        </a:lnSpc>
        <a:spcBef>
          <a:spcPts val="500"/>
        </a:spcBef>
        <a:spcAft>
          <a:spcPct val="0"/>
        </a:spcAft>
        <a:buClr>
          <a:schemeClr val="tx1"/>
        </a:buClr>
        <a:buSzPct val="100000"/>
        <a:buFont typeface="Arial" pitchFamily="-65" charset="0"/>
        <a:buChar char="–"/>
        <a:defRPr sz="2000">
          <a:solidFill>
            <a:schemeClr val="tx1"/>
          </a:solidFill>
          <a:latin typeface="Verdana" pitchFamily="34" charset="0"/>
          <a:ea typeface="Arial Unicode MS" pitchFamily="-65" charset="0"/>
          <a:cs typeface="Arial Unicode MS" pitchFamily="-65" charset="0"/>
          <a:sym typeface="Arial" pitchFamily="-65" charset="0"/>
        </a:defRPr>
      </a:lvl4pPr>
      <a:lvl5pPr marL="1760998" indent="-237973" algn="l" rtl="0" eaLnBrk="1" fontAlgn="base" hangingPunct="1">
        <a:lnSpc>
          <a:spcPct val="100000"/>
        </a:lnSpc>
        <a:spcBef>
          <a:spcPts val="500"/>
        </a:spcBef>
        <a:spcAft>
          <a:spcPct val="0"/>
        </a:spcAft>
        <a:buClr>
          <a:schemeClr val="tx1"/>
        </a:buClr>
        <a:buSzPct val="100000"/>
        <a:buFont typeface="Arial" pitchFamily="-65" charset="0"/>
        <a:buChar char="»"/>
        <a:defRPr sz="2000">
          <a:solidFill>
            <a:schemeClr val="tx1"/>
          </a:solidFill>
          <a:latin typeface="Verdana" pitchFamily="34" charset="0"/>
          <a:ea typeface="Arial Unicode MS" pitchFamily="-65" charset="0"/>
          <a:cs typeface="Arial Unicode MS" pitchFamily="-65" charset="0"/>
          <a:sym typeface="Arial" pitchFamily="-65" charset="0"/>
        </a:defRPr>
      </a:lvl5pPr>
      <a:lvl6pPr marL="2113200" indent="-228456" algn="l" rtl="0" eaLnBrk="1" fontAlgn="base" hangingPunct="1">
        <a:spcBef>
          <a:spcPts val="451"/>
        </a:spcBef>
        <a:spcAft>
          <a:spcPct val="0"/>
        </a:spcAft>
        <a:buSzPct val="100000"/>
        <a:buFont typeface="Arial" pitchFamily="-110" charset="0"/>
        <a:buChar char="»"/>
        <a:defRPr sz="2000">
          <a:solidFill>
            <a:schemeClr val="tx1"/>
          </a:solidFill>
          <a:latin typeface="+mn-lt"/>
          <a:ea typeface="+mn-ea"/>
          <a:cs typeface="+mn-cs"/>
          <a:sym typeface="Arial" pitchFamily="-110" charset="0"/>
        </a:defRPr>
      </a:lvl6pPr>
      <a:lvl7pPr marL="2455880" indent="-228456" algn="l" rtl="0" eaLnBrk="1" fontAlgn="base" hangingPunct="1">
        <a:spcBef>
          <a:spcPts val="451"/>
        </a:spcBef>
        <a:spcAft>
          <a:spcPct val="0"/>
        </a:spcAft>
        <a:buSzPct val="100000"/>
        <a:buFont typeface="Arial" pitchFamily="-110" charset="0"/>
        <a:buChar char="»"/>
        <a:defRPr sz="2000">
          <a:solidFill>
            <a:schemeClr val="tx1"/>
          </a:solidFill>
          <a:latin typeface="+mn-lt"/>
          <a:ea typeface="+mn-ea"/>
          <a:cs typeface="+mn-cs"/>
          <a:sym typeface="Arial" pitchFamily="-110" charset="0"/>
        </a:defRPr>
      </a:lvl7pPr>
      <a:lvl8pPr marL="2798564" indent="-228456" algn="l" rtl="0" eaLnBrk="1" fontAlgn="base" hangingPunct="1">
        <a:spcBef>
          <a:spcPts val="451"/>
        </a:spcBef>
        <a:spcAft>
          <a:spcPct val="0"/>
        </a:spcAft>
        <a:buSzPct val="100000"/>
        <a:buFont typeface="Arial" pitchFamily="-110" charset="0"/>
        <a:buChar char="»"/>
        <a:defRPr sz="2000">
          <a:solidFill>
            <a:schemeClr val="tx1"/>
          </a:solidFill>
          <a:latin typeface="+mn-lt"/>
          <a:ea typeface="+mn-ea"/>
          <a:cs typeface="+mn-cs"/>
          <a:sym typeface="Arial" pitchFamily="-110" charset="0"/>
        </a:defRPr>
      </a:lvl8pPr>
      <a:lvl9pPr marL="3141239" indent="-228456" algn="l" rtl="0" eaLnBrk="1" fontAlgn="base" hangingPunct="1">
        <a:spcBef>
          <a:spcPts val="451"/>
        </a:spcBef>
        <a:spcAft>
          <a:spcPct val="0"/>
        </a:spcAft>
        <a:buSzPct val="100000"/>
        <a:buFont typeface="Arial" pitchFamily="-110" charset="0"/>
        <a:buChar char="»"/>
        <a:defRPr sz="2000">
          <a:solidFill>
            <a:schemeClr val="tx1"/>
          </a:solidFill>
          <a:latin typeface="+mn-lt"/>
          <a:ea typeface="+mn-ea"/>
          <a:cs typeface="+mn-cs"/>
          <a:sym typeface="Arial" pitchFamily="-110" charset="0"/>
        </a:defRPr>
      </a:lvl9pPr>
    </p:bodyStyle>
    <p:otherStyle>
      <a:defPPr>
        <a:defRPr lang="en-US"/>
      </a:defPPr>
      <a:lvl1pPr marL="0" algn="l" defTabSz="342685" rtl="0" eaLnBrk="1" latinLnBrk="0" hangingPunct="1">
        <a:defRPr sz="1333" kern="1200">
          <a:solidFill>
            <a:schemeClr val="tx1"/>
          </a:solidFill>
          <a:latin typeface="+mn-lt"/>
          <a:ea typeface="+mn-ea"/>
          <a:cs typeface="+mn-cs"/>
        </a:defRPr>
      </a:lvl1pPr>
      <a:lvl2pPr marL="342685" algn="l" defTabSz="342685" rtl="0" eaLnBrk="1" latinLnBrk="0" hangingPunct="1">
        <a:defRPr sz="1333" kern="1200">
          <a:solidFill>
            <a:schemeClr val="tx1"/>
          </a:solidFill>
          <a:latin typeface="+mn-lt"/>
          <a:ea typeface="+mn-ea"/>
          <a:cs typeface="+mn-cs"/>
        </a:defRPr>
      </a:lvl2pPr>
      <a:lvl3pPr marL="685368" algn="l" defTabSz="342685" rtl="0" eaLnBrk="1" latinLnBrk="0" hangingPunct="1">
        <a:defRPr sz="1333" kern="1200">
          <a:solidFill>
            <a:schemeClr val="tx1"/>
          </a:solidFill>
          <a:latin typeface="+mn-lt"/>
          <a:ea typeface="+mn-ea"/>
          <a:cs typeface="+mn-cs"/>
        </a:defRPr>
      </a:lvl3pPr>
      <a:lvl4pPr marL="1028044" algn="l" defTabSz="342685" rtl="0" eaLnBrk="1" latinLnBrk="0" hangingPunct="1">
        <a:defRPr sz="1333" kern="1200">
          <a:solidFill>
            <a:schemeClr val="tx1"/>
          </a:solidFill>
          <a:latin typeface="+mn-lt"/>
          <a:ea typeface="+mn-ea"/>
          <a:cs typeface="+mn-cs"/>
        </a:defRPr>
      </a:lvl4pPr>
      <a:lvl5pPr marL="1370721" algn="l" defTabSz="342685" rtl="0" eaLnBrk="1" latinLnBrk="0" hangingPunct="1">
        <a:defRPr sz="1333" kern="1200">
          <a:solidFill>
            <a:schemeClr val="tx1"/>
          </a:solidFill>
          <a:latin typeface="+mn-lt"/>
          <a:ea typeface="+mn-ea"/>
          <a:cs typeface="+mn-cs"/>
        </a:defRPr>
      </a:lvl5pPr>
      <a:lvl6pPr marL="1713403" algn="l" defTabSz="342685" rtl="0" eaLnBrk="1" latinLnBrk="0" hangingPunct="1">
        <a:defRPr sz="1333" kern="1200">
          <a:solidFill>
            <a:schemeClr val="tx1"/>
          </a:solidFill>
          <a:latin typeface="+mn-lt"/>
          <a:ea typeface="+mn-ea"/>
          <a:cs typeface="+mn-cs"/>
        </a:defRPr>
      </a:lvl6pPr>
      <a:lvl7pPr marL="2056086" algn="l" defTabSz="342685" rtl="0" eaLnBrk="1" latinLnBrk="0" hangingPunct="1">
        <a:defRPr sz="1333" kern="1200">
          <a:solidFill>
            <a:schemeClr val="tx1"/>
          </a:solidFill>
          <a:latin typeface="+mn-lt"/>
          <a:ea typeface="+mn-ea"/>
          <a:cs typeface="+mn-cs"/>
        </a:defRPr>
      </a:lvl7pPr>
      <a:lvl8pPr marL="2398764" algn="l" defTabSz="342685" rtl="0" eaLnBrk="1" latinLnBrk="0" hangingPunct="1">
        <a:defRPr sz="1333" kern="1200">
          <a:solidFill>
            <a:schemeClr val="tx1"/>
          </a:solidFill>
          <a:latin typeface="+mn-lt"/>
          <a:ea typeface="+mn-ea"/>
          <a:cs typeface="+mn-cs"/>
        </a:defRPr>
      </a:lvl8pPr>
      <a:lvl9pPr marL="2741448" algn="l" defTabSz="342685" rtl="0" eaLnBrk="1" latinLnBrk="0" hangingPunct="1">
        <a:defRPr sz="133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1"/>
            <a:ext cx="12192000" cy="6857998"/>
          </a:xfrm>
          <a:prstGeom prst="rect">
            <a:avLst/>
          </a:prstGeom>
          <a:gradFill flip="none" rotWithShape="1">
            <a:gsLst>
              <a:gs pos="0">
                <a:srgbClr val="E9DCCD"/>
              </a:gs>
              <a:gs pos="100000">
                <a:srgbClr val="E9DCCD"/>
              </a:gs>
              <a:gs pos="38000">
                <a:sysClr val="window" lastClr="FFFFFF"/>
              </a:gs>
              <a:gs pos="69000">
                <a:sysClr val="window" lastClr="FFFFFF"/>
              </a:gs>
            </a:gsLst>
            <a:lin ang="5460000" scaled="0"/>
            <a:tileRect/>
          </a:gra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609576"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Franklin Gothic Book"/>
              <a:ea typeface="+mn-ea"/>
              <a:cs typeface="+mn-cs"/>
            </a:endParaRPr>
          </a:p>
        </p:txBody>
      </p:sp>
      <p:sp>
        <p:nvSpPr>
          <p:cNvPr id="2" name="Title Placeholder 1"/>
          <p:cNvSpPr>
            <a:spLocks noGrp="1"/>
          </p:cNvSpPr>
          <p:nvPr>
            <p:ph type="title"/>
          </p:nvPr>
        </p:nvSpPr>
        <p:spPr>
          <a:xfrm>
            <a:off x="609602" y="151638"/>
            <a:ext cx="10972800" cy="991363"/>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5896" y="1235968"/>
            <a:ext cx="10972800" cy="451081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Box 8"/>
          <p:cNvSpPr txBox="1"/>
          <p:nvPr userDrawn="1"/>
        </p:nvSpPr>
        <p:spPr>
          <a:xfrm>
            <a:off x="11578696" y="6359525"/>
            <a:ext cx="513388" cy="307776"/>
          </a:xfrm>
          <a:prstGeom prst="rect">
            <a:avLst/>
          </a:prstGeom>
        </p:spPr>
        <p:txBody>
          <a:bodyPr vert="horz" lIns="121920" tIns="60960" rIns="121920" bIns="60960" rtlCol="0" anchor="ctr"/>
          <a:lstStyle>
            <a:defPPr>
              <a:defRPr lang="en-US"/>
            </a:defPPr>
            <a:lvl1pPr algn="r">
              <a:defRPr sz="900">
                <a:solidFill>
                  <a:schemeClr val="bg2"/>
                </a:solidFill>
                <a:latin typeface="Verdana"/>
                <a:cs typeface="Verdana"/>
              </a:defRPr>
            </a:lvl1pPr>
          </a:lstStyle>
          <a:p>
            <a:pPr marL="0" marR="0" lvl="0" indent="0" algn="l" defTabSz="1219006" rtl="0" eaLnBrk="1" fontAlgn="auto" latinLnBrk="0" hangingPunct="1">
              <a:lnSpc>
                <a:spcPct val="100000"/>
              </a:lnSpc>
              <a:spcBef>
                <a:spcPts val="0"/>
              </a:spcBef>
              <a:spcAft>
                <a:spcPts val="0"/>
              </a:spcAft>
              <a:buClrTx/>
              <a:buSzTx/>
              <a:buFontTx/>
              <a:buNone/>
              <a:tabLst/>
              <a:defRPr/>
            </a:pPr>
            <a:fld id="{318DB6F0-BCD1-4AC2-8D5B-AA38CF6DD069}" type="slidenum">
              <a:rPr kumimoji="0" lang="en-US" sz="1200" b="0" i="0" u="none" strike="noStrike" kern="1200" cap="none" spc="0" normalizeH="0" baseline="0" noProof="0" smtClean="0">
                <a:ln>
                  <a:noFill/>
                </a:ln>
                <a:solidFill>
                  <a:srgbClr val="505050"/>
                </a:solidFill>
                <a:effectLst/>
                <a:uLnTx/>
                <a:uFillTx/>
                <a:latin typeface="Verdana"/>
                <a:ea typeface="+mn-ea"/>
                <a:cs typeface="Verdana"/>
              </a:rPr>
              <a:pPr marL="0" marR="0" lvl="0" indent="0" algn="l" defTabSz="1219006"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505050"/>
              </a:solidFill>
              <a:effectLst/>
              <a:uLnTx/>
              <a:uFillTx/>
              <a:latin typeface="Verdana"/>
              <a:ea typeface="+mn-ea"/>
              <a:cs typeface="Verdana"/>
            </a:endParaRPr>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54520" y="6266558"/>
            <a:ext cx="2005326" cy="623451"/>
          </a:xfrm>
          <a:prstGeom prst="rect">
            <a:avLst/>
          </a:prstGeom>
        </p:spPr>
      </p:pic>
      <p:sp>
        <p:nvSpPr>
          <p:cNvPr id="12" name="Rectangle 11"/>
          <p:cNvSpPr/>
          <p:nvPr userDrawn="1"/>
        </p:nvSpPr>
        <p:spPr>
          <a:xfrm>
            <a:off x="609599" y="1175009"/>
            <a:ext cx="10972802" cy="60958"/>
          </a:xfrm>
          <a:prstGeom prst="rect">
            <a:avLst/>
          </a:prstGeom>
          <a:solidFill>
            <a:srgbClr val="09357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ctr" defTabSz="1217035" rtl="0" eaLnBrk="0" fontAlgn="auto" latinLnBrk="0" hangingPunct="0">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63383364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hf hdr="0" ftr="0" dt="0"/>
  <p:txStyles>
    <p:titleStyle>
      <a:lvl1pPr algn="l" defTabSz="609576" rtl="0" eaLnBrk="1" latinLnBrk="0" hangingPunct="1">
        <a:spcBef>
          <a:spcPct val="0"/>
        </a:spcBef>
        <a:buNone/>
        <a:defRPr sz="3333" b="1" kern="1200">
          <a:solidFill>
            <a:schemeClr val="accent1"/>
          </a:solidFill>
          <a:latin typeface="Verdana"/>
          <a:ea typeface="+mj-ea"/>
          <a:cs typeface="Verdana"/>
        </a:defRPr>
      </a:lvl1pPr>
    </p:titleStyle>
    <p:bodyStyle>
      <a:lvl1pPr marL="309021" indent="-309021" algn="l" defTabSz="609576" rtl="0" eaLnBrk="1" latinLnBrk="0" hangingPunct="1">
        <a:spcBef>
          <a:spcPts val="1600"/>
        </a:spcBef>
        <a:buFont typeface="Wingdings" charset="2"/>
        <a:buChar char="§"/>
        <a:defRPr sz="2667" kern="1200">
          <a:solidFill>
            <a:schemeClr val="tx1"/>
          </a:solidFill>
          <a:latin typeface="Verdana"/>
          <a:ea typeface="+mn-ea"/>
          <a:cs typeface="Verdana"/>
        </a:defRPr>
      </a:lvl1pPr>
      <a:lvl2pPr marL="916481" indent="-306905" algn="l" defTabSz="609576" rtl="0" eaLnBrk="1" latinLnBrk="0" hangingPunct="1">
        <a:spcBef>
          <a:spcPts val="400"/>
        </a:spcBef>
        <a:buFont typeface="Arial"/>
        <a:buChar char="–"/>
        <a:defRPr sz="2133" kern="1200">
          <a:solidFill>
            <a:schemeClr val="tx1"/>
          </a:solidFill>
          <a:latin typeface="Verdana"/>
          <a:ea typeface="+mn-ea"/>
          <a:cs typeface="Verdana"/>
        </a:defRPr>
      </a:lvl2pPr>
      <a:lvl3pPr marL="1443509" indent="-224358" algn="l" defTabSz="609576" rtl="0" eaLnBrk="1" latinLnBrk="0" hangingPunct="1">
        <a:spcBef>
          <a:spcPts val="400"/>
        </a:spcBef>
        <a:buFont typeface="Wingdings" charset="2"/>
        <a:buChar char="§"/>
        <a:defRPr sz="1600" kern="1200">
          <a:solidFill>
            <a:schemeClr val="tx1"/>
          </a:solidFill>
          <a:latin typeface="Verdana"/>
          <a:ea typeface="+mn-ea"/>
          <a:cs typeface="Verdana"/>
        </a:defRPr>
      </a:lvl3pPr>
      <a:lvl4pPr marL="2057318" indent="-228591" algn="l" defTabSz="609576" rtl="0" eaLnBrk="1" latinLnBrk="0" hangingPunct="1">
        <a:spcBef>
          <a:spcPts val="400"/>
        </a:spcBef>
        <a:buFont typeface="Arial"/>
        <a:buChar char="–"/>
        <a:defRPr sz="1333" kern="1200">
          <a:solidFill>
            <a:schemeClr val="tx1"/>
          </a:solidFill>
          <a:latin typeface="Verdana"/>
          <a:ea typeface="+mn-ea"/>
          <a:cs typeface="Verdana"/>
        </a:defRPr>
      </a:lvl4pPr>
      <a:lvl5pPr marL="2743090" indent="-304788" algn="l" defTabSz="609576" rtl="0" eaLnBrk="1" latinLnBrk="0" hangingPunct="1">
        <a:spcBef>
          <a:spcPct val="20000"/>
        </a:spcBef>
        <a:buFont typeface="Arial"/>
        <a:buChar char="»"/>
        <a:defRPr sz="2667" kern="1200">
          <a:solidFill>
            <a:schemeClr val="tx1"/>
          </a:solidFill>
          <a:latin typeface="Verdana"/>
          <a:ea typeface="+mn-ea"/>
          <a:cs typeface="Verdana"/>
        </a:defRPr>
      </a:lvl5pPr>
      <a:lvl6pPr marL="3352666" indent="-304788" algn="l" defTabSz="609576" rtl="0" eaLnBrk="1" latinLnBrk="0" hangingPunct="1">
        <a:spcBef>
          <a:spcPct val="20000"/>
        </a:spcBef>
        <a:buFont typeface="Arial"/>
        <a:buChar char="•"/>
        <a:defRPr sz="2667" kern="1200">
          <a:solidFill>
            <a:schemeClr val="tx1"/>
          </a:solidFill>
          <a:latin typeface="+mn-lt"/>
          <a:ea typeface="+mn-ea"/>
          <a:cs typeface="+mn-cs"/>
        </a:defRPr>
      </a:lvl6pPr>
      <a:lvl7pPr marL="3962242" indent="-304788" algn="l" defTabSz="609576" rtl="0" eaLnBrk="1" latinLnBrk="0" hangingPunct="1">
        <a:spcBef>
          <a:spcPct val="20000"/>
        </a:spcBef>
        <a:buFont typeface="Arial"/>
        <a:buChar char="•"/>
        <a:defRPr sz="2667" kern="1200">
          <a:solidFill>
            <a:schemeClr val="tx1"/>
          </a:solidFill>
          <a:latin typeface="+mn-lt"/>
          <a:ea typeface="+mn-ea"/>
          <a:cs typeface="+mn-cs"/>
        </a:defRPr>
      </a:lvl7pPr>
      <a:lvl8pPr marL="4571817" indent="-304788" algn="l" defTabSz="609576" rtl="0" eaLnBrk="1" latinLnBrk="0" hangingPunct="1">
        <a:spcBef>
          <a:spcPct val="20000"/>
        </a:spcBef>
        <a:buFont typeface="Arial"/>
        <a:buChar char="•"/>
        <a:defRPr sz="2667" kern="1200">
          <a:solidFill>
            <a:schemeClr val="tx1"/>
          </a:solidFill>
          <a:latin typeface="+mn-lt"/>
          <a:ea typeface="+mn-ea"/>
          <a:cs typeface="+mn-cs"/>
        </a:defRPr>
      </a:lvl8pPr>
      <a:lvl9pPr marL="5181393" indent="-304788" algn="l" defTabSz="609576"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6" rtl="0" eaLnBrk="1" latinLnBrk="0" hangingPunct="1">
        <a:defRPr sz="2400" kern="1200">
          <a:solidFill>
            <a:schemeClr val="tx1"/>
          </a:solidFill>
          <a:latin typeface="+mn-lt"/>
          <a:ea typeface="+mn-ea"/>
          <a:cs typeface="+mn-cs"/>
        </a:defRPr>
      </a:lvl1pPr>
      <a:lvl2pPr marL="609576" algn="l" defTabSz="609576" rtl="0" eaLnBrk="1" latinLnBrk="0" hangingPunct="1">
        <a:defRPr sz="2400" kern="1200">
          <a:solidFill>
            <a:schemeClr val="tx1"/>
          </a:solidFill>
          <a:latin typeface="+mn-lt"/>
          <a:ea typeface="+mn-ea"/>
          <a:cs typeface="+mn-cs"/>
        </a:defRPr>
      </a:lvl2pPr>
      <a:lvl3pPr marL="1219151" algn="l" defTabSz="609576" rtl="0" eaLnBrk="1" latinLnBrk="0" hangingPunct="1">
        <a:defRPr sz="2400" kern="1200">
          <a:solidFill>
            <a:schemeClr val="tx1"/>
          </a:solidFill>
          <a:latin typeface="+mn-lt"/>
          <a:ea typeface="+mn-ea"/>
          <a:cs typeface="+mn-cs"/>
        </a:defRPr>
      </a:lvl3pPr>
      <a:lvl4pPr marL="1828727" algn="l" defTabSz="609576" rtl="0" eaLnBrk="1" latinLnBrk="0" hangingPunct="1">
        <a:defRPr sz="2400" kern="1200">
          <a:solidFill>
            <a:schemeClr val="tx1"/>
          </a:solidFill>
          <a:latin typeface="+mn-lt"/>
          <a:ea typeface="+mn-ea"/>
          <a:cs typeface="+mn-cs"/>
        </a:defRPr>
      </a:lvl4pPr>
      <a:lvl5pPr marL="2438302" algn="l" defTabSz="609576" rtl="0" eaLnBrk="1" latinLnBrk="0" hangingPunct="1">
        <a:defRPr sz="2400" kern="1200">
          <a:solidFill>
            <a:schemeClr val="tx1"/>
          </a:solidFill>
          <a:latin typeface="+mn-lt"/>
          <a:ea typeface="+mn-ea"/>
          <a:cs typeface="+mn-cs"/>
        </a:defRPr>
      </a:lvl5pPr>
      <a:lvl6pPr marL="3047878" algn="l" defTabSz="609576" rtl="0" eaLnBrk="1" latinLnBrk="0" hangingPunct="1">
        <a:defRPr sz="2400" kern="1200">
          <a:solidFill>
            <a:schemeClr val="tx1"/>
          </a:solidFill>
          <a:latin typeface="+mn-lt"/>
          <a:ea typeface="+mn-ea"/>
          <a:cs typeface="+mn-cs"/>
        </a:defRPr>
      </a:lvl6pPr>
      <a:lvl7pPr marL="3657454" algn="l" defTabSz="609576" rtl="0" eaLnBrk="1" latinLnBrk="0" hangingPunct="1">
        <a:defRPr sz="2400" kern="1200">
          <a:solidFill>
            <a:schemeClr val="tx1"/>
          </a:solidFill>
          <a:latin typeface="+mn-lt"/>
          <a:ea typeface="+mn-ea"/>
          <a:cs typeface="+mn-cs"/>
        </a:defRPr>
      </a:lvl7pPr>
      <a:lvl8pPr marL="4267029" algn="l" defTabSz="609576" rtl="0" eaLnBrk="1" latinLnBrk="0" hangingPunct="1">
        <a:defRPr sz="2400" kern="1200">
          <a:solidFill>
            <a:schemeClr val="tx1"/>
          </a:solidFill>
          <a:latin typeface="+mn-lt"/>
          <a:ea typeface="+mn-ea"/>
          <a:cs typeface="+mn-cs"/>
        </a:defRPr>
      </a:lvl8pPr>
      <a:lvl9pPr marL="4876605" algn="l" defTabSz="609576"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724">
          <p15:clr>
            <a:srgbClr val="F26B43"/>
          </p15:clr>
        </p15:guide>
        <p15:guide id="2" pos="458">
          <p15:clr>
            <a:srgbClr val="F26B43"/>
          </p15:clr>
        </p15:guide>
        <p15:guide id="4" pos="8758">
          <p15:clr>
            <a:srgbClr val="F26B43"/>
          </p15:clr>
        </p15:guide>
        <p15:guide id="5" orient="horz" pos="936">
          <p15:clr>
            <a:srgbClr val="F26B43"/>
          </p15:clr>
        </p15:guide>
        <p15:guide id="6" orient="horz" pos="47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0.emf"/><Relationship Id="rId4" Type="http://schemas.openxmlformats.org/officeDocument/2006/relationships/customXml" Target="../ink/ink1.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31.png"/><Relationship Id="rId4" Type="http://schemas.openxmlformats.org/officeDocument/2006/relationships/image" Target="../media/image30.tiff"/></Relationships>
</file>

<file path=ppt/slides/_rels/slide2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tiff"/><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tiff"/><Relationship Id="rId1" Type="http://schemas.openxmlformats.org/officeDocument/2006/relationships/slideLayout" Target="../slideLayouts/slideLayout31.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40.jpeg"/><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7127" y="1528414"/>
            <a:ext cx="9074728" cy="1681780"/>
          </a:xfrm>
        </p:spPr>
        <p:txBody>
          <a:bodyPr/>
          <a:lstStyle/>
          <a:p>
            <a:r>
              <a:rPr lang="en-US" b="1" i="1" dirty="0"/>
              <a:t>Hepatitis B in focus: new biology, new targets and real hope for finite therapy</a:t>
            </a:r>
            <a:br>
              <a:rPr lang="en-US" b="1" i="1" dirty="0"/>
            </a:br>
            <a:br>
              <a:rPr lang="en-US" b="1" i="1" dirty="0"/>
            </a:br>
            <a:br>
              <a:rPr lang="en-US" dirty="0"/>
            </a:br>
            <a:r>
              <a:rPr lang="en-US" sz="2400" b="1" dirty="0"/>
              <a:t>Bruce D. Given, M.D.</a:t>
            </a:r>
            <a:br>
              <a:rPr lang="en-US" sz="2400" b="1" dirty="0"/>
            </a:br>
            <a:r>
              <a:rPr lang="en-US" sz="2400" b="1" dirty="0"/>
              <a:t>COO, Arrowhead Pharmaceuticals</a:t>
            </a:r>
            <a:br>
              <a:rPr lang="en-US" sz="2400" b="1" dirty="0"/>
            </a:br>
            <a:r>
              <a:rPr lang="en-US" sz="2400" b="1" dirty="0"/>
              <a:t>18</a:t>
            </a:r>
            <a:r>
              <a:rPr lang="en-US" sz="2400" b="1" baseline="30000" dirty="0"/>
              <a:t>th</a:t>
            </a:r>
            <a:r>
              <a:rPr lang="en-US" sz="2400" b="1" dirty="0"/>
              <a:t> World Gastroenterologists Summit</a:t>
            </a:r>
            <a:br>
              <a:rPr lang="en-US" sz="2400" b="1" dirty="0"/>
            </a:br>
            <a:r>
              <a:rPr lang="en-US" sz="2400" b="1" dirty="0"/>
              <a:t>September 7, 2018</a:t>
            </a:r>
            <a:br>
              <a:rPr lang="en-US" sz="2400" b="1" dirty="0"/>
            </a:br>
            <a:endParaRPr lang="en-US" dirty="0"/>
          </a:p>
        </p:txBody>
      </p:sp>
    </p:spTree>
    <p:extLst>
      <p:ext uri="{BB962C8B-B14F-4D97-AF65-F5344CB8AC3E}">
        <p14:creationId xmlns:p14="http://schemas.microsoft.com/office/powerpoint/2010/main" val="257906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83BEB8-89EE-4932-9B45-5BA2DD982792}"/>
              </a:ext>
            </a:extLst>
          </p:cNvPr>
          <p:cNvSpPr>
            <a:spLocks noGrp="1"/>
          </p:cNvSpPr>
          <p:nvPr>
            <p:ph type="title"/>
          </p:nvPr>
        </p:nvSpPr>
        <p:spPr/>
        <p:txBody>
          <a:bodyPr>
            <a:normAutofit/>
          </a:bodyPr>
          <a:lstStyle/>
          <a:p>
            <a:r>
              <a:rPr lang="en-US" sz="3600" dirty="0"/>
              <a:t>Disclosures</a:t>
            </a:r>
          </a:p>
        </p:txBody>
      </p:sp>
      <p:sp>
        <p:nvSpPr>
          <p:cNvPr id="5" name="Content Placeholder 4">
            <a:extLst>
              <a:ext uri="{FF2B5EF4-FFF2-40B4-BE49-F238E27FC236}">
                <a16:creationId xmlns:a16="http://schemas.microsoft.com/office/drawing/2014/main" id="{0BFA036E-CA82-4CC3-B961-BFA0AC10367F}"/>
              </a:ext>
            </a:extLst>
          </p:cNvPr>
          <p:cNvSpPr>
            <a:spLocks noGrp="1"/>
          </p:cNvSpPr>
          <p:nvPr>
            <p:ph idx="1"/>
          </p:nvPr>
        </p:nvSpPr>
        <p:spPr/>
        <p:txBody>
          <a:bodyPr>
            <a:normAutofit/>
          </a:bodyPr>
          <a:lstStyle/>
          <a:p>
            <a:r>
              <a:rPr lang="en-US" sz="2000" dirty="0"/>
              <a:t>I am an employee and shareholder in Arrowhead Pharmaceuticals, Inc.</a:t>
            </a:r>
          </a:p>
          <a:p>
            <a:endParaRPr lang="en-US" sz="2000" dirty="0"/>
          </a:p>
          <a:p>
            <a:endParaRPr lang="en-US" sz="2000" dirty="0"/>
          </a:p>
          <a:p>
            <a:r>
              <a:rPr lang="en-US" sz="2000" dirty="0"/>
              <a:t>Thanks to Nid </a:t>
            </a:r>
            <a:r>
              <a:rPr lang="en-US" sz="2000" dirty="0" err="1"/>
              <a:t>Afdal</a:t>
            </a:r>
            <a:r>
              <a:rPr lang="en-US" sz="2000" dirty="0"/>
              <a:t>, MD from </a:t>
            </a:r>
            <a:r>
              <a:rPr lang="en-US" sz="2000" dirty="0" err="1"/>
              <a:t>Springbank</a:t>
            </a:r>
            <a:r>
              <a:rPr lang="en-US" sz="2000" dirty="0"/>
              <a:t> </a:t>
            </a:r>
            <a:r>
              <a:rPr lang="en-US" sz="2000"/>
              <a:t>Pharmaceuticals for </a:t>
            </a:r>
            <a:r>
              <a:rPr lang="en-US" sz="2000" dirty="0"/>
              <a:t>providing slides for this presentation.</a:t>
            </a:r>
          </a:p>
        </p:txBody>
      </p:sp>
    </p:spTree>
    <p:extLst>
      <p:ext uri="{BB962C8B-B14F-4D97-AF65-F5344CB8AC3E}">
        <p14:creationId xmlns:p14="http://schemas.microsoft.com/office/powerpoint/2010/main" val="383231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Safe Harbor Statement</a:t>
            </a:r>
          </a:p>
        </p:txBody>
      </p:sp>
      <p:sp>
        <p:nvSpPr>
          <p:cNvPr id="3" name="Content Placeholder 2"/>
          <p:cNvSpPr>
            <a:spLocks noGrp="1"/>
          </p:cNvSpPr>
          <p:nvPr>
            <p:ph idx="1"/>
          </p:nvPr>
        </p:nvSpPr>
        <p:spPr>
          <a:xfrm>
            <a:off x="1480738" y="1512444"/>
            <a:ext cx="9002416" cy="4274823"/>
          </a:xfrm>
        </p:spPr>
        <p:txBody>
          <a:bodyPr>
            <a:normAutofit fontScale="92500" lnSpcReduction="10000"/>
          </a:bodyPr>
          <a:lstStyle/>
          <a:p>
            <a:pPr marL="0" indent="0" defTabSz="685800">
              <a:spcBef>
                <a:spcPts val="0"/>
              </a:spcBef>
              <a:buNone/>
            </a:pPr>
            <a:r>
              <a:rPr lang="en-US" dirty="0"/>
              <a:t>This presentation contains forward-looking statements within the meaning of the "safe harbor" provisions of the Private Securities Litigation Reform Act of 1995. These statements are based upon our current expectations and speak only as of the date hereof.  Our actual results may differ materially and adversely from those expressed in any forward-looking statements as a result of various factors and uncertainties, including, without limitation, our developmental stage and limited operating history, our ability to successfully and timely develop products, enter into collaborations and achieve other projected milestones, rapid technological change in our markets, demand for our future products, legislative, regulatory and competitive developments and general economic conditions.  Our Annual Report on Form 10-K, recent and forthcoming Quarterly Reports on Form 10-Q, recent Current Reports on Forms 8-K, and other SEC filings discuss some of the important risk factors that may affect our ability to achieve the anticipated results, as well as our business, results of operations and financial condition. Readers are cautioned not to place undue reliance on these forward-looking statements.  Additionally, Arrowhead disclaims any intent to update these forward-looking statements to reflect subsequent developments.</a:t>
            </a:r>
          </a:p>
        </p:txBody>
      </p:sp>
      <p:sp>
        <p:nvSpPr>
          <p:cNvPr id="4" name="Slide Number Placeholder 3"/>
          <p:cNvSpPr>
            <a:spLocks noGrp="1"/>
          </p:cNvSpPr>
          <p:nvPr>
            <p:ph type="sldNum" sz="quarter" idx="12"/>
          </p:nvPr>
        </p:nvSpPr>
        <p:spPr/>
        <p:txBody>
          <a:bodyPr/>
          <a:lstStyle/>
          <a:p>
            <a:pPr defTabSz="342900">
              <a:defRPr/>
            </a:pPr>
            <a:fld id="{2D66C470-834B-9046-9813-41EC6076BDB5}" type="slidenum">
              <a:rPr lang="en-US"/>
              <a:pPr defTabSz="342900">
                <a:defRPr/>
              </a:pPr>
              <a:t>3</a:t>
            </a:fld>
            <a:endParaRPr lang="en-US" dirty="0"/>
          </a:p>
        </p:txBody>
      </p:sp>
    </p:spTree>
    <p:extLst>
      <p:ext uri="{BB962C8B-B14F-4D97-AF65-F5344CB8AC3E}">
        <p14:creationId xmlns:p14="http://schemas.microsoft.com/office/powerpoint/2010/main" val="142946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00835-1504-410A-B9EB-04FD77FE5609}"/>
              </a:ext>
            </a:extLst>
          </p:cNvPr>
          <p:cNvSpPr>
            <a:spLocks noGrp="1"/>
          </p:cNvSpPr>
          <p:nvPr>
            <p:ph type="title"/>
          </p:nvPr>
        </p:nvSpPr>
        <p:spPr/>
        <p:txBody>
          <a:bodyPr>
            <a:normAutofit/>
          </a:bodyPr>
          <a:lstStyle/>
          <a:p>
            <a:r>
              <a:rPr lang="en-US" sz="3600" dirty="0"/>
              <a:t>Agenda</a:t>
            </a:r>
          </a:p>
        </p:txBody>
      </p:sp>
      <p:sp>
        <p:nvSpPr>
          <p:cNvPr id="5" name="Content Placeholder 4">
            <a:extLst>
              <a:ext uri="{FF2B5EF4-FFF2-40B4-BE49-F238E27FC236}">
                <a16:creationId xmlns:a16="http://schemas.microsoft.com/office/drawing/2014/main" id="{FBAF86EA-3812-43CA-B3E3-0805C52B4DB5}"/>
              </a:ext>
            </a:extLst>
          </p:cNvPr>
          <p:cNvSpPr>
            <a:spLocks noGrp="1"/>
          </p:cNvSpPr>
          <p:nvPr>
            <p:ph idx="1"/>
          </p:nvPr>
        </p:nvSpPr>
        <p:spPr>
          <a:xfrm>
            <a:off x="609600" y="2067592"/>
            <a:ext cx="10972800" cy="4058572"/>
          </a:xfrm>
        </p:spPr>
        <p:txBody>
          <a:bodyPr>
            <a:normAutofit/>
          </a:bodyPr>
          <a:lstStyle/>
          <a:p>
            <a:pPr>
              <a:spcAft>
                <a:spcPts val="1200"/>
              </a:spcAft>
            </a:pPr>
            <a:r>
              <a:rPr lang="en-US" sz="2400" dirty="0"/>
              <a:t>Brief Introduction and the basis for new therapeutic approaches</a:t>
            </a:r>
          </a:p>
          <a:p>
            <a:pPr>
              <a:spcAft>
                <a:spcPts val="1200"/>
              </a:spcAft>
            </a:pPr>
            <a:r>
              <a:rPr lang="en-US" sz="2400" dirty="0"/>
              <a:t>Three examples of novel drug classes</a:t>
            </a:r>
          </a:p>
          <a:p>
            <a:pPr>
              <a:spcAft>
                <a:spcPts val="1200"/>
              </a:spcAft>
            </a:pPr>
            <a:r>
              <a:rPr lang="en-US" sz="2400" dirty="0"/>
              <a:t>Conclusions</a:t>
            </a:r>
          </a:p>
        </p:txBody>
      </p:sp>
      <p:sp>
        <p:nvSpPr>
          <p:cNvPr id="3" name="Slide Number Placeholder 2">
            <a:extLst>
              <a:ext uri="{FF2B5EF4-FFF2-40B4-BE49-F238E27FC236}">
                <a16:creationId xmlns:a16="http://schemas.microsoft.com/office/drawing/2014/main" id="{B7091038-8300-4CCC-80F4-F09554B23DAB}"/>
              </a:ext>
            </a:extLst>
          </p:cNvPr>
          <p:cNvSpPr>
            <a:spLocks noGrp="1"/>
          </p:cNvSpPr>
          <p:nvPr>
            <p:ph type="sldNum" sz="quarter" idx="12"/>
          </p:nvPr>
        </p:nvSpPr>
        <p:spPr/>
        <p:txBody>
          <a:bodyPr/>
          <a:lstStyle/>
          <a:p>
            <a:fld id="{5B9D76FE-4F1C-4073-AFB5-C0C3954EB880}" type="slidenum">
              <a:rPr lang="en-US" smtClean="0"/>
              <a:t>4</a:t>
            </a:fld>
            <a:endParaRPr lang="en-US"/>
          </a:p>
        </p:txBody>
      </p:sp>
    </p:spTree>
    <p:extLst>
      <p:ext uri="{BB962C8B-B14F-4D97-AF65-F5344CB8AC3E}">
        <p14:creationId xmlns:p14="http://schemas.microsoft.com/office/powerpoint/2010/main" val="1370324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Worldwide prevalence of chronic HBV infection</a:t>
            </a:r>
          </a:p>
        </p:txBody>
      </p:sp>
      <p:sp>
        <p:nvSpPr>
          <p:cNvPr id="5" name="Slide Number Placeholder 4"/>
          <p:cNvSpPr>
            <a:spLocks noGrp="1"/>
          </p:cNvSpPr>
          <p:nvPr>
            <p:ph type="sldNum" sz="quarter" idx="12"/>
          </p:nvPr>
        </p:nvSpPr>
        <p:spPr>
          <a:xfrm>
            <a:off x="2085244" y="6477001"/>
            <a:ext cx="8354157" cy="193675"/>
          </a:xfrm>
          <a:prstGeom prst="rect">
            <a:avLst/>
          </a:prstGeom>
        </p:spPr>
        <p:txBody>
          <a:bodyPr/>
          <a:lstStyle/>
          <a:p>
            <a:pPr algn="r"/>
            <a:fld id="{4E7717D6-DA1E-43A5-BBEA-6AC8A111C718}" type="slidenum">
              <a:rPr lang="en-US" sz="1100">
                <a:solidFill>
                  <a:schemeClr val="accent1"/>
                </a:solidFill>
                <a:latin typeface="Arial" panose="020B0604020202020204" pitchFamily="34" charset="0"/>
                <a:cs typeface="Arial" panose="020B0604020202020204" pitchFamily="34" charset="0"/>
              </a:rPr>
              <a:pPr algn="r"/>
              <a:t>5</a:t>
            </a:fld>
            <a:endParaRPr lang="en-US" sz="1100" dirty="0">
              <a:solidFill>
                <a:schemeClr val="accent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728395" y="1471131"/>
            <a:ext cx="8727868" cy="4348757"/>
          </a:xfrm>
          <a:prstGeom prst="rect">
            <a:avLst/>
          </a:prstGeom>
        </p:spPr>
      </p:pic>
      <p:sp>
        <p:nvSpPr>
          <p:cNvPr id="6" name="TextBox 5"/>
          <p:cNvSpPr txBox="1"/>
          <p:nvPr/>
        </p:nvSpPr>
        <p:spPr>
          <a:xfrm>
            <a:off x="2447925" y="6060155"/>
            <a:ext cx="6906058" cy="338554"/>
          </a:xfrm>
          <a:prstGeom prst="rect">
            <a:avLst/>
          </a:prstGeom>
          <a:solidFill>
            <a:schemeClr val="accent5">
              <a:lumMod val="40000"/>
              <a:lumOff val="60000"/>
            </a:schemeClr>
          </a:solidFill>
        </p:spPr>
        <p:txBody>
          <a:bodyPr wrap="none" rtlCol="0">
            <a:spAutoFit/>
          </a:bodyPr>
          <a:lstStyle/>
          <a:p>
            <a:r>
              <a:rPr lang="en-US" sz="1600" dirty="0">
                <a:latin typeface="Arial" panose="020B0604020202020204" pitchFamily="34" charset="0"/>
                <a:cs typeface="Arial" panose="020B0604020202020204" pitchFamily="34" charset="0"/>
              </a:rPr>
              <a:t>Globally an estimated 250-400 million people are chronically HBV infected</a:t>
            </a:r>
          </a:p>
        </p:txBody>
      </p:sp>
      <p:sp>
        <p:nvSpPr>
          <p:cNvPr id="4" name="TextBox 3"/>
          <p:cNvSpPr txBox="1"/>
          <p:nvPr/>
        </p:nvSpPr>
        <p:spPr>
          <a:xfrm>
            <a:off x="7269172" y="5542889"/>
            <a:ext cx="324640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Schweitzer et al. (2015), Lancet 386:1546-55</a:t>
            </a:r>
          </a:p>
        </p:txBody>
      </p:sp>
    </p:spTree>
    <p:extLst>
      <p:ext uri="{BB962C8B-B14F-4D97-AF65-F5344CB8AC3E}">
        <p14:creationId xmlns:p14="http://schemas.microsoft.com/office/powerpoint/2010/main" val="83493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6AA7DF-F4ED-452B-9380-CC5AE6BEF1A3}"/>
              </a:ext>
            </a:extLst>
          </p:cNvPr>
          <p:cNvSpPr>
            <a:spLocks noGrp="1"/>
          </p:cNvSpPr>
          <p:nvPr>
            <p:ph type="title"/>
          </p:nvPr>
        </p:nvSpPr>
        <p:spPr/>
        <p:txBody>
          <a:bodyPr>
            <a:normAutofit/>
          </a:bodyPr>
          <a:lstStyle/>
          <a:p>
            <a:r>
              <a:rPr lang="en-US" sz="3600" dirty="0"/>
              <a:t>HBV – The Good and the Bad</a:t>
            </a:r>
          </a:p>
        </p:txBody>
      </p:sp>
      <p:sp>
        <p:nvSpPr>
          <p:cNvPr id="5" name="Content Placeholder 4">
            <a:extLst>
              <a:ext uri="{FF2B5EF4-FFF2-40B4-BE49-F238E27FC236}">
                <a16:creationId xmlns:a16="http://schemas.microsoft.com/office/drawing/2014/main" id="{37C286DB-C44B-43C8-8434-24787A208030}"/>
              </a:ext>
            </a:extLst>
          </p:cNvPr>
          <p:cNvSpPr>
            <a:spLocks noGrp="1"/>
          </p:cNvSpPr>
          <p:nvPr>
            <p:ph idx="1"/>
          </p:nvPr>
        </p:nvSpPr>
        <p:spPr>
          <a:xfrm>
            <a:off x="609600" y="1327600"/>
            <a:ext cx="10972800" cy="4652963"/>
          </a:xfrm>
        </p:spPr>
        <p:txBody>
          <a:bodyPr>
            <a:normAutofit lnSpcReduction="10000"/>
          </a:bodyPr>
          <a:lstStyle/>
          <a:p>
            <a:pPr>
              <a:spcAft>
                <a:spcPts val="1200"/>
              </a:spcAft>
            </a:pPr>
            <a:r>
              <a:rPr lang="en-US" sz="2000" dirty="0"/>
              <a:t>Vaccination and peri-natal intervention have been widely exploited and have reduced the incidence of new chronically infected patients.  Eradicating new infections is a feasible public health goal</a:t>
            </a:r>
          </a:p>
          <a:p>
            <a:pPr>
              <a:spcAft>
                <a:spcPts val="1200"/>
              </a:spcAft>
            </a:pPr>
            <a:r>
              <a:rPr lang="en-US" sz="2000" dirty="0"/>
              <a:t>Spontaneous or drug-induced HBsAg </a:t>
            </a:r>
            <a:r>
              <a:rPr lang="en-US" sz="2000" dirty="0" err="1"/>
              <a:t>sero</a:t>
            </a:r>
            <a:r>
              <a:rPr lang="en-US" sz="2000" dirty="0"/>
              <a:t>-clearance (functional cure) is associated with low risk of hepatic failure or HCC</a:t>
            </a:r>
          </a:p>
          <a:p>
            <a:pPr>
              <a:spcAft>
                <a:spcPts val="1200"/>
              </a:spcAft>
            </a:pPr>
            <a:r>
              <a:rPr lang="en-US" sz="2000" dirty="0"/>
              <a:t>Lifelong effective NUC therapy is also associated with reduced risk of hepatic failure or HCC</a:t>
            </a:r>
          </a:p>
          <a:p>
            <a:pPr>
              <a:spcAft>
                <a:spcPts val="1200"/>
              </a:spcAft>
            </a:pPr>
            <a:endParaRPr lang="en-US" sz="900" dirty="0"/>
          </a:p>
          <a:p>
            <a:pPr>
              <a:spcAft>
                <a:spcPts val="1200"/>
              </a:spcAft>
            </a:pPr>
            <a:r>
              <a:rPr lang="en-US" sz="2000" b="1" dirty="0"/>
              <a:t>However</a:t>
            </a:r>
            <a:r>
              <a:rPr lang="en-US" sz="2000" dirty="0"/>
              <a:t> – functional cure is rare today (spontaneously ~0.5%/</a:t>
            </a:r>
            <a:r>
              <a:rPr lang="en-US" sz="2000" dirty="0" err="1"/>
              <a:t>yr</a:t>
            </a:r>
            <a:r>
              <a:rPr lang="en-US" sz="2000" dirty="0"/>
              <a:t>) and must occur before age 50 to reduce risk</a:t>
            </a:r>
          </a:p>
          <a:p>
            <a:pPr>
              <a:spcAft>
                <a:spcPts val="1200"/>
              </a:spcAft>
            </a:pPr>
            <a:r>
              <a:rPr lang="en-US" sz="2000" dirty="0"/>
              <a:t>NUC treatment rates are low ----  adherence is a major issue</a:t>
            </a:r>
          </a:p>
          <a:p>
            <a:pPr>
              <a:spcAft>
                <a:spcPts val="1200"/>
              </a:spcAft>
            </a:pPr>
            <a:r>
              <a:rPr lang="en-US" sz="2000" dirty="0"/>
              <a:t>Close to 1 million annually are dying due to hepatic failure or HCC </a:t>
            </a:r>
          </a:p>
        </p:txBody>
      </p:sp>
      <p:sp>
        <p:nvSpPr>
          <p:cNvPr id="3" name="Slide Number Placeholder 2">
            <a:extLst>
              <a:ext uri="{FF2B5EF4-FFF2-40B4-BE49-F238E27FC236}">
                <a16:creationId xmlns:a16="http://schemas.microsoft.com/office/drawing/2014/main" id="{C9310082-D2C9-4CF7-9DDD-60B4DDC4E926}"/>
              </a:ext>
            </a:extLst>
          </p:cNvPr>
          <p:cNvSpPr>
            <a:spLocks noGrp="1"/>
          </p:cNvSpPr>
          <p:nvPr>
            <p:ph type="sldNum" sz="quarter" idx="12"/>
          </p:nvPr>
        </p:nvSpPr>
        <p:spPr/>
        <p:txBody>
          <a:bodyPr/>
          <a:lstStyle/>
          <a:p>
            <a:fld id="{5B9D76FE-4F1C-4073-AFB5-C0C3954EB880}" type="slidenum">
              <a:rPr lang="en-US" smtClean="0"/>
              <a:t>6</a:t>
            </a:fld>
            <a:endParaRPr lang="en-US"/>
          </a:p>
        </p:txBody>
      </p:sp>
    </p:spTree>
    <p:extLst>
      <p:ext uri="{BB962C8B-B14F-4D97-AF65-F5344CB8AC3E}">
        <p14:creationId xmlns:p14="http://schemas.microsoft.com/office/powerpoint/2010/main" val="224733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D232EE-F37C-421C-8F4B-A7D6320142A5}"/>
              </a:ext>
            </a:extLst>
          </p:cNvPr>
          <p:cNvSpPr>
            <a:spLocks noGrp="1"/>
          </p:cNvSpPr>
          <p:nvPr>
            <p:ph type="title"/>
          </p:nvPr>
        </p:nvSpPr>
        <p:spPr/>
        <p:txBody>
          <a:bodyPr>
            <a:normAutofit/>
          </a:bodyPr>
          <a:lstStyle/>
          <a:p>
            <a:r>
              <a:rPr lang="en-US" sz="3600" dirty="0"/>
              <a:t>HBV Has Been Stuck in a Therapeutic Rut</a:t>
            </a:r>
          </a:p>
        </p:txBody>
      </p:sp>
      <p:sp>
        <p:nvSpPr>
          <p:cNvPr id="5" name="Content Placeholder 4">
            <a:extLst>
              <a:ext uri="{FF2B5EF4-FFF2-40B4-BE49-F238E27FC236}">
                <a16:creationId xmlns:a16="http://schemas.microsoft.com/office/drawing/2014/main" id="{DB1B971D-5C73-4642-ADD5-24C978781D91}"/>
              </a:ext>
            </a:extLst>
          </p:cNvPr>
          <p:cNvSpPr>
            <a:spLocks noGrp="1"/>
          </p:cNvSpPr>
          <p:nvPr>
            <p:ph idx="1"/>
          </p:nvPr>
        </p:nvSpPr>
        <p:spPr>
          <a:xfrm>
            <a:off x="609600" y="1287149"/>
            <a:ext cx="10972800" cy="4927276"/>
          </a:xfrm>
        </p:spPr>
        <p:txBody>
          <a:bodyPr>
            <a:normAutofit/>
          </a:bodyPr>
          <a:lstStyle/>
          <a:p>
            <a:r>
              <a:rPr lang="en-US" sz="2000" dirty="0"/>
              <a:t>Interferon alpha cure rates highly dependent on genotype</a:t>
            </a:r>
          </a:p>
          <a:p>
            <a:pPr lvl="1"/>
            <a:r>
              <a:rPr lang="en-US" sz="1800" dirty="0"/>
              <a:t>Genotype A in early trials had “respectable” HBsAg clearance rates (~25%) in early trials</a:t>
            </a:r>
          </a:p>
          <a:p>
            <a:pPr lvl="1"/>
            <a:r>
              <a:rPr lang="en-US" sz="1800" dirty="0"/>
              <a:t>With those patients rare today, interferon in large Western trials yields single digit HBsAg clearance rates – with unacceptable tolerability</a:t>
            </a:r>
          </a:p>
          <a:p>
            <a:pPr lvl="1"/>
            <a:r>
              <a:rPr lang="en-US" sz="1800" dirty="0"/>
              <a:t>Various trials attempting combination therapy with </a:t>
            </a:r>
            <a:r>
              <a:rPr lang="en-US" sz="1800" dirty="0" err="1"/>
              <a:t>nucleos</a:t>
            </a:r>
            <a:r>
              <a:rPr lang="en-US" sz="1800" dirty="0"/>
              <a:t>(t)ide inhibitors (NUCs) unimpressive</a:t>
            </a:r>
          </a:p>
          <a:p>
            <a:pPr lvl="1"/>
            <a:endParaRPr lang="en-US" sz="700" dirty="0"/>
          </a:p>
          <a:p>
            <a:r>
              <a:rPr lang="en-US" sz="2000" dirty="0"/>
              <a:t>Early generation NUCs were prone to resistance and are not recommended</a:t>
            </a:r>
          </a:p>
          <a:p>
            <a:endParaRPr lang="en-US" sz="700" dirty="0"/>
          </a:p>
          <a:p>
            <a:r>
              <a:rPr lang="en-US" sz="2000" dirty="0"/>
              <a:t>Entecavir, tenofovir and now TAF are well tolerated and not prone to resistance</a:t>
            </a:r>
          </a:p>
          <a:p>
            <a:pPr lvl="1"/>
            <a:r>
              <a:rPr lang="en-US" sz="1800" dirty="0"/>
              <a:t>Persistent viremia after several years of therapy most likely non-adherence</a:t>
            </a:r>
          </a:p>
          <a:p>
            <a:pPr lvl="1"/>
            <a:r>
              <a:rPr lang="en-US" sz="1800" dirty="0"/>
              <a:t>Controlled trials of discontinuation after years of therapy show some potential, although some fatalities and many relapses have been noted</a:t>
            </a:r>
          </a:p>
          <a:p>
            <a:pPr lvl="1"/>
            <a:endParaRPr lang="en-US" sz="600" dirty="0"/>
          </a:p>
          <a:p>
            <a:r>
              <a:rPr lang="en-US" sz="2000" dirty="0"/>
              <a:t>With the recent success in HCV, there has been a flurry of activity in HBV and drugs against a diverse set of HBV targets have entered development</a:t>
            </a:r>
          </a:p>
        </p:txBody>
      </p:sp>
      <p:sp>
        <p:nvSpPr>
          <p:cNvPr id="3" name="Slide Number Placeholder 2">
            <a:extLst>
              <a:ext uri="{FF2B5EF4-FFF2-40B4-BE49-F238E27FC236}">
                <a16:creationId xmlns:a16="http://schemas.microsoft.com/office/drawing/2014/main" id="{2C89D699-1B05-494B-8A07-1E7346617593}"/>
              </a:ext>
            </a:extLst>
          </p:cNvPr>
          <p:cNvSpPr>
            <a:spLocks noGrp="1"/>
          </p:cNvSpPr>
          <p:nvPr>
            <p:ph type="sldNum" sz="quarter" idx="12"/>
          </p:nvPr>
        </p:nvSpPr>
        <p:spPr/>
        <p:txBody>
          <a:bodyPr/>
          <a:lstStyle/>
          <a:p>
            <a:fld id="{5B9D76FE-4F1C-4073-AFB5-C0C3954EB880}" type="slidenum">
              <a:rPr lang="en-US" smtClean="0"/>
              <a:t>7</a:t>
            </a:fld>
            <a:endParaRPr lang="en-US"/>
          </a:p>
        </p:txBody>
      </p:sp>
    </p:spTree>
    <p:extLst>
      <p:ext uri="{BB962C8B-B14F-4D97-AF65-F5344CB8AC3E}">
        <p14:creationId xmlns:p14="http://schemas.microsoft.com/office/powerpoint/2010/main" val="312879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E6097C-72C1-4D94-BDDB-CA13BCB03B2E}"/>
              </a:ext>
            </a:extLst>
          </p:cNvPr>
          <p:cNvSpPr>
            <a:spLocks noGrp="1"/>
          </p:cNvSpPr>
          <p:nvPr>
            <p:ph type="title"/>
          </p:nvPr>
        </p:nvSpPr>
        <p:spPr/>
        <p:txBody>
          <a:bodyPr/>
          <a:lstStyle/>
          <a:p>
            <a:r>
              <a:rPr lang="en-US" sz="3600" dirty="0"/>
              <a:t>HBV is Now Exploding with Innovation</a:t>
            </a:r>
            <a:br>
              <a:rPr lang="en-US" dirty="0"/>
            </a:br>
            <a:r>
              <a:rPr lang="en-US" sz="2400" i="1" dirty="0"/>
              <a:t>The Goal is Finite Therapy</a:t>
            </a:r>
            <a:endParaRPr lang="en-US" dirty="0"/>
          </a:p>
        </p:txBody>
      </p:sp>
      <p:sp>
        <p:nvSpPr>
          <p:cNvPr id="5" name="Content Placeholder 4">
            <a:extLst>
              <a:ext uri="{FF2B5EF4-FFF2-40B4-BE49-F238E27FC236}">
                <a16:creationId xmlns:a16="http://schemas.microsoft.com/office/drawing/2014/main" id="{A0BEAA15-0268-4693-9A26-8D8C107C478B}"/>
              </a:ext>
            </a:extLst>
          </p:cNvPr>
          <p:cNvSpPr>
            <a:spLocks noGrp="1"/>
          </p:cNvSpPr>
          <p:nvPr>
            <p:ph idx="1"/>
          </p:nvPr>
        </p:nvSpPr>
        <p:spPr/>
        <p:txBody>
          <a:bodyPr/>
          <a:lstStyle/>
          <a:p>
            <a:pPr>
              <a:spcAft>
                <a:spcPts val="1200"/>
              </a:spcAft>
            </a:pPr>
            <a:r>
              <a:rPr lang="en-US" sz="2400" dirty="0"/>
              <a:t>US FDA, EMA, AASLD and EASL have agreed the general target for approving new agents</a:t>
            </a:r>
          </a:p>
          <a:p>
            <a:pPr lvl="1">
              <a:spcAft>
                <a:spcPts val="1200"/>
              </a:spcAft>
            </a:pPr>
            <a:r>
              <a:rPr lang="en-US" sz="1800" dirty="0"/>
              <a:t>SVR24 which will be DNA negativity </a:t>
            </a:r>
            <a:r>
              <a:rPr lang="en-US" sz="1800" b="1" i="1" dirty="0"/>
              <a:t>and</a:t>
            </a:r>
            <a:r>
              <a:rPr lang="en-US" sz="1800" dirty="0"/>
              <a:t> HBsAg negativity 24 weeks after cessation of all anti-</a:t>
            </a:r>
            <a:r>
              <a:rPr lang="en-US" sz="1800" dirty="0" err="1"/>
              <a:t>virals</a:t>
            </a:r>
            <a:r>
              <a:rPr lang="en-US" sz="1800" dirty="0"/>
              <a:t> agreed as the primary approval endpoint</a:t>
            </a:r>
          </a:p>
          <a:p>
            <a:pPr>
              <a:spcAft>
                <a:spcPts val="1200"/>
              </a:spcAft>
            </a:pPr>
            <a:r>
              <a:rPr lang="en-US" sz="2200" dirty="0"/>
              <a:t>They also agree that combination therapy is likely required as with HIV and HCV</a:t>
            </a:r>
          </a:p>
          <a:p>
            <a:pPr>
              <a:spcAft>
                <a:spcPts val="1200"/>
              </a:spcAft>
            </a:pPr>
            <a:r>
              <a:rPr lang="en-US" sz="2200" dirty="0"/>
              <a:t>Some believe that the combinations will include DAAs </a:t>
            </a:r>
            <a:r>
              <a:rPr lang="en-US" sz="2200" b="1" i="1" dirty="0"/>
              <a:t>and</a:t>
            </a:r>
            <a:r>
              <a:rPr lang="en-US" sz="2200" dirty="0"/>
              <a:t> immune boosting agents in at least some patients</a:t>
            </a:r>
          </a:p>
          <a:p>
            <a:pPr>
              <a:spcAft>
                <a:spcPts val="1200"/>
              </a:spcAft>
            </a:pPr>
            <a:r>
              <a:rPr lang="en-US" sz="2200" dirty="0"/>
              <a:t>There will be a high safety hurdle because of the efficacy and safety/tolerability of long-term NUCs</a:t>
            </a:r>
          </a:p>
        </p:txBody>
      </p:sp>
      <p:sp>
        <p:nvSpPr>
          <p:cNvPr id="3" name="Slide Number Placeholder 2">
            <a:extLst>
              <a:ext uri="{FF2B5EF4-FFF2-40B4-BE49-F238E27FC236}">
                <a16:creationId xmlns:a16="http://schemas.microsoft.com/office/drawing/2014/main" id="{148416E2-ED8F-4C45-9BB0-6304F4B36E12}"/>
              </a:ext>
            </a:extLst>
          </p:cNvPr>
          <p:cNvSpPr>
            <a:spLocks noGrp="1"/>
          </p:cNvSpPr>
          <p:nvPr>
            <p:ph type="sldNum" sz="quarter" idx="12"/>
          </p:nvPr>
        </p:nvSpPr>
        <p:spPr/>
        <p:txBody>
          <a:bodyPr/>
          <a:lstStyle/>
          <a:p>
            <a:fld id="{5B9D76FE-4F1C-4073-AFB5-C0C3954EB880}" type="slidenum">
              <a:rPr lang="en-US" smtClean="0"/>
              <a:t>8</a:t>
            </a:fld>
            <a:endParaRPr lang="en-US"/>
          </a:p>
        </p:txBody>
      </p:sp>
    </p:spTree>
    <p:extLst>
      <p:ext uri="{BB962C8B-B14F-4D97-AF65-F5344CB8AC3E}">
        <p14:creationId xmlns:p14="http://schemas.microsoft.com/office/powerpoint/2010/main" val="146087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169051" y="2819447"/>
            <a:ext cx="1219200" cy="584200"/>
            <a:chOff x="4645050" y="2819447"/>
            <a:chExt cx="1219200" cy="584200"/>
          </a:xfrm>
        </p:grpSpPr>
        <p:sp>
          <p:nvSpPr>
            <p:cNvPr id="95239" name="Text Box 7"/>
            <p:cNvSpPr txBox="1">
              <a:spLocks noChangeArrowheads="1"/>
            </p:cNvSpPr>
            <p:nvPr/>
          </p:nvSpPr>
          <p:spPr bwMode="auto">
            <a:xfrm>
              <a:off x="4645050" y="2819447"/>
              <a:ext cx="45878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a:solidFill>
                    <a:srgbClr val="FF0000"/>
                  </a:solidFill>
                  <a:latin typeface="Arial" pitchFamily="34" charset="0"/>
                  <a:cs typeface="Arial" pitchFamily="34" charset="0"/>
                </a:rPr>
                <a:t>X</a:t>
              </a:r>
            </a:p>
          </p:txBody>
        </p:sp>
        <p:sp>
          <p:nvSpPr>
            <p:cNvPr id="95255" name="AutoShape 23"/>
            <p:cNvSpPr>
              <a:spLocks/>
            </p:cNvSpPr>
            <p:nvPr/>
          </p:nvSpPr>
          <p:spPr bwMode="auto">
            <a:xfrm>
              <a:off x="5711850" y="2971847"/>
              <a:ext cx="152400" cy="366713"/>
            </a:xfrm>
            <a:prstGeom prst="rightBrace">
              <a:avLst>
                <a:gd name="adj1" fmla="val 40017"/>
                <a:gd name="adj2" fmla="val 50000"/>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pitchFamily="34" charset="0"/>
                <a:cs typeface="Arial" pitchFamily="34" charset="0"/>
              </a:endParaRPr>
            </a:p>
          </p:txBody>
        </p:sp>
      </p:grpSp>
      <p:sp>
        <p:nvSpPr>
          <p:cNvPr id="95268" name="Text Box 36"/>
          <p:cNvSpPr txBox="1">
            <a:spLocks noChangeArrowheads="1"/>
          </p:cNvSpPr>
          <p:nvPr/>
        </p:nvSpPr>
        <p:spPr bwMode="auto">
          <a:xfrm>
            <a:off x="7915323" y="4924931"/>
            <a:ext cx="36806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000" dirty="0">
                <a:solidFill>
                  <a:srgbClr val="FF0000"/>
                </a:solidFill>
                <a:latin typeface="Arial" pitchFamily="34" charset="0"/>
                <a:cs typeface="Arial" pitchFamily="34" charset="0"/>
              </a:rPr>
              <a:t>Hypothesis: revive host adaptive immune response by reducing HBV proteinemia</a:t>
            </a:r>
          </a:p>
        </p:txBody>
      </p:sp>
      <p:sp>
        <p:nvSpPr>
          <p:cNvPr id="32" name="Slide Number Placeholder 4"/>
          <p:cNvSpPr>
            <a:spLocks noGrp="1"/>
          </p:cNvSpPr>
          <p:nvPr>
            <p:ph type="sldNum" sz="quarter" idx="11"/>
          </p:nvPr>
        </p:nvSpPr>
        <p:spPr>
          <a:xfrm>
            <a:off x="2085244" y="6477001"/>
            <a:ext cx="8354157" cy="193675"/>
          </a:xfrm>
        </p:spPr>
        <p:txBody>
          <a:bodyPr/>
          <a:lstStyle/>
          <a:p>
            <a:fld id="{4E7717D6-DA1E-43A5-BBEA-6AC8A111C718}" type="slidenum">
              <a:rPr lang="en-US" sz="1100"/>
              <a:pPr/>
              <a:t>9</a:t>
            </a:fld>
            <a:endParaRPr lang="en-US" sz="1100" dirty="0"/>
          </a:p>
        </p:txBody>
      </p:sp>
      <p:grpSp>
        <p:nvGrpSpPr>
          <p:cNvPr id="5" name="Group 4"/>
          <p:cNvGrpSpPr/>
          <p:nvPr/>
        </p:nvGrpSpPr>
        <p:grpSpPr>
          <a:xfrm>
            <a:off x="1819299" y="1447800"/>
            <a:ext cx="5905501" cy="4972050"/>
            <a:chOff x="295299" y="1447800"/>
            <a:chExt cx="5905501" cy="4972050"/>
          </a:xfrm>
        </p:grpSpPr>
        <p:pic>
          <p:nvPicPr>
            <p:cNvPr id="952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99" y="1447800"/>
              <a:ext cx="5876925" cy="497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256" name="Text Box 24"/>
            <p:cNvSpPr txBox="1">
              <a:spLocks noChangeArrowheads="1"/>
            </p:cNvSpPr>
            <p:nvPr/>
          </p:nvSpPr>
          <p:spPr bwMode="auto">
            <a:xfrm>
              <a:off x="6016650" y="2971847"/>
              <a:ext cx="18415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dirty="0">
                <a:solidFill>
                  <a:srgbClr val="000000"/>
                </a:solidFill>
                <a:latin typeface="Arial" pitchFamily="34" charset="0"/>
                <a:cs typeface="Arial" pitchFamily="34" charset="0"/>
              </a:endParaRPr>
            </a:p>
          </p:txBody>
        </p:sp>
        <p:sp>
          <p:nvSpPr>
            <p:cNvPr id="95265" name="Text Box 33"/>
            <p:cNvSpPr txBox="1">
              <a:spLocks noChangeArrowheads="1"/>
            </p:cNvSpPr>
            <p:nvPr/>
          </p:nvSpPr>
          <p:spPr bwMode="auto">
            <a:xfrm>
              <a:off x="4797450" y="4340272"/>
              <a:ext cx="10695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solidFill>
                    <a:srgbClr val="000000"/>
                  </a:solidFill>
                  <a:latin typeface="Arial" pitchFamily="34" charset="0"/>
                  <a:cs typeface="Arial" pitchFamily="34" charset="0"/>
                </a:rPr>
                <a:t>X &amp; core</a:t>
              </a:r>
              <a:endParaRPr lang="en-US" dirty="0">
                <a:solidFill>
                  <a:srgbClr val="FF0000"/>
                </a:solidFill>
                <a:latin typeface="Arial" pitchFamily="34" charset="0"/>
                <a:cs typeface="Arial" pitchFamily="34" charset="0"/>
                <a:sym typeface="Symbol" pitchFamily="18" charset="2"/>
              </a:endParaRPr>
            </a:p>
          </p:txBody>
        </p:sp>
        <p:sp>
          <p:nvSpPr>
            <p:cNvPr id="31" name="Text Box 34"/>
            <p:cNvSpPr txBox="1">
              <a:spLocks noChangeArrowheads="1"/>
            </p:cNvSpPr>
            <p:nvPr/>
          </p:nvSpPr>
          <p:spPr bwMode="auto">
            <a:xfrm>
              <a:off x="4797450" y="4953047"/>
              <a:ext cx="91563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solidFill>
                    <a:srgbClr val="000000"/>
                  </a:solidFill>
                  <a:latin typeface="Arial" pitchFamily="34" charset="0"/>
                  <a:cs typeface="Arial" pitchFamily="34" charset="0"/>
                </a:rPr>
                <a:t>HBeAg</a:t>
              </a:r>
            </a:p>
            <a:p>
              <a:r>
                <a:rPr lang="en-US" dirty="0">
                  <a:solidFill>
                    <a:srgbClr val="000000"/>
                  </a:solidFill>
                  <a:latin typeface="Arial" pitchFamily="34" charset="0"/>
                  <a:cs typeface="Arial" pitchFamily="34" charset="0"/>
                </a:rPr>
                <a:t>HBsAg</a:t>
              </a:r>
              <a:endParaRPr lang="en-US" dirty="0">
                <a:solidFill>
                  <a:srgbClr val="FF0000"/>
                </a:solidFill>
                <a:latin typeface="Arial" pitchFamily="34" charset="0"/>
                <a:cs typeface="Arial" pitchFamily="34" charset="0"/>
                <a:sym typeface="Symbol" pitchFamily="18" charset="2"/>
              </a:endParaRPr>
            </a:p>
          </p:txBody>
        </p:sp>
        <p:sp>
          <p:nvSpPr>
            <p:cNvPr id="33" name="Rectangle 32"/>
            <p:cNvSpPr/>
            <p:nvPr/>
          </p:nvSpPr>
          <p:spPr>
            <a:xfrm>
              <a:off x="5715000" y="4373393"/>
              <a:ext cx="184731" cy="523220"/>
            </a:xfrm>
            <a:prstGeom prst="rect">
              <a:avLst/>
            </a:prstGeom>
          </p:spPr>
          <p:txBody>
            <a:bodyPr wrap="none">
              <a:spAutoFit/>
            </a:bodyPr>
            <a:lstStyle/>
            <a:p>
              <a:endParaRPr lang="en-US" sz="2800" dirty="0">
                <a:solidFill>
                  <a:srgbClr val="000000"/>
                </a:solidFill>
                <a:latin typeface="Imago"/>
              </a:endParaRPr>
            </a:p>
          </p:txBody>
        </p:sp>
        <p:sp>
          <p:nvSpPr>
            <p:cNvPr id="34" name="Rectangle 33"/>
            <p:cNvSpPr/>
            <p:nvPr/>
          </p:nvSpPr>
          <p:spPr>
            <a:xfrm>
              <a:off x="5562600" y="5269468"/>
              <a:ext cx="184731" cy="523220"/>
            </a:xfrm>
            <a:prstGeom prst="rect">
              <a:avLst/>
            </a:prstGeom>
          </p:spPr>
          <p:txBody>
            <a:bodyPr wrap="none">
              <a:spAutoFit/>
            </a:bodyPr>
            <a:lstStyle/>
            <a:p>
              <a:endParaRPr lang="en-US" sz="2800" dirty="0">
                <a:solidFill>
                  <a:srgbClr val="000000"/>
                </a:solidFill>
                <a:latin typeface="Imago"/>
              </a:endParaRPr>
            </a:p>
          </p:txBody>
        </p:sp>
        <p:sp>
          <p:nvSpPr>
            <p:cNvPr id="2" name="TextBox 1"/>
            <p:cNvSpPr txBox="1"/>
            <p:nvPr/>
          </p:nvSpPr>
          <p:spPr>
            <a:xfrm>
              <a:off x="1787520" y="1809847"/>
              <a:ext cx="952505" cy="246221"/>
            </a:xfrm>
            <a:prstGeom prst="rect">
              <a:avLst/>
            </a:prstGeom>
            <a:solidFill>
              <a:schemeClr val="bg1"/>
            </a:solidFill>
          </p:spPr>
          <p:txBody>
            <a:bodyPr wrap="none" rtlCol="0">
              <a:spAutoFit/>
            </a:bodyPr>
            <a:lstStyle/>
            <a:p>
              <a:r>
                <a:rPr lang="en-US" sz="1000" b="1" dirty="0"/>
                <a:t>NTCP receptor</a:t>
              </a:r>
            </a:p>
          </p:txBody>
        </p:sp>
      </p:grpSp>
      <p:sp>
        <p:nvSpPr>
          <p:cNvPr id="16" name="Title 3">
            <a:extLst>
              <a:ext uri="{FF2B5EF4-FFF2-40B4-BE49-F238E27FC236}">
                <a16:creationId xmlns:a16="http://schemas.microsoft.com/office/drawing/2014/main" id="{0489E363-F22D-CE47-883A-F45B0CBFE563}"/>
              </a:ext>
            </a:extLst>
          </p:cNvPr>
          <p:cNvSpPr txBox="1">
            <a:spLocks/>
          </p:cNvSpPr>
          <p:nvPr/>
        </p:nvSpPr>
        <p:spPr>
          <a:xfrm>
            <a:off x="609600" y="0"/>
            <a:ext cx="10972800" cy="11938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4B82CD"/>
                </a:solidFill>
                <a:latin typeface="Arial" pitchFamily="34" charset="0"/>
                <a:ea typeface="+mj-ea"/>
                <a:cs typeface="Arial" pitchFamily="34" charset="0"/>
              </a:defRPr>
            </a:lvl1pPr>
          </a:lstStyle>
          <a:p>
            <a:r>
              <a:rPr lang="en-US" sz="3600" dirty="0">
                <a:latin typeface="Century Gothic" panose="020B0502020202020204" pitchFamily="34" charset="0"/>
              </a:rPr>
              <a:t>A Very Simplified View of the HBV Lifecycle</a:t>
            </a:r>
            <a:endParaRPr lang="en-US" dirty="0"/>
          </a:p>
        </p:txBody>
      </p:sp>
    </p:spTree>
    <p:extLst>
      <p:ext uri="{BB962C8B-B14F-4D97-AF65-F5344CB8AC3E}">
        <p14:creationId xmlns:p14="http://schemas.microsoft.com/office/powerpoint/2010/main" val="275436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C7FC337-EA46-42D8-ADAE-6DBE74239E0D}"/>
              </a:ext>
            </a:extLst>
          </p:cNvPr>
          <p:cNvSpPr>
            <a:spLocks noGrp="1"/>
          </p:cNvSpPr>
          <p:nvPr>
            <p:ph type="sldNum" sz="quarter" idx="12"/>
          </p:nvPr>
        </p:nvSpPr>
        <p:spPr/>
        <p:txBody>
          <a:bodyPr/>
          <a:lstStyle/>
          <a:p>
            <a:fld id="{BB6FD6B9-7ACF-438F-92AC-0BEB8F727BE8}" type="slidenum">
              <a:rPr lang="en-US" smtClean="0"/>
              <a:t>10</a:t>
            </a:fld>
            <a:endParaRPr lang="en-US"/>
          </a:p>
        </p:txBody>
      </p:sp>
      <p:sp>
        <p:nvSpPr>
          <p:cNvPr id="5" name="TextBox 4">
            <a:extLst>
              <a:ext uri="{FF2B5EF4-FFF2-40B4-BE49-F238E27FC236}">
                <a16:creationId xmlns:a16="http://schemas.microsoft.com/office/drawing/2014/main" id="{8C0910DA-691F-4820-8A76-29A360F34050}"/>
              </a:ext>
            </a:extLst>
          </p:cNvPr>
          <p:cNvSpPr txBox="1"/>
          <p:nvPr/>
        </p:nvSpPr>
        <p:spPr>
          <a:xfrm>
            <a:off x="1875807" y="3148839"/>
            <a:ext cx="8190063" cy="769441"/>
          </a:xfrm>
          <a:prstGeom prst="rect">
            <a:avLst/>
          </a:prstGeom>
          <a:noFill/>
        </p:spPr>
        <p:txBody>
          <a:bodyPr wrap="none" rtlCol="0">
            <a:spAutoFit/>
          </a:bodyPr>
          <a:lstStyle/>
          <a:p>
            <a:r>
              <a:rPr lang="en-US" sz="4400" dirty="0">
                <a:solidFill>
                  <a:srgbClr val="4E5151"/>
                </a:solidFill>
                <a:latin typeface="Century Gothic" panose="020B0502020202020204" pitchFamily="34" charset="0"/>
              </a:rPr>
              <a:t>Three Interesting New Classes</a:t>
            </a:r>
          </a:p>
        </p:txBody>
      </p:sp>
    </p:spTree>
    <p:extLst>
      <p:ext uri="{BB962C8B-B14F-4D97-AF65-F5344CB8AC3E}">
        <p14:creationId xmlns:p14="http://schemas.microsoft.com/office/powerpoint/2010/main" val="891658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RNAi:  Target the Gene Silence the Disease</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0673" y="1225948"/>
            <a:ext cx="6319261" cy="4334365"/>
          </a:xfrm>
        </p:spPr>
      </p:pic>
      <p:sp>
        <p:nvSpPr>
          <p:cNvPr id="4" name="Slide Number Placeholder 3"/>
          <p:cNvSpPr>
            <a:spLocks noGrp="1"/>
          </p:cNvSpPr>
          <p:nvPr>
            <p:ph type="sldNum" sz="quarter" idx="12"/>
          </p:nvPr>
        </p:nvSpPr>
        <p:spPr>
          <a:xfrm>
            <a:off x="8077200" y="6356351"/>
            <a:ext cx="2373984" cy="365125"/>
          </a:xfrm>
        </p:spPr>
        <p:txBody>
          <a:bodyPr/>
          <a:lstStyle/>
          <a:p>
            <a:fld id="{2D66C470-834B-9046-9813-41EC6076BDB5}" type="slidenum">
              <a:rPr lang="en-US" smtClean="0"/>
              <a:pPr/>
              <a:t>11</a:t>
            </a:fld>
            <a:endParaRPr lang="en-US" dirty="0"/>
          </a:p>
        </p:txBody>
      </p:sp>
      <p:sp>
        <p:nvSpPr>
          <p:cNvPr id="6" name="Rounded Rectangle 5"/>
          <p:cNvSpPr/>
          <p:nvPr/>
        </p:nvSpPr>
        <p:spPr>
          <a:xfrm>
            <a:off x="2668943" y="5672264"/>
            <a:ext cx="6908351" cy="737394"/>
          </a:xfrm>
          <a:prstGeom prst="roundRect">
            <a:avLst>
              <a:gd name="adj" fmla="val 50000"/>
            </a:avLst>
          </a:prstGeom>
          <a:solidFill>
            <a:srgbClr val="32A8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en-US" sz="2200" dirty="0">
                <a:solidFill>
                  <a:prstClr val="white"/>
                </a:solidFill>
                <a:latin typeface="Arial" panose="020B0604020202020204" pitchFamily="34" charset="0"/>
                <a:cs typeface="Arial" panose="020B0604020202020204" pitchFamily="34" charset="0"/>
              </a:rPr>
              <a:t>Therapeutic gene silencing with </a:t>
            </a:r>
            <a:r>
              <a:rPr lang="en-US" sz="2200" b="1" dirty="0">
                <a:solidFill>
                  <a:srgbClr val="FFFF00"/>
                </a:solidFill>
                <a:latin typeface="Arial" panose="020B0604020202020204" pitchFamily="34" charset="0"/>
                <a:cs typeface="Arial" panose="020B0604020202020204" pitchFamily="34" charset="0"/>
              </a:rPr>
              <a:t>RNA interference </a:t>
            </a:r>
            <a:r>
              <a:rPr lang="en-US" sz="2200" dirty="0">
                <a:solidFill>
                  <a:prstClr val="white"/>
                </a:solidFill>
                <a:latin typeface="Arial" panose="020B0604020202020204" pitchFamily="34" charset="0"/>
                <a:cs typeface="Arial" panose="020B0604020202020204" pitchFamily="34" charset="0"/>
              </a:rPr>
              <a:t>is highly precise and efficient </a:t>
            </a:r>
          </a:p>
        </p:txBody>
      </p:sp>
      <p:sp>
        <p:nvSpPr>
          <p:cNvPr id="3" name="TextBox 2"/>
          <p:cNvSpPr txBox="1"/>
          <p:nvPr/>
        </p:nvSpPr>
        <p:spPr>
          <a:xfrm>
            <a:off x="2660874" y="2438400"/>
            <a:ext cx="99257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(siRNA)</a:t>
            </a:r>
          </a:p>
        </p:txBody>
      </p:sp>
    </p:spTree>
    <p:extLst>
      <p:ext uri="{BB962C8B-B14F-4D97-AF65-F5344CB8AC3E}">
        <p14:creationId xmlns:p14="http://schemas.microsoft.com/office/powerpoint/2010/main" val="3636802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10" name="Text Box 6"/>
          <p:cNvSpPr txBox="1">
            <a:spLocks noChangeArrowheads="1"/>
          </p:cNvSpPr>
          <p:nvPr/>
        </p:nvSpPr>
        <p:spPr bwMode="auto">
          <a:xfrm>
            <a:off x="6542983" y="1263336"/>
            <a:ext cx="3810000"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buFontTx/>
              <a:buChar char="•"/>
            </a:pPr>
            <a:r>
              <a:rPr lang="en-US" altLang="en-US" sz="1600" b="1" dirty="0">
                <a:latin typeface="Arial" panose="020B0604020202020204" pitchFamily="34" charset="0"/>
                <a:cs typeface="Arial" panose="020B0604020202020204" pitchFamily="34" charset="0"/>
              </a:rPr>
              <a:t>5 viral mRNAs</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3.5 kb pre-genomic RNA</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3.5 kb pre-core mRNA </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2.4 kb pre-S1 mRNA</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2.1 kb pre-S2/S mRNA</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0.7 kb X mRNA</a:t>
            </a:r>
            <a:endParaRPr lang="en-US" altLang="en-US" b="1" dirty="0">
              <a:latin typeface="Arial" panose="020B0604020202020204" pitchFamily="34" charset="0"/>
              <a:cs typeface="Arial" panose="020B0604020202020204" pitchFamily="34" charset="0"/>
            </a:endParaRPr>
          </a:p>
          <a:p>
            <a:pPr eaLnBrk="0" hangingPunct="0">
              <a:spcBef>
                <a:spcPct val="50000"/>
              </a:spcBef>
              <a:buFontTx/>
              <a:buChar char="•"/>
            </a:pPr>
            <a:r>
              <a:rPr lang="en-US" altLang="en-US" sz="1600" b="1" dirty="0">
                <a:latin typeface="Arial" panose="020B0604020202020204" pitchFamily="34" charset="0"/>
                <a:cs typeface="Arial" panose="020B0604020202020204" pitchFamily="34" charset="0"/>
              </a:rPr>
              <a:t>7 major proteins</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Polymerase (with reverse transcriptase function)</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Core (</a:t>
            </a:r>
            <a:r>
              <a:rPr lang="en-US" altLang="en-US" sz="1600" dirty="0" err="1">
                <a:latin typeface="Arial" panose="020B0604020202020204" pitchFamily="34" charset="0"/>
                <a:cs typeface="Arial" panose="020B0604020202020204" pitchFamily="34" charset="0"/>
              </a:rPr>
              <a:t>HBcAg</a:t>
            </a:r>
            <a:r>
              <a:rPr lang="en-US" altLang="en-US" sz="1600" dirty="0">
                <a:latin typeface="Arial" panose="020B0604020202020204" pitchFamily="34" charset="0"/>
                <a:cs typeface="Arial" panose="020B0604020202020204" pitchFamily="34" charset="0"/>
              </a:rPr>
              <a:t>), forms capsid</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e antigen (</a:t>
            </a:r>
            <a:r>
              <a:rPr lang="en-US" altLang="en-US" sz="1600" dirty="0" err="1">
                <a:latin typeface="Arial" panose="020B0604020202020204" pitchFamily="34" charset="0"/>
                <a:cs typeface="Arial" panose="020B0604020202020204" pitchFamily="34" charset="0"/>
              </a:rPr>
              <a:t>HBeAg</a:t>
            </a:r>
            <a:r>
              <a:rPr lang="en-US" altLang="en-US" sz="1600" dirty="0">
                <a:latin typeface="Arial" panose="020B0604020202020204" pitchFamily="34" charset="0"/>
                <a:cs typeface="Arial" panose="020B0604020202020204" pitchFamily="34" charset="0"/>
              </a:rPr>
              <a:t>), also called pre-core, a secreted protein</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Large, medium and small surface proteins (</a:t>
            </a:r>
            <a:r>
              <a:rPr lang="en-US" altLang="en-US" sz="1600" dirty="0" err="1">
                <a:latin typeface="Arial" panose="020B0604020202020204" pitchFamily="34" charset="0"/>
                <a:cs typeface="Arial" panose="020B0604020202020204" pitchFamily="34" charset="0"/>
              </a:rPr>
              <a:t>HBsAg</a:t>
            </a:r>
            <a:r>
              <a:rPr lang="en-US" altLang="en-US" sz="1600" dirty="0">
                <a:latin typeface="Arial" panose="020B0604020202020204" pitchFamily="34" charset="0"/>
                <a:cs typeface="Arial" panose="020B0604020202020204" pitchFamily="34" charset="0"/>
              </a:rPr>
              <a:t>), form envelope</a:t>
            </a:r>
          </a:p>
          <a:p>
            <a:pPr lvl="1" eaLnBrk="0" hangingPunct="0">
              <a:spcBef>
                <a:spcPct val="50000"/>
              </a:spcBef>
              <a:buFontTx/>
              <a:buChar char="•"/>
            </a:pPr>
            <a:r>
              <a:rPr lang="en-US" altLang="en-US" sz="1600" dirty="0">
                <a:latin typeface="Arial" panose="020B0604020202020204" pitchFamily="34" charset="0"/>
                <a:cs typeface="Arial" panose="020B0604020202020204" pitchFamily="34" charset="0"/>
              </a:rPr>
              <a:t>X protein (</a:t>
            </a:r>
            <a:r>
              <a:rPr lang="en-US" altLang="en-US" sz="1600" dirty="0" err="1">
                <a:latin typeface="Arial" panose="020B0604020202020204" pitchFamily="34" charset="0"/>
                <a:cs typeface="Arial" panose="020B0604020202020204" pitchFamily="34" charset="0"/>
              </a:rPr>
              <a:t>Transactivator</a:t>
            </a:r>
            <a:r>
              <a:rPr lang="en-US" altLang="en-US" sz="1600" dirty="0">
                <a:latin typeface="Arial" panose="020B0604020202020204" pitchFamily="34" charset="0"/>
                <a:cs typeface="Arial" panose="020B0604020202020204" pitchFamily="34" charset="0"/>
              </a:rPr>
              <a:t>)</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6871" y="1136651"/>
            <a:ext cx="4456113"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981201" y="6046690"/>
            <a:ext cx="4942379" cy="369332"/>
          </a:xfrm>
          <a:prstGeom prst="rect">
            <a:avLst/>
          </a:prstGeom>
          <a:noFill/>
        </p:spPr>
        <p:txBody>
          <a:bodyPr wrap="none" rtlCol="0">
            <a:spAutoFit/>
          </a:bodyPr>
          <a:lstStyle/>
          <a:p>
            <a:r>
              <a:rPr lang="en-US" b="1" dirty="0">
                <a:solidFill>
                  <a:schemeClr val="accent6">
                    <a:lumMod val="75000"/>
                  </a:schemeClr>
                </a:solidFill>
                <a:latin typeface="Arial" panose="020B0604020202020204" pitchFamily="34" charset="0"/>
                <a:cs typeface="Arial" panose="020B0604020202020204" pitchFamily="34" charset="0"/>
              </a:rPr>
              <a:t>Same </a:t>
            </a:r>
            <a:r>
              <a:rPr lang="en-US" b="1" dirty="0" err="1">
                <a:solidFill>
                  <a:schemeClr val="accent6">
                    <a:lumMod val="75000"/>
                  </a:schemeClr>
                </a:solidFill>
                <a:latin typeface="Arial" panose="020B0604020202020204" pitchFamily="34" charset="0"/>
                <a:cs typeface="Arial" panose="020B0604020202020204" pitchFamily="34" charset="0"/>
              </a:rPr>
              <a:t>polyadenylation</a:t>
            </a:r>
            <a:r>
              <a:rPr lang="en-US" b="1" dirty="0">
                <a:solidFill>
                  <a:schemeClr val="accent6">
                    <a:lumMod val="75000"/>
                  </a:schemeClr>
                </a:solidFill>
                <a:latin typeface="Arial" panose="020B0604020202020204" pitchFamily="34" charset="0"/>
                <a:cs typeface="Arial" panose="020B0604020202020204" pitchFamily="34" charset="0"/>
              </a:rPr>
              <a:t> signal for all mRNAs</a:t>
            </a:r>
          </a:p>
        </p:txBody>
      </p:sp>
      <p:cxnSp>
        <p:nvCxnSpPr>
          <p:cNvPr id="10" name="Straight Arrow Connector 9"/>
          <p:cNvCxnSpPr/>
          <p:nvPr/>
        </p:nvCxnSpPr>
        <p:spPr>
          <a:xfrm flipH="1" flipV="1">
            <a:off x="2557990" y="5539590"/>
            <a:ext cx="2958" cy="487155"/>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4"/>
          <p:cNvSpPr>
            <a:spLocks noGrp="1"/>
          </p:cNvSpPr>
          <p:nvPr>
            <p:ph type="sldNum" sz="quarter" idx="4294967295"/>
          </p:nvPr>
        </p:nvSpPr>
        <p:spPr>
          <a:xfrm>
            <a:off x="2085244" y="6477001"/>
            <a:ext cx="8354157" cy="193675"/>
          </a:xfrm>
          <a:prstGeom prst="rect">
            <a:avLst/>
          </a:prstGeom>
        </p:spPr>
        <p:txBody>
          <a:bodyPr/>
          <a:lstStyle/>
          <a:p>
            <a:pPr algn="r"/>
            <a:fld id="{4E7717D6-DA1E-43A5-BBEA-6AC8A111C718}" type="slidenum">
              <a:rPr lang="en-US" sz="1100">
                <a:solidFill>
                  <a:schemeClr val="accent1"/>
                </a:solidFill>
                <a:latin typeface="Century Gothic" panose="020B0502020202020204" pitchFamily="34" charset="0"/>
                <a:cs typeface="Arial" panose="020B0604020202020204" pitchFamily="34" charset="0"/>
              </a:rPr>
              <a:pPr algn="r"/>
              <a:t>12</a:t>
            </a:fld>
            <a:endParaRPr lang="en-US" sz="1100" dirty="0">
              <a:solidFill>
                <a:schemeClr val="accent1"/>
              </a:solidFill>
              <a:latin typeface="Century Gothic" panose="020B0502020202020204" pitchFamily="34" charset="0"/>
              <a:cs typeface="Arial" panose="020B0604020202020204" pitchFamily="34" charset="0"/>
            </a:endParaRPr>
          </a:p>
        </p:txBody>
      </p:sp>
      <p:sp>
        <p:nvSpPr>
          <p:cNvPr id="2" name="TextBox 1"/>
          <p:cNvSpPr txBox="1"/>
          <p:nvPr/>
        </p:nvSpPr>
        <p:spPr>
          <a:xfrm>
            <a:off x="3880699" y="3337087"/>
            <a:ext cx="755335" cy="369332"/>
          </a:xfrm>
          <a:prstGeom prst="rect">
            <a:avLst/>
          </a:prstGeom>
          <a:noFill/>
        </p:spPr>
        <p:txBody>
          <a:bodyPr wrap="none" rtlCol="0">
            <a:spAutoFit/>
          </a:bodyPr>
          <a:lstStyle/>
          <a:p>
            <a:r>
              <a:rPr lang="en-US" dirty="0"/>
              <a:t>3.2 kb</a:t>
            </a:r>
          </a:p>
        </p:txBody>
      </p:sp>
      <p:sp>
        <p:nvSpPr>
          <p:cNvPr id="12" name="Text Box 7"/>
          <p:cNvSpPr txBox="1">
            <a:spLocks noChangeArrowheads="1"/>
          </p:cNvSpPr>
          <p:nvPr/>
        </p:nvSpPr>
        <p:spPr bwMode="auto">
          <a:xfrm>
            <a:off x="2085244" y="6558646"/>
            <a:ext cx="40639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pPr>
            <a:r>
              <a:rPr lang="en-US" altLang="en-US" sz="1200" dirty="0" err="1">
                <a:latin typeface="Arial" panose="020B0604020202020204" pitchFamily="34" charset="0"/>
                <a:cs typeface="Arial" panose="020B0604020202020204" pitchFamily="34" charset="0"/>
                <a:sym typeface="Arial" pitchFamily="34" charset="0"/>
              </a:rPr>
              <a:t>Ghany</a:t>
            </a:r>
            <a:r>
              <a:rPr lang="en-US" altLang="en-US" sz="1200" dirty="0">
                <a:latin typeface="Arial" panose="020B0604020202020204" pitchFamily="34" charset="0"/>
                <a:cs typeface="Arial" panose="020B0604020202020204" pitchFamily="34" charset="0"/>
                <a:sym typeface="Arial" pitchFamily="34" charset="0"/>
              </a:rPr>
              <a:t> &amp; Liang (2007), </a:t>
            </a:r>
            <a:r>
              <a:rPr lang="en-US" altLang="en-US" sz="1200" i="1" dirty="0">
                <a:latin typeface="Arial" panose="020B0604020202020204" pitchFamily="34" charset="0"/>
                <a:cs typeface="Arial" panose="020B0604020202020204" pitchFamily="34" charset="0"/>
                <a:sym typeface="Arial" pitchFamily="34" charset="0"/>
              </a:rPr>
              <a:t>Gastroenterology</a:t>
            </a:r>
            <a:r>
              <a:rPr lang="en-US" altLang="en-US" sz="1200" dirty="0">
                <a:latin typeface="Arial" panose="020B0604020202020204" pitchFamily="34" charset="0"/>
                <a:cs typeface="Arial" panose="020B0604020202020204" pitchFamily="34" charset="0"/>
                <a:sym typeface="Arial" pitchFamily="34" charset="0"/>
              </a:rPr>
              <a:t> </a:t>
            </a:r>
            <a:r>
              <a:rPr lang="en-US" altLang="en-US" sz="1200" b="1" dirty="0">
                <a:latin typeface="Arial" panose="020B0604020202020204" pitchFamily="34" charset="0"/>
                <a:cs typeface="Arial" panose="020B0604020202020204" pitchFamily="34" charset="0"/>
                <a:sym typeface="Arial" pitchFamily="34" charset="0"/>
              </a:rPr>
              <a:t>132</a:t>
            </a:r>
            <a:r>
              <a:rPr lang="en-US" altLang="en-US" sz="1200" dirty="0">
                <a:latin typeface="Arial" panose="020B0604020202020204" pitchFamily="34" charset="0"/>
                <a:cs typeface="Arial" panose="020B0604020202020204" pitchFamily="34" charset="0"/>
                <a:sym typeface="Arial" pitchFamily="34" charset="0"/>
              </a:rPr>
              <a:t>: 1574-1585</a:t>
            </a:r>
            <a:endParaRPr lang="en-US" altLang="en-US" sz="1200" dirty="0">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7E2C7BFA-514D-EB49-B423-2955A3CFA3D3}"/>
              </a:ext>
            </a:extLst>
          </p:cNvPr>
          <p:cNvSpPr>
            <a:spLocks noGrp="1"/>
          </p:cNvSpPr>
          <p:nvPr>
            <p:ph type="title"/>
          </p:nvPr>
        </p:nvSpPr>
        <p:spPr/>
        <p:txBody>
          <a:bodyPr>
            <a:normAutofit/>
          </a:bodyPr>
          <a:lstStyle/>
          <a:p>
            <a:r>
              <a:rPr lang="en-US" sz="3000" dirty="0">
                <a:latin typeface="Century Gothic" panose="020B0502020202020204" pitchFamily="34" charset="0"/>
              </a:rPr>
              <a:t>Organization of the HBV genome makes it ideal for RNAi</a:t>
            </a:r>
          </a:p>
        </p:txBody>
      </p:sp>
    </p:spTree>
    <p:extLst>
      <p:ext uri="{BB962C8B-B14F-4D97-AF65-F5344CB8AC3E}">
        <p14:creationId xmlns:p14="http://schemas.microsoft.com/office/powerpoint/2010/main" val="323859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169051" y="2819447"/>
            <a:ext cx="2377708" cy="584200"/>
            <a:chOff x="4645050" y="2819447"/>
            <a:chExt cx="2377708" cy="584200"/>
          </a:xfrm>
        </p:grpSpPr>
        <p:sp>
          <p:nvSpPr>
            <p:cNvPr id="95239" name="Text Box 7"/>
            <p:cNvSpPr txBox="1">
              <a:spLocks noChangeArrowheads="1"/>
            </p:cNvSpPr>
            <p:nvPr/>
          </p:nvSpPr>
          <p:spPr bwMode="auto">
            <a:xfrm>
              <a:off x="4645050" y="2819447"/>
              <a:ext cx="45878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a:solidFill>
                    <a:srgbClr val="FF0000"/>
                  </a:solidFill>
                  <a:latin typeface="Arial" pitchFamily="34" charset="0"/>
                  <a:cs typeface="Arial" pitchFamily="34" charset="0"/>
                </a:rPr>
                <a:t>X</a:t>
              </a:r>
            </a:p>
          </p:txBody>
        </p:sp>
        <p:sp>
          <p:nvSpPr>
            <p:cNvPr id="95255" name="AutoShape 23"/>
            <p:cNvSpPr>
              <a:spLocks/>
            </p:cNvSpPr>
            <p:nvPr/>
          </p:nvSpPr>
          <p:spPr bwMode="auto">
            <a:xfrm>
              <a:off x="5711850" y="2971847"/>
              <a:ext cx="152400" cy="366713"/>
            </a:xfrm>
            <a:prstGeom prst="rightBrace">
              <a:avLst>
                <a:gd name="adj1" fmla="val 40017"/>
                <a:gd name="adj2" fmla="val 50000"/>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pitchFamily="34" charset="0"/>
                <a:cs typeface="Arial" pitchFamily="34" charset="0"/>
              </a:endParaRPr>
            </a:p>
          </p:txBody>
        </p:sp>
        <p:sp>
          <p:nvSpPr>
            <p:cNvPr id="95257" name="Text Box 25"/>
            <p:cNvSpPr txBox="1">
              <a:spLocks noChangeArrowheads="1"/>
            </p:cNvSpPr>
            <p:nvPr/>
          </p:nvSpPr>
          <p:spPr bwMode="auto">
            <a:xfrm>
              <a:off x="6108725" y="2971847"/>
              <a:ext cx="9140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dirty="0">
                  <a:solidFill>
                    <a:srgbClr val="FF0000"/>
                  </a:solidFill>
                  <a:latin typeface="Arial" pitchFamily="34" charset="0"/>
                  <a:cs typeface="Arial" pitchFamily="34" charset="0"/>
                </a:rPr>
                <a:t>siRNA</a:t>
              </a:r>
            </a:p>
          </p:txBody>
        </p:sp>
      </p:grpSp>
      <p:grpSp>
        <p:nvGrpSpPr>
          <p:cNvPr id="5" name="Group 4"/>
          <p:cNvGrpSpPr/>
          <p:nvPr/>
        </p:nvGrpSpPr>
        <p:grpSpPr>
          <a:xfrm>
            <a:off x="1600200" y="1447800"/>
            <a:ext cx="6124600" cy="4972050"/>
            <a:chOff x="76200" y="1447800"/>
            <a:chExt cx="6124600" cy="4972050"/>
          </a:xfrm>
        </p:grpSpPr>
        <p:pic>
          <p:nvPicPr>
            <p:cNvPr id="952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99" y="1447800"/>
              <a:ext cx="5876925" cy="497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5270" name="Group 38"/>
            <p:cNvGrpSpPr>
              <a:grpSpLocks/>
            </p:cNvGrpSpPr>
            <p:nvPr/>
          </p:nvGrpSpPr>
          <p:grpSpPr bwMode="auto">
            <a:xfrm>
              <a:off x="2663825" y="4114848"/>
              <a:ext cx="1066800" cy="1158875"/>
              <a:chOff x="1678" y="2592"/>
              <a:chExt cx="672" cy="730"/>
            </a:xfrm>
          </p:grpSpPr>
          <p:grpSp>
            <p:nvGrpSpPr>
              <p:cNvPr id="95248" name="Group 16"/>
              <p:cNvGrpSpPr>
                <a:grpSpLocks/>
              </p:cNvGrpSpPr>
              <p:nvPr/>
            </p:nvGrpSpPr>
            <p:grpSpPr bwMode="auto">
              <a:xfrm rot="5400000">
                <a:off x="1630" y="2640"/>
                <a:ext cx="240" cy="144"/>
                <a:chOff x="4464" y="2400"/>
                <a:chExt cx="240" cy="144"/>
              </a:xfrm>
            </p:grpSpPr>
            <p:sp>
              <p:nvSpPr>
                <p:cNvPr id="95249" name="Line 17"/>
                <p:cNvSpPr>
                  <a:spLocks noChangeShapeType="1"/>
                </p:cNvSpPr>
                <p:nvPr/>
              </p:nvSpPr>
              <p:spPr bwMode="auto">
                <a:xfrm>
                  <a:off x="4464" y="2400"/>
                  <a:ext cx="0" cy="144"/>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sp>
              <p:nvSpPr>
                <p:cNvPr id="95250" name="Line 18"/>
                <p:cNvSpPr>
                  <a:spLocks noChangeShapeType="1"/>
                </p:cNvSpPr>
                <p:nvPr/>
              </p:nvSpPr>
              <p:spPr bwMode="auto">
                <a:xfrm rot="-5400000" flipH="1" flipV="1">
                  <a:off x="4584" y="2349"/>
                  <a:ext cx="0" cy="24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grpSp>
          <p:grpSp>
            <p:nvGrpSpPr>
              <p:cNvPr id="95251" name="Group 19"/>
              <p:cNvGrpSpPr>
                <a:grpSpLocks/>
              </p:cNvGrpSpPr>
              <p:nvPr/>
            </p:nvGrpSpPr>
            <p:grpSpPr bwMode="auto">
              <a:xfrm rot="5400000">
                <a:off x="2158" y="2640"/>
                <a:ext cx="240" cy="144"/>
                <a:chOff x="4464" y="2400"/>
                <a:chExt cx="240" cy="144"/>
              </a:xfrm>
            </p:grpSpPr>
            <p:sp>
              <p:nvSpPr>
                <p:cNvPr id="95252" name="Line 20"/>
                <p:cNvSpPr>
                  <a:spLocks noChangeShapeType="1"/>
                </p:cNvSpPr>
                <p:nvPr/>
              </p:nvSpPr>
              <p:spPr bwMode="auto">
                <a:xfrm>
                  <a:off x="4464" y="2400"/>
                  <a:ext cx="0" cy="144"/>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sp>
              <p:nvSpPr>
                <p:cNvPr id="95253" name="Line 21"/>
                <p:cNvSpPr>
                  <a:spLocks noChangeShapeType="1"/>
                </p:cNvSpPr>
                <p:nvPr/>
              </p:nvSpPr>
              <p:spPr bwMode="auto">
                <a:xfrm rot="-5400000" flipH="1" flipV="1">
                  <a:off x="4584" y="2349"/>
                  <a:ext cx="0" cy="24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grpSp>
          <p:sp>
            <p:nvSpPr>
              <p:cNvPr id="95254" name="AutoShape 22"/>
              <p:cNvSpPr>
                <a:spLocks/>
              </p:cNvSpPr>
              <p:nvPr/>
            </p:nvSpPr>
            <p:spPr bwMode="auto">
              <a:xfrm rot="5400000">
                <a:off x="1966" y="2736"/>
                <a:ext cx="96" cy="576"/>
              </a:xfrm>
              <a:prstGeom prst="rightBrace">
                <a:avLst>
                  <a:gd name="adj1" fmla="val 50000"/>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pitchFamily="34" charset="0"/>
                  <a:cs typeface="Arial" pitchFamily="34" charset="0"/>
                </a:endParaRPr>
              </a:p>
            </p:txBody>
          </p:sp>
          <p:sp>
            <p:nvSpPr>
              <p:cNvPr id="95258" name="Text Box 26"/>
              <p:cNvSpPr txBox="1">
                <a:spLocks noChangeArrowheads="1"/>
              </p:cNvSpPr>
              <p:nvPr/>
            </p:nvSpPr>
            <p:spPr bwMode="auto">
              <a:xfrm>
                <a:off x="1774" y="3072"/>
                <a:ext cx="48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dirty="0">
                    <a:solidFill>
                      <a:srgbClr val="0000FF"/>
                    </a:solidFill>
                    <a:latin typeface="Arial" pitchFamily="34" charset="0"/>
                    <a:cs typeface="Arial" pitchFamily="34" charset="0"/>
                  </a:rPr>
                  <a:t>Nucs</a:t>
                </a:r>
              </a:p>
            </p:txBody>
          </p:sp>
        </p:grpSp>
        <p:grpSp>
          <p:nvGrpSpPr>
            <p:cNvPr id="95244" name="Group 12"/>
            <p:cNvGrpSpPr>
              <a:grpSpLocks/>
            </p:cNvGrpSpPr>
            <p:nvPr/>
          </p:nvGrpSpPr>
          <p:grpSpPr bwMode="auto">
            <a:xfrm>
              <a:off x="4949850" y="3473497"/>
              <a:ext cx="381000" cy="228600"/>
              <a:chOff x="4464" y="2380"/>
              <a:chExt cx="240" cy="144"/>
            </a:xfrm>
          </p:grpSpPr>
          <p:sp>
            <p:nvSpPr>
              <p:cNvPr id="95240" name="Line 8"/>
              <p:cNvSpPr>
                <a:spLocks noChangeShapeType="1"/>
              </p:cNvSpPr>
              <p:nvPr/>
            </p:nvSpPr>
            <p:spPr bwMode="auto">
              <a:xfrm>
                <a:off x="4464" y="2380"/>
                <a:ext cx="0"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sp>
            <p:nvSpPr>
              <p:cNvPr id="95241" name="Line 9"/>
              <p:cNvSpPr>
                <a:spLocks noChangeShapeType="1"/>
              </p:cNvSpPr>
              <p:nvPr/>
            </p:nvSpPr>
            <p:spPr bwMode="auto">
              <a:xfrm rot="16200000">
                <a:off x="4584" y="2329"/>
                <a:ext cx="0" cy="24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grpSp>
        <p:sp>
          <p:nvSpPr>
            <p:cNvPr id="95256" name="Text Box 24"/>
            <p:cNvSpPr txBox="1">
              <a:spLocks noChangeArrowheads="1"/>
            </p:cNvSpPr>
            <p:nvPr/>
          </p:nvSpPr>
          <p:spPr bwMode="auto">
            <a:xfrm>
              <a:off x="6016650" y="2971847"/>
              <a:ext cx="18415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dirty="0">
                <a:solidFill>
                  <a:srgbClr val="000000"/>
                </a:solidFill>
                <a:latin typeface="Arial" pitchFamily="34" charset="0"/>
                <a:cs typeface="Arial" pitchFamily="34" charset="0"/>
              </a:endParaRPr>
            </a:p>
          </p:txBody>
        </p:sp>
        <p:sp>
          <p:nvSpPr>
            <p:cNvPr id="95265" name="Text Box 33"/>
            <p:cNvSpPr txBox="1">
              <a:spLocks noChangeArrowheads="1"/>
            </p:cNvSpPr>
            <p:nvPr/>
          </p:nvSpPr>
          <p:spPr bwMode="auto">
            <a:xfrm>
              <a:off x="4797450" y="4340272"/>
              <a:ext cx="6848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solidFill>
                    <a:srgbClr val="000000"/>
                  </a:solidFill>
                  <a:latin typeface="Arial" pitchFamily="34" charset="0"/>
                  <a:cs typeface="Arial" pitchFamily="34" charset="0"/>
                </a:rPr>
                <a:t>Core</a:t>
              </a:r>
              <a:endParaRPr lang="en-US" dirty="0">
                <a:solidFill>
                  <a:srgbClr val="FF0000"/>
                </a:solidFill>
                <a:latin typeface="Arial" pitchFamily="34" charset="0"/>
                <a:cs typeface="Arial" pitchFamily="34" charset="0"/>
                <a:sym typeface="Symbol" pitchFamily="18" charset="2"/>
              </a:endParaRPr>
            </a:p>
          </p:txBody>
        </p:sp>
        <p:sp>
          <p:nvSpPr>
            <p:cNvPr id="31" name="Text Box 34"/>
            <p:cNvSpPr txBox="1">
              <a:spLocks noChangeArrowheads="1"/>
            </p:cNvSpPr>
            <p:nvPr/>
          </p:nvSpPr>
          <p:spPr bwMode="auto">
            <a:xfrm>
              <a:off x="4797450" y="4953047"/>
              <a:ext cx="91563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solidFill>
                    <a:srgbClr val="000000"/>
                  </a:solidFill>
                  <a:latin typeface="Arial" pitchFamily="34" charset="0"/>
                  <a:cs typeface="Arial" pitchFamily="34" charset="0"/>
                </a:rPr>
                <a:t>HBeAg</a:t>
              </a:r>
            </a:p>
            <a:p>
              <a:r>
                <a:rPr lang="en-US" dirty="0">
                  <a:solidFill>
                    <a:srgbClr val="000000"/>
                  </a:solidFill>
                  <a:latin typeface="Arial" pitchFamily="34" charset="0"/>
                  <a:cs typeface="Arial" pitchFamily="34" charset="0"/>
                </a:rPr>
                <a:t>HBsAg</a:t>
              </a:r>
              <a:endParaRPr lang="en-US" dirty="0">
                <a:solidFill>
                  <a:srgbClr val="FF0000"/>
                </a:solidFill>
                <a:latin typeface="Arial" pitchFamily="34" charset="0"/>
                <a:cs typeface="Arial" pitchFamily="34" charset="0"/>
                <a:sym typeface="Symbol" pitchFamily="18" charset="2"/>
              </a:endParaRPr>
            </a:p>
          </p:txBody>
        </p:sp>
        <p:sp>
          <p:nvSpPr>
            <p:cNvPr id="33" name="Rectangle 32"/>
            <p:cNvSpPr/>
            <p:nvPr/>
          </p:nvSpPr>
          <p:spPr>
            <a:xfrm>
              <a:off x="5715000" y="4373393"/>
              <a:ext cx="401072" cy="523220"/>
            </a:xfrm>
            <a:prstGeom prst="rect">
              <a:avLst/>
            </a:prstGeom>
          </p:spPr>
          <p:txBody>
            <a:bodyPr wrap="none">
              <a:spAutoFit/>
            </a:bodyPr>
            <a:lstStyle/>
            <a:p>
              <a:r>
                <a:rPr lang="en-US" sz="2800" dirty="0">
                  <a:solidFill>
                    <a:srgbClr val="FF0000"/>
                  </a:solidFill>
                  <a:latin typeface="Arial" pitchFamily="34" charset="0"/>
                  <a:cs typeface="Arial" pitchFamily="34" charset="0"/>
                  <a:sym typeface="Symbol" pitchFamily="18" charset="2"/>
                </a:rPr>
                <a:t></a:t>
              </a:r>
              <a:endParaRPr lang="en-US" sz="2800" dirty="0">
                <a:solidFill>
                  <a:srgbClr val="000000"/>
                </a:solidFill>
                <a:latin typeface="Imago"/>
              </a:endParaRPr>
            </a:p>
          </p:txBody>
        </p:sp>
        <p:sp>
          <p:nvSpPr>
            <p:cNvPr id="34" name="Rectangle 33"/>
            <p:cNvSpPr/>
            <p:nvPr/>
          </p:nvSpPr>
          <p:spPr>
            <a:xfrm>
              <a:off x="5562600" y="5269468"/>
              <a:ext cx="401072" cy="523220"/>
            </a:xfrm>
            <a:prstGeom prst="rect">
              <a:avLst/>
            </a:prstGeom>
          </p:spPr>
          <p:txBody>
            <a:bodyPr wrap="none">
              <a:spAutoFit/>
            </a:bodyPr>
            <a:lstStyle/>
            <a:p>
              <a:r>
                <a:rPr lang="en-US" sz="2800" dirty="0">
                  <a:solidFill>
                    <a:srgbClr val="FF0000"/>
                  </a:solidFill>
                  <a:latin typeface="Arial" pitchFamily="34" charset="0"/>
                  <a:cs typeface="Arial" pitchFamily="34" charset="0"/>
                  <a:sym typeface="Symbol" pitchFamily="18" charset="2"/>
                </a:rPr>
                <a:t></a:t>
              </a:r>
              <a:endParaRPr lang="en-US" sz="2800" dirty="0">
                <a:solidFill>
                  <a:srgbClr val="000000"/>
                </a:solidFill>
                <a:latin typeface="Imago"/>
              </a:endParaRPr>
            </a:p>
          </p:txBody>
        </p:sp>
        <p:grpSp>
          <p:nvGrpSpPr>
            <p:cNvPr id="35" name="Group 12"/>
            <p:cNvGrpSpPr>
              <a:grpSpLocks/>
            </p:cNvGrpSpPr>
            <p:nvPr/>
          </p:nvGrpSpPr>
          <p:grpSpPr bwMode="auto">
            <a:xfrm rot="16200000">
              <a:off x="4191000" y="3597436"/>
              <a:ext cx="381000" cy="228600"/>
              <a:chOff x="4464" y="2380"/>
              <a:chExt cx="240" cy="144"/>
            </a:xfrm>
          </p:grpSpPr>
          <p:sp>
            <p:nvSpPr>
              <p:cNvPr id="36" name="Line 8"/>
              <p:cNvSpPr>
                <a:spLocks noChangeShapeType="1"/>
              </p:cNvSpPr>
              <p:nvPr/>
            </p:nvSpPr>
            <p:spPr bwMode="auto">
              <a:xfrm>
                <a:off x="4464" y="2380"/>
                <a:ext cx="0" cy="1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sp>
            <p:nvSpPr>
              <p:cNvPr id="37" name="Line 9"/>
              <p:cNvSpPr>
                <a:spLocks noChangeShapeType="1"/>
              </p:cNvSpPr>
              <p:nvPr/>
            </p:nvSpPr>
            <p:spPr bwMode="auto">
              <a:xfrm rot="16200000">
                <a:off x="4584" y="2329"/>
                <a:ext cx="0" cy="24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latin typeface="Arial" pitchFamily="34" charset="0"/>
                  <a:cs typeface="Arial" pitchFamily="34" charset="0"/>
                </a:endParaRPr>
              </a:p>
            </p:txBody>
          </p:sp>
        </p:grpSp>
        <p:sp>
          <p:nvSpPr>
            <p:cNvPr id="38" name="Rectangle 37"/>
            <p:cNvSpPr/>
            <p:nvPr/>
          </p:nvSpPr>
          <p:spPr>
            <a:xfrm>
              <a:off x="76200" y="4380468"/>
              <a:ext cx="401072" cy="523220"/>
            </a:xfrm>
            <a:prstGeom prst="rect">
              <a:avLst/>
            </a:prstGeom>
          </p:spPr>
          <p:txBody>
            <a:bodyPr wrap="none">
              <a:spAutoFit/>
            </a:bodyPr>
            <a:lstStyle/>
            <a:p>
              <a:r>
                <a:rPr lang="en-US" sz="2800" dirty="0">
                  <a:solidFill>
                    <a:srgbClr val="FF0000"/>
                  </a:solidFill>
                  <a:latin typeface="Arial" pitchFamily="34" charset="0"/>
                  <a:cs typeface="Arial" pitchFamily="34" charset="0"/>
                  <a:sym typeface="Symbol" pitchFamily="18" charset="2"/>
                </a:rPr>
                <a:t></a:t>
              </a:r>
              <a:endParaRPr lang="en-US" sz="2800" dirty="0">
                <a:solidFill>
                  <a:srgbClr val="000000"/>
                </a:solidFill>
                <a:latin typeface="Imago"/>
              </a:endParaRPr>
            </a:p>
          </p:txBody>
        </p:sp>
        <p:sp>
          <p:nvSpPr>
            <p:cNvPr id="39" name="Rectangle 38"/>
            <p:cNvSpPr/>
            <p:nvPr/>
          </p:nvSpPr>
          <p:spPr>
            <a:xfrm>
              <a:off x="387235" y="4380468"/>
              <a:ext cx="401072" cy="523220"/>
            </a:xfrm>
            <a:prstGeom prst="rect">
              <a:avLst/>
            </a:prstGeom>
          </p:spPr>
          <p:txBody>
            <a:bodyPr wrap="none">
              <a:spAutoFit/>
            </a:bodyPr>
            <a:lstStyle/>
            <a:p>
              <a:r>
                <a:rPr lang="en-US" sz="2800" dirty="0">
                  <a:solidFill>
                    <a:srgbClr val="0F13B7"/>
                  </a:solidFill>
                  <a:latin typeface="Arial" pitchFamily="34" charset="0"/>
                  <a:cs typeface="Arial" pitchFamily="34" charset="0"/>
                  <a:sym typeface="Symbol" pitchFamily="18" charset="2"/>
                </a:rPr>
                <a:t></a:t>
              </a:r>
              <a:endParaRPr lang="en-US" sz="2800" dirty="0">
                <a:solidFill>
                  <a:srgbClr val="0F13B7"/>
                </a:solidFill>
                <a:latin typeface="Imago"/>
              </a:endParaRPr>
            </a:p>
          </p:txBody>
        </p:sp>
        <p:sp>
          <p:nvSpPr>
            <p:cNvPr id="2" name="TextBox 1"/>
            <p:cNvSpPr txBox="1"/>
            <p:nvPr/>
          </p:nvSpPr>
          <p:spPr>
            <a:xfrm>
              <a:off x="1787520" y="1809847"/>
              <a:ext cx="952505" cy="246221"/>
            </a:xfrm>
            <a:prstGeom prst="rect">
              <a:avLst/>
            </a:prstGeom>
            <a:solidFill>
              <a:schemeClr val="bg1"/>
            </a:solidFill>
          </p:spPr>
          <p:txBody>
            <a:bodyPr wrap="none" rtlCol="0">
              <a:spAutoFit/>
            </a:bodyPr>
            <a:lstStyle/>
            <a:p>
              <a:r>
                <a:rPr lang="en-US" sz="1000" b="1" dirty="0"/>
                <a:t>NTCP receptor</a:t>
              </a:r>
            </a:p>
          </p:txBody>
        </p:sp>
      </p:grpSp>
      <p:sp>
        <p:nvSpPr>
          <p:cNvPr id="6" name="Title 5">
            <a:extLst>
              <a:ext uri="{FF2B5EF4-FFF2-40B4-BE49-F238E27FC236}">
                <a16:creationId xmlns:a16="http://schemas.microsoft.com/office/drawing/2014/main" id="{E00F96D5-0F54-2849-9E4E-E87EE36A62D2}"/>
              </a:ext>
            </a:extLst>
          </p:cNvPr>
          <p:cNvSpPr>
            <a:spLocks noGrp="1"/>
          </p:cNvSpPr>
          <p:nvPr>
            <p:ph type="title"/>
          </p:nvPr>
        </p:nvSpPr>
        <p:spPr/>
        <p:txBody>
          <a:bodyPr>
            <a:noAutofit/>
          </a:bodyPr>
          <a:lstStyle/>
          <a:p>
            <a:r>
              <a:rPr lang="en-US" sz="2600" dirty="0">
                <a:latin typeface="Century Gothic" panose="020B0502020202020204" pitchFamily="34" charset="0"/>
              </a:rPr>
              <a:t>RNAi therapeutics to reduce HBV viral RNAs</a:t>
            </a:r>
            <a:br>
              <a:rPr lang="en-US" sz="2600" dirty="0">
                <a:latin typeface="Century Gothic" panose="020B0502020202020204" pitchFamily="34" charset="0"/>
              </a:rPr>
            </a:br>
            <a:r>
              <a:rPr lang="en-US" i="1" dirty="0">
                <a:latin typeface="Century Gothic" panose="020B0502020202020204" pitchFamily="34" charset="0"/>
              </a:rPr>
              <a:t>Differentiation from </a:t>
            </a:r>
            <a:r>
              <a:rPr lang="en-US" i="1" dirty="0" err="1">
                <a:latin typeface="Century Gothic" panose="020B0502020202020204" pitchFamily="34" charset="0"/>
              </a:rPr>
              <a:t>nucleos</a:t>
            </a:r>
            <a:r>
              <a:rPr lang="en-US" i="1" dirty="0">
                <a:latin typeface="Century Gothic" panose="020B0502020202020204" pitchFamily="34" charset="0"/>
              </a:rPr>
              <a:t>(t)ide reverse transcriptase inhibitors</a:t>
            </a:r>
          </a:p>
        </p:txBody>
      </p:sp>
    </p:spTree>
    <p:extLst>
      <p:ext uri="{BB962C8B-B14F-4D97-AF65-F5344CB8AC3E}">
        <p14:creationId xmlns:p14="http://schemas.microsoft.com/office/powerpoint/2010/main" val="1538343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467600" y="3911026"/>
            <a:ext cx="3048000" cy="584775"/>
          </a:xfrm>
          <a:prstGeom prst="rect">
            <a:avLst/>
          </a:prstGeom>
          <a:noFill/>
        </p:spPr>
        <p:txBody>
          <a:bodyPr wrap="square" rtlCol="0">
            <a:spAutoFit/>
          </a:bodyPr>
          <a:lstStyle/>
          <a:p>
            <a:r>
              <a:rPr lang="en-US" sz="1600" b="1" dirty="0" err="1">
                <a:solidFill>
                  <a:schemeClr val="accent6">
                    <a:lumMod val="75000"/>
                  </a:schemeClr>
                </a:solidFill>
                <a:latin typeface="Arial" panose="020B0604020202020204" pitchFamily="34" charset="0"/>
                <a:cs typeface="Arial" panose="020B0604020202020204" pitchFamily="34" charset="0"/>
              </a:rPr>
              <a:t>HBeAg</a:t>
            </a:r>
            <a:r>
              <a:rPr lang="en-US" sz="1600" b="1" dirty="0">
                <a:solidFill>
                  <a:schemeClr val="accent6">
                    <a:lumMod val="75000"/>
                  </a:schemeClr>
                </a:solidFill>
                <a:latin typeface="Arial" panose="020B0604020202020204" pitchFamily="34" charset="0"/>
                <a:cs typeface="Arial" panose="020B0604020202020204" pitchFamily="34" charset="0"/>
              </a:rPr>
              <a:t>-negative</a:t>
            </a:r>
          </a:p>
          <a:p>
            <a:r>
              <a:rPr lang="en-US" sz="1600" dirty="0">
                <a:latin typeface="Arial" panose="020B0604020202020204" pitchFamily="34" charset="0"/>
                <a:cs typeface="Arial" panose="020B0604020202020204" pitchFamily="34" charset="0"/>
              </a:rPr>
              <a:t>0.5 - 0.9 log</a:t>
            </a:r>
            <a:r>
              <a:rPr lang="en-US" sz="1600" baseline="-25000" dirty="0">
                <a:latin typeface="Arial" panose="020B0604020202020204" pitchFamily="34" charset="0"/>
                <a:cs typeface="Arial" panose="020B0604020202020204" pitchFamily="34" charset="0"/>
              </a:rPr>
              <a:t>10</a:t>
            </a:r>
            <a:r>
              <a:rPr lang="en-US" sz="1600" dirty="0">
                <a:latin typeface="Arial" panose="020B0604020202020204" pitchFamily="34" charset="0"/>
                <a:cs typeface="Arial" panose="020B0604020202020204" pitchFamily="34" charset="0"/>
              </a:rPr>
              <a:t> reduction at nadir</a:t>
            </a:r>
          </a:p>
        </p:txBody>
      </p:sp>
      <p:sp>
        <p:nvSpPr>
          <p:cNvPr id="7" name="TextBox 6"/>
          <p:cNvSpPr txBox="1"/>
          <p:nvPr/>
        </p:nvSpPr>
        <p:spPr>
          <a:xfrm>
            <a:off x="7467602" y="4876801"/>
            <a:ext cx="3047999" cy="584775"/>
          </a:xfrm>
          <a:prstGeom prst="rect">
            <a:avLst/>
          </a:prstGeom>
          <a:noFill/>
        </p:spPr>
        <p:txBody>
          <a:bodyPr wrap="square" rtlCol="0">
            <a:spAutoFit/>
          </a:bodyPr>
          <a:lstStyle/>
          <a:p>
            <a:r>
              <a:rPr lang="en-US" sz="1600" b="1" dirty="0" err="1">
                <a:solidFill>
                  <a:srgbClr val="0F13B7"/>
                </a:solidFill>
                <a:latin typeface="Arial" panose="020B0604020202020204" pitchFamily="34" charset="0"/>
                <a:cs typeface="Arial" panose="020B0604020202020204" pitchFamily="34" charset="0"/>
              </a:rPr>
              <a:t>HBeAg</a:t>
            </a:r>
            <a:r>
              <a:rPr lang="en-US" sz="1600" b="1" dirty="0">
                <a:solidFill>
                  <a:srgbClr val="0F13B7"/>
                </a:solidFill>
                <a:latin typeface="Arial" panose="020B0604020202020204" pitchFamily="34" charset="0"/>
                <a:cs typeface="Arial" panose="020B0604020202020204" pitchFamily="34" charset="0"/>
              </a:rPr>
              <a:t>-positive</a:t>
            </a:r>
          </a:p>
          <a:p>
            <a:r>
              <a:rPr lang="en-US" sz="1600" dirty="0">
                <a:latin typeface="Arial" panose="020B0604020202020204" pitchFamily="34" charset="0"/>
                <a:cs typeface="Arial" panose="020B0604020202020204" pitchFamily="34" charset="0"/>
              </a:rPr>
              <a:t>1.5 - 2.7 log</a:t>
            </a:r>
            <a:r>
              <a:rPr lang="en-US" sz="1600" baseline="-25000" dirty="0">
                <a:latin typeface="Arial" panose="020B0604020202020204" pitchFamily="34" charset="0"/>
                <a:cs typeface="Arial" panose="020B0604020202020204" pitchFamily="34" charset="0"/>
              </a:rPr>
              <a:t>10</a:t>
            </a:r>
            <a:r>
              <a:rPr lang="en-US" sz="1600" dirty="0">
                <a:latin typeface="Arial" panose="020B0604020202020204" pitchFamily="34" charset="0"/>
                <a:cs typeface="Arial" panose="020B0604020202020204" pitchFamily="34" charset="0"/>
              </a:rPr>
              <a:t> reduction at nadir</a:t>
            </a:r>
          </a:p>
        </p:txBody>
      </p:sp>
      <p:sp>
        <p:nvSpPr>
          <p:cNvPr id="8" name="Right Brace 7"/>
          <p:cNvSpPr/>
          <p:nvPr/>
        </p:nvSpPr>
        <p:spPr>
          <a:xfrm>
            <a:off x="7162800" y="4679107"/>
            <a:ext cx="228600" cy="1066800"/>
          </a:xfrm>
          <a:prstGeom prst="rightBrace">
            <a:avLst/>
          </a:prstGeom>
          <a:ln w="28575">
            <a:solidFill>
              <a:srgbClr val="0F13B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2060"/>
              </a:solidFill>
              <a:latin typeface="Arial" panose="020B0604020202020204" pitchFamily="34" charset="0"/>
              <a:cs typeface="Arial" panose="020B0604020202020204" pitchFamily="34" charset="0"/>
            </a:endParaRPr>
          </a:p>
        </p:txBody>
      </p:sp>
      <p:sp>
        <p:nvSpPr>
          <p:cNvPr id="9" name="Right Brace 8"/>
          <p:cNvSpPr/>
          <p:nvPr/>
        </p:nvSpPr>
        <p:spPr>
          <a:xfrm>
            <a:off x="7162800" y="4107320"/>
            <a:ext cx="228600" cy="350568"/>
          </a:xfrm>
          <a:prstGeom prst="rightBrac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accent1"/>
              </a:solidFill>
              <a:latin typeface="Arial" panose="020B0604020202020204" pitchFamily="34" charset="0"/>
              <a:cs typeface="Arial" panose="020B0604020202020204" pitchFamily="34" charset="0"/>
            </a:endParaRPr>
          </a:p>
        </p:txBody>
      </p:sp>
      <p:pic>
        <p:nvPicPr>
          <p:cNvPr id="3097" name="Picture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588" y="1066800"/>
            <a:ext cx="6627813" cy="531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a:extLst>
              <a:ext uri="{FF2B5EF4-FFF2-40B4-BE49-F238E27FC236}">
                <a16:creationId xmlns:a16="http://schemas.microsoft.com/office/drawing/2014/main" id="{2BE8E874-2D9E-F449-8214-FE89C62654D1}"/>
              </a:ext>
            </a:extLst>
          </p:cNvPr>
          <p:cNvSpPr>
            <a:spLocks noGrp="1"/>
          </p:cNvSpPr>
          <p:nvPr>
            <p:ph type="title"/>
          </p:nvPr>
        </p:nvSpPr>
        <p:spPr/>
        <p:txBody>
          <a:bodyPr/>
          <a:lstStyle/>
          <a:p>
            <a:r>
              <a:rPr lang="en-US" dirty="0"/>
              <a:t>Differences in degree of HBsAg reduction correlated with </a:t>
            </a:r>
            <a:r>
              <a:rPr lang="en-US" dirty="0" err="1"/>
              <a:t>HBeAg</a:t>
            </a:r>
            <a:r>
              <a:rPr lang="en-US" dirty="0"/>
              <a:t> status in chimpanzees</a:t>
            </a:r>
          </a:p>
        </p:txBody>
      </p:sp>
    </p:spTree>
    <p:extLst>
      <p:ext uri="{BB962C8B-B14F-4D97-AF65-F5344CB8AC3E}">
        <p14:creationId xmlns:p14="http://schemas.microsoft.com/office/powerpoint/2010/main" val="834758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HBV Integration Into the Host Genome Becomes Crucial</a:t>
            </a:r>
          </a:p>
        </p:txBody>
      </p:sp>
      <p:sp>
        <p:nvSpPr>
          <p:cNvPr id="70" name="Slide Number Placeholder 4"/>
          <p:cNvSpPr>
            <a:spLocks noGrp="1"/>
          </p:cNvSpPr>
          <p:nvPr>
            <p:ph type="sldNum" sz="quarter" idx="12"/>
          </p:nvPr>
        </p:nvSpPr>
        <p:spPr>
          <a:xfrm>
            <a:off x="8077200" y="6356351"/>
            <a:ext cx="2242008" cy="365125"/>
          </a:xfrm>
        </p:spPr>
        <p:txBody>
          <a:bodyPr/>
          <a:lstStyle/>
          <a:p>
            <a:pPr algn="r"/>
            <a:fld id="{2C6CA8A7-EB80-4EFB-8A8E-5F0977B37B37}" type="slidenum">
              <a:rPr lang="en-US" b="1" smtClean="0">
                <a:solidFill>
                  <a:srgbClr val="4B82CD"/>
                </a:solidFill>
                <a:latin typeface="Century Gothic" panose="020B0502020202020204" pitchFamily="34" charset="0"/>
                <a:cs typeface="Arial" pitchFamily="34" charset="0"/>
              </a:rPr>
              <a:t>15</a:t>
            </a:fld>
            <a:endParaRPr lang="en-US" b="1" dirty="0">
              <a:solidFill>
                <a:srgbClr val="4B82CD"/>
              </a:solidFill>
              <a:latin typeface="Century Gothic" panose="020B0502020202020204" pitchFamily="34" charset="0"/>
              <a:cs typeface="Arial" pitchFamily="34" charset="0"/>
            </a:endParaRPr>
          </a:p>
        </p:txBody>
      </p:sp>
      <p:sp>
        <p:nvSpPr>
          <p:cNvPr id="54" name="Content Placeholder 12"/>
          <p:cNvSpPr txBox="1">
            <a:spLocks/>
          </p:cNvSpPr>
          <p:nvPr/>
        </p:nvSpPr>
        <p:spPr>
          <a:xfrm>
            <a:off x="1953634" y="4539420"/>
            <a:ext cx="8452882" cy="709758"/>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Clr>
                <a:srgbClr val="2B853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2B8534"/>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2B853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2B8534"/>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2B8534"/>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800" dirty="0"/>
              <a:t>1. HBV DNA integrates into host chromosome, during which regions between      DR2 and DR1 can be randomly deleted (not new!)</a:t>
            </a:r>
          </a:p>
          <a:p>
            <a:pPr marL="0" indent="0">
              <a:spcBef>
                <a:spcPts val="0"/>
              </a:spcBef>
              <a:buNone/>
            </a:pPr>
            <a:endParaRPr lang="en-US" sz="1800" dirty="0">
              <a:solidFill>
                <a:srgbClr val="FF0000"/>
              </a:solidFill>
            </a:endParaRPr>
          </a:p>
          <a:p>
            <a:pPr marL="0" indent="0">
              <a:spcBef>
                <a:spcPts val="0"/>
              </a:spcBef>
              <a:buNone/>
            </a:pPr>
            <a:endParaRPr lang="en-US" sz="1800" dirty="0"/>
          </a:p>
        </p:txBody>
      </p:sp>
      <p:grpSp>
        <p:nvGrpSpPr>
          <p:cNvPr id="90" name="Group 89"/>
          <p:cNvGrpSpPr/>
          <p:nvPr/>
        </p:nvGrpSpPr>
        <p:grpSpPr>
          <a:xfrm>
            <a:off x="1905000" y="2321611"/>
            <a:ext cx="8316686" cy="898413"/>
            <a:chOff x="381000" y="2321610"/>
            <a:chExt cx="8316686" cy="898413"/>
          </a:xfrm>
        </p:grpSpPr>
        <p:cxnSp>
          <p:nvCxnSpPr>
            <p:cNvPr id="7" name="Straight Connector 6"/>
            <p:cNvCxnSpPr/>
            <p:nvPr/>
          </p:nvCxnSpPr>
          <p:spPr bwMode="auto">
            <a:xfrm flipV="1">
              <a:off x="7047146" y="2686545"/>
              <a:ext cx="0" cy="164146"/>
            </a:xfrm>
            <a:prstGeom prst="line">
              <a:avLst/>
            </a:prstGeom>
            <a:noFill/>
            <a:ln w="25400" cap="flat" cmpd="sng" algn="ctr">
              <a:solidFill>
                <a:schemeClr val="accent6">
                  <a:lumMod val="75000"/>
                </a:schemeClr>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a:off x="7047146" y="2686545"/>
              <a:ext cx="252498" cy="0"/>
            </a:xfrm>
            <a:prstGeom prst="straightConnector1">
              <a:avLst/>
            </a:prstGeom>
            <a:noFill/>
            <a:ln w="25400" cap="flat" cmpd="sng" algn="ctr">
              <a:solidFill>
                <a:schemeClr val="accent6">
                  <a:lumMod val="75000"/>
                </a:schemeClr>
              </a:solidFill>
              <a:prstDash val="sysDot"/>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flipV="1">
              <a:off x="3441973" y="2686545"/>
              <a:ext cx="0" cy="164146"/>
            </a:xfrm>
            <a:prstGeom prst="line">
              <a:avLst/>
            </a:prstGeom>
            <a:noFill/>
            <a:ln w="25400" cap="flat" cmpd="sng" algn="ctr">
              <a:solidFill>
                <a:srgbClr val="7030A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a:off x="3440746" y="2686545"/>
              <a:ext cx="252498" cy="0"/>
            </a:xfrm>
            <a:prstGeom prst="straightConnector1">
              <a:avLst/>
            </a:prstGeom>
            <a:noFill/>
            <a:ln w="25400" cap="flat" cmpd="sng" algn="ctr">
              <a:solidFill>
                <a:srgbClr val="7030A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1962150" y="2850691"/>
              <a:ext cx="4786576" cy="0"/>
            </a:xfrm>
            <a:prstGeom prst="line">
              <a:avLst/>
            </a:prstGeom>
            <a:noFill/>
            <a:ln w="444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6818865" y="2850691"/>
              <a:ext cx="340501" cy="0"/>
            </a:xfrm>
            <a:prstGeom prst="line">
              <a:avLst/>
            </a:prstGeom>
            <a:noFill/>
            <a:ln w="44450" cap="flat" cmpd="sng" algn="ctr">
              <a:solidFill>
                <a:schemeClr val="tx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586825" y="2850691"/>
              <a:ext cx="251090" cy="0"/>
            </a:xfrm>
            <a:prstGeom prst="line">
              <a:avLst/>
            </a:prstGeom>
            <a:noFill/>
            <a:ln w="44450" cap="flat" cmpd="sng" algn="ctr">
              <a:solidFill>
                <a:schemeClr val="tx1"/>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1758652" y="2850691"/>
              <a:ext cx="203498" cy="0"/>
            </a:xfrm>
            <a:prstGeom prst="line">
              <a:avLst/>
            </a:prstGeom>
            <a:noFill/>
            <a:ln w="44450" cap="flat" cmpd="sng" algn="ctr">
              <a:solidFill>
                <a:schemeClr val="tx1"/>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flipV="1">
              <a:off x="6598253" y="2686545"/>
              <a:ext cx="0" cy="164146"/>
            </a:xfrm>
            <a:prstGeom prst="line">
              <a:avLst/>
            </a:prstGeom>
            <a:noFill/>
            <a:ln w="25400" cap="flat" cmpd="sng" algn="ctr">
              <a:solidFill>
                <a:srgbClr val="0070C0"/>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a:off x="6598253" y="2686545"/>
              <a:ext cx="252498" cy="0"/>
            </a:xfrm>
            <a:prstGeom prst="straightConnector1">
              <a:avLst/>
            </a:prstGeom>
            <a:noFill/>
            <a:ln w="25400" cap="flat" cmpd="sng" algn="ctr">
              <a:solidFill>
                <a:srgbClr val="0070C0"/>
              </a:solidFill>
              <a:prstDash val="sysDash"/>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a:off x="7167160" y="2782296"/>
              <a:ext cx="0" cy="13679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7167160" y="2782296"/>
              <a:ext cx="841670" cy="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7167160" y="2919086"/>
              <a:ext cx="771531" cy="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flipH="1">
              <a:off x="7938690" y="2713901"/>
              <a:ext cx="140278" cy="273579"/>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flipH="1">
              <a:off x="8008829" y="2713901"/>
              <a:ext cx="140278" cy="273579"/>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flipH="1">
              <a:off x="1758652" y="2782296"/>
              <a:ext cx="0" cy="13679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flipH="1">
              <a:off x="916982" y="2919086"/>
              <a:ext cx="841670" cy="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H="1">
              <a:off x="987121" y="2782296"/>
              <a:ext cx="771531" cy="0"/>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p:cNvCxnSpPr/>
            <p:nvPr/>
          </p:nvCxnSpPr>
          <p:spPr bwMode="auto">
            <a:xfrm flipH="1">
              <a:off x="857038" y="2713901"/>
              <a:ext cx="140278" cy="273579"/>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p:nvCxnSpPr>
          <p:spPr bwMode="auto">
            <a:xfrm flipH="1">
              <a:off x="786899" y="2713901"/>
              <a:ext cx="140278" cy="273579"/>
            </a:xfrm>
            <a:prstGeom prst="line">
              <a:avLst/>
            </a:prstGeom>
            <a:noFill/>
            <a:ln w="254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381000" y="2326330"/>
              <a:ext cx="1387847" cy="451406"/>
            </a:xfrm>
            <a:prstGeom prst="rect">
              <a:avLst/>
            </a:prstGeom>
            <a:noFill/>
          </p:spPr>
          <p:txBody>
            <a:bodyPr wrap="square" rtlCol="0">
              <a:spAutoFit/>
            </a:bodyPr>
            <a:lstStyle/>
            <a:p>
              <a:pPr algn="r">
                <a:lnSpc>
                  <a:spcPts val="1400"/>
                </a:lnSpc>
              </a:pPr>
              <a:r>
                <a:rPr lang="en-US" sz="1400" b="1" dirty="0">
                  <a:solidFill>
                    <a:prstClr val="black"/>
                  </a:solidFill>
                  <a:latin typeface="Arial" pitchFamily="34" charset="0"/>
                  <a:cs typeface="Arial" pitchFamily="34" charset="0"/>
                </a:rPr>
                <a:t>host chromosome</a:t>
              </a:r>
            </a:p>
          </p:txBody>
        </p:sp>
        <p:cxnSp>
          <p:nvCxnSpPr>
            <p:cNvPr id="29" name="Straight Connector 28"/>
            <p:cNvCxnSpPr/>
            <p:nvPr/>
          </p:nvCxnSpPr>
          <p:spPr bwMode="auto">
            <a:xfrm flipV="1">
              <a:off x="7111970" y="2613182"/>
              <a:ext cx="0" cy="246221"/>
            </a:xfrm>
            <a:prstGeom prst="line">
              <a:avLst/>
            </a:prstGeom>
            <a:noFill/>
            <a:ln w="25400" cap="flat" cmpd="sng" algn="ctr">
              <a:solidFill>
                <a:srgbClr val="FFC00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Arrow Connector 29"/>
            <p:cNvCxnSpPr/>
            <p:nvPr/>
          </p:nvCxnSpPr>
          <p:spPr bwMode="auto">
            <a:xfrm>
              <a:off x="7101178" y="2613182"/>
              <a:ext cx="252498" cy="0"/>
            </a:xfrm>
            <a:prstGeom prst="straightConnector1">
              <a:avLst/>
            </a:prstGeom>
            <a:noFill/>
            <a:ln w="25400" cap="flat" cmpd="sng" algn="ctr">
              <a:solidFill>
                <a:srgbClr val="FFC000"/>
              </a:solidFill>
              <a:prstDash val="sysDot"/>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p:cNvSpPr txBox="1"/>
            <p:nvPr/>
          </p:nvSpPr>
          <p:spPr>
            <a:xfrm>
              <a:off x="3873021" y="2850691"/>
              <a:ext cx="2416046" cy="369332"/>
            </a:xfrm>
            <a:prstGeom prst="rect">
              <a:avLst/>
            </a:prstGeom>
            <a:noFill/>
          </p:spPr>
          <p:txBody>
            <a:bodyPr wrap="none" rtlCol="0">
              <a:spAutoFit/>
            </a:bodyPr>
            <a:lstStyle/>
            <a:p>
              <a:r>
                <a:rPr lang="en-US" b="1" dirty="0">
                  <a:solidFill>
                    <a:prstClr val="black"/>
                  </a:solidFill>
                  <a:latin typeface="Arial" pitchFamily="34" charset="0"/>
                  <a:cs typeface="Arial" pitchFamily="34" charset="0"/>
                </a:rPr>
                <a:t>integrated HBV DNA</a:t>
              </a:r>
            </a:p>
          </p:txBody>
        </p:sp>
        <p:sp>
          <p:nvSpPr>
            <p:cNvPr id="32" name="TextBox 31"/>
            <p:cNvSpPr txBox="1"/>
            <p:nvPr/>
          </p:nvSpPr>
          <p:spPr>
            <a:xfrm>
              <a:off x="7309839" y="2321610"/>
              <a:ext cx="1387847" cy="451406"/>
            </a:xfrm>
            <a:prstGeom prst="rect">
              <a:avLst/>
            </a:prstGeom>
            <a:noFill/>
          </p:spPr>
          <p:txBody>
            <a:bodyPr wrap="square" rtlCol="0">
              <a:spAutoFit/>
            </a:bodyPr>
            <a:lstStyle/>
            <a:p>
              <a:pPr>
                <a:lnSpc>
                  <a:spcPts val="1400"/>
                </a:lnSpc>
              </a:pPr>
              <a:r>
                <a:rPr lang="en-US" sz="1400" b="1" dirty="0">
                  <a:solidFill>
                    <a:prstClr val="black"/>
                  </a:solidFill>
                  <a:latin typeface="Arial" pitchFamily="34" charset="0"/>
                  <a:cs typeface="Arial" pitchFamily="34" charset="0"/>
                </a:rPr>
                <a:t>host chromosome</a:t>
              </a:r>
            </a:p>
          </p:txBody>
        </p:sp>
      </p:grpSp>
      <p:grpSp>
        <p:nvGrpSpPr>
          <p:cNvPr id="33" name="Group 32"/>
          <p:cNvGrpSpPr/>
          <p:nvPr/>
        </p:nvGrpSpPr>
        <p:grpSpPr>
          <a:xfrm>
            <a:off x="7875894" y="3812969"/>
            <a:ext cx="2031325" cy="577367"/>
            <a:chOff x="6505936" y="5153025"/>
            <a:chExt cx="2206855" cy="643255"/>
          </a:xfrm>
        </p:grpSpPr>
        <p:cxnSp>
          <p:nvCxnSpPr>
            <p:cNvPr id="34" name="Straight Arrow Connector 33"/>
            <p:cNvCxnSpPr/>
            <p:nvPr/>
          </p:nvCxnSpPr>
          <p:spPr bwMode="auto">
            <a:xfrm flipV="1">
              <a:off x="7334250" y="5153025"/>
              <a:ext cx="0" cy="228600"/>
            </a:xfrm>
            <a:prstGeom prst="straightConnector1">
              <a:avLst/>
            </a:prstGeom>
            <a:noFill/>
            <a:ln w="31750" cap="flat" cmpd="sng" algn="ctr">
              <a:solidFill>
                <a:srgbClr val="C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Arrow Connector 34"/>
            <p:cNvCxnSpPr/>
            <p:nvPr/>
          </p:nvCxnSpPr>
          <p:spPr bwMode="auto">
            <a:xfrm flipV="1">
              <a:off x="7229475" y="5153025"/>
              <a:ext cx="0" cy="228600"/>
            </a:xfrm>
            <a:prstGeom prst="straightConnector1">
              <a:avLst/>
            </a:prstGeom>
            <a:noFill/>
            <a:ln w="31750" cap="flat" cmpd="sng" algn="ctr">
              <a:solidFill>
                <a:srgbClr val="C0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p:cNvSpPr txBox="1"/>
            <p:nvPr/>
          </p:nvSpPr>
          <p:spPr>
            <a:xfrm>
              <a:off x="6505936" y="5384800"/>
              <a:ext cx="2206855" cy="411480"/>
            </a:xfrm>
            <a:prstGeom prst="rect">
              <a:avLst/>
            </a:prstGeom>
            <a:noFill/>
          </p:spPr>
          <p:txBody>
            <a:bodyPr wrap="none" rtlCol="0">
              <a:spAutoFit/>
            </a:bodyPr>
            <a:lstStyle/>
            <a:p>
              <a:r>
                <a:rPr lang="en-US" b="1" dirty="0">
                  <a:solidFill>
                    <a:srgbClr val="C00000"/>
                  </a:solidFill>
                  <a:latin typeface="Arial" pitchFamily="34" charset="0"/>
                  <a:cs typeface="Arial" pitchFamily="34" charset="0"/>
                </a:rPr>
                <a:t>ARC-520 siRNAs</a:t>
              </a:r>
            </a:p>
          </p:txBody>
        </p:sp>
      </p:grpSp>
      <p:grpSp>
        <p:nvGrpSpPr>
          <p:cNvPr id="98" name="Group 97"/>
          <p:cNvGrpSpPr/>
          <p:nvPr/>
        </p:nvGrpSpPr>
        <p:grpSpPr>
          <a:xfrm>
            <a:off x="4976186" y="3494208"/>
            <a:ext cx="3709424" cy="855416"/>
            <a:chOff x="3452186" y="3494208"/>
            <a:chExt cx="3709424" cy="855416"/>
          </a:xfrm>
        </p:grpSpPr>
        <p:grpSp>
          <p:nvGrpSpPr>
            <p:cNvPr id="57" name="Group 56"/>
            <p:cNvGrpSpPr/>
            <p:nvPr/>
          </p:nvGrpSpPr>
          <p:grpSpPr>
            <a:xfrm>
              <a:off x="3452186" y="3494208"/>
              <a:ext cx="3296540" cy="855416"/>
              <a:chOff x="3352800" y="3505200"/>
              <a:chExt cx="3581399" cy="953035"/>
            </a:xfrm>
          </p:grpSpPr>
          <p:sp>
            <p:nvSpPr>
              <p:cNvPr id="63" name="TextBox 62"/>
              <p:cNvSpPr txBox="1"/>
              <p:nvPr/>
            </p:nvSpPr>
            <p:spPr>
              <a:xfrm>
                <a:off x="4056552" y="4081046"/>
                <a:ext cx="940770" cy="377189"/>
              </a:xfrm>
              <a:prstGeom prst="rect">
                <a:avLst/>
              </a:prstGeom>
              <a:noFill/>
            </p:spPr>
            <p:txBody>
              <a:bodyPr wrap="none" rtlCol="0">
                <a:spAutoFit/>
              </a:bodyPr>
              <a:lstStyle/>
              <a:p>
                <a:r>
                  <a:rPr lang="en-US" sz="1600" b="1" dirty="0" err="1">
                    <a:solidFill>
                      <a:srgbClr val="7030A0"/>
                    </a:solidFill>
                    <a:latin typeface="Arial" pitchFamily="34" charset="0"/>
                    <a:cs typeface="Arial" pitchFamily="34" charset="0"/>
                  </a:rPr>
                  <a:t>HBsAg</a:t>
                </a:r>
                <a:endParaRPr lang="en-US" sz="1600" b="1" dirty="0">
                  <a:solidFill>
                    <a:srgbClr val="7030A0"/>
                  </a:solidFill>
                  <a:latin typeface="Arial" pitchFamily="34" charset="0"/>
                  <a:cs typeface="Arial" pitchFamily="34" charset="0"/>
                </a:endParaRPr>
              </a:p>
            </p:txBody>
          </p:sp>
          <p:cxnSp>
            <p:nvCxnSpPr>
              <p:cNvPr id="60" name="Straight Connector 59"/>
              <p:cNvCxnSpPr/>
              <p:nvPr/>
            </p:nvCxnSpPr>
            <p:spPr>
              <a:xfrm>
                <a:off x="3352800" y="3810000"/>
                <a:ext cx="3581399" cy="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063199" y="3505200"/>
                <a:ext cx="1090541" cy="377189"/>
              </a:xfrm>
              <a:prstGeom prst="rect">
                <a:avLst/>
              </a:prstGeom>
              <a:noFill/>
            </p:spPr>
            <p:txBody>
              <a:bodyPr wrap="none" rtlCol="0">
                <a:spAutoFit/>
              </a:bodyPr>
              <a:lstStyle/>
              <a:p>
                <a:r>
                  <a:rPr lang="en-US" sz="1600" b="1" dirty="0">
                    <a:solidFill>
                      <a:srgbClr val="7030A0"/>
                    </a:solidFill>
                    <a:latin typeface="Arial" pitchFamily="34" charset="0"/>
                    <a:cs typeface="Arial" pitchFamily="34" charset="0"/>
                  </a:rPr>
                  <a:t>S mRNA</a:t>
                </a:r>
              </a:p>
            </p:txBody>
          </p:sp>
        </p:grpSp>
        <p:cxnSp>
          <p:nvCxnSpPr>
            <p:cNvPr id="58" name="Straight Connector 57"/>
            <p:cNvCxnSpPr/>
            <p:nvPr/>
          </p:nvCxnSpPr>
          <p:spPr>
            <a:xfrm>
              <a:off x="6770480" y="3767785"/>
              <a:ext cx="391130" cy="0"/>
            </a:xfrm>
            <a:prstGeom prst="line">
              <a:avLst/>
            </a:prstGeom>
            <a:ln w="25400">
              <a:solidFill>
                <a:srgbClr val="7030A0"/>
              </a:solidFill>
              <a:prstDash val="sysDash"/>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3186474" y="1168783"/>
            <a:ext cx="6756540" cy="1140645"/>
            <a:chOff x="1662474" y="1168782"/>
            <a:chExt cx="6756540" cy="1140645"/>
          </a:xfrm>
        </p:grpSpPr>
        <p:grpSp>
          <p:nvGrpSpPr>
            <p:cNvPr id="37" name="Group 36"/>
            <p:cNvGrpSpPr/>
            <p:nvPr/>
          </p:nvGrpSpPr>
          <p:grpSpPr>
            <a:xfrm>
              <a:off x="1768847" y="1168782"/>
              <a:ext cx="6650167" cy="1140645"/>
              <a:chOff x="1524000" y="1219200"/>
              <a:chExt cx="7224820" cy="1270814"/>
            </a:xfrm>
          </p:grpSpPr>
          <p:grpSp>
            <p:nvGrpSpPr>
              <p:cNvPr id="38" name="Group 37"/>
              <p:cNvGrpSpPr/>
              <p:nvPr/>
            </p:nvGrpSpPr>
            <p:grpSpPr>
              <a:xfrm>
                <a:off x="1524000" y="1821359"/>
                <a:ext cx="6065517" cy="668655"/>
                <a:chOff x="1524000" y="3048000"/>
                <a:chExt cx="6065517" cy="668655"/>
              </a:xfrm>
            </p:grpSpPr>
            <p:grpSp>
              <p:nvGrpSpPr>
                <p:cNvPr id="43" name="Group 42"/>
                <p:cNvGrpSpPr/>
                <p:nvPr/>
              </p:nvGrpSpPr>
              <p:grpSpPr>
                <a:xfrm>
                  <a:off x="1524000" y="3048000"/>
                  <a:ext cx="6065517" cy="274320"/>
                  <a:chOff x="1524000" y="3276600"/>
                  <a:chExt cx="6065517" cy="274320"/>
                </a:xfrm>
              </p:grpSpPr>
              <p:cxnSp>
                <p:nvCxnSpPr>
                  <p:cNvPr id="45" name="Straight Connector 44"/>
                  <p:cNvCxnSpPr/>
                  <p:nvPr/>
                </p:nvCxnSpPr>
                <p:spPr bwMode="auto">
                  <a:xfrm flipV="1">
                    <a:off x="1524000" y="3547406"/>
                    <a:ext cx="5852096" cy="1269"/>
                  </a:xfrm>
                  <a:prstGeom prst="line">
                    <a:avLst/>
                  </a:prstGeom>
                  <a:noFill/>
                  <a:ln w="444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p:cNvCxnSpPr/>
                  <p:nvPr/>
                </p:nvCxnSpPr>
                <p:spPr bwMode="auto">
                  <a:xfrm flipV="1">
                    <a:off x="6781800" y="3364528"/>
                    <a:ext cx="0" cy="182878"/>
                  </a:xfrm>
                  <a:prstGeom prst="line">
                    <a:avLst/>
                  </a:prstGeom>
                  <a:noFill/>
                  <a:ln w="25400" cap="flat" cmpd="sng" algn="ctr">
                    <a:solidFill>
                      <a:srgbClr val="0070C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Straight Arrow Connector 46"/>
                  <p:cNvCxnSpPr/>
                  <p:nvPr/>
                </p:nvCxnSpPr>
                <p:spPr bwMode="auto">
                  <a:xfrm>
                    <a:off x="6770076" y="3364528"/>
                    <a:ext cx="274317" cy="0"/>
                  </a:xfrm>
                  <a:prstGeom prst="straightConnector1">
                    <a:avLst/>
                  </a:prstGeom>
                  <a:noFill/>
                  <a:ln w="25400" cap="flat" cmpd="sng" algn="ctr">
                    <a:solidFill>
                      <a:srgbClr val="0070C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V="1">
                    <a:off x="7269483" y="3364528"/>
                    <a:ext cx="0" cy="182878"/>
                  </a:xfrm>
                  <a:prstGeom prst="line">
                    <a:avLst/>
                  </a:prstGeom>
                  <a:noFill/>
                  <a:ln w="25400" cap="flat" cmpd="sng" algn="ctr">
                    <a:solidFill>
                      <a:schemeClr val="accent6">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Straight Arrow Connector 48"/>
                  <p:cNvCxnSpPr/>
                  <p:nvPr/>
                </p:nvCxnSpPr>
                <p:spPr bwMode="auto">
                  <a:xfrm>
                    <a:off x="7268150" y="3364528"/>
                    <a:ext cx="274317" cy="0"/>
                  </a:xfrm>
                  <a:prstGeom prst="straightConnector1">
                    <a:avLst/>
                  </a:prstGeom>
                  <a:noFill/>
                  <a:ln w="25400" cap="flat" cmpd="sng" algn="ctr">
                    <a:solidFill>
                      <a:schemeClr val="accent6">
                        <a:lumMod val="75000"/>
                      </a:schemeClr>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Straight Connector 49"/>
                  <p:cNvCxnSpPr/>
                  <p:nvPr/>
                </p:nvCxnSpPr>
                <p:spPr bwMode="auto">
                  <a:xfrm flipV="1">
                    <a:off x="3335182" y="3359840"/>
                    <a:ext cx="0" cy="182878"/>
                  </a:xfrm>
                  <a:prstGeom prst="line">
                    <a:avLst/>
                  </a:prstGeom>
                  <a:noFill/>
                  <a:ln w="25400" cap="flat" cmpd="sng" algn="ctr">
                    <a:solidFill>
                      <a:srgbClr val="7030A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Straight Arrow Connector 50"/>
                  <p:cNvCxnSpPr/>
                  <p:nvPr/>
                </p:nvCxnSpPr>
                <p:spPr bwMode="auto">
                  <a:xfrm>
                    <a:off x="3323458" y="3359840"/>
                    <a:ext cx="274317" cy="0"/>
                  </a:xfrm>
                  <a:prstGeom prst="straightConnector1">
                    <a:avLst/>
                  </a:prstGeom>
                  <a:noFill/>
                  <a:ln w="25400" cap="flat" cmpd="sng" algn="ctr">
                    <a:solidFill>
                      <a:srgbClr val="7030A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Straight Connector 51"/>
                  <p:cNvCxnSpPr/>
                  <p:nvPr/>
                </p:nvCxnSpPr>
                <p:spPr bwMode="auto">
                  <a:xfrm flipV="1">
                    <a:off x="7326924" y="3276600"/>
                    <a:ext cx="0" cy="274320"/>
                  </a:xfrm>
                  <a:prstGeom prst="line">
                    <a:avLst/>
                  </a:prstGeom>
                  <a:noFill/>
                  <a:ln w="2540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Straight Arrow Connector 52"/>
                  <p:cNvCxnSpPr/>
                  <p:nvPr/>
                </p:nvCxnSpPr>
                <p:spPr bwMode="auto">
                  <a:xfrm>
                    <a:off x="7315200" y="3276600"/>
                    <a:ext cx="274317" cy="0"/>
                  </a:xfrm>
                  <a:prstGeom prst="straightConnector1">
                    <a:avLst/>
                  </a:prstGeom>
                  <a:noFill/>
                  <a:ln w="25400" cap="flat" cmpd="sng" algn="ctr">
                    <a:solidFill>
                      <a:srgbClr val="FFC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4" name="TextBox 43"/>
                <p:cNvSpPr txBox="1"/>
                <p:nvPr/>
              </p:nvSpPr>
              <p:spPr>
                <a:xfrm>
                  <a:off x="4389443" y="3305175"/>
                  <a:ext cx="1705297" cy="411480"/>
                </a:xfrm>
                <a:prstGeom prst="rect">
                  <a:avLst/>
                </a:prstGeom>
                <a:noFill/>
              </p:spPr>
              <p:txBody>
                <a:bodyPr wrap="none" rtlCol="0">
                  <a:spAutoFit/>
                </a:bodyPr>
                <a:lstStyle/>
                <a:p>
                  <a:r>
                    <a:rPr lang="en-US" b="1" dirty="0">
                      <a:solidFill>
                        <a:prstClr val="black"/>
                      </a:solidFill>
                      <a:latin typeface="Arial" pitchFamily="34" charset="0"/>
                      <a:cs typeface="Arial" pitchFamily="34" charset="0"/>
                    </a:rPr>
                    <a:t>HBV dslDNA</a:t>
                  </a:r>
                </a:p>
              </p:txBody>
            </p:sp>
          </p:grpSp>
          <p:grpSp>
            <p:nvGrpSpPr>
              <p:cNvPr id="39" name="Group 38"/>
              <p:cNvGrpSpPr/>
              <p:nvPr/>
            </p:nvGrpSpPr>
            <p:grpSpPr>
              <a:xfrm>
                <a:off x="2895600" y="1219200"/>
                <a:ext cx="5853220" cy="647700"/>
                <a:chOff x="2895600" y="1219200"/>
                <a:chExt cx="5853220" cy="647700"/>
              </a:xfrm>
            </p:grpSpPr>
            <p:sp>
              <p:nvSpPr>
                <p:cNvPr id="40" name="TextBox 39"/>
                <p:cNvSpPr txBox="1"/>
                <p:nvPr/>
              </p:nvSpPr>
              <p:spPr>
                <a:xfrm>
                  <a:off x="2895600" y="1523999"/>
                  <a:ext cx="1240312" cy="342900"/>
                </a:xfrm>
                <a:prstGeom prst="rect">
                  <a:avLst/>
                </a:prstGeom>
                <a:noFill/>
              </p:spPr>
              <p:txBody>
                <a:bodyPr wrap="none" rtlCol="0">
                  <a:spAutoFit/>
                </a:bodyPr>
                <a:lstStyle/>
                <a:p>
                  <a:r>
                    <a:rPr lang="en-US" sz="1400" b="1" dirty="0">
                      <a:solidFill>
                        <a:srgbClr val="7030A0"/>
                      </a:solidFill>
                      <a:latin typeface="Arial" pitchFamily="34" charset="0"/>
                      <a:cs typeface="Arial" pitchFamily="34" charset="0"/>
                    </a:rPr>
                    <a:t>S promoter</a:t>
                  </a:r>
                </a:p>
              </p:txBody>
            </p:sp>
            <p:sp>
              <p:nvSpPr>
                <p:cNvPr id="41" name="TextBox 40"/>
                <p:cNvSpPr txBox="1"/>
                <p:nvPr/>
              </p:nvSpPr>
              <p:spPr>
                <a:xfrm>
                  <a:off x="6173541" y="1524000"/>
                  <a:ext cx="1240312" cy="342900"/>
                </a:xfrm>
                <a:prstGeom prst="rect">
                  <a:avLst/>
                </a:prstGeom>
                <a:noFill/>
              </p:spPr>
              <p:txBody>
                <a:bodyPr wrap="none" rtlCol="0">
                  <a:spAutoFit/>
                </a:bodyPr>
                <a:lstStyle/>
                <a:p>
                  <a:r>
                    <a:rPr lang="en-US" sz="1400" b="1" dirty="0">
                      <a:solidFill>
                        <a:srgbClr val="0070C0"/>
                      </a:solidFill>
                      <a:latin typeface="Arial" pitchFamily="34" charset="0"/>
                      <a:cs typeface="Arial" pitchFamily="34" charset="0"/>
                    </a:rPr>
                    <a:t>X promoter</a:t>
                  </a:r>
                </a:p>
              </p:txBody>
            </p:sp>
            <p:sp>
              <p:nvSpPr>
                <p:cNvPr id="42" name="TextBox 41"/>
                <p:cNvSpPr txBox="1"/>
                <p:nvPr/>
              </p:nvSpPr>
              <p:spPr>
                <a:xfrm>
                  <a:off x="7315200" y="1219200"/>
                  <a:ext cx="1433620" cy="582930"/>
                </a:xfrm>
                <a:prstGeom prst="rect">
                  <a:avLst/>
                </a:prstGeom>
                <a:noFill/>
              </p:spPr>
              <p:txBody>
                <a:bodyPr wrap="none" rtlCol="0">
                  <a:spAutoFit/>
                </a:bodyPr>
                <a:lstStyle/>
                <a:p>
                  <a:r>
                    <a:rPr lang="en-US" sz="1400" b="1" dirty="0">
                      <a:solidFill>
                        <a:srgbClr val="F79646">
                          <a:lumMod val="75000"/>
                        </a:srgbClr>
                      </a:solidFill>
                      <a:latin typeface="Arial" pitchFamily="34" charset="0"/>
                      <a:cs typeface="Arial" pitchFamily="34" charset="0"/>
                    </a:rPr>
                    <a:t>precore,</a:t>
                  </a:r>
                  <a:r>
                    <a:rPr lang="en-US" sz="1400" b="1" dirty="0">
                      <a:solidFill>
                        <a:prstClr val="black"/>
                      </a:solidFill>
                      <a:latin typeface="Arial" pitchFamily="34" charset="0"/>
                      <a:cs typeface="Arial" pitchFamily="34" charset="0"/>
                    </a:rPr>
                    <a:t> </a:t>
                  </a:r>
                  <a:r>
                    <a:rPr lang="en-US" sz="1400" b="1" dirty="0">
                      <a:solidFill>
                        <a:srgbClr val="FFC000"/>
                      </a:solidFill>
                      <a:latin typeface="Arial" pitchFamily="34" charset="0"/>
                      <a:cs typeface="Arial" pitchFamily="34" charset="0"/>
                    </a:rPr>
                    <a:t>core</a:t>
                  </a:r>
                </a:p>
                <a:p>
                  <a:r>
                    <a:rPr lang="en-US" sz="1400" b="1" dirty="0">
                      <a:solidFill>
                        <a:srgbClr val="FFC000"/>
                      </a:solidFill>
                      <a:latin typeface="Arial" pitchFamily="34" charset="0"/>
                      <a:cs typeface="Arial" pitchFamily="34" charset="0"/>
                    </a:rPr>
                    <a:t>promoters</a:t>
                  </a:r>
                </a:p>
              </p:txBody>
            </p:sp>
          </p:grpSp>
        </p:grpSp>
        <p:sp>
          <p:nvSpPr>
            <p:cNvPr id="64" name="Rectangle 63"/>
            <p:cNvSpPr/>
            <p:nvPr/>
          </p:nvSpPr>
          <p:spPr>
            <a:xfrm>
              <a:off x="1807028" y="1883819"/>
              <a:ext cx="70139" cy="13679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6748726" y="1883819"/>
              <a:ext cx="70139" cy="13679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080293" y="1883819"/>
              <a:ext cx="70139" cy="13679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6959144" y="1989520"/>
              <a:ext cx="441146"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DR1</a:t>
              </a:r>
            </a:p>
          </p:txBody>
        </p:sp>
        <p:sp>
          <p:nvSpPr>
            <p:cNvPr id="68" name="TextBox 67"/>
            <p:cNvSpPr txBox="1"/>
            <p:nvPr/>
          </p:nvSpPr>
          <p:spPr>
            <a:xfrm>
              <a:off x="6575402" y="1989520"/>
              <a:ext cx="441146"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DR2</a:t>
              </a:r>
            </a:p>
          </p:txBody>
        </p:sp>
        <p:sp>
          <p:nvSpPr>
            <p:cNvPr id="69" name="TextBox 68"/>
            <p:cNvSpPr txBox="1"/>
            <p:nvPr/>
          </p:nvSpPr>
          <p:spPr>
            <a:xfrm>
              <a:off x="1662474" y="1989520"/>
              <a:ext cx="441146"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DR1</a:t>
              </a:r>
            </a:p>
          </p:txBody>
        </p:sp>
      </p:grpSp>
      <p:grpSp>
        <p:nvGrpSpPr>
          <p:cNvPr id="4" name="Group 3"/>
          <p:cNvGrpSpPr/>
          <p:nvPr/>
        </p:nvGrpSpPr>
        <p:grpSpPr>
          <a:xfrm>
            <a:off x="5606205" y="2221852"/>
            <a:ext cx="1487992" cy="492125"/>
            <a:chOff x="4082205" y="2359011"/>
            <a:chExt cx="1487992" cy="492125"/>
          </a:xfrm>
        </p:grpSpPr>
        <p:sp>
          <p:nvSpPr>
            <p:cNvPr id="55" name="TextBox 54"/>
            <p:cNvSpPr txBox="1"/>
            <p:nvPr/>
          </p:nvSpPr>
          <p:spPr>
            <a:xfrm>
              <a:off x="4192897" y="2390718"/>
              <a:ext cx="1377300" cy="369332"/>
            </a:xfrm>
            <a:prstGeom prst="rect">
              <a:avLst/>
            </a:prstGeom>
            <a:noFill/>
          </p:spPr>
          <p:txBody>
            <a:bodyPr wrap="none" rtlCol="0">
              <a:spAutoFit/>
            </a:bodyPr>
            <a:lstStyle/>
            <a:p>
              <a:r>
                <a:rPr lang="en-US" b="1" dirty="0">
                  <a:solidFill>
                    <a:srgbClr val="0000FF"/>
                  </a:solidFill>
                  <a:latin typeface="Arial" pitchFamily="34" charset="0"/>
                  <a:cs typeface="Arial" pitchFamily="34" charset="0"/>
                </a:rPr>
                <a:t>integration</a:t>
              </a:r>
            </a:p>
          </p:txBody>
        </p:sp>
        <p:sp>
          <p:nvSpPr>
            <p:cNvPr id="71" name="Line 810"/>
            <p:cNvSpPr>
              <a:spLocks noChangeShapeType="1"/>
            </p:cNvSpPr>
            <p:nvPr/>
          </p:nvSpPr>
          <p:spPr bwMode="auto">
            <a:xfrm>
              <a:off x="4082205" y="2359011"/>
              <a:ext cx="0" cy="492125"/>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4" name="Content Placeholder 12"/>
          <p:cNvSpPr txBox="1">
            <a:spLocks/>
          </p:cNvSpPr>
          <p:nvPr/>
        </p:nvSpPr>
        <p:spPr>
          <a:xfrm>
            <a:off x="1953634" y="5326855"/>
            <a:ext cx="8257166" cy="1270141"/>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Clr>
                <a:srgbClr val="2B8534"/>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2B8534"/>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2B853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2B8534"/>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2B8534"/>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800" dirty="0"/>
              <a:t>2. Significant </a:t>
            </a:r>
            <a:r>
              <a:rPr lang="en-US" sz="1800" dirty="0" err="1"/>
              <a:t>HBsAg</a:t>
            </a:r>
            <a:r>
              <a:rPr lang="en-US" sz="1800" dirty="0"/>
              <a:t> mRNA can be produced from integrated HBV DNA</a:t>
            </a:r>
          </a:p>
          <a:p>
            <a:pPr lvl="1"/>
            <a:r>
              <a:rPr lang="en-US" sz="1800" dirty="0"/>
              <a:t>	These S transcripts contain complete </a:t>
            </a:r>
            <a:r>
              <a:rPr lang="en-US" sz="1800" dirty="0" err="1"/>
              <a:t>HBsAg</a:t>
            </a:r>
            <a:r>
              <a:rPr lang="en-US" sz="1800" dirty="0"/>
              <a:t> CDS</a:t>
            </a:r>
          </a:p>
          <a:p>
            <a:pPr lvl="1"/>
            <a:r>
              <a:rPr lang="en-US" sz="1800" dirty="0"/>
              <a:t>	Expected loss of ARC-520 target sites in many</a:t>
            </a:r>
          </a:p>
        </p:txBody>
      </p:sp>
      <p:grpSp>
        <p:nvGrpSpPr>
          <p:cNvPr id="72" name="Group 71"/>
          <p:cNvGrpSpPr/>
          <p:nvPr/>
        </p:nvGrpSpPr>
        <p:grpSpPr>
          <a:xfrm>
            <a:off x="5606205" y="3181977"/>
            <a:ext cx="2991478" cy="492340"/>
            <a:chOff x="4082205" y="3181977"/>
            <a:chExt cx="2991478" cy="492340"/>
          </a:xfrm>
        </p:grpSpPr>
        <p:sp>
          <p:nvSpPr>
            <p:cNvPr id="76" name="Line 810"/>
            <p:cNvSpPr>
              <a:spLocks noChangeShapeType="1"/>
            </p:cNvSpPr>
            <p:nvPr/>
          </p:nvSpPr>
          <p:spPr bwMode="auto">
            <a:xfrm>
              <a:off x="4082205" y="3182192"/>
              <a:ext cx="0" cy="492125"/>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 name="TextBox 4"/>
            <p:cNvSpPr txBox="1"/>
            <p:nvPr/>
          </p:nvSpPr>
          <p:spPr>
            <a:xfrm>
              <a:off x="4161026" y="3181977"/>
              <a:ext cx="2912657" cy="369332"/>
            </a:xfrm>
            <a:prstGeom prst="rect">
              <a:avLst/>
            </a:prstGeom>
            <a:noFill/>
          </p:spPr>
          <p:txBody>
            <a:bodyPr wrap="none" rtlCol="0">
              <a:spAutoFit/>
            </a:bodyPr>
            <a:lstStyle/>
            <a:p>
              <a:r>
                <a:rPr lang="en-US" b="1" dirty="0">
                  <a:solidFill>
                    <a:srgbClr val="0000FF"/>
                  </a:solidFill>
                </a:rPr>
                <a:t>transcription and translation</a:t>
              </a:r>
            </a:p>
          </p:txBody>
        </p:sp>
      </p:grpSp>
    </p:spTree>
    <p:extLst>
      <p:ext uri="{BB962C8B-B14F-4D97-AF65-F5344CB8AC3E}">
        <p14:creationId xmlns:p14="http://schemas.microsoft.com/office/powerpoint/2010/main" val="257428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08" name="Rectangle 4"/>
          <p:cNvSpPr>
            <a:spLocks noGrp="1" noChangeArrowheads="1"/>
          </p:cNvSpPr>
          <p:nvPr>
            <p:ph type="title"/>
          </p:nvPr>
        </p:nvSpPr>
        <p:spPr>
          <a:xfrm>
            <a:off x="483409" y="274639"/>
            <a:ext cx="11328076" cy="490537"/>
          </a:xfrm>
        </p:spPr>
        <p:txBody>
          <a:bodyPr>
            <a:noAutofit/>
          </a:bodyPr>
          <a:lstStyle/>
          <a:p>
            <a:r>
              <a:rPr lang="en-US" altLang="en-US" sz="2800" dirty="0">
                <a:latin typeface="Century Gothic" panose="020B0502020202020204" pitchFamily="34" charset="0"/>
              </a:rPr>
              <a:t>Addressing integration-derived HBV RNA requires a new target</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6871" y="1136651"/>
            <a:ext cx="4456113"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981201" y="6046690"/>
            <a:ext cx="4942379" cy="369332"/>
          </a:xfrm>
          <a:prstGeom prst="rect">
            <a:avLst/>
          </a:prstGeom>
          <a:noFill/>
        </p:spPr>
        <p:txBody>
          <a:bodyPr wrap="none" rtlCol="0">
            <a:spAutoFit/>
          </a:bodyPr>
          <a:lstStyle/>
          <a:p>
            <a:r>
              <a:rPr lang="en-US" b="1" dirty="0">
                <a:solidFill>
                  <a:schemeClr val="accent6">
                    <a:lumMod val="75000"/>
                  </a:schemeClr>
                </a:solidFill>
                <a:latin typeface="Arial" panose="020B0604020202020204" pitchFamily="34" charset="0"/>
                <a:cs typeface="Arial" panose="020B0604020202020204" pitchFamily="34" charset="0"/>
              </a:rPr>
              <a:t>Same </a:t>
            </a:r>
            <a:r>
              <a:rPr lang="en-US" b="1" dirty="0" err="1">
                <a:solidFill>
                  <a:schemeClr val="accent6">
                    <a:lumMod val="75000"/>
                  </a:schemeClr>
                </a:solidFill>
                <a:latin typeface="Arial" panose="020B0604020202020204" pitchFamily="34" charset="0"/>
                <a:cs typeface="Arial" panose="020B0604020202020204" pitchFamily="34" charset="0"/>
              </a:rPr>
              <a:t>polyadenylation</a:t>
            </a:r>
            <a:r>
              <a:rPr lang="en-US" b="1" dirty="0">
                <a:solidFill>
                  <a:schemeClr val="accent6">
                    <a:lumMod val="75000"/>
                  </a:schemeClr>
                </a:solidFill>
                <a:latin typeface="Arial" panose="020B0604020202020204" pitchFamily="34" charset="0"/>
                <a:cs typeface="Arial" panose="020B0604020202020204" pitchFamily="34" charset="0"/>
              </a:rPr>
              <a:t> signal for all mRNAs</a:t>
            </a:r>
          </a:p>
        </p:txBody>
      </p:sp>
      <p:cxnSp>
        <p:nvCxnSpPr>
          <p:cNvPr id="10" name="Straight Arrow Connector 9"/>
          <p:cNvCxnSpPr/>
          <p:nvPr/>
        </p:nvCxnSpPr>
        <p:spPr>
          <a:xfrm flipH="1" flipV="1">
            <a:off x="2557990" y="5539590"/>
            <a:ext cx="2958" cy="487155"/>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4"/>
          <p:cNvSpPr>
            <a:spLocks noGrp="1"/>
          </p:cNvSpPr>
          <p:nvPr>
            <p:ph type="sldNum" sz="quarter" idx="4294967295"/>
          </p:nvPr>
        </p:nvSpPr>
        <p:spPr>
          <a:xfrm>
            <a:off x="2085244" y="6477001"/>
            <a:ext cx="8354157" cy="193675"/>
          </a:xfrm>
          <a:prstGeom prst="rect">
            <a:avLst/>
          </a:prstGeom>
        </p:spPr>
        <p:txBody>
          <a:bodyPr/>
          <a:lstStyle/>
          <a:p>
            <a:pPr algn="r"/>
            <a:fld id="{4E7717D6-DA1E-43A5-BBEA-6AC8A111C718}" type="slidenum">
              <a:rPr lang="en-US" sz="1100">
                <a:solidFill>
                  <a:schemeClr val="accent1"/>
                </a:solidFill>
                <a:latin typeface="Century Gothic" panose="020B0502020202020204" pitchFamily="34" charset="0"/>
                <a:cs typeface="Arial" panose="020B0604020202020204" pitchFamily="34" charset="0"/>
              </a:rPr>
              <a:pPr algn="r"/>
              <a:t>16</a:t>
            </a:fld>
            <a:endParaRPr lang="en-US" sz="1100" dirty="0">
              <a:solidFill>
                <a:schemeClr val="accent1"/>
              </a:solidFill>
              <a:latin typeface="Century Gothic" panose="020B0502020202020204" pitchFamily="34" charset="0"/>
              <a:cs typeface="Arial" panose="020B0604020202020204" pitchFamily="34" charset="0"/>
            </a:endParaRPr>
          </a:p>
        </p:txBody>
      </p:sp>
      <p:sp>
        <p:nvSpPr>
          <p:cNvPr id="2" name="TextBox 1"/>
          <p:cNvSpPr txBox="1"/>
          <p:nvPr/>
        </p:nvSpPr>
        <p:spPr>
          <a:xfrm>
            <a:off x="3880699" y="3337087"/>
            <a:ext cx="755335" cy="369332"/>
          </a:xfrm>
          <a:prstGeom prst="rect">
            <a:avLst/>
          </a:prstGeom>
          <a:noFill/>
        </p:spPr>
        <p:txBody>
          <a:bodyPr wrap="none" rtlCol="0">
            <a:spAutoFit/>
          </a:bodyPr>
          <a:lstStyle/>
          <a:p>
            <a:r>
              <a:rPr lang="en-US" dirty="0"/>
              <a:t>3.2 kb</a:t>
            </a:r>
          </a:p>
        </p:txBody>
      </p:sp>
      <p:sp>
        <p:nvSpPr>
          <p:cNvPr id="12" name="Text Box 7"/>
          <p:cNvSpPr txBox="1">
            <a:spLocks noChangeArrowheads="1"/>
          </p:cNvSpPr>
          <p:nvPr/>
        </p:nvSpPr>
        <p:spPr bwMode="auto">
          <a:xfrm>
            <a:off x="2085244" y="6558646"/>
            <a:ext cx="40639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pPr>
            <a:r>
              <a:rPr lang="en-US" altLang="en-US" sz="1200" dirty="0" err="1">
                <a:latin typeface="Arial" panose="020B0604020202020204" pitchFamily="34" charset="0"/>
                <a:cs typeface="Arial" panose="020B0604020202020204" pitchFamily="34" charset="0"/>
                <a:sym typeface="Arial" pitchFamily="34" charset="0"/>
              </a:rPr>
              <a:t>Ghany</a:t>
            </a:r>
            <a:r>
              <a:rPr lang="en-US" altLang="en-US" sz="1200" dirty="0">
                <a:latin typeface="Arial" panose="020B0604020202020204" pitchFamily="34" charset="0"/>
                <a:cs typeface="Arial" panose="020B0604020202020204" pitchFamily="34" charset="0"/>
                <a:sym typeface="Arial" pitchFamily="34" charset="0"/>
              </a:rPr>
              <a:t> &amp; Liang (2007), </a:t>
            </a:r>
            <a:r>
              <a:rPr lang="en-US" altLang="en-US" sz="1200" i="1" dirty="0">
                <a:latin typeface="Arial" panose="020B0604020202020204" pitchFamily="34" charset="0"/>
                <a:cs typeface="Arial" panose="020B0604020202020204" pitchFamily="34" charset="0"/>
                <a:sym typeface="Arial" pitchFamily="34" charset="0"/>
              </a:rPr>
              <a:t>Gastroenterology</a:t>
            </a:r>
            <a:r>
              <a:rPr lang="en-US" altLang="en-US" sz="1200" dirty="0">
                <a:latin typeface="Arial" panose="020B0604020202020204" pitchFamily="34" charset="0"/>
                <a:cs typeface="Arial" panose="020B0604020202020204" pitchFamily="34" charset="0"/>
                <a:sym typeface="Arial" pitchFamily="34" charset="0"/>
              </a:rPr>
              <a:t> </a:t>
            </a:r>
            <a:r>
              <a:rPr lang="en-US" altLang="en-US" sz="1200" b="1" dirty="0">
                <a:latin typeface="Arial" panose="020B0604020202020204" pitchFamily="34" charset="0"/>
                <a:cs typeface="Arial" panose="020B0604020202020204" pitchFamily="34" charset="0"/>
                <a:sym typeface="Arial" pitchFamily="34" charset="0"/>
              </a:rPr>
              <a:t>132</a:t>
            </a:r>
            <a:r>
              <a:rPr lang="en-US" altLang="en-US" sz="1200" dirty="0">
                <a:latin typeface="Arial" panose="020B0604020202020204" pitchFamily="34" charset="0"/>
                <a:cs typeface="Arial" panose="020B0604020202020204" pitchFamily="34" charset="0"/>
                <a:sym typeface="Arial" pitchFamily="34" charset="0"/>
              </a:rPr>
              <a:t>: 1574-1585</a:t>
            </a:r>
            <a:endParaRPr lang="en-US" altLang="en-US" sz="120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C36BC6BB-6FA3-44CC-8605-1D164460DDD3}"/>
              </a:ext>
            </a:extLst>
          </p:cNvPr>
          <p:cNvSpPr/>
          <p:nvPr/>
        </p:nvSpPr>
        <p:spPr>
          <a:xfrm rot="2538094">
            <a:off x="4195651" y="1309743"/>
            <a:ext cx="2545177" cy="135539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45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299" y="-17937"/>
            <a:ext cx="10640821" cy="1204479"/>
          </a:xfrm>
        </p:spPr>
        <p:txBody>
          <a:bodyPr>
            <a:noAutofit/>
          </a:bodyPr>
          <a:lstStyle/>
          <a:p>
            <a:r>
              <a:rPr lang="en-US" kern="0" dirty="0"/>
              <a:t>siRNA designed to target RNA derived from HBV integration products in </a:t>
            </a:r>
            <a:r>
              <a:rPr lang="en-US" kern="0" dirty="0" err="1"/>
              <a:t>HBeAg</a:t>
            </a:r>
            <a:r>
              <a:rPr lang="en-US" kern="0" dirty="0"/>
              <a:t>- chimps increases HBsAg reduction</a:t>
            </a:r>
            <a:endParaRPr lang="en-US" dirty="0"/>
          </a:p>
        </p:txBody>
      </p:sp>
      <p:sp>
        <p:nvSpPr>
          <p:cNvPr id="3" name="Content Placeholder 2"/>
          <p:cNvSpPr>
            <a:spLocks noGrp="1"/>
          </p:cNvSpPr>
          <p:nvPr>
            <p:ph idx="1"/>
          </p:nvPr>
        </p:nvSpPr>
        <p:spPr>
          <a:xfrm>
            <a:off x="1762126" y="5325633"/>
            <a:ext cx="8905875" cy="1420619"/>
          </a:xfrm>
        </p:spPr>
        <p:txBody>
          <a:bodyPr>
            <a:noAutofit/>
          </a:bodyPr>
          <a:lstStyle/>
          <a:p>
            <a:pPr marL="285750" indent="-285750"/>
            <a:r>
              <a:rPr lang="en-US" kern="0" dirty="0" err="1">
                <a:solidFill>
                  <a:schemeClr val="tx1"/>
                </a:solidFill>
              </a:rPr>
              <a:t>siHBV-i</a:t>
            </a:r>
            <a:r>
              <a:rPr lang="en-US" kern="0" dirty="0">
                <a:solidFill>
                  <a:schemeClr val="tx1"/>
                </a:solidFill>
              </a:rPr>
              <a:t> targets HBV RNA even if expressed from integrated HBV DNA</a:t>
            </a:r>
          </a:p>
          <a:p>
            <a:pPr marL="285750" indent="-285750"/>
            <a:endParaRPr lang="en-US" sz="100" dirty="0">
              <a:solidFill>
                <a:schemeClr val="tx1"/>
              </a:solidFill>
            </a:endParaRPr>
          </a:p>
          <a:p>
            <a:pPr marL="285750" indent="-285750">
              <a:spcBef>
                <a:spcPts val="1200"/>
              </a:spcBef>
            </a:pPr>
            <a:r>
              <a:rPr lang="en-US" kern="0" dirty="0" err="1">
                <a:solidFill>
                  <a:schemeClr val="tx1"/>
                </a:solidFill>
              </a:rPr>
              <a:t>siHBV-i</a:t>
            </a:r>
            <a:r>
              <a:rPr lang="en-US" kern="0" dirty="0">
                <a:solidFill>
                  <a:schemeClr val="tx1"/>
                </a:solidFill>
              </a:rPr>
              <a:t> gave deep reductions in </a:t>
            </a:r>
            <a:r>
              <a:rPr lang="en-US" kern="0" dirty="0" err="1">
                <a:solidFill>
                  <a:schemeClr val="tx1"/>
                </a:solidFill>
              </a:rPr>
              <a:t>HBsAg</a:t>
            </a:r>
            <a:r>
              <a:rPr lang="en-US" kern="0" dirty="0">
                <a:solidFill>
                  <a:schemeClr val="tx1"/>
                </a:solidFill>
              </a:rPr>
              <a:t> in </a:t>
            </a:r>
            <a:r>
              <a:rPr lang="en-US" kern="0" dirty="0" err="1">
                <a:solidFill>
                  <a:schemeClr val="tx1"/>
                </a:solidFill>
              </a:rPr>
              <a:t>HBeAg</a:t>
            </a:r>
            <a:r>
              <a:rPr lang="en-US" kern="0" dirty="0">
                <a:solidFill>
                  <a:schemeClr val="tx1"/>
                </a:solidFill>
              </a:rPr>
              <a:t>- chimps, similar to those observed using ARC-520 in </a:t>
            </a:r>
            <a:r>
              <a:rPr lang="en-US" kern="0" dirty="0" err="1">
                <a:solidFill>
                  <a:schemeClr val="tx1"/>
                </a:solidFill>
              </a:rPr>
              <a:t>HBeAg</a:t>
            </a:r>
            <a:r>
              <a:rPr lang="en-US" kern="0" dirty="0">
                <a:solidFill>
                  <a:schemeClr val="tx1"/>
                </a:solidFill>
              </a:rPr>
              <a:t>+ chimps</a:t>
            </a:r>
            <a:endParaRPr lang="en-US" dirty="0">
              <a:solidFill>
                <a:schemeClr val="tx1"/>
              </a:solidFill>
            </a:endParaRPr>
          </a:p>
        </p:txBody>
      </p:sp>
      <p:sp>
        <p:nvSpPr>
          <p:cNvPr id="7" name="Slide Number Placeholder 4"/>
          <p:cNvSpPr>
            <a:spLocks noGrp="1"/>
          </p:cNvSpPr>
          <p:nvPr>
            <p:ph type="sldNum" sz="quarter" idx="4294967295"/>
          </p:nvPr>
        </p:nvSpPr>
        <p:spPr>
          <a:xfrm>
            <a:off x="2085244" y="6477001"/>
            <a:ext cx="8354157" cy="193675"/>
          </a:xfrm>
        </p:spPr>
        <p:txBody>
          <a:bodyPr/>
          <a:lstStyle/>
          <a:p>
            <a:pPr algn="r"/>
            <a:fld id="{B2DD66E6-8017-4F10-86DB-3A3DE8FD8A32}" type="slidenum">
              <a:rPr lang="en-US" sz="1100">
                <a:latin typeface="Century Gothic" panose="020B0502020202020204" pitchFamily="34" charset="0"/>
                <a:cs typeface="Arial" pitchFamily="34" charset="0"/>
              </a:rPr>
              <a:t>17</a:t>
            </a:fld>
            <a:endParaRPr lang="en-US" sz="1100" dirty="0">
              <a:latin typeface="Century Gothic" panose="020B0502020202020204" pitchFamily="34" charset="0"/>
              <a:cs typeface="Arial" pitchFamily="34" charset="0"/>
            </a:endParaRPr>
          </a:p>
        </p:txBody>
      </p:sp>
      <p:sp>
        <p:nvSpPr>
          <p:cNvPr id="4" name="TextBox 3"/>
          <p:cNvSpPr txBox="1"/>
          <p:nvPr/>
        </p:nvSpPr>
        <p:spPr>
          <a:xfrm>
            <a:off x="8415338" y="2600922"/>
            <a:ext cx="1252537" cy="369332"/>
          </a:xfrm>
          <a:prstGeom prst="rect">
            <a:avLst/>
          </a:prstGeom>
          <a:noFill/>
        </p:spPr>
        <p:txBody>
          <a:bodyPr wrap="square" rtlCol="0">
            <a:spAutoFit/>
          </a:bodyPr>
          <a:lstStyle/>
          <a:p>
            <a:r>
              <a:rPr lang="en-US" b="1" dirty="0">
                <a:solidFill>
                  <a:srgbClr val="0F13B7"/>
                </a:solidFill>
                <a:latin typeface="Century Gothic" panose="020B0502020202020204" pitchFamily="34" charset="0"/>
              </a:rPr>
              <a:t>ARC-520</a:t>
            </a:r>
          </a:p>
        </p:txBody>
      </p:sp>
      <p:sp>
        <p:nvSpPr>
          <p:cNvPr id="19" name="TextBox 18"/>
          <p:cNvSpPr txBox="1"/>
          <p:nvPr/>
        </p:nvSpPr>
        <p:spPr>
          <a:xfrm>
            <a:off x="8415337" y="3676060"/>
            <a:ext cx="1550914" cy="646331"/>
          </a:xfrm>
          <a:prstGeom prst="rect">
            <a:avLst/>
          </a:prstGeom>
          <a:noFill/>
        </p:spPr>
        <p:txBody>
          <a:bodyPr wrap="square" rtlCol="0">
            <a:spAutoFit/>
          </a:bodyPr>
          <a:lstStyle/>
          <a:p>
            <a:r>
              <a:rPr lang="en-US" b="1" dirty="0" err="1">
                <a:solidFill>
                  <a:srgbClr val="0F13B7"/>
                </a:solidFill>
                <a:latin typeface="Century Gothic" panose="020B0502020202020204" pitchFamily="34" charset="0"/>
              </a:rPr>
              <a:t>siHBV-i</a:t>
            </a:r>
            <a:r>
              <a:rPr lang="en-US" b="1" dirty="0">
                <a:solidFill>
                  <a:srgbClr val="0F13B7"/>
                </a:solidFill>
                <a:latin typeface="Century Gothic" panose="020B0502020202020204" pitchFamily="34" charset="0"/>
              </a:rPr>
              <a:t> (+ARC-EX1)</a:t>
            </a:r>
          </a:p>
        </p:txBody>
      </p:sp>
      <p:pic>
        <p:nvPicPr>
          <p:cNvPr id="5" name="Picture 4"/>
          <p:cNvPicPr>
            <a:picLocks noChangeAspect="1"/>
          </p:cNvPicPr>
          <p:nvPr/>
        </p:nvPicPr>
        <p:blipFill>
          <a:blip r:embed="rId3"/>
          <a:stretch>
            <a:fillRect/>
          </a:stretch>
        </p:blipFill>
        <p:spPr>
          <a:xfrm>
            <a:off x="2626029" y="1369677"/>
            <a:ext cx="5789309" cy="3793893"/>
          </a:xfrm>
          <a:prstGeom prst="rect">
            <a:avLst/>
          </a:prstGeom>
        </p:spPr>
      </p:pic>
    </p:spTree>
    <p:extLst>
      <p:ext uri="{BB962C8B-B14F-4D97-AF65-F5344CB8AC3E}">
        <p14:creationId xmlns:p14="http://schemas.microsoft.com/office/powerpoint/2010/main" val="209643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ARC-520 in NUC-naïve chronic HBV patients:</a:t>
            </a:r>
            <a:br>
              <a:rPr lang="en-US" dirty="0"/>
            </a:br>
            <a:r>
              <a:rPr lang="en-US" sz="2400" i="1" dirty="0"/>
              <a:t>Human </a:t>
            </a:r>
            <a:r>
              <a:rPr lang="en-US" sz="2400" i="1" dirty="0" err="1"/>
              <a:t>HBsAg</a:t>
            </a:r>
            <a:r>
              <a:rPr lang="en-US" sz="2400" i="1" dirty="0"/>
              <a:t> data reflects chimp data</a:t>
            </a:r>
          </a:p>
        </p:txBody>
      </p:sp>
      <p:sp>
        <p:nvSpPr>
          <p:cNvPr id="3" name="Content Placeholder 2"/>
          <p:cNvSpPr>
            <a:spLocks noGrp="1"/>
          </p:cNvSpPr>
          <p:nvPr>
            <p:ph idx="1"/>
          </p:nvPr>
        </p:nvSpPr>
        <p:spPr>
          <a:xfrm>
            <a:off x="7543800" y="1646238"/>
            <a:ext cx="2869019" cy="4678363"/>
          </a:xfrm>
        </p:spPr>
        <p:txBody>
          <a:bodyPr>
            <a:normAutofit/>
          </a:bodyPr>
          <a:lstStyle/>
          <a:p>
            <a:r>
              <a:rPr lang="en-US" sz="2000" dirty="0"/>
              <a:t>High level knockdown of </a:t>
            </a:r>
            <a:r>
              <a:rPr lang="en-US" sz="2000" dirty="0" err="1"/>
              <a:t>HBsAg</a:t>
            </a:r>
            <a:r>
              <a:rPr lang="en-US" sz="2000" dirty="0"/>
              <a:t> in </a:t>
            </a:r>
            <a:r>
              <a:rPr lang="en-US" sz="2000" dirty="0" err="1"/>
              <a:t>HBeAg</a:t>
            </a:r>
            <a:r>
              <a:rPr lang="en-US" sz="2000" dirty="0"/>
              <a:t> positive patients</a:t>
            </a:r>
          </a:p>
          <a:p>
            <a:pPr lvl="2"/>
            <a:endParaRPr lang="en-US" sz="1500" dirty="0"/>
          </a:p>
          <a:p>
            <a:r>
              <a:rPr lang="en-US" sz="2000" dirty="0" err="1"/>
              <a:t>HBeAg</a:t>
            </a:r>
            <a:r>
              <a:rPr lang="en-US" sz="2000" dirty="0"/>
              <a:t> negative patients respond less well</a:t>
            </a:r>
          </a:p>
          <a:p>
            <a:pPr lvl="2"/>
            <a:endParaRPr lang="en-US" sz="1500" dirty="0"/>
          </a:p>
          <a:p>
            <a:r>
              <a:rPr lang="en-US" sz="2000" dirty="0" err="1"/>
              <a:t>HBeAg</a:t>
            </a:r>
            <a:r>
              <a:rPr lang="en-US" sz="2000" dirty="0"/>
              <a:t> transitional patient is intermediate </a:t>
            </a:r>
          </a:p>
        </p:txBody>
      </p:sp>
      <p:sp>
        <p:nvSpPr>
          <p:cNvPr id="4" name="TextBox 3"/>
          <p:cNvSpPr txBox="1"/>
          <p:nvPr/>
        </p:nvSpPr>
        <p:spPr>
          <a:xfrm>
            <a:off x="2209800" y="4953000"/>
            <a:ext cx="490377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4 mg/kg ARC-520: NUC-naïve chronic HBV patients</a:t>
            </a:r>
          </a:p>
        </p:txBody>
      </p:sp>
      <p:sp>
        <p:nvSpPr>
          <p:cNvPr id="7" name="TextBox 6"/>
          <p:cNvSpPr txBox="1"/>
          <p:nvPr/>
        </p:nvSpPr>
        <p:spPr>
          <a:xfrm>
            <a:off x="1981200" y="5678270"/>
            <a:ext cx="8041138" cy="646331"/>
          </a:xfrm>
          <a:prstGeom prst="rect">
            <a:avLst/>
          </a:prstGeom>
          <a:noFill/>
        </p:spPr>
        <p:txBody>
          <a:bodyPr wrap="square" rtlCol="0">
            <a:spAutoFit/>
          </a:bodyPr>
          <a:lstStyle/>
          <a:p>
            <a:pPr marL="342900" indent="-342900">
              <a:buFont typeface="Arial" panose="020B0604020202020204" pitchFamily="34" charset="0"/>
              <a:buChar char="•"/>
            </a:pPr>
            <a:r>
              <a:rPr lang="en-US" dirty="0">
                <a:solidFill>
                  <a:srgbClr val="4E5151"/>
                </a:solidFill>
                <a:latin typeface="Arial" panose="020B0604020202020204" pitchFamily="34" charset="0"/>
                <a:cs typeface="Arial" panose="020B0604020202020204" pitchFamily="34" charset="0"/>
              </a:rPr>
              <a:t>As in chimps, </a:t>
            </a:r>
            <a:r>
              <a:rPr lang="en-US" dirty="0" err="1">
                <a:solidFill>
                  <a:srgbClr val="4E5151"/>
                </a:solidFill>
                <a:latin typeface="Arial" panose="020B0604020202020204" pitchFamily="34" charset="0"/>
                <a:cs typeface="Arial" panose="020B0604020202020204" pitchFamily="34" charset="0"/>
              </a:rPr>
              <a:t>HBeAg</a:t>
            </a:r>
            <a:r>
              <a:rPr lang="en-US" dirty="0">
                <a:solidFill>
                  <a:srgbClr val="4E5151"/>
                </a:solidFill>
                <a:latin typeface="Arial" panose="020B0604020202020204" pitchFamily="34" charset="0"/>
                <a:cs typeface="Arial" panose="020B0604020202020204" pitchFamily="34" charset="0"/>
              </a:rPr>
              <a:t> negative patients likely produce significant amounts of </a:t>
            </a:r>
            <a:r>
              <a:rPr lang="en-US" dirty="0" err="1">
                <a:solidFill>
                  <a:srgbClr val="4E5151"/>
                </a:solidFill>
                <a:latin typeface="Arial" panose="020B0604020202020204" pitchFamily="34" charset="0"/>
                <a:cs typeface="Arial" panose="020B0604020202020204" pitchFamily="34" charset="0"/>
              </a:rPr>
              <a:t>HBsAg</a:t>
            </a:r>
            <a:r>
              <a:rPr lang="en-US" dirty="0">
                <a:solidFill>
                  <a:srgbClr val="4E5151"/>
                </a:solidFill>
                <a:latin typeface="Arial" panose="020B0604020202020204" pitchFamily="34" charset="0"/>
                <a:cs typeface="Arial" panose="020B0604020202020204" pitchFamily="34" charset="0"/>
              </a:rPr>
              <a:t> from integrated DNA not targeted by ARC-520. </a:t>
            </a:r>
          </a:p>
        </p:txBody>
      </p:sp>
      <p:sp>
        <p:nvSpPr>
          <p:cNvPr id="8" name="Slide Number Placeholder 4"/>
          <p:cNvSpPr>
            <a:spLocks noGrp="1"/>
          </p:cNvSpPr>
          <p:nvPr>
            <p:ph type="sldNum" sz="quarter" idx="4294967295"/>
          </p:nvPr>
        </p:nvSpPr>
        <p:spPr>
          <a:xfrm>
            <a:off x="2085244" y="6477001"/>
            <a:ext cx="8354157" cy="193675"/>
          </a:xfrm>
        </p:spPr>
        <p:txBody>
          <a:bodyPr/>
          <a:lstStyle/>
          <a:p>
            <a:pPr algn="r"/>
            <a:r>
              <a:rPr lang="en-US" sz="1100" dirty="0">
                <a:latin typeface="Century Gothic" panose="020B0502020202020204" pitchFamily="34" charset="0"/>
                <a:cs typeface="Arial" pitchFamily="34" charset="0"/>
              </a:rPr>
              <a:t>34</a:t>
            </a:r>
          </a:p>
        </p:txBody>
      </p:sp>
      <p:pic>
        <p:nvPicPr>
          <p:cNvPr id="5" name="Picture 4"/>
          <p:cNvPicPr>
            <a:picLocks noChangeAspect="1"/>
          </p:cNvPicPr>
          <p:nvPr/>
        </p:nvPicPr>
        <p:blipFill>
          <a:blip r:embed="rId2"/>
          <a:stretch>
            <a:fillRect/>
          </a:stretch>
        </p:blipFill>
        <p:spPr>
          <a:xfrm>
            <a:off x="1782933" y="1288986"/>
            <a:ext cx="5645385" cy="3664014"/>
          </a:xfrm>
          <a:prstGeom prst="rect">
            <a:avLst/>
          </a:prstGeom>
        </p:spPr>
      </p:pic>
    </p:spTree>
    <p:extLst>
      <p:ext uri="{BB962C8B-B14F-4D97-AF65-F5344CB8AC3E}">
        <p14:creationId xmlns:p14="http://schemas.microsoft.com/office/powerpoint/2010/main" val="3044043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6511" y="1500951"/>
            <a:ext cx="9112839" cy="4300856"/>
          </a:xfrm>
        </p:spPr>
        <p:txBody>
          <a:bodyPr>
            <a:normAutofit/>
          </a:bodyPr>
          <a:lstStyle/>
          <a:p>
            <a:pPr marL="0" indent="0">
              <a:buNone/>
            </a:pPr>
            <a:endParaRPr lang="en-US" sz="2000" dirty="0"/>
          </a:p>
          <a:p>
            <a:pPr marL="0" indent="0">
              <a:buNone/>
            </a:pPr>
            <a:endParaRPr lang="en-US" sz="800" dirty="0"/>
          </a:p>
          <a:p>
            <a:pPr>
              <a:spcBef>
                <a:spcPts val="0"/>
              </a:spcBef>
              <a:spcAft>
                <a:spcPts val="1200"/>
              </a:spcAft>
            </a:pPr>
            <a:r>
              <a:rPr lang="en-US" sz="2000" dirty="0"/>
              <a:t>Subcutaneous dosing, monthly or less frequent</a:t>
            </a:r>
          </a:p>
          <a:p>
            <a:pPr>
              <a:spcBef>
                <a:spcPts val="0"/>
              </a:spcBef>
              <a:spcAft>
                <a:spcPts val="1200"/>
              </a:spcAft>
            </a:pPr>
            <a:r>
              <a:rPr lang="en-US" sz="2000" dirty="0"/>
              <a:t>No need for active endosomal escape agent</a:t>
            </a:r>
          </a:p>
          <a:p>
            <a:pPr>
              <a:spcBef>
                <a:spcPts val="0"/>
              </a:spcBef>
              <a:spcAft>
                <a:spcPts val="1200"/>
              </a:spcAft>
            </a:pPr>
            <a:r>
              <a:rPr lang="en-US" sz="2000" b="1" dirty="0"/>
              <a:t>Addresses full HBV transcriptome</a:t>
            </a:r>
          </a:p>
          <a:p>
            <a:pPr lvl="1">
              <a:spcBef>
                <a:spcPts val="0"/>
              </a:spcBef>
              <a:spcAft>
                <a:spcPts val="1200"/>
              </a:spcAft>
            </a:pPr>
            <a:r>
              <a:rPr lang="en-US" sz="2000" b="1" dirty="0"/>
              <a:t>Works for </a:t>
            </a:r>
            <a:r>
              <a:rPr lang="en-US" sz="2000" b="1" dirty="0" err="1"/>
              <a:t>cccDNA</a:t>
            </a:r>
            <a:r>
              <a:rPr lang="en-US" sz="2000" b="1" dirty="0"/>
              <a:t> </a:t>
            </a:r>
            <a:r>
              <a:rPr lang="en-US" sz="2000" b="1" i="1" dirty="0"/>
              <a:t>and</a:t>
            </a:r>
            <a:r>
              <a:rPr lang="en-US" sz="2000" b="1" dirty="0"/>
              <a:t> integrated-derived transcripts</a:t>
            </a:r>
          </a:p>
          <a:p>
            <a:pPr>
              <a:spcBef>
                <a:spcPts val="0"/>
              </a:spcBef>
              <a:spcAft>
                <a:spcPts val="1200"/>
              </a:spcAft>
            </a:pPr>
            <a:r>
              <a:rPr lang="en-US" sz="2000" dirty="0"/>
              <a:t>Multiple triggers to avoid resistance development</a:t>
            </a:r>
          </a:p>
          <a:p>
            <a:pPr>
              <a:spcBef>
                <a:spcPts val="0"/>
              </a:spcBef>
              <a:spcAft>
                <a:spcPts val="1200"/>
              </a:spcAft>
            </a:pPr>
            <a:r>
              <a:rPr lang="en-US" sz="2000" dirty="0"/>
              <a:t>Powerful </a:t>
            </a:r>
            <a:r>
              <a:rPr lang="en-US" sz="2000" dirty="0" err="1"/>
              <a:t>HBsAg</a:t>
            </a:r>
            <a:r>
              <a:rPr lang="en-US" sz="2000" dirty="0"/>
              <a:t> reduction</a:t>
            </a:r>
          </a:p>
          <a:p>
            <a:pPr>
              <a:spcBef>
                <a:spcPts val="0"/>
              </a:spcBef>
              <a:spcAft>
                <a:spcPts val="1200"/>
              </a:spcAft>
            </a:pPr>
            <a:r>
              <a:rPr lang="en-US" sz="2000" dirty="0"/>
              <a:t>Wide therapeutic index</a:t>
            </a:r>
          </a:p>
          <a:p>
            <a:pPr>
              <a:spcBef>
                <a:spcPts val="0"/>
              </a:spcBef>
              <a:spcAft>
                <a:spcPts val="1200"/>
              </a:spcAft>
            </a:pPr>
            <a:r>
              <a:rPr lang="en-US" sz="2000" dirty="0"/>
              <a:t>Efficacy and safety in HBV patients</a:t>
            </a:r>
          </a:p>
          <a:p>
            <a:endParaRPr lang="en-US" dirty="0"/>
          </a:p>
        </p:txBody>
      </p:sp>
      <p:sp>
        <p:nvSpPr>
          <p:cNvPr id="4" name="Title 3"/>
          <p:cNvSpPr>
            <a:spLocks noGrp="1"/>
          </p:cNvSpPr>
          <p:nvPr>
            <p:ph type="title"/>
          </p:nvPr>
        </p:nvSpPr>
        <p:spPr/>
        <p:txBody>
          <a:bodyPr/>
          <a:lstStyle/>
          <a:p>
            <a:r>
              <a:rPr lang="en-US" dirty="0"/>
              <a:t>ARO-HBV:  Key Design Elements</a:t>
            </a:r>
          </a:p>
        </p:txBody>
      </p:sp>
      <p:sp>
        <p:nvSpPr>
          <p:cNvPr id="5" name="Slide Number Placeholder 4"/>
          <p:cNvSpPr>
            <a:spLocks noGrp="1"/>
          </p:cNvSpPr>
          <p:nvPr>
            <p:ph type="sldNum" sz="quarter" idx="12"/>
          </p:nvPr>
        </p:nvSpPr>
        <p:spPr/>
        <p:txBody>
          <a:bodyPr/>
          <a:lstStyle/>
          <a:p>
            <a:fld id="{2D66C470-834B-9046-9813-41EC6076BDB5}" type="slidenum">
              <a:rPr lang="en-US" smtClean="0"/>
              <a:pPr/>
              <a:t>19</a:t>
            </a:fld>
            <a:endParaRPr lang="en-US" dirty="0"/>
          </a:p>
        </p:txBody>
      </p:sp>
    </p:spTree>
    <p:extLst>
      <p:ext uri="{BB962C8B-B14F-4D97-AF65-F5344CB8AC3E}">
        <p14:creationId xmlns:p14="http://schemas.microsoft.com/office/powerpoint/2010/main" val="73938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299" name="Rectangle 3"/>
          <p:cNvSpPr>
            <a:spLocks noGrp="1" noChangeArrowheads="1"/>
          </p:cNvSpPr>
          <p:nvPr>
            <p:ph idx="1"/>
          </p:nvPr>
        </p:nvSpPr>
        <p:spPr>
          <a:xfrm>
            <a:off x="571500" y="1747083"/>
            <a:ext cx="5989319" cy="3381177"/>
          </a:xfrm>
        </p:spPr>
        <p:txBody>
          <a:bodyPr>
            <a:normAutofit lnSpcReduction="10000"/>
          </a:bodyPr>
          <a:lstStyle/>
          <a:p>
            <a:pPr>
              <a:spcBef>
                <a:spcPct val="60000"/>
              </a:spcBef>
              <a:buClr>
                <a:schemeClr val="tx1"/>
              </a:buClr>
            </a:pPr>
            <a:r>
              <a:rPr lang="en-US" sz="2600" dirty="0">
                <a:ea typeface="Century Gothic" charset="0"/>
                <a:cs typeface="Century Gothic" charset="0"/>
              </a:rPr>
              <a:t>Single siRNA can reduce all mRNA from cccDNA but can miss integrated HBV-derived mRNA</a:t>
            </a:r>
            <a:endParaRPr lang="de-DE" sz="2600" dirty="0"/>
          </a:p>
          <a:p>
            <a:pPr>
              <a:spcBef>
                <a:spcPct val="60000"/>
              </a:spcBef>
              <a:buClr>
                <a:schemeClr val="tx1"/>
              </a:buClr>
            </a:pPr>
            <a:r>
              <a:rPr lang="de-DE" sz="2600" dirty="0"/>
              <a:t>Combination of X and S triggers → ARO-HBV</a:t>
            </a:r>
          </a:p>
          <a:p>
            <a:pPr lvl="1">
              <a:spcBef>
                <a:spcPct val="60000"/>
              </a:spcBef>
              <a:buClr>
                <a:schemeClr val="tx1"/>
              </a:buClr>
            </a:pPr>
            <a:r>
              <a:rPr lang="de-DE" sz="1800" dirty="0"/>
              <a:t>Greater genome coverage (99.6% full match of 17mer in ~7000 HBV genomes)</a:t>
            </a:r>
          </a:p>
          <a:p>
            <a:pPr lvl="1">
              <a:spcBef>
                <a:spcPct val="60000"/>
              </a:spcBef>
              <a:buClr>
                <a:schemeClr val="tx1"/>
              </a:buClr>
            </a:pPr>
            <a:r>
              <a:rPr lang="de-DE" sz="1800" dirty="0"/>
              <a:t>Reduce chance of resistance</a:t>
            </a:r>
          </a:p>
        </p:txBody>
      </p:sp>
      <p:sp>
        <p:nvSpPr>
          <p:cNvPr id="2" name="Slide Number Placeholder 1"/>
          <p:cNvSpPr>
            <a:spLocks noGrp="1"/>
          </p:cNvSpPr>
          <p:nvPr>
            <p:ph type="sldNum" sz="quarter" idx="12"/>
          </p:nvPr>
        </p:nvSpPr>
        <p:spPr/>
        <p:txBody>
          <a:bodyPr/>
          <a:lstStyle/>
          <a:p>
            <a:fld id="{2D66C470-834B-9046-9813-41EC6076BDB5}" type="slidenum">
              <a:rPr lang="en-US" smtClean="0"/>
              <a:pPr/>
              <a:t>20</a:t>
            </a:fld>
            <a:endParaRPr lang="en-US" dirty="0"/>
          </a:p>
        </p:txBody>
      </p:sp>
      <p:pic>
        <p:nvPicPr>
          <p:cNvPr id="1207302" name="Picture 6"/>
          <p:cNvPicPr>
            <a:picLocks noChangeAspect="1" noChangeArrowheads="1"/>
          </p:cNvPicPr>
          <p:nvPr/>
        </p:nvPicPr>
        <p:blipFill>
          <a:blip r:embed="rId3" cstate="print"/>
          <a:srcRect l="12836" t="9459" r="3633" b="30170"/>
          <a:stretch>
            <a:fillRect/>
          </a:stretch>
        </p:blipFill>
        <p:spPr bwMode="auto">
          <a:xfrm>
            <a:off x="7199106" y="2390218"/>
            <a:ext cx="3087202" cy="3393305"/>
          </a:xfrm>
          <a:prstGeom prst="rect">
            <a:avLst/>
          </a:prstGeom>
          <a:noFill/>
          <a:ln w="12700">
            <a:solidFill>
              <a:schemeClr val="tx1"/>
            </a:solidFill>
            <a:miter lim="800000"/>
            <a:headEnd/>
            <a:tailEnd/>
          </a:ln>
          <a:effectLst/>
        </p:spPr>
      </p:pic>
      <p:sp>
        <p:nvSpPr>
          <p:cNvPr id="1207303" name="Text Box 7"/>
          <p:cNvSpPr txBox="1">
            <a:spLocks noChangeArrowheads="1"/>
          </p:cNvSpPr>
          <p:nvPr/>
        </p:nvSpPr>
        <p:spPr bwMode="auto">
          <a:xfrm>
            <a:off x="7628554" y="2038069"/>
            <a:ext cx="2095501" cy="369332"/>
          </a:xfrm>
          <a:prstGeom prst="rect">
            <a:avLst/>
          </a:prstGeom>
          <a:noFill/>
          <a:ln w="12700">
            <a:noFill/>
            <a:miter lim="800000"/>
            <a:headEnd/>
            <a:tailEnd/>
          </a:ln>
          <a:effectLst/>
        </p:spPr>
        <p:txBody>
          <a:bodyPr wrap="square">
            <a:spAutoFit/>
          </a:bodyPr>
          <a:lstStyle/>
          <a:p>
            <a:r>
              <a:rPr lang="en-US" dirty="0">
                <a:solidFill>
                  <a:prstClr val="black"/>
                </a:solidFill>
                <a:cs typeface="Arial" pitchFamily="34" charset="0"/>
              </a:rPr>
              <a:t>HBV Transcript Map</a:t>
            </a:r>
          </a:p>
        </p:txBody>
      </p:sp>
      <p:sp>
        <p:nvSpPr>
          <p:cNvPr id="1207304" name="Line 8"/>
          <p:cNvSpPr>
            <a:spLocks noChangeShapeType="1"/>
          </p:cNvSpPr>
          <p:nvPr/>
        </p:nvSpPr>
        <p:spPr bwMode="auto">
          <a:xfrm flipV="1">
            <a:off x="6312917" y="5443175"/>
            <a:ext cx="1230883" cy="68611"/>
          </a:xfrm>
          <a:prstGeom prst="line">
            <a:avLst/>
          </a:prstGeom>
          <a:noFill/>
          <a:ln w="38100">
            <a:solidFill>
              <a:schemeClr val="accent1">
                <a:lumMod val="75000"/>
              </a:schemeClr>
            </a:solidFill>
            <a:round/>
            <a:headEnd/>
            <a:tailEnd type="triangle" w="med" len="med"/>
          </a:ln>
          <a:effectLst/>
        </p:spPr>
        <p:txBody>
          <a:bodyPr wrap="square">
            <a:spAutoFit/>
          </a:bodyPr>
          <a:lstStyle/>
          <a:p>
            <a:endParaRPr lang="en-US" sz="1350">
              <a:solidFill>
                <a:prstClr val="black"/>
              </a:solidFill>
            </a:endParaRPr>
          </a:p>
        </p:txBody>
      </p:sp>
      <p:sp>
        <p:nvSpPr>
          <p:cNvPr id="1207305" name="Oval 9"/>
          <p:cNvSpPr>
            <a:spLocks noChangeArrowheads="1"/>
          </p:cNvSpPr>
          <p:nvPr/>
        </p:nvSpPr>
        <p:spPr bwMode="auto">
          <a:xfrm rot="1207550">
            <a:off x="7495891" y="5077652"/>
            <a:ext cx="1188720" cy="548640"/>
          </a:xfrm>
          <a:prstGeom prst="ellipse">
            <a:avLst/>
          </a:prstGeom>
          <a:noFill/>
          <a:ln w="12700">
            <a:solidFill>
              <a:schemeClr val="folHlink"/>
            </a:solidFill>
            <a:round/>
            <a:headEnd/>
            <a:tailEnd/>
          </a:ln>
          <a:effectLst/>
        </p:spPr>
        <p:txBody>
          <a:bodyPr anchor="ctr">
            <a:spAutoFit/>
          </a:bodyPr>
          <a:lstStyle/>
          <a:p>
            <a:endParaRPr lang="en-US" sz="1350">
              <a:solidFill>
                <a:prstClr val="black"/>
              </a:solidFill>
            </a:endParaRPr>
          </a:p>
        </p:txBody>
      </p:sp>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12599989" y="1992479"/>
              <a:ext cx="270" cy="270"/>
            </p14:xfrm>
          </p:contentPart>
        </mc:Choice>
        <mc:Fallback xmlns="">
          <p:pic>
            <p:nvPicPr>
              <p:cNvPr id="3" name="Ink 2"/>
              <p:cNvPicPr/>
              <p:nvPr/>
            </p:nvPicPr>
            <p:blipFill>
              <a:blip r:embed="rId5"/>
              <a:stretch>
                <a:fillRect/>
              </a:stretch>
            </p:blipFill>
            <p:spPr>
              <a:xfrm>
                <a:off x="12595399" y="1987889"/>
                <a:ext cx="9450" cy="9450"/>
              </a:xfrm>
              <a:prstGeom prst="rect">
                <a:avLst/>
              </a:prstGeom>
            </p:spPr>
          </p:pic>
        </mc:Fallback>
      </mc:AlternateContent>
      <p:sp>
        <p:nvSpPr>
          <p:cNvPr id="6" name="Oval 5"/>
          <p:cNvSpPr/>
          <p:nvPr/>
        </p:nvSpPr>
        <p:spPr>
          <a:xfrm rot="2760000">
            <a:off x="8982725" y="2623244"/>
            <a:ext cx="1237004" cy="490818"/>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8" name="Straight Arrow Connector 7">
            <a:extLst>
              <a:ext uri="{FF2B5EF4-FFF2-40B4-BE49-F238E27FC236}">
                <a16:creationId xmlns:a16="http://schemas.microsoft.com/office/drawing/2014/main" id="{57CC3844-3137-4770-8F8F-4F85FC7DB3D9}"/>
              </a:ext>
            </a:extLst>
          </p:cNvPr>
          <p:cNvCxnSpPr/>
          <p:nvPr/>
        </p:nvCxnSpPr>
        <p:spPr>
          <a:xfrm flipH="1">
            <a:off x="9725154" y="2170428"/>
            <a:ext cx="257046" cy="450963"/>
          </a:xfrm>
          <a:prstGeom prst="straightConnector1">
            <a:avLst/>
          </a:prstGeom>
          <a:ln w="38100">
            <a:solidFill>
              <a:schemeClr val="accent1">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06EA4FC7-DFBB-4F5A-BEB5-CDB9FA3A9269}"/>
              </a:ext>
            </a:extLst>
          </p:cNvPr>
          <p:cNvSpPr txBox="1"/>
          <p:nvPr/>
        </p:nvSpPr>
        <p:spPr>
          <a:xfrm>
            <a:off x="9683279" y="1788024"/>
            <a:ext cx="1491947" cy="369332"/>
          </a:xfrm>
          <a:prstGeom prst="rect">
            <a:avLst/>
          </a:prstGeom>
          <a:noFill/>
        </p:spPr>
        <p:txBody>
          <a:bodyPr wrap="none" rtlCol="0">
            <a:spAutoFit/>
          </a:bodyPr>
          <a:lstStyle/>
          <a:p>
            <a:r>
              <a:rPr lang="en-US" b="1" dirty="0">
                <a:solidFill>
                  <a:srgbClr val="0070C0"/>
                </a:solidFill>
              </a:rPr>
              <a:t>New S Trigger</a:t>
            </a:r>
          </a:p>
        </p:txBody>
      </p:sp>
      <p:sp>
        <p:nvSpPr>
          <p:cNvPr id="4" name="Title 3"/>
          <p:cNvSpPr>
            <a:spLocks noGrp="1"/>
          </p:cNvSpPr>
          <p:nvPr>
            <p:ph type="title"/>
          </p:nvPr>
        </p:nvSpPr>
        <p:spPr/>
        <p:txBody>
          <a:bodyPr>
            <a:normAutofit/>
          </a:bodyPr>
          <a:lstStyle/>
          <a:p>
            <a:r>
              <a:rPr lang="en-US" sz="3200" dirty="0"/>
              <a:t>Importance of integrated HBV DNA as S mRNA source has changed RNAi strategy</a:t>
            </a:r>
          </a:p>
        </p:txBody>
      </p:sp>
      <p:sp>
        <p:nvSpPr>
          <p:cNvPr id="5" name="Footer Placeholder 4"/>
          <p:cNvSpPr>
            <a:spLocks noGrp="1"/>
          </p:cNvSpPr>
          <p:nvPr>
            <p:ph type="ftr" sz="quarter" idx="4294967295"/>
          </p:nvPr>
        </p:nvSpPr>
        <p:spPr>
          <a:xfrm>
            <a:off x="7199106" y="5978455"/>
            <a:ext cx="3121188" cy="365125"/>
          </a:xfrm>
          <a:prstGeom prst="rect">
            <a:avLst/>
          </a:prstGeom>
        </p:spPr>
        <p:txBody>
          <a:bodyPr/>
          <a:lstStyle/>
          <a:p>
            <a:r>
              <a:rPr lang="en-US" altLang="en-US" dirty="0" err="1">
                <a:solidFill>
                  <a:prstClr val="black"/>
                </a:solidFill>
                <a:cs typeface="Arial" panose="020B0604020202020204" pitchFamily="34" charset="0"/>
                <a:sym typeface="Arial" pitchFamily="34" charset="0"/>
              </a:rPr>
              <a:t>Ghany</a:t>
            </a:r>
            <a:r>
              <a:rPr lang="en-US" altLang="en-US" dirty="0">
                <a:solidFill>
                  <a:prstClr val="black"/>
                </a:solidFill>
                <a:cs typeface="Arial" panose="020B0604020202020204" pitchFamily="34" charset="0"/>
                <a:sym typeface="Arial" pitchFamily="34" charset="0"/>
              </a:rPr>
              <a:t> &amp; Liang (2007), </a:t>
            </a:r>
            <a:r>
              <a:rPr lang="en-US" altLang="en-US" i="1" dirty="0">
                <a:solidFill>
                  <a:prstClr val="black"/>
                </a:solidFill>
                <a:cs typeface="Arial" panose="020B0604020202020204" pitchFamily="34" charset="0"/>
                <a:sym typeface="Arial" pitchFamily="34" charset="0"/>
              </a:rPr>
              <a:t>Gastroenterology</a:t>
            </a:r>
            <a:r>
              <a:rPr lang="en-US" altLang="en-US" dirty="0">
                <a:solidFill>
                  <a:prstClr val="black"/>
                </a:solidFill>
                <a:cs typeface="Arial" panose="020B0604020202020204" pitchFamily="34" charset="0"/>
                <a:sym typeface="Arial" pitchFamily="34" charset="0"/>
              </a:rPr>
              <a:t> </a:t>
            </a:r>
            <a:r>
              <a:rPr lang="en-US" altLang="en-US" b="1" dirty="0">
                <a:solidFill>
                  <a:prstClr val="black"/>
                </a:solidFill>
                <a:cs typeface="Arial" panose="020B0604020202020204" pitchFamily="34" charset="0"/>
                <a:sym typeface="Arial" pitchFamily="34" charset="0"/>
              </a:rPr>
              <a:t>132</a:t>
            </a:r>
            <a:r>
              <a:rPr lang="en-US" altLang="en-US" dirty="0">
                <a:solidFill>
                  <a:prstClr val="black"/>
                </a:solidFill>
                <a:cs typeface="Arial" panose="020B0604020202020204" pitchFamily="34" charset="0"/>
                <a:sym typeface="Arial" pitchFamily="34" charset="0"/>
              </a:rPr>
              <a:t>: 1574-1585</a:t>
            </a:r>
            <a:endParaRPr lang="en-US" altLang="en-US" dirty="0">
              <a:solidFill>
                <a:prstClr val="black"/>
              </a:solidFill>
              <a:cs typeface="Arial" panose="020B0604020202020204" pitchFamily="34" charset="0"/>
            </a:endParaRPr>
          </a:p>
        </p:txBody>
      </p:sp>
      <p:sp>
        <p:nvSpPr>
          <p:cNvPr id="15" name="TextBox 14">
            <a:extLst>
              <a:ext uri="{FF2B5EF4-FFF2-40B4-BE49-F238E27FC236}">
                <a16:creationId xmlns:a16="http://schemas.microsoft.com/office/drawing/2014/main" id="{06EA4FC7-DFBB-4F5A-BEB5-CDB9FA3A9269}"/>
              </a:ext>
            </a:extLst>
          </p:cNvPr>
          <p:cNvSpPr txBox="1"/>
          <p:nvPr/>
        </p:nvSpPr>
        <p:spPr>
          <a:xfrm>
            <a:off x="4328801" y="5327120"/>
            <a:ext cx="1972335" cy="369332"/>
          </a:xfrm>
          <a:prstGeom prst="rect">
            <a:avLst/>
          </a:prstGeom>
          <a:noFill/>
        </p:spPr>
        <p:txBody>
          <a:bodyPr wrap="none" rtlCol="0">
            <a:spAutoFit/>
          </a:bodyPr>
          <a:lstStyle/>
          <a:p>
            <a:r>
              <a:rPr lang="en-US" b="1" dirty="0">
                <a:solidFill>
                  <a:srgbClr val="0070C0"/>
                </a:solidFill>
              </a:rPr>
              <a:t>Validated X Trigger</a:t>
            </a:r>
          </a:p>
        </p:txBody>
      </p:sp>
    </p:spTree>
    <p:extLst>
      <p:ext uri="{BB962C8B-B14F-4D97-AF65-F5344CB8AC3E}">
        <p14:creationId xmlns:p14="http://schemas.microsoft.com/office/powerpoint/2010/main" val="868202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D0BC8-7970-4D5E-8462-76E27C72D3FD}"/>
              </a:ext>
            </a:extLst>
          </p:cNvPr>
          <p:cNvSpPr>
            <a:spLocks noGrp="1"/>
          </p:cNvSpPr>
          <p:nvPr>
            <p:ph type="title"/>
          </p:nvPr>
        </p:nvSpPr>
        <p:spPr/>
        <p:txBody>
          <a:bodyPr>
            <a:normAutofit/>
          </a:bodyPr>
          <a:lstStyle/>
          <a:p>
            <a:r>
              <a:rPr lang="en-US" sz="3000" dirty="0"/>
              <a:t>HBsAg Reduction with </a:t>
            </a:r>
            <a:r>
              <a:rPr lang="en-US" sz="3000"/>
              <a:t>ARO-HBV After </a:t>
            </a:r>
            <a:r>
              <a:rPr lang="en-US" sz="3000" dirty="0"/>
              <a:t>3 monthly Doses</a:t>
            </a:r>
            <a:br>
              <a:rPr lang="en-US" sz="3000" dirty="0"/>
            </a:br>
            <a:r>
              <a:rPr lang="en-US" sz="2200" i="1" dirty="0"/>
              <a:t>Includes cohorts with complete data through 14 days after 3</a:t>
            </a:r>
            <a:r>
              <a:rPr lang="en-US" sz="2200" i="1" baseline="30000" dirty="0"/>
              <a:t>rd</a:t>
            </a:r>
            <a:r>
              <a:rPr lang="en-US" sz="2200" i="1" dirty="0"/>
              <a:t> dose</a:t>
            </a:r>
            <a:endParaRPr lang="en-US" i="1" dirty="0"/>
          </a:p>
        </p:txBody>
      </p:sp>
      <p:sp>
        <p:nvSpPr>
          <p:cNvPr id="3" name="Slide Number Placeholder 2">
            <a:extLst>
              <a:ext uri="{FF2B5EF4-FFF2-40B4-BE49-F238E27FC236}">
                <a16:creationId xmlns:a16="http://schemas.microsoft.com/office/drawing/2014/main" id="{FD4DDD78-F3F9-420C-8D12-AEE483EE3D08}"/>
              </a:ext>
            </a:extLst>
          </p:cNvPr>
          <p:cNvSpPr>
            <a:spLocks noGrp="1"/>
          </p:cNvSpPr>
          <p:nvPr>
            <p:ph type="sldNum" sz="quarter" idx="12"/>
          </p:nvPr>
        </p:nvSpPr>
        <p:spPr/>
        <p:txBody>
          <a:bodyPr/>
          <a:lstStyle/>
          <a:p>
            <a:fld id="{5B9D76FE-4F1C-4073-AFB5-C0C3954EB880}" type="slidenum">
              <a:rPr lang="en-US" smtClean="0"/>
              <a:t>21</a:t>
            </a:fld>
            <a:endParaRPr lang="en-US"/>
          </a:p>
        </p:txBody>
      </p:sp>
      <p:graphicFrame>
        <p:nvGraphicFramePr>
          <p:cNvPr id="7" name="Object 6">
            <a:extLst>
              <a:ext uri="{FF2B5EF4-FFF2-40B4-BE49-F238E27FC236}">
                <a16:creationId xmlns:a16="http://schemas.microsoft.com/office/drawing/2014/main" id="{0CF7D601-2017-48B4-A3C6-47B9EB627DC4}"/>
              </a:ext>
            </a:extLst>
          </p:cNvPr>
          <p:cNvGraphicFramePr>
            <a:graphicFrameLocks noChangeAspect="1"/>
          </p:cNvGraphicFramePr>
          <p:nvPr>
            <p:extLst>
              <p:ext uri="{D42A27DB-BD31-4B8C-83A1-F6EECF244321}">
                <p14:modId xmlns:p14="http://schemas.microsoft.com/office/powerpoint/2010/main" val="2389478382"/>
              </p:ext>
            </p:extLst>
          </p:nvPr>
        </p:nvGraphicFramePr>
        <p:xfrm>
          <a:off x="2263495" y="1240865"/>
          <a:ext cx="7665010" cy="4811763"/>
        </p:xfrm>
        <a:graphic>
          <a:graphicData uri="http://schemas.openxmlformats.org/presentationml/2006/ole">
            <mc:AlternateContent xmlns:mc="http://schemas.openxmlformats.org/markup-compatibility/2006">
              <mc:Choice xmlns:v="urn:schemas-microsoft-com:vml" Requires="v">
                <p:oleObj spid="_x0000_s4098" name="Prism 7" r:id="rId3" imgW="4678883" imgH="2936336" progId="Prism7.Document">
                  <p:embed/>
                </p:oleObj>
              </mc:Choice>
              <mc:Fallback>
                <p:oleObj name="Prism 7" r:id="rId3" imgW="4678883" imgH="2936336" progId="Prism7.Document">
                  <p:embed/>
                  <p:pic>
                    <p:nvPicPr>
                      <p:cNvPr id="7" name="Object 6">
                        <a:extLst>
                          <a:ext uri="{FF2B5EF4-FFF2-40B4-BE49-F238E27FC236}">
                            <a16:creationId xmlns:a16="http://schemas.microsoft.com/office/drawing/2014/main" id="{0CF7D601-2017-48B4-A3C6-47B9EB627DC4}"/>
                          </a:ext>
                        </a:extLst>
                      </p:cNvPr>
                      <p:cNvPicPr/>
                      <p:nvPr/>
                    </p:nvPicPr>
                    <p:blipFill>
                      <a:blip r:embed="rId4"/>
                      <a:stretch>
                        <a:fillRect/>
                      </a:stretch>
                    </p:blipFill>
                    <p:spPr>
                      <a:xfrm>
                        <a:off x="2263495" y="1240865"/>
                        <a:ext cx="7665010" cy="4811763"/>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B9FC7B0C-842A-4E27-A6E2-9666ACEF14E8}"/>
              </a:ext>
            </a:extLst>
          </p:cNvPr>
          <p:cNvSpPr txBox="1"/>
          <p:nvPr/>
        </p:nvSpPr>
        <p:spPr>
          <a:xfrm>
            <a:off x="9863721" y="1734414"/>
            <a:ext cx="566181" cy="369332"/>
          </a:xfrm>
          <a:prstGeom prst="rect">
            <a:avLst/>
          </a:prstGeom>
          <a:noFill/>
        </p:spPr>
        <p:txBody>
          <a:bodyPr wrap="none" rtlCol="0">
            <a:spAutoFit/>
          </a:bodyPr>
          <a:lstStyle/>
          <a:p>
            <a:r>
              <a:rPr lang="en-US" dirty="0"/>
              <a:t>N=4</a:t>
            </a:r>
          </a:p>
        </p:txBody>
      </p:sp>
      <p:sp>
        <p:nvSpPr>
          <p:cNvPr id="5" name="TextBox 4">
            <a:extLst>
              <a:ext uri="{FF2B5EF4-FFF2-40B4-BE49-F238E27FC236}">
                <a16:creationId xmlns:a16="http://schemas.microsoft.com/office/drawing/2014/main" id="{EFE0B968-EA91-4D6F-9C81-1602BEE859D6}"/>
              </a:ext>
            </a:extLst>
          </p:cNvPr>
          <p:cNvSpPr txBox="1"/>
          <p:nvPr/>
        </p:nvSpPr>
        <p:spPr>
          <a:xfrm>
            <a:off x="9857825" y="2165064"/>
            <a:ext cx="566181" cy="369332"/>
          </a:xfrm>
          <a:prstGeom prst="rect">
            <a:avLst/>
          </a:prstGeom>
          <a:noFill/>
        </p:spPr>
        <p:txBody>
          <a:bodyPr wrap="none" rtlCol="0">
            <a:spAutoFit/>
          </a:bodyPr>
          <a:lstStyle/>
          <a:p>
            <a:r>
              <a:rPr lang="en-US" dirty="0"/>
              <a:t>N=4</a:t>
            </a:r>
          </a:p>
        </p:txBody>
      </p:sp>
      <p:sp>
        <p:nvSpPr>
          <p:cNvPr id="8" name="TextBox 7">
            <a:extLst>
              <a:ext uri="{FF2B5EF4-FFF2-40B4-BE49-F238E27FC236}">
                <a16:creationId xmlns:a16="http://schemas.microsoft.com/office/drawing/2014/main" id="{8BDB73AB-0644-4302-A01D-A6E0BBA1AF63}"/>
              </a:ext>
            </a:extLst>
          </p:cNvPr>
          <p:cNvSpPr txBox="1"/>
          <p:nvPr/>
        </p:nvSpPr>
        <p:spPr>
          <a:xfrm>
            <a:off x="8406581" y="4607396"/>
            <a:ext cx="2792239" cy="461665"/>
          </a:xfrm>
          <a:prstGeom prst="rect">
            <a:avLst/>
          </a:prstGeom>
          <a:noFill/>
        </p:spPr>
        <p:txBody>
          <a:bodyPr wrap="none" rtlCol="0">
            <a:spAutoFit/>
          </a:bodyPr>
          <a:lstStyle/>
          <a:p>
            <a:r>
              <a:rPr lang="en-US" sz="2400" dirty="0">
                <a:solidFill>
                  <a:srgbClr val="4E5151"/>
                </a:solidFill>
              </a:rPr>
              <a:t>Max reduction 4 logs</a:t>
            </a:r>
            <a:endParaRPr lang="en-US" dirty="0">
              <a:solidFill>
                <a:srgbClr val="4E5151"/>
              </a:solidFill>
            </a:endParaRPr>
          </a:p>
        </p:txBody>
      </p:sp>
    </p:spTree>
    <p:extLst>
      <p:ext uri="{BB962C8B-B14F-4D97-AF65-F5344CB8AC3E}">
        <p14:creationId xmlns:p14="http://schemas.microsoft.com/office/powerpoint/2010/main" val="260614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387083-2605-4ABA-82F0-0CDB1DE247D3}"/>
              </a:ext>
            </a:extLst>
          </p:cNvPr>
          <p:cNvSpPr>
            <a:spLocks noGrp="1"/>
          </p:cNvSpPr>
          <p:nvPr>
            <p:ph type="title"/>
          </p:nvPr>
        </p:nvSpPr>
        <p:spPr/>
        <p:txBody>
          <a:bodyPr/>
          <a:lstStyle/>
          <a:p>
            <a:r>
              <a:rPr lang="en-US" dirty="0"/>
              <a:t>CHB patient AE Table </a:t>
            </a:r>
            <a:r>
              <a:rPr lang="en-US" dirty="0">
                <a:solidFill>
                  <a:srgbClr val="FF0000"/>
                </a:solidFill>
              </a:rPr>
              <a:t>  </a:t>
            </a:r>
          </a:p>
        </p:txBody>
      </p:sp>
      <p:sp>
        <p:nvSpPr>
          <p:cNvPr id="7" name="Content Placeholder 6">
            <a:extLst>
              <a:ext uri="{FF2B5EF4-FFF2-40B4-BE49-F238E27FC236}">
                <a16:creationId xmlns:a16="http://schemas.microsoft.com/office/drawing/2014/main" id="{0F2292E1-C5C4-4217-9CDB-20DE5547086A}"/>
              </a:ext>
            </a:extLst>
          </p:cNvPr>
          <p:cNvSpPr>
            <a:spLocks noGrp="1"/>
          </p:cNvSpPr>
          <p:nvPr>
            <p:ph idx="1"/>
          </p:nvPr>
        </p:nvSpPr>
        <p:spPr>
          <a:xfrm>
            <a:off x="533400" y="1450337"/>
            <a:ext cx="4466492" cy="422030"/>
          </a:xfrm>
        </p:spPr>
        <p:txBody>
          <a:bodyPr>
            <a:normAutofit/>
          </a:bodyPr>
          <a:lstStyle/>
          <a:p>
            <a:pPr marL="0" indent="0">
              <a:buNone/>
            </a:pPr>
            <a:r>
              <a:rPr lang="en-US" dirty="0">
                <a:solidFill>
                  <a:schemeClr val="tx1"/>
                </a:solidFill>
              </a:rPr>
              <a:t>AEs in &gt;1 subject (data cut 8/24/2018)</a:t>
            </a: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pPr marL="0" indent="0">
              <a:buNone/>
            </a:pPr>
            <a:endParaRPr lang="en-US" dirty="0"/>
          </a:p>
        </p:txBody>
      </p:sp>
      <p:sp>
        <p:nvSpPr>
          <p:cNvPr id="4" name="Slide Number Placeholder 3">
            <a:extLst>
              <a:ext uri="{FF2B5EF4-FFF2-40B4-BE49-F238E27FC236}">
                <a16:creationId xmlns:a16="http://schemas.microsoft.com/office/drawing/2014/main" id="{D161320B-C01F-4C1E-A883-4F0E48BAF9F3}"/>
              </a:ext>
            </a:extLst>
          </p:cNvPr>
          <p:cNvSpPr>
            <a:spLocks noGrp="1"/>
          </p:cNvSpPr>
          <p:nvPr>
            <p:ph type="sldNum" sz="quarter" idx="12"/>
          </p:nvPr>
        </p:nvSpPr>
        <p:spPr/>
        <p:txBody>
          <a:bodyPr/>
          <a:lstStyle/>
          <a:p>
            <a:fld id="{0CF52C98-B37A-4F01-96EC-9D2FF7BFCB9F}" type="slidenum">
              <a:rPr lang="en-US" smtClean="0"/>
              <a:t>22</a:t>
            </a:fld>
            <a:endParaRPr lang="en-US" dirty="0"/>
          </a:p>
        </p:txBody>
      </p:sp>
      <p:graphicFrame>
        <p:nvGraphicFramePr>
          <p:cNvPr id="8" name="Table 7">
            <a:extLst>
              <a:ext uri="{FF2B5EF4-FFF2-40B4-BE49-F238E27FC236}">
                <a16:creationId xmlns:a16="http://schemas.microsoft.com/office/drawing/2014/main" id="{CFD19139-2B8E-4A6E-924B-336C497822C7}"/>
              </a:ext>
            </a:extLst>
          </p:cNvPr>
          <p:cNvGraphicFramePr>
            <a:graphicFrameLocks noGrp="1"/>
          </p:cNvGraphicFramePr>
          <p:nvPr>
            <p:extLst>
              <p:ext uri="{D42A27DB-BD31-4B8C-83A1-F6EECF244321}">
                <p14:modId xmlns:p14="http://schemas.microsoft.com/office/powerpoint/2010/main" val="2954251658"/>
              </p:ext>
            </p:extLst>
          </p:nvPr>
        </p:nvGraphicFramePr>
        <p:xfrm>
          <a:off x="457197" y="1966817"/>
          <a:ext cx="11201402" cy="4107828"/>
        </p:xfrm>
        <a:graphic>
          <a:graphicData uri="http://schemas.openxmlformats.org/drawingml/2006/table">
            <a:tbl>
              <a:tblPr>
                <a:tableStyleId>{5C22544A-7EE6-4342-B048-85BDC9FD1C3A}</a:tableStyleId>
              </a:tblPr>
              <a:tblGrid>
                <a:gridCol w="2870588">
                  <a:extLst>
                    <a:ext uri="{9D8B030D-6E8A-4147-A177-3AD203B41FA5}">
                      <a16:colId xmlns:a16="http://schemas.microsoft.com/office/drawing/2014/main" val="555427001"/>
                    </a:ext>
                  </a:extLst>
                </a:gridCol>
                <a:gridCol w="769562">
                  <a:extLst>
                    <a:ext uri="{9D8B030D-6E8A-4147-A177-3AD203B41FA5}">
                      <a16:colId xmlns:a16="http://schemas.microsoft.com/office/drawing/2014/main" val="3720376971"/>
                    </a:ext>
                  </a:extLst>
                </a:gridCol>
                <a:gridCol w="769562">
                  <a:extLst>
                    <a:ext uri="{9D8B030D-6E8A-4147-A177-3AD203B41FA5}">
                      <a16:colId xmlns:a16="http://schemas.microsoft.com/office/drawing/2014/main" val="2136873102"/>
                    </a:ext>
                  </a:extLst>
                </a:gridCol>
                <a:gridCol w="769562">
                  <a:extLst>
                    <a:ext uri="{9D8B030D-6E8A-4147-A177-3AD203B41FA5}">
                      <a16:colId xmlns:a16="http://schemas.microsoft.com/office/drawing/2014/main" val="317295705"/>
                    </a:ext>
                  </a:extLst>
                </a:gridCol>
                <a:gridCol w="769562">
                  <a:extLst>
                    <a:ext uri="{9D8B030D-6E8A-4147-A177-3AD203B41FA5}">
                      <a16:colId xmlns:a16="http://schemas.microsoft.com/office/drawing/2014/main" val="1499839747"/>
                    </a:ext>
                  </a:extLst>
                </a:gridCol>
                <a:gridCol w="769562">
                  <a:extLst>
                    <a:ext uri="{9D8B030D-6E8A-4147-A177-3AD203B41FA5}">
                      <a16:colId xmlns:a16="http://schemas.microsoft.com/office/drawing/2014/main" val="2085685512"/>
                    </a:ext>
                  </a:extLst>
                </a:gridCol>
                <a:gridCol w="769562">
                  <a:extLst>
                    <a:ext uri="{9D8B030D-6E8A-4147-A177-3AD203B41FA5}">
                      <a16:colId xmlns:a16="http://schemas.microsoft.com/office/drawing/2014/main" val="521559599"/>
                    </a:ext>
                  </a:extLst>
                </a:gridCol>
                <a:gridCol w="769562">
                  <a:extLst>
                    <a:ext uri="{9D8B030D-6E8A-4147-A177-3AD203B41FA5}">
                      <a16:colId xmlns:a16="http://schemas.microsoft.com/office/drawing/2014/main" val="3918145736"/>
                    </a:ext>
                  </a:extLst>
                </a:gridCol>
                <a:gridCol w="769562">
                  <a:extLst>
                    <a:ext uri="{9D8B030D-6E8A-4147-A177-3AD203B41FA5}">
                      <a16:colId xmlns:a16="http://schemas.microsoft.com/office/drawing/2014/main" val="58692822"/>
                    </a:ext>
                  </a:extLst>
                </a:gridCol>
                <a:gridCol w="769562">
                  <a:extLst>
                    <a:ext uri="{9D8B030D-6E8A-4147-A177-3AD203B41FA5}">
                      <a16:colId xmlns:a16="http://schemas.microsoft.com/office/drawing/2014/main" val="3524258567"/>
                    </a:ext>
                  </a:extLst>
                </a:gridCol>
                <a:gridCol w="769562">
                  <a:extLst>
                    <a:ext uri="{9D8B030D-6E8A-4147-A177-3AD203B41FA5}">
                      <a16:colId xmlns:a16="http://schemas.microsoft.com/office/drawing/2014/main" val="1921166223"/>
                    </a:ext>
                  </a:extLst>
                </a:gridCol>
                <a:gridCol w="635194">
                  <a:extLst>
                    <a:ext uri="{9D8B030D-6E8A-4147-A177-3AD203B41FA5}">
                      <a16:colId xmlns:a16="http://schemas.microsoft.com/office/drawing/2014/main" val="2514115259"/>
                    </a:ext>
                  </a:extLst>
                </a:gridCol>
              </a:tblGrid>
              <a:tr h="1666739">
                <a:tc>
                  <a:txBody>
                    <a:bodyPr/>
                    <a:lstStyle/>
                    <a:p>
                      <a:pPr algn="ctr" rtl="0" fontAlgn="b"/>
                      <a:r>
                        <a:rPr lang="en-US" sz="1200" b="1" u="sng" strike="noStrike" dirty="0">
                          <a:effectLst/>
                        </a:rPr>
                        <a:t>AROHBV1001 </a:t>
                      </a:r>
                      <a:br>
                        <a:rPr lang="en-US" sz="1200" b="1" u="sng" strike="noStrike" dirty="0">
                          <a:effectLst/>
                        </a:rPr>
                      </a:br>
                      <a:r>
                        <a:rPr lang="en-US" sz="1200" b="1" u="sng" strike="noStrike" dirty="0">
                          <a:effectLst/>
                        </a:rPr>
                        <a:t>HBV Patients</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2b, 100mg X3 Q28 days</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3b, 200mg X3 Q28 days</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4b, 300mg X3 Q28 days</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5b, 400mg X3 Q28 days</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6, 100mg X3, Q2 </a:t>
                      </a:r>
                      <a:r>
                        <a:rPr lang="en-US" sz="1200" b="1" u="sng" strike="noStrike" dirty="0" err="1">
                          <a:effectLst/>
                        </a:rPr>
                        <a:t>wk</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7, 100mg X3 weekly</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8, e+ 300mg X3 Q28 day</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9, e+ 300mg X3 Q28 day</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dirty="0">
                          <a:effectLst/>
                        </a:rPr>
                        <a:t>Cohort 10, 200mg X3 Q28 day</a:t>
                      </a:r>
                      <a:endParaRPr lang="en-US" sz="1200" b="1" i="0" u="sng" strike="noStrike" dirty="0">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b="1" u="sng" strike="noStrike">
                          <a:effectLst/>
                        </a:rPr>
                        <a:t>Cohort 11, 300mg X3 Q28 day</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br>
                        <a:rPr lang="en-US" sz="1200" b="1" u="sng" strike="noStrike" dirty="0">
                          <a:effectLst/>
                        </a:rPr>
                      </a:br>
                      <a:br>
                        <a:rPr lang="en-US" sz="1200" b="1" u="sng" strike="noStrike" dirty="0">
                          <a:effectLst/>
                        </a:rPr>
                      </a:br>
                      <a:br>
                        <a:rPr lang="en-US" sz="1200" b="1" u="sng" strike="noStrike" dirty="0">
                          <a:effectLst/>
                        </a:rPr>
                      </a:br>
                      <a:r>
                        <a:rPr lang="en-US" sz="1200" b="1" u="sng" strike="noStrike" dirty="0">
                          <a:effectLst/>
                        </a:rPr>
                        <a:t>Total AEs</a:t>
                      </a:r>
                      <a:br>
                        <a:rPr lang="en-US" sz="1200" b="1" u="sng" strike="noStrike" dirty="0">
                          <a:effectLst/>
                        </a:rPr>
                      </a:br>
                      <a:br>
                        <a:rPr lang="en-US" sz="1200" b="1" u="sng" strike="noStrike" dirty="0">
                          <a:effectLst/>
                        </a:rPr>
                      </a:br>
                      <a:br>
                        <a:rPr lang="en-US" sz="1200" b="1" u="sng" strike="noStrike" dirty="0">
                          <a:effectLst/>
                        </a:rPr>
                      </a:br>
                      <a:br>
                        <a:rPr lang="en-US" sz="1200" b="1" u="sng" strike="noStrike" dirty="0">
                          <a:effectLst/>
                        </a:rPr>
                      </a:br>
                      <a:endParaRPr lang="en-US" sz="1200" b="1" i="0" u="sng" strike="noStrike" dirty="0">
                        <a:solidFill>
                          <a:srgbClr val="000000"/>
                        </a:solidFill>
                        <a:effectLst/>
                        <a:latin typeface="Calibri" panose="020F0502020204030204" pitchFamily="34" charset="0"/>
                      </a:endParaRPr>
                    </a:p>
                  </a:txBody>
                  <a:tcPr marL="7329" marR="7329" marT="7329" marB="0" anchor="b"/>
                </a:tc>
                <a:extLst>
                  <a:ext uri="{0D108BD9-81ED-4DB2-BD59-A6C34878D82A}">
                    <a16:rowId xmlns:a16="http://schemas.microsoft.com/office/drawing/2014/main" val="2396003271"/>
                  </a:ext>
                </a:extLst>
              </a:tr>
              <a:tr h="432015">
                <a:tc>
                  <a:txBody>
                    <a:bodyPr/>
                    <a:lstStyle/>
                    <a:p>
                      <a:pPr algn="ctr" rtl="0" fontAlgn="b"/>
                      <a:r>
                        <a:rPr lang="en-US" sz="1200" u="sng" strike="noStrike">
                          <a:effectLst/>
                        </a:rPr>
                        <a:t>AE Reported Terms</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Open Label</a:t>
                      </a:r>
                      <a:br>
                        <a:rPr lang="en-US" sz="1200" u="sng" strike="noStrike">
                          <a:effectLst/>
                        </a:rPr>
                      </a:br>
                      <a:r>
                        <a:rPr lang="en-US" sz="1200" u="sng" strike="noStrike">
                          <a:effectLst/>
                        </a:rPr>
                        <a:t>n = 4</a:t>
                      </a:r>
                      <a:endParaRPr lang="en-US" sz="1200" b="1" i="0" u="sng" strike="noStrike">
                        <a:solidFill>
                          <a:srgbClr val="000000"/>
                        </a:solidFill>
                        <a:effectLst/>
                        <a:latin typeface="Calibri" panose="020F0502020204030204" pitchFamily="34" charset="0"/>
                      </a:endParaRPr>
                    </a:p>
                  </a:txBody>
                  <a:tcPr marL="7329" marR="7329" marT="7329" marB="0" anchor="b"/>
                </a:tc>
                <a:tc>
                  <a:txBody>
                    <a:bodyPr/>
                    <a:lstStyle/>
                    <a:p>
                      <a:pPr algn="ctr" rtl="0" fontAlgn="b"/>
                      <a:r>
                        <a:rPr lang="en-US" sz="1200" u="sng" strike="noStrike">
                          <a:effectLst/>
                        </a:rPr>
                        <a:t> </a:t>
                      </a:r>
                      <a:endParaRPr lang="en-US" sz="1200" b="1" i="0" u="sng" strike="noStrike">
                        <a:solidFill>
                          <a:srgbClr val="000000"/>
                        </a:solidFill>
                        <a:effectLst/>
                        <a:latin typeface="Calibri" panose="020F0502020204030204" pitchFamily="34" charset="0"/>
                      </a:endParaRPr>
                    </a:p>
                  </a:txBody>
                  <a:tcPr marL="7329" marR="7329" marT="7329" marB="0" anchor="b"/>
                </a:tc>
                <a:extLst>
                  <a:ext uri="{0D108BD9-81ED-4DB2-BD59-A6C34878D82A}">
                    <a16:rowId xmlns:a16="http://schemas.microsoft.com/office/drawing/2014/main" val="1090343180"/>
                  </a:ext>
                </a:extLst>
              </a:tr>
              <a:tr h="199392">
                <a:tc>
                  <a:txBody>
                    <a:bodyPr/>
                    <a:lstStyle/>
                    <a:p>
                      <a:pPr algn="l" fontAlgn="b"/>
                      <a:r>
                        <a:rPr lang="en-US" sz="1100" u="none" strike="noStrike">
                          <a:effectLst/>
                        </a:rPr>
                        <a:t>Insect bites ankles, Flea bites on neck</a:t>
                      </a:r>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1</a:t>
                      </a:r>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2</a:t>
                      </a:r>
                      <a:endParaRPr lang="en-US" sz="1100" b="0" i="0" u="none" strike="noStrike">
                        <a:effectLst/>
                        <a:latin typeface="Calibri" panose="020F0502020204030204" pitchFamily="34" charset="0"/>
                      </a:endParaRPr>
                    </a:p>
                  </a:txBody>
                  <a:tcPr marL="7329" marR="7329" marT="7329" marB="0" anchor="b"/>
                </a:tc>
                <a:extLst>
                  <a:ext uri="{0D108BD9-81ED-4DB2-BD59-A6C34878D82A}">
                    <a16:rowId xmlns:a16="http://schemas.microsoft.com/office/drawing/2014/main" val="4148700342"/>
                  </a:ext>
                </a:extLst>
              </a:tr>
              <a:tr h="398783">
                <a:tc>
                  <a:txBody>
                    <a:bodyPr/>
                    <a:lstStyle/>
                    <a:p>
                      <a:pPr algn="l" fontAlgn="b"/>
                      <a:r>
                        <a:rPr lang="en-US" sz="1100" u="none" strike="noStrike">
                          <a:effectLst/>
                        </a:rPr>
                        <a:t>Upper respiratory tract infection, Sore throat, Laryngitis, Dry cough</a:t>
                      </a:r>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1</a:t>
                      </a:r>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3</a:t>
                      </a:r>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b="0" i="0" u="none" strike="noStrike" dirty="0">
                          <a:effectLst/>
                          <a:latin typeface="Calibri" panose="020F0502020204030204" pitchFamily="34" charset="0"/>
                        </a:rPr>
                        <a:t>1</a:t>
                      </a: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b="0" i="0" u="none" strike="noStrike" dirty="0">
                          <a:effectLst/>
                          <a:latin typeface="Calibri" panose="020F0502020204030204" pitchFamily="34" charset="0"/>
                        </a:rPr>
                        <a:t>7</a:t>
                      </a:r>
                    </a:p>
                  </a:txBody>
                  <a:tcPr marL="7329" marR="7329" marT="7329" marB="0" anchor="b"/>
                </a:tc>
                <a:extLst>
                  <a:ext uri="{0D108BD9-81ED-4DB2-BD59-A6C34878D82A}">
                    <a16:rowId xmlns:a16="http://schemas.microsoft.com/office/drawing/2014/main" val="3130496018"/>
                  </a:ext>
                </a:extLst>
              </a:tr>
              <a:tr h="598175">
                <a:tc>
                  <a:txBody>
                    <a:bodyPr/>
                    <a:lstStyle/>
                    <a:p>
                      <a:pPr algn="l" fontAlgn="b"/>
                      <a:r>
                        <a:rPr lang="en-US" sz="1100" u="none" strike="noStrike">
                          <a:effectLst/>
                        </a:rPr>
                        <a:t>Erythema around injection sites, Injection site redness, Haematoma at injection site, Injection Site Bruise</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b="0" i="0" u="none" strike="noStrike" dirty="0">
                          <a:effectLst/>
                          <a:latin typeface="Calibri" panose="020F0502020204030204" pitchFamily="34" charset="0"/>
                        </a:rPr>
                        <a:t>1</a:t>
                      </a:r>
                    </a:p>
                  </a:txBody>
                  <a:tcPr marL="7329" marR="7329" marT="7329" marB="0" anchor="b"/>
                </a:tc>
                <a:tc>
                  <a:txBody>
                    <a:bodyPr/>
                    <a:lstStyle/>
                    <a:p>
                      <a:pPr algn="ctr" fontAlgn="b"/>
                      <a:r>
                        <a:rPr lang="en-US" sz="1100" u="none" strike="noStrike">
                          <a:effectLst/>
                        </a:rPr>
                        <a:t>2</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r>
                        <a:rPr lang="en-US" sz="1100" u="none" strike="noStrike">
                          <a:effectLst/>
                        </a:rPr>
                        <a:t>2</a:t>
                      </a:r>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b="0" i="0" u="none" strike="noStrike" dirty="0">
                          <a:effectLst/>
                          <a:latin typeface="Calibri" panose="020F0502020204030204" pitchFamily="34" charset="0"/>
                        </a:rPr>
                        <a:t>7</a:t>
                      </a:r>
                    </a:p>
                  </a:txBody>
                  <a:tcPr marL="7329" marR="7329" marT="7329" marB="0" anchor="b"/>
                </a:tc>
                <a:extLst>
                  <a:ext uri="{0D108BD9-81ED-4DB2-BD59-A6C34878D82A}">
                    <a16:rowId xmlns:a16="http://schemas.microsoft.com/office/drawing/2014/main" val="1610392969"/>
                  </a:ext>
                </a:extLst>
              </a:tr>
              <a:tr h="199392">
                <a:tc>
                  <a:txBody>
                    <a:bodyPr/>
                    <a:lstStyle/>
                    <a:p>
                      <a:pPr algn="l" fontAlgn="b"/>
                      <a:r>
                        <a:rPr lang="en-US" sz="1100" u="none" strike="noStrike">
                          <a:effectLst/>
                        </a:rPr>
                        <a:t>Facial acne, acne</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2</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2</a:t>
                      </a:r>
                      <a:endParaRPr lang="en-US" sz="1100" b="0" i="0" u="none" strike="noStrike" dirty="0">
                        <a:effectLst/>
                        <a:latin typeface="Calibri" panose="020F0502020204030204" pitchFamily="34" charset="0"/>
                      </a:endParaRPr>
                    </a:p>
                  </a:txBody>
                  <a:tcPr marL="7329" marR="7329" marT="7329" marB="0" anchor="b"/>
                </a:tc>
                <a:extLst>
                  <a:ext uri="{0D108BD9-81ED-4DB2-BD59-A6C34878D82A}">
                    <a16:rowId xmlns:a16="http://schemas.microsoft.com/office/drawing/2014/main" val="1735246019"/>
                  </a:ext>
                </a:extLst>
              </a:tr>
              <a:tr h="199392">
                <a:tc>
                  <a:txBody>
                    <a:bodyPr/>
                    <a:lstStyle/>
                    <a:p>
                      <a:pPr algn="l" fontAlgn="b"/>
                      <a:r>
                        <a:rPr lang="en-US" sz="1100" u="none" strike="noStrike" dirty="0">
                          <a:effectLst/>
                        </a:rPr>
                        <a:t>Headache, headache – intermittent</a:t>
                      </a:r>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r>
                        <a:rPr lang="en-US" sz="1100" u="none" strike="noStrike">
                          <a:effectLst/>
                        </a:rPr>
                        <a:t>2</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3</a:t>
                      </a:r>
                      <a:endParaRPr lang="en-US" sz="1100" b="0" i="0" u="none" strike="noStrike" dirty="0">
                        <a:effectLst/>
                        <a:latin typeface="Calibri" panose="020F0502020204030204" pitchFamily="34" charset="0"/>
                      </a:endParaRPr>
                    </a:p>
                  </a:txBody>
                  <a:tcPr marL="7329" marR="7329" marT="7329" marB="0" anchor="b"/>
                </a:tc>
                <a:extLst>
                  <a:ext uri="{0D108BD9-81ED-4DB2-BD59-A6C34878D82A}">
                    <a16:rowId xmlns:a16="http://schemas.microsoft.com/office/drawing/2014/main" val="1588083787"/>
                  </a:ext>
                </a:extLst>
              </a:tr>
              <a:tr h="199392">
                <a:tc>
                  <a:txBody>
                    <a:bodyPr/>
                    <a:lstStyle/>
                    <a:p>
                      <a:pPr algn="l" fontAlgn="b"/>
                      <a:r>
                        <a:rPr lang="en-US" sz="1100" u="none" strike="noStrike" dirty="0">
                          <a:effectLst/>
                        </a:rPr>
                        <a:t>Raised Creatine kinase</a:t>
                      </a:r>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1</a:t>
                      </a:r>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a:effectLst/>
                        </a:rPr>
                        <a:t>1</a:t>
                      </a:r>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endParaRPr lang="en-US" sz="1100" b="0" i="0" u="none" strike="noStrike" dirty="0">
                        <a:effectLst/>
                        <a:latin typeface="Calibri" panose="020F0502020204030204" pitchFamily="34" charset="0"/>
                      </a:endParaRPr>
                    </a:p>
                  </a:txBody>
                  <a:tcPr marL="7329" marR="7329" marT="7329" marB="0" anchor="b"/>
                </a:tc>
                <a:tc>
                  <a:txBody>
                    <a:bodyPr/>
                    <a:lstStyle/>
                    <a:p>
                      <a:pPr algn="ctr" fontAlgn="b"/>
                      <a:endParaRPr lang="en-US" sz="1100" b="0" i="0" u="none" strike="noStrike">
                        <a:effectLst/>
                        <a:latin typeface="Calibri" panose="020F0502020204030204" pitchFamily="34" charset="0"/>
                      </a:endParaRPr>
                    </a:p>
                  </a:txBody>
                  <a:tcPr marL="7329" marR="7329" marT="7329" marB="0" anchor="b"/>
                </a:tc>
                <a:tc>
                  <a:txBody>
                    <a:bodyPr/>
                    <a:lstStyle/>
                    <a:p>
                      <a:pPr algn="ctr" fontAlgn="b"/>
                      <a:r>
                        <a:rPr lang="en-US" sz="1100" u="none" strike="noStrike" dirty="0">
                          <a:effectLst/>
                        </a:rPr>
                        <a:t>2</a:t>
                      </a:r>
                      <a:endParaRPr lang="en-US" sz="1100" b="0" i="0" u="none" strike="noStrike" dirty="0">
                        <a:effectLst/>
                        <a:latin typeface="Calibri" panose="020F0502020204030204" pitchFamily="34" charset="0"/>
                      </a:endParaRPr>
                    </a:p>
                  </a:txBody>
                  <a:tcPr marL="7329" marR="7329" marT="7329" marB="0" anchor="b"/>
                </a:tc>
                <a:extLst>
                  <a:ext uri="{0D108BD9-81ED-4DB2-BD59-A6C34878D82A}">
                    <a16:rowId xmlns:a16="http://schemas.microsoft.com/office/drawing/2014/main" val="1783652282"/>
                  </a:ext>
                </a:extLst>
              </a:tr>
              <a:tr h="214548">
                <a:tc>
                  <a:txBody>
                    <a:bodyPr/>
                    <a:lstStyle/>
                    <a:p>
                      <a:pPr algn="l" fontAlgn="b"/>
                      <a:r>
                        <a:rPr lang="en-US" sz="1100" b="1" i="0" u="none" strike="noStrike" dirty="0">
                          <a:effectLst/>
                          <a:latin typeface="Calibri" panose="020F0502020204030204" pitchFamily="34" charset="0"/>
                        </a:rPr>
                        <a:t>TOTALS</a:t>
                      </a:r>
                    </a:p>
                  </a:txBody>
                  <a:tcPr marL="7329" marR="7329" marT="7329" marB="0" anchor="b"/>
                </a:tc>
                <a:tc>
                  <a:txBody>
                    <a:bodyPr/>
                    <a:lstStyle/>
                    <a:p>
                      <a:pPr algn="ctr" fontAlgn="b"/>
                      <a:r>
                        <a:rPr lang="en-US" sz="1100" b="1" u="none" strike="noStrike" dirty="0">
                          <a:effectLst/>
                        </a:rPr>
                        <a:t>2</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i="0" u="none" strike="noStrike" dirty="0">
                          <a:effectLst/>
                          <a:latin typeface="Calibri" panose="020F0502020204030204" pitchFamily="34" charset="0"/>
                        </a:rPr>
                        <a:t>0</a:t>
                      </a:r>
                    </a:p>
                  </a:txBody>
                  <a:tcPr marL="7329" marR="7329" marT="7329" marB="0" anchor="b"/>
                </a:tc>
                <a:tc>
                  <a:txBody>
                    <a:bodyPr/>
                    <a:lstStyle/>
                    <a:p>
                      <a:pPr algn="ctr" fontAlgn="b"/>
                      <a:r>
                        <a:rPr lang="en-US" sz="1100" b="1" i="0" u="none" strike="noStrike" dirty="0">
                          <a:effectLst/>
                          <a:latin typeface="Calibri" panose="020F0502020204030204" pitchFamily="34" charset="0"/>
                        </a:rPr>
                        <a:t>5</a:t>
                      </a:r>
                    </a:p>
                  </a:txBody>
                  <a:tcPr marL="7329" marR="7329" marT="7329" marB="0" anchor="b"/>
                </a:tc>
                <a:tc>
                  <a:txBody>
                    <a:bodyPr/>
                    <a:lstStyle/>
                    <a:p>
                      <a:pPr algn="ctr" fontAlgn="b"/>
                      <a:r>
                        <a:rPr lang="en-US" sz="1100" b="1" u="none" strike="noStrike" dirty="0">
                          <a:effectLst/>
                        </a:rPr>
                        <a:t>2</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u="none" strike="noStrike" dirty="0">
                          <a:effectLst/>
                        </a:rPr>
                        <a:t>3</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u="none" strike="noStrike" dirty="0">
                          <a:effectLst/>
                        </a:rPr>
                        <a:t>5</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u="none" strike="noStrike" dirty="0">
                          <a:effectLst/>
                        </a:rPr>
                        <a:t>4</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u="none" strike="noStrike" dirty="0">
                          <a:effectLst/>
                        </a:rPr>
                        <a:t>0</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i="0" u="none" strike="noStrike" dirty="0">
                          <a:effectLst/>
                          <a:latin typeface="Calibri" panose="020F0502020204030204" pitchFamily="34" charset="0"/>
                        </a:rPr>
                        <a:t>1</a:t>
                      </a:r>
                    </a:p>
                  </a:txBody>
                  <a:tcPr marL="7329" marR="7329" marT="7329" marB="0" anchor="b"/>
                </a:tc>
                <a:tc>
                  <a:txBody>
                    <a:bodyPr/>
                    <a:lstStyle/>
                    <a:p>
                      <a:pPr algn="ctr" fontAlgn="b"/>
                      <a:r>
                        <a:rPr lang="en-US" sz="1100" b="1" u="none" strike="noStrike" dirty="0">
                          <a:effectLst/>
                        </a:rPr>
                        <a:t>1</a:t>
                      </a:r>
                      <a:endParaRPr lang="en-US" sz="1100" b="1" i="0" u="none" strike="noStrike" dirty="0">
                        <a:effectLst/>
                        <a:latin typeface="Calibri" panose="020F0502020204030204" pitchFamily="34" charset="0"/>
                      </a:endParaRPr>
                    </a:p>
                  </a:txBody>
                  <a:tcPr marL="7329" marR="7329" marT="7329" marB="0" anchor="b"/>
                </a:tc>
                <a:tc>
                  <a:txBody>
                    <a:bodyPr/>
                    <a:lstStyle/>
                    <a:p>
                      <a:pPr algn="ctr" fontAlgn="b"/>
                      <a:r>
                        <a:rPr lang="en-US" sz="1100" b="1" u="none" strike="noStrike" dirty="0">
                          <a:effectLst/>
                        </a:rPr>
                        <a:t>23</a:t>
                      </a:r>
                      <a:endParaRPr lang="en-US" sz="1100" b="1" i="0" u="none" strike="noStrike" dirty="0">
                        <a:effectLst/>
                        <a:latin typeface="Calibri" panose="020F0502020204030204" pitchFamily="34" charset="0"/>
                      </a:endParaRPr>
                    </a:p>
                  </a:txBody>
                  <a:tcPr marL="7329" marR="7329" marT="7329" marB="0" anchor="b"/>
                </a:tc>
                <a:extLst>
                  <a:ext uri="{0D108BD9-81ED-4DB2-BD59-A6C34878D82A}">
                    <a16:rowId xmlns:a16="http://schemas.microsoft.com/office/drawing/2014/main" val="860273449"/>
                  </a:ext>
                </a:extLst>
              </a:tr>
            </a:tbl>
          </a:graphicData>
        </a:graphic>
      </p:graphicFrame>
    </p:spTree>
    <p:extLst>
      <p:ext uri="{BB962C8B-B14F-4D97-AF65-F5344CB8AC3E}">
        <p14:creationId xmlns:p14="http://schemas.microsoft.com/office/powerpoint/2010/main" val="3479190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D0BC8-7970-4D5E-8462-76E27C72D3FD}"/>
              </a:ext>
            </a:extLst>
          </p:cNvPr>
          <p:cNvSpPr>
            <a:spLocks noGrp="1"/>
          </p:cNvSpPr>
          <p:nvPr>
            <p:ph type="title"/>
          </p:nvPr>
        </p:nvSpPr>
        <p:spPr/>
        <p:txBody>
          <a:bodyPr>
            <a:normAutofit/>
          </a:bodyPr>
          <a:lstStyle/>
          <a:p>
            <a:r>
              <a:rPr lang="en-US" sz="3000" i="1" dirty="0"/>
              <a:t>Interim AROHBV1001 Findings</a:t>
            </a:r>
            <a:endParaRPr lang="en-US" i="1" dirty="0"/>
          </a:p>
        </p:txBody>
      </p:sp>
      <p:sp>
        <p:nvSpPr>
          <p:cNvPr id="3" name="Slide Number Placeholder 2">
            <a:extLst>
              <a:ext uri="{FF2B5EF4-FFF2-40B4-BE49-F238E27FC236}">
                <a16:creationId xmlns:a16="http://schemas.microsoft.com/office/drawing/2014/main" id="{FD4DDD78-F3F9-420C-8D12-AEE483EE3D08}"/>
              </a:ext>
            </a:extLst>
          </p:cNvPr>
          <p:cNvSpPr>
            <a:spLocks noGrp="1"/>
          </p:cNvSpPr>
          <p:nvPr>
            <p:ph type="sldNum" sz="quarter" idx="12"/>
          </p:nvPr>
        </p:nvSpPr>
        <p:spPr/>
        <p:txBody>
          <a:bodyPr/>
          <a:lstStyle/>
          <a:p>
            <a:fld id="{5B9D76FE-4F1C-4073-AFB5-C0C3954EB880}" type="slidenum">
              <a:rPr lang="en-US" smtClean="0"/>
              <a:t>23</a:t>
            </a:fld>
            <a:endParaRPr lang="en-US"/>
          </a:p>
        </p:txBody>
      </p:sp>
      <p:sp>
        <p:nvSpPr>
          <p:cNvPr id="6" name="TextBox 5">
            <a:extLst>
              <a:ext uri="{FF2B5EF4-FFF2-40B4-BE49-F238E27FC236}">
                <a16:creationId xmlns:a16="http://schemas.microsoft.com/office/drawing/2014/main" id="{B0F18F74-8850-6146-964E-05F167586960}"/>
              </a:ext>
            </a:extLst>
          </p:cNvPr>
          <p:cNvSpPr txBox="1"/>
          <p:nvPr/>
        </p:nvSpPr>
        <p:spPr>
          <a:xfrm>
            <a:off x="885264" y="1460600"/>
            <a:ext cx="10421471" cy="526297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Mean reduction of HBsAg was 2.0 log10 on day 85 in cohort 2b (100 mg) and 1.4 log10 on day 71 in cohort 3b (200 mg)</a:t>
            </a:r>
          </a:p>
          <a:p>
            <a:pPr marL="800100" lvl="1"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This may not be the nadir</a:t>
            </a:r>
          </a:p>
          <a:p>
            <a:pPr marL="342900"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Maximum reduction of HBsAg was 4.0 log10</a:t>
            </a:r>
          </a:p>
          <a:p>
            <a:pPr marL="342900"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Activity demonstrated in all patient types (</a:t>
            </a:r>
            <a:r>
              <a:rPr lang="en-US" sz="2200" dirty="0" err="1">
                <a:solidFill>
                  <a:srgbClr val="4E5151"/>
                </a:solidFill>
                <a:latin typeface="Century Gothic" panose="020B0502020202020204" pitchFamily="34" charset="0"/>
              </a:rPr>
              <a:t>HBeAg</a:t>
            </a:r>
            <a:r>
              <a:rPr lang="en-US" sz="2200" dirty="0">
                <a:solidFill>
                  <a:srgbClr val="4E5151"/>
                </a:solidFill>
                <a:latin typeface="Century Gothic" panose="020B0502020202020204" pitchFamily="34" charset="0"/>
              </a:rPr>
              <a:t> </a:t>
            </a:r>
            <a:r>
              <a:rPr lang="en-US" sz="2200" dirty="0" err="1">
                <a:solidFill>
                  <a:srgbClr val="4E5151"/>
                </a:solidFill>
                <a:latin typeface="Century Gothic" panose="020B0502020202020204" pitchFamily="34" charset="0"/>
              </a:rPr>
              <a:t>pos</a:t>
            </a:r>
            <a:r>
              <a:rPr lang="en-US" sz="2200" dirty="0">
                <a:solidFill>
                  <a:srgbClr val="4E5151"/>
                </a:solidFill>
                <a:latin typeface="Century Gothic" panose="020B0502020202020204" pitchFamily="34" charset="0"/>
              </a:rPr>
              <a:t>/neg, NUC naïve/treated)</a:t>
            </a:r>
          </a:p>
          <a:p>
            <a:pPr marL="342900"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Response appeared to be independent of starting HBsAg levels</a:t>
            </a:r>
          </a:p>
          <a:p>
            <a:pPr marL="342900"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ARO-HBV appeared to be generally well-tolerated as of the data cutoff (August 24, 2018)</a:t>
            </a:r>
          </a:p>
          <a:p>
            <a:pPr marL="800100" lvl="1" indent="-342900">
              <a:spcAft>
                <a:spcPts val="1200"/>
              </a:spcAft>
              <a:buFont typeface="Arial" panose="020B0604020202020204" pitchFamily="34" charset="0"/>
              <a:buChar char="•"/>
            </a:pPr>
            <a:r>
              <a:rPr lang="en-US" sz="2200" dirty="0">
                <a:solidFill>
                  <a:srgbClr val="4E5151"/>
                </a:solidFill>
                <a:latin typeface="Century Gothic" panose="020B0502020202020204" pitchFamily="34" charset="0"/>
              </a:rPr>
              <a:t>Injection site reactions were observed in approximately 10% of injections</a:t>
            </a:r>
          </a:p>
          <a:p>
            <a:pPr marL="342900" indent="-342900">
              <a:buFont typeface="+mj-lt"/>
              <a:buAutoNum type="arabicPeriod"/>
            </a:pPr>
            <a:endParaRPr lang="en-US" sz="2400" dirty="0">
              <a:solidFill>
                <a:srgbClr val="4E5151"/>
              </a:solidFill>
              <a:latin typeface="Century Gothic" panose="020B0502020202020204" pitchFamily="34" charset="0"/>
            </a:endParaRPr>
          </a:p>
        </p:txBody>
      </p:sp>
    </p:spTree>
    <p:extLst>
      <p:ext uri="{BB962C8B-B14F-4D97-AF65-F5344CB8AC3E}">
        <p14:creationId xmlns:p14="http://schemas.microsoft.com/office/powerpoint/2010/main" val="1880035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4D512C-73A6-4943-9740-D2E3E8DC7753}"/>
              </a:ext>
            </a:extLst>
          </p:cNvPr>
          <p:cNvSpPr>
            <a:spLocks noGrp="1"/>
          </p:cNvSpPr>
          <p:nvPr>
            <p:ph type="sldNum" sz="quarter" idx="12"/>
          </p:nvPr>
        </p:nvSpPr>
        <p:spPr/>
        <p:txBody>
          <a:bodyPr/>
          <a:lstStyle/>
          <a:p>
            <a:fld id="{5B9D76FE-4F1C-4073-AFB5-C0C3954EB880}" type="slidenum">
              <a:rPr lang="en-US" smtClean="0"/>
              <a:t>24</a:t>
            </a:fld>
            <a:endParaRPr lang="en-US"/>
          </a:p>
        </p:txBody>
      </p:sp>
      <p:sp>
        <p:nvSpPr>
          <p:cNvPr id="6" name="Rectangle 5">
            <a:extLst>
              <a:ext uri="{FF2B5EF4-FFF2-40B4-BE49-F238E27FC236}">
                <a16:creationId xmlns:a16="http://schemas.microsoft.com/office/drawing/2014/main" id="{1A5D30C9-9CF9-4B5E-8C9E-5BAF2C6B05EC}"/>
              </a:ext>
            </a:extLst>
          </p:cNvPr>
          <p:cNvSpPr/>
          <p:nvPr/>
        </p:nvSpPr>
        <p:spPr>
          <a:xfrm>
            <a:off x="3672901" y="3244334"/>
            <a:ext cx="4846198" cy="523220"/>
          </a:xfrm>
          <a:prstGeom prst="rect">
            <a:avLst/>
          </a:prstGeom>
        </p:spPr>
        <p:txBody>
          <a:bodyPr wrap="none">
            <a:spAutoFit/>
          </a:bodyPr>
          <a:lstStyle/>
          <a:p>
            <a:r>
              <a:rPr lang="en-US" sz="2800" dirty="0">
                <a:solidFill>
                  <a:srgbClr val="4E5151"/>
                </a:solidFill>
                <a:latin typeface="Century Gothic" panose="020B0502020202020204" pitchFamily="34" charset="0"/>
              </a:rPr>
              <a:t>Second Example:  </a:t>
            </a:r>
            <a:r>
              <a:rPr lang="en-US" sz="2800" dirty="0" err="1">
                <a:solidFill>
                  <a:srgbClr val="4E5151"/>
                </a:solidFill>
                <a:latin typeface="Century Gothic" panose="020B0502020202020204" pitchFamily="34" charset="0"/>
              </a:rPr>
              <a:t>Inarigivir</a:t>
            </a:r>
            <a:endParaRPr lang="en-US" sz="2800" dirty="0">
              <a:solidFill>
                <a:srgbClr val="4E5151"/>
              </a:solidFill>
              <a:latin typeface="Century Gothic" panose="020B0502020202020204" pitchFamily="34" charset="0"/>
            </a:endParaRPr>
          </a:p>
        </p:txBody>
      </p:sp>
    </p:spTree>
    <p:extLst>
      <p:ext uri="{BB962C8B-B14F-4D97-AF65-F5344CB8AC3E}">
        <p14:creationId xmlns:p14="http://schemas.microsoft.com/office/powerpoint/2010/main" val="321173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5970AE4D-18FF-4543-B6A4-55E911EEF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3999" y="710484"/>
            <a:ext cx="6529975" cy="5465717"/>
          </a:xfrm>
          <a:prstGeom prst="rect">
            <a:avLst/>
          </a:prstGeom>
        </p:spPr>
      </p:pic>
      <p:sp>
        <p:nvSpPr>
          <p:cNvPr id="4" name="Rectangle 3"/>
          <p:cNvSpPr/>
          <p:nvPr/>
        </p:nvSpPr>
        <p:spPr>
          <a:xfrm>
            <a:off x="0" y="6739467"/>
            <a:ext cx="12192000" cy="1185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 name="Rectangle 4"/>
          <p:cNvSpPr/>
          <p:nvPr/>
        </p:nvSpPr>
        <p:spPr>
          <a:xfrm>
            <a:off x="370622" y="267535"/>
            <a:ext cx="7981599" cy="1405641"/>
          </a:xfrm>
          <a:prstGeom prst="rect">
            <a:avLst/>
          </a:prstGeom>
        </p:spPr>
        <p:txBody>
          <a:bodyPr wrap="square">
            <a:spAutoFit/>
          </a:bodyPr>
          <a:lstStyle/>
          <a:p>
            <a:pPr defTabSz="1218855"/>
            <a:r>
              <a:rPr lang="en-US" sz="3200" b="1" spc="400" dirty="0">
                <a:solidFill>
                  <a:srgbClr val="1F497D"/>
                </a:solidFill>
                <a:latin typeface="Arial"/>
                <a:cs typeface="Arial" panose="020B0604020202020204" pitchFamily="34" charset="0"/>
              </a:rPr>
              <a:t>INARIGIVIR</a:t>
            </a:r>
            <a:r>
              <a:rPr lang="en-US" sz="2667" b="1" spc="400" dirty="0">
                <a:solidFill>
                  <a:srgbClr val="1F497D"/>
                </a:solidFill>
                <a:latin typeface="Arial"/>
                <a:cs typeface="Arial" panose="020B0604020202020204" pitchFamily="34" charset="0"/>
              </a:rPr>
              <a:t>: </a:t>
            </a:r>
            <a:r>
              <a:rPr lang="en-US" sz="2667" spc="400" dirty="0">
                <a:solidFill>
                  <a:srgbClr val="1F497D"/>
                </a:solidFill>
                <a:latin typeface="Arial"/>
                <a:cs typeface="Arial" panose="020B0604020202020204" pitchFamily="34" charset="0"/>
              </a:rPr>
              <a:t>A NOVEL, ORAL SELECTIVE IMMUNOMODULATOR WITH A DUAL MECHANISM OF ACTION</a:t>
            </a:r>
          </a:p>
        </p:txBody>
      </p:sp>
      <p:sp>
        <p:nvSpPr>
          <p:cNvPr id="6" name="Rectangle 5"/>
          <p:cNvSpPr/>
          <p:nvPr/>
        </p:nvSpPr>
        <p:spPr>
          <a:xfrm>
            <a:off x="347602" y="5757603"/>
            <a:ext cx="6065519" cy="443583"/>
          </a:xfrm>
          <a:prstGeom prst="rect">
            <a:avLst/>
          </a:prstGeom>
        </p:spPr>
        <p:txBody>
          <a:bodyPr wrap="square">
            <a:spAutoFit/>
          </a:bodyPr>
          <a:lstStyle/>
          <a:p>
            <a:pPr marL="0" lvl="1" defTabSz="1218855">
              <a:spcAft>
                <a:spcPts val="533"/>
              </a:spcAft>
              <a:buSzPct val="100000"/>
            </a:pPr>
            <a:r>
              <a:rPr lang="en-US" sz="933" dirty="0">
                <a:solidFill>
                  <a:prstClr val="white">
                    <a:lumMod val="50000"/>
                  </a:prstClr>
                </a:solidFill>
                <a:latin typeface="Arial"/>
                <a:cs typeface="Arial" panose="020B0604020202020204" pitchFamily="34" charset="0"/>
              </a:rPr>
              <a:t>HBV, hepatitis B virus; IFN, interferon; pgRNA, pregenomic RNA; RIG-I, retinoic acid-inducible gene-I.</a:t>
            </a:r>
          </a:p>
          <a:p>
            <a:pPr marL="0" lvl="1" defTabSz="1218855">
              <a:spcAft>
                <a:spcPts val="533"/>
              </a:spcAft>
              <a:buSzPct val="100000"/>
            </a:pPr>
            <a:r>
              <a:rPr lang="it-IT" sz="933" dirty="0">
                <a:solidFill>
                  <a:prstClr val="white">
                    <a:lumMod val="50000"/>
                  </a:prstClr>
                </a:solidFill>
                <a:latin typeface="Arial"/>
                <a:cs typeface="Arial" panose="020B0604020202020204" pitchFamily="34" charset="0"/>
              </a:rPr>
              <a:t>Sato et al. </a:t>
            </a:r>
            <a:r>
              <a:rPr lang="it-IT" sz="933" i="1" dirty="0" err="1">
                <a:solidFill>
                  <a:prstClr val="white">
                    <a:lumMod val="50000"/>
                  </a:prstClr>
                </a:solidFill>
                <a:latin typeface="Arial"/>
                <a:cs typeface="Arial" panose="020B0604020202020204" pitchFamily="34" charset="0"/>
              </a:rPr>
              <a:t>Immunity</a:t>
            </a:r>
            <a:r>
              <a:rPr lang="it-IT" sz="933" dirty="0">
                <a:solidFill>
                  <a:prstClr val="white">
                    <a:lumMod val="50000"/>
                  </a:prstClr>
                </a:solidFill>
                <a:latin typeface="Arial"/>
                <a:cs typeface="Arial" panose="020B0604020202020204" pitchFamily="34" charset="0"/>
              </a:rPr>
              <a:t>. 2015;42:123-132.</a:t>
            </a:r>
          </a:p>
        </p:txBody>
      </p:sp>
      <p:sp>
        <p:nvSpPr>
          <p:cNvPr id="8" name="Content Placeholder 8"/>
          <p:cNvSpPr txBox="1">
            <a:spLocks/>
          </p:cNvSpPr>
          <p:nvPr/>
        </p:nvSpPr>
        <p:spPr>
          <a:xfrm>
            <a:off x="345643" y="2210935"/>
            <a:ext cx="5060852" cy="3494474"/>
          </a:xfrm>
          <a:prstGeom prst="rect">
            <a:avLst/>
          </a:prstGeom>
          <a:ln w="9525">
            <a:noFill/>
          </a:ln>
        </p:spPr>
        <p:txBody>
          <a:bodyPr tIns="121920" bIns="121920"/>
          <a:lstStyle>
            <a:lvl1pPr marL="228600" indent="-228600" algn="l" defTabSz="914164" rtl="0" eaLnBrk="1" latinLnBrk="0" hangingPunct="1">
              <a:lnSpc>
                <a:spcPct val="100000"/>
              </a:lnSpc>
              <a:spcBef>
                <a:spcPts val="1000"/>
              </a:spcBef>
              <a:buClr>
                <a:schemeClr val="accent1"/>
              </a:buClr>
              <a:buFont typeface="Arial" panose="020B0604020202020204" pitchFamily="34" charset="0"/>
              <a:buChar char="•"/>
              <a:defRPr lang="en-US" sz="1400" kern="1200" baseline="0" dirty="0">
                <a:solidFill>
                  <a:schemeClr val="tx1"/>
                </a:solidFill>
                <a:latin typeface="Arial" pitchFamily="34" charset="0"/>
                <a:ea typeface="ＭＳ Ｐゴシック" pitchFamily="29" charset="-128"/>
                <a:cs typeface="Times New Roman"/>
              </a:defRPr>
            </a:lvl1pPr>
            <a:lvl2pPr marL="457200" indent="-228600" algn="l" defTabSz="914164" rtl="0" eaLnBrk="1" latinLnBrk="0" hangingPunct="1">
              <a:lnSpc>
                <a:spcPct val="100000"/>
              </a:lnSpc>
              <a:spcBef>
                <a:spcPts val="800"/>
              </a:spcBef>
              <a:spcAft>
                <a:spcPts val="0"/>
              </a:spcAft>
              <a:buClr>
                <a:schemeClr val="accent1"/>
              </a:buClr>
              <a:buFont typeface="Symbol" panose="05050102010706020507" pitchFamily="18" charset="2"/>
              <a:buChar char="-"/>
              <a:defRPr lang="en-US" sz="1200" kern="1200" baseline="0" dirty="0" smtClean="0">
                <a:solidFill>
                  <a:schemeClr val="tx1"/>
                </a:solidFill>
                <a:latin typeface="Arial" pitchFamily="34" charset="0"/>
                <a:ea typeface="ＭＳ Ｐゴシック" pitchFamily="29" charset="-128"/>
                <a:cs typeface="Times New Roman"/>
              </a:defRPr>
            </a:lvl2pPr>
            <a:lvl3pPr marL="684213" marR="0" indent="-227013" algn="l" defTabSz="457136" rtl="0" eaLnBrk="1" fontAlgn="base" latinLnBrk="0" hangingPunct="1">
              <a:lnSpc>
                <a:spcPct val="100000"/>
              </a:lnSpc>
              <a:spcBef>
                <a:spcPts val="600"/>
              </a:spcBef>
              <a:spcAft>
                <a:spcPct val="0"/>
              </a:spcAft>
              <a:buClr>
                <a:schemeClr val="accent1"/>
              </a:buClr>
              <a:buSzTx/>
              <a:buFont typeface="Wingdings" panose="05000000000000000000" pitchFamily="2" charset="2"/>
              <a:buChar char="§"/>
              <a:tabLst/>
              <a:defRPr lang="en-US" sz="1100" kern="1200" baseline="0" dirty="0" smtClean="0">
                <a:solidFill>
                  <a:schemeClr val="tx1"/>
                </a:solidFill>
                <a:latin typeface="Arial" pitchFamily="34" charset="0"/>
                <a:ea typeface="ＭＳ Ｐゴシック" pitchFamily="29" charset="-128"/>
                <a:cs typeface="Times New Roman"/>
              </a:defRPr>
            </a:lvl3pPr>
            <a:lvl4pPr marL="684213" marR="0" indent="-227013" algn="l" defTabSz="457136" rtl="0" eaLnBrk="1" fontAlgn="base" latinLnBrk="0" hangingPunct="1">
              <a:lnSpc>
                <a:spcPct val="100000"/>
              </a:lnSpc>
              <a:spcBef>
                <a:spcPts val="400"/>
              </a:spcBef>
              <a:spcAft>
                <a:spcPct val="0"/>
              </a:spcAft>
              <a:buClrTx/>
              <a:buSzTx/>
              <a:buFont typeface="Wingdings" pitchFamily="2" charset="2"/>
              <a:buChar char="§"/>
              <a:tabLst/>
              <a:defRPr lang="en-US" sz="1100" kern="1200" baseline="0" dirty="0" smtClean="0">
                <a:solidFill>
                  <a:srgbClr val="000000"/>
                </a:solidFill>
                <a:latin typeface="+mn-lt"/>
                <a:ea typeface="ＭＳ Ｐゴシック" pitchFamily="29" charset="-128"/>
                <a:cs typeface="Times New Roman"/>
              </a:defRPr>
            </a:lvl4pPr>
            <a:lvl5pPr marL="912813" indent="-227013" algn="l" defTabSz="914164" rtl="0" eaLnBrk="1" latinLnBrk="0" hangingPunct="1">
              <a:lnSpc>
                <a:spcPct val="100000"/>
              </a:lnSpc>
              <a:spcBef>
                <a:spcPts val="200"/>
              </a:spcBef>
              <a:buClrTx/>
              <a:buFont typeface="Arial" pitchFamily="34" charset="0"/>
              <a:buChar char="•"/>
              <a:defRPr lang="en-US" sz="1300" kern="1200" baseline="0" dirty="0">
                <a:solidFill>
                  <a:srgbClr val="000000"/>
                </a:solidFill>
                <a:latin typeface="+mn-lt"/>
                <a:ea typeface="ＭＳ Ｐゴシック" pitchFamily="29" charset="-128"/>
                <a:cs typeface="Times New Roman"/>
              </a:defRPr>
            </a:lvl5pPr>
            <a:lvl6pPr marL="2513952" indent="-228541" algn="l" defTabSz="91416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6" indent="-228541" algn="l" defTabSz="91416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1" algn="l" defTabSz="91416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99" indent="-228541" algn="l" defTabSz="91416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8855">
              <a:spcBef>
                <a:spcPts val="800"/>
              </a:spcBef>
              <a:spcAft>
                <a:spcPts val="400"/>
              </a:spcAft>
              <a:buClr>
                <a:srgbClr val="4791CE"/>
              </a:buClr>
              <a:buNone/>
            </a:pPr>
            <a:r>
              <a:rPr lang="en-US" sz="1867" b="1" spc="-27" dirty="0">
                <a:solidFill>
                  <a:srgbClr val="1F497D">
                    <a:lumMod val="60000"/>
                    <a:lumOff val="40000"/>
                  </a:srgbClr>
                </a:solidFill>
                <a:cs typeface="Arial" panose="020B0604020202020204" pitchFamily="34" charset="0"/>
              </a:rPr>
              <a:t>INARIGIVIR is a RIG–I AGONIST which is designed to:</a:t>
            </a:r>
            <a:endParaRPr lang="en-US" sz="1867" spc="-27" dirty="0">
              <a:solidFill>
                <a:srgbClr val="1F497D">
                  <a:lumMod val="60000"/>
                  <a:lumOff val="40000"/>
                </a:srgbClr>
              </a:solidFill>
              <a:cs typeface="Arial" panose="020B0604020202020204" pitchFamily="34" charset="0"/>
            </a:endParaRPr>
          </a:p>
          <a:p>
            <a:pPr marL="304792" indent="-304792" defTabSz="1218855">
              <a:spcBef>
                <a:spcPts val="800"/>
              </a:spcBef>
              <a:spcAft>
                <a:spcPts val="400"/>
              </a:spcAft>
              <a:buClr>
                <a:prstClr val="white">
                  <a:lumMod val="50000"/>
                </a:prstClr>
              </a:buClr>
            </a:pPr>
            <a:r>
              <a:rPr lang="en-US" sz="1867" b="1" spc="-27" dirty="0">
                <a:solidFill>
                  <a:srgbClr val="1F497D"/>
                </a:solidFill>
                <a:cs typeface="Arial" panose="020B0604020202020204" pitchFamily="34" charset="0"/>
              </a:rPr>
              <a:t>Restore hepatic selective innate and adaptive immune response </a:t>
            </a:r>
            <a:r>
              <a:rPr lang="en-US" sz="1867" dirty="0">
                <a:solidFill>
                  <a:srgbClr val="1F497D"/>
                </a:solidFill>
                <a:cs typeface="Arial" panose="020B0604020202020204" pitchFamily="34" charset="0"/>
              </a:rPr>
              <a:t>stimulating the production of type I and III IFNs </a:t>
            </a:r>
          </a:p>
          <a:p>
            <a:pPr marL="304792" indent="-304792" defTabSz="1218855">
              <a:spcBef>
                <a:spcPts val="800"/>
              </a:spcBef>
              <a:spcAft>
                <a:spcPts val="400"/>
              </a:spcAft>
              <a:buClr>
                <a:prstClr val="white">
                  <a:lumMod val="50000"/>
                </a:prstClr>
              </a:buClr>
            </a:pPr>
            <a:r>
              <a:rPr lang="en-US" sz="1867" dirty="0">
                <a:solidFill>
                  <a:srgbClr val="1F497D"/>
                </a:solidFill>
                <a:cs typeface="Arial" panose="020B0604020202020204" pitchFamily="34" charset="0"/>
              </a:rPr>
              <a:t>Inhibit the HBV replication complex via a direct acting anti-viral effect</a:t>
            </a:r>
          </a:p>
          <a:p>
            <a:pPr marL="304792" indent="-304792" defTabSz="1218855">
              <a:spcBef>
                <a:spcPts val="800"/>
              </a:spcBef>
              <a:spcAft>
                <a:spcPts val="400"/>
              </a:spcAft>
              <a:buClr>
                <a:prstClr val="white">
                  <a:lumMod val="50000"/>
                </a:prstClr>
              </a:buClr>
            </a:pPr>
            <a:r>
              <a:rPr lang="en-US" sz="1867" dirty="0">
                <a:solidFill>
                  <a:srgbClr val="1F497D"/>
                </a:solidFill>
                <a:cs typeface="Arial" panose="020B0604020202020204" pitchFamily="34" charset="0"/>
              </a:rPr>
              <a:t>Result in significant anti-HBV activity with reduction in HBV DNA, HBV RNA, HBsAg </a:t>
            </a:r>
            <a:br>
              <a:rPr lang="en-US" sz="1867" dirty="0">
                <a:solidFill>
                  <a:srgbClr val="1F497D"/>
                </a:solidFill>
                <a:cs typeface="Arial" panose="020B0604020202020204" pitchFamily="34" charset="0"/>
              </a:rPr>
            </a:br>
            <a:r>
              <a:rPr lang="en-US" sz="1867" dirty="0">
                <a:solidFill>
                  <a:srgbClr val="1F497D"/>
                </a:solidFill>
                <a:cs typeface="Arial" panose="020B0604020202020204" pitchFamily="34" charset="0"/>
              </a:rPr>
              <a:t>and cccDNA</a:t>
            </a:r>
          </a:p>
          <a:p>
            <a:pPr marL="0" indent="0" defTabSz="1218855">
              <a:spcBef>
                <a:spcPts val="800"/>
              </a:spcBef>
              <a:buClr>
                <a:prstClr val="white">
                  <a:lumMod val="50000"/>
                </a:prstClr>
              </a:buClr>
              <a:buNone/>
            </a:pPr>
            <a:endParaRPr lang="en-US" sz="1867" dirty="0">
              <a:solidFill>
                <a:prstClr val="black">
                  <a:lumMod val="50000"/>
                  <a:lumOff val="50000"/>
                </a:prstClr>
              </a:solidFill>
              <a:cs typeface="Arial" panose="020B0604020202020204" pitchFamily="34" charset="0"/>
            </a:endParaRPr>
          </a:p>
          <a:p>
            <a:pPr marL="0" indent="0" defTabSz="1218855">
              <a:spcBef>
                <a:spcPts val="800"/>
              </a:spcBef>
              <a:buClr>
                <a:srgbClr val="4791CE"/>
              </a:buClr>
              <a:buNone/>
            </a:pPr>
            <a:endParaRPr lang="en-US" sz="1867" dirty="0">
              <a:solidFill>
                <a:prstClr val="black">
                  <a:lumMod val="50000"/>
                  <a:lumOff val="50000"/>
                </a:prstClr>
              </a:solidFill>
              <a:cs typeface="Arial" panose="020B0604020202020204" pitchFamily="34" charset="0"/>
            </a:endParaRPr>
          </a:p>
        </p:txBody>
      </p:sp>
      <p:sp>
        <p:nvSpPr>
          <p:cNvPr id="17" name="Rounded Rectangle 16"/>
          <p:cNvSpPr/>
          <p:nvPr/>
        </p:nvSpPr>
        <p:spPr>
          <a:xfrm>
            <a:off x="8690900" y="2210935"/>
            <a:ext cx="371960" cy="681925"/>
          </a:xfrm>
          <a:prstGeom prst="round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18" name="Rectangle 17">
            <a:extLst>
              <a:ext uri="{FF2B5EF4-FFF2-40B4-BE49-F238E27FC236}">
                <a16:creationId xmlns:a16="http://schemas.microsoft.com/office/drawing/2014/main" id="{C326CF40-C84E-4892-9342-3DEC7BFCBED0}"/>
              </a:ext>
            </a:extLst>
          </p:cNvPr>
          <p:cNvSpPr/>
          <p:nvPr/>
        </p:nvSpPr>
        <p:spPr>
          <a:xfrm>
            <a:off x="8566913" y="1861512"/>
            <a:ext cx="595035" cy="297454"/>
          </a:xfrm>
          <a:prstGeom prst="rect">
            <a:avLst/>
          </a:prstGeom>
        </p:spPr>
        <p:txBody>
          <a:bodyPr wrap="none">
            <a:spAutoFit/>
          </a:bodyPr>
          <a:lstStyle/>
          <a:p>
            <a:pPr defTabSz="1218855"/>
            <a:r>
              <a:rPr lang="en-AU" altLang="en-US" sz="1333" b="1" dirty="0">
                <a:solidFill>
                  <a:prstClr val="white">
                    <a:lumMod val="50000"/>
                  </a:prstClr>
                </a:solidFill>
                <a:latin typeface="Arial"/>
              </a:rPr>
              <a:t>RIG-I</a:t>
            </a:r>
            <a:endParaRPr lang="en-US" sz="1333" b="1" dirty="0">
              <a:solidFill>
                <a:prstClr val="white">
                  <a:lumMod val="50000"/>
                </a:prstClr>
              </a:solidFill>
              <a:latin typeface="Arial"/>
            </a:endParaRPr>
          </a:p>
        </p:txBody>
      </p:sp>
      <p:sp>
        <p:nvSpPr>
          <p:cNvPr id="19" name="Freeform 18"/>
          <p:cNvSpPr/>
          <p:nvPr/>
        </p:nvSpPr>
        <p:spPr>
          <a:xfrm>
            <a:off x="7565165" y="2562230"/>
            <a:ext cx="1105071" cy="854129"/>
          </a:xfrm>
          <a:custGeom>
            <a:avLst/>
            <a:gdLst>
              <a:gd name="connsiteX0" fmla="*/ 635430 w 635430"/>
              <a:gd name="connsiteY0" fmla="*/ 0 h 433953"/>
              <a:gd name="connsiteX1" fmla="*/ 0 w 635430"/>
              <a:gd name="connsiteY1" fmla="*/ 0 h 433953"/>
              <a:gd name="connsiteX2" fmla="*/ 0 w 635430"/>
              <a:gd name="connsiteY2" fmla="*/ 433953 h 433953"/>
            </a:gdLst>
            <a:ahLst/>
            <a:cxnLst>
              <a:cxn ang="0">
                <a:pos x="connsiteX0" y="connsiteY0"/>
              </a:cxn>
              <a:cxn ang="0">
                <a:pos x="connsiteX1" y="connsiteY1"/>
              </a:cxn>
              <a:cxn ang="0">
                <a:pos x="connsiteX2" y="connsiteY2"/>
              </a:cxn>
            </a:cxnLst>
            <a:rect l="l" t="t" r="r" b="b"/>
            <a:pathLst>
              <a:path w="635430" h="433953">
                <a:moveTo>
                  <a:pt x="635430" y="0"/>
                </a:moveTo>
                <a:lnTo>
                  <a:pt x="0" y="0"/>
                </a:lnTo>
                <a:lnTo>
                  <a:pt x="0" y="433953"/>
                </a:lnTo>
              </a:path>
            </a:pathLst>
          </a:custGeom>
          <a:noFill/>
          <a:ln w="15875" cap="rnd" cmpd="sng">
            <a:solidFill>
              <a:schemeClr val="bg1">
                <a:lumMod val="50000"/>
              </a:schemeClr>
            </a:solidFill>
            <a:prstDash val="sysDot"/>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grpSp>
        <p:nvGrpSpPr>
          <p:cNvPr id="30" name="Group 29"/>
          <p:cNvGrpSpPr/>
          <p:nvPr/>
        </p:nvGrpSpPr>
        <p:grpSpPr>
          <a:xfrm>
            <a:off x="6980881" y="3231457"/>
            <a:ext cx="1198033" cy="320984"/>
            <a:chOff x="10115550" y="2051050"/>
            <a:chExt cx="898525" cy="240738"/>
          </a:xfrm>
          <a:effectLst/>
        </p:grpSpPr>
        <p:cxnSp>
          <p:nvCxnSpPr>
            <p:cNvPr id="21" name="Straight Connector 20"/>
            <p:cNvCxnSpPr/>
            <p:nvPr/>
          </p:nvCxnSpPr>
          <p:spPr>
            <a:xfrm>
              <a:off x="10115550" y="2291788"/>
              <a:ext cx="834101" cy="0"/>
            </a:xfrm>
            <a:prstGeom prst="line">
              <a:avLst/>
            </a:prstGeom>
            <a:ln w="1587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10140950" y="21272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23" name="Oval 22"/>
            <p:cNvSpPr/>
            <p:nvPr/>
          </p:nvSpPr>
          <p:spPr>
            <a:xfrm>
              <a:off x="10248900" y="20510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25" name="Oval 24"/>
            <p:cNvSpPr/>
            <p:nvPr/>
          </p:nvSpPr>
          <p:spPr>
            <a:xfrm>
              <a:off x="10836275" y="21272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26" name="Oval 25"/>
            <p:cNvSpPr/>
            <p:nvPr/>
          </p:nvSpPr>
          <p:spPr>
            <a:xfrm>
              <a:off x="10944225" y="20510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27" name="Freeform 26"/>
            <p:cNvSpPr/>
            <p:nvPr/>
          </p:nvSpPr>
          <p:spPr>
            <a:xfrm>
              <a:off x="10179050" y="2095500"/>
              <a:ext cx="104775" cy="190500"/>
            </a:xfrm>
            <a:custGeom>
              <a:avLst/>
              <a:gdLst>
                <a:gd name="connsiteX0" fmla="*/ 0 w 104775"/>
                <a:gd name="connsiteY0" fmla="*/ 190500 h 190500"/>
                <a:gd name="connsiteX1" fmla="*/ 0 w 104775"/>
                <a:gd name="connsiteY1" fmla="*/ 73025 h 190500"/>
                <a:gd name="connsiteX2" fmla="*/ 104775 w 104775"/>
                <a:gd name="connsiteY2" fmla="*/ 0 h 190500"/>
              </a:gdLst>
              <a:ahLst/>
              <a:cxnLst>
                <a:cxn ang="0">
                  <a:pos x="connsiteX0" y="connsiteY0"/>
                </a:cxn>
                <a:cxn ang="0">
                  <a:pos x="connsiteX1" y="connsiteY1"/>
                </a:cxn>
                <a:cxn ang="0">
                  <a:pos x="connsiteX2" y="connsiteY2"/>
                </a:cxn>
              </a:cxnLst>
              <a:rect l="l" t="t" r="r" b="b"/>
              <a:pathLst>
                <a:path w="104775" h="190500">
                  <a:moveTo>
                    <a:pt x="0" y="190500"/>
                  </a:moveTo>
                  <a:lnTo>
                    <a:pt x="0" y="73025"/>
                  </a:lnTo>
                  <a:lnTo>
                    <a:pt x="104775" y="0"/>
                  </a:lnTo>
                </a:path>
              </a:pathLst>
            </a:custGeom>
            <a:noFill/>
            <a:ln w="158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sp>
          <p:nvSpPr>
            <p:cNvPr id="29" name="Freeform 28"/>
            <p:cNvSpPr/>
            <p:nvPr/>
          </p:nvSpPr>
          <p:spPr>
            <a:xfrm>
              <a:off x="10858500" y="2095500"/>
              <a:ext cx="104775" cy="190500"/>
            </a:xfrm>
            <a:custGeom>
              <a:avLst/>
              <a:gdLst>
                <a:gd name="connsiteX0" fmla="*/ 0 w 104775"/>
                <a:gd name="connsiteY0" fmla="*/ 190500 h 190500"/>
                <a:gd name="connsiteX1" fmla="*/ 0 w 104775"/>
                <a:gd name="connsiteY1" fmla="*/ 73025 h 190500"/>
                <a:gd name="connsiteX2" fmla="*/ 104775 w 104775"/>
                <a:gd name="connsiteY2" fmla="*/ 0 h 190500"/>
              </a:gdLst>
              <a:ahLst/>
              <a:cxnLst>
                <a:cxn ang="0">
                  <a:pos x="connsiteX0" y="connsiteY0"/>
                </a:cxn>
                <a:cxn ang="0">
                  <a:pos x="connsiteX1" y="connsiteY1"/>
                </a:cxn>
                <a:cxn ang="0">
                  <a:pos x="connsiteX2" y="connsiteY2"/>
                </a:cxn>
              </a:cxnLst>
              <a:rect l="l" t="t" r="r" b="b"/>
              <a:pathLst>
                <a:path w="104775" h="190500">
                  <a:moveTo>
                    <a:pt x="0" y="190500"/>
                  </a:moveTo>
                  <a:lnTo>
                    <a:pt x="0" y="73025"/>
                  </a:lnTo>
                  <a:lnTo>
                    <a:pt x="104775" y="0"/>
                  </a:lnTo>
                </a:path>
              </a:pathLst>
            </a:custGeom>
            <a:noFill/>
            <a:ln w="158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grpSp>
      <p:sp>
        <p:nvSpPr>
          <p:cNvPr id="31" name="Rounded Rectangle 30"/>
          <p:cNvSpPr/>
          <p:nvPr/>
        </p:nvSpPr>
        <p:spPr>
          <a:xfrm rot="16200000">
            <a:off x="6670088" y="2737115"/>
            <a:ext cx="371960" cy="681925"/>
          </a:xfrm>
          <a:prstGeom prst="roundRect">
            <a:avLst/>
          </a:prstGeom>
          <a:solidFill>
            <a:schemeClr val="bg1"/>
          </a:solid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32" name="Rectangle 31">
            <a:extLst>
              <a:ext uri="{FF2B5EF4-FFF2-40B4-BE49-F238E27FC236}">
                <a16:creationId xmlns:a16="http://schemas.microsoft.com/office/drawing/2014/main" id="{C326CF40-C84E-4892-9342-3DEC7BFCBED0}"/>
              </a:ext>
            </a:extLst>
          </p:cNvPr>
          <p:cNvSpPr/>
          <p:nvPr/>
        </p:nvSpPr>
        <p:spPr>
          <a:xfrm>
            <a:off x="6533267" y="2554531"/>
            <a:ext cx="595035" cy="297454"/>
          </a:xfrm>
          <a:prstGeom prst="rect">
            <a:avLst/>
          </a:prstGeom>
        </p:spPr>
        <p:txBody>
          <a:bodyPr wrap="none">
            <a:spAutoFit/>
          </a:bodyPr>
          <a:lstStyle/>
          <a:p>
            <a:pPr defTabSz="1218855"/>
            <a:r>
              <a:rPr lang="en-AU" altLang="en-US" sz="1333" b="1" dirty="0">
                <a:solidFill>
                  <a:prstClr val="white">
                    <a:lumMod val="50000"/>
                  </a:prstClr>
                </a:solidFill>
                <a:latin typeface="Arial"/>
              </a:rPr>
              <a:t>RIG-I</a:t>
            </a:r>
            <a:endParaRPr lang="en-US" sz="1333" b="1" dirty="0">
              <a:solidFill>
                <a:prstClr val="white">
                  <a:lumMod val="50000"/>
                </a:prstClr>
              </a:solidFill>
              <a:latin typeface="Arial"/>
            </a:endParaRPr>
          </a:p>
        </p:txBody>
      </p:sp>
      <p:cxnSp>
        <p:nvCxnSpPr>
          <p:cNvPr id="34" name="Straight Connector 33"/>
          <p:cNvCxnSpPr/>
          <p:nvPr/>
        </p:nvCxnSpPr>
        <p:spPr>
          <a:xfrm>
            <a:off x="7562951" y="3711846"/>
            <a:ext cx="0" cy="472540"/>
          </a:xfrm>
          <a:prstGeom prst="line">
            <a:avLst/>
          </a:prstGeom>
          <a:ln w="15875" cap="rnd">
            <a:solidFill>
              <a:schemeClr val="accent5"/>
            </a:solidFill>
            <a:prstDash val="sysDot"/>
          </a:ln>
          <a:effectLst/>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C326CF40-C84E-4892-9342-3DEC7BFCBED0}"/>
              </a:ext>
            </a:extLst>
          </p:cNvPr>
          <p:cNvSpPr/>
          <p:nvPr/>
        </p:nvSpPr>
        <p:spPr>
          <a:xfrm>
            <a:off x="7146703" y="4205016"/>
            <a:ext cx="870751" cy="502573"/>
          </a:xfrm>
          <a:prstGeom prst="rect">
            <a:avLst/>
          </a:prstGeom>
        </p:spPr>
        <p:txBody>
          <a:bodyPr wrap="none">
            <a:spAutoFit/>
          </a:bodyPr>
          <a:lstStyle/>
          <a:p>
            <a:pPr algn="ctr" defTabSz="1218855"/>
            <a:r>
              <a:rPr lang="en-AU" altLang="en-US" sz="1333" b="1" dirty="0">
                <a:solidFill>
                  <a:prstClr val="black">
                    <a:lumMod val="50000"/>
                    <a:lumOff val="50000"/>
                  </a:prstClr>
                </a:solidFill>
                <a:latin typeface="Arial"/>
              </a:rPr>
              <a:t>TYPE III </a:t>
            </a:r>
            <a:br>
              <a:rPr lang="en-AU" altLang="en-US" sz="1333" b="1" dirty="0">
                <a:solidFill>
                  <a:prstClr val="black">
                    <a:lumMod val="50000"/>
                    <a:lumOff val="50000"/>
                  </a:prstClr>
                </a:solidFill>
                <a:latin typeface="Arial"/>
              </a:rPr>
            </a:br>
            <a:r>
              <a:rPr lang="en-AU" altLang="en-US" sz="1333" b="1" dirty="0">
                <a:solidFill>
                  <a:prstClr val="black">
                    <a:lumMod val="50000"/>
                    <a:lumOff val="50000"/>
                  </a:prstClr>
                </a:solidFill>
                <a:latin typeface="Arial"/>
              </a:rPr>
              <a:t>IFNs</a:t>
            </a:r>
            <a:endParaRPr lang="en-US" sz="1333" b="1" dirty="0">
              <a:solidFill>
                <a:prstClr val="black">
                  <a:lumMod val="50000"/>
                  <a:lumOff val="50000"/>
                </a:prstClr>
              </a:solidFill>
              <a:latin typeface="Arial"/>
            </a:endParaRPr>
          </a:p>
        </p:txBody>
      </p:sp>
      <p:sp>
        <p:nvSpPr>
          <p:cNvPr id="40" name="Rectangle 39">
            <a:extLst>
              <a:ext uri="{FF2B5EF4-FFF2-40B4-BE49-F238E27FC236}">
                <a16:creationId xmlns:a16="http://schemas.microsoft.com/office/drawing/2014/main" id="{C326CF40-C84E-4892-9342-3DEC7BFCBED0}"/>
              </a:ext>
            </a:extLst>
          </p:cNvPr>
          <p:cNvSpPr/>
          <p:nvPr/>
        </p:nvSpPr>
        <p:spPr>
          <a:xfrm>
            <a:off x="7422107" y="1167227"/>
            <a:ext cx="1681776" cy="276999"/>
          </a:xfrm>
          <a:prstGeom prst="rect">
            <a:avLst/>
          </a:prstGeom>
        </p:spPr>
        <p:txBody>
          <a:bodyPr wrap="square">
            <a:spAutoFit/>
          </a:bodyPr>
          <a:lstStyle/>
          <a:p>
            <a:pPr algn="ctr" defTabSz="1218855"/>
            <a:r>
              <a:rPr lang="en-AU" altLang="en-US" sz="1200" b="1" dirty="0">
                <a:solidFill>
                  <a:srgbClr val="9BBB59">
                    <a:lumMod val="75000"/>
                  </a:srgbClr>
                </a:solidFill>
                <a:latin typeface="Arial"/>
              </a:rPr>
              <a:t>OATP1 </a:t>
            </a:r>
          </a:p>
        </p:txBody>
      </p:sp>
      <p:cxnSp>
        <p:nvCxnSpPr>
          <p:cNvPr id="42" name="Straight Connector 41"/>
          <p:cNvCxnSpPr/>
          <p:nvPr/>
        </p:nvCxnSpPr>
        <p:spPr>
          <a:xfrm>
            <a:off x="7562951" y="4799746"/>
            <a:ext cx="0" cy="472540"/>
          </a:xfrm>
          <a:prstGeom prst="line">
            <a:avLst/>
          </a:prstGeom>
          <a:ln w="15875" cap="rnd">
            <a:solidFill>
              <a:schemeClr val="accent5"/>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Freeform 42"/>
          <p:cNvSpPr/>
          <p:nvPr/>
        </p:nvSpPr>
        <p:spPr>
          <a:xfrm flipH="1">
            <a:off x="9065714" y="2562231"/>
            <a:ext cx="1105071" cy="279367"/>
          </a:xfrm>
          <a:custGeom>
            <a:avLst/>
            <a:gdLst>
              <a:gd name="connsiteX0" fmla="*/ 635430 w 635430"/>
              <a:gd name="connsiteY0" fmla="*/ 0 h 433953"/>
              <a:gd name="connsiteX1" fmla="*/ 0 w 635430"/>
              <a:gd name="connsiteY1" fmla="*/ 0 h 433953"/>
              <a:gd name="connsiteX2" fmla="*/ 0 w 635430"/>
              <a:gd name="connsiteY2" fmla="*/ 433953 h 433953"/>
            </a:gdLst>
            <a:ahLst/>
            <a:cxnLst>
              <a:cxn ang="0">
                <a:pos x="connsiteX0" y="connsiteY0"/>
              </a:cxn>
              <a:cxn ang="0">
                <a:pos x="connsiteX1" y="connsiteY1"/>
              </a:cxn>
              <a:cxn ang="0">
                <a:pos x="connsiteX2" y="connsiteY2"/>
              </a:cxn>
            </a:cxnLst>
            <a:rect l="l" t="t" r="r" b="b"/>
            <a:pathLst>
              <a:path w="635430" h="433953">
                <a:moveTo>
                  <a:pt x="635430" y="0"/>
                </a:moveTo>
                <a:lnTo>
                  <a:pt x="0" y="0"/>
                </a:lnTo>
                <a:lnTo>
                  <a:pt x="0" y="433953"/>
                </a:lnTo>
              </a:path>
            </a:pathLst>
          </a:custGeom>
          <a:noFill/>
          <a:ln w="15875" cap="rnd" cmpd="sng">
            <a:solidFill>
              <a:schemeClr val="accent2"/>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sp>
        <p:nvSpPr>
          <p:cNvPr id="44" name="Rectangle 43">
            <a:extLst>
              <a:ext uri="{FF2B5EF4-FFF2-40B4-BE49-F238E27FC236}">
                <a16:creationId xmlns:a16="http://schemas.microsoft.com/office/drawing/2014/main" id="{C326CF40-C84E-4892-9342-3DEC7BFCBED0}"/>
              </a:ext>
            </a:extLst>
          </p:cNvPr>
          <p:cNvSpPr/>
          <p:nvPr/>
        </p:nvSpPr>
        <p:spPr>
          <a:xfrm>
            <a:off x="10021806" y="1759717"/>
            <a:ext cx="1516604" cy="789703"/>
          </a:xfrm>
          <a:prstGeom prst="rect">
            <a:avLst/>
          </a:prstGeom>
        </p:spPr>
        <p:txBody>
          <a:bodyPr wrap="square">
            <a:spAutoFit/>
          </a:bodyPr>
          <a:lstStyle/>
          <a:p>
            <a:pPr defTabSz="1218855"/>
            <a:r>
              <a:rPr lang="en-AU" altLang="en-US" sz="1133" b="1" dirty="0">
                <a:solidFill>
                  <a:srgbClr val="C0504D"/>
                </a:solidFill>
                <a:latin typeface="Arial"/>
              </a:rPr>
              <a:t>DAA EFFECT TARGETING REPLICATION COMPLEX</a:t>
            </a:r>
            <a:endParaRPr lang="en-US" sz="1133" b="1" dirty="0">
              <a:solidFill>
                <a:srgbClr val="C0504D"/>
              </a:solidFill>
              <a:latin typeface="Arial"/>
            </a:endParaRPr>
          </a:p>
        </p:txBody>
      </p:sp>
      <p:grpSp>
        <p:nvGrpSpPr>
          <p:cNvPr id="46" name="Group 45"/>
          <p:cNvGrpSpPr/>
          <p:nvPr/>
        </p:nvGrpSpPr>
        <p:grpSpPr>
          <a:xfrm>
            <a:off x="9620953" y="3231457"/>
            <a:ext cx="1198033" cy="320984"/>
            <a:chOff x="10115550" y="2051050"/>
            <a:chExt cx="898525" cy="240738"/>
          </a:xfrm>
          <a:effectLst/>
        </p:grpSpPr>
        <p:cxnSp>
          <p:nvCxnSpPr>
            <p:cNvPr id="47" name="Straight Connector 46"/>
            <p:cNvCxnSpPr/>
            <p:nvPr/>
          </p:nvCxnSpPr>
          <p:spPr>
            <a:xfrm>
              <a:off x="10115550" y="2291788"/>
              <a:ext cx="834101" cy="0"/>
            </a:xfrm>
            <a:prstGeom prst="line">
              <a:avLst/>
            </a:prstGeom>
            <a:ln w="1587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10140950" y="21272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49" name="Oval 48"/>
            <p:cNvSpPr/>
            <p:nvPr/>
          </p:nvSpPr>
          <p:spPr>
            <a:xfrm>
              <a:off x="10248900" y="20510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0" name="Oval 49"/>
            <p:cNvSpPr/>
            <p:nvPr/>
          </p:nvSpPr>
          <p:spPr>
            <a:xfrm>
              <a:off x="10836275" y="21272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1" name="Oval 50"/>
            <p:cNvSpPr/>
            <p:nvPr/>
          </p:nvSpPr>
          <p:spPr>
            <a:xfrm>
              <a:off x="10944225" y="2051050"/>
              <a:ext cx="69850" cy="69850"/>
            </a:xfrm>
            <a:prstGeom prst="ellipse">
              <a:avLst/>
            </a:prstGeom>
            <a:solidFill>
              <a:srgbClr val="263D8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2" name="Freeform 51"/>
            <p:cNvSpPr/>
            <p:nvPr/>
          </p:nvSpPr>
          <p:spPr>
            <a:xfrm>
              <a:off x="10179050" y="2095500"/>
              <a:ext cx="104775" cy="190500"/>
            </a:xfrm>
            <a:custGeom>
              <a:avLst/>
              <a:gdLst>
                <a:gd name="connsiteX0" fmla="*/ 0 w 104775"/>
                <a:gd name="connsiteY0" fmla="*/ 190500 h 190500"/>
                <a:gd name="connsiteX1" fmla="*/ 0 w 104775"/>
                <a:gd name="connsiteY1" fmla="*/ 73025 h 190500"/>
                <a:gd name="connsiteX2" fmla="*/ 104775 w 104775"/>
                <a:gd name="connsiteY2" fmla="*/ 0 h 190500"/>
              </a:gdLst>
              <a:ahLst/>
              <a:cxnLst>
                <a:cxn ang="0">
                  <a:pos x="connsiteX0" y="connsiteY0"/>
                </a:cxn>
                <a:cxn ang="0">
                  <a:pos x="connsiteX1" y="connsiteY1"/>
                </a:cxn>
                <a:cxn ang="0">
                  <a:pos x="connsiteX2" y="connsiteY2"/>
                </a:cxn>
              </a:cxnLst>
              <a:rect l="l" t="t" r="r" b="b"/>
              <a:pathLst>
                <a:path w="104775" h="190500">
                  <a:moveTo>
                    <a:pt x="0" y="190500"/>
                  </a:moveTo>
                  <a:lnTo>
                    <a:pt x="0" y="73025"/>
                  </a:lnTo>
                  <a:lnTo>
                    <a:pt x="104775" y="0"/>
                  </a:lnTo>
                </a:path>
              </a:pathLst>
            </a:custGeom>
            <a:noFill/>
            <a:ln w="158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sp>
          <p:nvSpPr>
            <p:cNvPr id="53" name="Freeform 52"/>
            <p:cNvSpPr/>
            <p:nvPr/>
          </p:nvSpPr>
          <p:spPr>
            <a:xfrm>
              <a:off x="10858500" y="2095500"/>
              <a:ext cx="104775" cy="190500"/>
            </a:xfrm>
            <a:custGeom>
              <a:avLst/>
              <a:gdLst>
                <a:gd name="connsiteX0" fmla="*/ 0 w 104775"/>
                <a:gd name="connsiteY0" fmla="*/ 190500 h 190500"/>
                <a:gd name="connsiteX1" fmla="*/ 0 w 104775"/>
                <a:gd name="connsiteY1" fmla="*/ 73025 h 190500"/>
                <a:gd name="connsiteX2" fmla="*/ 104775 w 104775"/>
                <a:gd name="connsiteY2" fmla="*/ 0 h 190500"/>
              </a:gdLst>
              <a:ahLst/>
              <a:cxnLst>
                <a:cxn ang="0">
                  <a:pos x="connsiteX0" y="connsiteY0"/>
                </a:cxn>
                <a:cxn ang="0">
                  <a:pos x="connsiteX1" y="connsiteY1"/>
                </a:cxn>
                <a:cxn ang="0">
                  <a:pos x="connsiteX2" y="connsiteY2"/>
                </a:cxn>
              </a:cxnLst>
              <a:rect l="l" t="t" r="r" b="b"/>
              <a:pathLst>
                <a:path w="104775" h="190500">
                  <a:moveTo>
                    <a:pt x="0" y="190500"/>
                  </a:moveTo>
                  <a:lnTo>
                    <a:pt x="0" y="73025"/>
                  </a:lnTo>
                  <a:lnTo>
                    <a:pt x="104775" y="0"/>
                  </a:lnTo>
                </a:path>
              </a:pathLst>
            </a:custGeom>
            <a:noFill/>
            <a:ln w="158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8855"/>
              <a:endParaRPr lang="en-US" sz="2400" dirty="0">
                <a:solidFill>
                  <a:prstClr val="white"/>
                </a:solidFill>
                <a:latin typeface="Arial"/>
              </a:endParaRPr>
            </a:p>
          </p:txBody>
        </p:sp>
      </p:grpSp>
      <p:cxnSp>
        <p:nvCxnSpPr>
          <p:cNvPr id="54" name="Straight Connector 53"/>
          <p:cNvCxnSpPr/>
          <p:nvPr/>
        </p:nvCxnSpPr>
        <p:spPr>
          <a:xfrm>
            <a:off x="10169580" y="3711846"/>
            <a:ext cx="0" cy="1573199"/>
          </a:xfrm>
          <a:prstGeom prst="line">
            <a:avLst/>
          </a:prstGeom>
          <a:ln w="15875" cap="rnd">
            <a:solidFill>
              <a:schemeClr val="accent2"/>
            </a:solidFill>
            <a:prstDash val="sysDot"/>
          </a:ln>
          <a:effectLst/>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C326CF40-C84E-4892-9342-3DEC7BFCBED0}"/>
              </a:ext>
            </a:extLst>
          </p:cNvPr>
          <p:cNvSpPr/>
          <p:nvPr/>
        </p:nvSpPr>
        <p:spPr>
          <a:xfrm>
            <a:off x="6478893" y="3581891"/>
            <a:ext cx="946093" cy="256545"/>
          </a:xfrm>
          <a:prstGeom prst="rect">
            <a:avLst/>
          </a:prstGeom>
        </p:spPr>
        <p:txBody>
          <a:bodyPr wrap="none">
            <a:spAutoFit/>
          </a:bodyPr>
          <a:lstStyle/>
          <a:p>
            <a:pPr defTabSz="1218855"/>
            <a:r>
              <a:rPr lang="en-AU" altLang="en-US" sz="1067" dirty="0">
                <a:solidFill>
                  <a:srgbClr val="1F497D"/>
                </a:solidFill>
                <a:latin typeface="Arial"/>
              </a:rPr>
              <a:t>HBV pgRNA</a:t>
            </a:r>
            <a:endParaRPr lang="en-US" sz="1067" dirty="0">
              <a:solidFill>
                <a:srgbClr val="1F497D"/>
              </a:solidFill>
              <a:latin typeface="Arial"/>
            </a:endParaRPr>
          </a:p>
        </p:txBody>
      </p:sp>
      <p:sp>
        <p:nvSpPr>
          <p:cNvPr id="60" name="Rectangle 59">
            <a:extLst>
              <a:ext uri="{FF2B5EF4-FFF2-40B4-BE49-F238E27FC236}">
                <a16:creationId xmlns:a16="http://schemas.microsoft.com/office/drawing/2014/main" id="{C326CF40-C84E-4892-9342-3DEC7BFCBED0}"/>
              </a:ext>
            </a:extLst>
          </p:cNvPr>
          <p:cNvSpPr/>
          <p:nvPr/>
        </p:nvSpPr>
        <p:spPr>
          <a:xfrm>
            <a:off x="6703224" y="3396573"/>
            <a:ext cx="290464" cy="256545"/>
          </a:xfrm>
          <a:prstGeom prst="rect">
            <a:avLst/>
          </a:prstGeom>
        </p:spPr>
        <p:txBody>
          <a:bodyPr wrap="none">
            <a:spAutoFit/>
          </a:bodyPr>
          <a:lstStyle/>
          <a:p>
            <a:pPr defTabSz="1218855"/>
            <a:r>
              <a:rPr lang="en-AU" altLang="en-US" sz="1067" dirty="0">
                <a:solidFill>
                  <a:srgbClr val="1F497D"/>
                </a:solidFill>
                <a:latin typeface="Arial"/>
              </a:rPr>
              <a:t>5’</a:t>
            </a:r>
            <a:endParaRPr lang="en-US" sz="1067" dirty="0">
              <a:solidFill>
                <a:srgbClr val="1F497D"/>
              </a:solidFill>
              <a:latin typeface="Arial"/>
            </a:endParaRPr>
          </a:p>
        </p:txBody>
      </p:sp>
      <p:sp>
        <p:nvSpPr>
          <p:cNvPr id="61" name="Rectangle 60">
            <a:extLst>
              <a:ext uri="{FF2B5EF4-FFF2-40B4-BE49-F238E27FC236}">
                <a16:creationId xmlns:a16="http://schemas.microsoft.com/office/drawing/2014/main" id="{C326CF40-C84E-4892-9342-3DEC7BFCBED0}"/>
              </a:ext>
            </a:extLst>
          </p:cNvPr>
          <p:cNvSpPr/>
          <p:nvPr/>
        </p:nvSpPr>
        <p:spPr>
          <a:xfrm>
            <a:off x="8049220" y="3396573"/>
            <a:ext cx="290464" cy="256545"/>
          </a:xfrm>
          <a:prstGeom prst="rect">
            <a:avLst/>
          </a:prstGeom>
        </p:spPr>
        <p:txBody>
          <a:bodyPr wrap="none">
            <a:spAutoFit/>
          </a:bodyPr>
          <a:lstStyle/>
          <a:p>
            <a:pPr defTabSz="1218855"/>
            <a:r>
              <a:rPr lang="en-AU" altLang="en-US" sz="1067" dirty="0">
                <a:solidFill>
                  <a:srgbClr val="1F497D"/>
                </a:solidFill>
                <a:latin typeface="Arial"/>
              </a:rPr>
              <a:t>3’</a:t>
            </a:r>
            <a:endParaRPr lang="en-US" sz="1067" dirty="0">
              <a:solidFill>
                <a:srgbClr val="1F497D"/>
              </a:solidFill>
              <a:latin typeface="Arial"/>
            </a:endParaRPr>
          </a:p>
        </p:txBody>
      </p:sp>
      <p:sp>
        <p:nvSpPr>
          <p:cNvPr id="64" name="Rectangle 63">
            <a:extLst>
              <a:ext uri="{FF2B5EF4-FFF2-40B4-BE49-F238E27FC236}">
                <a16:creationId xmlns:a16="http://schemas.microsoft.com/office/drawing/2014/main" id="{C326CF40-C84E-4892-9342-3DEC7BFCBED0}"/>
              </a:ext>
            </a:extLst>
          </p:cNvPr>
          <p:cNvSpPr/>
          <p:nvPr/>
        </p:nvSpPr>
        <p:spPr>
          <a:xfrm>
            <a:off x="9102612" y="3581891"/>
            <a:ext cx="946093" cy="256545"/>
          </a:xfrm>
          <a:prstGeom prst="rect">
            <a:avLst/>
          </a:prstGeom>
        </p:spPr>
        <p:txBody>
          <a:bodyPr wrap="none">
            <a:spAutoFit/>
          </a:bodyPr>
          <a:lstStyle/>
          <a:p>
            <a:pPr defTabSz="1218855"/>
            <a:r>
              <a:rPr lang="en-AU" altLang="en-US" sz="1067" dirty="0">
                <a:solidFill>
                  <a:srgbClr val="1F497D"/>
                </a:solidFill>
                <a:latin typeface="Arial"/>
              </a:rPr>
              <a:t>HBV pgRNA</a:t>
            </a:r>
            <a:endParaRPr lang="en-US" sz="1067" dirty="0">
              <a:solidFill>
                <a:srgbClr val="1F497D"/>
              </a:solidFill>
              <a:latin typeface="Arial"/>
            </a:endParaRPr>
          </a:p>
        </p:txBody>
      </p:sp>
      <p:sp>
        <p:nvSpPr>
          <p:cNvPr id="65" name="Rectangle 64">
            <a:extLst>
              <a:ext uri="{FF2B5EF4-FFF2-40B4-BE49-F238E27FC236}">
                <a16:creationId xmlns:a16="http://schemas.microsoft.com/office/drawing/2014/main" id="{C326CF40-C84E-4892-9342-3DEC7BFCBED0}"/>
              </a:ext>
            </a:extLst>
          </p:cNvPr>
          <p:cNvSpPr/>
          <p:nvPr/>
        </p:nvSpPr>
        <p:spPr>
          <a:xfrm>
            <a:off x="9326943" y="3396573"/>
            <a:ext cx="290464" cy="256545"/>
          </a:xfrm>
          <a:prstGeom prst="rect">
            <a:avLst/>
          </a:prstGeom>
        </p:spPr>
        <p:txBody>
          <a:bodyPr wrap="none">
            <a:spAutoFit/>
          </a:bodyPr>
          <a:lstStyle/>
          <a:p>
            <a:pPr defTabSz="1218855"/>
            <a:r>
              <a:rPr lang="en-AU" altLang="en-US" sz="1067" dirty="0">
                <a:solidFill>
                  <a:srgbClr val="1F497D"/>
                </a:solidFill>
                <a:latin typeface="Arial"/>
              </a:rPr>
              <a:t>5’</a:t>
            </a:r>
            <a:endParaRPr lang="en-US" sz="1067" dirty="0">
              <a:solidFill>
                <a:srgbClr val="1F497D"/>
              </a:solidFill>
              <a:latin typeface="Arial"/>
            </a:endParaRPr>
          </a:p>
        </p:txBody>
      </p:sp>
      <p:sp>
        <p:nvSpPr>
          <p:cNvPr id="66" name="Rectangle 65">
            <a:extLst>
              <a:ext uri="{FF2B5EF4-FFF2-40B4-BE49-F238E27FC236}">
                <a16:creationId xmlns:a16="http://schemas.microsoft.com/office/drawing/2014/main" id="{C326CF40-C84E-4892-9342-3DEC7BFCBED0}"/>
              </a:ext>
            </a:extLst>
          </p:cNvPr>
          <p:cNvSpPr/>
          <p:nvPr/>
        </p:nvSpPr>
        <p:spPr>
          <a:xfrm>
            <a:off x="10672939" y="3396573"/>
            <a:ext cx="290464" cy="256545"/>
          </a:xfrm>
          <a:prstGeom prst="rect">
            <a:avLst/>
          </a:prstGeom>
        </p:spPr>
        <p:txBody>
          <a:bodyPr wrap="none">
            <a:spAutoFit/>
          </a:bodyPr>
          <a:lstStyle/>
          <a:p>
            <a:pPr defTabSz="1218855"/>
            <a:r>
              <a:rPr lang="en-AU" altLang="en-US" sz="1067" dirty="0">
                <a:solidFill>
                  <a:srgbClr val="1F497D"/>
                </a:solidFill>
                <a:latin typeface="Arial"/>
              </a:rPr>
              <a:t>3’</a:t>
            </a:r>
            <a:endParaRPr lang="en-US" sz="1067" dirty="0">
              <a:solidFill>
                <a:srgbClr val="1F497D"/>
              </a:solidFill>
              <a:latin typeface="Arial"/>
            </a:endParaRPr>
          </a:p>
        </p:txBody>
      </p:sp>
      <p:sp>
        <p:nvSpPr>
          <p:cNvPr id="67" name="Rounded Rectangle 66"/>
          <p:cNvSpPr/>
          <p:nvPr/>
        </p:nvSpPr>
        <p:spPr>
          <a:xfrm rot="5400000">
            <a:off x="8664164" y="4121607"/>
            <a:ext cx="383187" cy="2707947"/>
          </a:xfrm>
          <a:prstGeom prst="roundRect">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68" name="Rectangle 67">
            <a:extLst>
              <a:ext uri="{FF2B5EF4-FFF2-40B4-BE49-F238E27FC236}">
                <a16:creationId xmlns:a16="http://schemas.microsoft.com/office/drawing/2014/main" id="{C326CF40-C84E-4892-9342-3DEC7BFCBED0}"/>
              </a:ext>
            </a:extLst>
          </p:cNvPr>
          <p:cNvSpPr/>
          <p:nvPr/>
        </p:nvSpPr>
        <p:spPr>
          <a:xfrm>
            <a:off x="7268341" y="5309690"/>
            <a:ext cx="3242819" cy="276999"/>
          </a:xfrm>
          <a:prstGeom prst="rect">
            <a:avLst/>
          </a:prstGeom>
        </p:spPr>
        <p:txBody>
          <a:bodyPr wrap="square">
            <a:spAutoFit/>
          </a:bodyPr>
          <a:lstStyle/>
          <a:p>
            <a:pPr algn="ctr" defTabSz="1218855"/>
            <a:r>
              <a:rPr lang="en-AU" altLang="en-US" sz="1200" b="1" dirty="0">
                <a:solidFill>
                  <a:prstClr val="white"/>
                </a:solidFill>
                <a:latin typeface="Arial"/>
              </a:rPr>
              <a:t>Dual antiviral effect against HBV</a:t>
            </a:r>
            <a:endParaRPr lang="en-US" sz="1200" b="1" dirty="0">
              <a:solidFill>
                <a:prstClr val="white"/>
              </a:solidFill>
              <a:latin typeface="Arial"/>
            </a:endParaRPr>
          </a:p>
        </p:txBody>
      </p:sp>
      <p:cxnSp>
        <p:nvCxnSpPr>
          <p:cNvPr id="70" name="Straight Connector 69"/>
          <p:cNvCxnSpPr/>
          <p:nvPr/>
        </p:nvCxnSpPr>
        <p:spPr>
          <a:xfrm>
            <a:off x="10057116" y="2844004"/>
            <a:ext cx="251285" cy="0"/>
          </a:xfrm>
          <a:prstGeom prst="line">
            <a:avLst/>
          </a:prstGeom>
          <a:ln w="15875">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71" name="Oval 70"/>
          <p:cNvSpPr/>
          <p:nvPr/>
        </p:nvSpPr>
        <p:spPr>
          <a:xfrm>
            <a:off x="10125087" y="2916345"/>
            <a:ext cx="244499" cy="244499"/>
          </a:xfrm>
          <a:prstGeom prst="ellipse">
            <a:avLst/>
          </a:prstGeom>
          <a:noFill/>
          <a:ln w="15875">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73" name="Rectangle 72">
            <a:extLst>
              <a:ext uri="{FF2B5EF4-FFF2-40B4-BE49-F238E27FC236}">
                <a16:creationId xmlns:a16="http://schemas.microsoft.com/office/drawing/2014/main" id="{C326CF40-C84E-4892-9342-3DEC7BFCBED0}"/>
              </a:ext>
            </a:extLst>
          </p:cNvPr>
          <p:cNvSpPr/>
          <p:nvPr/>
        </p:nvSpPr>
        <p:spPr>
          <a:xfrm>
            <a:off x="10305752" y="2888076"/>
            <a:ext cx="1390808" cy="256545"/>
          </a:xfrm>
          <a:prstGeom prst="rect">
            <a:avLst/>
          </a:prstGeom>
        </p:spPr>
        <p:txBody>
          <a:bodyPr wrap="square">
            <a:spAutoFit/>
          </a:bodyPr>
          <a:lstStyle/>
          <a:p>
            <a:pPr defTabSz="1218855"/>
            <a:r>
              <a:rPr lang="en-AU" altLang="en-US" sz="1067" dirty="0">
                <a:solidFill>
                  <a:srgbClr val="C0504D"/>
                </a:solidFill>
                <a:latin typeface="Arial"/>
              </a:rPr>
              <a:t>HBV polymerase</a:t>
            </a:r>
            <a:endParaRPr lang="en-US" sz="1067" dirty="0">
              <a:solidFill>
                <a:srgbClr val="C0504D"/>
              </a:solidFill>
              <a:latin typeface="Arial"/>
            </a:endParaRPr>
          </a:p>
        </p:txBody>
      </p:sp>
      <p:sp>
        <p:nvSpPr>
          <p:cNvPr id="74" name="Arc 73"/>
          <p:cNvSpPr/>
          <p:nvPr/>
        </p:nvSpPr>
        <p:spPr>
          <a:xfrm rot="382342" flipH="1">
            <a:off x="9854760" y="3022787"/>
            <a:ext cx="395069" cy="395069"/>
          </a:xfrm>
          <a:prstGeom prst="arc">
            <a:avLst/>
          </a:prstGeom>
          <a:ln w="12700" cap="rnd">
            <a:solidFill>
              <a:schemeClr val="bg1">
                <a:lumMod val="50000"/>
              </a:schemeClr>
            </a:solidFill>
            <a:prstDash val="sysDot"/>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defTabSz="1218855"/>
            <a:endParaRPr lang="en-US" sz="2400" dirty="0">
              <a:solidFill>
                <a:prstClr val="black"/>
              </a:solidFill>
              <a:latin typeface="Arial"/>
            </a:endParaRPr>
          </a:p>
        </p:txBody>
      </p:sp>
      <p:cxnSp>
        <p:nvCxnSpPr>
          <p:cNvPr id="76" name="Straight Connector 75"/>
          <p:cNvCxnSpPr/>
          <p:nvPr/>
        </p:nvCxnSpPr>
        <p:spPr>
          <a:xfrm>
            <a:off x="9926330" y="3344868"/>
            <a:ext cx="502023" cy="475129"/>
          </a:xfrm>
          <a:prstGeom prst="line">
            <a:avLst/>
          </a:prstGeom>
          <a:ln w="15875" cap="rnd">
            <a:solidFill>
              <a:schemeClr val="bg1">
                <a:lumMod val="50000"/>
              </a:schemeClr>
            </a:solidFill>
            <a:prstDash val="sysDot"/>
            <a:tailEnd type="triangle"/>
          </a:ln>
          <a:effectLst/>
        </p:spPr>
        <p:style>
          <a:lnRef idx="2">
            <a:schemeClr val="accent1"/>
          </a:lnRef>
          <a:fillRef idx="0">
            <a:schemeClr val="accent1"/>
          </a:fillRef>
          <a:effectRef idx="1">
            <a:schemeClr val="accent1"/>
          </a:effectRef>
          <a:fontRef idx="minor">
            <a:schemeClr val="tx1"/>
          </a:fontRef>
        </p:style>
      </p:cxnSp>
      <p:sp>
        <p:nvSpPr>
          <p:cNvPr id="78" name="Rectangle 77">
            <a:extLst>
              <a:ext uri="{FF2B5EF4-FFF2-40B4-BE49-F238E27FC236}">
                <a16:creationId xmlns:a16="http://schemas.microsoft.com/office/drawing/2014/main" id="{C326CF40-C84E-4892-9342-3DEC7BFCBED0}"/>
              </a:ext>
            </a:extLst>
          </p:cNvPr>
          <p:cNvSpPr/>
          <p:nvPr/>
        </p:nvSpPr>
        <p:spPr>
          <a:xfrm>
            <a:off x="10492566" y="3878506"/>
            <a:ext cx="1198365" cy="649088"/>
          </a:xfrm>
          <a:prstGeom prst="rect">
            <a:avLst/>
          </a:prstGeom>
        </p:spPr>
        <p:txBody>
          <a:bodyPr wrap="square">
            <a:spAutoFit/>
          </a:bodyPr>
          <a:lstStyle/>
          <a:p>
            <a:pPr defTabSz="1218855">
              <a:spcAft>
                <a:spcPts val="533"/>
              </a:spcAft>
            </a:pPr>
            <a:r>
              <a:rPr lang="en-AU" altLang="en-US" sz="1067" dirty="0">
                <a:solidFill>
                  <a:prstClr val="black">
                    <a:lumMod val="50000"/>
                    <a:lumOff val="50000"/>
                  </a:prstClr>
                </a:solidFill>
                <a:latin typeface="Arial"/>
              </a:rPr>
              <a:t>Reverse transcription </a:t>
            </a:r>
          </a:p>
          <a:p>
            <a:pPr defTabSz="1218855">
              <a:spcAft>
                <a:spcPts val="533"/>
              </a:spcAft>
            </a:pPr>
            <a:r>
              <a:rPr lang="en-AU" altLang="en-US" sz="1067" dirty="0">
                <a:solidFill>
                  <a:prstClr val="black">
                    <a:lumMod val="50000"/>
                    <a:lumOff val="50000"/>
                  </a:prstClr>
                </a:solidFill>
                <a:latin typeface="Arial"/>
              </a:rPr>
              <a:t>Viral replication</a:t>
            </a:r>
            <a:endParaRPr lang="en-US" sz="1067" dirty="0">
              <a:solidFill>
                <a:prstClr val="black">
                  <a:lumMod val="50000"/>
                  <a:lumOff val="50000"/>
                </a:prstClr>
              </a:solidFill>
              <a:latin typeface="Arial"/>
            </a:endParaRPr>
          </a:p>
        </p:txBody>
      </p:sp>
      <p:pic>
        <p:nvPicPr>
          <p:cNvPr id="79" name="Picture 7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61060" y="5861261"/>
            <a:ext cx="1572475" cy="597336"/>
          </a:xfrm>
          <a:prstGeom prst="rect">
            <a:avLst/>
          </a:prstGeom>
        </p:spPr>
      </p:pic>
      <p:sp>
        <p:nvSpPr>
          <p:cNvPr id="2" name="Rectangle 1">
            <a:extLst>
              <a:ext uri="{FF2B5EF4-FFF2-40B4-BE49-F238E27FC236}">
                <a16:creationId xmlns:a16="http://schemas.microsoft.com/office/drawing/2014/main" id="{AC6B4437-34CA-4714-B7A2-5D0A0C2E5789}"/>
              </a:ext>
            </a:extLst>
          </p:cNvPr>
          <p:cNvSpPr/>
          <p:nvPr/>
        </p:nvSpPr>
        <p:spPr>
          <a:xfrm>
            <a:off x="7028461" y="3257112"/>
            <a:ext cx="320922" cy="318100"/>
          </a:xfrm>
          <a:prstGeom prst="rect">
            <a:avLst/>
          </a:prstGeom>
        </p:spPr>
        <p:txBody>
          <a:bodyPr wrap="none">
            <a:spAutoFit/>
          </a:bodyPr>
          <a:lstStyle/>
          <a:p>
            <a:pPr defTabSz="1218855"/>
            <a:r>
              <a:rPr lang="en-US" sz="1467" dirty="0">
                <a:solidFill>
                  <a:srgbClr val="C0504D"/>
                </a:solidFill>
                <a:latin typeface="Arial"/>
                <a:cs typeface="Arial" panose="020B0604020202020204" pitchFamily="34" charset="0"/>
              </a:rPr>
              <a:t>ε </a:t>
            </a:r>
            <a:endParaRPr lang="en-US" sz="1467" dirty="0">
              <a:solidFill>
                <a:srgbClr val="C0504D"/>
              </a:solidFill>
              <a:latin typeface="Arial"/>
            </a:endParaRPr>
          </a:p>
        </p:txBody>
      </p:sp>
      <p:sp>
        <p:nvSpPr>
          <p:cNvPr id="56" name="Rectangle 55">
            <a:extLst>
              <a:ext uri="{FF2B5EF4-FFF2-40B4-BE49-F238E27FC236}">
                <a16:creationId xmlns:a16="http://schemas.microsoft.com/office/drawing/2014/main" id="{08A5FB27-BE53-4BA9-B5B4-381FC2183A5C}"/>
              </a:ext>
            </a:extLst>
          </p:cNvPr>
          <p:cNvSpPr/>
          <p:nvPr/>
        </p:nvSpPr>
        <p:spPr>
          <a:xfrm>
            <a:off x="9668743" y="3262108"/>
            <a:ext cx="320922" cy="318100"/>
          </a:xfrm>
          <a:prstGeom prst="rect">
            <a:avLst/>
          </a:prstGeom>
        </p:spPr>
        <p:txBody>
          <a:bodyPr wrap="none">
            <a:spAutoFit/>
          </a:bodyPr>
          <a:lstStyle/>
          <a:p>
            <a:pPr defTabSz="1218855"/>
            <a:r>
              <a:rPr lang="en-US" sz="1467" dirty="0">
                <a:solidFill>
                  <a:srgbClr val="C0504D"/>
                </a:solidFill>
                <a:latin typeface="Arial"/>
                <a:cs typeface="Arial" panose="020B0604020202020204" pitchFamily="34" charset="0"/>
              </a:rPr>
              <a:t>ε </a:t>
            </a:r>
            <a:endParaRPr lang="en-US" sz="1467" dirty="0">
              <a:solidFill>
                <a:srgbClr val="C0504D"/>
              </a:solidFill>
              <a:latin typeface="Arial"/>
            </a:endParaRPr>
          </a:p>
        </p:txBody>
      </p:sp>
      <p:sp>
        <p:nvSpPr>
          <p:cNvPr id="62" name="Rectangle 61">
            <a:extLst>
              <a:ext uri="{FF2B5EF4-FFF2-40B4-BE49-F238E27FC236}">
                <a16:creationId xmlns:a16="http://schemas.microsoft.com/office/drawing/2014/main" id="{8A56CFD2-EFA8-412D-8A77-E3FA74D85BC3}"/>
              </a:ext>
            </a:extLst>
          </p:cNvPr>
          <p:cNvSpPr/>
          <p:nvPr/>
        </p:nvSpPr>
        <p:spPr>
          <a:xfrm>
            <a:off x="8193346" y="754877"/>
            <a:ext cx="1255572" cy="297454"/>
          </a:xfrm>
          <a:prstGeom prst="rect">
            <a:avLst/>
          </a:prstGeom>
        </p:spPr>
        <p:txBody>
          <a:bodyPr wrap="square">
            <a:spAutoFit/>
          </a:bodyPr>
          <a:lstStyle/>
          <a:p>
            <a:pPr defTabSz="1218855"/>
            <a:r>
              <a:rPr lang="en-AU" altLang="en-US" sz="1333" b="1" dirty="0">
                <a:solidFill>
                  <a:srgbClr val="1F497D"/>
                </a:solidFill>
                <a:latin typeface="Arial"/>
              </a:rPr>
              <a:t>INARIGIVIR</a:t>
            </a:r>
            <a:endParaRPr lang="en-US" sz="1333" b="1" dirty="0">
              <a:solidFill>
                <a:srgbClr val="1F497D"/>
              </a:solidFill>
              <a:latin typeface="Arial"/>
            </a:endParaRPr>
          </a:p>
        </p:txBody>
      </p:sp>
      <p:pic>
        <p:nvPicPr>
          <p:cNvPr id="63" name="Picture 62">
            <a:extLst>
              <a:ext uri="{FF2B5EF4-FFF2-40B4-BE49-F238E27FC236}">
                <a16:creationId xmlns:a16="http://schemas.microsoft.com/office/drawing/2014/main" id="{A9874F8F-0B32-4843-B01D-DEBE4CCE3F0C}"/>
              </a:ext>
            </a:extLst>
          </p:cNvPr>
          <p:cNvPicPr>
            <a:picLocks noChangeAspect="1"/>
          </p:cNvPicPr>
          <p:nvPr/>
        </p:nvPicPr>
        <p:blipFill rotWithShape="1">
          <a:blip r:embed="rId5">
            <a:extLst>
              <a:ext uri="{28A0092B-C50C-407E-A947-70E740481C1C}">
                <a14:useLocalDpi xmlns:a14="http://schemas.microsoft.com/office/drawing/2010/main" val="0"/>
              </a:ext>
            </a:extLst>
          </a:blip>
          <a:srcRect l="40903" t="38551" r="36775" b="581"/>
          <a:stretch/>
        </p:blipFill>
        <p:spPr>
          <a:xfrm>
            <a:off x="8064342" y="2107960"/>
            <a:ext cx="382823" cy="832131"/>
          </a:xfrm>
          <a:prstGeom prst="rect">
            <a:avLst/>
          </a:prstGeom>
        </p:spPr>
      </p:pic>
      <p:sp>
        <p:nvSpPr>
          <p:cNvPr id="12" name="Oval 11">
            <a:extLst>
              <a:ext uri="{FF2B5EF4-FFF2-40B4-BE49-F238E27FC236}">
                <a16:creationId xmlns:a16="http://schemas.microsoft.com/office/drawing/2014/main" id="{58847421-D246-47A6-AAD4-EEEAED188D37}"/>
              </a:ext>
            </a:extLst>
          </p:cNvPr>
          <p:cNvSpPr/>
          <p:nvPr/>
        </p:nvSpPr>
        <p:spPr>
          <a:xfrm rot="20288357">
            <a:off x="8088364" y="1960844"/>
            <a:ext cx="322057" cy="1074864"/>
          </a:xfrm>
          <a:prstGeom prst="ellipse">
            <a:avLst/>
          </a:prstGeom>
          <a:solidFill>
            <a:schemeClr val="accent3">
              <a:alpha val="25000"/>
            </a:schemeClr>
          </a:solidFill>
          <a:ln>
            <a:noFill/>
          </a:ln>
          <a:effectLst>
            <a:softEdge rad="31750"/>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14" name="Arrow: Up 13">
            <a:extLst>
              <a:ext uri="{FF2B5EF4-FFF2-40B4-BE49-F238E27FC236}">
                <a16:creationId xmlns:a16="http://schemas.microsoft.com/office/drawing/2014/main" id="{D26868F4-89FA-4276-BDD9-C45D0FA00907}"/>
              </a:ext>
            </a:extLst>
          </p:cNvPr>
          <p:cNvSpPr/>
          <p:nvPr/>
        </p:nvSpPr>
        <p:spPr>
          <a:xfrm>
            <a:off x="6909452" y="4187025"/>
            <a:ext cx="238019" cy="533480"/>
          </a:xfrm>
          <a:prstGeom prst="upArrow">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81" name="Arrow: Up 80">
            <a:extLst>
              <a:ext uri="{FF2B5EF4-FFF2-40B4-BE49-F238E27FC236}">
                <a16:creationId xmlns:a16="http://schemas.microsoft.com/office/drawing/2014/main" id="{68EAAB5C-AB8B-472E-9CD1-65DBB0EE4466}"/>
              </a:ext>
            </a:extLst>
          </p:cNvPr>
          <p:cNvSpPr/>
          <p:nvPr/>
        </p:nvSpPr>
        <p:spPr>
          <a:xfrm rot="10800000">
            <a:off x="10280451" y="3997547"/>
            <a:ext cx="238019" cy="533480"/>
          </a:xfrm>
          <a:prstGeom prst="up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82" name="Rectangle 81">
            <a:extLst>
              <a:ext uri="{FF2B5EF4-FFF2-40B4-BE49-F238E27FC236}">
                <a16:creationId xmlns:a16="http://schemas.microsoft.com/office/drawing/2014/main" id="{0AB20467-CDA9-40E9-A611-341DA2A4999C}"/>
              </a:ext>
            </a:extLst>
          </p:cNvPr>
          <p:cNvSpPr/>
          <p:nvPr/>
        </p:nvSpPr>
        <p:spPr>
          <a:xfrm>
            <a:off x="8270376" y="6029081"/>
            <a:ext cx="1198365" cy="256545"/>
          </a:xfrm>
          <a:prstGeom prst="rect">
            <a:avLst/>
          </a:prstGeom>
        </p:spPr>
        <p:txBody>
          <a:bodyPr wrap="square">
            <a:spAutoFit/>
          </a:bodyPr>
          <a:lstStyle/>
          <a:p>
            <a:pPr algn="ctr" defTabSz="1218855">
              <a:spcAft>
                <a:spcPts val="533"/>
              </a:spcAft>
            </a:pPr>
            <a:r>
              <a:rPr lang="en-AU" altLang="en-US" sz="1067" i="1" dirty="0">
                <a:solidFill>
                  <a:prstClr val="black">
                    <a:lumMod val="50000"/>
                    <a:lumOff val="50000"/>
                  </a:prstClr>
                </a:solidFill>
                <a:latin typeface="Arial"/>
              </a:rPr>
              <a:t>Hepatocyte</a:t>
            </a:r>
            <a:endParaRPr lang="en-US" sz="1067" i="1" dirty="0">
              <a:solidFill>
                <a:prstClr val="black">
                  <a:lumMod val="50000"/>
                  <a:lumOff val="50000"/>
                </a:prstClr>
              </a:solidFill>
              <a:latin typeface="Arial"/>
            </a:endParaRPr>
          </a:p>
        </p:txBody>
      </p:sp>
      <p:pic>
        <p:nvPicPr>
          <p:cNvPr id="84" name="Picture 83">
            <a:extLst>
              <a:ext uri="{FF2B5EF4-FFF2-40B4-BE49-F238E27FC236}">
                <a16:creationId xmlns:a16="http://schemas.microsoft.com/office/drawing/2014/main" id="{0C5AFDED-5F91-4B18-B777-F6C8DA642198}"/>
              </a:ext>
            </a:extLst>
          </p:cNvPr>
          <p:cNvPicPr>
            <a:picLocks noChangeAspect="1"/>
          </p:cNvPicPr>
          <p:nvPr/>
        </p:nvPicPr>
        <p:blipFill rotWithShape="1">
          <a:blip r:embed="rId5">
            <a:extLst>
              <a:ext uri="{28A0092B-C50C-407E-A947-70E740481C1C}">
                <a14:useLocalDpi xmlns:a14="http://schemas.microsoft.com/office/drawing/2010/main" val="0"/>
              </a:ext>
            </a:extLst>
          </a:blip>
          <a:srcRect l="40903" t="38551" r="36775" b="581"/>
          <a:stretch/>
        </p:blipFill>
        <p:spPr>
          <a:xfrm>
            <a:off x="8621650" y="1071177"/>
            <a:ext cx="382823" cy="832131"/>
          </a:xfrm>
          <a:prstGeom prst="rect">
            <a:avLst/>
          </a:prstGeom>
        </p:spPr>
      </p:pic>
      <p:sp>
        <p:nvSpPr>
          <p:cNvPr id="69" name="Rectangle 68">
            <a:extLst>
              <a:ext uri="{FF2B5EF4-FFF2-40B4-BE49-F238E27FC236}">
                <a16:creationId xmlns:a16="http://schemas.microsoft.com/office/drawing/2014/main" id="{22F6AF22-ED19-4265-B726-55AB0E12599D}"/>
              </a:ext>
            </a:extLst>
          </p:cNvPr>
          <p:cNvSpPr/>
          <p:nvPr/>
        </p:nvSpPr>
        <p:spPr>
          <a:xfrm>
            <a:off x="6250798" y="1862699"/>
            <a:ext cx="1541975" cy="615361"/>
          </a:xfrm>
          <a:prstGeom prst="rect">
            <a:avLst/>
          </a:prstGeom>
        </p:spPr>
        <p:txBody>
          <a:bodyPr wrap="square">
            <a:spAutoFit/>
          </a:bodyPr>
          <a:lstStyle/>
          <a:p>
            <a:pPr algn="r" defTabSz="1218855"/>
            <a:r>
              <a:rPr lang="en-AU" altLang="en-US" sz="1133" b="1" dirty="0">
                <a:solidFill>
                  <a:srgbClr val="9BBB59">
                    <a:lumMod val="75000"/>
                  </a:srgbClr>
                </a:solidFill>
                <a:latin typeface="Arial"/>
              </a:rPr>
              <a:t>RIG-I ACTIVATION </a:t>
            </a:r>
            <a:br>
              <a:rPr lang="en-AU" altLang="en-US" sz="1133" b="1" dirty="0">
                <a:solidFill>
                  <a:srgbClr val="9BBB59">
                    <a:lumMod val="75000"/>
                  </a:srgbClr>
                </a:solidFill>
                <a:latin typeface="Arial"/>
              </a:rPr>
            </a:br>
            <a:r>
              <a:rPr lang="en-AU" altLang="en-US" sz="1133" b="1" dirty="0">
                <a:solidFill>
                  <a:srgbClr val="9BBB59">
                    <a:lumMod val="75000"/>
                  </a:srgbClr>
                </a:solidFill>
                <a:latin typeface="Arial"/>
              </a:rPr>
              <a:t>AND BINDING TO </a:t>
            </a:r>
            <a:br>
              <a:rPr lang="en-AU" altLang="en-US" sz="1133" b="1" dirty="0">
                <a:solidFill>
                  <a:srgbClr val="9BBB59">
                    <a:lumMod val="75000"/>
                  </a:srgbClr>
                </a:solidFill>
                <a:latin typeface="Arial"/>
              </a:rPr>
            </a:br>
            <a:r>
              <a:rPr lang="en-AU" altLang="en-US" sz="1133" b="1" dirty="0">
                <a:solidFill>
                  <a:srgbClr val="9BBB59">
                    <a:lumMod val="75000"/>
                  </a:srgbClr>
                </a:solidFill>
                <a:latin typeface="Arial"/>
              </a:rPr>
              <a:t>HBV PGRNA</a:t>
            </a:r>
          </a:p>
        </p:txBody>
      </p:sp>
      <p:sp>
        <p:nvSpPr>
          <p:cNvPr id="72" name="TextBox 71">
            <a:extLst>
              <a:ext uri="{FF2B5EF4-FFF2-40B4-BE49-F238E27FC236}">
                <a16:creationId xmlns:a16="http://schemas.microsoft.com/office/drawing/2014/main" id="{928849C2-FED6-0C40-B2FF-DF22B945DCF7}"/>
              </a:ext>
            </a:extLst>
          </p:cNvPr>
          <p:cNvSpPr txBox="1"/>
          <p:nvPr/>
        </p:nvSpPr>
        <p:spPr>
          <a:xfrm>
            <a:off x="424128" y="6253380"/>
            <a:ext cx="6061339" cy="235898"/>
          </a:xfrm>
          <a:prstGeom prst="rect">
            <a:avLst/>
          </a:prstGeom>
          <a:noFill/>
        </p:spPr>
        <p:txBody>
          <a:bodyPr wrap="square" rtlCol="0">
            <a:spAutoFit/>
          </a:bodyPr>
          <a:lstStyle/>
          <a:p>
            <a:pPr defTabSz="1218855"/>
            <a:r>
              <a:rPr lang="en-US" sz="933" dirty="0">
                <a:solidFill>
                  <a:srgbClr val="4F81BD"/>
                </a:solidFill>
                <a:latin typeface="Arial"/>
              </a:rPr>
              <a:t>SPRING BANK PHARMACEUTICALS, INC.  © 2018</a:t>
            </a:r>
          </a:p>
        </p:txBody>
      </p:sp>
    </p:spTree>
    <p:extLst>
      <p:ext uri="{BB962C8B-B14F-4D97-AF65-F5344CB8AC3E}">
        <p14:creationId xmlns:p14="http://schemas.microsoft.com/office/powerpoint/2010/main" val="948401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26FBC6D-4118-AD48-AB57-74A8B798500A}"/>
              </a:ext>
            </a:extLst>
          </p:cNvPr>
          <p:cNvSpPr txBox="1"/>
          <p:nvPr/>
        </p:nvSpPr>
        <p:spPr>
          <a:xfrm>
            <a:off x="424128" y="6253380"/>
            <a:ext cx="6061339" cy="235898"/>
          </a:xfrm>
          <a:prstGeom prst="rect">
            <a:avLst/>
          </a:prstGeom>
          <a:noFill/>
        </p:spPr>
        <p:txBody>
          <a:bodyPr wrap="square" rtlCol="0">
            <a:spAutoFit/>
          </a:bodyPr>
          <a:lstStyle/>
          <a:p>
            <a:pPr defTabSz="1218855"/>
            <a:r>
              <a:rPr lang="en-US" sz="933" dirty="0">
                <a:solidFill>
                  <a:srgbClr val="4F81BD"/>
                </a:solidFill>
                <a:latin typeface="Arial"/>
              </a:rPr>
              <a:t>SPRING BANK PHARMACEUTICALS, INC.  © 2018</a:t>
            </a:r>
          </a:p>
        </p:txBody>
      </p:sp>
      <p:pic>
        <p:nvPicPr>
          <p:cNvPr id="14" name="Picture 13">
            <a:extLst>
              <a:ext uri="{FF2B5EF4-FFF2-40B4-BE49-F238E27FC236}">
                <a16:creationId xmlns:a16="http://schemas.microsoft.com/office/drawing/2014/main" id="{9E0F9BBE-EA91-F944-B79B-36E20756118A}"/>
              </a:ext>
            </a:extLst>
          </p:cNvPr>
          <p:cNvPicPr>
            <a:picLocks noChangeAspect="1"/>
          </p:cNvPicPr>
          <p:nvPr/>
        </p:nvPicPr>
        <p:blipFill rotWithShape="1">
          <a:blip r:embed="rId2"/>
          <a:srcRect l="18976" t="33760" r="19673" b="35354"/>
          <a:stretch/>
        </p:blipFill>
        <p:spPr>
          <a:xfrm>
            <a:off x="1207456" y="1995055"/>
            <a:ext cx="9904819" cy="3226571"/>
          </a:xfrm>
          <a:prstGeom prst="rect">
            <a:avLst/>
          </a:prstGeom>
        </p:spPr>
      </p:pic>
      <p:sp>
        <p:nvSpPr>
          <p:cNvPr id="15" name="Rectangle 14">
            <a:extLst>
              <a:ext uri="{FF2B5EF4-FFF2-40B4-BE49-F238E27FC236}">
                <a16:creationId xmlns:a16="http://schemas.microsoft.com/office/drawing/2014/main" id="{42894E06-5555-B445-B291-9FECAB4FEB85}"/>
              </a:ext>
            </a:extLst>
          </p:cNvPr>
          <p:cNvSpPr/>
          <p:nvPr/>
        </p:nvSpPr>
        <p:spPr>
          <a:xfrm>
            <a:off x="2804868" y="1687991"/>
            <a:ext cx="1761536" cy="379656"/>
          </a:xfrm>
          <a:prstGeom prst="rect">
            <a:avLst/>
          </a:prstGeom>
        </p:spPr>
        <p:txBody>
          <a:bodyPr wrap="square">
            <a:spAutoFit/>
          </a:bodyPr>
          <a:lstStyle/>
          <a:p>
            <a:pPr algn="ctr" defTabSz="1218855"/>
            <a:r>
              <a:rPr lang="en-US" sz="1867" b="1" dirty="0">
                <a:solidFill>
                  <a:srgbClr val="1F497D"/>
                </a:solidFill>
                <a:latin typeface="Arial"/>
              </a:rPr>
              <a:t>HBV DNA</a:t>
            </a:r>
            <a:endParaRPr lang="en-US" sz="1867" b="1" baseline="-25000" dirty="0">
              <a:solidFill>
                <a:srgbClr val="1F497D"/>
              </a:solidFill>
              <a:latin typeface="Arial"/>
            </a:endParaRPr>
          </a:p>
        </p:txBody>
      </p:sp>
      <p:sp>
        <p:nvSpPr>
          <p:cNvPr id="16" name="Rectangle 15">
            <a:extLst>
              <a:ext uri="{FF2B5EF4-FFF2-40B4-BE49-F238E27FC236}">
                <a16:creationId xmlns:a16="http://schemas.microsoft.com/office/drawing/2014/main" id="{085EF488-FCBC-E242-BE13-F6F83D0749CB}"/>
              </a:ext>
            </a:extLst>
          </p:cNvPr>
          <p:cNvSpPr/>
          <p:nvPr/>
        </p:nvSpPr>
        <p:spPr>
          <a:xfrm>
            <a:off x="886691" y="2081464"/>
            <a:ext cx="443347"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endParaRPr lang="en-US" sz="1333" baseline="-25000" dirty="0">
              <a:solidFill>
                <a:prstClr val="black">
                  <a:lumMod val="50000"/>
                  <a:lumOff val="50000"/>
                </a:prstClr>
              </a:solidFill>
              <a:latin typeface="Arial"/>
            </a:endParaRPr>
          </a:p>
        </p:txBody>
      </p:sp>
      <p:sp>
        <p:nvSpPr>
          <p:cNvPr id="17" name="Rectangle 16">
            <a:extLst>
              <a:ext uri="{FF2B5EF4-FFF2-40B4-BE49-F238E27FC236}">
                <a16:creationId xmlns:a16="http://schemas.microsoft.com/office/drawing/2014/main" id="{548CA7F0-5822-6F44-B5FF-FFC210203396}"/>
              </a:ext>
            </a:extLst>
          </p:cNvPr>
          <p:cNvSpPr/>
          <p:nvPr/>
        </p:nvSpPr>
        <p:spPr>
          <a:xfrm>
            <a:off x="886691" y="2997971"/>
            <a:ext cx="443347"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a:t>
            </a:r>
            <a:endParaRPr lang="en-US" sz="1333" baseline="-25000" dirty="0">
              <a:solidFill>
                <a:prstClr val="black">
                  <a:lumMod val="50000"/>
                  <a:lumOff val="50000"/>
                </a:prstClr>
              </a:solidFill>
              <a:latin typeface="Arial"/>
            </a:endParaRPr>
          </a:p>
        </p:txBody>
      </p:sp>
      <p:sp>
        <p:nvSpPr>
          <p:cNvPr id="18" name="Rectangle 17">
            <a:extLst>
              <a:ext uri="{FF2B5EF4-FFF2-40B4-BE49-F238E27FC236}">
                <a16:creationId xmlns:a16="http://schemas.microsoft.com/office/drawing/2014/main" id="{475780EF-98C5-CE42-9BE2-E5E2D0516D4E}"/>
              </a:ext>
            </a:extLst>
          </p:cNvPr>
          <p:cNvSpPr/>
          <p:nvPr/>
        </p:nvSpPr>
        <p:spPr>
          <a:xfrm>
            <a:off x="886691" y="3937001"/>
            <a:ext cx="443347"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endParaRPr lang="en-US" sz="1333" baseline="-25000" dirty="0">
              <a:solidFill>
                <a:prstClr val="black">
                  <a:lumMod val="50000"/>
                  <a:lumOff val="50000"/>
                </a:prstClr>
              </a:solidFill>
              <a:latin typeface="Arial"/>
            </a:endParaRPr>
          </a:p>
        </p:txBody>
      </p:sp>
      <p:sp>
        <p:nvSpPr>
          <p:cNvPr id="19" name="Rectangle 18">
            <a:extLst>
              <a:ext uri="{FF2B5EF4-FFF2-40B4-BE49-F238E27FC236}">
                <a16:creationId xmlns:a16="http://schemas.microsoft.com/office/drawing/2014/main" id="{D15964D9-AAA8-5B49-A6C4-5A539E0FC186}"/>
              </a:ext>
            </a:extLst>
          </p:cNvPr>
          <p:cNvSpPr/>
          <p:nvPr/>
        </p:nvSpPr>
        <p:spPr>
          <a:xfrm>
            <a:off x="886691" y="4851401"/>
            <a:ext cx="443347"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endParaRPr lang="en-US" sz="1333" baseline="-25000" dirty="0">
              <a:solidFill>
                <a:prstClr val="black">
                  <a:lumMod val="50000"/>
                  <a:lumOff val="50000"/>
                </a:prstClr>
              </a:solidFill>
              <a:latin typeface="Arial"/>
            </a:endParaRPr>
          </a:p>
        </p:txBody>
      </p:sp>
      <p:sp>
        <p:nvSpPr>
          <p:cNvPr id="20" name="Rectangle 19">
            <a:extLst>
              <a:ext uri="{FF2B5EF4-FFF2-40B4-BE49-F238E27FC236}">
                <a16:creationId xmlns:a16="http://schemas.microsoft.com/office/drawing/2014/main" id="{C274D11A-C087-1742-A1B3-08C8A8C99BC5}"/>
              </a:ext>
            </a:extLst>
          </p:cNvPr>
          <p:cNvSpPr/>
          <p:nvPr/>
        </p:nvSpPr>
        <p:spPr>
          <a:xfrm>
            <a:off x="1693335" y="5143885"/>
            <a:ext cx="748144" cy="256545"/>
          </a:xfrm>
          <a:prstGeom prst="rect">
            <a:avLst/>
          </a:prstGeom>
        </p:spPr>
        <p:txBody>
          <a:bodyPr wrap="square">
            <a:spAutoFit/>
          </a:bodyPr>
          <a:lstStyle/>
          <a:p>
            <a:pPr algn="r" defTabSz="1218855"/>
            <a:r>
              <a:rPr lang="en-US" sz="1067" dirty="0">
                <a:solidFill>
                  <a:prstClr val="black">
                    <a:lumMod val="50000"/>
                    <a:lumOff val="50000"/>
                  </a:prstClr>
                </a:solidFill>
                <a:latin typeface="Arial"/>
              </a:rPr>
              <a:t>Placebo</a:t>
            </a:r>
            <a:endParaRPr lang="en-US" sz="1067" baseline="-25000" dirty="0">
              <a:solidFill>
                <a:prstClr val="black">
                  <a:lumMod val="50000"/>
                  <a:lumOff val="50000"/>
                </a:prstClr>
              </a:solidFill>
              <a:latin typeface="Arial"/>
            </a:endParaRPr>
          </a:p>
        </p:txBody>
      </p:sp>
      <p:sp>
        <p:nvSpPr>
          <p:cNvPr id="21" name="Rectangle 20">
            <a:extLst>
              <a:ext uri="{FF2B5EF4-FFF2-40B4-BE49-F238E27FC236}">
                <a16:creationId xmlns:a16="http://schemas.microsoft.com/office/drawing/2014/main" id="{E28EA9D9-B5D1-CF4C-8B91-CF2CE4CFD425}"/>
              </a:ext>
            </a:extLst>
          </p:cNvPr>
          <p:cNvSpPr/>
          <p:nvPr/>
        </p:nvSpPr>
        <p:spPr>
          <a:xfrm>
            <a:off x="2580023"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25 mg</a:t>
            </a:r>
            <a:endParaRPr lang="en-US" sz="1067" baseline="-25000" dirty="0">
              <a:solidFill>
                <a:prstClr val="black">
                  <a:lumMod val="50000"/>
                  <a:lumOff val="50000"/>
                </a:prstClr>
              </a:solidFill>
              <a:latin typeface="Arial"/>
            </a:endParaRPr>
          </a:p>
        </p:txBody>
      </p:sp>
      <p:sp>
        <p:nvSpPr>
          <p:cNvPr id="22" name="Rectangle 21">
            <a:extLst>
              <a:ext uri="{FF2B5EF4-FFF2-40B4-BE49-F238E27FC236}">
                <a16:creationId xmlns:a16="http://schemas.microsoft.com/office/drawing/2014/main" id="{714725B0-85FC-D34C-A8B3-FC26C5D9574E}"/>
              </a:ext>
            </a:extLst>
          </p:cNvPr>
          <p:cNvSpPr/>
          <p:nvPr/>
        </p:nvSpPr>
        <p:spPr>
          <a:xfrm>
            <a:off x="3556000"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50 mg</a:t>
            </a:r>
            <a:endParaRPr lang="en-US" sz="1067" baseline="-25000" dirty="0">
              <a:solidFill>
                <a:prstClr val="black">
                  <a:lumMod val="50000"/>
                  <a:lumOff val="50000"/>
                </a:prstClr>
              </a:solidFill>
              <a:latin typeface="Arial"/>
            </a:endParaRPr>
          </a:p>
        </p:txBody>
      </p:sp>
      <p:sp>
        <p:nvSpPr>
          <p:cNvPr id="23" name="Rectangle 22">
            <a:extLst>
              <a:ext uri="{FF2B5EF4-FFF2-40B4-BE49-F238E27FC236}">
                <a16:creationId xmlns:a16="http://schemas.microsoft.com/office/drawing/2014/main" id="{2E8D9F77-C0F3-BE42-9C26-3BB54E33FD99}"/>
              </a:ext>
            </a:extLst>
          </p:cNvPr>
          <p:cNvSpPr/>
          <p:nvPr/>
        </p:nvSpPr>
        <p:spPr>
          <a:xfrm>
            <a:off x="4512086"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100 mg</a:t>
            </a:r>
            <a:endParaRPr lang="en-US" sz="1067" baseline="-25000" dirty="0">
              <a:solidFill>
                <a:prstClr val="black">
                  <a:lumMod val="50000"/>
                  <a:lumOff val="50000"/>
                </a:prstClr>
              </a:solidFill>
              <a:latin typeface="Arial"/>
            </a:endParaRPr>
          </a:p>
        </p:txBody>
      </p:sp>
      <p:sp>
        <p:nvSpPr>
          <p:cNvPr id="24" name="Rectangle 23">
            <a:extLst>
              <a:ext uri="{FF2B5EF4-FFF2-40B4-BE49-F238E27FC236}">
                <a16:creationId xmlns:a16="http://schemas.microsoft.com/office/drawing/2014/main" id="{C27E8A68-263E-CF4F-A99A-EF9116CDF834}"/>
              </a:ext>
            </a:extLst>
          </p:cNvPr>
          <p:cNvSpPr/>
          <p:nvPr/>
        </p:nvSpPr>
        <p:spPr>
          <a:xfrm>
            <a:off x="7090449" y="5143885"/>
            <a:ext cx="748144" cy="256545"/>
          </a:xfrm>
          <a:prstGeom prst="rect">
            <a:avLst/>
          </a:prstGeom>
        </p:spPr>
        <p:txBody>
          <a:bodyPr wrap="square">
            <a:spAutoFit/>
          </a:bodyPr>
          <a:lstStyle/>
          <a:p>
            <a:pPr algn="r" defTabSz="1218855"/>
            <a:r>
              <a:rPr lang="en-US" sz="1067" dirty="0">
                <a:solidFill>
                  <a:prstClr val="black">
                    <a:lumMod val="50000"/>
                    <a:lumOff val="50000"/>
                  </a:prstClr>
                </a:solidFill>
                <a:latin typeface="Arial"/>
              </a:rPr>
              <a:t>Placebo</a:t>
            </a:r>
            <a:endParaRPr lang="en-US" sz="1067" baseline="-25000" dirty="0">
              <a:solidFill>
                <a:prstClr val="black">
                  <a:lumMod val="50000"/>
                  <a:lumOff val="50000"/>
                </a:prstClr>
              </a:solidFill>
              <a:latin typeface="Arial"/>
            </a:endParaRPr>
          </a:p>
        </p:txBody>
      </p:sp>
      <p:sp>
        <p:nvSpPr>
          <p:cNvPr id="25" name="Rectangle 24">
            <a:extLst>
              <a:ext uri="{FF2B5EF4-FFF2-40B4-BE49-F238E27FC236}">
                <a16:creationId xmlns:a16="http://schemas.microsoft.com/office/drawing/2014/main" id="{FFB2CDB4-015D-394F-A397-4E4E01E5F965}"/>
              </a:ext>
            </a:extLst>
          </p:cNvPr>
          <p:cNvSpPr/>
          <p:nvPr/>
        </p:nvSpPr>
        <p:spPr>
          <a:xfrm>
            <a:off x="7977138"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25 mg</a:t>
            </a:r>
            <a:endParaRPr lang="en-US" sz="1067" baseline="-25000" dirty="0">
              <a:solidFill>
                <a:prstClr val="black">
                  <a:lumMod val="50000"/>
                  <a:lumOff val="50000"/>
                </a:prstClr>
              </a:solidFill>
              <a:latin typeface="Arial"/>
            </a:endParaRPr>
          </a:p>
        </p:txBody>
      </p:sp>
      <p:sp>
        <p:nvSpPr>
          <p:cNvPr id="26" name="Rectangle 25">
            <a:extLst>
              <a:ext uri="{FF2B5EF4-FFF2-40B4-BE49-F238E27FC236}">
                <a16:creationId xmlns:a16="http://schemas.microsoft.com/office/drawing/2014/main" id="{58C56962-C257-9B4C-BFB1-70D71B61D693}"/>
              </a:ext>
            </a:extLst>
          </p:cNvPr>
          <p:cNvSpPr/>
          <p:nvPr/>
        </p:nvSpPr>
        <p:spPr>
          <a:xfrm>
            <a:off x="8940800"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50 mg</a:t>
            </a:r>
            <a:endParaRPr lang="en-US" sz="1067" baseline="-25000" dirty="0">
              <a:solidFill>
                <a:prstClr val="black">
                  <a:lumMod val="50000"/>
                  <a:lumOff val="50000"/>
                </a:prstClr>
              </a:solidFill>
              <a:latin typeface="Arial"/>
            </a:endParaRPr>
          </a:p>
        </p:txBody>
      </p:sp>
      <p:sp>
        <p:nvSpPr>
          <p:cNvPr id="27" name="Rectangle 26">
            <a:extLst>
              <a:ext uri="{FF2B5EF4-FFF2-40B4-BE49-F238E27FC236}">
                <a16:creationId xmlns:a16="http://schemas.microsoft.com/office/drawing/2014/main" id="{09AB078B-5ED3-A74B-8063-8FBA39F890BA}"/>
              </a:ext>
            </a:extLst>
          </p:cNvPr>
          <p:cNvSpPr/>
          <p:nvPr/>
        </p:nvSpPr>
        <p:spPr>
          <a:xfrm>
            <a:off x="9894054"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100 mg</a:t>
            </a:r>
            <a:endParaRPr lang="en-US" sz="1067" baseline="-25000" dirty="0">
              <a:solidFill>
                <a:prstClr val="black">
                  <a:lumMod val="50000"/>
                  <a:lumOff val="50000"/>
                </a:prstClr>
              </a:solidFill>
              <a:latin typeface="Arial"/>
            </a:endParaRPr>
          </a:p>
        </p:txBody>
      </p:sp>
      <p:sp>
        <p:nvSpPr>
          <p:cNvPr id="28" name="Rectangle 27">
            <a:extLst>
              <a:ext uri="{FF2B5EF4-FFF2-40B4-BE49-F238E27FC236}">
                <a16:creationId xmlns:a16="http://schemas.microsoft.com/office/drawing/2014/main" id="{CB3CE597-19FD-5344-90DA-08BC97AD3D83}"/>
              </a:ext>
            </a:extLst>
          </p:cNvPr>
          <p:cNvSpPr/>
          <p:nvPr/>
        </p:nvSpPr>
        <p:spPr>
          <a:xfrm>
            <a:off x="8132661" y="1687991"/>
            <a:ext cx="1761392" cy="379656"/>
          </a:xfrm>
          <a:prstGeom prst="rect">
            <a:avLst/>
          </a:prstGeom>
        </p:spPr>
        <p:txBody>
          <a:bodyPr wrap="square">
            <a:spAutoFit/>
          </a:bodyPr>
          <a:lstStyle/>
          <a:p>
            <a:pPr algn="ctr" defTabSz="1218855"/>
            <a:r>
              <a:rPr lang="en-US" sz="1867" b="1" dirty="0">
                <a:solidFill>
                  <a:srgbClr val="C0504D"/>
                </a:solidFill>
                <a:latin typeface="Arial"/>
              </a:rPr>
              <a:t>HBV RNA</a:t>
            </a:r>
            <a:endParaRPr lang="en-US" sz="1867" b="1" baseline="-25000" dirty="0">
              <a:solidFill>
                <a:srgbClr val="C0504D"/>
              </a:solidFill>
              <a:latin typeface="Arial"/>
            </a:endParaRPr>
          </a:p>
        </p:txBody>
      </p:sp>
      <p:sp>
        <p:nvSpPr>
          <p:cNvPr id="29" name="Rectangle 28">
            <a:extLst>
              <a:ext uri="{FF2B5EF4-FFF2-40B4-BE49-F238E27FC236}">
                <a16:creationId xmlns:a16="http://schemas.microsoft.com/office/drawing/2014/main" id="{D5165373-372B-1A41-9CDB-58882D882F86}"/>
              </a:ext>
            </a:extLst>
          </p:cNvPr>
          <p:cNvSpPr/>
          <p:nvPr/>
        </p:nvSpPr>
        <p:spPr>
          <a:xfrm>
            <a:off x="6096000" y="208146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0.5</a:t>
            </a:r>
          </a:p>
        </p:txBody>
      </p:sp>
      <p:sp>
        <p:nvSpPr>
          <p:cNvPr id="30" name="Rectangle 29">
            <a:extLst>
              <a:ext uri="{FF2B5EF4-FFF2-40B4-BE49-F238E27FC236}">
                <a16:creationId xmlns:a16="http://schemas.microsoft.com/office/drawing/2014/main" id="{FC9D716D-F9A5-E545-BA1B-6631E165D7C2}"/>
              </a:ext>
            </a:extLst>
          </p:cNvPr>
          <p:cNvSpPr/>
          <p:nvPr/>
        </p:nvSpPr>
        <p:spPr>
          <a:xfrm>
            <a:off x="6096000" y="2616200"/>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0.0</a:t>
            </a:r>
          </a:p>
        </p:txBody>
      </p:sp>
      <p:sp>
        <p:nvSpPr>
          <p:cNvPr id="31" name="Rectangle 30">
            <a:extLst>
              <a:ext uri="{FF2B5EF4-FFF2-40B4-BE49-F238E27FC236}">
                <a16:creationId xmlns:a16="http://schemas.microsoft.com/office/drawing/2014/main" id="{1A1185A1-FBF0-E840-B848-B570498AFE6E}"/>
              </a:ext>
            </a:extLst>
          </p:cNvPr>
          <p:cNvSpPr/>
          <p:nvPr/>
        </p:nvSpPr>
        <p:spPr>
          <a:xfrm>
            <a:off x="6096000" y="3703012"/>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-1.0</a:t>
            </a:r>
          </a:p>
        </p:txBody>
      </p:sp>
      <p:sp>
        <p:nvSpPr>
          <p:cNvPr id="32" name="Rectangle 31">
            <a:extLst>
              <a:ext uri="{FF2B5EF4-FFF2-40B4-BE49-F238E27FC236}">
                <a16:creationId xmlns:a16="http://schemas.microsoft.com/office/drawing/2014/main" id="{C7991EDB-8E45-BB46-B41E-5EE07688CDA6}"/>
              </a:ext>
            </a:extLst>
          </p:cNvPr>
          <p:cNvSpPr/>
          <p:nvPr/>
        </p:nvSpPr>
        <p:spPr>
          <a:xfrm>
            <a:off x="6096000" y="4275668"/>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-1.5</a:t>
            </a:r>
          </a:p>
        </p:txBody>
      </p:sp>
      <p:sp>
        <p:nvSpPr>
          <p:cNvPr id="33" name="Rectangle 32">
            <a:extLst>
              <a:ext uri="{FF2B5EF4-FFF2-40B4-BE49-F238E27FC236}">
                <a16:creationId xmlns:a16="http://schemas.microsoft.com/office/drawing/2014/main" id="{64FF5DDE-2760-EF48-969B-569756D15AC4}"/>
              </a:ext>
            </a:extLst>
          </p:cNvPr>
          <p:cNvSpPr/>
          <p:nvPr/>
        </p:nvSpPr>
        <p:spPr>
          <a:xfrm>
            <a:off x="6096000" y="3176542"/>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-0.5</a:t>
            </a:r>
          </a:p>
        </p:txBody>
      </p:sp>
      <p:sp>
        <p:nvSpPr>
          <p:cNvPr id="34" name="Rectangle 33">
            <a:extLst>
              <a:ext uri="{FF2B5EF4-FFF2-40B4-BE49-F238E27FC236}">
                <a16:creationId xmlns:a16="http://schemas.microsoft.com/office/drawing/2014/main" id="{4412D73E-3200-654F-9BDF-529E6512E6B5}"/>
              </a:ext>
            </a:extLst>
          </p:cNvPr>
          <p:cNvSpPr/>
          <p:nvPr/>
        </p:nvSpPr>
        <p:spPr>
          <a:xfrm>
            <a:off x="6096000" y="4836006"/>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-2.0</a:t>
            </a:r>
          </a:p>
        </p:txBody>
      </p:sp>
      <p:sp>
        <p:nvSpPr>
          <p:cNvPr id="35" name="Rectangle 34">
            <a:extLst>
              <a:ext uri="{FF2B5EF4-FFF2-40B4-BE49-F238E27FC236}">
                <a16:creationId xmlns:a16="http://schemas.microsoft.com/office/drawing/2014/main" id="{2E44A3F6-DC9E-594C-899B-8384FDC45A29}"/>
              </a:ext>
            </a:extLst>
          </p:cNvPr>
          <p:cNvSpPr/>
          <p:nvPr/>
        </p:nvSpPr>
        <p:spPr>
          <a:xfrm>
            <a:off x="10357041" y="2081465"/>
            <a:ext cx="1342412" cy="584968"/>
          </a:xfrm>
          <a:prstGeom prst="rect">
            <a:avLst/>
          </a:prstGeom>
        </p:spPr>
        <p:txBody>
          <a:bodyPr wrap="square">
            <a:spAutoFit/>
          </a:bodyPr>
          <a:lstStyle/>
          <a:p>
            <a:pPr defTabSz="1218855"/>
            <a:r>
              <a:rPr lang="en-US" sz="1067" b="1" dirty="0">
                <a:solidFill>
                  <a:prstClr val="black">
                    <a:lumMod val="50000"/>
                    <a:lumOff val="50000"/>
                  </a:prstClr>
                </a:solidFill>
                <a:latin typeface="Arial"/>
              </a:rPr>
              <a:t>Inarigivir 100 mg vs PL</a:t>
            </a:r>
          </a:p>
          <a:p>
            <a:pPr defTabSz="1218855"/>
            <a:r>
              <a:rPr lang="en-US" sz="1067" b="1" dirty="0">
                <a:solidFill>
                  <a:prstClr val="black">
                    <a:lumMod val="50000"/>
                    <a:lumOff val="50000"/>
                  </a:prstClr>
                </a:solidFill>
                <a:latin typeface="Arial"/>
              </a:rPr>
              <a:t>*p&lt;0.05</a:t>
            </a:r>
            <a:endParaRPr lang="en-US" sz="1067" b="1" baseline="-25000" dirty="0">
              <a:solidFill>
                <a:prstClr val="black">
                  <a:lumMod val="50000"/>
                  <a:lumOff val="50000"/>
                </a:prstClr>
              </a:solidFill>
              <a:latin typeface="Arial"/>
            </a:endParaRPr>
          </a:p>
        </p:txBody>
      </p:sp>
      <p:sp>
        <p:nvSpPr>
          <p:cNvPr id="36" name="Rectangle 35">
            <a:extLst>
              <a:ext uri="{FF2B5EF4-FFF2-40B4-BE49-F238E27FC236}">
                <a16:creationId xmlns:a16="http://schemas.microsoft.com/office/drawing/2014/main" id="{C56CA092-BBED-CD46-A990-0BF7FEDBF908}"/>
              </a:ext>
            </a:extLst>
          </p:cNvPr>
          <p:cNvSpPr/>
          <p:nvPr/>
        </p:nvSpPr>
        <p:spPr>
          <a:xfrm>
            <a:off x="4254886" y="3542915"/>
            <a:ext cx="412557" cy="297454"/>
          </a:xfrm>
          <a:prstGeom prst="rect">
            <a:avLst/>
          </a:prstGeom>
        </p:spPr>
        <p:txBody>
          <a:bodyPr wrap="square">
            <a:spAutoFit/>
          </a:bodyPr>
          <a:lstStyle/>
          <a:p>
            <a:pPr defTabSz="1218855"/>
            <a:r>
              <a:rPr lang="en-US" sz="1333" dirty="0">
                <a:solidFill>
                  <a:prstClr val="black">
                    <a:lumMod val="50000"/>
                    <a:lumOff val="50000"/>
                  </a:prstClr>
                </a:solidFill>
                <a:latin typeface="Arial"/>
              </a:rPr>
              <a:t>*</a:t>
            </a:r>
            <a:endParaRPr lang="en-US" sz="1333" baseline="-25000" dirty="0">
              <a:solidFill>
                <a:prstClr val="black">
                  <a:lumMod val="50000"/>
                  <a:lumOff val="50000"/>
                </a:prstClr>
              </a:solidFill>
              <a:latin typeface="Arial"/>
            </a:endParaRPr>
          </a:p>
        </p:txBody>
      </p:sp>
      <p:sp>
        <p:nvSpPr>
          <p:cNvPr id="37" name="Rectangle 36">
            <a:extLst>
              <a:ext uri="{FF2B5EF4-FFF2-40B4-BE49-F238E27FC236}">
                <a16:creationId xmlns:a16="http://schemas.microsoft.com/office/drawing/2014/main" id="{ADE7B305-7FB4-284C-AF42-32F0B914AFEE}"/>
              </a:ext>
            </a:extLst>
          </p:cNvPr>
          <p:cNvSpPr/>
          <p:nvPr/>
        </p:nvSpPr>
        <p:spPr>
          <a:xfrm>
            <a:off x="5246255" y="3469027"/>
            <a:ext cx="412557" cy="229037"/>
          </a:xfrm>
          <a:prstGeom prst="rect">
            <a:avLst/>
          </a:prstGeom>
        </p:spPr>
        <p:txBody>
          <a:bodyPr wrap="square">
            <a:spAutoFit/>
          </a:bodyPr>
          <a:lstStyle/>
          <a:p>
            <a:pPr defTabSz="1218855"/>
            <a:r>
              <a:rPr lang="en-US" sz="1333" baseline="-25000" dirty="0">
                <a:solidFill>
                  <a:prstClr val="black">
                    <a:lumMod val="50000"/>
                    <a:lumOff val="50000"/>
                  </a:prstClr>
                </a:solidFill>
                <a:latin typeface="Arial"/>
              </a:rPr>
              <a:t>#</a:t>
            </a:r>
          </a:p>
        </p:txBody>
      </p:sp>
      <p:sp>
        <p:nvSpPr>
          <p:cNvPr id="38" name="Rectangle 37">
            <a:extLst>
              <a:ext uri="{FF2B5EF4-FFF2-40B4-BE49-F238E27FC236}">
                <a16:creationId xmlns:a16="http://schemas.microsoft.com/office/drawing/2014/main" id="{F9503599-D309-4549-A708-E83A2060A15A}"/>
              </a:ext>
            </a:extLst>
          </p:cNvPr>
          <p:cNvSpPr/>
          <p:nvPr/>
        </p:nvSpPr>
        <p:spPr>
          <a:xfrm>
            <a:off x="4572000" y="2081465"/>
            <a:ext cx="1277697" cy="584968"/>
          </a:xfrm>
          <a:prstGeom prst="rect">
            <a:avLst/>
          </a:prstGeom>
        </p:spPr>
        <p:txBody>
          <a:bodyPr wrap="square">
            <a:spAutoFit/>
          </a:bodyPr>
          <a:lstStyle/>
          <a:p>
            <a:pPr defTabSz="1218855"/>
            <a:r>
              <a:rPr lang="en-US" sz="1067" b="1" dirty="0">
                <a:solidFill>
                  <a:prstClr val="black">
                    <a:lumMod val="50000"/>
                    <a:lumOff val="50000"/>
                  </a:prstClr>
                </a:solidFill>
                <a:latin typeface="Arial"/>
              </a:rPr>
              <a:t>Inarigivir vs PL</a:t>
            </a:r>
            <a:br>
              <a:rPr lang="en-US" sz="1067" b="1" dirty="0">
                <a:solidFill>
                  <a:prstClr val="black">
                    <a:lumMod val="50000"/>
                    <a:lumOff val="50000"/>
                  </a:prstClr>
                </a:solidFill>
                <a:latin typeface="Arial"/>
              </a:rPr>
            </a:br>
            <a:r>
              <a:rPr lang="en-US" sz="1067" b="1" dirty="0">
                <a:solidFill>
                  <a:prstClr val="black">
                    <a:lumMod val="50000"/>
                    <a:lumOff val="50000"/>
                  </a:prstClr>
                </a:solidFill>
                <a:latin typeface="Arial"/>
              </a:rPr>
              <a:t>*p&lt;0.03</a:t>
            </a:r>
            <a:br>
              <a:rPr lang="en-US" sz="1067" b="1" dirty="0">
                <a:solidFill>
                  <a:prstClr val="black">
                    <a:lumMod val="50000"/>
                    <a:lumOff val="50000"/>
                  </a:prstClr>
                </a:solidFill>
                <a:latin typeface="Arial"/>
              </a:rPr>
            </a:br>
            <a:r>
              <a:rPr lang="en-US" sz="1067" b="1" dirty="0">
                <a:solidFill>
                  <a:prstClr val="black">
                    <a:lumMod val="50000"/>
                    <a:lumOff val="50000"/>
                  </a:prstClr>
                </a:solidFill>
                <a:latin typeface="Arial"/>
              </a:rPr>
              <a:t>#p&lt;0.02</a:t>
            </a:r>
            <a:endParaRPr lang="en-US" sz="1067" b="1" baseline="-25000" dirty="0">
              <a:solidFill>
                <a:prstClr val="black">
                  <a:lumMod val="50000"/>
                  <a:lumOff val="50000"/>
                </a:prstClr>
              </a:solidFill>
              <a:latin typeface="Arial"/>
            </a:endParaRPr>
          </a:p>
        </p:txBody>
      </p:sp>
      <p:pic>
        <p:nvPicPr>
          <p:cNvPr id="40" name="Picture 39">
            <a:extLst>
              <a:ext uri="{FF2B5EF4-FFF2-40B4-BE49-F238E27FC236}">
                <a16:creationId xmlns:a16="http://schemas.microsoft.com/office/drawing/2014/main" id="{BF9E1335-7277-C245-A07C-6275A50766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61060" y="5861261"/>
            <a:ext cx="1572475" cy="597336"/>
          </a:xfrm>
          <a:prstGeom prst="rect">
            <a:avLst/>
          </a:prstGeom>
        </p:spPr>
      </p:pic>
      <p:sp>
        <p:nvSpPr>
          <p:cNvPr id="41" name="Rectangle 40">
            <a:extLst>
              <a:ext uri="{FF2B5EF4-FFF2-40B4-BE49-F238E27FC236}">
                <a16:creationId xmlns:a16="http://schemas.microsoft.com/office/drawing/2014/main" id="{7059FD74-D34E-924A-9E6C-DAF1C50D0BE8}"/>
              </a:ext>
            </a:extLst>
          </p:cNvPr>
          <p:cNvSpPr/>
          <p:nvPr/>
        </p:nvSpPr>
        <p:spPr>
          <a:xfrm>
            <a:off x="0" y="6764098"/>
            <a:ext cx="12192000" cy="1185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39" name="Rectangle 38">
            <a:extLst>
              <a:ext uri="{FF2B5EF4-FFF2-40B4-BE49-F238E27FC236}">
                <a16:creationId xmlns:a16="http://schemas.microsoft.com/office/drawing/2014/main" id="{02080CA7-4860-4BC9-BEE1-48023DFEDEFE}"/>
              </a:ext>
            </a:extLst>
          </p:cNvPr>
          <p:cNvSpPr/>
          <p:nvPr/>
        </p:nvSpPr>
        <p:spPr>
          <a:xfrm>
            <a:off x="3556000" y="5450244"/>
            <a:ext cx="880533" cy="256545"/>
          </a:xfrm>
          <a:prstGeom prst="rect">
            <a:avLst/>
          </a:prstGeom>
          <a:solidFill>
            <a:schemeClr val="bg1"/>
          </a:solidFill>
        </p:spPr>
        <p:txBody>
          <a:bodyPr wrap="square">
            <a:spAutoFit/>
          </a:bodyPr>
          <a:lstStyle/>
          <a:p>
            <a:pPr algn="ctr" defTabSz="1218855"/>
            <a:r>
              <a:rPr lang="en-US" sz="1067" dirty="0">
                <a:solidFill>
                  <a:prstClr val="black">
                    <a:lumMod val="50000"/>
                    <a:lumOff val="50000"/>
                  </a:prstClr>
                </a:solidFill>
                <a:latin typeface="Arial"/>
              </a:rPr>
              <a:t>Inarigivir</a:t>
            </a:r>
            <a:endParaRPr lang="en-US" sz="1067" baseline="-25000" dirty="0">
              <a:solidFill>
                <a:prstClr val="black">
                  <a:lumMod val="50000"/>
                  <a:lumOff val="50000"/>
                </a:prstClr>
              </a:solidFill>
              <a:latin typeface="Arial"/>
            </a:endParaRPr>
          </a:p>
        </p:txBody>
      </p:sp>
      <p:sp>
        <p:nvSpPr>
          <p:cNvPr id="44" name="Rectangle 43">
            <a:extLst>
              <a:ext uri="{FF2B5EF4-FFF2-40B4-BE49-F238E27FC236}">
                <a16:creationId xmlns:a16="http://schemas.microsoft.com/office/drawing/2014/main" id="{6AE7E240-03D0-41C0-8DF0-82D87C509053}"/>
              </a:ext>
            </a:extLst>
          </p:cNvPr>
          <p:cNvSpPr/>
          <p:nvPr/>
        </p:nvSpPr>
        <p:spPr>
          <a:xfrm>
            <a:off x="9013520" y="5450244"/>
            <a:ext cx="880533" cy="256545"/>
          </a:xfrm>
          <a:prstGeom prst="rect">
            <a:avLst/>
          </a:prstGeom>
          <a:solidFill>
            <a:schemeClr val="bg1"/>
          </a:solidFill>
        </p:spPr>
        <p:txBody>
          <a:bodyPr wrap="square">
            <a:spAutoFit/>
          </a:bodyPr>
          <a:lstStyle/>
          <a:p>
            <a:pPr algn="ctr" defTabSz="1218855"/>
            <a:r>
              <a:rPr lang="en-US" sz="1067" dirty="0">
                <a:solidFill>
                  <a:prstClr val="black">
                    <a:lumMod val="50000"/>
                    <a:lumOff val="50000"/>
                  </a:prstClr>
                </a:solidFill>
                <a:latin typeface="Arial"/>
              </a:rPr>
              <a:t>Inarigivir</a:t>
            </a:r>
            <a:endParaRPr lang="en-US" sz="1067" baseline="-25000" dirty="0">
              <a:solidFill>
                <a:prstClr val="black">
                  <a:lumMod val="50000"/>
                  <a:lumOff val="50000"/>
                </a:prstClr>
              </a:solidFill>
              <a:latin typeface="Arial"/>
            </a:endParaRPr>
          </a:p>
        </p:txBody>
      </p:sp>
      <p:sp>
        <p:nvSpPr>
          <p:cNvPr id="42" name="Rectangle 41">
            <a:extLst>
              <a:ext uri="{FF2B5EF4-FFF2-40B4-BE49-F238E27FC236}">
                <a16:creationId xmlns:a16="http://schemas.microsoft.com/office/drawing/2014/main" id="{461D7792-F748-4C6E-8FD5-514C3F0CF6A5}"/>
              </a:ext>
            </a:extLst>
          </p:cNvPr>
          <p:cNvSpPr/>
          <p:nvPr/>
        </p:nvSpPr>
        <p:spPr>
          <a:xfrm rot="16200000">
            <a:off x="-466881" y="3271503"/>
            <a:ext cx="2515740" cy="338554"/>
          </a:xfrm>
          <a:prstGeom prst="rect">
            <a:avLst/>
          </a:prstGeom>
        </p:spPr>
        <p:txBody>
          <a:bodyPr wrap="square">
            <a:spAutoFit/>
          </a:bodyPr>
          <a:lstStyle/>
          <a:p>
            <a:pPr defTabSz="1218855"/>
            <a:r>
              <a:rPr lang="en-US" sz="1600" dirty="0">
                <a:solidFill>
                  <a:srgbClr val="1F497D"/>
                </a:solidFill>
                <a:latin typeface="Arial"/>
              </a:rPr>
              <a:t>Log</a:t>
            </a:r>
            <a:r>
              <a:rPr lang="en-US" sz="1600" baseline="-25000" dirty="0">
                <a:solidFill>
                  <a:srgbClr val="1F497D"/>
                </a:solidFill>
                <a:latin typeface="Arial"/>
              </a:rPr>
              <a:t>10 </a:t>
            </a:r>
            <a:r>
              <a:rPr lang="en-US" sz="1600" dirty="0">
                <a:solidFill>
                  <a:srgbClr val="1F497D"/>
                </a:solidFill>
                <a:latin typeface="Arial"/>
              </a:rPr>
              <a:t>Decline HBV DNA</a:t>
            </a:r>
            <a:endParaRPr lang="en-US" sz="1600" baseline="-25000" dirty="0">
              <a:solidFill>
                <a:srgbClr val="1F497D"/>
              </a:solidFill>
              <a:latin typeface="Arial"/>
            </a:endParaRPr>
          </a:p>
        </p:txBody>
      </p:sp>
      <p:sp>
        <p:nvSpPr>
          <p:cNvPr id="45" name="Rectangle 44">
            <a:extLst>
              <a:ext uri="{FF2B5EF4-FFF2-40B4-BE49-F238E27FC236}">
                <a16:creationId xmlns:a16="http://schemas.microsoft.com/office/drawing/2014/main" id="{A46C58D8-2A01-4593-8E6E-4C198078246F}"/>
              </a:ext>
            </a:extLst>
          </p:cNvPr>
          <p:cNvSpPr/>
          <p:nvPr/>
        </p:nvSpPr>
        <p:spPr>
          <a:xfrm rot="16200000">
            <a:off x="4885415" y="3199340"/>
            <a:ext cx="2515740" cy="338554"/>
          </a:xfrm>
          <a:prstGeom prst="rect">
            <a:avLst/>
          </a:prstGeom>
        </p:spPr>
        <p:txBody>
          <a:bodyPr wrap="square">
            <a:spAutoFit/>
          </a:bodyPr>
          <a:lstStyle/>
          <a:p>
            <a:pPr defTabSz="1218855"/>
            <a:r>
              <a:rPr lang="en-US" sz="1600" dirty="0">
                <a:solidFill>
                  <a:srgbClr val="C00000"/>
                </a:solidFill>
                <a:latin typeface="Arial"/>
              </a:rPr>
              <a:t>Log</a:t>
            </a:r>
            <a:r>
              <a:rPr lang="en-US" sz="1600" baseline="-25000" dirty="0">
                <a:solidFill>
                  <a:srgbClr val="C00000"/>
                </a:solidFill>
                <a:latin typeface="Arial"/>
              </a:rPr>
              <a:t>10 </a:t>
            </a:r>
            <a:r>
              <a:rPr lang="en-US" sz="1600" dirty="0">
                <a:solidFill>
                  <a:srgbClr val="C00000"/>
                </a:solidFill>
                <a:latin typeface="Arial"/>
              </a:rPr>
              <a:t>Decline HBV RNA</a:t>
            </a:r>
            <a:endParaRPr lang="en-US" sz="1600" baseline="-25000" dirty="0">
              <a:solidFill>
                <a:srgbClr val="C00000"/>
              </a:solidFill>
              <a:latin typeface="Arial"/>
            </a:endParaRPr>
          </a:p>
        </p:txBody>
      </p:sp>
      <p:sp>
        <p:nvSpPr>
          <p:cNvPr id="46" name="Rectangle 45">
            <a:extLst>
              <a:ext uri="{FF2B5EF4-FFF2-40B4-BE49-F238E27FC236}">
                <a16:creationId xmlns:a16="http://schemas.microsoft.com/office/drawing/2014/main" id="{7EEEBDF3-5F41-43FA-B757-EF1E59C73E88}"/>
              </a:ext>
            </a:extLst>
          </p:cNvPr>
          <p:cNvSpPr/>
          <p:nvPr/>
        </p:nvSpPr>
        <p:spPr>
          <a:xfrm>
            <a:off x="3182901" y="5406341"/>
            <a:ext cx="1626732" cy="318100"/>
          </a:xfrm>
          <a:prstGeom prst="rect">
            <a:avLst/>
          </a:prstGeom>
          <a:solidFill>
            <a:schemeClr val="bg1"/>
          </a:solidFill>
        </p:spPr>
        <p:txBody>
          <a:bodyPr wrap="square">
            <a:spAutoFit/>
          </a:bodyPr>
          <a:lstStyle/>
          <a:p>
            <a:pPr algn="ctr" defTabSz="1218855"/>
            <a:r>
              <a:rPr lang="en-US" sz="1467" b="1" dirty="0">
                <a:solidFill>
                  <a:prstClr val="black">
                    <a:lumMod val="50000"/>
                    <a:lumOff val="50000"/>
                  </a:prstClr>
                </a:solidFill>
                <a:latin typeface="Arial"/>
              </a:rPr>
              <a:t>Inarigivir Dose</a:t>
            </a:r>
            <a:endParaRPr lang="en-US" sz="1467" b="1" baseline="-25000" dirty="0">
              <a:solidFill>
                <a:prstClr val="black">
                  <a:lumMod val="50000"/>
                  <a:lumOff val="50000"/>
                </a:prstClr>
              </a:solidFill>
              <a:latin typeface="Arial"/>
            </a:endParaRPr>
          </a:p>
        </p:txBody>
      </p:sp>
      <p:sp>
        <p:nvSpPr>
          <p:cNvPr id="47" name="Rectangle 46">
            <a:extLst>
              <a:ext uri="{FF2B5EF4-FFF2-40B4-BE49-F238E27FC236}">
                <a16:creationId xmlns:a16="http://schemas.microsoft.com/office/drawing/2014/main" id="{63B846A1-664F-40DF-8DFE-3C5FC0F692F3}"/>
              </a:ext>
            </a:extLst>
          </p:cNvPr>
          <p:cNvSpPr/>
          <p:nvPr/>
        </p:nvSpPr>
        <p:spPr>
          <a:xfrm>
            <a:off x="8564788" y="5431145"/>
            <a:ext cx="1661197" cy="318100"/>
          </a:xfrm>
          <a:prstGeom prst="rect">
            <a:avLst/>
          </a:prstGeom>
          <a:solidFill>
            <a:schemeClr val="bg1"/>
          </a:solidFill>
        </p:spPr>
        <p:txBody>
          <a:bodyPr wrap="square">
            <a:spAutoFit/>
          </a:bodyPr>
          <a:lstStyle/>
          <a:p>
            <a:pPr algn="ctr" defTabSz="1218855"/>
            <a:r>
              <a:rPr lang="en-US" sz="1467" b="1" dirty="0">
                <a:solidFill>
                  <a:prstClr val="black">
                    <a:lumMod val="50000"/>
                    <a:lumOff val="50000"/>
                  </a:prstClr>
                </a:solidFill>
                <a:latin typeface="Arial"/>
              </a:rPr>
              <a:t>Inarigivir Dose</a:t>
            </a:r>
            <a:endParaRPr lang="en-US" sz="1467" b="1" baseline="-25000" dirty="0">
              <a:solidFill>
                <a:prstClr val="black">
                  <a:lumMod val="50000"/>
                  <a:lumOff val="50000"/>
                </a:prstClr>
              </a:solidFill>
              <a:latin typeface="Arial"/>
            </a:endParaRPr>
          </a:p>
        </p:txBody>
      </p:sp>
      <p:sp>
        <p:nvSpPr>
          <p:cNvPr id="48" name="Rectangle 47">
            <a:extLst>
              <a:ext uri="{FF2B5EF4-FFF2-40B4-BE49-F238E27FC236}">
                <a16:creationId xmlns:a16="http://schemas.microsoft.com/office/drawing/2014/main" id="{F02B31FB-5820-467F-A7A8-1657F4DA4E1F}"/>
              </a:ext>
            </a:extLst>
          </p:cNvPr>
          <p:cNvSpPr/>
          <p:nvPr/>
        </p:nvSpPr>
        <p:spPr>
          <a:xfrm>
            <a:off x="173983" y="127652"/>
            <a:ext cx="12064539" cy="913199"/>
          </a:xfrm>
          <a:prstGeom prst="rect">
            <a:avLst/>
          </a:prstGeom>
        </p:spPr>
        <p:txBody>
          <a:bodyPr wrap="square">
            <a:spAutoFit/>
          </a:bodyPr>
          <a:lstStyle/>
          <a:p>
            <a:pPr defTabSz="1218855"/>
            <a:r>
              <a:rPr lang="en-US" sz="2667" spc="400" dirty="0">
                <a:solidFill>
                  <a:srgbClr val="1F497D"/>
                </a:solidFill>
                <a:latin typeface="Arial"/>
                <a:cs typeface="Arial" panose="020B0604020202020204" pitchFamily="34" charset="0"/>
              </a:rPr>
              <a:t>INARIGIVIR DEMONSTRATES A CONTINUING POSITIVE DOSE RESPONSE IN HBeAg +VE PATIENTS AT WEEK 12</a:t>
            </a:r>
            <a:endParaRPr lang="en-US" sz="2667" b="1" spc="400" dirty="0">
              <a:solidFill>
                <a:srgbClr val="1F497D"/>
              </a:solidFill>
              <a:latin typeface="Arial"/>
              <a:cs typeface="Arial" panose="020B0604020202020204" pitchFamily="34" charset="0"/>
            </a:endParaRPr>
          </a:p>
        </p:txBody>
      </p:sp>
      <p:sp>
        <p:nvSpPr>
          <p:cNvPr id="2" name="Rectangle 1">
            <a:extLst>
              <a:ext uri="{FF2B5EF4-FFF2-40B4-BE49-F238E27FC236}">
                <a16:creationId xmlns:a16="http://schemas.microsoft.com/office/drawing/2014/main" id="{C15158FB-57D6-4523-ACE3-1295B1AB7AA4}"/>
              </a:ext>
            </a:extLst>
          </p:cNvPr>
          <p:cNvSpPr/>
          <p:nvPr/>
        </p:nvSpPr>
        <p:spPr>
          <a:xfrm>
            <a:off x="9821334" y="2737684"/>
            <a:ext cx="1072169" cy="2142067"/>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1" name="Rectangle 50">
            <a:extLst>
              <a:ext uri="{FF2B5EF4-FFF2-40B4-BE49-F238E27FC236}">
                <a16:creationId xmlns:a16="http://schemas.microsoft.com/office/drawing/2014/main" id="{BEB00294-A749-4244-8150-2608255B82FB}"/>
              </a:ext>
            </a:extLst>
          </p:cNvPr>
          <p:cNvSpPr/>
          <p:nvPr/>
        </p:nvSpPr>
        <p:spPr>
          <a:xfrm>
            <a:off x="4439612" y="2807848"/>
            <a:ext cx="1109531" cy="2063689"/>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Tree>
    <p:extLst>
      <p:ext uri="{BB962C8B-B14F-4D97-AF65-F5344CB8AC3E}">
        <p14:creationId xmlns:p14="http://schemas.microsoft.com/office/powerpoint/2010/main" val="1076293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25CE48A-C945-B242-B0B0-876A9B71F294}"/>
              </a:ext>
            </a:extLst>
          </p:cNvPr>
          <p:cNvSpPr txBox="1"/>
          <p:nvPr/>
        </p:nvSpPr>
        <p:spPr>
          <a:xfrm>
            <a:off x="424128" y="6253380"/>
            <a:ext cx="6061339" cy="235898"/>
          </a:xfrm>
          <a:prstGeom prst="rect">
            <a:avLst/>
          </a:prstGeom>
          <a:noFill/>
        </p:spPr>
        <p:txBody>
          <a:bodyPr wrap="square" rtlCol="0">
            <a:spAutoFit/>
          </a:bodyPr>
          <a:lstStyle/>
          <a:p>
            <a:pPr defTabSz="1218855"/>
            <a:r>
              <a:rPr lang="en-US" sz="933" dirty="0">
                <a:solidFill>
                  <a:srgbClr val="4F81BD"/>
                </a:solidFill>
                <a:latin typeface="Arial"/>
              </a:rPr>
              <a:t>SPRING BANK PHARMACEUTICALS, INC.  © 2018</a:t>
            </a:r>
          </a:p>
        </p:txBody>
      </p:sp>
      <p:sp>
        <p:nvSpPr>
          <p:cNvPr id="12" name="Rectangle 11">
            <a:extLst>
              <a:ext uri="{FF2B5EF4-FFF2-40B4-BE49-F238E27FC236}">
                <a16:creationId xmlns:a16="http://schemas.microsoft.com/office/drawing/2014/main" id="{C32CDA49-79BA-4744-88E3-F93EA8ABD7C6}"/>
              </a:ext>
            </a:extLst>
          </p:cNvPr>
          <p:cNvSpPr/>
          <p:nvPr/>
        </p:nvSpPr>
        <p:spPr>
          <a:xfrm>
            <a:off x="127461" y="266164"/>
            <a:ext cx="12064539" cy="913199"/>
          </a:xfrm>
          <a:prstGeom prst="rect">
            <a:avLst/>
          </a:prstGeom>
        </p:spPr>
        <p:txBody>
          <a:bodyPr wrap="square">
            <a:spAutoFit/>
          </a:bodyPr>
          <a:lstStyle/>
          <a:p>
            <a:pPr defTabSz="1218855"/>
            <a:r>
              <a:rPr lang="en-US" sz="2667" spc="400" dirty="0">
                <a:solidFill>
                  <a:srgbClr val="1F497D"/>
                </a:solidFill>
                <a:latin typeface="Arial"/>
                <a:cs typeface="Arial" panose="020B0604020202020204" pitchFamily="34" charset="0"/>
              </a:rPr>
              <a:t>INARIGIVIR DEMONSTRATES A CONTINUING POSITIVE DOSE RESPONSE IN HBeAg -VE PATIENTS AT WEEK 12</a:t>
            </a:r>
            <a:endParaRPr lang="en-US" sz="2667" b="1" spc="400" dirty="0">
              <a:solidFill>
                <a:srgbClr val="1F497D"/>
              </a:solidFill>
              <a:latin typeface="Arial"/>
              <a:cs typeface="Arial" panose="020B0604020202020204" pitchFamily="34" charset="0"/>
            </a:endParaRPr>
          </a:p>
        </p:txBody>
      </p:sp>
      <p:pic>
        <p:nvPicPr>
          <p:cNvPr id="15" name="Picture 14">
            <a:extLst>
              <a:ext uri="{FF2B5EF4-FFF2-40B4-BE49-F238E27FC236}">
                <a16:creationId xmlns:a16="http://schemas.microsoft.com/office/drawing/2014/main" id="{4D9E4747-F497-5B4C-84F8-DD05209B0A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61060" y="5861261"/>
            <a:ext cx="1572475" cy="597336"/>
          </a:xfrm>
          <a:prstGeom prst="rect">
            <a:avLst/>
          </a:prstGeom>
        </p:spPr>
      </p:pic>
      <p:sp>
        <p:nvSpPr>
          <p:cNvPr id="16" name="Rectangle 15">
            <a:extLst>
              <a:ext uri="{FF2B5EF4-FFF2-40B4-BE49-F238E27FC236}">
                <a16:creationId xmlns:a16="http://schemas.microsoft.com/office/drawing/2014/main" id="{F428DF17-D69C-8E45-8A7E-606526A2969F}"/>
              </a:ext>
            </a:extLst>
          </p:cNvPr>
          <p:cNvSpPr/>
          <p:nvPr/>
        </p:nvSpPr>
        <p:spPr>
          <a:xfrm>
            <a:off x="0" y="6764098"/>
            <a:ext cx="12192000" cy="1185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pic>
        <p:nvPicPr>
          <p:cNvPr id="21" name="Picture 20">
            <a:extLst>
              <a:ext uri="{FF2B5EF4-FFF2-40B4-BE49-F238E27FC236}">
                <a16:creationId xmlns:a16="http://schemas.microsoft.com/office/drawing/2014/main" id="{67C7CD3D-3F4E-4345-83D1-255276488F6E}"/>
              </a:ext>
            </a:extLst>
          </p:cNvPr>
          <p:cNvPicPr>
            <a:picLocks noChangeAspect="1"/>
          </p:cNvPicPr>
          <p:nvPr/>
        </p:nvPicPr>
        <p:blipFill rotWithShape="1">
          <a:blip r:embed="rId3"/>
          <a:srcRect l="18628" t="45072" r="51104" b="23682"/>
          <a:stretch/>
        </p:blipFill>
        <p:spPr>
          <a:xfrm>
            <a:off x="1132995" y="2154674"/>
            <a:ext cx="4572389" cy="3054157"/>
          </a:xfrm>
          <a:prstGeom prst="rect">
            <a:avLst/>
          </a:prstGeom>
        </p:spPr>
      </p:pic>
      <p:pic>
        <p:nvPicPr>
          <p:cNvPr id="23" name="Picture 22">
            <a:extLst>
              <a:ext uri="{FF2B5EF4-FFF2-40B4-BE49-F238E27FC236}">
                <a16:creationId xmlns:a16="http://schemas.microsoft.com/office/drawing/2014/main" id="{8F1292FE-132C-0543-A232-888F1A5C962C}"/>
              </a:ext>
            </a:extLst>
          </p:cNvPr>
          <p:cNvPicPr>
            <a:picLocks noChangeAspect="1"/>
          </p:cNvPicPr>
          <p:nvPr/>
        </p:nvPicPr>
        <p:blipFill rotWithShape="1">
          <a:blip r:embed="rId3"/>
          <a:srcRect l="52501" t="45072" r="18046" b="23682"/>
          <a:stretch/>
        </p:blipFill>
        <p:spPr>
          <a:xfrm>
            <a:off x="6616825" y="2110173"/>
            <a:ext cx="4509855" cy="3095772"/>
          </a:xfrm>
          <a:prstGeom prst="rect">
            <a:avLst/>
          </a:prstGeom>
        </p:spPr>
      </p:pic>
      <p:sp>
        <p:nvSpPr>
          <p:cNvPr id="24" name="Rectangle 23">
            <a:extLst>
              <a:ext uri="{FF2B5EF4-FFF2-40B4-BE49-F238E27FC236}">
                <a16:creationId xmlns:a16="http://schemas.microsoft.com/office/drawing/2014/main" id="{DDBC94D8-FCE2-8D49-8D13-6795E633B28B}"/>
              </a:ext>
            </a:extLst>
          </p:cNvPr>
          <p:cNvSpPr/>
          <p:nvPr/>
        </p:nvSpPr>
        <p:spPr>
          <a:xfrm>
            <a:off x="2694181" y="1650433"/>
            <a:ext cx="1757319" cy="379656"/>
          </a:xfrm>
          <a:prstGeom prst="rect">
            <a:avLst/>
          </a:prstGeom>
        </p:spPr>
        <p:txBody>
          <a:bodyPr wrap="square">
            <a:spAutoFit/>
          </a:bodyPr>
          <a:lstStyle/>
          <a:p>
            <a:pPr algn="ctr" defTabSz="1218855"/>
            <a:r>
              <a:rPr lang="en-US" sz="1867" b="1" dirty="0">
                <a:solidFill>
                  <a:srgbClr val="1F497D"/>
                </a:solidFill>
                <a:latin typeface="Arial"/>
              </a:rPr>
              <a:t>HBV DNA</a:t>
            </a:r>
            <a:endParaRPr lang="en-US" sz="1867" b="1" baseline="-25000" dirty="0">
              <a:solidFill>
                <a:srgbClr val="1F497D"/>
              </a:solidFill>
              <a:latin typeface="Arial"/>
            </a:endParaRPr>
          </a:p>
        </p:txBody>
      </p:sp>
      <p:sp>
        <p:nvSpPr>
          <p:cNvPr id="25" name="Rectangle 24">
            <a:extLst>
              <a:ext uri="{FF2B5EF4-FFF2-40B4-BE49-F238E27FC236}">
                <a16:creationId xmlns:a16="http://schemas.microsoft.com/office/drawing/2014/main" id="{D2097038-96A4-FA44-A629-56DD6443873F}"/>
              </a:ext>
            </a:extLst>
          </p:cNvPr>
          <p:cNvSpPr/>
          <p:nvPr/>
        </p:nvSpPr>
        <p:spPr>
          <a:xfrm>
            <a:off x="8146742" y="1660267"/>
            <a:ext cx="1757319" cy="379656"/>
          </a:xfrm>
          <a:prstGeom prst="rect">
            <a:avLst/>
          </a:prstGeom>
        </p:spPr>
        <p:txBody>
          <a:bodyPr wrap="square">
            <a:spAutoFit/>
          </a:bodyPr>
          <a:lstStyle/>
          <a:p>
            <a:pPr algn="ctr" defTabSz="1218855"/>
            <a:r>
              <a:rPr lang="en-US" sz="1867" b="1" dirty="0">
                <a:solidFill>
                  <a:srgbClr val="C0504D"/>
                </a:solidFill>
                <a:latin typeface="Arial"/>
              </a:rPr>
              <a:t>HBV RNA</a:t>
            </a:r>
            <a:endParaRPr lang="en-US" sz="1867" b="1" baseline="-25000" dirty="0">
              <a:solidFill>
                <a:srgbClr val="C0504D"/>
              </a:solidFill>
              <a:latin typeface="Arial"/>
            </a:endParaRPr>
          </a:p>
        </p:txBody>
      </p:sp>
      <p:sp>
        <p:nvSpPr>
          <p:cNvPr id="26" name="Rectangle 25">
            <a:extLst>
              <a:ext uri="{FF2B5EF4-FFF2-40B4-BE49-F238E27FC236}">
                <a16:creationId xmlns:a16="http://schemas.microsoft.com/office/drawing/2014/main" id="{2CB11EBE-2EF9-D34B-A7D9-7E2E6ABBBA69}"/>
              </a:ext>
            </a:extLst>
          </p:cNvPr>
          <p:cNvSpPr/>
          <p:nvPr/>
        </p:nvSpPr>
        <p:spPr>
          <a:xfrm>
            <a:off x="7291675" y="5143885"/>
            <a:ext cx="748144" cy="256545"/>
          </a:xfrm>
          <a:prstGeom prst="rect">
            <a:avLst/>
          </a:prstGeom>
        </p:spPr>
        <p:txBody>
          <a:bodyPr wrap="square">
            <a:spAutoFit/>
          </a:bodyPr>
          <a:lstStyle/>
          <a:p>
            <a:pPr algn="r" defTabSz="1218855"/>
            <a:r>
              <a:rPr lang="en-US" sz="1067" dirty="0">
                <a:solidFill>
                  <a:prstClr val="black">
                    <a:lumMod val="50000"/>
                    <a:lumOff val="50000"/>
                  </a:prstClr>
                </a:solidFill>
                <a:latin typeface="Arial"/>
              </a:rPr>
              <a:t>Placebo</a:t>
            </a:r>
            <a:endParaRPr lang="en-US" sz="1067" baseline="-25000" dirty="0">
              <a:solidFill>
                <a:prstClr val="black">
                  <a:lumMod val="50000"/>
                  <a:lumOff val="50000"/>
                </a:prstClr>
              </a:solidFill>
              <a:latin typeface="Arial"/>
            </a:endParaRPr>
          </a:p>
        </p:txBody>
      </p:sp>
      <p:sp>
        <p:nvSpPr>
          <p:cNvPr id="27" name="Rectangle 26">
            <a:extLst>
              <a:ext uri="{FF2B5EF4-FFF2-40B4-BE49-F238E27FC236}">
                <a16:creationId xmlns:a16="http://schemas.microsoft.com/office/drawing/2014/main" id="{0CB7B910-84D3-314D-9C7B-F023D03FC53C}"/>
              </a:ext>
            </a:extLst>
          </p:cNvPr>
          <p:cNvSpPr/>
          <p:nvPr/>
        </p:nvSpPr>
        <p:spPr>
          <a:xfrm>
            <a:off x="8474287"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25 mg</a:t>
            </a:r>
            <a:endParaRPr lang="en-US" sz="1067" baseline="-25000" dirty="0">
              <a:solidFill>
                <a:prstClr val="black">
                  <a:lumMod val="50000"/>
                  <a:lumOff val="50000"/>
                </a:prstClr>
              </a:solidFill>
              <a:latin typeface="Arial"/>
            </a:endParaRPr>
          </a:p>
        </p:txBody>
      </p:sp>
      <p:sp>
        <p:nvSpPr>
          <p:cNvPr id="29" name="Rectangle 28">
            <a:extLst>
              <a:ext uri="{FF2B5EF4-FFF2-40B4-BE49-F238E27FC236}">
                <a16:creationId xmlns:a16="http://schemas.microsoft.com/office/drawing/2014/main" id="{B38DA471-6ED7-9A48-A891-48F1E40AF22F}"/>
              </a:ext>
            </a:extLst>
          </p:cNvPr>
          <p:cNvSpPr/>
          <p:nvPr/>
        </p:nvSpPr>
        <p:spPr>
          <a:xfrm>
            <a:off x="9619421" y="5131571"/>
            <a:ext cx="1071803" cy="420756"/>
          </a:xfrm>
          <a:prstGeom prst="rect">
            <a:avLst/>
          </a:prstGeom>
        </p:spPr>
        <p:txBody>
          <a:bodyPr wrap="square">
            <a:spAutoFit/>
          </a:bodyPr>
          <a:lstStyle/>
          <a:p>
            <a:pPr algn="ctr" defTabSz="1218855"/>
            <a:r>
              <a:rPr lang="en-US" sz="1067" dirty="0">
                <a:solidFill>
                  <a:prstClr val="black">
                    <a:lumMod val="50000"/>
                    <a:lumOff val="50000"/>
                  </a:prstClr>
                </a:solidFill>
                <a:latin typeface="Arial"/>
              </a:rPr>
              <a:t>50 mg and 100 mg</a:t>
            </a:r>
            <a:endParaRPr lang="en-US" sz="1067" baseline="-25000" dirty="0">
              <a:solidFill>
                <a:prstClr val="black">
                  <a:lumMod val="50000"/>
                  <a:lumOff val="50000"/>
                </a:prstClr>
              </a:solidFill>
              <a:latin typeface="Arial"/>
            </a:endParaRPr>
          </a:p>
        </p:txBody>
      </p:sp>
      <p:sp>
        <p:nvSpPr>
          <p:cNvPr id="30" name="Rectangle 29">
            <a:extLst>
              <a:ext uri="{FF2B5EF4-FFF2-40B4-BE49-F238E27FC236}">
                <a16:creationId xmlns:a16="http://schemas.microsoft.com/office/drawing/2014/main" id="{2FED75BF-B875-8742-9EDC-E7369B1B5B50}"/>
              </a:ext>
            </a:extLst>
          </p:cNvPr>
          <p:cNvSpPr/>
          <p:nvPr/>
        </p:nvSpPr>
        <p:spPr>
          <a:xfrm>
            <a:off x="6096000" y="208146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4</a:t>
            </a:r>
          </a:p>
        </p:txBody>
      </p:sp>
      <p:sp>
        <p:nvSpPr>
          <p:cNvPr id="31" name="Rectangle 30">
            <a:extLst>
              <a:ext uri="{FF2B5EF4-FFF2-40B4-BE49-F238E27FC236}">
                <a16:creationId xmlns:a16="http://schemas.microsoft.com/office/drawing/2014/main" id="{01C80315-DCF5-164B-935E-8BC81D647C61}"/>
              </a:ext>
            </a:extLst>
          </p:cNvPr>
          <p:cNvSpPr/>
          <p:nvPr/>
        </p:nvSpPr>
        <p:spPr>
          <a:xfrm>
            <a:off x="6096000" y="2616200"/>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32" name="Rectangle 31">
            <a:extLst>
              <a:ext uri="{FF2B5EF4-FFF2-40B4-BE49-F238E27FC236}">
                <a16:creationId xmlns:a16="http://schemas.microsoft.com/office/drawing/2014/main" id="{F3F634F1-F2D9-8E48-910F-F6DA4F9FFD10}"/>
              </a:ext>
            </a:extLst>
          </p:cNvPr>
          <p:cNvSpPr/>
          <p:nvPr/>
        </p:nvSpPr>
        <p:spPr>
          <a:xfrm>
            <a:off x="6096000" y="3703011"/>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33" name="Rectangle 32">
            <a:extLst>
              <a:ext uri="{FF2B5EF4-FFF2-40B4-BE49-F238E27FC236}">
                <a16:creationId xmlns:a16="http://schemas.microsoft.com/office/drawing/2014/main" id="{67C6290E-C6AE-354E-9A94-018FB1618045}"/>
              </a:ext>
            </a:extLst>
          </p:cNvPr>
          <p:cNvSpPr/>
          <p:nvPr/>
        </p:nvSpPr>
        <p:spPr>
          <a:xfrm>
            <a:off x="6096000" y="4275667"/>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-4</a:t>
            </a:r>
          </a:p>
        </p:txBody>
      </p:sp>
      <p:sp>
        <p:nvSpPr>
          <p:cNvPr id="34" name="Rectangle 33">
            <a:extLst>
              <a:ext uri="{FF2B5EF4-FFF2-40B4-BE49-F238E27FC236}">
                <a16:creationId xmlns:a16="http://schemas.microsoft.com/office/drawing/2014/main" id="{E2E50378-A6B3-5849-BF39-0092251F0DA3}"/>
              </a:ext>
            </a:extLst>
          </p:cNvPr>
          <p:cNvSpPr/>
          <p:nvPr/>
        </p:nvSpPr>
        <p:spPr>
          <a:xfrm>
            <a:off x="6096000" y="3176542"/>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a:t>
            </a:r>
          </a:p>
        </p:txBody>
      </p:sp>
      <p:sp>
        <p:nvSpPr>
          <p:cNvPr id="35" name="Rectangle 34">
            <a:extLst>
              <a:ext uri="{FF2B5EF4-FFF2-40B4-BE49-F238E27FC236}">
                <a16:creationId xmlns:a16="http://schemas.microsoft.com/office/drawing/2014/main" id="{56172740-BB1A-654C-902C-68ED5357885A}"/>
              </a:ext>
            </a:extLst>
          </p:cNvPr>
          <p:cNvSpPr/>
          <p:nvPr/>
        </p:nvSpPr>
        <p:spPr>
          <a:xfrm>
            <a:off x="6096000" y="4836006"/>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-6</a:t>
            </a:r>
          </a:p>
        </p:txBody>
      </p:sp>
      <p:sp>
        <p:nvSpPr>
          <p:cNvPr id="36" name="Rectangle 35">
            <a:extLst>
              <a:ext uri="{FF2B5EF4-FFF2-40B4-BE49-F238E27FC236}">
                <a16:creationId xmlns:a16="http://schemas.microsoft.com/office/drawing/2014/main" id="{DB14A0F0-35B5-1945-AFB4-C2AA640533A1}"/>
              </a:ext>
            </a:extLst>
          </p:cNvPr>
          <p:cNvSpPr/>
          <p:nvPr/>
        </p:nvSpPr>
        <p:spPr>
          <a:xfrm>
            <a:off x="711200" y="208146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37" name="Rectangle 36">
            <a:extLst>
              <a:ext uri="{FF2B5EF4-FFF2-40B4-BE49-F238E27FC236}">
                <a16:creationId xmlns:a16="http://schemas.microsoft.com/office/drawing/2014/main" id="{2F708269-F101-3D43-B5D3-3FC3F0534FCC}"/>
              </a:ext>
            </a:extLst>
          </p:cNvPr>
          <p:cNvSpPr/>
          <p:nvPr/>
        </p:nvSpPr>
        <p:spPr>
          <a:xfrm>
            <a:off x="711200" y="2616200"/>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p>
        </p:txBody>
      </p:sp>
      <p:sp>
        <p:nvSpPr>
          <p:cNvPr id="38" name="Rectangle 37">
            <a:extLst>
              <a:ext uri="{FF2B5EF4-FFF2-40B4-BE49-F238E27FC236}">
                <a16:creationId xmlns:a16="http://schemas.microsoft.com/office/drawing/2014/main" id="{5018BFAF-99E6-814D-ABA7-51BA6E1A337C}"/>
              </a:ext>
            </a:extLst>
          </p:cNvPr>
          <p:cNvSpPr/>
          <p:nvPr/>
        </p:nvSpPr>
        <p:spPr>
          <a:xfrm>
            <a:off x="711200" y="3703011"/>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p>
        </p:txBody>
      </p:sp>
      <p:sp>
        <p:nvSpPr>
          <p:cNvPr id="39" name="Rectangle 38">
            <a:extLst>
              <a:ext uri="{FF2B5EF4-FFF2-40B4-BE49-F238E27FC236}">
                <a16:creationId xmlns:a16="http://schemas.microsoft.com/office/drawing/2014/main" id="{82899E6E-5F7B-934E-B03E-DDC9DD6AC3B4}"/>
              </a:ext>
            </a:extLst>
          </p:cNvPr>
          <p:cNvSpPr/>
          <p:nvPr/>
        </p:nvSpPr>
        <p:spPr>
          <a:xfrm>
            <a:off x="711200" y="4275667"/>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40" name="Rectangle 39">
            <a:extLst>
              <a:ext uri="{FF2B5EF4-FFF2-40B4-BE49-F238E27FC236}">
                <a16:creationId xmlns:a16="http://schemas.microsoft.com/office/drawing/2014/main" id="{6E256D30-6978-9541-9548-87093A903674}"/>
              </a:ext>
            </a:extLst>
          </p:cNvPr>
          <p:cNvSpPr/>
          <p:nvPr/>
        </p:nvSpPr>
        <p:spPr>
          <a:xfrm>
            <a:off x="711200" y="3176542"/>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a:t>
            </a:r>
          </a:p>
        </p:txBody>
      </p:sp>
      <p:sp>
        <p:nvSpPr>
          <p:cNvPr id="41" name="Rectangle 40">
            <a:extLst>
              <a:ext uri="{FF2B5EF4-FFF2-40B4-BE49-F238E27FC236}">
                <a16:creationId xmlns:a16="http://schemas.microsoft.com/office/drawing/2014/main" id="{6E9A6649-11EF-9343-83A9-E0BE7B066748}"/>
              </a:ext>
            </a:extLst>
          </p:cNvPr>
          <p:cNvSpPr/>
          <p:nvPr/>
        </p:nvSpPr>
        <p:spPr>
          <a:xfrm>
            <a:off x="711200" y="4836006"/>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-3</a:t>
            </a:r>
          </a:p>
        </p:txBody>
      </p:sp>
      <p:sp>
        <p:nvSpPr>
          <p:cNvPr id="42" name="Rectangle 41">
            <a:extLst>
              <a:ext uri="{FF2B5EF4-FFF2-40B4-BE49-F238E27FC236}">
                <a16:creationId xmlns:a16="http://schemas.microsoft.com/office/drawing/2014/main" id="{F5B0235A-3A4D-A544-8BC4-626164775536}"/>
              </a:ext>
            </a:extLst>
          </p:cNvPr>
          <p:cNvSpPr/>
          <p:nvPr/>
        </p:nvSpPr>
        <p:spPr>
          <a:xfrm>
            <a:off x="1693335" y="5143885"/>
            <a:ext cx="748144" cy="256545"/>
          </a:xfrm>
          <a:prstGeom prst="rect">
            <a:avLst/>
          </a:prstGeom>
        </p:spPr>
        <p:txBody>
          <a:bodyPr wrap="square">
            <a:spAutoFit/>
          </a:bodyPr>
          <a:lstStyle/>
          <a:p>
            <a:pPr algn="r" defTabSz="1218855"/>
            <a:r>
              <a:rPr lang="en-US" sz="1067" dirty="0">
                <a:solidFill>
                  <a:prstClr val="black">
                    <a:lumMod val="50000"/>
                    <a:lumOff val="50000"/>
                  </a:prstClr>
                </a:solidFill>
                <a:latin typeface="Arial"/>
              </a:rPr>
              <a:t>Placebo</a:t>
            </a:r>
            <a:endParaRPr lang="en-US" sz="1067" baseline="-25000" dirty="0">
              <a:solidFill>
                <a:prstClr val="black">
                  <a:lumMod val="50000"/>
                  <a:lumOff val="50000"/>
                </a:prstClr>
              </a:solidFill>
              <a:latin typeface="Arial"/>
            </a:endParaRPr>
          </a:p>
        </p:txBody>
      </p:sp>
      <p:sp>
        <p:nvSpPr>
          <p:cNvPr id="43" name="Rectangle 42">
            <a:extLst>
              <a:ext uri="{FF2B5EF4-FFF2-40B4-BE49-F238E27FC236}">
                <a16:creationId xmlns:a16="http://schemas.microsoft.com/office/drawing/2014/main" id="{9C9E4A73-A1A0-AA40-936A-D6EC54A1A74E}"/>
              </a:ext>
            </a:extLst>
          </p:cNvPr>
          <p:cNvSpPr/>
          <p:nvPr/>
        </p:nvSpPr>
        <p:spPr>
          <a:xfrm>
            <a:off x="2580023"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25 mg</a:t>
            </a:r>
            <a:endParaRPr lang="en-US" sz="1067" baseline="-25000" dirty="0">
              <a:solidFill>
                <a:prstClr val="black">
                  <a:lumMod val="50000"/>
                  <a:lumOff val="50000"/>
                </a:prstClr>
              </a:solidFill>
              <a:latin typeface="Arial"/>
            </a:endParaRPr>
          </a:p>
        </p:txBody>
      </p:sp>
      <p:sp>
        <p:nvSpPr>
          <p:cNvPr id="44" name="Rectangle 43">
            <a:extLst>
              <a:ext uri="{FF2B5EF4-FFF2-40B4-BE49-F238E27FC236}">
                <a16:creationId xmlns:a16="http://schemas.microsoft.com/office/drawing/2014/main" id="{4BB66052-323D-5247-9986-67B1E8DC2DEF}"/>
              </a:ext>
            </a:extLst>
          </p:cNvPr>
          <p:cNvSpPr/>
          <p:nvPr/>
        </p:nvSpPr>
        <p:spPr>
          <a:xfrm>
            <a:off x="3502987"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50 mg</a:t>
            </a:r>
            <a:endParaRPr lang="en-US" sz="1067" baseline="-25000" dirty="0">
              <a:solidFill>
                <a:prstClr val="black">
                  <a:lumMod val="50000"/>
                  <a:lumOff val="50000"/>
                </a:prstClr>
              </a:solidFill>
              <a:latin typeface="Arial"/>
            </a:endParaRPr>
          </a:p>
        </p:txBody>
      </p:sp>
      <p:sp>
        <p:nvSpPr>
          <p:cNvPr id="45" name="Rectangle 44">
            <a:extLst>
              <a:ext uri="{FF2B5EF4-FFF2-40B4-BE49-F238E27FC236}">
                <a16:creationId xmlns:a16="http://schemas.microsoft.com/office/drawing/2014/main" id="{13E9E06B-752F-CC43-88F4-AAEBC6172A7E}"/>
              </a:ext>
            </a:extLst>
          </p:cNvPr>
          <p:cNvSpPr/>
          <p:nvPr/>
        </p:nvSpPr>
        <p:spPr>
          <a:xfrm>
            <a:off x="4451499" y="5131571"/>
            <a:ext cx="880533" cy="256545"/>
          </a:xfrm>
          <a:prstGeom prst="rect">
            <a:avLst/>
          </a:prstGeom>
        </p:spPr>
        <p:txBody>
          <a:bodyPr wrap="square">
            <a:spAutoFit/>
          </a:bodyPr>
          <a:lstStyle/>
          <a:p>
            <a:pPr algn="ctr" defTabSz="1218855"/>
            <a:r>
              <a:rPr lang="en-US" sz="1067" dirty="0">
                <a:solidFill>
                  <a:prstClr val="black">
                    <a:lumMod val="50000"/>
                    <a:lumOff val="50000"/>
                  </a:prstClr>
                </a:solidFill>
                <a:latin typeface="Arial"/>
              </a:rPr>
              <a:t>100 mg</a:t>
            </a:r>
            <a:endParaRPr lang="en-US" sz="1067" baseline="-25000" dirty="0">
              <a:solidFill>
                <a:prstClr val="black">
                  <a:lumMod val="50000"/>
                  <a:lumOff val="50000"/>
                </a:prstClr>
              </a:solidFill>
              <a:latin typeface="Arial"/>
            </a:endParaRPr>
          </a:p>
        </p:txBody>
      </p:sp>
      <p:sp>
        <p:nvSpPr>
          <p:cNvPr id="47" name="Rectangle 46">
            <a:extLst>
              <a:ext uri="{FF2B5EF4-FFF2-40B4-BE49-F238E27FC236}">
                <a16:creationId xmlns:a16="http://schemas.microsoft.com/office/drawing/2014/main" id="{064970C9-6038-024C-AD4D-692FBE340965}"/>
              </a:ext>
            </a:extLst>
          </p:cNvPr>
          <p:cNvSpPr/>
          <p:nvPr/>
        </p:nvSpPr>
        <p:spPr>
          <a:xfrm>
            <a:off x="4572000" y="2108200"/>
            <a:ext cx="1277697" cy="420756"/>
          </a:xfrm>
          <a:prstGeom prst="rect">
            <a:avLst/>
          </a:prstGeom>
        </p:spPr>
        <p:txBody>
          <a:bodyPr wrap="square">
            <a:spAutoFit/>
          </a:bodyPr>
          <a:lstStyle/>
          <a:p>
            <a:pPr defTabSz="1218855"/>
            <a:r>
              <a:rPr lang="en-US" sz="1067" b="1" dirty="0">
                <a:solidFill>
                  <a:prstClr val="black">
                    <a:lumMod val="50000"/>
                    <a:lumOff val="50000"/>
                  </a:prstClr>
                </a:solidFill>
                <a:latin typeface="Arial"/>
              </a:rPr>
              <a:t>All groups</a:t>
            </a:r>
            <a:br>
              <a:rPr lang="en-US" sz="1067" b="1" dirty="0">
                <a:solidFill>
                  <a:prstClr val="black">
                    <a:lumMod val="50000"/>
                    <a:lumOff val="50000"/>
                  </a:prstClr>
                </a:solidFill>
                <a:latin typeface="Arial"/>
              </a:rPr>
            </a:br>
            <a:r>
              <a:rPr lang="en-US" sz="1067" b="1" dirty="0">
                <a:solidFill>
                  <a:prstClr val="black">
                    <a:lumMod val="50000"/>
                    <a:lumOff val="50000"/>
                  </a:prstClr>
                </a:solidFill>
                <a:latin typeface="Arial"/>
              </a:rPr>
              <a:t>p&lt;0.01</a:t>
            </a:r>
            <a:endParaRPr lang="en-US" sz="1067" b="1" baseline="-25000" dirty="0">
              <a:solidFill>
                <a:prstClr val="black">
                  <a:lumMod val="50000"/>
                  <a:lumOff val="50000"/>
                </a:prstClr>
              </a:solidFill>
              <a:latin typeface="Arial"/>
            </a:endParaRPr>
          </a:p>
        </p:txBody>
      </p:sp>
      <p:sp>
        <p:nvSpPr>
          <p:cNvPr id="50" name="Rectangle 49">
            <a:extLst>
              <a:ext uri="{FF2B5EF4-FFF2-40B4-BE49-F238E27FC236}">
                <a16:creationId xmlns:a16="http://schemas.microsoft.com/office/drawing/2014/main" id="{39F3C86B-069A-C545-B0B7-A9D47FDE7743}"/>
              </a:ext>
            </a:extLst>
          </p:cNvPr>
          <p:cNvSpPr/>
          <p:nvPr/>
        </p:nvSpPr>
        <p:spPr>
          <a:xfrm>
            <a:off x="9647067" y="2108200"/>
            <a:ext cx="1882067" cy="749179"/>
          </a:xfrm>
          <a:prstGeom prst="rect">
            <a:avLst/>
          </a:prstGeom>
        </p:spPr>
        <p:txBody>
          <a:bodyPr wrap="square">
            <a:spAutoFit/>
          </a:bodyPr>
          <a:lstStyle/>
          <a:p>
            <a:pPr defTabSz="1218855"/>
            <a:r>
              <a:rPr lang="en-US" sz="1067" b="1" dirty="0">
                <a:solidFill>
                  <a:prstClr val="black">
                    <a:lumMod val="50000"/>
                    <a:lumOff val="50000"/>
                  </a:prstClr>
                </a:solidFill>
                <a:latin typeface="Arial"/>
              </a:rPr>
              <a:t>All groups p&lt;0.01</a:t>
            </a:r>
            <a:br>
              <a:rPr lang="en-US" sz="1067" b="1" dirty="0">
                <a:solidFill>
                  <a:prstClr val="black">
                    <a:lumMod val="50000"/>
                    <a:lumOff val="50000"/>
                  </a:prstClr>
                </a:solidFill>
                <a:latin typeface="Arial"/>
              </a:rPr>
            </a:br>
            <a:br>
              <a:rPr lang="en-US" sz="1067" b="1" dirty="0">
                <a:solidFill>
                  <a:prstClr val="black">
                    <a:lumMod val="50000"/>
                    <a:lumOff val="50000"/>
                  </a:prstClr>
                </a:solidFill>
                <a:latin typeface="Arial"/>
              </a:rPr>
            </a:br>
            <a:r>
              <a:rPr lang="en-US" sz="1067" b="1" dirty="0">
                <a:solidFill>
                  <a:prstClr val="black">
                    <a:lumMod val="50000"/>
                    <a:lumOff val="50000"/>
                  </a:prstClr>
                </a:solidFill>
                <a:latin typeface="Arial"/>
              </a:rPr>
              <a:t>5 patients undetectable HBV RNA at baseline</a:t>
            </a:r>
            <a:endParaRPr lang="en-US" sz="1067" b="1" baseline="-25000" dirty="0">
              <a:solidFill>
                <a:prstClr val="black">
                  <a:lumMod val="50000"/>
                  <a:lumOff val="50000"/>
                </a:prstClr>
              </a:solidFill>
              <a:latin typeface="Arial"/>
            </a:endParaRPr>
          </a:p>
        </p:txBody>
      </p:sp>
      <p:sp>
        <p:nvSpPr>
          <p:cNvPr id="51" name="Rectangle 50">
            <a:extLst>
              <a:ext uri="{FF2B5EF4-FFF2-40B4-BE49-F238E27FC236}">
                <a16:creationId xmlns:a16="http://schemas.microsoft.com/office/drawing/2014/main" id="{2D2E93E7-94CF-4642-ACE1-DBF3C8FE47AB}"/>
              </a:ext>
            </a:extLst>
          </p:cNvPr>
          <p:cNvSpPr/>
          <p:nvPr/>
        </p:nvSpPr>
        <p:spPr>
          <a:xfrm>
            <a:off x="8142563" y="5445615"/>
            <a:ext cx="1753779" cy="318100"/>
          </a:xfrm>
          <a:prstGeom prst="rect">
            <a:avLst/>
          </a:prstGeom>
          <a:solidFill>
            <a:schemeClr val="bg1"/>
          </a:solidFill>
        </p:spPr>
        <p:txBody>
          <a:bodyPr wrap="square">
            <a:spAutoFit/>
          </a:bodyPr>
          <a:lstStyle/>
          <a:p>
            <a:pPr algn="ctr" defTabSz="1218855"/>
            <a:r>
              <a:rPr lang="en-US" sz="1467" b="1" dirty="0">
                <a:solidFill>
                  <a:prstClr val="black">
                    <a:lumMod val="50000"/>
                    <a:lumOff val="50000"/>
                  </a:prstClr>
                </a:solidFill>
                <a:latin typeface="Arial"/>
              </a:rPr>
              <a:t>Inarigivir Dose</a:t>
            </a:r>
            <a:endParaRPr lang="en-US" sz="1467" b="1" baseline="-25000" dirty="0">
              <a:solidFill>
                <a:prstClr val="black">
                  <a:lumMod val="50000"/>
                  <a:lumOff val="50000"/>
                </a:prstClr>
              </a:solidFill>
              <a:latin typeface="Arial"/>
            </a:endParaRPr>
          </a:p>
        </p:txBody>
      </p:sp>
      <p:sp>
        <p:nvSpPr>
          <p:cNvPr id="52" name="Rectangle 51">
            <a:extLst>
              <a:ext uri="{FF2B5EF4-FFF2-40B4-BE49-F238E27FC236}">
                <a16:creationId xmlns:a16="http://schemas.microsoft.com/office/drawing/2014/main" id="{F907C747-7BFB-4DD3-9316-92EEBD9AE8C4}"/>
              </a:ext>
            </a:extLst>
          </p:cNvPr>
          <p:cNvSpPr/>
          <p:nvPr/>
        </p:nvSpPr>
        <p:spPr>
          <a:xfrm>
            <a:off x="3006228" y="5450260"/>
            <a:ext cx="1988149" cy="318100"/>
          </a:xfrm>
          <a:prstGeom prst="rect">
            <a:avLst/>
          </a:prstGeom>
          <a:solidFill>
            <a:schemeClr val="bg1"/>
          </a:solidFill>
        </p:spPr>
        <p:txBody>
          <a:bodyPr wrap="square">
            <a:spAutoFit/>
          </a:bodyPr>
          <a:lstStyle/>
          <a:p>
            <a:pPr algn="ctr" defTabSz="1218855"/>
            <a:r>
              <a:rPr lang="en-US" sz="1467" b="1" dirty="0">
                <a:solidFill>
                  <a:prstClr val="black">
                    <a:lumMod val="50000"/>
                    <a:lumOff val="50000"/>
                  </a:prstClr>
                </a:solidFill>
                <a:latin typeface="Arial"/>
              </a:rPr>
              <a:t>Inarigivir Dose</a:t>
            </a:r>
            <a:endParaRPr lang="en-US" sz="1467" b="1" baseline="-25000" dirty="0">
              <a:solidFill>
                <a:prstClr val="black">
                  <a:lumMod val="50000"/>
                  <a:lumOff val="50000"/>
                </a:prstClr>
              </a:solidFill>
              <a:latin typeface="Arial"/>
            </a:endParaRPr>
          </a:p>
        </p:txBody>
      </p:sp>
      <p:sp>
        <p:nvSpPr>
          <p:cNvPr id="48" name="Rectangle 47">
            <a:extLst>
              <a:ext uri="{FF2B5EF4-FFF2-40B4-BE49-F238E27FC236}">
                <a16:creationId xmlns:a16="http://schemas.microsoft.com/office/drawing/2014/main" id="{736AC7DB-FE5F-48AB-A295-CC6B2186522E}"/>
              </a:ext>
            </a:extLst>
          </p:cNvPr>
          <p:cNvSpPr/>
          <p:nvPr/>
        </p:nvSpPr>
        <p:spPr>
          <a:xfrm rot="16200000">
            <a:off x="-466881" y="3271503"/>
            <a:ext cx="2515740" cy="338554"/>
          </a:xfrm>
          <a:prstGeom prst="rect">
            <a:avLst/>
          </a:prstGeom>
        </p:spPr>
        <p:txBody>
          <a:bodyPr wrap="square">
            <a:spAutoFit/>
          </a:bodyPr>
          <a:lstStyle/>
          <a:p>
            <a:pPr defTabSz="1218855"/>
            <a:r>
              <a:rPr lang="en-US" sz="1600" dirty="0">
                <a:solidFill>
                  <a:srgbClr val="1F497D"/>
                </a:solidFill>
                <a:latin typeface="Arial"/>
              </a:rPr>
              <a:t>Log</a:t>
            </a:r>
            <a:r>
              <a:rPr lang="en-US" sz="1600" baseline="-25000" dirty="0">
                <a:solidFill>
                  <a:srgbClr val="1F497D"/>
                </a:solidFill>
                <a:latin typeface="Arial"/>
              </a:rPr>
              <a:t>10 </a:t>
            </a:r>
            <a:r>
              <a:rPr lang="en-US" sz="1600" dirty="0">
                <a:solidFill>
                  <a:srgbClr val="1F497D"/>
                </a:solidFill>
                <a:latin typeface="Arial"/>
              </a:rPr>
              <a:t>Decline HBV DNA</a:t>
            </a:r>
            <a:endParaRPr lang="en-US" sz="1600" baseline="-25000" dirty="0">
              <a:solidFill>
                <a:srgbClr val="1F497D"/>
              </a:solidFill>
              <a:latin typeface="Arial"/>
            </a:endParaRPr>
          </a:p>
        </p:txBody>
      </p:sp>
      <p:sp>
        <p:nvSpPr>
          <p:cNvPr id="53" name="Rectangle 52">
            <a:extLst>
              <a:ext uri="{FF2B5EF4-FFF2-40B4-BE49-F238E27FC236}">
                <a16:creationId xmlns:a16="http://schemas.microsoft.com/office/drawing/2014/main" id="{9D7A8FF8-A46E-4F62-8694-94A66CE773B3}"/>
              </a:ext>
            </a:extLst>
          </p:cNvPr>
          <p:cNvSpPr/>
          <p:nvPr/>
        </p:nvSpPr>
        <p:spPr>
          <a:xfrm rot="16200000">
            <a:off x="4885415" y="3199340"/>
            <a:ext cx="2515740" cy="338554"/>
          </a:xfrm>
          <a:prstGeom prst="rect">
            <a:avLst/>
          </a:prstGeom>
        </p:spPr>
        <p:txBody>
          <a:bodyPr wrap="square">
            <a:spAutoFit/>
          </a:bodyPr>
          <a:lstStyle/>
          <a:p>
            <a:pPr defTabSz="1218855"/>
            <a:r>
              <a:rPr lang="en-US" sz="1600" dirty="0">
                <a:solidFill>
                  <a:srgbClr val="C00000"/>
                </a:solidFill>
                <a:latin typeface="Arial"/>
              </a:rPr>
              <a:t>Log</a:t>
            </a:r>
            <a:r>
              <a:rPr lang="en-US" sz="1600" baseline="-25000" dirty="0">
                <a:solidFill>
                  <a:srgbClr val="C00000"/>
                </a:solidFill>
                <a:latin typeface="Arial"/>
              </a:rPr>
              <a:t>10 </a:t>
            </a:r>
            <a:r>
              <a:rPr lang="en-US" sz="1600" dirty="0">
                <a:solidFill>
                  <a:srgbClr val="C00000"/>
                </a:solidFill>
                <a:latin typeface="Arial"/>
              </a:rPr>
              <a:t>Decline HBV RNA</a:t>
            </a:r>
            <a:endParaRPr lang="en-US" sz="1600" baseline="-25000" dirty="0">
              <a:solidFill>
                <a:srgbClr val="C00000"/>
              </a:solidFill>
              <a:latin typeface="Arial"/>
            </a:endParaRPr>
          </a:p>
        </p:txBody>
      </p:sp>
      <p:sp>
        <p:nvSpPr>
          <p:cNvPr id="55" name="Rectangle 54">
            <a:extLst>
              <a:ext uri="{FF2B5EF4-FFF2-40B4-BE49-F238E27FC236}">
                <a16:creationId xmlns:a16="http://schemas.microsoft.com/office/drawing/2014/main" id="{2DD2B13C-C2AA-438C-BFF6-AFD8E9C20F5D}"/>
              </a:ext>
            </a:extLst>
          </p:cNvPr>
          <p:cNvSpPr/>
          <p:nvPr/>
        </p:nvSpPr>
        <p:spPr>
          <a:xfrm>
            <a:off x="4324237" y="2930694"/>
            <a:ext cx="1109531" cy="2063689"/>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
        <p:nvSpPr>
          <p:cNvPr id="57" name="Rectangle 56">
            <a:extLst>
              <a:ext uri="{FF2B5EF4-FFF2-40B4-BE49-F238E27FC236}">
                <a16:creationId xmlns:a16="http://schemas.microsoft.com/office/drawing/2014/main" id="{869EF938-D49B-4A53-8D11-1A013567533B}"/>
              </a:ext>
            </a:extLst>
          </p:cNvPr>
          <p:cNvSpPr/>
          <p:nvPr/>
        </p:nvSpPr>
        <p:spPr>
          <a:xfrm>
            <a:off x="9619421" y="2944496"/>
            <a:ext cx="1109531" cy="2063689"/>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spTree>
    <p:extLst>
      <p:ext uri="{BB962C8B-B14F-4D97-AF65-F5344CB8AC3E}">
        <p14:creationId xmlns:p14="http://schemas.microsoft.com/office/powerpoint/2010/main" val="3063877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521BE5B-493B-A34C-860F-03B9A9536EE5}"/>
              </a:ext>
            </a:extLst>
          </p:cNvPr>
          <p:cNvSpPr txBox="1"/>
          <p:nvPr/>
        </p:nvSpPr>
        <p:spPr>
          <a:xfrm>
            <a:off x="606322" y="5616306"/>
            <a:ext cx="5013873" cy="297454"/>
          </a:xfrm>
          <a:prstGeom prst="rect">
            <a:avLst/>
          </a:prstGeom>
          <a:noFill/>
        </p:spPr>
        <p:txBody>
          <a:bodyPr wrap="none" rtlCol="0">
            <a:spAutoFit/>
          </a:bodyPr>
          <a:lstStyle/>
          <a:p>
            <a:pPr defTabSz="1218855"/>
            <a:r>
              <a:rPr lang="en-US" sz="1333" b="1" dirty="0">
                <a:solidFill>
                  <a:srgbClr val="1F497D"/>
                </a:solidFill>
                <a:latin typeface="Arial"/>
              </a:rPr>
              <a:t>Patients: 	HBsAg &lt;4 log: 16 HBeAg –ve, 10 HBeAg +ve</a:t>
            </a:r>
          </a:p>
        </p:txBody>
      </p:sp>
      <p:sp>
        <p:nvSpPr>
          <p:cNvPr id="12" name="Rectangle 11">
            <a:extLst>
              <a:ext uri="{FF2B5EF4-FFF2-40B4-BE49-F238E27FC236}">
                <a16:creationId xmlns:a16="http://schemas.microsoft.com/office/drawing/2014/main" id="{CB3C8BD8-13DD-FD4C-998F-E52C839080B6}"/>
              </a:ext>
            </a:extLst>
          </p:cNvPr>
          <p:cNvSpPr/>
          <p:nvPr/>
        </p:nvSpPr>
        <p:spPr>
          <a:xfrm>
            <a:off x="370622" y="351617"/>
            <a:ext cx="11202103" cy="913199"/>
          </a:xfrm>
          <a:prstGeom prst="rect">
            <a:avLst/>
          </a:prstGeom>
        </p:spPr>
        <p:txBody>
          <a:bodyPr wrap="square">
            <a:spAutoFit/>
          </a:bodyPr>
          <a:lstStyle/>
          <a:p>
            <a:pPr defTabSz="1218855"/>
            <a:r>
              <a:rPr lang="en-US" sz="2667" spc="400" dirty="0">
                <a:solidFill>
                  <a:srgbClr val="1F497D"/>
                </a:solidFill>
                <a:latin typeface="Arial"/>
                <a:cs typeface="Arial" panose="020B0604020202020204" pitchFamily="34" charset="0"/>
              </a:rPr>
              <a:t>IN ALL COHORTS:  BASELINE HBsAg PREDICTS RESPONSE OF BOTH DNA AND RNA TO INARIGIVIR</a:t>
            </a:r>
          </a:p>
        </p:txBody>
      </p:sp>
      <p:pic>
        <p:nvPicPr>
          <p:cNvPr id="13" name="Picture 12">
            <a:extLst>
              <a:ext uri="{FF2B5EF4-FFF2-40B4-BE49-F238E27FC236}">
                <a16:creationId xmlns:a16="http://schemas.microsoft.com/office/drawing/2014/main" id="{F882C065-0390-3743-8BAE-29671C19D3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61060" y="5861261"/>
            <a:ext cx="1572475" cy="597336"/>
          </a:xfrm>
          <a:prstGeom prst="rect">
            <a:avLst/>
          </a:prstGeom>
        </p:spPr>
      </p:pic>
      <p:sp>
        <p:nvSpPr>
          <p:cNvPr id="14" name="Rectangle 13">
            <a:extLst>
              <a:ext uri="{FF2B5EF4-FFF2-40B4-BE49-F238E27FC236}">
                <a16:creationId xmlns:a16="http://schemas.microsoft.com/office/drawing/2014/main" id="{B496810F-EA33-BB46-8690-395FD809E401}"/>
              </a:ext>
            </a:extLst>
          </p:cNvPr>
          <p:cNvSpPr/>
          <p:nvPr/>
        </p:nvSpPr>
        <p:spPr>
          <a:xfrm>
            <a:off x="0" y="6764098"/>
            <a:ext cx="12192000" cy="11853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8855"/>
            <a:endParaRPr lang="en-US" sz="2400" dirty="0">
              <a:solidFill>
                <a:prstClr val="white"/>
              </a:solidFill>
              <a:latin typeface="Arial"/>
            </a:endParaRPr>
          </a:p>
        </p:txBody>
      </p:sp>
      <p:pic>
        <p:nvPicPr>
          <p:cNvPr id="15" name="Picture 14">
            <a:extLst>
              <a:ext uri="{FF2B5EF4-FFF2-40B4-BE49-F238E27FC236}">
                <a16:creationId xmlns:a16="http://schemas.microsoft.com/office/drawing/2014/main" id="{658DA545-62D1-9E47-90EA-D27B855A8293}"/>
              </a:ext>
            </a:extLst>
          </p:cNvPr>
          <p:cNvPicPr>
            <a:picLocks noChangeAspect="1"/>
          </p:cNvPicPr>
          <p:nvPr/>
        </p:nvPicPr>
        <p:blipFill rotWithShape="1">
          <a:blip r:embed="rId3"/>
          <a:srcRect l="18750" t="64207" r="51507" b="6451"/>
          <a:stretch/>
        </p:blipFill>
        <p:spPr>
          <a:xfrm>
            <a:off x="1160016" y="1850107"/>
            <a:ext cx="4498019" cy="3226429"/>
          </a:xfrm>
          <a:prstGeom prst="rect">
            <a:avLst/>
          </a:prstGeom>
        </p:spPr>
      </p:pic>
      <p:sp>
        <p:nvSpPr>
          <p:cNvPr id="16" name="Rectangle 15">
            <a:extLst>
              <a:ext uri="{FF2B5EF4-FFF2-40B4-BE49-F238E27FC236}">
                <a16:creationId xmlns:a16="http://schemas.microsoft.com/office/drawing/2014/main" id="{3126604B-9428-D045-8942-9E880857531F}"/>
              </a:ext>
            </a:extLst>
          </p:cNvPr>
          <p:cNvSpPr/>
          <p:nvPr/>
        </p:nvSpPr>
        <p:spPr>
          <a:xfrm>
            <a:off x="711200" y="1997115"/>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p>
        </p:txBody>
      </p:sp>
      <p:sp>
        <p:nvSpPr>
          <p:cNvPr id="18" name="Rectangle 17">
            <a:extLst>
              <a:ext uri="{FF2B5EF4-FFF2-40B4-BE49-F238E27FC236}">
                <a16:creationId xmlns:a16="http://schemas.microsoft.com/office/drawing/2014/main" id="{5E2410DE-0369-7A4F-8F4C-B5568000201D}"/>
              </a:ext>
            </a:extLst>
          </p:cNvPr>
          <p:cNvSpPr/>
          <p:nvPr/>
        </p:nvSpPr>
        <p:spPr>
          <a:xfrm>
            <a:off x="711200" y="3370086"/>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-1</a:t>
            </a:r>
          </a:p>
        </p:txBody>
      </p:sp>
      <p:sp>
        <p:nvSpPr>
          <p:cNvPr id="19" name="Rectangle 18">
            <a:extLst>
              <a:ext uri="{FF2B5EF4-FFF2-40B4-BE49-F238E27FC236}">
                <a16:creationId xmlns:a16="http://schemas.microsoft.com/office/drawing/2014/main" id="{F313DDD2-8777-464E-8661-E2096370753D}"/>
              </a:ext>
            </a:extLst>
          </p:cNvPr>
          <p:cNvSpPr/>
          <p:nvPr/>
        </p:nvSpPr>
        <p:spPr>
          <a:xfrm>
            <a:off x="711200" y="404927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20" name="Rectangle 19">
            <a:extLst>
              <a:ext uri="{FF2B5EF4-FFF2-40B4-BE49-F238E27FC236}">
                <a16:creationId xmlns:a16="http://schemas.microsoft.com/office/drawing/2014/main" id="{DE29B17E-8565-D545-804C-8A4B48A426F0}"/>
              </a:ext>
            </a:extLst>
          </p:cNvPr>
          <p:cNvSpPr/>
          <p:nvPr/>
        </p:nvSpPr>
        <p:spPr>
          <a:xfrm>
            <a:off x="711200" y="270157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a:t>
            </a:r>
          </a:p>
        </p:txBody>
      </p:sp>
      <p:sp>
        <p:nvSpPr>
          <p:cNvPr id="21" name="Rectangle 20">
            <a:extLst>
              <a:ext uri="{FF2B5EF4-FFF2-40B4-BE49-F238E27FC236}">
                <a16:creationId xmlns:a16="http://schemas.microsoft.com/office/drawing/2014/main" id="{2CB783C0-47F3-AB4D-A1FA-786686964128}"/>
              </a:ext>
            </a:extLst>
          </p:cNvPr>
          <p:cNvSpPr/>
          <p:nvPr/>
        </p:nvSpPr>
        <p:spPr>
          <a:xfrm>
            <a:off x="711200" y="471614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-3</a:t>
            </a:r>
          </a:p>
        </p:txBody>
      </p:sp>
      <p:sp>
        <p:nvSpPr>
          <p:cNvPr id="23" name="Rectangle 22">
            <a:extLst>
              <a:ext uri="{FF2B5EF4-FFF2-40B4-BE49-F238E27FC236}">
                <a16:creationId xmlns:a16="http://schemas.microsoft.com/office/drawing/2014/main" id="{95147EA6-08A5-B742-8FBA-9AA230141113}"/>
              </a:ext>
            </a:extLst>
          </p:cNvPr>
          <p:cNvSpPr/>
          <p:nvPr/>
        </p:nvSpPr>
        <p:spPr>
          <a:xfrm>
            <a:off x="3882082" y="5023547"/>
            <a:ext cx="1089413" cy="584968"/>
          </a:xfrm>
          <a:prstGeom prst="rect">
            <a:avLst/>
          </a:prstGeom>
        </p:spPr>
        <p:txBody>
          <a:bodyPr wrap="square">
            <a:spAutoFit/>
          </a:bodyPr>
          <a:lstStyle/>
          <a:p>
            <a:pPr algn="ctr" defTabSz="1218855"/>
            <a:r>
              <a:rPr lang="en-US" sz="1067" dirty="0">
                <a:solidFill>
                  <a:prstClr val="black">
                    <a:lumMod val="50000"/>
                    <a:lumOff val="50000"/>
                  </a:prstClr>
                </a:solidFill>
                <a:latin typeface="Arial"/>
              </a:rPr>
              <a:t>Subjects with Baseline HBsAg &gt;4 log</a:t>
            </a:r>
            <a:endParaRPr lang="en-US" sz="1067" baseline="-25000" dirty="0">
              <a:solidFill>
                <a:prstClr val="black">
                  <a:lumMod val="50000"/>
                  <a:lumOff val="50000"/>
                </a:prstClr>
              </a:solidFill>
              <a:latin typeface="Arial"/>
            </a:endParaRPr>
          </a:p>
        </p:txBody>
      </p:sp>
      <p:sp>
        <p:nvSpPr>
          <p:cNvPr id="24" name="Rectangle 23">
            <a:extLst>
              <a:ext uri="{FF2B5EF4-FFF2-40B4-BE49-F238E27FC236}">
                <a16:creationId xmlns:a16="http://schemas.microsoft.com/office/drawing/2014/main" id="{AD037C71-D4B0-AA4E-BD4B-8A6A5EFA1E99}"/>
              </a:ext>
            </a:extLst>
          </p:cNvPr>
          <p:cNvSpPr/>
          <p:nvPr/>
        </p:nvSpPr>
        <p:spPr>
          <a:xfrm>
            <a:off x="2067512" y="5023547"/>
            <a:ext cx="1089413" cy="584968"/>
          </a:xfrm>
          <a:prstGeom prst="rect">
            <a:avLst/>
          </a:prstGeom>
        </p:spPr>
        <p:txBody>
          <a:bodyPr wrap="square">
            <a:spAutoFit/>
          </a:bodyPr>
          <a:lstStyle/>
          <a:p>
            <a:pPr algn="ctr" defTabSz="1218855"/>
            <a:r>
              <a:rPr lang="en-US" sz="1067" dirty="0">
                <a:solidFill>
                  <a:prstClr val="black">
                    <a:lumMod val="50000"/>
                    <a:lumOff val="50000"/>
                  </a:prstClr>
                </a:solidFill>
                <a:latin typeface="Arial"/>
              </a:rPr>
              <a:t>Subjects with Baseline HBsAg &lt;4 log</a:t>
            </a:r>
            <a:endParaRPr lang="en-US" sz="1067" baseline="-25000" dirty="0">
              <a:solidFill>
                <a:prstClr val="black">
                  <a:lumMod val="50000"/>
                  <a:lumOff val="50000"/>
                </a:prstClr>
              </a:solidFill>
              <a:latin typeface="Arial"/>
            </a:endParaRPr>
          </a:p>
        </p:txBody>
      </p:sp>
      <p:sp>
        <p:nvSpPr>
          <p:cNvPr id="25" name="Rectangle 24">
            <a:extLst>
              <a:ext uri="{FF2B5EF4-FFF2-40B4-BE49-F238E27FC236}">
                <a16:creationId xmlns:a16="http://schemas.microsoft.com/office/drawing/2014/main" id="{3BC594DA-A530-5C4E-B494-A7E19F700323}"/>
              </a:ext>
            </a:extLst>
          </p:cNvPr>
          <p:cNvSpPr/>
          <p:nvPr/>
        </p:nvSpPr>
        <p:spPr>
          <a:xfrm>
            <a:off x="1136164" y="1542409"/>
            <a:ext cx="4369168" cy="379656"/>
          </a:xfrm>
          <a:prstGeom prst="rect">
            <a:avLst/>
          </a:prstGeom>
        </p:spPr>
        <p:txBody>
          <a:bodyPr wrap="square">
            <a:spAutoFit/>
          </a:bodyPr>
          <a:lstStyle/>
          <a:p>
            <a:pPr algn="ctr" defTabSz="1218855"/>
            <a:r>
              <a:rPr lang="en-US" sz="1867" b="1" dirty="0">
                <a:solidFill>
                  <a:srgbClr val="1F497D"/>
                </a:solidFill>
                <a:latin typeface="Arial"/>
              </a:rPr>
              <a:t>HBV DNA</a:t>
            </a:r>
            <a:endParaRPr lang="en-US" sz="1867" b="1" baseline="-25000" dirty="0">
              <a:solidFill>
                <a:srgbClr val="1F497D"/>
              </a:solidFill>
              <a:latin typeface="Arial"/>
            </a:endParaRPr>
          </a:p>
        </p:txBody>
      </p:sp>
      <p:sp>
        <p:nvSpPr>
          <p:cNvPr id="26" name="Rectangle 25">
            <a:extLst>
              <a:ext uri="{FF2B5EF4-FFF2-40B4-BE49-F238E27FC236}">
                <a16:creationId xmlns:a16="http://schemas.microsoft.com/office/drawing/2014/main" id="{FE55455E-27D6-2942-A202-B113B47E4B96}"/>
              </a:ext>
            </a:extLst>
          </p:cNvPr>
          <p:cNvSpPr/>
          <p:nvPr/>
        </p:nvSpPr>
        <p:spPr>
          <a:xfrm>
            <a:off x="4572000" y="2108201"/>
            <a:ext cx="1277697" cy="256545"/>
          </a:xfrm>
          <a:prstGeom prst="rect">
            <a:avLst/>
          </a:prstGeom>
        </p:spPr>
        <p:txBody>
          <a:bodyPr wrap="square">
            <a:spAutoFit/>
          </a:bodyPr>
          <a:lstStyle/>
          <a:p>
            <a:pPr defTabSz="1218855"/>
            <a:r>
              <a:rPr lang="en-US" sz="1067" dirty="0">
                <a:solidFill>
                  <a:prstClr val="black">
                    <a:lumMod val="50000"/>
                    <a:lumOff val="50000"/>
                  </a:prstClr>
                </a:solidFill>
                <a:latin typeface="Arial"/>
              </a:rPr>
              <a:t>p&lt;0.001</a:t>
            </a:r>
            <a:endParaRPr lang="en-US" sz="1067" baseline="-25000" dirty="0">
              <a:solidFill>
                <a:prstClr val="black">
                  <a:lumMod val="50000"/>
                  <a:lumOff val="50000"/>
                </a:prstClr>
              </a:solidFill>
              <a:latin typeface="Arial"/>
            </a:endParaRPr>
          </a:p>
        </p:txBody>
      </p:sp>
      <p:pic>
        <p:nvPicPr>
          <p:cNvPr id="30" name="Picture 29">
            <a:extLst>
              <a:ext uri="{FF2B5EF4-FFF2-40B4-BE49-F238E27FC236}">
                <a16:creationId xmlns:a16="http://schemas.microsoft.com/office/drawing/2014/main" id="{90A75BCC-7DDC-E244-A287-761CD6BAEC7B}"/>
              </a:ext>
            </a:extLst>
          </p:cNvPr>
          <p:cNvPicPr>
            <a:picLocks noChangeAspect="1"/>
          </p:cNvPicPr>
          <p:nvPr/>
        </p:nvPicPr>
        <p:blipFill rotWithShape="1">
          <a:blip r:embed="rId4"/>
          <a:srcRect l="60291" t="64898" r="9463" b="6278"/>
          <a:stretch/>
        </p:blipFill>
        <p:spPr>
          <a:xfrm>
            <a:off x="6619289" y="1928040"/>
            <a:ext cx="4574553" cy="3169920"/>
          </a:xfrm>
          <a:prstGeom prst="rect">
            <a:avLst/>
          </a:prstGeom>
        </p:spPr>
      </p:pic>
      <p:sp>
        <p:nvSpPr>
          <p:cNvPr id="31" name="Rectangle 30">
            <a:extLst>
              <a:ext uri="{FF2B5EF4-FFF2-40B4-BE49-F238E27FC236}">
                <a16:creationId xmlns:a16="http://schemas.microsoft.com/office/drawing/2014/main" id="{85B9ED79-CA08-E847-906F-D37897EF6A20}"/>
              </a:ext>
            </a:extLst>
          </p:cNvPr>
          <p:cNvSpPr/>
          <p:nvPr/>
        </p:nvSpPr>
        <p:spPr>
          <a:xfrm>
            <a:off x="9302496" y="5023547"/>
            <a:ext cx="1089413" cy="584968"/>
          </a:xfrm>
          <a:prstGeom prst="rect">
            <a:avLst/>
          </a:prstGeom>
        </p:spPr>
        <p:txBody>
          <a:bodyPr wrap="square">
            <a:spAutoFit/>
          </a:bodyPr>
          <a:lstStyle/>
          <a:p>
            <a:pPr algn="ctr" defTabSz="1218855"/>
            <a:r>
              <a:rPr lang="en-US" sz="1067" dirty="0">
                <a:solidFill>
                  <a:prstClr val="black">
                    <a:lumMod val="50000"/>
                    <a:lumOff val="50000"/>
                  </a:prstClr>
                </a:solidFill>
                <a:latin typeface="Arial"/>
              </a:rPr>
              <a:t>Subjects with Baseline HBsAg &gt;4 log</a:t>
            </a:r>
            <a:endParaRPr lang="en-US" sz="1067" baseline="-25000" dirty="0">
              <a:solidFill>
                <a:prstClr val="black">
                  <a:lumMod val="50000"/>
                  <a:lumOff val="50000"/>
                </a:prstClr>
              </a:solidFill>
              <a:latin typeface="Arial"/>
            </a:endParaRPr>
          </a:p>
        </p:txBody>
      </p:sp>
      <p:sp>
        <p:nvSpPr>
          <p:cNvPr id="32" name="Rectangle 31">
            <a:extLst>
              <a:ext uri="{FF2B5EF4-FFF2-40B4-BE49-F238E27FC236}">
                <a16:creationId xmlns:a16="http://schemas.microsoft.com/office/drawing/2014/main" id="{8991BF91-1FF9-354A-AD25-CE6A052BD500}"/>
              </a:ext>
            </a:extLst>
          </p:cNvPr>
          <p:cNvSpPr/>
          <p:nvPr/>
        </p:nvSpPr>
        <p:spPr>
          <a:xfrm>
            <a:off x="7524503" y="5023547"/>
            <a:ext cx="1089413" cy="584968"/>
          </a:xfrm>
          <a:prstGeom prst="rect">
            <a:avLst/>
          </a:prstGeom>
        </p:spPr>
        <p:txBody>
          <a:bodyPr wrap="square">
            <a:spAutoFit/>
          </a:bodyPr>
          <a:lstStyle/>
          <a:p>
            <a:pPr algn="ctr" defTabSz="1218855"/>
            <a:r>
              <a:rPr lang="en-US" sz="1067" dirty="0">
                <a:solidFill>
                  <a:prstClr val="black">
                    <a:lumMod val="50000"/>
                    <a:lumOff val="50000"/>
                  </a:prstClr>
                </a:solidFill>
                <a:latin typeface="Arial"/>
              </a:rPr>
              <a:t>Subjects with Baseline HBsAg &lt;4 log</a:t>
            </a:r>
            <a:endParaRPr lang="en-US" sz="1067" baseline="-25000" dirty="0">
              <a:solidFill>
                <a:prstClr val="black">
                  <a:lumMod val="50000"/>
                  <a:lumOff val="50000"/>
                </a:prstClr>
              </a:solidFill>
              <a:latin typeface="Arial"/>
            </a:endParaRPr>
          </a:p>
        </p:txBody>
      </p:sp>
      <p:sp>
        <p:nvSpPr>
          <p:cNvPr id="33" name="Rectangle 32">
            <a:extLst>
              <a:ext uri="{FF2B5EF4-FFF2-40B4-BE49-F238E27FC236}">
                <a16:creationId xmlns:a16="http://schemas.microsoft.com/office/drawing/2014/main" id="{376418F8-51CD-6D4A-8F7F-6459FDD98E4D}"/>
              </a:ext>
            </a:extLst>
          </p:cNvPr>
          <p:cNvSpPr/>
          <p:nvPr/>
        </p:nvSpPr>
        <p:spPr>
          <a:xfrm>
            <a:off x="6169152" y="1997115"/>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34" name="Rectangle 33">
            <a:extLst>
              <a:ext uri="{FF2B5EF4-FFF2-40B4-BE49-F238E27FC236}">
                <a16:creationId xmlns:a16="http://schemas.microsoft.com/office/drawing/2014/main" id="{F8904FC8-A258-B347-8800-87F1E3089581}"/>
              </a:ext>
            </a:extLst>
          </p:cNvPr>
          <p:cNvSpPr/>
          <p:nvPr/>
        </p:nvSpPr>
        <p:spPr>
          <a:xfrm>
            <a:off x="6169152" y="3370086"/>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-2</a:t>
            </a:r>
          </a:p>
        </p:txBody>
      </p:sp>
      <p:sp>
        <p:nvSpPr>
          <p:cNvPr id="35" name="Rectangle 34">
            <a:extLst>
              <a:ext uri="{FF2B5EF4-FFF2-40B4-BE49-F238E27FC236}">
                <a16:creationId xmlns:a16="http://schemas.microsoft.com/office/drawing/2014/main" id="{F8B7C31A-1057-DC4E-91ED-25EBE68337BB}"/>
              </a:ext>
            </a:extLst>
          </p:cNvPr>
          <p:cNvSpPr/>
          <p:nvPr/>
        </p:nvSpPr>
        <p:spPr>
          <a:xfrm>
            <a:off x="6169152" y="404927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-4</a:t>
            </a:r>
          </a:p>
        </p:txBody>
      </p:sp>
      <p:sp>
        <p:nvSpPr>
          <p:cNvPr id="36" name="Rectangle 35">
            <a:extLst>
              <a:ext uri="{FF2B5EF4-FFF2-40B4-BE49-F238E27FC236}">
                <a16:creationId xmlns:a16="http://schemas.microsoft.com/office/drawing/2014/main" id="{305F886A-456E-714A-88B8-8B6969C33A10}"/>
              </a:ext>
            </a:extLst>
          </p:cNvPr>
          <p:cNvSpPr/>
          <p:nvPr/>
        </p:nvSpPr>
        <p:spPr>
          <a:xfrm>
            <a:off x="6169152" y="270157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0</a:t>
            </a:r>
          </a:p>
        </p:txBody>
      </p:sp>
      <p:sp>
        <p:nvSpPr>
          <p:cNvPr id="37" name="Rectangle 36">
            <a:extLst>
              <a:ext uri="{FF2B5EF4-FFF2-40B4-BE49-F238E27FC236}">
                <a16:creationId xmlns:a16="http://schemas.microsoft.com/office/drawing/2014/main" id="{D09EC682-BF5A-4C4E-9272-ECDAACA9C7DF}"/>
              </a:ext>
            </a:extLst>
          </p:cNvPr>
          <p:cNvSpPr/>
          <p:nvPr/>
        </p:nvSpPr>
        <p:spPr>
          <a:xfrm>
            <a:off x="6169152" y="4716144"/>
            <a:ext cx="584973" cy="297454"/>
          </a:xfrm>
          <a:prstGeom prst="rect">
            <a:avLst/>
          </a:prstGeom>
        </p:spPr>
        <p:txBody>
          <a:bodyPr wrap="square">
            <a:spAutoFit/>
          </a:bodyPr>
          <a:lstStyle/>
          <a:p>
            <a:pPr algn="r" defTabSz="1218855"/>
            <a:r>
              <a:rPr lang="en-US" sz="1333" dirty="0">
                <a:solidFill>
                  <a:prstClr val="black">
                    <a:lumMod val="50000"/>
                    <a:lumOff val="50000"/>
                  </a:prstClr>
                </a:solidFill>
                <a:latin typeface="Arial"/>
              </a:rPr>
              <a:t>-6</a:t>
            </a:r>
          </a:p>
        </p:txBody>
      </p:sp>
      <p:sp>
        <p:nvSpPr>
          <p:cNvPr id="38" name="Rectangle 37">
            <a:extLst>
              <a:ext uri="{FF2B5EF4-FFF2-40B4-BE49-F238E27FC236}">
                <a16:creationId xmlns:a16="http://schemas.microsoft.com/office/drawing/2014/main" id="{F7AB5223-DAF3-9148-A1CA-305B7E24BA1C}"/>
              </a:ext>
            </a:extLst>
          </p:cNvPr>
          <p:cNvSpPr/>
          <p:nvPr/>
        </p:nvSpPr>
        <p:spPr>
          <a:xfrm>
            <a:off x="6611716" y="1542409"/>
            <a:ext cx="4427984" cy="379656"/>
          </a:xfrm>
          <a:prstGeom prst="rect">
            <a:avLst/>
          </a:prstGeom>
        </p:spPr>
        <p:txBody>
          <a:bodyPr wrap="square">
            <a:spAutoFit/>
          </a:bodyPr>
          <a:lstStyle/>
          <a:p>
            <a:pPr algn="ctr" defTabSz="1218855"/>
            <a:r>
              <a:rPr lang="en-US" sz="1867" b="1" dirty="0">
                <a:solidFill>
                  <a:srgbClr val="C0504D"/>
                </a:solidFill>
                <a:latin typeface="Arial"/>
              </a:rPr>
              <a:t>HBV RNA</a:t>
            </a:r>
            <a:endParaRPr lang="en-US" sz="1867" b="1" baseline="-25000" dirty="0">
              <a:solidFill>
                <a:srgbClr val="C0504D"/>
              </a:solidFill>
              <a:latin typeface="Arial"/>
            </a:endParaRPr>
          </a:p>
        </p:txBody>
      </p:sp>
      <p:sp>
        <p:nvSpPr>
          <p:cNvPr id="39" name="Rectangle 38">
            <a:extLst>
              <a:ext uri="{FF2B5EF4-FFF2-40B4-BE49-F238E27FC236}">
                <a16:creationId xmlns:a16="http://schemas.microsoft.com/office/drawing/2014/main" id="{47D1F065-B66A-E54F-B0A5-43DEE0E1C1AD}"/>
              </a:ext>
            </a:extLst>
          </p:cNvPr>
          <p:cNvSpPr/>
          <p:nvPr/>
        </p:nvSpPr>
        <p:spPr>
          <a:xfrm>
            <a:off x="10017455" y="2108201"/>
            <a:ext cx="1882067" cy="256545"/>
          </a:xfrm>
          <a:prstGeom prst="rect">
            <a:avLst/>
          </a:prstGeom>
        </p:spPr>
        <p:txBody>
          <a:bodyPr wrap="square">
            <a:spAutoFit/>
          </a:bodyPr>
          <a:lstStyle/>
          <a:p>
            <a:pPr defTabSz="1218855"/>
            <a:r>
              <a:rPr lang="en-US" sz="1067" dirty="0">
                <a:solidFill>
                  <a:prstClr val="black">
                    <a:lumMod val="50000"/>
                    <a:lumOff val="50000"/>
                  </a:prstClr>
                </a:solidFill>
                <a:latin typeface="Arial"/>
              </a:rPr>
              <a:t>p&lt;0.007</a:t>
            </a:r>
            <a:endParaRPr lang="en-US" sz="1067" baseline="-25000" dirty="0">
              <a:solidFill>
                <a:prstClr val="black">
                  <a:lumMod val="50000"/>
                  <a:lumOff val="50000"/>
                </a:prstClr>
              </a:solidFill>
              <a:latin typeface="Arial"/>
            </a:endParaRPr>
          </a:p>
        </p:txBody>
      </p:sp>
      <p:sp>
        <p:nvSpPr>
          <p:cNvPr id="40" name="Rectangle 39">
            <a:extLst>
              <a:ext uri="{FF2B5EF4-FFF2-40B4-BE49-F238E27FC236}">
                <a16:creationId xmlns:a16="http://schemas.microsoft.com/office/drawing/2014/main" id="{A0D5DA3F-DDF1-444E-BBAD-24295C8CD96E}"/>
              </a:ext>
            </a:extLst>
          </p:cNvPr>
          <p:cNvSpPr/>
          <p:nvPr/>
        </p:nvSpPr>
        <p:spPr>
          <a:xfrm>
            <a:off x="7013060" y="5602734"/>
            <a:ext cx="6096000" cy="297454"/>
          </a:xfrm>
          <a:prstGeom prst="rect">
            <a:avLst/>
          </a:prstGeom>
        </p:spPr>
        <p:txBody>
          <a:bodyPr>
            <a:spAutoFit/>
          </a:bodyPr>
          <a:lstStyle/>
          <a:p>
            <a:pPr defTabSz="1218855"/>
            <a:r>
              <a:rPr lang="en-US" sz="1333" b="1" dirty="0">
                <a:solidFill>
                  <a:srgbClr val="C0504D"/>
                </a:solidFill>
                <a:latin typeface="Arial"/>
              </a:rPr>
              <a:t>HBsAg &gt;4 log:  1 HBeAg –ve, 19 HBeAg +ve</a:t>
            </a:r>
          </a:p>
        </p:txBody>
      </p:sp>
      <p:sp>
        <p:nvSpPr>
          <p:cNvPr id="28" name="Rectangle 27">
            <a:extLst>
              <a:ext uri="{FF2B5EF4-FFF2-40B4-BE49-F238E27FC236}">
                <a16:creationId xmlns:a16="http://schemas.microsoft.com/office/drawing/2014/main" id="{9B30D91B-ABDD-4E6E-BF3F-4081BEA54229}"/>
              </a:ext>
            </a:extLst>
          </p:cNvPr>
          <p:cNvSpPr/>
          <p:nvPr/>
        </p:nvSpPr>
        <p:spPr>
          <a:xfrm rot="16200000">
            <a:off x="-466881" y="3271503"/>
            <a:ext cx="2515740" cy="338554"/>
          </a:xfrm>
          <a:prstGeom prst="rect">
            <a:avLst/>
          </a:prstGeom>
        </p:spPr>
        <p:txBody>
          <a:bodyPr wrap="square">
            <a:spAutoFit/>
          </a:bodyPr>
          <a:lstStyle/>
          <a:p>
            <a:pPr defTabSz="1218855"/>
            <a:r>
              <a:rPr lang="en-US" sz="1600" dirty="0">
                <a:solidFill>
                  <a:srgbClr val="1F497D"/>
                </a:solidFill>
                <a:latin typeface="Arial"/>
              </a:rPr>
              <a:t>Log</a:t>
            </a:r>
            <a:r>
              <a:rPr lang="en-US" sz="1600" baseline="-25000" dirty="0">
                <a:solidFill>
                  <a:srgbClr val="1F497D"/>
                </a:solidFill>
                <a:latin typeface="Arial"/>
              </a:rPr>
              <a:t>10 </a:t>
            </a:r>
            <a:r>
              <a:rPr lang="en-US" sz="1600" dirty="0">
                <a:solidFill>
                  <a:srgbClr val="1F497D"/>
                </a:solidFill>
                <a:latin typeface="Arial"/>
              </a:rPr>
              <a:t>Decline HBV DNA</a:t>
            </a:r>
            <a:endParaRPr lang="en-US" sz="1600" baseline="-25000" dirty="0">
              <a:solidFill>
                <a:srgbClr val="1F497D"/>
              </a:solidFill>
              <a:latin typeface="Arial"/>
            </a:endParaRPr>
          </a:p>
        </p:txBody>
      </p:sp>
      <p:sp>
        <p:nvSpPr>
          <p:cNvPr id="29" name="Rectangle 28">
            <a:extLst>
              <a:ext uri="{FF2B5EF4-FFF2-40B4-BE49-F238E27FC236}">
                <a16:creationId xmlns:a16="http://schemas.microsoft.com/office/drawing/2014/main" id="{73FB3937-452D-473B-9D1B-69EDE8F245A6}"/>
              </a:ext>
            </a:extLst>
          </p:cNvPr>
          <p:cNvSpPr/>
          <p:nvPr/>
        </p:nvSpPr>
        <p:spPr>
          <a:xfrm rot="16200000">
            <a:off x="4885415" y="3199340"/>
            <a:ext cx="2515740" cy="338554"/>
          </a:xfrm>
          <a:prstGeom prst="rect">
            <a:avLst/>
          </a:prstGeom>
        </p:spPr>
        <p:txBody>
          <a:bodyPr wrap="square">
            <a:spAutoFit/>
          </a:bodyPr>
          <a:lstStyle/>
          <a:p>
            <a:pPr defTabSz="1218855"/>
            <a:r>
              <a:rPr lang="en-US" sz="1600" dirty="0">
                <a:solidFill>
                  <a:srgbClr val="C00000"/>
                </a:solidFill>
                <a:latin typeface="Arial"/>
              </a:rPr>
              <a:t>Log</a:t>
            </a:r>
            <a:r>
              <a:rPr lang="en-US" sz="1600" baseline="-25000" dirty="0">
                <a:solidFill>
                  <a:srgbClr val="C00000"/>
                </a:solidFill>
                <a:latin typeface="Arial"/>
              </a:rPr>
              <a:t>10 </a:t>
            </a:r>
            <a:r>
              <a:rPr lang="en-US" sz="1600" dirty="0">
                <a:solidFill>
                  <a:srgbClr val="C00000"/>
                </a:solidFill>
                <a:latin typeface="Arial"/>
              </a:rPr>
              <a:t>Decline HBV RNA</a:t>
            </a:r>
            <a:endParaRPr lang="en-US" sz="1600" baseline="-25000" dirty="0">
              <a:solidFill>
                <a:srgbClr val="C00000"/>
              </a:solidFill>
              <a:latin typeface="Arial"/>
            </a:endParaRPr>
          </a:p>
        </p:txBody>
      </p:sp>
      <p:sp>
        <p:nvSpPr>
          <p:cNvPr id="41" name="TextBox 40">
            <a:extLst>
              <a:ext uri="{FF2B5EF4-FFF2-40B4-BE49-F238E27FC236}">
                <a16:creationId xmlns:a16="http://schemas.microsoft.com/office/drawing/2014/main" id="{FD5F6ACD-304F-B940-B74F-E7277564B602}"/>
              </a:ext>
            </a:extLst>
          </p:cNvPr>
          <p:cNvSpPr txBox="1"/>
          <p:nvPr/>
        </p:nvSpPr>
        <p:spPr>
          <a:xfrm>
            <a:off x="424128" y="6253380"/>
            <a:ext cx="6061339" cy="235898"/>
          </a:xfrm>
          <a:prstGeom prst="rect">
            <a:avLst/>
          </a:prstGeom>
          <a:noFill/>
        </p:spPr>
        <p:txBody>
          <a:bodyPr wrap="square" rtlCol="0">
            <a:spAutoFit/>
          </a:bodyPr>
          <a:lstStyle/>
          <a:p>
            <a:pPr defTabSz="1218855"/>
            <a:r>
              <a:rPr lang="en-US" sz="933" dirty="0">
                <a:solidFill>
                  <a:srgbClr val="4F81BD"/>
                </a:solidFill>
                <a:latin typeface="Arial"/>
              </a:rPr>
              <a:t>SPRING BANK PHARMACEUTICALS, INC.  © 2018</a:t>
            </a:r>
          </a:p>
        </p:txBody>
      </p:sp>
    </p:spTree>
    <p:extLst>
      <p:ext uri="{BB962C8B-B14F-4D97-AF65-F5344CB8AC3E}">
        <p14:creationId xmlns:p14="http://schemas.microsoft.com/office/powerpoint/2010/main" val="2512411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4D512C-73A6-4943-9740-D2E3E8DC775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9D76FE-4F1C-4073-AFB5-C0C3954EB880}" type="slidenum">
              <a:rPr kumimoji="0" lang="en-US" sz="900" b="1" i="0" u="none" strike="noStrike" kern="1200" cap="none" spc="0" normalizeH="0" baseline="0" noProof="0" smtClean="0">
                <a:ln>
                  <a:noFill/>
                </a:ln>
                <a:solidFill>
                  <a:srgbClr val="4B82CD"/>
                </a:solidFill>
                <a:effectLst/>
                <a:uLnTx/>
                <a:uFillTx/>
                <a:latin typeface="Century Gothic"/>
                <a:ea typeface="+mn-ea"/>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900" b="1" i="0" u="none" strike="noStrike" kern="1200" cap="none" spc="0" normalizeH="0" baseline="0" noProof="0">
              <a:ln>
                <a:noFill/>
              </a:ln>
              <a:solidFill>
                <a:srgbClr val="4B82CD"/>
              </a:solidFill>
              <a:effectLst/>
              <a:uLnTx/>
              <a:uFillTx/>
              <a:latin typeface="Century Gothic"/>
              <a:ea typeface="+mn-ea"/>
            </a:endParaRPr>
          </a:p>
        </p:txBody>
      </p:sp>
      <p:sp>
        <p:nvSpPr>
          <p:cNvPr id="6" name="Rectangle 5">
            <a:extLst>
              <a:ext uri="{FF2B5EF4-FFF2-40B4-BE49-F238E27FC236}">
                <a16:creationId xmlns:a16="http://schemas.microsoft.com/office/drawing/2014/main" id="{1A5D30C9-9CF9-4B5E-8C9E-5BAF2C6B05EC}"/>
              </a:ext>
            </a:extLst>
          </p:cNvPr>
          <p:cNvSpPr/>
          <p:nvPr/>
        </p:nvSpPr>
        <p:spPr>
          <a:xfrm>
            <a:off x="3672901" y="3244334"/>
            <a:ext cx="4403770" cy="523220"/>
          </a:xfrm>
          <a:prstGeom prst="rect">
            <a:avLst/>
          </a:prstGeom>
        </p:spPr>
        <p:txBody>
          <a:bodyPr wrap="none">
            <a:spAutoFit/>
          </a:bodyPr>
          <a:lstStyle/>
          <a:p>
            <a:r>
              <a:rPr lang="en-US" sz="2800" dirty="0">
                <a:solidFill>
                  <a:srgbClr val="4E5151"/>
                </a:solidFill>
                <a:latin typeface="Century Gothic" panose="020B0502020202020204" pitchFamily="34" charset="0"/>
              </a:rPr>
              <a:t>Third Example:  JNJ-6379</a:t>
            </a:r>
          </a:p>
        </p:txBody>
      </p:sp>
    </p:spTree>
    <p:extLst>
      <p:ext uri="{BB962C8B-B14F-4D97-AF65-F5344CB8AC3E}">
        <p14:creationId xmlns:p14="http://schemas.microsoft.com/office/powerpoint/2010/main" val="424201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67863" y="206102"/>
            <a:ext cx="11587656" cy="1265344"/>
          </a:xfrm>
          <a:prstGeom prst="rect">
            <a:avLst/>
          </a:prstGeom>
        </p:spPr>
        <p:txBody>
          <a:bodyPr vert="horz" lIns="108852" tIns="54425" rIns="108852" bIns="54425" rtlCol="0" anchor="ctr">
            <a:noAutofit/>
          </a:bodyPr>
          <a:lstStyle>
            <a:lvl1pPr algn="l" defTabSz="457200" rtl="0" eaLnBrk="1" latinLnBrk="0" hangingPunct="1">
              <a:spcBef>
                <a:spcPct val="0"/>
              </a:spcBef>
              <a:buNone/>
              <a:defRPr sz="2500" b="1" kern="1200">
                <a:solidFill>
                  <a:schemeClr val="accent1"/>
                </a:solidFill>
                <a:latin typeface="Verdana"/>
                <a:ea typeface="+mj-ea"/>
                <a:cs typeface="Verdana"/>
              </a:defRPr>
            </a:lvl1pPr>
          </a:lstStyle>
          <a:p>
            <a:pPr defTabSz="609576" fontAlgn="base">
              <a:spcAft>
                <a:spcPct val="0"/>
              </a:spcAft>
            </a:pPr>
            <a:r>
              <a:rPr lang="nl-BE" sz="3333" dirty="0" err="1">
                <a:solidFill>
                  <a:srgbClr val="09357A"/>
                </a:solidFill>
                <a:latin typeface="Calibri" pitchFamily="34" charset="0"/>
                <a:ea typeface="Arial Unicode MS" pitchFamily="-65" charset="0"/>
                <a:cs typeface="Calibri" pitchFamily="34" charset="0"/>
                <a:sym typeface="Arial" pitchFamily="-65" charset="0"/>
              </a:rPr>
              <a:t>Capsid</a:t>
            </a:r>
            <a:r>
              <a:rPr lang="nl-BE" sz="3333" dirty="0">
                <a:solidFill>
                  <a:srgbClr val="09357A"/>
                </a:solidFill>
                <a:latin typeface="Calibri" pitchFamily="34" charset="0"/>
                <a:ea typeface="Arial Unicode MS" pitchFamily="-65" charset="0"/>
                <a:cs typeface="Calibri" pitchFamily="34" charset="0"/>
                <a:sym typeface="Arial" pitchFamily="-65" charset="0"/>
              </a:rPr>
              <a:t> Assembly Modulator (CAM)</a:t>
            </a:r>
            <a:br>
              <a:rPr lang="nl-BE" sz="3333" dirty="0">
                <a:solidFill>
                  <a:srgbClr val="09357A"/>
                </a:solidFill>
                <a:latin typeface="Calibri" pitchFamily="34" charset="0"/>
                <a:ea typeface="Arial Unicode MS" pitchFamily="-65" charset="0"/>
                <a:cs typeface="Calibri" pitchFamily="34" charset="0"/>
                <a:sym typeface="Arial" pitchFamily="-65" charset="0"/>
              </a:rPr>
            </a:br>
            <a:r>
              <a:rPr lang="en-US" sz="2133" b="0" dirty="0">
                <a:solidFill>
                  <a:srgbClr val="09357A"/>
                </a:solidFill>
                <a:latin typeface="Calibri" pitchFamily="34" charset="0"/>
                <a:ea typeface="Arial Unicode MS" pitchFamily="-65" charset="0"/>
                <a:cs typeface="Calibri" pitchFamily="34" charset="0"/>
                <a:sym typeface="Arial" pitchFamily="-65" charset="0"/>
              </a:rPr>
              <a:t>Also known as core protein allosteric modulator (</a:t>
            </a:r>
            <a:r>
              <a:rPr lang="en-US" sz="2133" b="0" dirty="0" err="1">
                <a:solidFill>
                  <a:srgbClr val="09357A"/>
                </a:solidFill>
                <a:latin typeface="Calibri" pitchFamily="34" charset="0"/>
                <a:ea typeface="Arial Unicode MS" pitchFamily="-65" charset="0"/>
                <a:cs typeface="Calibri" pitchFamily="34" charset="0"/>
                <a:sym typeface="Arial" pitchFamily="-65" charset="0"/>
              </a:rPr>
              <a:t>CpAM</a:t>
            </a:r>
            <a:r>
              <a:rPr lang="en-US" sz="2133" b="0" dirty="0">
                <a:solidFill>
                  <a:srgbClr val="09357A"/>
                </a:solidFill>
                <a:latin typeface="Calibri" pitchFamily="34" charset="0"/>
                <a:ea typeface="Arial Unicode MS" pitchFamily="-65" charset="0"/>
                <a:cs typeface="Calibri" pitchFamily="34" charset="0"/>
                <a:sym typeface="Arial" pitchFamily="-65" charset="0"/>
              </a:rPr>
              <a:t>), core (protein) inhibitor or capsid assembly effector/inhibitor</a:t>
            </a:r>
            <a:endParaRPr lang="en-US" sz="3333" b="0" dirty="0">
              <a:solidFill>
                <a:srgbClr val="09357A"/>
              </a:solidFill>
              <a:latin typeface="Calibri" pitchFamily="34" charset="0"/>
              <a:ea typeface="Arial Unicode MS" pitchFamily="-65" charset="0"/>
              <a:cs typeface="Calibri" pitchFamily="34" charset="0"/>
              <a:sym typeface="Arial" pitchFamily="-65" charset="0"/>
            </a:endParaRPr>
          </a:p>
        </p:txBody>
      </p:sp>
      <p:sp>
        <p:nvSpPr>
          <p:cNvPr id="5" name="TextBox 4"/>
          <p:cNvSpPr txBox="1"/>
          <p:nvPr/>
        </p:nvSpPr>
        <p:spPr>
          <a:xfrm>
            <a:off x="342550" y="1625425"/>
            <a:ext cx="5433651" cy="1612668"/>
          </a:xfrm>
          <a:prstGeom prst="rect">
            <a:avLst/>
          </a:prstGeom>
          <a:noFill/>
        </p:spPr>
        <p:txBody>
          <a:bodyPr wrap="square" lIns="174163" tIns="87082" rIns="174163" bIns="87082" rtlCol="0">
            <a:spAutoFit/>
          </a:bodyPr>
          <a:lstStyle/>
          <a:p>
            <a:pPr algn="ctr" defTabSz="608151" fontAlgn="base">
              <a:spcAft>
                <a:spcPct val="0"/>
              </a:spcAft>
            </a:pPr>
            <a:r>
              <a:rPr lang="nl-BE" sz="1467" b="1" dirty="0" err="1">
                <a:solidFill>
                  <a:srgbClr val="505050"/>
                </a:solidFill>
                <a:latin typeface="Verdana"/>
              </a:rPr>
              <a:t>Influence</a:t>
            </a:r>
            <a:r>
              <a:rPr lang="nl-BE" sz="1467" b="1" dirty="0">
                <a:solidFill>
                  <a:srgbClr val="505050"/>
                </a:solidFill>
                <a:latin typeface="Verdana"/>
              </a:rPr>
              <a:t> </a:t>
            </a:r>
            <a:r>
              <a:rPr lang="nl-BE" sz="1467" b="1" dirty="0" err="1">
                <a:solidFill>
                  <a:srgbClr val="505050"/>
                </a:solidFill>
                <a:latin typeface="Verdana"/>
              </a:rPr>
              <a:t>assembly</a:t>
            </a:r>
            <a:r>
              <a:rPr lang="nl-BE" sz="1467" b="1" dirty="0">
                <a:solidFill>
                  <a:srgbClr val="505050"/>
                </a:solidFill>
                <a:latin typeface="Verdana"/>
              </a:rPr>
              <a:t> </a:t>
            </a:r>
            <a:r>
              <a:rPr lang="nl-BE" sz="1467" b="1" dirty="0" err="1">
                <a:solidFill>
                  <a:srgbClr val="505050"/>
                </a:solidFill>
                <a:latin typeface="Verdana"/>
              </a:rPr>
              <a:t>kinetics</a:t>
            </a:r>
            <a:endParaRPr lang="nl-BE" sz="1467" b="1" dirty="0">
              <a:solidFill>
                <a:srgbClr val="505050"/>
              </a:solidFill>
              <a:latin typeface="Verdana"/>
            </a:endParaRPr>
          </a:p>
          <a:p>
            <a:pPr algn="ctr" defTabSz="608151" fontAlgn="base">
              <a:spcAft>
                <a:spcPct val="0"/>
              </a:spcAft>
            </a:pPr>
            <a:endParaRPr lang="nl-BE" sz="1467" b="1" dirty="0">
              <a:solidFill>
                <a:srgbClr val="505050"/>
              </a:solidFill>
              <a:latin typeface="Verdana"/>
            </a:endParaRPr>
          </a:p>
          <a:p>
            <a:pPr algn="ctr" defTabSz="608151" fontAlgn="base">
              <a:spcAft>
                <a:spcPct val="0"/>
              </a:spcAft>
            </a:pPr>
            <a:r>
              <a:rPr lang="nl-BE" sz="1467" b="1" dirty="0" err="1">
                <a:solidFill>
                  <a:srgbClr val="505050"/>
                </a:solidFill>
                <a:latin typeface="Verdana"/>
              </a:rPr>
              <a:t>Induce</a:t>
            </a:r>
            <a:r>
              <a:rPr lang="nl-BE" sz="1467" b="1" dirty="0">
                <a:solidFill>
                  <a:srgbClr val="505050"/>
                </a:solidFill>
                <a:latin typeface="Verdana"/>
              </a:rPr>
              <a:t> </a:t>
            </a:r>
            <a:r>
              <a:rPr lang="nl-BE" sz="1467" b="1" dirty="0" err="1">
                <a:solidFill>
                  <a:srgbClr val="505050"/>
                </a:solidFill>
                <a:latin typeface="Verdana"/>
              </a:rPr>
              <a:t>two</a:t>
            </a:r>
            <a:r>
              <a:rPr lang="nl-BE" sz="1467" b="1" dirty="0">
                <a:solidFill>
                  <a:srgbClr val="505050"/>
                </a:solidFill>
                <a:latin typeface="Verdana"/>
              </a:rPr>
              <a:t> types of empty </a:t>
            </a:r>
            <a:r>
              <a:rPr lang="nl-BE" sz="1467" b="1" dirty="0" err="1">
                <a:solidFill>
                  <a:srgbClr val="505050"/>
                </a:solidFill>
                <a:latin typeface="Verdana"/>
              </a:rPr>
              <a:t>capsids</a:t>
            </a:r>
            <a:r>
              <a:rPr lang="nl-BE" sz="1467" b="1" dirty="0">
                <a:solidFill>
                  <a:srgbClr val="505050"/>
                </a:solidFill>
                <a:latin typeface="Verdana"/>
              </a:rPr>
              <a:t> </a:t>
            </a:r>
            <a:r>
              <a:rPr lang="nl-BE" sz="1467" b="1" i="1" dirty="0">
                <a:solidFill>
                  <a:srgbClr val="505050"/>
                </a:solidFill>
                <a:latin typeface="Verdana"/>
              </a:rPr>
              <a:t>in vitro</a:t>
            </a:r>
            <a:endParaRPr lang="nl-BE" sz="1467" b="1" dirty="0">
              <a:solidFill>
                <a:srgbClr val="505050"/>
              </a:solidFill>
              <a:latin typeface="Verdana"/>
            </a:endParaRPr>
          </a:p>
          <a:p>
            <a:pPr algn="ctr" defTabSz="608151" fontAlgn="base">
              <a:spcAft>
                <a:spcPct val="0"/>
              </a:spcAft>
            </a:pPr>
            <a:endParaRPr lang="nl-BE" sz="667" b="1" dirty="0">
              <a:solidFill>
                <a:srgbClr val="505050"/>
              </a:solidFill>
              <a:latin typeface="Verdana"/>
            </a:endParaRPr>
          </a:p>
          <a:p>
            <a:pPr algn="ctr" defTabSz="608151" fontAlgn="base">
              <a:spcAft>
                <a:spcPct val="0"/>
              </a:spcAft>
            </a:pPr>
            <a:r>
              <a:rPr lang="nl-BE" sz="1467" dirty="0">
                <a:solidFill>
                  <a:srgbClr val="505050"/>
                </a:solidFill>
                <a:latin typeface="Verdana"/>
              </a:rPr>
              <a:t>Class I -  </a:t>
            </a:r>
            <a:r>
              <a:rPr lang="nl-BE" sz="1467" dirty="0" err="1">
                <a:solidFill>
                  <a:srgbClr val="505050"/>
                </a:solidFill>
                <a:latin typeface="Verdana"/>
              </a:rPr>
              <a:t>Normal</a:t>
            </a:r>
            <a:r>
              <a:rPr lang="nl-BE" sz="1467" dirty="0">
                <a:solidFill>
                  <a:srgbClr val="505050"/>
                </a:solidFill>
                <a:latin typeface="Verdana"/>
              </a:rPr>
              <a:t> </a:t>
            </a:r>
            <a:r>
              <a:rPr lang="nl-BE" sz="1467" dirty="0" err="1">
                <a:solidFill>
                  <a:srgbClr val="505050"/>
                </a:solidFill>
                <a:latin typeface="Verdana"/>
              </a:rPr>
              <a:t>geometry</a:t>
            </a:r>
            <a:r>
              <a:rPr lang="nl-BE" sz="1467" dirty="0">
                <a:solidFill>
                  <a:srgbClr val="505050"/>
                </a:solidFill>
                <a:latin typeface="Verdana"/>
              </a:rPr>
              <a:t> &amp; </a:t>
            </a:r>
            <a:r>
              <a:rPr lang="nl-BE" sz="1467" dirty="0" err="1">
                <a:solidFill>
                  <a:srgbClr val="505050"/>
                </a:solidFill>
                <a:latin typeface="Verdana"/>
              </a:rPr>
              <a:t>size</a:t>
            </a:r>
            <a:r>
              <a:rPr lang="nl-BE" sz="1467" dirty="0">
                <a:solidFill>
                  <a:srgbClr val="505050"/>
                </a:solidFill>
                <a:latin typeface="Verdana"/>
              </a:rPr>
              <a:t> </a:t>
            </a:r>
          </a:p>
          <a:p>
            <a:pPr algn="ctr" defTabSz="608151" fontAlgn="base">
              <a:spcAft>
                <a:spcPct val="0"/>
              </a:spcAft>
            </a:pPr>
            <a:endParaRPr lang="nl-BE" sz="267" dirty="0">
              <a:solidFill>
                <a:srgbClr val="505050"/>
              </a:solidFill>
              <a:latin typeface="Verdana"/>
            </a:endParaRPr>
          </a:p>
          <a:p>
            <a:pPr algn="ctr" defTabSz="608151" fontAlgn="base">
              <a:spcAft>
                <a:spcPct val="0"/>
              </a:spcAft>
            </a:pPr>
            <a:r>
              <a:rPr lang="nl-BE" sz="1467" dirty="0">
                <a:solidFill>
                  <a:srgbClr val="505050"/>
                </a:solidFill>
                <a:latin typeface="Verdana"/>
              </a:rPr>
              <a:t>Class II - </a:t>
            </a:r>
            <a:r>
              <a:rPr lang="nl-BE" sz="1467" dirty="0" err="1">
                <a:solidFill>
                  <a:srgbClr val="505050"/>
                </a:solidFill>
                <a:latin typeface="Verdana"/>
              </a:rPr>
              <a:t>Abnormal</a:t>
            </a:r>
            <a:r>
              <a:rPr lang="nl-BE" sz="1467" dirty="0">
                <a:solidFill>
                  <a:srgbClr val="505050"/>
                </a:solidFill>
                <a:latin typeface="Verdana"/>
              </a:rPr>
              <a:t> </a:t>
            </a:r>
            <a:r>
              <a:rPr lang="nl-BE" sz="1467" dirty="0" err="1">
                <a:solidFill>
                  <a:srgbClr val="505050"/>
                </a:solidFill>
                <a:latin typeface="Verdana"/>
              </a:rPr>
              <a:t>geometry</a:t>
            </a:r>
            <a:r>
              <a:rPr lang="nl-BE" sz="1467" dirty="0">
                <a:solidFill>
                  <a:srgbClr val="505050"/>
                </a:solidFill>
                <a:latin typeface="Verdana"/>
              </a:rPr>
              <a:t> &amp; </a:t>
            </a:r>
            <a:r>
              <a:rPr lang="nl-BE" sz="1467" dirty="0" err="1">
                <a:solidFill>
                  <a:srgbClr val="505050"/>
                </a:solidFill>
                <a:latin typeface="Verdana"/>
              </a:rPr>
              <a:t>size</a:t>
            </a:r>
            <a:endParaRPr lang="nl-BE" sz="1467" i="1" dirty="0">
              <a:solidFill>
                <a:srgbClr val="505050"/>
              </a:solidFill>
              <a:latin typeface="Verdana"/>
            </a:endParaRPr>
          </a:p>
          <a:p>
            <a:pPr algn="ctr" defTabSz="608151" fontAlgn="base">
              <a:spcAft>
                <a:spcPct val="0"/>
              </a:spcAft>
            </a:pPr>
            <a:endParaRPr lang="nl-BE" sz="1067" b="1" i="1" dirty="0">
              <a:solidFill>
                <a:srgbClr val="505050"/>
              </a:solidFill>
              <a:latin typeface="Verdana"/>
            </a:endParaRPr>
          </a:p>
        </p:txBody>
      </p:sp>
      <p:grpSp>
        <p:nvGrpSpPr>
          <p:cNvPr id="6" name="Group 5"/>
          <p:cNvGrpSpPr/>
          <p:nvPr/>
        </p:nvGrpSpPr>
        <p:grpSpPr>
          <a:xfrm>
            <a:off x="6390677" y="1573636"/>
            <a:ext cx="5009157" cy="1609435"/>
            <a:chOff x="7948600" y="1901271"/>
            <a:chExt cx="5857531" cy="1882018"/>
          </a:xfrm>
        </p:grpSpPr>
        <p:grpSp>
          <p:nvGrpSpPr>
            <p:cNvPr id="7" name="Group 6"/>
            <p:cNvGrpSpPr/>
            <p:nvPr/>
          </p:nvGrpSpPr>
          <p:grpSpPr>
            <a:xfrm>
              <a:off x="9883969" y="1901271"/>
              <a:ext cx="1973355" cy="1882018"/>
              <a:chOff x="17178803" y="3458367"/>
              <a:chExt cx="1973355" cy="1882018"/>
            </a:xfrm>
          </p:grpSpPr>
          <p:pic>
            <p:nvPicPr>
              <p:cNvPr id="20" name="Picture 19" descr="C:\Users\tverbinn\AppData\Local\Microsoft\Windows\Temporary Internet Files\Content.Word\M'3G HBV AT130 2.jpg"/>
              <p:cNvPicPr preferRelativeResize="0">
                <a:picLocks/>
              </p:cNvPicPr>
              <p:nvPr/>
            </p:nvPicPr>
            <p:blipFill rotWithShape="1">
              <a:blip r:embed="rId2">
                <a:extLst>
                  <a:ext uri="{28A0092B-C50C-407E-A947-70E740481C1C}">
                    <a14:useLocalDpi xmlns:a14="http://schemas.microsoft.com/office/drawing/2010/main" val="0"/>
                  </a:ext>
                </a:extLst>
              </a:blip>
              <a:srcRect l="50000" t="49813" b="2934"/>
              <a:stretch/>
            </p:blipFill>
            <p:spPr bwMode="auto">
              <a:xfrm>
                <a:off x="17214428" y="3458367"/>
                <a:ext cx="1872000" cy="1826990"/>
              </a:xfrm>
              <a:prstGeom prst="rect">
                <a:avLst/>
              </a:prstGeom>
              <a:noFill/>
              <a:ln>
                <a:noFill/>
              </a:ln>
            </p:spPr>
          </p:pic>
          <p:grpSp>
            <p:nvGrpSpPr>
              <p:cNvPr id="21" name="Group 20"/>
              <p:cNvGrpSpPr/>
              <p:nvPr/>
            </p:nvGrpSpPr>
            <p:grpSpPr>
              <a:xfrm>
                <a:off x="17242982" y="5016472"/>
                <a:ext cx="1377721" cy="323913"/>
                <a:chOff x="580034" y="5291695"/>
                <a:chExt cx="1377721" cy="323913"/>
              </a:xfrm>
            </p:grpSpPr>
            <p:cxnSp>
              <p:nvCxnSpPr>
                <p:cNvPr id="23" name="Straight Connector 22"/>
                <p:cNvCxnSpPr/>
                <p:nvPr/>
              </p:nvCxnSpPr>
              <p:spPr>
                <a:xfrm>
                  <a:off x="580034" y="5462713"/>
                  <a:ext cx="468000" cy="0"/>
                </a:xfrm>
                <a:prstGeom prst="line">
                  <a:avLst/>
                </a:prstGeom>
                <a:noFill/>
                <a:ln w="28575" cap="flat" cmpd="sng" algn="ctr">
                  <a:solidFill>
                    <a:srgbClr val="FFFFFF"/>
                  </a:solidFill>
                  <a:prstDash val="solid"/>
                  <a:headEnd type="none" w="med" len="med"/>
                  <a:tailEnd type="none" w="med" len="med"/>
                </a:ln>
                <a:effectLst/>
              </p:spPr>
            </p:cxnSp>
            <p:sp>
              <p:nvSpPr>
                <p:cNvPr id="24" name="TextBox 23"/>
                <p:cNvSpPr txBox="1"/>
                <p:nvPr/>
              </p:nvSpPr>
              <p:spPr>
                <a:xfrm>
                  <a:off x="978893" y="5291695"/>
                  <a:ext cx="978862" cy="323913"/>
                </a:xfrm>
                <a:prstGeom prst="rect">
                  <a:avLst/>
                </a:prstGeom>
                <a:noFill/>
              </p:spPr>
              <p:txBody>
                <a:bodyPr wrap="none" rtlCol="0">
                  <a:spAutoFit/>
                </a:bodyPr>
                <a:lstStyle/>
                <a:p>
                  <a:pPr defTabSz="1219006">
                    <a:defRPr/>
                  </a:pPr>
                  <a:r>
                    <a:rPr lang="en-US" sz="1200" b="1" kern="0" dirty="0">
                      <a:solidFill>
                        <a:srgbClr val="FFFFFF"/>
                      </a:solidFill>
                      <a:latin typeface="Verdana"/>
                    </a:rPr>
                    <a:t>200 nm</a:t>
                  </a:r>
                </a:p>
              </p:txBody>
            </p:sp>
          </p:grpSp>
          <p:sp>
            <p:nvSpPr>
              <p:cNvPr id="22" name="TextBox 21"/>
              <p:cNvSpPr txBox="1"/>
              <p:nvPr/>
            </p:nvSpPr>
            <p:spPr>
              <a:xfrm>
                <a:off x="17178803" y="3525256"/>
                <a:ext cx="1973355" cy="275851"/>
              </a:xfrm>
              <a:prstGeom prst="rect">
                <a:avLst/>
              </a:prstGeom>
              <a:solidFill>
                <a:schemeClr val="bg1"/>
              </a:solidFill>
            </p:spPr>
            <p:txBody>
              <a:bodyPr wrap="square" rtlCol="0">
                <a:spAutoFit/>
              </a:bodyPr>
              <a:lstStyle/>
              <a:p>
                <a:pPr algn="ctr" defTabSz="1219006"/>
                <a:r>
                  <a:rPr lang="en-US" sz="933" b="1" dirty="0">
                    <a:solidFill>
                      <a:srgbClr val="505050"/>
                    </a:solidFill>
                    <a:latin typeface="Verdana"/>
                  </a:rPr>
                  <a:t>Class I - AT130</a:t>
                </a:r>
              </a:p>
            </p:txBody>
          </p:sp>
        </p:grpSp>
        <p:grpSp>
          <p:nvGrpSpPr>
            <p:cNvPr id="8" name="Group 7"/>
            <p:cNvGrpSpPr/>
            <p:nvPr/>
          </p:nvGrpSpPr>
          <p:grpSpPr>
            <a:xfrm>
              <a:off x="7948600" y="1901271"/>
              <a:ext cx="1885696" cy="1882018"/>
              <a:chOff x="15087105" y="3458367"/>
              <a:chExt cx="1885696" cy="1882018"/>
            </a:xfrm>
          </p:grpSpPr>
          <p:pic>
            <p:nvPicPr>
              <p:cNvPr id="15" name="Picture 14" descr="N'9B7"/>
              <p:cNvPicPr>
                <a:picLocks noChangeAspect="1"/>
              </p:cNvPicPr>
              <p:nvPr/>
            </p:nvPicPr>
            <p:blipFill rotWithShape="1">
              <a:blip r:embed="rId3">
                <a:extLst>
                  <a:ext uri="{28A0092B-C50C-407E-A947-70E740481C1C}">
                    <a14:useLocalDpi xmlns:a14="http://schemas.microsoft.com/office/drawing/2010/main" val="0"/>
                  </a:ext>
                </a:extLst>
              </a:blip>
              <a:srcRect l="50000" t="49754" b="2956"/>
              <a:stretch/>
            </p:blipFill>
            <p:spPr bwMode="auto">
              <a:xfrm>
                <a:off x="15100566" y="3458367"/>
                <a:ext cx="1872234" cy="1826990"/>
              </a:xfrm>
              <a:prstGeom prst="rect">
                <a:avLst/>
              </a:prstGeom>
              <a:noFill/>
              <a:ln>
                <a:noFill/>
              </a:ln>
            </p:spPr>
          </p:pic>
          <p:grpSp>
            <p:nvGrpSpPr>
              <p:cNvPr id="16" name="Group 15"/>
              <p:cNvGrpSpPr/>
              <p:nvPr/>
            </p:nvGrpSpPr>
            <p:grpSpPr>
              <a:xfrm>
                <a:off x="15120094" y="5016472"/>
                <a:ext cx="1377721" cy="323913"/>
                <a:chOff x="580034" y="5291695"/>
                <a:chExt cx="1377721" cy="323913"/>
              </a:xfrm>
            </p:grpSpPr>
            <p:cxnSp>
              <p:nvCxnSpPr>
                <p:cNvPr id="18" name="Straight Connector 17"/>
                <p:cNvCxnSpPr/>
                <p:nvPr/>
              </p:nvCxnSpPr>
              <p:spPr>
                <a:xfrm>
                  <a:off x="580034" y="5462713"/>
                  <a:ext cx="468000" cy="0"/>
                </a:xfrm>
                <a:prstGeom prst="line">
                  <a:avLst/>
                </a:prstGeom>
                <a:noFill/>
                <a:ln w="28575" cap="flat" cmpd="sng" algn="ctr">
                  <a:solidFill>
                    <a:srgbClr val="FFFFFF"/>
                  </a:solidFill>
                  <a:prstDash val="solid"/>
                  <a:headEnd type="none" w="med" len="med"/>
                  <a:tailEnd type="none" w="med" len="med"/>
                </a:ln>
                <a:effectLst/>
              </p:spPr>
            </p:cxnSp>
            <p:sp>
              <p:nvSpPr>
                <p:cNvPr id="19" name="TextBox 18"/>
                <p:cNvSpPr txBox="1"/>
                <p:nvPr/>
              </p:nvSpPr>
              <p:spPr>
                <a:xfrm>
                  <a:off x="978893" y="5291695"/>
                  <a:ext cx="978862" cy="323913"/>
                </a:xfrm>
                <a:prstGeom prst="rect">
                  <a:avLst/>
                </a:prstGeom>
                <a:noFill/>
              </p:spPr>
              <p:txBody>
                <a:bodyPr wrap="none" rtlCol="0">
                  <a:spAutoFit/>
                </a:bodyPr>
                <a:lstStyle/>
                <a:p>
                  <a:pPr defTabSz="1219006">
                    <a:defRPr/>
                  </a:pPr>
                  <a:r>
                    <a:rPr lang="en-US" sz="1200" b="1" kern="0" dirty="0">
                      <a:solidFill>
                        <a:srgbClr val="FFFFFF"/>
                      </a:solidFill>
                      <a:latin typeface="Verdana"/>
                    </a:rPr>
                    <a:t>200 nm</a:t>
                  </a:r>
                </a:p>
              </p:txBody>
            </p:sp>
          </p:grpSp>
          <p:sp>
            <p:nvSpPr>
              <p:cNvPr id="17" name="TextBox 16"/>
              <p:cNvSpPr txBox="1"/>
              <p:nvPr/>
            </p:nvSpPr>
            <p:spPr>
              <a:xfrm>
                <a:off x="15087105" y="3525256"/>
                <a:ext cx="1885696" cy="275851"/>
              </a:xfrm>
              <a:prstGeom prst="rect">
                <a:avLst/>
              </a:prstGeom>
              <a:solidFill>
                <a:schemeClr val="bg1"/>
              </a:solidFill>
            </p:spPr>
            <p:txBody>
              <a:bodyPr wrap="square" rtlCol="0">
                <a:spAutoFit/>
              </a:bodyPr>
              <a:lstStyle/>
              <a:p>
                <a:pPr algn="ctr" defTabSz="1219006"/>
                <a:r>
                  <a:rPr lang="en-US" sz="933" b="1" dirty="0">
                    <a:solidFill>
                      <a:srgbClr val="505050"/>
                    </a:solidFill>
                    <a:latin typeface="Verdana"/>
                  </a:rPr>
                  <a:t>DMSO</a:t>
                </a:r>
              </a:p>
            </p:txBody>
          </p:sp>
        </p:grpSp>
        <p:grpSp>
          <p:nvGrpSpPr>
            <p:cNvPr id="9" name="Group 8"/>
            <p:cNvGrpSpPr/>
            <p:nvPr/>
          </p:nvGrpSpPr>
          <p:grpSpPr>
            <a:xfrm>
              <a:off x="11831912" y="1901271"/>
              <a:ext cx="1974219" cy="1882018"/>
              <a:chOff x="19248130" y="3458367"/>
              <a:chExt cx="1974219" cy="1882018"/>
            </a:xfrm>
          </p:grpSpPr>
          <p:pic>
            <p:nvPicPr>
              <p:cNvPr id="10" name="Picture 9" descr="N'9D4"/>
              <p:cNvPicPr/>
              <p:nvPr/>
            </p:nvPicPr>
            <p:blipFill rotWithShape="1">
              <a:blip r:embed="rId4">
                <a:extLst>
                  <a:ext uri="{28A0092B-C50C-407E-A947-70E740481C1C}">
                    <a14:useLocalDpi xmlns:a14="http://schemas.microsoft.com/office/drawing/2010/main" val="0"/>
                  </a:ext>
                </a:extLst>
              </a:blip>
              <a:srcRect l="50000" t="50000" b="2922"/>
              <a:stretch/>
            </p:blipFill>
            <p:spPr bwMode="auto">
              <a:xfrm>
                <a:off x="19304700" y="3458367"/>
                <a:ext cx="1872000" cy="1826990"/>
              </a:xfrm>
              <a:prstGeom prst="rect">
                <a:avLst/>
              </a:prstGeom>
              <a:noFill/>
              <a:ln>
                <a:noFill/>
              </a:ln>
            </p:spPr>
          </p:pic>
          <p:grpSp>
            <p:nvGrpSpPr>
              <p:cNvPr id="11" name="Group 10"/>
              <p:cNvGrpSpPr/>
              <p:nvPr/>
            </p:nvGrpSpPr>
            <p:grpSpPr>
              <a:xfrm>
                <a:off x="19328867" y="5016472"/>
                <a:ext cx="1377721" cy="323913"/>
                <a:chOff x="580034" y="5291695"/>
                <a:chExt cx="1377721" cy="323913"/>
              </a:xfrm>
            </p:grpSpPr>
            <p:cxnSp>
              <p:nvCxnSpPr>
                <p:cNvPr id="13" name="Straight Connector 12"/>
                <p:cNvCxnSpPr/>
                <p:nvPr/>
              </p:nvCxnSpPr>
              <p:spPr>
                <a:xfrm>
                  <a:off x="580034" y="5462713"/>
                  <a:ext cx="468000" cy="0"/>
                </a:xfrm>
                <a:prstGeom prst="line">
                  <a:avLst/>
                </a:prstGeom>
                <a:noFill/>
                <a:ln w="28575" cap="flat" cmpd="sng" algn="ctr">
                  <a:solidFill>
                    <a:srgbClr val="FFFFFF"/>
                  </a:solidFill>
                  <a:prstDash val="solid"/>
                  <a:headEnd type="none" w="med" len="med"/>
                  <a:tailEnd type="none" w="med" len="med"/>
                </a:ln>
                <a:effectLst/>
              </p:spPr>
            </p:cxnSp>
            <p:sp>
              <p:nvSpPr>
                <p:cNvPr id="14" name="TextBox 13"/>
                <p:cNvSpPr txBox="1"/>
                <p:nvPr/>
              </p:nvSpPr>
              <p:spPr>
                <a:xfrm>
                  <a:off x="978893" y="5291695"/>
                  <a:ext cx="978862" cy="323913"/>
                </a:xfrm>
                <a:prstGeom prst="rect">
                  <a:avLst/>
                </a:prstGeom>
                <a:noFill/>
              </p:spPr>
              <p:txBody>
                <a:bodyPr wrap="none" rtlCol="0">
                  <a:spAutoFit/>
                </a:bodyPr>
                <a:lstStyle/>
                <a:p>
                  <a:pPr defTabSz="1219006">
                    <a:defRPr/>
                  </a:pPr>
                  <a:r>
                    <a:rPr lang="en-US" sz="1200" b="1" kern="0" dirty="0">
                      <a:solidFill>
                        <a:srgbClr val="FFFFFF"/>
                      </a:solidFill>
                      <a:latin typeface="Verdana"/>
                    </a:rPr>
                    <a:t>200 nm</a:t>
                  </a:r>
                </a:p>
              </p:txBody>
            </p:sp>
          </p:grpSp>
          <p:sp>
            <p:nvSpPr>
              <p:cNvPr id="12" name="TextBox 11"/>
              <p:cNvSpPr txBox="1"/>
              <p:nvPr/>
            </p:nvSpPr>
            <p:spPr>
              <a:xfrm>
                <a:off x="19248130" y="3525256"/>
                <a:ext cx="1974219" cy="275851"/>
              </a:xfrm>
              <a:prstGeom prst="rect">
                <a:avLst/>
              </a:prstGeom>
              <a:solidFill>
                <a:schemeClr val="bg1"/>
              </a:solidFill>
            </p:spPr>
            <p:txBody>
              <a:bodyPr wrap="none" rtlCol="0">
                <a:spAutoFit/>
              </a:bodyPr>
              <a:lstStyle/>
              <a:p>
                <a:pPr algn="ctr" defTabSz="1219006"/>
                <a:r>
                  <a:rPr lang="en-US" sz="933" b="1" dirty="0">
                    <a:solidFill>
                      <a:srgbClr val="505050"/>
                    </a:solidFill>
                    <a:latin typeface="Verdana"/>
                  </a:rPr>
                  <a:t>Class II - BAY41-4109</a:t>
                </a:r>
              </a:p>
            </p:txBody>
          </p:sp>
        </p:grpSp>
      </p:grpSp>
      <p:sp>
        <p:nvSpPr>
          <p:cNvPr id="266" name="TextBox 265"/>
          <p:cNvSpPr txBox="1"/>
          <p:nvPr/>
        </p:nvSpPr>
        <p:spPr bwMode="auto">
          <a:xfrm>
            <a:off x="9653354" y="4966005"/>
            <a:ext cx="1601622" cy="405252"/>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algn="ctr" defTabSz="761970" fontAlgn="base">
              <a:spcAft>
                <a:spcPct val="0"/>
              </a:spcAft>
            </a:pPr>
            <a:r>
              <a:rPr lang="nl-BE" sz="1167" b="1" dirty="0">
                <a:solidFill>
                  <a:srgbClr val="020302"/>
                </a:solidFill>
                <a:latin typeface="Arial" pitchFamily="-65" charset="0"/>
              </a:rPr>
              <a:t>RNA </a:t>
            </a:r>
            <a:r>
              <a:rPr lang="nl-BE" sz="1167" b="1" dirty="0" err="1">
                <a:solidFill>
                  <a:srgbClr val="020302"/>
                </a:solidFill>
                <a:latin typeface="Arial" pitchFamily="-65" charset="0"/>
              </a:rPr>
              <a:t>containing</a:t>
            </a:r>
            <a:r>
              <a:rPr lang="nl-BE" sz="1167" b="1" dirty="0">
                <a:solidFill>
                  <a:srgbClr val="020302"/>
                </a:solidFill>
                <a:latin typeface="Arial" pitchFamily="-65" charset="0"/>
              </a:rPr>
              <a:t> </a:t>
            </a:r>
            <a:r>
              <a:rPr lang="nl-BE" sz="1167" b="1" dirty="0" err="1">
                <a:solidFill>
                  <a:srgbClr val="020302"/>
                </a:solidFill>
                <a:latin typeface="Arial" pitchFamily="-65" charset="0"/>
              </a:rPr>
              <a:t>particle</a:t>
            </a:r>
            <a:endParaRPr lang="nl-BE" sz="1167" b="1" dirty="0">
              <a:solidFill>
                <a:srgbClr val="020302"/>
              </a:solidFill>
              <a:latin typeface="Arial" pitchFamily="-65" charset="0"/>
            </a:endParaRPr>
          </a:p>
          <a:p>
            <a:pPr algn="ctr" defTabSz="761970" fontAlgn="base">
              <a:spcAft>
                <a:spcPct val="0"/>
              </a:spcAft>
            </a:pPr>
            <a:r>
              <a:rPr lang="nl-BE" sz="1000" b="1" dirty="0">
                <a:solidFill>
                  <a:srgbClr val="020302"/>
                </a:solidFill>
                <a:latin typeface="Arial" pitchFamily="-65" charset="0"/>
              </a:rPr>
              <a:t>(</a:t>
            </a:r>
            <a:r>
              <a:rPr lang="nl-BE" sz="1000" b="1" dirty="0" err="1">
                <a:solidFill>
                  <a:srgbClr val="020302"/>
                </a:solidFill>
                <a:latin typeface="Arial" pitchFamily="-65" charset="0"/>
              </a:rPr>
              <a:t>pgRNA</a:t>
            </a:r>
            <a:r>
              <a:rPr lang="nl-BE" sz="1000" b="1" dirty="0">
                <a:solidFill>
                  <a:srgbClr val="020302"/>
                </a:solidFill>
                <a:latin typeface="Arial" pitchFamily="-65" charset="0"/>
              </a:rPr>
              <a:t>, </a:t>
            </a:r>
            <a:r>
              <a:rPr lang="nl-BE" sz="1000" b="1" dirty="0" err="1">
                <a:solidFill>
                  <a:srgbClr val="020302"/>
                </a:solidFill>
                <a:latin typeface="Arial" pitchFamily="-65" charset="0"/>
              </a:rPr>
              <a:t>spliced</a:t>
            </a:r>
            <a:r>
              <a:rPr lang="nl-BE" sz="1000" b="1" dirty="0">
                <a:solidFill>
                  <a:srgbClr val="020302"/>
                </a:solidFill>
                <a:latin typeface="Arial" pitchFamily="-65" charset="0"/>
              </a:rPr>
              <a:t> RNA)</a:t>
            </a:r>
            <a:endParaRPr lang="en-US" sz="1000" b="1" dirty="0">
              <a:solidFill>
                <a:srgbClr val="020302"/>
              </a:solidFill>
              <a:latin typeface="Arial" pitchFamily="-65" charset="0"/>
            </a:endParaRPr>
          </a:p>
        </p:txBody>
      </p:sp>
      <p:sp>
        <p:nvSpPr>
          <p:cNvPr id="267" name="TextBox 266"/>
          <p:cNvSpPr txBox="1"/>
          <p:nvPr/>
        </p:nvSpPr>
        <p:spPr bwMode="auto">
          <a:xfrm>
            <a:off x="9653354" y="4303577"/>
            <a:ext cx="1601622" cy="440049"/>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algn="ctr" defTabSz="761970" fontAlgn="base">
              <a:spcAft>
                <a:spcPct val="0"/>
              </a:spcAft>
            </a:pPr>
            <a:r>
              <a:rPr lang="nl-BE" sz="1167" b="1" dirty="0">
                <a:solidFill>
                  <a:srgbClr val="020302"/>
                </a:solidFill>
                <a:latin typeface="Arial" pitchFamily="-65" charset="0"/>
              </a:rPr>
              <a:t>Dane </a:t>
            </a:r>
            <a:r>
              <a:rPr lang="nl-BE" sz="1167" b="1" dirty="0" err="1">
                <a:solidFill>
                  <a:srgbClr val="020302"/>
                </a:solidFill>
                <a:latin typeface="Arial" pitchFamily="-65" charset="0"/>
              </a:rPr>
              <a:t>particle</a:t>
            </a:r>
            <a:endParaRPr lang="nl-BE" sz="1167" b="1" dirty="0">
              <a:solidFill>
                <a:srgbClr val="020302"/>
              </a:solidFill>
              <a:latin typeface="Arial" pitchFamily="-65" charset="0"/>
            </a:endParaRPr>
          </a:p>
          <a:p>
            <a:pPr algn="ctr" defTabSz="761970" fontAlgn="base">
              <a:spcAft>
                <a:spcPct val="0"/>
              </a:spcAft>
            </a:pPr>
            <a:r>
              <a:rPr lang="nl-BE" sz="1000" b="1" dirty="0">
                <a:solidFill>
                  <a:srgbClr val="020302"/>
                </a:solidFill>
                <a:latin typeface="Arial" pitchFamily="-65" charset="0"/>
              </a:rPr>
              <a:t>(</a:t>
            </a:r>
            <a:r>
              <a:rPr lang="nl-BE" sz="1000" b="1" dirty="0" err="1">
                <a:solidFill>
                  <a:srgbClr val="020302"/>
                </a:solidFill>
                <a:latin typeface="Arial" pitchFamily="-65" charset="0"/>
              </a:rPr>
              <a:t>Infectious</a:t>
            </a:r>
            <a:r>
              <a:rPr lang="nl-BE" sz="1000" b="1" dirty="0">
                <a:solidFill>
                  <a:srgbClr val="020302"/>
                </a:solidFill>
                <a:latin typeface="Arial" pitchFamily="-65" charset="0"/>
              </a:rPr>
              <a:t> DNA </a:t>
            </a:r>
            <a:r>
              <a:rPr lang="nl-BE" sz="1000" b="1" dirty="0" err="1">
                <a:solidFill>
                  <a:srgbClr val="020302"/>
                </a:solidFill>
                <a:latin typeface="Arial" pitchFamily="-65" charset="0"/>
              </a:rPr>
              <a:t>containing</a:t>
            </a:r>
            <a:r>
              <a:rPr lang="nl-BE" sz="1000" b="1" dirty="0">
                <a:solidFill>
                  <a:srgbClr val="020302"/>
                </a:solidFill>
                <a:latin typeface="Arial" pitchFamily="-65" charset="0"/>
              </a:rPr>
              <a:t>)</a:t>
            </a:r>
            <a:endParaRPr lang="en-US" sz="1000" b="1" dirty="0">
              <a:solidFill>
                <a:srgbClr val="020302"/>
              </a:solidFill>
              <a:latin typeface="Arial" pitchFamily="-65" charset="0"/>
            </a:endParaRPr>
          </a:p>
        </p:txBody>
      </p:sp>
      <p:sp>
        <p:nvSpPr>
          <p:cNvPr id="268" name="TextBox 267"/>
          <p:cNvSpPr txBox="1"/>
          <p:nvPr/>
        </p:nvSpPr>
        <p:spPr bwMode="auto">
          <a:xfrm>
            <a:off x="9653354" y="5687056"/>
            <a:ext cx="1601622" cy="427984"/>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algn="ctr" defTabSz="761970" fontAlgn="base">
              <a:spcBef>
                <a:spcPct val="50000"/>
              </a:spcBef>
              <a:spcAft>
                <a:spcPct val="0"/>
              </a:spcAft>
            </a:pPr>
            <a:r>
              <a:rPr lang="nl-BE" sz="1167" b="1" dirty="0" err="1">
                <a:solidFill>
                  <a:srgbClr val="000000"/>
                </a:solidFill>
                <a:latin typeface="Arial" pitchFamily="-65" charset="0"/>
              </a:rPr>
              <a:t>Subviral</a:t>
            </a:r>
            <a:r>
              <a:rPr lang="nl-BE" sz="1167" b="1" dirty="0">
                <a:solidFill>
                  <a:srgbClr val="000000"/>
                </a:solidFill>
                <a:latin typeface="Arial" pitchFamily="-65" charset="0"/>
              </a:rPr>
              <a:t> </a:t>
            </a:r>
            <a:r>
              <a:rPr lang="nl-BE" sz="1167" b="1" dirty="0" err="1">
                <a:solidFill>
                  <a:srgbClr val="000000"/>
                </a:solidFill>
                <a:latin typeface="Arial" pitchFamily="-65" charset="0"/>
              </a:rPr>
              <a:t>particles</a:t>
            </a:r>
            <a:endParaRPr lang="nl-BE" sz="1167" b="1" dirty="0">
              <a:solidFill>
                <a:srgbClr val="000000"/>
              </a:solidFill>
              <a:latin typeface="Arial" pitchFamily="-65" charset="0"/>
            </a:endParaRPr>
          </a:p>
          <a:p>
            <a:pPr algn="ctr" defTabSz="761970" fontAlgn="base">
              <a:spcAft>
                <a:spcPct val="0"/>
              </a:spcAft>
            </a:pPr>
            <a:r>
              <a:rPr lang="nl-BE" sz="1000" b="1" dirty="0">
                <a:solidFill>
                  <a:srgbClr val="000000"/>
                </a:solidFill>
                <a:latin typeface="Arial" pitchFamily="-65" charset="0"/>
              </a:rPr>
              <a:t>(</a:t>
            </a:r>
            <a:r>
              <a:rPr lang="nl-BE" sz="1000" b="1" dirty="0" err="1">
                <a:solidFill>
                  <a:srgbClr val="000000"/>
                </a:solidFill>
                <a:latin typeface="Arial" pitchFamily="-65" charset="0"/>
              </a:rPr>
              <a:t>HBsAg</a:t>
            </a:r>
            <a:r>
              <a:rPr lang="nl-BE" sz="1000" b="1" dirty="0">
                <a:solidFill>
                  <a:srgbClr val="000000"/>
                </a:solidFill>
                <a:latin typeface="Arial" pitchFamily="-65" charset="0"/>
              </a:rPr>
              <a:t>)</a:t>
            </a:r>
            <a:endParaRPr lang="en-US" sz="1000" b="1" dirty="0">
              <a:solidFill>
                <a:srgbClr val="000000"/>
              </a:solidFill>
              <a:latin typeface="Arial" pitchFamily="-65" charset="0"/>
            </a:endParaRPr>
          </a:p>
        </p:txBody>
      </p:sp>
      <p:sp>
        <p:nvSpPr>
          <p:cNvPr id="269" name="TextBox 268"/>
          <p:cNvSpPr txBox="1"/>
          <p:nvPr/>
        </p:nvSpPr>
        <p:spPr bwMode="auto">
          <a:xfrm>
            <a:off x="6393362" y="3551714"/>
            <a:ext cx="1912698" cy="461229"/>
          </a:xfrm>
          <a:prstGeom prst="rect">
            <a:avLst/>
          </a:prstGeom>
          <a:solidFill>
            <a:srgbClr val="2EB82E"/>
          </a:solidFill>
          <a:ln w="12700">
            <a:noFill/>
            <a:miter lim="800000"/>
            <a:headEnd/>
            <a:tailEnd/>
          </a:ln>
        </p:spPr>
        <p:txBody>
          <a:bodyPr vert="horz" wrap="none" lIns="0" tIns="0" rIns="0" bIns="0" numCol="1" rtlCol="0" anchor="t" anchorCtr="0" compatLnSpc="1">
            <a:prstTxWarp prst="textNoShape">
              <a:avLst/>
            </a:prstTxWarp>
            <a:noAutofit/>
          </a:bodyPr>
          <a:lstStyle/>
          <a:p>
            <a:pPr algn="ctr" defTabSz="1219151" fontAlgn="base">
              <a:spcBef>
                <a:spcPct val="50000"/>
              </a:spcBef>
              <a:spcAft>
                <a:spcPct val="0"/>
              </a:spcAft>
            </a:pPr>
            <a:r>
              <a:rPr lang="nl-BE" sz="1400" b="1" dirty="0" err="1">
                <a:solidFill>
                  <a:srgbClr val="FFFFFF"/>
                </a:solidFill>
                <a:latin typeface="Arial" pitchFamily="-65" charset="0"/>
              </a:rPr>
              <a:t>Nucleos</a:t>
            </a:r>
            <a:r>
              <a:rPr lang="nl-BE" sz="1400" b="1" dirty="0">
                <a:solidFill>
                  <a:srgbClr val="FFFFFF"/>
                </a:solidFill>
                <a:latin typeface="Arial" pitchFamily="-65" charset="0"/>
              </a:rPr>
              <a:t>(t)</a:t>
            </a:r>
            <a:r>
              <a:rPr lang="nl-BE" sz="1400" b="1" dirty="0" err="1">
                <a:solidFill>
                  <a:srgbClr val="FFFFFF"/>
                </a:solidFill>
                <a:latin typeface="Arial" pitchFamily="-65" charset="0"/>
              </a:rPr>
              <a:t>ide</a:t>
            </a:r>
            <a:r>
              <a:rPr lang="nl-BE" sz="1400" b="1" dirty="0">
                <a:solidFill>
                  <a:srgbClr val="FFFFFF"/>
                </a:solidFill>
                <a:latin typeface="Arial" pitchFamily="-65" charset="0"/>
              </a:rPr>
              <a:t> </a:t>
            </a:r>
            <a:r>
              <a:rPr lang="nl-BE" sz="1400" b="1" dirty="0" err="1">
                <a:solidFill>
                  <a:srgbClr val="FFFFFF"/>
                </a:solidFill>
                <a:latin typeface="Arial" pitchFamily="-65" charset="0"/>
              </a:rPr>
              <a:t>analog</a:t>
            </a:r>
            <a:endParaRPr lang="nl-BE" sz="1400" b="1" dirty="0">
              <a:solidFill>
                <a:srgbClr val="FFFFFF"/>
              </a:solidFill>
              <a:latin typeface="Arial" pitchFamily="-65" charset="0"/>
            </a:endParaRPr>
          </a:p>
          <a:p>
            <a:pPr algn="ctr" defTabSz="1219151" fontAlgn="base">
              <a:spcAft>
                <a:spcPct val="0"/>
              </a:spcAft>
            </a:pPr>
            <a:endParaRPr lang="nl-BE" sz="133" b="1" i="1" dirty="0">
              <a:solidFill>
                <a:srgbClr val="FFFFFF"/>
              </a:solidFill>
              <a:latin typeface="Arial" pitchFamily="-65" charset="0"/>
            </a:endParaRPr>
          </a:p>
          <a:p>
            <a:pPr algn="ctr" defTabSz="1219151" fontAlgn="base">
              <a:spcAft>
                <a:spcPct val="0"/>
              </a:spcAft>
            </a:pPr>
            <a:r>
              <a:rPr lang="nl-BE" sz="1400" i="1" dirty="0">
                <a:solidFill>
                  <a:srgbClr val="FFFFFF"/>
                </a:solidFill>
                <a:latin typeface="Arial" pitchFamily="-65" charset="0"/>
              </a:rPr>
              <a:t>NA</a:t>
            </a:r>
            <a:endParaRPr lang="en-US" sz="1400" i="1" dirty="0">
              <a:solidFill>
                <a:srgbClr val="FFFFFF"/>
              </a:solidFill>
              <a:latin typeface="Arial" pitchFamily="-65" charset="0"/>
            </a:endParaRPr>
          </a:p>
        </p:txBody>
      </p:sp>
      <p:sp>
        <p:nvSpPr>
          <p:cNvPr id="271" name="TextBox 270"/>
          <p:cNvSpPr txBox="1"/>
          <p:nvPr/>
        </p:nvSpPr>
        <p:spPr bwMode="auto">
          <a:xfrm>
            <a:off x="3345839" y="3574141"/>
            <a:ext cx="2466783" cy="443664"/>
          </a:xfrm>
          <a:prstGeom prst="rect">
            <a:avLst/>
          </a:prstGeom>
          <a:solidFill>
            <a:schemeClr val="accent1"/>
          </a:solidFill>
          <a:ln w="12700">
            <a:noFill/>
            <a:miter lim="800000"/>
            <a:headEnd/>
            <a:tailEnd/>
          </a:ln>
        </p:spPr>
        <p:txBody>
          <a:bodyPr vert="horz" wrap="none" lIns="0" tIns="0" rIns="0" bIns="0" numCol="1" rtlCol="0" anchor="t" anchorCtr="0" compatLnSpc="1">
            <a:prstTxWarp prst="textNoShape">
              <a:avLst/>
            </a:prstTxWarp>
            <a:noAutofit/>
          </a:bodyPr>
          <a:lstStyle/>
          <a:p>
            <a:pPr algn="ctr" defTabSz="1219151" fontAlgn="base">
              <a:spcAft>
                <a:spcPct val="0"/>
              </a:spcAft>
            </a:pPr>
            <a:r>
              <a:rPr lang="nl-BE" sz="1400" b="1" dirty="0" err="1">
                <a:solidFill>
                  <a:srgbClr val="FFFFFF"/>
                </a:solidFill>
                <a:latin typeface="Arial" pitchFamily="-65" charset="0"/>
              </a:rPr>
              <a:t>Capsid</a:t>
            </a:r>
            <a:r>
              <a:rPr lang="nl-BE" sz="1400" b="1" dirty="0">
                <a:solidFill>
                  <a:srgbClr val="FFFFFF"/>
                </a:solidFill>
                <a:latin typeface="Arial" pitchFamily="-65" charset="0"/>
              </a:rPr>
              <a:t> Assembly Modulator</a:t>
            </a:r>
          </a:p>
          <a:p>
            <a:pPr algn="ctr" defTabSz="1219151" fontAlgn="base">
              <a:spcAft>
                <a:spcPct val="0"/>
              </a:spcAft>
            </a:pPr>
            <a:endParaRPr lang="nl-BE" sz="133" b="1" dirty="0">
              <a:solidFill>
                <a:srgbClr val="FFFFFF"/>
              </a:solidFill>
              <a:latin typeface="Arial" pitchFamily="-65" charset="0"/>
            </a:endParaRPr>
          </a:p>
          <a:p>
            <a:pPr algn="ctr" defTabSz="1219151" fontAlgn="base">
              <a:spcAft>
                <a:spcPct val="0"/>
              </a:spcAft>
            </a:pPr>
            <a:r>
              <a:rPr lang="nl-BE" sz="1400" i="1" dirty="0">
                <a:solidFill>
                  <a:srgbClr val="FFFFFF"/>
                </a:solidFill>
                <a:latin typeface="Arial" pitchFamily="-65" charset="0"/>
              </a:rPr>
              <a:t>CAM</a:t>
            </a:r>
            <a:endParaRPr lang="en-US" sz="1400" i="1" dirty="0">
              <a:solidFill>
                <a:srgbClr val="FFFFFF"/>
              </a:solidFill>
              <a:latin typeface="Arial" pitchFamily="-65" charset="0"/>
            </a:endParaRPr>
          </a:p>
        </p:txBody>
      </p:sp>
      <p:grpSp>
        <p:nvGrpSpPr>
          <p:cNvPr id="299" name="Group 298"/>
          <p:cNvGrpSpPr/>
          <p:nvPr/>
        </p:nvGrpSpPr>
        <p:grpSpPr>
          <a:xfrm>
            <a:off x="1251944" y="4101936"/>
            <a:ext cx="8093208" cy="1972944"/>
            <a:chOff x="188336" y="1900120"/>
            <a:chExt cx="6574673" cy="1602759"/>
          </a:xfrm>
        </p:grpSpPr>
        <p:sp>
          <p:nvSpPr>
            <p:cNvPr id="300" name="Rounded Rectangle 168"/>
            <p:cNvSpPr/>
            <p:nvPr/>
          </p:nvSpPr>
          <p:spPr bwMode="auto">
            <a:xfrm>
              <a:off x="930237" y="1998852"/>
              <a:ext cx="5027232" cy="1397224"/>
            </a:xfrm>
            <a:prstGeom prst="roundRect">
              <a:avLst>
                <a:gd name="adj" fmla="val 8135"/>
              </a:avLst>
            </a:prstGeom>
            <a:solidFill>
              <a:schemeClr val="bg1">
                <a:lumMod val="95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2400">
                <a:solidFill>
                  <a:srgbClr val="505050"/>
                </a:solidFill>
                <a:latin typeface="Verdana" charset="0"/>
              </a:endParaRPr>
            </a:p>
          </p:txBody>
        </p:sp>
        <p:sp>
          <p:nvSpPr>
            <p:cNvPr id="301" name="Oval 300"/>
            <p:cNvSpPr/>
            <p:nvPr/>
          </p:nvSpPr>
          <p:spPr bwMode="auto">
            <a:xfrm>
              <a:off x="2600988" y="2632462"/>
              <a:ext cx="1006258" cy="503603"/>
            </a:xfrm>
            <a:prstGeom prst="ellipse">
              <a:avLst/>
            </a:prstGeom>
            <a:solidFill>
              <a:schemeClr val="accent1">
                <a:lumMod val="40000"/>
                <a:lumOff val="6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2400">
                <a:solidFill>
                  <a:srgbClr val="505050"/>
                </a:solidFill>
                <a:latin typeface="Verdana" charset="0"/>
              </a:endParaRPr>
            </a:p>
          </p:txBody>
        </p:sp>
        <p:grpSp>
          <p:nvGrpSpPr>
            <p:cNvPr id="302" name="Group 301"/>
            <p:cNvGrpSpPr/>
            <p:nvPr/>
          </p:nvGrpSpPr>
          <p:grpSpPr>
            <a:xfrm>
              <a:off x="1104749" y="2696073"/>
              <a:ext cx="375969" cy="390452"/>
              <a:chOff x="2637797" y="2139707"/>
              <a:chExt cx="354071" cy="367710"/>
            </a:xfrm>
          </p:grpSpPr>
          <p:sp>
            <p:nvSpPr>
              <p:cNvPr id="418" name="Hexagon 417"/>
              <p:cNvSpPr/>
              <p:nvPr/>
            </p:nvSpPr>
            <p:spPr bwMode="auto">
              <a:xfrm rot="5400000">
                <a:off x="2630978" y="2146526"/>
                <a:ext cx="367710" cy="354071"/>
              </a:xfrm>
              <a:prstGeom prst="hexagon">
                <a:avLst/>
              </a:prstGeom>
              <a:solidFill>
                <a:schemeClr val="accent3">
                  <a:lumMod val="20000"/>
                  <a:lumOff val="8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608151" eaLnBrk="0" fontAlgn="base" hangingPunct="0">
                  <a:spcBef>
                    <a:spcPct val="50000"/>
                  </a:spcBef>
                  <a:spcAft>
                    <a:spcPct val="0"/>
                  </a:spcAft>
                </a:pPr>
                <a:endParaRPr lang="en-US" sz="2133">
                  <a:solidFill>
                    <a:srgbClr val="505050"/>
                  </a:solidFill>
                  <a:latin typeface="Verdana" charset="0"/>
                </a:endParaRPr>
              </a:p>
            </p:txBody>
          </p:sp>
          <p:sp>
            <p:nvSpPr>
              <p:cNvPr id="419" name="Arc 418"/>
              <p:cNvSpPr/>
              <p:nvPr/>
            </p:nvSpPr>
            <p:spPr bwMode="auto">
              <a:xfrm>
                <a:off x="2707666" y="2220250"/>
                <a:ext cx="222925" cy="199579"/>
              </a:xfrm>
              <a:prstGeom prst="arc">
                <a:avLst>
                  <a:gd name="adj1" fmla="val 2386911"/>
                  <a:gd name="adj2" fmla="val 18548713"/>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20" name="Oval 419"/>
              <p:cNvSpPr/>
              <p:nvPr/>
            </p:nvSpPr>
            <p:spPr bwMode="auto">
              <a:xfrm>
                <a:off x="2768162" y="2425680"/>
                <a:ext cx="66426" cy="59470"/>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21" name="Arc 420"/>
              <p:cNvSpPr/>
              <p:nvPr/>
            </p:nvSpPr>
            <p:spPr bwMode="auto">
              <a:xfrm>
                <a:off x="2670131" y="2187340"/>
                <a:ext cx="289403" cy="259095"/>
              </a:xfrm>
              <a:prstGeom prst="arc">
                <a:avLst>
                  <a:gd name="adj1" fmla="val 6942067"/>
                  <a:gd name="adj2" fmla="val 5056545"/>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22" name="Arc 421"/>
              <p:cNvSpPr/>
              <p:nvPr/>
            </p:nvSpPr>
            <p:spPr bwMode="auto">
              <a:xfrm>
                <a:off x="2707666" y="2220250"/>
                <a:ext cx="222925" cy="199579"/>
              </a:xfrm>
              <a:prstGeom prst="arc">
                <a:avLst>
                  <a:gd name="adj1" fmla="val 2619612"/>
                  <a:gd name="adj2" fmla="val 1700511"/>
                </a:avLst>
              </a:prstGeom>
              <a:noFill/>
              <a:ln w="19050" cap="flat" cmpd="sng" algn="ctr">
                <a:solidFill>
                  <a:schemeClr val="tx1">
                    <a:lumMod val="50000"/>
                  </a:schemeClr>
                </a:solidFill>
                <a:prstDash val="sysDot"/>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grpSp>
        <p:grpSp>
          <p:nvGrpSpPr>
            <p:cNvPr id="303" name="Group 302"/>
            <p:cNvGrpSpPr/>
            <p:nvPr/>
          </p:nvGrpSpPr>
          <p:grpSpPr>
            <a:xfrm>
              <a:off x="1959908" y="2643334"/>
              <a:ext cx="421400" cy="446255"/>
              <a:chOff x="3076993" y="2883982"/>
              <a:chExt cx="540999" cy="572909"/>
            </a:xfrm>
          </p:grpSpPr>
          <p:grpSp>
            <p:nvGrpSpPr>
              <p:cNvPr id="410" name="Group 409"/>
              <p:cNvGrpSpPr/>
              <p:nvPr/>
            </p:nvGrpSpPr>
            <p:grpSpPr>
              <a:xfrm rot="10800000">
                <a:off x="3076993" y="2883982"/>
                <a:ext cx="540999" cy="572909"/>
                <a:chOff x="4681007" y="2673574"/>
                <a:chExt cx="450902" cy="525239"/>
              </a:xfrm>
            </p:grpSpPr>
            <p:sp>
              <p:nvSpPr>
                <p:cNvPr id="416" name="Hexagon 415"/>
                <p:cNvSpPr/>
                <p:nvPr/>
              </p:nvSpPr>
              <p:spPr bwMode="auto">
                <a:xfrm rot="5400000">
                  <a:off x="4697777" y="2705732"/>
                  <a:ext cx="466290" cy="401974"/>
                </a:xfrm>
                <a:prstGeom prst="hexagon">
                  <a:avLst/>
                </a:prstGeom>
                <a:solidFill>
                  <a:schemeClr val="accent3">
                    <a:lumMod val="20000"/>
                    <a:lumOff val="8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2400">
                    <a:solidFill>
                      <a:srgbClr val="505050"/>
                    </a:solidFill>
                    <a:latin typeface="Verdana" charset="0"/>
                  </a:endParaRPr>
                </a:p>
              </p:txBody>
            </p:sp>
            <p:sp>
              <p:nvSpPr>
                <p:cNvPr id="417" name="Freeform 274"/>
                <p:cNvSpPr/>
                <p:nvPr/>
              </p:nvSpPr>
              <p:spPr bwMode="auto">
                <a:xfrm>
                  <a:off x="4681007" y="2836815"/>
                  <a:ext cx="316805" cy="361998"/>
                </a:xfrm>
                <a:custGeom>
                  <a:avLst/>
                  <a:gdLst>
                    <a:gd name="connsiteX0" fmla="*/ 16405 w 316805"/>
                    <a:gd name="connsiteY0" fmla="*/ 6398 h 361998"/>
                    <a:gd name="connsiteX1" fmla="*/ 16405 w 316805"/>
                    <a:gd name="connsiteY1" fmla="*/ 6398 h 361998"/>
                    <a:gd name="connsiteX2" fmla="*/ 44980 w 316805"/>
                    <a:gd name="connsiteY2" fmla="*/ 48 h 361998"/>
                    <a:gd name="connsiteX3" fmla="*/ 76730 w 316805"/>
                    <a:gd name="connsiteY3" fmla="*/ 6398 h 361998"/>
                    <a:gd name="connsiteX4" fmla="*/ 89430 w 316805"/>
                    <a:gd name="connsiteY4" fmla="*/ 12748 h 361998"/>
                    <a:gd name="connsiteX5" fmla="*/ 89430 w 316805"/>
                    <a:gd name="connsiteY5" fmla="*/ 127048 h 361998"/>
                    <a:gd name="connsiteX6" fmla="*/ 92605 w 316805"/>
                    <a:gd name="connsiteY6" fmla="*/ 139748 h 361998"/>
                    <a:gd name="connsiteX7" fmla="*/ 121180 w 316805"/>
                    <a:gd name="connsiteY7" fmla="*/ 171498 h 361998"/>
                    <a:gd name="connsiteX8" fmla="*/ 133880 w 316805"/>
                    <a:gd name="connsiteY8" fmla="*/ 184198 h 361998"/>
                    <a:gd name="connsiteX9" fmla="*/ 143405 w 316805"/>
                    <a:gd name="connsiteY9" fmla="*/ 193723 h 361998"/>
                    <a:gd name="connsiteX10" fmla="*/ 159280 w 316805"/>
                    <a:gd name="connsiteY10" fmla="*/ 215948 h 361998"/>
                    <a:gd name="connsiteX11" fmla="*/ 171980 w 316805"/>
                    <a:gd name="connsiteY11" fmla="*/ 234998 h 361998"/>
                    <a:gd name="connsiteX12" fmla="*/ 181505 w 316805"/>
                    <a:gd name="connsiteY12" fmla="*/ 241348 h 361998"/>
                    <a:gd name="connsiteX13" fmla="*/ 191030 w 316805"/>
                    <a:gd name="connsiteY13" fmla="*/ 250873 h 361998"/>
                    <a:gd name="connsiteX14" fmla="*/ 222780 w 316805"/>
                    <a:gd name="connsiteY14" fmla="*/ 257223 h 361998"/>
                    <a:gd name="connsiteX15" fmla="*/ 232305 w 316805"/>
                    <a:gd name="connsiteY15" fmla="*/ 260398 h 361998"/>
                    <a:gd name="connsiteX16" fmla="*/ 245005 w 316805"/>
                    <a:gd name="connsiteY16" fmla="*/ 263573 h 361998"/>
                    <a:gd name="connsiteX17" fmla="*/ 257705 w 316805"/>
                    <a:gd name="connsiteY17" fmla="*/ 269923 h 361998"/>
                    <a:gd name="connsiteX18" fmla="*/ 267230 w 316805"/>
                    <a:gd name="connsiteY18" fmla="*/ 273098 h 361998"/>
                    <a:gd name="connsiteX19" fmla="*/ 283105 w 316805"/>
                    <a:gd name="connsiteY19" fmla="*/ 292148 h 361998"/>
                    <a:gd name="connsiteX20" fmla="*/ 292630 w 316805"/>
                    <a:gd name="connsiteY20" fmla="*/ 301673 h 361998"/>
                    <a:gd name="connsiteX21" fmla="*/ 308505 w 316805"/>
                    <a:gd name="connsiteY21" fmla="*/ 320723 h 361998"/>
                    <a:gd name="connsiteX22" fmla="*/ 308505 w 316805"/>
                    <a:gd name="connsiteY22" fmla="*/ 358823 h 361998"/>
                    <a:gd name="connsiteX23" fmla="*/ 298980 w 316805"/>
                    <a:gd name="connsiteY23" fmla="*/ 361998 h 361998"/>
                    <a:gd name="connsiteX24" fmla="*/ 206905 w 316805"/>
                    <a:gd name="connsiteY24" fmla="*/ 358823 h 361998"/>
                    <a:gd name="connsiteX25" fmla="*/ 197380 w 316805"/>
                    <a:gd name="connsiteY25" fmla="*/ 352473 h 361998"/>
                    <a:gd name="connsiteX26" fmla="*/ 184680 w 316805"/>
                    <a:gd name="connsiteY26" fmla="*/ 349298 h 361998"/>
                    <a:gd name="connsiteX27" fmla="*/ 175155 w 316805"/>
                    <a:gd name="connsiteY27" fmla="*/ 339773 h 361998"/>
                    <a:gd name="connsiteX28" fmla="*/ 165630 w 316805"/>
                    <a:gd name="connsiteY28" fmla="*/ 336598 h 361998"/>
                    <a:gd name="connsiteX29" fmla="*/ 152930 w 316805"/>
                    <a:gd name="connsiteY29" fmla="*/ 330248 h 361998"/>
                    <a:gd name="connsiteX30" fmla="*/ 143405 w 316805"/>
                    <a:gd name="connsiteY30" fmla="*/ 320723 h 361998"/>
                    <a:gd name="connsiteX31" fmla="*/ 114830 w 316805"/>
                    <a:gd name="connsiteY31" fmla="*/ 301673 h 361998"/>
                    <a:gd name="connsiteX32" fmla="*/ 95780 w 316805"/>
                    <a:gd name="connsiteY32" fmla="*/ 279448 h 361998"/>
                    <a:gd name="connsiteX33" fmla="*/ 86255 w 316805"/>
                    <a:gd name="connsiteY33" fmla="*/ 273098 h 361998"/>
                    <a:gd name="connsiteX34" fmla="*/ 73555 w 316805"/>
                    <a:gd name="connsiteY34" fmla="*/ 269923 h 361998"/>
                    <a:gd name="connsiteX35" fmla="*/ 48155 w 316805"/>
                    <a:gd name="connsiteY35" fmla="*/ 250873 h 361998"/>
                    <a:gd name="connsiteX36" fmla="*/ 35455 w 316805"/>
                    <a:gd name="connsiteY36" fmla="*/ 247698 h 361998"/>
                    <a:gd name="connsiteX37" fmla="*/ 22755 w 316805"/>
                    <a:gd name="connsiteY37" fmla="*/ 238173 h 361998"/>
                    <a:gd name="connsiteX38" fmla="*/ 3705 w 316805"/>
                    <a:gd name="connsiteY38" fmla="*/ 203248 h 361998"/>
                    <a:gd name="connsiteX39" fmla="*/ 6880 w 316805"/>
                    <a:gd name="connsiteY39" fmla="*/ 50848 h 361998"/>
                    <a:gd name="connsiteX40" fmla="*/ 16405 w 316805"/>
                    <a:gd name="connsiteY40" fmla="*/ 25448 h 361998"/>
                    <a:gd name="connsiteX41" fmla="*/ 16405 w 316805"/>
                    <a:gd name="connsiteY41" fmla="*/ 6398 h 36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6805" h="361998">
                      <a:moveTo>
                        <a:pt x="16405" y="6398"/>
                      </a:moveTo>
                      <a:lnTo>
                        <a:pt x="16405" y="6398"/>
                      </a:lnTo>
                      <a:cubicBezTo>
                        <a:pt x="25930" y="4281"/>
                        <a:pt x="35242" y="657"/>
                        <a:pt x="44980" y="48"/>
                      </a:cubicBezTo>
                      <a:cubicBezTo>
                        <a:pt x="52629" y="-430"/>
                        <a:pt x="68106" y="2702"/>
                        <a:pt x="76730" y="6398"/>
                      </a:cubicBezTo>
                      <a:cubicBezTo>
                        <a:pt x="81080" y="8262"/>
                        <a:pt x="85197" y="10631"/>
                        <a:pt x="89430" y="12748"/>
                      </a:cubicBezTo>
                      <a:cubicBezTo>
                        <a:pt x="86672" y="70663"/>
                        <a:pt x="83936" y="74850"/>
                        <a:pt x="89430" y="127048"/>
                      </a:cubicBezTo>
                      <a:cubicBezTo>
                        <a:pt x="89887" y="131388"/>
                        <a:pt x="90886" y="135737"/>
                        <a:pt x="92605" y="139748"/>
                      </a:cubicBezTo>
                      <a:cubicBezTo>
                        <a:pt x="97166" y="150389"/>
                        <a:pt x="117126" y="167444"/>
                        <a:pt x="121180" y="171498"/>
                      </a:cubicBezTo>
                      <a:lnTo>
                        <a:pt x="133880" y="184198"/>
                      </a:lnTo>
                      <a:cubicBezTo>
                        <a:pt x="137055" y="187373"/>
                        <a:pt x="141397" y="189707"/>
                        <a:pt x="143405" y="193723"/>
                      </a:cubicBezTo>
                      <a:cubicBezTo>
                        <a:pt x="157190" y="221294"/>
                        <a:pt x="141260" y="192779"/>
                        <a:pt x="159280" y="215948"/>
                      </a:cubicBezTo>
                      <a:cubicBezTo>
                        <a:pt x="163965" y="221972"/>
                        <a:pt x="165630" y="230765"/>
                        <a:pt x="171980" y="234998"/>
                      </a:cubicBezTo>
                      <a:cubicBezTo>
                        <a:pt x="175155" y="237115"/>
                        <a:pt x="178574" y="238905"/>
                        <a:pt x="181505" y="241348"/>
                      </a:cubicBezTo>
                      <a:cubicBezTo>
                        <a:pt x="184954" y="244223"/>
                        <a:pt x="186839" y="249261"/>
                        <a:pt x="191030" y="250873"/>
                      </a:cubicBezTo>
                      <a:cubicBezTo>
                        <a:pt x="201104" y="254747"/>
                        <a:pt x="212197" y="255106"/>
                        <a:pt x="222780" y="257223"/>
                      </a:cubicBezTo>
                      <a:cubicBezTo>
                        <a:pt x="226062" y="257879"/>
                        <a:pt x="229087" y="259479"/>
                        <a:pt x="232305" y="260398"/>
                      </a:cubicBezTo>
                      <a:cubicBezTo>
                        <a:pt x="236501" y="261597"/>
                        <a:pt x="240919" y="262041"/>
                        <a:pt x="245005" y="263573"/>
                      </a:cubicBezTo>
                      <a:cubicBezTo>
                        <a:pt x="249437" y="265235"/>
                        <a:pt x="253355" y="268059"/>
                        <a:pt x="257705" y="269923"/>
                      </a:cubicBezTo>
                      <a:cubicBezTo>
                        <a:pt x="260781" y="271241"/>
                        <a:pt x="264055" y="272040"/>
                        <a:pt x="267230" y="273098"/>
                      </a:cubicBezTo>
                      <a:cubicBezTo>
                        <a:pt x="295057" y="300925"/>
                        <a:pt x="261003" y="265626"/>
                        <a:pt x="283105" y="292148"/>
                      </a:cubicBezTo>
                      <a:cubicBezTo>
                        <a:pt x="285980" y="295597"/>
                        <a:pt x="290020" y="298019"/>
                        <a:pt x="292630" y="301673"/>
                      </a:cubicBezTo>
                      <a:cubicBezTo>
                        <a:pt x="307278" y="322180"/>
                        <a:pt x="289728" y="308205"/>
                        <a:pt x="308505" y="320723"/>
                      </a:cubicBezTo>
                      <a:cubicBezTo>
                        <a:pt x="318262" y="335359"/>
                        <a:pt x="320810" y="334213"/>
                        <a:pt x="308505" y="358823"/>
                      </a:cubicBezTo>
                      <a:cubicBezTo>
                        <a:pt x="307008" y="361816"/>
                        <a:pt x="302155" y="360940"/>
                        <a:pt x="298980" y="361998"/>
                      </a:cubicBezTo>
                      <a:cubicBezTo>
                        <a:pt x="268288" y="360940"/>
                        <a:pt x="237481" y="361689"/>
                        <a:pt x="206905" y="358823"/>
                      </a:cubicBezTo>
                      <a:cubicBezTo>
                        <a:pt x="203106" y="358467"/>
                        <a:pt x="200887" y="353976"/>
                        <a:pt x="197380" y="352473"/>
                      </a:cubicBezTo>
                      <a:cubicBezTo>
                        <a:pt x="193369" y="350754"/>
                        <a:pt x="188913" y="350356"/>
                        <a:pt x="184680" y="349298"/>
                      </a:cubicBezTo>
                      <a:cubicBezTo>
                        <a:pt x="181505" y="346123"/>
                        <a:pt x="178891" y="342264"/>
                        <a:pt x="175155" y="339773"/>
                      </a:cubicBezTo>
                      <a:cubicBezTo>
                        <a:pt x="172370" y="337917"/>
                        <a:pt x="168706" y="337916"/>
                        <a:pt x="165630" y="336598"/>
                      </a:cubicBezTo>
                      <a:cubicBezTo>
                        <a:pt x="161280" y="334734"/>
                        <a:pt x="156781" y="332999"/>
                        <a:pt x="152930" y="330248"/>
                      </a:cubicBezTo>
                      <a:cubicBezTo>
                        <a:pt x="149276" y="327638"/>
                        <a:pt x="146997" y="323417"/>
                        <a:pt x="143405" y="320723"/>
                      </a:cubicBezTo>
                      <a:cubicBezTo>
                        <a:pt x="134247" y="313854"/>
                        <a:pt x="114830" y="301673"/>
                        <a:pt x="114830" y="301673"/>
                      </a:cubicBezTo>
                      <a:cubicBezTo>
                        <a:pt x="107823" y="292330"/>
                        <a:pt x="104625" y="286818"/>
                        <a:pt x="95780" y="279448"/>
                      </a:cubicBezTo>
                      <a:cubicBezTo>
                        <a:pt x="92849" y="277005"/>
                        <a:pt x="89762" y="274601"/>
                        <a:pt x="86255" y="273098"/>
                      </a:cubicBezTo>
                      <a:cubicBezTo>
                        <a:pt x="82244" y="271379"/>
                        <a:pt x="77788" y="270981"/>
                        <a:pt x="73555" y="269923"/>
                      </a:cubicBezTo>
                      <a:cubicBezTo>
                        <a:pt x="71962" y="268649"/>
                        <a:pt x="53598" y="253206"/>
                        <a:pt x="48155" y="250873"/>
                      </a:cubicBezTo>
                      <a:cubicBezTo>
                        <a:pt x="44144" y="249154"/>
                        <a:pt x="39688" y="248756"/>
                        <a:pt x="35455" y="247698"/>
                      </a:cubicBezTo>
                      <a:cubicBezTo>
                        <a:pt x="31222" y="244523"/>
                        <a:pt x="26271" y="242128"/>
                        <a:pt x="22755" y="238173"/>
                      </a:cubicBezTo>
                      <a:cubicBezTo>
                        <a:pt x="11219" y="225195"/>
                        <a:pt x="9659" y="218133"/>
                        <a:pt x="3705" y="203248"/>
                      </a:cubicBezTo>
                      <a:cubicBezTo>
                        <a:pt x="-1896" y="130440"/>
                        <a:pt x="-1387" y="161068"/>
                        <a:pt x="6880" y="50848"/>
                      </a:cubicBezTo>
                      <a:cubicBezTo>
                        <a:pt x="7782" y="38821"/>
                        <a:pt x="9198" y="34096"/>
                        <a:pt x="16405" y="25448"/>
                      </a:cubicBezTo>
                      <a:cubicBezTo>
                        <a:pt x="27427" y="12222"/>
                        <a:pt x="16405" y="9573"/>
                        <a:pt x="16405" y="6398"/>
                      </a:cubicBezTo>
                      <a:close/>
                    </a:path>
                  </a:pathLst>
                </a:custGeom>
                <a:solidFill>
                  <a:schemeClr val="bg1">
                    <a:lumMod val="95000"/>
                  </a:schemeClr>
                </a:solidFill>
                <a:ln w="19050"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grpSp>
          <p:grpSp>
            <p:nvGrpSpPr>
              <p:cNvPr id="411" name="Group 410"/>
              <p:cNvGrpSpPr/>
              <p:nvPr/>
            </p:nvGrpSpPr>
            <p:grpSpPr>
              <a:xfrm>
                <a:off x="3137125" y="3017705"/>
                <a:ext cx="394519" cy="405979"/>
                <a:chOff x="2670131" y="2187340"/>
                <a:chExt cx="289403" cy="297810"/>
              </a:xfrm>
            </p:grpSpPr>
            <p:sp>
              <p:nvSpPr>
                <p:cNvPr id="412" name="Arc 411"/>
                <p:cNvSpPr/>
                <p:nvPr/>
              </p:nvSpPr>
              <p:spPr bwMode="auto">
                <a:xfrm>
                  <a:off x="2707666" y="2220250"/>
                  <a:ext cx="222925" cy="199579"/>
                </a:xfrm>
                <a:prstGeom prst="arc">
                  <a:avLst>
                    <a:gd name="adj1" fmla="val 2386911"/>
                    <a:gd name="adj2" fmla="val 18548713"/>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13" name="Oval 412"/>
                <p:cNvSpPr/>
                <p:nvPr/>
              </p:nvSpPr>
              <p:spPr bwMode="auto">
                <a:xfrm>
                  <a:off x="2768162" y="2425680"/>
                  <a:ext cx="66426" cy="59470"/>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14" name="Arc 413"/>
                <p:cNvSpPr/>
                <p:nvPr/>
              </p:nvSpPr>
              <p:spPr bwMode="auto">
                <a:xfrm>
                  <a:off x="2670131" y="2187340"/>
                  <a:ext cx="289403" cy="259095"/>
                </a:xfrm>
                <a:prstGeom prst="arc">
                  <a:avLst>
                    <a:gd name="adj1" fmla="val 6942067"/>
                    <a:gd name="adj2" fmla="val 5056545"/>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15" name="Arc 414"/>
                <p:cNvSpPr/>
                <p:nvPr/>
              </p:nvSpPr>
              <p:spPr bwMode="auto">
                <a:xfrm>
                  <a:off x="2707666" y="2220250"/>
                  <a:ext cx="222925" cy="199579"/>
                </a:xfrm>
                <a:prstGeom prst="arc">
                  <a:avLst>
                    <a:gd name="adj1" fmla="val 2619612"/>
                    <a:gd name="adj2" fmla="val 1700511"/>
                  </a:avLst>
                </a:prstGeom>
                <a:noFill/>
                <a:ln w="19050" cap="flat" cmpd="sng" algn="ctr">
                  <a:solidFill>
                    <a:schemeClr val="tx1">
                      <a:lumMod val="50000"/>
                    </a:schemeClr>
                  </a:solidFill>
                  <a:prstDash val="sysDot"/>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grpSp>
        </p:grpSp>
        <p:grpSp>
          <p:nvGrpSpPr>
            <p:cNvPr id="304" name="Group 303"/>
            <p:cNvGrpSpPr/>
            <p:nvPr/>
          </p:nvGrpSpPr>
          <p:grpSpPr>
            <a:xfrm>
              <a:off x="238972" y="2693618"/>
              <a:ext cx="375969" cy="390452"/>
              <a:chOff x="2637797" y="2139707"/>
              <a:chExt cx="354071" cy="367710"/>
            </a:xfrm>
          </p:grpSpPr>
          <p:sp>
            <p:nvSpPr>
              <p:cNvPr id="405" name="Hexagon 404"/>
              <p:cNvSpPr/>
              <p:nvPr/>
            </p:nvSpPr>
            <p:spPr bwMode="auto">
              <a:xfrm rot="5400000">
                <a:off x="2630978" y="2146526"/>
                <a:ext cx="367710" cy="354071"/>
              </a:xfrm>
              <a:prstGeom prst="hexagon">
                <a:avLst/>
              </a:prstGeom>
              <a:solidFill>
                <a:schemeClr val="accent3">
                  <a:lumMod val="20000"/>
                  <a:lumOff val="80000"/>
                </a:schemeClr>
              </a:solidFill>
              <a:ln w="19050" cap="flat" cmpd="sng" algn="ctr">
                <a:solidFill>
                  <a:schemeClr val="accent2">
                    <a:lumMod val="7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608151" eaLnBrk="0" fontAlgn="base" hangingPunct="0">
                  <a:spcBef>
                    <a:spcPct val="50000"/>
                  </a:spcBef>
                  <a:spcAft>
                    <a:spcPct val="0"/>
                  </a:spcAft>
                </a:pPr>
                <a:endParaRPr lang="en-US" sz="2133">
                  <a:solidFill>
                    <a:srgbClr val="505050"/>
                  </a:solidFill>
                  <a:latin typeface="Verdana" charset="0"/>
                </a:endParaRPr>
              </a:p>
            </p:txBody>
          </p:sp>
          <p:sp>
            <p:nvSpPr>
              <p:cNvPr id="406" name="Arc 405"/>
              <p:cNvSpPr/>
              <p:nvPr/>
            </p:nvSpPr>
            <p:spPr bwMode="auto">
              <a:xfrm>
                <a:off x="2707666" y="2220250"/>
                <a:ext cx="222925" cy="199579"/>
              </a:xfrm>
              <a:prstGeom prst="arc">
                <a:avLst>
                  <a:gd name="adj1" fmla="val 2386911"/>
                  <a:gd name="adj2" fmla="val 18548713"/>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07" name="Oval 406"/>
              <p:cNvSpPr/>
              <p:nvPr/>
            </p:nvSpPr>
            <p:spPr bwMode="auto">
              <a:xfrm>
                <a:off x="2768162" y="2425680"/>
                <a:ext cx="66426" cy="59470"/>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08" name="Arc 407"/>
              <p:cNvSpPr/>
              <p:nvPr/>
            </p:nvSpPr>
            <p:spPr bwMode="auto">
              <a:xfrm>
                <a:off x="2670131" y="2187340"/>
                <a:ext cx="289403" cy="259095"/>
              </a:xfrm>
              <a:prstGeom prst="arc">
                <a:avLst>
                  <a:gd name="adj1" fmla="val 6942067"/>
                  <a:gd name="adj2" fmla="val 5056545"/>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409" name="Arc 408"/>
              <p:cNvSpPr/>
              <p:nvPr/>
            </p:nvSpPr>
            <p:spPr bwMode="auto">
              <a:xfrm>
                <a:off x="2707666" y="2220250"/>
                <a:ext cx="222925" cy="199579"/>
              </a:xfrm>
              <a:prstGeom prst="arc">
                <a:avLst>
                  <a:gd name="adj1" fmla="val 2619612"/>
                  <a:gd name="adj2" fmla="val 1700511"/>
                </a:avLst>
              </a:prstGeom>
              <a:noFill/>
              <a:ln w="19050" cap="flat" cmpd="sng" algn="ctr">
                <a:solidFill>
                  <a:schemeClr val="tx1">
                    <a:lumMod val="50000"/>
                  </a:schemeClr>
                </a:solidFill>
                <a:prstDash val="sysDot"/>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grpSp>
        <p:sp>
          <p:nvSpPr>
            <p:cNvPr id="305" name="Oval 304"/>
            <p:cNvSpPr/>
            <p:nvPr/>
          </p:nvSpPr>
          <p:spPr bwMode="auto">
            <a:xfrm>
              <a:off x="188336" y="2654645"/>
              <a:ext cx="472838" cy="472838"/>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grpSp>
          <p:nvGrpSpPr>
            <p:cNvPr id="306" name="Group 305"/>
            <p:cNvGrpSpPr/>
            <p:nvPr/>
          </p:nvGrpSpPr>
          <p:grpSpPr>
            <a:xfrm>
              <a:off x="2835319" y="2837291"/>
              <a:ext cx="549769" cy="121327"/>
              <a:chOff x="4150467" y="1763949"/>
              <a:chExt cx="1008431" cy="330740"/>
            </a:xfrm>
          </p:grpSpPr>
          <p:sp>
            <p:nvSpPr>
              <p:cNvPr id="402" name="Oval 401"/>
              <p:cNvSpPr/>
              <p:nvPr/>
            </p:nvSpPr>
            <p:spPr bwMode="auto">
              <a:xfrm>
                <a:off x="4150467" y="1763949"/>
                <a:ext cx="330740" cy="330740"/>
              </a:xfrm>
              <a:prstGeom prst="ellipse">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4000">
                  <a:solidFill>
                    <a:srgbClr val="505050"/>
                  </a:solidFill>
                  <a:latin typeface="Verdana" charset="0"/>
                </a:endParaRPr>
              </a:p>
            </p:txBody>
          </p:sp>
          <p:sp>
            <p:nvSpPr>
              <p:cNvPr id="403" name="Oval 402"/>
              <p:cNvSpPr/>
              <p:nvPr/>
            </p:nvSpPr>
            <p:spPr bwMode="auto">
              <a:xfrm>
                <a:off x="4481207" y="1763949"/>
                <a:ext cx="330740" cy="330740"/>
              </a:xfrm>
              <a:prstGeom prst="ellipse">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4000">
                  <a:solidFill>
                    <a:srgbClr val="505050"/>
                  </a:solidFill>
                  <a:latin typeface="Verdana" charset="0"/>
                </a:endParaRPr>
              </a:p>
            </p:txBody>
          </p:sp>
          <p:sp>
            <p:nvSpPr>
              <p:cNvPr id="404" name="Oval 403"/>
              <p:cNvSpPr/>
              <p:nvPr/>
            </p:nvSpPr>
            <p:spPr bwMode="auto">
              <a:xfrm>
                <a:off x="4828158" y="1763949"/>
                <a:ext cx="330740" cy="330740"/>
              </a:xfrm>
              <a:prstGeom prst="ellipse">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4000">
                  <a:solidFill>
                    <a:srgbClr val="505050"/>
                  </a:solidFill>
                  <a:latin typeface="Verdana" charset="0"/>
                </a:endParaRPr>
              </a:p>
            </p:txBody>
          </p:sp>
        </p:grpSp>
        <p:grpSp>
          <p:nvGrpSpPr>
            <p:cNvPr id="307" name="Group 306"/>
            <p:cNvGrpSpPr/>
            <p:nvPr/>
          </p:nvGrpSpPr>
          <p:grpSpPr>
            <a:xfrm>
              <a:off x="3787935" y="2610508"/>
              <a:ext cx="403791" cy="462361"/>
              <a:chOff x="4126934" y="5262751"/>
              <a:chExt cx="518393" cy="593586"/>
            </a:xfrm>
          </p:grpSpPr>
          <p:grpSp>
            <p:nvGrpSpPr>
              <p:cNvPr id="354" name="Group 353"/>
              <p:cNvGrpSpPr/>
              <p:nvPr/>
            </p:nvGrpSpPr>
            <p:grpSpPr>
              <a:xfrm>
                <a:off x="4191781" y="5549028"/>
                <a:ext cx="453546" cy="40886"/>
                <a:chOff x="1047520" y="5384107"/>
                <a:chExt cx="1953088" cy="120914"/>
              </a:xfrm>
            </p:grpSpPr>
            <p:grpSp>
              <p:nvGrpSpPr>
                <p:cNvPr id="390" name="Group 389"/>
                <p:cNvGrpSpPr/>
                <p:nvPr/>
              </p:nvGrpSpPr>
              <p:grpSpPr>
                <a:xfrm>
                  <a:off x="1047520" y="5384112"/>
                  <a:ext cx="838431" cy="120909"/>
                  <a:chOff x="1361115" y="5214781"/>
                  <a:chExt cx="1779996" cy="283546"/>
                </a:xfrm>
              </p:grpSpPr>
              <p:sp>
                <p:nvSpPr>
                  <p:cNvPr id="398" name="Freeform 255"/>
                  <p:cNvSpPr/>
                  <p:nvPr/>
                </p:nvSpPr>
                <p:spPr bwMode="auto">
                  <a:xfrm>
                    <a:off x="1361115" y="5214784"/>
                    <a:ext cx="592858" cy="283543"/>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nvGrpSpPr>
                  <p:cNvPr id="399" name="Group 398"/>
                  <p:cNvGrpSpPr/>
                  <p:nvPr/>
                </p:nvGrpSpPr>
                <p:grpSpPr>
                  <a:xfrm>
                    <a:off x="1955408" y="5214781"/>
                    <a:ext cx="1185703" cy="283542"/>
                    <a:chOff x="768271" y="4890288"/>
                    <a:chExt cx="4213519" cy="608036"/>
                  </a:xfrm>
                </p:grpSpPr>
                <p:sp>
                  <p:nvSpPr>
                    <p:cNvPr id="400" name="Freeform 257"/>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401" name="Freeform 258"/>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grpSp>
              <p:nvGrpSpPr>
                <p:cNvPr id="391" name="Group 390"/>
                <p:cNvGrpSpPr/>
                <p:nvPr/>
              </p:nvGrpSpPr>
              <p:grpSpPr>
                <a:xfrm>
                  <a:off x="1882930" y="5384107"/>
                  <a:ext cx="1117678" cy="120907"/>
                  <a:chOff x="768272" y="5214781"/>
                  <a:chExt cx="2372839" cy="283542"/>
                </a:xfrm>
              </p:grpSpPr>
              <p:grpSp>
                <p:nvGrpSpPr>
                  <p:cNvPr id="392" name="Group 391"/>
                  <p:cNvGrpSpPr/>
                  <p:nvPr/>
                </p:nvGrpSpPr>
                <p:grpSpPr>
                  <a:xfrm>
                    <a:off x="768272" y="5214781"/>
                    <a:ext cx="1185703" cy="283542"/>
                    <a:chOff x="768271" y="4890288"/>
                    <a:chExt cx="4213519" cy="608036"/>
                  </a:xfrm>
                </p:grpSpPr>
                <p:sp>
                  <p:nvSpPr>
                    <p:cNvPr id="396" name="Freeform 253"/>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97" name="Freeform 254"/>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nvGrpSpPr>
                  <p:cNvPr id="393" name="Group 392"/>
                  <p:cNvGrpSpPr/>
                  <p:nvPr/>
                </p:nvGrpSpPr>
                <p:grpSpPr>
                  <a:xfrm>
                    <a:off x="1955408" y="5214781"/>
                    <a:ext cx="1185703" cy="283542"/>
                    <a:chOff x="768271" y="4890288"/>
                    <a:chExt cx="4213519" cy="608036"/>
                  </a:xfrm>
                </p:grpSpPr>
                <p:sp>
                  <p:nvSpPr>
                    <p:cNvPr id="394" name="Freeform 251"/>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95" name="Freeform 252"/>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grpSp>
          <p:grpSp>
            <p:nvGrpSpPr>
              <p:cNvPr id="355" name="Group 354"/>
              <p:cNvGrpSpPr/>
              <p:nvPr/>
            </p:nvGrpSpPr>
            <p:grpSpPr>
              <a:xfrm>
                <a:off x="4256785" y="5685250"/>
                <a:ext cx="388542" cy="40883"/>
                <a:chOff x="1327449" y="5384107"/>
                <a:chExt cx="1673159" cy="120907"/>
              </a:xfrm>
            </p:grpSpPr>
            <p:grpSp>
              <p:nvGrpSpPr>
                <p:cNvPr id="380" name="Group 379"/>
                <p:cNvGrpSpPr/>
                <p:nvPr/>
              </p:nvGrpSpPr>
              <p:grpSpPr>
                <a:xfrm>
                  <a:off x="1327449" y="5384107"/>
                  <a:ext cx="558501" cy="120907"/>
                  <a:chOff x="768271" y="4890288"/>
                  <a:chExt cx="4213519" cy="608036"/>
                </a:xfrm>
              </p:grpSpPr>
              <p:sp>
                <p:nvSpPr>
                  <p:cNvPr id="388" name="Freeform 245"/>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89" name="Freeform 246"/>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nvGrpSpPr>
                <p:cNvPr id="381" name="Group 380"/>
                <p:cNvGrpSpPr/>
                <p:nvPr/>
              </p:nvGrpSpPr>
              <p:grpSpPr>
                <a:xfrm>
                  <a:off x="1882930" y="5384107"/>
                  <a:ext cx="1117678" cy="120907"/>
                  <a:chOff x="768272" y="5214781"/>
                  <a:chExt cx="2372839" cy="283542"/>
                </a:xfrm>
              </p:grpSpPr>
              <p:grpSp>
                <p:nvGrpSpPr>
                  <p:cNvPr id="382" name="Group 381"/>
                  <p:cNvGrpSpPr/>
                  <p:nvPr/>
                </p:nvGrpSpPr>
                <p:grpSpPr>
                  <a:xfrm>
                    <a:off x="768272" y="5214781"/>
                    <a:ext cx="1185703" cy="283542"/>
                    <a:chOff x="768271" y="4890288"/>
                    <a:chExt cx="4213519" cy="608036"/>
                  </a:xfrm>
                </p:grpSpPr>
                <p:sp>
                  <p:nvSpPr>
                    <p:cNvPr id="386" name="Freeform 243"/>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87" name="Freeform 244"/>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nvGrpSpPr>
                  <p:cNvPr id="383" name="Group 382"/>
                  <p:cNvGrpSpPr/>
                  <p:nvPr/>
                </p:nvGrpSpPr>
                <p:grpSpPr>
                  <a:xfrm>
                    <a:off x="1955408" y="5214781"/>
                    <a:ext cx="1185703" cy="283542"/>
                    <a:chOff x="768271" y="4890288"/>
                    <a:chExt cx="4213519" cy="608036"/>
                  </a:xfrm>
                </p:grpSpPr>
                <p:sp>
                  <p:nvSpPr>
                    <p:cNvPr id="384" name="Freeform 241"/>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85" name="Freeform 242"/>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grpSp>
          <p:grpSp>
            <p:nvGrpSpPr>
              <p:cNvPr id="356" name="Group 355"/>
              <p:cNvGrpSpPr/>
              <p:nvPr/>
            </p:nvGrpSpPr>
            <p:grpSpPr>
              <a:xfrm>
                <a:off x="4385759" y="5815454"/>
                <a:ext cx="259547" cy="40883"/>
                <a:chOff x="768272" y="5214781"/>
                <a:chExt cx="2372839" cy="283542"/>
              </a:xfrm>
            </p:grpSpPr>
            <p:grpSp>
              <p:nvGrpSpPr>
                <p:cNvPr id="374" name="Group 373"/>
                <p:cNvGrpSpPr/>
                <p:nvPr/>
              </p:nvGrpSpPr>
              <p:grpSpPr>
                <a:xfrm>
                  <a:off x="768272" y="5214781"/>
                  <a:ext cx="1185703" cy="283542"/>
                  <a:chOff x="768271" y="4890288"/>
                  <a:chExt cx="4213519" cy="608036"/>
                </a:xfrm>
              </p:grpSpPr>
              <p:sp>
                <p:nvSpPr>
                  <p:cNvPr id="378" name="Freeform 235"/>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79" name="Freeform 236"/>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nvGrpSpPr>
                <p:cNvPr id="375" name="Group 374"/>
                <p:cNvGrpSpPr/>
                <p:nvPr/>
              </p:nvGrpSpPr>
              <p:grpSpPr>
                <a:xfrm>
                  <a:off x="1955408" y="5214781"/>
                  <a:ext cx="1185703" cy="283542"/>
                  <a:chOff x="768271" y="4890288"/>
                  <a:chExt cx="4213519" cy="608036"/>
                </a:xfrm>
              </p:grpSpPr>
              <p:sp>
                <p:nvSpPr>
                  <p:cNvPr id="376" name="Freeform 233"/>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sp>
                <p:nvSpPr>
                  <p:cNvPr id="377" name="Freeform 234"/>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a:solidFill>
                        <a:srgbClr val="000000"/>
                      </a:solidFill>
                      <a:latin typeface="Verdana" charset="0"/>
                    </a:endParaRPr>
                  </a:p>
                </p:txBody>
              </p:sp>
            </p:grpSp>
          </p:grpSp>
          <p:grpSp>
            <p:nvGrpSpPr>
              <p:cNvPr id="357" name="Group 356"/>
              <p:cNvGrpSpPr/>
              <p:nvPr/>
            </p:nvGrpSpPr>
            <p:grpSpPr>
              <a:xfrm>
                <a:off x="4126934" y="5262751"/>
                <a:ext cx="518393" cy="198341"/>
                <a:chOff x="3370691" y="4811213"/>
                <a:chExt cx="1796701" cy="436623"/>
              </a:xfrm>
            </p:grpSpPr>
            <p:grpSp>
              <p:nvGrpSpPr>
                <p:cNvPr id="358" name="Group 357"/>
                <p:cNvGrpSpPr/>
                <p:nvPr/>
              </p:nvGrpSpPr>
              <p:grpSpPr>
                <a:xfrm>
                  <a:off x="3370691" y="5157836"/>
                  <a:ext cx="1796701" cy="90000"/>
                  <a:chOff x="768273" y="5384107"/>
                  <a:chExt cx="2232335" cy="120907"/>
                </a:xfrm>
              </p:grpSpPr>
              <p:grpSp>
                <p:nvGrpSpPr>
                  <p:cNvPr id="360" name="Group 359"/>
                  <p:cNvGrpSpPr/>
                  <p:nvPr/>
                </p:nvGrpSpPr>
                <p:grpSpPr>
                  <a:xfrm>
                    <a:off x="768273" y="5384107"/>
                    <a:ext cx="1117678" cy="120907"/>
                    <a:chOff x="768272" y="5214781"/>
                    <a:chExt cx="2372839" cy="283542"/>
                  </a:xfrm>
                </p:grpSpPr>
                <p:grpSp>
                  <p:nvGrpSpPr>
                    <p:cNvPr id="368" name="Group 367"/>
                    <p:cNvGrpSpPr/>
                    <p:nvPr/>
                  </p:nvGrpSpPr>
                  <p:grpSpPr>
                    <a:xfrm>
                      <a:off x="768272" y="5214781"/>
                      <a:ext cx="1185703" cy="283542"/>
                      <a:chOff x="768271" y="4890288"/>
                      <a:chExt cx="4213519" cy="608036"/>
                    </a:xfrm>
                  </p:grpSpPr>
                  <p:sp>
                    <p:nvSpPr>
                      <p:cNvPr id="372" name="Freeform 229"/>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sp>
                    <p:nvSpPr>
                      <p:cNvPr id="373" name="Freeform 230"/>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grpSp>
                <p:grpSp>
                  <p:nvGrpSpPr>
                    <p:cNvPr id="369" name="Group 368"/>
                    <p:cNvGrpSpPr/>
                    <p:nvPr/>
                  </p:nvGrpSpPr>
                  <p:grpSpPr>
                    <a:xfrm>
                      <a:off x="1955408" y="5214781"/>
                      <a:ext cx="1185703" cy="283542"/>
                      <a:chOff x="768271" y="4890288"/>
                      <a:chExt cx="4213519" cy="608036"/>
                    </a:xfrm>
                  </p:grpSpPr>
                  <p:sp>
                    <p:nvSpPr>
                      <p:cNvPr id="370" name="Freeform 227"/>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sp>
                    <p:nvSpPr>
                      <p:cNvPr id="371" name="Freeform 228"/>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grpSp>
              </p:grpSp>
              <p:grpSp>
                <p:nvGrpSpPr>
                  <p:cNvPr id="361" name="Group 360"/>
                  <p:cNvGrpSpPr/>
                  <p:nvPr/>
                </p:nvGrpSpPr>
                <p:grpSpPr>
                  <a:xfrm>
                    <a:off x="1882930" y="5384107"/>
                    <a:ext cx="1117678" cy="120907"/>
                    <a:chOff x="768272" y="5214781"/>
                    <a:chExt cx="2372839" cy="283542"/>
                  </a:xfrm>
                </p:grpSpPr>
                <p:grpSp>
                  <p:nvGrpSpPr>
                    <p:cNvPr id="362" name="Group 361"/>
                    <p:cNvGrpSpPr/>
                    <p:nvPr/>
                  </p:nvGrpSpPr>
                  <p:grpSpPr>
                    <a:xfrm>
                      <a:off x="768272" y="5214781"/>
                      <a:ext cx="1185703" cy="283542"/>
                      <a:chOff x="768271" y="4890288"/>
                      <a:chExt cx="4213519" cy="608036"/>
                    </a:xfrm>
                  </p:grpSpPr>
                  <p:sp>
                    <p:nvSpPr>
                      <p:cNvPr id="366" name="Freeform 223"/>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sp>
                    <p:nvSpPr>
                      <p:cNvPr id="367" name="Freeform 224"/>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grpSp>
                <p:grpSp>
                  <p:nvGrpSpPr>
                    <p:cNvPr id="363" name="Group 362"/>
                    <p:cNvGrpSpPr/>
                    <p:nvPr/>
                  </p:nvGrpSpPr>
                  <p:grpSpPr>
                    <a:xfrm>
                      <a:off x="1955408" y="5214781"/>
                      <a:ext cx="1185703" cy="283542"/>
                      <a:chOff x="768271" y="4890288"/>
                      <a:chExt cx="4213519" cy="608036"/>
                    </a:xfrm>
                  </p:grpSpPr>
                  <p:sp>
                    <p:nvSpPr>
                      <p:cNvPr id="364" name="Freeform 221"/>
                      <p:cNvSpPr/>
                      <p:nvPr/>
                    </p:nvSpPr>
                    <p:spPr bwMode="auto">
                      <a:xfrm>
                        <a:off x="2875003" y="4890289"/>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sp>
                    <p:nvSpPr>
                      <p:cNvPr id="365" name="Freeform 222"/>
                      <p:cNvSpPr/>
                      <p:nvPr/>
                    </p:nvSpPr>
                    <p:spPr bwMode="auto">
                      <a:xfrm>
                        <a:off x="768271" y="4890288"/>
                        <a:ext cx="2106787" cy="608035"/>
                      </a:xfrm>
                      <a:custGeom>
                        <a:avLst/>
                        <a:gdLst>
                          <a:gd name="connsiteX0" fmla="*/ 0 w 2680447"/>
                          <a:gd name="connsiteY0" fmla="*/ 8965 h 8965"/>
                          <a:gd name="connsiteX1" fmla="*/ 815789 w 2680447"/>
                          <a:gd name="connsiteY1" fmla="*/ 8965 h 8965"/>
                          <a:gd name="connsiteX2" fmla="*/ 1667436 w 2680447"/>
                          <a:gd name="connsiteY2" fmla="*/ 8965 h 8965"/>
                          <a:gd name="connsiteX3" fmla="*/ 2680447 w 2680447"/>
                          <a:gd name="connsiteY3" fmla="*/ 0 h 8965"/>
                          <a:gd name="connsiteX0" fmla="*/ 0 w 10000"/>
                          <a:gd name="connsiteY0" fmla="*/ 519983 h 556000"/>
                          <a:gd name="connsiteX1" fmla="*/ 3177 w 10000"/>
                          <a:gd name="connsiteY1" fmla="*/ 0 h 556000"/>
                          <a:gd name="connsiteX2" fmla="*/ 6221 w 10000"/>
                          <a:gd name="connsiteY2" fmla="*/ 519983 h 556000"/>
                          <a:gd name="connsiteX3" fmla="*/ 10000 w 10000"/>
                          <a:gd name="connsiteY3" fmla="*/ 509983 h 556000"/>
                          <a:gd name="connsiteX0" fmla="*/ 0 w 10000"/>
                          <a:gd name="connsiteY0" fmla="*/ 519983 h 524701"/>
                          <a:gd name="connsiteX1" fmla="*/ 3177 w 10000"/>
                          <a:gd name="connsiteY1" fmla="*/ 0 h 524701"/>
                          <a:gd name="connsiteX2" fmla="*/ 6221 w 10000"/>
                          <a:gd name="connsiteY2" fmla="*/ 519983 h 524701"/>
                          <a:gd name="connsiteX3" fmla="*/ 10000 w 10000"/>
                          <a:gd name="connsiteY3" fmla="*/ 269991 h 524701"/>
                          <a:gd name="connsiteX0" fmla="*/ 0 w 10167"/>
                          <a:gd name="connsiteY0" fmla="*/ 332722 h 527433"/>
                          <a:gd name="connsiteX1" fmla="*/ 3344 w 10167"/>
                          <a:gd name="connsiteY1" fmla="*/ 2733 h 527433"/>
                          <a:gd name="connsiteX2" fmla="*/ 6388 w 10167"/>
                          <a:gd name="connsiteY2" fmla="*/ 522716 h 527433"/>
                          <a:gd name="connsiteX3" fmla="*/ 10167 w 10167"/>
                          <a:gd name="connsiteY3" fmla="*/ 272724 h 527433"/>
                          <a:gd name="connsiteX0" fmla="*/ 0 w 8863"/>
                          <a:gd name="connsiteY0" fmla="*/ 332722 h 523548"/>
                          <a:gd name="connsiteX1" fmla="*/ 3344 w 8863"/>
                          <a:gd name="connsiteY1" fmla="*/ 2733 h 523548"/>
                          <a:gd name="connsiteX2" fmla="*/ 6388 w 8863"/>
                          <a:gd name="connsiteY2" fmla="*/ 522716 h 523548"/>
                          <a:gd name="connsiteX3" fmla="*/ 8863 w 8863"/>
                          <a:gd name="connsiteY3" fmla="*/ 132729 h 523548"/>
                          <a:gd name="connsiteX0" fmla="*/ 0 w 8604"/>
                          <a:gd name="connsiteY0" fmla="*/ 7658 h 9965"/>
                          <a:gd name="connsiteX1" fmla="*/ 2377 w 8604"/>
                          <a:gd name="connsiteY1" fmla="*/ 18 h 9965"/>
                          <a:gd name="connsiteX2" fmla="*/ 5811 w 8604"/>
                          <a:gd name="connsiteY2" fmla="*/ 9950 h 9965"/>
                          <a:gd name="connsiteX3" fmla="*/ 8604 w 8604"/>
                          <a:gd name="connsiteY3" fmla="*/ 2501 h 9965"/>
                          <a:gd name="connsiteX0" fmla="*/ 0 w 10000"/>
                          <a:gd name="connsiteY0" fmla="*/ 6730 h 9036"/>
                          <a:gd name="connsiteX1" fmla="*/ 3245 w 10000"/>
                          <a:gd name="connsiteY1" fmla="*/ 21 h 9036"/>
                          <a:gd name="connsiteX2" fmla="*/ 6754 w 10000"/>
                          <a:gd name="connsiteY2" fmla="*/ 9030 h 9036"/>
                          <a:gd name="connsiteX3" fmla="*/ 10000 w 10000"/>
                          <a:gd name="connsiteY3" fmla="*/ 1555 h 9036"/>
                          <a:gd name="connsiteX0" fmla="*/ 0 w 10570"/>
                          <a:gd name="connsiteY0" fmla="*/ 7448 h 10089"/>
                          <a:gd name="connsiteX1" fmla="*/ 3245 w 10570"/>
                          <a:gd name="connsiteY1" fmla="*/ 23 h 10089"/>
                          <a:gd name="connsiteX2" fmla="*/ 6754 w 10570"/>
                          <a:gd name="connsiteY2" fmla="*/ 9993 h 10089"/>
                          <a:gd name="connsiteX3" fmla="*/ 10570 w 10570"/>
                          <a:gd name="connsiteY3" fmla="*/ 5327 h 10089"/>
                          <a:gd name="connsiteX0" fmla="*/ 0 w 11754"/>
                          <a:gd name="connsiteY0" fmla="*/ 7448 h 10245"/>
                          <a:gd name="connsiteX1" fmla="*/ 3245 w 11754"/>
                          <a:gd name="connsiteY1" fmla="*/ 23 h 10245"/>
                          <a:gd name="connsiteX2" fmla="*/ 6754 w 11754"/>
                          <a:gd name="connsiteY2" fmla="*/ 9993 h 10245"/>
                          <a:gd name="connsiteX3" fmla="*/ 11754 w 11754"/>
                          <a:gd name="connsiteY3" fmla="*/ 7448 h 10245"/>
                          <a:gd name="connsiteX0" fmla="*/ 0 w 11754"/>
                          <a:gd name="connsiteY0" fmla="*/ 7632 h 16435"/>
                          <a:gd name="connsiteX1" fmla="*/ 3245 w 11754"/>
                          <a:gd name="connsiteY1" fmla="*/ 207 h 16435"/>
                          <a:gd name="connsiteX2" fmla="*/ 7807 w 11754"/>
                          <a:gd name="connsiteY2" fmla="*/ 16328 h 16435"/>
                          <a:gd name="connsiteX3" fmla="*/ 11754 w 11754"/>
                          <a:gd name="connsiteY3" fmla="*/ 7632 h 16435"/>
                          <a:gd name="connsiteX0" fmla="*/ 0 w 11754"/>
                          <a:gd name="connsiteY0" fmla="*/ 7666 h 17309"/>
                          <a:gd name="connsiteX1" fmla="*/ 3245 w 11754"/>
                          <a:gd name="connsiteY1" fmla="*/ 241 h 17309"/>
                          <a:gd name="connsiteX2" fmla="*/ 7807 w 11754"/>
                          <a:gd name="connsiteY2" fmla="*/ 17210 h 17309"/>
                          <a:gd name="connsiteX3" fmla="*/ 11754 w 11754"/>
                          <a:gd name="connsiteY3" fmla="*/ 7666 h 17309"/>
                          <a:gd name="connsiteX0" fmla="*/ 0 w 11754"/>
                          <a:gd name="connsiteY0" fmla="*/ 7577 h 14912"/>
                          <a:gd name="connsiteX1" fmla="*/ 3245 w 11754"/>
                          <a:gd name="connsiteY1" fmla="*/ 152 h 14912"/>
                          <a:gd name="connsiteX2" fmla="*/ 8158 w 11754"/>
                          <a:gd name="connsiteY2" fmla="*/ 14788 h 14912"/>
                          <a:gd name="connsiteX3" fmla="*/ 11754 w 11754"/>
                          <a:gd name="connsiteY3" fmla="*/ 7577 h 14912"/>
                          <a:gd name="connsiteX0" fmla="*/ 0 w 11754"/>
                          <a:gd name="connsiteY0" fmla="*/ 7540 h 13830"/>
                          <a:gd name="connsiteX1" fmla="*/ 3245 w 11754"/>
                          <a:gd name="connsiteY1" fmla="*/ 115 h 13830"/>
                          <a:gd name="connsiteX2" fmla="*/ 7369 w 11754"/>
                          <a:gd name="connsiteY2" fmla="*/ 13690 h 13830"/>
                          <a:gd name="connsiteX3" fmla="*/ 11754 w 11754"/>
                          <a:gd name="connsiteY3" fmla="*/ 7540 h 13830"/>
                          <a:gd name="connsiteX0" fmla="*/ 0 w 11754"/>
                          <a:gd name="connsiteY0" fmla="*/ 7540 h 13830"/>
                          <a:gd name="connsiteX1" fmla="*/ 2763 w 11754"/>
                          <a:gd name="connsiteY1" fmla="*/ 115 h 13830"/>
                          <a:gd name="connsiteX2" fmla="*/ 7369 w 11754"/>
                          <a:gd name="connsiteY2" fmla="*/ 13690 h 13830"/>
                          <a:gd name="connsiteX3" fmla="*/ 11754 w 11754"/>
                          <a:gd name="connsiteY3" fmla="*/ 7540 h 13830"/>
                          <a:gd name="connsiteX0" fmla="*/ 0 w 11754"/>
                          <a:gd name="connsiteY0" fmla="*/ 7540 h 13831"/>
                          <a:gd name="connsiteX1" fmla="*/ 3114 w 11754"/>
                          <a:gd name="connsiteY1" fmla="*/ 115 h 13831"/>
                          <a:gd name="connsiteX2" fmla="*/ 7369 w 11754"/>
                          <a:gd name="connsiteY2" fmla="*/ 13690 h 13831"/>
                          <a:gd name="connsiteX3" fmla="*/ 11754 w 11754"/>
                          <a:gd name="connsiteY3" fmla="*/ 7540 h 13831"/>
                          <a:gd name="connsiteX0" fmla="*/ 0 w 10307"/>
                          <a:gd name="connsiteY0" fmla="*/ 7540 h 13830"/>
                          <a:gd name="connsiteX1" fmla="*/ 3114 w 10307"/>
                          <a:gd name="connsiteY1" fmla="*/ 115 h 13830"/>
                          <a:gd name="connsiteX2" fmla="*/ 7369 w 10307"/>
                          <a:gd name="connsiteY2" fmla="*/ 13690 h 13830"/>
                          <a:gd name="connsiteX3" fmla="*/ 10307 w 10307"/>
                          <a:gd name="connsiteY3" fmla="*/ 7540 h 13830"/>
                          <a:gd name="connsiteX0" fmla="*/ 0 w 10307"/>
                          <a:gd name="connsiteY0" fmla="*/ 7553 h 14260"/>
                          <a:gd name="connsiteX1" fmla="*/ 3114 w 10307"/>
                          <a:gd name="connsiteY1" fmla="*/ 128 h 14260"/>
                          <a:gd name="connsiteX2" fmla="*/ 6404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3114 w 10307"/>
                          <a:gd name="connsiteY1" fmla="*/ 128 h 14260"/>
                          <a:gd name="connsiteX2" fmla="*/ 6886 w 10307"/>
                          <a:gd name="connsiteY2" fmla="*/ 14127 h 14260"/>
                          <a:gd name="connsiteX3" fmla="*/ 10307 w 10307"/>
                          <a:gd name="connsiteY3" fmla="*/ 7553 h 14260"/>
                          <a:gd name="connsiteX0" fmla="*/ 0 w 10307"/>
                          <a:gd name="connsiteY0" fmla="*/ 7553 h 14260"/>
                          <a:gd name="connsiteX1" fmla="*/ 2719 w 10307"/>
                          <a:gd name="connsiteY1" fmla="*/ 128 h 14260"/>
                          <a:gd name="connsiteX2" fmla="*/ 6886 w 10307"/>
                          <a:gd name="connsiteY2" fmla="*/ 14127 h 14260"/>
                          <a:gd name="connsiteX3" fmla="*/ 10307 w 10307"/>
                          <a:gd name="connsiteY3" fmla="*/ 7553 h 14260"/>
                          <a:gd name="connsiteX0" fmla="*/ 0 w 10307"/>
                          <a:gd name="connsiteY0" fmla="*/ 7553 h 14261"/>
                          <a:gd name="connsiteX1" fmla="*/ 2894 w 10307"/>
                          <a:gd name="connsiteY1" fmla="*/ 128 h 14261"/>
                          <a:gd name="connsiteX2" fmla="*/ 6886 w 10307"/>
                          <a:gd name="connsiteY2" fmla="*/ 14127 h 14261"/>
                          <a:gd name="connsiteX3" fmla="*/ 10307 w 10307"/>
                          <a:gd name="connsiteY3" fmla="*/ 7553 h 14261"/>
                          <a:gd name="connsiteX0" fmla="*/ 0 w 10307"/>
                          <a:gd name="connsiteY0" fmla="*/ 7561 h 14269"/>
                          <a:gd name="connsiteX1" fmla="*/ 2894 w 10307"/>
                          <a:gd name="connsiteY1" fmla="*/ 136 h 14269"/>
                          <a:gd name="connsiteX2" fmla="*/ 6886 w 10307"/>
                          <a:gd name="connsiteY2" fmla="*/ 14135 h 14269"/>
                          <a:gd name="connsiteX3" fmla="*/ 10307 w 10307"/>
                          <a:gd name="connsiteY3" fmla="*/ 7561 h 14269"/>
                          <a:gd name="connsiteX0" fmla="*/ 0 w 10307"/>
                          <a:gd name="connsiteY0" fmla="*/ 7561 h 14387"/>
                          <a:gd name="connsiteX1" fmla="*/ 2894 w 10307"/>
                          <a:gd name="connsiteY1" fmla="*/ 136 h 14387"/>
                          <a:gd name="connsiteX2" fmla="*/ 6886 w 10307"/>
                          <a:gd name="connsiteY2" fmla="*/ 14135 h 14387"/>
                          <a:gd name="connsiteX3" fmla="*/ 10307 w 10307"/>
                          <a:gd name="connsiteY3" fmla="*/ 7561 h 14387"/>
                        </a:gdLst>
                        <a:ahLst/>
                        <a:cxnLst>
                          <a:cxn ang="0">
                            <a:pos x="connsiteX0" y="connsiteY0"/>
                          </a:cxn>
                          <a:cxn ang="0">
                            <a:pos x="connsiteX1" y="connsiteY1"/>
                          </a:cxn>
                          <a:cxn ang="0">
                            <a:pos x="connsiteX2" y="connsiteY2"/>
                          </a:cxn>
                          <a:cxn ang="0">
                            <a:pos x="connsiteX3" y="connsiteY3"/>
                          </a:cxn>
                        </a:cxnLst>
                        <a:rect l="l" t="t" r="r" b="b"/>
                        <a:pathLst>
                          <a:path w="10307" h="14387">
                            <a:moveTo>
                              <a:pt x="0" y="7561"/>
                            </a:moveTo>
                            <a:cubicBezTo>
                              <a:pt x="673" y="4804"/>
                              <a:pt x="1746" y="-960"/>
                              <a:pt x="2894" y="136"/>
                            </a:cubicBezTo>
                            <a:cubicBezTo>
                              <a:pt x="4042" y="1232"/>
                              <a:pt x="5650" y="12897"/>
                              <a:pt x="6886" y="14135"/>
                            </a:cubicBezTo>
                            <a:cubicBezTo>
                              <a:pt x="8122" y="15373"/>
                              <a:pt x="9224" y="11874"/>
                              <a:pt x="10307" y="7561"/>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533" b="1">
                          <a:solidFill>
                            <a:srgbClr val="000000"/>
                          </a:solidFill>
                          <a:latin typeface="Verdana" charset="0"/>
                        </a:endParaRPr>
                      </a:p>
                    </p:txBody>
                  </p:sp>
                </p:grpSp>
              </p:grpSp>
            </p:grpSp>
            <p:sp>
              <p:nvSpPr>
                <p:cNvPr id="359" name="Freeform 216"/>
                <p:cNvSpPr/>
                <p:nvPr/>
              </p:nvSpPr>
              <p:spPr bwMode="auto">
                <a:xfrm>
                  <a:off x="3425920" y="4811213"/>
                  <a:ext cx="298103" cy="413816"/>
                </a:xfrm>
                <a:custGeom>
                  <a:avLst/>
                  <a:gdLst>
                    <a:gd name="connsiteX0" fmla="*/ 85725 w 561975"/>
                    <a:gd name="connsiteY0" fmla="*/ 800100 h 838200"/>
                    <a:gd name="connsiteX1" fmla="*/ 85725 w 561975"/>
                    <a:gd name="connsiteY1" fmla="*/ 476250 h 838200"/>
                    <a:gd name="connsiteX2" fmla="*/ 0 w 561975"/>
                    <a:gd name="connsiteY2" fmla="*/ 314325 h 838200"/>
                    <a:gd name="connsiteX3" fmla="*/ 190500 w 561975"/>
                    <a:gd name="connsiteY3" fmla="*/ 323850 h 838200"/>
                    <a:gd name="connsiteX4" fmla="*/ 342900 w 561975"/>
                    <a:gd name="connsiteY4" fmla="*/ 171450 h 838200"/>
                    <a:gd name="connsiteX5" fmla="*/ 381000 w 561975"/>
                    <a:gd name="connsiteY5" fmla="*/ 0 h 838200"/>
                    <a:gd name="connsiteX6" fmla="*/ 552450 w 561975"/>
                    <a:gd name="connsiteY6" fmla="*/ 76200 h 838200"/>
                    <a:gd name="connsiteX7" fmla="*/ 561975 w 561975"/>
                    <a:gd name="connsiteY7" fmla="*/ 228600 h 838200"/>
                    <a:gd name="connsiteX8" fmla="*/ 447675 w 561975"/>
                    <a:gd name="connsiteY8" fmla="*/ 257175 h 838200"/>
                    <a:gd name="connsiteX9" fmla="*/ 266700 w 561975"/>
                    <a:gd name="connsiteY9" fmla="*/ 438150 h 838200"/>
                    <a:gd name="connsiteX10" fmla="*/ 266700 w 561975"/>
                    <a:gd name="connsiteY10" fmla="*/ 838200 h 838200"/>
                    <a:gd name="connsiteX0" fmla="*/ 87987 w 564237"/>
                    <a:gd name="connsiteY0" fmla="*/ 800100 h 838200"/>
                    <a:gd name="connsiteX1" fmla="*/ 87987 w 564237"/>
                    <a:gd name="connsiteY1" fmla="*/ 476250 h 838200"/>
                    <a:gd name="connsiteX2" fmla="*/ 2262 w 564237"/>
                    <a:gd name="connsiteY2" fmla="*/ 314325 h 838200"/>
                    <a:gd name="connsiteX3" fmla="*/ 192762 w 564237"/>
                    <a:gd name="connsiteY3" fmla="*/ 323850 h 838200"/>
                    <a:gd name="connsiteX4" fmla="*/ 345162 w 564237"/>
                    <a:gd name="connsiteY4" fmla="*/ 171450 h 838200"/>
                    <a:gd name="connsiteX5" fmla="*/ 383262 w 564237"/>
                    <a:gd name="connsiteY5" fmla="*/ 0 h 838200"/>
                    <a:gd name="connsiteX6" fmla="*/ 554712 w 564237"/>
                    <a:gd name="connsiteY6" fmla="*/ 76200 h 838200"/>
                    <a:gd name="connsiteX7" fmla="*/ 564237 w 564237"/>
                    <a:gd name="connsiteY7" fmla="*/ 228600 h 838200"/>
                    <a:gd name="connsiteX8" fmla="*/ 449937 w 564237"/>
                    <a:gd name="connsiteY8" fmla="*/ 257175 h 838200"/>
                    <a:gd name="connsiteX9" fmla="*/ 268962 w 564237"/>
                    <a:gd name="connsiteY9" fmla="*/ 438150 h 838200"/>
                    <a:gd name="connsiteX10" fmla="*/ 268962 w 564237"/>
                    <a:gd name="connsiteY10" fmla="*/ 838200 h 838200"/>
                    <a:gd name="connsiteX0" fmla="*/ 93223 w 569473"/>
                    <a:gd name="connsiteY0" fmla="*/ 800100 h 838200"/>
                    <a:gd name="connsiteX1" fmla="*/ 93223 w 569473"/>
                    <a:gd name="connsiteY1" fmla="*/ 476250 h 838200"/>
                    <a:gd name="connsiteX2" fmla="*/ 7498 w 569473"/>
                    <a:gd name="connsiteY2" fmla="*/ 314325 h 838200"/>
                    <a:gd name="connsiteX3" fmla="*/ 197998 w 569473"/>
                    <a:gd name="connsiteY3" fmla="*/ 323850 h 838200"/>
                    <a:gd name="connsiteX4" fmla="*/ 350398 w 569473"/>
                    <a:gd name="connsiteY4" fmla="*/ 171450 h 838200"/>
                    <a:gd name="connsiteX5" fmla="*/ 388498 w 569473"/>
                    <a:gd name="connsiteY5" fmla="*/ 0 h 838200"/>
                    <a:gd name="connsiteX6" fmla="*/ 559948 w 569473"/>
                    <a:gd name="connsiteY6" fmla="*/ 76200 h 838200"/>
                    <a:gd name="connsiteX7" fmla="*/ 569473 w 569473"/>
                    <a:gd name="connsiteY7" fmla="*/ 228600 h 838200"/>
                    <a:gd name="connsiteX8" fmla="*/ 455173 w 569473"/>
                    <a:gd name="connsiteY8" fmla="*/ 257175 h 838200"/>
                    <a:gd name="connsiteX9" fmla="*/ 274198 w 569473"/>
                    <a:gd name="connsiteY9" fmla="*/ 438150 h 838200"/>
                    <a:gd name="connsiteX10" fmla="*/ 274198 w 569473"/>
                    <a:gd name="connsiteY10" fmla="*/ 838200 h 838200"/>
                    <a:gd name="connsiteX0" fmla="*/ 101638 w 577888"/>
                    <a:gd name="connsiteY0" fmla="*/ 800100 h 838200"/>
                    <a:gd name="connsiteX1" fmla="*/ 101638 w 577888"/>
                    <a:gd name="connsiteY1" fmla="*/ 476250 h 838200"/>
                    <a:gd name="connsiteX2" fmla="*/ 15913 w 577888"/>
                    <a:gd name="connsiteY2" fmla="*/ 314325 h 838200"/>
                    <a:gd name="connsiteX3" fmla="*/ 206413 w 577888"/>
                    <a:gd name="connsiteY3" fmla="*/ 323850 h 838200"/>
                    <a:gd name="connsiteX4" fmla="*/ 358813 w 577888"/>
                    <a:gd name="connsiteY4" fmla="*/ 171450 h 838200"/>
                    <a:gd name="connsiteX5" fmla="*/ 396913 w 577888"/>
                    <a:gd name="connsiteY5" fmla="*/ 0 h 838200"/>
                    <a:gd name="connsiteX6" fmla="*/ 568363 w 577888"/>
                    <a:gd name="connsiteY6" fmla="*/ 76200 h 838200"/>
                    <a:gd name="connsiteX7" fmla="*/ 577888 w 577888"/>
                    <a:gd name="connsiteY7" fmla="*/ 228600 h 838200"/>
                    <a:gd name="connsiteX8" fmla="*/ 463588 w 577888"/>
                    <a:gd name="connsiteY8" fmla="*/ 257175 h 838200"/>
                    <a:gd name="connsiteX9" fmla="*/ 282613 w 577888"/>
                    <a:gd name="connsiteY9" fmla="*/ 438150 h 838200"/>
                    <a:gd name="connsiteX10" fmla="*/ 282613 w 577888"/>
                    <a:gd name="connsiteY10" fmla="*/ 838200 h 838200"/>
                    <a:gd name="connsiteX0" fmla="*/ 101638 w 577888"/>
                    <a:gd name="connsiteY0" fmla="*/ 800100 h 838200"/>
                    <a:gd name="connsiteX1" fmla="*/ 101638 w 577888"/>
                    <a:gd name="connsiteY1" fmla="*/ 476250 h 838200"/>
                    <a:gd name="connsiteX2" fmla="*/ 15913 w 577888"/>
                    <a:gd name="connsiteY2" fmla="*/ 314325 h 838200"/>
                    <a:gd name="connsiteX3" fmla="*/ 206413 w 577888"/>
                    <a:gd name="connsiteY3" fmla="*/ 323850 h 838200"/>
                    <a:gd name="connsiteX4" fmla="*/ 358813 w 577888"/>
                    <a:gd name="connsiteY4" fmla="*/ 171450 h 838200"/>
                    <a:gd name="connsiteX5" fmla="*/ 396913 w 577888"/>
                    <a:gd name="connsiteY5" fmla="*/ 0 h 838200"/>
                    <a:gd name="connsiteX6" fmla="*/ 568363 w 577888"/>
                    <a:gd name="connsiteY6" fmla="*/ 76200 h 838200"/>
                    <a:gd name="connsiteX7" fmla="*/ 577888 w 577888"/>
                    <a:gd name="connsiteY7" fmla="*/ 228600 h 838200"/>
                    <a:gd name="connsiteX8" fmla="*/ 463588 w 577888"/>
                    <a:gd name="connsiteY8" fmla="*/ 257175 h 838200"/>
                    <a:gd name="connsiteX9" fmla="*/ 282613 w 577888"/>
                    <a:gd name="connsiteY9" fmla="*/ 438150 h 838200"/>
                    <a:gd name="connsiteX10" fmla="*/ 282613 w 577888"/>
                    <a:gd name="connsiteY10" fmla="*/ 838200 h 838200"/>
                    <a:gd name="connsiteX0" fmla="*/ 112068 w 588318"/>
                    <a:gd name="connsiteY0" fmla="*/ 800100 h 838200"/>
                    <a:gd name="connsiteX1" fmla="*/ 112068 w 588318"/>
                    <a:gd name="connsiteY1" fmla="*/ 476250 h 838200"/>
                    <a:gd name="connsiteX2" fmla="*/ 13643 w 588318"/>
                    <a:gd name="connsiteY2" fmla="*/ 304800 h 838200"/>
                    <a:gd name="connsiteX3" fmla="*/ 216843 w 588318"/>
                    <a:gd name="connsiteY3" fmla="*/ 323850 h 838200"/>
                    <a:gd name="connsiteX4" fmla="*/ 369243 w 588318"/>
                    <a:gd name="connsiteY4" fmla="*/ 171450 h 838200"/>
                    <a:gd name="connsiteX5" fmla="*/ 407343 w 588318"/>
                    <a:gd name="connsiteY5" fmla="*/ 0 h 838200"/>
                    <a:gd name="connsiteX6" fmla="*/ 578793 w 588318"/>
                    <a:gd name="connsiteY6" fmla="*/ 76200 h 838200"/>
                    <a:gd name="connsiteX7" fmla="*/ 588318 w 588318"/>
                    <a:gd name="connsiteY7" fmla="*/ 228600 h 838200"/>
                    <a:gd name="connsiteX8" fmla="*/ 474018 w 588318"/>
                    <a:gd name="connsiteY8" fmla="*/ 257175 h 838200"/>
                    <a:gd name="connsiteX9" fmla="*/ 293043 w 588318"/>
                    <a:gd name="connsiteY9" fmla="*/ 438150 h 838200"/>
                    <a:gd name="connsiteX10" fmla="*/ 293043 w 588318"/>
                    <a:gd name="connsiteY10" fmla="*/ 838200 h 838200"/>
                    <a:gd name="connsiteX0" fmla="*/ 118848 w 595098"/>
                    <a:gd name="connsiteY0" fmla="*/ 800100 h 838200"/>
                    <a:gd name="connsiteX1" fmla="*/ 118848 w 595098"/>
                    <a:gd name="connsiteY1" fmla="*/ 476250 h 838200"/>
                    <a:gd name="connsiteX2" fmla="*/ 20423 w 595098"/>
                    <a:gd name="connsiteY2" fmla="*/ 304800 h 838200"/>
                    <a:gd name="connsiteX3" fmla="*/ 223623 w 595098"/>
                    <a:gd name="connsiteY3" fmla="*/ 323850 h 838200"/>
                    <a:gd name="connsiteX4" fmla="*/ 376023 w 595098"/>
                    <a:gd name="connsiteY4" fmla="*/ 171450 h 838200"/>
                    <a:gd name="connsiteX5" fmla="*/ 414123 w 595098"/>
                    <a:gd name="connsiteY5" fmla="*/ 0 h 838200"/>
                    <a:gd name="connsiteX6" fmla="*/ 585573 w 595098"/>
                    <a:gd name="connsiteY6" fmla="*/ 76200 h 838200"/>
                    <a:gd name="connsiteX7" fmla="*/ 595098 w 595098"/>
                    <a:gd name="connsiteY7" fmla="*/ 228600 h 838200"/>
                    <a:gd name="connsiteX8" fmla="*/ 480798 w 595098"/>
                    <a:gd name="connsiteY8" fmla="*/ 257175 h 838200"/>
                    <a:gd name="connsiteX9" fmla="*/ 299823 w 595098"/>
                    <a:gd name="connsiteY9" fmla="*/ 438150 h 838200"/>
                    <a:gd name="connsiteX10" fmla="*/ 299823 w 595098"/>
                    <a:gd name="connsiteY10" fmla="*/ 838200 h 838200"/>
                    <a:gd name="connsiteX0" fmla="*/ 112069 w 588319"/>
                    <a:gd name="connsiteY0" fmla="*/ 800100 h 838200"/>
                    <a:gd name="connsiteX1" fmla="*/ 112069 w 588319"/>
                    <a:gd name="connsiteY1" fmla="*/ 476250 h 838200"/>
                    <a:gd name="connsiteX2" fmla="*/ 13644 w 588319"/>
                    <a:gd name="connsiteY2" fmla="*/ 304800 h 838200"/>
                    <a:gd name="connsiteX3" fmla="*/ 216844 w 588319"/>
                    <a:gd name="connsiteY3" fmla="*/ 323850 h 838200"/>
                    <a:gd name="connsiteX4" fmla="*/ 369244 w 588319"/>
                    <a:gd name="connsiteY4" fmla="*/ 171450 h 838200"/>
                    <a:gd name="connsiteX5" fmla="*/ 407344 w 588319"/>
                    <a:gd name="connsiteY5" fmla="*/ 0 h 838200"/>
                    <a:gd name="connsiteX6" fmla="*/ 578794 w 588319"/>
                    <a:gd name="connsiteY6" fmla="*/ 76200 h 838200"/>
                    <a:gd name="connsiteX7" fmla="*/ 588319 w 588319"/>
                    <a:gd name="connsiteY7" fmla="*/ 228600 h 838200"/>
                    <a:gd name="connsiteX8" fmla="*/ 474019 w 588319"/>
                    <a:gd name="connsiteY8" fmla="*/ 257175 h 838200"/>
                    <a:gd name="connsiteX9" fmla="*/ 293044 w 588319"/>
                    <a:gd name="connsiteY9" fmla="*/ 438150 h 838200"/>
                    <a:gd name="connsiteX10" fmla="*/ 293044 w 588319"/>
                    <a:gd name="connsiteY10" fmla="*/ 838200 h 838200"/>
                    <a:gd name="connsiteX0" fmla="*/ 112069 w 588319"/>
                    <a:gd name="connsiteY0" fmla="*/ 802947 h 841047"/>
                    <a:gd name="connsiteX1" fmla="*/ 112069 w 588319"/>
                    <a:gd name="connsiteY1" fmla="*/ 479097 h 841047"/>
                    <a:gd name="connsiteX2" fmla="*/ 13644 w 588319"/>
                    <a:gd name="connsiteY2" fmla="*/ 307647 h 841047"/>
                    <a:gd name="connsiteX3" fmla="*/ 216844 w 588319"/>
                    <a:gd name="connsiteY3" fmla="*/ 326697 h 841047"/>
                    <a:gd name="connsiteX4" fmla="*/ 369244 w 588319"/>
                    <a:gd name="connsiteY4" fmla="*/ 174297 h 841047"/>
                    <a:gd name="connsiteX5" fmla="*/ 407344 w 588319"/>
                    <a:gd name="connsiteY5" fmla="*/ 2847 h 841047"/>
                    <a:gd name="connsiteX6" fmla="*/ 578794 w 588319"/>
                    <a:gd name="connsiteY6" fmla="*/ 79047 h 841047"/>
                    <a:gd name="connsiteX7" fmla="*/ 588319 w 588319"/>
                    <a:gd name="connsiteY7" fmla="*/ 231447 h 841047"/>
                    <a:gd name="connsiteX8" fmla="*/ 474019 w 588319"/>
                    <a:gd name="connsiteY8" fmla="*/ 260022 h 841047"/>
                    <a:gd name="connsiteX9" fmla="*/ 293044 w 588319"/>
                    <a:gd name="connsiteY9" fmla="*/ 440997 h 841047"/>
                    <a:gd name="connsiteX10" fmla="*/ 293044 w 588319"/>
                    <a:gd name="connsiteY10" fmla="*/ 841047 h 841047"/>
                    <a:gd name="connsiteX0" fmla="*/ 112069 w 588319"/>
                    <a:gd name="connsiteY0" fmla="*/ 808149 h 846249"/>
                    <a:gd name="connsiteX1" fmla="*/ 112069 w 588319"/>
                    <a:gd name="connsiteY1" fmla="*/ 484299 h 846249"/>
                    <a:gd name="connsiteX2" fmla="*/ 13644 w 588319"/>
                    <a:gd name="connsiteY2" fmla="*/ 312849 h 846249"/>
                    <a:gd name="connsiteX3" fmla="*/ 216844 w 588319"/>
                    <a:gd name="connsiteY3" fmla="*/ 331899 h 846249"/>
                    <a:gd name="connsiteX4" fmla="*/ 369244 w 588319"/>
                    <a:gd name="connsiteY4" fmla="*/ 179499 h 846249"/>
                    <a:gd name="connsiteX5" fmla="*/ 407344 w 588319"/>
                    <a:gd name="connsiteY5" fmla="*/ 8049 h 846249"/>
                    <a:gd name="connsiteX6" fmla="*/ 578794 w 588319"/>
                    <a:gd name="connsiteY6" fmla="*/ 84249 h 846249"/>
                    <a:gd name="connsiteX7" fmla="*/ 588319 w 588319"/>
                    <a:gd name="connsiteY7" fmla="*/ 236649 h 846249"/>
                    <a:gd name="connsiteX8" fmla="*/ 474019 w 588319"/>
                    <a:gd name="connsiteY8" fmla="*/ 265224 h 846249"/>
                    <a:gd name="connsiteX9" fmla="*/ 293044 w 588319"/>
                    <a:gd name="connsiteY9" fmla="*/ 446199 h 846249"/>
                    <a:gd name="connsiteX10" fmla="*/ 293044 w 588319"/>
                    <a:gd name="connsiteY10" fmla="*/ 846249 h 846249"/>
                    <a:gd name="connsiteX0" fmla="*/ 112069 w 588319"/>
                    <a:gd name="connsiteY0" fmla="*/ 809244 h 847344"/>
                    <a:gd name="connsiteX1" fmla="*/ 112069 w 588319"/>
                    <a:gd name="connsiteY1" fmla="*/ 485394 h 847344"/>
                    <a:gd name="connsiteX2" fmla="*/ 13644 w 588319"/>
                    <a:gd name="connsiteY2" fmla="*/ 313944 h 847344"/>
                    <a:gd name="connsiteX3" fmla="*/ 216844 w 588319"/>
                    <a:gd name="connsiteY3" fmla="*/ 332994 h 847344"/>
                    <a:gd name="connsiteX4" fmla="*/ 369244 w 588319"/>
                    <a:gd name="connsiteY4" fmla="*/ 180594 h 847344"/>
                    <a:gd name="connsiteX5" fmla="*/ 407344 w 588319"/>
                    <a:gd name="connsiteY5" fmla="*/ 9144 h 847344"/>
                    <a:gd name="connsiteX6" fmla="*/ 578794 w 588319"/>
                    <a:gd name="connsiteY6" fmla="*/ 85344 h 847344"/>
                    <a:gd name="connsiteX7" fmla="*/ 588319 w 588319"/>
                    <a:gd name="connsiteY7" fmla="*/ 237744 h 847344"/>
                    <a:gd name="connsiteX8" fmla="*/ 474019 w 588319"/>
                    <a:gd name="connsiteY8" fmla="*/ 266319 h 847344"/>
                    <a:gd name="connsiteX9" fmla="*/ 293044 w 588319"/>
                    <a:gd name="connsiteY9" fmla="*/ 447294 h 847344"/>
                    <a:gd name="connsiteX10" fmla="*/ 293044 w 588319"/>
                    <a:gd name="connsiteY10" fmla="*/ 847344 h 847344"/>
                    <a:gd name="connsiteX0" fmla="*/ 112069 w 588425"/>
                    <a:gd name="connsiteY0" fmla="*/ 809244 h 847344"/>
                    <a:gd name="connsiteX1" fmla="*/ 112069 w 588425"/>
                    <a:gd name="connsiteY1" fmla="*/ 485394 h 847344"/>
                    <a:gd name="connsiteX2" fmla="*/ 13644 w 588425"/>
                    <a:gd name="connsiteY2" fmla="*/ 313944 h 847344"/>
                    <a:gd name="connsiteX3" fmla="*/ 216844 w 588425"/>
                    <a:gd name="connsiteY3" fmla="*/ 332994 h 847344"/>
                    <a:gd name="connsiteX4" fmla="*/ 369244 w 588425"/>
                    <a:gd name="connsiteY4" fmla="*/ 180594 h 847344"/>
                    <a:gd name="connsiteX5" fmla="*/ 407344 w 588425"/>
                    <a:gd name="connsiteY5" fmla="*/ 9144 h 847344"/>
                    <a:gd name="connsiteX6" fmla="*/ 578794 w 588425"/>
                    <a:gd name="connsiteY6" fmla="*/ 85344 h 847344"/>
                    <a:gd name="connsiteX7" fmla="*/ 588319 w 588425"/>
                    <a:gd name="connsiteY7" fmla="*/ 237744 h 847344"/>
                    <a:gd name="connsiteX8" fmla="*/ 474019 w 588425"/>
                    <a:gd name="connsiteY8" fmla="*/ 266319 h 847344"/>
                    <a:gd name="connsiteX9" fmla="*/ 293044 w 588425"/>
                    <a:gd name="connsiteY9" fmla="*/ 447294 h 847344"/>
                    <a:gd name="connsiteX10" fmla="*/ 293044 w 588425"/>
                    <a:gd name="connsiteY10" fmla="*/ 847344 h 847344"/>
                    <a:gd name="connsiteX0" fmla="*/ 112069 w 620515"/>
                    <a:gd name="connsiteY0" fmla="*/ 809244 h 847344"/>
                    <a:gd name="connsiteX1" fmla="*/ 112069 w 620515"/>
                    <a:gd name="connsiteY1" fmla="*/ 485394 h 847344"/>
                    <a:gd name="connsiteX2" fmla="*/ 13644 w 620515"/>
                    <a:gd name="connsiteY2" fmla="*/ 313944 h 847344"/>
                    <a:gd name="connsiteX3" fmla="*/ 216844 w 620515"/>
                    <a:gd name="connsiteY3" fmla="*/ 332994 h 847344"/>
                    <a:gd name="connsiteX4" fmla="*/ 369244 w 620515"/>
                    <a:gd name="connsiteY4" fmla="*/ 180594 h 847344"/>
                    <a:gd name="connsiteX5" fmla="*/ 407344 w 620515"/>
                    <a:gd name="connsiteY5" fmla="*/ 9144 h 847344"/>
                    <a:gd name="connsiteX6" fmla="*/ 578794 w 620515"/>
                    <a:gd name="connsiteY6" fmla="*/ 85344 h 847344"/>
                    <a:gd name="connsiteX7" fmla="*/ 588319 w 620515"/>
                    <a:gd name="connsiteY7" fmla="*/ 237744 h 847344"/>
                    <a:gd name="connsiteX8" fmla="*/ 474019 w 620515"/>
                    <a:gd name="connsiteY8" fmla="*/ 266319 h 847344"/>
                    <a:gd name="connsiteX9" fmla="*/ 293044 w 620515"/>
                    <a:gd name="connsiteY9" fmla="*/ 447294 h 847344"/>
                    <a:gd name="connsiteX10" fmla="*/ 293044 w 620515"/>
                    <a:gd name="connsiteY10" fmla="*/ 847344 h 847344"/>
                    <a:gd name="connsiteX0" fmla="*/ 112069 w 621843"/>
                    <a:gd name="connsiteY0" fmla="*/ 807912 h 846012"/>
                    <a:gd name="connsiteX1" fmla="*/ 112069 w 621843"/>
                    <a:gd name="connsiteY1" fmla="*/ 484062 h 846012"/>
                    <a:gd name="connsiteX2" fmla="*/ 13644 w 621843"/>
                    <a:gd name="connsiteY2" fmla="*/ 312612 h 846012"/>
                    <a:gd name="connsiteX3" fmla="*/ 216844 w 621843"/>
                    <a:gd name="connsiteY3" fmla="*/ 331662 h 846012"/>
                    <a:gd name="connsiteX4" fmla="*/ 369244 w 621843"/>
                    <a:gd name="connsiteY4" fmla="*/ 179262 h 846012"/>
                    <a:gd name="connsiteX5" fmla="*/ 407344 w 621843"/>
                    <a:gd name="connsiteY5" fmla="*/ 7812 h 846012"/>
                    <a:gd name="connsiteX6" fmla="*/ 578794 w 621843"/>
                    <a:gd name="connsiteY6" fmla="*/ 84012 h 846012"/>
                    <a:gd name="connsiteX7" fmla="*/ 588319 w 621843"/>
                    <a:gd name="connsiteY7" fmla="*/ 236412 h 846012"/>
                    <a:gd name="connsiteX8" fmla="*/ 474019 w 621843"/>
                    <a:gd name="connsiteY8" fmla="*/ 264987 h 846012"/>
                    <a:gd name="connsiteX9" fmla="*/ 293044 w 621843"/>
                    <a:gd name="connsiteY9" fmla="*/ 445962 h 846012"/>
                    <a:gd name="connsiteX10" fmla="*/ 293044 w 621843"/>
                    <a:gd name="connsiteY10" fmla="*/ 846012 h 846012"/>
                    <a:gd name="connsiteX0" fmla="*/ 112069 w 590174"/>
                    <a:gd name="connsiteY0" fmla="*/ 807720 h 845820"/>
                    <a:gd name="connsiteX1" fmla="*/ 112069 w 590174"/>
                    <a:gd name="connsiteY1" fmla="*/ 483870 h 845820"/>
                    <a:gd name="connsiteX2" fmla="*/ 13644 w 590174"/>
                    <a:gd name="connsiteY2" fmla="*/ 312420 h 845820"/>
                    <a:gd name="connsiteX3" fmla="*/ 216844 w 590174"/>
                    <a:gd name="connsiteY3" fmla="*/ 331470 h 845820"/>
                    <a:gd name="connsiteX4" fmla="*/ 369244 w 590174"/>
                    <a:gd name="connsiteY4" fmla="*/ 179070 h 845820"/>
                    <a:gd name="connsiteX5" fmla="*/ 407344 w 590174"/>
                    <a:gd name="connsiteY5" fmla="*/ 7620 h 845820"/>
                    <a:gd name="connsiteX6" fmla="*/ 543869 w 590174"/>
                    <a:gd name="connsiteY6" fmla="*/ 48895 h 845820"/>
                    <a:gd name="connsiteX7" fmla="*/ 588319 w 590174"/>
                    <a:gd name="connsiteY7" fmla="*/ 236220 h 845820"/>
                    <a:gd name="connsiteX8" fmla="*/ 474019 w 590174"/>
                    <a:gd name="connsiteY8" fmla="*/ 264795 h 845820"/>
                    <a:gd name="connsiteX9" fmla="*/ 293044 w 590174"/>
                    <a:gd name="connsiteY9" fmla="*/ 445770 h 845820"/>
                    <a:gd name="connsiteX10" fmla="*/ 293044 w 590174"/>
                    <a:gd name="connsiteY10" fmla="*/ 845820 h 845820"/>
                    <a:gd name="connsiteX0" fmla="*/ 112069 w 592293"/>
                    <a:gd name="connsiteY0" fmla="*/ 803408 h 841508"/>
                    <a:gd name="connsiteX1" fmla="*/ 112069 w 592293"/>
                    <a:gd name="connsiteY1" fmla="*/ 479558 h 841508"/>
                    <a:gd name="connsiteX2" fmla="*/ 13644 w 592293"/>
                    <a:gd name="connsiteY2" fmla="*/ 308108 h 841508"/>
                    <a:gd name="connsiteX3" fmla="*/ 216844 w 592293"/>
                    <a:gd name="connsiteY3" fmla="*/ 327158 h 841508"/>
                    <a:gd name="connsiteX4" fmla="*/ 369244 w 592293"/>
                    <a:gd name="connsiteY4" fmla="*/ 174758 h 841508"/>
                    <a:gd name="connsiteX5" fmla="*/ 407344 w 592293"/>
                    <a:gd name="connsiteY5" fmla="*/ 3308 h 841508"/>
                    <a:gd name="connsiteX6" fmla="*/ 562919 w 592293"/>
                    <a:gd name="connsiteY6" fmla="*/ 73158 h 841508"/>
                    <a:gd name="connsiteX7" fmla="*/ 588319 w 592293"/>
                    <a:gd name="connsiteY7" fmla="*/ 231908 h 841508"/>
                    <a:gd name="connsiteX8" fmla="*/ 474019 w 592293"/>
                    <a:gd name="connsiteY8" fmla="*/ 260483 h 841508"/>
                    <a:gd name="connsiteX9" fmla="*/ 293044 w 592293"/>
                    <a:gd name="connsiteY9" fmla="*/ 441458 h 841508"/>
                    <a:gd name="connsiteX10" fmla="*/ 293044 w 592293"/>
                    <a:gd name="connsiteY10" fmla="*/ 841508 h 841508"/>
                    <a:gd name="connsiteX0" fmla="*/ 112069 w 594216"/>
                    <a:gd name="connsiteY0" fmla="*/ 803408 h 841508"/>
                    <a:gd name="connsiteX1" fmla="*/ 112069 w 594216"/>
                    <a:gd name="connsiteY1" fmla="*/ 479558 h 841508"/>
                    <a:gd name="connsiteX2" fmla="*/ 13644 w 594216"/>
                    <a:gd name="connsiteY2" fmla="*/ 308108 h 841508"/>
                    <a:gd name="connsiteX3" fmla="*/ 216844 w 594216"/>
                    <a:gd name="connsiteY3" fmla="*/ 327158 h 841508"/>
                    <a:gd name="connsiteX4" fmla="*/ 369244 w 594216"/>
                    <a:gd name="connsiteY4" fmla="*/ 174758 h 841508"/>
                    <a:gd name="connsiteX5" fmla="*/ 407344 w 594216"/>
                    <a:gd name="connsiteY5" fmla="*/ 3308 h 841508"/>
                    <a:gd name="connsiteX6" fmla="*/ 562919 w 594216"/>
                    <a:gd name="connsiteY6" fmla="*/ 73158 h 841508"/>
                    <a:gd name="connsiteX7" fmla="*/ 588319 w 594216"/>
                    <a:gd name="connsiteY7" fmla="*/ 231908 h 841508"/>
                    <a:gd name="connsiteX8" fmla="*/ 474019 w 594216"/>
                    <a:gd name="connsiteY8" fmla="*/ 260483 h 841508"/>
                    <a:gd name="connsiteX9" fmla="*/ 293044 w 594216"/>
                    <a:gd name="connsiteY9" fmla="*/ 441458 h 841508"/>
                    <a:gd name="connsiteX10" fmla="*/ 293044 w 594216"/>
                    <a:gd name="connsiteY10" fmla="*/ 841508 h 841508"/>
                    <a:gd name="connsiteX0" fmla="*/ 112069 w 594216"/>
                    <a:gd name="connsiteY0" fmla="*/ 800663 h 838763"/>
                    <a:gd name="connsiteX1" fmla="*/ 112069 w 594216"/>
                    <a:gd name="connsiteY1" fmla="*/ 476813 h 838763"/>
                    <a:gd name="connsiteX2" fmla="*/ 13644 w 594216"/>
                    <a:gd name="connsiteY2" fmla="*/ 305363 h 838763"/>
                    <a:gd name="connsiteX3" fmla="*/ 216844 w 594216"/>
                    <a:gd name="connsiteY3" fmla="*/ 324413 h 838763"/>
                    <a:gd name="connsiteX4" fmla="*/ 369244 w 594216"/>
                    <a:gd name="connsiteY4" fmla="*/ 172013 h 838763"/>
                    <a:gd name="connsiteX5" fmla="*/ 362893 w 594216"/>
                    <a:gd name="connsiteY5" fmla="*/ 45014 h 838763"/>
                    <a:gd name="connsiteX6" fmla="*/ 407344 w 594216"/>
                    <a:gd name="connsiteY6" fmla="*/ 563 h 838763"/>
                    <a:gd name="connsiteX7" fmla="*/ 562919 w 594216"/>
                    <a:gd name="connsiteY7" fmla="*/ 70413 h 838763"/>
                    <a:gd name="connsiteX8" fmla="*/ 588319 w 594216"/>
                    <a:gd name="connsiteY8" fmla="*/ 229163 h 838763"/>
                    <a:gd name="connsiteX9" fmla="*/ 474019 w 594216"/>
                    <a:gd name="connsiteY9" fmla="*/ 257738 h 838763"/>
                    <a:gd name="connsiteX10" fmla="*/ 293044 w 594216"/>
                    <a:gd name="connsiteY10" fmla="*/ 438713 h 838763"/>
                    <a:gd name="connsiteX11" fmla="*/ 293044 w 594216"/>
                    <a:gd name="connsiteY11" fmla="*/ 838763 h 838763"/>
                    <a:gd name="connsiteX0" fmla="*/ 112069 w 593365"/>
                    <a:gd name="connsiteY0" fmla="*/ 814403 h 852503"/>
                    <a:gd name="connsiteX1" fmla="*/ 112069 w 593365"/>
                    <a:gd name="connsiteY1" fmla="*/ 490553 h 852503"/>
                    <a:gd name="connsiteX2" fmla="*/ 13644 w 593365"/>
                    <a:gd name="connsiteY2" fmla="*/ 319103 h 852503"/>
                    <a:gd name="connsiteX3" fmla="*/ 216844 w 593365"/>
                    <a:gd name="connsiteY3" fmla="*/ 338153 h 852503"/>
                    <a:gd name="connsiteX4" fmla="*/ 369244 w 593365"/>
                    <a:gd name="connsiteY4" fmla="*/ 185753 h 852503"/>
                    <a:gd name="connsiteX5" fmla="*/ 362893 w 593365"/>
                    <a:gd name="connsiteY5" fmla="*/ 58754 h 852503"/>
                    <a:gd name="connsiteX6" fmla="*/ 407344 w 593365"/>
                    <a:gd name="connsiteY6" fmla="*/ 14303 h 852503"/>
                    <a:gd name="connsiteX7" fmla="*/ 470843 w 593365"/>
                    <a:gd name="connsiteY7" fmla="*/ 4779 h 852503"/>
                    <a:gd name="connsiteX8" fmla="*/ 562919 w 593365"/>
                    <a:gd name="connsiteY8" fmla="*/ 84153 h 852503"/>
                    <a:gd name="connsiteX9" fmla="*/ 588319 w 593365"/>
                    <a:gd name="connsiteY9" fmla="*/ 242903 h 852503"/>
                    <a:gd name="connsiteX10" fmla="*/ 474019 w 593365"/>
                    <a:gd name="connsiteY10" fmla="*/ 271478 h 852503"/>
                    <a:gd name="connsiteX11" fmla="*/ 293044 w 593365"/>
                    <a:gd name="connsiteY11" fmla="*/ 452453 h 852503"/>
                    <a:gd name="connsiteX12" fmla="*/ 293044 w 593365"/>
                    <a:gd name="connsiteY12" fmla="*/ 852503 h 852503"/>
                    <a:gd name="connsiteX0" fmla="*/ 112069 w 593365"/>
                    <a:gd name="connsiteY0" fmla="*/ 810050 h 848150"/>
                    <a:gd name="connsiteX1" fmla="*/ 112069 w 593365"/>
                    <a:gd name="connsiteY1" fmla="*/ 486200 h 848150"/>
                    <a:gd name="connsiteX2" fmla="*/ 13644 w 593365"/>
                    <a:gd name="connsiteY2" fmla="*/ 314750 h 848150"/>
                    <a:gd name="connsiteX3" fmla="*/ 216844 w 593365"/>
                    <a:gd name="connsiteY3" fmla="*/ 333800 h 848150"/>
                    <a:gd name="connsiteX4" fmla="*/ 369244 w 593365"/>
                    <a:gd name="connsiteY4" fmla="*/ 181400 h 848150"/>
                    <a:gd name="connsiteX5" fmla="*/ 362893 w 593365"/>
                    <a:gd name="connsiteY5" fmla="*/ 54401 h 848150"/>
                    <a:gd name="connsiteX6" fmla="*/ 470843 w 593365"/>
                    <a:gd name="connsiteY6" fmla="*/ 426 h 848150"/>
                    <a:gd name="connsiteX7" fmla="*/ 562919 w 593365"/>
                    <a:gd name="connsiteY7" fmla="*/ 79800 h 848150"/>
                    <a:gd name="connsiteX8" fmla="*/ 588319 w 593365"/>
                    <a:gd name="connsiteY8" fmla="*/ 238550 h 848150"/>
                    <a:gd name="connsiteX9" fmla="*/ 474019 w 593365"/>
                    <a:gd name="connsiteY9" fmla="*/ 267125 h 848150"/>
                    <a:gd name="connsiteX10" fmla="*/ 293044 w 593365"/>
                    <a:gd name="connsiteY10" fmla="*/ 448100 h 848150"/>
                    <a:gd name="connsiteX11" fmla="*/ 293044 w 593365"/>
                    <a:gd name="connsiteY11" fmla="*/ 848150 h 848150"/>
                    <a:gd name="connsiteX0" fmla="*/ 112069 w 596717"/>
                    <a:gd name="connsiteY0" fmla="*/ 763444 h 801544"/>
                    <a:gd name="connsiteX1" fmla="*/ 112069 w 596717"/>
                    <a:gd name="connsiteY1" fmla="*/ 439594 h 801544"/>
                    <a:gd name="connsiteX2" fmla="*/ 13644 w 596717"/>
                    <a:gd name="connsiteY2" fmla="*/ 268144 h 801544"/>
                    <a:gd name="connsiteX3" fmla="*/ 216844 w 596717"/>
                    <a:gd name="connsiteY3" fmla="*/ 287194 h 801544"/>
                    <a:gd name="connsiteX4" fmla="*/ 369244 w 596717"/>
                    <a:gd name="connsiteY4" fmla="*/ 134794 h 801544"/>
                    <a:gd name="connsiteX5" fmla="*/ 362893 w 596717"/>
                    <a:gd name="connsiteY5" fmla="*/ 7795 h 801544"/>
                    <a:gd name="connsiteX6" fmla="*/ 562919 w 596717"/>
                    <a:gd name="connsiteY6" fmla="*/ 33194 h 801544"/>
                    <a:gd name="connsiteX7" fmla="*/ 588319 w 596717"/>
                    <a:gd name="connsiteY7" fmla="*/ 191944 h 801544"/>
                    <a:gd name="connsiteX8" fmla="*/ 474019 w 596717"/>
                    <a:gd name="connsiteY8" fmla="*/ 220519 h 801544"/>
                    <a:gd name="connsiteX9" fmla="*/ 293044 w 596717"/>
                    <a:gd name="connsiteY9" fmla="*/ 401494 h 801544"/>
                    <a:gd name="connsiteX10" fmla="*/ 293044 w 596717"/>
                    <a:gd name="connsiteY10" fmla="*/ 801544 h 801544"/>
                    <a:gd name="connsiteX0" fmla="*/ 112069 w 595071"/>
                    <a:gd name="connsiteY0" fmla="*/ 797523 h 835623"/>
                    <a:gd name="connsiteX1" fmla="*/ 112069 w 595071"/>
                    <a:gd name="connsiteY1" fmla="*/ 473673 h 835623"/>
                    <a:gd name="connsiteX2" fmla="*/ 13644 w 595071"/>
                    <a:gd name="connsiteY2" fmla="*/ 302223 h 835623"/>
                    <a:gd name="connsiteX3" fmla="*/ 216844 w 595071"/>
                    <a:gd name="connsiteY3" fmla="*/ 321273 h 835623"/>
                    <a:gd name="connsiteX4" fmla="*/ 369244 w 595071"/>
                    <a:gd name="connsiteY4" fmla="*/ 168873 h 835623"/>
                    <a:gd name="connsiteX5" fmla="*/ 407343 w 595071"/>
                    <a:gd name="connsiteY5" fmla="*/ 3774 h 835623"/>
                    <a:gd name="connsiteX6" fmla="*/ 562919 w 595071"/>
                    <a:gd name="connsiteY6" fmla="*/ 67273 h 835623"/>
                    <a:gd name="connsiteX7" fmla="*/ 588319 w 595071"/>
                    <a:gd name="connsiteY7" fmla="*/ 226023 h 835623"/>
                    <a:gd name="connsiteX8" fmla="*/ 474019 w 595071"/>
                    <a:gd name="connsiteY8" fmla="*/ 254598 h 835623"/>
                    <a:gd name="connsiteX9" fmla="*/ 293044 w 595071"/>
                    <a:gd name="connsiteY9" fmla="*/ 435573 h 835623"/>
                    <a:gd name="connsiteX10" fmla="*/ 293044 w 595071"/>
                    <a:gd name="connsiteY10" fmla="*/ 835623 h 835623"/>
                    <a:gd name="connsiteX0" fmla="*/ 112069 w 596206"/>
                    <a:gd name="connsiteY0" fmla="*/ 785642 h 823742"/>
                    <a:gd name="connsiteX1" fmla="*/ 112069 w 596206"/>
                    <a:gd name="connsiteY1" fmla="*/ 461792 h 823742"/>
                    <a:gd name="connsiteX2" fmla="*/ 13644 w 596206"/>
                    <a:gd name="connsiteY2" fmla="*/ 290342 h 823742"/>
                    <a:gd name="connsiteX3" fmla="*/ 216844 w 596206"/>
                    <a:gd name="connsiteY3" fmla="*/ 309392 h 823742"/>
                    <a:gd name="connsiteX4" fmla="*/ 369244 w 596206"/>
                    <a:gd name="connsiteY4" fmla="*/ 156992 h 823742"/>
                    <a:gd name="connsiteX5" fmla="*/ 375593 w 596206"/>
                    <a:gd name="connsiteY5" fmla="*/ 4593 h 823742"/>
                    <a:gd name="connsiteX6" fmla="*/ 562919 w 596206"/>
                    <a:gd name="connsiteY6" fmla="*/ 55392 h 823742"/>
                    <a:gd name="connsiteX7" fmla="*/ 588319 w 596206"/>
                    <a:gd name="connsiteY7" fmla="*/ 214142 h 823742"/>
                    <a:gd name="connsiteX8" fmla="*/ 474019 w 596206"/>
                    <a:gd name="connsiteY8" fmla="*/ 242717 h 823742"/>
                    <a:gd name="connsiteX9" fmla="*/ 293044 w 596206"/>
                    <a:gd name="connsiteY9" fmla="*/ 423692 h 823742"/>
                    <a:gd name="connsiteX10" fmla="*/ 293044 w 596206"/>
                    <a:gd name="connsiteY10" fmla="*/ 823742 h 823742"/>
                    <a:gd name="connsiteX0" fmla="*/ 112069 w 596206"/>
                    <a:gd name="connsiteY0" fmla="*/ 795882 h 833982"/>
                    <a:gd name="connsiteX1" fmla="*/ 112069 w 596206"/>
                    <a:gd name="connsiteY1" fmla="*/ 472032 h 833982"/>
                    <a:gd name="connsiteX2" fmla="*/ 13644 w 596206"/>
                    <a:gd name="connsiteY2" fmla="*/ 300582 h 833982"/>
                    <a:gd name="connsiteX3" fmla="*/ 216844 w 596206"/>
                    <a:gd name="connsiteY3" fmla="*/ 319632 h 833982"/>
                    <a:gd name="connsiteX4" fmla="*/ 369244 w 596206"/>
                    <a:gd name="connsiteY4" fmla="*/ 167232 h 833982"/>
                    <a:gd name="connsiteX5" fmla="*/ 375593 w 596206"/>
                    <a:gd name="connsiteY5" fmla="*/ 14833 h 833982"/>
                    <a:gd name="connsiteX6" fmla="*/ 562919 w 596206"/>
                    <a:gd name="connsiteY6" fmla="*/ 65632 h 833982"/>
                    <a:gd name="connsiteX7" fmla="*/ 588319 w 596206"/>
                    <a:gd name="connsiteY7" fmla="*/ 224382 h 833982"/>
                    <a:gd name="connsiteX8" fmla="*/ 474019 w 596206"/>
                    <a:gd name="connsiteY8" fmla="*/ 252957 h 833982"/>
                    <a:gd name="connsiteX9" fmla="*/ 293044 w 596206"/>
                    <a:gd name="connsiteY9" fmla="*/ 433932 h 833982"/>
                    <a:gd name="connsiteX10" fmla="*/ 293044 w 596206"/>
                    <a:gd name="connsiteY10" fmla="*/ 833982 h 833982"/>
                    <a:gd name="connsiteX0" fmla="*/ 112069 w 596206"/>
                    <a:gd name="connsiteY0" fmla="*/ 795882 h 833982"/>
                    <a:gd name="connsiteX1" fmla="*/ 112069 w 596206"/>
                    <a:gd name="connsiteY1" fmla="*/ 472032 h 833982"/>
                    <a:gd name="connsiteX2" fmla="*/ 13644 w 596206"/>
                    <a:gd name="connsiteY2" fmla="*/ 300582 h 833982"/>
                    <a:gd name="connsiteX3" fmla="*/ 216844 w 596206"/>
                    <a:gd name="connsiteY3" fmla="*/ 319632 h 833982"/>
                    <a:gd name="connsiteX4" fmla="*/ 369244 w 596206"/>
                    <a:gd name="connsiteY4" fmla="*/ 167232 h 833982"/>
                    <a:gd name="connsiteX5" fmla="*/ 375593 w 596206"/>
                    <a:gd name="connsiteY5" fmla="*/ 14833 h 833982"/>
                    <a:gd name="connsiteX6" fmla="*/ 562919 w 596206"/>
                    <a:gd name="connsiteY6" fmla="*/ 65632 h 833982"/>
                    <a:gd name="connsiteX7" fmla="*/ 588319 w 596206"/>
                    <a:gd name="connsiteY7" fmla="*/ 224382 h 833982"/>
                    <a:gd name="connsiteX8" fmla="*/ 474019 w 596206"/>
                    <a:gd name="connsiteY8" fmla="*/ 252957 h 833982"/>
                    <a:gd name="connsiteX9" fmla="*/ 280344 w 596206"/>
                    <a:gd name="connsiteY9" fmla="*/ 465682 h 833982"/>
                    <a:gd name="connsiteX10" fmla="*/ 293044 w 596206"/>
                    <a:gd name="connsiteY10" fmla="*/ 833982 h 833982"/>
                    <a:gd name="connsiteX0" fmla="*/ 112069 w 596206"/>
                    <a:gd name="connsiteY0" fmla="*/ 795882 h 827632"/>
                    <a:gd name="connsiteX1" fmla="*/ 112069 w 596206"/>
                    <a:gd name="connsiteY1" fmla="*/ 472032 h 827632"/>
                    <a:gd name="connsiteX2" fmla="*/ 13644 w 596206"/>
                    <a:gd name="connsiteY2" fmla="*/ 300582 h 827632"/>
                    <a:gd name="connsiteX3" fmla="*/ 216844 w 596206"/>
                    <a:gd name="connsiteY3" fmla="*/ 319632 h 827632"/>
                    <a:gd name="connsiteX4" fmla="*/ 369244 w 596206"/>
                    <a:gd name="connsiteY4" fmla="*/ 167232 h 827632"/>
                    <a:gd name="connsiteX5" fmla="*/ 375593 w 596206"/>
                    <a:gd name="connsiteY5" fmla="*/ 14833 h 827632"/>
                    <a:gd name="connsiteX6" fmla="*/ 562919 w 596206"/>
                    <a:gd name="connsiteY6" fmla="*/ 65632 h 827632"/>
                    <a:gd name="connsiteX7" fmla="*/ 588319 w 596206"/>
                    <a:gd name="connsiteY7" fmla="*/ 224382 h 827632"/>
                    <a:gd name="connsiteX8" fmla="*/ 474019 w 596206"/>
                    <a:gd name="connsiteY8" fmla="*/ 252957 h 827632"/>
                    <a:gd name="connsiteX9" fmla="*/ 280344 w 596206"/>
                    <a:gd name="connsiteY9" fmla="*/ 465682 h 827632"/>
                    <a:gd name="connsiteX10" fmla="*/ 277169 w 596206"/>
                    <a:gd name="connsiteY10" fmla="*/ 827632 h 827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206" h="827632">
                      <a:moveTo>
                        <a:pt x="112069" y="795882"/>
                      </a:moveTo>
                      <a:lnTo>
                        <a:pt x="112069" y="472032"/>
                      </a:lnTo>
                      <a:cubicBezTo>
                        <a:pt x="15232" y="416470"/>
                        <a:pt x="-22869" y="392657"/>
                        <a:pt x="13644" y="300582"/>
                      </a:cubicBezTo>
                      <a:cubicBezTo>
                        <a:pt x="50157" y="208507"/>
                        <a:pt x="150169" y="254544"/>
                        <a:pt x="216844" y="319632"/>
                      </a:cubicBezTo>
                      <a:lnTo>
                        <a:pt x="369244" y="167232"/>
                      </a:lnTo>
                      <a:cubicBezTo>
                        <a:pt x="398348" y="115903"/>
                        <a:pt x="343314" y="31766"/>
                        <a:pt x="375593" y="14833"/>
                      </a:cubicBezTo>
                      <a:cubicBezTo>
                        <a:pt x="449147" y="-27500"/>
                        <a:pt x="527465" y="30707"/>
                        <a:pt x="562919" y="65632"/>
                      </a:cubicBezTo>
                      <a:cubicBezTo>
                        <a:pt x="598373" y="100557"/>
                        <a:pt x="603136" y="193161"/>
                        <a:pt x="588319" y="224382"/>
                      </a:cubicBezTo>
                      <a:cubicBezTo>
                        <a:pt x="573502" y="255603"/>
                        <a:pt x="523232" y="218032"/>
                        <a:pt x="474019" y="252957"/>
                      </a:cubicBezTo>
                      <a:lnTo>
                        <a:pt x="280344" y="465682"/>
                      </a:lnTo>
                      <a:cubicBezTo>
                        <a:pt x="279286" y="586332"/>
                        <a:pt x="278227" y="706982"/>
                        <a:pt x="277169" y="827632"/>
                      </a:cubicBezTo>
                    </a:path>
                  </a:pathLst>
                </a:custGeom>
                <a:noFill/>
                <a:ln w="19050" cap="flat" cmpd="sng" algn="ctr">
                  <a:solidFill>
                    <a:srgbClr val="0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533" b="1">
                    <a:solidFill>
                      <a:srgbClr val="000000"/>
                    </a:solidFill>
                    <a:latin typeface="Verdana" charset="0"/>
                  </a:endParaRPr>
                </a:p>
              </p:txBody>
            </p:sp>
          </p:grpSp>
        </p:grpSp>
        <p:grpSp>
          <p:nvGrpSpPr>
            <p:cNvPr id="308" name="Group 307"/>
            <p:cNvGrpSpPr/>
            <p:nvPr/>
          </p:nvGrpSpPr>
          <p:grpSpPr>
            <a:xfrm>
              <a:off x="4601564" y="2537254"/>
              <a:ext cx="374620" cy="436380"/>
              <a:chOff x="4681007" y="2673574"/>
              <a:chExt cx="450902" cy="525239"/>
            </a:xfrm>
          </p:grpSpPr>
          <p:sp>
            <p:nvSpPr>
              <p:cNvPr id="350" name="Hexagon 349"/>
              <p:cNvSpPr/>
              <p:nvPr/>
            </p:nvSpPr>
            <p:spPr bwMode="auto">
              <a:xfrm rot="5400000">
                <a:off x="4697777" y="2705732"/>
                <a:ext cx="466290" cy="401974"/>
              </a:xfrm>
              <a:prstGeom prst="hexagon">
                <a:avLst/>
              </a:prstGeom>
              <a:solidFill>
                <a:schemeClr val="accent3">
                  <a:lumMod val="20000"/>
                  <a:lumOff val="8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2400">
                  <a:solidFill>
                    <a:srgbClr val="505050"/>
                  </a:solidFill>
                  <a:latin typeface="Verdana" charset="0"/>
                </a:endParaRPr>
              </a:p>
            </p:txBody>
          </p:sp>
          <p:sp>
            <p:nvSpPr>
              <p:cNvPr id="351" name="Oval 350"/>
              <p:cNvSpPr/>
              <p:nvPr/>
            </p:nvSpPr>
            <p:spPr bwMode="auto">
              <a:xfrm>
                <a:off x="4881519" y="2766612"/>
                <a:ext cx="72433" cy="72433"/>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52" name="Freeform 209"/>
              <p:cNvSpPr/>
              <p:nvPr/>
            </p:nvSpPr>
            <p:spPr bwMode="auto">
              <a:xfrm>
                <a:off x="4681007" y="2836815"/>
                <a:ext cx="316805" cy="361998"/>
              </a:xfrm>
              <a:custGeom>
                <a:avLst/>
                <a:gdLst>
                  <a:gd name="connsiteX0" fmla="*/ 16405 w 316805"/>
                  <a:gd name="connsiteY0" fmla="*/ 6398 h 361998"/>
                  <a:gd name="connsiteX1" fmla="*/ 16405 w 316805"/>
                  <a:gd name="connsiteY1" fmla="*/ 6398 h 361998"/>
                  <a:gd name="connsiteX2" fmla="*/ 44980 w 316805"/>
                  <a:gd name="connsiteY2" fmla="*/ 48 h 361998"/>
                  <a:gd name="connsiteX3" fmla="*/ 76730 w 316805"/>
                  <a:gd name="connsiteY3" fmla="*/ 6398 h 361998"/>
                  <a:gd name="connsiteX4" fmla="*/ 89430 w 316805"/>
                  <a:gd name="connsiteY4" fmla="*/ 12748 h 361998"/>
                  <a:gd name="connsiteX5" fmla="*/ 89430 w 316805"/>
                  <a:gd name="connsiteY5" fmla="*/ 127048 h 361998"/>
                  <a:gd name="connsiteX6" fmla="*/ 92605 w 316805"/>
                  <a:gd name="connsiteY6" fmla="*/ 139748 h 361998"/>
                  <a:gd name="connsiteX7" fmla="*/ 121180 w 316805"/>
                  <a:gd name="connsiteY7" fmla="*/ 171498 h 361998"/>
                  <a:gd name="connsiteX8" fmla="*/ 133880 w 316805"/>
                  <a:gd name="connsiteY8" fmla="*/ 184198 h 361998"/>
                  <a:gd name="connsiteX9" fmla="*/ 143405 w 316805"/>
                  <a:gd name="connsiteY9" fmla="*/ 193723 h 361998"/>
                  <a:gd name="connsiteX10" fmla="*/ 159280 w 316805"/>
                  <a:gd name="connsiteY10" fmla="*/ 215948 h 361998"/>
                  <a:gd name="connsiteX11" fmla="*/ 171980 w 316805"/>
                  <a:gd name="connsiteY11" fmla="*/ 234998 h 361998"/>
                  <a:gd name="connsiteX12" fmla="*/ 181505 w 316805"/>
                  <a:gd name="connsiteY12" fmla="*/ 241348 h 361998"/>
                  <a:gd name="connsiteX13" fmla="*/ 191030 w 316805"/>
                  <a:gd name="connsiteY13" fmla="*/ 250873 h 361998"/>
                  <a:gd name="connsiteX14" fmla="*/ 222780 w 316805"/>
                  <a:gd name="connsiteY14" fmla="*/ 257223 h 361998"/>
                  <a:gd name="connsiteX15" fmla="*/ 232305 w 316805"/>
                  <a:gd name="connsiteY15" fmla="*/ 260398 h 361998"/>
                  <a:gd name="connsiteX16" fmla="*/ 245005 w 316805"/>
                  <a:gd name="connsiteY16" fmla="*/ 263573 h 361998"/>
                  <a:gd name="connsiteX17" fmla="*/ 257705 w 316805"/>
                  <a:gd name="connsiteY17" fmla="*/ 269923 h 361998"/>
                  <a:gd name="connsiteX18" fmla="*/ 267230 w 316805"/>
                  <a:gd name="connsiteY18" fmla="*/ 273098 h 361998"/>
                  <a:gd name="connsiteX19" fmla="*/ 283105 w 316805"/>
                  <a:gd name="connsiteY19" fmla="*/ 292148 h 361998"/>
                  <a:gd name="connsiteX20" fmla="*/ 292630 w 316805"/>
                  <a:gd name="connsiteY20" fmla="*/ 301673 h 361998"/>
                  <a:gd name="connsiteX21" fmla="*/ 308505 w 316805"/>
                  <a:gd name="connsiteY21" fmla="*/ 320723 h 361998"/>
                  <a:gd name="connsiteX22" fmla="*/ 308505 w 316805"/>
                  <a:gd name="connsiteY22" fmla="*/ 358823 h 361998"/>
                  <a:gd name="connsiteX23" fmla="*/ 298980 w 316805"/>
                  <a:gd name="connsiteY23" fmla="*/ 361998 h 361998"/>
                  <a:gd name="connsiteX24" fmla="*/ 206905 w 316805"/>
                  <a:gd name="connsiteY24" fmla="*/ 358823 h 361998"/>
                  <a:gd name="connsiteX25" fmla="*/ 197380 w 316805"/>
                  <a:gd name="connsiteY25" fmla="*/ 352473 h 361998"/>
                  <a:gd name="connsiteX26" fmla="*/ 184680 w 316805"/>
                  <a:gd name="connsiteY26" fmla="*/ 349298 h 361998"/>
                  <a:gd name="connsiteX27" fmla="*/ 175155 w 316805"/>
                  <a:gd name="connsiteY27" fmla="*/ 339773 h 361998"/>
                  <a:gd name="connsiteX28" fmla="*/ 165630 w 316805"/>
                  <a:gd name="connsiteY28" fmla="*/ 336598 h 361998"/>
                  <a:gd name="connsiteX29" fmla="*/ 152930 w 316805"/>
                  <a:gd name="connsiteY29" fmla="*/ 330248 h 361998"/>
                  <a:gd name="connsiteX30" fmla="*/ 143405 w 316805"/>
                  <a:gd name="connsiteY30" fmla="*/ 320723 h 361998"/>
                  <a:gd name="connsiteX31" fmla="*/ 114830 w 316805"/>
                  <a:gd name="connsiteY31" fmla="*/ 301673 h 361998"/>
                  <a:gd name="connsiteX32" fmla="*/ 95780 w 316805"/>
                  <a:gd name="connsiteY32" fmla="*/ 279448 h 361998"/>
                  <a:gd name="connsiteX33" fmla="*/ 86255 w 316805"/>
                  <a:gd name="connsiteY33" fmla="*/ 273098 h 361998"/>
                  <a:gd name="connsiteX34" fmla="*/ 73555 w 316805"/>
                  <a:gd name="connsiteY34" fmla="*/ 269923 h 361998"/>
                  <a:gd name="connsiteX35" fmla="*/ 48155 w 316805"/>
                  <a:gd name="connsiteY35" fmla="*/ 250873 h 361998"/>
                  <a:gd name="connsiteX36" fmla="*/ 35455 w 316805"/>
                  <a:gd name="connsiteY36" fmla="*/ 247698 h 361998"/>
                  <a:gd name="connsiteX37" fmla="*/ 22755 w 316805"/>
                  <a:gd name="connsiteY37" fmla="*/ 238173 h 361998"/>
                  <a:gd name="connsiteX38" fmla="*/ 3705 w 316805"/>
                  <a:gd name="connsiteY38" fmla="*/ 203248 h 361998"/>
                  <a:gd name="connsiteX39" fmla="*/ 6880 w 316805"/>
                  <a:gd name="connsiteY39" fmla="*/ 50848 h 361998"/>
                  <a:gd name="connsiteX40" fmla="*/ 16405 w 316805"/>
                  <a:gd name="connsiteY40" fmla="*/ 25448 h 361998"/>
                  <a:gd name="connsiteX41" fmla="*/ 16405 w 316805"/>
                  <a:gd name="connsiteY41" fmla="*/ 6398 h 36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6805" h="361998">
                    <a:moveTo>
                      <a:pt x="16405" y="6398"/>
                    </a:moveTo>
                    <a:lnTo>
                      <a:pt x="16405" y="6398"/>
                    </a:lnTo>
                    <a:cubicBezTo>
                      <a:pt x="25930" y="4281"/>
                      <a:pt x="35242" y="657"/>
                      <a:pt x="44980" y="48"/>
                    </a:cubicBezTo>
                    <a:cubicBezTo>
                      <a:pt x="52629" y="-430"/>
                      <a:pt x="68106" y="2702"/>
                      <a:pt x="76730" y="6398"/>
                    </a:cubicBezTo>
                    <a:cubicBezTo>
                      <a:pt x="81080" y="8262"/>
                      <a:pt x="85197" y="10631"/>
                      <a:pt x="89430" y="12748"/>
                    </a:cubicBezTo>
                    <a:cubicBezTo>
                      <a:pt x="86672" y="70663"/>
                      <a:pt x="83936" y="74850"/>
                      <a:pt x="89430" y="127048"/>
                    </a:cubicBezTo>
                    <a:cubicBezTo>
                      <a:pt x="89887" y="131388"/>
                      <a:pt x="90886" y="135737"/>
                      <a:pt x="92605" y="139748"/>
                    </a:cubicBezTo>
                    <a:cubicBezTo>
                      <a:pt x="97166" y="150389"/>
                      <a:pt x="117126" y="167444"/>
                      <a:pt x="121180" y="171498"/>
                    </a:cubicBezTo>
                    <a:lnTo>
                      <a:pt x="133880" y="184198"/>
                    </a:lnTo>
                    <a:cubicBezTo>
                      <a:pt x="137055" y="187373"/>
                      <a:pt x="141397" y="189707"/>
                      <a:pt x="143405" y="193723"/>
                    </a:cubicBezTo>
                    <a:cubicBezTo>
                      <a:pt x="157190" y="221294"/>
                      <a:pt x="141260" y="192779"/>
                      <a:pt x="159280" y="215948"/>
                    </a:cubicBezTo>
                    <a:cubicBezTo>
                      <a:pt x="163965" y="221972"/>
                      <a:pt x="165630" y="230765"/>
                      <a:pt x="171980" y="234998"/>
                    </a:cubicBezTo>
                    <a:cubicBezTo>
                      <a:pt x="175155" y="237115"/>
                      <a:pt x="178574" y="238905"/>
                      <a:pt x="181505" y="241348"/>
                    </a:cubicBezTo>
                    <a:cubicBezTo>
                      <a:pt x="184954" y="244223"/>
                      <a:pt x="186839" y="249261"/>
                      <a:pt x="191030" y="250873"/>
                    </a:cubicBezTo>
                    <a:cubicBezTo>
                      <a:pt x="201104" y="254747"/>
                      <a:pt x="212197" y="255106"/>
                      <a:pt x="222780" y="257223"/>
                    </a:cubicBezTo>
                    <a:cubicBezTo>
                      <a:pt x="226062" y="257879"/>
                      <a:pt x="229087" y="259479"/>
                      <a:pt x="232305" y="260398"/>
                    </a:cubicBezTo>
                    <a:cubicBezTo>
                      <a:pt x="236501" y="261597"/>
                      <a:pt x="240919" y="262041"/>
                      <a:pt x="245005" y="263573"/>
                    </a:cubicBezTo>
                    <a:cubicBezTo>
                      <a:pt x="249437" y="265235"/>
                      <a:pt x="253355" y="268059"/>
                      <a:pt x="257705" y="269923"/>
                    </a:cubicBezTo>
                    <a:cubicBezTo>
                      <a:pt x="260781" y="271241"/>
                      <a:pt x="264055" y="272040"/>
                      <a:pt x="267230" y="273098"/>
                    </a:cubicBezTo>
                    <a:cubicBezTo>
                      <a:pt x="295057" y="300925"/>
                      <a:pt x="261003" y="265626"/>
                      <a:pt x="283105" y="292148"/>
                    </a:cubicBezTo>
                    <a:cubicBezTo>
                      <a:pt x="285980" y="295597"/>
                      <a:pt x="290020" y="298019"/>
                      <a:pt x="292630" y="301673"/>
                    </a:cubicBezTo>
                    <a:cubicBezTo>
                      <a:pt x="307278" y="322180"/>
                      <a:pt x="289728" y="308205"/>
                      <a:pt x="308505" y="320723"/>
                    </a:cubicBezTo>
                    <a:cubicBezTo>
                      <a:pt x="318262" y="335359"/>
                      <a:pt x="320810" y="334213"/>
                      <a:pt x="308505" y="358823"/>
                    </a:cubicBezTo>
                    <a:cubicBezTo>
                      <a:pt x="307008" y="361816"/>
                      <a:pt x="302155" y="360940"/>
                      <a:pt x="298980" y="361998"/>
                    </a:cubicBezTo>
                    <a:cubicBezTo>
                      <a:pt x="268288" y="360940"/>
                      <a:pt x="237481" y="361689"/>
                      <a:pt x="206905" y="358823"/>
                    </a:cubicBezTo>
                    <a:cubicBezTo>
                      <a:pt x="203106" y="358467"/>
                      <a:pt x="200887" y="353976"/>
                      <a:pt x="197380" y="352473"/>
                    </a:cubicBezTo>
                    <a:cubicBezTo>
                      <a:pt x="193369" y="350754"/>
                      <a:pt x="188913" y="350356"/>
                      <a:pt x="184680" y="349298"/>
                    </a:cubicBezTo>
                    <a:cubicBezTo>
                      <a:pt x="181505" y="346123"/>
                      <a:pt x="178891" y="342264"/>
                      <a:pt x="175155" y="339773"/>
                    </a:cubicBezTo>
                    <a:cubicBezTo>
                      <a:pt x="172370" y="337917"/>
                      <a:pt x="168706" y="337916"/>
                      <a:pt x="165630" y="336598"/>
                    </a:cubicBezTo>
                    <a:cubicBezTo>
                      <a:pt x="161280" y="334734"/>
                      <a:pt x="156781" y="332999"/>
                      <a:pt x="152930" y="330248"/>
                    </a:cubicBezTo>
                    <a:cubicBezTo>
                      <a:pt x="149276" y="327638"/>
                      <a:pt x="146997" y="323417"/>
                      <a:pt x="143405" y="320723"/>
                    </a:cubicBezTo>
                    <a:cubicBezTo>
                      <a:pt x="134247" y="313854"/>
                      <a:pt x="114830" y="301673"/>
                      <a:pt x="114830" y="301673"/>
                    </a:cubicBezTo>
                    <a:cubicBezTo>
                      <a:pt x="107823" y="292330"/>
                      <a:pt x="104625" y="286818"/>
                      <a:pt x="95780" y="279448"/>
                    </a:cubicBezTo>
                    <a:cubicBezTo>
                      <a:pt x="92849" y="277005"/>
                      <a:pt x="89762" y="274601"/>
                      <a:pt x="86255" y="273098"/>
                    </a:cubicBezTo>
                    <a:cubicBezTo>
                      <a:pt x="82244" y="271379"/>
                      <a:pt x="77788" y="270981"/>
                      <a:pt x="73555" y="269923"/>
                    </a:cubicBezTo>
                    <a:cubicBezTo>
                      <a:pt x="71962" y="268649"/>
                      <a:pt x="53598" y="253206"/>
                      <a:pt x="48155" y="250873"/>
                    </a:cubicBezTo>
                    <a:cubicBezTo>
                      <a:pt x="44144" y="249154"/>
                      <a:pt x="39688" y="248756"/>
                      <a:pt x="35455" y="247698"/>
                    </a:cubicBezTo>
                    <a:cubicBezTo>
                      <a:pt x="31222" y="244523"/>
                      <a:pt x="26271" y="242128"/>
                      <a:pt x="22755" y="238173"/>
                    </a:cubicBezTo>
                    <a:cubicBezTo>
                      <a:pt x="11219" y="225195"/>
                      <a:pt x="9659" y="218133"/>
                      <a:pt x="3705" y="203248"/>
                    </a:cubicBezTo>
                    <a:cubicBezTo>
                      <a:pt x="-1896" y="130440"/>
                      <a:pt x="-1387" y="161068"/>
                      <a:pt x="6880" y="50848"/>
                    </a:cubicBezTo>
                    <a:cubicBezTo>
                      <a:pt x="7782" y="38821"/>
                      <a:pt x="9198" y="34096"/>
                      <a:pt x="16405" y="25448"/>
                    </a:cubicBezTo>
                    <a:cubicBezTo>
                      <a:pt x="27427" y="12222"/>
                      <a:pt x="16405" y="9573"/>
                      <a:pt x="16405" y="6398"/>
                    </a:cubicBezTo>
                    <a:close/>
                  </a:path>
                </a:pathLst>
              </a:custGeom>
              <a:solidFill>
                <a:schemeClr val="bg1">
                  <a:lumMod val="95000"/>
                </a:schemeClr>
              </a:solidFill>
              <a:ln w="19050"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dirty="0">
                  <a:solidFill>
                    <a:srgbClr val="505050"/>
                  </a:solidFill>
                  <a:latin typeface="Verdana" charset="0"/>
                </a:endParaRPr>
              </a:p>
            </p:txBody>
          </p:sp>
          <p:sp>
            <p:nvSpPr>
              <p:cNvPr id="353" name="Freeform 210"/>
              <p:cNvSpPr/>
              <p:nvPr/>
            </p:nvSpPr>
            <p:spPr bwMode="auto">
              <a:xfrm>
                <a:off x="4799807" y="2805905"/>
                <a:ext cx="285750" cy="215900"/>
              </a:xfrm>
              <a:custGeom>
                <a:avLst/>
                <a:gdLst>
                  <a:gd name="connsiteX0" fmla="*/ 114300 w 285750"/>
                  <a:gd name="connsiteY0" fmla="*/ 0 h 215900"/>
                  <a:gd name="connsiteX1" fmla="*/ 171450 w 285750"/>
                  <a:gd name="connsiteY1" fmla="*/ 0 h 215900"/>
                  <a:gd name="connsiteX2" fmla="*/ 209550 w 285750"/>
                  <a:gd name="connsiteY2" fmla="*/ 6350 h 215900"/>
                  <a:gd name="connsiteX3" fmla="*/ 215900 w 285750"/>
                  <a:gd name="connsiteY3" fmla="*/ 25400 h 215900"/>
                  <a:gd name="connsiteX4" fmla="*/ 222250 w 285750"/>
                  <a:gd name="connsiteY4" fmla="*/ 82550 h 215900"/>
                  <a:gd name="connsiteX5" fmla="*/ 241300 w 285750"/>
                  <a:gd name="connsiteY5" fmla="*/ 88900 h 215900"/>
                  <a:gd name="connsiteX6" fmla="*/ 260350 w 285750"/>
                  <a:gd name="connsiteY6" fmla="*/ 101600 h 215900"/>
                  <a:gd name="connsiteX7" fmla="*/ 285750 w 285750"/>
                  <a:gd name="connsiteY7" fmla="*/ 139700 h 215900"/>
                  <a:gd name="connsiteX8" fmla="*/ 171450 w 285750"/>
                  <a:gd name="connsiteY8" fmla="*/ 158750 h 215900"/>
                  <a:gd name="connsiteX9" fmla="*/ 133350 w 285750"/>
                  <a:gd name="connsiteY9" fmla="*/ 165100 h 215900"/>
                  <a:gd name="connsiteX10" fmla="*/ 127000 w 285750"/>
                  <a:gd name="connsiteY10" fmla="*/ 184150 h 215900"/>
                  <a:gd name="connsiteX11" fmla="*/ 95250 w 285750"/>
                  <a:gd name="connsiteY11" fmla="*/ 215900 h 215900"/>
                  <a:gd name="connsiteX12" fmla="*/ 69850 w 285750"/>
                  <a:gd name="connsiteY12" fmla="*/ 177800 h 215900"/>
                  <a:gd name="connsiteX13" fmla="*/ 57150 w 285750"/>
                  <a:gd name="connsiteY13" fmla="*/ 158750 h 215900"/>
                  <a:gd name="connsiteX14" fmla="*/ 38100 w 285750"/>
                  <a:gd name="connsiteY14" fmla="*/ 146050 h 215900"/>
                  <a:gd name="connsiteX15" fmla="*/ 0 w 285750"/>
                  <a:gd name="connsiteY15" fmla="*/ 15240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750" h="215900">
                    <a:moveTo>
                      <a:pt x="114300" y="0"/>
                    </a:moveTo>
                    <a:cubicBezTo>
                      <a:pt x="210059" y="19152"/>
                      <a:pt x="90741" y="0"/>
                      <a:pt x="171450" y="0"/>
                    </a:cubicBezTo>
                    <a:cubicBezTo>
                      <a:pt x="184325" y="0"/>
                      <a:pt x="196850" y="4233"/>
                      <a:pt x="209550" y="6350"/>
                    </a:cubicBezTo>
                    <a:cubicBezTo>
                      <a:pt x="211667" y="12700"/>
                      <a:pt x="214800" y="18798"/>
                      <a:pt x="215900" y="25400"/>
                    </a:cubicBezTo>
                    <a:cubicBezTo>
                      <a:pt x="219051" y="44306"/>
                      <a:pt x="215131" y="64754"/>
                      <a:pt x="222250" y="82550"/>
                    </a:cubicBezTo>
                    <a:cubicBezTo>
                      <a:pt x="224736" y="88765"/>
                      <a:pt x="234950" y="86783"/>
                      <a:pt x="241300" y="88900"/>
                    </a:cubicBezTo>
                    <a:cubicBezTo>
                      <a:pt x="247650" y="93133"/>
                      <a:pt x="255324" y="95857"/>
                      <a:pt x="260350" y="101600"/>
                    </a:cubicBezTo>
                    <a:cubicBezTo>
                      <a:pt x="270401" y="113087"/>
                      <a:pt x="285750" y="139700"/>
                      <a:pt x="285750" y="139700"/>
                    </a:cubicBezTo>
                    <a:cubicBezTo>
                      <a:pt x="226443" y="179238"/>
                      <a:pt x="262861" y="166368"/>
                      <a:pt x="171450" y="158750"/>
                    </a:cubicBezTo>
                    <a:cubicBezTo>
                      <a:pt x="158750" y="160867"/>
                      <a:pt x="144529" y="158712"/>
                      <a:pt x="133350" y="165100"/>
                    </a:cubicBezTo>
                    <a:cubicBezTo>
                      <a:pt x="127538" y="168421"/>
                      <a:pt x="129637" y="177998"/>
                      <a:pt x="127000" y="184150"/>
                    </a:cubicBezTo>
                    <a:cubicBezTo>
                      <a:pt x="113922" y="214665"/>
                      <a:pt x="121431" y="207173"/>
                      <a:pt x="95250" y="215900"/>
                    </a:cubicBezTo>
                    <a:lnTo>
                      <a:pt x="69850" y="177800"/>
                    </a:lnTo>
                    <a:cubicBezTo>
                      <a:pt x="65617" y="171450"/>
                      <a:pt x="63500" y="162983"/>
                      <a:pt x="57150" y="158750"/>
                    </a:cubicBezTo>
                    <a:lnTo>
                      <a:pt x="38100" y="146050"/>
                    </a:lnTo>
                    <a:lnTo>
                      <a:pt x="0" y="152400"/>
                    </a:lnTo>
                  </a:path>
                </a:pathLst>
              </a:cu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4000">
                  <a:solidFill>
                    <a:srgbClr val="505050"/>
                  </a:solidFill>
                  <a:latin typeface="Verdana" charset="0"/>
                </a:endParaRPr>
              </a:p>
            </p:txBody>
          </p:sp>
        </p:grpSp>
        <p:grpSp>
          <p:nvGrpSpPr>
            <p:cNvPr id="309" name="Group 308"/>
            <p:cNvGrpSpPr/>
            <p:nvPr/>
          </p:nvGrpSpPr>
          <p:grpSpPr>
            <a:xfrm>
              <a:off x="5396964" y="2091974"/>
              <a:ext cx="375969" cy="390452"/>
              <a:chOff x="2637797" y="2139707"/>
              <a:chExt cx="354071" cy="367710"/>
            </a:xfrm>
          </p:grpSpPr>
          <p:sp>
            <p:nvSpPr>
              <p:cNvPr id="345" name="Hexagon 344"/>
              <p:cNvSpPr/>
              <p:nvPr/>
            </p:nvSpPr>
            <p:spPr bwMode="auto">
              <a:xfrm rot="5400000">
                <a:off x="2630978" y="2146526"/>
                <a:ext cx="367710" cy="354071"/>
              </a:xfrm>
              <a:prstGeom prst="hexagon">
                <a:avLst/>
              </a:prstGeom>
              <a:solidFill>
                <a:schemeClr val="accent3">
                  <a:lumMod val="20000"/>
                  <a:lumOff val="8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608151" eaLnBrk="0" fontAlgn="base" hangingPunct="0">
                  <a:spcBef>
                    <a:spcPct val="50000"/>
                  </a:spcBef>
                  <a:spcAft>
                    <a:spcPct val="0"/>
                  </a:spcAft>
                </a:pPr>
                <a:endParaRPr lang="en-US" sz="2133">
                  <a:solidFill>
                    <a:srgbClr val="505050"/>
                  </a:solidFill>
                  <a:latin typeface="Verdana" charset="0"/>
                </a:endParaRPr>
              </a:p>
            </p:txBody>
          </p:sp>
          <p:sp>
            <p:nvSpPr>
              <p:cNvPr id="346" name="Arc 345"/>
              <p:cNvSpPr/>
              <p:nvPr/>
            </p:nvSpPr>
            <p:spPr bwMode="auto">
              <a:xfrm>
                <a:off x="2707666" y="2220250"/>
                <a:ext cx="222925" cy="199579"/>
              </a:xfrm>
              <a:prstGeom prst="arc">
                <a:avLst>
                  <a:gd name="adj1" fmla="val 2386911"/>
                  <a:gd name="adj2" fmla="val 18548713"/>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7" name="Oval 346"/>
              <p:cNvSpPr/>
              <p:nvPr/>
            </p:nvSpPr>
            <p:spPr bwMode="auto">
              <a:xfrm>
                <a:off x="2768162" y="2425680"/>
                <a:ext cx="66426" cy="59470"/>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8" name="Arc 347"/>
              <p:cNvSpPr/>
              <p:nvPr/>
            </p:nvSpPr>
            <p:spPr bwMode="auto">
              <a:xfrm>
                <a:off x="2670131" y="2187340"/>
                <a:ext cx="289403" cy="259095"/>
              </a:xfrm>
              <a:prstGeom prst="arc">
                <a:avLst>
                  <a:gd name="adj1" fmla="val 6942067"/>
                  <a:gd name="adj2" fmla="val 5056545"/>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9" name="Arc 348"/>
              <p:cNvSpPr/>
              <p:nvPr/>
            </p:nvSpPr>
            <p:spPr bwMode="auto">
              <a:xfrm>
                <a:off x="2707666" y="2220250"/>
                <a:ext cx="222925" cy="199579"/>
              </a:xfrm>
              <a:prstGeom prst="arc">
                <a:avLst>
                  <a:gd name="adj1" fmla="val 2619612"/>
                  <a:gd name="adj2" fmla="val 1700511"/>
                </a:avLst>
              </a:prstGeom>
              <a:noFill/>
              <a:ln w="19050" cap="flat" cmpd="sng" algn="ctr">
                <a:solidFill>
                  <a:schemeClr val="tx1">
                    <a:lumMod val="50000"/>
                  </a:schemeClr>
                </a:solidFill>
                <a:prstDash val="sysDot"/>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grpSp>
        <p:grpSp>
          <p:nvGrpSpPr>
            <p:cNvPr id="310" name="Group 309"/>
            <p:cNvGrpSpPr/>
            <p:nvPr/>
          </p:nvGrpSpPr>
          <p:grpSpPr>
            <a:xfrm>
              <a:off x="6298576" y="2091089"/>
              <a:ext cx="311909" cy="323923"/>
              <a:chOff x="2637797" y="2139707"/>
              <a:chExt cx="354071" cy="367710"/>
            </a:xfrm>
          </p:grpSpPr>
          <p:sp>
            <p:nvSpPr>
              <p:cNvPr id="340" name="Hexagon 339"/>
              <p:cNvSpPr/>
              <p:nvPr/>
            </p:nvSpPr>
            <p:spPr bwMode="auto">
              <a:xfrm rot="5400000">
                <a:off x="2630978" y="2146526"/>
                <a:ext cx="367710" cy="354071"/>
              </a:xfrm>
              <a:prstGeom prst="hexagon">
                <a:avLst/>
              </a:prstGeom>
              <a:solidFill>
                <a:schemeClr val="accent3">
                  <a:lumMod val="20000"/>
                  <a:lumOff val="80000"/>
                </a:schemeClr>
              </a:solidFill>
              <a:ln w="19050" cap="flat" cmpd="sng" algn="ctr">
                <a:solidFill>
                  <a:schemeClr val="accent2">
                    <a:lumMod val="75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608151" eaLnBrk="0" fontAlgn="base" hangingPunct="0">
                  <a:spcBef>
                    <a:spcPct val="50000"/>
                  </a:spcBef>
                  <a:spcAft>
                    <a:spcPct val="0"/>
                  </a:spcAft>
                </a:pPr>
                <a:endParaRPr lang="en-US" sz="2133">
                  <a:solidFill>
                    <a:srgbClr val="505050"/>
                  </a:solidFill>
                  <a:latin typeface="Verdana" charset="0"/>
                </a:endParaRPr>
              </a:p>
            </p:txBody>
          </p:sp>
          <p:sp>
            <p:nvSpPr>
              <p:cNvPr id="341" name="Arc 340"/>
              <p:cNvSpPr/>
              <p:nvPr/>
            </p:nvSpPr>
            <p:spPr bwMode="auto">
              <a:xfrm>
                <a:off x="2707666" y="2220250"/>
                <a:ext cx="222925" cy="199579"/>
              </a:xfrm>
              <a:prstGeom prst="arc">
                <a:avLst>
                  <a:gd name="adj1" fmla="val 2386911"/>
                  <a:gd name="adj2" fmla="val 18548713"/>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2" name="Oval 341"/>
              <p:cNvSpPr/>
              <p:nvPr/>
            </p:nvSpPr>
            <p:spPr bwMode="auto">
              <a:xfrm>
                <a:off x="2768162" y="2425680"/>
                <a:ext cx="66426" cy="59470"/>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3" name="Arc 342"/>
              <p:cNvSpPr/>
              <p:nvPr/>
            </p:nvSpPr>
            <p:spPr bwMode="auto">
              <a:xfrm>
                <a:off x="2670131" y="2187340"/>
                <a:ext cx="289403" cy="259095"/>
              </a:xfrm>
              <a:prstGeom prst="arc">
                <a:avLst>
                  <a:gd name="adj1" fmla="val 6942067"/>
                  <a:gd name="adj2" fmla="val 5056545"/>
                </a:avLst>
              </a:pr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sp>
            <p:nvSpPr>
              <p:cNvPr id="344" name="Arc 343"/>
              <p:cNvSpPr/>
              <p:nvPr/>
            </p:nvSpPr>
            <p:spPr bwMode="auto">
              <a:xfrm>
                <a:off x="2707666" y="2220250"/>
                <a:ext cx="222925" cy="199579"/>
              </a:xfrm>
              <a:prstGeom prst="arc">
                <a:avLst>
                  <a:gd name="adj1" fmla="val 2619612"/>
                  <a:gd name="adj2" fmla="val 1700511"/>
                </a:avLst>
              </a:prstGeom>
              <a:noFill/>
              <a:ln w="19050" cap="flat" cmpd="sng" algn="ctr">
                <a:solidFill>
                  <a:schemeClr val="tx1">
                    <a:lumMod val="50000"/>
                  </a:schemeClr>
                </a:solidFill>
                <a:prstDash val="sysDot"/>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51" eaLnBrk="0" fontAlgn="base" hangingPunct="0">
                  <a:spcBef>
                    <a:spcPct val="0"/>
                  </a:spcBef>
                  <a:spcAft>
                    <a:spcPct val="0"/>
                  </a:spcAft>
                </a:pPr>
                <a:endParaRPr lang="en-US" sz="3200">
                  <a:solidFill>
                    <a:srgbClr val="505050"/>
                  </a:solidFill>
                  <a:latin typeface="Verdana" charset="0"/>
                </a:endParaRPr>
              </a:p>
            </p:txBody>
          </p:sp>
        </p:grpSp>
        <p:sp>
          <p:nvSpPr>
            <p:cNvPr id="311" name="Oval 310"/>
            <p:cNvSpPr/>
            <p:nvPr/>
          </p:nvSpPr>
          <p:spPr bwMode="auto">
            <a:xfrm>
              <a:off x="6265103" y="2057571"/>
              <a:ext cx="392272" cy="392272"/>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2" name="Oval 311"/>
            <p:cNvSpPr/>
            <p:nvPr/>
          </p:nvSpPr>
          <p:spPr bwMode="auto">
            <a:xfrm>
              <a:off x="6381426" y="3085939"/>
              <a:ext cx="161750" cy="161750"/>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3" name="Oval 312"/>
            <p:cNvSpPr/>
            <p:nvPr/>
          </p:nvSpPr>
          <p:spPr bwMode="auto">
            <a:xfrm>
              <a:off x="6218201" y="3234326"/>
              <a:ext cx="161750" cy="161750"/>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4" name="Oval 313"/>
            <p:cNvSpPr/>
            <p:nvPr/>
          </p:nvSpPr>
          <p:spPr bwMode="auto">
            <a:xfrm>
              <a:off x="6369374" y="3422004"/>
              <a:ext cx="80875" cy="80875"/>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5" name="Oval 314"/>
            <p:cNvSpPr/>
            <p:nvPr/>
          </p:nvSpPr>
          <p:spPr bwMode="auto">
            <a:xfrm>
              <a:off x="6586184" y="3324436"/>
              <a:ext cx="129935" cy="129935"/>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6" name="Oval 315"/>
            <p:cNvSpPr/>
            <p:nvPr/>
          </p:nvSpPr>
          <p:spPr bwMode="auto">
            <a:xfrm>
              <a:off x="6480256" y="3290741"/>
              <a:ext cx="80875" cy="80875"/>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17" name="Oval 316"/>
            <p:cNvSpPr/>
            <p:nvPr/>
          </p:nvSpPr>
          <p:spPr bwMode="auto">
            <a:xfrm>
              <a:off x="6633074" y="3101846"/>
              <a:ext cx="129935" cy="129935"/>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cxnSp>
          <p:nvCxnSpPr>
            <p:cNvPr id="318" name="Straight Arrow Connector 317"/>
            <p:cNvCxnSpPr/>
            <p:nvPr/>
          </p:nvCxnSpPr>
          <p:spPr bwMode="auto">
            <a:xfrm>
              <a:off x="746746" y="2895356"/>
              <a:ext cx="280414"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19" name="Straight Arrow Connector 318"/>
            <p:cNvCxnSpPr/>
            <p:nvPr/>
          </p:nvCxnSpPr>
          <p:spPr bwMode="auto">
            <a:xfrm>
              <a:off x="1570864" y="2895193"/>
              <a:ext cx="280414"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0" name="Straight Arrow Connector 319"/>
            <p:cNvCxnSpPr/>
            <p:nvPr/>
          </p:nvCxnSpPr>
          <p:spPr bwMode="auto">
            <a:xfrm>
              <a:off x="2445414" y="2902351"/>
              <a:ext cx="280414"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1" name="Straight Arrow Connector 320"/>
            <p:cNvCxnSpPr/>
            <p:nvPr/>
          </p:nvCxnSpPr>
          <p:spPr bwMode="auto">
            <a:xfrm>
              <a:off x="3473194" y="2900226"/>
              <a:ext cx="280414"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2" name="Straight Arrow Connector 321"/>
            <p:cNvCxnSpPr/>
            <p:nvPr/>
          </p:nvCxnSpPr>
          <p:spPr bwMode="auto">
            <a:xfrm>
              <a:off x="4267792" y="2748431"/>
              <a:ext cx="280414"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3" name="Straight Arrow Connector 322"/>
            <p:cNvCxnSpPr/>
            <p:nvPr/>
          </p:nvCxnSpPr>
          <p:spPr bwMode="auto">
            <a:xfrm flipV="1">
              <a:off x="5060863" y="2405409"/>
              <a:ext cx="237975" cy="122732"/>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4" name="Straight Arrow Connector 323"/>
            <p:cNvCxnSpPr/>
            <p:nvPr/>
          </p:nvCxnSpPr>
          <p:spPr bwMode="auto">
            <a:xfrm>
              <a:off x="5840791" y="2264830"/>
              <a:ext cx="315000"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5" name="Straight Arrow Connector 324"/>
            <p:cNvCxnSpPr/>
            <p:nvPr/>
          </p:nvCxnSpPr>
          <p:spPr bwMode="auto">
            <a:xfrm>
              <a:off x="4267792" y="2943998"/>
              <a:ext cx="1887999" cy="355731"/>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26" name="Straight Arrow Connector 325"/>
            <p:cNvCxnSpPr/>
            <p:nvPr/>
          </p:nvCxnSpPr>
          <p:spPr bwMode="auto">
            <a:xfrm>
              <a:off x="2139221" y="2265271"/>
              <a:ext cx="3159455" cy="0"/>
            </a:xfrm>
            <a:prstGeom prst="straightConnector1">
              <a:avLst/>
            </a:prstGeom>
            <a:noFill/>
            <a:ln w="19050" cap="flat" cmpd="sng" algn="ctr">
              <a:solidFill>
                <a:srgbClr val="000000"/>
              </a:solidFill>
              <a:prstDash val="solid"/>
              <a:round/>
              <a:headEnd type="none" w="med" len="med"/>
              <a:tailEnd type="none" w="med" len="med"/>
            </a:ln>
            <a:effectLst/>
          </p:spPr>
        </p:cxnSp>
        <p:cxnSp>
          <p:nvCxnSpPr>
            <p:cNvPr id="327" name="Straight Arrow Connector 326"/>
            <p:cNvCxnSpPr/>
            <p:nvPr/>
          </p:nvCxnSpPr>
          <p:spPr bwMode="auto">
            <a:xfrm>
              <a:off x="2141448" y="2269047"/>
              <a:ext cx="0" cy="351718"/>
            </a:xfrm>
            <a:prstGeom prst="straightConnector1">
              <a:avLst/>
            </a:prstGeom>
            <a:noFill/>
            <a:ln w="19050" cap="flat" cmpd="sng" algn="ctr">
              <a:solidFill>
                <a:srgbClr val="000000"/>
              </a:solidFill>
              <a:prstDash val="solid"/>
              <a:round/>
              <a:headEnd type="none" w="med" len="med"/>
              <a:tailEnd type="triangle" w="med" len="med"/>
            </a:ln>
            <a:effectLst/>
          </p:spPr>
        </p:cxnSp>
        <p:grpSp>
          <p:nvGrpSpPr>
            <p:cNvPr id="328" name="Group 327"/>
            <p:cNvGrpSpPr/>
            <p:nvPr/>
          </p:nvGrpSpPr>
          <p:grpSpPr>
            <a:xfrm>
              <a:off x="6313198" y="2581931"/>
              <a:ext cx="277709" cy="322142"/>
              <a:chOff x="4729935" y="2673574"/>
              <a:chExt cx="401974" cy="466290"/>
            </a:xfrm>
          </p:grpSpPr>
          <p:sp>
            <p:nvSpPr>
              <p:cNvPr id="337" name="Hexagon 336"/>
              <p:cNvSpPr/>
              <p:nvPr/>
            </p:nvSpPr>
            <p:spPr bwMode="auto">
              <a:xfrm rot="5400000">
                <a:off x="4697777" y="2705732"/>
                <a:ext cx="466290" cy="401974"/>
              </a:xfrm>
              <a:prstGeom prst="hexagon">
                <a:avLst/>
              </a:prstGeom>
              <a:solidFill>
                <a:schemeClr val="accent3">
                  <a:lumMod val="20000"/>
                  <a:lumOff val="80000"/>
                </a:schemeClr>
              </a:solidFill>
              <a:ln w="19050" cap="flat" cmpd="sng" algn="ctr">
                <a:solidFill>
                  <a:schemeClr val="accent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2400">
                  <a:solidFill>
                    <a:srgbClr val="505050"/>
                  </a:solidFill>
                  <a:latin typeface="Verdana" charset="0"/>
                </a:endParaRPr>
              </a:p>
            </p:txBody>
          </p:sp>
          <p:sp>
            <p:nvSpPr>
              <p:cNvPr id="338" name="Oval 337"/>
              <p:cNvSpPr/>
              <p:nvPr/>
            </p:nvSpPr>
            <p:spPr bwMode="auto">
              <a:xfrm>
                <a:off x="4881519" y="2766612"/>
                <a:ext cx="72433" cy="72433"/>
              </a:xfrm>
              <a:prstGeom prst="ellipse">
                <a:avLst/>
              </a:prstGeom>
              <a:solidFill>
                <a:schemeClr val="tx1">
                  <a:lumMod val="50000"/>
                </a:scheme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sp>
            <p:nvSpPr>
              <p:cNvPr id="339" name="Freeform 210"/>
              <p:cNvSpPr/>
              <p:nvPr/>
            </p:nvSpPr>
            <p:spPr bwMode="auto">
              <a:xfrm>
                <a:off x="4799807" y="2805905"/>
                <a:ext cx="285750" cy="215900"/>
              </a:xfrm>
              <a:custGeom>
                <a:avLst/>
                <a:gdLst>
                  <a:gd name="connsiteX0" fmla="*/ 114300 w 285750"/>
                  <a:gd name="connsiteY0" fmla="*/ 0 h 215900"/>
                  <a:gd name="connsiteX1" fmla="*/ 171450 w 285750"/>
                  <a:gd name="connsiteY1" fmla="*/ 0 h 215900"/>
                  <a:gd name="connsiteX2" fmla="*/ 209550 w 285750"/>
                  <a:gd name="connsiteY2" fmla="*/ 6350 h 215900"/>
                  <a:gd name="connsiteX3" fmla="*/ 215900 w 285750"/>
                  <a:gd name="connsiteY3" fmla="*/ 25400 h 215900"/>
                  <a:gd name="connsiteX4" fmla="*/ 222250 w 285750"/>
                  <a:gd name="connsiteY4" fmla="*/ 82550 h 215900"/>
                  <a:gd name="connsiteX5" fmla="*/ 241300 w 285750"/>
                  <a:gd name="connsiteY5" fmla="*/ 88900 h 215900"/>
                  <a:gd name="connsiteX6" fmla="*/ 260350 w 285750"/>
                  <a:gd name="connsiteY6" fmla="*/ 101600 h 215900"/>
                  <a:gd name="connsiteX7" fmla="*/ 285750 w 285750"/>
                  <a:gd name="connsiteY7" fmla="*/ 139700 h 215900"/>
                  <a:gd name="connsiteX8" fmla="*/ 171450 w 285750"/>
                  <a:gd name="connsiteY8" fmla="*/ 158750 h 215900"/>
                  <a:gd name="connsiteX9" fmla="*/ 133350 w 285750"/>
                  <a:gd name="connsiteY9" fmla="*/ 165100 h 215900"/>
                  <a:gd name="connsiteX10" fmla="*/ 127000 w 285750"/>
                  <a:gd name="connsiteY10" fmla="*/ 184150 h 215900"/>
                  <a:gd name="connsiteX11" fmla="*/ 95250 w 285750"/>
                  <a:gd name="connsiteY11" fmla="*/ 215900 h 215900"/>
                  <a:gd name="connsiteX12" fmla="*/ 69850 w 285750"/>
                  <a:gd name="connsiteY12" fmla="*/ 177800 h 215900"/>
                  <a:gd name="connsiteX13" fmla="*/ 57150 w 285750"/>
                  <a:gd name="connsiteY13" fmla="*/ 158750 h 215900"/>
                  <a:gd name="connsiteX14" fmla="*/ 38100 w 285750"/>
                  <a:gd name="connsiteY14" fmla="*/ 146050 h 215900"/>
                  <a:gd name="connsiteX15" fmla="*/ 0 w 285750"/>
                  <a:gd name="connsiteY15" fmla="*/ 15240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750" h="215900">
                    <a:moveTo>
                      <a:pt x="114300" y="0"/>
                    </a:moveTo>
                    <a:cubicBezTo>
                      <a:pt x="210059" y="19152"/>
                      <a:pt x="90741" y="0"/>
                      <a:pt x="171450" y="0"/>
                    </a:cubicBezTo>
                    <a:cubicBezTo>
                      <a:pt x="184325" y="0"/>
                      <a:pt x="196850" y="4233"/>
                      <a:pt x="209550" y="6350"/>
                    </a:cubicBezTo>
                    <a:cubicBezTo>
                      <a:pt x="211667" y="12700"/>
                      <a:pt x="214800" y="18798"/>
                      <a:pt x="215900" y="25400"/>
                    </a:cubicBezTo>
                    <a:cubicBezTo>
                      <a:pt x="219051" y="44306"/>
                      <a:pt x="215131" y="64754"/>
                      <a:pt x="222250" y="82550"/>
                    </a:cubicBezTo>
                    <a:cubicBezTo>
                      <a:pt x="224736" y="88765"/>
                      <a:pt x="234950" y="86783"/>
                      <a:pt x="241300" y="88900"/>
                    </a:cubicBezTo>
                    <a:cubicBezTo>
                      <a:pt x="247650" y="93133"/>
                      <a:pt x="255324" y="95857"/>
                      <a:pt x="260350" y="101600"/>
                    </a:cubicBezTo>
                    <a:cubicBezTo>
                      <a:pt x="270401" y="113087"/>
                      <a:pt x="285750" y="139700"/>
                      <a:pt x="285750" y="139700"/>
                    </a:cubicBezTo>
                    <a:cubicBezTo>
                      <a:pt x="226443" y="179238"/>
                      <a:pt x="262861" y="166368"/>
                      <a:pt x="171450" y="158750"/>
                    </a:cubicBezTo>
                    <a:cubicBezTo>
                      <a:pt x="158750" y="160867"/>
                      <a:pt x="144529" y="158712"/>
                      <a:pt x="133350" y="165100"/>
                    </a:cubicBezTo>
                    <a:cubicBezTo>
                      <a:pt x="127538" y="168421"/>
                      <a:pt x="129637" y="177998"/>
                      <a:pt x="127000" y="184150"/>
                    </a:cubicBezTo>
                    <a:cubicBezTo>
                      <a:pt x="113922" y="214665"/>
                      <a:pt x="121431" y="207173"/>
                      <a:pt x="95250" y="215900"/>
                    </a:cubicBezTo>
                    <a:lnTo>
                      <a:pt x="69850" y="177800"/>
                    </a:lnTo>
                    <a:cubicBezTo>
                      <a:pt x="65617" y="171450"/>
                      <a:pt x="63500" y="162983"/>
                      <a:pt x="57150" y="158750"/>
                    </a:cubicBezTo>
                    <a:lnTo>
                      <a:pt x="38100" y="146050"/>
                    </a:lnTo>
                    <a:lnTo>
                      <a:pt x="0" y="152400"/>
                    </a:lnTo>
                  </a:path>
                </a:pathLst>
              </a:custGeom>
              <a:noFill/>
              <a:ln w="19050" cap="flat" cmpd="sng" algn="ctr">
                <a:solidFill>
                  <a:schemeClr val="tx1">
                    <a:lumMod val="50000"/>
                  </a:schemeClr>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608151" eaLnBrk="0" fontAlgn="base" hangingPunct="0">
                  <a:spcBef>
                    <a:spcPct val="50000"/>
                  </a:spcBef>
                  <a:spcAft>
                    <a:spcPct val="0"/>
                  </a:spcAft>
                </a:pPr>
                <a:endParaRPr lang="en-US" sz="4000">
                  <a:solidFill>
                    <a:srgbClr val="505050"/>
                  </a:solidFill>
                  <a:latin typeface="Verdana" charset="0"/>
                </a:endParaRPr>
              </a:p>
            </p:txBody>
          </p:sp>
        </p:grpSp>
        <p:sp>
          <p:nvSpPr>
            <p:cNvPr id="329" name="Oval 328"/>
            <p:cNvSpPr/>
            <p:nvPr/>
          </p:nvSpPr>
          <p:spPr bwMode="auto">
            <a:xfrm>
              <a:off x="6265103" y="2546865"/>
              <a:ext cx="392272" cy="392272"/>
            </a:xfrm>
            <a:prstGeom prst="ellipse">
              <a:avLst/>
            </a:prstGeom>
            <a:solidFill>
              <a:srgbClr val="2A8EBF">
                <a:alpha val="45000"/>
              </a:srgbClr>
            </a:solidFill>
            <a:ln w="19050" cap="flat" cmpd="sng" algn="ctr">
              <a:solidFill>
                <a:schemeClr val="tx1">
                  <a:lumMod val="60000"/>
                  <a:lumOff val="40000"/>
                </a:schemeClr>
              </a:solidFill>
              <a:prstDash val="solid"/>
              <a:round/>
              <a:headEnd type="none" w="med" len="med"/>
              <a:tailEnd type="none" w="med" len="med"/>
            </a:ln>
            <a:effectLst/>
            <a:scene3d>
              <a:camera prst="orthographicFront"/>
              <a:lightRig rig="threePt" dir="t"/>
            </a:scene3d>
            <a:sp3d prstMaterial="powder">
              <a:bevelT w="558800" h="279400"/>
            </a:sp3d>
          </p:spPr>
          <p:txBody>
            <a:bodyPr vert="horz" wrap="square" lIns="121920" tIns="60960" rIns="121920" bIns="60960" numCol="1" rtlCol="0" anchor="t" anchorCtr="0" compatLnSpc="1">
              <a:prstTxWarp prst="textNoShape">
                <a:avLst/>
              </a:prstTxWarp>
            </a:bodyPr>
            <a:lstStyle/>
            <a:p>
              <a:pPr algn="ctr" defTabSz="1219151" eaLnBrk="0" fontAlgn="base" hangingPunct="0">
                <a:spcBef>
                  <a:spcPct val="0"/>
                </a:spcBef>
                <a:spcAft>
                  <a:spcPct val="0"/>
                </a:spcAft>
              </a:pPr>
              <a:endParaRPr lang="en-US" sz="3200">
                <a:solidFill>
                  <a:srgbClr val="505050"/>
                </a:solidFill>
                <a:latin typeface="Verdana" charset="0"/>
              </a:endParaRPr>
            </a:p>
          </p:txBody>
        </p:sp>
        <p:cxnSp>
          <p:nvCxnSpPr>
            <p:cNvPr id="330" name="Straight Arrow Connector 329"/>
            <p:cNvCxnSpPr/>
            <p:nvPr/>
          </p:nvCxnSpPr>
          <p:spPr bwMode="auto">
            <a:xfrm>
              <a:off x="5069412" y="2748431"/>
              <a:ext cx="1086379" cy="0"/>
            </a:xfrm>
            <a:prstGeom prst="straightConnector1">
              <a:avLst/>
            </a:prstGeom>
            <a:noFill/>
            <a:ln w="19050" cap="flat" cmpd="sng" algn="ctr">
              <a:solidFill>
                <a:srgbClr val="000000"/>
              </a:solidFill>
              <a:prstDash val="solid"/>
              <a:round/>
              <a:headEnd type="none" w="med" len="med"/>
              <a:tailEnd type="triangle" w="med" len="med"/>
            </a:ln>
            <a:effectLst/>
          </p:spPr>
        </p:cxnSp>
        <p:cxnSp>
          <p:nvCxnSpPr>
            <p:cNvPr id="331" name="Straight Connector 330"/>
            <p:cNvCxnSpPr/>
            <p:nvPr/>
          </p:nvCxnSpPr>
          <p:spPr bwMode="auto">
            <a:xfrm flipH="1">
              <a:off x="5132225" y="1923347"/>
              <a:ext cx="2231" cy="536230"/>
            </a:xfrm>
            <a:prstGeom prst="line">
              <a:avLst/>
            </a:prstGeom>
            <a:solidFill>
              <a:srgbClr val="C0C0C0"/>
            </a:solidFill>
            <a:ln w="19050" cap="flat" cmpd="sng" algn="ctr">
              <a:solidFill>
                <a:srgbClr val="C00000"/>
              </a:solidFill>
              <a:prstDash val="solid"/>
              <a:round/>
              <a:headEnd type="none" w="med" len="med"/>
              <a:tailEnd type="oval" w="med" len="med"/>
            </a:ln>
            <a:effectLst/>
          </p:spPr>
        </p:cxnSp>
        <p:cxnSp>
          <p:nvCxnSpPr>
            <p:cNvPr id="332" name="Straight Connector 331"/>
            <p:cNvCxnSpPr/>
            <p:nvPr/>
          </p:nvCxnSpPr>
          <p:spPr bwMode="auto">
            <a:xfrm flipH="1">
              <a:off x="1685341" y="1923347"/>
              <a:ext cx="496035" cy="950068"/>
            </a:xfrm>
            <a:prstGeom prst="line">
              <a:avLst/>
            </a:prstGeom>
            <a:solidFill>
              <a:srgbClr val="C0C0C0"/>
            </a:solidFill>
            <a:ln w="19050" cap="flat" cmpd="sng" algn="ctr">
              <a:solidFill>
                <a:srgbClr val="C00000"/>
              </a:solidFill>
              <a:prstDash val="solid"/>
              <a:round/>
              <a:headEnd type="none" w="med" len="med"/>
              <a:tailEnd type="oval" w="med" len="med"/>
            </a:ln>
            <a:effectLst/>
          </p:spPr>
        </p:cxnSp>
        <p:cxnSp>
          <p:nvCxnSpPr>
            <p:cNvPr id="333" name="Straight Connector 332"/>
            <p:cNvCxnSpPr/>
            <p:nvPr/>
          </p:nvCxnSpPr>
          <p:spPr bwMode="auto">
            <a:xfrm>
              <a:off x="3261633" y="1900120"/>
              <a:ext cx="1137081" cy="839550"/>
            </a:xfrm>
            <a:prstGeom prst="line">
              <a:avLst/>
            </a:prstGeom>
            <a:solidFill>
              <a:srgbClr val="C0C0C0"/>
            </a:solidFill>
            <a:ln w="19050" cap="flat" cmpd="sng" algn="ctr">
              <a:solidFill>
                <a:srgbClr val="C00000"/>
              </a:solidFill>
              <a:prstDash val="solid"/>
              <a:round/>
              <a:headEnd type="none" w="med" len="med"/>
              <a:tailEnd type="oval" w="med" len="med"/>
            </a:ln>
            <a:effectLst/>
          </p:spPr>
        </p:cxnSp>
        <p:sp>
          <p:nvSpPr>
            <p:cNvPr id="334" name="Multiplication Sign 333"/>
            <p:cNvSpPr/>
            <p:nvPr/>
          </p:nvSpPr>
          <p:spPr bwMode="auto">
            <a:xfrm>
              <a:off x="5034421" y="2373326"/>
              <a:ext cx="200073" cy="200073"/>
            </a:xfrm>
            <a:prstGeom prst="mathMultiply">
              <a:avLst/>
            </a:prstGeom>
            <a:solidFill>
              <a:srgbClr val="C00000"/>
            </a:solidFill>
            <a:ln w="19050" cap="flat" cmpd="sng" algn="ctr">
              <a:noFill/>
              <a:prstDash val="solid"/>
              <a:round/>
              <a:headEnd type="none" w="med" len="med"/>
              <a:tailEnd type="none" w="med" len="med"/>
            </a:ln>
            <a:effectLst/>
          </p:spPr>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defTabSz="761970" fontAlgn="base">
                <a:spcBef>
                  <a:spcPct val="0"/>
                </a:spcBef>
                <a:spcAft>
                  <a:spcPct val="0"/>
                </a:spcAft>
              </a:pPr>
              <a:endParaRPr lang="en-US" sz="2667" dirty="0" err="1">
                <a:solidFill>
                  <a:srgbClr val="FFFFFF"/>
                </a:solidFill>
                <a:latin typeface="Arial" pitchFamily="-110" charset="0"/>
                <a:ea typeface="ヒラギノ角ゴ ProN W3" pitchFamily="-110" charset="-128"/>
                <a:cs typeface="ヒラギノ角ゴ ProN W3" pitchFamily="-110" charset="-128"/>
                <a:sym typeface="Arial" pitchFamily="-110" charset="0"/>
              </a:endParaRPr>
            </a:p>
          </p:txBody>
        </p:sp>
        <p:sp>
          <p:nvSpPr>
            <p:cNvPr id="335" name="Multiplication Sign 334"/>
            <p:cNvSpPr/>
            <p:nvPr/>
          </p:nvSpPr>
          <p:spPr bwMode="auto">
            <a:xfrm>
              <a:off x="4278547" y="2637127"/>
              <a:ext cx="200073" cy="200073"/>
            </a:xfrm>
            <a:prstGeom prst="mathMultiply">
              <a:avLst/>
            </a:prstGeom>
            <a:solidFill>
              <a:srgbClr val="C00000"/>
            </a:solidFill>
            <a:ln w="19050" cap="flat" cmpd="sng" algn="ctr">
              <a:noFill/>
              <a:prstDash val="solid"/>
              <a:round/>
              <a:headEnd type="none" w="med" len="med"/>
              <a:tailEnd type="none" w="med" len="med"/>
            </a:ln>
            <a:effectLst/>
          </p:spPr>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defTabSz="761970" fontAlgn="base">
                <a:spcBef>
                  <a:spcPct val="0"/>
                </a:spcBef>
                <a:spcAft>
                  <a:spcPct val="0"/>
                </a:spcAft>
              </a:pPr>
              <a:endParaRPr lang="en-US" sz="2667" dirty="0" err="1">
                <a:solidFill>
                  <a:srgbClr val="FFFFFF"/>
                </a:solidFill>
                <a:latin typeface="Arial" pitchFamily="-110" charset="0"/>
                <a:ea typeface="ヒラギノ角ゴ ProN W3" pitchFamily="-110" charset="-128"/>
                <a:cs typeface="ヒラギノ角ゴ ProN W3" pitchFamily="-110" charset="-128"/>
                <a:sym typeface="Arial" pitchFamily="-110" charset="0"/>
              </a:endParaRPr>
            </a:p>
          </p:txBody>
        </p:sp>
        <p:sp>
          <p:nvSpPr>
            <p:cNvPr id="336" name="Multiplication Sign 335"/>
            <p:cNvSpPr/>
            <p:nvPr/>
          </p:nvSpPr>
          <p:spPr bwMode="auto">
            <a:xfrm>
              <a:off x="1584843" y="2780449"/>
              <a:ext cx="200073" cy="200073"/>
            </a:xfrm>
            <a:prstGeom prst="mathMultiply">
              <a:avLst/>
            </a:prstGeom>
            <a:solidFill>
              <a:srgbClr val="C00000"/>
            </a:solidFill>
            <a:ln w="19050" cap="flat" cmpd="sng" algn="ctr">
              <a:noFill/>
              <a:prstDash val="solid"/>
              <a:round/>
              <a:headEnd type="none" w="med" len="med"/>
              <a:tailEnd type="none" w="med" len="med"/>
            </a:ln>
            <a:effectLst/>
          </p:spPr>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defTabSz="761970" fontAlgn="base">
                <a:spcBef>
                  <a:spcPct val="0"/>
                </a:spcBef>
                <a:spcAft>
                  <a:spcPct val="0"/>
                </a:spcAft>
              </a:pPr>
              <a:endParaRPr lang="en-US" sz="2667" dirty="0" err="1">
                <a:solidFill>
                  <a:srgbClr val="FFFFFF"/>
                </a:solidFill>
                <a:latin typeface="Arial" pitchFamily="-110" charset="0"/>
                <a:ea typeface="ヒラギノ角ゴ ProN W3" pitchFamily="-110" charset="-128"/>
                <a:cs typeface="ヒラギノ角ゴ ProN W3" pitchFamily="-110" charset="-128"/>
                <a:sym typeface="Arial" pitchFamily="-110" charset="0"/>
              </a:endParaRPr>
            </a:p>
          </p:txBody>
        </p:sp>
      </p:grpSp>
      <p:sp>
        <p:nvSpPr>
          <p:cNvPr id="2" name="Rectangle: Rounded Corners 1"/>
          <p:cNvSpPr/>
          <p:nvPr/>
        </p:nvSpPr>
        <p:spPr bwMode="auto">
          <a:xfrm>
            <a:off x="8668918" y="4191132"/>
            <a:ext cx="2849620" cy="1265332"/>
          </a:xfrm>
          <a:prstGeom prst="roundRect">
            <a:avLst>
              <a:gd name="adj" fmla="val 7572"/>
            </a:avLst>
          </a:prstGeom>
          <a:noFill/>
          <a:ln w="12700" cap="flat" cmpd="sng" algn="ctr">
            <a:solidFill>
              <a:srgbClr val="C00000"/>
            </a:solid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defTabSz="1219151" fontAlgn="base">
              <a:spcBef>
                <a:spcPct val="0"/>
              </a:spcBef>
              <a:spcAft>
                <a:spcPct val="0"/>
              </a:spcAft>
            </a:pPr>
            <a:endParaRPr lang="en-US" sz="4266" dirty="0" err="1">
              <a:solidFill>
                <a:srgbClr val="FFFFFF"/>
              </a:solidFill>
              <a:latin typeface="Arial" pitchFamily="-110" charset="0"/>
              <a:ea typeface="ヒラギノ角ゴ ProN W3" pitchFamily="-110" charset="-128"/>
              <a:cs typeface="ヒラギノ角ゴ ProN W3" pitchFamily="-110" charset="-128"/>
              <a:sym typeface="Arial" pitchFamily="-110" charset="0"/>
            </a:endParaRPr>
          </a:p>
        </p:txBody>
      </p:sp>
      <p:sp>
        <p:nvSpPr>
          <p:cNvPr id="153" name="TextBox 152">
            <a:extLst>
              <a:ext uri="{FF2B5EF4-FFF2-40B4-BE49-F238E27FC236}">
                <a16:creationId xmlns:a16="http://schemas.microsoft.com/office/drawing/2014/main" id="{72AB78C3-F93F-4D33-8D5D-0D3530D1BD33}"/>
              </a:ext>
            </a:extLst>
          </p:cNvPr>
          <p:cNvSpPr txBox="1"/>
          <p:nvPr/>
        </p:nvSpPr>
        <p:spPr bwMode="auto">
          <a:xfrm>
            <a:off x="220406" y="6015168"/>
            <a:ext cx="4501876" cy="265769"/>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defTabSz="761970" fontAlgn="base">
              <a:spcBef>
                <a:spcPct val="50000"/>
              </a:spcBef>
              <a:spcAft>
                <a:spcPct val="0"/>
              </a:spcAft>
            </a:pPr>
            <a:r>
              <a:rPr lang="nl-NL" altLang="en-US" sz="1167" dirty="0">
                <a:solidFill>
                  <a:srgbClr val="505050"/>
                </a:solidFill>
                <a:latin typeface="Verdana" panose="020B0604030504040204" pitchFamily="34" charset="0"/>
                <a:ea typeface="Verdana" panose="020B0604030504040204" pitchFamily="34" charset="0"/>
                <a:cs typeface="Verdana" panose="020B0604030504040204" pitchFamily="34" charset="0"/>
              </a:rPr>
              <a:t>Berke JM, </a:t>
            </a:r>
            <a:r>
              <a:rPr lang="nl-NL" altLang="en-US" sz="1167" i="1" dirty="0">
                <a:solidFill>
                  <a:srgbClr val="505050"/>
                </a:solidFill>
                <a:latin typeface="Verdana" panose="020B0604030504040204" pitchFamily="34" charset="0"/>
                <a:ea typeface="Verdana" panose="020B0604030504040204" pitchFamily="34" charset="0"/>
                <a:cs typeface="Verdana" panose="020B0604030504040204" pitchFamily="34" charset="0"/>
              </a:rPr>
              <a:t>et al</a:t>
            </a:r>
            <a:r>
              <a:rPr lang="nl-NL" altLang="en-US" sz="1167" dirty="0">
                <a:solidFill>
                  <a:srgbClr val="505050"/>
                </a:solidFill>
                <a:latin typeface="Verdana" panose="020B0604030504040204" pitchFamily="34" charset="0"/>
                <a:ea typeface="Verdana" panose="020B0604030504040204" pitchFamily="34" charset="0"/>
                <a:cs typeface="Verdana" panose="020B0604030504040204" pitchFamily="34" charset="0"/>
              </a:rPr>
              <a:t>. AASLD 2016</a:t>
            </a:r>
            <a:endParaRPr lang="en-AU" sz="1167" b="1" dirty="0">
              <a:solidFill>
                <a:srgbClr val="505050"/>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C8CFB7AC-7C2A-4549-9C62-A32D7A390139}"/>
              </a:ext>
            </a:extLst>
          </p:cNvPr>
          <p:cNvSpPr txBox="1"/>
          <p:nvPr/>
        </p:nvSpPr>
        <p:spPr bwMode="auto">
          <a:xfrm>
            <a:off x="1344706" y="6373906"/>
            <a:ext cx="0" cy="0"/>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marL="0" indent="0" defTabSz="914400">
              <a:buNone/>
            </a:pPr>
            <a:endParaRPr lang="en-US" b="1" dirty="0"/>
          </a:p>
        </p:txBody>
      </p:sp>
      <p:sp>
        <p:nvSpPr>
          <p:cNvPr id="25" name="TextBox 24">
            <a:extLst>
              <a:ext uri="{FF2B5EF4-FFF2-40B4-BE49-F238E27FC236}">
                <a16:creationId xmlns:a16="http://schemas.microsoft.com/office/drawing/2014/main" id="{1CC2AA5A-84F5-1F49-8B9D-E5D0F69A6C0D}"/>
              </a:ext>
            </a:extLst>
          </p:cNvPr>
          <p:cNvSpPr txBox="1"/>
          <p:nvPr/>
        </p:nvSpPr>
        <p:spPr bwMode="auto">
          <a:xfrm>
            <a:off x="900953" y="6414247"/>
            <a:ext cx="0" cy="0"/>
          </a:xfrm>
          <a:prstGeom prst="rect">
            <a:avLst/>
          </a:prstGeom>
          <a:noFill/>
          <a:ln w="12700">
            <a:noFill/>
            <a:miter lim="800000"/>
            <a:headEnd/>
            <a:tailEnd/>
          </a:ln>
        </p:spPr>
        <p:txBody>
          <a:bodyPr vert="horz" wrap="none" lIns="0" tIns="0" rIns="0" bIns="0" numCol="1" rtlCol="0" anchor="t" anchorCtr="0" compatLnSpc="1">
            <a:prstTxWarp prst="textNoShape">
              <a:avLst/>
            </a:prstTxWarp>
            <a:noAutofit/>
          </a:bodyPr>
          <a:lstStyle/>
          <a:p>
            <a:pPr marL="0" indent="0" defTabSz="914400">
              <a:buNone/>
            </a:pPr>
            <a:endParaRPr lang="en-US" b="1" dirty="0"/>
          </a:p>
        </p:txBody>
      </p:sp>
    </p:spTree>
    <p:extLst>
      <p:ext uri="{BB962C8B-B14F-4D97-AF65-F5344CB8AC3E}">
        <p14:creationId xmlns:p14="http://schemas.microsoft.com/office/powerpoint/2010/main" val="3950325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2" y="151638"/>
            <a:ext cx="10972800" cy="1024923"/>
          </a:xfrm>
        </p:spPr>
        <p:txBody>
          <a:bodyPr>
            <a:normAutofit/>
          </a:bodyPr>
          <a:lstStyle/>
          <a:p>
            <a:r>
              <a:rPr lang="en-US" sz="2917" dirty="0">
                <a:latin typeface="+mj-lt"/>
              </a:rPr>
              <a:t>HPB1001 Part 2: Chronic Hepatitis B patients</a:t>
            </a:r>
            <a:br>
              <a:rPr lang="en-US" sz="2917" dirty="0">
                <a:latin typeface="+mj-lt"/>
              </a:rPr>
            </a:br>
            <a:r>
              <a:rPr lang="en-US" sz="2917" dirty="0">
                <a:latin typeface="+mj-lt"/>
              </a:rPr>
              <a:t>Objective and study design</a:t>
            </a:r>
          </a:p>
        </p:txBody>
      </p:sp>
      <p:sp>
        <p:nvSpPr>
          <p:cNvPr id="81" name="TextBox 80"/>
          <p:cNvSpPr txBox="1"/>
          <p:nvPr/>
        </p:nvSpPr>
        <p:spPr>
          <a:xfrm>
            <a:off x="598491" y="5999416"/>
            <a:ext cx="7976573" cy="451534"/>
          </a:xfrm>
          <a:prstGeom prst="rect">
            <a:avLst/>
          </a:prstGeom>
          <a:noFill/>
        </p:spPr>
        <p:txBody>
          <a:bodyPr wrap="square" rtlCol="0">
            <a:spAutoFit/>
          </a:bodyPr>
          <a:lstStyle/>
          <a:p>
            <a:pPr marL="89996" indent="-149994" defTabSz="607725" fontAlgn="base">
              <a:spcAft>
                <a:spcPct val="0"/>
              </a:spcAft>
              <a:buFont typeface="Arial" panose="020B0604020202020204" pitchFamily="34" charset="0"/>
              <a:buChar char="•"/>
              <a:defRPr/>
            </a:pPr>
            <a:r>
              <a:rPr lang="en-GB" sz="1167" dirty="0">
                <a:solidFill>
                  <a:srgbClr val="505050"/>
                </a:solidFill>
                <a:latin typeface="Verdana"/>
              </a:rPr>
              <a:t>Sessions 8 and 9 were conducted in Europe, and Session 10 was conducted in Europe and Asia</a:t>
            </a:r>
          </a:p>
          <a:p>
            <a:pPr marL="89996" indent="-149994" defTabSz="607725" fontAlgn="base">
              <a:spcAft>
                <a:spcPct val="0"/>
              </a:spcAft>
              <a:buFont typeface="Arial" panose="020B0604020202020204" pitchFamily="34" charset="0"/>
              <a:buChar char="•"/>
              <a:defRPr/>
            </a:pPr>
            <a:r>
              <a:rPr lang="en-GB" sz="1167" dirty="0">
                <a:solidFill>
                  <a:srgbClr val="505050"/>
                </a:solidFill>
                <a:latin typeface="Verdana"/>
              </a:rPr>
              <a:t>75 mg QD is currently being studied in the Asia-Pacific region (Session 11)</a:t>
            </a:r>
          </a:p>
        </p:txBody>
      </p:sp>
      <p:sp>
        <p:nvSpPr>
          <p:cNvPr id="83" name="TextBox 82"/>
          <p:cNvSpPr txBox="1"/>
          <p:nvPr/>
        </p:nvSpPr>
        <p:spPr>
          <a:xfrm>
            <a:off x="602194" y="1246799"/>
            <a:ext cx="10980208" cy="2246962"/>
          </a:xfrm>
          <a:prstGeom prst="rect">
            <a:avLst/>
          </a:prstGeom>
          <a:noFill/>
        </p:spPr>
        <p:txBody>
          <a:bodyPr wrap="square" rtlCol="0">
            <a:spAutoFit/>
          </a:bodyPr>
          <a:lstStyle/>
          <a:p>
            <a:pPr defTabSz="607725" fontAlgn="base">
              <a:spcBef>
                <a:spcPct val="50000"/>
              </a:spcBef>
              <a:spcAft>
                <a:spcPct val="0"/>
              </a:spcAft>
              <a:defRPr/>
            </a:pPr>
            <a:r>
              <a:rPr lang="en-GB" sz="1667" dirty="0">
                <a:solidFill>
                  <a:srgbClr val="505050"/>
                </a:solidFill>
                <a:latin typeface="Verdana"/>
              </a:rPr>
              <a:t>The objective of </a:t>
            </a:r>
            <a:r>
              <a:rPr lang="en-GB" sz="1667" b="1" dirty="0">
                <a:solidFill>
                  <a:srgbClr val="505050"/>
                </a:solidFill>
                <a:latin typeface="Verdana"/>
              </a:rPr>
              <a:t>Part 2</a:t>
            </a:r>
            <a:r>
              <a:rPr lang="en-GB" sz="1667" dirty="0">
                <a:solidFill>
                  <a:srgbClr val="505050"/>
                </a:solidFill>
                <a:latin typeface="Verdana"/>
              </a:rPr>
              <a:t> is to evaluate antiviral activity, safety and PK for 28-day oral treatment of JNJ-6379 in adult, treatment-naïve, chronic hepatitis B (CHB) patients meeting the </a:t>
            </a:r>
            <a:br>
              <a:rPr lang="en-GB" sz="1667" dirty="0">
                <a:solidFill>
                  <a:srgbClr val="505050"/>
                </a:solidFill>
                <a:latin typeface="Verdana"/>
              </a:rPr>
            </a:br>
            <a:r>
              <a:rPr lang="en-GB" sz="1667" dirty="0">
                <a:solidFill>
                  <a:srgbClr val="505050"/>
                </a:solidFill>
                <a:latin typeface="Verdana"/>
              </a:rPr>
              <a:t>following criteria:</a:t>
            </a:r>
          </a:p>
          <a:p>
            <a:pPr marL="845840" lvl="1" indent="-238115" defTabSz="607725">
              <a:spcBef>
                <a:spcPct val="50000"/>
              </a:spcBef>
              <a:buFont typeface="Wingdings" panose="05000000000000000000" pitchFamily="2" charset="2"/>
              <a:buChar char="§"/>
              <a:defRPr/>
            </a:pPr>
            <a:r>
              <a:rPr lang="en-GB" sz="1500" dirty="0" err="1">
                <a:solidFill>
                  <a:srgbClr val="505050"/>
                </a:solidFill>
                <a:latin typeface="Verdana"/>
              </a:rPr>
              <a:t>HBeAg</a:t>
            </a:r>
            <a:r>
              <a:rPr lang="en-GB" sz="1500" dirty="0">
                <a:solidFill>
                  <a:srgbClr val="505050"/>
                </a:solidFill>
                <a:latin typeface="Verdana"/>
              </a:rPr>
              <a:t>-positive or -negative</a:t>
            </a:r>
          </a:p>
          <a:p>
            <a:pPr marL="845840" lvl="1" indent="-238115" defTabSz="607725">
              <a:spcBef>
                <a:spcPct val="50000"/>
              </a:spcBef>
              <a:buFont typeface="Wingdings" panose="05000000000000000000" pitchFamily="2" charset="2"/>
              <a:buChar char="§"/>
              <a:defRPr/>
            </a:pPr>
            <a:r>
              <a:rPr lang="en-GB" sz="1500" dirty="0">
                <a:solidFill>
                  <a:srgbClr val="505050"/>
                </a:solidFill>
                <a:latin typeface="Verdana"/>
              </a:rPr>
              <a:t>Plasma HBV DNA &gt;2,000 IU/mL</a:t>
            </a:r>
          </a:p>
          <a:p>
            <a:pPr marL="845840" lvl="1" indent="-238115" defTabSz="607725">
              <a:spcBef>
                <a:spcPct val="50000"/>
              </a:spcBef>
              <a:buFont typeface="Wingdings" panose="05000000000000000000" pitchFamily="2" charset="2"/>
              <a:buChar char="§"/>
              <a:defRPr/>
            </a:pPr>
            <a:r>
              <a:rPr lang="en-GB" sz="1500" dirty="0">
                <a:solidFill>
                  <a:srgbClr val="505050"/>
                </a:solidFill>
                <a:latin typeface="Verdana"/>
              </a:rPr>
              <a:t>Non-</a:t>
            </a:r>
            <a:r>
              <a:rPr lang="en-GB" sz="1500" dirty="0" err="1">
                <a:solidFill>
                  <a:srgbClr val="505050"/>
                </a:solidFill>
                <a:latin typeface="Verdana"/>
              </a:rPr>
              <a:t>cirrhotics</a:t>
            </a:r>
            <a:r>
              <a:rPr lang="en-GB" sz="1500" dirty="0">
                <a:solidFill>
                  <a:srgbClr val="505050"/>
                </a:solidFill>
                <a:latin typeface="Verdana"/>
              </a:rPr>
              <a:t> (F0</a:t>
            </a:r>
            <a:r>
              <a:rPr lang="en-GB" sz="1500" dirty="0">
                <a:solidFill>
                  <a:srgbClr val="505050"/>
                </a:solidFill>
                <a:latin typeface="Verdana"/>
                <a:cs typeface="Arial" panose="020B0604020202020204" pitchFamily="34" charset="0"/>
              </a:rPr>
              <a:t>–F2</a:t>
            </a:r>
            <a:r>
              <a:rPr lang="en-GB" sz="1500" dirty="0">
                <a:solidFill>
                  <a:srgbClr val="505050"/>
                </a:solidFill>
                <a:latin typeface="Verdana"/>
              </a:rPr>
              <a:t>)</a:t>
            </a:r>
          </a:p>
          <a:p>
            <a:pPr marL="845840" lvl="1" indent="-238115" defTabSz="607725">
              <a:spcBef>
                <a:spcPct val="50000"/>
              </a:spcBef>
              <a:buFont typeface="Wingdings" panose="05000000000000000000" pitchFamily="2" charset="2"/>
              <a:buChar char="§"/>
              <a:defRPr/>
            </a:pPr>
            <a:r>
              <a:rPr lang="en-GB" sz="1500" dirty="0">
                <a:solidFill>
                  <a:srgbClr val="505050"/>
                </a:solidFill>
                <a:latin typeface="Verdana"/>
              </a:rPr>
              <a:t>ALT less than 2.5x ULN </a:t>
            </a:r>
          </a:p>
        </p:txBody>
      </p:sp>
      <p:grpSp>
        <p:nvGrpSpPr>
          <p:cNvPr id="5" name="Group 4"/>
          <p:cNvGrpSpPr/>
          <p:nvPr/>
        </p:nvGrpSpPr>
        <p:grpSpPr>
          <a:xfrm>
            <a:off x="2374185" y="5517070"/>
            <a:ext cx="7312421" cy="735145"/>
            <a:chOff x="5329142" y="6598650"/>
            <a:chExt cx="8950905" cy="882174"/>
          </a:xfrm>
        </p:grpSpPr>
        <p:cxnSp>
          <p:nvCxnSpPr>
            <p:cNvPr id="51" name="Straight Connector 50"/>
            <p:cNvCxnSpPr/>
            <p:nvPr/>
          </p:nvCxnSpPr>
          <p:spPr>
            <a:xfrm flipV="1">
              <a:off x="5504800" y="6611414"/>
              <a:ext cx="5221088" cy="5943"/>
            </a:xfrm>
            <a:prstGeom prst="line">
              <a:avLst/>
            </a:prstGeom>
            <a:noFill/>
            <a:ln w="28575" cap="flat" cmpd="sng" algn="ctr">
              <a:solidFill>
                <a:schemeClr val="tx1">
                  <a:lumMod val="75000"/>
                </a:schemeClr>
              </a:solidFill>
              <a:prstDash val="solid"/>
              <a:headEnd type="none" w="med" len="med"/>
              <a:tailEnd type="none" w="med" len="med"/>
            </a:ln>
            <a:effectLst/>
          </p:spPr>
        </p:cxnSp>
        <p:cxnSp>
          <p:nvCxnSpPr>
            <p:cNvPr id="55" name="Straight Connector 54"/>
            <p:cNvCxnSpPr/>
            <p:nvPr/>
          </p:nvCxnSpPr>
          <p:spPr>
            <a:xfrm>
              <a:off x="10523151" y="6611415"/>
              <a:ext cx="252000" cy="0"/>
            </a:xfrm>
            <a:prstGeom prst="line">
              <a:avLst/>
            </a:prstGeom>
            <a:noFill/>
            <a:ln w="28575" cap="flat" cmpd="sng" algn="ctr">
              <a:solidFill>
                <a:schemeClr val="tx1">
                  <a:lumMod val="75000"/>
                </a:schemeClr>
              </a:solidFill>
              <a:prstDash val="solid"/>
              <a:headEnd type="none" w="med" len="med"/>
              <a:tailEnd type="none" w="med" len="med"/>
            </a:ln>
            <a:effectLst/>
          </p:spPr>
        </p:cxnSp>
        <p:grpSp>
          <p:nvGrpSpPr>
            <p:cNvPr id="4" name="Group 3"/>
            <p:cNvGrpSpPr/>
            <p:nvPr/>
          </p:nvGrpSpPr>
          <p:grpSpPr>
            <a:xfrm>
              <a:off x="5329142" y="6598650"/>
              <a:ext cx="8950905" cy="882174"/>
              <a:chOff x="5329142" y="6598650"/>
              <a:chExt cx="8950905" cy="882174"/>
            </a:xfrm>
          </p:grpSpPr>
          <p:grpSp>
            <p:nvGrpSpPr>
              <p:cNvPr id="60" name="Group 59"/>
              <p:cNvGrpSpPr/>
              <p:nvPr/>
            </p:nvGrpSpPr>
            <p:grpSpPr>
              <a:xfrm>
                <a:off x="5329142" y="6598650"/>
                <a:ext cx="5706746" cy="623068"/>
                <a:chOff x="5352947" y="7251021"/>
                <a:chExt cx="5719415" cy="623068"/>
              </a:xfrm>
            </p:grpSpPr>
            <p:sp>
              <p:nvSpPr>
                <p:cNvPr id="61" name="TextBox 60"/>
                <p:cNvSpPr txBox="1"/>
                <p:nvPr/>
              </p:nvSpPr>
              <p:spPr>
                <a:xfrm>
                  <a:off x="7065508" y="7420862"/>
                  <a:ext cx="2786640" cy="356944"/>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505050">
                          <a:lumMod val="75000"/>
                        </a:srgbClr>
                      </a:solidFill>
                      <a:latin typeface="Verdana"/>
                    </a:rPr>
                    <a:t>Dosing period (days)</a:t>
                  </a:r>
                </a:p>
              </p:txBody>
            </p:sp>
            <p:sp>
              <p:nvSpPr>
                <p:cNvPr id="62" name="TextBox 61"/>
                <p:cNvSpPr txBox="1"/>
                <p:nvPr/>
              </p:nvSpPr>
              <p:spPr>
                <a:xfrm>
                  <a:off x="6090793" y="7510398"/>
                  <a:ext cx="352096" cy="356944"/>
                </a:xfrm>
                <a:prstGeom prst="rect">
                  <a:avLst/>
                </a:prstGeom>
                <a:solidFill>
                  <a:schemeClr val="tx1">
                    <a:lumMod val="75000"/>
                  </a:schemeClr>
                </a:solidFill>
                <a:ln>
                  <a:solidFill>
                    <a:schemeClr val="tx1">
                      <a:lumMod val="75000"/>
                    </a:schemeClr>
                  </a:solidFill>
                </a:ln>
              </p:spPr>
              <p:txBody>
                <a:bodyPr wrap="square" rtlCol="0">
                  <a:spAutoFit/>
                </a:bodyPr>
                <a:lstStyle/>
                <a:p>
                  <a:pPr algn="ctr" defTabSz="607725" fontAlgn="base">
                    <a:spcBef>
                      <a:spcPct val="50000"/>
                    </a:spcBef>
                    <a:spcAft>
                      <a:spcPct val="0"/>
                    </a:spcAft>
                    <a:defRPr/>
                  </a:pPr>
                  <a:r>
                    <a:rPr lang="en-GB" sz="1333" b="1" dirty="0">
                      <a:solidFill>
                        <a:srgbClr val="FFFFFF"/>
                      </a:solidFill>
                      <a:latin typeface="Verdana"/>
                    </a:rPr>
                    <a:t>1</a:t>
                  </a:r>
                </a:p>
              </p:txBody>
            </p:sp>
            <p:sp>
              <p:nvSpPr>
                <p:cNvPr id="64" name="TextBox 63"/>
                <p:cNvSpPr txBox="1"/>
                <p:nvPr/>
              </p:nvSpPr>
              <p:spPr>
                <a:xfrm>
                  <a:off x="10549728" y="7517144"/>
                  <a:ext cx="522634" cy="356945"/>
                </a:xfrm>
                <a:prstGeom prst="rect">
                  <a:avLst/>
                </a:prstGeom>
                <a:solidFill>
                  <a:schemeClr val="tx1">
                    <a:lumMod val="75000"/>
                  </a:schemeClr>
                </a:solidFill>
                <a:ln>
                  <a:solidFill>
                    <a:schemeClr val="tx1">
                      <a:lumMod val="75000"/>
                    </a:schemeClr>
                  </a:solidFill>
                </a:ln>
              </p:spPr>
              <p:txBody>
                <a:bodyPr wrap="square" rtlCol="0">
                  <a:spAutoFit/>
                </a:bodyPr>
                <a:lstStyle/>
                <a:p>
                  <a:pPr algn="ctr" defTabSz="607725" fontAlgn="base">
                    <a:spcBef>
                      <a:spcPct val="50000"/>
                    </a:spcBef>
                    <a:spcAft>
                      <a:spcPct val="0"/>
                    </a:spcAft>
                    <a:defRPr/>
                  </a:pPr>
                  <a:r>
                    <a:rPr lang="en-GB" sz="1333" b="1" dirty="0">
                      <a:solidFill>
                        <a:srgbClr val="FFFFFF"/>
                      </a:solidFill>
                      <a:latin typeface="Verdana"/>
                    </a:rPr>
                    <a:t>28</a:t>
                  </a:r>
                </a:p>
              </p:txBody>
            </p:sp>
            <p:cxnSp>
              <p:nvCxnSpPr>
                <p:cNvPr id="65" name="Straight Connector 64"/>
                <p:cNvCxnSpPr/>
                <p:nvPr/>
              </p:nvCxnSpPr>
              <p:spPr>
                <a:xfrm flipH="1">
                  <a:off x="10811045" y="7251021"/>
                  <a:ext cx="1" cy="253358"/>
                </a:xfrm>
                <a:prstGeom prst="line">
                  <a:avLst/>
                </a:prstGeom>
                <a:noFill/>
                <a:ln w="28575" cap="flat" cmpd="sng" algn="ctr">
                  <a:solidFill>
                    <a:schemeClr val="tx1">
                      <a:lumMod val="75000"/>
                    </a:schemeClr>
                  </a:solidFill>
                  <a:prstDash val="solid"/>
                  <a:headEnd type="none" w="med" len="med"/>
                  <a:tailEnd type="none" w="med" len="med"/>
                </a:ln>
                <a:effectLst/>
              </p:spPr>
            </p:cxnSp>
            <p:cxnSp>
              <p:nvCxnSpPr>
                <p:cNvPr id="76" name="Straight Connector 75"/>
                <p:cNvCxnSpPr>
                  <a:endCxn id="62" idx="0"/>
                </p:cNvCxnSpPr>
                <p:nvPr/>
              </p:nvCxnSpPr>
              <p:spPr>
                <a:xfrm>
                  <a:off x="6264601" y="7254285"/>
                  <a:ext cx="2240" cy="256114"/>
                </a:xfrm>
                <a:prstGeom prst="line">
                  <a:avLst/>
                </a:prstGeom>
                <a:noFill/>
                <a:ln w="28575" cap="flat" cmpd="sng" algn="ctr">
                  <a:solidFill>
                    <a:schemeClr val="tx1">
                      <a:lumMod val="75000"/>
                    </a:schemeClr>
                  </a:solidFill>
                  <a:prstDash val="solid"/>
                  <a:headEnd type="none" w="med" len="med"/>
                  <a:tailEnd type="none" w="med" len="med"/>
                </a:ln>
                <a:effectLst/>
              </p:spPr>
            </p:cxnSp>
            <p:cxnSp>
              <p:nvCxnSpPr>
                <p:cNvPr id="77" name="Straight Connector 76"/>
                <p:cNvCxnSpPr/>
                <p:nvPr/>
              </p:nvCxnSpPr>
              <p:spPr>
                <a:xfrm>
                  <a:off x="5533592" y="7263786"/>
                  <a:ext cx="2239" cy="235806"/>
                </a:xfrm>
                <a:prstGeom prst="line">
                  <a:avLst/>
                </a:prstGeom>
                <a:noFill/>
                <a:ln w="28575" cap="flat" cmpd="sng" algn="ctr">
                  <a:solidFill>
                    <a:schemeClr val="tx1">
                      <a:lumMod val="75000"/>
                    </a:schemeClr>
                  </a:solidFill>
                  <a:prstDash val="solid"/>
                  <a:headEnd type="none" w="med" len="med"/>
                  <a:tailEnd type="none" w="med" len="med"/>
                </a:ln>
                <a:effectLst/>
              </p:spPr>
            </p:cxnSp>
            <p:sp>
              <p:nvSpPr>
                <p:cNvPr id="82" name="TextBox 81"/>
                <p:cNvSpPr txBox="1"/>
                <p:nvPr/>
              </p:nvSpPr>
              <p:spPr>
                <a:xfrm>
                  <a:off x="5352947" y="7503145"/>
                  <a:ext cx="352096" cy="356944"/>
                </a:xfrm>
                <a:prstGeom prst="rect">
                  <a:avLst/>
                </a:prstGeom>
                <a:solidFill>
                  <a:schemeClr val="tx1">
                    <a:lumMod val="75000"/>
                  </a:schemeClr>
                </a:solidFill>
                <a:ln>
                  <a:solidFill>
                    <a:schemeClr val="tx1">
                      <a:lumMod val="75000"/>
                    </a:schemeClr>
                  </a:solidFill>
                </a:ln>
              </p:spPr>
              <p:txBody>
                <a:bodyPr wrap="square" rtlCol="0">
                  <a:spAutoFit/>
                </a:bodyPr>
                <a:lstStyle/>
                <a:p>
                  <a:pPr algn="ctr" defTabSz="607725" fontAlgn="base">
                    <a:spcBef>
                      <a:spcPct val="50000"/>
                    </a:spcBef>
                    <a:spcAft>
                      <a:spcPct val="0"/>
                    </a:spcAft>
                    <a:defRPr/>
                  </a:pPr>
                  <a:r>
                    <a:rPr lang="en-GB" sz="1333" b="1" dirty="0">
                      <a:solidFill>
                        <a:srgbClr val="FFFFFF"/>
                      </a:solidFill>
                      <a:latin typeface="Verdana"/>
                    </a:rPr>
                    <a:t>0</a:t>
                  </a:r>
                </a:p>
              </p:txBody>
            </p:sp>
          </p:grpSp>
          <p:cxnSp>
            <p:nvCxnSpPr>
              <p:cNvPr id="56" name="Straight Connector 55"/>
              <p:cNvCxnSpPr/>
              <p:nvPr/>
            </p:nvCxnSpPr>
            <p:spPr>
              <a:xfrm>
                <a:off x="10725888" y="6611414"/>
                <a:ext cx="3312000" cy="1"/>
              </a:xfrm>
              <a:prstGeom prst="line">
                <a:avLst/>
              </a:prstGeom>
              <a:noFill/>
              <a:ln w="28575" cap="flat" cmpd="sng" algn="ctr">
                <a:solidFill>
                  <a:schemeClr val="tx1">
                    <a:lumMod val="75000"/>
                  </a:schemeClr>
                </a:solidFill>
                <a:prstDash val="dash"/>
                <a:headEnd type="none" w="med" len="med"/>
                <a:tailEnd type="none" w="med" len="med"/>
              </a:ln>
              <a:effectLst/>
            </p:spPr>
          </p:cxnSp>
          <p:sp>
            <p:nvSpPr>
              <p:cNvPr id="58" name="TextBox 57"/>
              <p:cNvSpPr txBox="1"/>
              <p:nvPr/>
            </p:nvSpPr>
            <p:spPr>
              <a:xfrm>
                <a:off x="13795728" y="6877737"/>
                <a:ext cx="484319" cy="603087"/>
              </a:xfrm>
              <a:prstGeom prst="rect">
                <a:avLst/>
              </a:prstGeom>
              <a:solidFill>
                <a:schemeClr val="tx1">
                  <a:lumMod val="75000"/>
                </a:schemeClr>
              </a:solidFill>
              <a:ln>
                <a:solidFill>
                  <a:schemeClr val="tx1">
                    <a:lumMod val="75000"/>
                  </a:schemeClr>
                </a:solidFill>
              </a:ln>
            </p:spPr>
            <p:txBody>
              <a:bodyPr wrap="square" rtlCol="0">
                <a:spAutoFit/>
              </a:bodyPr>
              <a:lstStyle/>
              <a:p>
                <a:pPr algn="ctr" defTabSz="607725" fontAlgn="base">
                  <a:spcBef>
                    <a:spcPct val="50000"/>
                  </a:spcBef>
                  <a:spcAft>
                    <a:spcPct val="0"/>
                  </a:spcAft>
                  <a:defRPr/>
                </a:pPr>
                <a:r>
                  <a:rPr lang="en-GB" sz="1333" b="1" dirty="0">
                    <a:solidFill>
                      <a:srgbClr val="FFFFFF"/>
                    </a:solidFill>
                    <a:latin typeface="Verdana"/>
                  </a:rPr>
                  <a:t>84</a:t>
                </a:r>
              </a:p>
            </p:txBody>
          </p:sp>
          <p:cxnSp>
            <p:nvCxnSpPr>
              <p:cNvPr id="63" name="Straight Connector 62"/>
              <p:cNvCxnSpPr/>
              <p:nvPr/>
            </p:nvCxnSpPr>
            <p:spPr>
              <a:xfrm flipH="1">
                <a:off x="14041483" y="6600232"/>
                <a:ext cx="1" cy="253358"/>
              </a:xfrm>
              <a:prstGeom prst="line">
                <a:avLst/>
              </a:prstGeom>
              <a:noFill/>
              <a:ln w="28575" cap="flat" cmpd="sng" algn="ctr">
                <a:solidFill>
                  <a:schemeClr val="tx1">
                    <a:lumMod val="75000"/>
                  </a:schemeClr>
                </a:solidFill>
                <a:prstDash val="solid"/>
                <a:headEnd type="none" w="med" len="med"/>
                <a:tailEnd type="none" w="med" len="med"/>
              </a:ln>
              <a:effectLst/>
            </p:spPr>
          </p:cxnSp>
          <p:sp>
            <p:nvSpPr>
              <p:cNvPr id="70" name="TextBox 69"/>
              <p:cNvSpPr txBox="1"/>
              <p:nvPr/>
            </p:nvSpPr>
            <p:spPr>
              <a:xfrm>
                <a:off x="11555914" y="6721507"/>
                <a:ext cx="1746078" cy="603088"/>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505050">
                        <a:lumMod val="75000"/>
                      </a:srgbClr>
                    </a:solidFill>
                    <a:latin typeface="Verdana"/>
                  </a:rPr>
                  <a:t>Follow-up phase</a:t>
                </a:r>
              </a:p>
            </p:txBody>
          </p:sp>
        </p:grpSp>
      </p:grpSp>
      <p:sp>
        <p:nvSpPr>
          <p:cNvPr id="72" name="Rounded Rectangle 71"/>
          <p:cNvSpPr/>
          <p:nvPr/>
        </p:nvSpPr>
        <p:spPr>
          <a:xfrm>
            <a:off x="598491" y="3548416"/>
            <a:ext cx="10980208" cy="1887301"/>
          </a:xfrm>
          <a:prstGeom prst="roundRect">
            <a:avLst>
              <a:gd name="adj" fmla="val 3040"/>
            </a:avLst>
          </a:prstGeom>
          <a:noFill/>
          <a:ln w="57150" cap="flat" cmpd="sng" algn="ctr">
            <a:solidFill>
              <a:schemeClr val="accent1"/>
            </a:solidFill>
            <a:prstDash val="solid"/>
          </a:ln>
          <a:effectLst/>
        </p:spPr>
        <p:txBody>
          <a:bodyPr lIns="38100" rIns="38100" rtlCol="0" anchor="ctr"/>
          <a:lstStyle/>
          <a:p>
            <a:pPr algn="ctr" defTabSz="760647" eaLnBrk="0" hangingPunct="0">
              <a:defRPr/>
            </a:pPr>
            <a:endParaRPr lang="en-GB" sz="1500" kern="0" dirty="0" err="1">
              <a:solidFill>
                <a:srgbClr val="FFFFFF"/>
              </a:solidFill>
              <a:latin typeface="Verdana"/>
            </a:endParaRPr>
          </a:p>
        </p:txBody>
      </p:sp>
      <p:sp>
        <p:nvSpPr>
          <p:cNvPr id="73" name="Rounded Rectangle 72">
            <a:extLst>
              <a:ext uri="{FF2B5EF4-FFF2-40B4-BE49-F238E27FC236}">
                <a16:creationId xmlns:a16="http://schemas.microsoft.com/office/drawing/2014/main" id="{24BD1708-D8D0-4A60-B8E1-8330070B3CA7}"/>
              </a:ext>
            </a:extLst>
          </p:cNvPr>
          <p:cNvSpPr/>
          <p:nvPr/>
        </p:nvSpPr>
        <p:spPr bwMode="auto">
          <a:xfrm>
            <a:off x="2523261" y="3631944"/>
            <a:ext cx="623344" cy="374203"/>
          </a:xfrm>
          <a:prstGeom prst="roundRect">
            <a:avLst/>
          </a:prstGeom>
          <a:solidFill>
            <a:schemeClr val="accent2"/>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100 mg</a:t>
            </a:r>
            <a:b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QD</a:t>
            </a:r>
          </a:p>
        </p:txBody>
      </p:sp>
      <p:sp>
        <p:nvSpPr>
          <p:cNvPr id="74" name="Rounded Rectangle 73">
            <a:extLst>
              <a:ext uri="{FF2B5EF4-FFF2-40B4-BE49-F238E27FC236}">
                <a16:creationId xmlns:a16="http://schemas.microsoft.com/office/drawing/2014/main" id="{24BD1708-D8D0-4A60-B8E1-8330070B3CA7}"/>
              </a:ext>
            </a:extLst>
          </p:cNvPr>
          <p:cNvSpPr/>
          <p:nvPr/>
        </p:nvSpPr>
        <p:spPr bwMode="auto">
          <a:xfrm>
            <a:off x="2520282" y="4059403"/>
            <a:ext cx="4227635" cy="388585"/>
          </a:xfrm>
          <a:prstGeom prst="roundRect">
            <a:avLst/>
          </a:prstGeom>
          <a:solidFill>
            <a:schemeClr val="accent1"/>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75 mg</a:t>
            </a:r>
            <a:b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QD</a:t>
            </a:r>
          </a:p>
        </p:txBody>
      </p:sp>
      <p:sp>
        <p:nvSpPr>
          <p:cNvPr id="75" name="Rounded Rectangle 74">
            <a:extLst>
              <a:ext uri="{FF2B5EF4-FFF2-40B4-BE49-F238E27FC236}">
                <a16:creationId xmlns:a16="http://schemas.microsoft.com/office/drawing/2014/main" id="{24BD1708-D8D0-4A60-B8E1-8330070B3CA7}"/>
              </a:ext>
            </a:extLst>
          </p:cNvPr>
          <p:cNvSpPr/>
          <p:nvPr/>
        </p:nvSpPr>
        <p:spPr bwMode="auto">
          <a:xfrm>
            <a:off x="2520281" y="4516026"/>
            <a:ext cx="4227635" cy="358012"/>
          </a:xfrm>
          <a:prstGeom prst="roundRect">
            <a:avLst/>
          </a:prstGeom>
          <a:solidFill>
            <a:srgbClr val="7030A0"/>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150 mg</a:t>
            </a:r>
            <a:b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QD</a:t>
            </a:r>
          </a:p>
        </p:txBody>
      </p:sp>
      <p:sp>
        <p:nvSpPr>
          <p:cNvPr id="79" name="Rounded Rectangle 78">
            <a:extLst>
              <a:ext uri="{FF2B5EF4-FFF2-40B4-BE49-F238E27FC236}">
                <a16:creationId xmlns:a16="http://schemas.microsoft.com/office/drawing/2014/main" id="{24BD1708-D8D0-4A60-B8E1-8330070B3CA7}"/>
              </a:ext>
            </a:extLst>
          </p:cNvPr>
          <p:cNvSpPr/>
          <p:nvPr/>
        </p:nvSpPr>
        <p:spPr bwMode="auto">
          <a:xfrm>
            <a:off x="3172125" y="3637069"/>
            <a:ext cx="3575791" cy="369077"/>
          </a:xfrm>
          <a:prstGeom prst="roundRect">
            <a:avLst/>
          </a:prstGeom>
          <a:solidFill>
            <a:schemeClr val="accent2"/>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25 mg</a:t>
            </a:r>
            <a:b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QD</a:t>
            </a:r>
          </a:p>
        </p:txBody>
      </p:sp>
      <p:sp>
        <p:nvSpPr>
          <p:cNvPr id="80" name="Rectangle 79"/>
          <p:cNvSpPr/>
          <p:nvPr/>
        </p:nvSpPr>
        <p:spPr>
          <a:xfrm>
            <a:off x="694696" y="3586746"/>
            <a:ext cx="2095113" cy="1798634"/>
          </a:xfrm>
          <a:prstGeom prst="rect">
            <a:avLst/>
          </a:prstGeom>
        </p:spPr>
        <p:txBody>
          <a:bodyPr wrap="square">
            <a:spAutoFit/>
          </a:bodyPr>
          <a:lstStyle/>
          <a:p>
            <a:pPr defTabSz="1219102" fontAlgn="base">
              <a:spcBef>
                <a:spcPct val="50000"/>
              </a:spcBef>
              <a:spcAft>
                <a:spcPct val="0"/>
              </a:spcAft>
              <a:defRPr/>
            </a:pPr>
            <a: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Session 8</a:t>
            </a:r>
            <a:b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167"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(8 drug; 4 placebo)</a:t>
            </a:r>
          </a:p>
          <a:p>
            <a:pPr defTabSz="1219102" fontAlgn="base">
              <a:spcBef>
                <a:spcPct val="50000"/>
              </a:spcBef>
              <a:spcAft>
                <a:spcPct val="0"/>
              </a:spcAft>
              <a:defRPr/>
            </a:pPr>
            <a: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Session 9</a:t>
            </a:r>
            <a:b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167"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(8 drug; 4 placebo)</a:t>
            </a:r>
            <a:endPar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endParaRPr>
          </a:p>
          <a:p>
            <a:pPr defTabSz="1219102" fontAlgn="base">
              <a:spcBef>
                <a:spcPct val="50000"/>
              </a:spcBef>
              <a:spcAft>
                <a:spcPct val="0"/>
              </a:spcAft>
              <a:defRPr/>
            </a:pPr>
            <a: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Session 10</a:t>
            </a:r>
            <a:b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167"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(9 drug; 3 placebo)</a:t>
            </a:r>
          </a:p>
          <a:p>
            <a:pPr defTabSz="1219102" fontAlgn="base">
              <a:spcBef>
                <a:spcPct val="50000"/>
              </a:spcBef>
              <a:spcAft>
                <a:spcPct val="0"/>
              </a:spcAft>
              <a:defRPr/>
            </a:pPr>
            <a: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Optional Session A</a:t>
            </a:r>
            <a:br>
              <a:rPr lang="en-US" sz="1167" b="1"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167" dirty="0">
                <a:solidFill>
                  <a:srgbClr val="505050">
                    <a:lumMod val="75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(9 drug; 3 placebo)</a:t>
            </a:r>
          </a:p>
        </p:txBody>
      </p:sp>
      <p:sp>
        <p:nvSpPr>
          <p:cNvPr id="71" name="Rounded Rectangle 70">
            <a:extLst>
              <a:ext uri="{FF2B5EF4-FFF2-40B4-BE49-F238E27FC236}">
                <a16:creationId xmlns:a16="http://schemas.microsoft.com/office/drawing/2014/main" id="{24BD1708-D8D0-4A60-B8E1-8330070B3CA7}"/>
              </a:ext>
            </a:extLst>
          </p:cNvPr>
          <p:cNvSpPr/>
          <p:nvPr/>
        </p:nvSpPr>
        <p:spPr bwMode="auto">
          <a:xfrm>
            <a:off x="6795531" y="3631943"/>
            <a:ext cx="2643358" cy="381507"/>
          </a:xfrm>
          <a:prstGeom prst="roundRect">
            <a:avLst/>
          </a:prstGeom>
          <a:solidFill>
            <a:schemeClr val="tx1">
              <a:lumMod val="40000"/>
              <a:lumOff val="60000"/>
            </a:schemeClr>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8 week follow-up</a:t>
            </a:r>
          </a:p>
        </p:txBody>
      </p:sp>
      <p:sp>
        <p:nvSpPr>
          <p:cNvPr id="85" name="Rounded Rectangle 84">
            <a:extLst>
              <a:ext uri="{FF2B5EF4-FFF2-40B4-BE49-F238E27FC236}">
                <a16:creationId xmlns:a16="http://schemas.microsoft.com/office/drawing/2014/main" id="{24BD1708-D8D0-4A60-B8E1-8330070B3CA7}"/>
              </a:ext>
            </a:extLst>
          </p:cNvPr>
          <p:cNvSpPr/>
          <p:nvPr/>
        </p:nvSpPr>
        <p:spPr bwMode="auto">
          <a:xfrm>
            <a:off x="6795530" y="4058139"/>
            <a:ext cx="2629901" cy="401783"/>
          </a:xfrm>
          <a:prstGeom prst="roundRect">
            <a:avLst/>
          </a:prstGeom>
          <a:solidFill>
            <a:schemeClr val="tx1">
              <a:lumMod val="40000"/>
              <a:lumOff val="60000"/>
            </a:schemeClr>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8 week follow-up</a:t>
            </a:r>
          </a:p>
        </p:txBody>
      </p:sp>
      <p:sp>
        <p:nvSpPr>
          <p:cNvPr id="86" name="Rounded Rectangle 85">
            <a:extLst>
              <a:ext uri="{FF2B5EF4-FFF2-40B4-BE49-F238E27FC236}">
                <a16:creationId xmlns:a16="http://schemas.microsoft.com/office/drawing/2014/main" id="{24BD1708-D8D0-4A60-B8E1-8330070B3CA7}"/>
              </a:ext>
            </a:extLst>
          </p:cNvPr>
          <p:cNvSpPr/>
          <p:nvPr/>
        </p:nvSpPr>
        <p:spPr bwMode="auto">
          <a:xfrm>
            <a:off x="6795533" y="4505920"/>
            <a:ext cx="2629900" cy="387456"/>
          </a:xfrm>
          <a:prstGeom prst="roundRect">
            <a:avLst/>
          </a:prstGeom>
          <a:solidFill>
            <a:schemeClr val="tx1">
              <a:lumMod val="40000"/>
              <a:lumOff val="60000"/>
            </a:schemeClr>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FFFFFF"/>
                </a:solidFill>
                <a:latin typeface="Verdana" panose="020B0604030504040204" pitchFamily="34" charset="0"/>
                <a:ea typeface="Verdana" panose="020B0604030504040204" pitchFamily="34" charset="0"/>
                <a:cs typeface="Verdana" panose="020B0604030504040204" pitchFamily="34" charset="0"/>
                <a:sym typeface="Arial" pitchFamily="-110" charset="0"/>
              </a:rPr>
              <a:t>8 week follow-up</a:t>
            </a:r>
          </a:p>
        </p:txBody>
      </p:sp>
      <p:sp>
        <p:nvSpPr>
          <p:cNvPr id="42" name="Rounded Rectangle 41">
            <a:extLst>
              <a:ext uri="{FF2B5EF4-FFF2-40B4-BE49-F238E27FC236}">
                <a16:creationId xmlns:a16="http://schemas.microsoft.com/office/drawing/2014/main" id="{24BD1708-D8D0-4A60-B8E1-8330070B3CA7}"/>
              </a:ext>
            </a:extLst>
          </p:cNvPr>
          <p:cNvSpPr/>
          <p:nvPr/>
        </p:nvSpPr>
        <p:spPr bwMode="auto">
          <a:xfrm>
            <a:off x="2520282" y="4937089"/>
            <a:ext cx="4227634" cy="404729"/>
          </a:xfrm>
          <a:prstGeom prst="roundRect">
            <a:avLst/>
          </a:prstGeom>
          <a:solidFill>
            <a:schemeClr val="bg1"/>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505050">
                    <a:lumMod val="50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250 mg</a:t>
            </a:r>
            <a:br>
              <a:rPr lang="en-US" sz="1000" dirty="0">
                <a:solidFill>
                  <a:srgbClr val="505050">
                    <a:lumMod val="50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br>
            <a:r>
              <a:rPr lang="en-US" sz="1000" dirty="0">
                <a:solidFill>
                  <a:srgbClr val="505050">
                    <a:lumMod val="50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QD</a:t>
            </a:r>
          </a:p>
        </p:txBody>
      </p:sp>
      <p:sp>
        <p:nvSpPr>
          <p:cNvPr id="43" name="Rounded Rectangle 42">
            <a:extLst>
              <a:ext uri="{FF2B5EF4-FFF2-40B4-BE49-F238E27FC236}">
                <a16:creationId xmlns:a16="http://schemas.microsoft.com/office/drawing/2014/main" id="{24BD1708-D8D0-4A60-B8E1-8330070B3CA7}"/>
              </a:ext>
            </a:extLst>
          </p:cNvPr>
          <p:cNvSpPr/>
          <p:nvPr/>
        </p:nvSpPr>
        <p:spPr bwMode="auto">
          <a:xfrm>
            <a:off x="6795532" y="4937089"/>
            <a:ext cx="2629899" cy="416899"/>
          </a:xfrm>
          <a:prstGeom prst="roundRect">
            <a:avLst/>
          </a:prstGeom>
          <a:solidFill>
            <a:schemeClr val="bg1"/>
          </a:solidFill>
          <a:ln w="12700" cap="flat" cmpd="sng" algn="ctr">
            <a:solidFill>
              <a:schemeClr val="accent1"/>
            </a:solidFill>
            <a:prstDash val="solid"/>
            <a:round/>
            <a:headEnd type="none" w="med" len="med"/>
            <a:tailEnd type="none" w="med" len="med"/>
          </a:ln>
          <a:effectLst/>
        </p:spPr>
        <p:txBody>
          <a:bodyPr vert="horz" wrap="square" lIns="91440" tIns="60960" rIns="0" bIns="60960" numCol="1" rtlCol="0" anchor="ctr" anchorCtr="0" compatLnSpc="1">
            <a:prstTxWarp prst="textNoShape">
              <a:avLst/>
            </a:prstTxWarp>
          </a:bodyPr>
          <a:lstStyle/>
          <a:p>
            <a:pPr defTabSz="1219102" fontAlgn="base">
              <a:spcBef>
                <a:spcPct val="50000"/>
              </a:spcBef>
              <a:spcAft>
                <a:spcPct val="0"/>
              </a:spcAft>
              <a:defRPr/>
            </a:pPr>
            <a:r>
              <a:rPr lang="en-US" sz="1000" dirty="0">
                <a:solidFill>
                  <a:srgbClr val="505050">
                    <a:lumMod val="50000"/>
                  </a:srgbClr>
                </a:solidFill>
                <a:latin typeface="Verdana" panose="020B0604030504040204" pitchFamily="34" charset="0"/>
                <a:ea typeface="Verdana" panose="020B0604030504040204" pitchFamily="34" charset="0"/>
                <a:cs typeface="Verdana" panose="020B0604030504040204" pitchFamily="34" charset="0"/>
                <a:sym typeface="Arial" pitchFamily="-110" charset="0"/>
              </a:rPr>
              <a:t>8 week follow-up</a:t>
            </a:r>
          </a:p>
        </p:txBody>
      </p:sp>
      <p:sp>
        <p:nvSpPr>
          <p:cNvPr id="33" name="TextBox 32"/>
          <p:cNvSpPr txBox="1"/>
          <p:nvPr/>
        </p:nvSpPr>
        <p:spPr>
          <a:xfrm>
            <a:off x="9686606" y="3674686"/>
            <a:ext cx="2068311" cy="1246495"/>
          </a:xfrm>
          <a:prstGeom prst="rect">
            <a:avLst/>
          </a:prstGeom>
          <a:noFill/>
          <a:ln w="38100">
            <a:noFill/>
          </a:ln>
        </p:spPr>
        <p:txBody>
          <a:bodyPr wrap="square" rtlCol="0">
            <a:spAutoFit/>
          </a:bodyPr>
          <a:lstStyle/>
          <a:p>
            <a:pPr defTabSz="607725" fontAlgn="base">
              <a:spcBef>
                <a:spcPct val="50000"/>
              </a:spcBef>
              <a:spcAft>
                <a:spcPct val="0"/>
              </a:spcAft>
              <a:defRPr/>
            </a:pPr>
            <a:r>
              <a:rPr lang="en-US" sz="1500" b="1" dirty="0">
                <a:solidFill>
                  <a:srgbClr val="09357A"/>
                </a:solidFill>
                <a:latin typeface="Verdana"/>
              </a:rPr>
              <a:t>The results from these sessions are being presented </a:t>
            </a:r>
            <a:br>
              <a:rPr lang="en-US" sz="1500" b="1" dirty="0">
                <a:solidFill>
                  <a:srgbClr val="09357A"/>
                </a:solidFill>
                <a:latin typeface="Verdana"/>
              </a:rPr>
            </a:br>
            <a:r>
              <a:rPr lang="en-US" sz="1500" b="1" dirty="0">
                <a:solidFill>
                  <a:srgbClr val="09357A"/>
                </a:solidFill>
                <a:latin typeface="Verdana"/>
              </a:rPr>
              <a:t>here today</a:t>
            </a:r>
          </a:p>
        </p:txBody>
      </p:sp>
      <p:sp>
        <p:nvSpPr>
          <p:cNvPr id="34" name="Right Brace 33"/>
          <p:cNvSpPr/>
          <p:nvPr/>
        </p:nvSpPr>
        <p:spPr>
          <a:xfrm>
            <a:off x="9499963" y="3674686"/>
            <a:ext cx="186643" cy="1260343"/>
          </a:xfrm>
          <a:prstGeom prst="rightBrace">
            <a:avLst/>
          </a:prstGeom>
          <a:noFill/>
          <a:ln w="28575" cap="flat" cmpd="sng" algn="ctr">
            <a:solidFill>
              <a:srgbClr val="09357A"/>
            </a:solidFill>
            <a:prstDash val="solid"/>
            <a:headEnd type="none" w="med" len="med"/>
            <a:tailEnd type="none" w="med" len="med"/>
          </a:ln>
          <a:effectLst/>
        </p:spPr>
        <p:txBody>
          <a:bodyPr rtlCol="0" anchor="ctr"/>
          <a:lstStyle/>
          <a:p>
            <a:pPr algn="ctr" defTabSz="607725" fontAlgn="base">
              <a:spcBef>
                <a:spcPct val="50000"/>
              </a:spcBef>
              <a:spcAft>
                <a:spcPct val="0"/>
              </a:spcAft>
            </a:pPr>
            <a:endParaRPr lang="en-GB" sz="2500">
              <a:solidFill>
                <a:srgbClr val="505050"/>
              </a:solidFill>
              <a:latin typeface="Arial" pitchFamily="-65" charset="0"/>
            </a:endParaRPr>
          </a:p>
        </p:txBody>
      </p:sp>
      <p:sp>
        <p:nvSpPr>
          <p:cNvPr id="35" name="TextBox 34"/>
          <p:cNvSpPr txBox="1"/>
          <p:nvPr/>
        </p:nvSpPr>
        <p:spPr>
          <a:xfrm>
            <a:off x="4338728" y="6464025"/>
            <a:ext cx="3514548" cy="271934"/>
          </a:xfrm>
          <a:prstGeom prst="rect">
            <a:avLst/>
          </a:prstGeom>
          <a:noFill/>
        </p:spPr>
        <p:txBody>
          <a:bodyPr wrap="square" rtlCol="0">
            <a:spAutoFit/>
          </a:bodyPr>
          <a:lstStyle/>
          <a:p>
            <a:pPr defTabSz="607725" fontAlgn="base">
              <a:spcBef>
                <a:spcPct val="50000"/>
              </a:spcBef>
              <a:spcAft>
                <a:spcPct val="0"/>
              </a:spcAft>
            </a:pPr>
            <a:r>
              <a:rPr lang="en-GB" sz="1167" dirty="0" err="1">
                <a:solidFill>
                  <a:srgbClr val="505050"/>
                </a:solidFill>
                <a:latin typeface="Verdana"/>
              </a:rPr>
              <a:t>Zoulim</a:t>
            </a:r>
            <a:r>
              <a:rPr lang="en-GB" sz="1167" dirty="0">
                <a:solidFill>
                  <a:srgbClr val="505050"/>
                </a:solidFill>
                <a:latin typeface="Verdana"/>
              </a:rPr>
              <a:t> F, </a:t>
            </a:r>
            <a:r>
              <a:rPr lang="en-GB" sz="1167" i="1" dirty="0">
                <a:solidFill>
                  <a:srgbClr val="505050"/>
                </a:solidFill>
                <a:latin typeface="Verdana"/>
              </a:rPr>
              <a:t>et al</a:t>
            </a:r>
            <a:r>
              <a:rPr lang="en-GB" sz="1167" dirty="0">
                <a:solidFill>
                  <a:srgbClr val="505050"/>
                </a:solidFill>
                <a:latin typeface="Verdana"/>
              </a:rPr>
              <a:t>. EASL 2018</a:t>
            </a:r>
            <a:endParaRPr lang="en-US" sz="1167" dirty="0">
              <a:solidFill>
                <a:srgbClr val="505050"/>
              </a:solidFill>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0906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Isosceles Triangle 92"/>
          <p:cNvSpPr/>
          <p:nvPr/>
        </p:nvSpPr>
        <p:spPr>
          <a:xfrm flipV="1">
            <a:off x="8732108" y="3090138"/>
            <a:ext cx="147195" cy="155776"/>
          </a:xfrm>
          <a:prstGeom prst="triangle">
            <a:avLst/>
          </a:prstGeom>
          <a:solidFill>
            <a:srgbClr val="7E007F"/>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87" name="Isosceles Triangle 86"/>
          <p:cNvSpPr/>
          <p:nvPr/>
        </p:nvSpPr>
        <p:spPr>
          <a:xfrm flipV="1">
            <a:off x="7440781" y="4503543"/>
            <a:ext cx="147195" cy="155776"/>
          </a:xfrm>
          <a:prstGeom prst="triangle">
            <a:avLst/>
          </a:prstGeom>
          <a:solidFill>
            <a:srgbClr val="7E007F"/>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grpSp>
        <p:nvGrpSpPr>
          <p:cNvPr id="95" name="Group 94"/>
          <p:cNvGrpSpPr/>
          <p:nvPr/>
        </p:nvGrpSpPr>
        <p:grpSpPr>
          <a:xfrm>
            <a:off x="7438801" y="4248904"/>
            <a:ext cx="140278" cy="702726"/>
            <a:chOff x="3520176" y="3720695"/>
            <a:chExt cx="168334" cy="843271"/>
          </a:xfrm>
        </p:grpSpPr>
        <p:cxnSp>
          <p:nvCxnSpPr>
            <p:cNvPr id="96" name="Straight Connector 95"/>
            <p:cNvCxnSpPr/>
            <p:nvPr/>
          </p:nvCxnSpPr>
          <p:spPr>
            <a:xfrm flipH="1">
              <a:off x="3605606" y="3720695"/>
              <a:ext cx="8768" cy="843271"/>
            </a:xfrm>
            <a:prstGeom prst="line">
              <a:avLst/>
            </a:prstGeom>
            <a:noFill/>
            <a:ln w="38100" cap="flat" cmpd="sng" algn="ctr">
              <a:solidFill>
                <a:srgbClr val="7E007F"/>
              </a:solidFill>
              <a:prstDash val="solid"/>
              <a:headEnd type="none" w="med" len="med"/>
              <a:tailEnd type="none" w="med" len="med"/>
            </a:ln>
            <a:effectLst/>
          </p:spPr>
        </p:cxnSp>
        <p:cxnSp>
          <p:nvCxnSpPr>
            <p:cNvPr id="97" name="Straight Connector 96"/>
            <p:cNvCxnSpPr/>
            <p:nvPr/>
          </p:nvCxnSpPr>
          <p:spPr>
            <a:xfrm>
              <a:off x="3520176" y="3727022"/>
              <a:ext cx="168334" cy="0"/>
            </a:xfrm>
            <a:prstGeom prst="line">
              <a:avLst/>
            </a:prstGeom>
            <a:noFill/>
            <a:ln w="38100" cap="flat" cmpd="sng" algn="ctr">
              <a:solidFill>
                <a:srgbClr val="7E007F"/>
              </a:solidFill>
              <a:prstDash val="solid"/>
              <a:headEnd type="none" w="med" len="med"/>
              <a:tailEnd type="none" w="med" len="med"/>
            </a:ln>
            <a:effectLst/>
          </p:spPr>
        </p:cxnSp>
        <p:cxnSp>
          <p:nvCxnSpPr>
            <p:cNvPr id="98" name="Straight Connector 97"/>
            <p:cNvCxnSpPr/>
            <p:nvPr/>
          </p:nvCxnSpPr>
          <p:spPr>
            <a:xfrm>
              <a:off x="3520176" y="4563966"/>
              <a:ext cx="168334" cy="0"/>
            </a:xfrm>
            <a:prstGeom prst="line">
              <a:avLst/>
            </a:prstGeom>
            <a:noFill/>
            <a:ln w="38100" cap="flat" cmpd="sng" algn="ctr">
              <a:solidFill>
                <a:srgbClr val="7E007F"/>
              </a:solidFill>
              <a:prstDash val="solid"/>
              <a:headEnd type="none" w="med" len="med"/>
              <a:tailEnd type="none" w="med" len="med"/>
            </a:ln>
            <a:effectLst/>
          </p:spPr>
        </p:cxnSp>
      </p:grpSp>
      <p:grpSp>
        <p:nvGrpSpPr>
          <p:cNvPr id="102" name="Group 101"/>
          <p:cNvGrpSpPr/>
          <p:nvPr/>
        </p:nvGrpSpPr>
        <p:grpSpPr>
          <a:xfrm>
            <a:off x="8734545" y="2716405"/>
            <a:ext cx="146191" cy="868284"/>
            <a:chOff x="3513081" y="3522025"/>
            <a:chExt cx="175429" cy="1041941"/>
          </a:xfrm>
        </p:grpSpPr>
        <p:cxnSp>
          <p:nvCxnSpPr>
            <p:cNvPr id="103" name="Straight Connector 102"/>
            <p:cNvCxnSpPr/>
            <p:nvPr/>
          </p:nvCxnSpPr>
          <p:spPr>
            <a:xfrm>
              <a:off x="3599836" y="3531102"/>
              <a:ext cx="5770" cy="1032864"/>
            </a:xfrm>
            <a:prstGeom prst="line">
              <a:avLst/>
            </a:prstGeom>
            <a:noFill/>
            <a:ln w="38100" cap="flat" cmpd="sng" algn="ctr">
              <a:solidFill>
                <a:srgbClr val="7E007F"/>
              </a:solidFill>
              <a:prstDash val="solid"/>
              <a:headEnd type="none" w="med" len="med"/>
              <a:tailEnd type="none" w="med" len="med"/>
            </a:ln>
            <a:effectLst/>
          </p:spPr>
        </p:cxnSp>
        <p:cxnSp>
          <p:nvCxnSpPr>
            <p:cNvPr id="104" name="Straight Connector 103"/>
            <p:cNvCxnSpPr/>
            <p:nvPr/>
          </p:nvCxnSpPr>
          <p:spPr>
            <a:xfrm>
              <a:off x="3513081" y="3522025"/>
              <a:ext cx="168334" cy="0"/>
            </a:xfrm>
            <a:prstGeom prst="line">
              <a:avLst/>
            </a:prstGeom>
            <a:noFill/>
            <a:ln w="38100" cap="flat" cmpd="sng" algn="ctr">
              <a:solidFill>
                <a:srgbClr val="7E007F"/>
              </a:solidFill>
              <a:prstDash val="solid"/>
              <a:headEnd type="none" w="med" len="med"/>
              <a:tailEnd type="none" w="med" len="med"/>
            </a:ln>
            <a:effectLst/>
          </p:spPr>
        </p:cxnSp>
        <p:cxnSp>
          <p:nvCxnSpPr>
            <p:cNvPr id="105" name="Straight Connector 104"/>
            <p:cNvCxnSpPr/>
            <p:nvPr/>
          </p:nvCxnSpPr>
          <p:spPr>
            <a:xfrm>
              <a:off x="3520176" y="4563966"/>
              <a:ext cx="168334" cy="0"/>
            </a:xfrm>
            <a:prstGeom prst="line">
              <a:avLst/>
            </a:prstGeom>
            <a:noFill/>
            <a:ln w="38100" cap="flat" cmpd="sng" algn="ctr">
              <a:solidFill>
                <a:srgbClr val="7E007F"/>
              </a:solidFill>
              <a:prstDash val="solid"/>
              <a:headEnd type="none" w="med" len="med"/>
              <a:tailEnd type="none" w="med" len="med"/>
            </a:ln>
            <a:effectLst/>
          </p:spPr>
        </p:cxnSp>
      </p:grpSp>
      <p:grpSp>
        <p:nvGrpSpPr>
          <p:cNvPr id="109" name="Group 108"/>
          <p:cNvGrpSpPr/>
          <p:nvPr/>
        </p:nvGrpSpPr>
        <p:grpSpPr>
          <a:xfrm>
            <a:off x="8724173" y="1708654"/>
            <a:ext cx="154829" cy="1558849"/>
            <a:chOff x="3520176" y="3844700"/>
            <a:chExt cx="171784" cy="617652"/>
          </a:xfrm>
        </p:grpSpPr>
        <p:cxnSp>
          <p:nvCxnSpPr>
            <p:cNvPr id="110" name="Straight Connector 109"/>
            <p:cNvCxnSpPr/>
            <p:nvPr/>
          </p:nvCxnSpPr>
          <p:spPr>
            <a:xfrm>
              <a:off x="3604343" y="3844700"/>
              <a:ext cx="94" cy="617652"/>
            </a:xfrm>
            <a:prstGeom prst="line">
              <a:avLst/>
            </a:prstGeom>
            <a:noFill/>
            <a:ln w="38100" cap="flat" cmpd="sng" algn="ctr">
              <a:solidFill>
                <a:schemeClr val="bg1">
                  <a:lumMod val="65000"/>
                </a:schemeClr>
              </a:solidFill>
              <a:prstDash val="solid"/>
              <a:headEnd type="none" w="med" len="med"/>
              <a:tailEnd type="none" w="med" len="med"/>
            </a:ln>
            <a:effectLst/>
          </p:spPr>
        </p:cxnSp>
        <p:cxnSp>
          <p:nvCxnSpPr>
            <p:cNvPr id="111" name="Straight Connector 110"/>
            <p:cNvCxnSpPr/>
            <p:nvPr/>
          </p:nvCxnSpPr>
          <p:spPr>
            <a:xfrm>
              <a:off x="3520176" y="3844700"/>
              <a:ext cx="168334" cy="0"/>
            </a:xfrm>
            <a:prstGeom prst="line">
              <a:avLst/>
            </a:prstGeom>
            <a:noFill/>
            <a:ln w="38100" cap="flat" cmpd="sng" algn="ctr">
              <a:solidFill>
                <a:schemeClr val="bg1">
                  <a:lumMod val="65000"/>
                </a:schemeClr>
              </a:solidFill>
              <a:prstDash val="solid"/>
              <a:headEnd type="none" w="med" len="med"/>
              <a:tailEnd type="none" w="med" len="med"/>
            </a:ln>
            <a:effectLst/>
          </p:spPr>
        </p:cxnSp>
        <p:cxnSp>
          <p:nvCxnSpPr>
            <p:cNvPr id="112" name="Straight Connector 111"/>
            <p:cNvCxnSpPr/>
            <p:nvPr/>
          </p:nvCxnSpPr>
          <p:spPr>
            <a:xfrm>
              <a:off x="3523626" y="4462352"/>
              <a:ext cx="168334" cy="0"/>
            </a:xfrm>
            <a:prstGeom prst="line">
              <a:avLst/>
            </a:prstGeom>
            <a:noFill/>
            <a:ln w="38100" cap="flat" cmpd="sng" algn="ctr">
              <a:solidFill>
                <a:schemeClr val="bg1">
                  <a:lumMod val="65000"/>
                </a:schemeClr>
              </a:solidFill>
              <a:prstDash val="solid"/>
              <a:headEnd type="none" w="med" len="med"/>
              <a:tailEnd type="none" w="med" len="med"/>
            </a:ln>
            <a:effectLst/>
          </p:spPr>
        </p:cxnSp>
      </p:grpSp>
      <p:cxnSp>
        <p:nvCxnSpPr>
          <p:cNvPr id="48" name="Straight Connector 47"/>
          <p:cNvCxnSpPr/>
          <p:nvPr/>
        </p:nvCxnSpPr>
        <p:spPr>
          <a:xfrm flipV="1">
            <a:off x="7506448" y="3516628"/>
            <a:ext cx="1269138" cy="834187"/>
          </a:xfrm>
          <a:prstGeom prst="line">
            <a:avLst/>
          </a:prstGeom>
          <a:ln w="38100">
            <a:solidFill>
              <a:schemeClr val="accent1">
                <a:lumMod val="60000"/>
                <a:lumOff val="40000"/>
              </a:schemeClr>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45" name="Straight Connector 44"/>
          <p:cNvCxnSpPr/>
          <p:nvPr/>
        </p:nvCxnSpPr>
        <p:spPr>
          <a:xfrm flipV="1">
            <a:off x="6223052" y="4356425"/>
            <a:ext cx="1283396" cy="437859"/>
          </a:xfrm>
          <a:prstGeom prst="line">
            <a:avLst/>
          </a:prstGeom>
          <a:ln w="38100">
            <a:solidFill>
              <a:schemeClr val="accent1">
                <a:lumMod val="60000"/>
                <a:lumOff val="40000"/>
              </a:schemeClr>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57" name="Straight Connector 56"/>
          <p:cNvCxnSpPr>
            <a:endCxn id="93" idx="1"/>
          </p:cNvCxnSpPr>
          <p:nvPr/>
        </p:nvCxnSpPr>
        <p:spPr>
          <a:xfrm flipV="1">
            <a:off x="7559903" y="3168025"/>
            <a:ext cx="1209004" cy="1393393"/>
          </a:xfrm>
          <a:prstGeom prst="line">
            <a:avLst/>
          </a:prstGeom>
          <a:ln w="38100">
            <a:solidFill>
              <a:srgbClr val="7E007F"/>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52" name="Straight Connector 51"/>
          <p:cNvCxnSpPr>
            <a:endCxn id="87" idx="1"/>
          </p:cNvCxnSpPr>
          <p:nvPr/>
        </p:nvCxnSpPr>
        <p:spPr>
          <a:xfrm flipV="1">
            <a:off x="6180078" y="4581430"/>
            <a:ext cx="1297503" cy="18528"/>
          </a:xfrm>
          <a:prstGeom prst="line">
            <a:avLst/>
          </a:prstGeom>
          <a:ln w="38100">
            <a:solidFill>
              <a:srgbClr val="7E007F"/>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83" name="Group 82"/>
          <p:cNvGrpSpPr/>
          <p:nvPr/>
        </p:nvGrpSpPr>
        <p:grpSpPr>
          <a:xfrm>
            <a:off x="8739945" y="2536652"/>
            <a:ext cx="142982" cy="1872635"/>
            <a:chOff x="3524405" y="3638575"/>
            <a:chExt cx="171578" cy="1567457"/>
          </a:xfrm>
        </p:grpSpPr>
        <p:cxnSp>
          <p:nvCxnSpPr>
            <p:cNvPr id="84" name="Straight Connector 83"/>
            <p:cNvCxnSpPr/>
            <p:nvPr/>
          </p:nvCxnSpPr>
          <p:spPr>
            <a:xfrm flipH="1">
              <a:off x="3606128" y="3640006"/>
              <a:ext cx="3239" cy="1566026"/>
            </a:xfrm>
            <a:prstGeom prst="line">
              <a:avLst/>
            </a:prstGeom>
            <a:noFill/>
            <a:ln w="38100" cap="flat" cmpd="sng" algn="ctr">
              <a:solidFill>
                <a:srgbClr val="0100FB"/>
              </a:solidFill>
              <a:prstDash val="solid"/>
              <a:headEnd type="none" w="med" len="med"/>
              <a:tailEnd type="none" w="med" len="med"/>
            </a:ln>
            <a:effectLst/>
          </p:spPr>
        </p:cxnSp>
        <p:cxnSp>
          <p:nvCxnSpPr>
            <p:cNvPr id="85" name="Straight Connector 84"/>
            <p:cNvCxnSpPr/>
            <p:nvPr/>
          </p:nvCxnSpPr>
          <p:spPr>
            <a:xfrm>
              <a:off x="3527649" y="3638575"/>
              <a:ext cx="168334" cy="0"/>
            </a:xfrm>
            <a:prstGeom prst="line">
              <a:avLst/>
            </a:prstGeom>
            <a:noFill/>
            <a:ln w="38100" cap="flat" cmpd="sng" algn="ctr">
              <a:solidFill>
                <a:srgbClr val="0100FB"/>
              </a:solidFill>
              <a:prstDash val="solid"/>
              <a:headEnd type="none" w="med" len="med"/>
              <a:tailEnd type="none" w="med" len="med"/>
            </a:ln>
            <a:effectLst/>
          </p:spPr>
        </p:cxnSp>
        <p:cxnSp>
          <p:nvCxnSpPr>
            <p:cNvPr id="86" name="Straight Connector 85"/>
            <p:cNvCxnSpPr/>
            <p:nvPr/>
          </p:nvCxnSpPr>
          <p:spPr>
            <a:xfrm>
              <a:off x="3524405" y="5201551"/>
              <a:ext cx="168334" cy="0"/>
            </a:xfrm>
            <a:prstGeom prst="line">
              <a:avLst/>
            </a:prstGeom>
            <a:noFill/>
            <a:ln w="38100" cap="flat" cmpd="sng" algn="ctr">
              <a:solidFill>
                <a:srgbClr val="0100FB"/>
              </a:solidFill>
              <a:prstDash val="solid"/>
              <a:headEnd type="none" w="med" len="med"/>
              <a:tailEnd type="none" w="med" len="med"/>
            </a:ln>
            <a:effectLst/>
          </p:spPr>
        </p:cxnSp>
      </p:grpSp>
      <p:grpSp>
        <p:nvGrpSpPr>
          <p:cNvPr id="70" name="Group 69"/>
          <p:cNvGrpSpPr/>
          <p:nvPr/>
        </p:nvGrpSpPr>
        <p:grpSpPr>
          <a:xfrm>
            <a:off x="7434509" y="3929579"/>
            <a:ext cx="146957" cy="857008"/>
            <a:chOff x="3519635" y="3638575"/>
            <a:chExt cx="176348" cy="1021779"/>
          </a:xfrm>
        </p:grpSpPr>
        <p:cxnSp>
          <p:nvCxnSpPr>
            <p:cNvPr id="71" name="Straight Connector 70"/>
            <p:cNvCxnSpPr/>
            <p:nvPr/>
          </p:nvCxnSpPr>
          <p:spPr>
            <a:xfrm>
              <a:off x="3605749" y="3638576"/>
              <a:ext cx="212" cy="1021778"/>
            </a:xfrm>
            <a:prstGeom prst="line">
              <a:avLst/>
            </a:prstGeom>
            <a:noFill/>
            <a:ln w="38100" cap="flat" cmpd="sng" algn="ctr">
              <a:solidFill>
                <a:srgbClr val="0100FB"/>
              </a:solidFill>
              <a:prstDash val="solid"/>
              <a:headEnd type="none" w="med" len="med"/>
              <a:tailEnd type="none" w="med" len="med"/>
            </a:ln>
            <a:effectLst/>
          </p:spPr>
        </p:cxnSp>
        <p:cxnSp>
          <p:nvCxnSpPr>
            <p:cNvPr id="72" name="Straight Connector 71"/>
            <p:cNvCxnSpPr/>
            <p:nvPr/>
          </p:nvCxnSpPr>
          <p:spPr>
            <a:xfrm>
              <a:off x="3527649" y="3638575"/>
              <a:ext cx="168334" cy="0"/>
            </a:xfrm>
            <a:prstGeom prst="line">
              <a:avLst/>
            </a:prstGeom>
            <a:noFill/>
            <a:ln w="38100" cap="flat" cmpd="sng" algn="ctr">
              <a:solidFill>
                <a:srgbClr val="0100FB"/>
              </a:solidFill>
              <a:prstDash val="solid"/>
              <a:headEnd type="none" w="med" len="med"/>
              <a:tailEnd type="none" w="med" len="med"/>
            </a:ln>
            <a:effectLst/>
          </p:spPr>
        </p:cxnSp>
        <p:cxnSp>
          <p:nvCxnSpPr>
            <p:cNvPr id="73" name="Straight Connector 72"/>
            <p:cNvCxnSpPr/>
            <p:nvPr/>
          </p:nvCxnSpPr>
          <p:spPr>
            <a:xfrm>
              <a:off x="3519635" y="4660354"/>
              <a:ext cx="168334" cy="0"/>
            </a:xfrm>
            <a:prstGeom prst="line">
              <a:avLst/>
            </a:prstGeom>
            <a:noFill/>
            <a:ln w="38100" cap="flat" cmpd="sng" algn="ctr">
              <a:solidFill>
                <a:srgbClr val="0100FB"/>
              </a:solidFill>
              <a:prstDash val="solid"/>
              <a:headEnd type="none" w="med" len="med"/>
              <a:tailEnd type="none" w="med" len="med"/>
            </a:ln>
            <a:effectLst/>
          </p:spPr>
        </p:cxnSp>
      </p:grpSp>
      <p:cxnSp>
        <p:nvCxnSpPr>
          <p:cNvPr id="39" name="Straight Connector 38"/>
          <p:cNvCxnSpPr/>
          <p:nvPr/>
        </p:nvCxnSpPr>
        <p:spPr>
          <a:xfrm flipV="1">
            <a:off x="6276744" y="3334734"/>
            <a:ext cx="1234405" cy="863778"/>
          </a:xfrm>
          <a:prstGeom prst="line">
            <a:avLst/>
          </a:prstGeom>
          <a:ln w="38100">
            <a:solidFill>
              <a:srgbClr val="55A0FD"/>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normAutofit/>
          </a:bodyPr>
          <a:lstStyle/>
          <a:p>
            <a:r>
              <a:rPr lang="en-US" sz="2667" dirty="0"/>
              <a:t>Mean HBV DNA change from baseline up to 4 weeks follow-up</a:t>
            </a:r>
            <a:endParaRPr lang="en-GB" sz="2667" dirty="0"/>
          </a:p>
        </p:txBody>
      </p:sp>
      <p:sp>
        <p:nvSpPr>
          <p:cNvPr id="80" name="TextBox 79"/>
          <p:cNvSpPr txBox="1"/>
          <p:nvPr/>
        </p:nvSpPr>
        <p:spPr>
          <a:xfrm>
            <a:off x="1196879" y="6595366"/>
            <a:ext cx="7745697" cy="271934"/>
          </a:xfrm>
          <a:prstGeom prst="rect">
            <a:avLst/>
          </a:prstGeom>
          <a:noFill/>
        </p:spPr>
        <p:txBody>
          <a:bodyPr wrap="square" rtlCol="0">
            <a:spAutoFit/>
          </a:bodyPr>
          <a:lstStyle/>
          <a:p>
            <a:pPr defTabSz="607725" fontAlgn="base">
              <a:spcBef>
                <a:spcPct val="50000"/>
              </a:spcBef>
              <a:spcAft>
                <a:spcPct val="0"/>
              </a:spcAft>
              <a:defRPr/>
            </a:pPr>
            <a:r>
              <a:rPr lang="en-GB" sz="1167" baseline="30000" dirty="0">
                <a:solidFill>
                  <a:srgbClr val="4D4D4D"/>
                </a:solidFill>
                <a:latin typeface="Verdana"/>
                <a:cs typeface="Calibri" panose="020F0502020204030204" pitchFamily="34" charset="0"/>
              </a:rPr>
              <a:t>‡</a:t>
            </a:r>
            <a:r>
              <a:rPr lang="nl-BE" sz="1167" dirty="0">
                <a:solidFill>
                  <a:srgbClr val="505050"/>
                </a:solidFill>
                <a:latin typeface="Verdana"/>
              </a:rPr>
              <a:t>Roche COBAS AmpliPrep/COBAS TaqMan HBV Test, V. 2.0</a:t>
            </a:r>
            <a:endParaRPr lang="en-GB" sz="1167" baseline="30000" dirty="0">
              <a:solidFill>
                <a:srgbClr val="4D4D4D"/>
              </a:solidFill>
              <a:latin typeface="Verdana"/>
              <a:cs typeface="Calibri" panose="020F0502020204030204" pitchFamily="34" charset="0"/>
            </a:endParaRPr>
          </a:p>
        </p:txBody>
      </p:sp>
      <p:sp>
        <p:nvSpPr>
          <p:cNvPr id="94" name="TextBox 93"/>
          <p:cNvSpPr txBox="1"/>
          <p:nvPr/>
        </p:nvSpPr>
        <p:spPr>
          <a:xfrm>
            <a:off x="9788349" y="4232222"/>
            <a:ext cx="2264323" cy="990336"/>
          </a:xfrm>
          <a:prstGeom prst="rect">
            <a:avLst/>
          </a:prstGeom>
          <a:solidFill>
            <a:schemeClr val="bg1"/>
          </a:solidFill>
          <a:ln>
            <a:solidFill>
              <a:srgbClr val="6B6B6D"/>
            </a:solidFill>
          </a:ln>
        </p:spPr>
        <p:txBody>
          <a:bodyPr wrap="square" rtlCol="0">
            <a:spAutoFit/>
          </a:bodyPr>
          <a:lstStyle/>
          <a:p>
            <a:pPr defTabSz="607725" fontAlgn="base">
              <a:spcBef>
                <a:spcPct val="50000"/>
              </a:spcBef>
              <a:spcAft>
                <a:spcPct val="0"/>
              </a:spcAft>
            </a:pPr>
            <a:r>
              <a:rPr lang="en-GB" sz="1167" dirty="0">
                <a:solidFill>
                  <a:srgbClr val="414141"/>
                </a:solidFill>
                <a:latin typeface="Verdana"/>
              </a:rPr>
              <a:t>Each * refers to one patient with HBV DNA &lt;</a:t>
            </a:r>
            <a:r>
              <a:rPr lang="en-GB" sz="1167" dirty="0">
                <a:solidFill>
                  <a:srgbClr val="505050"/>
                </a:solidFill>
                <a:latin typeface="Verdana"/>
              </a:rPr>
              <a:t>l</a:t>
            </a:r>
            <a:r>
              <a:rPr lang="en-GB" sz="1167" dirty="0" err="1">
                <a:solidFill>
                  <a:srgbClr val="505050"/>
                </a:solidFill>
                <a:latin typeface="Verdana"/>
              </a:rPr>
              <a:t>ower</a:t>
            </a:r>
            <a:r>
              <a:rPr lang="en-GB" sz="1167" dirty="0">
                <a:solidFill>
                  <a:srgbClr val="505050"/>
                </a:solidFill>
                <a:latin typeface="Verdana"/>
              </a:rPr>
              <a:t> limit of quantification </a:t>
            </a:r>
            <a:r>
              <a:rPr lang="en-GB" sz="1167" dirty="0">
                <a:solidFill>
                  <a:srgbClr val="414141"/>
                </a:solidFill>
                <a:latin typeface="Verdana"/>
              </a:rPr>
              <a:t>of the HBV DNA assay</a:t>
            </a:r>
            <a:r>
              <a:rPr lang="en-GB" sz="1167" baseline="30000" dirty="0">
                <a:solidFill>
                  <a:srgbClr val="414141"/>
                </a:solidFill>
                <a:latin typeface="Verdana"/>
                <a:cs typeface="Calibri" panose="020F0502020204030204" pitchFamily="34" charset="0"/>
              </a:rPr>
              <a:t>‡</a:t>
            </a:r>
            <a:endParaRPr lang="en-GB" sz="1167" dirty="0">
              <a:solidFill>
                <a:srgbClr val="414141"/>
              </a:solidFill>
              <a:latin typeface="Verdana"/>
            </a:endParaRPr>
          </a:p>
        </p:txBody>
      </p:sp>
      <p:grpSp>
        <p:nvGrpSpPr>
          <p:cNvPr id="4" name="Group 3"/>
          <p:cNvGrpSpPr/>
          <p:nvPr/>
        </p:nvGrpSpPr>
        <p:grpSpPr>
          <a:xfrm>
            <a:off x="63241" y="1143000"/>
            <a:ext cx="6493474" cy="5623033"/>
            <a:chOff x="376517" y="1371601"/>
            <a:chExt cx="9152496" cy="6858001"/>
          </a:xfrm>
        </p:grpSpPr>
        <p:pic>
          <p:nvPicPr>
            <p:cNvPr id="20" name="Picture 19"/>
            <p:cNvPicPr>
              <a:picLocks noChangeAspect="1"/>
            </p:cNvPicPr>
            <p:nvPr/>
          </p:nvPicPr>
          <p:blipFill rotWithShape="1">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r="38367"/>
            <a:stretch/>
          </p:blipFill>
          <p:spPr>
            <a:xfrm>
              <a:off x="376517" y="1371601"/>
              <a:ext cx="9152496" cy="6858001"/>
            </a:xfrm>
            <a:prstGeom prst="rect">
              <a:avLst/>
            </a:prstGeom>
          </p:spPr>
        </p:pic>
        <p:sp>
          <p:nvSpPr>
            <p:cNvPr id="21" name="TextBox 20"/>
            <p:cNvSpPr txBox="1"/>
            <p:nvPr/>
          </p:nvSpPr>
          <p:spPr>
            <a:xfrm>
              <a:off x="6507285" y="5652755"/>
              <a:ext cx="860936" cy="362783"/>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0100FB"/>
                  </a:solidFill>
                  <a:latin typeface="Verdana"/>
                </a:rPr>
                <a:t>*** </a:t>
              </a:r>
            </a:p>
          </p:txBody>
        </p:sp>
        <p:sp>
          <p:nvSpPr>
            <p:cNvPr id="22" name="TextBox 21"/>
            <p:cNvSpPr txBox="1"/>
            <p:nvPr/>
          </p:nvSpPr>
          <p:spPr>
            <a:xfrm>
              <a:off x="6385218" y="5107588"/>
              <a:ext cx="978119" cy="362783"/>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7E007F"/>
                  </a:solidFill>
                  <a:latin typeface="Verdana"/>
                </a:rPr>
                <a:t>**** </a:t>
              </a:r>
            </a:p>
          </p:txBody>
        </p:sp>
        <p:sp>
          <p:nvSpPr>
            <p:cNvPr id="23" name="TextBox 22"/>
            <p:cNvSpPr txBox="1"/>
            <p:nvPr/>
          </p:nvSpPr>
          <p:spPr>
            <a:xfrm>
              <a:off x="8208552" y="5762450"/>
              <a:ext cx="996114" cy="362783"/>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0100FB"/>
                  </a:solidFill>
                  <a:latin typeface="Verdana"/>
                </a:rPr>
                <a:t>*** </a:t>
              </a:r>
            </a:p>
          </p:txBody>
        </p:sp>
        <p:sp>
          <p:nvSpPr>
            <p:cNvPr id="24" name="TextBox 23"/>
            <p:cNvSpPr txBox="1"/>
            <p:nvPr/>
          </p:nvSpPr>
          <p:spPr>
            <a:xfrm>
              <a:off x="8292276" y="5298162"/>
              <a:ext cx="860946" cy="362783"/>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7E007F"/>
                  </a:solidFill>
                  <a:latin typeface="Verdana"/>
                </a:rPr>
                <a:t>*** </a:t>
              </a:r>
            </a:p>
          </p:txBody>
        </p:sp>
        <p:sp>
          <p:nvSpPr>
            <p:cNvPr id="25" name="TextBox 24"/>
            <p:cNvSpPr txBox="1"/>
            <p:nvPr/>
          </p:nvSpPr>
          <p:spPr>
            <a:xfrm>
              <a:off x="5067290" y="5289052"/>
              <a:ext cx="681018" cy="394141"/>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0100FB"/>
                  </a:solidFill>
                  <a:latin typeface="Verdana"/>
                </a:rPr>
                <a:t>*</a:t>
              </a:r>
              <a:r>
                <a:rPr lang="en-GB" sz="1500" b="1" dirty="0">
                  <a:solidFill>
                    <a:srgbClr val="0100FB"/>
                  </a:solidFill>
                  <a:latin typeface="Verdana"/>
                </a:rPr>
                <a:t> </a:t>
              </a:r>
            </a:p>
          </p:txBody>
        </p:sp>
      </p:grpSp>
      <p:pic>
        <p:nvPicPr>
          <p:cNvPr id="26" name="Picture 2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4318" t="7224" b="52114"/>
          <a:stretch/>
        </p:blipFill>
        <p:spPr>
          <a:xfrm>
            <a:off x="9316774" y="1365000"/>
            <a:ext cx="2735898" cy="1372279"/>
          </a:xfrm>
          <a:prstGeom prst="rect">
            <a:avLst/>
          </a:prstGeom>
          <a:ln>
            <a:solidFill>
              <a:srgbClr val="575859"/>
            </a:solidFill>
          </a:ln>
        </p:spPr>
      </p:pic>
      <p:cxnSp>
        <p:nvCxnSpPr>
          <p:cNvPr id="7" name="Straight Connector 6"/>
          <p:cNvCxnSpPr/>
          <p:nvPr/>
        </p:nvCxnSpPr>
        <p:spPr>
          <a:xfrm>
            <a:off x="6256120" y="5646484"/>
            <a:ext cx="2549586" cy="0"/>
          </a:xfrm>
          <a:prstGeom prst="line">
            <a:avLst/>
          </a:prstGeom>
          <a:noFill/>
          <a:ln w="28575" cap="flat" cmpd="sng" algn="ctr">
            <a:solidFill>
              <a:schemeClr val="bg1">
                <a:lumMod val="65000"/>
              </a:schemeClr>
            </a:solidFill>
            <a:prstDash val="dash"/>
            <a:headEnd type="none" w="med" len="med"/>
            <a:tailEnd type="none" w="med" len="med"/>
          </a:ln>
          <a:effectLst/>
        </p:spPr>
      </p:cxnSp>
      <p:cxnSp>
        <p:nvCxnSpPr>
          <p:cNvPr id="28" name="Straight Connector 27"/>
          <p:cNvCxnSpPr>
            <a:endCxn id="126" idx="2"/>
          </p:cNvCxnSpPr>
          <p:nvPr/>
        </p:nvCxnSpPr>
        <p:spPr>
          <a:xfrm>
            <a:off x="6268052" y="2476507"/>
            <a:ext cx="1163582" cy="95363"/>
          </a:xfrm>
          <a:prstGeom prst="line">
            <a:avLst/>
          </a:prstGeom>
          <a:noFill/>
          <a:ln w="38100" cap="flat" cmpd="sng" algn="ctr">
            <a:solidFill>
              <a:schemeClr val="bg1">
                <a:lumMod val="65000"/>
              </a:schemeClr>
            </a:solidFill>
            <a:prstDash val="dash"/>
            <a:headEnd type="none" w="med" len="med"/>
            <a:tailEnd type="none" w="med" len="med"/>
          </a:ln>
          <a:effectLst/>
        </p:spPr>
      </p:cxnSp>
      <p:grpSp>
        <p:nvGrpSpPr>
          <p:cNvPr id="15" name="Group 14"/>
          <p:cNvGrpSpPr/>
          <p:nvPr/>
        </p:nvGrpSpPr>
        <p:grpSpPr>
          <a:xfrm>
            <a:off x="8405209" y="5646484"/>
            <a:ext cx="774713" cy="517455"/>
            <a:chOff x="10416589" y="6747641"/>
            <a:chExt cx="929655" cy="620946"/>
          </a:xfrm>
        </p:grpSpPr>
        <p:cxnSp>
          <p:nvCxnSpPr>
            <p:cNvPr id="9" name="Straight Connector 8"/>
            <p:cNvCxnSpPr/>
            <p:nvPr/>
          </p:nvCxnSpPr>
          <p:spPr>
            <a:xfrm>
              <a:off x="10881418" y="6747641"/>
              <a:ext cx="0" cy="173421"/>
            </a:xfrm>
            <a:prstGeom prst="line">
              <a:avLst/>
            </a:prstGeom>
            <a:noFill/>
            <a:ln w="28575" cap="flat" cmpd="sng" algn="ctr">
              <a:solidFill>
                <a:schemeClr val="bg1">
                  <a:lumMod val="65000"/>
                </a:schemeClr>
              </a:solidFill>
              <a:prstDash val="solid"/>
              <a:headEnd type="none" w="med" len="med"/>
              <a:tailEnd type="none" w="med" len="med"/>
            </a:ln>
            <a:effectLst/>
          </p:spPr>
        </p:cxnSp>
        <p:sp>
          <p:nvSpPr>
            <p:cNvPr id="14" name="TextBox 13"/>
            <p:cNvSpPr txBox="1"/>
            <p:nvPr/>
          </p:nvSpPr>
          <p:spPr>
            <a:xfrm>
              <a:off x="10416589" y="6888455"/>
              <a:ext cx="929655" cy="480132"/>
            </a:xfrm>
            <a:prstGeom prst="rect">
              <a:avLst/>
            </a:prstGeom>
            <a:noFill/>
          </p:spPr>
          <p:txBody>
            <a:bodyPr wrap="square" rtlCol="0">
              <a:spAutoFit/>
            </a:bodyPr>
            <a:lstStyle/>
            <a:p>
              <a:pPr algn="ctr" defTabSz="607725" fontAlgn="base">
                <a:spcBef>
                  <a:spcPct val="50000"/>
                </a:spcBef>
                <a:spcAft>
                  <a:spcPct val="0"/>
                </a:spcAft>
              </a:pPr>
              <a:r>
                <a:rPr lang="en-GB" sz="2000" dirty="0">
                  <a:solidFill>
                    <a:srgbClr val="000000"/>
                  </a:solidFill>
                  <a:latin typeface="Arial" pitchFamily="-65" charset="0"/>
                </a:rPr>
                <a:t>8</a:t>
              </a:r>
            </a:p>
          </p:txBody>
        </p:sp>
      </p:grpSp>
      <p:grpSp>
        <p:nvGrpSpPr>
          <p:cNvPr id="29" name="Group 28"/>
          <p:cNvGrpSpPr/>
          <p:nvPr/>
        </p:nvGrpSpPr>
        <p:grpSpPr>
          <a:xfrm>
            <a:off x="7093606" y="5646485"/>
            <a:ext cx="774713" cy="517456"/>
            <a:chOff x="10416590" y="6747641"/>
            <a:chExt cx="929655" cy="620947"/>
          </a:xfrm>
        </p:grpSpPr>
        <p:cxnSp>
          <p:nvCxnSpPr>
            <p:cNvPr id="30" name="Straight Connector 29"/>
            <p:cNvCxnSpPr/>
            <p:nvPr/>
          </p:nvCxnSpPr>
          <p:spPr>
            <a:xfrm>
              <a:off x="10881418" y="6747641"/>
              <a:ext cx="0" cy="173421"/>
            </a:xfrm>
            <a:prstGeom prst="line">
              <a:avLst/>
            </a:prstGeom>
            <a:noFill/>
            <a:ln w="28575" cap="flat" cmpd="sng" algn="ctr">
              <a:solidFill>
                <a:schemeClr val="bg1">
                  <a:lumMod val="65000"/>
                </a:schemeClr>
              </a:solidFill>
              <a:prstDash val="solid"/>
              <a:headEnd type="none" w="med" len="med"/>
              <a:tailEnd type="none" w="med" len="med"/>
            </a:ln>
            <a:effectLst/>
          </p:spPr>
        </p:cxnSp>
        <p:sp>
          <p:nvSpPr>
            <p:cNvPr id="31" name="TextBox 30"/>
            <p:cNvSpPr txBox="1"/>
            <p:nvPr/>
          </p:nvSpPr>
          <p:spPr>
            <a:xfrm>
              <a:off x="10416590" y="6888456"/>
              <a:ext cx="929655" cy="480132"/>
            </a:xfrm>
            <a:prstGeom prst="rect">
              <a:avLst/>
            </a:prstGeom>
            <a:noFill/>
          </p:spPr>
          <p:txBody>
            <a:bodyPr wrap="square" rtlCol="0">
              <a:spAutoFit/>
            </a:bodyPr>
            <a:lstStyle/>
            <a:p>
              <a:pPr algn="ctr" defTabSz="607725" fontAlgn="base">
                <a:spcBef>
                  <a:spcPct val="50000"/>
                </a:spcBef>
                <a:spcAft>
                  <a:spcPct val="0"/>
                </a:spcAft>
              </a:pPr>
              <a:r>
                <a:rPr lang="en-GB" sz="2000" dirty="0">
                  <a:solidFill>
                    <a:srgbClr val="000000"/>
                  </a:solidFill>
                  <a:latin typeface="Arial" pitchFamily="-65" charset="0"/>
                </a:rPr>
                <a:t>6</a:t>
              </a:r>
            </a:p>
          </p:txBody>
        </p:sp>
      </p:grpSp>
      <p:cxnSp>
        <p:nvCxnSpPr>
          <p:cNvPr id="37" name="Straight Connector 36"/>
          <p:cNvCxnSpPr>
            <a:stCxn id="126" idx="6"/>
            <a:endCxn id="129" idx="2"/>
          </p:cNvCxnSpPr>
          <p:nvPr/>
        </p:nvCxnSpPr>
        <p:spPr>
          <a:xfrm flipV="1">
            <a:off x="7563253" y="2491088"/>
            <a:ext cx="1174490" cy="80783"/>
          </a:xfrm>
          <a:prstGeom prst="line">
            <a:avLst/>
          </a:prstGeom>
          <a:noFill/>
          <a:ln w="38100" cap="flat" cmpd="sng" algn="ctr">
            <a:solidFill>
              <a:schemeClr val="bg1">
                <a:lumMod val="65000"/>
              </a:schemeClr>
            </a:solidFill>
            <a:prstDash val="dash"/>
            <a:headEnd type="none" w="med" len="med"/>
            <a:tailEnd type="none" w="med" len="med"/>
          </a:ln>
          <a:effectLst/>
        </p:spPr>
      </p:cxnSp>
      <p:cxnSp>
        <p:nvCxnSpPr>
          <p:cNvPr id="41" name="Straight Connector 40"/>
          <p:cNvCxnSpPr/>
          <p:nvPr/>
        </p:nvCxnSpPr>
        <p:spPr>
          <a:xfrm flipV="1">
            <a:off x="7514379" y="2692048"/>
            <a:ext cx="1284756" cy="655412"/>
          </a:xfrm>
          <a:prstGeom prst="line">
            <a:avLst/>
          </a:prstGeom>
          <a:ln w="38100">
            <a:solidFill>
              <a:srgbClr val="55A0FD"/>
            </a:solidFill>
            <a:prstDash val="dash"/>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9" name="TextBox 78"/>
          <p:cNvSpPr txBox="1"/>
          <p:nvPr/>
        </p:nvSpPr>
        <p:spPr>
          <a:xfrm>
            <a:off x="6223052" y="5278101"/>
            <a:ext cx="2582653" cy="348878"/>
          </a:xfrm>
          <a:prstGeom prst="rect">
            <a:avLst/>
          </a:prstGeom>
          <a:solidFill>
            <a:schemeClr val="bg1">
              <a:lumMod val="65000"/>
            </a:schemeClr>
          </a:solidFill>
          <a:ln>
            <a:solidFill>
              <a:schemeClr val="tx1"/>
            </a:solidFill>
          </a:ln>
        </p:spPr>
        <p:txBody>
          <a:bodyPr wrap="square" rtlCol="0">
            <a:spAutoFit/>
          </a:bodyPr>
          <a:lstStyle/>
          <a:p>
            <a:pPr algn="ctr" defTabSz="607725" fontAlgn="base">
              <a:spcBef>
                <a:spcPct val="50000"/>
              </a:spcBef>
              <a:spcAft>
                <a:spcPct val="0"/>
              </a:spcAft>
            </a:pPr>
            <a:r>
              <a:rPr lang="en-GB" sz="1667" b="1" dirty="0">
                <a:solidFill>
                  <a:srgbClr val="FFFFFF"/>
                </a:solidFill>
                <a:latin typeface="Verdana"/>
              </a:rPr>
              <a:t>Follow-up period</a:t>
            </a:r>
          </a:p>
        </p:txBody>
      </p:sp>
      <p:grpSp>
        <p:nvGrpSpPr>
          <p:cNvPr id="5" name="Group 4"/>
          <p:cNvGrpSpPr/>
          <p:nvPr/>
        </p:nvGrpSpPr>
        <p:grpSpPr>
          <a:xfrm>
            <a:off x="7441188" y="3101392"/>
            <a:ext cx="143153" cy="514710"/>
            <a:chOff x="8929425" y="3721670"/>
            <a:chExt cx="171784" cy="617652"/>
          </a:xfrm>
        </p:grpSpPr>
        <p:sp>
          <p:nvSpPr>
            <p:cNvPr id="16" name="Rectangle 15"/>
            <p:cNvSpPr/>
            <p:nvPr/>
          </p:nvSpPr>
          <p:spPr>
            <a:xfrm>
              <a:off x="8940889" y="3936102"/>
              <a:ext cx="148856" cy="190040"/>
            </a:xfrm>
            <a:prstGeom prst="rect">
              <a:avLst/>
            </a:prstGeom>
            <a:solidFill>
              <a:srgbClr val="55A0FD"/>
            </a:solidFill>
            <a:ln w="38100"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cxnSp>
          <p:nvCxnSpPr>
            <p:cNvPr id="18" name="Straight Connector 17"/>
            <p:cNvCxnSpPr/>
            <p:nvPr/>
          </p:nvCxnSpPr>
          <p:spPr>
            <a:xfrm>
              <a:off x="9013592" y="3721670"/>
              <a:ext cx="94" cy="617652"/>
            </a:xfrm>
            <a:prstGeom prst="line">
              <a:avLst/>
            </a:prstGeom>
            <a:noFill/>
            <a:ln w="38100" cap="flat" cmpd="sng" algn="ctr">
              <a:solidFill>
                <a:srgbClr val="55A0FB"/>
              </a:solidFill>
              <a:prstDash val="solid"/>
              <a:headEnd type="none" w="med" len="med"/>
              <a:tailEnd type="none" w="med" len="med"/>
            </a:ln>
            <a:effectLst/>
          </p:spPr>
        </p:cxnSp>
        <p:cxnSp>
          <p:nvCxnSpPr>
            <p:cNvPr id="46" name="Straight Connector 45"/>
            <p:cNvCxnSpPr/>
            <p:nvPr/>
          </p:nvCxnSpPr>
          <p:spPr>
            <a:xfrm>
              <a:off x="8929425" y="3721670"/>
              <a:ext cx="168334" cy="0"/>
            </a:xfrm>
            <a:prstGeom prst="line">
              <a:avLst/>
            </a:prstGeom>
            <a:noFill/>
            <a:ln w="38100" cap="flat" cmpd="sng" algn="ctr">
              <a:solidFill>
                <a:srgbClr val="55A0FB"/>
              </a:solidFill>
              <a:prstDash val="solid"/>
              <a:headEnd type="none" w="med" len="med"/>
              <a:tailEnd type="none" w="med" len="med"/>
            </a:ln>
            <a:effectLst/>
          </p:spPr>
        </p:cxnSp>
        <p:cxnSp>
          <p:nvCxnSpPr>
            <p:cNvPr id="51" name="Straight Connector 50"/>
            <p:cNvCxnSpPr/>
            <p:nvPr/>
          </p:nvCxnSpPr>
          <p:spPr>
            <a:xfrm>
              <a:off x="8932875" y="4339322"/>
              <a:ext cx="168334" cy="0"/>
            </a:xfrm>
            <a:prstGeom prst="line">
              <a:avLst/>
            </a:prstGeom>
            <a:noFill/>
            <a:ln w="38100" cap="flat" cmpd="sng" algn="ctr">
              <a:solidFill>
                <a:srgbClr val="55A0FB"/>
              </a:solidFill>
              <a:prstDash val="solid"/>
              <a:headEnd type="none" w="med" len="med"/>
              <a:tailEnd type="none" w="med" len="med"/>
            </a:ln>
            <a:effectLst/>
          </p:spPr>
        </p:cxnSp>
      </p:grpSp>
      <p:sp>
        <p:nvSpPr>
          <p:cNvPr id="117" name="Oval 116"/>
          <p:cNvSpPr/>
          <p:nvPr/>
        </p:nvSpPr>
        <p:spPr>
          <a:xfrm>
            <a:off x="2456518" y="2407271"/>
            <a:ext cx="131618" cy="167434"/>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18" name="Oval 117"/>
          <p:cNvSpPr/>
          <p:nvPr/>
        </p:nvSpPr>
        <p:spPr>
          <a:xfrm>
            <a:off x="3698906" y="2354656"/>
            <a:ext cx="131618" cy="154307"/>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19" name="Oval 118"/>
          <p:cNvSpPr/>
          <p:nvPr/>
        </p:nvSpPr>
        <p:spPr>
          <a:xfrm>
            <a:off x="4938109" y="2392717"/>
            <a:ext cx="131618" cy="154307"/>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21" name="Oval 120"/>
          <p:cNvSpPr/>
          <p:nvPr/>
        </p:nvSpPr>
        <p:spPr>
          <a:xfrm>
            <a:off x="6170745" y="2414201"/>
            <a:ext cx="131618" cy="154307"/>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24" name="Isosceles Triangle 123"/>
          <p:cNvSpPr/>
          <p:nvPr/>
        </p:nvSpPr>
        <p:spPr>
          <a:xfrm>
            <a:off x="7438533" y="4215687"/>
            <a:ext cx="148410" cy="175099"/>
          </a:xfrm>
          <a:prstGeom prst="triangle">
            <a:avLst/>
          </a:prstGeom>
          <a:solidFill>
            <a:srgbClr val="0100FB"/>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25" name="Isosceles Triangle 124"/>
          <p:cNvSpPr/>
          <p:nvPr/>
        </p:nvSpPr>
        <p:spPr>
          <a:xfrm>
            <a:off x="8735879" y="3372395"/>
            <a:ext cx="148410" cy="175099"/>
          </a:xfrm>
          <a:prstGeom prst="triangle">
            <a:avLst/>
          </a:prstGeom>
          <a:solidFill>
            <a:srgbClr val="0100FB"/>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sp>
        <p:nvSpPr>
          <p:cNvPr id="126" name="Oval 125"/>
          <p:cNvSpPr/>
          <p:nvPr/>
        </p:nvSpPr>
        <p:spPr>
          <a:xfrm>
            <a:off x="7431634" y="2494717"/>
            <a:ext cx="131618" cy="154307"/>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grpSp>
        <p:nvGrpSpPr>
          <p:cNvPr id="6" name="Group 5"/>
          <p:cNvGrpSpPr/>
          <p:nvPr/>
        </p:nvGrpSpPr>
        <p:grpSpPr>
          <a:xfrm>
            <a:off x="8737743" y="2413934"/>
            <a:ext cx="147435" cy="580717"/>
            <a:chOff x="10485291" y="2896721"/>
            <a:chExt cx="176922" cy="696860"/>
          </a:xfrm>
        </p:grpSpPr>
        <p:sp>
          <p:nvSpPr>
            <p:cNvPr id="42" name="Rectangle 41"/>
            <p:cNvSpPr/>
            <p:nvPr/>
          </p:nvSpPr>
          <p:spPr>
            <a:xfrm>
              <a:off x="10487288" y="3173419"/>
              <a:ext cx="148856" cy="190040"/>
            </a:xfrm>
            <a:prstGeom prst="rect">
              <a:avLst/>
            </a:prstGeom>
            <a:solidFill>
              <a:srgbClr val="589DFF"/>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cxnSp>
          <p:nvCxnSpPr>
            <p:cNvPr id="54" name="Straight Connector 53"/>
            <p:cNvCxnSpPr/>
            <p:nvPr/>
          </p:nvCxnSpPr>
          <p:spPr>
            <a:xfrm>
              <a:off x="10569458" y="2975929"/>
              <a:ext cx="94" cy="617652"/>
            </a:xfrm>
            <a:prstGeom prst="line">
              <a:avLst/>
            </a:prstGeom>
            <a:noFill/>
            <a:ln w="38100" cap="flat" cmpd="sng" algn="ctr">
              <a:solidFill>
                <a:srgbClr val="55A0FB"/>
              </a:solidFill>
              <a:prstDash val="solid"/>
              <a:headEnd type="none" w="med" len="med"/>
              <a:tailEnd type="none" w="med" len="med"/>
            </a:ln>
            <a:effectLst/>
          </p:spPr>
        </p:cxnSp>
        <p:cxnSp>
          <p:nvCxnSpPr>
            <p:cNvPr id="55" name="Straight Connector 54"/>
            <p:cNvCxnSpPr/>
            <p:nvPr/>
          </p:nvCxnSpPr>
          <p:spPr>
            <a:xfrm>
              <a:off x="10493879" y="2979662"/>
              <a:ext cx="168334" cy="0"/>
            </a:xfrm>
            <a:prstGeom prst="line">
              <a:avLst/>
            </a:prstGeom>
            <a:noFill/>
            <a:ln w="38100" cap="flat" cmpd="sng" algn="ctr">
              <a:solidFill>
                <a:srgbClr val="55A0FB"/>
              </a:solidFill>
              <a:prstDash val="solid"/>
              <a:headEnd type="none" w="med" len="med"/>
              <a:tailEnd type="none" w="med" len="med"/>
            </a:ln>
            <a:effectLst/>
          </p:spPr>
        </p:cxnSp>
        <p:cxnSp>
          <p:nvCxnSpPr>
            <p:cNvPr id="56" name="Straight Connector 55"/>
            <p:cNvCxnSpPr/>
            <p:nvPr/>
          </p:nvCxnSpPr>
          <p:spPr>
            <a:xfrm>
              <a:off x="10488741" y="3593581"/>
              <a:ext cx="168334" cy="0"/>
            </a:xfrm>
            <a:prstGeom prst="line">
              <a:avLst/>
            </a:prstGeom>
            <a:noFill/>
            <a:ln w="38100" cap="flat" cmpd="sng" algn="ctr">
              <a:solidFill>
                <a:srgbClr val="55A0FB"/>
              </a:solidFill>
              <a:prstDash val="solid"/>
              <a:headEnd type="none" w="med" len="med"/>
              <a:tailEnd type="none" w="med" len="med"/>
            </a:ln>
            <a:effectLst/>
          </p:spPr>
        </p:cxnSp>
        <p:sp>
          <p:nvSpPr>
            <p:cNvPr id="129" name="Oval 128"/>
            <p:cNvSpPr/>
            <p:nvPr/>
          </p:nvSpPr>
          <p:spPr>
            <a:xfrm>
              <a:off x="10485291" y="2896721"/>
              <a:ext cx="157942" cy="185168"/>
            </a:xfrm>
            <a:prstGeom prst="ellipse">
              <a:avLst/>
            </a:prstGeom>
            <a:solidFill>
              <a:schemeClr val="bg1">
                <a:lumMod val="65000"/>
              </a:schemeClr>
            </a:solidFill>
            <a:ln w="9525" cap="flat" cmpd="sng" algn="ctr">
              <a:noFill/>
              <a:prstDash val="solid"/>
            </a:ln>
            <a:effectLst/>
          </p:spPr>
          <p:txBody>
            <a:bodyPr lIns="38100" rIns="38100" rtlCol="0" anchor="ctr"/>
            <a:lstStyle/>
            <a:p>
              <a:pPr algn="ctr" defTabSz="760647" eaLnBrk="0" hangingPunct="0"/>
              <a:endParaRPr lang="en-GB" sz="1500" kern="0" dirty="0" err="1">
                <a:solidFill>
                  <a:srgbClr val="FFFFFF"/>
                </a:solidFill>
                <a:latin typeface="Verdana"/>
              </a:endParaRPr>
            </a:p>
          </p:txBody>
        </p:sp>
      </p:grpSp>
      <p:grpSp>
        <p:nvGrpSpPr>
          <p:cNvPr id="138" name="Group 137"/>
          <p:cNvGrpSpPr/>
          <p:nvPr/>
        </p:nvGrpSpPr>
        <p:grpSpPr>
          <a:xfrm>
            <a:off x="7436497" y="2010111"/>
            <a:ext cx="143153" cy="1065091"/>
            <a:chOff x="3520176" y="3844700"/>
            <a:chExt cx="171784" cy="617652"/>
          </a:xfrm>
        </p:grpSpPr>
        <p:cxnSp>
          <p:nvCxnSpPr>
            <p:cNvPr id="139" name="Straight Connector 138"/>
            <p:cNvCxnSpPr/>
            <p:nvPr/>
          </p:nvCxnSpPr>
          <p:spPr>
            <a:xfrm>
              <a:off x="3604343" y="3844700"/>
              <a:ext cx="94" cy="617652"/>
            </a:xfrm>
            <a:prstGeom prst="line">
              <a:avLst/>
            </a:prstGeom>
            <a:noFill/>
            <a:ln w="38100" cap="flat" cmpd="sng" algn="ctr">
              <a:solidFill>
                <a:schemeClr val="bg1">
                  <a:lumMod val="65000"/>
                </a:schemeClr>
              </a:solidFill>
              <a:prstDash val="solid"/>
              <a:headEnd type="none" w="med" len="med"/>
              <a:tailEnd type="none" w="med" len="med"/>
            </a:ln>
            <a:effectLst/>
          </p:spPr>
        </p:cxnSp>
        <p:cxnSp>
          <p:nvCxnSpPr>
            <p:cNvPr id="140" name="Straight Connector 139"/>
            <p:cNvCxnSpPr/>
            <p:nvPr/>
          </p:nvCxnSpPr>
          <p:spPr>
            <a:xfrm>
              <a:off x="3520176" y="3844700"/>
              <a:ext cx="168334" cy="0"/>
            </a:xfrm>
            <a:prstGeom prst="line">
              <a:avLst/>
            </a:prstGeom>
            <a:noFill/>
            <a:ln w="38100" cap="flat" cmpd="sng" algn="ctr">
              <a:solidFill>
                <a:schemeClr val="bg1">
                  <a:lumMod val="65000"/>
                </a:schemeClr>
              </a:solidFill>
              <a:prstDash val="solid"/>
              <a:headEnd type="none" w="med" len="med"/>
              <a:tailEnd type="none" w="med" len="med"/>
            </a:ln>
            <a:effectLst/>
          </p:spPr>
        </p:cxnSp>
        <p:cxnSp>
          <p:nvCxnSpPr>
            <p:cNvPr id="141" name="Straight Connector 140"/>
            <p:cNvCxnSpPr/>
            <p:nvPr/>
          </p:nvCxnSpPr>
          <p:spPr>
            <a:xfrm>
              <a:off x="3523626" y="4462352"/>
              <a:ext cx="168334" cy="0"/>
            </a:xfrm>
            <a:prstGeom prst="line">
              <a:avLst/>
            </a:prstGeom>
            <a:noFill/>
            <a:ln w="38100" cap="flat" cmpd="sng" algn="ctr">
              <a:solidFill>
                <a:schemeClr val="bg1">
                  <a:lumMod val="65000"/>
                </a:schemeClr>
              </a:solidFill>
              <a:prstDash val="solid"/>
              <a:headEnd type="none" w="med" len="med"/>
              <a:tailEnd type="none" w="med" len="med"/>
            </a:ln>
            <a:effectLst/>
          </p:spPr>
        </p:cxnSp>
      </p:grpSp>
      <p:sp>
        <p:nvSpPr>
          <p:cNvPr id="142" name="TextBox 141"/>
          <p:cNvSpPr txBox="1"/>
          <p:nvPr/>
        </p:nvSpPr>
        <p:spPr>
          <a:xfrm>
            <a:off x="7548772" y="4466472"/>
            <a:ext cx="517639" cy="451534"/>
          </a:xfrm>
          <a:prstGeom prst="rect">
            <a:avLst/>
          </a:prstGeom>
          <a:noFill/>
        </p:spPr>
        <p:txBody>
          <a:bodyPr wrap="square" rtlCol="0">
            <a:spAutoFit/>
          </a:bodyPr>
          <a:lstStyle/>
          <a:p>
            <a:pPr algn="ctr" defTabSz="607725" fontAlgn="base">
              <a:spcBef>
                <a:spcPct val="50000"/>
              </a:spcBef>
              <a:spcAft>
                <a:spcPct val="0"/>
              </a:spcAft>
            </a:pPr>
            <a:r>
              <a:rPr lang="en-GB" sz="1167" b="1" dirty="0">
                <a:solidFill>
                  <a:srgbClr val="7E007F"/>
                </a:solidFill>
                <a:latin typeface="Verdana"/>
              </a:rPr>
              <a:t>n=5</a:t>
            </a:r>
          </a:p>
        </p:txBody>
      </p:sp>
      <p:sp>
        <p:nvSpPr>
          <p:cNvPr id="143" name="TextBox 142"/>
          <p:cNvSpPr txBox="1"/>
          <p:nvPr/>
        </p:nvSpPr>
        <p:spPr>
          <a:xfrm>
            <a:off x="8799135" y="3016416"/>
            <a:ext cx="517639" cy="451534"/>
          </a:xfrm>
          <a:prstGeom prst="rect">
            <a:avLst/>
          </a:prstGeom>
          <a:noFill/>
        </p:spPr>
        <p:txBody>
          <a:bodyPr wrap="square" rtlCol="0">
            <a:spAutoFit/>
          </a:bodyPr>
          <a:lstStyle/>
          <a:p>
            <a:pPr algn="ctr" defTabSz="607725" fontAlgn="base">
              <a:spcBef>
                <a:spcPct val="50000"/>
              </a:spcBef>
              <a:spcAft>
                <a:spcPct val="0"/>
              </a:spcAft>
            </a:pPr>
            <a:r>
              <a:rPr lang="en-GB" sz="1167" b="1" dirty="0">
                <a:solidFill>
                  <a:srgbClr val="7E007F"/>
                </a:solidFill>
                <a:latin typeface="Verdana"/>
              </a:rPr>
              <a:t>n=3</a:t>
            </a:r>
          </a:p>
        </p:txBody>
      </p:sp>
      <p:sp>
        <p:nvSpPr>
          <p:cNvPr id="144" name="TextBox 143"/>
          <p:cNvSpPr txBox="1"/>
          <p:nvPr/>
        </p:nvSpPr>
        <p:spPr>
          <a:xfrm>
            <a:off x="7487513" y="2280327"/>
            <a:ext cx="517639" cy="451534"/>
          </a:xfrm>
          <a:prstGeom prst="rect">
            <a:avLst/>
          </a:prstGeom>
          <a:noFill/>
        </p:spPr>
        <p:txBody>
          <a:bodyPr wrap="square" rtlCol="0">
            <a:spAutoFit/>
          </a:bodyPr>
          <a:lstStyle/>
          <a:p>
            <a:pPr algn="ctr" defTabSz="607725" fontAlgn="base">
              <a:spcBef>
                <a:spcPct val="50000"/>
              </a:spcBef>
              <a:spcAft>
                <a:spcPct val="0"/>
              </a:spcAft>
            </a:pPr>
            <a:r>
              <a:rPr lang="en-GB" sz="1167" b="1" dirty="0">
                <a:solidFill>
                  <a:srgbClr val="FFFFFF">
                    <a:lumMod val="65000"/>
                  </a:srgbClr>
                </a:solidFill>
                <a:latin typeface="Verdana"/>
              </a:rPr>
              <a:t>n=9</a:t>
            </a:r>
          </a:p>
        </p:txBody>
      </p:sp>
      <p:sp>
        <p:nvSpPr>
          <p:cNvPr id="145" name="TextBox 144"/>
          <p:cNvSpPr txBox="1"/>
          <p:nvPr/>
        </p:nvSpPr>
        <p:spPr>
          <a:xfrm rot="10800000">
            <a:off x="192073" y="1388449"/>
            <a:ext cx="697755" cy="4402553"/>
          </a:xfrm>
          <a:prstGeom prst="rect">
            <a:avLst/>
          </a:prstGeom>
          <a:solidFill>
            <a:schemeClr val="accent3">
              <a:lumMod val="20000"/>
              <a:lumOff val="80000"/>
            </a:schemeClr>
          </a:solidFill>
          <a:ln>
            <a:solidFill>
              <a:schemeClr val="tx1"/>
            </a:solidFill>
          </a:ln>
        </p:spPr>
        <p:txBody>
          <a:bodyPr vert="eaVert" wrap="square" rtlCol="0">
            <a:spAutoFit/>
          </a:bodyPr>
          <a:lstStyle/>
          <a:p>
            <a:pPr algn="ctr" defTabSz="607725" fontAlgn="base">
              <a:spcBef>
                <a:spcPct val="50000"/>
              </a:spcBef>
              <a:spcAft>
                <a:spcPct val="0"/>
              </a:spcAft>
            </a:pPr>
            <a:r>
              <a:rPr lang="en-GB" sz="1667" dirty="0">
                <a:solidFill>
                  <a:srgbClr val="505050"/>
                </a:solidFill>
                <a:latin typeface="Verdana"/>
              </a:rPr>
              <a:t>Mean (SD) HBV DNA change</a:t>
            </a:r>
            <a:br>
              <a:rPr lang="en-GB" sz="1667" dirty="0">
                <a:solidFill>
                  <a:srgbClr val="505050"/>
                </a:solidFill>
                <a:latin typeface="Verdana"/>
              </a:rPr>
            </a:br>
            <a:r>
              <a:rPr lang="en-GB" sz="1667" dirty="0">
                <a:solidFill>
                  <a:srgbClr val="505050"/>
                </a:solidFill>
                <a:latin typeface="Verdana"/>
              </a:rPr>
              <a:t>from baseline (log</a:t>
            </a:r>
            <a:r>
              <a:rPr lang="en-GB" sz="1667" baseline="-25000" dirty="0">
                <a:solidFill>
                  <a:srgbClr val="505050"/>
                </a:solidFill>
                <a:latin typeface="Verdana"/>
              </a:rPr>
              <a:t>10</a:t>
            </a:r>
            <a:r>
              <a:rPr lang="en-GB" sz="1667" dirty="0">
                <a:solidFill>
                  <a:srgbClr val="505050"/>
                </a:solidFill>
                <a:latin typeface="Verdana"/>
              </a:rPr>
              <a:t> IU/mL)</a:t>
            </a:r>
          </a:p>
        </p:txBody>
      </p:sp>
      <p:sp>
        <p:nvSpPr>
          <p:cNvPr id="146" name="TextBox 145"/>
          <p:cNvSpPr txBox="1"/>
          <p:nvPr/>
        </p:nvSpPr>
        <p:spPr>
          <a:xfrm rot="16200000">
            <a:off x="4788562" y="2568877"/>
            <a:ext cx="441211" cy="7532839"/>
          </a:xfrm>
          <a:prstGeom prst="rect">
            <a:avLst/>
          </a:prstGeom>
          <a:solidFill>
            <a:schemeClr val="accent3">
              <a:lumMod val="40000"/>
              <a:lumOff val="60000"/>
            </a:schemeClr>
          </a:solidFill>
          <a:ln>
            <a:solidFill>
              <a:schemeClr val="tx1"/>
            </a:solidFill>
          </a:ln>
        </p:spPr>
        <p:txBody>
          <a:bodyPr vert="eaVert" wrap="square" rtlCol="0">
            <a:spAutoFit/>
          </a:bodyPr>
          <a:lstStyle/>
          <a:p>
            <a:pPr algn="ctr" defTabSz="607725" fontAlgn="base">
              <a:spcBef>
                <a:spcPct val="50000"/>
              </a:spcBef>
              <a:spcAft>
                <a:spcPct val="0"/>
              </a:spcAft>
            </a:pPr>
            <a:r>
              <a:rPr lang="en-GB" sz="1667" dirty="0">
                <a:solidFill>
                  <a:srgbClr val="505050"/>
                </a:solidFill>
                <a:latin typeface="Verdana"/>
              </a:rPr>
              <a:t>Time (weeks)</a:t>
            </a:r>
          </a:p>
        </p:txBody>
      </p:sp>
      <p:sp>
        <p:nvSpPr>
          <p:cNvPr id="147" name="TextBox 146"/>
          <p:cNvSpPr txBox="1"/>
          <p:nvPr/>
        </p:nvSpPr>
        <p:spPr>
          <a:xfrm>
            <a:off x="8766903" y="2206360"/>
            <a:ext cx="517639" cy="451534"/>
          </a:xfrm>
          <a:prstGeom prst="rect">
            <a:avLst/>
          </a:prstGeom>
          <a:noFill/>
        </p:spPr>
        <p:txBody>
          <a:bodyPr wrap="square" rtlCol="0">
            <a:spAutoFit/>
          </a:bodyPr>
          <a:lstStyle/>
          <a:p>
            <a:pPr algn="ctr" defTabSz="607725" fontAlgn="base">
              <a:spcBef>
                <a:spcPct val="50000"/>
              </a:spcBef>
              <a:spcAft>
                <a:spcPct val="0"/>
              </a:spcAft>
            </a:pPr>
            <a:r>
              <a:rPr lang="en-GB" sz="1167" b="1" dirty="0">
                <a:solidFill>
                  <a:srgbClr val="FFFFFF">
                    <a:lumMod val="65000"/>
                  </a:srgbClr>
                </a:solidFill>
                <a:latin typeface="Verdana"/>
              </a:rPr>
              <a:t>n=8</a:t>
            </a:r>
          </a:p>
        </p:txBody>
      </p:sp>
      <p:sp>
        <p:nvSpPr>
          <p:cNvPr id="148" name="TextBox 147"/>
          <p:cNvSpPr txBox="1"/>
          <p:nvPr/>
        </p:nvSpPr>
        <p:spPr>
          <a:xfrm>
            <a:off x="7068292" y="4201682"/>
            <a:ext cx="490919" cy="297454"/>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0100FB"/>
                </a:solidFill>
                <a:latin typeface="Verdana"/>
              </a:rPr>
              <a:t>** </a:t>
            </a:r>
          </a:p>
        </p:txBody>
      </p:sp>
      <p:sp>
        <p:nvSpPr>
          <p:cNvPr id="149" name="TextBox 148"/>
          <p:cNvSpPr txBox="1"/>
          <p:nvPr/>
        </p:nvSpPr>
        <p:spPr>
          <a:xfrm>
            <a:off x="8775586" y="3368251"/>
            <a:ext cx="490919" cy="297454"/>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0100FB"/>
                </a:solidFill>
                <a:latin typeface="Verdana"/>
              </a:rPr>
              <a:t>** </a:t>
            </a:r>
          </a:p>
        </p:txBody>
      </p:sp>
      <p:sp>
        <p:nvSpPr>
          <p:cNvPr id="150" name="TextBox 149"/>
          <p:cNvSpPr txBox="1"/>
          <p:nvPr/>
        </p:nvSpPr>
        <p:spPr>
          <a:xfrm>
            <a:off x="3243303" y="4068687"/>
            <a:ext cx="610820" cy="297454"/>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7E007F"/>
                </a:solidFill>
                <a:latin typeface="Verdana"/>
              </a:rPr>
              <a:t>*** </a:t>
            </a:r>
          </a:p>
        </p:txBody>
      </p:sp>
      <p:sp>
        <p:nvSpPr>
          <p:cNvPr id="151" name="TextBox 150"/>
          <p:cNvSpPr txBox="1"/>
          <p:nvPr/>
        </p:nvSpPr>
        <p:spPr>
          <a:xfrm>
            <a:off x="7093606" y="4583914"/>
            <a:ext cx="610820" cy="297454"/>
          </a:xfrm>
          <a:prstGeom prst="rect">
            <a:avLst/>
          </a:prstGeom>
          <a:noFill/>
        </p:spPr>
        <p:txBody>
          <a:bodyPr wrap="square" rtlCol="0">
            <a:spAutoFit/>
          </a:bodyPr>
          <a:lstStyle/>
          <a:p>
            <a:pPr algn="ctr" defTabSz="607725" fontAlgn="base">
              <a:spcBef>
                <a:spcPct val="50000"/>
              </a:spcBef>
              <a:spcAft>
                <a:spcPct val="0"/>
              </a:spcAft>
              <a:defRPr/>
            </a:pPr>
            <a:r>
              <a:rPr lang="en-GB" sz="1333" b="1" dirty="0">
                <a:solidFill>
                  <a:srgbClr val="7E007F"/>
                </a:solidFill>
                <a:latin typeface="Verdana"/>
              </a:rPr>
              <a:t>* </a:t>
            </a:r>
          </a:p>
        </p:txBody>
      </p:sp>
      <p:sp>
        <p:nvSpPr>
          <p:cNvPr id="88" name="TextBox 87">
            <a:extLst>
              <a:ext uri="{FF2B5EF4-FFF2-40B4-BE49-F238E27FC236}">
                <a16:creationId xmlns:a16="http://schemas.microsoft.com/office/drawing/2014/main" id="{B4531E6A-46D0-4A4D-AE85-3D432D5F718B}"/>
              </a:ext>
            </a:extLst>
          </p:cNvPr>
          <p:cNvSpPr txBox="1"/>
          <p:nvPr/>
        </p:nvSpPr>
        <p:spPr>
          <a:xfrm>
            <a:off x="6326599" y="2356543"/>
            <a:ext cx="1566590" cy="271934"/>
          </a:xfrm>
          <a:prstGeom prst="rect">
            <a:avLst/>
          </a:prstGeom>
          <a:noFill/>
        </p:spPr>
        <p:txBody>
          <a:bodyPr wrap="square" rtlCol="0">
            <a:spAutoFit/>
          </a:bodyPr>
          <a:lstStyle/>
          <a:p>
            <a:pPr defTabSz="607725" fontAlgn="base">
              <a:spcBef>
                <a:spcPct val="50000"/>
              </a:spcBef>
              <a:spcAft>
                <a:spcPct val="0"/>
              </a:spcAft>
              <a:defRPr/>
            </a:pPr>
            <a:r>
              <a:rPr lang="en-GB" sz="1167" b="1" dirty="0">
                <a:solidFill>
                  <a:srgbClr val="505050">
                    <a:lumMod val="75000"/>
                    <a:lumOff val="25000"/>
                  </a:srgbClr>
                </a:solidFill>
                <a:latin typeface="Arial" pitchFamily="-65" charset="0"/>
                <a:cs typeface="Calibri" panose="020F0502020204030204" pitchFamily="34" charset="0"/>
              </a:rPr>
              <a:t>-</a:t>
            </a:r>
            <a:r>
              <a:rPr lang="en-GB" sz="1167" b="1" dirty="0">
                <a:solidFill>
                  <a:srgbClr val="505050">
                    <a:lumMod val="75000"/>
                    <a:lumOff val="25000"/>
                  </a:srgbClr>
                </a:solidFill>
                <a:latin typeface="Arial" pitchFamily="-65" charset="0"/>
              </a:rPr>
              <a:t>0.04 (0.28)</a:t>
            </a:r>
            <a:endParaRPr lang="en-US" sz="1167" b="1" dirty="0">
              <a:solidFill>
                <a:srgbClr val="505050">
                  <a:lumMod val="75000"/>
                  <a:lumOff val="25000"/>
                </a:srgbClr>
              </a:solidFill>
              <a:latin typeface="Arial" pitchFamily="-65" charset="0"/>
            </a:endParaRPr>
          </a:p>
        </p:txBody>
      </p:sp>
      <p:sp>
        <p:nvSpPr>
          <p:cNvPr id="89" name="TextBox 88">
            <a:extLst>
              <a:ext uri="{FF2B5EF4-FFF2-40B4-BE49-F238E27FC236}">
                <a16:creationId xmlns:a16="http://schemas.microsoft.com/office/drawing/2014/main" id="{F5E2BDE2-D8E9-4FAF-BABA-9CA9A11BE82A}"/>
              </a:ext>
            </a:extLst>
          </p:cNvPr>
          <p:cNvSpPr txBox="1"/>
          <p:nvPr/>
        </p:nvSpPr>
        <p:spPr>
          <a:xfrm>
            <a:off x="6326599" y="4059757"/>
            <a:ext cx="1566590" cy="271934"/>
          </a:xfrm>
          <a:prstGeom prst="rect">
            <a:avLst/>
          </a:prstGeom>
          <a:noFill/>
        </p:spPr>
        <p:txBody>
          <a:bodyPr wrap="square" rtlCol="0">
            <a:spAutoFit/>
          </a:bodyPr>
          <a:lstStyle/>
          <a:p>
            <a:pPr defTabSz="607725" fontAlgn="base">
              <a:spcBef>
                <a:spcPct val="50000"/>
              </a:spcBef>
              <a:spcAft>
                <a:spcPct val="0"/>
              </a:spcAft>
              <a:defRPr/>
            </a:pPr>
            <a:r>
              <a:rPr lang="en-GB" sz="1167" b="1" dirty="0">
                <a:solidFill>
                  <a:srgbClr val="579FFC"/>
                </a:solidFill>
                <a:latin typeface="Arial" pitchFamily="-65" charset="0"/>
                <a:cs typeface="Calibri" panose="020F0502020204030204" pitchFamily="34" charset="0"/>
              </a:rPr>
              <a:t>-</a:t>
            </a:r>
            <a:r>
              <a:rPr lang="en-GB" sz="1167" b="1" dirty="0">
                <a:solidFill>
                  <a:srgbClr val="579FFC"/>
                </a:solidFill>
                <a:latin typeface="Arial" pitchFamily="-65" charset="0"/>
              </a:rPr>
              <a:t>2.16 (0.49)</a:t>
            </a:r>
            <a:endParaRPr lang="en-US" sz="1167" b="1" dirty="0">
              <a:solidFill>
                <a:srgbClr val="579FFC"/>
              </a:solidFill>
              <a:latin typeface="Arial" pitchFamily="-65" charset="0"/>
            </a:endParaRPr>
          </a:p>
        </p:txBody>
      </p:sp>
      <p:sp>
        <p:nvSpPr>
          <p:cNvPr id="90" name="TextBox 89">
            <a:extLst>
              <a:ext uri="{FF2B5EF4-FFF2-40B4-BE49-F238E27FC236}">
                <a16:creationId xmlns:a16="http://schemas.microsoft.com/office/drawing/2014/main" id="{8B7EBEAE-D8BF-44A5-9B4A-2603F7847396}"/>
              </a:ext>
            </a:extLst>
          </p:cNvPr>
          <p:cNvSpPr txBox="1"/>
          <p:nvPr/>
        </p:nvSpPr>
        <p:spPr>
          <a:xfrm>
            <a:off x="6326599" y="4452212"/>
            <a:ext cx="1566590" cy="271934"/>
          </a:xfrm>
          <a:prstGeom prst="rect">
            <a:avLst/>
          </a:prstGeom>
          <a:noFill/>
        </p:spPr>
        <p:txBody>
          <a:bodyPr wrap="square" rtlCol="0">
            <a:spAutoFit/>
          </a:bodyPr>
          <a:lstStyle/>
          <a:p>
            <a:pPr defTabSz="607725" fontAlgn="base">
              <a:spcBef>
                <a:spcPct val="50000"/>
              </a:spcBef>
              <a:spcAft>
                <a:spcPct val="0"/>
              </a:spcAft>
              <a:defRPr/>
            </a:pPr>
            <a:r>
              <a:rPr lang="en-GB" sz="1167" b="1" dirty="0">
                <a:solidFill>
                  <a:srgbClr val="82017F"/>
                </a:solidFill>
                <a:latin typeface="Arial" pitchFamily="-65" charset="0"/>
                <a:cs typeface="Calibri" panose="020F0502020204030204" pitchFamily="34" charset="0"/>
              </a:rPr>
              <a:t>-2.70</a:t>
            </a:r>
            <a:r>
              <a:rPr lang="en-GB" sz="1167" b="1" dirty="0">
                <a:solidFill>
                  <a:srgbClr val="82017F"/>
                </a:solidFill>
                <a:latin typeface="Arial" pitchFamily="-65" charset="0"/>
              </a:rPr>
              <a:t> (0.53)</a:t>
            </a:r>
            <a:endParaRPr lang="en-US" sz="1167" b="1" dirty="0">
              <a:solidFill>
                <a:srgbClr val="82017F"/>
              </a:solidFill>
              <a:latin typeface="Arial" pitchFamily="-65" charset="0"/>
            </a:endParaRPr>
          </a:p>
        </p:txBody>
      </p:sp>
      <p:sp>
        <p:nvSpPr>
          <p:cNvPr id="91" name="TextBox 90">
            <a:extLst>
              <a:ext uri="{FF2B5EF4-FFF2-40B4-BE49-F238E27FC236}">
                <a16:creationId xmlns:a16="http://schemas.microsoft.com/office/drawing/2014/main" id="{EB452507-F2E7-4556-9FE5-A8F2BFE7B239}"/>
              </a:ext>
            </a:extLst>
          </p:cNvPr>
          <p:cNvSpPr txBox="1"/>
          <p:nvPr/>
        </p:nvSpPr>
        <p:spPr>
          <a:xfrm>
            <a:off x="6326599" y="4687885"/>
            <a:ext cx="1566590" cy="271934"/>
          </a:xfrm>
          <a:prstGeom prst="rect">
            <a:avLst/>
          </a:prstGeom>
          <a:noFill/>
        </p:spPr>
        <p:txBody>
          <a:bodyPr wrap="square" rtlCol="0">
            <a:spAutoFit/>
          </a:bodyPr>
          <a:lstStyle/>
          <a:p>
            <a:pPr defTabSz="607725" fontAlgn="base">
              <a:spcBef>
                <a:spcPct val="50000"/>
              </a:spcBef>
              <a:spcAft>
                <a:spcPct val="0"/>
              </a:spcAft>
              <a:defRPr/>
            </a:pPr>
            <a:r>
              <a:rPr lang="en-GB" sz="1167" b="1" dirty="0">
                <a:solidFill>
                  <a:srgbClr val="0300EB"/>
                </a:solidFill>
                <a:latin typeface="Arial" pitchFamily="-65" charset="0"/>
                <a:cs typeface="Calibri" panose="020F0502020204030204" pitchFamily="34" charset="0"/>
              </a:rPr>
              <a:t>-</a:t>
            </a:r>
            <a:r>
              <a:rPr lang="en-GB" sz="1167" b="1" dirty="0">
                <a:solidFill>
                  <a:srgbClr val="0300EB"/>
                </a:solidFill>
                <a:latin typeface="Arial" pitchFamily="-65" charset="0"/>
              </a:rPr>
              <a:t>2.89 (0.48)</a:t>
            </a:r>
            <a:endParaRPr lang="en-US" sz="1167" b="1" dirty="0">
              <a:solidFill>
                <a:srgbClr val="0300EB"/>
              </a:solidFill>
              <a:latin typeface="Arial" pitchFamily="-65" charset="0"/>
            </a:endParaRPr>
          </a:p>
        </p:txBody>
      </p:sp>
      <p:sp>
        <p:nvSpPr>
          <p:cNvPr id="92" name="TextBox 91">
            <a:extLst>
              <a:ext uri="{FF2B5EF4-FFF2-40B4-BE49-F238E27FC236}">
                <a16:creationId xmlns:a16="http://schemas.microsoft.com/office/drawing/2014/main" id="{E9886C86-AA12-4E63-A421-C278442B7FEE}"/>
              </a:ext>
            </a:extLst>
          </p:cNvPr>
          <p:cNvSpPr txBox="1"/>
          <p:nvPr/>
        </p:nvSpPr>
        <p:spPr>
          <a:xfrm>
            <a:off x="6044068" y="6564398"/>
            <a:ext cx="3514548" cy="271934"/>
          </a:xfrm>
          <a:prstGeom prst="rect">
            <a:avLst/>
          </a:prstGeom>
          <a:noFill/>
        </p:spPr>
        <p:txBody>
          <a:bodyPr wrap="square" rtlCol="0">
            <a:spAutoFit/>
          </a:bodyPr>
          <a:lstStyle/>
          <a:p>
            <a:pPr algn="r" defTabSz="607725" fontAlgn="base">
              <a:spcBef>
                <a:spcPct val="50000"/>
              </a:spcBef>
              <a:spcAft>
                <a:spcPct val="0"/>
              </a:spcAft>
            </a:pPr>
            <a:r>
              <a:rPr lang="en-GB" sz="1167" dirty="0" err="1">
                <a:solidFill>
                  <a:srgbClr val="505050"/>
                </a:solidFill>
                <a:latin typeface="Verdana"/>
              </a:rPr>
              <a:t>Zoulim</a:t>
            </a:r>
            <a:r>
              <a:rPr lang="en-GB" sz="1167" dirty="0">
                <a:solidFill>
                  <a:srgbClr val="505050"/>
                </a:solidFill>
                <a:latin typeface="Verdana"/>
              </a:rPr>
              <a:t> F, </a:t>
            </a:r>
            <a:r>
              <a:rPr lang="en-GB" sz="1167" i="1" dirty="0">
                <a:solidFill>
                  <a:srgbClr val="505050"/>
                </a:solidFill>
                <a:latin typeface="Verdana"/>
              </a:rPr>
              <a:t>et al</a:t>
            </a:r>
            <a:r>
              <a:rPr lang="en-GB" sz="1167" dirty="0">
                <a:solidFill>
                  <a:srgbClr val="505050"/>
                </a:solidFill>
                <a:latin typeface="Verdana"/>
              </a:rPr>
              <a:t>. EASL 2018</a:t>
            </a:r>
            <a:endParaRPr lang="en-US" sz="1167" dirty="0">
              <a:solidFill>
                <a:srgbClr val="505050"/>
              </a:solidFill>
              <a:latin typeface="Verdana"/>
              <a:ea typeface="Verdana" panose="020B0604030504040204" pitchFamily="34" charset="0"/>
              <a:cs typeface="Verdana" panose="020B0604030504040204" pitchFamily="34" charset="0"/>
            </a:endParaRPr>
          </a:p>
        </p:txBody>
      </p:sp>
    </p:spTree>
    <p:custDataLst>
      <p:tags r:id="rId1"/>
    </p:custDataLst>
    <p:extLst>
      <p:ext uri="{BB962C8B-B14F-4D97-AF65-F5344CB8AC3E}">
        <p14:creationId xmlns:p14="http://schemas.microsoft.com/office/powerpoint/2010/main" val="252659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1"/>
                                        </p:tgtEl>
                                      </p:cBhvr>
                                    </p:animEffect>
                                    <p:set>
                                      <p:cBhvr>
                                        <p:cTn id="7" dur="1" fill="hold">
                                          <p:stCondLst>
                                            <p:cond delay="499"/>
                                          </p:stCondLst>
                                        </p:cTn>
                                        <p:tgtEl>
                                          <p:spTgt spid="9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90"/>
                                        </p:tgtEl>
                                      </p:cBhvr>
                                    </p:animEffect>
                                    <p:set>
                                      <p:cBhvr>
                                        <p:cTn id="10" dur="1" fill="hold">
                                          <p:stCondLst>
                                            <p:cond delay="499"/>
                                          </p:stCondLst>
                                        </p:cTn>
                                        <p:tgtEl>
                                          <p:spTgt spid="9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89"/>
                                        </p:tgtEl>
                                      </p:cBhvr>
                                    </p:animEffect>
                                    <p:set>
                                      <p:cBhvr>
                                        <p:cTn id="13" dur="1" fill="hold">
                                          <p:stCondLst>
                                            <p:cond delay="499"/>
                                          </p:stCondLst>
                                        </p:cTn>
                                        <p:tgtEl>
                                          <p:spTgt spid="8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88"/>
                                        </p:tgtEl>
                                      </p:cBhvr>
                                    </p:animEffect>
                                    <p:set>
                                      <p:cBhvr>
                                        <p:cTn id="16" dur="1" fill="hold">
                                          <p:stCondLst>
                                            <p:cond delay="499"/>
                                          </p:stCondLst>
                                        </p:cTn>
                                        <p:tgtEl>
                                          <p:spTgt spid="8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fade">
                                      <p:cBhvr>
                                        <p:cTn id="24" dur="500"/>
                                        <p:tgtEl>
                                          <p:spTgt spid="87"/>
                                        </p:tgtEl>
                                      </p:cBhvr>
                                    </p:animEffect>
                                  </p:childTnLst>
                                </p:cTn>
                              </p:par>
                              <p:par>
                                <p:cTn id="25" presetID="10"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par>
                                <p:cTn id="28" presetID="10" presetClass="entr" presetSubtype="0" fill="hold" nodeType="with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500"/>
                                        <p:tgtEl>
                                          <p:spTgt spid="102"/>
                                        </p:tgtEl>
                                      </p:cBhvr>
                                    </p:animEffect>
                                  </p:childTnLst>
                                </p:cTn>
                              </p:par>
                              <p:par>
                                <p:cTn id="31" presetID="10" presetClass="entr" presetSubtype="0" fill="hold" nodeType="with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50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10"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par>
                                <p:cTn id="40" presetID="10" presetClass="entr" presetSubtype="0" fill="hold"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fade">
                                      <p:cBhvr>
                                        <p:cTn id="45" dur="500"/>
                                        <p:tgtEl>
                                          <p:spTgt spid="70"/>
                                        </p:tgtEl>
                                      </p:cBhvr>
                                    </p:animEffect>
                                  </p:childTnLst>
                                </p:cTn>
                              </p:par>
                              <p:par>
                                <p:cTn id="46" presetID="1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4"/>
                                        </p:tgtEl>
                                        <p:attrNameLst>
                                          <p:attrName>style.visibility</p:attrName>
                                        </p:attrNameLst>
                                      </p:cBhvr>
                                      <p:to>
                                        <p:strVal val="visible"/>
                                      </p:to>
                                    </p:set>
                                    <p:animEffect transition="in" filter="fade">
                                      <p:cBhvr>
                                        <p:cTn id="51" dur="500"/>
                                        <p:tgtEl>
                                          <p:spTgt spid="1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5"/>
                                        </p:tgtEl>
                                        <p:attrNameLst>
                                          <p:attrName>style.visibility</p:attrName>
                                        </p:attrNameLst>
                                      </p:cBhvr>
                                      <p:to>
                                        <p:strVal val="visible"/>
                                      </p:to>
                                    </p:set>
                                    <p:animEffect transition="in" filter="fade">
                                      <p:cBhvr>
                                        <p:cTn id="54" dur="500"/>
                                        <p:tgtEl>
                                          <p:spTgt spid="1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par>
                                <p:cTn id="58" presetID="10" presetClass="entr" presetSubtype="0" fill="hold" nodeType="withEffect">
                                  <p:stCondLst>
                                    <p:cond delay="0"/>
                                  </p:stCondLst>
                                  <p:childTnLst>
                                    <p:set>
                                      <p:cBhvr>
                                        <p:cTn id="59" dur="1" fill="hold">
                                          <p:stCondLst>
                                            <p:cond delay="0"/>
                                          </p:stCondLst>
                                        </p:cTn>
                                        <p:tgtEl>
                                          <p:spTgt spid="138"/>
                                        </p:tgtEl>
                                        <p:attrNameLst>
                                          <p:attrName>style.visibility</p:attrName>
                                        </p:attrNameLst>
                                      </p:cBhvr>
                                      <p:to>
                                        <p:strVal val="visible"/>
                                      </p:to>
                                    </p:set>
                                    <p:animEffect transition="in" filter="fade">
                                      <p:cBhvr>
                                        <p:cTn id="60" dur="500"/>
                                        <p:tgtEl>
                                          <p:spTgt spid="13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42"/>
                                        </p:tgtEl>
                                        <p:attrNameLst>
                                          <p:attrName>style.visibility</p:attrName>
                                        </p:attrNameLst>
                                      </p:cBhvr>
                                      <p:to>
                                        <p:strVal val="visible"/>
                                      </p:to>
                                    </p:set>
                                    <p:animEffect transition="in" filter="fade">
                                      <p:cBhvr>
                                        <p:cTn id="63" dur="500"/>
                                        <p:tgtEl>
                                          <p:spTgt spid="1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43"/>
                                        </p:tgtEl>
                                        <p:attrNameLst>
                                          <p:attrName>style.visibility</p:attrName>
                                        </p:attrNameLst>
                                      </p:cBhvr>
                                      <p:to>
                                        <p:strVal val="visible"/>
                                      </p:to>
                                    </p:set>
                                    <p:animEffect transition="in" filter="fade">
                                      <p:cBhvr>
                                        <p:cTn id="66" dur="500"/>
                                        <p:tgtEl>
                                          <p:spTgt spid="14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44"/>
                                        </p:tgtEl>
                                        <p:attrNameLst>
                                          <p:attrName>style.visibility</p:attrName>
                                        </p:attrNameLst>
                                      </p:cBhvr>
                                      <p:to>
                                        <p:strVal val="visible"/>
                                      </p:to>
                                    </p:set>
                                    <p:animEffect transition="in" filter="fade">
                                      <p:cBhvr>
                                        <p:cTn id="69" dur="500"/>
                                        <p:tgtEl>
                                          <p:spTgt spid="14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7"/>
                                        </p:tgtEl>
                                        <p:attrNameLst>
                                          <p:attrName>style.visibility</p:attrName>
                                        </p:attrNameLst>
                                      </p:cBhvr>
                                      <p:to>
                                        <p:strVal val="visible"/>
                                      </p:to>
                                    </p:set>
                                    <p:animEffect transition="in" filter="fade">
                                      <p:cBhvr>
                                        <p:cTn id="72" dur="500"/>
                                        <p:tgtEl>
                                          <p:spTgt spid="14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8"/>
                                        </p:tgtEl>
                                        <p:attrNameLst>
                                          <p:attrName>style.visibility</p:attrName>
                                        </p:attrNameLst>
                                      </p:cBhvr>
                                      <p:to>
                                        <p:strVal val="visible"/>
                                      </p:to>
                                    </p:set>
                                    <p:animEffect transition="in" filter="fade">
                                      <p:cBhvr>
                                        <p:cTn id="75" dur="500"/>
                                        <p:tgtEl>
                                          <p:spTgt spid="1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49"/>
                                        </p:tgtEl>
                                        <p:attrNameLst>
                                          <p:attrName>style.visibility</p:attrName>
                                        </p:attrNameLst>
                                      </p:cBhvr>
                                      <p:to>
                                        <p:strVal val="visible"/>
                                      </p:to>
                                    </p:set>
                                    <p:animEffect transition="in" filter="fade">
                                      <p:cBhvr>
                                        <p:cTn id="78" dur="500"/>
                                        <p:tgtEl>
                                          <p:spTgt spid="14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51"/>
                                        </p:tgtEl>
                                        <p:attrNameLst>
                                          <p:attrName>style.visibility</p:attrName>
                                        </p:attrNameLst>
                                      </p:cBhvr>
                                      <p:to>
                                        <p:strVal val="visible"/>
                                      </p:to>
                                    </p:set>
                                    <p:animEffect transition="in" filter="fade">
                                      <p:cBhvr>
                                        <p:cTn id="81" dur="500"/>
                                        <p:tgtEl>
                                          <p:spTgt spid="151"/>
                                        </p:tgtEl>
                                      </p:cBhvr>
                                    </p:animEffect>
                                  </p:childTnLst>
                                </p:cTn>
                              </p:par>
                              <p:par>
                                <p:cTn id="82" presetID="10" presetClass="entr" presetSubtype="0" fill="hold"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par>
                                <p:cTn id="88" presetID="10" presetClass="entr" presetSubtype="0" fill="hold"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nodeType="with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fade">
                                      <p:cBhvr>
                                        <p:cTn id="93" dur="500"/>
                                        <p:tgtEl>
                                          <p:spTgt spid="45"/>
                                        </p:tgtEl>
                                      </p:cBhvr>
                                    </p:animEffect>
                                  </p:childTnLst>
                                </p:cTn>
                              </p:par>
                              <p:par>
                                <p:cTn id="94" presetID="10" presetClass="entr" presetSubtype="0" fill="hold"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par>
                                <p:cTn id="97" presetID="10"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par>
                                <p:cTn id="100" presetID="10" presetClass="entr" presetSubtype="0" fill="hold" nodeType="withEffect">
                                  <p:stCondLst>
                                    <p:cond delay="0"/>
                                  </p:stCondLst>
                                  <p:childTnLst>
                                    <p:set>
                                      <p:cBhvr>
                                        <p:cTn id="101" dur="1" fill="hold">
                                          <p:stCondLst>
                                            <p:cond delay="0"/>
                                          </p:stCondLst>
                                        </p:cTn>
                                        <p:tgtEl>
                                          <p:spTgt spid="6"/>
                                        </p:tgtEl>
                                        <p:attrNameLst>
                                          <p:attrName>style.visibility</p:attrName>
                                        </p:attrNameLst>
                                      </p:cBhvr>
                                      <p:to>
                                        <p:strVal val="visible"/>
                                      </p:to>
                                    </p:set>
                                    <p:animEffect transition="in" filter="fade">
                                      <p:cBhvr>
                                        <p:cTn id="10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87" grpId="0" animBg="1"/>
      <p:bldP spid="124" grpId="0" animBg="1"/>
      <p:bldP spid="125" grpId="0" animBg="1"/>
      <p:bldP spid="126" grpId="0" animBg="1"/>
      <p:bldP spid="142" grpId="0"/>
      <p:bldP spid="143" grpId="0"/>
      <p:bldP spid="144" grpId="0"/>
      <p:bldP spid="147" grpId="0"/>
      <p:bldP spid="148" grpId="0"/>
      <p:bldP spid="149" grpId="0"/>
      <p:bldP spid="151" grpId="0"/>
      <p:bldP spid="88" grpId="0"/>
      <p:bldP spid="89" grpId="0"/>
      <p:bldP spid="90" grpId="0"/>
      <p:bldP spid="9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896" y="184186"/>
            <a:ext cx="10972800" cy="991363"/>
          </a:xfrm>
        </p:spPr>
        <p:txBody>
          <a:bodyPr>
            <a:noAutofit/>
          </a:bodyPr>
          <a:lstStyle/>
          <a:p>
            <a:r>
              <a:rPr lang="en-GB" sz="2917" dirty="0">
                <a:latin typeface="+mj-lt"/>
                <a:ea typeface="Verdana" panose="020B0604030504040204" pitchFamily="34" charset="0"/>
                <a:cs typeface="Verdana" panose="020B0604030504040204" pitchFamily="34" charset="0"/>
              </a:rPr>
              <a:t>Mean HBV DNA and HBV RNA change from baseline after 4 weeks of treatment</a:t>
            </a:r>
            <a:endParaRPr lang="en-GB" sz="2917" baseline="30000" dirty="0">
              <a:latin typeface="+mj-lt"/>
              <a:ea typeface="Verdana" panose="020B0604030504040204" pitchFamily="34" charset="0"/>
              <a:cs typeface="Verdana" panose="020B0604030504040204" pitchFamily="34" charset="0"/>
            </a:endParaRPr>
          </a:p>
        </p:txBody>
      </p:sp>
      <p:sp>
        <p:nvSpPr>
          <p:cNvPr id="9" name="TextBox 8"/>
          <p:cNvSpPr txBox="1"/>
          <p:nvPr/>
        </p:nvSpPr>
        <p:spPr>
          <a:xfrm>
            <a:off x="2465749" y="5660871"/>
            <a:ext cx="9112947" cy="990336"/>
          </a:xfrm>
          <a:prstGeom prst="rect">
            <a:avLst/>
          </a:prstGeom>
          <a:noFill/>
          <a:ln>
            <a:noFill/>
          </a:ln>
        </p:spPr>
        <p:txBody>
          <a:bodyPr wrap="square" rtlCol="0">
            <a:spAutoFit/>
          </a:bodyPr>
          <a:lstStyle/>
          <a:p>
            <a:pPr defTabSz="607725" fontAlgn="base">
              <a:spcAft>
                <a:spcPct val="0"/>
              </a:spcAft>
            </a:pPr>
            <a:r>
              <a:rPr lang="en-US" sz="1167" baseline="30000" dirty="0">
                <a:solidFill>
                  <a:srgbClr val="505050"/>
                </a:solidFill>
                <a:latin typeface="Verdana"/>
              </a:rPr>
              <a:t>a </a:t>
            </a:r>
            <a:r>
              <a:rPr lang="en-US" sz="1167" dirty="0">
                <a:solidFill>
                  <a:srgbClr val="505050"/>
                </a:solidFill>
                <a:latin typeface="Verdana"/>
              </a:rPr>
              <a:t>Two patients in the 75 mg JNJ-379 group, one patient in the 150 mg JNJ-6379 group and three patients in the placebo group had undetectable HBV RNA at baseline</a:t>
            </a:r>
          </a:p>
          <a:p>
            <a:pPr defTabSz="607725" fontAlgn="base">
              <a:spcAft>
                <a:spcPct val="0"/>
              </a:spcAft>
            </a:pPr>
            <a:r>
              <a:rPr lang="en-US" sz="1167" baseline="30000" dirty="0">
                <a:solidFill>
                  <a:srgbClr val="505050"/>
                </a:solidFill>
                <a:latin typeface="Verdana"/>
              </a:rPr>
              <a:t>b </a:t>
            </a:r>
            <a:r>
              <a:rPr lang="en-US" sz="1167" dirty="0">
                <a:solidFill>
                  <a:srgbClr val="505050"/>
                </a:solidFill>
                <a:latin typeface="Verdana"/>
              </a:rPr>
              <a:t>HBV DNA at Day 29 is available for eight patients</a:t>
            </a:r>
          </a:p>
          <a:p>
            <a:pPr defTabSz="607725" fontAlgn="base">
              <a:spcAft>
                <a:spcPct val="0"/>
              </a:spcAft>
            </a:pPr>
            <a:r>
              <a:rPr lang="en-US" sz="1167" baseline="30000" dirty="0">
                <a:solidFill>
                  <a:srgbClr val="505050"/>
                </a:solidFill>
                <a:latin typeface="Verdana"/>
              </a:rPr>
              <a:t>c </a:t>
            </a:r>
            <a:r>
              <a:rPr lang="en-US" sz="1167" dirty="0">
                <a:solidFill>
                  <a:srgbClr val="505050"/>
                </a:solidFill>
                <a:latin typeface="Verdana"/>
              </a:rPr>
              <a:t>HBV RNA at Day 29 is available for five patients</a:t>
            </a:r>
          </a:p>
          <a:p>
            <a:pPr defTabSz="607725" fontAlgn="base">
              <a:spcAft>
                <a:spcPct val="0"/>
              </a:spcAft>
            </a:pPr>
            <a:r>
              <a:rPr lang="en-GB" sz="1167" dirty="0">
                <a:solidFill>
                  <a:srgbClr val="505050"/>
                </a:solidFill>
                <a:latin typeface="Verdana"/>
              </a:rPr>
              <a:t>LLOQ =  Lower limit of quantification	</a:t>
            </a:r>
          </a:p>
        </p:txBody>
      </p:sp>
      <p:graphicFrame>
        <p:nvGraphicFramePr>
          <p:cNvPr id="7" name="Table 6"/>
          <p:cNvGraphicFramePr>
            <a:graphicFrameLocks noGrp="1"/>
          </p:cNvGraphicFramePr>
          <p:nvPr>
            <p:extLst/>
          </p:nvPr>
        </p:nvGraphicFramePr>
        <p:xfrm>
          <a:off x="609602" y="1399262"/>
          <a:ext cx="6215722" cy="3789401"/>
        </p:xfrm>
        <a:graphic>
          <a:graphicData uri="http://schemas.openxmlformats.org/drawingml/2006/table">
            <a:tbl>
              <a:tblPr firstRow="1" bandRow="1"/>
              <a:tblGrid>
                <a:gridCol w="1376774">
                  <a:extLst>
                    <a:ext uri="{9D8B030D-6E8A-4147-A177-3AD203B41FA5}">
                      <a16:colId xmlns:a16="http://schemas.microsoft.com/office/drawing/2014/main" val="20000"/>
                    </a:ext>
                  </a:extLst>
                </a:gridCol>
                <a:gridCol w="507233">
                  <a:extLst>
                    <a:ext uri="{9D8B030D-6E8A-4147-A177-3AD203B41FA5}">
                      <a16:colId xmlns:a16="http://schemas.microsoft.com/office/drawing/2014/main" val="20001"/>
                    </a:ext>
                  </a:extLst>
                </a:gridCol>
                <a:gridCol w="1169035">
                  <a:extLst>
                    <a:ext uri="{9D8B030D-6E8A-4147-A177-3AD203B41FA5}">
                      <a16:colId xmlns:a16="http://schemas.microsoft.com/office/drawing/2014/main" val="20002"/>
                    </a:ext>
                  </a:extLst>
                </a:gridCol>
                <a:gridCol w="329101">
                  <a:extLst>
                    <a:ext uri="{9D8B030D-6E8A-4147-A177-3AD203B41FA5}">
                      <a16:colId xmlns:a16="http://schemas.microsoft.com/office/drawing/2014/main" val="373795159"/>
                    </a:ext>
                  </a:extLst>
                </a:gridCol>
                <a:gridCol w="1449238">
                  <a:extLst>
                    <a:ext uri="{9D8B030D-6E8A-4147-A177-3AD203B41FA5}">
                      <a16:colId xmlns:a16="http://schemas.microsoft.com/office/drawing/2014/main" val="20003"/>
                    </a:ext>
                  </a:extLst>
                </a:gridCol>
                <a:gridCol w="1143968">
                  <a:extLst>
                    <a:ext uri="{9D8B030D-6E8A-4147-A177-3AD203B41FA5}">
                      <a16:colId xmlns:a16="http://schemas.microsoft.com/office/drawing/2014/main" val="20005"/>
                    </a:ext>
                  </a:extLst>
                </a:gridCol>
                <a:gridCol w="240373">
                  <a:extLst>
                    <a:ext uri="{9D8B030D-6E8A-4147-A177-3AD203B41FA5}">
                      <a16:colId xmlns:a16="http://schemas.microsoft.com/office/drawing/2014/main" val="3624962113"/>
                    </a:ext>
                  </a:extLst>
                </a:gridCol>
              </a:tblGrid>
              <a:tr h="505738">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endParaRPr lang="en-GB" sz="900" dirty="0">
                        <a:solidFill>
                          <a:schemeClr val="tx1"/>
                        </a:solidFill>
                      </a:endParaRPr>
                    </a:p>
                  </a:txBody>
                  <a:tcPr marL="57472" marR="57472" marT="28719" marB="28719"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9357A"/>
                    </a:solidFill>
                  </a:tcPr>
                </a:tc>
                <a:tc gridSpan="5">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GB" sz="2000" dirty="0">
                          <a:solidFill>
                            <a:schemeClr val="bg1"/>
                          </a:solidFill>
                        </a:rPr>
                        <a:t>HBV DNA</a:t>
                      </a:r>
                    </a:p>
                  </a:txBody>
                  <a:tcPr marL="57472" marR="57472" marT="28719" marB="28719"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9357A"/>
                    </a:solidFill>
                  </a:tcPr>
                </a:tc>
                <a:tc hMerge="1">
                  <a:txBody>
                    <a:bodyPr/>
                    <a:lstStyle/>
                    <a:p>
                      <a:pPr algn="ctr"/>
                      <a:endParaRPr lang="en-GB" sz="800" dirty="0"/>
                    </a:p>
                  </a:txBody>
                  <a:tcPr anchor="b"/>
                </a:tc>
                <a:tc hMerge="1">
                  <a:txBody>
                    <a:bodyPr/>
                    <a:lstStyle/>
                    <a:p>
                      <a:pPr algn="ctr"/>
                      <a:endParaRPr lang="en-GB" sz="900" dirty="0"/>
                    </a:p>
                  </a:txBody>
                  <a:tcPr marL="109528" marR="109528" marT="54765" marB="54765"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en-GB" sz="900" dirty="0"/>
                    </a:p>
                  </a:txBody>
                  <a:tcPr marL="109528" marR="109528" marT="54765" marB="54765"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endParaRPr lang="en-GB" sz="1000" dirty="0">
                        <a:solidFill>
                          <a:schemeClr val="tx1"/>
                        </a:solidFill>
                      </a:endParaRPr>
                    </a:p>
                  </a:txBody>
                  <a:tcPr marL="57472" marR="57472" marT="28719" marB="28719"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9357A"/>
                    </a:solidFill>
                  </a:tcPr>
                </a:tc>
                <a:extLst>
                  <a:ext uri="{0D108BD9-81ED-4DB2-BD59-A6C34878D82A}">
                    <a16:rowId xmlns:a16="http://schemas.microsoft.com/office/drawing/2014/main" val="10000"/>
                  </a:ext>
                </a:extLst>
              </a:tr>
              <a:tr h="31143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endParaRPr lang="en-GB" sz="1700" dirty="0">
                        <a:solidFill>
                          <a:schemeClr val="tx1"/>
                        </a:solidFill>
                      </a:endParaRPr>
                    </a:p>
                  </a:txBody>
                  <a:tcPr marL="57472" marR="57472" marT="28719" marB="28719" anchor="b">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9357A">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700" b="1" dirty="0">
                          <a:solidFill>
                            <a:schemeClr val="tx1"/>
                          </a:solidFill>
                        </a:rPr>
                        <a:t>Baseline</a:t>
                      </a: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hMerge="1">
                  <a:txBody>
                    <a:bodyPr/>
                    <a:lstStyle/>
                    <a:p>
                      <a:pPr algn="ctr"/>
                      <a:endParaRPr lang="en-GB" sz="800" dirty="0"/>
                    </a:p>
                  </a:txBody>
                  <a:tcPr anchor="b"/>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700" b="1" dirty="0">
                        <a:solidFill>
                          <a:schemeClr val="tx1"/>
                        </a:solidFill>
                      </a:endParaRP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700" b="1" dirty="0">
                          <a:solidFill>
                            <a:schemeClr val="tx1"/>
                          </a:solidFill>
                        </a:rPr>
                        <a:t>Day 29</a:t>
                      </a: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hMerge="1">
                  <a:txBody>
                    <a:bodyPr/>
                    <a:lstStyle/>
                    <a:p>
                      <a:endParaRPr lang="en-GB"/>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700" b="1" dirty="0">
                        <a:solidFill>
                          <a:schemeClr val="tx1"/>
                        </a:solidFill>
                      </a:endParaRPr>
                    </a:p>
                  </a:txBody>
                  <a:tcPr marL="57472" marR="57472" marT="28719" marB="28719" anchor="b">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extLst>
                  <a:ext uri="{0D108BD9-81ED-4DB2-BD59-A6C34878D82A}">
                    <a16:rowId xmlns:a16="http://schemas.microsoft.com/office/drawing/2014/main" val="10001"/>
                  </a:ext>
                </a:extLst>
              </a:tr>
              <a:tr h="76863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GB" sz="1300" b="1" dirty="0">
                          <a:solidFill>
                            <a:schemeClr val="tx1"/>
                          </a:solidFill>
                        </a:rPr>
                        <a:t>Treatment arm</a:t>
                      </a:r>
                    </a:p>
                  </a:txBody>
                  <a:tcPr marL="57472" marR="57472" marT="28719" marB="28719"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N</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Mean (SD) log</a:t>
                      </a:r>
                      <a:r>
                        <a:rPr lang="en-GB" sz="1200" b="1" baseline="-25000" dirty="0">
                          <a:solidFill>
                            <a:schemeClr val="tx1"/>
                          </a:solidFill>
                        </a:rPr>
                        <a:t>10</a:t>
                      </a:r>
                      <a:r>
                        <a:rPr lang="en-GB" sz="1200" b="1" dirty="0">
                          <a:solidFill>
                            <a:schemeClr val="tx1"/>
                          </a:solidFill>
                        </a:rPr>
                        <a:t> IU/mL</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200" b="1" dirty="0">
                        <a:solidFill>
                          <a:schemeClr val="tx1"/>
                        </a:solidFill>
                      </a:endParaRPr>
                    </a:p>
                  </a:txBody>
                  <a:tcPr marL="57472" marR="57472" marT="28719" marB="28719"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Mean (SD) Change from Baseline</a:t>
                      </a:r>
                      <a:br>
                        <a:rPr lang="en-GB" sz="1200" b="1" dirty="0">
                          <a:solidFill>
                            <a:schemeClr val="tx1"/>
                          </a:solidFill>
                        </a:rPr>
                      </a:br>
                      <a:r>
                        <a:rPr lang="en-GB" sz="1200" b="1" dirty="0">
                          <a:solidFill>
                            <a:schemeClr val="tx1"/>
                          </a:solidFill>
                        </a:rPr>
                        <a:t>log</a:t>
                      </a:r>
                      <a:r>
                        <a:rPr lang="en-GB" sz="1200" b="1" baseline="-25000" dirty="0">
                          <a:solidFill>
                            <a:schemeClr val="tx1"/>
                          </a:solidFill>
                        </a:rPr>
                        <a:t>10</a:t>
                      </a:r>
                      <a:r>
                        <a:rPr lang="en-GB" sz="1200" b="1" dirty="0">
                          <a:solidFill>
                            <a:schemeClr val="tx1"/>
                          </a:solidFill>
                        </a:rPr>
                        <a:t> IU/mL</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&lt;LLOQ</a:t>
                      </a:r>
                    </a:p>
                    <a:p>
                      <a:pPr algn="ctr"/>
                      <a:r>
                        <a:rPr lang="en-GB" sz="1200" b="1" dirty="0">
                          <a:solidFill>
                            <a:schemeClr val="tx1"/>
                          </a:solidFill>
                        </a:rPr>
                        <a:t>n (%)</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200" b="1" dirty="0">
                        <a:solidFill>
                          <a:schemeClr val="tx1"/>
                        </a:solidFill>
                      </a:endParaRPr>
                    </a:p>
                  </a:txBody>
                  <a:tcPr marL="57472" marR="57472" marT="28719" marB="28719"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10002"/>
                  </a:ext>
                </a:extLst>
              </a:tr>
              <a:tr h="51007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GB" sz="1300" dirty="0">
                          <a:solidFill>
                            <a:schemeClr val="tx1"/>
                          </a:solidFill>
                        </a:rPr>
                        <a:t>Session 8 </a:t>
                      </a:r>
                    </a:p>
                    <a:p>
                      <a:r>
                        <a:rPr lang="en-GB" sz="1300" dirty="0">
                          <a:solidFill>
                            <a:schemeClr val="tx1"/>
                          </a:solidFill>
                        </a:rPr>
                        <a:t>(25 mg QD)</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6.90 (1.91)</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–2.16 (0.49)</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a:solidFill>
                            <a:schemeClr val="tx1"/>
                          </a:solidFill>
                        </a:rPr>
                        <a:t>0</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extLst>
                  <a:ext uri="{0D108BD9-81ED-4DB2-BD59-A6C34878D82A}">
                    <a16:rowId xmlns:a16="http://schemas.microsoft.com/office/drawing/2014/main" val="10003"/>
                  </a:ext>
                </a:extLst>
              </a:tr>
              <a:tr h="56649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GB" sz="1300" dirty="0">
                          <a:solidFill>
                            <a:schemeClr val="tx1"/>
                          </a:solidFill>
                        </a:rPr>
                        <a:t>Session 9 </a:t>
                      </a:r>
                    </a:p>
                    <a:p>
                      <a:r>
                        <a:rPr lang="en-GB" sz="1300" dirty="0">
                          <a:solidFill>
                            <a:schemeClr val="tx1"/>
                          </a:solidFill>
                        </a:rPr>
                        <a:t>(75 mg</a:t>
                      </a:r>
                      <a:r>
                        <a:rPr lang="en-GB" sz="1300" baseline="0" dirty="0">
                          <a:solidFill>
                            <a:schemeClr val="tx1"/>
                          </a:solidFill>
                        </a:rPr>
                        <a:t> QD)</a:t>
                      </a: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5.26 (1.50)</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–2.89 (0.48)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 (38%)</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10004"/>
                  </a:ext>
                </a:extLst>
              </a:tr>
              <a:tr h="59153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GB" sz="1300" dirty="0">
                          <a:solidFill>
                            <a:schemeClr val="tx1"/>
                          </a:solidFill>
                        </a:rPr>
                        <a:t>Session 10 </a:t>
                      </a:r>
                    </a:p>
                    <a:p>
                      <a:r>
                        <a:rPr lang="en-GB" sz="1300" dirty="0">
                          <a:solidFill>
                            <a:schemeClr val="tx1"/>
                          </a:solidFill>
                        </a:rPr>
                        <a:t>(150 mg QD)</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9</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5.10 (1.56)</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-2.70</a:t>
                      </a:r>
                      <a:r>
                        <a:rPr lang="en-GB" sz="1300" baseline="0" dirty="0">
                          <a:solidFill>
                            <a:schemeClr val="tx1"/>
                          </a:solidFill>
                        </a:rPr>
                        <a:t> </a:t>
                      </a:r>
                      <a:r>
                        <a:rPr lang="en-GB" sz="1300" dirty="0">
                          <a:solidFill>
                            <a:schemeClr val="tx1"/>
                          </a:solidFill>
                        </a:rPr>
                        <a:t>(0.53)</a:t>
                      </a:r>
                      <a:r>
                        <a:rPr lang="en-GB" sz="1300" baseline="30000" dirty="0">
                          <a:solidFill>
                            <a:schemeClr val="tx1"/>
                          </a:solidFill>
                        </a:rPr>
                        <a:t>b</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a:t>
                      </a:r>
                      <a:r>
                        <a:rPr lang="en-GB" sz="1300" baseline="0" dirty="0">
                          <a:solidFill>
                            <a:schemeClr val="tx1"/>
                          </a:solidFill>
                        </a:rPr>
                        <a:t> </a:t>
                      </a:r>
                      <a:r>
                        <a:rPr lang="en-GB" sz="1300" dirty="0">
                          <a:solidFill>
                            <a:schemeClr val="tx1"/>
                          </a:solidFill>
                        </a:rPr>
                        <a:t>(38%)</a:t>
                      </a:r>
                      <a:r>
                        <a:rPr lang="en-GB" sz="1300" baseline="30000" dirty="0">
                          <a:solidFill>
                            <a:schemeClr val="tx1"/>
                          </a:solidFill>
                        </a:rPr>
                        <a:t>b</a:t>
                      </a:r>
                      <a:r>
                        <a:rPr lang="en-GB" sz="1300" baseline="0" dirty="0">
                          <a:solidFill>
                            <a:schemeClr val="tx1"/>
                          </a:solidFill>
                        </a:rPr>
                        <a:t> </a:t>
                      </a:r>
                      <a:endParaRPr lang="en-GB" sz="1300" dirty="0">
                        <a:solidFill>
                          <a:schemeClr val="tx1"/>
                        </a:solidFill>
                      </a:endParaRP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extLst>
                  <a:ext uri="{0D108BD9-81ED-4DB2-BD59-A6C34878D82A}">
                    <a16:rowId xmlns:a16="http://schemas.microsoft.com/office/drawing/2014/main" val="3695141333"/>
                  </a:ext>
                </a:extLst>
              </a:tr>
              <a:tr h="51007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r>
                        <a:rPr lang="en-GB" sz="1300" dirty="0">
                          <a:solidFill>
                            <a:schemeClr val="tx1"/>
                          </a:solidFill>
                        </a:rPr>
                        <a:t>Pooled placebo</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11</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5.10 (1.64)</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-0.04</a:t>
                      </a:r>
                      <a:r>
                        <a:rPr lang="en-GB" sz="1300" baseline="0" dirty="0">
                          <a:solidFill>
                            <a:schemeClr val="tx1"/>
                          </a:solidFill>
                        </a:rPr>
                        <a:t> (0.28)</a:t>
                      </a: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0</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10005"/>
                  </a:ext>
                </a:extLst>
              </a:tr>
            </a:tbl>
          </a:graphicData>
        </a:graphic>
      </p:graphicFrame>
      <p:sp>
        <p:nvSpPr>
          <p:cNvPr id="3" name="Rectangle 2"/>
          <p:cNvSpPr/>
          <p:nvPr/>
        </p:nvSpPr>
        <p:spPr>
          <a:xfrm>
            <a:off x="605896" y="5260761"/>
            <a:ext cx="10972800" cy="400110"/>
          </a:xfrm>
          <a:prstGeom prst="rect">
            <a:avLst/>
          </a:prstGeom>
          <a:solidFill>
            <a:schemeClr val="accent1"/>
          </a:solidFill>
        </p:spPr>
        <p:txBody>
          <a:bodyPr wrap="square">
            <a:spAutoFit/>
          </a:bodyPr>
          <a:lstStyle/>
          <a:p>
            <a:pPr algn="ctr" defTabSz="607725" fontAlgn="base">
              <a:spcBef>
                <a:spcPct val="50000"/>
              </a:spcBef>
              <a:spcAft>
                <a:spcPct val="0"/>
              </a:spcAft>
            </a:pPr>
            <a:r>
              <a:rPr lang="en-GB" sz="2000" dirty="0">
                <a:solidFill>
                  <a:srgbClr val="FFFFFF"/>
                </a:solidFill>
                <a:latin typeface="Verdana"/>
              </a:rPr>
              <a:t>No relevant changes in HBsAg were observed</a:t>
            </a:r>
          </a:p>
        </p:txBody>
      </p:sp>
      <p:graphicFrame>
        <p:nvGraphicFramePr>
          <p:cNvPr id="4" name="Table 3"/>
          <p:cNvGraphicFramePr>
            <a:graphicFrameLocks noGrp="1"/>
          </p:cNvGraphicFramePr>
          <p:nvPr>
            <p:extLst/>
          </p:nvPr>
        </p:nvGraphicFramePr>
        <p:xfrm>
          <a:off x="6825324" y="1399261"/>
          <a:ext cx="4757078" cy="3789401"/>
        </p:xfrm>
        <a:graphic>
          <a:graphicData uri="http://schemas.openxmlformats.org/drawingml/2006/table">
            <a:tbl>
              <a:tblPr firstRow="1" bandRow="1"/>
              <a:tblGrid>
                <a:gridCol w="479070">
                  <a:extLst>
                    <a:ext uri="{9D8B030D-6E8A-4147-A177-3AD203B41FA5}">
                      <a16:colId xmlns:a16="http://schemas.microsoft.com/office/drawing/2014/main" val="1275274537"/>
                    </a:ext>
                  </a:extLst>
                </a:gridCol>
                <a:gridCol w="1254935">
                  <a:extLst>
                    <a:ext uri="{9D8B030D-6E8A-4147-A177-3AD203B41FA5}">
                      <a16:colId xmlns:a16="http://schemas.microsoft.com/office/drawing/2014/main" val="2227613990"/>
                    </a:ext>
                  </a:extLst>
                </a:gridCol>
                <a:gridCol w="328758">
                  <a:extLst>
                    <a:ext uri="{9D8B030D-6E8A-4147-A177-3AD203B41FA5}">
                      <a16:colId xmlns:a16="http://schemas.microsoft.com/office/drawing/2014/main" val="1773649324"/>
                    </a:ext>
                  </a:extLst>
                </a:gridCol>
                <a:gridCol w="1508159">
                  <a:extLst>
                    <a:ext uri="{9D8B030D-6E8A-4147-A177-3AD203B41FA5}">
                      <a16:colId xmlns:a16="http://schemas.microsoft.com/office/drawing/2014/main" val="3934045007"/>
                    </a:ext>
                  </a:extLst>
                </a:gridCol>
                <a:gridCol w="1186156">
                  <a:extLst>
                    <a:ext uri="{9D8B030D-6E8A-4147-A177-3AD203B41FA5}">
                      <a16:colId xmlns:a16="http://schemas.microsoft.com/office/drawing/2014/main" val="3728634570"/>
                    </a:ext>
                  </a:extLst>
                </a:gridCol>
              </a:tblGrid>
              <a:tr h="505738">
                <a:tc gridSpan="5">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a:r>
                        <a:rPr lang="en-GB" sz="2000" dirty="0">
                          <a:solidFill>
                            <a:schemeClr val="bg1"/>
                          </a:solidFill>
                        </a:rPr>
                        <a:t>HBV RNA</a:t>
                      </a:r>
                      <a:endParaRPr lang="en-GB" sz="2000" baseline="30000" dirty="0">
                        <a:solidFill>
                          <a:schemeClr val="bg1"/>
                        </a:solidFill>
                      </a:endParaRPr>
                    </a:p>
                  </a:txBody>
                  <a:tcPr marL="57472" marR="57472" marT="28719" marB="28719"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9357A"/>
                    </a:solidFill>
                  </a:tcPr>
                </a:tc>
                <a:tc hMerge="1">
                  <a:txBody>
                    <a:bodyPr/>
                    <a:lstStyle/>
                    <a:p>
                      <a:pPr algn="ctr"/>
                      <a:endParaRPr lang="en-GB" sz="900" dirty="0"/>
                    </a:p>
                  </a:txBody>
                  <a:tcPr marL="109528" marR="109528" marT="54765" marB="54765"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GB"/>
                    </a:p>
                  </a:txBody>
                  <a:tcPr/>
                </a:tc>
                <a:tc hMerge="1">
                  <a:txBody>
                    <a:bodyPr/>
                    <a:lstStyle/>
                    <a:p>
                      <a:pPr algn="ctr"/>
                      <a:endParaRPr lang="en-GB" sz="800" dirty="0"/>
                    </a:p>
                  </a:txBody>
                  <a:tcPr anchor="b"/>
                </a:tc>
                <a:tc hMerge="1">
                  <a:txBody>
                    <a:bodyPr/>
                    <a:lstStyle/>
                    <a:p>
                      <a:endParaRPr lang="en-GB"/>
                    </a:p>
                  </a:txBody>
                  <a:tcPr/>
                </a:tc>
                <a:extLst>
                  <a:ext uri="{0D108BD9-81ED-4DB2-BD59-A6C34878D82A}">
                    <a16:rowId xmlns:a16="http://schemas.microsoft.com/office/drawing/2014/main" val="4237428369"/>
                  </a:ext>
                </a:extLst>
              </a:tr>
              <a:tr h="311438">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700" b="1" dirty="0" err="1">
                          <a:solidFill>
                            <a:schemeClr val="tx1"/>
                          </a:solidFill>
                        </a:rPr>
                        <a:t>Baseline</a:t>
                      </a:r>
                      <a:r>
                        <a:rPr lang="en-GB" sz="1700" baseline="30000" dirty="0" err="1">
                          <a:solidFill>
                            <a:schemeClr val="tx1"/>
                          </a:solidFill>
                        </a:rPr>
                        <a:t>a</a:t>
                      </a:r>
                      <a:endParaRPr lang="en-GB" sz="1700" b="1" dirty="0">
                        <a:solidFill>
                          <a:schemeClr val="tx1"/>
                        </a:solidFill>
                      </a:endParaRP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hMerge="1">
                  <a:txBody>
                    <a:bodyPr/>
                    <a:lstStyle/>
                    <a:p>
                      <a:pPr algn="ctr"/>
                      <a:endParaRPr lang="en-GB" sz="800" dirty="0"/>
                    </a:p>
                  </a:txBody>
                  <a:tcPr anchor="b"/>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700" b="1" dirty="0">
                        <a:solidFill>
                          <a:schemeClr val="tx1"/>
                        </a:solidFill>
                      </a:endParaRP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gridSpan="2">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700" b="1" dirty="0">
                          <a:solidFill>
                            <a:schemeClr val="tx1"/>
                          </a:solidFill>
                        </a:rPr>
                        <a:t>Day 29</a:t>
                      </a:r>
                    </a:p>
                  </a:txBody>
                  <a:tcPr marL="57472" marR="57472" marT="28719" marB="28719" anchor="b">
                    <a:lnL w="12700" cmpd="sng">
                      <a:noFill/>
                    </a:lnL>
                    <a:lnR w="12700" cmpd="sng">
                      <a:noFill/>
                    </a:lnR>
                    <a:lnT w="38100" cap="flat" cmpd="sng" algn="ctr">
                      <a:noFill/>
                      <a:prstDash val="solid"/>
                      <a:round/>
                      <a:headEnd type="none" w="med" len="med"/>
                      <a:tailEnd type="none" w="med" len="med"/>
                    </a:lnT>
                    <a:lnB w="1270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09357A">
                        <a:tint val="40000"/>
                      </a:srgbClr>
                    </a:solidFill>
                  </a:tcPr>
                </a:tc>
                <a:tc hMerge="1">
                  <a:txBody>
                    <a:bodyPr/>
                    <a:lstStyle/>
                    <a:p>
                      <a:endParaRPr lang="en-GB"/>
                    </a:p>
                  </a:txBody>
                  <a:tcPr/>
                </a:tc>
                <a:extLst>
                  <a:ext uri="{0D108BD9-81ED-4DB2-BD59-A6C34878D82A}">
                    <a16:rowId xmlns:a16="http://schemas.microsoft.com/office/drawing/2014/main" val="3405018564"/>
                  </a:ext>
                </a:extLst>
              </a:tr>
              <a:tr h="76863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N</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Mean (SD) </a:t>
                      </a:r>
                      <a:br>
                        <a:rPr lang="en-GB" sz="1200" b="1" dirty="0">
                          <a:solidFill>
                            <a:schemeClr val="tx1"/>
                          </a:solidFill>
                        </a:rPr>
                      </a:br>
                      <a:r>
                        <a:rPr lang="en-GB" sz="1200" b="1" dirty="0">
                          <a:solidFill>
                            <a:schemeClr val="tx1"/>
                          </a:solidFill>
                        </a:rPr>
                        <a:t>log</a:t>
                      </a:r>
                      <a:r>
                        <a:rPr lang="en-GB" sz="1200" b="1" baseline="-25000" dirty="0">
                          <a:solidFill>
                            <a:schemeClr val="tx1"/>
                          </a:solidFill>
                        </a:rPr>
                        <a:t>10</a:t>
                      </a:r>
                      <a:r>
                        <a:rPr lang="en-GB" sz="1200" b="1" dirty="0">
                          <a:solidFill>
                            <a:schemeClr val="tx1"/>
                          </a:solidFill>
                        </a:rPr>
                        <a:t> </a:t>
                      </a:r>
                      <a:r>
                        <a:rPr lang="en-GB" sz="1200" b="1" dirty="0" err="1">
                          <a:solidFill>
                            <a:schemeClr val="tx1"/>
                          </a:solidFill>
                        </a:rPr>
                        <a:t>cp</a:t>
                      </a:r>
                      <a:r>
                        <a:rPr lang="en-GB" sz="1200" b="1" dirty="0">
                          <a:solidFill>
                            <a:schemeClr val="tx1"/>
                          </a:solidFill>
                        </a:rPr>
                        <a:t>/mL</a:t>
                      </a: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200" b="1" dirty="0">
                        <a:solidFill>
                          <a:schemeClr val="tx1"/>
                        </a:solidFill>
                      </a:endParaRPr>
                    </a:p>
                  </a:txBody>
                  <a:tcPr marL="57472" marR="57472" marT="28719" marB="28719"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Mean (SD) Change from Baseline </a:t>
                      </a:r>
                      <a:br>
                        <a:rPr lang="en-GB" sz="1200" b="1" dirty="0">
                          <a:solidFill>
                            <a:schemeClr val="tx1"/>
                          </a:solidFill>
                        </a:rPr>
                      </a:br>
                      <a:r>
                        <a:rPr lang="en-GB" sz="1200" b="1" dirty="0">
                          <a:solidFill>
                            <a:schemeClr val="tx1"/>
                          </a:solidFill>
                        </a:rPr>
                        <a:t>log</a:t>
                      </a:r>
                      <a:r>
                        <a:rPr lang="en-GB" sz="1200" b="1" baseline="-25000" dirty="0">
                          <a:solidFill>
                            <a:schemeClr val="tx1"/>
                          </a:solidFill>
                        </a:rPr>
                        <a:t>10</a:t>
                      </a:r>
                      <a:r>
                        <a:rPr lang="en-GB" sz="1200" b="1" baseline="0" dirty="0">
                          <a:solidFill>
                            <a:schemeClr val="tx1"/>
                          </a:solidFill>
                        </a:rPr>
                        <a:t> </a:t>
                      </a:r>
                      <a:r>
                        <a:rPr lang="en-GB" sz="1200" b="1" baseline="0" dirty="0" err="1">
                          <a:solidFill>
                            <a:schemeClr val="tx1"/>
                          </a:solidFill>
                        </a:rPr>
                        <a:t>cp</a:t>
                      </a:r>
                      <a:r>
                        <a:rPr lang="en-GB" sz="1200" b="1" baseline="0" dirty="0">
                          <a:solidFill>
                            <a:schemeClr val="tx1"/>
                          </a:solidFill>
                        </a:rPr>
                        <a:t>/mL</a:t>
                      </a:r>
                      <a:endParaRPr lang="en-GB" sz="1200" b="1" dirty="0">
                        <a:solidFill>
                          <a:schemeClr val="tx1"/>
                        </a:solidFill>
                      </a:endParaRP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200" b="1" dirty="0">
                          <a:solidFill>
                            <a:schemeClr val="tx1"/>
                          </a:solidFill>
                        </a:rPr>
                        <a:t>Not</a:t>
                      </a:r>
                      <a:r>
                        <a:rPr lang="en-GB" sz="1200" b="1" baseline="0" dirty="0">
                          <a:solidFill>
                            <a:schemeClr val="tx1"/>
                          </a:solidFill>
                        </a:rPr>
                        <a:t> detected</a:t>
                      </a:r>
                    </a:p>
                    <a:p>
                      <a:pPr algn="ctr"/>
                      <a:r>
                        <a:rPr lang="en-GB" sz="1200" b="1" baseline="0" dirty="0">
                          <a:solidFill>
                            <a:schemeClr val="tx1"/>
                          </a:solidFill>
                        </a:rPr>
                        <a:t>n (%)</a:t>
                      </a:r>
                      <a:endParaRPr lang="en-GB" sz="1200" b="1" dirty="0">
                        <a:solidFill>
                          <a:schemeClr val="tx1"/>
                        </a:solidFill>
                      </a:endParaRPr>
                    </a:p>
                  </a:txBody>
                  <a:tcPr marL="57472" marR="57472" marT="28719" marB="28719" anchor="b">
                    <a:lnL w="12700" cmpd="sng">
                      <a:noFill/>
                    </a:lnL>
                    <a:lnR w="12700" cmpd="sng">
                      <a:noFill/>
                    </a:lnR>
                    <a:lnT w="12700" cap="flat" cmpd="sng" algn="ctr">
                      <a:solidFill>
                        <a:srgbClr val="505050"/>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2261278264"/>
                  </a:ext>
                </a:extLst>
              </a:tr>
              <a:tr h="51007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5.59 (2.37)</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–2.30 (0.59)</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 (38%)</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extLst>
                  <a:ext uri="{0D108BD9-81ED-4DB2-BD59-A6C34878D82A}">
                    <a16:rowId xmlns:a16="http://schemas.microsoft.com/office/drawing/2014/main" val="3198486053"/>
                  </a:ext>
                </a:extLst>
              </a:tr>
              <a:tr h="56649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3.39 (2.21)</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–1.85 (1.42)</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6 (75%)</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2635805639"/>
                  </a:ext>
                </a:extLst>
              </a:tr>
              <a:tr h="591533">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9</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3.37 (1.66)</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-1.67</a:t>
                      </a:r>
                      <a:r>
                        <a:rPr lang="en-GB" sz="1300" baseline="0" dirty="0">
                          <a:solidFill>
                            <a:schemeClr val="tx1"/>
                          </a:solidFill>
                        </a:rPr>
                        <a:t> (0.99)</a:t>
                      </a:r>
                      <a:r>
                        <a:rPr lang="en-GB" sz="1300" baseline="30000" dirty="0">
                          <a:solidFill>
                            <a:schemeClr val="tx1"/>
                          </a:solidFill>
                        </a:rPr>
                        <a:t>c</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4 (80%)</a:t>
                      </a:r>
                      <a:r>
                        <a:rPr lang="en-GB" sz="1300" baseline="30000" dirty="0">
                          <a:solidFill>
                            <a:schemeClr val="tx1"/>
                          </a:solidFill>
                        </a:rPr>
                        <a:t>c</a:t>
                      </a:r>
                      <a:r>
                        <a:rPr lang="en-GB" sz="1300" baseline="0" dirty="0">
                          <a:solidFill>
                            <a:schemeClr val="tx1"/>
                          </a:solidFill>
                        </a:rPr>
                        <a:t> </a:t>
                      </a:r>
                      <a:endParaRPr lang="en-GB" sz="1300" dirty="0">
                        <a:solidFill>
                          <a:schemeClr val="tx1"/>
                        </a:solidFill>
                      </a:endParaRP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40000"/>
                      </a:srgbClr>
                    </a:solidFill>
                  </a:tcPr>
                </a:tc>
                <a:extLst>
                  <a:ext uri="{0D108BD9-81ED-4DB2-BD59-A6C34878D82A}">
                    <a16:rowId xmlns:a16="http://schemas.microsoft.com/office/drawing/2014/main" val="2176158147"/>
                  </a:ext>
                </a:extLst>
              </a:tr>
              <a:tr h="510078">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11</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3.33 (2.58)</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endParaRPr lang="en-GB" sz="1300" dirty="0">
                        <a:solidFill>
                          <a:schemeClr val="tx1"/>
                        </a:solidFill>
                      </a:endParaRP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0.02 (0.86)</a:t>
                      </a:r>
                    </a:p>
                  </a:txBody>
                  <a:tcPr marL="57472" marR="57472" marT="28719" marB="28719"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a:r>
                        <a:rPr lang="en-GB" sz="1300" dirty="0">
                          <a:solidFill>
                            <a:schemeClr val="tx1"/>
                          </a:solidFill>
                        </a:rPr>
                        <a:t>3 (27%)</a:t>
                      </a:r>
                    </a:p>
                  </a:txBody>
                  <a:tcPr marL="68943" marR="68943" marT="34471" marB="34471"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9357A">
                        <a:tint val="20000"/>
                      </a:srgbClr>
                    </a:solidFill>
                  </a:tcPr>
                </a:tc>
                <a:extLst>
                  <a:ext uri="{0D108BD9-81ED-4DB2-BD59-A6C34878D82A}">
                    <a16:rowId xmlns:a16="http://schemas.microsoft.com/office/drawing/2014/main" val="4055886939"/>
                  </a:ext>
                </a:extLst>
              </a:tr>
            </a:tbl>
          </a:graphicData>
        </a:graphic>
      </p:graphicFrame>
      <p:sp>
        <p:nvSpPr>
          <p:cNvPr id="8" name="TextBox 7"/>
          <p:cNvSpPr txBox="1"/>
          <p:nvPr/>
        </p:nvSpPr>
        <p:spPr>
          <a:xfrm>
            <a:off x="7705943" y="6428531"/>
            <a:ext cx="3514548" cy="271934"/>
          </a:xfrm>
          <a:prstGeom prst="rect">
            <a:avLst/>
          </a:prstGeom>
          <a:noFill/>
        </p:spPr>
        <p:txBody>
          <a:bodyPr wrap="square" rtlCol="0">
            <a:spAutoFit/>
          </a:bodyPr>
          <a:lstStyle/>
          <a:p>
            <a:pPr algn="r" defTabSz="607725" fontAlgn="base">
              <a:spcBef>
                <a:spcPct val="50000"/>
              </a:spcBef>
              <a:spcAft>
                <a:spcPct val="0"/>
              </a:spcAft>
            </a:pPr>
            <a:r>
              <a:rPr lang="en-GB" sz="1167" dirty="0" err="1">
                <a:solidFill>
                  <a:srgbClr val="505050"/>
                </a:solidFill>
                <a:latin typeface="Verdana"/>
              </a:rPr>
              <a:t>Zoulim</a:t>
            </a:r>
            <a:r>
              <a:rPr lang="en-GB" sz="1167" dirty="0">
                <a:solidFill>
                  <a:srgbClr val="505050"/>
                </a:solidFill>
                <a:latin typeface="Verdana"/>
              </a:rPr>
              <a:t> F, </a:t>
            </a:r>
            <a:r>
              <a:rPr lang="en-GB" sz="1167" i="1" dirty="0">
                <a:solidFill>
                  <a:srgbClr val="505050"/>
                </a:solidFill>
                <a:latin typeface="Verdana"/>
              </a:rPr>
              <a:t>et al</a:t>
            </a:r>
            <a:r>
              <a:rPr lang="en-GB" sz="1167" dirty="0">
                <a:solidFill>
                  <a:srgbClr val="505050"/>
                </a:solidFill>
                <a:latin typeface="Verdana"/>
              </a:rPr>
              <a:t>. EASL 2018</a:t>
            </a:r>
            <a:endParaRPr lang="en-US" sz="1167" dirty="0">
              <a:solidFill>
                <a:srgbClr val="505050"/>
              </a:solidFill>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736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554B4F-D402-49FF-B2E9-6C21D10DD951}"/>
              </a:ext>
            </a:extLst>
          </p:cNvPr>
          <p:cNvSpPr>
            <a:spLocks noGrp="1"/>
          </p:cNvSpPr>
          <p:nvPr>
            <p:ph type="title"/>
          </p:nvPr>
        </p:nvSpPr>
        <p:spPr>
          <a:xfrm>
            <a:off x="609600" y="0"/>
            <a:ext cx="10972800" cy="1193800"/>
          </a:xfrm>
        </p:spPr>
        <p:txBody>
          <a:bodyPr>
            <a:normAutofit/>
          </a:bodyPr>
          <a:lstStyle/>
          <a:p>
            <a:r>
              <a:rPr lang="en-US" sz="3600" dirty="0"/>
              <a:t>Where to Next……</a:t>
            </a:r>
          </a:p>
        </p:txBody>
      </p:sp>
      <p:sp>
        <p:nvSpPr>
          <p:cNvPr id="6" name="Content Placeholder 5">
            <a:extLst>
              <a:ext uri="{FF2B5EF4-FFF2-40B4-BE49-F238E27FC236}">
                <a16:creationId xmlns:a16="http://schemas.microsoft.com/office/drawing/2014/main" id="{6C091A61-4CF7-451F-B061-8EF6652FE6C9}"/>
              </a:ext>
            </a:extLst>
          </p:cNvPr>
          <p:cNvSpPr>
            <a:spLocks noGrp="1"/>
          </p:cNvSpPr>
          <p:nvPr>
            <p:ph idx="1"/>
          </p:nvPr>
        </p:nvSpPr>
        <p:spPr>
          <a:xfrm>
            <a:off x="609600" y="1292973"/>
            <a:ext cx="10972800" cy="4833191"/>
          </a:xfrm>
        </p:spPr>
        <p:txBody>
          <a:bodyPr>
            <a:normAutofit lnSpcReduction="10000"/>
          </a:bodyPr>
          <a:lstStyle/>
          <a:p>
            <a:pPr>
              <a:spcAft>
                <a:spcPts val="1200"/>
              </a:spcAft>
            </a:pPr>
            <a:r>
              <a:rPr lang="en-US" sz="2400" dirty="0"/>
              <a:t>The next frontier is combination therapy with NUCs (usually), with Interferon (maybe to rarely) -  but most importantly combining new classes</a:t>
            </a:r>
          </a:p>
          <a:p>
            <a:pPr>
              <a:spcAft>
                <a:spcPts val="1200"/>
              </a:spcAft>
            </a:pPr>
            <a:r>
              <a:rPr lang="en-US" sz="2400" dirty="0"/>
              <a:t>Our bias is that RNAi will be at the center of many/most/?all combos due the ability to affect the entire HBV transcriptome, including integrated DNA-sourced RNA</a:t>
            </a:r>
          </a:p>
          <a:p>
            <a:pPr>
              <a:spcAft>
                <a:spcPts val="1200"/>
              </a:spcAft>
            </a:pPr>
            <a:r>
              <a:rPr lang="en-US" sz="2400" dirty="0"/>
              <a:t>The bar will be very high for activity (functional cure) and safety/tolerability</a:t>
            </a:r>
          </a:p>
          <a:p>
            <a:pPr>
              <a:spcAft>
                <a:spcPts val="1200"/>
              </a:spcAft>
            </a:pPr>
            <a:r>
              <a:rPr lang="en-US" sz="2400" dirty="0"/>
              <a:t>Immuno-oncology agents (PD1/PDL1) </a:t>
            </a:r>
            <a:r>
              <a:rPr lang="en-US" sz="2400" dirty="0" err="1"/>
              <a:t>monoclonals</a:t>
            </a:r>
            <a:r>
              <a:rPr lang="en-US" sz="2400" dirty="0"/>
              <a:t> may play a role but safety concerns may dominate.  In the meantime, other immune stimulation approaches are being tried</a:t>
            </a:r>
          </a:p>
          <a:p>
            <a:endParaRPr lang="en-US" dirty="0"/>
          </a:p>
        </p:txBody>
      </p:sp>
      <p:sp>
        <p:nvSpPr>
          <p:cNvPr id="4" name="Slide Number Placeholder 3">
            <a:extLst>
              <a:ext uri="{FF2B5EF4-FFF2-40B4-BE49-F238E27FC236}">
                <a16:creationId xmlns:a16="http://schemas.microsoft.com/office/drawing/2014/main" id="{A0213728-3F3E-4887-820D-B623C0ECA532}"/>
              </a:ext>
            </a:extLst>
          </p:cNvPr>
          <p:cNvSpPr>
            <a:spLocks noGrp="1"/>
          </p:cNvSpPr>
          <p:nvPr>
            <p:ph type="sldNum" sz="quarter" idx="12"/>
          </p:nvPr>
        </p:nvSpPr>
        <p:spPr/>
        <p:txBody>
          <a:bodyPr/>
          <a:lstStyle/>
          <a:p>
            <a:pPr defTabSz="1218957"/>
            <a:fld id="{81BF0B4E-CE60-AB48-9D7E-4434414A7C38}" type="slidenum">
              <a:rPr lang="en-US" smtClean="0">
                <a:solidFill>
                  <a:srgbClr val="505050"/>
                </a:solidFill>
              </a:rPr>
              <a:pPr defTabSz="1218957"/>
              <a:t>34</a:t>
            </a:fld>
            <a:endParaRPr lang="en-US" dirty="0">
              <a:solidFill>
                <a:srgbClr val="505050"/>
              </a:solidFill>
            </a:endParaRPr>
          </a:p>
        </p:txBody>
      </p:sp>
    </p:spTree>
    <p:extLst>
      <p:ext uri="{BB962C8B-B14F-4D97-AF65-F5344CB8AC3E}">
        <p14:creationId xmlns:p14="http://schemas.microsoft.com/office/powerpoint/2010/main" val="148906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a:t>
            </a:r>
          </a:p>
        </p:txBody>
      </p:sp>
      <p:sp>
        <p:nvSpPr>
          <p:cNvPr id="4" name="Slide Number Placeholder 3"/>
          <p:cNvSpPr>
            <a:spLocks noGrp="1"/>
          </p:cNvSpPr>
          <p:nvPr>
            <p:ph type="sldNum" sz="quarter" idx="12"/>
          </p:nvPr>
        </p:nvSpPr>
        <p:spPr/>
        <p:txBody>
          <a:bodyPr/>
          <a:lstStyle/>
          <a:p>
            <a:fld id="{2D66C470-834B-9046-9813-41EC6076BDB5}" type="slidenum">
              <a:rPr lang="en-US" smtClean="0"/>
              <a:pPr/>
              <a:t>35</a:t>
            </a:fld>
            <a:endParaRPr lang="en-US"/>
          </a:p>
        </p:txBody>
      </p:sp>
      <p:pic>
        <p:nvPicPr>
          <p:cNvPr id="5" name="Picture 4"/>
          <p:cNvPicPr>
            <a:picLocks noChangeAspect="1"/>
          </p:cNvPicPr>
          <p:nvPr/>
        </p:nvPicPr>
        <p:blipFill>
          <a:blip r:embed="rId2"/>
          <a:stretch>
            <a:fillRect/>
          </a:stretch>
        </p:blipFill>
        <p:spPr>
          <a:xfrm>
            <a:off x="2814447" y="1778272"/>
            <a:ext cx="6710557" cy="4272737"/>
          </a:xfrm>
          <a:prstGeom prst="rect">
            <a:avLst/>
          </a:prstGeom>
        </p:spPr>
      </p:pic>
    </p:spTree>
    <p:extLst>
      <p:ext uri="{BB962C8B-B14F-4D97-AF65-F5344CB8AC3E}">
        <p14:creationId xmlns:p14="http://schemas.microsoft.com/office/powerpoint/2010/main" val="694717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IMING" val="|40|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Arrowhead">
      <a:dk1>
        <a:srgbClr val="4E5151"/>
      </a:dk1>
      <a:lt1>
        <a:sysClr val="window" lastClr="FFFFFF"/>
      </a:lt1>
      <a:dk2>
        <a:srgbClr val="537DB2"/>
      </a:dk2>
      <a:lt2>
        <a:srgbClr val="F7F7F7"/>
      </a:lt2>
      <a:accent1>
        <a:srgbClr val="72BFDF"/>
      </a:accent1>
      <a:accent2>
        <a:srgbClr val="32A838"/>
      </a:accent2>
      <a:accent3>
        <a:srgbClr val="B4EFB2"/>
      </a:accent3>
      <a:accent4>
        <a:srgbClr val="537DB2"/>
      </a:accent4>
      <a:accent5>
        <a:srgbClr val="4BACC6"/>
      </a:accent5>
      <a:accent6>
        <a:srgbClr val="D6EEA2"/>
      </a:accent6>
      <a:hlink>
        <a:srgbClr val="537DB2"/>
      </a:hlink>
      <a:folHlink>
        <a:srgbClr val="537DB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Custom 1">
      <a:dk1>
        <a:srgbClr val="4E5151"/>
      </a:dk1>
      <a:lt1>
        <a:sysClr val="window" lastClr="FFFFFF"/>
      </a:lt1>
      <a:dk2>
        <a:srgbClr val="4681CF"/>
      </a:dk2>
      <a:lt2>
        <a:srgbClr val="F7F7F7"/>
      </a:lt2>
      <a:accent1>
        <a:srgbClr val="72BFDF"/>
      </a:accent1>
      <a:accent2>
        <a:srgbClr val="32A838"/>
      </a:accent2>
      <a:accent3>
        <a:srgbClr val="B4EFB2"/>
      </a:accent3>
      <a:accent4>
        <a:srgbClr val="537DB2"/>
      </a:accent4>
      <a:accent5>
        <a:srgbClr val="4BACC6"/>
      </a:accent5>
      <a:accent6>
        <a:srgbClr val="D6EEA2"/>
      </a:accent6>
      <a:hlink>
        <a:srgbClr val="537DB2"/>
      </a:hlink>
      <a:folHlink>
        <a:srgbClr val="537DB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Arrowhead">
      <a:dk1>
        <a:srgbClr val="4E5151"/>
      </a:dk1>
      <a:lt1>
        <a:sysClr val="window" lastClr="FFFFFF"/>
      </a:lt1>
      <a:dk2>
        <a:srgbClr val="537DB2"/>
      </a:dk2>
      <a:lt2>
        <a:srgbClr val="F7F7F7"/>
      </a:lt2>
      <a:accent1>
        <a:srgbClr val="72BFDF"/>
      </a:accent1>
      <a:accent2>
        <a:srgbClr val="32A838"/>
      </a:accent2>
      <a:accent3>
        <a:srgbClr val="B4EFB2"/>
      </a:accent3>
      <a:accent4>
        <a:srgbClr val="537DB2"/>
      </a:accent4>
      <a:accent5>
        <a:srgbClr val="4BACC6"/>
      </a:accent5>
      <a:accent6>
        <a:srgbClr val="D6EEA2"/>
      </a:accent6>
      <a:hlink>
        <a:srgbClr val="537DB2"/>
      </a:hlink>
      <a:folHlink>
        <a:srgbClr val="537DB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BEB2B57-F796-FB45-AFC4-703D01960699}" vid="{852B3246-AE41-1C48-A96B-C143DFBF4B31}"/>
    </a:ext>
  </a:extLst>
</a:theme>
</file>

<file path=ppt/theme/theme5.xml><?xml version="1.0" encoding="utf-8"?>
<a:theme xmlns:a="http://schemas.openxmlformats.org/drawingml/2006/main" name="AmgenPowerpointTemplate">
  <a:themeElements>
    <a:clrScheme name="Amgen Powerpoint Template 2">
      <a:dk1>
        <a:srgbClr val="000000"/>
      </a:dk1>
      <a:lt1>
        <a:srgbClr val="FFFFFF"/>
      </a:lt1>
      <a:dk2>
        <a:srgbClr val="000000"/>
      </a:dk2>
      <a:lt2>
        <a:srgbClr val="777777"/>
      </a:lt2>
      <a:accent1>
        <a:srgbClr val="007CC2"/>
      </a:accent1>
      <a:accent2>
        <a:srgbClr val="FCC30C"/>
      </a:accent2>
      <a:accent3>
        <a:srgbClr val="FFFFFF"/>
      </a:accent3>
      <a:accent4>
        <a:srgbClr val="000000"/>
      </a:accent4>
      <a:accent5>
        <a:srgbClr val="AABFDD"/>
      </a:accent5>
      <a:accent6>
        <a:srgbClr val="E4B00A"/>
      </a:accent6>
      <a:hlink>
        <a:srgbClr val="42865C"/>
      </a:hlink>
      <a:folHlink>
        <a:srgbClr val="C0362C"/>
      </a:folHlink>
    </a:clrScheme>
    <a:fontScheme name="Amgen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Amgen Powerpoint Template 1">
        <a:dk1>
          <a:srgbClr val="000000"/>
        </a:dk1>
        <a:lt1>
          <a:srgbClr val="FFFFFF"/>
        </a:lt1>
        <a:dk2>
          <a:srgbClr val="000000"/>
        </a:dk2>
        <a:lt2>
          <a:srgbClr val="777777"/>
        </a:lt2>
        <a:accent1>
          <a:srgbClr val="0063C3"/>
        </a:accent1>
        <a:accent2>
          <a:srgbClr val="FCC30C"/>
        </a:accent2>
        <a:accent3>
          <a:srgbClr val="FFFFFF"/>
        </a:accent3>
        <a:accent4>
          <a:srgbClr val="000000"/>
        </a:accent4>
        <a:accent5>
          <a:srgbClr val="AAB7DE"/>
        </a:accent5>
        <a:accent6>
          <a:srgbClr val="E4B00A"/>
        </a:accent6>
        <a:hlink>
          <a:srgbClr val="42865C"/>
        </a:hlink>
        <a:folHlink>
          <a:srgbClr val="C0362C"/>
        </a:folHlink>
      </a:clrScheme>
      <a:clrMap bg1="lt1" tx1="dk1" bg2="lt2" tx2="dk2" accent1="accent1" accent2="accent2" accent3="accent3" accent4="accent4" accent5="accent5" accent6="accent6" hlink="hlink" folHlink="folHlink"/>
    </a:extraClrScheme>
    <a:extraClrScheme>
      <a:clrScheme name="Amgen Powerpoint Template 2">
        <a:dk1>
          <a:srgbClr val="000000"/>
        </a:dk1>
        <a:lt1>
          <a:srgbClr val="FFFFFF"/>
        </a:lt1>
        <a:dk2>
          <a:srgbClr val="000000"/>
        </a:dk2>
        <a:lt2>
          <a:srgbClr val="777777"/>
        </a:lt2>
        <a:accent1>
          <a:srgbClr val="007CC2"/>
        </a:accent1>
        <a:accent2>
          <a:srgbClr val="FCC30C"/>
        </a:accent2>
        <a:accent3>
          <a:srgbClr val="FFFFFF"/>
        </a:accent3>
        <a:accent4>
          <a:srgbClr val="000000"/>
        </a:accent4>
        <a:accent5>
          <a:srgbClr val="AABFDD"/>
        </a:accent5>
        <a:accent6>
          <a:srgbClr val="E4B00A"/>
        </a:accent6>
        <a:hlink>
          <a:srgbClr val="42865C"/>
        </a:hlink>
        <a:folHlink>
          <a:srgbClr val="C0362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Office Theme">
  <a:themeElements>
    <a:clrScheme name="Arrowhead">
      <a:dk1>
        <a:srgbClr val="4E5151"/>
      </a:dk1>
      <a:lt1>
        <a:sysClr val="window" lastClr="FFFFFF"/>
      </a:lt1>
      <a:dk2>
        <a:srgbClr val="537DB2"/>
      </a:dk2>
      <a:lt2>
        <a:srgbClr val="F7F7F7"/>
      </a:lt2>
      <a:accent1>
        <a:srgbClr val="72BFDF"/>
      </a:accent1>
      <a:accent2>
        <a:srgbClr val="32A838"/>
      </a:accent2>
      <a:accent3>
        <a:srgbClr val="B4EFB2"/>
      </a:accent3>
      <a:accent4>
        <a:srgbClr val="537DB2"/>
      </a:accent4>
      <a:accent5>
        <a:srgbClr val="4BACC6"/>
      </a:accent5>
      <a:accent6>
        <a:srgbClr val="D6EEA2"/>
      </a:accent6>
      <a:hlink>
        <a:srgbClr val="537DB2"/>
      </a:hlink>
      <a:folHlink>
        <a:srgbClr val="537DB2"/>
      </a:folHlink>
    </a:clrScheme>
    <a:fontScheme name="Verve">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H_Regular" id="{72BD9AFF-7EC3-514E-A9E3-17FA802AB15F}" vid="{13DE1B6F-2404-6146-9CE0-E6475F11A430}"/>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 Pres Widescreen" id="{C4BA2BC6-745F-CA42-BA0C-3E3E91720E47}" vid="{36836638-D47A-744A-919E-D29F802B6CA5}"/>
    </a:ext>
  </a:extLst>
</a:theme>
</file>

<file path=ppt/theme/theme8.xml><?xml version="1.0" encoding="utf-8"?>
<a:theme xmlns:a="http://schemas.openxmlformats.org/drawingml/2006/main" name="New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63D8D"/>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chemeClr val="tx1"/>
        </a:solidFill>
      </a:spPr>
      <a:bodyPr wrap="square" rtlCol="0">
        <a:spAutoFit/>
      </a:bodyPr>
      <a:lstStyle>
        <a:defPPr>
          <a:defRPr dirty="0" smtClean="0">
            <a:solidFill>
              <a:schemeClr val="bg1"/>
            </a:solidFill>
          </a:defRPr>
        </a:defPPr>
      </a:lstStyle>
    </a:txDef>
  </a:objectDefaults>
  <a:extraClrSchemeLst/>
</a:theme>
</file>

<file path=ppt/theme/theme9.xml><?xml version="1.0" encoding="utf-8"?>
<a:theme xmlns:a="http://schemas.openxmlformats.org/drawingml/2006/main" name="DAS Slide Template">
  <a:themeElements>
    <a:clrScheme name="Analyst 2013 Janssen Template">
      <a:dk1>
        <a:srgbClr val="505050"/>
      </a:dk1>
      <a:lt1>
        <a:srgbClr val="FFFFFF"/>
      </a:lt1>
      <a:dk2>
        <a:srgbClr val="505050"/>
      </a:dk2>
      <a:lt2>
        <a:srgbClr val="09357A"/>
      </a:lt2>
      <a:accent1>
        <a:srgbClr val="2A8EBF"/>
      </a:accent1>
      <a:accent2>
        <a:srgbClr val="94C6DF"/>
      </a:accent2>
      <a:accent3>
        <a:srgbClr val="237D26"/>
      </a:accent3>
      <a:accent4>
        <a:srgbClr val="7FC31C"/>
      </a:accent4>
      <a:accent5>
        <a:srgbClr val="BFE18D"/>
      </a:accent5>
      <a:accent6>
        <a:srgbClr val="FFCC00"/>
      </a:accent6>
      <a:hlink>
        <a:srgbClr val="F30618"/>
      </a:hlink>
      <a:folHlink>
        <a:srgbClr val="000000"/>
      </a:folHlink>
    </a:clrScheme>
    <a:fontScheme name="Verdana for J&amp;J/Janssen">
      <a:majorFont>
        <a:latin typeface="Verdana"/>
        <a:ea typeface="ヒラギノ角ゴ ProN W6"/>
        <a:cs typeface="ヒラギノ角ゴ ProN W6"/>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3200" b="0" i="0" u="none" strike="noStrike" cap="none" normalizeH="0" baseline="0" dirty="0" err="1" smtClean="0">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defRPr>
        </a:defPPr>
      </a:lstStyle>
    </a:spDef>
    <a:lnDef>
      <a:spPr bwMode="auto">
        <a:xfrm>
          <a:off x="0" y="0"/>
          <a:ext cx="1" cy="1"/>
        </a:xfrm>
        <a:custGeom>
          <a:avLst/>
          <a:gdLst/>
          <a:ahLst/>
          <a:cxnLst/>
          <a:rect l="0" t="0" r="0" b="0"/>
          <a:pathLst/>
        </a:custGeom>
        <a:solidFill>
          <a:srgbClr val="C0C0C0"/>
        </a:solidFill>
        <a:ln w="12700" cap="flat" cmpd="sng" algn="ctr">
          <a:solidFill>
            <a:srgbClr val="777777"/>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777777"/>
            </a:solidFill>
            <a:effectLst/>
            <a:latin typeface="Arial" pitchFamily="-110" charset="0"/>
            <a:ea typeface="ヒラギノ角ゴ ProN W3" pitchFamily="-110" charset="-128"/>
            <a:cs typeface="ヒラギノ角ゴ ProN W3" pitchFamily="-110" charset="-128"/>
            <a:sym typeface="Arial" pitchFamily="-110" charset="0"/>
          </a:defRPr>
        </a:defPPr>
      </a:lstStyle>
    </a:lnDef>
    <a:txDef>
      <a:spPr bwMode="auto">
        <a:noFill/>
        <a:ln w="12700">
          <a:noFill/>
          <a:miter lim="800000"/>
          <a:headEnd/>
          <a:tailEnd/>
        </a:ln>
      </a:spPr>
      <a:bodyPr vert="horz" wrap="square" lIns="0" tIns="0" rIns="0" bIns="0" numCol="1" rtlCol="0" anchor="t" anchorCtr="0" compatLnSpc="1">
        <a:prstTxWarp prst="textNoShape">
          <a:avLst/>
        </a:prstTxWarp>
        <a:noAutofit/>
      </a:bodyPr>
      <a:lstStyle>
        <a:defPPr marL="0" indent="0" defTabSz="914400">
          <a:buNone/>
          <a:defRPr b="1" dirty="0" smtClean="0"/>
        </a:defPPr>
      </a:lstStyle>
    </a:tx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Content slide – cool palette">
  <a:themeElements>
    <a:clrScheme name="Janssen Color Palette">
      <a:dk1>
        <a:srgbClr val="505050"/>
      </a:dk1>
      <a:lt1>
        <a:srgbClr val="FFFFFF"/>
      </a:lt1>
      <a:dk2>
        <a:srgbClr val="505050"/>
      </a:dk2>
      <a:lt2>
        <a:srgbClr val="FFFFFF"/>
      </a:lt2>
      <a:accent1>
        <a:srgbClr val="09357A"/>
      </a:accent1>
      <a:accent2>
        <a:srgbClr val="2A8EBF"/>
      </a:accent2>
      <a:accent3>
        <a:srgbClr val="BFBFBF"/>
      </a:accent3>
      <a:accent4>
        <a:srgbClr val="237D26"/>
      </a:accent4>
      <a:accent5>
        <a:srgbClr val="7FC31C"/>
      </a:accent5>
      <a:accent6>
        <a:srgbClr val="BFE18D"/>
      </a:accent6>
      <a:hlink>
        <a:srgbClr val="2A8EBF"/>
      </a:hlink>
      <a:folHlink>
        <a:srgbClr val="94C6DF"/>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9357A"/>
        </a:solidFill>
        <a:ln w="9525" cap="flat" cmpd="sng" algn="ctr">
          <a:noFill/>
          <a:prstDash val="solid"/>
        </a:ln>
        <a:effectLst/>
      </a:spPr>
      <a:bodyPr lIns="45720" rIns="45720" rtlCol="0" anchor="ctr"/>
      <a:lstStyle>
        <a:defPPr marL="0" marR="0" indent="0" algn="ctr" defTabSz="912813" eaLnBrk="0" fontAlgn="auto" latinLnBrk="0" hangingPunct="0">
          <a:lnSpc>
            <a:spcPct val="100000"/>
          </a:lnSpc>
          <a:spcBef>
            <a:spcPts val="0"/>
          </a:spcBef>
          <a:spcAft>
            <a:spcPts val="0"/>
          </a:spcAft>
          <a:buClrTx/>
          <a:buSzTx/>
          <a:buFontTx/>
          <a:buNone/>
          <a:tabLst/>
          <a:defRPr kumimoji="0" sz="1800" b="0" i="0" u="none" strike="noStrike" kern="0" cap="none" spc="0" normalizeH="0" baseline="0" noProof="0" dirty="0" err="1" smtClean="0">
            <a:ln>
              <a:noFill/>
            </a:ln>
            <a:solidFill>
              <a:srgbClr val="FFFFFF"/>
            </a:solidFill>
            <a:effectLst/>
            <a:uLnTx/>
            <a:uFillTx/>
            <a:latin typeface="Verdana"/>
            <a:ea typeface="+mn-ea"/>
            <a:cs typeface="+mn-cs"/>
          </a:defRPr>
        </a:defPPr>
      </a:lstStyle>
    </a:spDef>
    <a:lnDef>
      <a:spPr>
        <a:noFill/>
        <a:ln w="28575" cap="flat" cmpd="sng" algn="ctr">
          <a:solidFill>
            <a:srgbClr val="09357A"/>
          </a:solidFill>
          <a:prstDash val="solid"/>
          <a:headEnd type="none" w="med" len="med"/>
          <a:tailEnd type="none" w="med" len="med"/>
        </a:ln>
        <a:effectLst/>
      </a:spPr>
      <a:bodyPr/>
      <a:lst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60649</TotalTime>
  <Words>2658</Words>
  <Application>Microsoft Office PowerPoint</Application>
  <PresentationFormat>Widescreen</PresentationFormat>
  <Paragraphs>535</Paragraphs>
  <Slides>35</Slides>
  <Notes>13</Notes>
  <HiddenSlides>0</HiddenSlides>
  <MMClips>0</MMClips>
  <ScaleCrop>false</ScaleCrop>
  <HeadingPairs>
    <vt:vector size="8" baseType="variant">
      <vt:variant>
        <vt:lpstr>Fonts Used</vt:lpstr>
      </vt:variant>
      <vt:variant>
        <vt:i4>14</vt:i4>
      </vt:variant>
      <vt:variant>
        <vt:lpstr>Theme</vt:lpstr>
      </vt:variant>
      <vt:variant>
        <vt:i4>10</vt:i4>
      </vt:variant>
      <vt:variant>
        <vt:lpstr>Embedded OLE Servers</vt:lpstr>
      </vt:variant>
      <vt:variant>
        <vt:i4>2</vt:i4>
      </vt:variant>
      <vt:variant>
        <vt:lpstr>Slide Titles</vt:lpstr>
      </vt:variant>
      <vt:variant>
        <vt:i4>35</vt:i4>
      </vt:variant>
    </vt:vector>
  </HeadingPairs>
  <TitlesOfParts>
    <vt:vector size="61" baseType="lpstr">
      <vt:lpstr>ＭＳ Ｐゴシック</vt:lpstr>
      <vt:lpstr>Arial</vt:lpstr>
      <vt:lpstr>Arial Unicode MS</vt:lpstr>
      <vt:lpstr>Calibri</vt:lpstr>
      <vt:lpstr>Century Gothic</vt:lpstr>
      <vt:lpstr>Franklin Gothic Book</vt:lpstr>
      <vt:lpstr>Georgia</vt:lpstr>
      <vt:lpstr>Imago</vt:lpstr>
      <vt:lpstr>Karbon Light</vt:lpstr>
      <vt:lpstr>Symbol</vt:lpstr>
      <vt:lpstr>Verdana</vt:lpstr>
      <vt:lpstr>Wingdings</vt:lpstr>
      <vt:lpstr>ヒラギノ角ゴ ProN W3</vt:lpstr>
      <vt:lpstr>ヒラギノ角ゴ ProN W6</vt:lpstr>
      <vt:lpstr>Office Theme</vt:lpstr>
      <vt:lpstr>Office Theme</vt:lpstr>
      <vt:lpstr>Office Theme</vt:lpstr>
      <vt:lpstr>1_Office Theme</vt:lpstr>
      <vt:lpstr>AmgenPowerpointTemplate</vt:lpstr>
      <vt:lpstr>7_Office Theme</vt:lpstr>
      <vt:lpstr>2_Office Theme</vt:lpstr>
      <vt:lpstr>New Master</vt:lpstr>
      <vt:lpstr>DAS Slide Template</vt:lpstr>
      <vt:lpstr>1_Content slide – cool palette</vt:lpstr>
      <vt:lpstr>think-cell Slide</vt:lpstr>
      <vt:lpstr>Prism 7</vt:lpstr>
      <vt:lpstr>Hepatitis B in focus: new biology, new targets and real hope for finite therapy   Bruce D. Given, M.D. COO, Arrowhead Pharmaceuticals 18th World Gastroenterologists Summit September 7, 2018 </vt:lpstr>
      <vt:lpstr>Disclosures</vt:lpstr>
      <vt:lpstr>Safe Harbor Statement</vt:lpstr>
      <vt:lpstr>Agenda</vt:lpstr>
      <vt:lpstr>Worldwide prevalence of chronic HBV infection</vt:lpstr>
      <vt:lpstr>HBV – The Good and the Bad</vt:lpstr>
      <vt:lpstr>HBV Has Been Stuck in a Therapeutic Rut</vt:lpstr>
      <vt:lpstr>HBV is Now Exploding with Innovation The Goal is Finite Therapy</vt:lpstr>
      <vt:lpstr>PowerPoint Presentation</vt:lpstr>
      <vt:lpstr>PowerPoint Presentation</vt:lpstr>
      <vt:lpstr>RNAi:  Target the Gene Silence the Disease</vt:lpstr>
      <vt:lpstr>Organization of the HBV genome makes it ideal for RNAi</vt:lpstr>
      <vt:lpstr>RNAi therapeutics to reduce HBV viral RNAs Differentiation from nucleos(t)ide reverse transcriptase inhibitors</vt:lpstr>
      <vt:lpstr>Differences in degree of HBsAg reduction correlated with HBeAg status in chimpanzees</vt:lpstr>
      <vt:lpstr>HBV Integration Into the Host Genome Becomes Crucial</vt:lpstr>
      <vt:lpstr>Addressing integration-derived HBV RNA requires a new target</vt:lpstr>
      <vt:lpstr>siRNA designed to target RNA derived from HBV integration products in HBeAg- chimps increases HBsAg reduction</vt:lpstr>
      <vt:lpstr>ARC-520 in NUC-naïve chronic HBV patients: Human HBsAg data reflects chimp data</vt:lpstr>
      <vt:lpstr>ARO-HBV:  Key Design Elements</vt:lpstr>
      <vt:lpstr>Importance of integrated HBV DNA as S mRNA source has changed RNAi strategy</vt:lpstr>
      <vt:lpstr>HBsAg Reduction with ARO-HBV After 3 monthly Doses Includes cohorts with complete data through 14 days after 3rd dose</vt:lpstr>
      <vt:lpstr>CHB patient AE Table   </vt:lpstr>
      <vt:lpstr>Interim AROHBV1001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HPB1001 Part 2: Chronic Hepatitis B patients Objective and study design</vt:lpstr>
      <vt:lpstr>Mean HBV DNA change from baseline up to 4 weeks follow-up</vt:lpstr>
      <vt:lpstr>Mean HBV DNA and HBV RNA change from baseline after 4 weeks of treatment</vt:lpstr>
      <vt:lpstr>Where to Next……</vt:lpstr>
      <vt:lpstr>Thank you !</vt:lpstr>
    </vt:vector>
  </TitlesOfParts>
  <Company>Mentus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Arrowhead Investor Presentation</dc:title>
  <dc:creator>Min Choi</dc:creator>
  <cp:lastModifiedBy>Bruce Given</cp:lastModifiedBy>
  <cp:revision>1121</cp:revision>
  <cp:lastPrinted>2018-03-22T20:12:55Z</cp:lastPrinted>
  <dcterms:created xsi:type="dcterms:W3CDTF">2016-04-05T17:56:06Z</dcterms:created>
  <dcterms:modified xsi:type="dcterms:W3CDTF">2018-09-06T06:36:13Z</dcterms:modified>
  <cp:contentStatus/>
</cp:coreProperties>
</file>