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2" r:id="rId3"/>
    <p:sldMasterId id="2147483696" r:id="rId4"/>
    <p:sldMasterId id="2147483720" r:id="rId5"/>
    <p:sldMasterId id="2147483852" r:id="rId6"/>
    <p:sldMasterId id="2147483876" r:id="rId7"/>
    <p:sldMasterId id="2147483888" r:id="rId8"/>
    <p:sldMasterId id="2147483900" r:id="rId9"/>
    <p:sldMasterId id="2147483984" r:id="rId10"/>
    <p:sldMasterId id="2147483996" r:id="rId11"/>
    <p:sldMasterId id="2147484020" r:id="rId12"/>
    <p:sldMasterId id="2147484056" r:id="rId13"/>
    <p:sldMasterId id="2147484080" r:id="rId14"/>
    <p:sldMasterId id="2147484104" r:id="rId15"/>
    <p:sldMasterId id="2147484164" r:id="rId16"/>
    <p:sldMasterId id="2147484176" r:id="rId17"/>
    <p:sldMasterId id="2147484188" r:id="rId18"/>
    <p:sldMasterId id="2147484248" r:id="rId19"/>
    <p:sldMasterId id="2147484284" r:id="rId20"/>
  </p:sldMasterIdLst>
  <p:notesMasterIdLst>
    <p:notesMasterId r:id="rId68"/>
  </p:notesMasterIdLst>
  <p:sldIdLst>
    <p:sldId id="375" r:id="rId21"/>
    <p:sldId id="419" r:id="rId22"/>
    <p:sldId id="407" r:id="rId23"/>
    <p:sldId id="382" r:id="rId24"/>
    <p:sldId id="280" r:id="rId25"/>
    <p:sldId id="296" r:id="rId26"/>
    <p:sldId id="311" r:id="rId27"/>
    <p:sldId id="289" r:id="rId28"/>
    <p:sldId id="401" r:id="rId29"/>
    <p:sldId id="290" r:id="rId30"/>
    <p:sldId id="403" r:id="rId31"/>
    <p:sldId id="399" r:id="rId32"/>
    <p:sldId id="391" r:id="rId33"/>
    <p:sldId id="392" r:id="rId34"/>
    <p:sldId id="400" r:id="rId35"/>
    <p:sldId id="346" r:id="rId36"/>
    <p:sldId id="402" r:id="rId37"/>
    <p:sldId id="314" r:id="rId38"/>
    <p:sldId id="405" r:id="rId39"/>
    <p:sldId id="412" r:id="rId40"/>
    <p:sldId id="385" r:id="rId41"/>
    <p:sldId id="390" r:id="rId42"/>
    <p:sldId id="313" r:id="rId43"/>
    <p:sldId id="316" r:id="rId44"/>
    <p:sldId id="317" r:id="rId45"/>
    <p:sldId id="318" r:id="rId46"/>
    <p:sldId id="349" r:id="rId47"/>
    <p:sldId id="389" r:id="rId48"/>
    <p:sldId id="343" r:id="rId49"/>
    <p:sldId id="364" r:id="rId50"/>
    <p:sldId id="397" r:id="rId51"/>
    <p:sldId id="415" r:id="rId52"/>
    <p:sldId id="416" r:id="rId53"/>
    <p:sldId id="278" r:id="rId54"/>
    <p:sldId id="408" r:id="rId55"/>
    <p:sldId id="409" r:id="rId56"/>
    <p:sldId id="283" r:id="rId57"/>
    <p:sldId id="284" r:id="rId58"/>
    <p:sldId id="356" r:id="rId59"/>
    <p:sldId id="410" r:id="rId60"/>
    <p:sldId id="414" r:id="rId61"/>
    <p:sldId id="411" r:id="rId62"/>
    <p:sldId id="417" r:id="rId63"/>
    <p:sldId id="358" r:id="rId64"/>
    <p:sldId id="267" r:id="rId65"/>
    <p:sldId id="353" r:id="rId66"/>
    <p:sldId id="368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1" autoAdjust="0"/>
  </p:normalViewPr>
  <p:slideViewPr>
    <p:cSldViewPr>
      <p:cViewPr>
        <p:scale>
          <a:sx n="84" d="100"/>
          <a:sy n="84" d="100"/>
        </p:scale>
        <p:origin x="-74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slide" Target="slides/slide27.xml"/><Relationship Id="rId50" Type="http://schemas.openxmlformats.org/officeDocument/2006/relationships/slide" Target="slides/slide30.xml"/><Relationship Id="rId55" Type="http://schemas.openxmlformats.org/officeDocument/2006/relationships/slide" Target="slides/slide35.xml"/><Relationship Id="rId63" Type="http://schemas.openxmlformats.org/officeDocument/2006/relationships/slide" Target="slides/slide43.xml"/><Relationship Id="rId68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slide" Target="slides/slide33.xml"/><Relationship Id="rId58" Type="http://schemas.openxmlformats.org/officeDocument/2006/relationships/slide" Target="slides/slide38.xml"/><Relationship Id="rId66" Type="http://schemas.openxmlformats.org/officeDocument/2006/relationships/slide" Target="slides/slide46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slide" Target="slides/slide29.xml"/><Relationship Id="rId57" Type="http://schemas.openxmlformats.org/officeDocument/2006/relationships/slide" Target="slides/slide37.xml"/><Relationship Id="rId61" Type="http://schemas.openxmlformats.org/officeDocument/2006/relationships/slide" Target="slides/slide4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slide" Target="slides/slide32.xml"/><Relationship Id="rId60" Type="http://schemas.openxmlformats.org/officeDocument/2006/relationships/slide" Target="slides/slide40.xml"/><Relationship Id="rId65" Type="http://schemas.openxmlformats.org/officeDocument/2006/relationships/slide" Target="slides/slide4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slide" Target="slides/slide28.xml"/><Relationship Id="rId56" Type="http://schemas.openxmlformats.org/officeDocument/2006/relationships/slide" Target="slides/slide36.xml"/><Relationship Id="rId64" Type="http://schemas.openxmlformats.org/officeDocument/2006/relationships/slide" Target="slides/slide44.xml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1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59" Type="http://schemas.openxmlformats.org/officeDocument/2006/relationships/slide" Target="slides/slide39.xml"/><Relationship Id="rId67" Type="http://schemas.openxmlformats.org/officeDocument/2006/relationships/slide" Target="slides/slide4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slide" Target="slides/slide34.xml"/><Relationship Id="rId62" Type="http://schemas.openxmlformats.org/officeDocument/2006/relationships/slide" Target="slides/slide42.xml"/><Relationship Id="rId7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F4D251-90D4-46F2-8FAD-8AEE7E8A80F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27BB3E-2124-4B52-8376-CE18A97CF607}">
      <dgm:prSet phldrT="[Text]" custT="1"/>
      <dgm:spPr>
        <a:solidFill>
          <a:schemeClr val="accent1">
            <a:hueOff val="0"/>
            <a:satOff val="0"/>
            <a:lumOff val="0"/>
            <a:alpha val="15000"/>
          </a:schemeClr>
        </a:solidFill>
      </dgm:spPr>
      <dgm:t>
        <a:bodyPr>
          <a:scene3d>
            <a:camera prst="orthographicFront"/>
            <a:lightRig rig="threePt" dir="t"/>
          </a:scene3d>
          <a:flatTx/>
        </a:bodyPr>
        <a:lstStyle/>
        <a:p>
          <a:pPr algn="ctr">
            <a:lnSpc>
              <a:spcPct val="90000"/>
            </a:lnSpc>
          </a:pPr>
          <a:r>
            <a:rPr lang="en-US" sz="700" dirty="0" smtClean="0"/>
            <a:t>	</a:t>
          </a:r>
          <a:endParaRPr lang="en-US" sz="700" dirty="0"/>
        </a:p>
      </dgm:t>
    </dgm:pt>
    <dgm:pt modelId="{14132E2F-230D-461A-A0C7-4AAD0486EC36}" type="parTrans" cxnId="{378561AB-54EB-4489-BA5C-B1895A453B55}">
      <dgm:prSet/>
      <dgm:spPr/>
      <dgm:t>
        <a:bodyPr/>
        <a:lstStyle/>
        <a:p>
          <a:endParaRPr lang="en-US"/>
        </a:p>
      </dgm:t>
    </dgm:pt>
    <dgm:pt modelId="{345B3252-8ECC-4499-AFAF-C0EFEDE18C9F}" type="sibTrans" cxnId="{378561AB-54EB-4489-BA5C-B1895A453B55}">
      <dgm:prSet/>
      <dgm:spPr/>
      <dgm:t>
        <a:bodyPr/>
        <a:lstStyle/>
        <a:p>
          <a:endParaRPr lang="en-US"/>
        </a:p>
      </dgm:t>
    </dgm:pt>
    <dgm:pt modelId="{A670242A-E141-4A37-9618-2FD3CCCAB01E}">
      <dgm:prSet phldrT="[Text]"/>
      <dgm:spPr>
        <a:solidFill>
          <a:schemeClr val="accent1">
            <a:hueOff val="0"/>
            <a:satOff val="0"/>
            <a:lumOff val="0"/>
            <a:alpha val="15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Maintenance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6F9189-33B4-4703-B96B-6CF3F9FA1CE3}" type="parTrans" cxnId="{70CDC424-0748-4F0C-B731-B8AF26413D73}">
      <dgm:prSet/>
      <dgm:spPr/>
      <dgm:t>
        <a:bodyPr/>
        <a:lstStyle/>
        <a:p>
          <a:endParaRPr lang="en-US"/>
        </a:p>
      </dgm:t>
    </dgm:pt>
    <dgm:pt modelId="{70BB2A3A-0EFE-4AD2-BBA3-BB17BE202EC0}" type="sibTrans" cxnId="{70CDC424-0748-4F0C-B731-B8AF26413D73}">
      <dgm:prSet/>
      <dgm:spPr/>
      <dgm:t>
        <a:bodyPr/>
        <a:lstStyle/>
        <a:p>
          <a:endParaRPr lang="en-US"/>
        </a:p>
      </dgm:t>
    </dgm:pt>
    <dgm:pt modelId="{E5B396E9-C250-468B-9A7B-46A5160D2F1A}">
      <dgm:prSet phldrT="[Text]" custT="1"/>
      <dgm:spPr>
        <a:solidFill>
          <a:schemeClr val="accent1">
            <a:hueOff val="0"/>
            <a:satOff val="0"/>
            <a:lumOff val="0"/>
            <a:alpha val="30000"/>
          </a:schemeClr>
        </a:solidFill>
      </dgm:spPr>
      <dgm:t>
        <a:bodyPr/>
        <a:lstStyle/>
        <a:p>
          <a:pPr>
            <a:lnSpc>
              <a:spcPct val="250000"/>
            </a:lnSpc>
          </a:pPr>
          <a:endParaRPr lang="en-US" sz="2400" dirty="0">
            <a:solidFill>
              <a:schemeClr val="tx1"/>
            </a:solidFill>
          </a:endParaRPr>
        </a:p>
      </dgm:t>
    </dgm:pt>
    <dgm:pt modelId="{4BE955BB-26D4-46A0-8D3D-6E7FA1C06B7C}" type="parTrans" cxnId="{C81DCA35-8F19-4667-99B0-8DDF5094D00D}">
      <dgm:prSet/>
      <dgm:spPr/>
      <dgm:t>
        <a:bodyPr/>
        <a:lstStyle/>
        <a:p>
          <a:endParaRPr lang="en-US"/>
        </a:p>
      </dgm:t>
    </dgm:pt>
    <dgm:pt modelId="{72CEAE62-9504-486F-B777-788E6B6A8DBB}" type="sibTrans" cxnId="{C81DCA35-8F19-4667-99B0-8DDF5094D00D}">
      <dgm:prSet/>
      <dgm:spPr/>
      <dgm:t>
        <a:bodyPr/>
        <a:lstStyle/>
        <a:p>
          <a:endParaRPr lang="en-US"/>
        </a:p>
      </dgm:t>
    </dgm:pt>
    <dgm:pt modelId="{6E7F29AE-2AB7-4755-8043-24B709893A40}">
      <dgm:prSet phldrT="[Text]"/>
      <dgm:spPr>
        <a:solidFill>
          <a:schemeClr val="accent1">
            <a:alpha val="3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Action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EF4817-7BDF-40CB-A014-61DC08C10E78}" type="parTrans" cxnId="{09976A40-48DC-4D4D-B636-EB249F3D6213}">
      <dgm:prSet/>
      <dgm:spPr/>
      <dgm:t>
        <a:bodyPr/>
        <a:lstStyle/>
        <a:p>
          <a:endParaRPr lang="en-US"/>
        </a:p>
      </dgm:t>
    </dgm:pt>
    <dgm:pt modelId="{8F9BAC8A-997E-45A1-A8DF-B1FD0794E29F}" type="sibTrans" cxnId="{09976A40-48DC-4D4D-B636-EB249F3D6213}">
      <dgm:prSet/>
      <dgm:spPr/>
      <dgm:t>
        <a:bodyPr/>
        <a:lstStyle/>
        <a:p>
          <a:endParaRPr lang="en-US"/>
        </a:p>
      </dgm:t>
    </dgm:pt>
    <dgm:pt modelId="{61E218C7-E80B-4382-992F-7BF586FBFF8C}">
      <dgm:prSet phldrT="[Text]" custT="1"/>
      <dgm:spPr>
        <a:solidFill>
          <a:schemeClr val="accent1">
            <a:hueOff val="0"/>
            <a:satOff val="0"/>
            <a:lumOff val="0"/>
            <a:alpha val="45000"/>
          </a:schemeClr>
        </a:solidFill>
      </dgm:spPr>
      <dgm:t>
        <a:bodyPr/>
        <a:lstStyle/>
        <a:p>
          <a:pPr>
            <a:lnSpc>
              <a:spcPct val="200000"/>
            </a:lnSpc>
          </a:pPr>
          <a:endParaRPr lang="en-US" sz="2400" dirty="0">
            <a:solidFill>
              <a:schemeClr val="tx1"/>
            </a:solidFill>
          </a:endParaRPr>
        </a:p>
      </dgm:t>
    </dgm:pt>
    <dgm:pt modelId="{EE7D50EA-2394-4B03-833B-7355279D80FE}" type="parTrans" cxnId="{7D70C81A-1972-4F60-BCF9-C7EC567CF96F}">
      <dgm:prSet/>
      <dgm:spPr/>
      <dgm:t>
        <a:bodyPr/>
        <a:lstStyle/>
        <a:p>
          <a:endParaRPr lang="en-US"/>
        </a:p>
      </dgm:t>
    </dgm:pt>
    <dgm:pt modelId="{8FEC15ED-697F-4E6B-8BCB-01AA7DF63CD6}" type="sibTrans" cxnId="{7D70C81A-1972-4F60-BCF9-C7EC567CF96F}">
      <dgm:prSet/>
      <dgm:spPr/>
      <dgm:t>
        <a:bodyPr/>
        <a:lstStyle/>
        <a:p>
          <a:endParaRPr lang="en-US"/>
        </a:p>
      </dgm:t>
    </dgm:pt>
    <dgm:pt modelId="{13BB9365-5797-4E12-BE10-97E3EF7527DE}">
      <dgm:prSet phldrT="[Text]"/>
      <dgm:spPr>
        <a:solidFill>
          <a:schemeClr val="accent1">
            <a:hueOff val="0"/>
            <a:satOff val="0"/>
            <a:lumOff val="0"/>
            <a:alpha val="45000"/>
          </a:schemeClr>
        </a:solidFill>
      </dgm:spPr>
      <dgm:t>
        <a:bodyPr/>
        <a:lstStyle/>
        <a:p>
          <a:r>
            <a:rPr lang="en-US" b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Preparation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A46C9A-626A-4544-819D-C1E556DCAE85}" type="parTrans" cxnId="{5113A804-5C79-4F56-A4C9-09E6E161C765}">
      <dgm:prSet/>
      <dgm:spPr/>
      <dgm:t>
        <a:bodyPr/>
        <a:lstStyle/>
        <a:p>
          <a:endParaRPr lang="en-US"/>
        </a:p>
      </dgm:t>
    </dgm:pt>
    <dgm:pt modelId="{49AC0B3D-D033-4EAF-BBE5-E45B9E665616}" type="sibTrans" cxnId="{5113A804-5C79-4F56-A4C9-09E6E161C765}">
      <dgm:prSet/>
      <dgm:spPr/>
      <dgm:t>
        <a:bodyPr/>
        <a:lstStyle/>
        <a:p>
          <a:endParaRPr lang="en-US"/>
        </a:p>
      </dgm:t>
    </dgm:pt>
    <dgm:pt modelId="{242E68D5-A025-4851-A3C4-FE54CAE2F5CE}">
      <dgm:prSet phldrT="[Text]" custT="1"/>
      <dgm:spPr>
        <a:solidFill>
          <a:schemeClr val="accent1">
            <a:hueOff val="0"/>
            <a:satOff val="0"/>
            <a:lumOff val="0"/>
            <a:alpha val="60000"/>
          </a:schemeClr>
        </a:solidFill>
      </dgm:spPr>
      <dgm:t>
        <a:bodyPr/>
        <a:lstStyle/>
        <a:p>
          <a:pPr>
            <a:lnSpc>
              <a:spcPct val="200000"/>
            </a:lnSpc>
          </a:pPr>
          <a:endParaRPr lang="en-US" sz="2400" dirty="0">
            <a:solidFill>
              <a:schemeClr val="tx1"/>
            </a:solidFill>
          </a:endParaRPr>
        </a:p>
      </dgm:t>
    </dgm:pt>
    <dgm:pt modelId="{EAB04A2B-3915-4254-9810-F169B4650029}" type="parTrans" cxnId="{A75D7A6C-01DA-48B1-AB37-A93078437711}">
      <dgm:prSet/>
      <dgm:spPr/>
      <dgm:t>
        <a:bodyPr/>
        <a:lstStyle/>
        <a:p>
          <a:endParaRPr lang="en-US"/>
        </a:p>
      </dgm:t>
    </dgm:pt>
    <dgm:pt modelId="{9E4B82DA-7895-4F03-896A-6739BAF0087B}" type="sibTrans" cxnId="{A75D7A6C-01DA-48B1-AB37-A93078437711}">
      <dgm:prSet/>
      <dgm:spPr/>
      <dgm:t>
        <a:bodyPr/>
        <a:lstStyle/>
        <a:p>
          <a:endParaRPr lang="en-US"/>
        </a:p>
      </dgm:t>
    </dgm:pt>
    <dgm:pt modelId="{98B8C1C2-10F5-4A9B-AA9A-2602A2531A06}">
      <dgm:prSet phldrT="[Text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pPr>
            <a:lnSpc>
              <a:spcPct val="200000"/>
            </a:lnSpc>
          </a:pPr>
          <a:endParaRPr lang="en-US" sz="2400" dirty="0">
            <a:solidFill>
              <a:schemeClr val="tx1"/>
            </a:solidFill>
          </a:endParaRPr>
        </a:p>
      </dgm:t>
    </dgm:pt>
    <dgm:pt modelId="{B7D998F2-D3C3-469A-95A2-38A6D98DE490}" type="parTrans" cxnId="{E59A5F93-8FD8-4AA5-9B5C-F89F02DFDCD8}">
      <dgm:prSet/>
      <dgm:spPr/>
      <dgm:t>
        <a:bodyPr/>
        <a:lstStyle/>
        <a:p>
          <a:endParaRPr lang="en-US"/>
        </a:p>
      </dgm:t>
    </dgm:pt>
    <dgm:pt modelId="{B12ECC30-425E-47CB-9E77-3A6F86E14CCF}" type="sibTrans" cxnId="{E59A5F93-8FD8-4AA5-9B5C-F89F02DFDCD8}">
      <dgm:prSet/>
      <dgm:spPr/>
      <dgm:t>
        <a:bodyPr/>
        <a:lstStyle/>
        <a:p>
          <a:endParaRPr lang="en-US"/>
        </a:p>
      </dgm:t>
    </dgm:pt>
    <dgm:pt modelId="{B1391C68-5A40-4079-BDB0-96E83ADD1B13}">
      <dgm:prSet phldrT="[Text]"/>
      <dgm:spPr>
        <a:solidFill>
          <a:schemeClr val="accent1">
            <a:hueOff val="0"/>
            <a:satOff val="0"/>
            <a:lumOff val="0"/>
            <a:alpha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Contemplation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C2FF9F-0635-4D8F-A1C3-1C14311A903F}" type="parTrans" cxnId="{5C6951FA-6DED-44EE-BE99-6CF58B7DC8C4}">
      <dgm:prSet/>
      <dgm:spPr/>
      <dgm:t>
        <a:bodyPr/>
        <a:lstStyle/>
        <a:p>
          <a:endParaRPr lang="en-US"/>
        </a:p>
      </dgm:t>
    </dgm:pt>
    <dgm:pt modelId="{09F92626-B0C1-4ECB-8CCC-9AEEB8CD39CF}" type="sibTrans" cxnId="{5C6951FA-6DED-44EE-BE99-6CF58B7DC8C4}">
      <dgm:prSet/>
      <dgm:spPr/>
      <dgm:t>
        <a:bodyPr/>
        <a:lstStyle/>
        <a:p>
          <a:endParaRPr lang="en-US"/>
        </a:p>
      </dgm:t>
    </dgm:pt>
    <dgm:pt modelId="{E606CF92-5F05-4D18-B8BC-CA2E6300B5C7}">
      <dgm:prSet phldrT="[Text]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b="1" dirty="0" smtClean="0">
              <a:latin typeface="Arial" panose="020B0604020202020204" pitchFamily="34" charset="0"/>
              <a:cs typeface="Arial" panose="020B0604020202020204" pitchFamily="34" charset="0"/>
            </a:rPr>
            <a:t>Pre-contemplation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1A62EC-D8A7-462D-A7BE-CA3B9693323C}" type="sibTrans" cxnId="{DBCA2D16-27B3-4287-BCE5-6442A6303042}">
      <dgm:prSet/>
      <dgm:spPr/>
      <dgm:t>
        <a:bodyPr/>
        <a:lstStyle/>
        <a:p>
          <a:endParaRPr lang="en-US"/>
        </a:p>
      </dgm:t>
    </dgm:pt>
    <dgm:pt modelId="{AF50B79D-F8EE-42D3-8CE4-5F57A31AF404}" type="parTrans" cxnId="{DBCA2D16-27B3-4287-BCE5-6442A6303042}">
      <dgm:prSet/>
      <dgm:spPr/>
      <dgm:t>
        <a:bodyPr/>
        <a:lstStyle/>
        <a:p>
          <a:endParaRPr lang="en-US"/>
        </a:p>
      </dgm:t>
    </dgm:pt>
    <dgm:pt modelId="{61860F6F-F93E-498C-8436-685A64253F10}" type="pres">
      <dgm:prSet presAssocID="{BCF4D251-90D4-46F2-8FAD-8AEE7E8A80F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CA225B-B234-4D83-B08E-5374F5F04C8F}" type="pres">
      <dgm:prSet presAssocID="{0E27BB3E-2124-4B52-8376-CE18A97CF607}" presName="composite" presStyleCnt="0"/>
      <dgm:spPr/>
    </dgm:pt>
    <dgm:pt modelId="{08BCC103-569E-4C4B-8F7C-DE27AF6F5191}" type="pres">
      <dgm:prSet presAssocID="{0E27BB3E-2124-4B52-8376-CE18A97CF607}" presName="parentText" presStyleLbl="alignNode1" presStyleIdx="0" presStyleCnt="5" custAng="10800000" custLinFactNeighborX="0" custLinFactNeighborY="190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3DBE4B-D6F1-49EB-8C5F-D91ECF9D0073}" type="pres">
      <dgm:prSet presAssocID="{0E27BB3E-2124-4B52-8376-CE18A97CF607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D8AA0B-36E6-438A-B97A-4F5737EA0FA5}" type="pres">
      <dgm:prSet presAssocID="{345B3252-8ECC-4499-AFAF-C0EFEDE18C9F}" presName="sp" presStyleCnt="0"/>
      <dgm:spPr/>
    </dgm:pt>
    <dgm:pt modelId="{2ECCA748-6600-45A8-85D9-79AE38B06AEB}" type="pres">
      <dgm:prSet presAssocID="{E5B396E9-C250-468B-9A7B-46A5160D2F1A}" presName="composite" presStyleCnt="0"/>
      <dgm:spPr/>
    </dgm:pt>
    <dgm:pt modelId="{E711D0F0-3E29-41B1-8729-6D929CC5E4C0}" type="pres">
      <dgm:prSet presAssocID="{E5B396E9-C250-468B-9A7B-46A5160D2F1A}" presName="parentText" presStyleLbl="alignNode1" presStyleIdx="1" presStyleCnt="5" custAng="108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B68391-9172-49EC-B601-B372C81917B1}" type="pres">
      <dgm:prSet presAssocID="{E5B396E9-C250-468B-9A7B-46A5160D2F1A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E05BB4-5A18-42E2-95BC-BE1A2D6EB3E3}" type="pres">
      <dgm:prSet presAssocID="{72CEAE62-9504-486F-B777-788E6B6A8DBB}" presName="sp" presStyleCnt="0"/>
      <dgm:spPr/>
    </dgm:pt>
    <dgm:pt modelId="{3E943AFE-9368-4BC2-87EF-7E10E694E6DE}" type="pres">
      <dgm:prSet presAssocID="{61E218C7-E80B-4382-992F-7BF586FBFF8C}" presName="composite" presStyleCnt="0"/>
      <dgm:spPr/>
    </dgm:pt>
    <dgm:pt modelId="{F6C40535-BDB5-4429-BBD8-65C2D451598E}" type="pres">
      <dgm:prSet presAssocID="{61E218C7-E80B-4382-992F-7BF586FBFF8C}" presName="parentText" presStyleLbl="alignNode1" presStyleIdx="2" presStyleCnt="5" custAng="108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71D73-7DB4-4EA3-A188-9775066C8B90}" type="pres">
      <dgm:prSet presAssocID="{61E218C7-E80B-4382-992F-7BF586FBFF8C}" presName="descendantText" presStyleLbl="alignAcc1" presStyleIdx="2" presStyleCnt="5" custLinFactNeighborY="-6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020BF-61F3-47CA-A341-C103646ECBDA}" type="pres">
      <dgm:prSet presAssocID="{8FEC15ED-697F-4E6B-8BCB-01AA7DF63CD6}" presName="sp" presStyleCnt="0"/>
      <dgm:spPr/>
    </dgm:pt>
    <dgm:pt modelId="{12129043-9A99-4DF3-B91C-D30C3D9C54AA}" type="pres">
      <dgm:prSet presAssocID="{242E68D5-A025-4851-A3C4-FE54CAE2F5CE}" presName="composite" presStyleCnt="0"/>
      <dgm:spPr/>
    </dgm:pt>
    <dgm:pt modelId="{0EA4544F-17A7-4D99-8E5B-7DDF55561E57}" type="pres">
      <dgm:prSet presAssocID="{242E68D5-A025-4851-A3C4-FE54CAE2F5CE}" presName="parentText" presStyleLbl="alignNode1" presStyleIdx="3" presStyleCnt="5" custAng="10800000" custLinFactNeighborX="-111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ED540-0A26-42C0-B769-02B6B5F84863}" type="pres">
      <dgm:prSet presAssocID="{242E68D5-A025-4851-A3C4-FE54CAE2F5CE}" presName="descendantText" presStyleLbl="alignAcc1" presStyleIdx="3" presStyleCnt="5" custLinFactNeighborX="0" custLinFactNeighborY="-6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BF71F4-8A39-483A-BA07-F3F0BD12389D}" type="pres">
      <dgm:prSet presAssocID="{9E4B82DA-7895-4F03-896A-6739BAF0087B}" presName="sp" presStyleCnt="0"/>
      <dgm:spPr/>
    </dgm:pt>
    <dgm:pt modelId="{1AD04565-DA29-4C46-A7E5-DDD86E4BE06B}" type="pres">
      <dgm:prSet presAssocID="{98B8C1C2-10F5-4A9B-AA9A-2602A2531A06}" presName="composite" presStyleCnt="0"/>
      <dgm:spPr/>
    </dgm:pt>
    <dgm:pt modelId="{327CF708-0F86-45C3-81B5-B224F54993F3}" type="pres">
      <dgm:prSet presAssocID="{98B8C1C2-10F5-4A9B-AA9A-2602A2531A06}" presName="parentText" presStyleLbl="alignNode1" presStyleIdx="4" presStyleCnt="5" custAng="10800000" custLinFactNeighborX="0" custLinFactNeighborY="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00DE68-85FF-4AA6-A649-C8836CC1420A}" type="pres">
      <dgm:prSet presAssocID="{98B8C1C2-10F5-4A9B-AA9A-2602A2531A06}" presName="descendantText" presStyleLbl="alignAcc1" presStyleIdx="4" presStyleCnt="5" custLinFactNeighborY="-69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CA2D16-27B3-4287-BCE5-6442A6303042}" srcId="{98B8C1C2-10F5-4A9B-AA9A-2602A2531A06}" destId="{E606CF92-5F05-4D18-B8BC-CA2E6300B5C7}" srcOrd="0" destOrd="0" parTransId="{AF50B79D-F8EE-42D3-8CE4-5F57A31AF404}" sibTransId="{451A62EC-D8A7-462D-A7BE-CA3B9693323C}"/>
    <dgm:cxn modelId="{663D7014-B124-4265-9213-03BE39FC5B53}" type="presOf" srcId="{E606CF92-5F05-4D18-B8BC-CA2E6300B5C7}" destId="{F500DE68-85FF-4AA6-A649-C8836CC1420A}" srcOrd="0" destOrd="0" presId="urn:microsoft.com/office/officeart/2005/8/layout/chevron2"/>
    <dgm:cxn modelId="{E110A883-D1A5-4CBD-8531-5170F259A48F}" type="presOf" srcId="{E5B396E9-C250-468B-9A7B-46A5160D2F1A}" destId="{E711D0F0-3E29-41B1-8729-6D929CC5E4C0}" srcOrd="0" destOrd="0" presId="urn:microsoft.com/office/officeart/2005/8/layout/chevron2"/>
    <dgm:cxn modelId="{5C6951FA-6DED-44EE-BE99-6CF58B7DC8C4}" srcId="{242E68D5-A025-4851-A3C4-FE54CAE2F5CE}" destId="{B1391C68-5A40-4079-BDB0-96E83ADD1B13}" srcOrd="0" destOrd="0" parTransId="{A5C2FF9F-0635-4D8F-A1C3-1C14311A903F}" sibTransId="{09F92626-B0C1-4ECB-8CCC-9AEEB8CD39CF}"/>
    <dgm:cxn modelId="{E59A5F93-8FD8-4AA5-9B5C-F89F02DFDCD8}" srcId="{BCF4D251-90D4-46F2-8FAD-8AEE7E8A80F1}" destId="{98B8C1C2-10F5-4A9B-AA9A-2602A2531A06}" srcOrd="4" destOrd="0" parTransId="{B7D998F2-D3C3-469A-95A2-38A6D98DE490}" sibTransId="{B12ECC30-425E-47CB-9E77-3A6F86E14CCF}"/>
    <dgm:cxn modelId="{BB189C43-D1C4-4ED9-99C2-225716878AD6}" type="presOf" srcId="{98B8C1C2-10F5-4A9B-AA9A-2602A2531A06}" destId="{327CF708-0F86-45C3-81B5-B224F54993F3}" srcOrd="0" destOrd="0" presId="urn:microsoft.com/office/officeart/2005/8/layout/chevron2"/>
    <dgm:cxn modelId="{C846739E-09D6-4663-B1E1-5772DA870863}" type="presOf" srcId="{13BB9365-5797-4E12-BE10-97E3EF7527DE}" destId="{B7471D73-7DB4-4EA3-A188-9775066C8B90}" srcOrd="0" destOrd="0" presId="urn:microsoft.com/office/officeart/2005/8/layout/chevron2"/>
    <dgm:cxn modelId="{7D70C81A-1972-4F60-BCF9-C7EC567CF96F}" srcId="{BCF4D251-90D4-46F2-8FAD-8AEE7E8A80F1}" destId="{61E218C7-E80B-4382-992F-7BF586FBFF8C}" srcOrd="2" destOrd="0" parTransId="{EE7D50EA-2394-4B03-833B-7355279D80FE}" sibTransId="{8FEC15ED-697F-4E6B-8BCB-01AA7DF63CD6}"/>
    <dgm:cxn modelId="{70CDC424-0748-4F0C-B731-B8AF26413D73}" srcId="{0E27BB3E-2124-4B52-8376-CE18A97CF607}" destId="{A670242A-E141-4A37-9618-2FD3CCCAB01E}" srcOrd="0" destOrd="0" parTransId="{596F9189-33B4-4703-B96B-6CF3F9FA1CE3}" sibTransId="{70BB2A3A-0EFE-4AD2-BBA3-BB17BE202EC0}"/>
    <dgm:cxn modelId="{258303C7-0F38-459F-A5F0-B4D66907768F}" type="presOf" srcId="{0E27BB3E-2124-4B52-8376-CE18A97CF607}" destId="{08BCC103-569E-4C4B-8F7C-DE27AF6F5191}" srcOrd="0" destOrd="0" presId="urn:microsoft.com/office/officeart/2005/8/layout/chevron2"/>
    <dgm:cxn modelId="{F6DD5914-31EE-418E-A127-D5F9CB0C2DEF}" type="presOf" srcId="{A670242A-E141-4A37-9618-2FD3CCCAB01E}" destId="{403DBE4B-D6F1-49EB-8C5F-D91ECF9D0073}" srcOrd="0" destOrd="0" presId="urn:microsoft.com/office/officeart/2005/8/layout/chevron2"/>
    <dgm:cxn modelId="{C81DCA35-8F19-4667-99B0-8DDF5094D00D}" srcId="{BCF4D251-90D4-46F2-8FAD-8AEE7E8A80F1}" destId="{E5B396E9-C250-468B-9A7B-46A5160D2F1A}" srcOrd="1" destOrd="0" parTransId="{4BE955BB-26D4-46A0-8D3D-6E7FA1C06B7C}" sibTransId="{72CEAE62-9504-486F-B777-788E6B6A8DBB}"/>
    <dgm:cxn modelId="{875D1B51-16A4-4172-BDD1-9CD308C3E9F4}" type="presOf" srcId="{61E218C7-E80B-4382-992F-7BF586FBFF8C}" destId="{F6C40535-BDB5-4429-BBD8-65C2D451598E}" srcOrd="0" destOrd="0" presId="urn:microsoft.com/office/officeart/2005/8/layout/chevron2"/>
    <dgm:cxn modelId="{378561AB-54EB-4489-BA5C-B1895A453B55}" srcId="{BCF4D251-90D4-46F2-8FAD-8AEE7E8A80F1}" destId="{0E27BB3E-2124-4B52-8376-CE18A97CF607}" srcOrd="0" destOrd="0" parTransId="{14132E2F-230D-461A-A0C7-4AAD0486EC36}" sibTransId="{345B3252-8ECC-4499-AFAF-C0EFEDE18C9F}"/>
    <dgm:cxn modelId="{A75D7A6C-01DA-48B1-AB37-A93078437711}" srcId="{BCF4D251-90D4-46F2-8FAD-8AEE7E8A80F1}" destId="{242E68D5-A025-4851-A3C4-FE54CAE2F5CE}" srcOrd="3" destOrd="0" parTransId="{EAB04A2B-3915-4254-9810-F169B4650029}" sibTransId="{9E4B82DA-7895-4F03-896A-6739BAF0087B}"/>
    <dgm:cxn modelId="{273C7AF8-8096-4C84-A484-A2A4798DF27F}" type="presOf" srcId="{B1391C68-5A40-4079-BDB0-96E83ADD1B13}" destId="{6E4ED540-0A26-42C0-B769-02B6B5F84863}" srcOrd="0" destOrd="0" presId="urn:microsoft.com/office/officeart/2005/8/layout/chevron2"/>
    <dgm:cxn modelId="{5113A804-5C79-4F56-A4C9-09E6E161C765}" srcId="{61E218C7-E80B-4382-992F-7BF586FBFF8C}" destId="{13BB9365-5797-4E12-BE10-97E3EF7527DE}" srcOrd="0" destOrd="0" parTransId="{9AA46C9A-626A-4544-819D-C1E556DCAE85}" sibTransId="{49AC0B3D-D033-4EAF-BBE5-E45B9E665616}"/>
    <dgm:cxn modelId="{683AA949-FC32-4E77-B303-55E14A524ED2}" type="presOf" srcId="{242E68D5-A025-4851-A3C4-FE54CAE2F5CE}" destId="{0EA4544F-17A7-4D99-8E5B-7DDF55561E57}" srcOrd="0" destOrd="0" presId="urn:microsoft.com/office/officeart/2005/8/layout/chevron2"/>
    <dgm:cxn modelId="{09976A40-48DC-4D4D-B636-EB249F3D6213}" srcId="{E5B396E9-C250-468B-9A7B-46A5160D2F1A}" destId="{6E7F29AE-2AB7-4755-8043-24B709893A40}" srcOrd="0" destOrd="0" parTransId="{27EF4817-7BDF-40CB-A014-61DC08C10E78}" sibTransId="{8F9BAC8A-997E-45A1-A8DF-B1FD0794E29F}"/>
    <dgm:cxn modelId="{0F32830C-5A60-4DAA-98D3-14A64AA29057}" type="presOf" srcId="{6E7F29AE-2AB7-4755-8043-24B709893A40}" destId="{BBB68391-9172-49EC-B601-B372C81917B1}" srcOrd="0" destOrd="0" presId="urn:microsoft.com/office/officeart/2005/8/layout/chevron2"/>
    <dgm:cxn modelId="{F3A80ECB-FB66-4D53-BD37-748589359819}" type="presOf" srcId="{BCF4D251-90D4-46F2-8FAD-8AEE7E8A80F1}" destId="{61860F6F-F93E-498C-8436-685A64253F10}" srcOrd="0" destOrd="0" presId="urn:microsoft.com/office/officeart/2005/8/layout/chevron2"/>
    <dgm:cxn modelId="{20A1FC44-376E-49A8-B00D-7FFFFDD7D652}" type="presParOf" srcId="{61860F6F-F93E-498C-8436-685A64253F10}" destId="{10CA225B-B234-4D83-B08E-5374F5F04C8F}" srcOrd="0" destOrd="0" presId="urn:microsoft.com/office/officeart/2005/8/layout/chevron2"/>
    <dgm:cxn modelId="{FB0512EE-B582-4464-B317-C0570FB4AB9C}" type="presParOf" srcId="{10CA225B-B234-4D83-B08E-5374F5F04C8F}" destId="{08BCC103-569E-4C4B-8F7C-DE27AF6F5191}" srcOrd="0" destOrd="0" presId="urn:microsoft.com/office/officeart/2005/8/layout/chevron2"/>
    <dgm:cxn modelId="{4C832C51-92BB-4869-A70B-C737431FE737}" type="presParOf" srcId="{10CA225B-B234-4D83-B08E-5374F5F04C8F}" destId="{403DBE4B-D6F1-49EB-8C5F-D91ECF9D0073}" srcOrd="1" destOrd="0" presId="urn:microsoft.com/office/officeart/2005/8/layout/chevron2"/>
    <dgm:cxn modelId="{4C9E94D5-13B0-4356-B93F-18042FEDB938}" type="presParOf" srcId="{61860F6F-F93E-498C-8436-685A64253F10}" destId="{3BD8AA0B-36E6-438A-B97A-4F5737EA0FA5}" srcOrd="1" destOrd="0" presId="urn:microsoft.com/office/officeart/2005/8/layout/chevron2"/>
    <dgm:cxn modelId="{994C405D-CA83-414C-B9ED-CE092647761E}" type="presParOf" srcId="{61860F6F-F93E-498C-8436-685A64253F10}" destId="{2ECCA748-6600-45A8-85D9-79AE38B06AEB}" srcOrd="2" destOrd="0" presId="urn:microsoft.com/office/officeart/2005/8/layout/chevron2"/>
    <dgm:cxn modelId="{647C91B9-E68A-4CDC-AC11-74974F0E73F8}" type="presParOf" srcId="{2ECCA748-6600-45A8-85D9-79AE38B06AEB}" destId="{E711D0F0-3E29-41B1-8729-6D929CC5E4C0}" srcOrd="0" destOrd="0" presId="urn:microsoft.com/office/officeart/2005/8/layout/chevron2"/>
    <dgm:cxn modelId="{9C13A890-6176-4295-A4CD-64F3AB117B24}" type="presParOf" srcId="{2ECCA748-6600-45A8-85D9-79AE38B06AEB}" destId="{BBB68391-9172-49EC-B601-B372C81917B1}" srcOrd="1" destOrd="0" presId="urn:microsoft.com/office/officeart/2005/8/layout/chevron2"/>
    <dgm:cxn modelId="{72D14FE4-A2B7-4232-ACDC-6A81E2138592}" type="presParOf" srcId="{61860F6F-F93E-498C-8436-685A64253F10}" destId="{18E05BB4-5A18-42E2-95BC-BE1A2D6EB3E3}" srcOrd="3" destOrd="0" presId="urn:microsoft.com/office/officeart/2005/8/layout/chevron2"/>
    <dgm:cxn modelId="{C7F475FB-ECC9-41F3-80AB-6DF3641AA86B}" type="presParOf" srcId="{61860F6F-F93E-498C-8436-685A64253F10}" destId="{3E943AFE-9368-4BC2-87EF-7E10E694E6DE}" srcOrd="4" destOrd="0" presId="urn:microsoft.com/office/officeart/2005/8/layout/chevron2"/>
    <dgm:cxn modelId="{D9114C62-9269-4455-9D08-CF40222CD9DA}" type="presParOf" srcId="{3E943AFE-9368-4BC2-87EF-7E10E694E6DE}" destId="{F6C40535-BDB5-4429-BBD8-65C2D451598E}" srcOrd="0" destOrd="0" presId="urn:microsoft.com/office/officeart/2005/8/layout/chevron2"/>
    <dgm:cxn modelId="{C4361EB3-5F63-4C8D-A443-93738E9CF84C}" type="presParOf" srcId="{3E943AFE-9368-4BC2-87EF-7E10E694E6DE}" destId="{B7471D73-7DB4-4EA3-A188-9775066C8B90}" srcOrd="1" destOrd="0" presId="urn:microsoft.com/office/officeart/2005/8/layout/chevron2"/>
    <dgm:cxn modelId="{F75AF6D0-1147-4258-8BA9-85E25C68E8F1}" type="presParOf" srcId="{61860F6F-F93E-498C-8436-685A64253F10}" destId="{982020BF-61F3-47CA-A341-C103646ECBDA}" srcOrd="5" destOrd="0" presId="urn:microsoft.com/office/officeart/2005/8/layout/chevron2"/>
    <dgm:cxn modelId="{44269F54-43B2-4E84-A8CE-D81F7F726532}" type="presParOf" srcId="{61860F6F-F93E-498C-8436-685A64253F10}" destId="{12129043-9A99-4DF3-B91C-D30C3D9C54AA}" srcOrd="6" destOrd="0" presId="urn:microsoft.com/office/officeart/2005/8/layout/chevron2"/>
    <dgm:cxn modelId="{5F83AC36-7393-42B6-B6B0-CB93054A8AB1}" type="presParOf" srcId="{12129043-9A99-4DF3-B91C-D30C3D9C54AA}" destId="{0EA4544F-17A7-4D99-8E5B-7DDF55561E57}" srcOrd="0" destOrd="0" presId="urn:microsoft.com/office/officeart/2005/8/layout/chevron2"/>
    <dgm:cxn modelId="{4A161262-E0C0-4D68-8344-AB9BF6C952A2}" type="presParOf" srcId="{12129043-9A99-4DF3-B91C-D30C3D9C54AA}" destId="{6E4ED540-0A26-42C0-B769-02B6B5F84863}" srcOrd="1" destOrd="0" presId="urn:microsoft.com/office/officeart/2005/8/layout/chevron2"/>
    <dgm:cxn modelId="{A76D4C13-124D-418D-9FC6-99524B09C7EA}" type="presParOf" srcId="{61860F6F-F93E-498C-8436-685A64253F10}" destId="{8ABF71F4-8A39-483A-BA07-F3F0BD12389D}" srcOrd="7" destOrd="0" presId="urn:microsoft.com/office/officeart/2005/8/layout/chevron2"/>
    <dgm:cxn modelId="{1B781A86-8BEC-4B57-943D-135061CA4AF6}" type="presParOf" srcId="{61860F6F-F93E-498C-8436-685A64253F10}" destId="{1AD04565-DA29-4C46-A7E5-DDD86E4BE06B}" srcOrd="8" destOrd="0" presId="urn:microsoft.com/office/officeart/2005/8/layout/chevron2"/>
    <dgm:cxn modelId="{3DCC7B17-DB4C-49A4-880E-AFECEF064132}" type="presParOf" srcId="{1AD04565-DA29-4C46-A7E5-DDD86E4BE06B}" destId="{327CF708-0F86-45C3-81B5-B224F54993F3}" srcOrd="0" destOrd="0" presId="urn:microsoft.com/office/officeart/2005/8/layout/chevron2"/>
    <dgm:cxn modelId="{A425354A-D6ED-4790-BC9E-5CF61311057E}" type="presParOf" srcId="{1AD04565-DA29-4C46-A7E5-DDD86E4BE06B}" destId="{F500DE68-85FF-4AA6-A649-C8836CC142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ECF82-DFC1-4FD8-B506-93E9E4820AD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026D9-DF9F-492E-A4A1-B671B5F26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3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28985" indent="-3747181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16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33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5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66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8EAAAF39-43E3-4BCC-8E32-650EE65BDEE7}" type="slidenum">
              <a:rPr lang="en-US" sz="1200">
                <a:solidFill>
                  <a:prstClr val="black"/>
                </a:solidFill>
                <a:latin typeface="Calibri" pitchFamily="34" charset="0"/>
              </a:rPr>
              <a:pPr eaLnBrk="1" hangingPunct="1"/>
              <a:t>29</a:t>
            </a:fld>
            <a:endParaRPr lang="en-US" sz="1200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52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6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53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43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20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8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74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7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3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45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65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764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393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92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206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831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45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604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7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994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8990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C1DCF0-9D41-48E6-9E17-74CFC2657ED9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847D3-6164-4C9B-8DB5-E88AB781C8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1920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1ABBD6-7C77-4BD5-A69E-39890E1A3B41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D5E2F4-EF2B-4D13-BD5D-F772226A25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0728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6D88E3-B5FE-4061-9477-A81F966786CC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85498-26D1-4B8D-AD06-3C44804409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20633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97000A-9D93-4F4E-9FB2-1151B3FCAD77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EED27-8010-4DD4-A6CF-474B621CF2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75021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D34A8E-E5C6-42A6-A695-1569023AA2AC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9B8544-F10B-4B1E-B33E-E4B8CF5CD6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1776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277A89-AC5C-45BB-AE66-EA67610C4247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5A00E0-D572-4345-B80B-18BD53A3C2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3799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672FAF-9466-4FB0-B4F6-BFBC102DA6E0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35F81-DB0B-46BF-9646-920E42EA7D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40778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E24ABC-4D0B-4BB7-9DBC-1B7C197631C5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EB987-E187-4B8C-8BCD-944EDB095B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86069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716B64-C9B2-4307-B08A-1B284F75F4C6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79636-B0E2-4BA6-AFDD-1CEAC286FC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864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AAD5F1-4ACC-451D-8148-0BAB8B86668F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C74C0-EFC8-42DB-B898-E0CA40A06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2117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598ECE-AB86-40CC-A4C1-1E0F4B052D03}" type="datetime1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BF53E-00B3-4733-9F7F-6970C63E0A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8075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9831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244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1335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9180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352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296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356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5423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8615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5643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1944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9162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653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6617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1688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736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1097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578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1033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555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0469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6754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4845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1838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6605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825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97012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6005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612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872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5597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2903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1559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915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2189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0736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3225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33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7291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4720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38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92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3652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5231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6587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183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3566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126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2220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3693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92589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2550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5205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15519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81609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4848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4167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693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8051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9103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7397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70465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4815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5609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0756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71974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92490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4315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6454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2841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412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90643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29938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125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7619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98818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74599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07639-EB9C-4F9D-ACD9-37CD128EF807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591C3-B20B-46AC-941C-6C53332D8309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35902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48B19-C526-409B-B868-E07F26C296F4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643FC-9F3B-4269-B238-83DAF16DE013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40909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67DC0-9312-4746-941E-65A406B8EB7E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F7DF6-98E0-49BE-AB49-611499007619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54554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3BA5B-7662-4B93-8E48-53A316AB1E9B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9698B-4DA2-479E-8FF0-FB7BB8CD4D87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60990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49BB6-5503-4407-B366-B83CC9267D7B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B7B08-2EB0-4BBA-A3D1-CF3B464CB081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17455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7FA10-461E-4C40-BD76-4362BE0D26CF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1504-037B-4EE7-9537-97EA5449CAD0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9004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96BF1-AB42-4581-80B2-D668AEF043C1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6CBB3-5460-4B3A-B770-07C20A10ABA0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4085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DF1AD-2DC5-4BD9-9C28-53014A08C26B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8D678-3016-453C-819A-16E3ECC2CEB3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80954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B1A93-D213-4A5C-9C2F-3B027656E12D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4D934-334B-4602-95DE-2B71CEEDF3F0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1456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F49B4-2E7D-441F-AB17-FE745C877C3A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93D6B-748A-48C1-BF03-1EF17A7EAB01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11045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E08CC-8ED0-44C5-B626-DB67CF136046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90F28-DAA7-472D-A7AD-0827289CEA05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58997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07639-EB9C-4F9D-ACD9-37CD128EF807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591C3-B20B-46AC-941C-6C53332D8309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16405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48B19-C526-409B-B868-E07F26C296F4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643FC-9F3B-4269-B238-83DAF16DE013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84695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67DC0-9312-4746-941E-65A406B8EB7E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F7DF6-98E0-49BE-AB49-611499007619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47314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3BA5B-7662-4B93-8E48-53A316AB1E9B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9698B-4DA2-479E-8FF0-FB7BB8CD4D87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72161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49BB6-5503-4407-B366-B83CC9267D7B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B7B08-2EB0-4BBA-A3D1-CF3B464CB081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86818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7FA10-461E-4C40-BD76-4362BE0D26CF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1504-037B-4EE7-9537-97EA5449CAD0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24899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96BF1-AB42-4581-80B2-D668AEF043C1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6CBB3-5460-4B3A-B770-07C20A10ABA0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18654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DF1AD-2DC5-4BD9-9C28-53014A08C26B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8D678-3016-453C-819A-16E3ECC2CEB3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99587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B1A93-D213-4A5C-9C2F-3B027656E12D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4D934-334B-4602-95DE-2B71CEEDF3F0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44440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F49B4-2E7D-441F-AB17-FE745C877C3A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93D6B-748A-48C1-BF03-1EF17A7EAB01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6572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E08CC-8ED0-44C5-B626-DB67CF136046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90F28-DAA7-472D-A7AD-0827289CEA05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7201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07639-EB9C-4F9D-ACD9-37CD128EF807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591C3-B20B-46AC-941C-6C53332D8309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19458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48B19-C526-409B-B868-E07F26C296F4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643FC-9F3B-4269-B238-83DAF16DE013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4706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67DC0-9312-4746-941E-65A406B8EB7E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F7DF6-98E0-49BE-AB49-611499007619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5676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3BA5B-7662-4B93-8E48-53A316AB1E9B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9698B-4DA2-479E-8FF0-FB7BB8CD4D87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52346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49BB6-5503-4407-B366-B83CC9267D7B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B7B08-2EB0-4BBA-A3D1-CF3B464CB081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7853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7FA10-461E-4C40-BD76-4362BE0D26CF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1504-037B-4EE7-9537-97EA5449CAD0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36651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96BF1-AB42-4581-80B2-D668AEF043C1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6CBB3-5460-4B3A-B770-07C20A10ABA0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06680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DF1AD-2DC5-4BD9-9C28-53014A08C26B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8D678-3016-453C-819A-16E3ECC2CEB3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5284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B1A93-D213-4A5C-9C2F-3B027656E12D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4D934-334B-4602-95DE-2B71CEEDF3F0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176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F49B4-2E7D-441F-AB17-FE745C877C3A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93D6B-748A-48C1-BF03-1EF17A7EAB01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3030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E08CC-8ED0-44C5-B626-DB67CF136046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90F28-DAA7-472D-A7AD-0827289CEA05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69781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60844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89017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7071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4481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24952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9428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55198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73737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8789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31837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03824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70130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61359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57940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89400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48237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51958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61818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31454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36070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61579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86429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69570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07392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19678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63897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61533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21403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6685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6915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40715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94503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37834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1C0A0E-A261-4D08-98C8-BDC4F03A2A8D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8C6BB-B119-48F0-91AA-5492B28D15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2931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00C329-3294-4D2E-8163-39196F197535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703A9-558B-4145-843B-A9545F7732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68882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6FF82A-EC44-4446-A93C-6D005902EB3C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EC693-18E4-457A-973A-ACF1E95230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419577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69622B-7D80-401F-8405-14FC07DDA4A8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92F9BD-0FF6-4904-8469-415594120C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4242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40F65F-2A11-4C1E-810C-0BE9DCFF6F3B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9F6F54-29CC-4CE6-AB7C-C6FCAFA4EA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65556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1C1BC8-8C5B-4F87-ADA7-A16C7BABB4A0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FB68E3-BCCA-43F4-91DA-3BFDC49A8F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063392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3F73CA-2F61-4A1A-9D4C-91A67C8DC6F2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AC4951-2238-4874-8A71-0334636E02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382303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17BEA0-81B6-44AA-8790-64E0B2D716D1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06283-3E8B-425B-9730-52531CC25A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598859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95F0B7-282F-47C6-A7D2-D82FB4F6B7B1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00A24-99D6-4990-9174-3C1F844C3C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85372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604DB7-7C5C-488E-8C25-CCBF45765721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80246-E650-4B0E-B29E-B4E934E2B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29446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B1710D-9373-4078-BD0F-5B407453F297}" type="datetimeFigureOut">
              <a:rPr lang="en-US" altLang="en-US"/>
              <a:pPr/>
              <a:t>10/23/2016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043F1-75B2-4840-9C1A-B83D3F41C5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73600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47090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8525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3418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91803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73160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25806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73219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860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6653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1011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1264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032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5006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97429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96227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45832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44637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13267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01404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43537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91049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716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228600" y="3200400"/>
            <a:ext cx="8763000" cy="134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en-US" altLang="en-US" smtClean="0">
              <a:solidFill>
                <a:srgbClr val="333333"/>
              </a:solidFill>
            </a:endParaRPr>
          </a:p>
        </p:txBody>
      </p:sp>
      <p:pic>
        <p:nvPicPr>
          <p:cNvPr id="5" name="Picture 3" descr="ANABN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" t="-1314" r="-2" b="-36961"/>
          <a:stretch>
            <a:fillRect/>
          </a:stretch>
        </p:blipFill>
        <p:spPr bwMode="auto">
          <a:xfrm>
            <a:off x="533400" y="3200400"/>
            <a:ext cx="84582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hidden">
          <a:xfrm>
            <a:off x="795338" y="2895600"/>
            <a:ext cx="304800" cy="990600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en-US" altLang="en-US" smtClean="0">
              <a:solidFill>
                <a:srgbClr val="333333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43000" y="1981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38350" y="4351338"/>
            <a:ext cx="64008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1F29FEE1-B583-46B0-BA4B-452D581C7EC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8180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FB92C-7216-47F9-8627-B2BD16FFCDE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78942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52227-4494-417E-B672-1A584C94D5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58091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86851-EFE1-45AD-8083-2F7129D37E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48690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44553-23FC-4182-8FC3-1D671F6772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0705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004CE-A4C6-4121-8432-65C5516A83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18540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1462B-74BE-45AD-936A-5990465957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39845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1B642-855A-4838-AB40-09EFC40DCE9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820307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68FA4-B3A3-4BFF-8DBC-FAD58D9F68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91648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E4998-0D42-46B9-9110-9FA8AA17D5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99163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838200"/>
            <a:ext cx="1943100" cy="5378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838200"/>
            <a:ext cx="5676900" cy="5378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355CA-920C-4A62-BB60-351D7E22C1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2043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210185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10185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03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A18DB-5B7C-42D1-9249-E0CB82B7DA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59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0A899-BB5C-4E59-8ADE-13F3834E0EEF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07300-5853-4ED2-A6BF-A89026133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7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11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F1F8C2AC-9D3C-482D-A97A-D3189B19C812}" type="datetime1">
              <a:rPr lang="en-US" altLang="en-US"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10/23/2016</a:t>
            </a:fld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3BCF6DE4-A4D3-40E5-8525-C27F1DD178C8}" type="slidenum">
              <a:rPr lang="en-US" altLang="en-US"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472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926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104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18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515CE-0C86-4724-ADA4-715B4575A2A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9EF6F-2529-4A10-8584-0338A2A984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00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0A899-BB5C-4E59-8ADE-13F3834E0E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07300-5853-4ED2-A6BF-A8902613313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8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96C1A8-E76D-4B8C-BAD6-455D3678F26D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CDC08343-2C36-4FA5-8EBF-D09487FD9CEB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49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96C1A8-E76D-4B8C-BAD6-455D3678F26D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CDC08343-2C36-4FA5-8EBF-D09487FD9CEB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2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96C1A8-E76D-4B8C-BAD6-455D3678F26D}" type="datetimeFigureOut">
              <a:rPr lang="en-US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CDC08343-2C36-4FA5-8EBF-D09487FD9CEB}" type="slidenum">
              <a:rPr lang="en-US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030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29113E4-73D8-4EFB-A78E-B3D517D9DBA6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04F9E4E-28EC-43AF-AF12-68BA9577DE8F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48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13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0F587666-FB14-4307-B280-DBB420705901}" type="datetimeFigureOut">
              <a:rPr lang="en-US" smtClean="0">
                <a:solidFill>
                  <a:srgbClr val="303030">
                    <a:lumMod val="90000"/>
                    <a:lumOff val="10000"/>
                  </a:srgbClr>
                </a:solidFill>
              </a:rPr>
              <a:pPr/>
              <a:t>10/23/2016</a:t>
            </a:fld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EE4DDBA6-6575-4852-BC2B-6D4623311C44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45454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AFAD96-BC91-4301-A0FC-EA2F37F4A068}" type="datetimeFigureOut">
              <a:rPr lang="en-US" alt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10/23/2016</a:t>
            </a:fld>
            <a:endParaRPr lang="en-US" altLang="en-US"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rgbClr val="45454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2400">
                <a:solidFill>
                  <a:srgbClr val="262626"/>
                </a:solidFill>
                <a:latin typeface="Impac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F4C6DC-4FF3-4161-BFA9-59CE5DF7B95A}" type="slidenum">
              <a:rPr lang="en-US" alt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74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1FAE3-4551-4401-B58F-E18B2D5EB376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0B352-657F-4325-8D62-5DDAD7CFEB3D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637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01D46-2A99-4E81-B85C-8A18962C9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70EFA-1508-495F-8B6D-807EE10E41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532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ChangeArrowheads="1"/>
          </p:cNvSpPr>
          <p:nvPr/>
        </p:nvSpPr>
        <p:spPr bwMode="hidden">
          <a:xfrm>
            <a:off x="152400" y="0"/>
            <a:ext cx="1447800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en-US" altLang="en-US" smtClean="0">
              <a:solidFill>
                <a:srgbClr val="333333"/>
              </a:solidFill>
            </a:endParaRPr>
          </a:p>
        </p:txBody>
      </p:sp>
      <p:sp>
        <p:nvSpPr>
          <p:cNvPr id="1027" name="Rectangle 1027"/>
          <p:cNvSpPr>
            <a:spLocks noChangeArrowheads="1"/>
          </p:cNvSpPr>
          <p:nvPr/>
        </p:nvSpPr>
        <p:spPr bwMode="hidden">
          <a:xfrm>
            <a:off x="1676400" y="0"/>
            <a:ext cx="7467600" cy="1219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en-US" altLang="en-US" smtClean="0">
              <a:solidFill>
                <a:srgbClr val="333333"/>
              </a:solidFill>
            </a:endParaRPr>
          </a:p>
        </p:txBody>
      </p:sp>
      <p:sp>
        <p:nvSpPr>
          <p:cNvPr id="1028" name="Rectangle 1028" descr="Stationery"/>
          <p:cNvSpPr>
            <a:spLocks noChangeArrowheads="1"/>
          </p:cNvSpPr>
          <p:nvPr/>
        </p:nvSpPr>
        <p:spPr bwMode="auto">
          <a:xfrm>
            <a:off x="457200" y="0"/>
            <a:ext cx="1219200" cy="762000"/>
          </a:xfrm>
          <a:prstGeom prst="rect">
            <a:avLst/>
          </a:prstGeom>
          <a:blipFill dpi="0" rotWithShape="0">
            <a:blip r:embed="rId1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en-US" altLang="en-US" smtClean="0">
              <a:solidFill>
                <a:srgbClr val="333333"/>
              </a:solidFill>
            </a:endParaRPr>
          </a:p>
        </p:txBody>
      </p:sp>
      <p:sp>
        <p:nvSpPr>
          <p:cNvPr id="1029" name="Rectangle 1029" descr="Stationery"/>
          <p:cNvSpPr>
            <a:spLocks noChangeArrowheads="1"/>
          </p:cNvSpPr>
          <p:nvPr/>
        </p:nvSpPr>
        <p:spPr bwMode="auto">
          <a:xfrm>
            <a:off x="0" y="0"/>
            <a:ext cx="457200" cy="6858000"/>
          </a:xfrm>
          <a:prstGeom prst="rect">
            <a:avLst/>
          </a:prstGeom>
          <a:blipFill dpi="0" rotWithShape="0">
            <a:blip r:embed="rId1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en-US" altLang="en-US" smtClean="0">
              <a:solidFill>
                <a:srgbClr val="333333"/>
              </a:solidFill>
            </a:endParaRPr>
          </a:p>
        </p:txBody>
      </p:sp>
      <p:sp>
        <p:nvSpPr>
          <p:cNvPr id="1030" name="Rectangle 1030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838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13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80" name="Rectangle 10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13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3" name="Picture 1033" descr="anabnr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0"/>
            <a:ext cx="7915275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34"/>
          <p:cNvSpPr>
            <a:spLocks noChangeArrowheads="1"/>
          </p:cNvSpPr>
          <p:nvPr/>
        </p:nvSpPr>
        <p:spPr bwMode="auto">
          <a:xfrm>
            <a:off x="304800" y="457200"/>
            <a:ext cx="2514600" cy="304800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en-US" altLang="en-US" smtClean="0">
              <a:solidFill>
                <a:srgbClr val="333333"/>
              </a:solidFill>
            </a:endParaRPr>
          </a:p>
        </p:txBody>
      </p:sp>
      <p:sp>
        <p:nvSpPr>
          <p:cNvPr id="3083" name="Rectangle 10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135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31290A-9A45-4755-B1BE-BC8CEB7AEE51}" type="slidenum">
              <a:rPr lang="en-US" sz="240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36" name="Rectangle 103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210185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851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  <p:sldLayoutId id="214748429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27113" indent="-4556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0013" indent="-228600" algn="l" rtl="0" eaLnBrk="0" fontAlgn="base" hangingPunct="0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712913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9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dpi.com/journal/sustainability/stats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3.xml"/><Relationship Id="rId5" Type="http://schemas.openxmlformats.org/officeDocument/2006/relationships/image" Target="../media/image22.png"/><Relationship Id="rId4" Type="http://schemas.openxmlformats.org/officeDocument/2006/relationships/hyperlink" Target="http://www.mdpi.com/about/anniversary2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8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j-d9rtxKOJoXmM&amp;tbnid=E4sybQLTyi3oGM:&amp;ved=0CAQQjB0&amp;url=http://greenearthoutdoors.com/&amp;ei=OsqkUvjhFMLPrQGEvoCACg&amp;bvm=bv.57752919,d.aWc&amp;psig=AFQjCNHreCheadvSyQy_gm1txX-l-aSRFA&amp;ust=1386617534246608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dK4Y2RG60lOunM&amp;tbnid=Kw_G4kHGWCH1CM:&amp;ved=0CAQQjB0&amp;url=http://www.drenergysaver.com/home-energy-audit/energy-efficient-home.html&amp;ei=WpOkUonbK8S0kQeMk4DoBw&amp;bvm=bv.57752919,d.eW0&amp;psig=AFQjCNHFpePu0Yq6afFidNH7IVNeHiD5Pg&amp;ust=1386603617859373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BdzNldsnd7Jl3M&amp;tbnid=hpKieU2WmrTyyM:&amp;ved=0CAQQjB0&amp;url=http://www.zifflaw.com/NYBikeAccidentBlog/ny-bike-accident-lawyer-discusses-study-showing-more-serious-injuries-to-cyclists/&amp;ei=-pSkUviDFIjUrQGkpoD4BQ&amp;bvm=bv.57752919,d.aWc&amp;psig=AFQjCNEHSnGQm_-PL2ja6jDK7uE9aZiTYg&amp;ust=1386604142700775" TargetMode="External"/><Relationship Id="rId7" Type="http://schemas.openxmlformats.org/officeDocument/2006/relationships/hyperlink" Target="http://www.google.com/url?sa=i&amp;rct=j&amp;q=&amp;esrc=s&amp;source=images&amp;cd=&amp;cad=rja&amp;docid=_wHVmr9zEgaG7M&amp;tbnid=adpFO_i1f9OqhM:&amp;ved=0CAQQjB0&amp;url=http://www.theoildrum.com/node/5022&amp;ei=OJakUvTSL4WIqwHelICAAg&amp;bvm=bv.57752919,d.aWc&amp;psig=AFQjCNG_TIDb7YIkoP25J3PSBoKdmeQ4LA&amp;ust=1386604455046267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39.jpeg"/><Relationship Id="rId5" Type="http://schemas.openxmlformats.org/officeDocument/2006/relationships/hyperlink" Target="http://www.google.com/url?sa=i&amp;rct=j&amp;q=&amp;esrc=s&amp;source=images&amp;cd=&amp;cad=rja&amp;docid=3ZKcV_S2ezTPRM&amp;tbnid=vz8ic0yD4H4wsM:&amp;ved=0CAQQjB0&amp;url=http://www.flickr.com/photos/bikeportland/43605746/&amp;ei=UZWkUvMHgtOtAfqjgLgN&amp;bvm=bv.57752919,d.aWc&amp;psig=AFQjCNEHSnGQm_-PL2ja6jDK7uE9aZiTYg&amp;ust=1386604142700775" TargetMode="Externa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docid=VTrSKK8gPvYXxM&amp;tbnid=CHjvzYEhlZfyAM:&amp;ved=0CAQQjB0&amp;url=http://www.bbc.co.uk/schools/gcsebitesize/science/triple_aqa/humans_and_environment/food_production/revision/1/&amp;ei=JJ2kUp_ZFYHQrgGopIGgDQ&amp;bvm=bv.57752919,d.aWc&amp;psig=AFQjCNHZ1YEj8XaskMd8uHGXvPHzO4Kxcg&amp;ust=1386606120314907" TargetMode="External"/><Relationship Id="rId7" Type="http://schemas.openxmlformats.org/officeDocument/2006/relationships/hyperlink" Target="http://www.google.com/url?sa=i&amp;rct=j&amp;q=&amp;esrc=s&amp;source=images&amp;cd=&amp;cad=rja&amp;docid=wvgcFSe-dA6MXM&amp;tbnid=T5eew545yVCHPM:&amp;ved=0CAQQjB0&amp;url=http://digestiondarryltan2h.blogspot.com/&amp;ei=CJ6kUtG7J8b9rAHZ74HgDA&amp;bvm=bv.57752919,d.aWc&amp;psig=AFQjCNEWxpddL5YhtNVbxkBqH5p4viyN-Q&amp;ust=1386606440061410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2.gif"/><Relationship Id="rId5" Type="http://schemas.openxmlformats.org/officeDocument/2006/relationships/hyperlink" Target="http://www.google.com/url?sa=i&amp;rct=j&amp;q=&amp;esrc=s&amp;source=images&amp;cd=&amp;cad=rja&amp;docid=JMWKYxCYoJ4foM&amp;tbnid=YeZP1hjHjOq7HM:&amp;ved=0CAQQjB0&amp;url=http://www.businessinsider.com/peak-oil-food-pyramid-2011-12&amp;ei=g52kUs3ZOsr9qAHc44HoBg&amp;bvm=bv.57752919,d.aWc&amp;psig=AFQjCNHZ1YEj8XaskMd8uHGXvPHzO4Kxcg&amp;ust=1386606120314907" TargetMode="Externa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gif"/><Relationship Id="rId5" Type="http://schemas.openxmlformats.org/officeDocument/2006/relationships/hyperlink" Target="http://fusmadison.org/" TargetMode="External"/><Relationship Id="rId4" Type="http://schemas.openxmlformats.org/officeDocument/2006/relationships/image" Target="../media/image76.png"/><Relationship Id="rId9" Type="http://schemas.openxmlformats.org/officeDocument/2006/relationships/image" Target="../media/image80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hyperlink" Target="http://berc.berkeley.edu/tag/tom-steyer/" TargetMode="External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gif"/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89.jpeg"/><Relationship Id="rId11" Type="http://schemas.openxmlformats.org/officeDocument/2006/relationships/image" Target="../media/image94.jpeg"/><Relationship Id="rId5" Type="http://schemas.openxmlformats.org/officeDocument/2006/relationships/image" Target="../media/image88.png"/><Relationship Id="rId15" Type="http://schemas.openxmlformats.org/officeDocument/2006/relationships/image" Target="../media/image97.png"/><Relationship Id="rId10" Type="http://schemas.openxmlformats.org/officeDocument/2006/relationships/image" Target="../media/image93.jpeg"/><Relationship Id="rId4" Type="http://schemas.openxmlformats.org/officeDocument/2006/relationships/image" Target="../media/image87.jpeg"/><Relationship Id="rId9" Type="http://schemas.openxmlformats.org/officeDocument/2006/relationships/image" Target="../media/image92.png"/><Relationship Id="rId14" Type="http://schemas.openxmlformats.org/officeDocument/2006/relationships/image" Target="../media/image96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49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667" y="152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Mindfulness-based Health Enhancement </a:t>
            </a:r>
            <a:br>
              <a:rPr lang="en-US" sz="3600" b="1" dirty="0" smtClean="0"/>
            </a:br>
            <a:r>
              <a:rPr lang="en-US" sz="3600" b="1" dirty="0" smtClean="0"/>
              <a:t>and Carbon Footprint </a:t>
            </a:r>
            <a:r>
              <a:rPr lang="en-US" sz="3600" b="1" dirty="0"/>
              <a:t>R</a:t>
            </a:r>
            <a:r>
              <a:rPr lang="en-US" sz="3600" b="1" dirty="0" smtClean="0"/>
              <a:t>eduction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524000"/>
            <a:ext cx="7239000" cy="1143000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Bruce </a:t>
            </a:r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</a:rPr>
              <a:t>Barrett MD PhD</a:t>
            </a:r>
          </a:p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24 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October 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2016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sz="2400" b="1" dirty="0"/>
          </a:p>
        </p:txBody>
      </p:sp>
      <p:pic>
        <p:nvPicPr>
          <p:cNvPr id="1028" name="Picture 4" descr="https://umark.wisc.edu/brand/templates-and-downloads/downloads/print/UWlogo_ctr_4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378" y="3233737"/>
            <a:ext cx="2971800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 result for uw family medic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178" y="5419189"/>
            <a:ext cx="49530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4953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48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33600" y="228600"/>
            <a:ext cx="662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Hurricane Sandy         </a:t>
            </a:r>
            <a:r>
              <a:rPr lang="en-US" sz="2400" dirty="0" smtClean="0">
                <a:solidFill>
                  <a:prstClr val="black"/>
                </a:solidFill>
              </a:rPr>
              <a:t>27 October </a:t>
            </a:r>
            <a:r>
              <a:rPr lang="en-US" sz="2400" dirty="0">
                <a:solidFill>
                  <a:prstClr val="black"/>
                </a:solidFill>
              </a:rPr>
              <a:t>2013</a:t>
            </a:r>
          </a:p>
          <a:p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32942" y="6381970"/>
            <a:ext cx="24504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http</a:t>
            </a:r>
            <a:r>
              <a:rPr lang="en-US" sz="1600" dirty="0" smtClean="0">
                <a:solidFill>
                  <a:prstClr val="black"/>
                </a:solidFill>
              </a:rPr>
              <a:t>://cimss.ssec.wisc.edu</a:t>
            </a:r>
            <a:r>
              <a:rPr lang="en-US" sz="1600" dirty="0">
                <a:solidFill>
                  <a:prstClr val="black"/>
                </a:solidFill>
              </a:rPr>
              <a:t>/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767209"/>
            <a:ext cx="5791200" cy="50477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6329" y="5814972"/>
            <a:ext cx="345742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Images courtesy </a:t>
            </a:r>
            <a:r>
              <a:rPr lang="en-US" sz="1600" b="1" dirty="0" smtClean="0"/>
              <a:t>Margaret Mooney</a:t>
            </a:r>
          </a:p>
          <a:p>
            <a:r>
              <a:rPr lang="en-US" sz="1600" b="1" dirty="0" smtClean="0"/>
              <a:t>Mindful Climate Action </a:t>
            </a:r>
            <a:r>
              <a:rPr lang="en-US" sz="1600" dirty="0" smtClean="0"/>
              <a:t>Co-Investigator</a:t>
            </a:r>
          </a:p>
          <a:p>
            <a:r>
              <a:rPr lang="en-US" sz="1600" dirty="0" smtClean="0"/>
              <a:t>Earth </a:t>
            </a:r>
            <a:r>
              <a:rPr lang="en-US" sz="1600" dirty="0"/>
              <a:t>Science Educator, UW </a:t>
            </a:r>
            <a:r>
              <a:rPr lang="en-US" sz="1600" dirty="0" smtClean="0"/>
              <a:t>CIMSS</a:t>
            </a:r>
          </a:p>
          <a:p>
            <a:r>
              <a:rPr lang="en-US" sz="1600" b="1" dirty="0" smtClean="0"/>
              <a:t>University </a:t>
            </a:r>
            <a:r>
              <a:rPr lang="en-US" sz="1600" b="1" dirty="0"/>
              <a:t>of Wisconsin - Madison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64041" y="5823102"/>
            <a:ext cx="27373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prstClr val="black"/>
                </a:solidFill>
              </a:rPr>
              <a:t>Day Night Band Satellite Image</a:t>
            </a:r>
          </a:p>
          <a:p>
            <a:pPr algn="ctr"/>
            <a:r>
              <a:rPr lang="en-US" sz="1600" i="1" dirty="0" smtClean="0">
                <a:solidFill>
                  <a:prstClr val="black"/>
                </a:solidFill>
              </a:rPr>
              <a:t>(</a:t>
            </a:r>
            <a:r>
              <a:rPr lang="en-US" sz="1600" b="1" i="1" dirty="0" smtClean="0">
                <a:solidFill>
                  <a:prstClr val="black"/>
                </a:solidFill>
              </a:rPr>
              <a:t>reflected moonlight</a:t>
            </a:r>
            <a:r>
              <a:rPr lang="en-US" sz="1600" i="1" dirty="0" smtClean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 rot="21223623">
            <a:off x="956767" y="1482804"/>
            <a:ext cx="1574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Madison,</a:t>
            </a:r>
          </a:p>
          <a:p>
            <a:r>
              <a:rPr lang="en-US" dirty="0" smtClean="0"/>
              <a:t>Wisconsin   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20034721">
            <a:off x="1191791" y="2219617"/>
            <a:ext cx="175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Chicago         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632212" y="1482804"/>
            <a:ext cx="952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Atlantic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Ocean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47403" y="4572000"/>
            <a:ext cx="863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Gulf of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Mexico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36406" y="1667472"/>
            <a:ext cx="1779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←Lake </a:t>
            </a:r>
            <a:r>
              <a:rPr lang="en-US" dirty="0"/>
              <a:t>Michigan </a:t>
            </a:r>
          </a:p>
        </p:txBody>
      </p:sp>
    </p:spTree>
    <p:extLst>
      <p:ext uri="{BB962C8B-B14F-4D97-AF65-F5344CB8AC3E}">
        <p14:creationId xmlns:p14="http://schemas.microsoft.com/office/powerpoint/2010/main" val="125783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244305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http://www.fammed.wisc.edu/mca/</a:t>
            </a:r>
          </a:p>
        </p:txBody>
      </p:sp>
      <p:pic>
        <p:nvPicPr>
          <p:cNvPr id="4" name="Picture 2" descr="http://www.fammed.wisc.edu/wp-content/uploads/2015/06/mca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324" y="1209175"/>
            <a:ext cx="5751689" cy="514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457200"/>
            <a:ext cx="4909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Mindful Climate Action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865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 smtClean="0"/>
              <a:t>Acknowledgements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 smtClean="0">
                <a:cs typeface="Times New Roman" pitchFamily="18" charset="0"/>
              </a:rPr>
              <a:t>Robert Wood Johnson Foundation Generalist Physician Faculty Scholars Program 							(2003-2007)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dirty="0" smtClean="0">
                <a:cs typeface="Times New Roman" pitchFamily="18" charset="0"/>
              </a:rPr>
              <a:t>National Center for Complementary &amp; Integrative Health (NCCIH)    </a:t>
            </a:r>
            <a:r>
              <a:rPr lang="en-US" altLang="en-US" sz="2000" dirty="0" smtClean="0">
                <a:cs typeface="Times New Roman" pitchFamily="18" charset="0"/>
              </a:rPr>
              <a:t>aka National Center for Complementary &amp; Alternative Medicine (NCCAM) at the 					</a:t>
            </a:r>
            <a:r>
              <a:rPr lang="en-US" altLang="en-US" sz="2000" b="1" dirty="0" smtClean="0">
                <a:cs typeface="Times New Roman" pitchFamily="18" charset="0"/>
              </a:rPr>
              <a:t>US National Institutes of Health </a:t>
            </a:r>
            <a:r>
              <a:rPr lang="en-US" altLang="en-US" sz="2000" dirty="0" smtClean="0">
                <a:cs typeface="Times New Roman" pitchFamily="18" charset="0"/>
              </a:rPr>
              <a:t>(NIH)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cs typeface="Times New Roman" pitchFamily="18" charset="0"/>
              </a:rPr>
              <a:t>		K23 Patient-Oriented Career Development Grant  (1999-2003)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cs typeface="Times New Roman" pitchFamily="18" charset="0"/>
              </a:rPr>
              <a:t>		R01 Physician Echinacea Placebo RCT (2003-2007)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cs typeface="Times New Roman" pitchFamily="18" charset="0"/>
              </a:rPr>
              <a:t>		R01 Meditation or Exercise to Prevent Respiratory Infection (2009- 2011)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cs typeface="Times New Roman" pitchFamily="18" charset="0"/>
              </a:rPr>
              <a:t>		R01 Meditation or Exercise to Prevent Respiratory Infection (2012- 2017)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cs typeface="Times New Roman" pitchFamily="18" charset="0"/>
              </a:rPr>
              <a:t>		</a:t>
            </a:r>
            <a:r>
              <a:rPr lang="en-US" altLang="en-US" sz="2000" b="1" dirty="0" smtClean="0">
                <a:cs typeface="Times New Roman" pitchFamily="18" charset="0"/>
              </a:rPr>
              <a:t>K24 Mid-Career Research &amp; Mentoring (2012- 2017)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b="1" dirty="0">
                <a:cs typeface="Times New Roman" pitchFamily="18" charset="0"/>
              </a:rPr>
              <a:t>	</a:t>
            </a:r>
            <a:r>
              <a:rPr lang="en-US" altLang="en-US" sz="2000" b="1" dirty="0" smtClean="0">
                <a:cs typeface="Times New Roman" pitchFamily="18" charset="0"/>
              </a:rPr>
              <a:t>	U.W. Office of Sustainability Climate Quest planning grant (2014-2015)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 b="1" dirty="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 dirty="0" smtClean="0">
              <a:cs typeface="Times New Roman" pitchFamily="18" charset="0"/>
            </a:endParaRPr>
          </a:p>
        </p:txBody>
      </p:sp>
      <p:pic>
        <p:nvPicPr>
          <p:cNvPr id="4100" name="Picture 2" descr="http://hc-foundation.com/images/logo_UWSMP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689" y="4800600"/>
            <a:ext cx="50292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1066800" y="6176020"/>
            <a:ext cx="73452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333333"/>
                </a:solidFill>
              </a:rPr>
              <a:t>Department of Family Medicine &amp; Community Health</a:t>
            </a:r>
          </a:p>
        </p:txBody>
      </p:sp>
    </p:spTree>
    <p:extLst>
      <p:ext uri="{BB962C8B-B14F-4D97-AF65-F5344CB8AC3E}">
        <p14:creationId xmlns:p14="http://schemas.microsoft.com/office/powerpoint/2010/main" val="7536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limate Change Science Compendi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3743" y="152400"/>
            <a:ext cx="4065657" cy="5257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0" y="6433066"/>
            <a:ext cx="7200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http://www.unep.org/climatechange/adaptation/ScienceandAssessments/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7338928">
            <a:off x="5665287" y="2212778"/>
            <a:ext cx="4389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</a:rPr>
              <a:t>Is  Time Running Out ?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17292865">
            <a:off x="-1378481" y="2177990"/>
            <a:ext cx="5315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cs typeface="Times New Roman" pitchFamily="18" charset="0"/>
              </a:rPr>
              <a:t>Climate Change </a:t>
            </a:r>
            <a:endParaRPr lang="en-US" sz="36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r>
              <a:rPr lang="en-US" sz="3600" dirty="0" smtClean="0">
                <a:solidFill>
                  <a:prstClr val="black"/>
                </a:solidFill>
                <a:cs typeface="Times New Roman" pitchFamily="18" charset="0"/>
              </a:rPr>
              <a:t>	Threatens health 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803" y="5739822"/>
            <a:ext cx="8938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What can we - as researchers and health professionals – do about it?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7584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Global temperature follows C0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level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://www.c2es.org/docUploads/co2-te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6629400" cy="4876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09800" y="6248400"/>
            <a:ext cx="5070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http://www.c2es.org/facts-figures/trends/co2-temp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3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89513"/>
            <a:ext cx="7924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7924800" cy="304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66800" y="6392258"/>
            <a:ext cx="6128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Best current predictive models from IPCC, September 27, 2013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3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3359"/>
            <a:ext cx="914400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5772834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Climate </a:t>
            </a:r>
            <a:r>
              <a:rPr lang="en-US" dirty="0"/>
              <a:t>change 2014: Impacts, adaptation, and </a:t>
            </a:r>
            <a:r>
              <a:rPr lang="en-US" dirty="0" smtClean="0"/>
              <a:t>vulnerability </a:t>
            </a:r>
          </a:p>
          <a:p>
            <a:r>
              <a:rPr lang="en-US" dirty="0" smtClean="0"/>
              <a:t>Intergovernmental </a:t>
            </a:r>
            <a:r>
              <a:rPr lang="en-US" dirty="0"/>
              <a:t>Panel on Climate </a:t>
            </a:r>
            <a:r>
              <a:rPr lang="en-US" dirty="0" smtClean="0"/>
              <a:t>Change.</a:t>
            </a:r>
            <a:r>
              <a:rPr lang="en-US" dirty="0"/>
              <a:t> IPCC Working Group 2.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380" y="670093"/>
            <a:ext cx="7998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Very low emissions                                                Business as usual  = High emissions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12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1905000"/>
            <a:ext cx="80899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0" y="5334000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http://www.stanfordkaystudio.com/information.html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7530" y="685800"/>
            <a:ext cx="5651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Total Carbon Footprint by Nation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7379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165.photobucket.com/albums/u65/vradul/lancetclimateadjust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588660"/>
            <a:ext cx="7315200" cy="506635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57400" y="137417"/>
            <a:ext cx="4501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Billions  of tons of carbon emitted 1950-2000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27969" y="5655014"/>
            <a:ext cx="6169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Mortality consequences  of global warming  &amp; climate change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2401" y="6248400"/>
            <a:ext cx="899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A. Costello,  et al. Managing the health effects of climate change: Lancet and University College London Institute 	for Global Health Commission.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Lancet    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373 (9676):1693-1733, 2009</a:t>
            </a:r>
            <a:endParaRPr lang="en-US" i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038600" y="4114800"/>
            <a:ext cx="1882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Least responsible,</a:t>
            </a:r>
          </a:p>
          <a:p>
            <a:r>
              <a:rPr lang="en-US" sz="1400" b="1" dirty="0">
                <a:solidFill>
                  <a:srgbClr val="C00000"/>
                </a:solidFill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</a:rPr>
              <a:t>           Most vulnerable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6825113">
            <a:off x="-1272227" y="2953566"/>
            <a:ext cx="3704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Equity, Responsibility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326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85800"/>
            <a:ext cx="80772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0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5899666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333333"/>
                </a:solidFill>
                <a:latin typeface="Helvetica Neue"/>
              </a:rPr>
              <a:t>http</a:t>
            </a:r>
            <a:r>
              <a:rPr lang="en-US" dirty="0">
                <a:solidFill>
                  <a:srgbClr val="333333"/>
                </a:solidFill>
                <a:latin typeface="Helvetica Neue"/>
              </a:rPr>
              <a:t>://www.brainyquote.com/quotes/quotes/w/winstonchu135259.html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676400"/>
            <a:ext cx="876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Rockwell Extra Bold" panose="02060903040505020403" pitchFamily="18" charset="0"/>
              </a:rPr>
              <a:t>You can always count on Americans to do the right </a:t>
            </a:r>
            <a:r>
              <a:rPr lang="en-US" sz="3600" dirty="0" smtClean="0">
                <a:latin typeface="Rockwell Extra Bold" panose="02060903040505020403" pitchFamily="18" charset="0"/>
              </a:rPr>
              <a:t>thing</a:t>
            </a:r>
            <a:br>
              <a:rPr lang="en-US" sz="3600" dirty="0" smtClean="0">
                <a:latin typeface="Rockwell Extra Bold" panose="02060903040505020403" pitchFamily="18" charset="0"/>
              </a:rPr>
            </a:br>
            <a:endParaRPr lang="en-US" sz="3600" dirty="0" smtClean="0">
              <a:latin typeface="Rockwell Extra Bold" panose="02060903040505020403" pitchFamily="18" charset="0"/>
            </a:endParaRPr>
          </a:p>
          <a:p>
            <a:r>
              <a:rPr lang="en-US" sz="3600" dirty="0" smtClean="0">
                <a:latin typeface="Rockwell Extra Bold" panose="02060903040505020403" pitchFamily="18" charset="0"/>
              </a:rPr>
              <a:t> </a:t>
            </a:r>
            <a:r>
              <a:rPr lang="en-US" dirty="0">
                <a:latin typeface="Rockwell Extra Bold" panose="02060903040505020403" pitchFamily="18" charset="0"/>
              </a:rPr>
              <a:t>- </a:t>
            </a:r>
            <a:r>
              <a:rPr lang="en-US" sz="2800" dirty="0">
                <a:latin typeface="Rockwell Extra Bold" panose="02060903040505020403" pitchFamily="18" charset="0"/>
              </a:rPr>
              <a:t>after they've tried everything else. </a:t>
            </a:r>
            <a:endParaRPr lang="en-US" sz="2800" dirty="0" smtClean="0">
              <a:latin typeface="Rockwell Extra Bold" panose="02060903040505020403" pitchFamily="18" charset="0"/>
            </a:endParaRPr>
          </a:p>
          <a:p>
            <a:endParaRPr lang="en-US" dirty="0"/>
          </a:p>
          <a:p>
            <a:endParaRPr lang="en-US" dirty="0" smtClean="0"/>
          </a:p>
          <a:p>
            <a:r>
              <a:rPr lang="en-US" sz="3600" dirty="0" smtClean="0"/>
              <a:t>Winston </a:t>
            </a:r>
            <a:r>
              <a:rPr lang="en-US" sz="3600" dirty="0"/>
              <a:t>Churchill</a:t>
            </a:r>
          </a:p>
        </p:txBody>
      </p:sp>
    </p:spTree>
    <p:extLst>
      <p:ext uri="{BB962C8B-B14F-4D97-AF65-F5344CB8AC3E}">
        <p14:creationId xmlns:p14="http://schemas.microsoft.com/office/powerpoint/2010/main" val="131739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189" y="381000"/>
            <a:ext cx="7696200" cy="609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Mindful Climate Action - Core team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4382294"/>
          </a:xfrm>
        </p:spPr>
        <p:txBody>
          <a:bodyPr>
            <a:normAutofit fontScale="55000" lnSpcReduction="20000"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Bruce Barrett MD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 -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eam leader, Family physician, Researcher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Cathy Middlecamp  PhD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Professor, Nelson Institute, Office of Sustainability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Margaret Mooney MPA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Earth science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ducator, Meteorologist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Checovich MS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manager, Researcher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Maggie Grabow PhD –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Post-doctoral fellow, Environmental health researcher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Converse PhD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Physicist, Data analyst, Mindfulness researcher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Bob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Gillespie PhD SC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Mindfulness teacher, Psychotherapist</a:t>
            </a: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Carmen Alonso PhD –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Mindfulness teacher, Psychotherapist</a:t>
            </a: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Kristi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Rietz  OTR-L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Mindfulness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teacher,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Wellness program manager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Julia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Yates MSSW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social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orker, Psychotherapist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Elisa Torres PhD 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 Nursing, Mind-body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esearcher</a:t>
            </a: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Roger Brown PhD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Statistician, Methodologist</a:t>
            </a: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Nancy Wong MBA PhD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Chair &amp; Professor, Consumer Science &amp; Retailing</a:t>
            </a:r>
            <a:endParaRPr lang="en-US" dirty="0"/>
          </a:p>
        </p:txBody>
      </p:sp>
      <p:pic>
        <p:nvPicPr>
          <p:cNvPr id="4" name="Picture 2" descr="http://hc-foundation.com/images/logo_UWSMP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689" y="5538434"/>
            <a:ext cx="50292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86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6477000" cy="6096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Mindful Climate Action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Advisors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60212"/>
            <a:ext cx="8915400" cy="3200400"/>
          </a:xfrm>
        </p:spPr>
        <p:txBody>
          <a:bodyPr>
            <a:normAutofit fontScale="92500"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Jonathan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Patz MD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MPH-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Professor, Director, Author IPCC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Richard Davidson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  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Professor, Director, Center for Investigating Healthy Minds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 Johnson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 –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Director, Founder UW Climate Knowledge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Katherine Bonus MA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Founder, UW Mindfulness Program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Michele Brogunier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Physician, Member PSR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Steve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Ackerman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 –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Director, Professor, Associate Vice Chancellor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Dick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Smith JD LLB –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Retired Judge, Member Citizens Climate Lobby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Dave Rakel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 -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Clinician, Teacher, Director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Jon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Temte MD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 –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Clinician, Researcher, Professor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953000"/>
            <a:ext cx="6003438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  <a:p>
            <a:r>
              <a:rPr lang="en-US" sz="2000" b="1" dirty="0">
                <a:solidFill>
                  <a:prstClr val="black"/>
                </a:solidFill>
              </a:rPr>
              <a:t>Mike Berners-Lee </a:t>
            </a:r>
            <a:r>
              <a:rPr lang="en-US" sz="2000" dirty="0">
                <a:solidFill>
                  <a:prstClr val="black"/>
                </a:solidFill>
              </a:rPr>
              <a:t>– </a:t>
            </a:r>
            <a:r>
              <a:rPr lang="en-US" sz="2000" dirty="0" smtClean="0">
                <a:solidFill>
                  <a:prstClr val="black"/>
                </a:solidFill>
              </a:rPr>
              <a:t>Director, </a:t>
            </a:r>
            <a:r>
              <a:rPr lang="en-US" sz="2000" dirty="0">
                <a:solidFill>
                  <a:prstClr val="black"/>
                </a:solidFill>
              </a:rPr>
              <a:t>Small World </a:t>
            </a:r>
            <a:r>
              <a:rPr lang="en-US" sz="2000" dirty="0" smtClean="0">
                <a:solidFill>
                  <a:prstClr val="black"/>
                </a:solidFill>
              </a:rPr>
              <a:t>Consulting, </a:t>
            </a:r>
          </a:p>
          <a:p>
            <a:r>
              <a:rPr lang="en-US" sz="2000" dirty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</a:rPr>
              <a:t>Lancaster University, United Kingdom</a:t>
            </a:r>
            <a:endParaRPr lang="en-US" sz="2000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4660612"/>
            <a:ext cx="3182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cs typeface="Times New Roman" panose="02020603050405020304" pitchFamily="18" charset="0"/>
              </a:rPr>
              <a:t>MCA Consultant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17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5978"/>
            <a:ext cx="5904090" cy="4510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6345767"/>
            <a:ext cx="3537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courtesy of Jason </a:t>
            </a:r>
            <a:r>
              <a:rPr lang="en-US" dirty="0" err="1" smtClean="0"/>
              <a:t>Vargo</a:t>
            </a:r>
            <a:r>
              <a:rPr lang="en-US" dirty="0" smtClean="0"/>
              <a:t> 2016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20511" y="1103531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http://www.fammed.wisc.edu/mca/</a:t>
            </a:r>
          </a:p>
        </p:txBody>
      </p:sp>
      <p:pic>
        <p:nvPicPr>
          <p:cNvPr id="4" name="Picture 2" descr="http://www.fammed.wisc.edu/wp-content/uploads/2015/06/mca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57200"/>
            <a:ext cx="2362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457200"/>
            <a:ext cx="4909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Mindful Climate Action 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6699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609600" y="3849688"/>
            <a:ext cx="800100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 smtClean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To demonstrably influence behaviors to substantively reduce carbon footprints, and to do so in a way that enhances rather than detracts from human health and happiness.</a:t>
            </a: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914400" y="838200"/>
            <a:ext cx="71961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prstClr val="white"/>
                </a:solidFill>
                <a:latin typeface="Arial Black" pitchFamily="34" charset="0"/>
                <a:cs typeface="Arial" charset="0"/>
              </a:rPr>
              <a:t>Mindful Climate Action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762000" y="3140428"/>
            <a:ext cx="19591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 dirty="0" smtClean="0">
                <a:solidFill>
                  <a:prstClr val="black"/>
                </a:solidFill>
                <a:latin typeface="Arial Black" pitchFamily="34" charset="0"/>
                <a:cs typeface="Arial" charset="0"/>
              </a:rPr>
              <a:t>Our goal:</a:t>
            </a:r>
          </a:p>
        </p:txBody>
      </p:sp>
    </p:spTree>
    <p:extLst>
      <p:ext uri="{BB962C8B-B14F-4D97-AF65-F5344CB8AC3E}">
        <p14:creationId xmlns:p14="http://schemas.microsoft.com/office/powerpoint/2010/main" val="219249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3400" y="2209800"/>
            <a:ext cx="84201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Concept </a:t>
            </a:r>
            <a:r>
              <a:rPr lang="en-US" i="1" dirty="0"/>
              <a:t>Paper</a:t>
            </a:r>
            <a:endParaRPr lang="en-US" dirty="0"/>
          </a:p>
          <a:p>
            <a:r>
              <a:rPr lang="en-US" sz="2400" b="1" dirty="0"/>
              <a:t>Mindful Climate Action: Health and Environmental </a:t>
            </a:r>
            <a:endParaRPr lang="en-US" sz="2400" b="1" dirty="0" smtClean="0"/>
          </a:p>
          <a:p>
            <a:r>
              <a:rPr lang="en-US" sz="2400" b="1" dirty="0" smtClean="0"/>
              <a:t>Co-Benefits </a:t>
            </a:r>
            <a:r>
              <a:rPr lang="en-US" sz="2400" b="1" dirty="0"/>
              <a:t>from </a:t>
            </a:r>
            <a:r>
              <a:rPr lang="en-US" sz="2400" b="1" dirty="0" smtClean="0"/>
              <a:t>Mindfulness-Based Behavioral Training</a:t>
            </a:r>
          </a:p>
          <a:p>
            <a:endParaRPr lang="en-US" sz="2400" dirty="0"/>
          </a:p>
          <a:p>
            <a:r>
              <a:rPr lang="en-US" b="1" dirty="0"/>
              <a:t>Bruce </a:t>
            </a:r>
            <a:r>
              <a:rPr lang="en-US" b="1" dirty="0" smtClean="0"/>
              <a:t>Barrett, </a:t>
            </a:r>
            <a:r>
              <a:rPr lang="en-US" b="1" dirty="0"/>
              <a:t>Maggie </a:t>
            </a:r>
            <a:r>
              <a:rPr lang="en-US" b="1" dirty="0" smtClean="0"/>
              <a:t>Grabow, </a:t>
            </a:r>
            <a:r>
              <a:rPr lang="en-US" b="1" dirty="0"/>
              <a:t>Cathy </a:t>
            </a:r>
            <a:r>
              <a:rPr lang="en-US" b="1" dirty="0" smtClean="0"/>
              <a:t>Middlecamp, </a:t>
            </a:r>
            <a:r>
              <a:rPr lang="en-US" b="1" dirty="0"/>
              <a:t>Margaret </a:t>
            </a:r>
            <a:r>
              <a:rPr lang="en-US" b="1" dirty="0" smtClean="0"/>
              <a:t>Mooney,</a:t>
            </a:r>
            <a:endParaRPr lang="en-US" b="1" dirty="0"/>
          </a:p>
          <a:p>
            <a:r>
              <a:rPr lang="en-US" b="1" dirty="0"/>
              <a:t>Mary </a:t>
            </a:r>
            <a:r>
              <a:rPr lang="en-US" b="1" dirty="0" smtClean="0"/>
              <a:t>Checovich, Alexander Converse, </a:t>
            </a:r>
            <a:r>
              <a:rPr lang="en-US" b="1" dirty="0"/>
              <a:t>Bob </a:t>
            </a:r>
            <a:r>
              <a:rPr lang="en-US" b="1" dirty="0" smtClean="0"/>
              <a:t>Gillespie and </a:t>
            </a:r>
            <a:r>
              <a:rPr lang="en-US" b="1" dirty="0"/>
              <a:t>Julia </a:t>
            </a:r>
            <a:r>
              <a:rPr lang="en-US" b="1" dirty="0" smtClean="0"/>
              <a:t>Yates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Correspondence</a:t>
            </a:r>
            <a:r>
              <a:rPr lang="en-US" dirty="0"/>
              <a:t>: bruce.barrett@fammed.wisc.edu; Tel.: +1-608-263-2220</a:t>
            </a:r>
          </a:p>
          <a:p>
            <a:pPr lvl="1"/>
            <a:r>
              <a:rPr lang="en-US" dirty="0"/>
              <a:t>Academic Editor: Rachel J.C. </a:t>
            </a:r>
            <a:r>
              <a:rPr lang="en-US" dirty="0" smtClean="0"/>
              <a:t>Chen</a:t>
            </a:r>
          </a:p>
          <a:p>
            <a:pPr lvl="1"/>
            <a:r>
              <a:rPr lang="en-US" dirty="0" smtClean="0"/>
              <a:t>Received</a:t>
            </a:r>
            <a:r>
              <a:rPr lang="en-US" dirty="0"/>
              <a:t>: 3 August 2016; Accepted: 10 October 2016; Published: 17 October 2016</a:t>
            </a:r>
          </a:p>
        </p:txBody>
      </p:sp>
      <p:pic>
        <p:nvPicPr>
          <p:cNvPr id="1026" name="Picture 2" descr="Image result for academic journal Sustainabi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5486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0"/>
            <a:ext cx="111125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404040"/>
                </a:solidFill>
                <a:effectLst/>
                <a:latin typeface="Georgia" pitchFamily="18" charset="0"/>
                <a:cs typeface="Arial" pitchFamily="34" charset="0"/>
                <a:hlinkClick r:id="rId3"/>
              </a:rPr>
              <a:t>IMPACT</a:t>
            </a:r>
            <a:b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404040"/>
                </a:solidFill>
                <a:effectLst/>
                <a:latin typeface="Georgia" pitchFamily="18" charset="0"/>
                <a:cs typeface="Arial" pitchFamily="34" charset="0"/>
                <a:hlinkClick r:id="rId3"/>
              </a:rPr>
            </a:br>
            <a: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404040"/>
                </a:solidFill>
                <a:effectLst/>
                <a:latin typeface="Georgia" pitchFamily="18" charset="0"/>
                <a:cs typeface="Arial" pitchFamily="34" charset="0"/>
                <a:hlinkClick r:id="rId3"/>
              </a:rPr>
              <a:t>FACTOR</a:t>
            </a:r>
            <a:b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404040"/>
                </a:solidFill>
                <a:effectLst/>
                <a:latin typeface="Georgia" pitchFamily="18" charset="0"/>
                <a:cs typeface="Arial" pitchFamily="34" charset="0"/>
                <a:hlinkClick r:id="rId3"/>
              </a:rPr>
            </a:br>
            <a:r>
              <a:rPr kumimoji="0" lang="en-US" altLang="en-US" sz="1300" b="1" i="0" u="none" strike="noStrike" cap="none" normalizeH="0" baseline="0" smtClean="0">
                <a:ln>
                  <a:noFill/>
                </a:ln>
                <a:solidFill>
                  <a:srgbClr val="404040"/>
                </a:solidFill>
                <a:effectLst/>
                <a:latin typeface="Georgia" pitchFamily="18" charset="0"/>
                <a:cs typeface="Arial" pitchFamily="34" charset="0"/>
                <a:hlinkClick r:id="rId3"/>
              </a:rPr>
              <a:t>1.343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rgbClr val="2C658F"/>
              </a:solidFill>
              <a:effectLst/>
              <a:latin typeface="Arial" pitchFamily="34" charset="0"/>
              <a:cs typeface="Arial" pitchFamily="34" charset="0"/>
              <a:hlinkClick r:id="rId4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smtClean="0">
                <a:ln>
                  <a:noFill/>
                </a:ln>
                <a:solidFill>
                  <a:srgbClr val="2C658F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>  </a:t>
            </a:r>
            <a:r>
              <a:rPr kumimoji="0" lang="en-US" altLang="en-US" sz="9000" b="0" i="0" u="none" strike="noStrike" cap="none" normalizeH="0" baseline="0" smtClean="0">
                <a:ln>
                  <a:noFill/>
                </a:ln>
                <a:solidFill>
                  <a:srgbClr val="2C658F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en-US" altLang="en-US" sz="900" b="0" i="0" u="none" strike="noStrike" cap="none" normalizeH="0" baseline="0" smtClean="0">
                <a:ln>
                  <a:noFill/>
                </a:ln>
                <a:solidFill>
                  <a:srgbClr val="2C658F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</a:t>
            </a:r>
            <a:r>
              <a:rPr kumimoji="0" lang="en-US" alt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900" b="0" i="0" u="none" strike="noStrike" cap="none" normalizeH="0" baseline="0" smtClean="0">
              <a:ln>
                <a:noFill/>
              </a:ln>
              <a:solidFill>
                <a:srgbClr val="2C658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5800"/>
            <a:ext cx="1200150" cy="105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658100" y="685800"/>
            <a:ext cx="1295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Georgia"/>
                <a:hlinkClick r:id="rId3"/>
              </a:rPr>
              <a:t>IMPACT</a:t>
            </a:r>
            <a:br>
              <a:rPr lang="en-US" sz="1600" b="1" dirty="0">
                <a:latin typeface="Georgia"/>
                <a:hlinkClick r:id="rId3"/>
              </a:rPr>
            </a:br>
            <a:r>
              <a:rPr lang="en-US" sz="1600" b="1" dirty="0">
                <a:latin typeface="Georgia"/>
                <a:hlinkClick r:id="rId3"/>
              </a:rPr>
              <a:t>FACTOR</a:t>
            </a:r>
            <a:r>
              <a:rPr lang="en-US" b="1" dirty="0">
                <a:latin typeface="Georgia"/>
                <a:hlinkClick r:id="rId3"/>
              </a:rPr>
              <a:t/>
            </a:r>
            <a:br>
              <a:rPr lang="en-US" b="1" dirty="0">
                <a:latin typeface="Georgia"/>
                <a:hlinkClick r:id="rId3"/>
              </a:rPr>
            </a:br>
            <a:r>
              <a:rPr lang="en-US" sz="2800" b="1" dirty="0">
                <a:latin typeface="Georgia"/>
                <a:hlinkClick r:id="rId3"/>
              </a:rPr>
              <a:t>1.343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772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Mindfulness based stress reduction</a:t>
            </a:r>
            <a:endParaRPr lang="en-US" dirty="0"/>
          </a:p>
        </p:txBody>
      </p:sp>
      <p:pic>
        <p:nvPicPr>
          <p:cNvPr id="849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200400"/>
            <a:ext cx="2819400" cy="281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0" y="5911989"/>
            <a:ext cx="5257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Pioneered by Jon </a:t>
            </a:r>
            <a:r>
              <a:rPr lang="en-US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Kabat-Zinn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PhD </a:t>
            </a:r>
          </a:p>
          <a:p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Center for Mindfulness in Medicine, Health Care</a:t>
            </a:r>
          </a:p>
          <a:p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University of Massachusetts Medical School </a:t>
            </a:r>
            <a:endParaRPr 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371600"/>
            <a:ext cx="18950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MBSR</a:t>
            </a:r>
            <a:endParaRPr lang="en-US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3" descr="yoga-expo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1" y="1295399"/>
            <a:ext cx="2133600" cy="2396905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581400"/>
            <a:ext cx="3200400" cy="31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77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12801" y="457200"/>
            <a:ext cx="7290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Mindfulness Research is Growing Rapidly </a:t>
            </a:r>
            <a:endParaRPr lang="en-US" sz="32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181204"/>
            <a:ext cx="7543800" cy="491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85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25778" y="455712"/>
            <a:ext cx="8610600" cy="5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28600" algn="r"/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28600" algn="r"/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28600" algn="r"/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28600" algn="r"/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28600" algn="r"/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r"/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r"/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r"/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r"/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Mindfulness</a:t>
            </a:r>
            <a:r>
              <a:rPr kumimoji="0" lang="en-US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was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defined</a:t>
            </a:r>
            <a:r>
              <a:rPr kumimoji="0" lang="en-US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by Jon Kabat-Zinn </a:t>
            </a:r>
            <a:r>
              <a:rPr lang="en-US" altLang="en-US" sz="2000" dirty="0" smtClean="0"/>
              <a:t>[</a:t>
            </a:r>
            <a:r>
              <a:rPr lang="en-US" altLang="en-US" sz="2000" baseline="30000" dirty="0"/>
              <a:t>1</a:t>
            </a:r>
            <a:r>
              <a:rPr lang="en-US" altLang="en-US" sz="2000" dirty="0" smtClean="0"/>
              <a:t>]</a:t>
            </a:r>
            <a:r>
              <a:rPr kumimoji="0" lang="en-US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as: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endParaRPr kumimoji="0" lang="en-US" alt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“the awareness that emerges through paying attention on purpose,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in the present moment, and nonjudgmentally, to the unfolding of experience,  moment by moment.”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endParaRPr kumimoji="0" lang="en-US" alt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Empirical research suggests that mindfulness-based </a:t>
            </a:r>
            <a:r>
              <a:rPr lang="en-US" altLang="en-US" sz="2000" dirty="0" smtClean="0"/>
              <a:t>behavioral </a:t>
            </a:r>
            <a:r>
              <a:rPr kumimoji="0" lang="en-US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training can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reduce stress </a:t>
            </a:r>
            <a:r>
              <a:rPr kumimoji="0" lang="en-US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and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anxiety, psychological distress, chronic pain, depression</a:t>
            </a:r>
            <a:r>
              <a:rPr kumimoji="0" lang="en-US" alt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   and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can increase quality of life 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[</a:t>
            </a:r>
            <a:r>
              <a:rPr kumimoji="0" lang="en-US" altLang="en-US" sz="2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2-7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].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Reference List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(1) 	Kabat-Zinn J. Mindfulness-based interventions in context: Past, present, future. 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Clin </a:t>
            </a:r>
            <a:r>
              <a:rPr kumimoji="0" lang="en-US" alt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Psychol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Sci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Prac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2003; 10:144-156.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(2) 	Agency for Healthcare Research and Quality. Meditation programs for psychological stress and well-being. 					Comparative Effectiveness Review #124, 1-144. 2014. 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(3) 	Black DS. Mindfulness-based interventions: an antidote to suffering in the context of substance use, misuse, and addiction. 				</a:t>
            </a:r>
            <a:r>
              <a:rPr kumimoji="0" lang="en-US" alt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Subst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Use Misuse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2014; 49(5):487-491.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(4) 	Black DS,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Slavich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GM. Mindfulness meditation and the immune system: a systematic review of randomized controlled trials. 			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Ann N Y </a:t>
            </a:r>
            <a:r>
              <a:rPr kumimoji="0" lang="en-US" alt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Acad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Sci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2016.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(5) 	Chiesa A,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Serretti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A. Mindfulness-based interventions for chronic pain: a systematic review of the evidence. 				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 </a:t>
            </a:r>
            <a:r>
              <a:rPr kumimoji="0" lang="en-US" alt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Altern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Complement Med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2011; 17(1):83-93.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(6) 	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Kuyken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W, Hayes R, Barrett B, Byng R, Dalgleish T, Kessler D et al. Effectiveness and cost-effectiveness of mindfulness-based cognitive therapy 		compared with maintenance antidepressant treatment in the prevention of depressive relapse or recurrence (PREVENT): a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randomised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			controlled trial. 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Lancet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2015; 386(9988):63-73.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r"/>
                <a:tab pos="342900" algn="l"/>
              </a:tabLst>
            </a:pP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(7) 	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Lauche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R, Cramer H, </a:t>
            </a:r>
            <a:r>
              <a:rPr kumimoji="0" lang="en-US" alt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Dobos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G, Langhorst J, Schmidt S. A systematic review and meta-analysis of mindfulness-based stress reduction for the 			fibromyalgia syndrome. 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 </a:t>
            </a:r>
            <a:r>
              <a:rPr kumimoji="0" lang="en-US" altLang="en-US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Psychosom</a:t>
            </a:r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Res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2013; 75(6):500-510.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54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364">
            <a:off x="3898900" y="234950"/>
            <a:ext cx="3814763" cy="516096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0201">
            <a:off x="279400" y="187325"/>
            <a:ext cx="3560763" cy="48371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2" descr="C:\Users\MMC01\Desktop\Zgiers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96500">
            <a:off x="206375" y="1658938"/>
            <a:ext cx="3338513" cy="441801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38400"/>
            <a:ext cx="3060700" cy="413861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3" descr="C:\Users\MMC01\Desktop\Hayne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865313"/>
            <a:ext cx="3028950" cy="43815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1" name="TextBox 1"/>
          <p:cNvSpPr txBox="1">
            <a:spLocks noChangeArrowheads="1"/>
          </p:cNvSpPr>
          <p:nvPr/>
        </p:nvSpPr>
        <p:spPr bwMode="auto">
          <a:xfrm>
            <a:off x="2925762" y="6158240"/>
            <a:ext cx="5761037" cy="52322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ts val="60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prstClr val="white"/>
                </a:solidFill>
                <a:latin typeface="Arial Narrow" pitchFamily="34" charset="0"/>
                <a:cs typeface="Arial" charset="0"/>
              </a:rPr>
              <a:t>From our first Mindfulness Trial</a:t>
            </a:r>
            <a:endParaRPr lang="en-US" altLang="en-US" dirty="0" smtClean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95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MC01\Desktop\Pat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7800"/>
            <a:ext cx="3705225" cy="50942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MMC01\Desktop\Patz JA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24000"/>
            <a:ext cx="3733800" cy="51577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MC01\Desktop\Barret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6267"/>
            <a:ext cx="4106862" cy="55626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53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encrypted-tbn2.gstatic.com/images?q=tbn:ANd9GcQ4Qpu-itsn9ratGSxewvmKaSiYpr9kjg_AAL-FdxHpnGJOWcb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583" y="3239532"/>
            <a:ext cx="4004182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2277" y="1721556"/>
            <a:ext cx="7168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Wide Latin" panose="020A0A07050505020404" pitchFamily="18" charset="0"/>
              </a:rPr>
              <a:t>Help people to reduce their carbon footprints</a:t>
            </a:r>
            <a:endParaRPr lang="en-US" sz="2800" dirty="0">
              <a:latin typeface="Wide Latin" panose="020A0A070505050204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62165" y="6248400"/>
            <a:ext cx="2537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greenearthoutdoors.com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886178"/>
            <a:ext cx="6853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Mindfulness-based behavioral trainings will: 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362200" y="191911"/>
            <a:ext cx="2853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Goal  / Hypothesis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419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drenergysaver.com/images/dr-energy-saver/home-energy-pie-ch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21" y="1069412"/>
            <a:ext cx="5077079" cy="453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24139" y="5791031"/>
            <a:ext cx="3028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www.drenergysaver.com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23899" y="423081"/>
            <a:ext cx="7622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Personal &amp; Household Energy Use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1567" y="1371600"/>
            <a:ext cx="21216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Use your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Thermostat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 save energy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3200" y="2895600"/>
            <a:ext cx="179363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Sweaters and</a:t>
            </a:r>
          </a:p>
          <a:p>
            <a:r>
              <a:rPr lang="en-US" b="1" dirty="0" smtClean="0"/>
              <a:t>Long underwear </a:t>
            </a:r>
          </a:p>
          <a:p>
            <a:r>
              <a:rPr lang="en-US" b="1" dirty="0" smtClean="0"/>
              <a:t>    in Winter</a:t>
            </a:r>
          </a:p>
          <a:p>
            <a:endParaRPr lang="en-US" b="1" dirty="0" smtClean="0"/>
          </a:p>
          <a:p>
            <a:r>
              <a:rPr lang="en-US" b="1" dirty="0" err="1" smtClean="0"/>
              <a:t>Shortsleeves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   and  Shorts 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in </a:t>
            </a:r>
            <a:r>
              <a:rPr lang="en-US" b="1" dirty="0"/>
              <a:t>S</a:t>
            </a:r>
            <a:r>
              <a:rPr lang="en-US" b="1" dirty="0" smtClean="0"/>
              <a:t>ummer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57800" y="5388674"/>
            <a:ext cx="33578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Do you really need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that air conditioner?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9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encrypted-tbn2.gstatic.com/images?q=tbn:ANd9GcTQW5IBodcjfK2i_cJMCiVR7mS3CNgYBtI3_MA86yN-fs0bJFavU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54182"/>
            <a:ext cx="3000375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53199" y="3061817"/>
            <a:ext cx="1781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3"/>
              </a:rPr>
              <a:t>www.zifflaw.com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409575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62600" y="59436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5"/>
              </a:rPr>
              <a:t>www.flickr.com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AutoShape 5" descr="data:image/jpeg;base64,/9j/4AAQSkZJRgABAQAAAQABAAD/2wCEAAkGBxQTEhQUEhQVFBQXFBcUGBgWGRgUFRQUFRQXFxYYGRQcHCghGBwmHBYXITEhJSkrLi4uFx8zODMsNygtLiwBCgoKDg0OGg8QFTclHyQ3Nzc3Nzc3NzUwMDc0MzA3LDE3Nyw3LDIsODcsOCsrNzAyLCw4LCw4NiwsLCwrKzM0Lv/AABEIAPwAyAMBIgACEQEDEQH/xAAcAAABBQEBAQAAAAAAAAAAAAAAAwQFBgcCAQj/xABPEAACAQIDAgcKDAMFBwUBAAABAgMAEQQSIQUxBgcTIkFRkRVSU1RhcpKx0dIUFhcjMjM0cYGTosNClKFiY9Ph8EOCg7LBwuJEhKOz1HP/xAAZAQEBAQEBAQAAAAAAAAAAAAAABQQDAQL/xAAiEQEAAQMFAQEBAQEAAAAAAAAAAQMEMwITFFFSoREhEiL/2gAMAwEAAhEDEQA/ANP2ltRp3kwmFbLKFu0h+jHqLgdJbX8KrbcAMQd+IUnr59ecXLlsXiGO8qSfvMlaNWrXq1UNX+NLJo0aa+n/AFrZ18n2I8YX9dHyfYjxhf11o1Fecur294dLr6zn5PsR4wv66Pk+xHjC/rrRqKcur2cOl19Zz8n2I8YX9dHyfYjxhf11o1FOXV7OHS6+s5+T7EeML+uj5PsR4wv660ainLq9nDpdfWc/J9iPGF/XR8n2I8YX9daNRTl1ezh0uvrOfk+xHjC/ro+T7EeML+utGopy6vZw6XX1nPyfYjxhf10fJ9iPGF/XWjUU5dXs4dLr6zn5PsR4wv66Pk+xHjC/rrRqKcur2cOl19Zz8n2I8YX9dHyfYjxhf11o1FOXV7OHS6+s5+T7EeML+uj5PsR4wv660ainLq9nDpdfWc/J9iPGF/XXh4vsR4wv660einLq9nDpdfWO4DGz4HFAOWGVgJFuSrITqRrrpqDXlS/GjCBPEw3tGb+XK3+dFbdNLRX0xr1R/WLVV10NU6NM/wAK8Wn2nEeZ+5Wj1nHFn9pxHmfuVo9YrvLLbZ4oFFFccqubLcZrZrX1sDa9uq9Zmp3RVe4I7UeUSxuoBhMahgxYuJIUlBNxzTz7dO6/TU9Gx1uLa/06DQd0UUUBRRRQFFFFAUUUUBRRRQFFFFAUUVnnCHjYw+FxvwV4ZTZxG8gyhVJy6hSbkDMP+l6DQ6K8Br2gKKKKDOuNT6yDzX9Yoo41PrIPNf1iirNrihEu8sueLP7TiPM/crR6zjiz+04jzP3K0ep93llRtMUCm64JRIZRfMRY85rEc3+G9v4R/XrpSeTKrNYmwJsN5sL2pKLF5my5SPLpvyq27/e/pWZqVrgGDnxjZWCmSEKWVlDZMJEjFbjnAMpFxppVsXef9dFVTgvLIMQUMsjocMJArFSEb4RIvNsoIFgBY3+iKm8Vj8gly6srRi1mOkhUA2AJO86DqoJKio3DbXVlBINyoNlDOdS4PNC3Fsh3jyb6WbaUempJYZgFVmOXrygXA/100DyimOE2krHKTzszroDbmswAvuvYXtXEO0c07xi2VQNddTexAbcSDcEDdYX32ASNFRI2zaWVGACxkAtqMt1RhmuLahydD/DSkW10u+a65Xyi6uDYRoxYgi9hn37t1BJUUnBMHGZd3RoRftpSgKKKKAooooCsV4+eDeGUfC8zDFTNHCiA6OVPObLvPNIHZ11pXDLhMMBEsrJmjLhGfnWizbmICm4uPJ0dYrJE2s+LeTbGIjEj4cD4HhfnMhynWYnLrY84Ab7dFqCpYbhBtbZMgVmniAP1c13ibTcM1wdO9Olb7xe8NYtpwF1GSaOwlj35Sb2KnpU2Nj5COivnjhLwvx20WCTS51azrFHbk1Op1A6QAb3OmtaxxN8X+KwM8s+JKqGhEaIjBw2ZgxZj0EZQB5xoNaooooM641PrIPNf1rRRxqfWQea/rWirNrihEu8sueLP7TiPM/crR6zjiz+04jzP3K0ep93llRs8UPCK4ESg5rC9rXtrajEFsrZfpZTa+ovbTSmWHnkMuVhzeTU6AizW1vdfUx3VmakDwUif4Q0jtBl5DkkWOXlJDaZ3JdCgyGzAEAnW/VVnmwwcMrXsSDoSputiLEajUCqpgYlGIwBCqCTiASAAT82TqQNdRVyFAzGzIwbjMD1h2zEXYm5vrq7b+vyC3KbLQFjzgSzNdSykZrXUEHcSLkdZvT+igZR7MjV86rZrk7zqTe5/qaO5kedXsSyszLcmyMwIYqL6XzG/309ooGkuzY2LFlvm+lqedoBqL67vX1mkW2NEbkhmJbNdmZjqqra5O6yL2ddSNFBxDEFUKugG6u6KKAooooCm+OxYjTMQTqFCjUszGyqPKT+HXTio7a3NaCQmyJJzuoZ0ZFJ8gZhr0UDHbbSfB5nn5HkwhYxshlU2GitqM1zbQAb6ieCeHfBxLE6EERh5Y1JZBmJJkgW/0QSQ0Y6hb+1acbgRK0eYnIjZymmV2H0C3mnUDrt1UhOwbFRhbEpG7Oe9D5Qo/EqfRoMIjmiwe3MQkkSGPEOojaOwCxyEOAinQ8plEZuQBnJ3VsuwvhQaWF3iTkypjXIzkQuLqC+dc2UhlvYfRrJuF+Gki200+Fw0kkySpISFIgVLZWuxFjcMLkWym++r/jtmbRlxeFkgm5FULcvmEpVoyVOTnkhybECwFt9+sLlhcYS5jkAVwMwsbq67iVO/Q7wd1x0GntRuKe+IhUb1Dux71CMoB85v+Q1JUGdcan1kHmv6xRRxqfWQea/rWirNrihEu8sueLP7TiPM/crR6zjiz+04jzP3K0ep93llRtMUCvDXtNBA/K583Ny5Quum7y26N9r7qzNSlbLidZY5iuMmycpyaEwckOUuCVAVWtbQZmO/pq2bJx3KxrKgAWQk84sGuCVItbT6O4VF7MYcnHqNw6R113wdjJwCZLFlMjJ0AskzlRfoBtY+QmgnRK2v0NDY846HTTd5R20GYggEoCei+pvfd2HsqJl2bKDzLc4co+o1xC/RIBFje41O4xJ5a4OFxDMWGbR0ylzHn5NQ1/o6Xuxte+8XoJ27dS9p9lF26l7T7Ki4VxBk5xITOSfoAZbkqAbk7rA1MUCV36l7T7K5Jk6k9I+7S9FAhmk71PSPu15ml71PSb3acUUCGaTvU9I+7ReTqT0j7tL0UCIMnUnpH3ai9vbbiwqA4p4o0duTBfMQSQdDzeq+/Spqs04/sCj7M5Rr5o5kyWNvpnI2nToTQXOPZjAfNyyIltFVwVA6MpZCbeS9OsJhDELIq6m5JZizE9JYi5NN+CeNSbB4eSMllMSDnaMCoysGHQwIII6xUtQNWzkEFUIOhBYkEeUZaZJs11GVCUXcFEhso6hdCQPuNY5tbh/jsFjcacO643DFw+ZszpBfMuW62y2KkW3c3y1b+LTjFbGuIsS8PKOuZOTBjyuDz4WVibm1mVgdRfcRqF9wGFMdxlUZjmYhmZ2bddiRr20+oFFBnXGp9ZB5r+sUUcan1kHmv61oqza4oRLvLLniz+04jzP3K0es44s/tOI8z9ytHqfd5ZUbPFDmRwoJJAAFyToABvJNJR4tGNlYE2vpqDcA6HcTYg26iD0iljTPC7NWNgVLaACxItcIqZt17lVUdWm7fWZqUvD7EDIrZMAcwDc/AiRzfW7Py4zN1mwvVm4OO6q8T8laMKV5GIwIFbNzeTztuKnUHp3VAYHa6hEHJYg2UC6wuwJAsSD0jy1N8HpwxlbK8YORRyimNiVDEkKdbc4a/fQSuAxyyrmUEbtDvGZVYbvIyn8aXEg6xqbDXeeqoSLYiLGkaSKEUAWsL2DI4tr3ydht5aVGyIrkhlGgAsAMukQ06vqh20EvnHWN9vx6q6qH2bspI2DZwxUZRv3WtfVjr91qls46xQdUVzyg6x215yq9Y7RQd0Uny698vaK8+EJ3y9ooFaKS+Ep369oo+Ep3y9ooFazTj3w5bZzsxtHGUZbE3aZpVUZhuyhC/wB5YdVaN8ITvl7RTLbBhkglSQLKjRsGQWcuLHQL0nq8tBWeKhmkwUMxLqTEIpY3U86aKyLNdtbsirfr0O8G94qlcAo8Rh444ZiRCsC25Z0eZJgxUpnRiHQgZx0rnAubWFu+Fx9+vaKClcY2z5osNK2z0WHlnHwuWJM0witZnVBbOQN/Ta9tapmxOCx2NLBtCIjHYF4l5VxGDLCHAInjXU5Neg3AJvffWznFp0OvaKiODmz1wyOrTiQySvKQLLHGZGLFIk3qlyTYk6k/dQTGCxSSxrJEyujqGVlN1ZTuINL1VNjYY4fHPDhwBhJIziGAF1jxDPlZY2zc0MBmKAHW50vra6DOuNT6yDzX9Yoo41PrIPNf1rRVm1xQiXeWXPFn9pxHmfuVo9ZxxafacR5n7lWnhFicRGyNEVKExxkGRU50kgQGxhcm2YdI3bqn3eWVGzxQmppMqk6adZAH4k7hTPCbTztlyFejXfmCK506srrYmx36CjAQOU+fIkLb1OR0XXcGCLmHTqKdxYdFN1VVNstwADlG4fd5KzNSmYDZSGNDnxAJUHm4mdRdhfRQ4AGu4UouAWOWBlee/LopDYiaRWVgwIZHcg/5UzwW2AEVeXwAsAtnnKuLaAMuXRtNR10qNrRl4zJisAqpIshyTFmIUHQAgDed/koLJiNpFTKAgJWwj/vGsMw8gBOp6geqlTtWOwNm5xyrZScz3sVU9Jvf0Seg0thBDKqSx5HU3dHUhlOcG7K27W518tJybIiIAAKgEEWY6WYNoL6XI3j/AK0CbbbgBILAMNCCOcrWvlK7729Y6xXUWOuJmIy5HCgMLHWKNgLdN2fo6xS3c6PvdDcEXNmuCCWF9TqdT111HgUCsoGjHM2pJLAAAlr3vzV7BQMYdok4d5CFzqGutucpBNgyDc1ui/3VxBtW9wVv80sq5VN2VmkGYr0Cyrp5ako8DGoYBdG+lqSWNrXJ3k2A18grmTZsRuSup0JBIJBJJGh3Es2nloGWF2vCwUaM5sLKAeduOnQAeupTkV70dgpFMCgIIXdqBckA9YF7CnVAnyK96OwUGJe9XsFJ4jGxoyo0iK7hiiswDMEF3Kre7AXBNt16yjhXw1VcOrTrJjeXUuEw7GLB8ks3JJnZSzHMQCyEtqxQ7qB9xd7bZtq7Rwr4j4XHmM0TAl0hAkYGMEjTRkGhy3Q23mtO5JeodgrJuILZkqJjMTJGsSYl4zEo5vNQzFiqbwnzgC/dWuUHIjHUKMg6hXVFBzkHUKMg6hXVFByFHUK6oooM641PrIPNf1iijjU+sg81/WtFWbXFCJd5Zc8Wn2nEeZ+5T3h3HaeJmWJtECK4kN2DlnDBYXDAroLkWOo1plxafacR5n7lWXhTHO+VI8/JkHOFjSQONRlJMqsv3gVPu8sqNnig/wBmg/Bl+Z5E2PzQOXLzjoGAFrjXo39FcbMw0ysDIxO/+K4sVWy5b6MGDHp0I1NGwCUgVXi5ARjKAWBXKu4gliQLd9UhHikYgK6sSMwAYEleuw6PLWZqV3Z1xFHv+iKdIzX6d4qt4bZgKglMSb3+jiZFH0juX4WMo8lhbqr1tkjwWLP/ALuT/wDVQWvgvrhY/wDe/wCdqbYWZo7gCymRwWcs2UcrLlJud2VFH++K44Mzkq8EaGEQFUyvaS4dBICHEhvo3Treprk5O/X0P/KgioNqSkA5NCM5vfQWiuF0G/Ox16uz3bWJZZY7XKplZgty7hmI5g3c3KC1/wCFmtrUjFna9nGjEHmdI/GlOSfvx6P+dBEbYkkEmZc2URXupN8/PIGXcb2tc3tzdNdPMVtFxICFvbOpUb156qGckhdRrvG+pnk27/8AT/nQEbvh6P8AnQRcW1ZDYlAoLhbG5YqUVswsbHV9wJ3HfU1SOR++X0T71eZZO+T0T79BmHDrZcuKRpeTZJYnxAE7YgpHhI4zZVEIuXMqohPMa+Y+Sq3tvg/joApbZ3wmIRtLGySZZMLNMIZpSoH0Sk0bkWGoYjpIrZZdixtIJWjw7SixEhhBkBX6Jz5r3HR1U9KSd8noN79B8+cWey8UZVxZzpL8Mw5BkU5cTFiWfl+TQiwIW75xuvbStF43+Hc2zVgXDiMySlyS4LZUS1+aLbyw6auGH2IiSGVEw6yG93WGzam7a5uk6nr6a92jsZZ8vLpBLlOZeUhD5W6xmY2PloMCPHPtTo5H8o+9UvNxxuUPJzycryaZc8EIj5YkiQMQ1wgGUgjXfetvGEbrj/L/APKon4m4XNnOHwufNnzfB482bNmvfrvrQZ3t/jU5GaaP4SxKZBHyEUUsLnkULEuxvq5fQbhamJ45Fu9sRiMuQZD8HguX51wwvu+ju8ta8Ngxcry/Jw8tbLynJJymXdbPvtanfwQ9Y9BaCgcW3D1sfiGizs6rhxIxeNIysuYAhMhOZLHp8laVUbszYkOHZjDFFGX1bk4o48562KgE7zv66kqDOuNT6yDzX9a0Ucan1kHmv61oqza4oRLvLLni0+04jzP3Ks/C1SkZmE0qZTGCqNYMDIAwUZTzyCQPw3b6rHFn9pxHmfuVaOHSFsFKFAYkxgLYFmPKLzUvpnP8PltqN4n3eWVGzxQc7AZnwqEyFmObnHVhaRrK9wOetgraDVTupbA7MEZHOuBra38RAUm991gNDc+U0z2DiRFgUd7BVVrhRqAHYBWAsOUGgb+1mp9h9oq5ACsARvOWwa1ymjHnAdWnlrM1KxhNqwKgBmjBFwQTqCGa4NdnbWHH+3j7T7K5wcU/JqRjJ1BvZQuGyqMxsBeAmw3ak/fSpgn8dxHo4b/AoHHBHELJNjHQhkLQAML2JXDqDYnqNWeqd8Gn8dxI/DD2/wDprvZrzR4uBGxM0qSRzXWQRWunJlSCiKb6np6aCXgna8iqQCcQyZjqAMisdOk9X/XdS74wx3Vs0mUAlgFBVWNlzagE6HcOjdSeDwisZwwuDPmIIvfmJ1/cN3VTnubFp82unWL63vqenWx16RQIYvaB5EPGrFnA5NRlztcZtLnKDlBPONh011Fimkw4eJkdyosw0TNoGIB6jfQ9VtKdPhUKhSoyjcLWAsLadWmlcnBJly5AF32AsAesW3UDDH7RZIFkBNyyqTlBO8g83MB0de65ofabWK5eerRK+WxVc5QdJ13ndepL4OuULlGUbhYWFt1hST7PiNiY1uLEaDetsv32sLfdQNItuIwugZ+aX5uU3XKWFrHebbt+o3VIwSBlDDcQDvB3+UaVmfG9wtOzI4Y8OkXKTB7l1LZUUAXUaC9zu/pWRHjM2oRYYxgoFgESFAABp9FBag+rag8fwgtMYMPE2ImUBnCkJHEpvbPK2gY20UXPTYDWvmV+Hu0jvx2I/B7erdXmB4dbQhUCPFSgBswvlbXLl1LKSRboOnTQfRuK4RYyNo1OzyTI+Rcs8R1Cs5vusLKdfuqP25xhtgcpxuBxEStoHVo5o79RZW0PkNr9FYcOMzamdJDiizJmCkxw2GcANpk13dNNNu8PNoYyMxYjEF4yQSgSNFNtR9FQd9B9RcH9vwY2JZcPIHRgT1MLGxBU6ixqUr452TwixWGsMPPJEA2cBToGtYmxHaNxqyJxt7WA1xQP3ww/1OSg+oqKy/ik4xMRtB5IcRECyLn5aMZY7aAK4vox1It1HStQoM641PrIPNf1rRRxqfWQea/rWirNrihEu8sueLT7TiPM/cqz8I4pZTyKqwRgjCVSVMTpJmZyQwOgAsBvJ10vVY4tPtOI8z9ytHqfd5ZUbPFCD4MbOC4YBs5z5iQ7M+YFjZ7MTlLizkX0LHpqUiwSIbqLHLlvcnTy3Op8u80rITY2textfdfoplh8Y7OFIAugYixuLrfNm3WvdbWvpWZqVXCYmfIAIAQL2PKMMwzGxtyWn9aUOMn8XQf8Uj9qvcHsyExqTDCSQSSY0JJJJJJI1NKHZGH8Xh/LT2UHAxk3gYvxxFv2q9wTucTDLIsUaRrKDablGYyBAABkW1sp1vXXcjD+Ah/LT2V53Hw/i8H5SeygsOFxiXaxzFmzWWxI0A3A36KdDE/2X9E1SJMPHh8RFJDFGjrh8YeYiqWypEwBsBfUdNWobUblGUxOLIrAfN5rXfM1w5FtBpvoH3L/ANluyveW/st2VHd3ksCVYK30SSgDEmwA53kJ8gGvVXG1dqlY0aO4vz2JAska6O7X0yqSL21IvbroJUS+Q9hoMw6m9FvZUVtLajK6cnqrLmvYFSL31a4tzQbWvc15Jtu0iaNkKyi/NAeRJI00JNxYlhra/l0oJKZkYFWUspBBBRiCDvBFtRWb8PuK/DYwI2FC4SVb3ywPycinvgoFiOg61bdvcMYcLhHxUivyatyYAAzM9yLDXQXFrmqTtThqu0dkYjFRmTCy4WVXW0mXNItmVeaeeGBIykeqgdbB4ptnxQKmJR8RLe7SZJU171QNyin54sdk+Kv2TVaOCG3BjcHBiQuTlEBK78rDRgD0i4OtTFBn/wAmOyfFH/8AlrxuLHZViPgj7jr85ppv1NaDRQY3wa4nI4MVyuIc4iBSSkRiIzXuF5Uk2Nr3sN5sdN1X6Dgps9Po7Ph/GFG9dWaigZYCCOMZIoREu+yoqL2LT2iigzrjU+sg81/WtFHGp9ZB5r+taKs2uKES7yy54s/tOI8z9ytHrOOLP7TiPM/crR6n3eWVGzxQKKRxUOZbXtzlO8jcwPR91JR4ZhIWzczXm799j1dd+ncF031malPwt8i2kxIHUsCMo1JsCV1HUa7Zm8LjPww0Xu092evzUen8C+qlyvkoIflW7/G/y0Pu1yZ27/H/AMrB7lTIXyUFfJQQ+EmUSrJKMdPlR0CtholW0uUNfIoJ0Xpq24V4cTEk2QFXQMC62bLYkXB1G86eU1Fouo06eqldgRhtnwggsDCBZbXI8l9L0EoMFCwBCIQQLEAWtvFiO29dyYONgoZFIXcCBYbtw/AdlRaNiRoqqQCW1AUtckWZQdDc8oSOrozWHJixIVspa45TKBydmst0JuOl/u/CgmGwqEWKqRa1iotYagWtupNtnREk8mlyCCcovYkE6/eoP3gVFyDFAAgltVuDkFgQCxFhvBuBvqQ2VypUma982g00WwtuG/r8vQN1A4GFTLlyqF6rC3ZXytt9sRsvHYvDQvyYDsBYKwEcq5lKFgchyOBdbHovX1eay7jD4F/DZmneCYvEY1RYuTyzwKytKXYsGzWLqoBBFtM16DNOCnGpisDh1w8ccLov0MwYMNSTcg869x2Vp/A/jYWfDmTFQTJlkKNJDE8sAFlN2kF8hAYXB8nXXG0+D2yxhnw2Ewqzlniz8iVaWwcOQJXbMzBM2ikkXF7aVdeCWyDhcOILIEViI1UarFYWEjiwd7351hoRvIJIPNk7ZgxKlsPKkoFrlGDWzC4vbdpUbwh4Z4TBTRxYqQxmRSysVPJgLpq+4HyVK4fZscSuIESIuSxKqAM5H0iBa5qDx/AmLEBRi58RiUFiY5HURMw3MURV8ul6CP4NcZeHxRlNjGizGNGLLZ1uoVmW+ZLkneLW6eiruDVMxHFXst1Zfgqrf+JSwYfcb6VGRcVXJI0eF2lj4IyNEDghTcEWsFIHkFr9dBo9FVzYGwnw8rsUw/PALSRCWJ2YX1kVncSH+0Tca9dWOgzrjU+sg81/WKKONT6yDzX9a0VZtcUIl3llzxZ/acR5n7laPWccWf2nEeZ+5Wj1Pu8sqNnihzI4AJO4C5+4UjHjEYhQ1za9tf8AV/JSsi3BFyLjeNCPxprhNmpGQUFrX0FgtyAL26NABYaaVmalLwuziUU8jhGuM13U3N9dbJv1rptmN4vgPxV/8OlMDtReTQcniDZQtxhp2U5RY2YIQw03jfTg7TXweJ/lsR7lAzOy28XwHoy+5Xnc5+jD7P7Jfdp8Npr4LE/y2I9yjukPBYn+Wn9ygjTshj/6fZ5/CX3KksLPjI1VE+CoigBVXlAqqNwA5PQV53RHgsT/AC0/uV0uPHgsT+OHn9ygW+HYzvoe1v8ACr34bi+/j/1/wqRGOHgsR/Lze5Xh2gNPmsT/AC83uUCpxeM7+PtH+FXj43GAE547gE2v1D/+NInaQ8Hif5bEe5Sc211sfmsUeaf/AEmJPQf7vWgseyi8sMUplkBkjSS1ojbOoa1+T8tOxhm8LJ2R+5SHB2MrhMMrAqwgiBBBBBEaggg7jUhQMxs8Zs1zmve+WO+vlyUuIj37fp92laKBMIe+P6fZXEptbnNqbbl39nkpemm0GtyfllUdoNAtyZ79uxfZXhhPhG7E92ot8Wq53eQ8qpb5vPl3XKrk6QRrmtfp3UrgdqF2kBCkR72RjJm0B5oyjyj7xagfxwkG5dm8hCW/ooNLVC7CxxZ5FZszE8oLNnQIbWXPuzC4uo3adYJmqDOuNT6yDzX9a0Ucan1kHmv61oqza4oRLvLLniz+04jzP3K0es44s/tOI8z9ytHqfd5ZUbPFBDG4jk0ZyL5VLWG82FNcLtLNJky7iVJv/EqqxsCN1mGvXepArffXKxAbgN1tw0HVWZqU7AQfNR8+Yc0bppVG7oAYADyUu2G65J/z5vfqIweNcIo5fZ6gCwDzsHAubBly81usUsdot4xs389vdoHxwIP+0n/mJverg7MXwmI/mJvepl3SfxjZ357n/tr07Rfw+z/zZPdoHR2aPCYj8+X2173MXwmJ/Pk9tILjJPC4H8HlP/bSgxUnhcH6U39BagUGzB4TE/nye9Xvc4eFxH58vto5WTwmF7ZvZRyknhMJ2y+yg6GBHhMR+fN79ejB/wB5P+fP79c55fCYT0pfZXIllN/nMFoe/k06erSgWGG/vJvz5vfr04b+8n/Pm9+mxkm8JgfxlkH/AG1w08x3SbPP/HkH/ZQO/gQ8JP8Anze9XPc1T/tcR/MS+9TFsZiB/Hs3f04mQftV4m0J9/KbNt5MRKf26B62x0P+1xP8zL7adbGu2HRWLPkxskYLnMxWHEyKmZjvIyLr5KiTtKUb5dnD/jSe5UnsXGwxxBZMRCX5eWZshJW8sryZRfXTPa/koLCkpMrqQLKiMD088uCD6AqO2ftsMOcAARplDXuCgKhSupBdRcaa6dNlBtrC5s3KpmYBenXLmIAH4tSBxGD051iFCgguCAMpFvLzF136UC+H23Hl5xsc7JYK28yFVW1rhjppUqDULg4sIzAIbtfPYs9yysGzannEGxqboM641PrIPNf1rRRxqfWQea/rFFWbXFCJd5Zc8Wf2nEeZ+5Wj1nHFn9pxHmfuVo9T7vLKjZ4oFcSyBVLMbAAkk9AG+u64niDqytqGBU/cRY1majfZeXklCEsAMtyCGupym4IuDcHfS+IgV1ZHAZWUqwO4qwsQfwNc4bDhFsL7ySTqSWJJJ+8k0tQeWqOx+IjYZCxBDqdATcq2bTrHMa56LGpKmLbMUliWcktm37t4yg2+jZiLUC+FxSSXyG9j6xcEdYI3Gu5IVJViASpJU9Kkgg2/AkUlg8GsQIW9jbeb2CiyqOoAUrh51dQyEMpFwRuIoFKj+6ERYMGvzWAsGN+eFNtNdV3D791OppEJEbEXdWsp3sq2Df8AMO2o/C4OB83JMeY7KcrE5JDzjvuM1mt9xtQSkbhgCNQRcHrB3VzHAqliBYsczeU2Av2AdlewxhVCjcAAPuGld0DebFohAY2JBO4kAAEklrWUabzameyJo0SOIOWNiASjLuLXBBHNPNbmnXmnqpfGbNSRgzbwpXo1VgQRe1xvO4iiDZyqwa7Ei51tqxLXY2G/nuNLDnbt1A8tXEMKoqqoAVQFAG4ACwHZSlFBG7QxMbBkLFSGW9gTuObTr0Q36rGnkGJV75Texsd/9OsaHWmz7KQljzgWNzZuvNftzHt0tTjDYUJfLfXrN7AXsB1DU0CkkKkqSASpzLfoOUrcfgzD8aJpQouxsNP6mw/qa7riaIMLHd2bjegZYqVOUViSClxbKTmLgaA232sbD/obOcPile+U3ta/47vUR+BpN8ApNzmJvmGu5t1wOu2n3X6zXeFwax3ygi/WSdxJ6T1kn8aChcan1kHmv61oo41PrIPNf1rRVm1xQiXeWXPFn9pxHmfuVo9ZxxafacR5n7laPU+7yyo2eKBRRRWZqFFFFAUUUUHjVT9nYDHRxqhJuM2Uo0YUE25LMrAnKouGtck69NluNFBUFwmM5RXOa4SSNS5jdkaXkQXsoAKgq7a9Q3XtXb7HxMcriBikDPCFClc6qohWZmLA5iURgOkEE65rrbLV4BQVeRMXHhZszu0mWLIRkLhyQJQLLa3VcaXNNJ8HtI58khClH5IExllujheVfpbNlIKggbidCTdKKCtbbjxIkhSB5T8zMSboBygaIRtISuoF2uBqRfQ00w+B2iX+cmOXnk5eTW7ZGyZQQeZfLodesbybhRQU84baJSwcrJawbNEVCgW1WxPK31vqouRc9Nj2THIqFZWLMHezGxJTO3J3IAF8tqe0UBRRRQFFFFAUUUUGdcan1kHmv61orzjT+nB5resV7Vm1xQiXeWUNwZ2mMJjWMmikvG/9nnGx/Aj+taau3MN4eL0hVf4U8F4ZJOU56s30spABPXYqdahDwPh7+XtT3Ky69qt+apn8lr0btH90xH7C+d28P4eL0x7aO7eH8PF6Y9tUL4oQ9/L2p7lHxQh7+XtT3K+Nml6l03qvmF97t4fw8Xpj20d28P4eL0x7aoXxQh7+XtT3KPihD38vanuU2aXqTeq+YX3u3h/DxemPbR3bw/h4vTHtqhfFCHv5e1Pco+KEPfy9qe5TZpepN6r5hfe7eH8PF6Y9tHdvD+Hi9Me2qF8UIe/l7U9yj4oQ9/L2p7lNml6k3qvmF97t4fw8Xpj20d28P4eL0x7aoXxQh7+XtT3KPihD38vanuU2aXqTeq+YX3u3h/DxemPbR3bw/h4vTHtqhfFCHv5e1Pco+KEPfy9qe5TZpepN6r5hfe7eH8PF6Y9tHdvD+Hi9Me2qF8UIe/l7U9yj4oQ9/L2p7lNml6k3qvmF97t4fw8Xpj20d28P4eL0x7aoXxQh7+XtT3KPihD38vanuU2aXqTeq+YX3u3h/DxemPbR3bw/h4vTHtqhfFCHv5e1Pco+KEPfy9qe5TZpepN6r5hfe7eH8PF6Y9tHdvD+Hi9Me2qF8UIe/l7U9yj4oQ9/L2p7lNml6k3qvmF97t4fw8Xpj20d28P4eL0x7aoXxQh7+XtT3K9XghDf6cvanuU2aXqTereYSnCPA/DcXhxFZ4VX5xxqoGa5XN1kDdRVs2VgEgiWOMWVR+JJ3knpNFcZrao/50z/ACHWKGmf3Vqj+y//2Q=="/>
          <p:cNvSpPr>
            <a:spLocks noChangeAspect="1" noChangeArrowheads="1"/>
          </p:cNvSpPr>
          <p:nvPr/>
        </p:nvSpPr>
        <p:spPr bwMode="auto">
          <a:xfrm>
            <a:off x="155575" y="-1493838"/>
            <a:ext cx="2466975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4104" name="Picture 8" descr="https://encrypted-tbn3.gstatic.com/images?q=tbn:ANd9GcSC_YK9fMNMKmz-3IFq_X1AHGOGwVpUz_pQ6eoF1AXtOFm2BaF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23" y="1639035"/>
            <a:ext cx="3193453" cy="383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78910" y="5597730"/>
            <a:ext cx="2229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7"/>
              </a:rPr>
              <a:t>www.theoildrum.com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4865" y="554182"/>
            <a:ext cx="3723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</a:rPr>
              <a:t>Walk, Bike to Work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63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encrypted-tbn3.gstatic.com/images?q=tbn:ANd9GcTqs7HO7qzk7EKDKGeAPAzgyu9fht2WjrctkZyJpcfofOljAi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86200"/>
            <a:ext cx="3757387" cy="240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48290" y="6319756"/>
            <a:ext cx="1625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3"/>
              </a:rPr>
              <a:t>www.bbc.co.uk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684" y="339958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Eat lower on the food chain</a:t>
            </a:r>
            <a:endParaRPr lang="en-US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s://encrypted-tbn3.gstatic.com/images?q=tbn:ANd9GcRQ1c0KJRixkQwfJDKJfcl9_MtjAWpGh-JoL4sFUtzkJmwpo8g1D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380" y="664923"/>
            <a:ext cx="2537426" cy="244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658056" y="3171849"/>
            <a:ext cx="2652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5"/>
              </a:rPr>
              <a:t>www.businessinsider.com</a:t>
            </a:r>
            <a:r>
              <a:rPr lang="en-US" dirty="0">
                <a:solidFill>
                  <a:prstClr val="black"/>
                </a:solidFill>
              </a:rPr>
              <a:t> </a:t>
            </a:r>
          </a:p>
        </p:txBody>
      </p:sp>
      <p:pic>
        <p:nvPicPr>
          <p:cNvPr id="6150" name="Picture 6" descr="http://3.bp.blogspot.com/_2sBkJzX3kPo/SwIL2uoMR8I/AAAAAAAAAAM/_1JRWtVHsrg/s320/new_food_pyramid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42672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" y="5562600"/>
            <a:ext cx="347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7"/>
              </a:rPr>
              <a:t>digestiondarryltan2h.blogspot.com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5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MC01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838200"/>
            <a:ext cx="4211637" cy="9937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MMC01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905000"/>
            <a:ext cx="4203700" cy="12382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MMC01\Desktop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252788"/>
            <a:ext cx="4203700" cy="131921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6" descr="C:\Users\MMC01\Desktop\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77900"/>
            <a:ext cx="4181475" cy="13843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7" descr="C:\Users\MMC01\Desktop\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41575"/>
            <a:ext cx="4181475" cy="15970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9" descr="C:\Users\MMC01\Desktop\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4724400"/>
            <a:ext cx="4203700" cy="16160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5" descr="C:\Users\MMC01\Desktop\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167313"/>
            <a:ext cx="4181475" cy="146208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8" descr="C:\Users\MMC01\Desktop\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24325"/>
            <a:ext cx="4187825" cy="9048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46200" y="84138"/>
            <a:ext cx="67056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kern="0" dirty="0">
                <a:solidFill>
                  <a:prstClr val="white"/>
                </a:solidFill>
                <a:latin typeface="Arial Narrow" panose="020B0606020202030204" pitchFamily="34" charset="0"/>
                <a:cs typeface="Arial" charset="0"/>
              </a:rPr>
              <a:t>Co-Benefits = “win-win” scenario</a:t>
            </a:r>
          </a:p>
        </p:txBody>
      </p:sp>
    </p:spTree>
    <p:extLst>
      <p:ext uri="{BB962C8B-B14F-4D97-AF65-F5344CB8AC3E}">
        <p14:creationId xmlns:p14="http://schemas.microsoft.com/office/powerpoint/2010/main" val="74289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58800"/>
            <a:ext cx="4872037" cy="584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1" y="990600"/>
            <a:ext cx="381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What would happen if 50% of short automobile trips </a:t>
            </a:r>
            <a:endParaRPr lang="en-US" sz="2400" b="1" dirty="0" smtClean="0"/>
          </a:p>
          <a:p>
            <a:r>
              <a:rPr lang="en-US" sz="2400" b="1" dirty="0" smtClean="0"/>
              <a:t>(</a:t>
            </a:r>
            <a:r>
              <a:rPr lang="en-US" sz="2400" b="1" dirty="0"/>
              <a:t>≤ 8 kilometers) were replaced by foot or bicycle?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799" y="4509615"/>
            <a:ext cx="3322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Modelled using data from 11 </a:t>
            </a:r>
            <a:r>
              <a:rPr lang="en-US" b="1" dirty="0"/>
              <a:t>metropolitan areas in the Upper Midwestern </a:t>
            </a:r>
            <a:r>
              <a:rPr lang="en-US" b="1" dirty="0" smtClean="0"/>
              <a:t>U.S, and validated methods/algorithms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7098" y="2822222"/>
            <a:ext cx="30989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physical activity</a:t>
            </a:r>
          </a:p>
          <a:p>
            <a:r>
              <a:rPr lang="en-US" sz="2400" b="1" dirty="0" smtClean="0"/>
              <a:t>  air pollution</a:t>
            </a:r>
          </a:p>
          <a:p>
            <a:r>
              <a:rPr lang="en-US" sz="2400" b="1" smtClean="0"/>
              <a:t>  automobile accidents</a:t>
            </a:r>
            <a:endParaRPr lang="en-US" sz="2400" b="1" dirty="0" smtClean="0"/>
          </a:p>
          <a:p>
            <a:r>
              <a:rPr lang="en-US" sz="2400" b="1" dirty="0" smtClean="0"/>
              <a:t>  petrol consumption</a:t>
            </a:r>
          </a:p>
          <a:p>
            <a:endParaRPr lang="en-US" sz="2400" b="1" dirty="0" smtClean="0"/>
          </a:p>
          <a:p>
            <a:endParaRPr lang="en-US" sz="2400" b="1" dirty="0"/>
          </a:p>
        </p:txBody>
      </p:sp>
      <p:sp>
        <p:nvSpPr>
          <p:cNvPr id="5" name="Down Arrow 4"/>
          <p:cNvSpPr/>
          <p:nvPr/>
        </p:nvSpPr>
        <p:spPr>
          <a:xfrm flipH="1">
            <a:off x="381000" y="3479800"/>
            <a:ext cx="225778" cy="7724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138684" y="2819400"/>
            <a:ext cx="242316" cy="4892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0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314" name="Group 11"/>
          <p:cNvGrpSpPr>
            <a:grpSpLocks/>
          </p:cNvGrpSpPr>
          <p:nvPr/>
        </p:nvGrpSpPr>
        <p:grpSpPr bwMode="auto">
          <a:xfrm>
            <a:off x="152400" y="5262851"/>
            <a:ext cx="8839200" cy="2720698"/>
            <a:chOff x="3990" y="7989"/>
            <a:chExt cx="9096" cy="3049"/>
          </a:xfrm>
        </p:grpSpPr>
        <p:sp>
          <p:nvSpPr>
            <p:cNvPr id="26636" name="AutoShape 12"/>
            <p:cNvSpPr>
              <a:spLocks noChangeArrowheads="1"/>
            </p:cNvSpPr>
            <p:nvPr/>
          </p:nvSpPr>
          <p:spPr bwMode="auto">
            <a:xfrm>
              <a:off x="6520" y="8181"/>
              <a:ext cx="6566" cy="2857"/>
            </a:xfrm>
            <a:custGeom>
              <a:avLst/>
              <a:gdLst>
                <a:gd name="T0" fmla="*/ 3283 w 21600"/>
                <a:gd name="T1" fmla="*/ 0 h 21600"/>
                <a:gd name="T2" fmla="*/ 821 w 21600"/>
                <a:gd name="T3" fmla="*/ 1428 h 21600"/>
                <a:gd name="T4" fmla="*/ 3283 w 21600"/>
                <a:gd name="T5" fmla="*/ 714 h 21600"/>
                <a:gd name="T6" fmla="*/ 5745 w 21600"/>
                <a:gd name="T7" fmla="*/ 142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7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199" y="7817"/>
                    <a:pt x="16199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8000"/>
                </a:gs>
                <a:gs pos="100000">
                  <a:srgbClr val="003B00"/>
                </a:gs>
              </a:gsLst>
              <a:lin ang="5400000" scaled="1"/>
            </a:gradFill>
            <a:ln w="19050">
              <a:solidFill>
                <a:srgbClr val="005E00"/>
              </a:solidFill>
              <a:miter lim="800000"/>
              <a:headEnd/>
              <a:tailEnd/>
            </a:ln>
            <a:effectLst>
              <a:outerShdw blurRad="38100" dist="25400" dir="5400000" algn="ctr" rotWithShape="0">
                <a:srgbClr val="808080">
                  <a:alpha val="35001"/>
                </a:srgbClr>
              </a:outerShdw>
            </a:effectLst>
          </p:spPr>
          <p:txBody>
            <a:bodyPr tIns="91440" bIns="91440"/>
            <a:lstStyle/>
            <a:p>
              <a:pPr defTabSz="457200">
                <a:defRPr/>
              </a:pPr>
              <a:endParaRPr lang="en-US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sp>
          <p:nvSpPr>
            <p:cNvPr id="26637" name="Freeform 13"/>
            <p:cNvSpPr>
              <a:spLocks/>
            </p:cNvSpPr>
            <p:nvPr/>
          </p:nvSpPr>
          <p:spPr bwMode="auto">
            <a:xfrm>
              <a:off x="7226" y="8384"/>
              <a:ext cx="5407" cy="1225"/>
            </a:xfrm>
            <a:custGeom>
              <a:avLst/>
              <a:gdLst>
                <a:gd name="T0" fmla="*/ 0 w 5400"/>
                <a:gd name="T1" fmla="*/ 1080 h 1080"/>
                <a:gd name="T2" fmla="*/ 2700 w 5400"/>
                <a:gd name="T3" fmla="*/ 0 h 1080"/>
                <a:gd name="T4" fmla="*/ 5400 w 5400"/>
                <a:gd name="T5" fmla="*/ 1080 h 1080"/>
                <a:gd name="T6" fmla="*/ 0 60000 65536"/>
                <a:gd name="T7" fmla="*/ 0 60000 65536"/>
                <a:gd name="T8" fmla="*/ 0 60000 65536"/>
                <a:gd name="T9" fmla="*/ 0 w 5400"/>
                <a:gd name="T10" fmla="*/ 0 h 1080"/>
                <a:gd name="T11" fmla="*/ 5400 w 5400"/>
                <a:gd name="T12" fmla="*/ 1080 h 10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00" h="1080">
                  <a:moveTo>
                    <a:pt x="0" y="1080"/>
                  </a:moveTo>
                  <a:cubicBezTo>
                    <a:pt x="900" y="540"/>
                    <a:pt x="1800" y="0"/>
                    <a:pt x="2700" y="0"/>
                  </a:cubicBezTo>
                  <a:cubicBezTo>
                    <a:pt x="3600" y="0"/>
                    <a:pt x="4500" y="540"/>
                    <a:pt x="5400" y="1080"/>
                  </a:cubicBezTo>
                </a:path>
              </a:pathLst>
            </a:custGeom>
            <a:noFill/>
            <a:ln w="44450">
              <a:solidFill>
                <a:srgbClr val="FFFF00"/>
              </a:solidFill>
              <a:prstDash val="dash"/>
              <a:round/>
              <a:headEnd/>
              <a:tailEnd/>
            </a:ln>
            <a:effectLst>
              <a:outerShdw blurRad="38100" dist="25400" dir="5400000" algn="ctr" rotWithShape="0">
                <a:srgbClr val="808080">
                  <a:alpha val="35001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91440" bIns="91440"/>
            <a:lstStyle/>
            <a:p>
              <a:pPr defTabSz="457200">
                <a:defRPr/>
              </a:pPr>
              <a:endParaRPr lang="en-US" dirty="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  <p:pic>
          <p:nvPicPr>
            <p:cNvPr id="141321" name="Picture 14" descr="bicycle-backgrounds-for-powerpoint.jpeg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0" y="7989"/>
              <a:ext cx="2390" cy="1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1315" name="Content Placeholder 17"/>
          <p:cNvSpPr>
            <a:spLocks noGrp="1"/>
          </p:cNvSpPr>
          <p:nvPr>
            <p:ph idx="1"/>
          </p:nvPr>
        </p:nvSpPr>
        <p:spPr>
          <a:xfrm>
            <a:off x="685800" y="1905000"/>
            <a:ext cx="7543800" cy="2895600"/>
          </a:xfrm>
          <a:solidFill>
            <a:schemeClr val="tx1"/>
          </a:solidFill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sz="2800" dirty="0" smtClean="0">
                <a:solidFill>
                  <a:srgbClr val="FFFF00"/>
                </a:solidFill>
                <a:ea typeface="ＭＳ Ｐゴシック" pitchFamily="34" charset="-128"/>
              </a:rPr>
              <a:t>Mortality declines regionally by 1,295 deaths per year</a:t>
            </a:r>
            <a:br>
              <a:rPr lang="en-US" sz="2800" dirty="0" smtClean="0">
                <a:solidFill>
                  <a:srgbClr val="FFFF00"/>
                </a:solidFill>
                <a:ea typeface="ＭＳ Ｐゴシック" pitchFamily="34" charset="-128"/>
              </a:rPr>
            </a:br>
            <a:endParaRPr lang="en-US" sz="12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pPr eaLnBrk="1" hangingPunct="1"/>
            <a:r>
              <a:rPr lang="en-US" sz="2800" dirty="0" smtClean="0">
                <a:solidFill>
                  <a:schemeClr val="bg1"/>
                </a:solidFill>
                <a:ea typeface="ＭＳ Ｐゴシック" pitchFamily="34" charset="-128"/>
              </a:rPr>
              <a:t>Combined regional benefits exceeds $8.7 billion / year </a:t>
            </a:r>
            <a:br>
              <a:rPr lang="en-US" sz="2800" dirty="0" smtClean="0">
                <a:solidFill>
                  <a:schemeClr val="bg1"/>
                </a:solidFill>
                <a:ea typeface="ＭＳ Ｐゴシック" pitchFamily="34" charset="-128"/>
              </a:rPr>
            </a:br>
            <a:endParaRPr lang="en-US" sz="12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eaLnBrk="1" hangingPunct="1"/>
            <a:r>
              <a:rPr lang="en-US" sz="2800" dirty="0" smtClean="0">
                <a:solidFill>
                  <a:srgbClr val="FFFF00"/>
                </a:solidFill>
                <a:ea typeface="ＭＳ Ｐゴシック" pitchFamily="34" charset="-128"/>
              </a:rPr>
              <a:t>Health improvement in downwind rural areas</a:t>
            </a:r>
          </a:p>
          <a:p>
            <a:pPr eaLnBrk="1" hangingPunct="1"/>
            <a:endParaRPr lang="en-US" sz="10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pPr eaLnBrk="1" hangingPunct="1"/>
            <a:r>
              <a:rPr lang="en-US" sz="2800" dirty="0" smtClean="0">
                <a:solidFill>
                  <a:srgbClr val="FFFFFF"/>
                </a:solidFill>
                <a:ea typeface="ＭＳ Ｐゴシック" pitchFamily="34" charset="-128"/>
              </a:rPr>
              <a:t>Reduction in climate change causing greenhouse gases</a:t>
            </a:r>
          </a:p>
          <a:p>
            <a:pPr eaLnBrk="1" hangingPunct="1"/>
            <a:endParaRPr lang="en-US" sz="1200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pPr eaLnBrk="1" hangingPunct="1"/>
            <a:r>
              <a:rPr lang="en-US" sz="2800" dirty="0" smtClean="0">
                <a:solidFill>
                  <a:srgbClr val="FFFF00"/>
                </a:solidFill>
                <a:ea typeface="ＭＳ Ｐゴシック" pitchFamily="34" charset="-128"/>
              </a:rPr>
              <a:t>Small changes in air quality = huge health benefits</a:t>
            </a:r>
            <a:endParaRPr lang="en-US" dirty="0" smtClean="0">
              <a:solidFill>
                <a:srgbClr val="FFFF00"/>
              </a:solidFill>
              <a:ea typeface="ＭＳ Ｐゴシック" pitchFamily="34" charset="-128"/>
            </a:endParaRPr>
          </a:p>
        </p:txBody>
      </p:sp>
      <p:sp>
        <p:nvSpPr>
          <p:cNvPr id="8" name="Title 16"/>
          <p:cNvSpPr>
            <a:spLocks noGrp="1"/>
          </p:cNvSpPr>
          <p:nvPr>
            <p:ph type="title"/>
          </p:nvPr>
        </p:nvSpPr>
        <p:spPr>
          <a:xfrm>
            <a:off x="321790" y="304800"/>
            <a:ext cx="8229600" cy="1255712"/>
          </a:xfrm>
          <a:gradFill rotWithShape="1">
            <a:gsLst>
              <a:gs pos="0">
                <a:srgbClr val="C8B0ED"/>
              </a:gs>
              <a:gs pos="100000">
                <a:srgbClr val="7F5BAB"/>
              </a:gs>
            </a:gsLst>
            <a:lin ang="5400000"/>
          </a:gradFill>
          <a:ln cap="flat">
            <a:solidFill>
              <a:srgbClr val="7D60A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100" dirty="0" smtClean="0">
                <a:latin typeface="+mn-lt"/>
                <a:ea typeface="+mn-ea"/>
                <a:cs typeface="+mn-cs"/>
              </a:rPr>
              <a:t/>
            </a:r>
            <a:br>
              <a:rPr lang="en-US" sz="3100" dirty="0" smtClean="0">
                <a:latin typeface="+mn-lt"/>
                <a:ea typeface="+mn-ea"/>
                <a:cs typeface="+mn-cs"/>
              </a:rPr>
            </a:br>
            <a:r>
              <a:rPr lang="en-US" sz="3100" b="1" dirty="0" smtClean="0">
                <a:latin typeface="+mn-lt"/>
                <a:ea typeface="+mn-ea"/>
                <a:cs typeface="+mn-cs"/>
              </a:rPr>
              <a:t>Air </a:t>
            </a:r>
            <a:r>
              <a:rPr lang="en-US" sz="3100" b="1" dirty="0">
                <a:latin typeface="+mn-lt"/>
                <a:ea typeface="+mn-ea"/>
                <a:cs typeface="+mn-cs"/>
              </a:rPr>
              <a:t>Quality and Exercise-Related Health Benefits of Reduced Car Travel in the Midwestern United </a:t>
            </a:r>
            <a:r>
              <a:rPr lang="en-US" sz="3100" b="1" dirty="0" smtClean="0">
                <a:latin typeface="+mn-lt"/>
                <a:ea typeface="+mn-ea"/>
                <a:cs typeface="+mn-cs"/>
              </a:rPr>
              <a:t>States</a:t>
            </a:r>
            <a:r>
              <a:rPr lang="en-US" sz="3100" dirty="0" smtClean="0">
                <a:latin typeface="+mn-lt"/>
                <a:ea typeface="+mn-ea"/>
                <a:cs typeface="+mn-cs"/>
              </a:rPr>
              <a:t/>
            </a:r>
            <a:br>
              <a:rPr lang="en-US" sz="3100" dirty="0" smtClean="0">
                <a:latin typeface="+mn-lt"/>
                <a:ea typeface="+mn-ea"/>
                <a:cs typeface="+mn-cs"/>
              </a:rPr>
            </a:br>
            <a:r>
              <a:rPr lang="en-US" sz="2700" dirty="0" smtClean="0">
                <a:latin typeface="+mn-lt"/>
                <a:ea typeface="+mn-ea"/>
                <a:cs typeface="+mn-cs"/>
              </a:rPr>
              <a:t>Grabow et. al </a:t>
            </a:r>
            <a:r>
              <a:rPr lang="en-US" sz="27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7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</a:br>
            <a:endParaRPr lang="en-US" sz="2700" dirty="0" smtClean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317" name="TextBox 8"/>
          <p:cNvSpPr txBox="1">
            <a:spLocks noChangeArrowheads="1"/>
          </p:cNvSpPr>
          <p:nvPr/>
        </p:nvSpPr>
        <p:spPr bwMode="auto">
          <a:xfrm>
            <a:off x="2984500" y="57356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0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53000"/>
            <a:ext cx="7467600" cy="1219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Stages of Change Theory </a:t>
            </a:r>
            <a:r>
              <a:rPr lang="en-US" sz="2200" dirty="0" smtClean="0"/>
              <a:t>– </a:t>
            </a:r>
            <a:br>
              <a:rPr lang="en-US" sz="2200" dirty="0" smtClean="0"/>
            </a:br>
            <a:r>
              <a:rPr lang="en-US" sz="2200" dirty="0" err="1" smtClean="0"/>
              <a:t>DiClemente</a:t>
            </a:r>
            <a:r>
              <a:rPr lang="en-US" sz="2200" dirty="0" smtClean="0"/>
              <a:t> &amp; </a:t>
            </a:r>
            <a:r>
              <a:rPr lang="en-US" sz="2200" dirty="0" err="1" smtClean="0"/>
              <a:t>Prochaska</a:t>
            </a:r>
            <a:endParaRPr lang="en-US" sz="2200" dirty="0"/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467633740"/>
              </p:ext>
            </p:extLst>
          </p:nvPr>
        </p:nvGraphicFramePr>
        <p:xfrm>
          <a:off x="1295400" y="533400"/>
          <a:ext cx="64770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447800" y="41910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1</a:t>
            </a:r>
            <a:endParaRPr lang="en-US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47800" y="335280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2</a:t>
            </a:r>
            <a:endParaRPr lang="en-US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47800" y="83820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5</a:t>
            </a:r>
            <a:endParaRPr lang="en-US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47800" y="167640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4</a:t>
            </a:r>
            <a:endParaRPr lang="en-US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447800" y="251460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Arial Black" panose="020B0A04020102020204" pitchFamily="34" charset="0"/>
              </a:rPr>
              <a:t>3</a:t>
            </a:r>
            <a:endParaRPr lang="en-US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83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257800"/>
            <a:ext cx="7543800" cy="9144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Four Climate Change “camps”</a:t>
            </a:r>
            <a:endParaRPr lang="en-US" sz="4000" dirty="0"/>
          </a:p>
        </p:txBody>
      </p:sp>
      <p:sp>
        <p:nvSpPr>
          <p:cNvPr id="7" name="Rounded Rectangle 6"/>
          <p:cNvSpPr/>
          <p:nvPr/>
        </p:nvSpPr>
        <p:spPr>
          <a:xfrm>
            <a:off x="1497341" y="525292"/>
            <a:ext cx="2084059" cy="1499983"/>
          </a:xfrm>
          <a:prstGeom prst="round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 7"/>
          <p:cNvSpPr/>
          <p:nvPr/>
        </p:nvSpPr>
        <p:spPr>
          <a:xfrm>
            <a:off x="1058974" y="2133600"/>
            <a:ext cx="2827226" cy="685800"/>
          </a:xfrm>
          <a:custGeom>
            <a:avLst/>
            <a:gdLst>
              <a:gd name="connsiteX0" fmla="*/ 0 w 2403428"/>
              <a:gd name="connsiteY0" fmla="*/ 0 h 676661"/>
              <a:gd name="connsiteX1" fmla="*/ 2403428 w 2403428"/>
              <a:gd name="connsiteY1" fmla="*/ 0 h 676661"/>
              <a:gd name="connsiteX2" fmla="*/ 2403428 w 2403428"/>
              <a:gd name="connsiteY2" fmla="*/ 676661 h 676661"/>
              <a:gd name="connsiteX3" fmla="*/ 0 w 2403428"/>
              <a:gd name="connsiteY3" fmla="*/ 676661 h 676661"/>
              <a:gd name="connsiteX4" fmla="*/ 0 w 2403428"/>
              <a:gd name="connsiteY4" fmla="*/ 0 h 676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3428" h="676661">
                <a:moveTo>
                  <a:pt x="0" y="0"/>
                </a:moveTo>
                <a:lnTo>
                  <a:pt x="2403428" y="0"/>
                </a:lnTo>
                <a:lnTo>
                  <a:pt x="2403428" y="676661"/>
                </a:lnTo>
                <a:lnTo>
                  <a:pt x="0" y="676661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28016" bIns="0" numCol="1" spcCol="1270" anchor="t" anchorCtr="0">
            <a:noAutofit/>
          </a:bodyPr>
          <a:lstStyle/>
          <a:p>
            <a:pPr algn="ctr" defTabSz="800100">
              <a:spcBef>
                <a:spcPct val="0"/>
              </a:spcBef>
            </a:pPr>
            <a:r>
              <a:rPr lang="en-US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Climate Change </a:t>
            </a:r>
            <a:r>
              <a:rPr lang="en-US" b="1" i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Deniers:</a:t>
            </a:r>
          </a:p>
          <a:p>
            <a:pPr algn="ctr" defTabSz="800100">
              <a:spcBef>
                <a:spcPct val="0"/>
              </a:spcBef>
            </a:pPr>
            <a:r>
              <a:rPr lang="en-US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Pre-contemplation</a:t>
            </a:r>
            <a:endParaRPr lang="en-US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5257800" y="2133600"/>
            <a:ext cx="2827226" cy="685800"/>
          </a:xfrm>
          <a:custGeom>
            <a:avLst/>
            <a:gdLst>
              <a:gd name="connsiteX0" fmla="*/ 0 w 2390068"/>
              <a:gd name="connsiteY0" fmla="*/ 0 h 886715"/>
              <a:gd name="connsiteX1" fmla="*/ 2390068 w 2390068"/>
              <a:gd name="connsiteY1" fmla="*/ 0 h 886715"/>
              <a:gd name="connsiteX2" fmla="*/ 2390068 w 2390068"/>
              <a:gd name="connsiteY2" fmla="*/ 886715 h 886715"/>
              <a:gd name="connsiteX3" fmla="*/ 0 w 2390068"/>
              <a:gd name="connsiteY3" fmla="*/ 886715 h 886715"/>
              <a:gd name="connsiteX4" fmla="*/ 0 w 2390068"/>
              <a:gd name="connsiteY4" fmla="*/ 0 h 886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0068" h="886715">
                <a:moveTo>
                  <a:pt x="0" y="0"/>
                </a:moveTo>
                <a:lnTo>
                  <a:pt x="2390068" y="0"/>
                </a:lnTo>
                <a:lnTo>
                  <a:pt x="2390068" y="886715"/>
                </a:lnTo>
                <a:lnTo>
                  <a:pt x="0" y="886715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28016" bIns="0" numCol="1" spcCol="1270" anchor="t" anchorCtr="0">
            <a:noAutofit/>
          </a:bodyPr>
          <a:lstStyle/>
          <a:p>
            <a:pPr algn="ctr" defTabSz="800100">
              <a:spcBef>
                <a:spcPct val="0"/>
              </a:spcBef>
            </a:pPr>
            <a:r>
              <a:rPr lang="en-US" b="1" kern="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Climate Change </a:t>
            </a:r>
            <a:r>
              <a:rPr lang="en-US" b="1" i="1" kern="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Acceptors:</a:t>
            </a:r>
          </a:p>
          <a:p>
            <a:pPr algn="ctr" defTabSz="800100">
              <a:spcBef>
                <a:spcPct val="0"/>
              </a:spcBef>
            </a:pPr>
            <a:r>
              <a:rPr lang="en-US" b="1" kern="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Contemplation</a:t>
            </a:r>
            <a:endParaRPr lang="en-US" b="1" kern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497341" y="3080382"/>
            <a:ext cx="2096449" cy="1422365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 11"/>
          <p:cNvSpPr/>
          <p:nvPr/>
        </p:nvSpPr>
        <p:spPr>
          <a:xfrm>
            <a:off x="1058974" y="4599685"/>
            <a:ext cx="2827226" cy="658115"/>
          </a:xfrm>
          <a:custGeom>
            <a:avLst/>
            <a:gdLst>
              <a:gd name="connsiteX0" fmla="*/ 0 w 2390068"/>
              <a:gd name="connsiteY0" fmla="*/ 0 h 886715"/>
              <a:gd name="connsiteX1" fmla="*/ 2390068 w 2390068"/>
              <a:gd name="connsiteY1" fmla="*/ 0 h 886715"/>
              <a:gd name="connsiteX2" fmla="*/ 2390068 w 2390068"/>
              <a:gd name="connsiteY2" fmla="*/ 886715 h 886715"/>
              <a:gd name="connsiteX3" fmla="*/ 0 w 2390068"/>
              <a:gd name="connsiteY3" fmla="*/ 886715 h 886715"/>
              <a:gd name="connsiteX4" fmla="*/ 0 w 2390068"/>
              <a:gd name="connsiteY4" fmla="*/ 0 h 886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0068" h="886715">
                <a:moveTo>
                  <a:pt x="0" y="0"/>
                </a:moveTo>
                <a:lnTo>
                  <a:pt x="2390068" y="0"/>
                </a:lnTo>
                <a:lnTo>
                  <a:pt x="2390068" y="886715"/>
                </a:lnTo>
                <a:lnTo>
                  <a:pt x="0" y="886715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28016" bIns="0" numCol="1" spcCol="1270" anchor="t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</a:pPr>
            <a:r>
              <a:rPr lang="en-US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Climate Change </a:t>
            </a:r>
            <a:r>
              <a:rPr lang="en-US" b="1" i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Supporters:</a:t>
            </a:r>
          </a:p>
          <a:p>
            <a:pPr algn="ctr" defTabSz="800100">
              <a:lnSpc>
                <a:spcPct val="90000"/>
              </a:lnSpc>
              <a:spcBef>
                <a:spcPct val="0"/>
              </a:spcBef>
            </a:pPr>
            <a:r>
              <a:rPr lang="en-US" b="1" i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Preparation</a:t>
            </a:r>
            <a:endParaRPr lang="en-US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35941" y="2993287"/>
            <a:ext cx="2084059" cy="1491875"/>
          </a:xfrm>
          <a:prstGeom prst="round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5257800" y="4599685"/>
            <a:ext cx="2827226" cy="658115"/>
          </a:xfrm>
          <a:custGeom>
            <a:avLst/>
            <a:gdLst>
              <a:gd name="connsiteX0" fmla="*/ 0 w 2390068"/>
              <a:gd name="connsiteY0" fmla="*/ 0 h 886715"/>
              <a:gd name="connsiteX1" fmla="*/ 2390068 w 2390068"/>
              <a:gd name="connsiteY1" fmla="*/ 0 h 886715"/>
              <a:gd name="connsiteX2" fmla="*/ 2390068 w 2390068"/>
              <a:gd name="connsiteY2" fmla="*/ 886715 h 886715"/>
              <a:gd name="connsiteX3" fmla="*/ 0 w 2390068"/>
              <a:gd name="connsiteY3" fmla="*/ 886715 h 886715"/>
              <a:gd name="connsiteX4" fmla="*/ 0 w 2390068"/>
              <a:gd name="connsiteY4" fmla="*/ 0 h 886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0068" h="886715">
                <a:moveTo>
                  <a:pt x="0" y="0"/>
                </a:moveTo>
                <a:lnTo>
                  <a:pt x="2390068" y="0"/>
                </a:lnTo>
                <a:lnTo>
                  <a:pt x="2390068" y="886715"/>
                </a:lnTo>
                <a:lnTo>
                  <a:pt x="0" y="886715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chemeClr val="accent1"/>
            </a:solidFill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28016" bIns="0" numCol="1" spcCol="1270" anchor="t" anchorCtr="0">
            <a:noAutofit/>
          </a:bodyPr>
          <a:lstStyle/>
          <a:p>
            <a:pPr algn="ctr" defTabSz="800100">
              <a:spcBef>
                <a:spcPct val="0"/>
              </a:spcBef>
            </a:pPr>
            <a:r>
              <a:rPr lang="en-US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Climate Change </a:t>
            </a:r>
            <a:r>
              <a:rPr lang="en-US" b="1" i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Activists:</a:t>
            </a:r>
          </a:p>
          <a:p>
            <a:pPr algn="ctr" defTabSz="800100">
              <a:spcBef>
                <a:spcPct val="0"/>
              </a:spcBef>
            </a:pPr>
            <a:r>
              <a:rPr lang="en-US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rPr>
              <a:t>Maintenance</a:t>
            </a:r>
            <a:endParaRPr lang="en-US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562600" y="547594"/>
            <a:ext cx="2096449" cy="1477681"/>
          </a:xfrm>
          <a:prstGeom prst="roundRect">
            <a:avLst/>
          </a:prstGeom>
          <a:blipFill rotWithShape="1">
            <a:blip r:embed="rId5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424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62000"/>
            <a:ext cx="7086600" cy="339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8433" y="4674147"/>
            <a:ext cx="77585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Mindful Climate Action: Health and Environmental </a:t>
            </a:r>
          </a:p>
          <a:p>
            <a:r>
              <a:rPr lang="en-US" sz="2400" b="1" dirty="0"/>
              <a:t>Co-Benefits from Mindfulness-Based Behavioral Training</a:t>
            </a:r>
          </a:p>
          <a:p>
            <a:r>
              <a:rPr lang="en-US" b="1" dirty="0" smtClean="0"/>
              <a:t>Bruce </a:t>
            </a:r>
            <a:r>
              <a:rPr lang="en-US" b="1" dirty="0"/>
              <a:t>Barrett, Maggie Grabow, Cathy Middlecamp, Margaret Mooney,</a:t>
            </a:r>
          </a:p>
          <a:p>
            <a:r>
              <a:rPr lang="en-US" b="1" dirty="0"/>
              <a:t>Mary Checovich, Alexander Converse, Bob Gillespie and Julia Yates</a:t>
            </a:r>
            <a:endParaRPr lang="en-US" dirty="0"/>
          </a:p>
        </p:txBody>
      </p:sp>
      <p:pic>
        <p:nvPicPr>
          <p:cNvPr id="5" name="Picture 2" descr="Image result for academic journal Sustainabi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19800"/>
            <a:ext cx="3657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0" y="6330434"/>
            <a:ext cx="282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Published 17 October 2016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133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361187"/>
              </p:ext>
            </p:extLst>
          </p:nvPr>
        </p:nvGraphicFramePr>
        <p:xfrm>
          <a:off x="0" y="304800"/>
          <a:ext cx="9143999" cy="6887038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007595"/>
                <a:gridCol w="1764195"/>
                <a:gridCol w="2230071"/>
                <a:gridCol w="1968241"/>
                <a:gridCol w="2049499"/>
                <a:gridCol w="124398"/>
              </a:tblGrid>
              <a:tr h="446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Week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Mindfulness Topic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76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64770" algn="l"/>
                        </a:tabLst>
                      </a:pPr>
                      <a:r>
                        <a:rPr lang="en-US" sz="1200" dirty="0" smtClean="0">
                          <a:effectLst/>
                        </a:rPr>
                        <a:t>      Practices </a:t>
                      </a:r>
                      <a:r>
                        <a:rPr lang="en-US" sz="1200" dirty="0">
                          <a:effectLst/>
                        </a:rPr>
                        <a:t>Learned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Climate Action Topic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Objective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567224">
                <a:tc>
                  <a:txBody>
                    <a:bodyPr/>
                    <a:lstStyle/>
                    <a:p>
                      <a:pPr marL="0" marR="1778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effectLst/>
                        </a:rPr>
                        <a:t>Cultivating Beginner’s Mind </a:t>
                      </a:r>
                      <a:r>
                        <a:rPr lang="en-US" sz="1050" b="1" baseline="0" dirty="0" smtClean="0">
                          <a:effectLst/>
                        </a:rPr>
                        <a:t> (</a:t>
                      </a:r>
                      <a:r>
                        <a:rPr lang="en-US" sz="1050" b="1" dirty="0" smtClean="0">
                          <a:effectLst/>
                        </a:rPr>
                        <a:t>Simple Awareness)</a:t>
                      </a:r>
                      <a:endParaRPr lang="en-US" sz="105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Mindful eating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Breath Awareness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Body Scan</a:t>
                      </a:r>
                      <a:endParaRPr lang="en-US" sz="1050" b="1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Mindful Eating: Healthy and Sustainable Diets</a:t>
                      </a:r>
                      <a:endParaRPr lang="en-US" sz="1050" b="1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Develop awareness of the varying environmental and health impacts of food</a:t>
                      </a:r>
                      <a:endParaRPr lang="en-US" sz="1050" b="1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503843">
                <a:tc>
                  <a:txBody>
                    <a:bodyPr/>
                    <a:lstStyle/>
                    <a:p>
                      <a:pPr marL="0" marR="1778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>
                          <a:effectLst/>
                        </a:rPr>
                        <a:t>Cultivating Non-striving (Attention and The Brain)</a:t>
                      </a:r>
                      <a:endParaRPr lang="en-US" sz="105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342900" marR="1778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Loving Kindness Meditation</a:t>
                      </a:r>
                      <a:endParaRPr lang="en-US" sz="1050" b="1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</a:rPr>
                        <a:t>Water Considerations for Sustainable Lifestyles</a:t>
                      </a:r>
                      <a:endParaRPr lang="en-US" sz="1050" b="1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Learn and understand the many implications of a changing climate on water scarcity</a:t>
                      </a:r>
                      <a:endParaRPr lang="en-US" sz="1050" b="1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1007687">
                <a:tc>
                  <a:txBody>
                    <a:bodyPr/>
                    <a:lstStyle/>
                    <a:p>
                      <a:pPr marL="0" marR="1778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>
                          <a:effectLst/>
                        </a:rPr>
                        <a:t>Cultivating Acceptance (Dealing with Thoughts)</a:t>
                      </a:r>
                      <a:endParaRPr lang="en-US" sz="105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Mindfulness within movement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Hatha Yoga</a:t>
                      </a:r>
                    </a:p>
                    <a:p>
                      <a:pPr marL="342900" marR="1778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Walking Meditation</a:t>
                      </a:r>
                      <a:endParaRPr lang="en-US" sz="1050" b="1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</a:rPr>
                        <a:t>Walking Meditation, Exercise, and Active Transport</a:t>
                      </a:r>
                      <a:endParaRPr lang="en-US" sz="1050" b="1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smtClean="0">
                          <a:effectLst/>
                        </a:rPr>
                        <a:t>Motivate </a:t>
                      </a:r>
                      <a:r>
                        <a:rPr lang="en-US" sz="1050" b="1" dirty="0">
                          <a:effectLst/>
                        </a:rPr>
                        <a:t>participants to choose active modes of transport whenever possible</a:t>
                      </a:r>
                      <a:endParaRPr lang="en-US" sz="1050" b="1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1175635">
                <a:tc>
                  <a:txBody>
                    <a:bodyPr/>
                    <a:lstStyle/>
                    <a:p>
                      <a:pPr marL="0" marR="1778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effectLst/>
                        </a:rPr>
                        <a:t>Cultivating Patience </a:t>
                      </a:r>
                      <a:endParaRPr lang="en-US" sz="1050" b="1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 smtClean="0">
                          <a:effectLst/>
                        </a:rPr>
                        <a:t>(</a:t>
                      </a:r>
                      <a:r>
                        <a:rPr lang="en-US" sz="1050" b="1" dirty="0">
                          <a:effectLst/>
                        </a:rPr>
                        <a:t>Stress: Responding vs. Reacting)</a:t>
                      </a:r>
                      <a:endParaRPr lang="en-US" sz="105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342900" marR="1778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 dirty="0">
                          <a:effectLst/>
                        </a:rPr>
                        <a:t>Sitting meditation</a:t>
                      </a:r>
                      <a:endParaRPr lang="en-US" sz="1050" b="1" dirty="0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</a:rPr>
                        <a:t>Energy Conservation</a:t>
                      </a:r>
                      <a:endParaRPr lang="en-US" sz="1050" b="1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Make connections between daily activities and energy use and understand the benefits of reducing energy consumption; </a:t>
                      </a:r>
                      <a:endParaRPr lang="en-US" sz="1050" b="1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567224">
                <a:tc>
                  <a:txBody>
                    <a:bodyPr/>
                    <a:lstStyle/>
                    <a:p>
                      <a:pPr marL="0" marR="1778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>
                          <a:effectLst/>
                        </a:rPr>
                        <a:t>Cultivating Letting Go (Dealing with Difficult Emotions/Sensations)</a:t>
                      </a:r>
                      <a:endParaRPr lang="en-US" sz="105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342900" marR="1778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Sitting meditation</a:t>
                      </a:r>
                      <a:endParaRPr lang="en-US" sz="1050" b="1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</a:rPr>
                        <a:t>Climate Connections Across Time and Space</a:t>
                      </a:r>
                      <a:endParaRPr lang="en-US" sz="1050" b="1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</a:rPr>
                        <a:t>Develop awareness of the connectedness of all living beings and ecosystems</a:t>
                      </a:r>
                      <a:endParaRPr lang="en-US" sz="1050" b="1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671791">
                <a:tc>
                  <a:txBody>
                    <a:bodyPr/>
                    <a:lstStyle/>
                    <a:p>
                      <a:pPr marL="0" marR="1778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effectLst/>
                        </a:rPr>
                        <a:t>Cultivating Trust </a:t>
                      </a:r>
                      <a:r>
                        <a:rPr lang="en-US" sz="1050" b="1" dirty="0" smtClean="0">
                          <a:effectLst/>
                        </a:rPr>
                        <a:t>(</a:t>
                      </a:r>
                      <a:r>
                        <a:rPr lang="en-US" sz="1050" b="1" dirty="0">
                          <a:effectLst/>
                        </a:rPr>
                        <a:t>Mindfulness and Communication)</a:t>
                      </a:r>
                      <a:endParaRPr lang="en-US" sz="105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Compassion for the conditioned mind</a:t>
                      </a:r>
                    </a:p>
                    <a:p>
                      <a:pPr marL="342900" marR="1778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Yoga Part 2</a:t>
                      </a:r>
                      <a:endParaRPr lang="en-US" sz="1050" b="1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</a:rPr>
                        <a:t>Ethical considerations and observed inequities in the causes and consequences of climate change. </a:t>
                      </a:r>
                      <a:endParaRPr lang="en-US" sz="1050" b="1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</a:rPr>
                        <a:t>Develop awareness of broader impacts of climate change on those least responsible; </a:t>
                      </a:r>
                      <a:endParaRPr lang="en-US" sz="1050" b="1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1175635">
                <a:tc>
                  <a:txBody>
                    <a:bodyPr/>
                    <a:lstStyle/>
                    <a:p>
                      <a:pPr marL="0" marR="1778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</a:t>
                      </a:r>
                      <a:endParaRPr lang="en-US" sz="1400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effectLst/>
                        </a:rPr>
                        <a:t>Cultivating Forgiveness (Mindfulness and Compassion)</a:t>
                      </a:r>
                      <a:endParaRPr lang="en-US" sz="105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Sitting meditation with choiceless awareness</a:t>
                      </a:r>
                    </a:p>
                    <a:p>
                      <a:pPr marL="342900" marR="1778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(Metta)Loving Kindness meditation</a:t>
                      </a:r>
                      <a:endParaRPr lang="en-US" sz="1050" b="1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Personal and Planetary Well-Being; Purchasing and Consumption</a:t>
                      </a:r>
                      <a:endParaRPr lang="en-US" sz="1050" b="1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Understand concepts of desire and fulfillment, motivation, striving, purchasing, and the cycle of wanting and </a:t>
                      </a:r>
                      <a:r>
                        <a:rPr lang="en-US" sz="1050" b="1" dirty="0" smtClean="0">
                          <a:effectLst/>
                        </a:rPr>
                        <a:t>reward</a:t>
                      </a:r>
                      <a:endParaRPr lang="en-US" sz="1050" b="1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1007687">
                <a:tc>
                  <a:txBody>
                    <a:bodyPr/>
                    <a:lstStyle/>
                    <a:p>
                      <a:pPr marL="0" marR="17780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</a:t>
                      </a:r>
                      <a:endParaRPr lang="en-US" sz="1400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0" indent="-1143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>
                          <a:effectLst/>
                        </a:rPr>
                        <a:t>Sustaining Practice in Times of Transition (Conclusion)</a:t>
                      </a:r>
                      <a:endParaRPr lang="en-US" sz="105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342900" marR="17780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121920" algn="l"/>
                        </a:tabLst>
                      </a:pPr>
                      <a:r>
                        <a:rPr lang="en-US" sz="1050" b="1">
                          <a:effectLst/>
                        </a:rPr>
                        <a:t>Self-directed yoga</a:t>
                      </a:r>
                      <a:endParaRPr lang="en-US" sz="1050" b="1">
                        <a:effectLst/>
                        <a:latin typeface="Cambria"/>
                        <a:ea typeface="MS Mincho"/>
                        <a:cs typeface="Times New Roman"/>
                      </a:endParaRPr>
                    </a:p>
                  </a:txBody>
                  <a:tcPr marL="44113" marR="44113" marT="0" marB="0" anchor="ctr"/>
                </a:tc>
                <a:tc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</a:rPr>
                        <a:t>Mindful Climate Learnings</a:t>
                      </a:r>
                      <a:endParaRPr lang="en-US" sz="1050" b="1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 gridSpan="2">
                  <a:txBody>
                    <a:bodyPr/>
                    <a:lstStyle/>
                    <a:p>
                      <a:pPr marL="0" marR="17780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Discuss how to keep the momentum of mindful climate action going in every-day </a:t>
                      </a:r>
                      <a:r>
                        <a:rPr lang="en-US" sz="1050" b="1" dirty="0" smtClean="0">
                          <a:effectLst/>
                        </a:rPr>
                        <a:t>lives</a:t>
                      </a:r>
                      <a:endParaRPr lang="en-US" sz="1050" b="1" dirty="0">
                        <a:effectLst/>
                        <a:latin typeface="Times New Roman"/>
                      </a:endParaRPr>
                    </a:p>
                  </a:txBody>
                  <a:tcPr marL="44113" marR="4411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55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678332"/>
              </p:ext>
            </p:extLst>
          </p:nvPr>
        </p:nvGraphicFramePr>
        <p:xfrm>
          <a:off x="304800" y="990600"/>
          <a:ext cx="8229600" cy="534085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775419"/>
                <a:gridCol w="5454181"/>
              </a:tblGrid>
              <a:tr h="3519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Outcome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Research Tool (outcome measures)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99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Climate Change and Energy Knowledge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College intro-level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on climate change, energy &amp; carbon footprint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319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Utilities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Household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consumption of: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(therms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(over 12 months)                 2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electricity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(kilowatt hours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3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(gallons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597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Fossil-Fuel Transport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Automobile miles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driven - </a:t>
                      </a: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Odometer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readings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Travel by air, bus and train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tineraries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4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Active Transport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Active transport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vs carbon-fueled transport - </a:t>
                      </a: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Moves app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Exercise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US" sz="14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ActiGraph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accelerometer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46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Dietary Composition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Dietary carbon footprint</a:t>
                      </a:r>
                      <a:r>
                        <a:rPr lang="en-US" sz="14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Prospective food &amp; drink intake log 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analyzed using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Nutritional Data System for Research (NDSR)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92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General Mental and Physical Health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SF-36 – Highly validated,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 </a:t>
                      </a: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General Health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survey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PSS-10 - Perceived 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Stress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Scale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PHI - Pemberton 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Happiness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Index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CES-D -Center for Epidemiologic Studies </a:t>
                      </a: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Depressive</a:t>
                      </a:r>
                      <a:r>
                        <a:rPr lang="en-US" sz="14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Symptoms</a:t>
                      </a:r>
                      <a:r>
                        <a:rPr lang="en-US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Scale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MSES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Mindfulness-based </a:t>
                      </a: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Self-Efficacy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Scale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StPS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- Stanford </a:t>
                      </a:r>
                      <a:r>
                        <a:rPr lang="en-US" sz="1400" b="1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Presenteeism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Scale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Good</a:t>
                      </a:r>
                      <a:r>
                        <a:rPr lang="en-US" sz="1400" b="1" i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H</a:t>
                      </a:r>
                      <a:r>
                        <a:rPr lang="en-US" sz="1400" b="1" i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ealth is a </a:t>
                      </a:r>
                      <a:r>
                        <a:rPr lang="en-US" sz="2000" b="1" i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Co-Benefit</a:t>
                      </a:r>
                      <a:r>
                        <a:rPr lang="en-US" sz="1400" b="1" i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of Carbon</a:t>
                      </a:r>
                      <a:r>
                        <a:rPr lang="en-US" sz="1400" b="1" i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Footprint Reduction!</a:t>
                      </a:r>
                      <a:endParaRPr lang="en-US" sz="1400" b="1" i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90600" y="277091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Ultra Bold" panose="020B0A02020104020203" pitchFamily="34" charset="0"/>
              </a:rPr>
              <a:t>Objective,  Measureable  Outcomes</a:t>
            </a:r>
            <a:endParaRPr lang="en-US" sz="2400" dirty="0">
              <a:latin typeface="Gill Sans Ultra Bold" panose="020B0A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30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867" y="1495954"/>
            <a:ext cx="3519488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Image result for Madison Dane County W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56644"/>
            <a:ext cx="4724400" cy="459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381000"/>
            <a:ext cx="77420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 Gas &amp; Electric use will be monitored monthly </a:t>
            </a:r>
          </a:p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MG&amp;E’s accessible online database  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Image result for electric me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10000"/>
            <a:ext cx="274055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3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utomobile odome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714874"/>
            <a:ext cx="26670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automobile miles driv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428874"/>
            <a:ext cx="510540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10200" y="5715000"/>
            <a:ext cx="3228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http://www.financialsense.com/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355601"/>
            <a:ext cx="6214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Automobile miles driven will be monitored using </a:t>
            </a:r>
            <a:r>
              <a:rPr lang="en-US" sz="2400" b="1" dirty="0"/>
              <a:t>odometer </a:t>
            </a:r>
            <a:r>
              <a:rPr lang="en-US" sz="2400" b="1" dirty="0" smtClean="0"/>
              <a:t>readings photos</a:t>
            </a:r>
            <a:endParaRPr lang="en-US" sz="2400" b="1" dirty="0"/>
          </a:p>
          <a:p>
            <a:pPr algn="ctr"/>
            <a:r>
              <a:rPr lang="en-US" sz="2400" b="1" dirty="0" smtClean="0"/>
              <a:t>emailed </a:t>
            </a:r>
            <a:r>
              <a:rPr lang="en-US" sz="2400" b="1" dirty="0"/>
              <a:t>or </a:t>
            </a:r>
            <a:r>
              <a:rPr lang="en-US" sz="2400" b="1" dirty="0" smtClean="0"/>
              <a:t>texted using smart phone</a:t>
            </a:r>
            <a:endParaRPr lang="en-US" sz="24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56" y="1905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60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Screenshot 2015-01-23 10.43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817563"/>
            <a:ext cx="8788400" cy="597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2" name="TextBox 3"/>
          <p:cNvSpPr txBox="1">
            <a:spLocks noChangeArrowheads="1"/>
          </p:cNvSpPr>
          <p:nvPr/>
        </p:nvSpPr>
        <p:spPr bwMode="auto">
          <a:xfrm>
            <a:off x="53975" y="144463"/>
            <a:ext cx="92392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solidFill>
                  <a:prstClr val="black"/>
                </a:solidFill>
              </a:rPr>
              <a:t>MOVES</a:t>
            </a:r>
            <a:r>
              <a:rPr lang="en-US" altLang="en-US" sz="3200">
                <a:solidFill>
                  <a:prstClr val="black"/>
                </a:solidFill>
              </a:rPr>
              <a:t> App Activity Map by Transportation Mode</a:t>
            </a:r>
          </a:p>
        </p:txBody>
      </p:sp>
    </p:spTree>
    <p:extLst>
      <p:ext uri="{BB962C8B-B14F-4D97-AF65-F5344CB8AC3E}">
        <p14:creationId xmlns:p14="http://schemas.microsoft.com/office/powerpoint/2010/main" val="197613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IMG_82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276350"/>
            <a:ext cx="3968750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1" descr="IMG_03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3"/>
          <a:stretch>
            <a:fillRect/>
          </a:stretch>
        </p:blipFill>
        <p:spPr bwMode="auto">
          <a:xfrm>
            <a:off x="4830763" y="90488"/>
            <a:ext cx="3856037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1098550" y="238125"/>
            <a:ext cx="28717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i="1"/>
              <a:t>MOVES</a:t>
            </a:r>
            <a:r>
              <a:rPr lang="en-US" altLang="en-US"/>
              <a:t> App</a:t>
            </a:r>
          </a:p>
          <a:p>
            <a:pPr algn="ctr" eaLnBrk="1" hangingPunct="1"/>
            <a:r>
              <a:rPr lang="en-US" altLang="en-US"/>
              <a:t>Activity Storyline </a:t>
            </a:r>
            <a:r>
              <a:rPr lang="en-US" altLang="en-US">
                <a:latin typeface="Wingdings" pitchFamily="2" charset="2"/>
                <a:sym typeface="Wingdings" pitchFamily="2" charset="2"/>
              </a:rPr>
              <a:t></a:t>
            </a:r>
            <a:endParaRPr lang="en-US" altLang="en-US"/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57150" y="6169025"/>
            <a:ext cx="45323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2200"/>
              <a:t>Travel Mode Distance Summary </a:t>
            </a:r>
            <a:r>
              <a:rPr lang="en-US" altLang="en-US" sz="2200">
                <a:latin typeface="Wingdings" pitchFamily="2" charset="2"/>
                <a:sym typeface="Wingdings" pitchFamily="2" charset="2"/>
              </a:rPr>
              <a:t></a:t>
            </a:r>
            <a:endParaRPr lang="en-US" altLang="en-US" sz="2200"/>
          </a:p>
        </p:txBody>
      </p:sp>
    </p:spTree>
    <p:extLst>
      <p:ext uri="{BB962C8B-B14F-4D97-AF65-F5344CB8AC3E}">
        <p14:creationId xmlns:p14="http://schemas.microsoft.com/office/powerpoint/2010/main" val="5737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png;base64,iVBORw0KGgoAAAANSUhEUgAAASwAAACoCAMAAABt9SM9AAABNVBMVEX///8AAAB5ERz/zTF0AAt5Chiuc3ndw8bo6Oja2toxMTHs7OwrKyt4eHjV1dWmpqb19fWRkZHx8fHCwsKCgoLe3t5jY2OTk5PQ0NBPT09VVVU/Pz/KyspKSkqysrJqamr/0jKgoKATExNaWlpwcHC6urr/yyMjIyOKioo3Nzd/f39yAADHn6ORdBuohyAdHR3/0kH/6q7//fX/+ej/9+H/9NL/yhT/2Gj/7sD/1Fj/3X7/45PRqCjxwS7/89T/3oP/2GH/5p//2nH/00r/78WplmIWEQM5KgDDnCFkUBPnx24xJwm2kiPz7dmchD7/3TWCaBZNPw2mmHFyXBbEvKm6r4+7qnbw2JhTQADPrDzUtF2ym17etzzmuSyGf3AmGwDq27KSh2qMbQAABRKzlT+poo2RfUm/TVwCAAAbnUlEQVR4nO2diXurynXAmbppQEiAkEBIgGS0S+2LbHm337Wvl7yXNDdpXpt0zWvapO3//yf0nNlYBALpOrnJF8732ZJg1t+cOXOYGUBRaqmlllpqqaWWWmr5I4lhogT4tYPfhl+6QLFgeRz5yxDF/IKiDZuEtDz86vUIWc++cHkSErQJ6Ysf1oSQyPiSxaESkbH4GpIvWZBdcQmx+VeNkPCLloVJJ4bV/VMoT0JGoE386xL0/4uWhUkQw+qFiqXqOv0On/AFf+In/FOxkekvdlCeABHtr9gqnHPwM3maxcL/KktSTeRv6xb9TKbKBWBN2EllMyZdJS6PzYtJf6cKrbKixwlBkVTbEHnZ/FNPhdGOg6VOyRjtltUmY2hVY0DIaqbY0LATNGwmIaaiTQkXVRk2CBn7zTWzvVpj0XUXU7B/YGKaM9BaKYEBxnHRUxQHOlfbEll600kYmvhTG/GQfgwrbBJqTpWZ71JYHkRewSAU+GSD9dSnmA38J7TQvTFZWkrUFHnCMacxbrcWNE1nPRj4PZW1ApcNZdeoag3TsBR9QMYU/5IaV3XFijslPRpkQT984kEjaU0VezHxLGNMQ9l9H460p1huH4vaaUAon3RsvdFRnA2ZYOQOiYfciESW5WyaVGv7Ywhoe9KoK+5yyjtfq9WjsBR9TLEoNiEjSpz99EmDDpxTFw8OQSFB3WkLTrFIJsKabda6pYYN+O1GNmiDb9lDaqW9yl08A0vpEuLSegzosQGhpdBIiC1pbQx2kPKM4JS2GED5ZmQEvx2CnHRaqz6onTKLkCCBOLMZUmqivrcnMm+PZeXReJY7pu2yjGFFQ0JroxKHw7LCMeszY9BP/Aw7+B9UhRZ3OWVVoh8eJOcsMAe7ZSnqmKnXJrSUCSOKhaP5kFXc9w+CtZz60NWABGvhCYMFCWI7DQVBSg6JGRtsTG3ctxFWA2pi0eKHCMuyBCz8pqyxwiqJLcSI97IRJq77DJY0gIrbU1j/Gm4UAcvfMIM3jgiN3GewzBVV/e4oAQsTgp6BAWaW0qK1AiUFxdYpLKwL7csbrq6Hw+pGHi1GBhZtCGXU47Cw7suZhMVUxB6QlXAjKSxaZAqLio69dbSWWRubFQvUJqBO+oqqbS+2/gDLpSq7iCBIGhZRe8S3BSx3FlATlYLlMja8QZpE5xUJ+eeAZxOFJotwBKwejNOgqhlYCnYIh2c4IMteb7nCchoL31FUn43xYJYaZjEsJB40Y6+8IwY7WnDdJy1ItRn3CIDVIQsNsjV2YTkA0pWwhqB6DVvC8nu9nksNkd0kY2xhMKtMZVVeXwnL6kfWgsT6XBFWm8MCd3m6A2sNPEw+Ug3IxHXdMYOFg8qCW0gVjMdIL4SFtqUdZz0jrsW/jCmsvutOSAqWHkK2bVfJg6US6FESFpR0pCw5rCYUr8nKZMFIDka+Ix3cLCyPoP71DoXl9hksxYFObGZgedAPm0MBSwUjtGSwGl6TVYSKyb3HfFjQwxOmNAFrRW1WALZtmYIFWr6w/GEuLIi2UQcSFqj1TBj4ESSki641W0DPCwQsKwtr5HeCXnxhtVc6RFRLaU45LChG0x2kYYG6RQ1HwMKMqdE2Fis94AO3hke9MU0vH5Y6JtLFQnQNFqiHNoMb+MR5hOUQ0sMRMQ8WxAtjzcKaDJKjIQY0qAVfgHuz4AWCqqVgWePWstttjitdpeuEjhe0AJjlkiokOBCTNCwo2XikCFis+T0KSwUvjJauRxOa0vSqwLLEqRaORmI0TMNSoJuvi2DhyRgWWAqm1RwWuPLKjJrQCGo24e7dkqxTsMyQHa3WD/vM2YEij7EAaxrLCndgWcwlZlGoShsuh2WThGOxpCf7FWDxIVYxSN9CWJs8WEM2nLXpsAjl2jgJWE6TwRoxEAMGq8NhTWzQcwbLADWmVOzVRoyKNG9rELEo42TBCgX6jatR24zRrAlDbPC0QgkrMSmxogf1VZsaUxVLgz6rhq6MukEvFXxqHs8OE7C0NCymUjys3iCZrjBB/9QZI0kYGla0PE0eiCdvMlg+G4MdruGs7EuC1VjiiNi08Ggkc6QAfUaJtrvVqOhqqa0VjmiTGf1ONozWEDPU4BpvJXpph/vWqotXcH168TXzweE30KCtPEVzW35IXPTrIUiDxuvAALgyOaEZRApTRMym39+0qHWhAROnMOYUzrQidk1IBoFigNvkQ7peSBasWC586GsxPTFEWCZ0zkV/Qa8yHXc58IlLtXwYrgbNCcveasNF7dpAvW0jrRkhVR1TVTMMh1bI9gyDdQYLm07Fn8LjtvjYq8NBKp6laBgAr/TxPwRwPMMS8ZjRp4E5LEMejrMW6as0YOIMTRr0Fac7HDwJMUV58LcmC2V5MiZSEcUzICdLx+Ly7G2Iy7/SKFBkhxfOYcFrqaWWWmqppZZaaqmlllpqqaWWv2TRnQDEUStN1v0Fix50+35zMQZZNFe+23OqrWC9U+5qUipEUPNElFjPPZuRoxVCNeP9HFLGme13JUWouEqfK9aqkZCFWR6jkSMLsTuh38w7nZFVOBi1A/1QZuq0uYuKSjKUvSrJHTKPjmwvO9NM5ctBucUVC/KNgurkyWo5O6CZnS6P1ginrYE/LoRVKe/mslOU0R6xx+lUNqXMczMXS6yrA2Ahr1bVTWRsx1WjFai6bSmWratBVxJLVahq3uERm3mDDsisvRFpuGW0OlxaNHhzSH+IOnvs3GwSF6rhJ2WnJ02qLBKoo9ygWrTagcUq1OmYcU4bkXmmKSeVt/tlJJBJVFtqxOU2DF2w90RdCPaOnhJV1czJIl3m0k13OvbusZnTjHp7B5aQIU9+bKqJ3IOlH+e8OHYbeySTqNqbTQxctGFOWJh89MEyTOLq7rddGmqEX7DyYhbBUjmVRjaiE8VKV1UzsklI27yTeoEE4z2wTJ5Yu+C8HSRxrfZ1CB3r5hd6Na0CWLgtHKW5m7a+lDkvcyJWkNiF8asNrGpzDyzRCYpgKWwJVUpUGMzCtVxS3ICzIlitQljQ0NJ8HXePxDoueUXc/h5YnXEpLMWaJcx9Ia3ufpa4rWVPxAJYsVHdHGXlTVKh5CkJ98AKKsBSUi3UzQ/h4LnBPl3XCrRuuQ8WbjXlJmB/CfMFYbVEySvhnnw+LLrDYG8L0R33R41a0V5Y8fh/jHuKsCKxx79R5fLU3QPLWVSDpTj+XloGhV6hMLti7oclB+z+Edc+mHZP9otReYS9sNRmRVi4L1SIt3u2h8fdCoXZlTJYoj3zsq2Sdg93gzGp4IGs3wUW7rAV5mPX32oe3QtLYQmjVqWMeWkDIS1528t+ab8PLGbDqewa+YpFyZNSWCLfI0w8hyUN37jUN12+EyzcwVzQQsYfEpaSdyFePW3a99o8iUlZjHeDxSwTStbYdv6gsMS9bYfvYZOwhOtb5PlIeT9Y8dROxjyxCleYksyRclhi7D+8MWJYthgmSi4F3hGWvC3RTx9nFa4yNO9KOSzvHWDhjmJmtvYPqu8ISzo9mYJ7xxoV5Y8GS14Gh3t90/eEJb2ttKV0Kql4vpTD0hbvAUuarb3u4HvCkpMei/RUIG+0Y9ZkqmvW4atpKVi28E332dZ3hSXdh7SJ58kcM+1UHdZxacduu1PBN31XWLJ50sosbNkRTnw5LO5SHvF4hjQsOR3QLF54fVdYSiRUK+VqybmBarNGSSmHxd27I+aWM7Bk4UcFF+Vbpffbn/32P7cXIFsqybOHw5L9MKXLdl8c7h5qWcphNUo7z760U4z5HPaOvdhevt2ePz+9fPzN999//+Ea5eTs7Ozjx/un5/Pbq0sK7XBY8uIj3dBiYGZ37Bxaob2wdBbg+CmahMi5RGkvttvH56ePr2cnJ3OQk6ywg2evN0/nl0fAEmuNmRE4sdg3Oei6pOqswzF+yQ4saS/oaL59u326m1/nMMqDdv39zw6GJea1M068kVwznx6gXWWwuJflF5wuTbu3e4imd/F883pShZOUI2AZPLdGZkhJzDzDRUV/WLXXlMFi02jVbvbNSzs7Lgjf9JcHgUrC+ur14e2iWgEcvoUgezernAYR0q5WvxJY3YyNOUjyYFliEvNHp3lETunRszO070xOhOWSsE7nJ3cvb9vcLNMibORuW6d0i6pX3lJ+XoWKYbUO1vxs2mlY27en33zDy/d1mhZYpZO733z69Mv/uLoC14GFhy+XV7fn5w/3H89iWBj6ev50W8rLEsPvrsX1Uqv9VNal1msfLIO7wId7b3HaSViXD3cn89NPvGzffn8qOZ2cvN6fP15sC53S7fbi580ELIx1cvdU0h0tcXmY0zOsLtmRSUkPKoalL/kV9HETZUoG1sXtzTU1U6df8aJ9x0m93j+LTlXFg//F2bUwd/Pru9u9vIRtyoWgtciOLMx9jmoBLDsQ4I/ecpSCtX0GpeJV/PAdEToyn989XCaqW+ly5+Lq6Uw6ZZDAHlx7YbFnlGUl3OMkCVhJ58wwp6JHL2afsdlZwnp8SI59p8L6kP85z1S08rXh5fOLgD+/vr8qKkEJLEg0ubmKi1uoHhzWOBxwSezhHI8+76GZHNblw1naTTj9Cc/g99mWOOBCent5fsabYH7yUoCLwxrvMd16ZwfXoii4mQ0ppT90PnMLPYV1+XS941Gd/kjofCaHA2cdHh/u5tJ45Y2NAtZ+N8ppZ4fGgsmuIljHrW/vpv1/ZzuooGaPwlhkyBw8RXNx+8raYj6/eduNw2E1y64A9U4/Xf38QY3D2nR7XETwd3hsLab9Vdb3nL8+XCrxxWzamhwzn3X1xKwXtMFOZ+QXtqsKXURfpjaR57qWHFa8kVGqWpV7I/bL/+7Cms+fL+k5j1/MpifIj5v8e3wS2nV/mTph8TXPas+xUqMkrbxlqF3XQfSQoim6qvL4+ikLa/76LC2LuOBIPQjo2JnSiwehXTfJ8VV48BUfvkcfuCbEz1nR2IUlt/sd67gzeWJmPAELtCpZE+ESrhPHjp9Wfny5ZpmcJfwusZumulsd7wzNq36OUyovMj/joTO3YNfTsKAW6fFKXrglrog+Zw7+SoyM83uBS7T7IRYl9lN3e1aeBy+2nw2OvZds+zQXDoKAdX3/mA2li1LFA/tnLVhsz0+EdnHbpbEYi0MMiiWfW7zrbeXB0kVH3DvbUHzNf8sMSALW/GPOuC53icajy+eu7pxL7fr4uJX7HdZ7YuSINNo7Z3KvDeVqUaEzd3FVOEHC1CoJa37ynB9Y+ClytPrspbALqV3zm1thFg/0gnRut7Iec9GFtOiIBTsTLp7PdzqVkLdX4YVKWDeFl7piRUG0/TusG25v+SX7fH721Xdpxa0oXCF35lcLYMn5zBxHfnv1sOdC/zl22Dms+W1xseRyD2/8d1lk3b595BeNpx8+/fSYi5FFgdEqmKKR65NZFX58fnm+VIrk4iU5u4Cwfne/d8JJE/mw1n+vFenLe67fpycffverChHSMjwMljQnKQ/74vzjzfmeydzH1+SFIIX13yXling+zAd8v+X7y/PXazYQn56+ZGeCyoTvJtuxdUWwZEeUi2AX5/en93mDmpTb9FUghVW66i+c5pb48W57Hf7rJx9OTrn1utk/o5oRfXAYrHh3NBZuuz3/eHZXMKYJeZ4fA8sS00noZr8rrDb59quvT8Uczsn9ebH5yErrQFiyg5DZ1fPH65OHvUoFPO8zrOavP64CS26Wwxm6d4WFgb/59u9fT4TvBc19WWUFTawAVrZZCnPOvvn2pz/5cHr2UrrstH3Jsrq7zFs3zBGxVbapviusHrci29sHucQxv359ui2chI6Fwtrd/7oHlvrdLz99ffoPHz794uelqW/vsqyeLnIXWfNEmC333e6wANHoajSbI92+Pcm9AqhgL7cX+xu/G485ScmHtd1ent/ffTg5AUflZ5XKd5ZmdfKs5K9I54q8pH5HzeqnA2/fnm/iJSHQsPvzt+I+2WJtl5VdWHAl83Bzdn19Pb/593/ltSjfCvCQ1Kz5ya1IuxIscTE63ndz5mGwmMVN3W68vbh9eT2LgZ283r08v+XpGJva2Z3Y4bDYHqDt1fP9R0gPuvgrqqr9ew5rVXrFcJEyV1cy7WoXsfFjDd4J1lBYwYxo//wv93fxTjBQseuTu/vn27fHpJoxV7lwiob8GjCdgDZB9Pnd0zk3gvI2hd2LyowkBsP53UWcduntOkyi94XlFXQIu0+WysUlaBjdbiKRzU/OXu9uXug+w6vcWxIvr97Oz3/Mi/j1nO1VeX1IGT+5IaDsrhvlVmZ9L+IfAEtpVYZVYbrbZB747tIq9C/+co3Lt/OHm9fUVjpKYI57NGnsf5Mbec7oxk0IKlbwvj59vX84v9rpwHKatXSS+UywistMqu+Ci++n/HxYXE3zJpPd5MtBtheXb88vd5KTcKbpZox/yoxYcF4ud/7qIv96IJBbCsuMPDPx8+f4CMIaF0dIizOuCKvs3giDjYP5q9DTvD4CQ9r588P9zd0r3ctEt/l8M48V7QyGgpv7p4fzf+RFLJwgk0tji5IdIpcI6zrBikXdHykhw4qw9myjV3CBhu/2yx+SwBqNC6q63V5cXII80ui/PmdydfkIx3CruRKzKB7i5Vpt2VIlmvjz5AGadvV7ZNrVYJHip/JYnrCxrYLlAzpi7d20FjTyzR2KgFW8DqlLs7Xav4BxPr9Oz/OZxdnmil8NVtFdN1pvIrpy4dqXRXvonvt2huM9qiN7WXH8+O2L++cct6+ZOVGzPE5K7MY+WLp8cspMtZPiOIbXacebFZrdPV2ABdkM8/uyxxSjqIElrD2z+vE67f7p7HgKxEEJ6Az7eG3QX1W25HTyYakY3evGu9f9QVJWDflcM5T13jKKCSG/u9ubO+yyK8eoWbQGHXHnFFkNWZ1ysrLip6I1ukOjvN6yxySlyoMhojxYuanly9gt83CSWyPdoaep9HWJumPMBIk81yTIywxkk6OgVqa4Zdt69ZwH9e2uleSJmwMrL7VcmQyNUvXNbLFa+JNRdzrpywr6ucX0xtm8mGTvRmCB04+JK4XVb+6IX+l9rnaYA2uw2E0uKf3+qLWcVVuj13uTTX7FEZ1b0KLGKj/nfJ/PGSSCNEonIRxtRypuIwxyRrKc1FKiH3QLr2XMcrYpo1JFhZ6kVVCEAvNoJcP8+T+B2Jr1pm64aqKWjZur/vRP6Z3zf5Jig88RBB3P+KM+TbmWWmqppZZaaqmlllpqkaIFf3ZvjLVbIV2J1txw8Pm3ACnKdBC67mSwLLtgdqajSfPou5TzpDXou5P+591rUio9PnngG4quIy9bVfFPxzev4H88qeM7YFR60LL4K1n0ILBpcPxhiZfEmAtdsYbiTds2fcGyfIeMfF2NjtNAXkBjsaioaBYPaan0lTCQNJ8HYBna8etgVJF34gU4vYZidUhL4bHxvBGoPBYL5lkKPS2nF4zAw9RVRfwvkeGazYwOPHu96jv4curQCQeuP5msvIk/cPGF5y3fdyLf7fujsBX0V0uoYnvaW4dLKKOPq/TawGfT4SadZbP6TVopfDk8xgtHIW7slw9IMdmS4NBfzRRv4AfKdN3yFdN3QTHDURD67mjQcHo+W68wm3RZIvJDd9TH7UWYtw/HemE4moz4tbWJq8Qm0Y1Rwx1N4LTlrqc+5AGJ9ZuUnW/jS+hXrjugBZlNWl3XdUarqaM4o8ao/CLd1Jb0jpkBIGNzpMOZFSh6I1A0Qwk7irEBDNOlMrOVaAI5KAE+2beF+qg2ljjBTHWf3+VgssVCnb0cngwgOUtpw8kh7uIQ04VDvqTooAZGM2UEH5o1s5TZFEN2cO3E0JUue4K4WKPpYXTPVlyadxNyWEL+o0kClo11wT/dUAbQ8pCuiXYmQGVy2WofnA4w4TWNOLMsehOMVWUp0DSUCd76g7AWdK7QHFIO9Du+lKS1prCwtDT5zkpVZuyJZgZkbPZon3NTsJQJrthFXfZ2miUj2euKXSs2WTFF7K4gqGXJ3Sz0hewMFp5toAZ2QpI8qczYYmAwdpQlnPf4VjYKa4nPeGLLtjZ/EnAktgc50wHNFE9D7Tq+eOU6h1WhGwIsezMthAX6OjB3Ya25JYUuHDmzsboDaw1Ft11lYsaw7KnSFBN3zoiQtoXvPpktIeN1kz87gMMKA6MDHLomYhoFAtbEM2aRMjJl3qhZ5kDk3JmNXOREZoY3tZXWina2yDWMIUZpO8OQw7KgfUdiMNCbgeEZQUVYdIa4ANbUnGDLZGBZPq+1byqRRslkYIEJUmamspzGsKKOMpW7kCxnTRcqTfrfmpL+MAFr02qNANbacCNFa2kC1qLVgi644msEqwAUyez2uQtirtQGUxYygnA2tBUZQDGjRquFbWa3LIMaVLLsTSLFki8q0lfTVqs1rQpLmZGOmw/L7FJAWc0a8NZtaAjLmrSysHAQH03cEX2kNYVlu+BUJO+G7dDi8YU3q0cXTBPdEPJfO8FC73lashuCHeV5L0CzpjP5YgTohg5boMZ0ceBT7CXpgC3AqXaooz8abTAq6YRdXHARWn5YNwRpbUIPk8HvUbobjts5sJbcqgILXDywyEwYeLbmpELWasuyrMZQwPJ64BOsEstNOn2djlyl7I0SsBjTtQZFcsEyJmBJC4jdCWzWshnDgsHGU4TNYmFb0maNHMuKJtSkabhxZyQ26TBYdhVYQ6aNU8xmgsONNcFY+krA0nALE4MVUfXB0dDY0FovoSVNLJ9G5GiI5tZY4MCAQWYbBYd6+Odiq0QMMu2NQUPhsHSsnYkHZwwWDeWAZoHODxUtDctje6paEWVh9XnOQzTw07HBYal0JakXKSbt53ow5YDxbwY2q8OW9j3PamLJqoyG2oT5HDYW2hivvRkdMqwlwboGY7CYEek5qxB/DRZQQGtNwM8ySVszpi1L0Sf0FVYm64bOhIzWaxfcJ8CEfvya9Oyg34igfPDTajE/Y+AODZNqWUCmhmKEM80EK6ME7sLUwbqQHtiioe63dLWJTzkaoi3SXf7KqiHpacYIGlYNQXFVMsVqei5ZgjaTRWdIumZ7OjDCjha5lu4SM1r3o8kgwJ4/MYYYbrqA/km6gRettCEZaWg8l6XXX7pYUtOpbYzWPaaNhoPHVc2Aw44BoVT8pSEXzcH/trmmqVuaQZuEu+yaA4FoEo6Gq86QjkXjsZ9wFs+pUbfLBiPHwejBki1wqXT1zoKDBkSxMQpPg+YkVv/sSOSNyel0dVuFYqGDrqkOZGVAqp0lPmfL0jAxzRY10B0aDjc/WFF3aVpYMh0PaPXKUS211FLLX6r88G9qEVLqOvzd3/51LUx+8MNyWH9VC5ca1gFSwzpAalgHSA3rAKlhHSA1rAOkhnWA1LAOkBrWAVLDOkBqWJXlB1Vg/aAWJuWw1B/WIqResKilllpqqaWWWo6U/wePKcs1HzxAA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2667000"/>
            <a:ext cx="7772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0080" indent="-64008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Widely 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&amp;   State 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art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0" indent="-64008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Comprehensive and current </a:t>
            </a: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database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0" indent="-64008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Streamlined </a:t>
            </a: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entry and food coding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0" indent="-64008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Calculates calories, nutrients, micronutrients</a:t>
            </a:r>
          </a:p>
          <a:p>
            <a:pPr marL="640080" indent="-64008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Adaptable towards carbon footprint calculation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18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990600" y="228600"/>
            <a:ext cx="6477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Consulting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dvisor</a:t>
            </a:r>
            <a:endParaRPr lang="en-US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1"/>
            <a:ext cx="8188860" cy="1524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Mike Berners-Lee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World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Consulting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Lancaster,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 Britain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consult and assist with quantifying carbon footprints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45121"/>
            <a:ext cx="21336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981414"/>
            <a:ext cx="20669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0800" y="3810000"/>
            <a:ext cx="3423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 = individual 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carbon 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footprint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=  Consumption 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=  Emission 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= Input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8703" y="3167390"/>
            <a:ext cx="20564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l-GR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CiEi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5181600"/>
            <a:ext cx="41730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Inputs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be assessed include: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 &amp; Electricity; Automobile transport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Air transport;  Dietary consumption 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8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de berkeley carbon footprint calcul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244" y="539044"/>
            <a:ext cx="3505200" cy="2800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berkeley carbon footprint calcula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62400"/>
            <a:ext cx="6477000" cy="292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de University of california berkele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39044"/>
            <a:ext cx="427672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95400" y="1961323"/>
            <a:ext cx="36966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http://coolclimate.berkeley.edu/</a:t>
            </a:r>
          </a:p>
        </p:txBody>
      </p:sp>
      <p:pic>
        <p:nvPicPr>
          <p:cNvPr id="2056" name="Picture 8" descr="Resultado de imagen de cool climate network carbon footprint calculat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2386128"/>
            <a:ext cx="6321425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3339426"/>
            <a:ext cx="4183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arbon footprint calculator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01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Business &amp; Community Partners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80" y="5432064"/>
            <a:ext cx="7696200" cy="1215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564" y="3882057"/>
            <a:ext cx="2040338" cy="122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475" y="1034680"/>
            <a:ext cx="1905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http://fusmadison.org/images/FUS-logo-2013-220x69.gif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476" y="3352800"/>
            <a:ext cx="2362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4198" y="4896532"/>
            <a:ext cx="1967721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www.promega.com</a:t>
            </a:r>
            <a:endParaRPr lang="en-US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09475" y="2711080"/>
            <a:ext cx="2498890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www.ymcadanecounty.org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7079" y="6459935"/>
            <a:ext cx="1662921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www.amfam.com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62266" y="5104031"/>
            <a:ext cx="2345138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www.cunamutual.com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22365" y="4439484"/>
            <a:ext cx="2077672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www.fusmadison.org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8" y="3591607"/>
            <a:ext cx="206692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s://www.cleanlakesalliance.com/frozenassets/wp-content/uploads/2015/11/CLA-Logo-with-white-circl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61" y="1326941"/>
            <a:ext cx="1768085" cy="175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46062" y="3015779"/>
            <a:ext cx="2561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</a:rPr>
              <a:t>www.cleanlakesalliance.com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9" name="Picture 4" descr="http://www.badgerbots.org/wp-content/uploads/2013/11/logo-goodman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80" y="1182298"/>
            <a:ext cx="1571625" cy="18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49180" y="2974780"/>
            <a:ext cx="2385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</a:rPr>
              <a:t>www.goodmancenter.org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1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pilot proj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41" y="533400"/>
            <a:ext cx="2286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January February 20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43000"/>
            <a:ext cx="3600450" cy="536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fammed.wisc.edu/wp-content/uploads/2015/06/mca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18356"/>
            <a:ext cx="2040114" cy="190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de randomized controlled tri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3654425"/>
            <a:ext cx="3524250" cy="316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3934"/>
            <a:ext cx="883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First</a:t>
            </a:r>
            <a:r>
              <a:rPr lang="en-US" dirty="0" smtClean="0">
                <a:latin typeface="Wide Latin" panose="020A0A07050505020404" pitchFamily="18" charset="0"/>
                <a:cs typeface="Aharoni" panose="02010803020104030203" pitchFamily="2" charset="-79"/>
              </a:rPr>
              <a:t>,</a:t>
            </a:r>
            <a:endParaRPr lang="en-US" dirty="0">
              <a:latin typeface="Wide Latin" panose="020A0A07050505020404" pitchFamily="18" charset="0"/>
              <a:cs typeface="Aharoni" panose="02010803020104030203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732" y="3527546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Next</a:t>
            </a:r>
            <a:r>
              <a:rPr lang="en-US" dirty="0" smtClean="0">
                <a:latin typeface="Wide Latin" panose="020A0A07050505020404" pitchFamily="18" charset="0"/>
                <a:cs typeface="Aharoni" panose="02010803020104030203" pitchFamily="2" charset="-79"/>
              </a:rPr>
              <a:t>,</a:t>
            </a:r>
            <a:endParaRPr lang="en-US" dirty="0">
              <a:latin typeface="Wide Latin" panose="020A0A070505050204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0800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5257800"/>
            <a:ext cx="69342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Potential future funders. . .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933450" y="457201"/>
            <a:ext cx="2571750" cy="1371599"/>
            <a:chOff x="402265" y="2181097"/>
            <a:chExt cx="3714750" cy="1933703"/>
          </a:xfrm>
        </p:grpSpPr>
        <p:pic>
          <p:nvPicPr>
            <p:cNvPr id="1026" name="Picture 2" descr="http://gcgh.grandchallenges.org/SiteCollectionImages/gcgh_logo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265" y="3257549"/>
              <a:ext cx="3714750" cy="857251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ngonewsafrica.org/wp-content/uploads/2014/10/Bill-and-Melinda-Gates-Foundation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265" y="2181097"/>
              <a:ext cx="3714750" cy="1071737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2" name="Picture 8" descr="http://pbs.bento.storage.s3.amazonaws.com/hostedbento-prod/filer_public/Programming/kresge-logo-stacked-gra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57200"/>
            <a:ext cx="1176419" cy="117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oshercenter.org/wp-content/uploads/sites/2/2013/08/nccam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948" y="457200"/>
            <a:ext cx="3638550" cy="68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godofthesparrow.com/wp-content/uploads/2014/07/ep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88" y="1981200"/>
            <a:ext cx="1674627" cy="1116418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4" descr="data:image/png;base64,iVBORw0KGgoAAAANSUhEUgAAAO8AAADTCAMAAABeFrRdAAAAnFBMVEX///9lZmoyYpdfYGRiY2deX2Obm52UlZdbXGBub3NrbHCqqqz19fXr6+uYmJv5+fmzs7XR0dPHx8hzdHfi4uPa2tuEhYjBwcKMjZDCwsOvr7EpXZTQ0NGjpKZ+foLw8PAhWZJ7mLtTVVnr8PW0xNdPUFXU3eg7aZxxj7Pe5e2Gn72esspZfqlPd6W/zd1nh66TqsXP2uanuc8MUY1DXS+PAAASzElEQVR4nO2de7+bKBOA5QgRjUYT7zleTt3tdi/tbvfd7//d3gG8kHg3aTT9Zf5p40HkERwGBgZFGRTbTwOMtiLYzctymf+8v1Xy7dPfvwxTTJZjgNXt4CKknquS/f1R8769f3z784870Jo7uiVYJsSqCidVMEf+fnMdm4G6Nl5L1F1Vut++vF3I+9ffbsO1I7I2XZf4Vfn+fL8Cfvv7Jl5ne7ULgoOqfL98vN0TON9k7SJUHKsS/nUN/PZ+Q5NON8qLA7Oq4G/v17xfFyutPNuaaq5Ejasy/q9dwf9byutv8utlgg27KuTX6wp+ezeHoAYkpGtz9YrqVIX8u8X78ddC3v1m6xcquMfoYPJloaGlbZcXkbQq5W/tBv3p5+NFyKuK+andopdV8KZ5cVQV849r3Lf33+0hrqfkRbSxKtt90iIrS9tq98sFB1Ul/vKtxfvt56tfpJ6qgnYYHb/+fLwY1V/pl3aftMCq3DgvomFV0l/vYnRsnRfr9zU6tq2vQNTG6Gh/wX/+dPUrT2X93qrg/2ZX8PZ51UNdwV9aFfz7z8eL8IDR8fbvT8ibVYX9pV3BX+bybl1fgeCkKu1f7T5pplX5BPWLsFsZHXZ7KuvbPKPjGXglo6NtVX7Mm8p6Ct7Gf2Z3GB2zKvgZvl/Z6Pi3bXR8/+nqF4CrCu6aq5xjdDwLb210dM10/Hy8A/4zkBnulWfhlYyOdoP+OoP3KfQVCK39Z9/bfdJ0o6OzfrFay9DraJJ1XsQjFwfy60iFsyH/2WT3Shcvzg61DKxiwUGdym2ualp9sbk1qlMOuOdwNPhUchf/WRdvs1pEUXK3t4C0nktTdnUuejMr3LhqjLo3UcJ+96taqyTF7/BqNf6ztlX59j51MrqTdy8lSHodahLvoeFtWpbEWw/ZFWcS77HrodKineVTWaO8StSnwR/NK/nP2kbHVKuySz9f8lrGRnjlRTvtBj3R6BivX+Xc06IfzjvoP5toVU7gtXt09ON51dp/1mF0/DNJZU3gVY7dX/AK9UsHrMppRscUXmXXWcgfyNvXKeBswH82yaoc11cgVmcnvEL9Ijww0zHJfzapfpW46/kr1C/CqE5zjfv2/mWCVTmNV+laUrpG/SJ646Kdibx+16NXqF95KmuR0THp+2XlbJdglfpFpDE62l/w+KKdifWr2HrrxazDi3BtdLT9Z+OLdqbyKsdH8va351unskZ4vSbl4bqkK9UvIgNGx/uY/2yEd1/3dzBuuKrhtXgH/Wdji3ZG9JWjS0P1q1ezFi/C9YM7/GcjRsdI/TpF2qS9motZj7fxn7UreGQqa4yX4Hpe8LoTXo1XMjp+nes/G+cNmsSXa/9X0s/oYv/ZXKNjlFd6mYpyobLWq19ppXCH/2xw0c6YviLwMpvSxnJpl/FStU+aGfVRXkQHVmW9DRkd4/UrzSpcJl/Em2i7PtGazn6Ut3//2YjRMYEX0Xr9hGJJzWER7zQZ5R32nw0YHVN4G1fGxW60H8g7oq/QiP/sn9t4Jfe6Yjad8Lr1S+pG933OVNYkXkS7Pq1V61deCj7H6BjXzzzzqJnsTCuMdet32OjotSqn1a+0uU3JEd4EL65dc2ZrrvKtd9ndRF6MmnFDNXm3bnuW15G2NVavzTGtPV+oLDvCP5p3Sv0aA/Mc/QvBJ9avvJ5A8chy3tzrl0ZHTKhfMuQd7V+SNZm3mdqvVNYi3hDpfWJMt5+ZDHi/3/rHhJN5pe2aZSe80H7uKz8mc3gl7fxf6+sdGBJO50WqZAXTxbx3GR+N7P4eGPLP4dWa25jTf73xr/zstnX135CjcKp+5tcbQOZBW7F+pegN7dY86AieUb8IG8198B2u2Z6bxWftvnfQDzyHV5pWYJN36/FKo9+Wah6Zcp/Fi+QuY8X6bTRn29QYnN2Yy9uMOqETLtbSV035/m235pHV33P0FQhp/A25sZZ/QR9Y3T8WqGJe/crbF5WwYX9o/Uou7/ZAcMzlPZP3ohNuKB7qD61nl9rjwPFAM3N5keRvaOSRvKTZ8t02NUaXrMzndTu+kAfyShN17b5ofEnSTH2F0IW/YQVedWCd+4SQDbPrVx5o/zDefn11g6mxlFf2N/wg3oH1SDcuGV3AiyRD49G8Ukid9kBhyu72+d8vuvCgPZa3eXLXRsIpK4KX1K88efdY3sHVdZP2ES7ildblPpQX63WKjpUqk1b0L+OV/Q0P5FWb4CNL9wEv40X0fJHLY3ilWY35C5Eq3gX6Cl3sFXkc7z221C2s34txw4PsjeaRN+yJXcor+V9/AG/3/qOhzQtT9zyP7KfrL57sb5D30zUXzw3vPfbTkcY/tmQh8AAvMtxK+vZacTS3K9n0iwMZ6u0/3ilQUvd+Z1zJQOmkVHjRxXmPXegfa/E+yX7nZqOG3RHobHp01WfZz05uNzWeiXcwUOHXGZEon4S3WfLWYWrMiVP4HLzSRsn2sHdWzK8n0Ve3bFl4vvq9x0bnZ+JF94vJ+Ay8ZMA/NsPUELzb/36bGf6O1ftzA7k/Qf0OLpScG1J1+7yyqXFDIJmn4W0G2m3/2CxT4zl4Jf9Ye9g7IxBUxbt5fbVwo8KT1u/ijShPytt30BXnXXAkwcZ5b/aPPRfvHQNtVryb1leDpsZMS/IJ6he7VTE7Nvp+W3Qk0LZ5B5bizDc1Ns97D//Ytew2zKsOzWosPKNuwJ+ztjSmxh93MTW4TNnZtJbUpsbdTj9SFG/IobOq3Bgop0eqzWKbk2FTY/kxsVs9oG5wKc7i4weVVhSRjYi0N6TlH/tY3JqZ+NdxcTYhAwc9LTy5rJYT2R7wgH/s48/bcAF4ezXcG/Pp49syO/JC/GxjB1r3BBJ9//j4dJ8jy8MIUdIb+eThIgWK/Xiv5OPt6/elx6S2xPaSc2/kk0fLoe6LfvlUy/df/7jXcfQveclLXvKSl7zkJS95yUte8pKXvOQlL3nJSx4rbJtaPYl90t2OqBJcxOR9qLvZornPs+7Ke6EhHyPpT91+sAP351MSjgnGWK2XXoYEF1281kHT+EtxKNYX8aZEDWReKocF6xcPHswLdKZqxnh3mtZ1ygfISdN2E5DZtH3tY4xVOeSv9FikiuI5BTVGXnO3pCq+4CVoEq+P1YK/6HNBuePXUEnWnRTeiDGRtw7n0MtrlGuAfMcJF7mllvJWMRDgwTG738DywQCynAnWJ/LWfplR3sVyK28l+j14cbUFXuLNkzCOxVWb88ZcIdh2HW0YEoR1bFd+PT/FcVM624Mc4rL19/Dy22w/jE/1V8J+hcdcPFjw1g+2FZ2tvuL/tS8ebbNt1LpZXfROceg3z7OgYLFV8uLMxWWwrJrXzygXtIebos9sbQMpPofK+XMhIiBbKWF/L1yxP3P/uQjMvbgiXpJ5RiKLwO/ntXHxObZcnk4sQ8lFvpSmULyg4PFKi+LEHuCaSVGw2imKTDl+Lj6LmvHh74lFCpUn5VvkfbgRxCjV0knAFFkieHcntQyNUvGeoMpVFROMiGYrEWV5geaI2bkafBeMZahwAROEicZ+Q2OKIkLgElxmOZgRhb9hFZLx/fU9vNA8dy5VMQtLykpgBixL9mCmfCLujsUEksIDMjMhImw8DRS/bonsNJOjhbhzXiVME8VI5XlgwhW2wzCgF4KSxYxXPSgB5O81vDmG3+kpCTPMdmCG6Y6FEtmnfsXLTsOlUZw4gM2XIp+hIMQIkxju4OvBHIpUN0xOKfxmMV17eaH02imBZDzuALstgAcHPN8wPcBlbZ96gtdL9wDl7lPnmtfc74HBSNOzqfjwmnUnOWWE78jy4J1CyZJUHJHBeb0yNErJG1K1jI6mY17xtb4qedm9vLHk8BSmUM4sM/b8HHJnHSW8at5fKiE8zRvixWeRDBGHrYISIVpMaJGsaXqVvmK8LD+9XD15yZsokr6K1PLrhFJCmkQtw46GlH6OBa+yhz/FNe8pinbCqmDP7+BV6+0hHuWfAvDS8ktWee8WaJF4Yx4a5i3LZhm8XcDzRHwHL0kSU9LPFW/VH/Xz+vAtChWSG6yCE8J0LXuHkKVX8jI9D+/zsj+yrSOr9zYvZFFvNI54iYFXLS1OIoeFMr0DRoO8VUwlFzNe1k6Q41tV0jbvaP2em6N74N0HpmdAE9QSrzQLS16hshpe77TfRa7azQulxRWT4Gs6v5rXTpxUC3SChnmrTY+C19LhkUR1o30NM7d+NeiXyvUAGWZlSSlTEnqw4wZLFdB+Bxn4p0o/u1yhU72HV21Co8S0kzffiW6FZTGDV7E0AuoaVCvNrIW8oBLKZ4MaYqf0OS7PUqVF2PBa8E1GDua5JPBnFKTO0VT76neMF5Qj1g/7xItH2vMVL7NSNNeAfk1l2SzgjTByz/tKHNaMcz/NQD/w4yLqAwvYiS8uD3xnQjvIhJ1EOnlPpPnMAQQKcs0b0ioQSDKTl4vHe0JnhNfq5N2pnRan6e8w2/hQ85bHNQNITuqwFt28FqkXXZuixV/zptDixW9QCdN57eigCUWYi+hwg/pKpISXf8ELv/WyMpLzGUwkTUvFk9ma/Ya3DMYDvFaBiDgn5Ai8muBV5f6IvRrRAPai4Ne8B6AUuUZz6tdUwfoQv42a9yjzsg6MtwBSRctj61oFr3gk2BdlZVgGLfagrtRyDoMpf4lXHJ/A2jNYT3ps5ZbDrLkgF+OFwPesitdnYwyWgimHTGnzsvO+NC+3fH5qPfSkE9szvCd8gHxZN8bqjxlCgedZNS+8PnzyfHFkmmPlHj/eMuFVARaLB93OGUyCHTz7CMMCnLMDP7HuQ56xwUJlSbw5y4N9mCnYvlTPoGNgmem+kmdM6cF4obKfwwLsISMDo1S8vGteC/4OH7YLOcCdRjqV12eKCsEABporM7Rsgz24ONW8O8pGBQGbeYCOS88wRYbgPbELhW4pdkb5s0HpchuIW/J6ZlDMTHlCaB0f7EQp4aMOjUBiKOrBgUTFkWkdqqqgzuv5jRO38iFNxLXGHq6XvAVlEZoSlr0KvUrsEkwjJS2oHBjLKQiLzmnzFifaLy3Ye/cDli80a0O0yRDBg+HV7Mv5jTyghI0XFHvPE9IAiia+ZI39hSl1O+UjFfjBP4Xqp0ozZiuHYR3+zT7BL5arfdSCIIA+33ayQGNEXpymjgeKM4xFsfMYkmRpOcj04brIA1Kc+AjKgRwOMKz1oyA4sQTy+B5ShSzbOAzLAXNclsNM0iwIIqfS/5YDD7b4/bb4+3nncL5kBwljOy+zgoGzk55FIm8PD9fqMbV3hp9BerzbKsuXvOQlL3nJS17ykpf8SLGT3W63r63l42F3qL0sdrrbORPcPN5ud7gIrQy/477EK4sGJj5p3MQhVZvI/aZBaDSB11eFI9Q7ncS9WKXX0eE3Iglh2zjrbbpsdq/xBZp6K+h5p/jlkQp7igm/0BENfyOyJ8iIvcY7dxsvQSq/sF3enYovTtq4jVfdIm9uWY1yAd6LoOb9vKZlXSyOkLKReDG/UPJe3bGG5I5RUFrQlJXPM1joasPVm8ro4z1l7Da9+pOnIZ6N0OWc18p4HGzXzWzGu89TKt+xjngZ4XM/iLCDy/xC5Y7YZpLokteueO1U3IbLtRQxgpokzPGLWGLO6xmlV9cwmZ9ay8R0GOk4eehhwjzfNEvPAUVYTYA+0BHSg6CJ9Q686v6YCDkZJe+Bwm37cwb/8BlfzDzK5zObfzSsqn6jwAXeKIhY/SJM3fTMZt+abbGPFzaDyuaz7VCc62GbB4yjeiGFwnlRHZMclZ7mBG5jJokJHyiLNLiHiuP2RCImYsX3a4vvl2XGbtTYt5uq8ml4j5acoko7nYk4Q4zpK1kDc14pBDvnjWr3CXPeKLam62U24tDTDv1chvP3DCmQ6sMlpM2KHlc4cw8dvE2IfcGbF/VtR3hjks/Zx3285XvNM7xiz8R8EuV/q8UIHbzEsUrxhL5KKFwLubAWKzxBXhLuNdTLWx53YQdr8ka4CXzJ15R08rb6I3a8BBEi3JSKH5Uu2972XFKuy6tJvHt1Fm/zTZNYOTFnBco0J9k2L9i3uIST2nM0xgvtuZDTmADPl4MpeX973gLvidbH8VjlJzalfvPmWGTT933miy3duRvnZSseSscfW+7E0KfwQqGrRpAWVGVKunTXn9RN83KDILJsOz+DKcg/5Sm8DAtHua2YbKHZntWvqlnwk8WwYeZExcsWOiV5vh1eM4MSoUhzqVhYNu375V5Z1dAOLhgpoOT4wkIj4mspobdO7Yo3KfjkgbkZXiWPSKllXWE2HOjljM3VfI5KqvGCym/jyyuVI1uohVX4YwA1b5jVfI4ZMD8yjBfq+Rw7IOvO7NiJxkZtQbXUOdztLgYwfs983XHHRo5aIn55KfsVnWwvwyiwrWq+Lne0LAADHX6Ll2afd7vlM3f/B3R+zTb6mLGS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AutoShape 16" descr="data:image/png;base64,iVBORw0KGgoAAAANSUhEUgAAAO8AAADTCAMAAABeFrRdAAAAnFBMVEX///9lZmoyYpdfYGRiY2deX2Obm52UlZdbXGBub3NrbHCqqqz19fXr6+uYmJv5+fmzs7XR0dPHx8hzdHfi4uPa2tuEhYjBwcKMjZDCwsOvr7EpXZTQ0NGjpKZ+foLw8PAhWZJ7mLtTVVnr8PW0xNdPUFXU3eg7aZxxj7Pe5e2Gn72esspZfqlPd6W/zd1nh66TqsXP2uanuc8MUY1DXS+PAAASzElEQVR4nO2de7+bKBOA5QgRjUYT7zleTt3tdi/tbvfd7//d3gG8kHg3aTT9Zf5p40HkERwGBgZFGRTbTwOMtiLYzctymf+8v1Xy7dPfvwxTTJZjgNXt4CKknquS/f1R8769f3z784870Jo7uiVYJsSqCidVMEf+fnMdm4G6Nl5L1F1Vut++vF3I+9ffbsO1I7I2XZf4Vfn+fL8Cfvv7Jl5ne7ULgoOqfL98vN0TON9k7SJUHKsS/nUN/PZ+Q5NON8qLA7Oq4G/v17xfFyutPNuaaq5Ejasy/q9dwf9byutv8utlgg27KuTX6wp+ezeHoAYkpGtz9YrqVIX8u8X78ddC3v1m6xcquMfoYPJloaGlbZcXkbQq5W/tBv3p5+NFyKuK+andopdV8KZ5cVQV849r3Lf33+0hrqfkRbSxKtt90iIrS9tq98sFB1Ul/vKtxfvt56tfpJ6qgnYYHb/+fLwY1V/pl3aftMCq3DgvomFV0l/vYnRsnRfr9zU6tq2vQNTG6Gh/wX/+dPUrT2X93qrg/2ZX8PZ51UNdwV9aFfz7z8eL8IDR8fbvT8ibVYX9pV3BX+bybl1fgeCkKu1f7T5pplX5BPWLsFsZHXZ7KuvbPKPjGXglo6NtVX7Mm8p6Ct7Gf2Z3GB2zKvgZvl/Z6Pi3bXR8/+nqF4CrCu6aq5xjdDwLb210dM10/Hy8A/4zkBnulWfhlYyOdoP+OoP3KfQVCK39Z9/bfdJ0o6OzfrFay9DraJJ1XsQjFwfy60iFsyH/2WT3Shcvzg61DKxiwUGdym2ualp9sbk1qlMOuOdwNPhUchf/WRdvs1pEUXK3t4C0nktTdnUuejMr3LhqjLo3UcJ+96taqyTF7/BqNf6ztlX59j51MrqTdy8lSHodahLvoeFtWpbEWw/ZFWcS77HrodKineVTWaO8StSnwR/NK/nP2kbHVKuySz9f8lrGRnjlRTvtBj3R6BivX+Xc06IfzjvoP5toVU7gtXt09ON51dp/1mF0/DNJZU3gVY7dX/AK9UsHrMppRscUXmXXWcgfyNvXKeBswH82yaoc11cgVmcnvEL9Ijww0zHJfzapfpW46/kr1C/CqE5zjfv2/mWCVTmNV+laUrpG/SJ646Kdibx+16NXqF95KmuR0THp+2XlbJdglfpFpDE62l/w+KKdifWr2HrrxazDi3BtdLT9Z+OLdqbyKsdH8va351unskZ4vSbl4bqkK9UvIgNGx/uY/2yEd1/3dzBuuKrhtXgH/Wdji3ZG9JWjS0P1q1ezFi/C9YM7/GcjRsdI/TpF2qS9motZj7fxn7UreGQqa4yX4Hpe8LoTXo1XMjp+nes/G+cNmsSXa/9X0s/oYv/ZXKNjlFd6mYpyobLWq19ppXCH/2xw0c6YviLwMpvSxnJpl/FStU+aGfVRXkQHVmW9DRkd4/UrzSpcJl/Em2i7PtGazn6Ut3//2YjRMYEX0Xr9hGJJzWER7zQZ5R32nw0YHVN4G1fGxW60H8g7oq/QiP/sn9t4Jfe6Yjad8Lr1S+pG933OVNYkXkS7Pq1V61deCj7H6BjXzzzzqJnsTCuMdet32OjotSqn1a+0uU3JEd4EL65dc2ZrrvKtd9ndRF6MmnFDNXm3bnuW15G2NVavzTGtPV+oLDvCP5p3Sv0aA/Mc/QvBJ9avvJ5A8chy3tzrl0ZHTKhfMuQd7V+SNZm3mdqvVNYi3hDpfWJMt5+ZDHi/3/rHhJN5pe2aZSe80H7uKz8mc3gl7fxf6+sdGBJO50WqZAXTxbx3GR+N7P4eGPLP4dWa25jTf73xr/zstnX135CjcKp+5tcbQOZBW7F+pegN7dY86AieUb8IG8198B2u2Z6bxWftvnfQDzyHV5pWYJN36/FKo9+Wah6Zcp/Fi+QuY8X6bTRn29QYnN2Yy9uMOqETLtbSV035/m235pHV33P0FQhp/A25sZZ/QR9Y3T8WqGJe/crbF5WwYX9o/Uou7/ZAcMzlPZP3ohNuKB7qD61nl9rjwPFAM3N5keRvaOSRvKTZ8t02NUaXrMzndTu+kAfyShN17b5ofEnSTH2F0IW/YQVedWCd+4SQDbPrVx5o/zDefn11g6mxlFf2N/wg3oH1SDcuGV3AiyRD49G8Ukid9kBhyu72+d8vuvCgPZa3eXLXRsIpK4KX1K88efdY3sHVdZP2ES7ildblPpQX63WKjpUqk1b0L+OV/Q0P5FWb4CNL9wEv40X0fJHLY3ilWY35C5Eq3gX6Cl3sFXkc7z221C2s34txw4PsjeaRN+yJXcor+V9/AG/3/qOhzQtT9zyP7KfrL57sb5D30zUXzw3vPfbTkcY/tmQh8AAvMtxK+vZacTS3K9n0iwMZ6u0/3ilQUvd+Z1zJQOmkVHjRxXmPXegfa/E+yX7nZqOG3RHobHp01WfZz05uNzWeiXcwUOHXGZEon4S3WfLWYWrMiVP4HLzSRsn2sHdWzK8n0Ve3bFl4vvq9x0bnZ+JF94vJ+Ay8ZMA/NsPUELzb/36bGf6O1ftzA7k/Qf0OLpScG1J1+7yyqXFDIJmn4W0G2m3/2CxT4zl4Jf9Ye9g7IxBUxbt5fbVwo8KT1u/ijShPytt30BXnXXAkwcZ5b/aPPRfvHQNtVryb1leDpsZMS/IJ6he7VTE7Nvp+W3Qk0LZ5B5bizDc1Ns97D//Ytew2zKsOzWosPKNuwJ+ztjSmxh93MTW4TNnZtJbUpsbdTj9SFG/IobOq3Bgop0eqzWKbk2FTY/kxsVs9oG5wKc7i4weVVhSRjYi0N6TlH/tY3JqZ+NdxcTYhAwc9LTy5rJYT2R7wgH/s48/bcAF4ezXcG/Pp49syO/JC/GxjB1r3BBJ9//j4dJ8jy8MIUdIb+eThIgWK/Xiv5OPt6/elx6S2xPaSc2/kk0fLoe6LfvlUy/df/7jXcfQveclLXvKSl7zkJS95yUte8pKXvOQlL3nJSx4rbJtaPYl90t2OqBJcxOR9qLvZornPs+7Ke6EhHyPpT91+sAP351MSjgnGWK2XXoYEF1281kHT+EtxKNYX8aZEDWReKocF6xcPHswLdKZqxnh3mtZ1ygfISdN2E5DZtH3tY4xVOeSv9FikiuI5BTVGXnO3pCq+4CVoEq+P1YK/6HNBuePXUEnWnRTeiDGRtw7n0MtrlGuAfMcJF7mllvJWMRDgwTG738DywQCynAnWJ/LWfplR3sVyK28l+j14cbUFXuLNkzCOxVWb88ZcIdh2HW0YEoR1bFd+PT/FcVM624Mc4rL19/Dy22w/jE/1V8J+hcdcPFjw1g+2FZ2tvuL/tS8ebbNt1LpZXfROceg3z7OgYLFV8uLMxWWwrJrXzygXtIebos9sbQMpPofK+XMhIiBbKWF/L1yxP3P/uQjMvbgiXpJ5RiKLwO/ntXHxObZcnk4sQ8lFvpSmULyg4PFKi+LEHuCaSVGw2imKTDl+Lj6LmvHh74lFCpUn5VvkfbgRxCjV0knAFFkieHcntQyNUvGeoMpVFROMiGYrEWV5geaI2bkafBeMZahwAROEicZ+Q2OKIkLgElxmOZgRhb9hFZLx/fU9vNA8dy5VMQtLykpgBixL9mCmfCLujsUEksIDMjMhImw8DRS/bonsNJOjhbhzXiVME8VI5XlgwhW2wzCgF4KSxYxXPSgB5O81vDmG3+kpCTPMdmCG6Y6FEtmnfsXLTsOlUZw4gM2XIp+hIMQIkxju4OvBHIpUN0xOKfxmMV17eaH02imBZDzuALstgAcHPN8wPcBlbZ96gtdL9wDl7lPnmtfc74HBSNOzqfjwmnUnOWWE78jy4J1CyZJUHJHBeb0yNErJG1K1jI6mY17xtb4qedm9vLHk8BSmUM4sM/b8HHJnHSW8at5fKiE8zRvixWeRDBGHrYISIVpMaJGsaXqVvmK8LD+9XD15yZsokr6K1PLrhFJCmkQtw46GlH6OBa+yhz/FNe8pinbCqmDP7+BV6+0hHuWfAvDS8ktWee8WaJF4Yx4a5i3LZhm8XcDzRHwHL0kSU9LPFW/VH/Xz+vAtChWSG6yCE8J0LXuHkKVX8jI9D+/zsj+yrSOr9zYvZFFvNI54iYFXLS1OIoeFMr0DRoO8VUwlFzNe1k6Q41tV0jbvaP2em6N74N0HpmdAE9QSrzQLS16hshpe77TfRa7azQulxRWT4Gs6v5rXTpxUC3SChnmrTY+C19LhkUR1o30NM7d+NeiXyvUAGWZlSSlTEnqw4wZLFdB+Bxn4p0o/u1yhU72HV21Co8S0kzffiW6FZTGDV7E0AuoaVCvNrIW8oBLKZ4MaYqf0OS7PUqVF2PBa8E1GDua5JPBnFKTO0VT76neMF5Qj1g/7xItH2vMVL7NSNNeAfk1l2SzgjTByz/tKHNaMcz/NQD/w4yLqAwvYiS8uD3xnQjvIhJ1EOnlPpPnMAQQKcs0b0ioQSDKTl4vHe0JnhNfq5N2pnRan6e8w2/hQ85bHNQNITuqwFt28FqkXXZuixV/zptDixW9QCdN57eigCUWYi+hwg/pKpISXf8ELv/WyMpLzGUwkTUvFk9ma/Ya3DMYDvFaBiDgn5Ai8muBV5f6IvRrRAPai4Ne8B6AUuUZz6tdUwfoQv42a9yjzsg6MtwBSRctj61oFr3gk2BdlZVgGLfagrtRyDoMpf4lXHJ/A2jNYT3ps5ZbDrLkgF+OFwPesitdnYwyWgimHTGnzsvO+NC+3fH5qPfSkE9szvCd8gHxZN8bqjxlCgedZNS+8PnzyfHFkmmPlHj/eMuFVARaLB93OGUyCHTz7CMMCnLMDP7HuQ56xwUJlSbw5y4N9mCnYvlTPoGNgmem+kmdM6cF4obKfwwLsISMDo1S8vGteC/4OH7YLOcCdRjqV12eKCsEABporM7Rsgz24ONW8O8pGBQGbeYCOS88wRYbgPbELhW4pdkb5s0HpchuIW/J6ZlDMTHlCaB0f7EQp4aMOjUBiKOrBgUTFkWkdqqqgzuv5jRO38iFNxLXGHq6XvAVlEZoSlr0KvUrsEkwjJS2oHBjLKQiLzmnzFifaLy3Ye/cDli80a0O0yRDBg+HV7Mv5jTyghI0XFHvPE9IAiia+ZI39hSl1O+UjFfjBP4Xqp0ozZiuHYR3+zT7BL5arfdSCIIA+33ayQGNEXpymjgeKM4xFsfMYkmRpOcj04brIA1Kc+AjKgRwOMKz1oyA4sQTy+B5ShSzbOAzLAXNclsNM0iwIIqfS/5YDD7b4/bb4+3nncL5kBwljOy+zgoGzk55FIm8PD9fqMbV3hp9BerzbKsuXvOQlL3nJS17ykpf8SLGT3W63r63l42F3qL0sdrrbORPcPN5ud7gIrQy/477EK4sGJj5p3MQhVZvI/aZBaDSB11eFI9Q7ncS9WKXX0eE3Iglh2zjrbbpsdq/xBZp6K+h5p/jlkQp7igm/0BENfyOyJ8iIvcY7dxsvQSq/sF3enYovTtq4jVfdIm9uWY1yAd6LoOb9vKZlXSyOkLKReDG/UPJe3bGG5I5RUFrQlJXPM1joasPVm8ro4z1l7Da9+pOnIZ6N0OWc18p4HGzXzWzGu89TKt+xjngZ4XM/iLCDy/xC5Y7YZpLokteueO1U3IbLtRQxgpokzPGLWGLO6xmlV9cwmZ9ay8R0GOk4eehhwjzfNEvPAUVYTYA+0BHSg6CJ9Q686v6YCDkZJe+Bwm37cwb/8BlfzDzK5zObfzSsqn6jwAXeKIhY/SJM3fTMZt+abbGPFzaDyuaz7VCc62GbB4yjeiGFwnlRHZMclZ7mBG5jJokJHyiLNLiHiuP2RCImYsX3a4vvl2XGbtTYt5uq8ml4j5acoko7nYk4Q4zpK1kDc14pBDvnjWr3CXPeKLam62U24tDTDv1chvP3DCmQ6sMlpM2KHlc4cw8dvE2IfcGbF/VtR3hjks/Zx3285XvNM7xiz8R8EuV/q8UIHbzEsUrxhL5KKFwLubAWKzxBXhLuNdTLWx53YQdr8ka4CXzJ15R08rb6I3a8BBEi3JSKH5Uu2972XFKuy6tJvHt1Fm/zTZNYOTFnBco0J9k2L9i3uIST2nM0xgvtuZDTmADPl4MpeX973gLvidbH8VjlJzalfvPmWGTT933miy3duRvnZSseSscfW+7E0KfwQqGrRpAWVGVKunTXn9RN83KDILJsOz+DKcg/5Sm8DAtHua2YbKHZntWvqlnwk8WwYeZExcsWOiV5vh1eM4MSoUhzqVhYNu375V5Z1dAOLhgpoOT4wkIj4mspobdO7Yo3KfjkgbkZXiWPSKllXWE2HOjljM3VfI5KqvGCym/jyyuVI1uohVX4YwA1b5jVfI4ZMD8yjBfq+Rw7IOvO7NiJxkZtQbXUOdztLgYwfs983XHHRo5aIn55KfsVnWwvwyiwrWq+Lne0LAADHX6Ll2afd7vlM3f/B3R+zTb6mLGS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42" name="Picture 18" descr="http://upload.wikimedia.org/wikipedia/commons/c/c8/NIH_Master_Logo_Vertical_2Colo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672" y="1295400"/>
            <a:ext cx="1460728" cy="128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3.bp.blogspot.com/-HolsuEZ7pXs/UaeJlb7XkWI/AAAAAAAAIac/OTJUovmrdqA/s1600/logo-nsf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00400"/>
            <a:ext cx="1254228" cy="123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maplight.info/About/RockefellerFamilyFund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336" y="1828800"/>
            <a:ext cx="3177864" cy="762687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cue.usc.edu/Ford%20foundation%20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819400"/>
            <a:ext cx="2230488" cy="108550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data:image/jpeg;base64,/9j/4AAQSkZJRgABAQAAAQABAAD/2wCEAAkGBxQTEhUTEhMWFhQXFBQWFxgWEx0YHRcYFBYYGBcYGBoaHCghHhslHBYXJDEhJiksLi4uGh8zODMsQygtLisBCgoKDg0OGxAQGzImICQyLDQ1OC03NSwwMCwwNCwsNC8wLywsLCwvLCwsLC0sLCwsLCwsNCwsLDQsLCwsLCwsLP/AABEIAKsBJgMBEQACEQEDEQH/xAAcAAEAAgIDAQAAAAAAAAAAAAAABQYEBwECAwj/xABNEAACAQICBgUHCQQIBAcBAAABAgMAEQQSBQYhMUFRBxNSYZEiMjRxdIHSFBcjQmKCk6GyM3KxsxYkQ3OSlMHRU2OiwlRkg+Hi8PEl/8QAGwEBAAIDAQEAAAAAAAAAAAAAAAQFAQIDBgf/xAA+EQABAgMFBAcIAQQBBAMAAAABAAIDBBEFEiExUUFhcZETFYGxwdHhBiIyMzRyofAUI0JS8WIkgpLCFlOy/9oADAMBAAIRAxEAPwDeFESiKF0/rThsJ+2k8u1wi+Ux93Ad5tUyVkI8z8sYanL94LhGmYcL4iqNpDpXckiDDqBwMjEn/CtreJq8hezzaf1H8vM+Sr32mf7W81GHpQxvZg/Db46lCwJXV3MeS5dZRdAuPnQxvZg/Db46dQSurufonWUXQJ86GN7MH4bfHTqCV1dz9E6yi6BPnQxvZg/Db46dQSurufonWUXQJ86GN7MH4bfHTqCV1dz9E6yi6BPnQxvZg/Db46dQSurufonWUXQJ86GN7MH4bfHTqCV1dz9E6yi6BPnQxvZg/Db46dQSurufonWUXQJ86GN7MH4bfHTqCV1dz9E6yi6BPnQxvZg/Db46dQSurufonWUXQJ86GN7MH4bfHTqCV1dz9E6yi6BPnQxvZg/Db46dQSurufonWUXQJ86GN7MH4bfHTqCV1dz9E6yi6BPnQxvZg/Db46dQSurufonWUXQJ86GN7MH4bfHTqCV1dz9E6yi6BPnQxvZg/Db46dQSurufonWUXQJ86GN7MH4bfHTqCV1dz9E6yi6BPnQxvZg/Db46dQSurufonWUXQJ86GN7MH4bfHTqCV1dz9E6yi6BPnQxvZg/Db46dQSurufonWUXQJ86GN7MH4bfHTqCV1dz9E6yi6BPnQxvZg/Db46dQSurufonWUXQJ86GN7MH4bfHTqCV1dz9E6yi6BPnQxvZg/Db46dQSurufonWUXQJ86GN7MH4bfHTqCV1dz9E6yi6BPnQxvZg/Db46dQSurufonWUXQJ86GN7MH4bfHTqCV1dz9E6yi6BPnQxvZg/Db46dQSurufonWUXQLvH0pYwb0gI/cYf99YPs/LHIu5jyTrKLoFOaK6VkJAxEBT7UbZh71Nj4E1Bj+zzwKwn13HBSIdpNJ94UV80XpSLEJ1kEiuvcd3cRvB7jVDGgRILrsQUKsWRGvFWmqzK5LdKIlEVC6QdePk98PhiOut5b7+qvwHN/4Ve2VZXT/wBWL8Owa+ir5yc6P3GZ9y1FLKWJZiWYm5JNyTzJO+vXNaGigFAqQkk1K61ssJREoiURKIlESiJREoiURKIlESiJREoiURKIlESiJREoiURKIlESiJREoiURKIlESiLN0RpWXDSCWFyrDfyYcmHEVwmJeHHZciCo/cl0hRXQzVpW8NUNZ48dFmHkyLYSJfcTuI5qeB91eHn5F8pEunEHI/u1egl5hsZtRmp+oKkKF1w018kwry/X82MHi7bvcNp91TJCV/kxxD2beC4TMbooZcvn+WQsxZiSzEkk7ySbkn3179rQ0ADILzZJJqV1rZYSiJREoiURKIgF93r91Yqs0KzI9FTtYCGQ3IA+jO0ncBs422c65OmIQrVww3rcQnnYV1TRkrbVjY+duF/M8/dy40MxCGbv05LHRuOQXgYmAzZTl52NvGul5taVxWt00qulbLCURKIlESiJREoiURKIlESiJREoiURKIlESiJREoiURKIlESiKV1Y002ExCTLewNnHaQ+cP9R3gVEnZVszBMM57NxXeXjGE8OC+hIZQyhlN1YAg8wRcGvnzmlpIOYXpAQRULV/TNjiXggB2BWkI72OVf0t416f2ehe6+JwHj5KptN+LWrW1elVUlESiJREoiztGaKknv1algti2WxYDmsd8ze4VHjzLINLxpXLTnkO1dYcJz8l74DCquK6qRWcXZRlC3JKnIwVyFPA5Sdt65xYrnQL7TTI7e0VGPbRbMYBEulTU88SRvH1oXMyOoZTE0fWxyJKrRxFtoIRsvm+Vw3CE1kRzw67XMag0IIxdTPEVzw2qSS1rSK+GeeAWNidORiFY42cOsUIEirY58O7MgbMdqWINxYgqN9dGSjzEL3AUJdgdHAVpTb3g7Fo6O0NAB2D8LwbTETTSvlZEaCZEUANledWznzh5OZ2t9kLyrp/FiCG1takEE8G0ps0A7arTpmlxOyh/KyVxscuIRuvEcLfJw0RDDIsOQlb2ygXTYQd522ua5mFEhwSLlXC9jqTXHXbjXyW99rng3qDDDgvZMCuIclkUF/2XlrZpGs7xs8WwHLmyX2WtflXMxnQG0BOGeeAyBAdvpe/CzcEQ4jhx7Pwq9Do55HtEjZWEjpn2XRL3ObYuwA3O64NWTo7YbavIqKA01O7NRhDLj7o1WERXaoXJKyiURKIlESiJREoiURKIlESiJREoiURKIlESiJREoiURKIt5dGeNMuj4r74y0fuU+T/0la8NbMLo5t1NtDz9V6GRfegjdgqH0vH+vL7PH+uSr6wB/wBKfuPcFXWl80cFSau1XpREoi7RxliFUEkmwAFySdwArBcGipyWQCcApZNCP1JkXN10chDxFSGVVC2bKRdtrC/IW77QzNN6QMPwuGB2E44eS7iCbt7aNiztLYzDpIzqhEl2DLGwEbqwzB9l+rYG2xeK3su6o8vCjOYGuOGpzG7eN52HaukR7GuqBjuy9FA4/HSTNnlYu2ULc7yF2C53k24m5qwhQmQm3WCgUZ73PNXLGrqtFzREoiURd4pmW+VmW4scpIuORtvFauY13xCqyHEZLN0bjVRJY2zL1iqudQCQqtmK2JHktsvt+qK4RoTnOa9v9tcDwpXI4hdIcQAEHapifCxthzLICQnVhbMTlhdCIlQ+aXEgs4N95tbbUJkR7Y3RtzNa73A4120I+FSCxpZeOzu2duqrk+FdMudGXMLrcWuLkXF+Fwas2xGPrdNaKIWkZhdJIypKsCCDYgixB5EGtmuDhULBBBoV1rKwlESiJREoiURKIlESiJREoiURKIlESiJREoiURKItwdDh/qcvtLfy4q8f7Q/Ut+0d5V5Zvyjx8lVOl305fZ4/1yVa2B9KfuPgodpfNHBUqrtV6URcURWDR+jGVSUXrZQSk0SAiWEXADJ333kA23HYdtdGjtcaON1uYJ+F3HwHaFKZDIFRiduoTS+npNkYkJZCwMmy5tnTyCPKAKsbi5FybW4peTh/HdwNMORx2YHLCuu5EjO+GuIUBVioqURKIlESiJREoiURZOBxzRG6n+Gz7Skg5W+0K4xYLYgx/eOo3LoyIW5K36A0YdI48ShSMNF1dyQBsQAhNmzMzXJtzPdVRNRxIytw/G6v528AMlNgwzMRb39oXp0vxp8rjyD6QxDPbj5RCX79/utWvs+X9A69kDh4rNpAdIKZqiSIVJVgQQSCCLEEbwQdxq+BBFQq4gjArisrCURKIlESiJREoiURKIlESiJREoiURKIlESiJRFuDoc9Dl9pb+XFXj/aH6lv2jvKvLN+UePkqp0u+nL7PH+uSrWwPpT9x8FDtL5o4KlVdqvSiLK0ZPGkgaVWZbEeQ+UgnYGBsdq7wOYFcY7HvbRhod+I4du3ct4ZAPvKW1kx6sFUFJSVUpKQRKsYFskp3M5I37bC9jYgCHJwXNJJBbnUf2k6jQct+SkR4gIpnv203qv1ZKIlESiJREoiURKIlESiK06l6mSY1s7XTDg7X4vbeqf77h+VVVo2oyVF1uL9NOPkpkrKOimpyWyNO6dw2i4BFEq57fRxD9Tnfa+8naa83Kyke0Ipe84bT4D9wVpFjQ5Zl0clSdT9AT6QxPyzE36sOHLEW6xl3Ig7IsB6hb1XdoTkKSgfx4PxUpwB2neVAloL48TpX5Lz6XBH8tXIBn6pestzuct+/Lb3WrawC/wDjG9lXD94rFo3ekFM9qpFXir1xRFaTqJiRa7QC4Bs06g2IuNhqr63lzkHclN/gxN3NDqJie3h+fpC063gaO5FP4MTUc0OomJ7eH5+kLTreBo7kU/gxNRzQ6iYnt4fbu/rC+qnW8DR3Ip/Biajmn9BMTa+fD23ekLx//DTreBlR3JP4MTUc0GomJ7eH2b/6wvqp1vA0dyT+DE1HNcDUXE9vD/5hadbwNHck/gxNRzQ6i4nt4f8AzC063gaO5FP4MTUc1yuomJJsHw5J2D+sLQ2vAGYdyT+DE1HNcf0FxHbw/wDmFp1vA0dyKfwYmo5rldRMSdz4c7L+kLuG80NrwBsdyT+DE1HNcf0GxHbw/wDmFp1tA0dyKfwYmo5p/QbEdvD/AOYWnW0DR3IrH8J+o5qI05oaXCSdVNlzZQ3ktmFmvbb7jUyVmocyy/DyyXCNBdCddco+pC5JRFuDoc9Dl9pb+XFXj/aH6lv2jvKvLN+UePkqp0u+nL7PH+uSrWwPpT9x8FDtL5o4KlVdqvSiKz6NmwhgJZAGWMq6mUKZCAGUr5BJu6/VIIB27Kq4zZkRaA4E4YVpsNcQMBrXdipjDCuYjHv/ABqqyxub7vVVmMlDK4rKJREoiURKIlESiJRFftR9QGmyz4oFYdhWPc0neeKp+Z7hv8/aVsCFWHANXbTp6qylJIv96JkrLrjrvHg1+T4UKZgMuwDJCBuBA3t9nhx5Gts+ynzR6WN8P5d6b+SlzM42CLjM+5V3U/UyTGP8rxpYoxzAMfKl7zyT+PCwqwtC1GSzeglsxpkPX9zUaWlHRT0kX/asuuWukeCX5PhwpmC2AA8mEW2XA423L48L1tnWW+aPSxfh/J/deSlTM22CLrM+5adxM7SMzuxZ2JLMTcknia9kxjWNDWigCo3OLjUrzrZarg0QK1dJA/ra+zwfpqqsb6c/c5Tp/wCYOAULpjfEOWHh/wCpc3/dU2XycdXHy8FHjZjgFkY/R00kgWKGSTJFAhyRl7ERKWByjtFq5Qo8KGwl7gKlxxNNp8Fs9j3Oo0VoBlwXvp3QeJUoDhpckcUa5uqa18ud9tree7VpKzcBwJvipJ2jgPwAto0GIKe6cAsOeBurhhRSzsGmZVFyc+xBYckTN9812Y8X3xHHAUHLP8mnYtCDdDBnn+9iyG0XMmHCiCXNK2ZrRNsSPYoOzi2Y/dWuYmITo1S8UaNRmc+Qw7StujeGUocV10fo6WIPO0MgMYAjvGw+ka+Vto3KAzX5hRxrMaPDiEQg4Y54jIbM9uXCuiwyG9tXEZd6hrVNXBSWF+hj63+0cMsX2RtDy/xVe/Mfqior/wCq/o9gz8B4ndQbV1abrb205efko5EuQALkkAAC5JO4AVJJoKlchUqY+ROFMEEbSSG3XtGhfaDcRDKD5II2niw5KLw+lZXpYrgB/aDh/wB2O07NBvJUi46l1gqdvkvGbV3FKLthZwOfUt+eyt2z0s7ARG8wtDAijNpXKoMMAzAHEEXVSP2IO53H/E4heG88BWCTMGjfg2n/AC3DdqduQ2rPyxU/F3KR16YmTDEm5OBwpJO25yttNR7LADIgH+bl1nM2/aFW6s1DSiLcHQ56HL7S38uKvH+0P1LftHeVeWb8o8fJVTpd9OX2eP8AXJVrYH0p+4+Ch2l80cFSqu1XqR0BFeW94xkVn+lByXAsA1ttrkVFm3Uh0xxwwz7F2gCruGqzdZcPEgXJCiFmJDxz9YjoosSozHLdidhPCuElEiPJvOJpsIoQeQrgukw1oyHI1UDVioqURKIlESiJREoi5RCSAASSQAALkk7gBzrBIAqVkCuAW1dSOj8R5cRjAC/nLEdyd7827tw/h5S0rYMSsKBlrrw3K4lZEN9+JnosfXbpAJJw+CJJJytKu25OzLF3/a8OddLNsfARpjl4ny5rWanf7IXPyXpqR0f5bYjGi7ecsR2245pOZ+z48hraVs1rClzhr4DdvWZWSob8XP8Ac12131/yk4fBG7+a0o22O7LHzbv4cO7Fm2Pe/qzGWwee5Zmp2nuQ81gaA1Eth58RjdjGGQorHahyk9Y57XIcOO3dImrXrGZClsqiu/cNy5QpP3HPi6H/AGtcivRqrXNEXBoECtXST6Wvs8H6aqrG+nP3OU2f+b2BWvVjUVJWGIxIzJ1cAjj4MFhQZn7rg2HHjVTO2s6G0woOdXVPEnAeamQZMON9+VB3Kb1j1uTDTx4SFA0jFM3BYlY7yBvNtttmyoUpZpjwnR4ho0V4krvGmhDcIbRiqxoPpNnedUliRkdwoyXVlDGwO0kG3HdVnM2DCbCLmONQNuI/eaiwrQcX0IwXfDYhJNYEkjYMjoGVhuIOEO2sPY5lkFrxQg/+ywCDOgjL0WwtO4xocPJKi53RbqvaPAbOdeeloTYsVrHGgKs4ryxhIVMh6T41mMc0VlBCmSNswzADMcpFyoa+0G5A3VcmwHmHfhuxOw4cO1QhaLQ664KyaW1dwmOjDsinMoZZY7BrHaCGG8dxvVbAnZiUdRpyzByUmJAhRhUjtWmtbsBJBinjlAFrZLeb1drJl7gBb1g17Oz4zIsAPZ28dtVRzLHMiEO/Qrp0calhk+VYgHyh9Eu45Tvc8Rcbu7bxFUtr2p73QwjlmfDzU6SlML7+xTututcWjVWGCJTIVuEHkoi7gWtztsA5VAkLOiTzjEiOw1zJKkzEy2XF1oxUDD0kTxW+UxxszEHq4wUZEPFiWPlHZZeW0kXFT3WHCiV6EkAbTiCd2Aw1PJRhaD2fGPRV7pKxsc+JSaIgo+HjYEfvODfvFrH1VY2NCfCgGG/MOPgo089r4gc3RY+vHn4b2DC/pNdLM+GJ97liczb9oVcqyUNKItwdDnocvtLfy4q8f7Q/Ut+0d5V5Zvyjx8lVOl305fZ4/wBclWtgfSn7j4KHaXzRwVKq7VepLRWL6tJSYhJmCLZlJW1ySGKspBNhY9x9dRJiGYjmgOpSpwz/ACCu0J10HCq66aKZk6tERerU2RnYEtdr3k8riBY8q2lr103iSanOg3bMEjUqKD97VH1JXFKIlESiJREoi7RRliFUXYkAAbySbACsOIaKnILIBJoFubVPVOHR8RxGJK9aFuzt5sQ5L38L7zwrxk9aMWdf0UIG7sG08fJXsvLMgNvPz7lUtatcZse/yXBqwiY5bAeXN6+yndy2nkLaRs2FKN6eORUch5n9ChzE0+Oejh5d/orXqhqZFgU+UYkqZguYsT5EQttyk8ebeHfU2hacSbd0UIe7+T+6KZLyjYIvvz7lW9bddJcY/wAlwIbIxy3UeXL3Dsp/Eb7DZVlI2VDlm9PM5jkPMqJMTbop6OF/tWLU/UuLBL8oxJUzBbkk+RCLbbE8ebeHfXWhakSbd0UIG7+T+6KVLSjYIvvz7lVNftePlN4MOSIL+U24y27uCd3Gray7J6D+rF+Lu9VDm5zpPdZl3qjVequSiLg0CBXXXHB9dpKCL/iR4VD6m2H8qpLOi9FJPiaF5VjNMvzDW60W5oowoCgWAAAHIDYBXjiSTUq6ApgtBTYsyYnF4hibgTsP/UbqU8OsHhXvGwgyBDgj/j+PePOi88XViPed/ksLRXkiWXsRlV/fl8geClz92u8f3i2HqfwMe+g7Vzh4Au08VY+iyEDGRyMN5eOP97qnd29QUAH+8FV1tuP8dzBuJ4VAHM9ykyAHSAn9w/ea2jrhMUwWIZTZhExB5Hn668vIND5ljTlUK3mCRCcRovnxEJIABJJAAG8k7gK+gkgCpXmhUnBbt6M5h8laHNmMEhRje4uwDkL9kEkX42J3WrxNsNPTiJSl4V8Md5zV/In+nd0WB0n4BCcNMwzPnMKKRsdpLFM/2VIY243txJHaxorx0kMGgpU7gM6bzluzXOehglrjwV5w8WVVUcABc8bDeapHOvEu1U9ooKLSetuJyYyeZ7NMZCI0O0RonkpI47RABVPvHgD7WQh3pZkNuDaYnU5kDdqewbVRTL6RHOOfcqo7kkkkkkkkk3JJ2kk86tgABQKCTVcxRsxCqCzE2AAuSTwAFHODRU4BZAJNArHr4hWXDA7xgcMDYg7QG4jYfdVZZRDocQj/ADcpc4KFvAKtVaKGlEW4Ohz0OX2lv5cVeP8AaH6lv2jvKvLN+UePkqp0u+nL7PH+uSrWwPpT9x8FDtL5o4KlVdqvU3qyTmKjFthwWW4RirPw2G6rsud7cdxqDO0AB6O/nniB3nkO1SYFcr1FjaxSFp2J6y+WP9qQX2RrtYjid/vrpJgCEAKbcsszkucckvr3qNqUuSURKIlESiJRFb+i3RolxysRdYkaT72xV/Nr+6qe243RypaM3GnZmp1nw70Wp2Ka6YtLHPFhlPkhetccySQl/VYn3ioXs/LC66Mc8h4rvaUU1EMKy6qaCh0dhTNLYSdXnmcjaotfIvcN3efdVZPTcSej3GZVoB4qXLwWwId457VSNMaaxWl5uow6lYQbhb2Fu3K3+nhc1eS8rL2ZD6WKau/cB5qBFixJp1xmX7mrzofQ2F0VAZZGGe3lysNrHsIN9u4bTxqimJqYtGKGNGGweJ81Phwocsyp5rW2uOuUuNbKLpAD5KX2tbcz8z3bh+dels+zGSovHF+unBVczNujYDAKsVaKGlESiLg0CBX3WLECPS+Fc7gMJf1bAaoJNhfZ8Ro/5qzjmky0nctwV5BXK+fNJQmFZ0Owtimj90GYt+ckZ91fQYLxFcxw2Nr/AOVPIrzkQXQ4anuWNifIw8ScXZpm9QvHH/CQ/eroz3oznaYeJ8OS0dgwN1xVn1L8nSeFhH9ksob+8aJ2k8DZPUgqstH3pKJF/wAqcqgDz7VKlsJhjNK86FbJ149AxP8ActXnLN+rh8QrWZ+U7gtIYT6GPrv7R7rD9kbQ8vu2qvfmP1a9rE/qv6PYM/AeJ3UG1UDPcbe27PNbN6HICMLK53NMbepVUfxJ8K817QPBmGt0HiVbWaKQyd6dK2PWMYMHeMQJfuxb/wBdYsOCXmKR/jTtP+kn4gbcG+qvqm+0bqoqKwXzzrZAUxuJU7+vkPuZiw/IivoUg8PloZGg8l5qZbdiuG9YODwbSEhbAAXZmNlQc2PAfmeF67xIrYYx9TwXNjC7JZE2LVFMcF9os8pFmccVXsJ3bzx5Dk2E55D4vYNg46nu2arYvDRRnNSmvHn4X2DC/pNRrM+GJ97l3nM2/aFXKslDSiLcHQ56HL7S38uKvH+0P1LftHeVeWb8o8fJVTpd9OX2eP8AXJVrYH0p+4+Ch2l80cFSqu1XqW0FFCwfrtwZLWjZ2IOYFVysLbcpvfhaoc0YoI6PftAGzWu9SIAYa3l11igyyJscXiQ/SRCJjlul8gJA83nWZN15hxGZyN4a59qxHFCOG3BRdS1wSiJREoiURKIto9C+G8nEy82jQfdDMf1CvLe0UT3mM4nwVxZjcHO4KA07/WdNZN4+URR/djyhv4NU+W/oWZe/4k9prRRov9SbpvCuPS9jCmDWMf2kqg/uoC38QtVFgQw6ZLj/AGjvw7qqbaLqQqalevRjg1h0eJiLGQvIx+ypIX3WW/vNc7ZiuizdwbKALaRYGQb2q1brLrDLjJTJITlBPVpwReAtz5nj+VepkpKHKsutGO06qojx3RXVOSiamLglESiJRFwaBArrril9J4cc0wg8SKpLONJF5+9WM19Q3sV/1F1qXGRFWNpkOVvtg3ysvrCm47jVBadnmVfUfCfxuVhKzIitptCgukbU6ad1lwyhhtzoDY5msDIL7DcBQRv8kb77J1kWnCgtMOMeB3aeXFcJyVc8gs/d6ruE1axMuLJGHkCRbI+sUordSoWLawGwkKx7r1YxJ+BDlqF4q7OmJxxOXIKK2XiOi1u4DXcpbVjVp8HpOLr2zs6t1bL9Z2icyHbtIWxB/fQ7KiTs82akndGKAUruFRTnn2FdoEuYUcX9uXI1WwNY8J12FmjAJzIRZbXPct9lzwvsqglIvRRmv0KsYzb0Mhavg1AxuJlzTKuHj2AXcNlRdiqiqTew5kc69O62JWBDuwyXHlU6klVQkosR1XYBbNhSDAYYKWEcMS2ux3neT3sTfYN5NeZcY05HJAq537yCtRcgQ9AFqbWzTnWz/KHXysoGHiYX6tN4llG7Mb3CeonYBm9XISnRwuiacP7jqdBuGRPLGtKaYjXn3z2DTeVdujnW5cRGuHmf6dBYFj+1UbiDxYDePfztS2vZxgPMVg9w/g+WinyU0Ijbrs+9eWvupBxMoxMW/LaVABmcKPJKXIGbcu0gbuVjvZlqiBDMJ/Ydg47tuC1m5PpHXx2qjPq/jpiIo8JLHGDsUqVF92Z3awZu/wAAN1XgnJSEOkdEBPPsAFaD9KgdBGebrWkBYutOrEuCaNZCG6xLgqDbMDZkHO11299dpGfhzYcW4UO3TVaR5Z0EgHasnXtCJMMCCCMDhQQRYghWuCOdcrLILIhH+blvOZt+0KtVZqGlEW4Ohz0OX2lv5cVeP9ofqW/aO8q8s35R4+SqnS76cvs8f65KtbA+lP3HwUO0vmjgqVV2q9SOgsd1MhJkljUoQWhNn2WYAHvKgVGmoPStADQTXblou0F904kjgu2m8fHKQY0kU5nJMkvWE5yCOAtY32d9YloMSEKPIOWQpkkaI1+QPbioypS4pREoiyNHYJ55UijF3dgovu28T3Df7q5RorYMMxHZBbw2F7g0bVsyDonjsM+JfNxyoAPdcmvNO9on191gpxVqLMbTFy9R0Twf+Il/wr/tWv8A8hi/4D8rbqxmpUwi4bQ+EIzE3ZmAYjPK5AFgBwsAO4VCJj2nMA08gF2HRykPP1WrtVZZpdIxSRrmkaYyNyAYkyE8gAT+VeonmwoUm5jjQAU8lUy5c6OHDOqu/THPF1MKH9rnLJ3IBZye4nL4d1Uns8yJ0rnD4aY8din2k5twDapzVyN4NFKJkLMsDnIguSpuVWw+tYgVAmyyLPHozQEjE668FJg1ZLi8Ni0YVI2HYRsI5Wr3Va4rzxSsrCURKIlEXBoECvWtI/8A6kHdHhj/AIVv/pVFIn/oH8XKymPqG9irOHLDDxhCRI+IOUg2N0RQtiN22U1ZuumM69kG49pPkooJDBTMlW7D694qN8R5avFEGy50uSQwjj8oEE3JzG9zYGqh1kS72Q8CHOplwqcPxyUsTkQF2g/0u+L6QcaywpGsSyy7diE2DHLHbMxFzYnbwK1rDsaVDnOcTdbv0z2dnNZdPRSABSpVexmss/yxJo5DJJEDHGzDNmLAq7Bd3lFmsBwyjhVhDkYP8csc2gdid20Y7qCvaozph/ShwNSFM43X/Gq6woyNILK5EYOaQnzVHIbFvxN+6ocOx5UtMRwIGzHZqeOa7unYoddGa89J9IWMW0ayoXW/WOsa2zH6qcLLuvxN+Fq2gWLLO99zTTYK7N/HTZxWIk9FHugqHx2kZTabFyNLMReKNzcIDukZdw7ltt3nZvmQoMP5cAXW7SNu4HvPJcXRHfFENTsCgZZSzFmJLEkkk3JJ3k1Pa0NAAyUUkk1KkIsMsNnmvn2MkQJB5hpCNqjiAPKPdvqO55je7Dy2nwGvHLiuoaGYuz0U1gukXHR3u6SC+6RL27gVsbe+oUSxJR+wjgfOq7ttCM3epaLpBx0ilrQRRjYZGRrA8luxzN9kA1EdY0ow0q5x0qPzhgN5ou7Z6M7HADVVrS2skkjZg7s9rdc9s9jvEajyYl/d29/CrKXkGMbQgAaDLtObjxw3KLEmC44Z6+Wi9tef2mG9gwv6TWlmfBE+9y2nM2/aFXKs1DSiLcHQ56HL7S38uKvH+0P1LftHeVeWb8o8fJVTpd9OX2eP9clWtgfSn7j4KHaXzRwVKq7VeuUaxBsDY3sRcG3McqwRUUWQaFWnECB4SwWJA2ZVkmYqxYkOerjhQ7FYhc77LC2zhUsMZkShJNKGjcRpiXHbnQKa645lcO3wp4qryxlWKsLMpKkciDYjxq1a4OAIyKhEUNCutbLC98Bg3mkSKMXd2CqO8/6VzixWwmF78gtmML3Bo2rZ2g+jibDSJOmKTrVDWBhJUMyMt75xe2a+7hXmJm24cdhhGGbpptxwIOnireFIOhuvB2KxNJ6F03HcriGlH/Llsf8ACwXwF67QZqyn4Fl3iPKq0iQpsYh1eCqeN0/pGNsss+JjbkzMp/OrWHJyUQVY1pG6hUN8eYbg4kKHxWLeVs0js7c3YsfE1NZDZDFGAAblHc9zjVxqprUzWJsHKxVI2MmVM0hKhBm2m43Dn6hUG0ZITUMAkilTht/dikSsfonZZrZuvuq6YuFpo1BxCouRszbUU5itluCSC1tm815my590tEDHH3CcRhnl/vFWs3LiKy8M1XuibWF2kfDSs73GdCzFsuQAFdp2C1rADnVhbsmxrBGYANh7dqjWfHJJY5eevGoMrYjrcHHmWUlnXMqhG2bsxGxtp47b91bWbbENsK5HNKZZmo9FibknF96GM1xofouLC+IxCg8UiAYj1sf9vfWZi37vymdrvL1SHZ1fidyWZjeidLfQ4lgeUiBgfetrfnXGH7RPr77B2GnfVbusxv8Aa5VzFdG+MjuSYcigkv1tgAN5OYAirFluSz6AVrpRRXWfFboqgwsbXv3jj31cA1UErqayECvOtptpBT2cHm/w4eQ/6VRSGMmRq/8A9grKZNI4O7wKhsF5JwtxsjilxB9as7L49WnjU2JiIlNpDe7zK4MwuV2AlY+Fw2aOKK9jNIZHblFEGUN7vpyf3RW8R9Huf/iKDicaf/nmtGirQNTXsH6V2fE/tcTbKXJihHZGUKT9yPKt+bd1YEP4YOdMXd/5OPALJdm/XAfvBY+DPUx9cf2jXWHutseX3eav2rn6ldIo6V/R7Bn4N8TupqtW+42/t2efku3o6f8APdffFGw/J2B9yn7Wx893/Efk+Q/J4Yvljefx/tcQRCBRJIAZCLxxkbAOEkg5dleO87LZjnGMbjMtp8B4nZlnlgC4Lxz2eZWGA8smzM8jn1lid9dvchM0AXP3nu3rM6xIPMKvN2/OSP8Ac4M/29w4X2NXGjo/xYN02njoN2eui6VEPLE9ywoo3keyhndiTsuSSdpP/vXdzmw21OAC5gFxwxKzOrih8+0snYU/Rr++w88/ZU2+0dorheiRfh90a7TwGzicd21dKNZnifwsTF4t5DdzewsBawUclUbFHcK7Q4TWCjR68TtXNzy7NeKrfYNpOwAca3qBiVqMVZde0IkwwIIIwOFBBFiCFa4I51W2WQWRCP8ANymTmbftCrVWahpRFuDoc9Dl9pb+XFXj/aH6lv2jvKvLN+UePkqp0u+nL7PH+uSrWwPpT9x8FDtL5o4KlVdqvSiKT0TpGRSqRxxyPf6MumYoWP1Lm2/btBAO2osxAY4FznEDbQ0rx9F2hxXCgAqdi8p9HydV8ofYHbZmYBpAd7qCbst9hPM+u2zI8PpOibs0yG46HcsOhuu3ysGpC5L3wONeFxJE2VxezDeMwKm1+Nia5xYTIrSx4qCtmPLDeGazsLrLi4zdMTNfvkLDwa4rg+QlnijoY5U7l1bMxWmocVZ9F9KOISwnjSUcx5DflcflVXG9n4LsYZLfyPNS4dpPHxCqt2B14wGLXq5rJf6k6jKfvbV8bVUxbJnJY3oeO9ufmpjJyDFFHfleOlejjCTjPATCTtBQ50P3Sd3qIraBbczCN2J73HA/vFYiSEJ+LcFQtO6iYvDXbJ1sY+tF5WzvXzh+Y76v5W15aPhW6dD55KujSUWHjmNyu2pmuuGXBxpicQRKgZWzhiSMxy2IBuMpA91UloWVHMw50JnunKn7qp8tNwxCAecQorQerOClnzYHSEiOCWVQtnUcbFrEix5HZvqVMz01DhXZmCCDt2fiq5QZeC59YT8V6dIeiMVDB1vy6aWPMFZGOXztgPkWBF+BFa2TMwIsW50QB2EY96zOQ4jGXr5IWt8NO0bB42ZGG5lJUj3ivSPY14uuFRvVU1xaagq6aM6TsVGuWRUmtuZrq3vK7D4VSxrBl3mrCW/kflT4doxGijhVROsuueJxgyOQkXYS4B/eJNz/AA7qlydlwJU3m4u1PguEecfFwOAVdqyUVcGiLY2nMFHPiOuTF4QKcJ1QDTgEMYmTaLHZ5Veblor4MHo3Q31vVwGytVaxWte+8HDKmawZdBrZwMbg7nDxQr/WOzkMhPk8Spt667tmzUVhP+In4eNO9czCBGD25AZ80n0GtpMmNwe2KOGO+IAsgH0hNl2FiN3/ADHo2bd7t6E/MuPu7dm3IeAQwhjR7cqZ7F44nVtHdF+W4MQoFQWxAzZd7ta1szMWPvHKt4c85rHHon3jjlhu7AFo6ACR74oN69BoMGRpXxeBuoAij+UXRcuxA112qo22+sd+81j+WQwMbDfjmbuJ125n8DJbdFV14ubuFV5YXV0BmlkxmCkkvdQ2IupY7S7+Tttvy8Tv5HaJOkgMZCeG/bjTQY/latgAEuLmk8Viy6rs7Fnx+CLMbknE3JJ4+bXVtoNaKNgvoP8Aj6rQyxJqXt5rMm1fCqY4MZggpFnc4mzycwbL5KfZB28SeHFs4XOvxIT6jIXcB+cTv5LoYFBRrm881iYfVFSwz47BheJWcE+4ECuz7SIHuwX13hc2yori9vNZU+gzlMcWLwMcZ2EDFXZ/7x8u390WXuriybxvRIbyftwHAV/Oe9bugmlGuaBxWD/RL/zuB/zP/wAakdZD/wCp/wD4+q5/xT/m3mvfCaox3PW4/CADgk4JPdciw9dj6q5xLSfT3IL+0fvgtmyo/ueOayG0Myi0GLwEI3XXFXc/vSFb+5co7q5iZBxiQ4juLcOVac6lbmERg1zR2+KxdcI1kmhSOWJ+rwcCMwkBUsgYMA1dbPcWQnOc0irnHLGhWsyA5wAIwAVXq1UJKItwdDnocvtLfy4q8f7Q/Ut+0d5V5Zvyjx8lVOl305fZ4/1yVa2B9KfuPgodpfNHBUqrtV6URcqxBBBsRtBHA91YIqMUrRWjRE6YiVppQryrDKzCQnIOrSyucxIN2ZfJFlUA2U7KqphjoEMQ2YNJGWeJxGFNm3EnVTYRERxc7OhUNitHDLnhJdAoLbCCu3KXtbzCwNjvGwG3GbDjm9diYHZ304gZ/iq4Oh4Vb++ij6krilESiJRFJ6G0/iMKbwSso4rvU+tTs9++osxJQJgf1G137ea7QpiJD+ErZWrPSVHKVjxSiJzYBx+zJ777U99x315qdsOJCBfBN4abfVWsC0GvwfgfwsjpG1Yw74eXE5RHMi58y7M9vquNxJ3A7729Vc7In4zIzYVatOFNOC2nJdjmF+RCpmpOizA6aQxLdTh47lCfOlZlKhUXeRtO3j4kXNpTAjNMrBF55z0HEqDKQywiM/AD8rH121zfGkIqlIFNwp85juDPbZuOwDnx4dLNstsp7xNXn8cPNazU2Y2AwCqtWyhJREoiURKIuKIlESiJREoiURKIlESiJREoiURKIuaIlESiLcHQ56HL7S38uKvH+0P1LftHeVeWb8o8fJVTpd9OX2eP9clWtgfSn7j4KHaXzRwVKq7VelESiLmNyDcbx/8AdvMd1YIBFCsg0Vq0fp1GAMj5FiDSdX5TddKScg/ulzX6u4HndokVMaUe0kMFb2FcBdG3/uP+XDRTGRwRjhTZqfLcsbS2hF65IY7iZwhKm1gWjDMTlACeVmFrWst9grpLzTujMR/wiuO3OgzzwpvxWsSCLwa3MqBngZLZha4uDvDC5F1I2EbDtHKrBr2uyUZzSM151utUoiURT+qmrDYti7nJho7mWQ7gFFyq82t4b+4109Ptlhdbi85DzUqXlzENTg0ZlXHR+nRpTHJARlwkYaRYz/amOwUyd22+Xu23qnjSZs+VMUfMOFdK5081OZGEzFDP7R+eK9Ol/RsrrBJGrNGmdWCgnKWy2YgcLAi/+9a+z8eGxz2ONCaU3rNow3EAtyWrpIGUAsrANtBKkXtyvvr1LXtdka0VOWkZhdK2WEoiURKIlESiJREoiURKIlESiJREoiURKIlESiJREoiURbg6HPQ5faW/lxV5D2h+pb9o7yryzflHj5Ku9MeGIxUUnBocvvjck/rFT/Z59YDmaHvHootpt98O3Kg16BVqURKIlESiKVwWm2XN1i5yyshfNaQBgisA5BG1UC7QSATYi9Q4km11LppTGmzCpy4mua7sjkZ+qkcVpaJcJkhy5rJGAwJYIfpJSwbyTeUWGXcCb76jMlojpi9E3nDKuQpTH4c67eC7GK0Q6N4eJ/K99KaFjed1hVbdelyHCCNZTljiUXIZmAJ3bOPG2kCbiNhAxDsO+pGZyFAMs1l8FrnkN15V2LAfQsbCdo3kyRdbtKq1+rcKq+cpu2ZTe1he221SBNxBcDgKuprtFdDlQrmYDTeoclj6R0OIklPWEvFMsDKI7LnYSE2bNcgGJhfLt2V0gzRiOaLtA4E540w2U21G1aPghoJrkad/kt1xaHQ6P+TRWVXw5QEc3TzjzuTc14ozLhN9M/Eh1eRyV8IQ6G43RaThGJwOIDZGjljJ3qbEbj3FSL7Rwr2rjAnINK1af3mqECJBfWmIVwn6WJSlkwyK9vOMhYX55co/VVQ32dh3sXkjhT81PcpptN1MGqiaT0lLiJDJM5dzxPAcgNwHcKvYECHAZchigVdEiOiGrisWuy0SiJREoiURKIlESiJREoiURKIlESiJREoiURKIlESiJRFunolw2TAZv+JLI/hZP+yvF27EvTVNAB4+KvrPbSDXUrt0o6GM+EzqLvCc+zitrOPCx+7WtizQgzF05Ow7dnl2rM9Cvw6jMLSle2VAlESiJREoiURKIvbCYt4jmjdlNwdhtuNx4GucSEyIKOFVs17m5Fey6UkCst1sysrfRrcqz5yL2v5wB31oZeHUHTedgp3YLbpXUou2J0tLIrK5BDMrMcgzMyAhWLWvezNt43N6wyWhscHN2VHYUdFc4UKs2rfSJNhohC8ayoosl2Kso4C9jcDhsqtnLEhR4hiNddJz2hS4E++G26RVY+sWv+JxSmMWhjIsVTaWB3hmO23cLVvKWNAgG+fedv8AL/a1jT0SIKDAKp1bqElESiJREoiURKIlESiJREoiURKIlESiJREoiURKIlESiJRF64TDNK6xoLu7BVHMk2FaRIjYbS92QWzGlzg0L6L0PgBBBHCu6NFW/MgbT7zc++vnUeMY0V0Q7SvTw2XGBo2LLIvXJbrSev8Aqg2EkMsS3w7nZb+zJ+oe7kfd6/a2VaQmGCG8++Pzv46qhnJUwzebkfwqhVwoKURKIlESiJREoiURKIlESiJREoiURKIlESiJREoiURKIlESiJREoiURKIlESiJREoiURKIts9GeqBhtisQtpCPo0I2op3seTEcOA9ezyVs2kIv8AQhHAZnXdwVzIytz3357FsOvPqzSiLpPCrqVdQysLEEXBB4EGstcWkOaaELBAIoVrbWTowuS+DYDj1TnZ9xv9D416STt8gBscdo8R5Krj2dXGGexUPSGrmKhNpMPIO8IWH+Jbj86vYU9LxfgeO7vVe+Xiszao0xt2T4GpIc07VxunRcZDyPhWbw1S6UyHkfCl4apdKZDyPhS8NUulMh5HwpeGqXSmQ8j4UvDVLpTIeR8KXhql0pkPI+FLw1S6UyHkfCl4apdKZDyPhS8NUulMh5HwpeGqXSmQ8j4UvDVLpTIeR8KXhql0pkPI+FLw1S6UyHkfCl4apdKZDyPhS8NUulMh5HwpeGqXSmQ8j4UvDVLpTIeR8KXhql0pkPI+FLw1S6UyHkfCl4apdKZDyPhS8NUulMh5HwpeGqXSmQ8j4UvDVLpTIeR8KXhql0pkPI+FLw1S6UyHkfCl4apdKZDyPhS8NUuld48O7GyoxPIKT/CsF7RmVkMccgpzRWpeNnIywMi9qXyAPHafcDUGPakrBzfU7sfRSIcnGfs5rZOqnR9DhSJJT10w2gkWRD9leJ7z+VeanrYizAuM91v5PE+CtJeRZDxdiVc6p1OSiJREoiURKIlqLCWrKJaiJaiJaiJaiJaiJaiJaiJaiJaiJaiJaiJaiJaiJaiJaiJaiJaiJaiJaiJaiJaiJaiJaiJaiJaiJaiJWESiylESiJR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4102" name="Picture 6" descr="http://blog.healthpowerforminorities.com/wp-content/uploads/2014/10/CDC-logo-4inch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114800"/>
            <a:ext cx="1584518" cy="92244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</p:pic>
      <p:grpSp>
        <p:nvGrpSpPr>
          <p:cNvPr id="8" name="Group 7"/>
          <p:cNvGrpSpPr/>
          <p:nvPr/>
        </p:nvGrpSpPr>
        <p:grpSpPr>
          <a:xfrm>
            <a:off x="5682740" y="2895600"/>
            <a:ext cx="2857500" cy="1000125"/>
            <a:chOff x="5682740" y="3261042"/>
            <a:chExt cx="2857500" cy="1000125"/>
          </a:xfrm>
        </p:grpSpPr>
        <p:pic>
          <p:nvPicPr>
            <p:cNvPr id="4104" name="Picture 8" descr="http://action.nextgenclimate.org/page/-/images/email/2014/header_ngc-us_1410.gif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2740" y="3261042"/>
              <a:ext cx="2857500" cy="100012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5736907" y="3375460"/>
              <a:ext cx="1251460" cy="338554"/>
            </a:xfrm>
            <a:prstGeom prst="rect">
              <a:avLst/>
            </a:prstGeom>
            <a:ln w="1270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prstClr val="black"/>
                  </a:solidFill>
                  <a:hlinkClick r:id="rId13"/>
                </a:rPr>
                <a:t>Tom Steyer</a:t>
              </a:r>
              <a:endParaRPr lang="en-US" sz="1600" b="1" dirty="0">
                <a:solidFill>
                  <a:prstClr val="black"/>
                </a:solidFill>
              </a:endParaRPr>
            </a:p>
          </p:txBody>
        </p:sp>
      </p:grpSp>
      <p:pic>
        <p:nvPicPr>
          <p:cNvPr id="4106" name="Picture 10" descr="http://thenextgeneration.org/files/Logo_long_1640x346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4572000"/>
            <a:ext cx="3220472" cy="68277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ppic.org/content/images/hewlett-logo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637" y="4191000"/>
            <a:ext cx="1857375" cy="78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yourstory.in/wp-content/uploads/2012/06/grow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283" y="2858470"/>
            <a:ext cx="415925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48200" y="6144595"/>
            <a:ext cx="42354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http://</a:t>
            </a:r>
            <a:r>
              <a:rPr lang="en-US" sz="1400" dirty="0" smtClean="0">
                <a:solidFill>
                  <a:srgbClr val="0070C0"/>
                </a:solidFill>
              </a:rPr>
              <a:t>yourstory.in/wp/content/uploads/2012/06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371600"/>
            <a:ext cx="8610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Businesses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↓energy costs  ↓ absenteeism    ↑ worker productivity</a:t>
            </a:r>
          </a:p>
          <a:p>
            <a:pPr marL="342900" indent="-342900">
              <a:buAutoNum type="arabicParenR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faith-based organizations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mission &amp; moral mandate</a:t>
            </a:r>
          </a:p>
          <a:p>
            <a:pPr marL="342900" indent="-342900">
              <a:buAutoNum type="arabicParenR"/>
            </a:pP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ducational institutions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educational mission &amp; innovation</a:t>
            </a:r>
          </a:p>
          <a:p>
            <a:pPr marL="342900" indent="-342900">
              <a:buAutoNum type="arabicParenR"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Public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in-person courses &amp; web-based learning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00821"/>
            <a:ext cx="8896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Rockwell Extra Bold" panose="02060903040505020403" pitchFamily="18" charset="0"/>
                <a:cs typeface="Times New Roman" panose="02020603050405020304" pitchFamily="18" charset="0"/>
              </a:rPr>
              <a:t>Scaling Up </a:t>
            </a:r>
            <a:r>
              <a:rPr lang="en-US" sz="2400" dirty="0" smtClean="0">
                <a:latin typeface="Algerian" panose="04020705040A02060702" pitchFamily="82" charset="0"/>
              </a:rPr>
              <a:t> </a:t>
            </a:r>
            <a:r>
              <a:rPr lang="en-US" sz="2800" dirty="0" smtClean="0">
                <a:latin typeface="Algerian" panose="04020705040A02060702" pitchFamily="82" charset="0"/>
              </a:rPr>
              <a:t>Mindful Climate Action  </a:t>
            </a:r>
            <a:r>
              <a:rPr lang="en-US" sz="2000" dirty="0" smtClean="0">
                <a:latin typeface="Rockwell Extra Bold" panose="02060903040505020403" pitchFamily="18" charset="0"/>
                <a:cs typeface="Times New Roman" panose="02020603050405020304" pitchFamily="18" charset="0"/>
              </a:rPr>
              <a:t>business plan</a:t>
            </a:r>
            <a:endParaRPr lang="en-US" sz="2000" dirty="0">
              <a:latin typeface="Rockwell Extra Bold" panose="02060903040505020403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69651"/>
            <a:ext cx="2563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arket MCA trainings to: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54834" y="28725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1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600200"/>
            <a:ext cx="35528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www.world-guides.com/images/wisconsin_wi/wisconsin_wi_state_m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961" y="533400"/>
            <a:ext cx="428625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nationsonline.org/maps/US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09600"/>
            <a:ext cx="6391105" cy="447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cubein.com/wp-content/uploads/2014/02/world-map-wallpaper-6249-6437-hd-wallpapers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09" y="457200"/>
            <a:ext cx="8494485" cy="477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Expanding MCA Program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48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es.gsfc.nasa.gov/goescolor/goeseast/overview2/color_lrg/latestfu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1" y="152400"/>
            <a:ext cx="6172200" cy="623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0500" y="6204466"/>
            <a:ext cx="8724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http://goes.gsfc.nasa.gov/goescolor/goeseast/overview2/color_lrg/latestfull.jpg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5181600"/>
            <a:ext cx="11801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NASA</a:t>
            </a:r>
          </a:p>
          <a:p>
            <a:r>
              <a:rPr lang="en-US" dirty="0" smtClean="0"/>
              <a:t>NOAA</a:t>
            </a:r>
          </a:p>
          <a:p>
            <a:r>
              <a:rPr lang="en-US" dirty="0" smtClean="0"/>
              <a:t>UW </a:t>
            </a:r>
            <a:r>
              <a:rPr lang="en-US" dirty="0"/>
              <a:t>CIMSS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2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_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6_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7_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9_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8_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Nature">
  <a:themeElements>
    <a:clrScheme name="Nature 3">
      <a:dk1>
        <a:srgbClr val="333333"/>
      </a:dk1>
      <a:lt1>
        <a:srgbClr val="FFFFFF"/>
      </a:lt1>
      <a:dk2>
        <a:srgbClr val="000000"/>
      </a:dk2>
      <a:lt2>
        <a:srgbClr val="DDDDDD"/>
      </a:lt2>
      <a:accent1>
        <a:srgbClr val="DDDDDD"/>
      </a:accent1>
      <a:accent2>
        <a:srgbClr val="B2B2B2"/>
      </a:accent2>
      <a:accent3>
        <a:srgbClr val="FFFFFF"/>
      </a:accent3>
      <a:accent4>
        <a:srgbClr val="2A2A2A"/>
      </a:accent4>
      <a:accent5>
        <a:srgbClr val="EBEBEB"/>
      </a:accent5>
      <a:accent6>
        <a:srgbClr val="A1A1A1"/>
      </a:accent6>
      <a:hlink>
        <a:srgbClr val="808080"/>
      </a:hlink>
      <a:folHlink>
        <a:srgbClr val="5F5F5F"/>
      </a:folHlink>
    </a:clrScheme>
    <a:fontScheme name="Natur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3987</TotalTime>
  <Words>1580</Words>
  <Application>Microsoft Office PowerPoint</Application>
  <PresentationFormat>On-screen Show (4:3)</PresentationFormat>
  <Paragraphs>337</Paragraphs>
  <Slides>47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20</vt:i4>
      </vt:variant>
      <vt:variant>
        <vt:lpstr>Slide Titles</vt:lpstr>
      </vt:variant>
      <vt:variant>
        <vt:i4>47</vt:i4>
      </vt:variant>
    </vt:vector>
  </HeadingPairs>
  <TitlesOfParts>
    <vt:vector size="67" baseType="lpstr">
      <vt:lpstr>Office Theme</vt:lpstr>
      <vt:lpstr>1_Office Theme</vt:lpstr>
      <vt:lpstr>2_Office Theme</vt:lpstr>
      <vt:lpstr>4_Office Theme</vt:lpstr>
      <vt:lpstr>6_Office Theme</vt:lpstr>
      <vt:lpstr>16_Office Theme</vt:lpstr>
      <vt:lpstr>18_Office Theme</vt:lpstr>
      <vt:lpstr>19_Office Theme</vt:lpstr>
      <vt:lpstr>20_Office Theme</vt:lpstr>
      <vt:lpstr>24_Office Theme</vt:lpstr>
      <vt:lpstr>3_NewsPrint</vt:lpstr>
      <vt:lpstr>2_NewsPrint</vt:lpstr>
      <vt:lpstr>6_NewsPrint</vt:lpstr>
      <vt:lpstr>7_NewsPrint</vt:lpstr>
      <vt:lpstr>1_NewsPrint</vt:lpstr>
      <vt:lpstr>9_NewsPrint</vt:lpstr>
      <vt:lpstr>8_NewsPrint</vt:lpstr>
      <vt:lpstr>11_Office Theme</vt:lpstr>
      <vt:lpstr>5_Office Theme</vt:lpstr>
      <vt:lpstr>Nature</vt:lpstr>
      <vt:lpstr>Mindfulness-based Health Enhancement  and Carbon Footprint Reduction</vt:lpstr>
      <vt:lpstr>PowerPoint Presentation</vt:lpstr>
      <vt:lpstr>PowerPoint Presentation</vt:lpstr>
      <vt:lpstr>Acknowledgements</vt:lpstr>
      <vt:lpstr>PowerPoint Presentation</vt:lpstr>
      <vt:lpstr>Global temperature follows C02 level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Mindful Climate Action - Core team</vt:lpstr>
      <vt:lpstr>Mindful Climate Action - Advisors</vt:lpstr>
      <vt:lpstr>PowerPoint Presentation</vt:lpstr>
      <vt:lpstr>PowerPoint Presentation</vt:lpstr>
      <vt:lpstr>PowerPoint Presentation</vt:lpstr>
      <vt:lpstr>Mindfulness based stress reduction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Air Quality and Exercise-Related Health Benefits of Reduced Car Travel in the Midwestern United States Grabow et. al  </vt:lpstr>
      <vt:lpstr>Stages of Change Theory –  DiClemente &amp; Prochaska</vt:lpstr>
      <vt:lpstr>Four Climate Change “camps”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Business &amp; Community Partners</vt:lpstr>
      <vt:lpstr>PowerPoint Presentation</vt:lpstr>
      <vt:lpstr>Potential future funders. . .</vt:lpstr>
      <vt:lpstr>PowerPoint Presentation</vt:lpstr>
      <vt:lpstr>Expanding MCA Program</vt:lpstr>
      <vt:lpstr>PowerPoint Presentation</vt:lpstr>
    </vt:vector>
  </TitlesOfParts>
  <Company>SSEC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Mindful Climate Action</dc:title>
  <dc:creator>Margaret Mooney</dc:creator>
  <cp:lastModifiedBy>Bruce Barrett</cp:lastModifiedBy>
  <cp:revision>353</cp:revision>
  <dcterms:created xsi:type="dcterms:W3CDTF">2014-09-08T18:05:42Z</dcterms:created>
  <dcterms:modified xsi:type="dcterms:W3CDTF">2016-10-23T19:39:39Z</dcterms:modified>
</cp:coreProperties>
</file>