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Default Extension="png" ContentType="image/pn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7325" y="395379"/>
            <a:ext cx="7909349" cy="549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239" y="2782071"/>
            <a:ext cx="8557521" cy="3742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guk.depts/ndu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515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4553" y="1563636"/>
            <a:ext cx="7666355" cy="2965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="0">
                <a:solidFill>
                  <a:srgbClr val="FF0000"/>
                </a:solidFill>
                <a:latin typeface="Times New Roman"/>
                <a:cs typeface="Times New Roman"/>
              </a:rPr>
              <a:t>Novel peptides for anti-</a:t>
            </a:r>
            <a:r>
              <a:rPr dirty="0" b="0">
                <a:solidFill>
                  <a:srgbClr val="FF0000"/>
                </a:solidFill>
                <a:latin typeface="Times New Roman"/>
                <a:cs typeface="Times New Roman"/>
              </a:rPr>
              <a:t>amyloid therapy and MRI diagnosis in </a:t>
            </a:r>
            <a:r>
              <a:rPr dirty="0" spc="-5" b="0">
                <a:solidFill>
                  <a:srgbClr val="FF0000"/>
                </a:solidFill>
                <a:latin typeface="Times New Roman"/>
                <a:cs typeface="Times New Roman"/>
              </a:rPr>
              <a:t>Alzheimer’s</a:t>
            </a:r>
            <a:r>
              <a:rPr dirty="0" spc="-220" b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FF0000"/>
                </a:solidFill>
                <a:latin typeface="Times New Roman"/>
                <a:cs typeface="Times New Roman"/>
              </a:rPr>
              <a:t>Disease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148330">
              <a:lnSpc>
                <a:spcPct val="100000"/>
              </a:lnSpc>
            </a:pPr>
            <a:r>
              <a:rPr dirty="0"/>
              <a:t>Professor </a:t>
            </a:r>
            <a:r>
              <a:rPr dirty="0" spc="-5"/>
              <a:t>Brain</a:t>
            </a:r>
            <a:r>
              <a:rPr dirty="0" spc="-220"/>
              <a:t> </a:t>
            </a:r>
            <a:r>
              <a:rPr dirty="0"/>
              <a:t>Austen</a:t>
            </a:r>
          </a:p>
          <a:p>
            <a:pPr marL="3135630">
              <a:lnSpc>
                <a:spcPct val="100000"/>
              </a:lnSpc>
              <a:spcBef>
                <a:spcPts val="42"/>
              </a:spcBef>
            </a:pPr>
            <a:endParaRPr sz="2050">
              <a:latin typeface="Times New Roman"/>
              <a:cs typeface="Times New Roman"/>
            </a:endParaRPr>
          </a:p>
          <a:p>
            <a:pPr marL="5345430">
              <a:lnSpc>
                <a:spcPct val="100000"/>
              </a:lnSpc>
            </a:pPr>
            <a:r>
              <a:rPr dirty="0">
                <a:latin typeface="Times New Roman"/>
                <a:cs typeface="Times New Roman"/>
              </a:rPr>
              <a:t>St </a:t>
            </a:r>
            <a:r>
              <a:rPr dirty="0" spc="-15">
                <a:latin typeface="Times New Roman"/>
                <a:cs typeface="Times New Roman"/>
              </a:rPr>
              <a:t>George’s</a:t>
            </a:r>
            <a:r>
              <a:rPr dirty="0" spc="-15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Neurodegeneration</a:t>
            </a:r>
          </a:p>
          <a:p>
            <a:pPr algn="ctr" marL="4417060">
              <a:lnSpc>
                <a:spcPct val="100000"/>
              </a:lnSpc>
            </a:pPr>
            <a:r>
              <a:rPr dirty="0"/>
              <a:t>Unit</a:t>
            </a:r>
          </a:p>
          <a:p>
            <a:pPr marL="5891530" indent="-292100">
              <a:lnSpc>
                <a:spcPct val="100000"/>
              </a:lnSpc>
            </a:pPr>
            <a:r>
              <a:rPr dirty="0" spc="-10">
                <a:hlinkClick r:id="rId2"/>
              </a:rPr>
              <a:t>www.sguk.depts/ndu</a:t>
            </a:r>
          </a:p>
          <a:p>
            <a:pPr marL="3135630">
              <a:lnSpc>
                <a:spcPct val="100000"/>
              </a:lnSpc>
            </a:pPr>
          </a:p>
          <a:p>
            <a:pPr marL="3135630">
              <a:lnSpc>
                <a:spcPct val="100000"/>
              </a:lnSpc>
              <a:spcBef>
                <a:spcPts val="43"/>
              </a:spcBef>
            </a:pPr>
            <a:endParaRPr sz="2550">
              <a:latin typeface="Times New Roman"/>
              <a:cs typeface="Times New Roman"/>
            </a:endParaRPr>
          </a:p>
          <a:p>
            <a:pPr marL="5891530" marR="873760">
              <a:lnSpc>
                <a:spcPct val="100000"/>
              </a:lnSpc>
            </a:pPr>
            <a:r>
              <a:rPr dirty="0">
                <a:solidFill>
                  <a:srgbClr val="FFFF65"/>
                </a:solidFill>
              </a:rPr>
              <a:t>Balpreet</a:t>
            </a:r>
            <a:r>
              <a:rPr dirty="0" spc="-114">
                <a:solidFill>
                  <a:srgbClr val="FFFF65"/>
                </a:solidFill>
              </a:rPr>
              <a:t> </a:t>
            </a:r>
            <a:r>
              <a:rPr dirty="0">
                <a:solidFill>
                  <a:srgbClr val="FFFF65"/>
                </a:solidFill>
              </a:rPr>
              <a:t>Matharu  </a:t>
            </a:r>
            <a:r>
              <a:rPr dirty="0">
                <a:solidFill>
                  <a:srgbClr val="FFFF65"/>
                </a:solidFill>
              </a:rPr>
              <a:t>Duncan Hiscock  Nick Spencer  Franklyn Howe  </a:t>
            </a:r>
            <a:r>
              <a:rPr dirty="0" spc="-5">
                <a:solidFill>
                  <a:srgbClr val="FFFF65"/>
                </a:solidFill>
              </a:rPr>
              <a:t>Brian</a:t>
            </a:r>
            <a:r>
              <a:rPr dirty="0" spc="-190">
                <a:solidFill>
                  <a:srgbClr val="FFFF65"/>
                </a:solidFill>
              </a:rPr>
              <a:t> </a:t>
            </a:r>
            <a:r>
              <a:rPr dirty="0">
                <a:solidFill>
                  <a:srgbClr val="FFFF65"/>
                </a:solidFill>
              </a:rPr>
              <a:t>Austen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70"/>
            <a:ext cx="9139808" cy="68548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7453" y="1268349"/>
            <a:ext cx="7056377" cy="29686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1127" y="4688463"/>
            <a:ext cx="8543290" cy="1668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61468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Many (35%) MRI scans on patients are </a:t>
            </a:r>
            <a:r>
              <a:rPr dirty="0" sz="1800" spc="-5">
                <a:latin typeface="Times New Roman"/>
                <a:cs typeface="Times New Roman"/>
              </a:rPr>
              <a:t>performed </a:t>
            </a:r>
            <a:r>
              <a:rPr dirty="0" sz="1800">
                <a:latin typeface="Times New Roman"/>
                <a:cs typeface="Times New Roman"/>
              </a:rPr>
              <a:t>with the use of contrast agents  </a:t>
            </a:r>
            <a:r>
              <a:rPr dirty="0" sz="1800">
                <a:latin typeface="Times New Roman"/>
                <a:cs typeface="Times New Roman"/>
              </a:rPr>
              <a:t>which enhance selective </a:t>
            </a:r>
            <a:r>
              <a:rPr dirty="0" sz="1800" spc="-5">
                <a:latin typeface="Times New Roman"/>
                <a:cs typeface="Times New Roman"/>
              </a:rPr>
              <a:t>tissues by </a:t>
            </a:r>
            <a:r>
              <a:rPr dirty="0" sz="1800">
                <a:latin typeface="Times New Roman"/>
                <a:cs typeface="Times New Roman"/>
              </a:rPr>
              <a:t>increasing relaxation of adjacent water protons.</a:t>
            </a:r>
            <a:r>
              <a:rPr dirty="0" sz="1800" spc="-11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Gd</a:t>
            </a:r>
            <a:endParaRPr sz="18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is the </a:t>
            </a:r>
            <a:r>
              <a:rPr dirty="0" sz="1800" spc="-5">
                <a:latin typeface="Times New Roman"/>
                <a:cs typeface="Times New Roman"/>
              </a:rPr>
              <a:t>most common </a:t>
            </a:r>
            <a:r>
              <a:rPr dirty="0" sz="1800">
                <a:latin typeface="Times New Roman"/>
                <a:cs typeface="Times New Roman"/>
              </a:rPr>
              <a:t>contrast agent, chosen as it contains 7 unpaired electrons which</a:t>
            </a:r>
            <a:r>
              <a:rPr dirty="0" sz="1800" spc="-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increase  </a:t>
            </a:r>
            <a:r>
              <a:rPr dirty="0" sz="1800">
                <a:latin typeface="Times New Roman"/>
                <a:cs typeface="Times New Roman"/>
              </a:rPr>
              <a:t>T1 longitudinal relaxation (protons realigning with the external field) and reduce </a:t>
            </a:r>
            <a:r>
              <a:rPr dirty="0" sz="1800" spc="20">
                <a:latin typeface="Times New Roman"/>
                <a:cs typeface="Times New Roman"/>
              </a:rPr>
              <a:t>T2  </a:t>
            </a:r>
            <a:r>
              <a:rPr dirty="0" sz="1800">
                <a:latin typeface="Times New Roman"/>
                <a:cs typeface="Times New Roman"/>
              </a:rPr>
              <a:t>transverse relaxation </a:t>
            </a:r>
            <a:r>
              <a:rPr dirty="0" sz="1800" spc="-5">
                <a:latin typeface="Times New Roman"/>
                <a:cs typeface="Times New Roman"/>
              </a:rPr>
              <a:t>(time </a:t>
            </a:r>
            <a:r>
              <a:rPr dirty="0" sz="1800">
                <a:latin typeface="Times New Roman"/>
                <a:cs typeface="Times New Roman"/>
              </a:rPr>
              <a:t>for protons to exchange </a:t>
            </a:r>
            <a:r>
              <a:rPr dirty="0" sz="1800" spc="-10">
                <a:latin typeface="Times New Roman"/>
                <a:cs typeface="Times New Roman"/>
              </a:rPr>
              <a:t>energy </a:t>
            </a:r>
            <a:r>
              <a:rPr dirty="0" sz="1800">
                <a:latin typeface="Times New Roman"/>
                <a:cs typeface="Times New Roman"/>
              </a:rPr>
              <a:t>with other nuclei). Free </a:t>
            </a:r>
            <a:r>
              <a:rPr dirty="0" sz="1800" spc="-5">
                <a:latin typeface="Times New Roman"/>
                <a:cs typeface="Times New Roman"/>
              </a:rPr>
              <a:t>Gd </a:t>
            </a:r>
            <a:r>
              <a:rPr dirty="0" sz="1800">
                <a:latin typeface="Times New Roman"/>
                <a:cs typeface="Times New Roman"/>
              </a:rPr>
              <a:t>is  </a:t>
            </a:r>
            <a:r>
              <a:rPr dirty="0" sz="1800">
                <a:latin typeface="Times New Roman"/>
                <a:cs typeface="Times New Roman"/>
              </a:rPr>
              <a:t>toxic unless complexed with a </a:t>
            </a:r>
            <a:r>
              <a:rPr dirty="0" sz="1800" spc="-5">
                <a:latin typeface="Times New Roman"/>
                <a:cs typeface="Times New Roman"/>
              </a:rPr>
              <a:t>stable</a:t>
            </a:r>
            <a:r>
              <a:rPr dirty="0" sz="1800" spc="-9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ligand.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42987" y="1268349"/>
            <a:ext cx="7056377" cy="29686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299196" y="2133600"/>
            <a:ext cx="801687" cy="6191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8238" y="812787"/>
            <a:ext cx="1752561" cy="30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87400" y="812787"/>
            <a:ext cx="5562638" cy="304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87400" y="812787"/>
            <a:ext cx="8153400" cy="304800"/>
          </a:xfrm>
          <a:custGeom>
            <a:avLst/>
            <a:gdLst/>
            <a:ahLst/>
            <a:cxnLst/>
            <a:rect l="l" t="t" r="r" b="b"/>
            <a:pathLst>
              <a:path w="8153400" h="304800">
                <a:moveTo>
                  <a:pt x="0" y="304800"/>
                </a:moveTo>
                <a:lnTo>
                  <a:pt x="8153400" y="304800"/>
                </a:lnTo>
                <a:lnTo>
                  <a:pt x="81534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250038" y="812787"/>
            <a:ext cx="838200" cy="304800"/>
          </a:xfrm>
          <a:custGeom>
            <a:avLst/>
            <a:gdLst/>
            <a:ahLst/>
            <a:cxnLst/>
            <a:rect l="l" t="t" r="r" b="b"/>
            <a:pathLst>
              <a:path w="838200" h="304800">
                <a:moveTo>
                  <a:pt x="0" y="304800"/>
                </a:moveTo>
                <a:lnTo>
                  <a:pt x="838200" y="304800"/>
                </a:lnTo>
                <a:lnTo>
                  <a:pt x="8382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250038" y="812787"/>
            <a:ext cx="838200" cy="304800"/>
          </a:xfrm>
          <a:custGeom>
            <a:avLst/>
            <a:gdLst/>
            <a:ahLst/>
            <a:cxnLst/>
            <a:rect l="l" t="t" r="r" b="b"/>
            <a:pathLst>
              <a:path w="838200" h="304800">
                <a:moveTo>
                  <a:pt x="0" y="304800"/>
                </a:moveTo>
                <a:lnTo>
                  <a:pt x="838200" y="304800"/>
                </a:lnTo>
                <a:lnTo>
                  <a:pt x="8382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088238" y="812787"/>
            <a:ext cx="1752600" cy="304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088238" y="812787"/>
            <a:ext cx="1752600" cy="304800"/>
          </a:xfrm>
          <a:custGeom>
            <a:avLst/>
            <a:gdLst/>
            <a:ahLst/>
            <a:cxnLst/>
            <a:rect l="l" t="t" r="r" b="b"/>
            <a:pathLst>
              <a:path w="1752600" h="304800">
                <a:moveTo>
                  <a:pt x="0" y="304800"/>
                </a:moveTo>
                <a:lnTo>
                  <a:pt x="1752600" y="304800"/>
                </a:lnTo>
                <a:lnTo>
                  <a:pt x="17526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412747" y="2641587"/>
            <a:ext cx="76200" cy="685800"/>
          </a:xfrm>
          <a:custGeom>
            <a:avLst/>
            <a:gdLst/>
            <a:ahLst/>
            <a:cxnLst/>
            <a:rect l="l" t="t" r="r" b="b"/>
            <a:pathLst>
              <a:path w="76200" h="685800">
                <a:moveTo>
                  <a:pt x="33384" y="609635"/>
                </a:moveTo>
                <a:lnTo>
                  <a:pt x="0" y="609752"/>
                </a:lnTo>
                <a:lnTo>
                  <a:pt x="38214" y="685800"/>
                </a:lnTo>
                <a:lnTo>
                  <a:pt x="69808" y="622325"/>
                </a:lnTo>
                <a:lnTo>
                  <a:pt x="33413" y="622325"/>
                </a:lnTo>
                <a:lnTo>
                  <a:pt x="33384" y="609635"/>
                </a:lnTo>
                <a:close/>
              </a:path>
              <a:path w="76200" h="685800">
                <a:moveTo>
                  <a:pt x="42764" y="609602"/>
                </a:moveTo>
                <a:lnTo>
                  <a:pt x="33384" y="609635"/>
                </a:lnTo>
                <a:lnTo>
                  <a:pt x="33413" y="622325"/>
                </a:lnTo>
                <a:lnTo>
                  <a:pt x="42795" y="622325"/>
                </a:lnTo>
                <a:lnTo>
                  <a:pt x="42764" y="609602"/>
                </a:lnTo>
                <a:close/>
              </a:path>
              <a:path w="76200" h="685800">
                <a:moveTo>
                  <a:pt x="76200" y="609485"/>
                </a:moveTo>
                <a:lnTo>
                  <a:pt x="42764" y="609602"/>
                </a:lnTo>
                <a:lnTo>
                  <a:pt x="42795" y="622325"/>
                </a:lnTo>
                <a:lnTo>
                  <a:pt x="69808" y="622325"/>
                </a:lnTo>
                <a:lnTo>
                  <a:pt x="76200" y="609485"/>
                </a:lnTo>
                <a:close/>
              </a:path>
              <a:path w="76200" h="685800">
                <a:moveTo>
                  <a:pt x="41262" y="0"/>
                </a:moveTo>
                <a:lnTo>
                  <a:pt x="32004" y="0"/>
                </a:lnTo>
                <a:lnTo>
                  <a:pt x="33384" y="609635"/>
                </a:lnTo>
                <a:lnTo>
                  <a:pt x="42764" y="609602"/>
                </a:lnTo>
                <a:lnTo>
                  <a:pt x="412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317747" y="2565387"/>
            <a:ext cx="76200" cy="762000"/>
          </a:xfrm>
          <a:custGeom>
            <a:avLst/>
            <a:gdLst/>
            <a:ahLst/>
            <a:cxnLst/>
            <a:rect l="l" t="t" r="r" b="b"/>
            <a:pathLst>
              <a:path w="76200" h="762000">
                <a:moveTo>
                  <a:pt x="33388" y="685835"/>
                </a:moveTo>
                <a:lnTo>
                  <a:pt x="0" y="685952"/>
                </a:lnTo>
                <a:lnTo>
                  <a:pt x="38214" y="762000"/>
                </a:lnTo>
                <a:lnTo>
                  <a:pt x="69808" y="698525"/>
                </a:lnTo>
                <a:lnTo>
                  <a:pt x="33413" y="698525"/>
                </a:lnTo>
                <a:lnTo>
                  <a:pt x="33388" y="685835"/>
                </a:lnTo>
                <a:close/>
              </a:path>
              <a:path w="76200" h="762000">
                <a:moveTo>
                  <a:pt x="42767" y="685802"/>
                </a:moveTo>
                <a:lnTo>
                  <a:pt x="33388" y="685835"/>
                </a:lnTo>
                <a:lnTo>
                  <a:pt x="33413" y="698525"/>
                </a:lnTo>
                <a:lnTo>
                  <a:pt x="42795" y="698525"/>
                </a:lnTo>
                <a:lnTo>
                  <a:pt x="42767" y="685802"/>
                </a:lnTo>
                <a:close/>
              </a:path>
              <a:path w="76200" h="762000">
                <a:moveTo>
                  <a:pt x="76200" y="685685"/>
                </a:moveTo>
                <a:lnTo>
                  <a:pt x="42767" y="685802"/>
                </a:lnTo>
                <a:lnTo>
                  <a:pt x="42795" y="698525"/>
                </a:lnTo>
                <a:lnTo>
                  <a:pt x="69808" y="698525"/>
                </a:lnTo>
                <a:lnTo>
                  <a:pt x="76200" y="685685"/>
                </a:lnTo>
                <a:close/>
              </a:path>
              <a:path w="76200" h="762000">
                <a:moveTo>
                  <a:pt x="41262" y="0"/>
                </a:moveTo>
                <a:lnTo>
                  <a:pt x="32003" y="0"/>
                </a:lnTo>
                <a:lnTo>
                  <a:pt x="33388" y="685835"/>
                </a:lnTo>
                <a:lnTo>
                  <a:pt x="42767" y="685802"/>
                </a:lnTo>
                <a:lnTo>
                  <a:pt x="412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137147" y="2641587"/>
            <a:ext cx="76200" cy="685800"/>
          </a:xfrm>
          <a:custGeom>
            <a:avLst/>
            <a:gdLst/>
            <a:ahLst/>
            <a:cxnLst/>
            <a:rect l="l" t="t" r="r" b="b"/>
            <a:pathLst>
              <a:path w="76200" h="685800">
                <a:moveTo>
                  <a:pt x="33384" y="609635"/>
                </a:moveTo>
                <a:lnTo>
                  <a:pt x="0" y="609752"/>
                </a:lnTo>
                <a:lnTo>
                  <a:pt x="38214" y="685800"/>
                </a:lnTo>
                <a:lnTo>
                  <a:pt x="69808" y="622325"/>
                </a:lnTo>
                <a:lnTo>
                  <a:pt x="33413" y="622325"/>
                </a:lnTo>
                <a:lnTo>
                  <a:pt x="33384" y="609635"/>
                </a:lnTo>
                <a:close/>
              </a:path>
              <a:path w="76200" h="685800">
                <a:moveTo>
                  <a:pt x="42764" y="609602"/>
                </a:moveTo>
                <a:lnTo>
                  <a:pt x="33384" y="609635"/>
                </a:lnTo>
                <a:lnTo>
                  <a:pt x="33413" y="622325"/>
                </a:lnTo>
                <a:lnTo>
                  <a:pt x="42795" y="622325"/>
                </a:lnTo>
                <a:lnTo>
                  <a:pt x="42764" y="609602"/>
                </a:lnTo>
                <a:close/>
              </a:path>
              <a:path w="76200" h="685800">
                <a:moveTo>
                  <a:pt x="76200" y="609485"/>
                </a:moveTo>
                <a:lnTo>
                  <a:pt x="42764" y="609602"/>
                </a:lnTo>
                <a:lnTo>
                  <a:pt x="42795" y="622325"/>
                </a:lnTo>
                <a:lnTo>
                  <a:pt x="69808" y="622325"/>
                </a:lnTo>
                <a:lnTo>
                  <a:pt x="76200" y="609485"/>
                </a:lnTo>
                <a:close/>
              </a:path>
              <a:path w="76200" h="685800">
                <a:moveTo>
                  <a:pt x="41262" y="0"/>
                </a:moveTo>
                <a:lnTo>
                  <a:pt x="32003" y="0"/>
                </a:lnTo>
                <a:lnTo>
                  <a:pt x="33384" y="609635"/>
                </a:lnTo>
                <a:lnTo>
                  <a:pt x="42764" y="609602"/>
                </a:lnTo>
                <a:lnTo>
                  <a:pt x="412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365747" y="2641587"/>
            <a:ext cx="76200" cy="685800"/>
          </a:xfrm>
          <a:custGeom>
            <a:avLst/>
            <a:gdLst/>
            <a:ahLst/>
            <a:cxnLst/>
            <a:rect l="l" t="t" r="r" b="b"/>
            <a:pathLst>
              <a:path w="76200" h="685800">
                <a:moveTo>
                  <a:pt x="33384" y="609635"/>
                </a:moveTo>
                <a:lnTo>
                  <a:pt x="0" y="609752"/>
                </a:lnTo>
                <a:lnTo>
                  <a:pt x="38214" y="685800"/>
                </a:lnTo>
                <a:lnTo>
                  <a:pt x="69808" y="622325"/>
                </a:lnTo>
                <a:lnTo>
                  <a:pt x="33413" y="622325"/>
                </a:lnTo>
                <a:lnTo>
                  <a:pt x="33384" y="609635"/>
                </a:lnTo>
                <a:close/>
              </a:path>
              <a:path w="76200" h="685800">
                <a:moveTo>
                  <a:pt x="42764" y="609602"/>
                </a:moveTo>
                <a:lnTo>
                  <a:pt x="33384" y="609635"/>
                </a:lnTo>
                <a:lnTo>
                  <a:pt x="33413" y="622325"/>
                </a:lnTo>
                <a:lnTo>
                  <a:pt x="42795" y="622325"/>
                </a:lnTo>
                <a:lnTo>
                  <a:pt x="42764" y="609602"/>
                </a:lnTo>
                <a:close/>
              </a:path>
              <a:path w="76200" h="685800">
                <a:moveTo>
                  <a:pt x="76200" y="609485"/>
                </a:moveTo>
                <a:lnTo>
                  <a:pt x="42764" y="609602"/>
                </a:lnTo>
                <a:lnTo>
                  <a:pt x="42795" y="622325"/>
                </a:lnTo>
                <a:lnTo>
                  <a:pt x="69808" y="622325"/>
                </a:lnTo>
                <a:lnTo>
                  <a:pt x="76200" y="609485"/>
                </a:lnTo>
                <a:close/>
              </a:path>
              <a:path w="76200" h="685800">
                <a:moveTo>
                  <a:pt x="41262" y="0"/>
                </a:moveTo>
                <a:lnTo>
                  <a:pt x="32003" y="0"/>
                </a:lnTo>
                <a:lnTo>
                  <a:pt x="33384" y="609635"/>
                </a:lnTo>
                <a:lnTo>
                  <a:pt x="42764" y="609602"/>
                </a:lnTo>
                <a:lnTo>
                  <a:pt x="412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12599" y="3685560"/>
            <a:ext cx="271780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 b="1">
                <a:latin typeface="Times New Roman"/>
                <a:cs typeface="Times New Roman"/>
              </a:rPr>
              <a:t>NL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57668" y="3685560"/>
            <a:ext cx="154940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X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1854" y="4218958"/>
            <a:ext cx="1346200" cy="4451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Swedish double  </a:t>
            </a:r>
            <a:r>
              <a:rPr dirty="0" sz="1400" spc="-5" b="1">
                <a:latin typeface="Times New Roman"/>
                <a:cs typeface="Times New Roman"/>
              </a:rPr>
              <a:t>mutation</a:t>
            </a:r>
            <a:r>
              <a:rPr dirty="0" sz="1400" spc="-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670/671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11497" y="4218958"/>
            <a:ext cx="718820" cy="658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Flemish  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uta</a:t>
            </a:r>
            <a:r>
              <a:rPr dirty="0" sz="1400" b="1">
                <a:latin typeface="Times New Roman"/>
                <a:cs typeface="Times New Roman"/>
              </a:rPr>
              <a:t>ti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n 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5" b="1">
                <a:latin typeface="Times New Roman"/>
                <a:cs typeface="Times New Roman"/>
              </a:rPr>
              <a:t>692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54754" y="4218957"/>
            <a:ext cx="718820" cy="4451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Dutch  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uta</a:t>
            </a:r>
            <a:r>
              <a:rPr dirty="0" sz="1400" b="1">
                <a:latin typeface="Times New Roman"/>
                <a:cs typeface="Times New Roman"/>
              </a:rPr>
              <a:t>ti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09857" y="4645645"/>
            <a:ext cx="295275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5" b="1">
                <a:latin typeface="Times New Roman"/>
                <a:cs typeface="Times New Roman"/>
              </a:rPr>
              <a:t>692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79123" y="4218956"/>
            <a:ext cx="718820" cy="658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Florida  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uta</a:t>
            </a:r>
            <a:r>
              <a:rPr dirty="0" sz="1400" b="1">
                <a:latin typeface="Times New Roman"/>
                <a:cs typeface="Times New Roman"/>
              </a:rPr>
              <a:t>ti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n 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5" b="1">
                <a:latin typeface="Times New Roman"/>
                <a:cs typeface="Times New Roman"/>
              </a:rPr>
              <a:t>717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85606" y="4893814"/>
            <a:ext cx="788035" cy="658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London  </a:t>
            </a:r>
            <a:r>
              <a:rPr dirty="0" sz="1400" spc="-20" b="1">
                <a:latin typeface="Times New Roman"/>
                <a:cs typeface="Times New Roman"/>
              </a:rPr>
              <a:t>m</a:t>
            </a:r>
            <a:r>
              <a:rPr dirty="0" sz="1400" b="1">
                <a:latin typeface="Times New Roman"/>
                <a:cs typeface="Times New Roman"/>
              </a:rPr>
              <a:t>uta</a:t>
            </a:r>
            <a:r>
              <a:rPr dirty="0" sz="1400" b="1">
                <a:latin typeface="Times New Roman"/>
                <a:cs typeface="Times New Roman"/>
              </a:rPr>
              <a:t>ti</a:t>
            </a:r>
            <a:r>
              <a:rPr dirty="0" sz="1400" b="1">
                <a:latin typeface="Times New Roman"/>
                <a:cs typeface="Times New Roman"/>
              </a:rPr>
              <a:t>o</a:t>
            </a:r>
            <a:r>
              <a:rPr dirty="0" sz="1400" b="1">
                <a:latin typeface="Times New Roman"/>
                <a:cs typeface="Times New Roman"/>
              </a:rPr>
              <a:t>ns 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5" b="1">
                <a:latin typeface="Times New Roman"/>
                <a:cs typeface="Times New Roman"/>
              </a:rPr>
              <a:t>716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84377" y="4066555"/>
            <a:ext cx="840105" cy="6584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10" b="1">
                <a:latin typeface="Times New Roman"/>
                <a:cs typeface="Times New Roman"/>
              </a:rPr>
              <a:t>A</a:t>
            </a:r>
            <a:r>
              <a:rPr dirty="0" sz="1400" b="1">
                <a:latin typeface="Times New Roman"/>
                <a:cs typeface="Times New Roman"/>
              </a:rPr>
              <a:t>us</a:t>
            </a:r>
            <a:r>
              <a:rPr dirty="0" sz="1400" b="1">
                <a:latin typeface="Times New Roman"/>
                <a:cs typeface="Times New Roman"/>
              </a:rPr>
              <a:t>tr</a:t>
            </a:r>
            <a:r>
              <a:rPr dirty="0" sz="1400" spc="5" b="1">
                <a:latin typeface="Times New Roman"/>
                <a:cs typeface="Times New Roman"/>
              </a:rPr>
              <a:t>a</a:t>
            </a:r>
            <a:r>
              <a:rPr dirty="0" sz="1400" b="1">
                <a:latin typeface="Times New Roman"/>
                <a:cs typeface="Times New Roman"/>
              </a:rPr>
              <a:t>li</a:t>
            </a:r>
            <a:r>
              <a:rPr dirty="0" sz="1400" b="1">
                <a:latin typeface="Times New Roman"/>
                <a:cs typeface="Times New Roman"/>
              </a:rPr>
              <a:t>a</a:t>
            </a:r>
            <a:r>
              <a:rPr dirty="0" sz="1400" b="1">
                <a:latin typeface="Times New Roman"/>
                <a:cs typeface="Times New Roman"/>
              </a:rPr>
              <a:t>n </a:t>
            </a:r>
            <a:r>
              <a:rPr dirty="0" sz="140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mutation  </a:t>
            </a:r>
            <a:r>
              <a:rPr dirty="0" sz="1400" spc="5" b="1">
                <a:latin typeface="Times New Roman"/>
                <a:cs typeface="Times New Roman"/>
              </a:rPr>
              <a:t>723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82535" y="3685560"/>
            <a:ext cx="277495" cy="830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VI</a:t>
            </a:r>
            <a:endParaRPr sz="1400">
              <a:latin typeface="Times New Roman"/>
              <a:cs typeface="Times New Roman"/>
            </a:endParaRPr>
          </a:p>
          <a:p>
            <a:pPr marL="125095">
              <a:lnSpc>
                <a:spcPct val="100000"/>
              </a:lnSpc>
              <a:spcBef>
                <a:spcPts val="720"/>
              </a:spcBef>
            </a:pPr>
            <a:r>
              <a:rPr dirty="0" sz="1400" b="1">
                <a:latin typeface="Times New Roman"/>
                <a:cs typeface="Times New Roman"/>
              </a:rPr>
              <a:t>G</a:t>
            </a:r>
            <a:endParaRPr sz="1400">
              <a:latin typeface="Times New Roman"/>
              <a:cs typeface="Times New Roman"/>
            </a:endParaRPr>
          </a:p>
          <a:p>
            <a:pPr marL="140970">
              <a:lnSpc>
                <a:spcPct val="100000"/>
              </a:lnSpc>
              <a:spcBef>
                <a:spcPts val="630"/>
              </a:spcBef>
            </a:pPr>
            <a:r>
              <a:rPr dirty="0" sz="1400" b="1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707238" y="279387"/>
            <a:ext cx="1905" cy="1371600"/>
          </a:xfrm>
          <a:custGeom>
            <a:avLst/>
            <a:gdLst/>
            <a:ahLst/>
            <a:cxnLst/>
            <a:rect l="l" t="t" r="r" b="b"/>
            <a:pathLst>
              <a:path w="1904" h="1371600">
                <a:moveTo>
                  <a:pt x="0" y="0"/>
                </a:moveTo>
                <a:lnTo>
                  <a:pt x="1524" y="1371600"/>
                </a:lnTo>
              </a:path>
            </a:pathLst>
          </a:custGeom>
          <a:ln w="936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621638" y="279387"/>
            <a:ext cx="1905" cy="1371600"/>
          </a:xfrm>
          <a:custGeom>
            <a:avLst/>
            <a:gdLst/>
            <a:ahLst/>
            <a:cxnLst/>
            <a:rect l="l" t="t" r="r" b="b"/>
            <a:pathLst>
              <a:path w="1904" h="1371600">
                <a:moveTo>
                  <a:pt x="0" y="0"/>
                </a:moveTo>
                <a:lnTo>
                  <a:pt x="1524" y="1371600"/>
                </a:lnTo>
              </a:path>
            </a:pathLst>
          </a:custGeom>
          <a:ln w="9360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260090" y="3935348"/>
            <a:ext cx="76200" cy="308610"/>
          </a:xfrm>
          <a:custGeom>
            <a:avLst/>
            <a:gdLst/>
            <a:ahLst/>
            <a:cxnLst/>
            <a:rect l="l" t="t" r="r" b="b"/>
            <a:pathLst>
              <a:path w="76200" h="308610">
                <a:moveTo>
                  <a:pt x="33461" y="76248"/>
                </a:moveTo>
                <a:lnTo>
                  <a:pt x="32261" y="307962"/>
                </a:lnTo>
                <a:lnTo>
                  <a:pt x="41519" y="308114"/>
                </a:lnTo>
                <a:lnTo>
                  <a:pt x="42720" y="76293"/>
                </a:lnTo>
                <a:lnTo>
                  <a:pt x="33461" y="76248"/>
                </a:lnTo>
                <a:close/>
              </a:path>
              <a:path w="76200" h="308610">
                <a:moveTo>
                  <a:pt x="69812" y="63512"/>
                </a:moveTo>
                <a:lnTo>
                  <a:pt x="33527" y="63512"/>
                </a:lnTo>
                <a:lnTo>
                  <a:pt x="42786" y="63626"/>
                </a:lnTo>
                <a:lnTo>
                  <a:pt x="42720" y="76293"/>
                </a:lnTo>
                <a:lnTo>
                  <a:pt x="76200" y="76457"/>
                </a:lnTo>
                <a:lnTo>
                  <a:pt x="69812" y="63512"/>
                </a:lnTo>
                <a:close/>
              </a:path>
              <a:path w="76200" h="308610">
                <a:moveTo>
                  <a:pt x="33527" y="63512"/>
                </a:moveTo>
                <a:lnTo>
                  <a:pt x="33461" y="76248"/>
                </a:lnTo>
                <a:lnTo>
                  <a:pt x="42720" y="76293"/>
                </a:lnTo>
                <a:lnTo>
                  <a:pt x="42786" y="63626"/>
                </a:lnTo>
                <a:lnTo>
                  <a:pt x="33527" y="63512"/>
                </a:lnTo>
                <a:close/>
              </a:path>
              <a:path w="76200" h="308610">
                <a:moveTo>
                  <a:pt x="38471" y="0"/>
                </a:moveTo>
                <a:lnTo>
                  <a:pt x="0" y="76085"/>
                </a:lnTo>
                <a:lnTo>
                  <a:pt x="33461" y="76248"/>
                </a:lnTo>
                <a:lnTo>
                  <a:pt x="33527" y="63512"/>
                </a:lnTo>
                <a:lnTo>
                  <a:pt x="69812" y="63512"/>
                </a:lnTo>
                <a:lnTo>
                  <a:pt x="384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427218" y="3859148"/>
            <a:ext cx="384810" cy="387985"/>
          </a:xfrm>
          <a:custGeom>
            <a:avLst/>
            <a:gdLst/>
            <a:ahLst/>
            <a:cxnLst/>
            <a:rect l="l" t="t" r="r" b="b"/>
            <a:pathLst>
              <a:path w="384810" h="387985">
                <a:moveTo>
                  <a:pt x="327396" y="50886"/>
                </a:moveTo>
                <a:lnTo>
                  <a:pt x="0" y="381000"/>
                </a:lnTo>
                <a:lnTo>
                  <a:pt x="6734" y="387476"/>
                </a:lnTo>
                <a:lnTo>
                  <a:pt x="334022" y="57463"/>
                </a:lnTo>
                <a:lnTo>
                  <a:pt x="327396" y="50886"/>
                </a:lnTo>
                <a:close/>
              </a:path>
              <a:path w="384810" h="387985">
                <a:moveTo>
                  <a:pt x="370589" y="41900"/>
                </a:moveTo>
                <a:lnTo>
                  <a:pt x="336308" y="41900"/>
                </a:lnTo>
                <a:lnTo>
                  <a:pt x="343042" y="48367"/>
                </a:lnTo>
                <a:lnTo>
                  <a:pt x="334022" y="57463"/>
                </a:lnTo>
                <a:lnTo>
                  <a:pt x="357778" y="81038"/>
                </a:lnTo>
                <a:lnTo>
                  <a:pt x="370589" y="41900"/>
                </a:lnTo>
                <a:close/>
              </a:path>
              <a:path w="384810" h="387985">
                <a:moveTo>
                  <a:pt x="336308" y="41900"/>
                </a:moveTo>
                <a:lnTo>
                  <a:pt x="327396" y="50886"/>
                </a:lnTo>
                <a:lnTo>
                  <a:pt x="334022" y="57463"/>
                </a:lnTo>
                <a:lnTo>
                  <a:pt x="343042" y="48367"/>
                </a:lnTo>
                <a:lnTo>
                  <a:pt x="336308" y="41900"/>
                </a:lnTo>
                <a:close/>
              </a:path>
              <a:path w="384810" h="387985">
                <a:moveTo>
                  <a:pt x="384305" y="0"/>
                </a:moveTo>
                <a:lnTo>
                  <a:pt x="303637" y="27308"/>
                </a:lnTo>
                <a:lnTo>
                  <a:pt x="327396" y="50886"/>
                </a:lnTo>
                <a:lnTo>
                  <a:pt x="336308" y="41900"/>
                </a:lnTo>
                <a:lnTo>
                  <a:pt x="370589" y="41900"/>
                </a:lnTo>
                <a:lnTo>
                  <a:pt x="3843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38600" y="3859148"/>
            <a:ext cx="235585" cy="311150"/>
          </a:xfrm>
          <a:custGeom>
            <a:avLst/>
            <a:gdLst/>
            <a:ahLst/>
            <a:cxnLst/>
            <a:rect l="l" t="t" r="r" b="b"/>
            <a:pathLst>
              <a:path w="235585" h="311150">
                <a:moveTo>
                  <a:pt x="49530" y="58146"/>
                </a:moveTo>
                <a:lnTo>
                  <a:pt x="42071" y="63753"/>
                </a:lnTo>
                <a:lnTo>
                  <a:pt x="228076" y="310905"/>
                </a:lnTo>
                <a:lnTo>
                  <a:pt x="235448" y="305171"/>
                </a:lnTo>
                <a:lnTo>
                  <a:pt x="49530" y="58146"/>
                </a:lnTo>
                <a:close/>
              </a:path>
              <a:path w="235585" h="311150">
                <a:moveTo>
                  <a:pt x="0" y="0"/>
                </a:moveTo>
                <a:lnTo>
                  <a:pt x="15363" y="83829"/>
                </a:lnTo>
                <a:lnTo>
                  <a:pt x="42071" y="63753"/>
                </a:lnTo>
                <a:lnTo>
                  <a:pt x="34413" y="53578"/>
                </a:lnTo>
                <a:lnTo>
                  <a:pt x="41890" y="47996"/>
                </a:lnTo>
                <a:lnTo>
                  <a:pt x="63034" y="47996"/>
                </a:lnTo>
                <a:lnTo>
                  <a:pt x="76200" y="38100"/>
                </a:lnTo>
                <a:lnTo>
                  <a:pt x="0" y="0"/>
                </a:lnTo>
                <a:close/>
              </a:path>
              <a:path w="235585" h="311150">
                <a:moveTo>
                  <a:pt x="41890" y="47996"/>
                </a:moveTo>
                <a:lnTo>
                  <a:pt x="34413" y="53578"/>
                </a:lnTo>
                <a:lnTo>
                  <a:pt x="42071" y="63753"/>
                </a:lnTo>
                <a:lnTo>
                  <a:pt x="49530" y="58146"/>
                </a:lnTo>
                <a:lnTo>
                  <a:pt x="41890" y="47996"/>
                </a:lnTo>
                <a:close/>
              </a:path>
              <a:path w="235585" h="311150">
                <a:moveTo>
                  <a:pt x="63034" y="47996"/>
                </a:moveTo>
                <a:lnTo>
                  <a:pt x="41890" y="47996"/>
                </a:lnTo>
                <a:lnTo>
                  <a:pt x="49530" y="58146"/>
                </a:lnTo>
                <a:lnTo>
                  <a:pt x="63034" y="479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170418" y="3859148"/>
            <a:ext cx="384810" cy="387985"/>
          </a:xfrm>
          <a:custGeom>
            <a:avLst/>
            <a:gdLst/>
            <a:ahLst/>
            <a:cxnLst/>
            <a:rect l="l" t="t" r="r" b="b"/>
            <a:pathLst>
              <a:path w="384809" h="387985">
                <a:moveTo>
                  <a:pt x="327406" y="50876"/>
                </a:moveTo>
                <a:lnTo>
                  <a:pt x="0" y="381000"/>
                </a:lnTo>
                <a:lnTo>
                  <a:pt x="6734" y="387476"/>
                </a:lnTo>
                <a:lnTo>
                  <a:pt x="334031" y="57454"/>
                </a:lnTo>
                <a:lnTo>
                  <a:pt x="327406" y="50876"/>
                </a:lnTo>
                <a:close/>
              </a:path>
              <a:path w="384809" h="387985">
                <a:moveTo>
                  <a:pt x="370589" y="41900"/>
                </a:moveTo>
                <a:lnTo>
                  <a:pt x="336308" y="41900"/>
                </a:lnTo>
                <a:lnTo>
                  <a:pt x="343042" y="48367"/>
                </a:lnTo>
                <a:lnTo>
                  <a:pt x="334031" y="57454"/>
                </a:lnTo>
                <a:lnTo>
                  <a:pt x="357778" y="81038"/>
                </a:lnTo>
                <a:lnTo>
                  <a:pt x="370589" y="41900"/>
                </a:lnTo>
                <a:close/>
              </a:path>
              <a:path w="384809" h="387985">
                <a:moveTo>
                  <a:pt x="336308" y="41900"/>
                </a:moveTo>
                <a:lnTo>
                  <a:pt x="327406" y="50876"/>
                </a:lnTo>
                <a:lnTo>
                  <a:pt x="334031" y="57454"/>
                </a:lnTo>
                <a:lnTo>
                  <a:pt x="343042" y="48367"/>
                </a:lnTo>
                <a:lnTo>
                  <a:pt x="336308" y="41900"/>
                </a:lnTo>
                <a:close/>
              </a:path>
              <a:path w="384809" h="387985">
                <a:moveTo>
                  <a:pt x="384305" y="0"/>
                </a:moveTo>
                <a:lnTo>
                  <a:pt x="303676" y="27308"/>
                </a:lnTo>
                <a:lnTo>
                  <a:pt x="327406" y="50876"/>
                </a:lnTo>
                <a:lnTo>
                  <a:pt x="336308" y="41900"/>
                </a:lnTo>
                <a:lnTo>
                  <a:pt x="370589" y="41900"/>
                </a:lnTo>
                <a:lnTo>
                  <a:pt x="3843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763902" y="4544948"/>
            <a:ext cx="102235" cy="309245"/>
          </a:xfrm>
          <a:custGeom>
            <a:avLst/>
            <a:gdLst/>
            <a:ahLst/>
            <a:cxnLst/>
            <a:rect l="l" t="t" r="r" b="b"/>
            <a:pathLst>
              <a:path w="102234" h="309245">
                <a:moveTo>
                  <a:pt x="41411" y="72698"/>
                </a:moveTo>
                <a:lnTo>
                  <a:pt x="32375" y="75013"/>
                </a:lnTo>
                <a:lnTo>
                  <a:pt x="92687" y="309229"/>
                </a:lnTo>
                <a:lnTo>
                  <a:pt x="101841" y="306847"/>
                </a:lnTo>
                <a:lnTo>
                  <a:pt x="41411" y="72698"/>
                </a:lnTo>
                <a:close/>
              </a:path>
              <a:path w="102234" h="309245">
                <a:moveTo>
                  <a:pt x="17897" y="0"/>
                </a:moveTo>
                <a:lnTo>
                  <a:pt x="0" y="83305"/>
                </a:lnTo>
                <a:lnTo>
                  <a:pt x="32375" y="75013"/>
                </a:lnTo>
                <a:lnTo>
                  <a:pt x="29213" y="62731"/>
                </a:lnTo>
                <a:lnTo>
                  <a:pt x="38214" y="60312"/>
                </a:lnTo>
                <a:lnTo>
                  <a:pt x="70227" y="60312"/>
                </a:lnTo>
                <a:lnTo>
                  <a:pt x="17897" y="0"/>
                </a:lnTo>
                <a:close/>
              </a:path>
              <a:path w="102234" h="309245">
                <a:moveTo>
                  <a:pt x="38214" y="60312"/>
                </a:moveTo>
                <a:lnTo>
                  <a:pt x="29213" y="62731"/>
                </a:lnTo>
                <a:lnTo>
                  <a:pt x="32375" y="75013"/>
                </a:lnTo>
                <a:lnTo>
                  <a:pt x="41411" y="72698"/>
                </a:lnTo>
                <a:lnTo>
                  <a:pt x="38214" y="60312"/>
                </a:lnTo>
                <a:close/>
              </a:path>
              <a:path w="102234" h="309245">
                <a:moveTo>
                  <a:pt x="70227" y="60312"/>
                </a:moveTo>
                <a:lnTo>
                  <a:pt x="38214" y="60312"/>
                </a:lnTo>
                <a:lnTo>
                  <a:pt x="41411" y="72698"/>
                </a:lnTo>
                <a:lnTo>
                  <a:pt x="73780" y="64408"/>
                </a:lnTo>
                <a:lnTo>
                  <a:pt x="70227" y="603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7467600" y="3935348"/>
            <a:ext cx="160020" cy="234950"/>
          </a:xfrm>
          <a:custGeom>
            <a:avLst/>
            <a:gdLst/>
            <a:ahLst/>
            <a:cxnLst/>
            <a:rect l="l" t="t" r="r" b="b"/>
            <a:pathLst>
              <a:path w="160020" h="234950">
                <a:moveTo>
                  <a:pt x="46319" y="60682"/>
                </a:moveTo>
                <a:lnTo>
                  <a:pt x="38576" y="65889"/>
                </a:lnTo>
                <a:lnTo>
                  <a:pt x="151657" y="234438"/>
                </a:lnTo>
                <a:lnTo>
                  <a:pt x="159505" y="229238"/>
                </a:lnTo>
                <a:lnTo>
                  <a:pt x="46319" y="60682"/>
                </a:lnTo>
                <a:close/>
              </a:path>
              <a:path w="160020" h="234950">
                <a:moveTo>
                  <a:pt x="0" y="0"/>
                </a:moveTo>
                <a:lnTo>
                  <a:pt x="10791" y="84572"/>
                </a:lnTo>
                <a:lnTo>
                  <a:pt x="38576" y="65889"/>
                </a:lnTo>
                <a:lnTo>
                  <a:pt x="31518" y="55368"/>
                </a:lnTo>
                <a:lnTo>
                  <a:pt x="39252" y="50158"/>
                </a:lnTo>
                <a:lnTo>
                  <a:pt x="61969" y="50158"/>
                </a:lnTo>
                <a:lnTo>
                  <a:pt x="74037" y="42043"/>
                </a:lnTo>
                <a:lnTo>
                  <a:pt x="0" y="0"/>
                </a:lnTo>
                <a:close/>
              </a:path>
              <a:path w="160020" h="234950">
                <a:moveTo>
                  <a:pt x="39252" y="50158"/>
                </a:moveTo>
                <a:lnTo>
                  <a:pt x="31518" y="55368"/>
                </a:lnTo>
                <a:lnTo>
                  <a:pt x="38576" y="65889"/>
                </a:lnTo>
                <a:lnTo>
                  <a:pt x="46319" y="60682"/>
                </a:lnTo>
                <a:lnTo>
                  <a:pt x="39252" y="50158"/>
                </a:lnTo>
                <a:close/>
              </a:path>
              <a:path w="160020" h="234950">
                <a:moveTo>
                  <a:pt x="61969" y="50158"/>
                </a:moveTo>
                <a:lnTo>
                  <a:pt x="39252" y="50158"/>
                </a:lnTo>
                <a:lnTo>
                  <a:pt x="46319" y="60682"/>
                </a:lnTo>
                <a:lnTo>
                  <a:pt x="61969" y="501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826725" y="2234080"/>
            <a:ext cx="895350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5" b="1">
                <a:latin typeface="Symbol"/>
                <a:cs typeface="Symbol"/>
              </a:rPr>
              <a:t></a:t>
            </a:r>
            <a:r>
              <a:rPr dirty="0" sz="1400" b="1">
                <a:latin typeface="Times New Roman"/>
                <a:cs typeface="Times New Roman"/>
              </a:rPr>
              <a:t>-</a:t>
            </a:r>
            <a:r>
              <a:rPr dirty="0" sz="1400" b="1">
                <a:latin typeface="Times New Roman"/>
                <a:cs typeface="Times New Roman"/>
              </a:rPr>
              <a:t>Sec</a:t>
            </a:r>
            <a:r>
              <a:rPr dirty="0" sz="1400" spc="-25" b="1">
                <a:latin typeface="Times New Roman"/>
                <a:cs typeface="Times New Roman"/>
              </a:rPr>
              <a:t>r</a:t>
            </a:r>
            <a:r>
              <a:rPr dirty="0" sz="1400" b="1">
                <a:latin typeface="Times New Roman"/>
                <a:cs typeface="Times New Roman"/>
              </a:rPr>
              <a:t>et</a:t>
            </a:r>
            <a:r>
              <a:rPr dirty="0" sz="1400" spc="5" b="1">
                <a:latin typeface="Times New Roman"/>
                <a:cs typeface="Times New Roman"/>
              </a:rPr>
              <a:t>a</a:t>
            </a:r>
            <a:r>
              <a:rPr dirty="0" sz="1400" b="1">
                <a:latin typeface="Times New Roman"/>
                <a:cs typeface="Times New Roman"/>
              </a:rPr>
              <a:t>s</a:t>
            </a:r>
            <a:r>
              <a:rPr dirty="0" sz="1400" b="1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88392" y="2234080"/>
            <a:ext cx="909319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Symbol"/>
                <a:cs typeface="Symbol"/>
              </a:rPr>
              <a:t></a:t>
            </a:r>
            <a:r>
              <a:rPr dirty="0" sz="1400" b="1">
                <a:latin typeface="Times New Roman"/>
                <a:cs typeface="Times New Roman"/>
              </a:rPr>
              <a:t>-</a:t>
            </a:r>
            <a:r>
              <a:rPr dirty="0" sz="1400" b="1">
                <a:latin typeface="Times New Roman"/>
                <a:cs typeface="Times New Roman"/>
              </a:rPr>
              <a:t>Sec</a:t>
            </a:r>
            <a:r>
              <a:rPr dirty="0" sz="1400" spc="-25" b="1">
                <a:latin typeface="Times New Roman"/>
                <a:cs typeface="Times New Roman"/>
              </a:rPr>
              <a:t>r</a:t>
            </a:r>
            <a:r>
              <a:rPr dirty="0" sz="1400" b="1">
                <a:latin typeface="Times New Roman"/>
                <a:cs typeface="Times New Roman"/>
              </a:rPr>
              <a:t>et</a:t>
            </a:r>
            <a:r>
              <a:rPr dirty="0" sz="1400" spc="5" b="1">
                <a:latin typeface="Times New Roman"/>
                <a:cs typeface="Times New Roman"/>
              </a:rPr>
              <a:t>a</a:t>
            </a:r>
            <a:r>
              <a:rPr dirty="0" sz="1400" b="1">
                <a:latin typeface="Times New Roman"/>
                <a:cs typeface="Times New Roman"/>
              </a:rPr>
              <a:t>s</a:t>
            </a:r>
            <a:r>
              <a:rPr dirty="0" sz="1400" b="1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17317" y="1615565"/>
            <a:ext cx="890905" cy="5067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Me</a:t>
            </a:r>
            <a:r>
              <a:rPr dirty="0" sz="1600" spc="-30" b="1">
                <a:latin typeface="Times New Roman"/>
                <a:cs typeface="Times New Roman"/>
              </a:rPr>
              <a:t>m</a:t>
            </a:r>
            <a:r>
              <a:rPr dirty="0" sz="1600" spc="-5" b="1">
                <a:latin typeface="Times New Roman"/>
                <a:cs typeface="Times New Roman"/>
              </a:rPr>
              <a:t>bran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90244" y="300639"/>
            <a:ext cx="28321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latin typeface="Times New Roman"/>
                <a:cs typeface="Times New Roman"/>
              </a:rPr>
              <a:t>A</a:t>
            </a:r>
            <a:r>
              <a:rPr dirty="0" sz="1600" spc="-5" b="1">
                <a:latin typeface="Symbol"/>
                <a:cs typeface="Symbol"/>
              </a:rPr>
              <a:t>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820667" y="305590"/>
            <a:ext cx="187769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Extracellular</a:t>
            </a:r>
            <a:r>
              <a:rPr dirty="0" sz="1600" spc="-3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domain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307943" y="305590"/>
            <a:ext cx="144399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Cytoplasmic</a:t>
            </a:r>
            <a:r>
              <a:rPr dirty="0" sz="1600" spc="-3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tail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45718" y="838989"/>
            <a:ext cx="17208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905458" y="838989"/>
            <a:ext cx="172085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5718" y="305590"/>
            <a:ext cx="419734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APP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449438" y="1115949"/>
            <a:ext cx="4800600" cy="2212975"/>
          </a:xfrm>
          <a:custGeom>
            <a:avLst/>
            <a:gdLst/>
            <a:ahLst/>
            <a:cxnLst/>
            <a:rect l="l" t="t" r="r" b="b"/>
            <a:pathLst>
              <a:path w="4800600" h="2212975">
                <a:moveTo>
                  <a:pt x="0" y="2212962"/>
                </a:moveTo>
                <a:lnTo>
                  <a:pt x="4800600" y="0"/>
                </a:lnTo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172200" y="1117587"/>
            <a:ext cx="917575" cy="2209800"/>
          </a:xfrm>
          <a:custGeom>
            <a:avLst/>
            <a:gdLst/>
            <a:ahLst/>
            <a:cxnLst/>
            <a:rect l="l" t="t" r="r" b="b"/>
            <a:pathLst>
              <a:path w="917575" h="2209800">
                <a:moveTo>
                  <a:pt x="917562" y="0"/>
                </a:moveTo>
                <a:lnTo>
                  <a:pt x="0" y="2209800"/>
                </a:lnTo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400800" y="1117587"/>
            <a:ext cx="688975" cy="2209800"/>
          </a:xfrm>
          <a:custGeom>
            <a:avLst/>
            <a:gdLst/>
            <a:ahLst/>
            <a:cxnLst/>
            <a:rect l="l" t="t" r="r" b="b"/>
            <a:pathLst>
              <a:path w="688975" h="2209800">
                <a:moveTo>
                  <a:pt x="688962" y="0"/>
                </a:moveTo>
                <a:lnTo>
                  <a:pt x="0" y="2209800"/>
                </a:lnTo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3797557" y="3685560"/>
            <a:ext cx="318135" cy="536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GQ</a:t>
            </a:r>
            <a:endParaRPr sz="1400">
              <a:latin typeface="Times New Roman"/>
              <a:cs typeface="Times New Roman"/>
            </a:endParaRPr>
          </a:p>
          <a:p>
            <a:pPr marL="166370">
              <a:lnSpc>
                <a:spcPct val="100000"/>
              </a:lnSpc>
              <a:spcBef>
                <a:spcPts val="720"/>
              </a:spcBef>
            </a:pPr>
            <a:r>
              <a:rPr dirty="0" sz="1400" b="1">
                <a:latin typeface="Times New Roman"/>
                <a:cs typeface="Times New Roman"/>
              </a:rPr>
              <a:t>K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949955" y="4599957"/>
            <a:ext cx="534035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t</a:t>
            </a:r>
            <a:r>
              <a:rPr dirty="0" sz="1400" spc="5" b="1">
                <a:latin typeface="Times New Roman"/>
                <a:cs typeface="Times New Roman"/>
              </a:rPr>
              <a:t>a</a:t>
            </a:r>
            <a:r>
              <a:rPr dirty="0" sz="1400" b="1">
                <a:latin typeface="Times New Roman"/>
                <a:cs typeface="Times New Roman"/>
              </a:rPr>
              <a:t>li</a:t>
            </a:r>
            <a:r>
              <a:rPr dirty="0" sz="1400" b="1">
                <a:latin typeface="Times New Roman"/>
                <a:cs typeface="Times New Roman"/>
              </a:rPr>
              <a:t>a</a:t>
            </a:r>
            <a:r>
              <a:rPr dirty="0" sz="1400" b="1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949955" y="4813302"/>
            <a:ext cx="718820" cy="4451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mutation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692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003443" y="4163948"/>
            <a:ext cx="76200" cy="461009"/>
          </a:xfrm>
          <a:custGeom>
            <a:avLst/>
            <a:gdLst/>
            <a:ahLst/>
            <a:cxnLst/>
            <a:rect l="l" t="t" r="r" b="b"/>
            <a:pathLst>
              <a:path w="76200" h="461010">
                <a:moveTo>
                  <a:pt x="33334" y="76248"/>
                </a:moveTo>
                <a:lnTo>
                  <a:pt x="32108" y="460362"/>
                </a:lnTo>
                <a:lnTo>
                  <a:pt x="41367" y="460514"/>
                </a:lnTo>
                <a:lnTo>
                  <a:pt x="42741" y="76294"/>
                </a:lnTo>
                <a:lnTo>
                  <a:pt x="33334" y="76248"/>
                </a:lnTo>
                <a:close/>
              </a:path>
              <a:path w="76200" h="461010">
                <a:moveTo>
                  <a:pt x="69786" y="63512"/>
                </a:moveTo>
                <a:lnTo>
                  <a:pt x="33375" y="63512"/>
                </a:lnTo>
                <a:lnTo>
                  <a:pt x="42786" y="63626"/>
                </a:lnTo>
                <a:lnTo>
                  <a:pt x="42741" y="76294"/>
                </a:lnTo>
                <a:lnTo>
                  <a:pt x="76200" y="76457"/>
                </a:lnTo>
                <a:lnTo>
                  <a:pt x="69786" y="63512"/>
                </a:lnTo>
                <a:close/>
              </a:path>
              <a:path w="76200" h="461010">
                <a:moveTo>
                  <a:pt x="33375" y="63512"/>
                </a:moveTo>
                <a:lnTo>
                  <a:pt x="33334" y="76248"/>
                </a:lnTo>
                <a:lnTo>
                  <a:pt x="42741" y="76294"/>
                </a:lnTo>
                <a:lnTo>
                  <a:pt x="42786" y="63626"/>
                </a:lnTo>
                <a:lnTo>
                  <a:pt x="33375" y="63512"/>
                </a:lnTo>
                <a:close/>
              </a:path>
              <a:path w="76200" h="461010">
                <a:moveTo>
                  <a:pt x="38319" y="0"/>
                </a:moveTo>
                <a:lnTo>
                  <a:pt x="0" y="76085"/>
                </a:lnTo>
                <a:lnTo>
                  <a:pt x="33334" y="76248"/>
                </a:lnTo>
                <a:lnTo>
                  <a:pt x="33375" y="63512"/>
                </a:lnTo>
                <a:lnTo>
                  <a:pt x="69786" y="63512"/>
                </a:lnTo>
                <a:lnTo>
                  <a:pt x="383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5754749" y="2234080"/>
            <a:ext cx="871219" cy="463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10" b="1">
                <a:latin typeface="Symbol"/>
                <a:cs typeface="Symbol"/>
              </a:rPr>
              <a:t></a:t>
            </a:r>
            <a:r>
              <a:rPr dirty="0" sz="1400" b="1">
                <a:latin typeface="Times New Roman"/>
                <a:cs typeface="Times New Roman"/>
              </a:rPr>
              <a:t>-</a:t>
            </a:r>
            <a:r>
              <a:rPr dirty="0" sz="1400" b="1">
                <a:latin typeface="Times New Roman"/>
                <a:cs typeface="Times New Roman"/>
              </a:rPr>
              <a:t>Sec</a:t>
            </a:r>
            <a:r>
              <a:rPr dirty="0" sz="1400" spc="-25" b="1">
                <a:latin typeface="Times New Roman"/>
                <a:cs typeface="Times New Roman"/>
              </a:rPr>
              <a:t>r</a:t>
            </a:r>
            <a:r>
              <a:rPr dirty="0" sz="1400" b="1">
                <a:latin typeface="Times New Roman"/>
                <a:cs typeface="Times New Roman"/>
              </a:rPr>
              <a:t>et</a:t>
            </a:r>
            <a:r>
              <a:rPr dirty="0" sz="1400" spc="5" b="1">
                <a:latin typeface="Times New Roman"/>
                <a:cs typeface="Times New Roman"/>
              </a:rPr>
              <a:t>a</a:t>
            </a:r>
            <a:r>
              <a:rPr dirty="0" sz="1400" b="1">
                <a:latin typeface="Times New Roman"/>
                <a:cs typeface="Times New Roman"/>
              </a:rPr>
              <a:t>s</a:t>
            </a:r>
            <a:r>
              <a:rPr dirty="0" sz="1400" b="1"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  <a:p>
            <a:pPr marL="341630">
              <a:lnSpc>
                <a:spcPct val="100000"/>
              </a:lnSpc>
              <a:spcBef>
                <a:spcPts val="145"/>
              </a:spcBef>
            </a:pPr>
            <a:r>
              <a:rPr dirty="0" sz="1400" b="1">
                <a:latin typeface="Times New Roman"/>
                <a:cs typeface="Times New Roman"/>
              </a:rPr>
              <a:t>40</a:t>
            </a:r>
            <a:r>
              <a:rPr dirty="0" sz="1400" spc="-1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42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930393" y="1463828"/>
            <a:ext cx="144780" cy="2317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--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14051" y="2894834"/>
            <a:ext cx="8698230" cy="708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124200" marR="4626610">
              <a:lnSpc>
                <a:spcPct val="100000"/>
              </a:lnSpc>
            </a:pPr>
            <a:r>
              <a:rPr dirty="0" sz="1400" spc="-10" b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gg</a:t>
            </a:r>
            <a:r>
              <a:rPr dirty="0" sz="1400" spc="-25" b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dirty="0" sz="1400" spc="5" b="1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ti</a:t>
            </a:r>
            <a:r>
              <a:rPr dirty="0" sz="1400" spc="-10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n </a:t>
            </a:r>
            <a:r>
              <a:rPr dirty="0" sz="1400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Times New Roman"/>
                <a:cs typeface="Times New Roman"/>
              </a:rPr>
              <a:t>domain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1400" spc="-10" b="1">
                <a:latin typeface="Times New Roman"/>
                <a:cs typeface="Times New Roman"/>
              </a:rPr>
              <a:t>NH2------VKMDAEFRHDSGYEVHHQ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KLVFF</a:t>
            </a:r>
            <a:r>
              <a:rPr dirty="0" sz="1400" spc="-10" b="1">
                <a:latin typeface="Times New Roman"/>
                <a:cs typeface="Times New Roman"/>
              </a:rPr>
              <a:t>AEDVGSNKGAIIGLMVGGVVIATVIVITLVMLKK-------COOH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23622" y="5565051"/>
            <a:ext cx="6474460" cy="11772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85545">
              <a:lnSpc>
                <a:spcPct val="100000"/>
              </a:lnSpc>
            </a:pPr>
            <a:r>
              <a:rPr dirty="0" sz="1800">
                <a:solidFill>
                  <a:srgbClr val="FF0000"/>
                </a:solidFill>
                <a:latin typeface="Times New Roman"/>
                <a:cs typeface="Times New Roman"/>
              </a:rPr>
              <a:t>Inversion</a:t>
            </a:r>
            <a:r>
              <a:rPr dirty="0" sz="1800" spc="-1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Times New Roman"/>
                <a:cs typeface="Times New Roman"/>
              </a:rPr>
              <a:t>FFVLK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1650">
              <a:latin typeface="Times New Roman"/>
              <a:cs typeface="Times New Roman"/>
            </a:endParaRPr>
          </a:p>
          <a:p>
            <a:pPr marL="1242695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Retroinversion </a:t>
            </a:r>
            <a:r>
              <a:rPr dirty="0" sz="1800" spc="-10">
                <a:latin typeface="Times New Roman"/>
                <a:cs typeface="Times New Roman"/>
              </a:rPr>
              <a:t>ffvlk </a:t>
            </a:r>
            <a:r>
              <a:rPr dirty="0" sz="1800">
                <a:latin typeface="Times New Roman"/>
                <a:cs typeface="Times New Roman"/>
              </a:rPr>
              <a:t>(D-amino acid</a:t>
            </a:r>
            <a:r>
              <a:rPr dirty="0" sz="1800" spc="-8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residues)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1800" spc="-5" b="1">
                <a:latin typeface="Times New Roman"/>
                <a:cs typeface="Times New Roman"/>
              </a:rPr>
              <a:t>Anti-toxicity properties published </a:t>
            </a:r>
            <a:r>
              <a:rPr dirty="0" sz="1800" b="1">
                <a:latin typeface="Times New Roman"/>
                <a:cs typeface="Times New Roman"/>
              </a:rPr>
              <a:t>in Peptides (2010)</a:t>
            </a:r>
            <a:r>
              <a:rPr dirty="0" sz="1800" spc="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31;1866-1872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297082" y="1636858"/>
          <a:ext cx="5988050" cy="351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7537"/>
                <a:gridCol w="4228337"/>
                <a:gridCol w="1027861"/>
              </a:tblGrid>
              <a:tr h="341299"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323232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29901" y="1259866"/>
            <a:ext cx="6518275" cy="1264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50570">
              <a:lnSpc>
                <a:spcPct val="100000"/>
              </a:lnSpc>
              <a:tabLst>
                <a:tab pos="2579370" algn="l"/>
                <a:tab pos="5628005" algn="l"/>
              </a:tabLst>
            </a:pPr>
            <a:r>
              <a:rPr dirty="0" sz="1600" spc="-5" b="1">
                <a:latin typeface="Times New Roman"/>
                <a:cs typeface="Times New Roman"/>
              </a:rPr>
              <a:t>Contras</a:t>
            </a:r>
            <a:r>
              <a:rPr dirty="0" sz="1600" spc="-5" b="1">
                <a:latin typeface="Times New Roman"/>
                <a:cs typeface="Times New Roman"/>
              </a:rPr>
              <a:t>t</a:t>
            </a:r>
            <a:r>
              <a:rPr dirty="0" sz="1600" spc="-5" b="1">
                <a:latin typeface="Times New Roman"/>
                <a:cs typeface="Times New Roman"/>
              </a:rPr>
              <a:t>	</a:t>
            </a:r>
            <a:r>
              <a:rPr dirty="0" sz="1600" spc="0" b="1">
                <a:latin typeface="Symbol"/>
                <a:cs typeface="Symbol"/>
              </a:rPr>
              <a:t></a:t>
            </a:r>
            <a:r>
              <a:rPr dirty="0" sz="1600" spc="0" b="1">
                <a:latin typeface="Symbol"/>
                <a:cs typeface="Symbol"/>
              </a:rPr>
              <a:t></a:t>
            </a:r>
            <a:r>
              <a:rPr dirty="0" sz="1600" spc="-5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m</a:t>
            </a:r>
            <a:r>
              <a:rPr dirty="0" sz="1600" spc="-5" b="1">
                <a:latin typeface="Times New Roman"/>
                <a:cs typeface="Times New Roman"/>
              </a:rPr>
              <a:t>y</a:t>
            </a:r>
            <a:r>
              <a:rPr dirty="0" sz="1600" spc="-5" b="1">
                <a:latin typeface="Times New Roman"/>
                <a:cs typeface="Times New Roman"/>
              </a:rPr>
              <a:t>lo</a:t>
            </a:r>
            <a:r>
              <a:rPr dirty="0" sz="1600" spc="-5" b="1">
                <a:latin typeface="Times New Roman"/>
                <a:cs typeface="Times New Roman"/>
              </a:rPr>
              <a:t>id</a:t>
            </a:r>
            <a:r>
              <a:rPr dirty="0" sz="1600" spc="-10" b="1">
                <a:latin typeface="Times New Roman"/>
                <a:cs typeface="Times New Roman"/>
              </a:rPr>
              <a:t>-</a:t>
            </a:r>
            <a:r>
              <a:rPr dirty="0" sz="1600" spc="-5" b="1">
                <a:latin typeface="Times New Roman"/>
                <a:cs typeface="Times New Roman"/>
              </a:rPr>
              <a:t>binding</a:t>
            </a:r>
            <a:r>
              <a:rPr dirty="0" sz="1600" b="1">
                <a:latin typeface="Times New Roman"/>
                <a:cs typeface="Times New Roman"/>
              </a:rPr>
              <a:t>	</a:t>
            </a:r>
            <a:r>
              <a:rPr dirty="0" sz="1600" spc="-125" b="1">
                <a:latin typeface="Times New Roman"/>
                <a:cs typeface="Times New Roman"/>
              </a:rPr>
              <a:t>T</a:t>
            </a:r>
            <a:r>
              <a:rPr dirty="0" sz="1600" spc="-5" b="1">
                <a:latin typeface="Times New Roman"/>
                <a:cs typeface="Times New Roman"/>
              </a:rPr>
              <a:t>ra</a:t>
            </a:r>
            <a:r>
              <a:rPr dirty="0" sz="1600" spc="-5" b="1">
                <a:latin typeface="Times New Roman"/>
                <a:cs typeface="Times New Roman"/>
              </a:rPr>
              <a:t>nsp</a:t>
            </a:r>
            <a:r>
              <a:rPr dirty="0" sz="1600" b="1">
                <a:latin typeface="Times New Roman"/>
                <a:cs typeface="Times New Roman"/>
              </a:rPr>
              <a:t>o</a:t>
            </a:r>
            <a:r>
              <a:rPr dirty="0" sz="1600" spc="-5" b="1">
                <a:latin typeface="Times New Roman"/>
                <a:cs typeface="Times New Roman"/>
              </a:rPr>
              <a:t>rt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dirty="0" sz="2000" spc="-5">
                <a:latin typeface="Times New Roman"/>
                <a:cs typeface="Times New Roman"/>
              </a:rPr>
              <a:t>R1</a:t>
            </a:r>
            <a:endParaRPr sz="2000">
              <a:latin typeface="Times New Roman"/>
              <a:cs typeface="Times New Roman"/>
            </a:endParaRPr>
          </a:p>
          <a:p>
            <a:pPr marL="926465" marR="24130" indent="-132715">
              <a:lnSpc>
                <a:spcPct val="100000"/>
              </a:lnSpc>
              <a:spcBef>
                <a:spcPts val="819"/>
              </a:spcBef>
            </a:pPr>
            <a:r>
              <a:rPr dirty="0" sz="1400" spc="-30">
                <a:latin typeface="Times New Roman"/>
                <a:cs typeface="Times New Roman"/>
              </a:rPr>
              <a:t>DOTA- </a:t>
            </a:r>
            <a:r>
              <a:rPr dirty="0" sz="1400" spc="-10">
                <a:latin typeface="Times New Roman"/>
                <a:cs typeface="Times New Roman"/>
              </a:rPr>
              <a:t>Gly-DArg-</a:t>
            </a:r>
            <a:r>
              <a:rPr dirty="0" sz="1400" spc="-10">
                <a:solidFill>
                  <a:srgbClr val="FF0000"/>
                </a:solidFill>
                <a:latin typeface="Times New Roman"/>
                <a:cs typeface="Times New Roman"/>
              </a:rPr>
              <a:t>DPhe-DPhe-DVal-DLeu-DLys</a:t>
            </a:r>
            <a:r>
              <a:rPr dirty="0" sz="1400" spc="-10">
                <a:latin typeface="Times New Roman"/>
                <a:cs typeface="Times New Roman"/>
              </a:rPr>
              <a:t>-Gly-DArg-Gly-Pentadiamine  </a:t>
            </a:r>
            <a:r>
              <a:rPr dirty="0" sz="1400" spc="-10">
                <a:latin typeface="Times New Roman"/>
                <a:cs typeface="Times New Roman"/>
              </a:rPr>
              <a:t>Gd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52574" rIns="0" bIns="0" rtlCol="0" vert="horz">
            <a:spAutoFit/>
          </a:bodyPr>
          <a:lstStyle/>
          <a:p>
            <a:pPr marL="299720">
              <a:lnSpc>
                <a:spcPct val="100000"/>
              </a:lnSpc>
            </a:pPr>
            <a:r>
              <a:rPr dirty="0" sz="2000" b="0">
                <a:latin typeface="Times New Roman"/>
                <a:cs typeface="Times New Roman"/>
              </a:rPr>
              <a:t>Synthesised </a:t>
            </a:r>
            <a:r>
              <a:rPr dirty="0" sz="2000" spc="-5" b="0">
                <a:latin typeface="Times New Roman"/>
                <a:cs typeface="Times New Roman"/>
              </a:rPr>
              <a:t>MRI </a:t>
            </a:r>
            <a:r>
              <a:rPr dirty="0" sz="2000" b="0">
                <a:latin typeface="Times New Roman"/>
                <a:cs typeface="Times New Roman"/>
              </a:rPr>
              <a:t>contrast agents for </a:t>
            </a:r>
            <a:r>
              <a:rPr dirty="0" sz="2000" spc="-5" b="0">
                <a:latin typeface="Times New Roman"/>
                <a:cs typeface="Times New Roman"/>
              </a:rPr>
              <a:t>neurodegenerative</a:t>
            </a:r>
            <a:r>
              <a:rPr dirty="0" sz="2000" spc="-105" b="0">
                <a:latin typeface="Times New Roman"/>
                <a:cs typeface="Times New Roman"/>
              </a:rPr>
              <a:t> </a:t>
            </a:r>
            <a:r>
              <a:rPr dirty="0" sz="2000" b="0">
                <a:latin typeface="Times New Roman"/>
                <a:cs typeface="Times New Roman"/>
              </a:rPr>
              <a:t>disease</a:t>
            </a:r>
            <a:endParaRPr sz="20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279299" y="4386269"/>
          <a:ext cx="6212205" cy="351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1783"/>
                <a:gridCol w="3661081"/>
                <a:gridCol w="1784965"/>
              </a:tblGrid>
              <a:tr h="341336">
                <a:tc>
                  <a:txBody>
                    <a:bodyPr/>
                    <a:lstStyle/>
                    <a:p>
                      <a:pPr/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323232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2964566" y="4079894"/>
            <a:ext cx="170942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Symbol"/>
                <a:cs typeface="Symbol"/>
              </a:rPr>
              <a:t></a:t>
            </a:r>
            <a:r>
              <a:rPr dirty="0" sz="1600" spc="-5" b="1">
                <a:latin typeface="Times New Roman"/>
                <a:cs typeface="Times New Roman"/>
              </a:rPr>
              <a:t>Amyloid</a:t>
            </a:r>
            <a:r>
              <a:rPr dirty="0" sz="1600" spc="-5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binding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63201" y="4117993"/>
            <a:ext cx="506476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588510" algn="l"/>
              </a:tabLst>
            </a:pPr>
            <a:r>
              <a:rPr dirty="0" sz="1600" spc="-5" b="1">
                <a:latin typeface="Times New Roman"/>
                <a:cs typeface="Times New Roman"/>
              </a:rPr>
              <a:t>Contras</a:t>
            </a:r>
            <a:r>
              <a:rPr dirty="0" sz="1600" spc="-5" b="1">
                <a:latin typeface="Times New Roman"/>
                <a:cs typeface="Times New Roman"/>
              </a:rPr>
              <a:t>t</a:t>
            </a:r>
            <a:r>
              <a:rPr dirty="0" sz="1600" spc="-5" b="1">
                <a:latin typeface="Times New Roman"/>
                <a:cs typeface="Times New Roman"/>
              </a:rPr>
              <a:t>	</a:t>
            </a:r>
            <a:r>
              <a:rPr dirty="0" sz="1600" spc="-5" b="1">
                <a:latin typeface="Times New Roman"/>
                <a:cs typeface="Times New Roman"/>
              </a:rPr>
              <a:t>SynB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9890" y="4403358"/>
            <a:ext cx="321310" cy="328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R3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8266" y="3180478"/>
            <a:ext cx="6294755" cy="8934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R2</a:t>
            </a:r>
            <a:endParaRPr sz="2000">
              <a:latin typeface="Times New Roman"/>
              <a:cs typeface="Times New Roman"/>
            </a:endParaRPr>
          </a:p>
          <a:p>
            <a:pPr marL="1095375" marR="5080" indent="-170815">
              <a:lnSpc>
                <a:spcPct val="100000"/>
              </a:lnSpc>
              <a:spcBef>
                <a:spcPts val="630"/>
              </a:spcBef>
            </a:pPr>
            <a:r>
              <a:rPr dirty="0" sz="1600" spc="-40">
                <a:latin typeface="Times New Roman"/>
                <a:cs typeface="Times New Roman"/>
              </a:rPr>
              <a:t>DOTA</a:t>
            </a:r>
            <a:r>
              <a:rPr dirty="0" sz="1600" spc="-1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–</a:t>
            </a:r>
            <a:r>
              <a:rPr dirty="0" sz="1600" spc="-10">
                <a:latin typeface="Times New Roman"/>
                <a:cs typeface="Times New Roman"/>
              </a:rPr>
              <a:t>Gly-DArg-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DPhe-DPhe-DVal-DLeu-DLys</a:t>
            </a:r>
            <a:r>
              <a:rPr dirty="0" sz="1600" spc="-10">
                <a:latin typeface="Times New Roman"/>
                <a:cs typeface="Times New Roman"/>
              </a:rPr>
              <a:t>-Gly-hexaDArg  </a:t>
            </a:r>
            <a:r>
              <a:rPr dirty="0" sz="1600" spc="-10">
                <a:latin typeface="Times New Roman"/>
                <a:cs typeface="Times New Roman"/>
              </a:rPr>
              <a:t>Gd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50266" y="2749039"/>
            <a:ext cx="382524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35605" algn="l"/>
              </a:tabLst>
            </a:pPr>
            <a:r>
              <a:rPr dirty="0" sz="1600" spc="0" b="1">
                <a:latin typeface="Symbol"/>
                <a:cs typeface="Symbol"/>
              </a:rPr>
              <a:t></a:t>
            </a:r>
            <a:r>
              <a:rPr dirty="0" sz="1600" spc="0" b="1">
                <a:latin typeface="Symbol"/>
                <a:cs typeface="Symbol"/>
              </a:rPr>
              <a:t></a:t>
            </a:r>
            <a:r>
              <a:rPr dirty="0" sz="1600" spc="-5" b="1">
                <a:latin typeface="Times New Roman"/>
                <a:cs typeface="Times New Roman"/>
              </a:rPr>
              <a:t>A</a:t>
            </a:r>
            <a:r>
              <a:rPr dirty="0" sz="1600" spc="-30" b="1">
                <a:latin typeface="Times New Roman"/>
                <a:cs typeface="Times New Roman"/>
              </a:rPr>
              <a:t>m</a:t>
            </a:r>
            <a:r>
              <a:rPr dirty="0" sz="1600" spc="-5" b="1">
                <a:latin typeface="Times New Roman"/>
                <a:cs typeface="Times New Roman"/>
              </a:rPr>
              <a:t>y</a:t>
            </a:r>
            <a:r>
              <a:rPr dirty="0" sz="1600" spc="-5" b="1">
                <a:latin typeface="Times New Roman"/>
                <a:cs typeface="Times New Roman"/>
              </a:rPr>
              <a:t>lo</a:t>
            </a:r>
            <a:r>
              <a:rPr dirty="0" sz="1600" spc="-5" b="1">
                <a:latin typeface="Times New Roman"/>
                <a:cs typeface="Times New Roman"/>
              </a:rPr>
              <a:t>i</a:t>
            </a:r>
            <a:r>
              <a:rPr dirty="0" sz="1600" b="1">
                <a:latin typeface="Times New Roman"/>
                <a:cs typeface="Times New Roman"/>
              </a:rPr>
              <a:t>d</a:t>
            </a:r>
            <a:r>
              <a:rPr dirty="0" sz="1600" spc="-10" b="1">
                <a:latin typeface="Times New Roman"/>
                <a:cs typeface="Times New Roman"/>
              </a:rPr>
              <a:t>-</a:t>
            </a:r>
            <a:r>
              <a:rPr dirty="0" sz="1600" spc="-5" b="1">
                <a:latin typeface="Times New Roman"/>
                <a:cs typeface="Times New Roman"/>
              </a:rPr>
              <a:t>binding</a:t>
            </a:r>
            <a:r>
              <a:rPr dirty="0" sz="1600" b="1">
                <a:latin typeface="Times New Roman"/>
                <a:cs typeface="Times New Roman"/>
              </a:rPr>
              <a:t>	</a:t>
            </a:r>
            <a:r>
              <a:rPr dirty="0" sz="1600" spc="-125" b="1">
                <a:latin typeface="Times New Roman"/>
                <a:cs typeface="Times New Roman"/>
              </a:rPr>
              <a:t>T</a:t>
            </a:r>
            <a:r>
              <a:rPr dirty="0" sz="1600" spc="-5" b="1">
                <a:latin typeface="Times New Roman"/>
                <a:cs typeface="Times New Roman"/>
              </a:rPr>
              <a:t>ra</a:t>
            </a:r>
            <a:r>
              <a:rPr dirty="0" sz="1600" spc="-5" b="1">
                <a:latin typeface="Times New Roman"/>
                <a:cs typeface="Times New Roman"/>
              </a:rPr>
              <a:t>nsp</a:t>
            </a:r>
            <a:r>
              <a:rPr dirty="0" sz="1600" b="1">
                <a:latin typeface="Times New Roman"/>
                <a:cs typeface="Times New Roman"/>
              </a:rPr>
              <a:t>o</a:t>
            </a:r>
            <a:r>
              <a:rPr dirty="0" sz="1600" spc="-5" b="1">
                <a:latin typeface="Times New Roman"/>
                <a:cs typeface="Times New Roman"/>
              </a:rPr>
              <a:t>rt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9791" y="2773446"/>
            <a:ext cx="79248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Contras</a:t>
            </a:r>
            <a:r>
              <a:rPr dirty="0" sz="1600" spc="-5" b="1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1286033" y="3122644"/>
          <a:ext cx="6091555" cy="351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4199"/>
                <a:gridCol w="3636949"/>
                <a:gridCol w="1755800"/>
              </a:tblGrid>
              <a:tr h="341299">
                <a:tc>
                  <a:txBody>
                    <a:bodyPr/>
                    <a:lstStyle/>
                    <a:p>
                      <a:pPr/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323232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246257" y="6107207"/>
          <a:ext cx="6061075" cy="351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3425"/>
                <a:gridCol w="3571875"/>
                <a:gridCol w="1741436"/>
              </a:tblGrid>
              <a:tr h="341299">
                <a:tc>
                  <a:txBody>
                    <a:bodyPr/>
                    <a:lstStyle/>
                    <a:p>
                      <a:pPr/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323232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959595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360">
                      <a:solidFill>
                        <a:srgbClr val="000000"/>
                      </a:solidFill>
                      <a:prstDash val="solid"/>
                    </a:lnL>
                    <a:lnR w="9360">
                      <a:solidFill>
                        <a:srgbClr val="000000"/>
                      </a:solidFill>
                      <a:prstDash val="solid"/>
                    </a:lnR>
                    <a:lnT w="9360">
                      <a:solidFill>
                        <a:srgbClr val="000000"/>
                      </a:solidFill>
                      <a:prstDash val="solid"/>
                    </a:lnT>
                    <a:lnB w="9360">
                      <a:solidFill>
                        <a:srgbClr val="000000"/>
                      </a:solidFill>
                      <a:prstDash val="solid"/>
                    </a:lnB>
                    <a:solidFill>
                      <a:srgbClr val="C0C0C0"/>
                    </a:solidFill>
                  </a:tcPr>
                </a:tc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1455556" y="5766000"/>
            <a:ext cx="79248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Contras</a:t>
            </a:r>
            <a:r>
              <a:rPr dirty="0" sz="1600" spc="-5" b="1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81432" y="5694674"/>
            <a:ext cx="3825240" cy="262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35605" algn="l"/>
              </a:tabLst>
            </a:pPr>
            <a:r>
              <a:rPr dirty="0" baseline="1736" sz="2400" spc="7" b="1">
                <a:latin typeface="Symbol"/>
                <a:cs typeface="Symbol"/>
              </a:rPr>
              <a:t></a:t>
            </a:r>
            <a:r>
              <a:rPr dirty="0" baseline="1736" sz="2400" spc="0" b="1">
                <a:latin typeface="Symbol"/>
                <a:cs typeface="Symbol"/>
              </a:rPr>
              <a:t></a:t>
            </a:r>
            <a:r>
              <a:rPr dirty="0" baseline="1736" sz="2400" spc="-7" b="1">
                <a:latin typeface="Times New Roman"/>
                <a:cs typeface="Times New Roman"/>
              </a:rPr>
              <a:t>A</a:t>
            </a:r>
            <a:r>
              <a:rPr dirty="0" baseline="1736" sz="2400" spc="-44" b="1">
                <a:latin typeface="Times New Roman"/>
                <a:cs typeface="Times New Roman"/>
              </a:rPr>
              <a:t>m</a:t>
            </a:r>
            <a:r>
              <a:rPr dirty="0" baseline="1736" sz="2400" spc="-7" b="1">
                <a:latin typeface="Times New Roman"/>
                <a:cs typeface="Times New Roman"/>
              </a:rPr>
              <a:t>y</a:t>
            </a:r>
            <a:r>
              <a:rPr dirty="0" baseline="1736" sz="2400" spc="-7" b="1">
                <a:latin typeface="Times New Roman"/>
                <a:cs typeface="Times New Roman"/>
              </a:rPr>
              <a:t>lo</a:t>
            </a:r>
            <a:r>
              <a:rPr dirty="0" baseline="1736" sz="2400" spc="-7" b="1">
                <a:latin typeface="Times New Roman"/>
                <a:cs typeface="Times New Roman"/>
              </a:rPr>
              <a:t>id</a:t>
            </a:r>
            <a:r>
              <a:rPr dirty="0" baseline="1736" sz="2400" spc="-7" b="1">
                <a:latin typeface="Times New Roman"/>
                <a:cs typeface="Times New Roman"/>
              </a:rPr>
              <a:t> </a:t>
            </a:r>
            <a:r>
              <a:rPr dirty="0" baseline="1736" sz="2400" spc="-7" b="1">
                <a:latin typeface="Times New Roman"/>
                <a:cs typeface="Times New Roman"/>
              </a:rPr>
              <a:t>binding</a:t>
            </a:r>
            <a:r>
              <a:rPr dirty="0" baseline="1736" sz="2400" b="1">
                <a:latin typeface="Times New Roman"/>
                <a:cs typeface="Times New Roman"/>
              </a:rPr>
              <a:t>	</a:t>
            </a:r>
            <a:r>
              <a:rPr dirty="0" sz="1600" spc="-125" b="1">
                <a:latin typeface="Times New Roman"/>
                <a:cs typeface="Times New Roman"/>
              </a:rPr>
              <a:t>T</a:t>
            </a:r>
            <a:r>
              <a:rPr dirty="0" sz="1600" spc="-5" b="1">
                <a:latin typeface="Times New Roman"/>
                <a:cs typeface="Times New Roman"/>
              </a:rPr>
              <a:t>ra</a:t>
            </a:r>
            <a:r>
              <a:rPr dirty="0" sz="1600" spc="-5" b="1">
                <a:latin typeface="Times New Roman"/>
                <a:cs typeface="Times New Roman"/>
              </a:rPr>
              <a:t>nsp</a:t>
            </a:r>
            <a:r>
              <a:rPr dirty="0" sz="1600" b="1">
                <a:latin typeface="Times New Roman"/>
                <a:cs typeface="Times New Roman"/>
              </a:rPr>
              <a:t>o</a:t>
            </a:r>
            <a:r>
              <a:rPr dirty="0" sz="1600" spc="-5" b="1">
                <a:latin typeface="Times New Roman"/>
                <a:cs typeface="Times New Roman"/>
              </a:rPr>
              <a:t>rt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6340" y="6006903"/>
            <a:ext cx="7159625" cy="744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R5</a:t>
            </a:r>
            <a:endParaRPr sz="2000">
              <a:latin typeface="Times New Roman"/>
              <a:cs typeface="Times New Roman"/>
            </a:endParaRPr>
          </a:p>
          <a:p>
            <a:pPr marL="1082675">
              <a:lnSpc>
                <a:spcPct val="100000"/>
              </a:lnSpc>
              <a:spcBef>
                <a:spcPts val="1380"/>
              </a:spcBef>
            </a:pPr>
            <a:r>
              <a:rPr dirty="0" sz="1600" spc="-25">
                <a:latin typeface="Times New Roman"/>
                <a:cs typeface="Times New Roman"/>
              </a:rPr>
              <a:t>DOTA-Gly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DArg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-DPhe-DPhe-DVal-DLeu-Lys(Biot)-r-</a:t>
            </a:r>
            <a:r>
              <a:rPr dirty="0" sz="1600" spc="-10">
                <a:latin typeface="Times New Roman"/>
                <a:cs typeface="Times New Roman"/>
              </a:rPr>
              <a:t>Ser(Glc)-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Gly-NH2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7872" y="5333739"/>
            <a:ext cx="292100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R4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97313" y="4792740"/>
            <a:ext cx="5974080" cy="831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73380" marR="5080" indent="-203200">
              <a:lnSpc>
                <a:spcPct val="100000"/>
              </a:lnSpc>
            </a:pPr>
            <a:r>
              <a:rPr dirty="0" sz="1600" spc="-40">
                <a:latin typeface="Times New Roman"/>
                <a:cs typeface="Times New Roman"/>
              </a:rPr>
              <a:t>DOTA </a:t>
            </a:r>
            <a:r>
              <a:rPr dirty="0" sz="1600" spc="-10">
                <a:latin typeface="Times New Roman"/>
                <a:cs typeface="Times New Roman"/>
              </a:rPr>
              <a:t>–</a:t>
            </a:r>
            <a:r>
              <a:rPr dirty="0" sz="1600" spc="-10">
                <a:latin typeface="Times New Roman"/>
                <a:cs typeface="Times New Roman"/>
              </a:rPr>
              <a:t>Gly-DArg-</a:t>
            </a:r>
            <a:r>
              <a:rPr dirty="0" sz="1600" spc="-10">
                <a:solidFill>
                  <a:srgbClr val="FF0000"/>
                </a:solidFill>
                <a:latin typeface="Times New Roman"/>
                <a:cs typeface="Times New Roman"/>
              </a:rPr>
              <a:t>DPhe-DPhe-DVal-DLeu-DLys</a:t>
            </a:r>
            <a:r>
              <a:rPr dirty="0" sz="1600" spc="-10">
                <a:latin typeface="Times New Roman"/>
                <a:cs typeface="Times New Roman"/>
              </a:rPr>
              <a:t>-DArg-rlsysrrrf-NH2  </a:t>
            </a:r>
            <a:r>
              <a:rPr dirty="0" sz="1600" spc="-10">
                <a:latin typeface="Times New Roman"/>
                <a:cs typeface="Times New Roman"/>
              </a:rPr>
              <a:t>Gd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600" spc="-15">
                <a:latin typeface="Times New Roman"/>
                <a:cs typeface="Times New Roman"/>
              </a:rPr>
              <a:t>DOTA-Gly-Darg-Lys</a:t>
            </a:r>
            <a:r>
              <a:rPr dirty="0" sz="1600" spc="-15">
                <a:solidFill>
                  <a:srgbClr val="FF0000"/>
                </a:solidFill>
                <a:latin typeface="Times New Roman"/>
                <a:cs typeface="Times New Roman"/>
              </a:rPr>
              <a:t>-DGly-DThr-DThr-DVal-DAla-DThr-</a:t>
            </a:r>
            <a:r>
              <a:rPr dirty="0" sz="1600" spc="-15">
                <a:latin typeface="Times New Roman"/>
                <a:cs typeface="Times New Roman"/>
              </a:rPr>
              <a:t>Arg-NH2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5992" y="4296714"/>
            <a:ext cx="0" cy="466725"/>
          </a:xfrm>
          <a:custGeom>
            <a:avLst/>
            <a:gdLst/>
            <a:ahLst/>
            <a:cxnLst/>
            <a:rect l="l" t="t" r="r" b="b"/>
            <a:pathLst>
              <a:path w="0" h="466725">
                <a:moveTo>
                  <a:pt x="0" y="466130"/>
                </a:moveTo>
                <a:lnTo>
                  <a:pt x="0" y="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58588" y="4762844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403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8588" y="4716823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403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8588" y="467109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403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8588" y="462536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403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8588" y="4579338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403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58588" y="452598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403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58588" y="4479960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403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58588" y="4434228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403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58588" y="438846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403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58588" y="4342485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403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58588" y="4289128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7403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51185" y="4762844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14807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68087" y="4653615"/>
            <a:ext cx="67310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40">
                <a:latin typeface="Arial"/>
                <a:cs typeface="Arial"/>
              </a:rPr>
              <a:t>0</a:t>
            </a:r>
            <a:endParaRPr sz="6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51185" y="4525981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14807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23625" y="4470113"/>
            <a:ext cx="114300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50</a:t>
            </a:r>
            <a:endParaRPr sz="6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51185" y="4289128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14807" y="0"/>
                </a:moveTo>
                <a:lnTo>
                  <a:pt x="0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78903" y="4278979"/>
            <a:ext cx="15938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100</a:t>
            </a:r>
            <a:endParaRPr sz="6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66376" y="4762844"/>
            <a:ext cx="7631430" cy="0"/>
          </a:xfrm>
          <a:custGeom>
            <a:avLst/>
            <a:gdLst/>
            <a:ahLst/>
            <a:cxnLst/>
            <a:rect l="l" t="t" r="r" b="b"/>
            <a:pathLst>
              <a:path w="7631430" h="0">
                <a:moveTo>
                  <a:pt x="0" y="0"/>
                </a:moveTo>
                <a:lnTo>
                  <a:pt x="7631234" y="0"/>
                </a:lnTo>
              </a:path>
            </a:pathLst>
          </a:custGeom>
          <a:ln w="81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111129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259324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415148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563415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719203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874800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023258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179154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327313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483209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631404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787300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935459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091364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246925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395419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550980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3699474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855034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003420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159126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307475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463181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4618968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767236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923023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071290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227078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375237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531133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679291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835188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983346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139252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294849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443307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598904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747361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902958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051453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7207013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355508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511068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7666965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7815350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7971019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119405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8275084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8423460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8579139" y="47666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1722908" y="4762844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0" y="0"/>
                </a:moveTo>
                <a:lnTo>
                  <a:pt x="0" y="1525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 txBox="1"/>
          <p:nvPr/>
        </p:nvSpPr>
        <p:spPr>
          <a:xfrm>
            <a:off x="1639845" y="4783459"/>
            <a:ext cx="15938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500</a:t>
            </a:r>
            <a:endParaRPr sz="650">
              <a:latin typeface="Arial"/>
              <a:cs typeface="Arial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486914" y="4762844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0" y="0"/>
                </a:moveTo>
                <a:lnTo>
                  <a:pt x="0" y="1525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 txBox="1"/>
          <p:nvPr/>
        </p:nvSpPr>
        <p:spPr>
          <a:xfrm>
            <a:off x="2381269" y="4783459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1000</a:t>
            </a:r>
            <a:endParaRPr sz="65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3250630" y="4762844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0" y="0"/>
                </a:moveTo>
                <a:lnTo>
                  <a:pt x="0" y="1525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 txBox="1"/>
          <p:nvPr/>
        </p:nvSpPr>
        <p:spPr>
          <a:xfrm>
            <a:off x="3145274" y="4783459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1500</a:t>
            </a:r>
            <a:endParaRPr sz="65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4007125" y="4762844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0" y="0"/>
                </a:moveTo>
                <a:lnTo>
                  <a:pt x="0" y="1525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3901582" y="4783459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2000</a:t>
            </a:r>
            <a:endParaRPr sz="65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4770940" y="4762844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0" y="0"/>
                </a:moveTo>
                <a:lnTo>
                  <a:pt x="0" y="1525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534838" y="4762844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0" y="0"/>
                </a:moveTo>
                <a:lnTo>
                  <a:pt x="0" y="1525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298553" y="4762844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0" y="0"/>
                </a:moveTo>
                <a:lnTo>
                  <a:pt x="0" y="1525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 txBox="1"/>
          <p:nvPr/>
        </p:nvSpPr>
        <p:spPr>
          <a:xfrm>
            <a:off x="6193190" y="4783459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3500</a:t>
            </a:r>
            <a:endParaRPr sz="650">
              <a:latin typeface="Arial"/>
              <a:cs typeface="Arial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7055157" y="4762844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0" y="0"/>
                </a:moveTo>
                <a:lnTo>
                  <a:pt x="0" y="1525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 txBox="1"/>
          <p:nvPr/>
        </p:nvSpPr>
        <p:spPr>
          <a:xfrm>
            <a:off x="6949790" y="4783459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4000</a:t>
            </a:r>
            <a:endParaRPr sz="650">
              <a:latin typeface="Arial"/>
              <a:cs typeface="Arial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7819055" y="4762844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0" y="0"/>
                </a:moveTo>
                <a:lnTo>
                  <a:pt x="0" y="1525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 txBox="1"/>
          <p:nvPr/>
        </p:nvSpPr>
        <p:spPr>
          <a:xfrm>
            <a:off x="7713465" y="4783459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4500</a:t>
            </a:r>
            <a:endParaRPr sz="65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8582843" y="4762844"/>
            <a:ext cx="0" cy="15240"/>
          </a:xfrm>
          <a:custGeom>
            <a:avLst/>
            <a:gdLst/>
            <a:ahLst/>
            <a:cxnLst/>
            <a:rect l="l" t="t" r="r" b="b"/>
            <a:pathLst>
              <a:path w="0" h="15239">
                <a:moveTo>
                  <a:pt x="0" y="0"/>
                </a:moveTo>
                <a:lnTo>
                  <a:pt x="0" y="1525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966376" y="2577391"/>
            <a:ext cx="0" cy="2185670"/>
          </a:xfrm>
          <a:custGeom>
            <a:avLst/>
            <a:gdLst/>
            <a:ahLst/>
            <a:cxnLst/>
            <a:rect l="l" t="t" r="r" b="b"/>
            <a:pathLst>
              <a:path w="0" h="2185670">
                <a:moveTo>
                  <a:pt x="0" y="2185452"/>
                </a:moveTo>
                <a:lnTo>
                  <a:pt x="0" y="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8605013" y="2577391"/>
            <a:ext cx="0" cy="2185670"/>
          </a:xfrm>
          <a:custGeom>
            <a:avLst/>
            <a:gdLst/>
            <a:ahLst/>
            <a:cxnLst/>
            <a:rect l="l" t="t" r="r" b="b"/>
            <a:pathLst>
              <a:path w="0" h="2185670">
                <a:moveTo>
                  <a:pt x="0" y="2185452"/>
                </a:moveTo>
                <a:lnTo>
                  <a:pt x="0" y="0"/>
                </a:lnTo>
              </a:path>
            </a:pathLst>
          </a:custGeom>
          <a:ln w="740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8601370" y="4762820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 h="0">
                <a:moveTo>
                  <a:pt x="0" y="0"/>
                </a:moveTo>
                <a:lnTo>
                  <a:pt x="252193" y="0"/>
                </a:lnTo>
              </a:path>
            </a:pathLst>
          </a:custGeom>
          <a:ln w="762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 txBox="1"/>
          <p:nvPr/>
        </p:nvSpPr>
        <p:spPr>
          <a:xfrm>
            <a:off x="8410808" y="4764409"/>
            <a:ext cx="462280" cy="133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5000</a:t>
            </a:r>
            <a:r>
              <a:rPr dirty="0" baseline="3472" sz="1200" spc="-30" b="1">
                <a:solidFill>
                  <a:srgbClr val="FF7070"/>
                </a:solidFill>
                <a:latin typeface="Arial"/>
                <a:cs typeface="Arial"/>
              </a:rPr>
              <a:t>1[c].L</a:t>
            </a:r>
            <a:endParaRPr baseline="3472" sz="1200">
              <a:latin typeface="Arial"/>
              <a:cs typeface="Arial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8601370" y="4327232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 h="0">
                <a:moveTo>
                  <a:pt x="0" y="0"/>
                </a:moveTo>
                <a:lnTo>
                  <a:pt x="252193" y="0"/>
                </a:lnTo>
              </a:path>
            </a:pathLst>
          </a:custGeom>
          <a:ln w="762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 txBox="1"/>
          <p:nvPr/>
        </p:nvSpPr>
        <p:spPr>
          <a:xfrm>
            <a:off x="8588645" y="4321168"/>
            <a:ext cx="284480" cy="139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15" b="1">
                <a:solidFill>
                  <a:srgbClr val="7C7CFF"/>
                </a:solidFill>
                <a:latin typeface="Arial"/>
                <a:cs typeface="Arial"/>
              </a:rPr>
              <a:t>2</a:t>
            </a:r>
            <a:r>
              <a:rPr dirty="0" sz="800" spc="-35" b="1">
                <a:solidFill>
                  <a:srgbClr val="7C7CFF"/>
                </a:solidFill>
                <a:latin typeface="Arial"/>
                <a:cs typeface="Arial"/>
              </a:rPr>
              <a:t>[</a:t>
            </a:r>
            <a:r>
              <a:rPr dirty="0" sz="800" spc="-40" b="1">
                <a:solidFill>
                  <a:srgbClr val="7C7CFF"/>
                </a:solidFill>
                <a:latin typeface="Arial"/>
                <a:cs typeface="Arial"/>
              </a:rPr>
              <a:t>c</a:t>
            </a:r>
            <a:r>
              <a:rPr dirty="0" sz="800" spc="-35" b="1">
                <a:solidFill>
                  <a:srgbClr val="7C7CFF"/>
                </a:solidFill>
                <a:latin typeface="Arial"/>
                <a:cs typeface="Arial"/>
              </a:rPr>
              <a:t>]</a:t>
            </a:r>
            <a:r>
              <a:rPr dirty="0" sz="800" spc="0" b="1">
                <a:solidFill>
                  <a:srgbClr val="7C7CFF"/>
                </a:solidFill>
                <a:latin typeface="Arial"/>
                <a:cs typeface="Arial"/>
              </a:rPr>
              <a:t>.</a:t>
            </a:r>
            <a:r>
              <a:rPr dirty="0" sz="800" spc="-25" b="1">
                <a:solidFill>
                  <a:srgbClr val="7C7CFF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94" name="object 94"/>
          <p:cNvSpPr/>
          <p:nvPr/>
        </p:nvSpPr>
        <p:spPr>
          <a:xfrm>
            <a:off x="8601370" y="3891615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 h="0">
                <a:moveTo>
                  <a:pt x="0" y="0"/>
                </a:moveTo>
                <a:lnTo>
                  <a:pt x="252193" y="0"/>
                </a:lnTo>
              </a:path>
            </a:pathLst>
          </a:custGeom>
          <a:ln w="762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 txBox="1"/>
          <p:nvPr/>
        </p:nvSpPr>
        <p:spPr>
          <a:xfrm>
            <a:off x="8588645" y="3885546"/>
            <a:ext cx="284480" cy="139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15" b="1">
                <a:solidFill>
                  <a:srgbClr val="65E846"/>
                </a:solidFill>
                <a:latin typeface="Arial"/>
                <a:cs typeface="Arial"/>
              </a:rPr>
              <a:t>3</a:t>
            </a:r>
            <a:r>
              <a:rPr dirty="0" sz="800" spc="-35" b="1">
                <a:solidFill>
                  <a:srgbClr val="65E846"/>
                </a:solidFill>
                <a:latin typeface="Arial"/>
                <a:cs typeface="Arial"/>
              </a:rPr>
              <a:t>[</a:t>
            </a:r>
            <a:r>
              <a:rPr dirty="0" sz="800" spc="-40" b="1">
                <a:solidFill>
                  <a:srgbClr val="65E846"/>
                </a:solidFill>
                <a:latin typeface="Arial"/>
                <a:cs typeface="Arial"/>
              </a:rPr>
              <a:t>c</a:t>
            </a:r>
            <a:r>
              <a:rPr dirty="0" sz="800" spc="-35" b="1">
                <a:solidFill>
                  <a:srgbClr val="65E846"/>
                </a:solidFill>
                <a:latin typeface="Arial"/>
                <a:cs typeface="Arial"/>
              </a:rPr>
              <a:t>]</a:t>
            </a:r>
            <a:r>
              <a:rPr dirty="0" sz="800" spc="0" b="1">
                <a:solidFill>
                  <a:srgbClr val="65E846"/>
                </a:solidFill>
                <a:latin typeface="Arial"/>
                <a:cs typeface="Arial"/>
              </a:rPr>
              <a:t>.</a:t>
            </a:r>
            <a:r>
              <a:rPr dirty="0" sz="800" spc="-25" b="1">
                <a:solidFill>
                  <a:srgbClr val="65E846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8601370" y="3456256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 h="0">
                <a:moveTo>
                  <a:pt x="0" y="0"/>
                </a:moveTo>
                <a:lnTo>
                  <a:pt x="252193" y="0"/>
                </a:lnTo>
              </a:path>
            </a:pathLst>
          </a:custGeom>
          <a:ln w="762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 txBox="1"/>
          <p:nvPr/>
        </p:nvSpPr>
        <p:spPr>
          <a:xfrm>
            <a:off x="8588645" y="3450268"/>
            <a:ext cx="284480" cy="139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15" b="1">
                <a:solidFill>
                  <a:srgbClr val="FFAA54"/>
                </a:solidFill>
                <a:latin typeface="Arial"/>
                <a:cs typeface="Arial"/>
              </a:rPr>
              <a:t>4</a:t>
            </a:r>
            <a:r>
              <a:rPr dirty="0" sz="800" spc="-35" b="1">
                <a:solidFill>
                  <a:srgbClr val="FFAA54"/>
                </a:solidFill>
                <a:latin typeface="Arial"/>
                <a:cs typeface="Arial"/>
              </a:rPr>
              <a:t>[</a:t>
            </a:r>
            <a:r>
              <a:rPr dirty="0" sz="800" spc="-40" b="1">
                <a:solidFill>
                  <a:srgbClr val="FFAA54"/>
                </a:solidFill>
                <a:latin typeface="Arial"/>
                <a:cs typeface="Arial"/>
              </a:rPr>
              <a:t>c</a:t>
            </a:r>
            <a:r>
              <a:rPr dirty="0" sz="800" spc="-35" b="1">
                <a:solidFill>
                  <a:srgbClr val="FFAA54"/>
                </a:solidFill>
                <a:latin typeface="Arial"/>
                <a:cs typeface="Arial"/>
              </a:rPr>
              <a:t>]</a:t>
            </a:r>
            <a:r>
              <a:rPr dirty="0" sz="800" spc="0" b="1">
                <a:solidFill>
                  <a:srgbClr val="FFAA54"/>
                </a:solidFill>
                <a:latin typeface="Arial"/>
                <a:cs typeface="Arial"/>
              </a:rPr>
              <a:t>.</a:t>
            </a:r>
            <a:r>
              <a:rPr dirty="0" sz="800" spc="-25" b="1">
                <a:solidFill>
                  <a:srgbClr val="FFAA54"/>
                </a:solidFill>
                <a:latin typeface="Arial"/>
                <a:cs typeface="Arial"/>
              </a:rPr>
              <a:t>L</a:t>
            </a:r>
            <a:endParaRPr sz="800">
              <a:latin typeface="Arial"/>
              <a:cs typeface="Arial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8601370" y="3020630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 h="0">
                <a:moveTo>
                  <a:pt x="0" y="0"/>
                </a:moveTo>
                <a:lnTo>
                  <a:pt x="252193" y="0"/>
                </a:lnTo>
              </a:path>
            </a:pathLst>
          </a:custGeom>
          <a:ln w="762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 txBox="1"/>
          <p:nvPr/>
        </p:nvSpPr>
        <p:spPr>
          <a:xfrm>
            <a:off x="8588645" y="3014532"/>
            <a:ext cx="306070" cy="139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15" b="1">
                <a:solidFill>
                  <a:srgbClr val="C56FDA"/>
                </a:solidFill>
                <a:latin typeface="Arial"/>
                <a:cs typeface="Arial"/>
              </a:rPr>
              <a:t>5</a:t>
            </a:r>
            <a:r>
              <a:rPr dirty="0" sz="800" spc="-35" b="1">
                <a:solidFill>
                  <a:srgbClr val="C56FDA"/>
                </a:solidFill>
                <a:latin typeface="Arial"/>
                <a:cs typeface="Arial"/>
              </a:rPr>
              <a:t>[</a:t>
            </a:r>
            <a:r>
              <a:rPr dirty="0" sz="800" spc="-40" b="1">
                <a:solidFill>
                  <a:srgbClr val="C56FDA"/>
                </a:solidFill>
                <a:latin typeface="Arial"/>
                <a:cs typeface="Arial"/>
              </a:rPr>
              <a:t>c</a:t>
            </a:r>
            <a:r>
              <a:rPr dirty="0" sz="800" spc="-35" b="1">
                <a:solidFill>
                  <a:srgbClr val="C56FDA"/>
                </a:solidFill>
                <a:latin typeface="Arial"/>
                <a:cs typeface="Arial"/>
              </a:rPr>
              <a:t>]</a:t>
            </a:r>
            <a:r>
              <a:rPr dirty="0" sz="800" spc="0" b="1">
                <a:solidFill>
                  <a:srgbClr val="C56FDA"/>
                </a:solidFill>
                <a:latin typeface="Arial"/>
                <a:cs typeface="Arial"/>
              </a:rPr>
              <a:t>.</a:t>
            </a:r>
            <a:r>
              <a:rPr dirty="0" sz="800" spc="-35" b="1">
                <a:solidFill>
                  <a:srgbClr val="C56FDA"/>
                </a:solidFill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100" name="object 100"/>
          <p:cNvSpPr/>
          <p:nvPr/>
        </p:nvSpPr>
        <p:spPr>
          <a:xfrm>
            <a:off x="8601370" y="2585033"/>
            <a:ext cx="252729" cy="0"/>
          </a:xfrm>
          <a:custGeom>
            <a:avLst/>
            <a:gdLst/>
            <a:ahLst/>
            <a:cxnLst/>
            <a:rect l="l" t="t" r="r" b="b"/>
            <a:pathLst>
              <a:path w="252729" h="0">
                <a:moveTo>
                  <a:pt x="0" y="0"/>
                </a:moveTo>
                <a:lnTo>
                  <a:pt x="252193" y="0"/>
                </a:lnTo>
              </a:path>
            </a:pathLst>
          </a:custGeom>
          <a:ln w="759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 txBox="1"/>
          <p:nvPr/>
        </p:nvSpPr>
        <p:spPr>
          <a:xfrm>
            <a:off x="8588645" y="2578948"/>
            <a:ext cx="306070" cy="139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15" b="1">
                <a:solidFill>
                  <a:srgbClr val="55D8D8"/>
                </a:solidFill>
                <a:latin typeface="Arial"/>
                <a:cs typeface="Arial"/>
              </a:rPr>
              <a:t>6</a:t>
            </a:r>
            <a:r>
              <a:rPr dirty="0" sz="800" spc="-35" b="1">
                <a:solidFill>
                  <a:srgbClr val="55D8D8"/>
                </a:solidFill>
                <a:latin typeface="Arial"/>
                <a:cs typeface="Arial"/>
              </a:rPr>
              <a:t>[</a:t>
            </a:r>
            <a:r>
              <a:rPr dirty="0" sz="800" spc="-40" b="1">
                <a:solidFill>
                  <a:srgbClr val="55D8D8"/>
                </a:solidFill>
                <a:latin typeface="Arial"/>
                <a:cs typeface="Arial"/>
              </a:rPr>
              <a:t>c</a:t>
            </a:r>
            <a:r>
              <a:rPr dirty="0" sz="800" spc="-35" b="1">
                <a:solidFill>
                  <a:srgbClr val="55D8D8"/>
                </a:solidFill>
                <a:latin typeface="Arial"/>
                <a:cs typeface="Arial"/>
              </a:rPr>
              <a:t>]</a:t>
            </a:r>
            <a:r>
              <a:rPr dirty="0" sz="800" spc="0" b="1">
                <a:solidFill>
                  <a:srgbClr val="55D8D8"/>
                </a:solidFill>
                <a:latin typeface="Arial"/>
                <a:cs typeface="Arial"/>
              </a:rPr>
              <a:t>.</a:t>
            </a:r>
            <a:r>
              <a:rPr dirty="0" sz="800" spc="-35" b="1">
                <a:solidFill>
                  <a:srgbClr val="55D8D8"/>
                </a:solidFill>
                <a:latin typeface="Arial"/>
                <a:cs typeface="Arial"/>
              </a:rPr>
              <a:t>M</a:t>
            </a:r>
            <a:endParaRPr sz="800">
              <a:latin typeface="Arial"/>
              <a:cs typeface="Arial"/>
            </a:endParaRPr>
          </a:p>
        </p:txBody>
      </p:sp>
      <p:sp>
        <p:nvSpPr>
          <p:cNvPr id="102" name="object 102"/>
          <p:cNvSpPr/>
          <p:nvPr/>
        </p:nvSpPr>
        <p:spPr>
          <a:xfrm>
            <a:off x="966376" y="2096120"/>
            <a:ext cx="7631430" cy="466090"/>
          </a:xfrm>
          <a:custGeom>
            <a:avLst/>
            <a:gdLst/>
            <a:ahLst/>
            <a:cxnLst/>
            <a:rect l="l" t="t" r="r" b="b"/>
            <a:pathLst>
              <a:path w="7631430" h="466089">
                <a:moveTo>
                  <a:pt x="0" y="466010"/>
                </a:moveTo>
                <a:lnTo>
                  <a:pt x="0" y="466010"/>
                </a:lnTo>
                <a:lnTo>
                  <a:pt x="52132" y="466010"/>
                </a:lnTo>
                <a:lnTo>
                  <a:pt x="52132" y="427914"/>
                </a:lnTo>
                <a:lnTo>
                  <a:pt x="59534" y="466010"/>
                </a:lnTo>
                <a:lnTo>
                  <a:pt x="66936" y="466010"/>
                </a:lnTo>
                <a:lnTo>
                  <a:pt x="74338" y="466010"/>
                </a:lnTo>
                <a:lnTo>
                  <a:pt x="215130" y="466010"/>
                </a:lnTo>
                <a:lnTo>
                  <a:pt x="215130" y="458425"/>
                </a:lnTo>
                <a:lnTo>
                  <a:pt x="222532" y="466010"/>
                </a:lnTo>
                <a:lnTo>
                  <a:pt x="229943" y="466010"/>
                </a:lnTo>
                <a:lnTo>
                  <a:pt x="237345" y="466010"/>
                </a:lnTo>
                <a:lnTo>
                  <a:pt x="244784" y="466010"/>
                </a:lnTo>
                <a:lnTo>
                  <a:pt x="252186" y="466010"/>
                </a:lnTo>
                <a:lnTo>
                  <a:pt x="259597" y="466010"/>
                </a:lnTo>
                <a:lnTo>
                  <a:pt x="259597" y="275178"/>
                </a:lnTo>
                <a:lnTo>
                  <a:pt x="266999" y="466010"/>
                </a:lnTo>
                <a:lnTo>
                  <a:pt x="274401" y="466010"/>
                </a:lnTo>
                <a:lnTo>
                  <a:pt x="281803" y="466010"/>
                </a:lnTo>
                <a:lnTo>
                  <a:pt x="281803" y="405068"/>
                </a:lnTo>
                <a:lnTo>
                  <a:pt x="281803" y="466010"/>
                </a:lnTo>
                <a:lnTo>
                  <a:pt x="281803" y="389817"/>
                </a:lnTo>
                <a:lnTo>
                  <a:pt x="289250" y="466010"/>
                </a:lnTo>
                <a:lnTo>
                  <a:pt x="341337" y="466010"/>
                </a:lnTo>
                <a:lnTo>
                  <a:pt x="341337" y="427914"/>
                </a:lnTo>
                <a:lnTo>
                  <a:pt x="348739" y="466010"/>
                </a:lnTo>
                <a:lnTo>
                  <a:pt x="356186" y="466010"/>
                </a:lnTo>
                <a:lnTo>
                  <a:pt x="363625" y="466010"/>
                </a:lnTo>
                <a:lnTo>
                  <a:pt x="400608" y="466010"/>
                </a:lnTo>
                <a:lnTo>
                  <a:pt x="400608" y="450760"/>
                </a:lnTo>
                <a:lnTo>
                  <a:pt x="408046" y="466010"/>
                </a:lnTo>
                <a:lnTo>
                  <a:pt x="415457" y="466010"/>
                </a:lnTo>
                <a:lnTo>
                  <a:pt x="422895" y="466010"/>
                </a:lnTo>
                <a:lnTo>
                  <a:pt x="489604" y="466010"/>
                </a:lnTo>
                <a:lnTo>
                  <a:pt x="489604" y="366971"/>
                </a:lnTo>
                <a:lnTo>
                  <a:pt x="496934" y="466010"/>
                </a:lnTo>
                <a:lnTo>
                  <a:pt x="504345" y="466010"/>
                </a:lnTo>
                <a:lnTo>
                  <a:pt x="504345" y="458425"/>
                </a:lnTo>
                <a:lnTo>
                  <a:pt x="511783" y="466010"/>
                </a:lnTo>
                <a:lnTo>
                  <a:pt x="563615" y="466010"/>
                </a:lnTo>
                <a:lnTo>
                  <a:pt x="563615" y="397363"/>
                </a:lnTo>
                <a:lnTo>
                  <a:pt x="571054" y="466010"/>
                </a:lnTo>
                <a:lnTo>
                  <a:pt x="571054" y="443164"/>
                </a:lnTo>
                <a:lnTo>
                  <a:pt x="578456" y="466010"/>
                </a:lnTo>
                <a:lnTo>
                  <a:pt x="2113843" y="466010"/>
                </a:lnTo>
                <a:lnTo>
                  <a:pt x="2113843" y="450760"/>
                </a:lnTo>
                <a:lnTo>
                  <a:pt x="2121245" y="466010"/>
                </a:lnTo>
                <a:lnTo>
                  <a:pt x="2121245" y="435579"/>
                </a:lnTo>
                <a:lnTo>
                  <a:pt x="2121245" y="466010"/>
                </a:lnTo>
                <a:lnTo>
                  <a:pt x="3552341" y="466010"/>
                </a:lnTo>
                <a:lnTo>
                  <a:pt x="3552341" y="458425"/>
                </a:lnTo>
                <a:lnTo>
                  <a:pt x="3559780" y="458425"/>
                </a:lnTo>
                <a:lnTo>
                  <a:pt x="3559780" y="412653"/>
                </a:lnTo>
                <a:lnTo>
                  <a:pt x="3567109" y="466010"/>
                </a:lnTo>
                <a:lnTo>
                  <a:pt x="3567109" y="427914"/>
                </a:lnTo>
                <a:lnTo>
                  <a:pt x="3574520" y="466010"/>
                </a:lnTo>
                <a:lnTo>
                  <a:pt x="3581958" y="466010"/>
                </a:lnTo>
                <a:lnTo>
                  <a:pt x="4101180" y="466010"/>
                </a:lnTo>
                <a:lnTo>
                  <a:pt x="4101180" y="458425"/>
                </a:lnTo>
                <a:lnTo>
                  <a:pt x="4108619" y="466010"/>
                </a:lnTo>
                <a:lnTo>
                  <a:pt x="4108619" y="458425"/>
                </a:lnTo>
                <a:lnTo>
                  <a:pt x="4115912" y="466010"/>
                </a:lnTo>
                <a:lnTo>
                  <a:pt x="4160487" y="466010"/>
                </a:lnTo>
                <a:lnTo>
                  <a:pt x="4160487" y="458425"/>
                </a:lnTo>
                <a:lnTo>
                  <a:pt x="4167780" y="458425"/>
                </a:lnTo>
                <a:lnTo>
                  <a:pt x="4167780" y="435579"/>
                </a:lnTo>
                <a:lnTo>
                  <a:pt x="4175228" y="458425"/>
                </a:lnTo>
                <a:lnTo>
                  <a:pt x="4175228" y="435579"/>
                </a:lnTo>
                <a:lnTo>
                  <a:pt x="4182966" y="466010"/>
                </a:lnTo>
                <a:lnTo>
                  <a:pt x="4182966" y="458425"/>
                </a:lnTo>
                <a:lnTo>
                  <a:pt x="4190295" y="466010"/>
                </a:lnTo>
                <a:lnTo>
                  <a:pt x="4197697" y="466010"/>
                </a:lnTo>
                <a:lnTo>
                  <a:pt x="4205136" y="466010"/>
                </a:lnTo>
                <a:lnTo>
                  <a:pt x="4212547" y="466010"/>
                </a:lnTo>
                <a:lnTo>
                  <a:pt x="4212547" y="458425"/>
                </a:lnTo>
                <a:lnTo>
                  <a:pt x="4219985" y="466010"/>
                </a:lnTo>
                <a:lnTo>
                  <a:pt x="4227387" y="466010"/>
                </a:lnTo>
                <a:lnTo>
                  <a:pt x="4227387" y="374557"/>
                </a:lnTo>
                <a:lnTo>
                  <a:pt x="4234825" y="366971"/>
                </a:lnTo>
                <a:lnTo>
                  <a:pt x="4234825" y="45871"/>
                </a:lnTo>
                <a:lnTo>
                  <a:pt x="4242237" y="61161"/>
                </a:lnTo>
                <a:lnTo>
                  <a:pt x="4242237" y="0"/>
                </a:lnTo>
                <a:lnTo>
                  <a:pt x="4242237" y="389817"/>
                </a:lnTo>
                <a:lnTo>
                  <a:pt x="4242237" y="68827"/>
                </a:lnTo>
                <a:lnTo>
                  <a:pt x="4249566" y="466010"/>
                </a:lnTo>
                <a:lnTo>
                  <a:pt x="4249566" y="397363"/>
                </a:lnTo>
                <a:lnTo>
                  <a:pt x="4256968" y="466010"/>
                </a:lnTo>
                <a:lnTo>
                  <a:pt x="4264406" y="466010"/>
                </a:lnTo>
                <a:lnTo>
                  <a:pt x="4271854" y="466010"/>
                </a:lnTo>
                <a:lnTo>
                  <a:pt x="4279256" y="466010"/>
                </a:lnTo>
                <a:lnTo>
                  <a:pt x="4286694" y="466010"/>
                </a:lnTo>
                <a:lnTo>
                  <a:pt x="4286694" y="458425"/>
                </a:lnTo>
                <a:lnTo>
                  <a:pt x="4294096" y="458425"/>
                </a:lnTo>
                <a:lnTo>
                  <a:pt x="4294096" y="450760"/>
                </a:lnTo>
                <a:lnTo>
                  <a:pt x="4301425" y="466010"/>
                </a:lnTo>
                <a:lnTo>
                  <a:pt x="4301425" y="450760"/>
                </a:lnTo>
                <a:lnTo>
                  <a:pt x="4308837" y="466010"/>
                </a:lnTo>
                <a:lnTo>
                  <a:pt x="4316275" y="466010"/>
                </a:lnTo>
                <a:lnTo>
                  <a:pt x="4360705" y="466010"/>
                </a:lnTo>
                <a:lnTo>
                  <a:pt x="4360705" y="458425"/>
                </a:lnTo>
                <a:lnTo>
                  <a:pt x="4368143" y="466010"/>
                </a:lnTo>
                <a:lnTo>
                  <a:pt x="4375546" y="466010"/>
                </a:lnTo>
                <a:lnTo>
                  <a:pt x="4382984" y="466010"/>
                </a:lnTo>
                <a:lnTo>
                  <a:pt x="7631234" y="466010"/>
                </a:lnTo>
              </a:path>
            </a:pathLst>
          </a:custGeom>
          <a:ln w="8129">
            <a:solidFill>
              <a:srgbClr val="55D8D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966376" y="2539284"/>
            <a:ext cx="7631430" cy="458470"/>
          </a:xfrm>
          <a:custGeom>
            <a:avLst/>
            <a:gdLst/>
            <a:ahLst/>
            <a:cxnLst/>
            <a:rect l="l" t="t" r="r" b="b"/>
            <a:pathLst>
              <a:path w="7631430" h="458469">
                <a:moveTo>
                  <a:pt x="0" y="458425"/>
                </a:moveTo>
                <a:lnTo>
                  <a:pt x="7402" y="458425"/>
                </a:lnTo>
                <a:lnTo>
                  <a:pt x="14813" y="458425"/>
                </a:lnTo>
                <a:lnTo>
                  <a:pt x="14813" y="450879"/>
                </a:lnTo>
                <a:lnTo>
                  <a:pt x="22215" y="458425"/>
                </a:lnTo>
                <a:lnTo>
                  <a:pt x="29880" y="458425"/>
                </a:lnTo>
                <a:lnTo>
                  <a:pt x="37282" y="458425"/>
                </a:lnTo>
                <a:lnTo>
                  <a:pt x="44720" y="458425"/>
                </a:lnTo>
                <a:lnTo>
                  <a:pt x="52132" y="458425"/>
                </a:lnTo>
                <a:lnTo>
                  <a:pt x="52132" y="443284"/>
                </a:lnTo>
                <a:lnTo>
                  <a:pt x="59534" y="458425"/>
                </a:lnTo>
                <a:lnTo>
                  <a:pt x="59534" y="313395"/>
                </a:lnTo>
                <a:lnTo>
                  <a:pt x="66936" y="458425"/>
                </a:lnTo>
                <a:lnTo>
                  <a:pt x="74338" y="458425"/>
                </a:lnTo>
                <a:lnTo>
                  <a:pt x="81749" y="458425"/>
                </a:lnTo>
                <a:lnTo>
                  <a:pt x="81749" y="435619"/>
                </a:lnTo>
                <a:lnTo>
                  <a:pt x="89187" y="458425"/>
                </a:lnTo>
                <a:lnTo>
                  <a:pt x="96589" y="458425"/>
                </a:lnTo>
                <a:lnTo>
                  <a:pt x="103991" y="458425"/>
                </a:lnTo>
                <a:lnTo>
                  <a:pt x="103991" y="405078"/>
                </a:lnTo>
                <a:lnTo>
                  <a:pt x="111402" y="458425"/>
                </a:lnTo>
                <a:lnTo>
                  <a:pt x="118804" y="458425"/>
                </a:lnTo>
                <a:lnTo>
                  <a:pt x="126206" y="458425"/>
                </a:lnTo>
                <a:lnTo>
                  <a:pt x="126206" y="405078"/>
                </a:lnTo>
                <a:lnTo>
                  <a:pt x="133608" y="458425"/>
                </a:lnTo>
                <a:lnTo>
                  <a:pt x="141056" y="458425"/>
                </a:lnTo>
                <a:lnTo>
                  <a:pt x="141056" y="450879"/>
                </a:lnTo>
                <a:lnTo>
                  <a:pt x="148458" y="458425"/>
                </a:lnTo>
                <a:lnTo>
                  <a:pt x="155860" y="458425"/>
                </a:lnTo>
                <a:lnTo>
                  <a:pt x="163262" y="458425"/>
                </a:lnTo>
                <a:lnTo>
                  <a:pt x="163262" y="450879"/>
                </a:lnTo>
                <a:lnTo>
                  <a:pt x="170673" y="458425"/>
                </a:lnTo>
                <a:lnTo>
                  <a:pt x="178075" y="458425"/>
                </a:lnTo>
                <a:lnTo>
                  <a:pt x="178075" y="443284"/>
                </a:lnTo>
                <a:lnTo>
                  <a:pt x="185513" y="458425"/>
                </a:lnTo>
                <a:lnTo>
                  <a:pt x="185513" y="443284"/>
                </a:lnTo>
                <a:lnTo>
                  <a:pt x="192915" y="458425"/>
                </a:lnTo>
                <a:lnTo>
                  <a:pt x="192915" y="443284"/>
                </a:lnTo>
                <a:lnTo>
                  <a:pt x="200326" y="458425"/>
                </a:lnTo>
                <a:lnTo>
                  <a:pt x="207728" y="458425"/>
                </a:lnTo>
                <a:lnTo>
                  <a:pt x="215130" y="458425"/>
                </a:lnTo>
                <a:lnTo>
                  <a:pt x="215130" y="382002"/>
                </a:lnTo>
                <a:lnTo>
                  <a:pt x="222532" y="458425"/>
                </a:lnTo>
                <a:lnTo>
                  <a:pt x="229943" y="458425"/>
                </a:lnTo>
                <a:lnTo>
                  <a:pt x="237345" y="458425"/>
                </a:lnTo>
                <a:lnTo>
                  <a:pt x="244784" y="458425"/>
                </a:lnTo>
                <a:lnTo>
                  <a:pt x="244784" y="359087"/>
                </a:lnTo>
                <a:lnTo>
                  <a:pt x="252186" y="458425"/>
                </a:lnTo>
                <a:lnTo>
                  <a:pt x="259597" y="458425"/>
                </a:lnTo>
                <a:lnTo>
                  <a:pt x="259597" y="0"/>
                </a:lnTo>
                <a:lnTo>
                  <a:pt x="266999" y="458425"/>
                </a:lnTo>
                <a:lnTo>
                  <a:pt x="274401" y="458425"/>
                </a:lnTo>
                <a:lnTo>
                  <a:pt x="281803" y="458425"/>
                </a:lnTo>
                <a:lnTo>
                  <a:pt x="281803" y="137484"/>
                </a:lnTo>
                <a:lnTo>
                  <a:pt x="281803" y="458425"/>
                </a:lnTo>
                <a:lnTo>
                  <a:pt x="281803" y="76532"/>
                </a:lnTo>
                <a:lnTo>
                  <a:pt x="289250" y="458425"/>
                </a:lnTo>
                <a:lnTo>
                  <a:pt x="296652" y="458425"/>
                </a:lnTo>
                <a:lnTo>
                  <a:pt x="304054" y="458425"/>
                </a:lnTo>
                <a:lnTo>
                  <a:pt x="304054" y="450879"/>
                </a:lnTo>
                <a:lnTo>
                  <a:pt x="311456" y="458425"/>
                </a:lnTo>
                <a:lnTo>
                  <a:pt x="311456" y="343906"/>
                </a:lnTo>
                <a:lnTo>
                  <a:pt x="318868" y="458425"/>
                </a:lnTo>
                <a:lnTo>
                  <a:pt x="318868" y="443284"/>
                </a:lnTo>
                <a:lnTo>
                  <a:pt x="326533" y="458425"/>
                </a:lnTo>
                <a:lnTo>
                  <a:pt x="333899" y="458425"/>
                </a:lnTo>
                <a:lnTo>
                  <a:pt x="341337" y="458425"/>
                </a:lnTo>
                <a:lnTo>
                  <a:pt x="341337" y="443284"/>
                </a:lnTo>
                <a:lnTo>
                  <a:pt x="348739" y="458425"/>
                </a:lnTo>
                <a:lnTo>
                  <a:pt x="348739" y="450879"/>
                </a:lnTo>
                <a:lnTo>
                  <a:pt x="356186" y="458425"/>
                </a:lnTo>
                <a:lnTo>
                  <a:pt x="363625" y="458425"/>
                </a:lnTo>
                <a:lnTo>
                  <a:pt x="437627" y="458425"/>
                </a:lnTo>
                <a:lnTo>
                  <a:pt x="437627" y="397293"/>
                </a:lnTo>
                <a:lnTo>
                  <a:pt x="445074" y="458425"/>
                </a:lnTo>
                <a:lnTo>
                  <a:pt x="452476" y="458425"/>
                </a:lnTo>
                <a:lnTo>
                  <a:pt x="459915" y="458425"/>
                </a:lnTo>
                <a:lnTo>
                  <a:pt x="467317" y="458425"/>
                </a:lnTo>
                <a:lnTo>
                  <a:pt x="474764" y="458425"/>
                </a:lnTo>
                <a:lnTo>
                  <a:pt x="482166" y="458425"/>
                </a:lnTo>
                <a:lnTo>
                  <a:pt x="489604" y="458425"/>
                </a:lnTo>
                <a:lnTo>
                  <a:pt x="489604" y="351491"/>
                </a:lnTo>
                <a:lnTo>
                  <a:pt x="496934" y="458425"/>
                </a:lnTo>
                <a:lnTo>
                  <a:pt x="496934" y="450879"/>
                </a:lnTo>
                <a:lnTo>
                  <a:pt x="504345" y="458425"/>
                </a:lnTo>
                <a:lnTo>
                  <a:pt x="504345" y="397293"/>
                </a:lnTo>
                <a:lnTo>
                  <a:pt x="511783" y="458425"/>
                </a:lnTo>
                <a:lnTo>
                  <a:pt x="519185" y="458425"/>
                </a:lnTo>
                <a:lnTo>
                  <a:pt x="519185" y="450879"/>
                </a:lnTo>
                <a:lnTo>
                  <a:pt x="526633" y="458425"/>
                </a:lnTo>
                <a:lnTo>
                  <a:pt x="526633" y="450879"/>
                </a:lnTo>
                <a:lnTo>
                  <a:pt x="534035" y="458425"/>
                </a:lnTo>
                <a:lnTo>
                  <a:pt x="541473" y="458425"/>
                </a:lnTo>
                <a:lnTo>
                  <a:pt x="548766" y="458425"/>
                </a:lnTo>
                <a:lnTo>
                  <a:pt x="548766" y="450879"/>
                </a:lnTo>
                <a:lnTo>
                  <a:pt x="556204" y="458425"/>
                </a:lnTo>
                <a:lnTo>
                  <a:pt x="563615" y="458425"/>
                </a:lnTo>
                <a:lnTo>
                  <a:pt x="563615" y="168215"/>
                </a:lnTo>
                <a:lnTo>
                  <a:pt x="571054" y="458425"/>
                </a:lnTo>
                <a:lnTo>
                  <a:pt x="571054" y="328655"/>
                </a:lnTo>
                <a:lnTo>
                  <a:pt x="578456" y="458425"/>
                </a:lnTo>
                <a:lnTo>
                  <a:pt x="585903" y="458425"/>
                </a:lnTo>
                <a:lnTo>
                  <a:pt x="593342" y="458425"/>
                </a:lnTo>
                <a:lnTo>
                  <a:pt x="1995038" y="458425"/>
                </a:lnTo>
                <a:lnTo>
                  <a:pt x="1995038" y="412773"/>
                </a:lnTo>
                <a:lnTo>
                  <a:pt x="2002368" y="458425"/>
                </a:lnTo>
                <a:lnTo>
                  <a:pt x="2002368" y="450879"/>
                </a:lnTo>
                <a:lnTo>
                  <a:pt x="2009779" y="458425"/>
                </a:lnTo>
                <a:lnTo>
                  <a:pt x="3478221" y="458425"/>
                </a:lnTo>
                <a:lnTo>
                  <a:pt x="3478221" y="450879"/>
                </a:lnTo>
                <a:lnTo>
                  <a:pt x="3485669" y="458425"/>
                </a:lnTo>
                <a:lnTo>
                  <a:pt x="3493071" y="458425"/>
                </a:lnTo>
                <a:lnTo>
                  <a:pt x="3500509" y="458425"/>
                </a:lnTo>
                <a:lnTo>
                  <a:pt x="3552341" y="458425"/>
                </a:lnTo>
                <a:lnTo>
                  <a:pt x="3552341" y="450879"/>
                </a:lnTo>
                <a:lnTo>
                  <a:pt x="3559780" y="443284"/>
                </a:lnTo>
                <a:lnTo>
                  <a:pt x="3559780" y="397293"/>
                </a:lnTo>
                <a:lnTo>
                  <a:pt x="3567109" y="458425"/>
                </a:lnTo>
                <a:lnTo>
                  <a:pt x="3567109" y="412773"/>
                </a:lnTo>
                <a:lnTo>
                  <a:pt x="3574520" y="458425"/>
                </a:lnTo>
                <a:lnTo>
                  <a:pt x="3581958" y="458425"/>
                </a:lnTo>
                <a:lnTo>
                  <a:pt x="3804564" y="458425"/>
                </a:lnTo>
                <a:lnTo>
                  <a:pt x="3804564" y="450879"/>
                </a:lnTo>
                <a:lnTo>
                  <a:pt x="3811857" y="458425"/>
                </a:lnTo>
                <a:lnTo>
                  <a:pt x="3819304" y="458425"/>
                </a:lnTo>
                <a:lnTo>
                  <a:pt x="3826706" y="458425"/>
                </a:lnTo>
                <a:lnTo>
                  <a:pt x="3834145" y="458425"/>
                </a:lnTo>
                <a:lnTo>
                  <a:pt x="3841592" y="458425"/>
                </a:lnTo>
                <a:lnTo>
                  <a:pt x="3841592" y="450879"/>
                </a:lnTo>
                <a:lnTo>
                  <a:pt x="3848994" y="458425"/>
                </a:lnTo>
                <a:lnTo>
                  <a:pt x="3848994" y="450879"/>
                </a:lnTo>
                <a:lnTo>
                  <a:pt x="3856432" y="458425"/>
                </a:lnTo>
                <a:lnTo>
                  <a:pt x="3863726" y="458425"/>
                </a:lnTo>
                <a:lnTo>
                  <a:pt x="3863726" y="443284"/>
                </a:lnTo>
                <a:lnTo>
                  <a:pt x="3871164" y="450879"/>
                </a:lnTo>
                <a:lnTo>
                  <a:pt x="3871164" y="435619"/>
                </a:lnTo>
                <a:lnTo>
                  <a:pt x="3878575" y="458425"/>
                </a:lnTo>
                <a:lnTo>
                  <a:pt x="3886313" y="458425"/>
                </a:lnTo>
                <a:lnTo>
                  <a:pt x="3893642" y="458425"/>
                </a:lnTo>
                <a:lnTo>
                  <a:pt x="3901081" y="458425"/>
                </a:lnTo>
                <a:lnTo>
                  <a:pt x="3908483" y="458425"/>
                </a:lnTo>
                <a:lnTo>
                  <a:pt x="3908483" y="450879"/>
                </a:lnTo>
                <a:lnTo>
                  <a:pt x="3915930" y="450879"/>
                </a:lnTo>
                <a:lnTo>
                  <a:pt x="3915930" y="435619"/>
                </a:lnTo>
                <a:lnTo>
                  <a:pt x="3923332" y="458425"/>
                </a:lnTo>
                <a:lnTo>
                  <a:pt x="3923332" y="450879"/>
                </a:lnTo>
                <a:lnTo>
                  <a:pt x="3930771" y="458425"/>
                </a:lnTo>
                <a:lnTo>
                  <a:pt x="3930771" y="435619"/>
                </a:lnTo>
                <a:lnTo>
                  <a:pt x="3938182" y="435619"/>
                </a:lnTo>
                <a:lnTo>
                  <a:pt x="3938182" y="412773"/>
                </a:lnTo>
                <a:lnTo>
                  <a:pt x="3945511" y="458425"/>
                </a:lnTo>
                <a:lnTo>
                  <a:pt x="3945511" y="428033"/>
                </a:lnTo>
                <a:lnTo>
                  <a:pt x="3952913" y="458425"/>
                </a:lnTo>
                <a:lnTo>
                  <a:pt x="3960351" y="458425"/>
                </a:lnTo>
                <a:lnTo>
                  <a:pt x="3967753" y="458425"/>
                </a:lnTo>
                <a:lnTo>
                  <a:pt x="3975201" y="458425"/>
                </a:lnTo>
                <a:lnTo>
                  <a:pt x="3982603" y="458425"/>
                </a:lnTo>
                <a:lnTo>
                  <a:pt x="3990041" y="458425"/>
                </a:lnTo>
                <a:lnTo>
                  <a:pt x="3990041" y="412773"/>
                </a:lnTo>
                <a:lnTo>
                  <a:pt x="3997489" y="405078"/>
                </a:lnTo>
                <a:lnTo>
                  <a:pt x="3997489" y="122224"/>
                </a:lnTo>
                <a:lnTo>
                  <a:pt x="4004782" y="313395"/>
                </a:lnTo>
                <a:lnTo>
                  <a:pt x="4004782" y="106973"/>
                </a:lnTo>
                <a:lnTo>
                  <a:pt x="4012220" y="458425"/>
                </a:lnTo>
                <a:lnTo>
                  <a:pt x="4012220" y="328655"/>
                </a:lnTo>
                <a:lnTo>
                  <a:pt x="4019622" y="458425"/>
                </a:lnTo>
                <a:lnTo>
                  <a:pt x="4027069" y="458425"/>
                </a:lnTo>
                <a:lnTo>
                  <a:pt x="4034471" y="458425"/>
                </a:lnTo>
                <a:lnTo>
                  <a:pt x="4034471" y="450879"/>
                </a:lnTo>
                <a:lnTo>
                  <a:pt x="4041910" y="458425"/>
                </a:lnTo>
                <a:lnTo>
                  <a:pt x="4041910" y="450879"/>
                </a:lnTo>
                <a:lnTo>
                  <a:pt x="4049312" y="458425"/>
                </a:lnTo>
                <a:lnTo>
                  <a:pt x="4056641" y="458425"/>
                </a:lnTo>
                <a:lnTo>
                  <a:pt x="4064089" y="458425"/>
                </a:lnTo>
                <a:lnTo>
                  <a:pt x="4071491" y="458425"/>
                </a:lnTo>
                <a:lnTo>
                  <a:pt x="4078929" y="458425"/>
                </a:lnTo>
                <a:lnTo>
                  <a:pt x="4086340" y="458425"/>
                </a:lnTo>
                <a:lnTo>
                  <a:pt x="4086340" y="450879"/>
                </a:lnTo>
                <a:lnTo>
                  <a:pt x="4093778" y="458425"/>
                </a:lnTo>
                <a:lnTo>
                  <a:pt x="4093778" y="450879"/>
                </a:lnTo>
                <a:lnTo>
                  <a:pt x="4101180" y="458425"/>
                </a:lnTo>
                <a:lnTo>
                  <a:pt x="4153049" y="458425"/>
                </a:lnTo>
                <a:lnTo>
                  <a:pt x="4153049" y="450879"/>
                </a:lnTo>
                <a:lnTo>
                  <a:pt x="4160487" y="458425"/>
                </a:lnTo>
                <a:lnTo>
                  <a:pt x="4160487" y="450879"/>
                </a:lnTo>
                <a:lnTo>
                  <a:pt x="4167780" y="458425"/>
                </a:lnTo>
                <a:lnTo>
                  <a:pt x="7631234" y="458425"/>
                </a:lnTo>
              </a:path>
            </a:pathLst>
          </a:custGeom>
          <a:ln w="8129">
            <a:solidFill>
              <a:srgbClr val="C56FD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966376" y="2974904"/>
            <a:ext cx="7623809" cy="466725"/>
          </a:xfrm>
          <a:custGeom>
            <a:avLst/>
            <a:gdLst/>
            <a:ahLst/>
            <a:cxnLst/>
            <a:rect l="l" t="t" r="r" b="b"/>
            <a:pathLst>
              <a:path w="7623809" h="466725">
                <a:moveTo>
                  <a:pt x="0" y="466130"/>
                </a:moveTo>
                <a:lnTo>
                  <a:pt x="0" y="466130"/>
                </a:lnTo>
                <a:lnTo>
                  <a:pt x="52132" y="466130"/>
                </a:lnTo>
                <a:lnTo>
                  <a:pt x="52132" y="442945"/>
                </a:lnTo>
                <a:lnTo>
                  <a:pt x="59534" y="466130"/>
                </a:lnTo>
                <a:lnTo>
                  <a:pt x="66936" y="466130"/>
                </a:lnTo>
                <a:lnTo>
                  <a:pt x="74338" y="466130"/>
                </a:lnTo>
                <a:lnTo>
                  <a:pt x="252186" y="466130"/>
                </a:lnTo>
                <a:lnTo>
                  <a:pt x="252186" y="420099"/>
                </a:lnTo>
                <a:lnTo>
                  <a:pt x="259597" y="466130"/>
                </a:lnTo>
                <a:lnTo>
                  <a:pt x="259597" y="412514"/>
                </a:lnTo>
                <a:lnTo>
                  <a:pt x="266999" y="466130"/>
                </a:lnTo>
                <a:lnTo>
                  <a:pt x="274401" y="466130"/>
                </a:lnTo>
                <a:lnTo>
                  <a:pt x="281803" y="466130"/>
                </a:lnTo>
                <a:lnTo>
                  <a:pt x="281803" y="442945"/>
                </a:lnTo>
                <a:lnTo>
                  <a:pt x="281803" y="466130"/>
                </a:lnTo>
                <a:lnTo>
                  <a:pt x="289250" y="466130"/>
                </a:lnTo>
                <a:lnTo>
                  <a:pt x="296652" y="466130"/>
                </a:lnTo>
                <a:lnTo>
                  <a:pt x="304054" y="466130"/>
                </a:lnTo>
                <a:lnTo>
                  <a:pt x="311456" y="466130"/>
                </a:lnTo>
                <a:lnTo>
                  <a:pt x="311456" y="442945"/>
                </a:lnTo>
                <a:lnTo>
                  <a:pt x="318868" y="466130"/>
                </a:lnTo>
                <a:lnTo>
                  <a:pt x="326533" y="466130"/>
                </a:lnTo>
                <a:lnTo>
                  <a:pt x="333899" y="466130"/>
                </a:lnTo>
                <a:lnTo>
                  <a:pt x="563615" y="466130"/>
                </a:lnTo>
                <a:lnTo>
                  <a:pt x="563615" y="450869"/>
                </a:lnTo>
                <a:lnTo>
                  <a:pt x="571054" y="466130"/>
                </a:lnTo>
                <a:lnTo>
                  <a:pt x="578456" y="466130"/>
                </a:lnTo>
                <a:lnTo>
                  <a:pt x="585903" y="466130"/>
                </a:lnTo>
                <a:lnTo>
                  <a:pt x="1772433" y="466130"/>
                </a:lnTo>
                <a:lnTo>
                  <a:pt x="1772433" y="458425"/>
                </a:lnTo>
                <a:lnTo>
                  <a:pt x="1779871" y="466130"/>
                </a:lnTo>
                <a:lnTo>
                  <a:pt x="1779871" y="450869"/>
                </a:lnTo>
                <a:lnTo>
                  <a:pt x="1787273" y="466130"/>
                </a:lnTo>
                <a:lnTo>
                  <a:pt x="3493071" y="466130"/>
                </a:lnTo>
                <a:lnTo>
                  <a:pt x="3493071" y="458425"/>
                </a:lnTo>
                <a:lnTo>
                  <a:pt x="3500509" y="458425"/>
                </a:lnTo>
                <a:lnTo>
                  <a:pt x="3507802" y="466130"/>
                </a:lnTo>
                <a:lnTo>
                  <a:pt x="3515249" y="466130"/>
                </a:lnTo>
                <a:lnTo>
                  <a:pt x="3522651" y="466130"/>
                </a:lnTo>
                <a:lnTo>
                  <a:pt x="3530090" y="466130"/>
                </a:lnTo>
                <a:lnTo>
                  <a:pt x="3537492" y="466130"/>
                </a:lnTo>
                <a:lnTo>
                  <a:pt x="3544939" y="466130"/>
                </a:lnTo>
                <a:lnTo>
                  <a:pt x="3544939" y="458425"/>
                </a:lnTo>
                <a:lnTo>
                  <a:pt x="3552341" y="458425"/>
                </a:lnTo>
                <a:lnTo>
                  <a:pt x="3552341" y="99378"/>
                </a:lnTo>
                <a:lnTo>
                  <a:pt x="3559780" y="91792"/>
                </a:lnTo>
                <a:lnTo>
                  <a:pt x="3559780" y="0"/>
                </a:lnTo>
                <a:lnTo>
                  <a:pt x="3567109" y="442945"/>
                </a:lnTo>
                <a:lnTo>
                  <a:pt x="3567109" y="99378"/>
                </a:lnTo>
                <a:lnTo>
                  <a:pt x="3574520" y="466130"/>
                </a:lnTo>
                <a:lnTo>
                  <a:pt x="3574520" y="450869"/>
                </a:lnTo>
                <a:lnTo>
                  <a:pt x="3581958" y="466130"/>
                </a:lnTo>
                <a:lnTo>
                  <a:pt x="3589587" y="466130"/>
                </a:lnTo>
                <a:lnTo>
                  <a:pt x="3589587" y="458425"/>
                </a:lnTo>
                <a:lnTo>
                  <a:pt x="3596989" y="466130"/>
                </a:lnTo>
                <a:lnTo>
                  <a:pt x="3596989" y="458425"/>
                </a:lnTo>
                <a:lnTo>
                  <a:pt x="3604428" y="466130"/>
                </a:lnTo>
                <a:lnTo>
                  <a:pt x="3611839" y="466130"/>
                </a:lnTo>
                <a:lnTo>
                  <a:pt x="3708165" y="466130"/>
                </a:lnTo>
                <a:lnTo>
                  <a:pt x="3708165" y="450869"/>
                </a:lnTo>
                <a:lnTo>
                  <a:pt x="3715567" y="466130"/>
                </a:lnTo>
                <a:lnTo>
                  <a:pt x="3715567" y="458425"/>
                </a:lnTo>
                <a:lnTo>
                  <a:pt x="3723005" y="466130"/>
                </a:lnTo>
                <a:lnTo>
                  <a:pt x="7623796" y="466130"/>
                </a:lnTo>
              </a:path>
            </a:pathLst>
          </a:custGeom>
          <a:ln w="8129">
            <a:solidFill>
              <a:srgbClr val="FFAA5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966376" y="3410264"/>
            <a:ext cx="7631430" cy="466725"/>
          </a:xfrm>
          <a:custGeom>
            <a:avLst/>
            <a:gdLst/>
            <a:ahLst/>
            <a:cxnLst/>
            <a:rect l="l" t="t" r="r" b="b"/>
            <a:pathLst>
              <a:path w="7631430" h="466725">
                <a:moveTo>
                  <a:pt x="0" y="466130"/>
                </a:moveTo>
                <a:lnTo>
                  <a:pt x="0" y="466130"/>
                </a:lnTo>
                <a:lnTo>
                  <a:pt x="59534" y="466130"/>
                </a:lnTo>
                <a:lnTo>
                  <a:pt x="59534" y="420358"/>
                </a:lnTo>
                <a:lnTo>
                  <a:pt x="66936" y="466130"/>
                </a:lnTo>
                <a:lnTo>
                  <a:pt x="66936" y="374557"/>
                </a:lnTo>
                <a:lnTo>
                  <a:pt x="74338" y="466130"/>
                </a:lnTo>
                <a:lnTo>
                  <a:pt x="81749" y="466130"/>
                </a:lnTo>
                <a:lnTo>
                  <a:pt x="89187" y="466130"/>
                </a:lnTo>
                <a:lnTo>
                  <a:pt x="89187" y="450869"/>
                </a:lnTo>
                <a:lnTo>
                  <a:pt x="96589" y="466130"/>
                </a:lnTo>
                <a:lnTo>
                  <a:pt x="96589" y="443164"/>
                </a:lnTo>
                <a:lnTo>
                  <a:pt x="103991" y="466130"/>
                </a:lnTo>
                <a:lnTo>
                  <a:pt x="111402" y="466130"/>
                </a:lnTo>
                <a:lnTo>
                  <a:pt x="111402" y="458465"/>
                </a:lnTo>
                <a:lnTo>
                  <a:pt x="118804" y="466130"/>
                </a:lnTo>
                <a:lnTo>
                  <a:pt x="126206" y="466130"/>
                </a:lnTo>
                <a:lnTo>
                  <a:pt x="133608" y="466130"/>
                </a:lnTo>
                <a:lnTo>
                  <a:pt x="133608" y="450869"/>
                </a:lnTo>
                <a:lnTo>
                  <a:pt x="141056" y="466130"/>
                </a:lnTo>
                <a:lnTo>
                  <a:pt x="148458" y="466130"/>
                </a:lnTo>
                <a:lnTo>
                  <a:pt x="155860" y="466130"/>
                </a:lnTo>
                <a:lnTo>
                  <a:pt x="266999" y="466130"/>
                </a:lnTo>
                <a:lnTo>
                  <a:pt x="266999" y="428023"/>
                </a:lnTo>
                <a:lnTo>
                  <a:pt x="274401" y="466130"/>
                </a:lnTo>
                <a:lnTo>
                  <a:pt x="281803" y="466130"/>
                </a:lnTo>
                <a:lnTo>
                  <a:pt x="289250" y="466130"/>
                </a:lnTo>
                <a:lnTo>
                  <a:pt x="289250" y="450869"/>
                </a:lnTo>
                <a:lnTo>
                  <a:pt x="296652" y="466130"/>
                </a:lnTo>
                <a:lnTo>
                  <a:pt x="304054" y="466130"/>
                </a:lnTo>
                <a:lnTo>
                  <a:pt x="311456" y="466130"/>
                </a:lnTo>
                <a:lnTo>
                  <a:pt x="318868" y="466130"/>
                </a:lnTo>
                <a:lnTo>
                  <a:pt x="326533" y="466130"/>
                </a:lnTo>
                <a:lnTo>
                  <a:pt x="326533" y="420358"/>
                </a:lnTo>
                <a:lnTo>
                  <a:pt x="333899" y="466130"/>
                </a:lnTo>
                <a:lnTo>
                  <a:pt x="341337" y="466130"/>
                </a:lnTo>
                <a:lnTo>
                  <a:pt x="348739" y="466130"/>
                </a:lnTo>
                <a:lnTo>
                  <a:pt x="578456" y="466130"/>
                </a:lnTo>
                <a:lnTo>
                  <a:pt x="578456" y="458465"/>
                </a:lnTo>
                <a:lnTo>
                  <a:pt x="585903" y="466130"/>
                </a:lnTo>
                <a:lnTo>
                  <a:pt x="593342" y="466130"/>
                </a:lnTo>
                <a:lnTo>
                  <a:pt x="600744" y="466130"/>
                </a:lnTo>
                <a:lnTo>
                  <a:pt x="1661294" y="466130"/>
                </a:lnTo>
                <a:lnTo>
                  <a:pt x="1661294" y="458465"/>
                </a:lnTo>
                <a:lnTo>
                  <a:pt x="1668732" y="466130"/>
                </a:lnTo>
                <a:lnTo>
                  <a:pt x="1676143" y="466130"/>
                </a:lnTo>
                <a:lnTo>
                  <a:pt x="1683582" y="466130"/>
                </a:lnTo>
                <a:lnTo>
                  <a:pt x="3181577" y="466130"/>
                </a:lnTo>
                <a:lnTo>
                  <a:pt x="3181577" y="450869"/>
                </a:lnTo>
                <a:lnTo>
                  <a:pt x="3189016" y="466130"/>
                </a:lnTo>
                <a:lnTo>
                  <a:pt x="3189016" y="450869"/>
                </a:lnTo>
                <a:lnTo>
                  <a:pt x="3196454" y="466130"/>
                </a:lnTo>
                <a:lnTo>
                  <a:pt x="3203856" y="466130"/>
                </a:lnTo>
                <a:lnTo>
                  <a:pt x="3211185" y="466130"/>
                </a:lnTo>
                <a:lnTo>
                  <a:pt x="3218597" y="466130"/>
                </a:lnTo>
                <a:lnTo>
                  <a:pt x="3226035" y="466130"/>
                </a:lnTo>
                <a:lnTo>
                  <a:pt x="3226035" y="450869"/>
                </a:lnTo>
                <a:lnTo>
                  <a:pt x="3233437" y="458465"/>
                </a:lnTo>
                <a:lnTo>
                  <a:pt x="3233437" y="443164"/>
                </a:lnTo>
                <a:lnTo>
                  <a:pt x="3240884" y="466130"/>
                </a:lnTo>
                <a:lnTo>
                  <a:pt x="3248286" y="466130"/>
                </a:lnTo>
                <a:lnTo>
                  <a:pt x="3248286" y="435619"/>
                </a:lnTo>
                <a:lnTo>
                  <a:pt x="3248286" y="443164"/>
                </a:lnTo>
                <a:lnTo>
                  <a:pt x="3248286" y="420358"/>
                </a:lnTo>
                <a:lnTo>
                  <a:pt x="3255725" y="466130"/>
                </a:lnTo>
                <a:lnTo>
                  <a:pt x="3255725" y="450869"/>
                </a:lnTo>
                <a:lnTo>
                  <a:pt x="3263054" y="466130"/>
                </a:lnTo>
                <a:lnTo>
                  <a:pt x="3270465" y="466130"/>
                </a:lnTo>
                <a:lnTo>
                  <a:pt x="3277904" y="466130"/>
                </a:lnTo>
                <a:lnTo>
                  <a:pt x="3285306" y="466130"/>
                </a:lnTo>
                <a:lnTo>
                  <a:pt x="3292935" y="466130"/>
                </a:lnTo>
                <a:lnTo>
                  <a:pt x="3292935" y="458465"/>
                </a:lnTo>
                <a:lnTo>
                  <a:pt x="3300373" y="466130"/>
                </a:lnTo>
                <a:lnTo>
                  <a:pt x="3307775" y="466130"/>
                </a:lnTo>
                <a:lnTo>
                  <a:pt x="3307775" y="420358"/>
                </a:lnTo>
                <a:lnTo>
                  <a:pt x="3315222" y="412773"/>
                </a:lnTo>
                <a:lnTo>
                  <a:pt x="3315222" y="0"/>
                </a:lnTo>
                <a:lnTo>
                  <a:pt x="3322624" y="435619"/>
                </a:lnTo>
                <a:lnTo>
                  <a:pt x="3322624" y="23065"/>
                </a:lnTo>
                <a:lnTo>
                  <a:pt x="3330063" y="466130"/>
                </a:lnTo>
                <a:lnTo>
                  <a:pt x="3330063" y="435619"/>
                </a:lnTo>
                <a:lnTo>
                  <a:pt x="3337474" y="466130"/>
                </a:lnTo>
                <a:lnTo>
                  <a:pt x="3344803" y="466130"/>
                </a:lnTo>
                <a:lnTo>
                  <a:pt x="3352242" y="466130"/>
                </a:lnTo>
                <a:lnTo>
                  <a:pt x="3352242" y="435619"/>
                </a:lnTo>
                <a:lnTo>
                  <a:pt x="3359644" y="466130"/>
                </a:lnTo>
                <a:lnTo>
                  <a:pt x="3359644" y="443164"/>
                </a:lnTo>
                <a:lnTo>
                  <a:pt x="3367091" y="466130"/>
                </a:lnTo>
                <a:lnTo>
                  <a:pt x="3374493" y="466130"/>
                </a:lnTo>
                <a:lnTo>
                  <a:pt x="3374493" y="458465"/>
                </a:lnTo>
                <a:lnTo>
                  <a:pt x="3381931" y="466130"/>
                </a:lnTo>
                <a:lnTo>
                  <a:pt x="3381931" y="458465"/>
                </a:lnTo>
                <a:lnTo>
                  <a:pt x="3389333" y="466130"/>
                </a:lnTo>
                <a:lnTo>
                  <a:pt x="3396663" y="466130"/>
                </a:lnTo>
                <a:lnTo>
                  <a:pt x="3396663" y="458465"/>
                </a:lnTo>
                <a:lnTo>
                  <a:pt x="3404110" y="466130"/>
                </a:lnTo>
                <a:lnTo>
                  <a:pt x="3404110" y="458465"/>
                </a:lnTo>
                <a:lnTo>
                  <a:pt x="3411512" y="466130"/>
                </a:lnTo>
                <a:lnTo>
                  <a:pt x="3411512" y="458465"/>
                </a:lnTo>
                <a:lnTo>
                  <a:pt x="3418951" y="466130"/>
                </a:lnTo>
                <a:lnTo>
                  <a:pt x="3463381" y="466130"/>
                </a:lnTo>
                <a:lnTo>
                  <a:pt x="3463381" y="450869"/>
                </a:lnTo>
                <a:lnTo>
                  <a:pt x="3470819" y="458465"/>
                </a:lnTo>
                <a:lnTo>
                  <a:pt x="3470819" y="450869"/>
                </a:lnTo>
                <a:lnTo>
                  <a:pt x="3478221" y="466130"/>
                </a:lnTo>
                <a:lnTo>
                  <a:pt x="3478221" y="458465"/>
                </a:lnTo>
                <a:lnTo>
                  <a:pt x="3485669" y="466130"/>
                </a:lnTo>
                <a:lnTo>
                  <a:pt x="3493071" y="466130"/>
                </a:lnTo>
                <a:lnTo>
                  <a:pt x="7631234" y="466130"/>
                </a:lnTo>
              </a:path>
            </a:pathLst>
          </a:custGeom>
          <a:ln w="8129">
            <a:solidFill>
              <a:srgbClr val="65E8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966376" y="3853429"/>
            <a:ext cx="7631430" cy="466725"/>
          </a:xfrm>
          <a:custGeom>
            <a:avLst/>
            <a:gdLst/>
            <a:ahLst/>
            <a:cxnLst/>
            <a:rect l="l" t="t" r="r" b="b"/>
            <a:pathLst>
              <a:path w="7631430" h="466725">
                <a:moveTo>
                  <a:pt x="0" y="466170"/>
                </a:moveTo>
                <a:lnTo>
                  <a:pt x="0" y="466170"/>
                </a:lnTo>
                <a:lnTo>
                  <a:pt x="59534" y="466170"/>
                </a:lnTo>
                <a:lnTo>
                  <a:pt x="59534" y="374417"/>
                </a:lnTo>
                <a:lnTo>
                  <a:pt x="66936" y="466170"/>
                </a:lnTo>
                <a:lnTo>
                  <a:pt x="66936" y="458545"/>
                </a:lnTo>
                <a:lnTo>
                  <a:pt x="74338" y="466170"/>
                </a:lnTo>
                <a:lnTo>
                  <a:pt x="252186" y="466170"/>
                </a:lnTo>
                <a:lnTo>
                  <a:pt x="252186" y="458545"/>
                </a:lnTo>
                <a:lnTo>
                  <a:pt x="259597" y="466170"/>
                </a:lnTo>
                <a:lnTo>
                  <a:pt x="266999" y="466170"/>
                </a:lnTo>
                <a:lnTo>
                  <a:pt x="266999" y="382042"/>
                </a:lnTo>
                <a:lnTo>
                  <a:pt x="274401" y="466170"/>
                </a:lnTo>
                <a:lnTo>
                  <a:pt x="281803" y="466170"/>
                </a:lnTo>
                <a:lnTo>
                  <a:pt x="289250" y="466170"/>
                </a:lnTo>
                <a:lnTo>
                  <a:pt x="289250" y="412813"/>
                </a:lnTo>
                <a:lnTo>
                  <a:pt x="296652" y="466170"/>
                </a:lnTo>
                <a:lnTo>
                  <a:pt x="304054" y="466170"/>
                </a:lnTo>
                <a:lnTo>
                  <a:pt x="311456" y="466170"/>
                </a:lnTo>
                <a:lnTo>
                  <a:pt x="318868" y="466170"/>
                </a:lnTo>
                <a:lnTo>
                  <a:pt x="326533" y="466170"/>
                </a:lnTo>
                <a:lnTo>
                  <a:pt x="326533" y="443284"/>
                </a:lnTo>
                <a:lnTo>
                  <a:pt x="333899" y="466170"/>
                </a:lnTo>
                <a:lnTo>
                  <a:pt x="341337" y="466170"/>
                </a:lnTo>
                <a:lnTo>
                  <a:pt x="348739" y="466170"/>
                </a:lnTo>
                <a:lnTo>
                  <a:pt x="578456" y="466170"/>
                </a:lnTo>
                <a:lnTo>
                  <a:pt x="578456" y="435699"/>
                </a:lnTo>
                <a:lnTo>
                  <a:pt x="585903" y="466170"/>
                </a:lnTo>
                <a:lnTo>
                  <a:pt x="593342" y="466170"/>
                </a:lnTo>
                <a:lnTo>
                  <a:pt x="600744" y="466170"/>
                </a:lnTo>
                <a:lnTo>
                  <a:pt x="2514188" y="466170"/>
                </a:lnTo>
                <a:lnTo>
                  <a:pt x="2514188" y="458545"/>
                </a:lnTo>
                <a:lnTo>
                  <a:pt x="2521599" y="458545"/>
                </a:lnTo>
                <a:lnTo>
                  <a:pt x="2529037" y="466170"/>
                </a:lnTo>
                <a:lnTo>
                  <a:pt x="2529037" y="458545"/>
                </a:lnTo>
                <a:lnTo>
                  <a:pt x="2536439" y="466170"/>
                </a:lnTo>
                <a:lnTo>
                  <a:pt x="2543878" y="466170"/>
                </a:lnTo>
                <a:lnTo>
                  <a:pt x="2551216" y="466170"/>
                </a:lnTo>
                <a:lnTo>
                  <a:pt x="2558618" y="466170"/>
                </a:lnTo>
                <a:lnTo>
                  <a:pt x="2566056" y="466170"/>
                </a:lnTo>
                <a:lnTo>
                  <a:pt x="2573458" y="466170"/>
                </a:lnTo>
                <a:lnTo>
                  <a:pt x="2573458" y="351571"/>
                </a:lnTo>
                <a:lnTo>
                  <a:pt x="2580906" y="336320"/>
                </a:lnTo>
                <a:lnTo>
                  <a:pt x="2580906" y="0"/>
                </a:lnTo>
                <a:lnTo>
                  <a:pt x="2588308" y="412813"/>
                </a:lnTo>
                <a:lnTo>
                  <a:pt x="2588308" y="38216"/>
                </a:lnTo>
                <a:lnTo>
                  <a:pt x="2595746" y="466170"/>
                </a:lnTo>
                <a:lnTo>
                  <a:pt x="2595746" y="420438"/>
                </a:lnTo>
                <a:lnTo>
                  <a:pt x="2603076" y="466170"/>
                </a:lnTo>
                <a:lnTo>
                  <a:pt x="2610487" y="466170"/>
                </a:lnTo>
                <a:lnTo>
                  <a:pt x="2617925" y="466170"/>
                </a:lnTo>
                <a:lnTo>
                  <a:pt x="2617925" y="458545"/>
                </a:lnTo>
                <a:lnTo>
                  <a:pt x="2625327" y="466170"/>
                </a:lnTo>
                <a:lnTo>
                  <a:pt x="2625327" y="458545"/>
                </a:lnTo>
                <a:lnTo>
                  <a:pt x="2632765" y="466170"/>
                </a:lnTo>
                <a:lnTo>
                  <a:pt x="2640177" y="466170"/>
                </a:lnTo>
                <a:lnTo>
                  <a:pt x="2647615" y="466170"/>
                </a:lnTo>
                <a:lnTo>
                  <a:pt x="7631234" y="466170"/>
                </a:lnTo>
              </a:path>
            </a:pathLst>
          </a:custGeom>
          <a:ln w="8129">
            <a:solidFill>
              <a:srgbClr val="7C7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966376" y="4289128"/>
            <a:ext cx="7635240" cy="466090"/>
          </a:xfrm>
          <a:custGeom>
            <a:avLst/>
            <a:gdLst/>
            <a:ahLst/>
            <a:cxnLst/>
            <a:rect l="l" t="t" r="r" b="b"/>
            <a:pathLst>
              <a:path w="7635240" h="466089">
                <a:moveTo>
                  <a:pt x="0" y="466090"/>
                </a:moveTo>
                <a:lnTo>
                  <a:pt x="7402" y="466090"/>
                </a:lnTo>
                <a:lnTo>
                  <a:pt x="14813" y="466090"/>
                </a:lnTo>
                <a:lnTo>
                  <a:pt x="22215" y="466090"/>
                </a:lnTo>
                <a:lnTo>
                  <a:pt x="29880" y="466090"/>
                </a:lnTo>
                <a:lnTo>
                  <a:pt x="29880" y="458465"/>
                </a:lnTo>
                <a:lnTo>
                  <a:pt x="37282" y="466090"/>
                </a:lnTo>
                <a:lnTo>
                  <a:pt x="44720" y="466090"/>
                </a:lnTo>
                <a:lnTo>
                  <a:pt x="52132" y="466090"/>
                </a:lnTo>
                <a:lnTo>
                  <a:pt x="59534" y="466090"/>
                </a:lnTo>
                <a:lnTo>
                  <a:pt x="59534" y="427695"/>
                </a:lnTo>
                <a:lnTo>
                  <a:pt x="66936" y="466090"/>
                </a:lnTo>
                <a:lnTo>
                  <a:pt x="74338" y="466090"/>
                </a:lnTo>
                <a:lnTo>
                  <a:pt x="81749" y="466090"/>
                </a:lnTo>
                <a:lnTo>
                  <a:pt x="89187" y="466090"/>
                </a:lnTo>
                <a:lnTo>
                  <a:pt x="89187" y="420099"/>
                </a:lnTo>
                <a:lnTo>
                  <a:pt x="96589" y="466090"/>
                </a:lnTo>
                <a:lnTo>
                  <a:pt x="103991" y="466090"/>
                </a:lnTo>
                <a:lnTo>
                  <a:pt x="111402" y="466090"/>
                </a:lnTo>
                <a:lnTo>
                  <a:pt x="155860" y="466090"/>
                </a:lnTo>
                <a:lnTo>
                  <a:pt x="155860" y="458465"/>
                </a:lnTo>
                <a:lnTo>
                  <a:pt x="163262" y="466090"/>
                </a:lnTo>
                <a:lnTo>
                  <a:pt x="170673" y="466090"/>
                </a:lnTo>
                <a:lnTo>
                  <a:pt x="178075" y="466090"/>
                </a:lnTo>
                <a:lnTo>
                  <a:pt x="2210133" y="466090"/>
                </a:lnTo>
                <a:lnTo>
                  <a:pt x="2217535" y="458465"/>
                </a:lnTo>
                <a:lnTo>
                  <a:pt x="2217535" y="450830"/>
                </a:lnTo>
                <a:lnTo>
                  <a:pt x="2224982" y="466090"/>
                </a:lnTo>
                <a:lnTo>
                  <a:pt x="2224982" y="458465"/>
                </a:lnTo>
                <a:lnTo>
                  <a:pt x="2232384" y="466090"/>
                </a:lnTo>
                <a:lnTo>
                  <a:pt x="2239823" y="466090"/>
                </a:lnTo>
                <a:lnTo>
                  <a:pt x="2247152" y="466090"/>
                </a:lnTo>
                <a:lnTo>
                  <a:pt x="2254563" y="466090"/>
                </a:lnTo>
                <a:lnTo>
                  <a:pt x="2262002" y="466090"/>
                </a:lnTo>
                <a:lnTo>
                  <a:pt x="2262002" y="442945"/>
                </a:lnTo>
                <a:lnTo>
                  <a:pt x="2262002" y="466090"/>
                </a:lnTo>
                <a:lnTo>
                  <a:pt x="2262002" y="435320"/>
                </a:lnTo>
                <a:lnTo>
                  <a:pt x="2269404" y="466090"/>
                </a:lnTo>
                <a:lnTo>
                  <a:pt x="2276851" y="466090"/>
                </a:lnTo>
                <a:lnTo>
                  <a:pt x="2276851" y="420099"/>
                </a:lnTo>
                <a:lnTo>
                  <a:pt x="2284253" y="466090"/>
                </a:lnTo>
                <a:lnTo>
                  <a:pt x="2284253" y="412434"/>
                </a:lnTo>
                <a:lnTo>
                  <a:pt x="2291691" y="466090"/>
                </a:lnTo>
                <a:lnTo>
                  <a:pt x="2299093" y="466090"/>
                </a:lnTo>
                <a:lnTo>
                  <a:pt x="2343560" y="466090"/>
                </a:lnTo>
                <a:lnTo>
                  <a:pt x="2343560" y="412434"/>
                </a:lnTo>
                <a:lnTo>
                  <a:pt x="2350962" y="397213"/>
                </a:lnTo>
                <a:lnTo>
                  <a:pt x="2350962" y="0"/>
                </a:lnTo>
                <a:lnTo>
                  <a:pt x="2358291" y="466090"/>
                </a:lnTo>
                <a:lnTo>
                  <a:pt x="2358291" y="145100"/>
                </a:lnTo>
                <a:lnTo>
                  <a:pt x="2365693" y="466090"/>
                </a:lnTo>
                <a:lnTo>
                  <a:pt x="2373141" y="466090"/>
                </a:lnTo>
                <a:lnTo>
                  <a:pt x="2373141" y="458465"/>
                </a:lnTo>
                <a:lnTo>
                  <a:pt x="2380543" y="466090"/>
                </a:lnTo>
                <a:lnTo>
                  <a:pt x="2387981" y="466090"/>
                </a:lnTo>
                <a:lnTo>
                  <a:pt x="2387981" y="450830"/>
                </a:lnTo>
                <a:lnTo>
                  <a:pt x="2395392" y="466090"/>
                </a:lnTo>
                <a:lnTo>
                  <a:pt x="2403058" y="466090"/>
                </a:lnTo>
                <a:lnTo>
                  <a:pt x="2403058" y="458465"/>
                </a:lnTo>
                <a:lnTo>
                  <a:pt x="2410460" y="466090"/>
                </a:lnTo>
                <a:lnTo>
                  <a:pt x="2410460" y="458465"/>
                </a:lnTo>
                <a:lnTo>
                  <a:pt x="2417898" y="466090"/>
                </a:lnTo>
                <a:lnTo>
                  <a:pt x="2425300" y="466090"/>
                </a:lnTo>
                <a:lnTo>
                  <a:pt x="2432747" y="466090"/>
                </a:lnTo>
                <a:lnTo>
                  <a:pt x="2506750" y="466090"/>
                </a:lnTo>
                <a:lnTo>
                  <a:pt x="2506750" y="458465"/>
                </a:lnTo>
                <a:lnTo>
                  <a:pt x="2514188" y="466090"/>
                </a:lnTo>
                <a:lnTo>
                  <a:pt x="2521599" y="466090"/>
                </a:lnTo>
                <a:lnTo>
                  <a:pt x="2529037" y="466090"/>
                </a:lnTo>
                <a:lnTo>
                  <a:pt x="7631234" y="466090"/>
                </a:lnTo>
                <a:lnTo>
                  <a:pt x="7634993" y="466090"/>
                </a:lnTo>
              </a:path>
            </a:pathLst>
          </a:custGeom>
          <a:ln w="8129">
            <a:solidFill>
              <a:srgbClr val="FF707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 txBox="1"/>
          <p:nvPr/>
        </p:nvSpPr>
        <p:spPr>
          <a:xfrm>
            <a:off x="1142872" y="2422421"/>
            <a:ext cx="15938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173</a:t>
            </a:r>
            <a:endParaRPr sz="650">
              <a:latin typeface="Arial"/>
              <a:cs typeface="Arial"/>
            </a:endParaRPr>
          </a:p>
        </p:txBody>
      </p:sp>
      <p:sp>
        <p:nvSpPr>
          <p:cNvPr id="109" name="object 109"/>
          <p:cNvSpPr/>
          <p:nvPr/>
        </p:nvSpPr>
        <p:spPr>
          <a:xfrm>
            <a:off x="1222269" y="2512606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 txBox="1"/>
          <p:nvPr/>
        </p:nvSpPr>
        <p:spPr>
          <a:xfrm>
            <a:off x="4428250" y="2865713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2343</a:t>
            </a:r>
            <a:endParaRPr sz="650">
              <a:latin typeface="Arial"/>
              <a:cs typeface="Arial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4529781" y="295583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5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 txBox="1"/>
          <p:nvPr/>
        </p:nvSpPr>
        <p:spPr>
          <a:xfrm>
            <a:off x="4865916" y="2537064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2633</a:t>
            </a:r>
            <a:endParaRPr sz="650">
              <a:latin typeface="Arial"/>
              <a:cs typeface="Arial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4967453" y="2627245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 txBox="1"/>
          <p:nvPr/>
        </p:nvSpPr>
        <p:spPr>
          <a:xfrm>
            <a:off x="1454374" y="2597998"/>
            <a:ext cx="15938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380</a:t>
            </a:r>
            <a:endParaRPr sz="650">
              <a:latin typeface="Arial"/>
              <a:cs typeface="Arial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1533725" y="2688242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55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312217" y="1589544"/>
            <a:ext cx="5454650" cy="511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650" spc="-30">
                <a:latin typeface="Arial"/>
                <a:cs typeface="Arial"/>
              </a:rPr>
              <a:t>ImagNoB </a:t>
            </a:r>
            <a:r>
              <a:rPr dirty="0" sz="650" spc="-25">
                <a:latin typeface="Arial"/>
                <a:cs typeface="Arial"/>
              </a:rPr>
              <a:t>FrA0001, </a:t>
            </a:r>
            <a:r>
              <a:rPr dirty="0" sz="650" spc="-30">
                <a:latin typeface="Arial"/>
                <a:cs typeface="Arial"/>
              </a:rPr>
              <a:t>ImagNoB </a:t>
            </a:r>
            <a:r>
              <a:rPr dirty="0" sz="650" spc="-15">
                <a:latin typeface="Arial"/>
                <a:cs typeface="Arial"/>
              </a:rPr>
              <a:t>Plus </a:t>
            </a:r>
            <a:r>
              <a:rPr dirty="0" sz="650" spc="-40">
                <a:latin typeface="Arial"/>
                <a:cs typeface="Arial"/>
              </a:rPr>
              <a:t>Gd </a:t>
            </a:r>
            <a:r>
              <a:rPr dirty="0" sz="650" spc="-20">
                <a:latin typeface="Arial"/>
                <a:cs typeface="Arial"/>
              </a:rPr>
              <a:t>0001, </a:t>
            </a:r>
            <a:r>
              <a:rPr dirty="0" sz="650" spc="-30">
                <a:latin typeface="Arial"/>
                <a:cs typeface="Arial"/>
              </a:rPr>
              <a:t>imagRNoB </a:t>
            </a:r>
            <a:r>
              <a:rPr dirty="0" sz="650" spc="-45">
                <a:latin typeface="Arial"/>
                <a:cs typeface="Arial"/>
              </a:rPr>
              <a:t>FrA </a:t>
            </a:r>
            <a:r>
              <a:rPr dirty="0" sz="650" spc="-20">
                <a:latin typeface="Arial"/>
                <a:cs typeface="Arial"/>
              </a:rPr>
              <a:t>0001, </a:t>
            </a:r>
            <a:r>
              <a:rPr dirty="0" sz="650" spc="-35">
                <a:latin typeface="Arial"/>
                <a:cs typeface="Arial"/>
              </a:rPr>
              <a:t>ImagRNoB </a:t>
            </a:r>
            <a:r>
              <a:rPr dirty="0" sz="650" spc="-40">
                <a:latin typeface="Arial"/>
                <a:cs typeface="Arial"/>
              </a:rPr>
              <a:t>Gd </a:t>
            </a:r>
            <a:r>
              <a:rPr dirty="0" sz="650" spc="-20">
                <a:latin typeface="Arial"/>
                <a:cs typeface="Arial"/>
              </a:rPr>
              <a:t>complex 0001, </a:t>
            </a:r>
            <a:r>
              <a:rPr dirty="0" sz="650" spc="-25">
                <a:latin typeface="Arial"/>
                <a:cs typeface="Arial"/>
              </a:rPr>
              <a:t>ImagSynB </a:t>
            </a:r>
            <a:r>
              <a:rPr dirty="0" sz="650" spc="-45">
                <a:latin typeface="Arial"/>
                <a:cs typeface="Arial"/>
              </a:rPr>
              <a:t>FrB </a:t>
            </a:r>
            <a:r>
              <a:rPr dirty="0" sz="650" spc="-20">
                <a:latin typeface="Arial"/>
                <a:cs typeface="Arial"/>
              </a:rPr>
              <a:t>neat0001, </a:t>
            </a:r>
            <a:r>
              <a:rPr dirty="0" sz="650" spc="-25">
                <a:latin typeface="Arial"/>
                <a:cs typeface="Arial"/>
              </a:rPr>
              <a:t>ImagSynB </a:t>
            </a:r>
            <a:r>
              <a:rPr dirty="0" sz="650" spc="-45">
                <a:latin typeface="Arial"/>
                <a:cs typeface="Arial"/>
              </a:rPr>
              <a:t>FrB </a:t>
            </a:r>
            <a:r>
              <a:rPr dirty="0" sz="650" spc="-20">
                <a:latin typeface="Arial"/>
                <a:cs typeface="Arial"/>
              </a:rPr>
              <a:t>neat </a:t>
            </a:r>
            <a:r>
              <a:rPr dirty="0" sz="650" spc="-10">
                <a:latin typeface="Arial"/>
                <a:cs typeface="Arial"/>
              </a:rPr>
              <a:t>plus </a:t>
            </a:r>
            <a:r>
              <a:rPr dirty="0" sz="650" spc="-25">
                <a:latin typeface="Arial"/>
                <a:cs typeface="Arial"/>
              </a:rPr>
              <a:t>Gd0001  </a:t>
            </a:r>
            <a:r>
              <a:rPr dirty="0" sz="650" spc="-20">
                <a:latin typeface="Arial"/>
                <a:cs typeface="Arial"/>
              </a:rPr>
              <a:t>Shimadzu Biotech Axima </a:t>
            </a:r>
            <a:r>
              <a:rPr dirty="0" sz="650" spc="-55">
                <a:latin typeface="Arial"/>
                <a:cs typeface="Arial"/>
              </a:rPr>
              <a:t>CFR </a:t>
            </a:r>
            <a:r>
              <a:rPr dirty="0" sz="650" spc="-15">
                <a:latin typeface="Arial"/>
                <a:cs typeface="Arial"/>
              </a:rPr>
              <a:t> </a:t>
            </a:r>
            <a:r>
              <a:rPr dirty="0" sz="650" spc="-20">
                <a:latin typeface="Arial"/>
                <a:cs typeface="Arial"/>
              </a:rPr>
              <a:t>2.7.2.20070105</a:t>
            </a:r>
            <a:endParaRPr sz="650">
              <a:latin typeface="Arial"/>
              <a:cs typeface="Arial"/>
            </a:endParaRPr>
          </a:p>
          <a:p>
            <a:pPr marL="71755">
              <a:lnSpc>
                <a:spcPct val="100000"/>
              </a:lnSpc>
              <a:tabLst>
                <a:tab pos="650240" algn="l"/>
              </a:tabLst>
            </a:pPr>
            <a:r>
              <a:rPr dirty="0" sz="650" spc="-25">
                <a:latin typeface="Arial"/>
                <a:cs typeface="Arial"/>
              </a:rPr>
              <a:t>%Int.	</a:t>
            </a:r>
            <a:r>
              <a:rPr dirty="0" sz="650" spc="-30">
                <a:solidFill>
                  <a:srgbClr val="FF7070"/>
                </a:solidFill>
                <a:latin typeface="Arial"/>
                <a:cs typeface="Arial"/>
              </a:rPr>
              <a:t>74 </a:t>
            </a:r>
            <a:r>
              <a:rPr dirty="0" sz="650" spc="-35">
                <a:solidFill>
                  <a:srgbClr val="FF7070"/>
                </a:solidFill>
                <a:latin typeface="Arial"/>
                <a:cs typeface="Arial"/>
              </a:rPr>
              <a:t>mV </a:t>
            </a:r>
            <a:r>
              <a:rPr dirty="0" sz="650" spc="-25">
                <a:solidFill>
                  <a:srgbClr val="7C7CFF"/>
                </a:solidFill>
                <a:latin typeface="Arial"/>
                <a:cs typeface="Arial"/>
              </a:rPr>
              <a:t>326 </a:t>
            </a:r>
            <a:r>
              <a:rPr dirty="0" sz="650" spc="-35">
                <a:solidFill>
                  <a:srgbClr val="7C7CFF"/>
                </a:solidFill>
                <a:latin typeface="Arial"/>
                <a:cs typeface="Arial"/>
              </a:rPr>
              <a:t>mV </a:t>
            </a:r>
            <a:r>
              <a:rPr dirty="0" sz="650" spc="-25">
                <a:solidFill>
                  <a:srgbClr val="65E846"/>
                </a:solidFill>
                <a:latin typeface="Arial"/>
                <a:cs typeface="Arial"/>
              </a:rPr>
              <a:t>349 </a:t>
            </a:r>
            <a:r>
              <a:rPr dirty="0" sz="650" spc="-35">
                <a:solidFill>
                  <a:srgbClr val="65E846"/>
                </a:solidFill>
                <a:latin typeface="Arial"/>
                <a:cs typeface="Arial"/>
              </a:rPr>
              <a:t>mV </a:t>
            </a:r>
            <a:r>
              <a:rPr dirty="0" sz="650" spc="-25">
                <a:solidFill>
                  <a:srgbClr val="FFAA54"/>
                </a:solidFill>
                <a:latin typeface="Arial"/>
                <a:cs typeface="Arial"/>
              </a:rPr>
              <a:t>559 </a:t>
            </a:r>
            <a:r>
              <a:rPr dirty="0" sz="650" spc="-35">
                <a:solidFill>
                  <a:srgbClr val="FFAA54"/>
                </a:solidFill>
                <a:latin typeface="Arial"/>
                <a:cs typeface="Arial"/>
              </a:rPr>
              <a:t>mV </a:t>
            </a:r>
            <a:r>
              <a:rPr dirty="0" sz="650" spc="-25">
                <a:solidFill>
                  <a:srgbClr val="C56FDA"/>
                </a:solidFill>
                <a:latin typeface="Arial"/>
                <a:cs typeface="Arial"/>
              </a:rPr>
              <a:t>1266 </a:t>
            </a:r>
            <a:r>
              <a:rPr dirty="0" sz="650" spc="-35">
                <a:solidFill>
                  <a:srgbClr val="C56FDA"/>
                </a:solidFill>
                <a:latin typeface="Arial"/>
                <a:cs typeface="Arial"/>
              </a:rPr>
              <a:t>mV   </a:t>
            </a:r>
            <a:r>
              <a:rPr dirty="0" sz="650" spc="30">
                <a:solidFill>
                  <a:srgbClr val="C56FDA"/>
                </a:solidFill>
                <a:latin typeface="Arial"/>
                <a:cs typeface="Arial"/>
              </a:rPr>
              <a:t> </a:t>
            </a:r>
            <a:r>
              <a:rPr dirty="0" sz="650" spc="-25">
                <a:solidFill>
                  <a:srgbClr val="55D8D8"/>
                </a:solidFill>
                <a:latin typeface="Arial"/>
                <a:cs typeface="Arial"/>
              </a:rPr>
              <a:t>1038 </a:t>
            </a:r>
            <a:r>
              <a:rPr dirty="0" sz="650" spc="-35">
                <a:solidFill>
                  <a:srgbClr val="55D8D8"/>
                </a:solidFill>
                <a:latin typeface="Arial"/>
                <a:cs typeface="Arial"/>
              </a:rPr>
              <a:t>mV</a:t>
            </a:r>
            <a:endParaRPr sz="6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650">
              <a:latin typeface="Times New Roman"/>
              <a:cs typeface="Times New Roman"/>
            </a:endParaRPr>
          </a:p>
          <a:p>
            <a:pPr algn="r" marR="46482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2786</a:t>
            </a:r>
            <a:endParaRPr sz="650">
              <a:latin typeface="Arial"/>
              <a:cs typeface="Arial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5204908" y="207701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251922" y="2810451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5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 txBox="1"/>
          <p:nvPr/>
        </p:nvSpPr>
        <p:spPr>
          <a:xfrm>
            <a:off x="972205" y="2743375"/>
            <a:ext cx="114300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46</a:t>
            </a:r>
            <a:endParaRPr sz="650">
              <a:latin typeface="Arial"/>
              <a:cs typeface="Arial"/>
            </a:endParaRPr>
          </a:p>
        </p:txBody>
      </p:sp>
      <p:sp>
        <p:nvSpPr>
          <p:cNvPr id="120" name="object 120"/>
          <p:cNvSpPr/>
          <p:nvPr/>
        </p:nvSpPr>
        <p:spPr>
          <a:xfrm>
            <a:off x="1029607" y="283357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 txBox="1"/>
          <p:nvPr/>
        </p:nvSpPr>
        <p:spPr>
          <a:xfrm>
            <a:off x="4183458" y="3300992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2183</a:t>
            </a:r>
            <a:endParaRPr sz="650">
              <a:latin typeface="Arial"/>
              <a:cs typeface="Arial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4285296" y="3391211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5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 txBox="1"/>
          <p:nvPr/>
        </p:nvSpPr>
        <p:spPr>
          <a:xfrm>
            <a:off x="1142872" y="2262097"/>
            <a:ext cx="15938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173</a:t>
            </a:r>
            <a:endParaRPr sz="650">
              <a:latin typeface="Arial"/>
              <a:cs typeface="Arial"/>
            </a:endParaRPr>
          </a:p>
        </p:txBody>
      </p:sp>
      <p:sp>
        <p:nvSpPr>
          <p:cNvPr id="124" name="object 124"/>
          <p:cNvSpPr/>
          <p:nvPr/>
        </p:nvSpPr>
        <p:spPr>
          <a:xfrm>
            <a:off x="1222269" y="2352250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 txBox="1"/>
          <p:nvPr/>
        </p:nvSpPr>
        <p:spPr>
          <a:xfrm>
            <a:off x="1172527" y="2720299"/>
            <a:ext cx="359410" cy="182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60"/>
              </a:lnSpc>
            </a:pPr>
            <a:r>
              <a:rPr dirty="0" sz="650" spc="-20">
                <a:latin typeface="Arial"/>
                <a:cs typeface="Arial"/>
              </a:rPr>
              <a:t>192</a:t>
            </a:r>
            <a:endParaRPr sz="650">
              <a:latin typeface="Arial"/>
              <a:cs typeface="Arial"/>
            </a:endParaRPr>
          </a:p>
          <a:p>
            <a:pPr marL="212725">
              <a:lnSpc>
                <a:spcPts val="660"/>
              </a:lnSpc>
            </a:pPr>
            <a:r>
              <a:rPr dirty="0" sz="650" spc="-20">
                <a:latin typeface="Arial"/>
                <a:cs typeface="Arial"/>
              </a:rPr>
              <a:t>327</a:t>
            </a:r>
            <a:endParaRPr sz="650">
              <a:latin typeface="Arial"/>
              <a:cs typeface="Arial"/>
            </a:endParaRPr>
          </a:p>
        </p:txBody>
      </p:sp>
      <p:sp>
        <p:nvSpPr>
          <p:cNvPr id="126" name="object 126"/>
          <p:cNvSpPr/>
          <p:nvPr/>
        </p:nvSpPr>
        <p:spPr>
          <a:xfrm>
            <a:off x="1452276" y="2879358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 txBox="1"/>
          <p:nvPr/>
        </p:nvSpPr>
        <p:spPr>
          <a:xfrm>
            <a:off x="3449336" y="3744272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1702</a:t>
            </a:r>
            <a:endParaRPr sz="650">
              <a:latin typeface="Arial"/>
              <a:cs typeface="Arial"/>
            </a:endParaRPr>
          </a:p>
        </p:txBody>
      </p:sp>
      <p:sp>
        <p:nvSpPr>
          <p:cNvPr id="128" name="object 128"/>
          <p:cNvSpPr/>
          <p:nvPr/>
        </p:nvSpPr>
        <p:spPr>
          <a:xfrm>
            <a:off x="3550980" y="3834455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6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 txBox="1"/>
          <p:nvPr/>
        </p:nvSpPr>
        <p:spPr>
          <a:xfrm>
            <a:off x="3211987" y="4179855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1548</a:t>
            </a:r>
            <a:endParaRPr sz="650">
              <a:latin typeface="Arial"/>
              <a:cs typeface="Arial"/>
            </a:endParaRPr>
          </a:p>
        </p:txBody>
      </p:sp>
      <p:sp>
        <p:nvSpPr>
          <p:cNvPr id="130" name="object 130"/>
          <p:cNvSpPr/>
          <p:nvPr/>
        </p:nvSpPr>
        <p:spPr>
          <a:xfrm>
            <a:off x="3313634" y="4270055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 txBox="1"/>
          <p:nvPr/>
        </p:nvSpPr>
        <p:spPr>
          <a:xfrm>
            <a:off x="2863512" y="2842523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1317</a:t>
            </a:r>
            <a:endParaRPr sz="650">
              <a:latin typeface="Arial"/>
              <a:cs typeface="Arial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2965039" y="2932730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 txBox="1"/>
          <p:nvPr/>
        </p:nvSpPr>
        <p:spPr>
          <a:xfrm>
            <a:off x="4798898" y="2850118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2588</a:t>
            </a:r>
            <a:endParaRPr sz="650">
              <a:latin typeface="Arial"/>
              <a:cs typeface="Arial"/>
            </a:endParaRPr>
          </a:p>
        </p:txBody>
      </p:sp>
      <p:sp>
        <p:nvSpPr>
          <p:cNvPr id="134" name="object 134"/>
          <p:cNvSpPr/>
          <p:nvPr/>
        </p:nvSpPr>
        <p:spPr>
          <a:xfrm>
            <a:off x="4900853" y="2940470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7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 txBox="1"/>
          <p:nvPr/>
        </p:nvSpPr>
        <p:spPr>
          <a:xfrm>
            <a:off x="4428250" y="2407168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2344</a:t>
            </a:r>
            <a:endParaRPr sz="650">
              <a:latin typeface="Arial"/>
              <a:cs typeface="Arial"/>
            </a:endParaRPr>
          </a:p>
        </p:txBody>
      </p:sp>
      <p:sp>
        <p:nvSpPr>
          <p:cNvPr id="136" name="object 136"/>
          <p:cNvSpPr/>
          <p:nvPr/>
        </p:nvSpPr>
        <p:spPr>
          <a:xfrm>
            <a:off x="4529781" y="2497335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 txBox="1"/>
          <p:nvPr/>
        </p:nvSpPr>
        <p:spPr>
          <a:xfrm>
            <a:off x="2981977" y="2429978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1394</a:t>
            </a:r>
            <a:endParaRPr sz="650">
              <a:latin typeface="Arial"/>
              <a:cs typeface="Arial"/>
            </a:endParaRPr>
          </a:p>
        </p:txBody>
      </p:sp>
      <p:sp>
        <p:nvSpPr>
          <p:cNvPr id="138" name="object 138"/>
          <p:cNvSpPr/>
          <p:nvPr/>
        </p:nvSpPr>
        <p:spPr>
          <a:xfrm>
            <a:off x="3083917" y="2520236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59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 txBox="1"/>
          <p:nvPr/>
        </p:nvSpPr>
        <p:spPr>
          <a:xfrm>
            <a:off x="4116745" y="3729019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2139</a:t>
            </a:r>
            <a:endParaRPr sz="650">
              <a:latin typeface="Arial"/>
              <a:cs typeface="Arial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4218396" y="3819185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70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 txBox="1"/>
          <p:nvPr/>
        </p:nvSpPr>
        <p:spPr>
          <a:xfrm>
            <a:off x="2640894" y="3323916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1172</a:t>
            </a:r>
            <a:endParaRPr sz="650">
              <a:latin typeface="Arial"/>
              <a:cs typeface="Arial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2742543" y="3414057"/>
            <a:ext cx="7620" cy="0"/>
          </a:xfrm>
          <a:custGeom>
            <a:avLst/>
            <a:gdLst/>
            <a:ahLst/>
            <a:cxnLst/>
            <a:rect l="l" t="t" r="r" b="b"/>
            <a:pathLst>
              <a:path w="7619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5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 txBox="1"/>
          <p:nvPr/>
        </p:nvSpPr>
        <p:spPr>
          <a:xfrm>
            <a:off x="5162562" y="2445268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2825</a:t>
            </a:r>
            <a:endParaRPr sz="650">
              <a:latin typeface="Arial"/>
              <a:cs typeface="Arial"/>
            </a:endParaRPr>
          </a:p>
        </p:txBody>
      </p:sp>
      <p:sp>
        <p:nvSpPr>
          <p:cNvPr id="144" name="object 144"/>
          <p:cNvSpPr/>
          <p:nvPr/>
        </p:nvSpPr>
        <p:spPr>
          <a:xfrm>
            <a:off x="5264097" y="2535492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5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 txBox="1"/>
          <p:nvPr/>
        </p:nvSpPr>
        <p:spPr>
          <a:xfrm>
            <a:off x="4576585" y="3323916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2441</a:t>
            </a:r>
            <a:endParaRPr sz="650">
              <a:latin typeface="Arial"/>
              <a:cs typeface="Arial"/>
            </a:endParaRPr>
          </a:p>
        </p:txBody>
      </p:sp>
      <p:sp>
        <p:nvSpPr>
          <p:cNvPr id="146" name="object 146"/>
          <p:cNvSpPr/>
          <p:nvPr/>
        </p:nvSpPr>
        <p:spPr>
          <a:xfrm>
            <a:off x="4678239" y="3414057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5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 txBox="1"/>
          <p:nvPr/>
        </p:nvSpPr>
        <p:spPr>
          <a:xfrm>
            <a:off x="3145274" y="4599957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1504</a:t>
            </a:r>
            <a:endParaRPr sz="650">
              <a:latin typeface="Arial"/>
              <a:cs typeface="Arial"/>
            </a:endParaRPr>
          </a:p>
        </p:txBody>
      </p:sp>
      <p:sp>
        <p:nvSpPr>
          <p:cNvPr id="148" name="object 148"/>
          <p:cNvSpPr/>
          <p:nvPr/>
        </p:nvSpPr>
        <p:spPr>
          <a:xfrm>
            <a:off x="3246925" y="4690159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3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 txBox="1"/>
          <p:nvPr/>
        </p:nvSpPr>
        <p:spPr>
          <a:xfrm>
            <a:off x="3486356" y="4210361"/>
            <a:ext cx="203835" cy="114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20">
                <a:latin typeface="Arial"/>
                <a:cs typeface="Arial"/>
              </a:rPr>
              <a:t>1724</a:t>
            </a:r>
            <a:endParaRPr sz="650">
              <a:latin typeface="Arial"/>
              <a:cs typeface="Arial"/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3587999" y="4300526"/>
            <a:ext cx="7620" cy="0"/>
          </a:xfrm>
          <a:custGeom>
            <a:avLst/>
            <a:gdLst/>
            <a:ahLst/>
            <a:cxnLst/>
            <a:rect l="l" t="t" r="r" b="b"/>
            <a:pathLst>
              <a:path w="7620" h="0">
                <a:moveTo>
                  <a:pt x="0" y="0"/>
                </a:moveTo>
                <a:lnTo>
                  <a:pt x="7409" y="0"/>
                </a:lnTo>
              </a:path>
            </a:pathLst>
          </a:custGeom>
          <a:ln w="76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250812" y="1561296"/>
            <a:ext cx="8602980" cy="0"/>
          </a:xfrm>
          <a:custGeom>
            <a:avLst/>
            <a:gdLst/>
            <a:ahLst/>
            <a:cxnLst/>
            <a:rect l="l" t="t" r="r" b="b"/>
            <a:pathLst>
              <a:path w="8602980" h="0">
                <a:moveTo>
                  <a:pt x="0" y="0"/>
                </a:moveTo>
                <a:lnTo>
                  <a:pt x="8602751" y="0"/>
                </a:lnTo>
              </a:path>
            </a:pathLst>
          </a:custGeom>
          <a:ln w="76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250812" y="5068325"/>
            <a:ext cx="8602980" cy="0"/>
          </a:xfrm>
          <a:custGeom>
            <a:avLst/>
            <a:gdLst/>
            <a:ahLst/>
            <a:cxnLst/>
            <a:rect l="l" t="t" r="r" b="b"/>
            <a:pathLst>
              <a:path w="8602980" h="0">
                <a:moveTo>
                  <a:pt x="0" y="0"/>
                </a:moveTo>
                <a:lnTo>
                  <a:pt x="8602751" y="0"/>
                </a:lnTo>
              </a:path>
            </a:pathLst>
          </a:custGeom>
          <a:ln w="76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254514" y="1565071"/>
            <a:ext cx="0" cy="3499485"/>
          </a:xfrm>
          <a:custGeom>
            <a:avLst/>
            <a:gdLst/>
            <a:ahLst/>
            <a:cxnLst/>
            <a:rect l="l" t="t" r="r" b="b"/>
            <a:pathLst>
              <a:path w="0" h="3499485">
                <a:moveTo>
                  <a:pt x="0" y="0"/>
                </a:moveTo>
                <a:lnTo>
                  <a:pt x="0" y="3499437"/>
                </a:lnTo>
              </a:path>
            </a:pathLst>
          </a:custGeom>
          <a:ln w="7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8849855" y="1565071"/>
            <a:ext cx="0" cy="3499485"/>
          </a:xfrm>
          <a:custGeom>
            <a:avLst/>
            <a:gdLst/>
            <a:ahLst/>
            <a:cxnLst/>
            <a:rect l="l" t="t" r="r" b="b"/>
            <a:pathLst>
              <a:path w="0" h="3499485">
                <a:moveTo>
                  <a:pt x="0" y="0"/>
                </a:moveTo>
                <a:lnTo>
                  <a:pt x="0" y="3499437"/>
                </a:lnTo>
              </a:path>
            </a:pathLst>
          </a:custGeom>
          <a:ln w="7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258217" y="1568887"/>
            <a:ext cx="8588375" cy="0"/>
          </a:xfrm>
          <a:custGeom>
            <a:avLst/>
            <a:gdLst/>
            <a:ahLst/>
            <a:cxnLst/>
            <a:rect l="l" t="t" r="r" b="b"/>
            <a:pathLst>
              <a:path w="8588375" h="0">
                <a:moveTo>
                  <a:pt x="0" y="0"/>
                </a:moveTo>
                <a:lnTo>
                  <a:pt x="8587901" y="0"/>
                </a:lnTo>
              </a:path>
            </a:pathLst>
          </a:custGeom>
          <a:ln w="76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258217" y="5060695"/>
            <a:ext cx="8588375" cy="0"/>
          </a:xfrm>
          <a:custGeom>
            <a:avLst/>
            <a:gdLst/>
            <a:ahLst/>
            <a:cxnLst/>
            <a:rect l="l" t="t" r="r" b="b"/>
            <a:pathLst>
              <a:path w="8588375" h="0">
                <a:moveTo>
                  <a:pt x="0" y="0"/>
                </a:moveTo>
                <a:lnTo>
                  <a:pt x="8587901" y="0"/>
                </a:lnTo>
              </a:path>
            </a:pathLst>
          </a:custGeom>
          <a:ln w="76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261937" y="1572701"/>
            <a:ext cx="0" cy="3484245"/>
          </a:xfrm>
          <a:custGeom>
            <a:avLst/>
            <a:gdLst/>
            <a:ahLst/>
            <a:cxnLst/>
            <a:rect l="l" t="t" r="r" b="b"/>
            <a:pathLst>
              <a:path w="0" h="3484245">
                <a:moveTo>
                  <a:pt x="0" y="0"/>
                </a:moveTo>
                <a:lnTo>
                  <a:pt x="0" y="3484178"/>
                </a:lnTo>
              </a:path>
            </a:pathLst>
          </a:custGeom>
          <a:ln w="744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8842416" y="1572701"/>
            <a:ext cx="0" cy="3484245"/>
          </a:xfrm>
          <a:custGeom>
            <a:avLst/>
            <a:gdLst/>
            <a:ahLst/>
            <a:cxnLst/>
            <a:rect l="l" t="t" r="r" b="b"/>
            <a:pathLst>
              <a:path w="0" h="3484245">
                <a:moveTo>
                  <a:pt x="0" y="0"/>
                </a:moveTo>
                <a:lnTo>
                  <a:pt x="0" y="3484178"/>
                </a:lnTo>
              </a:path>
            </a:pathLst>
          </a:custGeom>
          <a:ln w="7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65657" y="1576555"/>
            <a:ext cx="8573135" cy="0"/>
          </a:xfrm>
          <a:custGeom>
            <a:avLst/>
            <a:gdLst/>
            <a:ahLst/>
            <a:cxnLst/>
            <a:rect l="l" t="t" r="r" b="b"/>
            <a:pathLst>
              <a:path w="8573135" h="0">
                <a:moveTo>
                  <a:pt x="0" y="0"/>
                </a:moveTo>
                <a:lnTo>
                  <a:pt x="8573023" y="0"/>
                </a:lnTo>
              </a:path>
            </a:pathLst>
          </a:custGeom>
          <a:ln w="76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65657" y="5053065"/>
            <a:ext cx="8573135" cy="0"/>
          </a:xfrm>
          <a:custGeom>
            <a:avLst/>
            <a:gdLst/>
            <a:ahLst/>
            <a:cxnLst/>
            <a:rect l="l" t="t" r="r" b="b"/>
            <a:pathLst>
              <a:path w="8573135" h="0">
                <a:moveTo>
                  <a:pt x="0" y="0"/>
                </a:moveTo>
                <a:lnTo>
                  <a:pt x="8573023" y="0"/>
                </a:lnTo>
              </a:path>
            </a:pathLst>
          </a:custGeom>
          <a:ln w="762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69360" y="1580330"/>
            <a:ext cx="0" cy="3469004"/>
          </a:xfrm>
          <a:custGeom>
            <a:avLst/>
            <a:gdLst/>
            <a:ahLst/>
            <a:cxnLst/>
            <a:rect l="l" t="t" r="r" b="b"/>
            <a:pathLst>
              <a:path w="0" h="3469004">
                <a:moveTo>
                  <a:pt x="0" y="0"/>
                </a:moveTo>
                <a:lnTo>
                  <a:pt x="0" y="3468919"/>
                </a:lnTo>
              </a:path>
            </a:pathLst>
          </a:custGeom>
          <a:ln w="7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8835015" y="1580330"/>
            <a:ext cx="0" cy="3469004"/>
          </a:xfrm>
          <a:custGeom>
            <a:avLst/>
            <a:gdLst/>
            <a:ahLst/>
            <a:cxnLst/>
            <a:rect l="l" t="t" r="r" b="b"/>
            <a:pathLst>
              <a:path w="0" h="3469004">
                <a:moveTo>
                  <a:pt x="0" y="0"/>
                </a:moveTo>
                <a:lnTo>
                  <a:pt x="0" y="3468919"/>
                </a:lnTo>
              </a:path>
            </a:pathLst>
          </a:custGeom>
          <a:ln w="7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 txBox="1"/>
          <p:nvPr/>
        </p:nvSpPr>
        <p:spPr>
          <a:xfrm>
            <a:off x="4547020" y="3940912"/>
            <a:ext cx="1303655" cy="1086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1620" marR="5080" indent="213995">
              <a:lnSpc>
                <a:spcPct val="130800"/>
              </a:lnSpc>
            </a:pPr>
            <a:r>
              <a:rPr dirty="0" sz="2000" spc="-5">
                <a:latin typeface="Times New Roman"/>
                <a:cs typeface="Times New Roman"/>
              </a:rPr>
              <a:t>R1</a:t>
            </a:r>
            <a:r>
              <a:rPr dirty="0" sz="2000" spc="-8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+Gd  </a:t>
            </a:r>
            <a:r>
              <a:rPr dirty="0" sz="2000" spc="-5">
                <a:latin typeface="Times New Roman"/>
                <a:cs typeface="Times New Roman"/>
              </a:rPr>
              <a:t>R1</a:t>
            </a:r>
            <a:endParaRPr sz="2000">
              <a:latin typeface="Times New Roman"/>
              <a:cs typeface="Times New Roman"/>
            </a:endParaRPr>
          </a:p>
          <a:p>
            <a:pPr marL="130810">
              <a:lnSpc>
                <a:spcPct val="100000"/>
              </a:lnSpc>
              <a:spcBef>
                <a:spcPts val="355"/>
              </a:spcBef>
              <a:tabLst>
                <a:tab pos="894715" algn="l"/>
              </a:tabLst>
            </a:pPr>
            <a:r>
              <a:rPr dirty="0" sz="650" spc="-25">
                <a:latin typeface="Arial"/>
                <a:cs typeface="Arial"/>
              </a:rPr>
              <a:t>2500	</a:t>
            </a:r>
            <a:r>
              <a:rPr dirty="0" sz="650" spc="-20">
                <a:latin typeface="Arial"/>
                <a:cs typeface="Arial"/>
              </a:rPr>
              <a:t>3000</a:t>
            </a:r>
            <a:endParaRPr sz="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650" spc="-40">
                <a:latin typeface="Arial"/>
                <a:cs typeface="Arial"/>
              </a:rPr>
              <a:t>Mass/Charge</a:t>
            </a:r>
            <a:endParaRPr sz="650">
              <a:latin typeface="Arial"/>
              <a:cs typeface="Arial"/>
            </a:endParaRPr>
          </a:p>
        </p:txBody>
      </p:sp>
      <p:sp>
        <p:nvSpPr>
          <p:cNvPr id="164" name="object 164"/>
          <p:cNvSpPr txBox="1"/>
          <p:nvPr/>
        </p:nvSpPr>
        <p:spPr>
          <a:xfrm>
            <a:off x="5588619" y="2220097"/>
            <a:ext cx="1478280" cy="17462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15620" indent="-217804">
              <a:lnSpc>
                <a:spcPct val="100000"/>
              </a:lnSpc>
            </a:pPr>
            <a:r>
              <a:rPr dirty="0" sz="2000" spc="-5">
                <a:latin typeface="Times New Roman"/>
                <a:cs typeface="Times New Roman"/>
              </a:rPr>
              <a:t>R3 </a:t>
            </a:r>
            <a:r>
              <a:rPr dirty="0" sz="2000">
                <a:latin typeface="Times New Roman"/>
                <a:cs typeface="Times New Roman"/>
              </a:rPr>
              <a:t>+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Gd</a:t>
            </a:r>
            <a:endParaRPr sz="2000">
              <a:latin typeface="Times New Roman"/>
              <a:cs typeface="Times New Roman"/>
            </a:endParaRPr>
          </a:p>
          <a:p>
            <a:pPr algn="ctr" marR="142240">
              <a:lnSpc>
                <a:spcPct val="100000"/>
              </a:lnSpc>
              <a:spcBef>
                <a:spcPts val="1625"/>
              </a:spcBef>
            </a:pPr>
            <a:r>
              <a:rPr dirty="0" sz="2000" spc="-5">
                <a:latin typeface="Times New Roman"/>
                <a:cs typeface="Times New Roman"/>
              </a:rPr>
              <a:t>R3</a:t>
            </a:r>
            <a:endParaRPr sz="2000">
              <a:latin typeface="Times New Roman"/>
              <a:cs typeface="Times New Roman"/>
            </a:endParaRPr>
          </a:p>
          <a:p>
            <a:pPr marL="586740">
              <a:lnSpc>
                <a:spcPct val="100000"/>
              </a:lnSpc>
              <a:spcBef>
                <a:spcPts val="710"/>
              </a:spcBef>
            </a:pPr>
            <a:r>
              <a:rPr dirty="0" sz="2000">
                <a:latin typeface="Times New Roman"/>
                <a:cs typeface="Times New Roman"/>
              </a:rPr>
              <a:t>R2 +</a:t>
            </a:r>
            <a:r>
              <a:rPr dirty="0" sz="2000" spc="-10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Gd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25"/>
              </a:spcBef>
            </a:pPr>
            <a:r>
              <a:rPr dirty="0" sz="2000" spc="-5">
                <a:latin typeface="Times New Roman"/>
                <a:cs typeface="Times New Roman"/>
              </a:rPr>
              <a:t>R2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5" name="object 165"/>
          <p:cNvSpPr/>
          <p:nvPr/>
        </p:nvSpPr>
        <p:spPr>
          <a:xfrm>
            <a:off x="877195" y="533456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7616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1024833" y="5335747"/>
            <a:ext cx="72390" cy="0"/>
          </a:xfrm>
          <a:custGeom>
            <a:avLst/>
            <a:gdLst/>
            <a:ahLst/>
            <a:cxnLst/>
            <a:rect l="l" t="t" r="r" b="b"/>
            <a:pathLst>
              <a:path w="72390" h="0">
                <a:moveTo>
                  <a:pt x="0" y="0"/>
                </a:moveTo>
                <a:lnTo>
                  <a:pt x="72367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1205805" y="5334562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 h="0">
                <a:moveTo>
                  <a:pt x="0" y="0"/>
                </a:moveTo>
                <a:lnTo>
                  <a:pt x="66636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1381014" y="5335747"/>
            <a:ext cx="74295" cy="0"/>
          </a:xfrm>
          <a:custGeom>
            <a:avLst/>
            <a:gdLst/>
            <a:ahLst/>
            <a:cxnLst/>
            <a:rect l="l" t="t" r="r" b="b"/>
            <a:pathLst>
              <a:path w="74294" h="0">
                <a:moveTo>
                  <a:pt x="0" y="0"/>
                </a:moveTo>
                <a:lnTo>
                  <a:pt x="73826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563445" y="5334562"/>
            <a:ext cx="42545" cy="0"/>
          </a:xfrm>
          <a:custGeom>
            <a:avLst/>
            <a:gdLst/>
            <a:ahLst/>
            <a:cxnLst/>
            <a:rect l="l" t="t" r="r" b="b"/>
            <a:pathLst>
              <a:path w="42544" h="0">
                <a:moveTo>
                  <a:pt x="0" y="0"/>
                </a:moveTo>
                <a:lnTo>
                  <a:pt x="42376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715807" y="5335747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 h="0">
                <a:moveTo>
                  <a:pt x="0" y="0"/>
                </a:moveTo>
                <a:lnTo>
                  <a:pt x="66678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1891048" y="5334562"/>
            <a:ext cx="71120" cy="0"/>
          </a:xfrm>
          <a:custGeom>
            <a:avLst/>
            <a:gdLst/>
            <a:ahLst/>
            <a:cxnLst/>
            <a:rect l="l" t="t" r="r" b="b"/>
            <a:pathLst>
              <a:path w="71119" h="0">
                <a:moveTo>
                  <a:pt x="0" y="0"/>
                </a:moveTo>
                <a:lnTo>
                  <a:pt x="70958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2069167" y="533574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7614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2215354" y="5334562"/>
            <a:ext cx="73025" cy="0"/>
          </a:xfrm>
          <a:custGeom>
            <a:avLst/>
            <a:gdLst/>
            <a:ahLst/>
            <a:cxnLst/>
            <a:rect l="l" t="t" r="r" b="b"/>
            <a:pathLst>
              <a:path w="73025" h="0">
                <a:moveTo>
                  <a:pt x="0" y="0"/>
                </a:moveTo>
                <a:lnTo>
                  <a:pt x="72476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 txBox="1"/>
          <p:nvPr/>
        </p:nvSpPr>
        <p:spPr>
          <a:xfrm>
            <a:off x="852584" y="5365321"/>
            <a:ext cx="55244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175" name="object 175"/>
          <p:cNvSpPr/>
          <p:nvPr/>
        </p:nvSpPr>
        <p:spPr>
          <a:xfrm>
            <a:off x="829121" y="5306834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6176" y="0"/>
                </a:moveTo>
                <a:lnTo>
                  <a:pt x="0" y="0"/>
                </a:lnTo>
                <a:lnTo>
                  <a:pt x="0" y="3543"/>
                </a:lnTo>
                <a:lnTo>
                  <a:pt x="48071" y="30070"/>
                </a:lnTo>
                <a:lnTo>
                  <a:pt x="53801" y="30070"/>
                </a:lnTo>
                <a:lnTo>
                  <a:pt x="53801" y="26565"/>
                </a:lnTo>
                <a:lnTo>
                  <a:pt x="61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874367" y="5332210"/>
            <a:ext cx="0" cy="34925"/>
          </a:xfrm>
          <a:custGeom>
            <a:avLst/>
            <a:gdLst/>
            <a:ahLst/>
            <a:cxnLst/>
            <a:rect l="l" t="t" r="r" b="b"/>
            <a:pathLst>
              <a:path w="0" h="34925">
                <a:moveTo>
                  <a:pt x="0" y="0"/>
                </a:moveTo>
                <a:lnTo>
                  <a:pt x="0" y="34791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885790" y="5335747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0"/>
                </a:moveTo>
                <a:lnTo>
                  <a:pt x="0" y="31254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095784" y="5512670"/>
            <a:ext cx="34925" cy="19685"/>
          </a:xfrm>
          <a:custGeom>
            <a:avLst/>
            <a:gdLst/>
            <a:ahLst/>
            <a:cxnLst/>
            <a:rect l="l" t="t" r="r" b="b"/>
            <a:pathLst>
              <a:path w="34925" h="19685">
                <a:moveTo>
                  <a:pt x="5695" y="0"/>
                </a:moveTo>
                <a:lnTo>
                  <a:pt x="0" y="0"/>
                </a:lnTo>
                <a:lnTo>
                  <a:pt x="0" y="4686"/>
                </a:lnTo>
                <a:lnTo>
                  <a:pt x="30470" y="19164"/>
                </a:lnTo>
                <a:lnTo>
                  <a:pt x="34785" y="19164"/>
                </a:lnTo>
                <a:lnTo>
                  <a:pt x="34785" y="15621"/>
                </a:lnTo>
                <a:lnTo>
                  <a:pt x="56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129121" y="5528298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0"/>
                </a:moveTo>
                <a:lnTo>
                  <a:pt x="0" y="33598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 txBox="1"/>
          <p:nvPr/>
        </p:nvSpPr>
        <p:spPr>
          <a:xfrm>
            <a:off x="1052608" y="5459072"/>
            <a:ext cx="151765" cy="1600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65"/>
              </a:lnSpc>
            </a:pPr>
            <a:r>
              <a:rPr dirty="0" sz="250" spc="35">
                <a:latin typeface="Arial"/>
                <a:cs typeface="Arial"/>
              </a:rPr>
              <a:t>H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ts val="265"/>
              </a:lnSpc>
            </a:pPr>
            <a:r>
              <a:rPr dirty="0" sz="250" spc="35">
                <a:latin typeface="Arial"/>
                <a:cs typeface="Arial"/>
              </a:rPr>
              <a:t>N   </a:t>
            </a:r>
            <a:r>
              <a:rPr dirty="0" sz="250" spc="75">
                <a:latin typeface="Arial"/>
                <a:cs typeface="Arial"/>
              </a:rPr>
              <a:t> </a:t>
            </a:r>
            <a:r>
              <a:rPr dirty="0" sz="250" spc="35">
                <a:latin typeface="Arial"/>
                <a:cs typeface="Arial"/>
              </a:rPr>
              <a:t>N</a:t>
            </a:r>
            <a:endParaRPr sz="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50">
              <a:latin typeface="Times New Roman"/>
              <a:cs typeface="Times New Roman"/>
            </a:endParaRPr>
          </a:p>
          <a:p>
            <a:pPr marL="61594">
              <a:lnSpc>
                <a:spcPct val="100000"/>
              </a:lnSpc>
            </a:pPr>
            <a:r>
              <a:rPr dirty="0" baseline="22222" sz="375" spc="52">
                <a:latin typeface="Arial"/>
                <a:cs typeface="Arial"/>
              </a:rPr>
              <a:t>NH</a:t>
            </a:r>
            <a:r>
              <a:rPr dirty="0" sz="150" spc="35">
                <a:latin typeface="Arial"/>
                <a:cs typeface="Arial"/>
              </a:rPr>
              <a:t>2</a:t>
            </a:r>
            <a:endParaRPr sz="150">
              <a:latin typeface="Arial"/>
              <a:cs typeface="Arial"/>
            </a:endParaRPr>
          </a:p>
        </p:txBody>
      </p:sp>
      <p:sp>
        <p:nvSpPr>
          <p:cNvPr id="181" name="object 181"/>
          <p:cNvSpPr/>
          <p:nvPr/>
        </p:nvSpPr>
        <p:spPr>
          <a:xfrm>
            <a:off x="1129122" y="5517356"/>
            <a:ext cx="33655" cy="19685"/>
          </a:xfrm>
          <a:custGeom>
            <a:avLst/>
            <a:gdLst/>
            <a:ahLst/>
            <a:cxnLst/>
            <a:rect l="l" t="t" r="r" b="b"/>
            <a:pathLst>
              <a:path w="33655" h="19685">
                <a:moveTo>
                  <a:pt x="33337" y="0"/>
                </a:moveTo>
                <a:lnTo>
                  <a:pt x="29022" y="0"/>
                </a:lnTo>
                <a:lnTo>
                  <a:pt x="0" y="14478"/>
                </a:lnTo>
                <a:lnTo>
                  <a:pt x="0" y="19164"/>
                </a:lnTo>
                <a:lnTo>
                  <a:pt x="4276" y="19164"/>
                </a:lnTo>
                <a:lnTo>
                  <a:pt x="33337" y="4686"/>
                </a:lnTo>
                <a:lnTo>
                  <a:pt x="333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123388" y="5509955"/>
            <a:ext cx="33655" cy="18415"/>
          </a:xfrm>
          <a:custGeom>
            <a:avLst/>
            <a:gdLst/>
            <a:ahLst/>
            <a:cxnLst/>
            <a:rect l="l" t="t" r="r" b="b"/>
            <a:pathLst>
              <a:path w="33655" h="18414">
                <a:moveTo>
                  <a:pt x="33337" y="0"/>
                </a:moveTo>
                <a:lnTo>
                  <a:pt x="29060" y="0"/>
                </a:lnTo>
                <a:lnTo>
                  <a:pt x="0" y="14430"/>
                </a:lnTo>
                <a:lnTo>
                  <a:pt x="0" y="18335"/>
                </a:lnTo>
                <a:lnTo>
                  <a:pt x="4324" y="18335"/>
                </a:lnTo>
                <a:lnTo>
                  <a:pt x="33337" y="3905"/>
                </a:lnTo>
                <a:lnTo>
                  <a:pt x="3333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 txBox="1"/>
          <p:nvPr/>
        </p:nvSpPr>
        <p:spPr>
          <a:xfrm>
            <a:off x="907836" y="5269259"/>
            <a:ext cx="146685" cy="72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33333" sz="375" spc="52">
                <a:latin typeface="Arial"/>
                <a:cs typeface="Arial"/>
              </a:rPr>
              <a:t>H  </a:t>
            </a:r>
            <a:r>
              <a:rPr dirty="0" baseline="-33333" sz="375" spc="187">
                <a:latin typeface="Arial"/>
                <a:cs typeface="Arial"/>
              </a:rPr>
              <a:t> </a:t>
            </a: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952425" y="5345496"/>
            <a:ext cx="29209" cy="19685"/>
          </a:xfrm>
          <a:custGeom>
            <a:avLst/>
            <a:gdLst/>
            <a:ahLst/>
            <a:cxnLst/>
            <a:rect l="l" t="t" r="r" b="b"/>
            <a:pathLst>
              <a:path w="29209" h="19685">
                <a:moveTo>
                  <a:pt x="4312" y="0"/>
                </a:moveTo>
                <a:lnTo>
                  <a:pt x="0" y="0"/>
                </a:lnTo>
                <a:lnTo>
                  <a:pt x="0" y="3533"/>
                </a:lnTo>
                <a:lnTo>
                  <a:pt x="23362" y="19164"/>
                </a:lnTo>
                <a:lnTo>
                  <a:pt x="29096" y="19164"/>
                </a:lnTo>
                <a:lnTo>
                  <a:pt x="29096" y="15630"/>
                </a:lnTo>
                <a:lnTo>
                  <a:pt x="43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975788" y="5333400"/>
            <a:ext cx="53340" cy="31750"/>
          </a:xfrm>
          <a:custGeom>
            <a:avLst/>
            <a:gdLst/>
            <a:ahLst/>
            <a:cxnLst/>
            <a:rect l="l" t="t" r="r" b="b"/>
            <a:pathLst>
              <a:path w="53340" h="31750">
                <a:moveTo>
                  <a:pt x="53320" y="0"/>
                </a:moveTo>
                <a:lnTo>
                  <a:pt x="49044" y="0"/>
                </a:lnTo>
                <a:lnTo>
                  <a:pt x="0" y="27727"/>
                </a:lnTo>
                <a:lnTo>
                  <a:pt x="0" y="31261"/>
                </a:lnTo>
                <a:lnTo>
                  <a:pt x="5734" y="31261"/>
                </a:lnTo>
                <a:lnTo>
                  <a:pt x="53320" y="4695"/>
                </a:lnTo>
                <a:lnTo>
                  <a:pt x="53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031977" y="5303341"/>
            <a:ext cx="0" cy="33020"/>
          </a:xfrm>
          <a:custGeom>
            <a:avLst/>
            <a:gdLst/>
            <a:ahLst/>
            <a:cxnLst/>
            <a:rect l="l" t="t" r="r" b="b"/>
            <a:pathLst>
              <a:path w="0" h="33020">
                <a:moveTo>
                  <a:pt x="0" y="0"/>
                </a:moveTo>
                <a:lnTo>
                  <a:pt x="0" y="32405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020554" y="5303341"/>
            <a:ext cx="0" cy="34925"/>
          </a:xfrm>
          <a:custGeom>
            <a:avLst/>
            <a:gdLst/>
            <a:ahLst/>
            <a:cxnLst/>
            <a:rect l="l" t="t" r="r" b="b"/>
            <a:pathLst>
              <a:path w="0" h="34925">
                <a:moveTo>
                  <a:pt x="0" y="0"/>
                </a:moveTo>
                <a:lnTo>
                  <a:pt x="0" y="34748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972929" y="5367001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 h="0">
                <a:moveTo>
                  <a:pt x="0" y="0"/>
                </a:moveTo>
                <a:lnTo>
                  <a:pt x="11422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972929" y="537440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 h="0">
                <a:moveTo>
                  <a:pt x="0" y="0"/>
                </a:moveTo>
                <a:lnTo>
                  <a:pt x="11422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972929" y="5382590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 h="0">
                <a:moveTo>
                  <a:pt x="0" y="0"/>
                </a:moveTo>
                <a:lnTo>
                  <a:pt x="11422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971031" y="5391183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4771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971031" y="5398222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4771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971031" y="5406815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 h="0">
                <a:moveTo>
                  <a:pt x="0" y="0"/>
                </a:moveTo>
                <a:lnTo>
                  <a:pt x="14771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975788" y="5409161"/>
            <a:ext cx="55244" cy="27940"/>
          </a:xfrm>
          <a:custGeom>
            <a:avLst/>
            <a:gdLst/>
            <a:ahLst/>
            <a:cxnLst/>
            <a:rect l="l" t="t" r="r" b="b"/>
            <a:pathLst>
              <a:path w="55244" h="27939">
                <a:moveTo>
                  <a:pt x="5734" y="0"/>
                </a:moveTo>
                <a:lnTo>
                  <a:pt x="0" y="0"/>
                </a:lnTo>
                <a:lnTo>
                  <a:pt x="0" y="3533"/>
                </a:lnTo>
                <a:lnTo>
                  <a:pt x="50453" y="27755"/>
                </a:lnTo>
                <a:lnTo>
                  <a:pt x="54768" y="27755"/>
                </a:lnTo>
                <a:lnTo>
                  <a:pt x="54768" y="23850"/>
                </a:lnTo>
                <a:lnTo>
                  <a:pt x="57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1029111" y="5433005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942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026242" y="5481446"/>
            <a:ext cx="33655" cy="17145"/>
          </a:xfrm>
          <a:custGeom>
            <a:avLst/>
            <a:gdLst/>
            <a:ahLst/>
            <a:cxnLst/>
            <a:rect l="l" t="t" r="r" b="b"/>
            <a:pathLst>
              <a:path w="33655" h="17145">
                <a:moveTo>
                  <a:pt x="4314" y="0"/>
                </a:moveTo>
                <a:lnTo>
                  <a:pt x="0" y="0"/>
                </a:lnTo>
                <a:lnTo>
                  <a:pt x="0" y="3505"/>
                </a:lnTo>
                <a:lnTo>
                  <a:pt x="29060" y="16783"/>
                </a:lnTo>
                <a:lnTo>
                  <a:pt x="33337" y="16783"/>
                </a:lnTo>
                <a:lnTo>
                  <a:pt x="33337" y="11725"/>
                </a:lnTo>
                <a:lnTo>
                  <a:pt x="43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 txBox="1"/>
          <p:nvPr/>
        </p:nvSpPr>
        <p:spPr>
          <a:xfrm>
            <a:off x="907836" y="5317290"/>
            <a:ext cx="234315" cy="781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ts val="254"/>
              </a:lnSpc>
              <a:tabLst>
                <a:tab pos="180340" algn="l"/>
              </a:tabLst>
            </a:pPr>
            <a:r>
              <a:rPr dirty="0" sz="250" spc="35">
                <a:latin typeface="Arial"/>
                <a:cs typeface="Arial"/>
              </a:rPr>
              <a:t>N</a:t>
            </a:r>
            <a:r>
              <a:rPr dirty="0" sz="250" spc="35">
                <a:latin typeface="Arial"/>
                <a:cs typeface="Arial"/>
              </a:rPr>
              <a:t>	</a:t>
            </a:r>
            <a:r>
              <a:rPr dirty="0" sz="250" spc="35">
                <a:latin typeface="Arial"/>
                <a:cs typeface="Arial"/>
              </a:rPr>
              <a:t>N</a:t>
            </a:r>
            <a:endParaRPr sz="250">
              <a:latin typeface="Arial"/>
              <a:cs typeface="Arial"/>
            </a:endParaRPr>
          </a:p>
          <a:p>
            <a:pPr algn="r" marR="5080">
              <a:lnSpc>
                <a:spcPts val="254"/>
              </a:lnSpc>
            </a:pPr>
            <a:r>
              <a:rPr dirty="0" sz="250" spc="35">
                <a:latin typeface="Arial"/>
                <a:cs typeface="Arial"/>
              </a:rPr>
              <a:t>H</a:t>
            </a:r>
            <a:endParaRPr sz="250">
              <a:latin typeface="Arial"/>
              <a:cs typeface="Arial"/>
            </a:endParaRPr>
          </a:p>
        </p:txBody>
      </p:sp>
      <p:sp>
        <p:nvSpPr>
          <p:cNvPr id="198" name="object 198"/>
          <p:cNvSpPr txBox="1"/>
          <p:nvPr/>
        </p:nvSpPr>
        <p:spPr>
          <a:xfrm>
            <a:off x="1181643" y="5365321"/>
            <a:ext cx="55244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199" name="object 199"/>
          <p:cNvSpPr/>
          <p:nvPr/>
        </p:nvSpPr>
        <p:spPr>
          <a:xfrm>
            <a:off x="1131989" y="5306834"/>
            <a:ext cx="30480" cy="19685"/>
          </a:xfrm>
          <a:custGeom>
            <a:avLst/>
            <a:gdLst/>
            <a:ahLst/>
            <a:cxnLst/>
            <a:rect l="l" t="t" r="r" b="b"/>
            <a:pathLst>
              <a:path w="30480" h="19685">
                <a:moveTo>
                  <a:pt x="30470" y="0"/>
                </a:moveTo>
                <a:lnTo>
                  <a:pt x="26155" y="0"/>
                </a:lnTo>
                <a:lnTo>
                  <a:pt x="0" y="14478"/>
                </a:lnTo>
                <a:lnTo>
                  <a:pt x="0" y="19164"/>
                </a:lnTo>
                <a:lnTo>
                  <a:pt x="4276" y="19164"/>
                </a:lnTo>
                <a:lnTo>
                  <a:pt x="30470" y="3543"/>
                </a:lnTo>
                <a:lnTo>
                  <a:pt x="304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158144" y="5306834"/>
            <a:ext cx="52069" cy="30480"/>
          </a:xfrm>
          <a:custGeom>
            <a:avLst/>
            <a:gdLst/>
            <a:ahLst/>
            <a:cxnLst/>
            <a:rect l="l" t="t" r="r" b="b"/>
            <a:pathLst>
              <a:path w="52069" h="30479">
                <a:moveTo>
                  <a:pt x="4314" y="0"/>
                </a:moveTo>
                <a:lnTo>
                  <a:pt x="0" y="0"/>
                </a:lnTo>
                <a:lnTo>
                  <a:pt x="0" y="3543"/>
                </a:lnTo>
                <a:lnTo>
                  <a:pt x="47663" y="30070"/>
                </a:lnTo>
                <a:lnTo>
                  <a:pt x="51939" y="30070"/>
                </a:lnTo>
                <a:lnTo>
                  <a:pt x="51939" y="26565"/>
                </a:lnTo>
                <a:lnTo>
                  <a:pt x="43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202948" y="5332210"/>
            <a:ext cx="0" cy="34925"/>
          </a:xfrm>
          <a:custGeom>
            <a:avLst/>
            <a:gdLst/>
            <a:ahLst/>
            <a:cxnLst/>
            <a:rect l="l" t="t" r="r" b="b"/>
            <a:pathLst>
              <a:path w="0" h="34925">
                <a:moveTo>
                  <a:pt x="0" y="0"/>
                </a:moveTo>
                <a:lnTo>
                  <a:pt x="0" y="34791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214366" y="5335747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0"/>
                </a:moveTo>
                <a:lnTo>
                  <a:pt x="0" y="31254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155315" y="5257609"/>
            <a:ext cx="10160" cy="50800"/>
          </a:xfrm>
          <a:custGeom>
            <a:avLst/>
            <a:gdLst/>
            <a:ahLst/>
            <a:cxnLst/>
            <a:rect l="l" t="t" r="r" b="b"/>
            <a:pathLst>
              <a:path w="10159" h="50800">
                <a:moveTo>
                  <a:pt x="10010" y="0"/>
                </a:moveTo>
                <a:lnTo>
                  <a:pt x="5695" y="2352"/>
                </a:lnTo>
                <a:lnTo>
                  <a:pt x="0" y="4695"/>
                </a:lnTo>
                <a:lnTo>
                  <a:pt x="2828" y="50415"/>
                </a:lnTo>
                <a:lnTo>
                  <a:pt x="7143" y="50415"/>
                </a:lnTo>
                <a:lnTo>
                  <a:pt x="100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158143" y="5308028"/>
            <a:ext cx="4445" cy="0"/>
          </a:xfrm>
          <a:custGeom>
            <a:avLst/>
            <a:gdLst/>
            <a:ahLst/>
            <a:cxnLst/>
            <a:rect l="l" t="t" r="r" b="b"/>
            <a:pathLst>
              <a:path w="4444" h="0">
                <a:moveTo>
                  <a:pt x="4322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162466" y="5257613"/>
            <a:ext cx="3175" cy="50800"/>
          </a:xfrm>
          <a:custGeom>
            <a:avLst/>
            <a:gdLst/>
            <a:ahLst/>
            <a:cxnLst/>
            <a:rect l="l" t="t" r="r" b="b"/>
            <a:pathLst>
              <a:path w="3175" h="50800">
                <a:moveTo>
                  <a:pt x="2857" y="0"/>
                </a:moveTo>
                <a:lnTo>
                  <a:pt x="2857" y="0"/>
                </a:lnTo>
                <a:lnTo>
                  <a:pt x="0" y="5041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161011" y="5257613"/>
            <a:ext cx="4445" cy="2540"/>
          </a:xfrm>
          <a:custGeom>
            <a:avLst/>
            <a:gdLst/>
            <a:ahLst/>
            <a:cxnLst/>
            <a:rect l="l" t="t" r="r" b="b"/>
            <a:pathLst>
              <a:path w="4444" h="2539">
                <a:moveTo>
                  <a:pt x="0" y="2343"/>
                </a:moveTo>
                <a:lnTo>
                  <a:pt x="0" y="2343"/>
                </a:lnTo>
                <a:lnTo>
                  <a:pt x="43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155317" y="5259957"/>
            <a:ext cx="5715" cy="2540"/>
          </a:xfrm>
          <a:custGeom>
            <a:avLst/>
            <a:gdLst/>
            <a:ahLst/>
            <a:cxnLst/>
            <a:rect l="l" t="t" r="r" b="b"/>
            <a:pathLst>
              <a:path w="5715" h="2539">
                <a:moveTo>
                  <a:pt x="0" y="2343"/>
                </a:moveTo>
                <a:lnTo>
                  <a:pt x="0" y="2343"/>
                </a:lnTo>
                <a:lnTo>
                  <a:pt x="569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155317" y="5262300"/>
            <a:ext cx="3175" cy="45720"/>
          </a:xfrm>
          <a:custGeom>
            <a:avLst/>
            <a:gdLst/>
            <a:ahLst/>
            <a:cxnLst/>
            <a:rect l="l" t="t" r="r" b="b"/>
            <a:pathLst>
              <a:path w="3175" h="45720">
                <a:moveTo>
                  <a:pt x="2825" y="45727"/>
                </a:moveTo>
                <a:lnTo>
                  <a:pt x="2825" y="45727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158144" y="5233387"/>
            <a:ext cx="53340" cy="29209"/>
          </a:xfrm>
          <a:custGeom>
            <a:avLst/>
            <a:gdLst/>
            <a:ahLst/>
            <a:cxnLst/>
            <a:rect l="l" t="t" r="r" b="b"/>
            <a:pathLst>
              <a:path w="53340" h="29210">
                <a:moveTo>
                  <a:pt x="53349" y="0"/>
                </a:moveTo>
                <a:lnTo>
                  <a:pt x="49072" y="0"/>
                </a:lnTo>
                <a:lnTo>
                  <a:pt x="0" y="25412"/>
                </a:lnTo>
                <a:lnTo>
                  <a:pt x="0" y="28917"/>
                </a:lnTo>
                <a:lnTo>
                  <a:pt x="4314" y="28917"/>
                </a:lnTo>
                <a:lnTo>
                  <a:pt x="53349" y="5105"/>
                </a:lnTo>
                <a:lnTo>
                  <a:pt x="533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1210085" y="5186545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942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1220583" y="5192795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444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207217" y="5233387"/>
            <a:ext cx="55244" cy="29209"/>
          </a:xfrm>
          <a:custGeom>
            <a:avLst/>
            <a:gdLst/>
            <a:ahLst/>
            <a:cxnLst/>
            <a:rect l="l" t="t" r="r" b="b"/>
            <a:pathLst>
              <a:path w="55244" h="29210">
                <a:moveTo>
                  <a:pt x="4276" y="0"/>
                </a:moveTo>
                <a:lnTo>
                  <a:pt x="0" y="0"/>
                </a:lnTo>
                <a:lnTo>
                  <a:pt x="0" y="5105"/>
                </a:lnTo>
                <a:lnTo>
                  <a:pt x="50977" y="28917"/>
                </a:lnTo>
                <a:lnTo>
                  <a:pt x="55254" y="28917"/>
                </a:lnTo>
                <a:lnTo>
                  <a:pt x="55254" y="25412"/>
                </a:lnTo>
                <a:lnTo>
                  <a:pt x="42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1258195" y="5233387"/>
            <a:ext cx="53340" cy="29209"/>
          </a:xfrm>
          <a:custGeom>
            <a:avLst/>
            <a:gdLst/>
            <a:ahLst/>
            <a:cxnLst/>
            <a:rect l="l" t="t" r="r" b="b"/>
            <a:pathLst>
              <a:path w="53340" h="29210">
                <a:moveTo>
                  <a:pt x="53311" y="0"/>
                </a:moveTo>
                <a:lnTo>
                  <a:pt x="49034" y="0"/>
                </a:lnTo>
                <a:lnTo>
                  <a:pt x="0" y="25412"/>
                </a:lnTo>
                <a:lnTo>
                  <a:pt x="0" y="28917"/>
                </a:lnTo>
                <a:lnTo>
                  <a:pt x="4276" y="28917"/>
                </a:lnTo>
                <a:lnTo>
                  <a:pt x="53311" y="5105"/>
                </a:lnTo>
                <a:lnTo>
                  <a:pt x="533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1258195" y="5228701"/>
            <a:ext cx="41910" cy="23495"/>
          </a:xfrm>
          <a:custGeom>
            <a:avLst/>
            <a:gdLst/>
            <a:ahLst/>
            <a:cxnLst/>
            <a:rect l="l" t="t" r="r" b="b"/>
            <a:pathLst>
              <a:path w="41909" h="23495">
                <a:moveTo>
                  <a:pt x="41890" y="0"/>
                </a:moveTo>
                <a:lnTo>
                  <a:pt x="36166" y="0"/>
                </a:lnTo>
                <a:lnTo>
                  <a:pt x="0" y="17973"/>
                </a:lnTo>
                <a:lnTo>
                  <a:pt x="0" y="23069"/>
                </a:lnTo>
                <a:lnTo>
                  <a:pt x="4276" y="23069"/>
                </a:lnTo>
                <a:lnTo>
                  <a:pt x="41890" y="4686"/>
                </a:lnTo>
                <a:lnTo>
                  <a:pt x="418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1310097" y="5186545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942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1258195" y="5162702"/>
            <a:ext cx="53340" cy="27940"/>
          </a:xfrm>
          <a:custGeom>
            <a:avLst/>
            <a:gdLst/>
            <a:ahLst/>
            <a:cxnLst/>
            <a:rect l="l" t="t" r="r" b="b"/>
            <a:pathLst>
              <a:path w="53340" h="27939">
                <a:moveTo>
                  <a:pt x="4276" y="0"/>
                </a:moveTo>
                <a:lnTo>
                  <a:pt x="0" y="0"/>
                </a:lnTo>
                <a:lnTo>
                  <a:pt x="0" y="3533"/>
                </a:lnTo>
                <a:lnTo>
                  <a:pt x="49034" y="27755"/>
                </a:lnTo>
                <a:lnTo>
                  <a:pt x="53311" y="27755"/>
                </a:lnTo>
                <a:lnTo>
                  <a:pt x="53311" y="23850"/>
                </a:lnTo>
                <a:lnTo>
                  <a:pt x="42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258195" y="5173265"/>
            <a:ext cx="41910" cy="22225"/>
          </a:xfrm>
          <a:custGeom>
            <a:avLst/>
            <a:gdLst/>
            <a:ahLst/>
            <a:cxnLst/>
            <a:rect l="l" t="t" r="r" b="b"/>
            <a:pathLst>
              <a:path w="41909" h="22225">
                <a:moveTo>
                  <a:pt x="4276" y="0"/>
                </a:moveTo>
                <a:lnTo>
                  <a:pt x="0" y="0"/>
                </a:lnTo>
                <a:lnTo>
                  <a:pt x="0" y="3905"/>
                </a:lnTo>
                <a:lnTo>
                  <a:pt x="36166" y="21878"/>
                </a:lnTo>
                <a:lnTo>
                  <a:pt x="41890" y="21878"/>
                </a:lnTo>
                <a:lnTo>
                  <a:pt x="41890" y="18345"/>
                </a:lnTo>
                <a:lnTo>
                  <a:pt x="42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207217" y="5162702"/>
            <a:ext cx="55244" cy="27940"/>
          </a:xfrm>
          <a:custGeom>
            <a:avLst/>
            <a:gdLst/>
            <a:ahLst/>
            <a:cxnLst/>
            <a:rect l="l" t="t" r="r" b="b"/>
            <a:pathLst>
              <a:path w="55244" h="27939">
                <a:moveTo>
                  <a:pt x="55254" y="0"/>
                </a:moveTo>
                <a:lnTo>
                  <a:pt x="50977" y="0"/>
                </a:lnTo>
                <a:lnTo>
                  <a:pt x="0" y="23850"/>
                </a:lnTo>
                <a:lnTo>
                  <a:pt x="0" y="27755"/>
                </a:lnTo>
                <a:lnTo>
                  <a:pt x="4276" y="27755"/>
                </a:lnTo>
                <a:lnTo>
                  <a:pt x="55254" y="3533"/>
                </a:lnTo>
                <a:lnTo>
                  <a:pt x="552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 txBox="1"/>
          <p:nvPr/>
        </p:nvSpPr>
        <p:spPr>
          <a:xfrm>
            <a:off x="1264053" y="5269259"/>
            <a:ext cx="147955" cy="72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33333" sz="375" spc="52">
                <a:latin typeface="Arial"/>
                <a:cs typeface="Arial"/>
              </a:rPr>
              <a:t>H  </a:t>
            </a:r>
            <a:r>
              <a:rPr dirty="0" baseline="-33333" sz="375" spc="202">
                <a:latin typeface="Arial"/>
                <a:cs typeface="Arial"/>
              </a:rPr>
              <a:t> </a:t>
            </a: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220" name="object 220"/>
          <p:cNvSpPr/>
          <p:nvPr/>
        </p:nvSpPr>
        <p:spPr>
          <a:xfrm>
            <a:off x="1308649" y="5345496"/>
            <a:ext cx="29209" cy="19685"/>
          </a:xfrm>
          <a:custGeom>
            <a:avLst/>
            <a:gdLst/>
            <a:ahLst/>
            <a:cxnLst/>
            <a:rect l="l" t="t" r="r" b="b"/>
            <a:pathLst>
              <a:path w="29209" h="19685">
                <a:moveTo>
                  <a:pt x="5724" y="0"/>
                </a:moveTo>
                <a:lnTo>
                  <a:pt x="0" y="0"/>
                </a:lnTo>
                <a:lnTo>
                  <a:pt x="0" y="3533"/>
                </a:lnTo>
                <a:lnTo>
                  <a:pt x="24774" y="19164"/>
                </a:lnTo>
                <a:lnTo>
                  <a:pt x="29051" y="19164"/>
                </a:lnTo>
                <a:lnTo>
                  <a:pt x="29051" y="15630"/>
                </a:lnTo>
                <a:lnTo>
                  <a:pt x="5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1333423" y="5333400"/>
            <a:ext cx="53340" cy="31750"/>
          </a:xfrm>
          <a:custGeom>
            <a:avLst/>
            <a:gdLst/>
            <a:ahLst/>
            <a:cxnLst/>
            <a:rect l="l" t="t" r="r" b="b"/>
            <a:pathLst>
              <a:path w="53340" h="31750">
                <a:moveTo>
                  <a:pt x="53320" y="0"/>
                </a:moveTo>
                <a:lnTo>
                  <a:pt x="47586" y="0"/>
                </a:lnTo>
                <a:lnTo>
                  <a:pt x="0" y="27727"/>
                </a:lnTo>
                <a:lnTo>
                  <a:pt x="0" y="31261"/>
                </a:lnTo>
                <a:lnTo>
                  <a:pt x="4276" y="31261"/>
                </a:lnTo>
                <a:lnTo>
                  <a:pt x="53320" y="4695"/>
                </a:lnTo>
                <a:lnTo>
                  <a:pt x="5332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1389607" y="5303341"/>
            <a:ext cx="0" cy="33020"/>
          </a:xfrm>
          <a:custGeom>
            <a:avLst/>
            <a:gdLst/>
            <a:ahLst/>
            <a:cxnLst/>
            <a:rect l="l" t="t" r="r" b="b"/>
            <a:pathLst>
              <a:path w="0" h="33020">
                <a:moveTo>
                  <a:pt x="0" y="0"/>
                </a:moveTo>
                <a:lnTo>
                  <a:pt x="0" y="32405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1378188" y="5303341"/>
            <a:ext cx="0" cy="34925"/>
          </a:xfrm>
          <a:custGeom>
            <a:avLst/>
            <a:gdLst/>
            <a:ahLst/>
            <a:cxnLst/>
            <a:rect l="l" t="t" r="r" b="b"/>
            <a:pathLst>
              <a:path w="0" h="34925">
                <a:moveTo>
                  <a:pt x="0" y="0"/>
                </a:moveTo>
                <a:lnTo>
                  <a:pt x="0" y="34748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330569" y="5367001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 h="0">
                <a:moveTo>
                  <a:pt x="0" y="0"/>
                </a:moveTo>
                <a:lnTo>
                  <a:pt x="10005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330569" y="5374409"/>
            <a:ext cx="11430" cy="0"/>
          </a:xfrm>
          <a:custGeom>
            <a:avLst/>
            <a:gdLst/>
            <a:ahLst/>
            <a:cxnLst/>
            <a:rect l="l" t="t" r="r" b="b"/>
            <a:pathLst>
              <a:path w="11430" h="0">
                <a:moveTo>
                  <a:pt x="0" y="0"/>
                </a:moveTo>
                <a:lnTo>
                  <a:pt x="11418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329114" y="5382590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 h="0">
                <a:moveTo>
                  <a:pt x="0" y="0"/>
                </a:moveTo>
                <a:lnTo>
                  <a:pt x="12873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1329114" y="5391183"/>
            <a:ext cx="13335" cy="0"/>
          </a:xfrm>
          <a:custGeom>
            <a:avLst/>
            <a:gdLst/>
            <a:ahLst/>
            <a:cxnLst/>
            <a:rect l="l" t="t" r="r" b="b"/>
            <a:pathLst>
              <a:path w="13334" h="0">
                <a:moveTo>
                  <a:pt x="0" y="0"/>
                </a:moveTo>
                <a:lnTo>
                  <a:pt x="12873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1329114" y="5398222"/>
            <a:ext cx="14604" cy="0"/>
          </a:xfrm>
          <a:custGeom>
            <a:avLst/>
            <a:gdLst/>
            <a:ahLst/>
            <a:cxnLst/>
            <a:rect l="l" t="t" r="r" b="b"/>
            <a:pathLst>
              <a:path w="14605" h="0">
                <a:moveTo>
                  <a:pt x="0" y="0"/>
                </a:moveTo>
                <a:lnTo>
                  <a:pt x="14285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1327701" y="5406815"/>
            <a:ext cx="15875" cy="0"/>
          </a:xfrm>
          <a:custGeom>
            <a:avLst/>
            <a:gdLst/>
            <a:ahLst/>
            <a:cxnLst/>
            <a:rect l="l" t="t" r="r" b="b"/>
            <a:pathLst>
              <a:path w="15875" h="0">
                <a:moveTo>
                  <a:pt x="0" y="0"/>
                </a:moveTo>
                <a:lnTo>
                  <a:pt x="15698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1333423" y="5409161"/>
            <a:ext cx="55244" cy="27940"/>
          </a:xfrm>
          <a:custGeom>
            <a:avLst/>
            <a:gdLst/>
            <a:ahLst/>
            <a:cxnLst/>
            <a:rect l="l" t="t" r="r" b="b"/>
            <a:pathLst>
              <a:path w="55244" h="27939">
                <a:moveTo>
                  <a:pt x="4276" y="0"/>
                </a:moveTo>
                <a:lnTo>
                  <a:pt x="0" y="0"/>
                </a:lnTo>
                <a:lnTo>
                  <a:pt x="0" y="3533"/>
                </a:lnTo>
                <a:lnTo>
                  <a:pt x="50453" y="27755"/>
                </a:lnTo>
                <a:lnTo>
                  <a:pt x="54768" y="27755"/>
                </a:lnTo>
                <a:lnTo>
                  <a:pt x="54768" y="23850"/>
                </a:lnTo>
                <a:lnTo>
                  <a:pt x="42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1385337" y="5433005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942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1397236" y="5439254"/>
            <a:ext cx="0" cy="40005"/>
          </a:xfrm>
          <a:custGeom>
            <a:avLst/>
            <a:gdLst/>
            <a:ahLst/>
            <a:cxnLst/>
            <a:rect l="l" t="t" r="r" b="b"/>
            <a:pathLst>
              <a:path w="0" h="40004">
                <a:moveTo>
                  <a:pt x="0" y="0"/>
                </a:moveTo>
                <a:lnTo>
                  <a:pt x="0" y="39444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1383877" y="5409161"/>
            <a:ext cx="53975" cy="27940"/>
          </a:xfrm>
          <a:custGeom>
            <a:avLst/>
            <a:gdLst/>
            <a:ahLst/>
            <a:cxnLst/>
            <a:rect l="l" t="t" r="r" b="b"/>
            <a:pathLst>
              <a:path w="53975" h="27939">
                <a:moveTo>
                  <a:pt x="53806" y="0"/>
                </a:moveTo>
                <a:lnTo>
                  <a:pt x="49520" y="0"/>
                </a:lnTo>
                <a:lnTo>
                  <a:pt x="0" y="23850"/>
                </a:lnTo>
                <a:lnTo>
                  <a:pt x="0" y="27755"/>
                </a:lnTo>
                <a:lnTo>
                  <a:pt x="4314" y="27755"/>
                </a:lnTo>
                <a:lnTo>
                  <a:pt x="53806" y="3533"/>
                </a:lnTo>
                <a:lnTo>
                  <a:pt x="538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433398" y="5409161"/>
            <a:ext cx="53975" cy="27940"/>
          </a:xfrm>
          <a:custGeom>
            <a:avLst/>
            <a:gdLst/>
            <a:ahLst/>
            <a:cxnLst/>
            <a:rect l="l" t="t" r="r" b="b"/>
            <a:pathLst>
              <a:path w="53975" h="27939">
                <a:moveTo>
                  <a:pt x="4286" y="0"/>
                </a:moveTo>
                <a:lnTo>
                  <a:pt x="0" y="0"/>
                </a:lnTo>
                <a:lnTo>
                  <a:pt x="0" y="3533"/>
                </a:lnTo>
                <a:lnTo>
                  <a:pt x="49082" y="27755"/>
                </a:lnTo>
                <a:lnTo>
                  <a:pt x="53359" y="27755"/>
                </a:lnTo>
                <a:lnTo>
                  <a:pt x="53359" y="23850"/>
                </a:lnTo>
                <a:lnTo>
                  <a:pt x="42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1433398" y="5421286"/>
            <a:ext cx="42545" cy="20320"/>
          </a:xfrm>
          <a:custGeom>
            <a:avLst/>
            <a:gdLst/>
            <a:ahLst/>
            <a:cxnLst/>
            <a:rect l="l" t="t" r="r" b="b"/>
            <a:pathLst>
              <a:path w="42544" h="20320">
                <a:moveTo>
                  <a:pt x="5734" y="0"/>
                </a:moveTo>
                <a:lnTo>
                  <a:pt x="0" y="0"/>
                </a:lnTo>
                <a:lnTo>
                  <a:pt x="0" y="3495"/>
                </a:lnTo>
                <a:lnTo>
                  <a:pt x="37652" y="20316"/>
                </a:lnTo>
                <a:lnTo>
                  <a:pt x="41938" y="20316"/>
                </a:lnTo>
                <a:lnTo>
                  <a:pt x="41938" y="16783"/>
                </a:lnTo>
                <a:lnTo>
                  <a:pt x="57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1485348" y="5433005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942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1433398" y="5481446"/>
            <a:ext cx="53975" cy="27940"/>
          </a:xfrm>
          <a:custGeom>
            <a:avLst/>
            <a:gdLst/>
            <a:ahLst/>
            <a:cxnLst/>
            <a:rect l="l" t="t" r="r" b="b"/>
            <a:pathLst>
              <a:path w="53975" h="27939">
                <a:moveTo>
                  <a:pt x="53359" y="0"/>
                </a:moveTo>
                <a:lnTo>
                  <a:pt x="49082" y="0"/>
                </a:lnTo>
                <a:lnTo>
                  <a:pt x="0" y="23812"/>
                </a:lnTo>
                <a:lnTo>
                  <a:pt x="0" y="27355"/>
                </a:lnTo>
                <a:lnTo>
                  <a:pt x="4286" y="27355"/>
                </a:lnTo>
                <a:lnTo>
                  <a:pt x="53359" y="3505"/>
                </a:lnTo>
                <a:lnTo>
                  <a:pt x="533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1433398" y="5476351"/>
            <a:ext cx="42545" cy="22225"/>
          </a:xfrm>
          <a:custGeom>
            <a:avLst/>
            <a:gdLst/>
            <a:ahLst/>
            <a:cxnLst/>
            <a:rect l="l" t="t" r="r" b="b"/>
            <a:pathLst>
              <a:path w="42544" h="22225">
                <a:moveTo>
                  <a:pt x="41938" y="0"/>
                </a:moveTo>
                <a:lnTo>
                  <a:pt x="37652" y="0"/>
                </a:lnTo>
                <a:lnTo>
                  <a:pt x="0" y="16821"/>
                </a:lnTo>
                <a:lnTo>
                  <a:pt x="0" y="21878"/>
                </a:lnTo>
                <a:lnTo>
                  <a:pt x="5734" y="21878"/>
                </a:lnTo>
                <a:lnTo>
                  <a:pt x="41938" y="3533"/>
                </a:lnTo>
                <a:lnTo>
                  <a:pt x="419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1383877" y="5481446"/>
            <a:ext cx="53975" cy="27940"/>
          </a:xfrm>
          <a:custGeom>
            <a:avLst/>
            <a:gdLst/>
            <a:ahLst/>
            <a:cxnLst/>
            <a:rect l="l" t="t" r="r" b="b"/>
            <a:pathLst>
              <a:path w="53975" h="27939">
                <a:moveTo>
                  <a:pt x="4314" y="0"/>
                </a:moveTo>
                <a:lnTo>
                  <a:pt x="0" y="0"/>
                </a:lnTo>
                <a:lnTo>
                  <a:pt x="0" y="3505"/>
                </a:lnTo>
                <a:lnTo>
                  <a:pt x="49520" y="27355"/>
                </a:lnTo>
                <a:lnTo>
                  <a:pt x="53806" y="27355"/>
                </a:lnTo>
                <a:lnTo>
                  <a:pt x="53806" y="23812"/>
                </a:lnTo>
                <a:lnTo>
                  <a:pt x="43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 txBox="1"/>
          <p:nvPr/>
        </p:nvSpPr>
        <p:spPr>
          <a:xfrm>
            <a:off x="1264053" y="5317290"/>
            <a:ext cx="234315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93040" algn="l"/>
              </a:tabLst>
            </a:pPr>
            <a:r>
              <a:rPr dirty="0" sz="250" spc="35">
                <a:latin typeface="Arial"/>
                <a:cs typeface="Arial"/>
              </a:rPr>
              <a:t>N</a:t>
            </a:r>
            <a:r>
              <a:rPr dirty="0" sz="250" spc="35">
                <a:latin typeface="Arial"/>
                <a:cs typeface="Arial"/>
              </a:rPr>
              <a:t>	</a:t>
            </a:r>
            <a:r>
              <a:rPr dirty="0" sz="250" spc="35">
                <a:latin typeface="Arial"/>
                <a:cs typeface="Arial"/>
              </a:rPr>
              <a:t>N</a:t>
            </a:r>
            <a:endParaRPr sz="250">
              <a:latin typeface="Arial"/>
              <a:cs typeface="Arial"/>
            </a:endParaRPr>
          </a:p>
        </p:txBody>
      </p:sp>
      <p:sp>
        <p:nvSpPr>
          <p:cNvPr id="241" name="object 241"/>
          <p:cNvSpPr/>
          <p:nvPr/>
        </p:nvSpPr>
        <p:spPr>
          <a:xfrm>
            <a:off x="1489624" y="5306834"/>
            <a:ext cx="30480" cy="19685"/>
          </a:xfrm>
          <a:custGeom>
            <a:avLst/>
            <a:gdLst/>
            <a:ahLst/>
            <a:cxnLst/>
            <a:rect l="l" t="t" r="r" b="b"/>
            <a:pathLst>
              <a:path w="30480" h="19685">
                <a:moveTo>
                  <a:pt x="30470" y="0"/>
                </a:moveTo>
                <a:lnTo>
                  <a:pt x="26193" y="0"/>
                </a:lnTo>
                <a:lnTo>
                  <a:pt x="0" y="14478"/>
                </a:lnTo>
                <a:lnTo>
                  <a:pt x="0" y="19164"/>
                </a:lnTo>
                <a:lnTo>
                  <a:pt x="4276" y="19164"/>
                </a:lnTo>
                <a:lnTo>
                  <a:pt x="30470" y="3543"/>
                </a:lnTo>
                <a:lnTo>
                  <a:pt x="304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2" name="object 242"/>
          <p:cNvSpPr/>
          <p:nvPr/>
        </p:nvSpPr>
        <p:spPr>
          <a:xfrm>
            <a:off x="1515818" y="5306834"/>
            <a:ext cx="52069" cy="30480"/>
          </a:xfrm>
          <a:custGeom>
            <a:avLst/>
            <a:gdLst/>
            <a:ahLst/>
            <a:cxnLst/>
            <a:rect l="l" t="t" r="r" b="b"/>
            <a:pathLst>
              <a:path w="52069" h="30479">
                <a:moveTo>
                  <a:pt x="4276" y="0"/>
                </a:moveTo>
                <a:lnTo>
                  <a:pt x="0" y="0"/>
                </a:lnTo>
                <a:lnTo>
                  <a:pt x="0" y="3543"/>
                </a:lnTo>
                <a:lnTo>
                  <a:pt x="47625" y="30070"/>
                </a:lnTo>
                <a:lnTo>
                  <a:pt x="51901" y="30070"/>
                </a:lnTo>
                <a:lnTo>
                  <a:pt x="51901" y="26565"/>
                </a:lnTo>
                <a:lnTo>
                  <a:pt x="42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1560577" y="5332210"/>
            <a:ext cx="0" cy="34925"/>
          </a:xfrm>
          <a:custGeom>
            <a:avLst/>
            <a:gdLst/>
            <a:ahLst/>
            <a:cxnLst/>
            <a:rect l="l" t="t" r="r" b="b"/>
            <a:pathLst>
              <a:path w="0" h="34925">
                <a:moveTo>
                  <a:pt x="0" y="0"/>
                </a:moveTo>
                <a:lnTo>
                  <a:pt x="0" y="34791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/>
          <p:nvPr/>
        </p:nvSpPr>
        <p:spPr>
          <a:xfrm>
            <a:off x="1571033" y="5335747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0"/>
                </a:moveTo>
                <a:lnTo>
                  <a:pt x="0" y="31254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5" name="object 245"/>
          <p:cNvSpPr/>
          <p:nvPr/>
        </p:nvSpPr>
        <p:spPr>
          <a:xfrm>
            <a:off x="1512950" y="5257609"/>
            <a:ext cx="10160" cy="50800"/>
          </a:xfrm>
          <a:custGeom>
            <a:avLst/>
            <a:gdLst/>
            <a:ahLst/>
            <a:cxnLst/>
            <a:rect l="l" t="t" r="r" b="b"/>
            <a:pathLst>
              <a:path w="10159" h="50800">
                <a:moveTo>
                  <a:pt x="0" y="0"/>
                </a:moveTo>
                <a:lnTo>
                  <a:pt x="2867" y="50415"/>
                </a:lnTo>
                <a:lnTo>
                  <a:pt x="7143" y="50415"/>
                </a:lnTo>
                <a:lnTo>
                  <a:pt x="9876" y="2352"/>
                </a:lnTo>
                <a:lnTo>
                  <a:pt x="4276" y="2352"/>
                </a:lnTo>
                <a:lnTo>
                  <a:pt x="0" y="0"/>
                </a:lnTo>
                <a:close/>
              </a:path>
              <a:path w="10159" h="50800">
                <a:moveTo>
                  <a:pt x="10010" y="0"/>
                </a:moveTo>
                <a:lnTo>
                  <a:pt x="4276" y="2352"/>
                </a:lnTo>
                <a:lnTo>
                  <a:pt x="9876" y="2352"/>
                </a:lnTo>
                <a:lnTo>
                  <a:pt x="100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/>
          <p:nvPr/>
        </p:nvSpPr>
        <p:spPr>
          <a:xfrm>
            <a:off x="1515815" y="5308028"/>
            <a:ext cx="4445" cy="0"/>
          </a:xfrm>
          <a:custGeom>
            <a:avLst/>
            <a:gdLst/>
            <a:ahLst/>
            <a:cxnLst/>
            <a:rect l="l" t="t" r="r" b="b"/>
            <a:pathLst>
              <a:path w="4444" h="0">
                <a:moveTo>
                  <a:pt x="4280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7" name="object 247"/>
          <p:cNvSpPr/>
          <p:nvPr/>
        </p:nvSpPr>
        <p:spPr>
          <a:xfrm>
            <a:off x="1520095" y="5257613"/>
            <a:ext cx="3175" cy="50800"/>
          </a:xfrm>
          <a:custGeom>
            <a:avLst/>
            <a:gdLst/>
            <a:ahLst/>
            <a:cxnLst/>
            <a:rect l="l" t="t" r="r" b="b"/>
            <a:pathLst>
              <a:path w="3175" h="50800">
                <a:moveTo>
                  <a:pt x="2867" y="0"/>
                </a:moveTo>
                <a:lnTo>
                  <a:pt x="2867" y="0"/>
                </a:lnTo>
                <a:lnTo>
                  <a:pt x="0" y="5041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/>
          <p:nvPr/>
        </p:nvSpPr>
        <p:spPr>
          <a:xfrm>
            <a:off x="1517228" y="5257613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2343"/>
                </a:moveTo>
                <a:lnTo>
                  <a:pt x="0" y="2343"/>
                </a:lnTo>
                <a:lnTo>
                  <a:pt x="5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9" name="object 249"/>
          <p:cNvSpPr/>
          <p:nvPr/>
        </p:nvSpPr>
        <p:spPr>
          <a:xfrm>
            <a:off x="1512958" y="5257613"/>
            <a:ext cx="4445" cy="2540"/>
          </a:xfrm>
          <a:custGeom>
            <a:avLst/>
            <a:gdLst/>
            <a:ahLst/>
            <a:cxnLst/>
            <a:rect l="l" t="t" r="r" b="b"/>
            <a:pathLst>
              <a:path w="4444" h="2539">
                <a:moveTo>
                  <a:pt x="0" y="0"/>
                </a:moveTo>
                <a:lnTo>
                  <a:pt x="0" y="0"/>
                </a:lnTo>
                <a:lnTo>
                  <a:pt x="4270" y="234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/>
          <p:nvPr/>
        </p:nvSpPr>
        <p:spPr>
          <a:xfrm>
            <a:off x="1512958" y="5257613"/>
            <a:ext cx="3175" cy="50800"/>
          </a:xfrm>
          <a:custGeom>
            <a:avLst/>
            <a:gdLst/>
            <a:ahLst/>
            <a:cxnLst/>
            <a:rect l="l" t="t" r="r" b="b"/>
            <a:pathLst>
              <a:path w="3175" h="50800">
                <a:moveTo>
                  <a:pt x="2857" y="50414"/>
                </a:moveTo>
                <a:lnTo>
                  <a:pt x="2857" y="50414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/>
          <p:nvPr/>
        </p:nvSpPr>
        <p:spPr>
          <a:xfrm>
            <a:off x="1515818" y="5233387"/>
            <a:ext cx="53975" cy="29209"/>
          </a:xfrm>
          <a:custGeom>
            <a:avLst/>
            <a:gdLst/>
            <a:ahLst/>
            <a:cxnLst/>
            <a:rect l="l" t="t" r="r" b="b"/>
            <a:pathLst>
              <a:path w="53975" h="29210">
                <a:moveTo>
                  <a:pt x="53797" y="0"/>
                </a:moveTo>
                <a:lnTo>
                  <a:pt x="49034" y="0"/>
                </a:lnTo>
                <a:lnTo>
                  <a:pt x="0" y="25412"/>
                </a:lnTo>
                <a:lnTo>
                  <a:pt x="0" y="28917"/>
                </a:lnTo>
                <a:lnTo>
                  <a:pt x="4276" y="28917"/>
                </a:lnTo>
                <a:lnTo>
                  <a:pt x="53797" y="5105"/>
                </a:lnTo>
                <a:lnTo>
                  <a:pt x="537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/>
          <p:nvPr/>
        </p:nvSpPr>
        <p:spPr>
          <a:xfrm>
            <a:off x="1465325" y="5233387"/>
            <a:ext cx="55244" cy="29209"/>
          </a:xfrm>
          <a:custGeom>
            <a:avLst/>
            <a:gdLst/>
            <a:ahLst/>
            <a:cxnLst/>
            <a:rect l="l" t="t" r="r" b="b"/>
            <a:pathLst>
              <a:path w="55244" h="29210">
                <a:moveTo>
                  <a:pt x="5724" y="0"/>
                </a:moveTo>
                <a:lnTo>
                  <a:pt x="0" y="0"/>
                </a:lnTo>
                <a:lnTo>
                  <a:pt x="0" y="5105"/>
                </a:lnTo>
                <a:lnTo>
                  <a:pt x="50492" y="28917"/>
                </a:lnTo>
                <a:lnTo>
                  <a:pt x="54768" y="28917"/>
                </a:lnTo>
                <a:lnTo>
                  <a:pt x="54768" y="25412"/>
                </a:lnTo>
                <a:lnTo>
                  <a:pt x="5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 txBox="1"/>
          <p:nvPr/>
        </p:nvSpPr>
        <p:spPr>
          <a:xfrm>
            <a:off x="1598811" y="5269259"/>
            <a:ext cx="146050" cy="72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33333" sz="375" spc="52">
                <a:latin typeface="Arial"/>
                <a:cs typeface="Arial"/>
              </a:rPr>
              <a:t>H  </a:t>
            </a:r>
            <a:r>
              <a:rPr dirty="0" baseline="-33333" sz="375" spc="179">
                <a:latin typeface="Arial"/>
                <a:cs typeface="Arial"/>
              </a:rPr>
              <a:t> </a:t>
            </a: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254" name="object 254"/>
          <p:cNvSpPr/>
          <p:nvPr/>
        </p:nvSpPr>
        <p:spPr>
          <a:xfrm>
            <a:off x="1641986" y="5344344"/>
            <a:ext cx="30480" cy="20320"/>
          </a:xfrm>
          <a:custGeom>
            <a:avLst/>
            <a:gdLst/>
            <a:ahLst/>
            <a:cxnLst/>
            <a:rect l="l" t="t" r="r" b="b"/>
            <a:pathLst>
              <a:path w="30480" h="20320">
                <a:moveTo>
                  <a:pt x="4314" y="0"/>
                </a:moveTo>
                <a:lnTo>
                  <a:pt x="0" y="0"/>
                </a:lnTo>
                <a:lnTo>
                  <a:pt x="0" y="4686"/>
                </a:lnTo>
                <a:lnTo>
                  <a:pt x="25746" y="20316"/>
                </a:lnTo>
                <a:lnTo>
                  <a:pt x="30022" y="20316"/>
                </a:lnTo>
                <a:lnTo>
                  <a:pt x="30022" y="16783"/>
                </a:lnTo>
                <a:lnTo>
                  <a:pt x="431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1667732" y="5333400"/>
            <a:ext cx="52705" cy="31750"/>
          </a:xfrm>
          <a:custGeom>
            <a:avLst/>
            <a:gdLst/>
            <a:ahLst/>
            <a:cxnLst/>
            <a:rect l="l" t="t" r="r" b="b"/>
            <a:pathLst>
              <a:path w="52705" h="31750">
                <a:moveTo>
                  <a:pt x="52349" y="0"/>
                </a:moveTo>
                <a:lnTo>
                  <a:pt x="48072" y="0"/>
                </a:lnTo>
                <a:lnTo>
                  <a:pt x="0" y="27727"/>
                </a:lnTo>
                <a:lnTo>
                  <a:pt x="0" y="31261"/>
                </a:lnTo>
                <a:lnTo>
                  <a:pt x="4276" y="31261"/>
                </a:lnTo>
                <a:lnTo>
                  <a:pt x="52349" y="4695"/>
                </a:lnTo>
                <a:lnTo>
                  <a:pt x="523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1722955" y="5303341"/>
            <a:ext cx="0" cy="33020"/>
          </a:xfrm>
          <a:custGeom>
            <a:avLst/>
            <a:gdLst/>
            <a:ahLst/>
            <a:cxnLst/>
            <a:rect l="l" t="t" r="r" b="b"/>
            <a:pathLst>
              <a:path w="0" h="33020">
                <a:moveTo>
                  <a:pt x="0" y="0"/>
                </a:moveTo>
                <a:lnTo>
                  <a:pt x="0" y="32405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1711527" y="5303341"/>
            <a:ext cx="0" cy="34925"/>
          </a:xfrm>
          <a:custGeom>
            <a:avLst/>
            <a:gdLst/>
            <a:ahLst/>
            <a:cxnLst/>
            <a:rect l="l" t="t" r="r" b="b"/>
            <a:pathLst>
              <a:path w="0" h="34925">
                <a:moveTo>
                  <a:pt x="0" y="0"/>
                </a:moveTo>
                <a:lnTo>
                  <a:pt x="0" y="34748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1664870" y="5367001"/>
            <a:ext cx="10795" cy="0"/>
          </a:xfrm>
          <a:custGeom>
            <a:avLst/>
            <a:gdLst/>
            <a:ahLst/>
            <a:cxnLst/>
            <a:rect l="l" t="t" r="r" b="b"/>
            <a:pathLst>
              <a:path w="10794" h="0">
                <a:moveTo>
                  <a:pt x="0" y="0"/>
                </a:moveTo>
                <a:lnTo>
                  <a:pt x="10455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1663415" y="5374409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 h="0">
                <a:moveTo>
                  <a:pt x="0" y="0"/>
                </a:moveTo>
                <a:lnTo>
                  <a:pt x="11910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1663415" y="5382590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364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1663415" y="5391183"/>
            <a:ext cx="13970" cy="0"/>
          </a:xfrm>
          <a:custGeom>
            <a:avLst/>
            <a:gdLst/>
            <a:ahLst/>
            <a:cxnLst/>
            <a:rect l="l" t="t" r="r" b="b"/>
            <a:pathLst>
              <a:path w="13969" h="0">
                <a:moveTo>
                  <a:pt x="0" y="0"/>
                </a:moveTo>
                <a:lnTo>
                  <a:pt x="13364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1662002" y="5398222"/>
            <a:ext cx="15240" cy="0"/>
          </a:xfrm>
          <a:custGeom>
            <a:avLst/>
            <a:gdLst/>
            <a:ahLst/>
            <a:cxnLst/>
            <a:rect l="l" t="t" r="r" b="b"/>
            <a:pathLst>
              <a:path w="15239" h="0">
                <a:moveTo>
                  <a:pt x="0" y="0"/>
                </a:moveTo>
                <a:lnTo>
                  <a:pt x="14777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1662002" y="5406815"/>
            <a:ext cx="16510" cy="0"/>
          </a:xfrm>
          <a:custGeom>
            <a:avLst/>
            <a:gdLst/>
            <a:ahLst/>
            <a:cxnLst/>
            <a:rect l="l" t="t" r="r" b="b"/>
            <a:pathLst>
              <a:path w="16510" h="0">
                <a:moveTo>
                  <a:pt x="0" y="0"/>
                </a:moveTo>
                <a:lnTo>
                  <a:pt x="16190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1667732" y="5409161"/>
            <a:ext cx="53975" cy="27940"/>
          </a:xfrm>
          <a:custGeom>
            <a:avLst/>
            <a:gdLst/>
            <a:ahLst/>
            <a:cxnLst/>
            <a:rect l="l" t="t" r="r" b="b"/>
            <a:pathLst>
              <a:path w="53975" h="27939">
                <a:moveTo>
                  <a:pt x="4276" y="0"/>
                </a:moveTo>
                <a:lnTo>
                  <a:pt x="0" y="0"/>
                </a:lnTo>
                <a:lnTo>
                  <a:pt x="0" y="3533"/>
                </a:lnTo>
                <a:lnTo>
                  <a:pt x="49482" y="27755"/>
                </a:lnTo>
                <a:lnTo>
                  <a:pt x="53797" y="27755"/>
                </a:lnTo>
                <a:lnTo>
                  <a:pt x="53797" y="23850"/>
                </a:lnTo>
                <a:lnTo>
                  <a:pt x="42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1720088" y="5433005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942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1717214" y="5409161"/>
            <a:ext cx="55244" cy="27940"/>
          </a:xfrm>
          <a:custGeom>
            <a:avLst/>
            <a:gdLst/>
            <a:ahLst/>
            <a:cxnLst/>
            <a:rect l="l" t="t" r="r" b="b"/>
            <a:pathLst>
              <a:path w="55244" h="27939">
                <a:moveTo>
                  <a:pt x="54768" y="0"/>
                </a:moveTo>
                <a:lnTo>
                  <a:pt x="49082" y="0"/>
                </a:lnTo>
                <a:lnTo>
                  <a:pt x="0" y="23850"/>
                </a:lnTo>
                <a:lnTo>
                  <a:pt x="0" y="27755"/>
                </a:lnTo>
                <a:lnTo>
                  <a:pt x="4314" y="27755"/>
                </a:lnTo>
                <a:lnTo>
                  <a:pt x="54768" y="3533"/>
                </a:lnTo>
                <a:lnTo>
                  <a:pt x="54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 txBox="1"/>
          <p:nvPr/>
        </p:nvSpPr>
        <p:spPr>
          <a:xfrm>
            <a:off x="1539274" y="5365321"/>
            <a:ext cx="382270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39725" algn="l"/>
              </a:tabLst>
            </a:pPr>
            <a:r>
              <a:rPr dirty="0" sz="250" spc="35">
                <a:latin typeface="Arial"/>
                <a:cs typeface="Arial"/>
              </a:rPr>
              <a:t>O</a:t>
            </a:r>
            <a:r>
              <a:rPr dirty="0" sz="250" spc="35">
                <a:latin typeface="Arial"/>
                <a:cs typeface="Arial"/>
              </a:rPr>
              <a:t>	</a:t>
            </a: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268" name="object 268"/>
          <p:cNvSpPr/>
          <p:nvPr/>
        </p:nvSpPr>
        <p:spPr>
          <a:xfrm>
            <a:off x="1820094" y="5306834"/>
            <a:ext cx="28575" cy="18415"/>
          </a:xfrm>
          <a:custGeom>
            <a:avLst/>
            <a:gdLst/>
            <a:ahLst/>
            <a:cxnLst/>
            <a:rect l="l" t="t" r="r" b="b"/>
            <a:pathLst>
              <a:path w="28575" h="18414">
                <a:moveTo>
                  <a:pt x="28575" y="0"/>
                </a:moveTo>
                <a:lnTo>
                  <a:pt x="22879" y="0"/>
                </a:lnTo>
                <a:lnTo>
                  <a:pt x="0" y="14478"/>
                </a:lnTo>
                <a:lnTo>
                  <a:pt x="0" y="17973"/>
                </a:lnTo>
                <a:lnTo>
                  <a:pt x="4276" y="17973"/>
                </a:lnTo>
                <a:lnTo>
                  <a:pt x="28575" y="3543"/>
                </a:lnTo>
                <a:lnTo>
                  <a:pt x="285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1842973" y="5306834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5695" y="0"/>
                </a:moveTo>
                <a:lnTo>
                  <a:pt x="0" y="0"/>
                </a:lnTo>
                <a:lnTo>
                  <a:pt x="0" y="3543"/>
                </a:lnTo>
                <a:lnTo>
                  <a:pt x="48072" y="30070"/>
                </a:lnTo>
                <a:lnTo>
                  <a:pt x="53806" y="30070"/>
                </a:lnTo>
                <a:lnTo>
                  <a:pt x="53806" y="26565"/>
                </a:lnTo>
                <a:lnTo>
                  <a:pt x="56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1888191" y="5332210"/>
            <a:ext cx="0" cy="34925"/>
          </a:xfrm>
          <a:custGeom>
            <a:avLst/>
            <a:gdLst/>
            <a:ahLst/>
            <a:cxnLst/>
            <a:rect l="l" t="t" r="r" b="b"/>
            <a:pathLst>
              <a:path w="0" h="34925">
                <a:moveTo>
                  <a:pt x="0" y="0"/>
                </a:moveTo>
                <a:lnTo>
                  <a:pt x="0" y="34791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1899651" y="5335747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0"/>
                </a:moveTo>
                <a:lnTo>
                  <a:pt x="0" y="31254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1840115" y="5257609"/>
            <a:ext cx="12065" cy="50800"/>
          </a:xfrm>
          <a:custGeom>
            <a:avLst/>
            <a:gdLst/>
            <a:ahLst/>
            <a:cxnLst/>
            <a:rect l="l" t="t" r="r" b="b"/>
            <a:pathLst>
              <a:path w="12064" h="50800">
                <a:moveTo>
                  <a:pt x="11906" y="0"/>
                </a:moveTo>
                <a:lnTo>
                  <a:pt x="5686" y="2352"/>
                </a:lnTo>
                <a:lnTo>
                  <a:pt x="0" y="5886"/>
                </a:lnTo>
                <a:lnTo>
                  <a:pt x="2857" y="50415"/>
                </a:lnTo>
                <a:lnTo>
                  <a:pt x="8553" y="50415"/>
                </a:lnTo>
                <a:lnTo>
                  <a:pt x="1190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1842978" y="5308028"/>
            <a:ext cx="5715" cy="0"/>
          </a:xfrm>
          <a:custGeom>
            <a:avLst/>
            <a:gdLst/>
            <a:ahLst/>
            <a:cxnLst/>
            <a:rect l="l" t="t" r="r" b="b"/>
            <a:pathLst>
              <a:path w="5714" h="0">
                <a:moveTo>
                  <a:pt x="5693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1848672" y="5257613"/>
            <a:ext cx="3810" cy="50800"/>
          </a:xfrm>
          <a:custGeom>
            <a:avLst/>
            <a:gdLst/>
            <a:ahLst/>
            <a:cxnLst/>
            <a:rect l="l" t="t" r="r" b="b"/>
            <a:pathLst>
              <a:path w="3810" h="50800">
                <a:moveTo>
                  <a:pt x="3349" y="0"/>
                </a:moveTo>
                <a:lnTo>
                  <a:pt x="3349" y="0"/>
                </a:lnTo>
                <a:lnTo>
                  <a:pt x="0" y="5041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1845804" y="5257613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2343"/>
                </a:moveTo>
                <a:lnTo>
                  <a:pt x="0" y="2343"/>
                </a:lnTo>
                <a:lnTo>
                  <a:pt x="621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1840110" y="5259957"/>
            <a:ext cx="5715" cy="3810"/>
          </a:xfrm>
          <a:custGeom>
            <a:avLst/>
            <a:gdLst/>
            <a:ahLst/>
            <a:cxnLst/>
            <a:rect l="l" t="t" r="r" b="b"/>
            <a:pathLst>
              <a:path w="5714" h="3810">
                <a:moveTo>
                  <a:pt x="0" y="3536"/>
                </a:moveTo>
                <a:lnTo>
                  <a:pt x="0" y="3536"/>
                </a:lnTo>
                <a:lnTo>
                  <a:pt x="569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1840110" y="5263494"/>
            <a:ext cx="3175" cy="45085"/>
          </a:xfrm>
          <a:custGeom>
            <a:avLst/>
            <a:gdLst/>
            <a:ahLst/>
            <a:cxnLst/>
            <a:rect l="l" t="t" r="r" b="b"/>
            <a:pathLst>
              <a:path w="3175" h="45085">
                <a:moveTo>
                  <a:pt x="2867" y="44534"/>
                </a:moveTo>
                <a:lnTo>
                  <a:pt x="2867" y="44534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1842973" y="5233387"/>
            <a:ext cx="57150" cy="29209"/>
          </a:xfrm>
          <a:custGeom>
            <a:avLst/>
            <a:gdLst/>
            <a:ahLst/>
            <a:cxnLst/>
            <a:rect l="l" t="t" r="r" b="b"/>
            <a:pathLst>
              <a:path w="57150" h="29210">
                <a:moveTo>
                  <a:pt x="56673" y="0"/>
                </a:moveTo>
                <a:lnTo>
                  <a:pt x="50939" y="0"/>
                </a:lnTo>
                <a:lnTo>
                  <a:pt x="0" y="25412"/>
                </a:lnTo>
                <a:lnTo>
                  <a:pt x="0" y="28917"/>
                </a:lnTo>
                <a:lnTo>
                  <a:pt x="5695" y="28917"/>
                </a:lnTo>
                <a:lnTo>
                  <a:pt x="56673" y="5105"/>
                </a:lnTo>
                <a:lnTo>
                  <a:pt x="5667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1896783" y="5186545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942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1893912" y="5162702"/>
            <a:ext cx="55244" cy="27940"/>
          </a:xfrm>
          <a:custGeom>
            <a:avLst/>
            <a:gdLst/>
            <a:ahLst/>
            <a:cxnLst/>
            <a:rect l="l" t="t" r="r" b="b"/>
            <a:pathLst>
              <a:path w="55244" h="27939">
                <a:moveTo>
                  <a:pt x="54768" y="0"/>
                </a:moveTo>
                <a:lnTo>
                  <a:pt x="49034" y="0"/>
                </a:lnTo>
                <a:lnTo>
                  <a:pt x="0" y="23850"/>
                </a:lnTo>
                <a:lnTo>
                  <a:pt x="0" y="27755"/>
                </a:lnTo>
                <a:lnTo>
                  <a:pt x="5734" y="27755"/>
                </a:lnTo>
                <a:lnTo>
                  <a:pt x="54768" y="3533"/>
                </a:lnTo>
                <a:lnTo>
                  <a:pt x="54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 txBox="1"/>
          <p:nvPr/>
        </p:nvSpPr>
        <p:spPr>
          <a:xfrm>
            <a:off x="1920273" y="5107918"/>
            <a:ext cx="95885" cy="49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2222" sz="375" spc="52">
                <a:latin typeface="Arial"/>
                <a:cs typeface="Arial"/>
              </a:rPr>
              <a:t>N</a:t>
            </a:r>
            <a:r>
              <a:rPr dirty="0" baseline="22222" sz="375" spc="67">
                <a:latin typeface="Arial"/>
                <a:cs typeface="Arial"/>
              </a:rPr>
              <a:t>H</a:t>
            </a:r>
            <a:r>
              <a:rPr dirty="0" sz="150" spc="25">
                <a:latin typeface="Arial"/>
                <a:cs typeface="Arial"/>
              </a:rPr>
              <a:t>2</a:t>
            </a:r>
            <a:endParaRPr sz="150">
              <a:latin typeface="Arial"/>
              <a:cs typeface="Arial"/>
            </a:endParaRPr>
          </a:p>
        </p:txBody>
      </p:sp>
      <p:sp>
        <p:nvSpPr>
          <p:cNvPr id="282" name="object 282"/>
          <p:cNvSpPr/>
          <p:nvPr/>
        </p:nvSpPr>
        <p:spPr>
          <a:xfrm>
            <a:off x="1945816" y="5132637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0"/>
                </a:moveTo>
                <a:lnTo>
                  <a:pt x="0" y="33598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 txBox="1"/>
          <p:nvPr/>
        </p:nvSpPr>
        <p:spPr>
          <a:xfrm>
            <a:off x="1952162" y="5269259"/>
            <a:ext cx="147955" cy="72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33333" sz="375" spc="52">
                <a:latin typeface="Arial"/>
                <a:cs typeface="Arial"/>
              </a:rPr>
              <a:t>H  </a:t>
            </a:r>
            <a:r>
              <a:rPr dirty="0" baseline="-33333" sz="375" spc="195">
                <a:latin typeface="Arial"/>
                <a:cs typeface="Arial"/>
              </a:rPr>
              <a:t> </a:t>
            </a: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284" name="object 284"/>
          <p:cNvSpPr/>
          <p:nvPr/>
        </p:nvSpPr>
        <p:spPr>
          <a:xfrm>
            <a:off x="1996754" y="5345496"/>
            <a:ext cx="29209" cy="19685"/>
          </a:xfrm>
          <a:custGeom>
            <a:avLst/>
            <a:gdLst/>
            <a:ahLst/>
            <a:cxnLst/>
            <a:rect l="l" t="t" r="r" b="b"/>
            <a:pathLst>
              <a:path w="29210" h="19685">
                <a:moveTo>
                  <a:pt x="5724" y="0"/>
                </a:moveTo>
                <a:lnTo>
                  <a:pt x="0" y="0"/>
                </a:lnTo>
                <a:lnTo>
                  <a:pt x="0" y="3533"/>
                </a:lnTo>
                <a:lnTo>
                  <a:pt x="24298" y="19164"/>
                </a:lnTo>
                <a:lnTo>
                  <a:pt x="29098" y="19164"/>
                </a:lnTo>
                <a:lnTo>
                  <a:pt x="29098" y="15630"/>
                </a:lnTo>
                <a:lnTo>
                  <a:pt x="572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2021052" y="5333400"/>
            <a:ext cx="52705" cy="31750"/>
          </a:xfrm>
          <a:custGeom>
            <a:avLst/>
            <a:gdLst/>
            <a:ahLst/>
            <a:cxnLst/>
            <a:rect l="l" t="t" r="r" b="b"/>
            <a:pathLst>
              <a:path w="52705" h="31750">
                <a:moveTo>
                  <a:pt x="52387" y="0"/>
                </a:moveTo>
                <a:lnTo>
                  <a:pt x="48101" y="0"/>
                </a:lnTo>
                <a:lnTo>
                  <a:pt x="0" y="27727"/>
                </a:lnTo>
                <a:lnTo>
                  <a:pt x="0" y="31261"/>
                </a:lnTo>
                <a:lnTo>
                  <a:pt x="4800" y="31261"/>
                </a:lnTo>
                <a:lnTo>
                  <a:pt x="52387" y="4695"/>
                </a:lnTo>
                <a:lnTo>
                  <a:pt x="523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2076304" y="5303341"/>
            <a:ext cx="0" cy="33020"/>
          </a:xfrm>
          <a:custGeom>
            <a:avLst/>
            <a:gdLst/>
            <a:ahLst/>
            <a:cxnLst/>
            <a:rect l="l" t="t" r="r" b="b"/>
            <a:pathLst>
              <a:path w="0" h="33020">
                <a:moveTo>
                  <a:pt x="0" y="0"/>
                </a:moveTo>
                <a:lnTo>
                  <a:pt x="0" y="32405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2066299" y="5303341"/>
            <a:ext cx="0" cy="34925"/>
          </a:xfrm>
          <a:custGeom>
            <a:avLst/>
            <a:gdLst/>
            <a:ahLst/>
            <a:cxnLst/>
            <a:rect l="l" t="t" r="r" b="b"/>
            <a:pathLst>
              <a:path w="0" h="34925">
                <a:moveTo>
                  <a:pt x="0" y="0"/>
                </a:moveTo>
                <a:lnTo>
                  <a:pt x="0" y="34748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2286295" y="5138480"/>
            <a:ext cx="34925" cy="19685"/>
          </a:xfrm>
          <a:custGeom>
            <a:avLst/>
            <a:gdLst/>
            <a:ahLst/>
            <a:cxnLst/>
            <a:rect l="l" t="t" r="r" b="b"/>
            <a:pathLst>
              <a:path w="34925" h="19685">
                <a:moveTo>
                  <a:pt x="34718" y="0"/>
                </a:moveTo>
                <a:lnTo>
                  <a:pt x="30470" y="0"/>
                </a:lnTo>
                <a:lnTo>
                  <a:pt x="0" y="15620"/>
                </a:lnTo>
                <a:lnTo>
                  <a:pt x="0" y="19154"/>
                </a:lnTo>
                <a:lnTo>
                  <a:pt x="5734" y="19154"/>
                </a:lnTo>
                <a:lnTo>
                  <a:pt x="34718" y="5095"/>
                </a:lnTo>
                <a:lnTo>
                  <a:pt x="3471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2319678" y="5108412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0"/>
                </a:moveTo>
                <a:lnTo>
                  <a:pt x="0" y="35160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 txBox="1"/>
          <p:nvPr/>
        </p:nvSpPr>
        <p:spPr>
          <a:xfrm>
            <a:off x="2243081" y="5085262"/>
            <a:ext cx="153035" cy="1409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3500">
              <a:lnSpc>
                <a:spcPct val="100000"/>
              </a:lnSpc>
            </a:pPr>
            <a:r>
              <a:rPr dirty="0" baseline="22222" sz="375" spc="44">
                <a:latin typeface="Arial"/>
                <a:cs typeface="Arial"/>
              </a:rPr>
              <a:t>NH</a:t>
            </a:r>
            <a:r>
              <a:rPr dirty="0" sz="150" spc="30">
                <a:latin typeface="Arial"/>
                <a:cs typeface="Arial"/>
              </a:rPr>
              <a:t>2</a:t>
            </a:r>
            <a:endParaRPr sz="150">
              <a:latin typeface="Arial"/>
              <a:cs typeface="Arial"/>
            </a:endParaRPr>
          </a:p>
          <a:p>
            <a:pPr marL="12700">
              <a:lnSpc>
                <a:spcPts val="254"/>
              </a:lnSpc>
              <a:spcBef>
                <a:spcPts val="190"/>
              </a:spcBef>
            </a:pPr>
            <a:r>
              <a:rPr dirty="0" sz="250" spc="35">
                <a:latin typeface="Arial"/>
                <a:cs typeface="Arial"/>
              </a:rPr>
              <a:t>N   </a:t>
            </a:r>
            <a:r>
              <a:rPr dirty="0" sz="250" spc="85">
                <a:latin typeface="Arial"/>
                <a:cs typeface="Arial"/>
              </a:rPr>
              <a:t> </a:t>
            </a:r>
            <a:r>
              <a:rPr dirty="0" sz="250" spc="35">
                <a:latin typeface="Arial"/>
                <a:cs typeface="Arial"/>
              </a:rPr>
              <a:t>N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ts val="254"/>
              </a:lnSpc>
            </a:pPr>
            <a:r>
              <a:rPr dirty="0" sz="250" spc="35">
                <a:latin typeface="Arial"/>
                <a:cs typeface="Arial"/>
              </a:rPr>
              <a:t>H</a:t>
            </a:r>
            <a:endParaRPr sz="250">
              <a:latin typeface="Arial"/>
              <a:cs typeface="Arial"/>
            </a:endParaRPr>
          </a:p>
        </p:txBody>
      </p:sp>
      <p:sp>
        <p:nvSpPr>
          <p:cNvPr id="291" name="object 291"/>
          <p:cNvSpPr/>
          <p:nvPr/>
        </p:nvSpPr>
        <p:spPr>
          <a:xfrm>
            <a:off x="2313908" y="5142014"/>
            <a:ext cx="34925" cy="18415"/>
          </a:xfrm>
          <a:custGeom>
            <a:avLst/>
            <a:gdLst/>
            <a:ahLst/>
            <a:cxnLst/>
            <a:rect l="l" t="t" r="r" b="b"/>
            <a:pathLst>
              <a:path w="34925" h="18414">
                <a:moveTo>
                  <a:pt x="4200" y="0"/>
                </a:moveTo>
                <a:lnTo>
                  <a:pt x="0" y="0"/>
                </a:lnTo>
                <a:lnTo>
                  <a:pt x="0" y="5057"/>
                </a:lnTo>
                <a:lnTo>
                  <a:pt x="29165" y="18345"/>
                </a:lnTo>
                <a:lnTo>
                  <a:pt x="34709" y="18345"/>
                </a:lnTo>
                <a:lnTo>
                  <a:pt x="34709" y="14430"/>
                </a:lnTo>
                <a:lnTo>
                  <a:pt x="4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2319670" y="5134974"/>
            <a:ext cx="34925" cy="18415"/>
          </a:xfrm>
          <a:custGeom>
            <a:avLst/>
            <a:gdLst/>
            <a:ahLst/>
            <a:cxnLst/>
            <a:rect l="l" t="t" r="r" b="b"/>
            <a:pathLst>
              <a:path w="34925" h="18414">
                <a:moveTo>
                  <a:pt x="4210" y="0"/>
                </a:moveTo>
                <a:lnTo>
                  <a:pt x="0" y="0"/>
                </a:lnTo>
                <a:lnTo>
                  <a:pt x="0" y="3505"/>
                </a:lnTo>
                <a:lnTo>
                  <a:pt x="28946" y="17973"/>
                </a:lnTo>
                <a:lnTo>
                  <a:pt x="34718" y="17973"/>
                </a:lnTo>
                <a:lnTo>
                  <a:pt x="34718" y="13287"/>
                </a:lnTo>
                <a:lnTo>
                  <a:pt x="421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 txBox="1"/>
          <p:nvPr/>
        </p:nvSpPr>
        <p:spPr>
          <a:xfrm>
            <a:off x="1598811" y="5317290"/>
            <a:ext cx="552450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89230" algn="l"/>
                <a:tab pos="365760" algn="l"/>
              </a:tabLst>
            </a:pPr>
            <a:r>
              <a:rPr dirty="0" sz="250" spc="35">
                <a:latin typeface="Arial"/>
                <a:cs typeface="Arial"/>
              </a:rPr>
              <a:t>N	N	N      </a:t>
            </a:r>
            <a:r>
              <a:rPr dirty="0" sz="250" spc="135">
                <a:latin typeface="Arial"/>
                <a:cs typeface="Arial"/>
              </a:rPr>
              <a:t> </a:t>
            </a:r>
            <a:r>
              <a:rPr dirty="0" sz="250" spc="35">
                <a:latin typeface="Arial"/>
                <a:cs typeface="Arial"/>
              </a:rPr>
              <a:t>N</a:t>
            </a:r>
            <a:endParaRPr sz="250">
              <a:latin typeface="Arial"/>
              <a:cs typeface="Arial"/>
            </a:endParaRPr>
          </a:p>
        </p:txBody>
      </p:sp>
      <p:sp>
        <p:nvSpPr>
          <p:cNvPr id="294" name="object 294"/>
          <p:cNvSpPr/>
          <p:nvPr/>
        </p:nvSpPr>
        <p:spPr>
          <a:xfrm>
            <a:off x="2142972" y="5306834"/>
            <a:ext cx="30480" cy="19685"/>
          </a:xfrm>
          <a:custGeom>
            <a:avLst/>
            <a:gdLst/>
            <a:ahLst/>
            <a:cxnLst/>
            <a:rect l="l" t="t" r="r" b="b"/>
            <a:pathLst>
              <a:path w="30480" h="19685">
                <a:moveTo>
                  <a:pt x="30480" y="0"/>
                </a:moveTo>
                <a:lnTo>
                  <a:pt x="24745" y="0"/>
                </a:lnTo>
                <a:lnTo>
                  <a:pt x="0" y="14478"/>
                </a:lnTo>
                <a:lnTo>
                  <a:pt x="0" y="19164"/>
                </a:lnTo>
                <a:lnTo>
                  <a:pt x="4286" y="19164"/>
                </a:lnTo>
                <a:lnTo>
                  <a:pt x="30480" y="3543"/>
                </a:lnTo>
                <a:lnTo>
                  <a:pt x="304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2167718" y="5306834"/>
            <a:ext cx="53975" cy="30480"/>
          </a:xfrm>
          <a:custGeom>
            <a:avLst/>
            <a:gdLst/>
            <a:ahLst/>
            <a:cxnLst/>
            <a:rect l="l" t="t" r="r" b="b"/>
            <a:pathLst>
              <a:path w="53975" h="30479">
                <a:moveTo>
                  <a:pt x="5734" y="0"/>
                </a:moveTo>
                <a:lnTo>
                  <a:pt x="0" y="0"/>
                </a:lnTo>
                <a:lnTo>
                  <a:pt x="0" y="3543"/>
                </a:lnTo>
                <a:lnTo>
                  <a:pt x="47625" y="30070"/>
                </a:lnTo>
                <a:lnTo>
                  <a:pt x="53359" y="30070"/>
                </a:lnTo>
                <a:lnTo>
                  <a:pt x="53359" y="26565"/>
                </a:lnTo>
                <a:lnTo>
                  <a:pt x="57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2212518" y="5332210"/>
            <a:ext cx="0" cy="34925"/>
          </a:xfrm>
          <a:custGeom>
            <a:avLst/>
            <a:gdLst/>
            <a:ahLst/>
            <a:cxnLst/>
            <a:rect l="l" t="t" r="r" b="b"/>
            <a:pathLst>
              <a:path w="0" h="34925">
                <a:moveTo>
                  <a:pt x="0" y="0"/>
                </a:moveTo>
                <a:lnTo>
                  <a:pt x="0" y="34791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2223947" y="5335747"/>
            <a:ext cx="0" cy="31750"/>
          </a:xfrm>
          <a:custGeom>
            <a:avLst/>
            <a:gdLst/>
            <a:ahLst/>
            <a:cxnLst/>
            <a:rect l="l" t="t" r="r" b="b"/>
            <a:pathLst>
              <a:path w="0" h="31750">
                <a:moveTo>
                  <a:pt x="0" y="0"/>
                </a:moveTo>
                <a:lnTo>
                  <a:pt x="0" y="31254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2164851" y="5257609"/>
            <a:ext cx="12065" cy="50800"/>
          </a:xfrm>
          <a:custGeom>
            <a:avLst/>
            <a:gdLst/>
            <a:ahLst/>
            <a:cxnLst/>
            <a:rect l="l" t="t" r="r" b="b"/>
            <a:pathLst>
              <a:path w="12064" h="50800">
                <a:moveTo>
                  <a:pt x="11458" y="0"/>
                </a:moveTo>
                <a:lnTo>
                  <a:pt x="0" y="4695"/>
                </a:lnTo>
                <a:lnTo>
                  <a:pt x="2867" y="50415"/>
                </a:lnTo>
                <a:lnTo>
                  <a:pt x="8601" y="50415"/>
                </a:lnTo>
                <a:lnTo>
                  <a:pt x="114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2167724" y="5308028"/>
            <a:ext cx="6350" cy="0"/>
          </a:xfrm>
          <a:custGeom>
            <a:avLst/>
            <a:gdLst/>
            <a:ahLst/>
            <a:cxnLst/>
            <a:rect l="l" t="t" r="r" b="b"/>
            <a:pathLst>
              <a:path w="6350" h="0">
                <a:moveTo>
                  <a:pt x="573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2173459" y="5257613"/>
            <a:ext cx="3175" cy="50800"/>
          </a:xfrm>
          <a:custGeom>
            <a:avLst/>
            <a:gdLst/>
            <a:ahLst/>
            <a:cxnLst/>
            <a:rect l="l" t="t" r="r" b="b"/>
            <a:pathLst>
              <a:path w="3175" h="50800">
                <a:moveTo>
                  <a:pt x="2857" y="0"/>
                </a:moveTo>
                <a:lnTo>
                  <a:pt x="2857" y="0"/>
                </a:lnTo>
                <a:lnTo>
                  <a:pt x="0" y="5041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2170591" y="5257613"/>
            <a:ext cx="5715" cy="2540"/>
          </a:xfrm>
          <a:custGeom>
            <a:avLst/>
            <a:gdLst/>
            <a:ahLst/>
            <a:cxnLst/>
            <a:rect l="l" t="t" r="r" b="b"/>
            <a:pathLst>
              <a:path w="5714" h="2539">
                <a:moveTo>
                  <a:pt x="0" y="2343"/>
                </a:moveTo>
                <a:lnTo>
                  <a:pt x="0" y="2343"/>
                </a:lnTo>
                <a:lnTo>
                  <a:pt x="572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2164856" y="5259957"/>
            <a:ext cx="6350" cy="2540"/>
          </a:xfrm>
          <a:custGeom>
            <a:avLst/>
            <a:gdLst/>
            <a:ahLst/>
            <a:cxnLst/>
            <a:rect l="l" t="t" r="r" b="b"/>
            <a:pathLst>
              <a:path w="6350" h="2539">
                <a:moveTo>
                  <a:pt x="0" y="2343"/>
                </a:moveTo>
                <a:lnTo>
                  <a:pt x="0" y="2343"/>
                </a:lnTo>
                <a:lnTo>
                  <a:pt x="57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2164856" y="5262300"/>
            <a:ext cx="3175" cy="45720"/>
          </a:xfrm>
          <a:custGeom>
            <a:avLst/>
            <a:gdLst/>
            <a:ahLst/>
            <a:cxnLst/>
            <a:rect l="l" t="t" r="r" b="b"/>
            <a:pathLst>
              <a:path w="3175" h="45720">
                <a:moveTo>
                  <a:pt x="2867" y="45727"/>
                </a:moveTo>
                <a:lnTo>
                  <a:pt x="2867" y="45727"/>
                </a:ln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2167718" y="5233387"/>
            <a:ext cx="55244" cy="29209"/>
          </a:xfrm>
          <a:custGeom>
            <a:avLst/>
            <a:gdLst/>
            <a:ahLst/>
            <a:cxnLst/>
            <a:rect l="l" t="t" r="r" b="b"/>
            <a:pathLst>
              <a:path w="55244" h="29210">
                <a:moveTo>
                  <a:pt x="54768" y="0"/>
                </a:moveTo>
                <a:lnTo>
                  <a:pt x="49072" y="0"/>
                </a:lnTo>
                <a:lnTo>
                  <a:pt x="0" y="25412"/>
                </a:lnTo>
                <a:lnTo>
                  <a:pt x="0" y="28917"/>
                </a:lnTo>
                <a:lnTo>
                  <a:pt x="5734" y="28917"/>
                </a:lnTo>
                <a:lnTo>
                  <a:pt x="54768" y="5105"/>
                </a:lnTo>
                <a:lnTo>
                  <a:pt x="547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2219624" y="5186545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0"/>
                </a:moveTo>
                <a:lnTo>
                  <a:pt x="0" y="51942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2216791" y="5172075"/>
            <a:ext cx="34925" cy="18415"/>
          </a:xfrm>
          <a:custGeom>
            <a:avLst/>
            <a:gdLst/>
            <a:ahLst/>
            <a:cxnLst/>
            <a:rect l="l" t="t" r="r" b="b"/>
            <a:pathLst>
              <a:path w="34925" h="18414">
                <a:moveTo>
                  <a:pt x="34756" y="0"/>
                </a:moveTo>
                <a:lnTo>
                  <a:pt x="29022" y="0"/>
                </a:lnTo>
                <a:lnTo>
                  <a:pt x="0" y="14478"/>
                </a:lnTo>
                <a:lnTo>
                  <a:pt x="0" y="18383"/>
                </a:lnTo>
                <a:lnTo>
                  <a:pt x="5695" y="18383"/>
                </a:lnTo>
                <a:lnTo>
                  <a:pt x="34756" y="5095"/>
                </a:lnTo>
                <a:lnTo>
                  <a:pt x="3475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 txBox="1"/>
          <p:nvPr/>
        </p:nvSpPr>
        <p:spPr>
          <a:xfrm>
            <a:off x="2277980" y="5316096"/>
            <a:ext cx="53340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" spc="35">
                <a:latin typeface="Arial"/>
                <a:cs typeface="Arial"/>
              </a:rPr>
              <a:t>N</a:t>
            </a:r>
            <a:endParaRPr sz="250">
              <a:latin typeface="Arial"/>
              <a:cs typeface="Arial"/>
            </a:endParaRPr>
          </a:p>
        </p:txBody>
      </p:sp>
      <p:sp>
        <p:nvSpPr>
          <p:cNvPr id="308" name="object 308"/>
          <p:cNvSpPr txBox="1"/>
          <p:nvPr/>
        </p:nvSpPr>
        <p:spPr>
          <a:xfrm>
            <a:off x="2277980" y="5269259"/>
            <a:ext cx="147955" cy="72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33333" sz="375" spc="52">
                <a:latin typeface="Arial"/>
                <a:cs typeface="Arial"/>
              </a:rPr>
              <a:t>H  </a:t>
            </a:r>
            <a:r>
              <a:rPr dirty="0" baseline="-33333" sz="375" spc="202">
                <a:latin typeface="Arial"/>
                <a:cs typeface="Arial"/>
              </a:rPr>
              <a:t> </a:t>
            </a: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309" name="object 309"/>
          <p:cNvSpPr/>
          <p:nvPr/>
        </p:nvSpPr>
        <p:spPr>
          <a:xfrm>
            <a:off x="2322537" y="5345496"/>
            <a:ext cx="29209" cy="19685"/>
          </a:xfrm>
          <a:custGeom>
            <a:avLst/>
            <a:gdLst/>
            <a:ahLst/>
            <a:cxnLst/>
            <a:rect l="l" t="t" r="r" b="b"/>
            <a:pathLst>
              <a:path w="29210" h="19685">
                <a:moveTo>
                  <a:pt x="4200" y="0"/>
                </a:moveTo>
                <a:lnTo>
                  <a:pt x="0" y="0"/>
                </a:lnTo>
                <a:lnTo>
                  <a:pt x="0" y="3533"/>
                </a:lnTo>
                <a:lnTo>
                  <a:pt x="24745" y="19164"/>
                </a:lnTo>
                <a:lnTo>
                  <a:pt x="28946" y="19164"/>
                </a:lnTo>
                <a:lnTo>
                  <a:pt x="28946" y="15630"/>
                </a:lnTo>
                <a:lnTo>
                  <a:pt x="4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2347283" y="5333400"/>
            <a:ext cx="52069" cy="31750"/>
          </a:xfrm>
          <a:custGeom>
            <a:avLst/>
            <a:gdLst/>
            <a:ahLst/>
            <a:cxnLst/>
            <a:rect l="l" t="t" r="r" b="b"/>
            <a:pathLst>
              <a:path w="52069" h="31750">
                <a:moveTo>
                  <a:pt x="51977" y="0"/>
                </a:moveTo>
                <a:lnTo>
                  <a:pt x="47586" y="0"/>
                </a:lnTo>
                <a:lnTo>
                  <a:pt x="0" y="27727"/>
                </a:lnTo>
                <a:lnTo>
                  <a:pt x="0" y="31261"/>
                </a:lnTo>
                <a:lnTo>
                  <a:pt x="4200" y="31261"/>
                </a:lnTo>
                <a:lnTo>
                  <a:pt x="51977" y="4695"/>
                </a:lnTo>
                <a:lnTo>
                  <a:pt x="5197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2401940" y="5303341"/>
            <a:ext cx="0" cy="34925"/>
          </a:xfrm>
          <a:custGeom>
            <a:avLst/>
            <a:gdLst/>
            <a:ahLst/>
            <a:cxnLst/>
            <a:rect l="l" t="t" r="r" b="b"/>
            <a:pathLst>
              <a:path w="0" h="34925">
                <a:moveTo>
                  <a:pt x="0" y="0"/>
                </a:moveTo>
                <a:lnTo>
                  <a:pt x="0" y="34748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2391976" y="5303341"/>
            <a:ext cx="0" cy="34925"/>
          </a:xfrm>
          <a:custGeom>
            <a:avLst/>
            <a:gdLst/>
            <a:ahLst/>
            <a:cxnLst/>
            <a:rect l="l" t="t" r="r" b="b"/>
            <a:pathLst>
              <a:path w="0" h="34925">
                <a:moveTo>
                  <a:pt x="0" y="0"/>
                </a:moveTo>
                <a:lnTo>
                  <a:pt x="0" y="34748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651011" y="5336905"/>
            <a:ext cx="24765" cy="14604"/>
          </a:xfrm>
          <a:custGeom>
            <a:avLst/>
            <a:gdLst/>
            <a:ahLst/>
            <a:cxnLst/>
            <a:rect l="l" t="t" r="r" b="b"/>
            <a:pathLst>
              <a:path w="24765" h="14604">
                <a:moveTo>
                  <a:pt x="24742" y="0"/>
                </a:moveTo>
                <a:lnTo>
                  <a:pt x="19050" y="0"/>
                </a:lnTo>
                <a:lnTo>
                  <a:pt x="0" y="9782"/>
                </a:lnTo>
                <a:lnTo>
                  <a:pt x="0" y="14468"/>
                </a:lnTo>
                <a:lnTo>
                  <a:pt x="4278" y="14468"/>
                </a:lnTo>
                <a:lnTo>
                  <a:pt x="24742" y="3533"/>
                </a:lnTo>
                <a:lnTo>
                  <a:pt x="247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670061" y="5336905"/>
            <a:ext cx="62865" cy="29209"/>
          </a:xfrm>
          <a:custGeom>
            <a:avLst/>
            <a:gdLst/>
            <a:ahLst/>
            <a:cxnLst/>
            <a:rect l="l" t="t" r="r" b="b"/>
            <a:pathLst>
              <a:path w="62865" h="29210">
                <a:moveTo>
                  <a:pt x="5692" y="0"/>
                </a:moveTo>
                <a:lnTo>
                  <a:pt x="0" y="0"/>
                </a:lnTo>
                <a:lnTo>
                  <a:pt x="0" y="3533"/>
                </a:lnTo>
                <a:lnTo>
                  <a:pt x="56182" y="28908"/>
                </a:lnTo>
                <a:lnTo>
                  <a:pt x="62358" y="28908"/>
                </a:lnTo>
                <a:lnTo>
                  <a:pt x="62358" y="24222"/>
                </a:lnTo>
                <a:lnTo>
                  <a:pt x="56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 txBox="1"/>
          <p:nvPr/>
        </p:nvSpPr>
        <p:spPr>
          <a:xfrm>
            <a:off x="702120" y="5391890"/>
            <a:ext cx="55244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316" name="object 316"/>
          <p:cNvSpPr/>
          <p:nvPr/>
        </p:nvSpPr>
        <p:spPr>
          <a:xfrm>
            <a:off x="724832" y="5362314"/>
            <a:ext cx="0" cy="33020"/>
          </a:xfrm>
          <a:custGeom>
            <a:avLst/>
            <a:gdLst/>
            <a:ahLst/>
            <a:cxnLst/>
            <a:rect l="l" t="t" r="r" b="b"/>
            <a:pathLst>
              <a:path w="0" h="33020">
                <a:moveTo>
                  <a:pt x="0" y="0"/>
                </a:moveTo>
                <a:lnTo>
                  <a:pt x="0" y="32405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735287" y="5361121"/>
            <a:ext cx="0" cy="33655"/>
          </a:xfrm>
          <a:custGeom>
            <a:avLst/>
            <a:gdLst/>
            <a:ahLst/>
            <a:cxnLst/>
            <a:rect l="l" t="t" r="r" b="b"/>
            <a:pathLst>
              <a:path w="0" h="33654">
                <a:moveTo>
                  <a:pt x="0" y="0"/>
                </a:moveTo>
                <a:lnTo>
                  <a:pt x="0" y="33598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693391" y="5381440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0"/>
                </a:moveTo>
                <a:lnTo>
                  <a:pt x="0" y="56629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658638" y="5434164"/>
            <a:ext cx="36195" cy="20955"/>
          </a:xfrm>
          <a:custGeom>
            <a:avLst/>
            <a:gdLst/>
            <a:ahLst/>
            <a:cxnLst/>
            <a:rect l="l" t="t" r="r" b="b"/>
            <a:pathLst>
              <a:path w="36195" h="20954">
                <a:moveTo>
                  <a:pt x="36165" y="0"/>
                </a:moveTo>
                <a:lnTo>
                  <a:pt x="31402" y="0"/>
                </a:lnTo>
                <a:lnTo>
                  <a:pt x="0" y="17183"/>
                </a:lnTo>
                <a:lnTo>
                  <a:pt x="0" y="20716"/>
                </a:lnTo>
                <a:lnTo>
                  <a:pt x="4279" y="20716"/>
                </a:lnTo>
                <a:lnTo>
                  <a:pt x="36165" y="3905"/>
                </a:lnTo>
                <a:lnTo>
                  <a:pt x="361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652425" y="5367004"/>
            <a:ext cx="42545" cy="19685"/>
          </a:xfrm>
          <a:custGeom>
            <a:avLst/>
            <a:gdLst/>
            <a:ahLst/>
            <a:cxnLst/>
            <a:rect l="l" t="t" r="r" b="b"/>
            <a:pathLst>
              <a:path w="42545" h="19685">
                <a:moveTo>
                  <a:pt x="4762" y="0"/>
                </a:moveTo>
                <a:lnTo>
                  <a:pt x="0" y="0"/>
                </a:lnTo>
                <a:lnTo>
                  <a:pt x="0" y="3495"/>
                </a:lnTo>
                <a:lnTo>
                  <a:pt x="37616" y="19126"/>
                </a:lnTo>
                <a:lnTo>
                  <a:pt x="42378" y="19126"/>
                </a:lnTo>
                <a:lnTo>
                  <a:pt x="42378" y="14430"/>
                </a:lnTo>
                <a:lnTo>
                  <a:pt x="47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523837" y="5484952"/>
            <a:ext cx="26034" cy="30480"/>
          </a:xfrm>
          <a:custGeom>
            <a:avLst/>
            <a:gdLst/>
            <a:ahLst/>
            <a:cxnLst/>
            <a:rect l="l" t="t" r="r" b="b"/>
            <a:pathLst>
              <a:path w="26034" h="30479">
                <a:moveTo>
                  <a:pt x="4315" y="0"/>
                </a:moveTo>
                <a:lnTo>
                  <a:pt x="0" y="0"/>
                </a:lnTo>
                <a:lnTo>
                  <a:pt x="0" y="3533"/>
                </a:lnTo>
                <a:lnTo>
                  <a:pt x="20017" y="30060"/>
                </a:lnTo>
                <a:lnTo>
                  <a:pt x="25747" y="30060"/>
                </a:lnTo>
                <a:lnTo>
                  <a:pt x="25747" y="26193"/>
                </a:lnTo>
                <a:lnTo>
                  <a:pt x="43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 txBox="1"/>
          <p:nvPr/>
        </p:nvSpPr>
        <p:spPr>
          <a:xfrm>
            <a:off x="486393" y="5449700"/>
            <a:ext cx="180975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" spc="35">
                <a:latin typeface="Arial"/>
                <a:cs typeface="Arial"/>
              </a:rPr>
              <a:t>N     </a:t>
            </a:r>
            <a:r>
              <a:rPr dirty="0" sz="250" spc="90">
                <a:latin typeface="Arial"/>
                <a:cs typeface="Arial"/>
              </a:rPr>
              <a:t> </a:t>
            </a:r>
            <a:r>
              <a:rPr dirty="0" baseline="11111" sz="375" spc="52">
                <a:latin typeface="Arial"/>
                <a:cs typeface="Arial"/>
              </a:rPr>
              <a:t>N</a:t>
            </a:r>
            <a:endParaRPr baseline="11111" sz="375">
              <a:latin typeface="Arial"/>
              <a:cs typeface="Arial"/>
            </a:endParaRPr>
          </a:p>
        </p:txBody>
      </p:sp>
      <p:sp>
        <p:nvSpPr>
          <p:cNvPr id="323" name="object 323"/>
          <p:cNvSpPr/>
          <p:nvPr/>
        </p:nvSpPr>
        <p:spPr>
          <a:xfrm>
            <a:off x="607665" y="5481446"/>
            <a:ext cx="22225" cy="33655"/>
          </a:xfrm>
          <a:custGeom>
            <a:avLst/>
            <a:gdLst/>
            <a:ahLst/>
            <a:cxnLst/>
            <a:rect l="l" t="t" r="r" b="b"/>
            <a:pathLst>
              <a:path w="22225" h="33654">
                <a:moveTo>
                  <a:pt x="21915" y="0"/>
                </a:moveTo>
                <a:lnTo>
                  <a:pt x="17635" y="0"/>
                </a:lnTo>
                <a:lnTo>
                  <a:pt x="0" y="29698"/>
                </a:lnTo>
                <a:lnTo>
                  <a:pt x="0" y="33566"/>
                </a:lnTo>
                <a:lnTo>
                  <a:pt x="4278" y="33566"/>
                </a:lnTo>
                <a:lnTo>
                  <a:pt x="21915" y="3505"/>
                </a:lnTo>
                <a:lnTo>
                  <a:pt x="219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600521" y="5313092"/>
            <a:ext cx="25400" cy="31750"/>
          </a:xfrm>
          <a:custGeom>
            <a:avLst/>
            <a:gdLst/>
            <a:ahLst/>
            <a:cxnLst/>
            <a:rect l="l" t="t" r="r" b="b"/>
            <a:pathLst>
              <a:path w="25400" h="31750">
                <a:moveTo>
                  <a:pt x="5729" y="0"/>
                </a:moveTo>
                <a:lnTo>
                  <a:pt x="0" y="0"/>
                </a:lnTo>
                <a:lnTo>
                  <a:pt x="0" y="4686"/>
                </a:lnTo>
                <a:lnTo>
                  <a:pt x="20016" y="31251"/>
                </a:lnTo>
                <a:lnTo>
                  <a:pt x="24779" y="31251"/>
                </a:lnTo>
                <a:lnTo>
                  <a:pt x="24779" y="27346"/>
                </a:lnTo>
                <a:lnTo>
                  <a:pt x="57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518144" y="5313092"/>
            <a:ext cx="24765" cy="33655"/>
          </a:xfrm>
          <a:custGeom>
            <a:avLst/>
            <a:gdLst/>
            <a:ahLst/>
            <a:cxnLst/>
            <a:rect l="l" t="t" r="r" b="b"/>
            <a:pathLst>
              <a:path w="24765" h="33654">
                <a:moveTo>
                  <a:pt x="24259" y="0"/>
                </a:moveTo>
                <a:lnTo>
                  <a:pt x="20017" y="0"/>
                </a:lnTo>
                <a:lnTo>
                  <a:pt x="0" y="30060"/>
                </a:lnTo>
                <a:lnTo>
                  <a:pt x="0" y="33594"/>
                </a:lnTo>
                <a:lnTo>
                  <a:pt x="5693" y="33594"/>
                </a:lnTo>
                <a:lnTo>
                  <a:pt x="24259" y="4686"/>
                </a:lnTo>
                <a:lnTo>
                  <a:pt x="2425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457200" y="5388470"/>
            <a:ext cx="0" cy="57150"/>
          </a:xfrm>
          <a:custGeom>
            <a:avLst/>
            <a:gdLst/>
            <a:ahLst/>
            <a:cxnLst/>
            <a:rect l="l" t="t" r="r" b="b"/>
            <a:pathLst>
              <a:path w="0" h="57150">
                <a:moveTo>
                  <a:pt x="0" y="0"/>
                </a:moveTo>
                <a:lnTo>
                  <a:pt x="0" y="56629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455749" y="5441603"/>
            <a:ext cx="39370" cy="19685"/>
          </a:xfrm>
          <a:custGeom>
            <a:avLst/>
            <a:gdLst/>
            <a:ahLst/>
            <a:cxnLst/>
            <a:rect l="l" t="t" r="r" b="b"/>
            <a:pathLst>
              <a:path w="39370" h="19685">
                <a:moveTo>
                  <a:pt x="4278" y="0"/>
                </a:moveTo>
                <a:lnTo>
                  <a:pt x="0" y="0"/>
                </a:lnTo>
                <a:lnTo>
                  <a:pt x="0" y="3495"/>
                </a:lnTo>
                <a:lnTo>
                  <a:pt x="33337" y="19126"/>
                </a:lnTo>
                <a:lnTo>
                  <a:pt x="39066" y="19126"/>
                </a:lnTo>
                <a:lnTo>
                  <a:pt x="39066" y="15620"/>
                </a:lnTo>
                <a:lnTo>
                  <a:pt x="42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455749" y="5371690"/>
            <a:ext cx="36195" cy="22225"/>
          </a:xfrm>
          <a:custGeom>
            <a:avLst/>
            <a:gdLst/>
            <a:ahLst/>
            <a:cxnLst/>
            <a:rect l="l" t="t" r="r" b="b"/>
            <a:pathLst>
              <a:path w="36195" h="22225">
                <a:moveTo>
                  <a:pt x="36201" y="0"/>
                </a:moveTo>
                <a:lnTo>
                  <a:pt x="30472" y="0"/>
                </a:lnTo>
                <a:lnTo>
                  <a:pt x="0" y="16783"/>
                </a:lnTo>
                <a:lnTo>
                  <a:pt x="0" y="21840"/>
                </a:lnTo>
                <a:lnTo>
                  <a:pt x="4278" y="21840"/>
                </a:lnTo>
                <a:lnTo>
                  <a:pt x="36201" y="3867"/>
                </a:lnTo>
                <a:lnTo>
                  <a:pt x="3620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457200" y="5477541"/>
            <a:ext cx="38100" cy="22225"/>
          </a:xfrm>
          <a:custGeom>
            <a:avLst/>
            <a:gdLst/>
            <a:ahLst/>
            <a:cxnLst/>
            <a:rect l="l" t="t" r="r" b="b"/>
            <a:pathLst>
              <a:path w="38100" h="22225">
                <a:moveTo>
                  <a:pt x="37616" y="0"/>
                </a:moveTo>
                <a:lnTo>
                  <a:pt x="33337" y="0"/>
                </a:lnTo>
                <a:lnTo>
                  <a:pt x="0" y="16783"/>
                </a:lnTo>
                <a:lnTo>
                  <a:pt x="0" y="21840"/>
                </a:lnTo>
                <a:lnTo>
                  <a:pt x="4278" y="21840"/>
                </a:lnTo>
                <a:lnTo>
                  <a:pt x="37616" y="3905"/>
                </a:lnTo>
                <a:lnTo>
                  <a:pt x="376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401947" y="5470512"/>
            <a:ext cx="59690" cy="29209"/>
          </a:xfrm>
          <a:custGeom>
            <a:avLst/>
            <a:gdLst/>
            <a:ahLst/>
            <a:cxnLst/>
            <a:rect l="l" t="t" r="r" b="b"/>
            <a:pathLst>
              <a:path w="59690" h="29210">
                <a:moveTo>
                  <a:pt x="4278" y="0"/>
                </a:moveTo>
                <a:lnTo>
                  <a:pt x="0" y="0"/>
                </a:lnTo>
                <a:lnTo>
                  <a:pt x="0" y="3495"/>
                </a:lnTo>
                <a:lnTo>
                  <a:pt x="55252" y="28870"/>
                </a:lnTo>
                <a:lnTo>
                  <a:pt x="59531" y="28870"/>
                </a:lnTo>
                <a:lnTo>
                  <a:pt x="59531" y="23812"/>
                </a:lnTo>
                <a:lnTo>
                  <a:pt x="42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365744" y="5466978"/>
            <a:ext cx="38100" cy="20320"/>
          </a:xfrm>
          <a:custGeom>
            <a:avLst/>
            <a:gdLst/>
            <a:ahLst/>
            <a:cxnLst/>
            <a:rect l="l" t="t" r="r" b="b"/>
            <a:pathLst>
              <a:path w="38100" h="20320">
                <a:moveTo>
                  <a:pt x="37617" y="0"/>
                </a:moveTo>
                <a:lnTo>
                  <a:pt x="33337" y="0"/>
                </a:lnTo>
                <a:lnTo>
                  <a:pt x="0" y="16821"/>
                </a:lnTo>
                <a:lnTo>
                  <a:pt x="0" y="20316"/>
                </a:lnTo>
                <a:lnTo>
                  <a:pt x="4316" y="20316"/>
                </a:lnTo>
                <a:lnTo>
                  <a:pt x="37617" y="3533"/>
                </a:lnTo>
                <a:lnTo>
                  <a:pt x="3761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371475" y="5474008"/>
            <a:ext cx="38100" cy="21590"/>
          </a:xfrm>
          <a:custGeom>
            <a:avLst/>
            <a:gdLst/>
            <a:ahLst/>
            <a:cxnLst/>
            <a:rect l="l" t="t" r="r" b="b"/>
            <a:pathLst>
              <a:path w="38100" h="21589">
                <a:moveTo>
                  <a:pt x="37616" y="0"/>
                </a:moveTo>
                <a:lnTo>
                  <a:pt x="33337" y="0"/>
                </a:lnTo>
                <a:lnTo>
                  <a:pt x="0" y="16821"/>
                </a:lnTo>
                <a:lnTo>
                  <a:pt x="0" y="21507"/>
                </a:lnTo>
                <a:lnTo>
                  <a:pt x="4278" y="21507"/>
                </a:lnTo>
                <a:lnTo>
                  <a:pt x="37616" y="4686"/>
                </a:lnTo>
                <a:lnTo>
                  <a:pt x="376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 txBox="1"/>
          <p:nvPr/>
        </p:nvSpPr>
        <p:spPr>
          <a:xfrm>
            <a:off x="376372" y="5401262"/>
            <a:ext cx="83820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" spc="40">
                <a:latin typeface="Arial"/>
                <a:cs typeface="Arial"/>
              </a:rPr>
              <a:t>O</a:t>
            </a:r>
            <a:r>
              <a:rPr dirty="0" sz="250" spc="35">
                <a:latin typeface="Arial"/>
                <a:cs typeface="Arial"/>
              </a:rPr>
              <a:t>H</a:t>
            </a:r>
            <a:endParaRPr sz="250">
              <a:latin typeface="Arial"/>
              <a:cs typeface="Arial"/>
            </a:endParaRPr>
          </a:p>
        </p:txBody>
      </p:sp>
      <p:sp>
        <p:nvSpPr>
          <p:cNvPr id="334" name="object 334"/>
          <p:cNvSpPr/>
          <p:nvPr/>
        </p:nvSpPr>
        <p:spPr>
          <a:xfrm>
            <a:off x="403362" y="5435726"/>
            <a:ext cx="0" cy="38735"/>
          </a:xfrm>
          <a:custGeom>
            <a:avLst/>
            <a:gdLst/>
            <a:ahLst/>
            <a:cxnLst/>
            <a:rect l="l" t="t" r="r" b="b"/>
            <a:pathLst>
              <a:path w="0" h="38735">
                <a:moveTo>
                  <a:pt x="0" y="0"/>
                </a:moveTo>
                <a:lnTo>
                  <a:pt x="0" y="38285"/>
                </a:lnTo>
              </a:path>
            </a:pathLst>
          </a:custGeom>
          <a:ln w="428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474315" y="5316588"/>
            <a:ext cx="25400" cy="31750"/>
          </a:xfrm>
          <a:custGeom>
            <a:avLst/>
            <a:gdLst/>
            <a:ahLst/>
            <a:cxnLst/>
            <a:rect l="l" t="t" r="r" b="b"/>
            <a:pathLst>
              <a:path w="25400" h="31750">
                <a:moveTo>
                  <a:pt x="4315" y="0"/>
                </a:moveTo>
                <a:lnTo>
                  <a:pt x="0" y="0"/>
                </a:lnTo>
                <a:lnTo>
                  <a:pt x="0" y="4724"/>
                </a:lnTo>
                <a:lnTo>
                  <a:pt x="20500" y="31251"/>
                </a:lnTo>
                <a:lnTo>
                  <a:pt x="24779" y="31251"/>
                </a:lnTo>
                <a:lnTo>
                  <a:pt x="24779" y="27755"/>
                </a:lnTo>
                <a:lnTo>
                  <a:pt x="43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474315" y="5270896"/>
            <a:ext cx="34925" cy="50800"/>
          </a:xfrm>
          <a:custGeom>
            <a:avLst/>
            <a:gdLst/>
            <a:ahLst/>
            <a:cxnLst/>
            <a:rect l="l" t="t" r="r" b="b"/>
            <a:pathLst>
              <a:path w="34925" h="50800">
                <a:moveTo>
                  <a:pt x="34788" y="0"/>
                </a:moveTo>
                <a:lnTo>
                  <a:pt x="29058" y="0"/>
                </a:lnTo>
                <a:lnTo>
                  <a:pt x="0" y="45691"/>
                </a:lnTo>
                <a:lnTo>
                  <a:pt x="0" y="50415"/>
                </a:lnTo>
                <a:lnTo>
                  <a:pt x="4315" y="50415"/>
                </a:lnTo>
                <a:lnTo>
                  <a:pt x="34788" y="3533"/>
                </a:lnTo>
                <a:lnTo>
                  <a:pt x="347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 txBox="1"/>
          <p:nvPr/>
        </p:nvSpPr>
        <p:spPr>
          <a:xfrm>
            <a:off x="445912" y="5209086"/>
            <a:ext cx="55244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338" name="object 338"/>
          <p:cNvSpPr/>
          <p:nvPr/>
        </p:nvSpPr>
        <p:spPr>
          <a:xfrm>
            <a:off x="489086" y="5240835"/>
            <a:ext cx="24765" cy="31750"/>
          </a:xfrm>
          <a:custGeom>
            <a:avLst/>
            <a:gdLst/>
            <a:ahLst/>
            <a:cxnLst/>
            <a:rect l="l" t="t" r="r" b="b"/>
            <a:pathLst>
              <a:path w="24765" h="31750">
                <a:moveTo>
                  <a:pt x="4278" y="0"/>
                </a:moveTo>
                <a:lnTo>
                  <a:pt x="0" y="0"/>
                </a:lnTo>
                <a:lnTo>
                  <a:pt x="0" y="4686"/>
                </a:lnTo>
                <a:lnTo>
                  <a:pt x="20016" y="31251"/>
                </a:lnTo>
                <a:lnTo>
                  <a:pt x="24295" y="31251"/>
                </a:lnTo>
                <a:lnTo>
                  <a:pt x="24295" y="27717"/>
                </a:lnTo>
                <a:lnTo>
                  <a:pt x="42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478631" y="5245522"/>
            <a:ext cx="24765" cy="31750"/>
          </a:xfrm>
          <a:custGeom>
            <a:avLst/>
            <a:gdLst/>
            <a:ahLst/>
            <a:cxnLst/>
            <a:rect l="l" t="t" r="r" b="b"/>
            <a:pathLst>
              <a:path w="24765" h="31750">
                <a:moveTo>
                  <a:pt x="4762" y="0"/>
                </a:moveTo>
                <a:lnTo>
                  <a:pt x="0" y="0"/>
                </a:lnTo>
                <a:lnTo>
                  <a:pt x="0" y="4686"/>
                </a:lnTo>
                <a:lnTo>
                  <a:pt x="20463" y="31251"/>
                </a:lnTo>
                <a:lnTo>
                  <a:pt x="24743" y="31251"/>
                </a:lnTo>
                <a:lnTo>
                  <a:pt x="24743" y="27717"/>
                </a:lnTo>
                <a:lnTo>
                  <a:pt x="47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 txBox="1"/>
          <p:nvPr/>
        </p:nvSpPr>
        <p:spPr>
          <a:xfrm>
            <a:off x="483528" y="5253625"/>
            <a:ext cx="177800" cy="143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1755">
              <a:lnSpc>
                <a:spcPts val="290"/>
              </a:lnSpc>
            </a:pPr>
            <a:r>
              <a:rPr dirty="0" sz="250" spc="35">
                <a:latin typeface="Arial"/>
                <a:cs typeface="Arial"/>
              </a:rPr>
              <a:t>OH</a:t>
            </a:r>
            <a:endParaRPr sz="250">
              <a:latin typeface="Arial"/>
              <a:cs typeface="Arial"/>
            </a:endParaRPr>
          </a:p>
          <a:p>
            <a:pPr marL="54610">
              <a:lnSpc>
                <a:spcPts val="290"/>
              </a:lnSpc>
              <a:tabLst>
                <a:tab pos="128905" algn="l"/>
              </a:tabLst>
            </a:pPr>
            <a:r>
              <a:rPr dirty="0" sz="250" spc="10" u="sng">
                <a:latin typeface="Arial"/>
                <a:cs typeface="Arial"/>
              </a:rPr>
              <a:t> </a:t>
            </a:r>
            <a:r>
              <a:rPr dirty="0" sz="250" spc="10" u="sng">
                <a:latin typeface="Arial"/>
                <a:cs typeface="Arial"/>
              </a:rPr>
              <a:t>	</a:t>
            </a:r>
            <a:endParaRPr sz="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250" spc="35">
                <a:latin typeface="Arial"/>
                <a:cs typeface="Arial"/>
              </a:rPr>
              <a:t>N     </a:t>
            </a:r>
            <a:r>
              <a:rPr dirty="0" sz="250" spc="65">
                <a:latin typeface="Arial"/>
                <a:cs typeface="Arial"/>
              </a:rPr>
              <a:t> </a:t>
            </a:r>
            <a:r>
              <a:rPr dirty="0" baseline="11111" sz="375" spc="52">
                <a:latin typeface="Arial"/>
                <a:cs typeface="Arial"/>
              </a:rPr>
              <a:t>N</a:t>
            </a:r>
            <a:endParaRPr baseline="11111" sz="375">
              <a:latin typeface="Arial"/>
              <a:cs typeface="Arial"/>
            </a:endParaRPr>
          </a:p>
        </p:txBody>
      </p:sp>
      <p:sp>
        <p:nvSpPr>
          <p:cNvPr id="341" name="object 341"/>
          <p:cNvSpPr/>
          <p:nvPr/>
        </p:nvSpPr>
        <p:spPr>
          <a:xfrm>
            <a:off x="503375" y="5272087"/>
            <a:ext cx="46355" cy="0"/>
          </a:xfrm>
          <a:custGeom>
            <a:avLst/>
            <a:gdLst/>
            <a:ahLst/>
            <a:cxnLst/>
            <a:rect l="l" t="t" r="r" b="b"/>
            <a:pathLst>
              <a:path w="46354" h="0">
                <a:moveTo>
                  <a:pt x="0" y="0"/>
                </a:moveTo>
                <a:lnTo>
                  <a:pt x="46211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651011" y="5481446"/>
            <a:ext cx="26670" cy="29845"/>
          </a:xfrm>
          <a:custGeom>
            <a:avLst/>
            <a:gdLst/>
            <a:ahLst/>
            <a:cxnLst/>
            <a:rect l="l" t="t" r="r" b="b"/>
            <a:pathLst>
              <a:path w="26670" h="29845">
                <a:moveTo>
                  <a:pt x="4278" y="0"/>
                </a:moveTo>
                <a:lnTo>
                  <a:pt x="0" y="0"/>
                </a:lnTo>
                <a:lnTo>
                  <a:pt x="0" y="3505"/>
                </a:lnTo>
                <a:lnTo>
                  <a:pt x="20463" y="29698"/>
                </a:lnTo>
                <a:lnTo>
                  <a:pt x="26193" y="29698"/>
                </a:lnTo>
                <a:lnTo>
                  <a:pt x="26193" y="26165"/>
                </a:lnTo>
                <a:lnTo>
                  <a:pt x="42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641002" y="5507612"/>
            <a:ext cx="36195" cy="50800"/>
          </a:xfrm>
          <a:custGeom>
            <a:avLst/>
            <a:gdLst/>
            <a:ahLst/>
            <a:cxnLst/>
            <a:rect l="l" t="t" r="r" b="b"/>
            <a:pathLst>
              <a:path w="36195" h="50800">
                <a:moveTo>
                  <a:pt x="36202" y="0"/>
                </a:moveTo>
                <a:lnTo>
                  <a:pt x="30472" y="0"/>
                </a:lnTo>
                <a:lnTo>
                  <a:pt x="0" y="46872"/>
                </a:lnTo>
                <a:lnTo>
                  <a:pt x="0" y="50749"/>
                </a:lnTo>
                <a:lnTo>
                  <a:pt x="5729" y="50749"/>
                </a:lnTo>
                <a:lnTo>
                  <a:pt x="36202" y="3533"/>
                </a:lnTo>
                <a:lnTo>
                  <a:pt x="362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 txBox="1"/>
          <p:nvPr/>
        </p:nvSpPr>
        <p:spPr>
          <a:xfrm>
            <a:off x="651630" y="5581715"/>
            <a:ext cx="55244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345" name="object 345"/>
          <p:cNvSpPr/>
          <p:nvPr/>
        </p:nvSpPr>
        <p:spPr>
          <a:xfrm>
            <a:off x="636724" y="5556837"/>
            <a:ext cx="25400" cy="29209"/>
          </a:xfrm>
          <a:custGeom>
            <a:avLst/>
            <a:gdLst/>
            <a:ahLst/>
            <a:cxnLst/>
            <a:rect l="l" t="t" r="r" b="b"/>
            <a:pathLst>
              <a:path w="25400" h="29210">
                <a:moveTo>
                  <a:pt x="4278" y="0"/>
                </a:moveTo>
                <a:lnTo>
                  <a:pt x="0" y="0"/>
                </a:lnTo>
                <a:lnTo>
                  <a:pt x="0" y="3867"/>
                </a:lnTo>
                <a:lnTo>
                  <a:pt x="20463" y="28870"/>
                </a:lnTo>
                <a:lnTo>
                  <a:pt x="24779" y="28870"/>
                </a:lnTo>
                <a:lnTo>
                  <a:pt x="24779" y="25374"/>
                </a:lnTo>
                <a:lnTo>
                  <a:pt x="42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646732" y="5552141"/>
            <a:ext cx="24765" cy="29209"/>
          </a:xfrm>
          <a:custGeom>
            <a:avLst/>
            <a:gdLst/>
            <a:ahLst/>
            <a:cxnLst/>
            <a:rect l="l" t="t" r="r" b="b"/>
            <a:pathLst>
              <a:path w="24765" h="29210">
                <a:moveTo>
                  <a:pt x="4279" y="0"/>
                </a:moveTo>
                <a:lnTo>
                  <a:pt x="0" y="0"/>
                </a:lnTo>
                <a:lnTo>
                  <a:pt x="0" y="3505"/>
                </a:lnTo>
                <a:lnTo>
                  <a:pt x="19050" y="28879"/>
                </a:lnTo>
                <a:lnTo>
                  <a:pt x="24743" y="28879"/>
                </a:lnTo>
                <a:lnTo>
                  <a:pt x="24743" y="25374"/>
                </a:lnTo>
                <a:lnTo>
                  <a:pt x="42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 txBox="1"/>
          <p:nvPr/>
        </p:nvSpPr>
        <p:spPr>
          <a:xfrm>
            <a:off x="322571" y="5483266"/>
            <a:ext cx="308610" cy="106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tabLst>
                <a:tab pos="208279" algn="l"/>
                <a:tab pos="282575" algn="l"/>
              </a:tabLst>
            </a:pPr>
            <a:r>
              <a:rPr dirty="0" sz="250" spc="35">
                <a:latin typeface="Arial"/>
                <a:cs typeface="Arial"/>
              </a:rPr>
              <a:t>O</a:t>
            </a:r>
            <a:r>
              <a:rPr dirty="0" sz="250" spc="35">
                <a:latin typeface="Arial"/>
                <a:cs typeface="Arial"/>
              </a:rPr>
              <a:t>	</a:t>
            </a:r>
            <a:r>
              <a:rPr dirty="0" sz="250" spc="10" u="sng">
                <a:latin typeface="Arial"/>
                <a:cs typeface="Arial"/>
              </a:rPr>
              <a:t> </a:t>
            </a:r>
            <a:r>
              <a:rPr dirty="0" sz="250" spc="10" u="sng">
                <a:latin typeface="Arial"/>
                <a:cs typeface="Arial"/>
              </a:rPr>
              <a:t>	</a:t>
            </a:r>
            <a:endParaRPr sz="250">
              <a:latin typeface="Arial"/>
              <a:cs typeface="Arial"/>
            </a:endParaRPr>
          </a:p>
          <a:p>
            <a:pPr algn="r" marR="27305">
              <a:lnSpc>
                <a:spcPct val="100000"/>
              </a:lnSpc>
              <a:spcBef>
                <a:spcPts val="130"/>
              </a:spcBef>
            </a:pPr>
            <a:r>
              <a:rPr dirty="0" sz="250" spc="35">
                <a:latin typeface="Arial"/>
                <a:cs typeface="Arial"/>
              </a:rPr>
              <a:t>H</a:t>
            </a:r>
            <a:r>
              <a:rPr dirty="0" sz="250" spc="35">
                <a:latin typeface="Arial"/>
                <a:cs typeface="Arial"/>
              </a:rPr>
              <a:t>O</a:t>
            </a:r>
            <a:endParaRPr sz="250">
              <a:latin typeface="Arial"/>
              <a:cs typeface="Arial"/>
            </a:endParaRPr>
          </a:p>
        </p:txBody>
      </p:sp>
      <p:sp>
        <p:nvSpPr>
          <p:cNvPr id="348" name="object 348"/>
          <p:cNvSpPr/>
          <p:nvPr/>
        </p:nvSpPr>
        <p:spPr>
          <a:xfrm>
            <a:off x="599108" y="5556831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626" y="0"/>
                </a:lnTo>
              </a:path>
            </a:pathLst>
          </a:custGeom>
          <a:ln w="351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 txBox="1"/>
          <p:nvPr/>
        </p:nvSpPr>
        <p:spPr>
          <a:xfrm>
            <a:off x="757371" y="5327641"/>
            <a:ext cx="53340" cy="66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69700"/>
              </a:lnSpc>
            </a:pPr>
            <a:r>
              <a:rPr dirty="0" sz="250" spc="25">
                <a:latin typeface="Arial"/>
                <a:cs typeface="Arial"/>
              </a:rPr>
              <a:t>N  H</a:t>
            </a:r>
            <a:endParaRPr sz="250">
              <a:latin typeface="Arial"/>
              <a:cs typeface="Arial"/>
            </a:endParaRPr>
          </a:p>
        </p:txBody>
      </p:sp>
      <p:sp>
        <p:nvSpPr>
          <p:cNvPr id="350" name="object 350"/>
          <p:cNvSpPr/>
          <p:nvPr/>
        </p:nvSpPr>
        <p:spPr>
          <a:xfrm>
            <a:off x="726244" y="5340438"/>
            <a:ext cx="42545" cy="25400"/>
          </a:xfrm>
          <a:custGeom>
            <a:avLst/>
            <a:gdLst/>
            <a:ahLst/>
            <a:cxnLst/>
            <a:rect l="l" t="t" r="r" b="b"/>
            <a:pathLst>
              <a:path w="42545" h="25400">
                <a:moveTo>
                  <a:pt x="42378" y="0"/>
                </a:moveTo>
                <a:lnTo>
                  <a:pt x="38100" y="0"/>
                </a:lnTo>
                <a:lnTo>
                  <a:pt x="0" y="20688"/>
                </a:lnTo>
                <a:lnTo>
                  <a:pt x="0" y="25374"/>
                </a:lnTo>
                <a:lnTo>
                  <a:pt x="6176" y="25374"/>
                </a:lnTo>
                <a:lnTo>
                  <a:pt x="42378" y="5057"/>
                </a:lnTo>
                <a:lnTo>
                  <a:pt x="423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799095" y="5306834"/>
            <a:ext cx="36195" cy="19685"/>
          </a:xfrm>
          <a:custGeom>
            <a:avLst/>
            <a:gdLst/>
            <a:ahLst/>
            <a:cxnLst/>
            <a:rect l="l" t="t" r="r" b="b"/>
            <a:pathLst>
              <a:path w="36194" h="19685">
                <a:moveTo>
                  <a:pt x="36202" y="0"/>
                </a:moveTo>
                <a:lnTo>
                  <a:pt x="30026" y="0"/>
                </a:lnTo>
                <a:lnTo>
                  <a:pt x="0" y="15630"/>
                </a:lnTo>
                <a:lnTo>
                  <a:pt x="0" y="19164"/>
                </a:lnTo>
                <a:lnTo>
                  <a:pt x="4279" y="19164"/>
                </a:lnTo>
                <a:lnTo>
                  <a:pt x="36202" y="3543"/>
                </a:lnTo>
                <a:lnTo>
                  <a:pt x="362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 txBox="1"/>
          <p:nvPr/>
        </p:nvSpPr>
        <p:spPr>
          <a:xfrm>
            <a:off x="1444989" y="5343820"/>
            <a:ext cx="1029335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42900" algn="l"/>
                <a:tab pos="665480" algn="l"/>
                <a:tab pos="988694" algn="l"/>
              </a:tabLst>
            </a:pPr>
            <a:r>
              <a:rPr dirty="0" sz="250" spc="35">
                <a:latin typeface="Arial"/>
                <a:cs typeface="Arial"/>
              </a:rPr>
              <a:t>H</a:t>
            </a:r>
            <a:r>
              <a:rPr dirty="0" sz="250" spc="35">
                <a:latin typeface="Arial"/>
                <a:cs typeface="Arial"/>
              </a:rPr>
              <a:t>	</a:t>
            </a:r>
            <a:r>
              <a:rPr dirty="0" sz="250" spc="35">
                <a:latin typeface="Arial"/>
                <a:cs typeface="Arial"/>
              </a:rPr>
              <a:t>H</a:t>
            </a:r>
            <a:r>
              <a:rPr dirty="0" sz="250" spc="35">
                <a:latin typeface="Arial"/>
                <a:cs typeface="Arial"/>
              </a:rPr>
              <a:t>	</a:t>
            </a:r>
            <a:r>
              <a:rPr dirty="0" sz="250" spc="35">
                <a:latin typeface="Arial"/>
                <a:cs typeface="Arial"/>
              </a:rPr>
              <a:t>H</a:t>
            </a:r>
            <a:r>
              <a:rPr dirty="0" sz="250" spc="35">
                <a:latin typeface="Arial"/>
                <a:cs typeface="Arial"/>
              </a:rPr>
              <a:t>	</a:t>
            </a:r>
            <a:r>
              <a:rPr dirty="0" baseline="11111" sz="375" spc="52">
                <a:latin typeface="Arial"/>
                <a:cs typeface="Arial"/>
              </a:rPr>
              <a:t>N</a:t>
            </a:r>
            <a:endParaRPr baseline="11111" sz="375">
              <a:latin typeface="Arial"/>
              <a:cs typeface="Arial"/>
            </a:endParaRPr>
          </a:p>
        </p:txBody>
      </p:sp>
      <p:sp>
        <p:nvSpPr>
          <p:cNvPr id="353" name="object 353"/>
          <p:cNvSpPr txBox="1"/>
          <p:nvPr/>
        </p:nvSpPr>
        <p:spPr>
          <a:xfrm>
            <a:off x="2191227" y="5366477"/>
            <a:ext cx="283210" cy="520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42570" algn="l"/>
              </a:tabLst>
            </a:pPr>
            <a:r>
              <a:rPr dirty="0" sz="250" spc="35">
                <a:latin typeface="Arial"/>
                <a:cs typeface="Arial"/>
              </a:rPr>
              <a:t>O</a:t>
            </a:r>
            <a:r>
              <a:rPr dirty="0" sz="250" spc="35">
                <a:latin typeface="Arial"/>
                <a:cs typeface="Arial"/>
              </a:rPr>
              <a:t>	</a:t>
            </a:r>
            <a:r>
              <a:rPr dirty="0" sz="250" spc="35">
                <a:latin typeface="Arial"/>
                <a:cs typeface="Arial"/>
              </a:rPr>
              <a:t>H</a:t>
            </a:r>
            <a:endParaRPr sz="250">
              <a:latin typeface="Arial"/>
              <a:cs typeface="Arial"/>
            </a:endParaRPr>
          </a:p>
        </p:txBody>
      </p:sp>
      <p:sp>
        <p:nvSpPr>
          <p:cNvPr id="354" name="object 354"/>
          <p:cNvSpPr/>
          <p:nvPr/>
        </p:nvSpPr>
        <p:spPr>
          <a:xfrm>
            <a:off x="2394870" y="5333400"/>
            <a:ext cx="38100" cy="19685"/>
          </a:xfrm>
          <a:custGeom>
            <a:avLst/>
            <a:gdLst/>
            <a:ahLst/>
            <a:cxnLst/>
            <a:rect l="l" t="t" r="r" b="b"/>
            <a:pathLst>
              <a:path w="38100" h="19685">
                <a:moveTo>
                  <a:pt x="4391" y="0"/>
                </a:moveTo>
                <a:lnTo>
                  <a:pt x="0" y="0"/>
                </a:lnTo>
                <a:lnTo>
                  <a:pt x="0" y="4695"/>
                </a:lnTo>
                <a:lnTo>
                  <a:pt x="33375" y="19126"/>
                </a:lnTo>
                <a:lnTo>
                  <a:pt x="37576" y="19126"/>
                </a:lnTo>
                <a:lnTo>
                  <a:pt x="37576" y="14439"/>
                </a:lnTo>
                <a:lnTo>
                  <a:pt x="43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/>
          <p:nvPr/>
        </p:nvSpPr>
        <p:spPr>
          <a:xfrm>
            <a:off x="2462955" y="5331056"/>
            <a:ext cx="36830" cy="19685"/>
          </a:xfrm>
          <a:custGeom>
            <a:avLst/>
            <a:gdLst/>
            <a:ahLst/>
            <a:cxnLst/>
            <a:rect l="l" t="t" r="r" b="b"/>
            <a:pathLst>
              <a:path w="36830" h="19685">
                <a:moveTo>
                  <a:pt x="36242" y="0"/>
                </a:moveTo>
                <a:lnTo>
                  <a:pt x="31851" y="0"/>
                </a:lnTo>
                <a:lnTo>
                  <a:pt x="0" y="15630"/>
                </a:lnTo>
                <a:lnTo>
                  <a:pt x="0" y="19126"/>
                </a:lnTo>
                <a:lnTo>
                  <a:pt x="5772" y="19126"/>
                </a:lnTo>
                <a:lnTo>
                  <a:pt x="36242" y="3505"/>
                </a:lnTo>
                <a:lnTo>
                  <a:pt x="3624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6" name="object 356"/>
          <p:cNvSpPr/>
          <p:nvPr/>
        </p:nvSpPr>
        <p:spPr>
          <a:xfrm>
            <a:off x="2494807" y="5331056"/>
            <a:ext cx="55244" cy="26670"/>
          </a:xfrm>
          <a:custGeom>
            <a:avLst/>
            <a:gdLst/>
            <a:ahLst/>
            <a:cxnLst/>
            <a:rect l="l" t="t" r="r" b="b"/>
            <a:pathLst>
              <a:path w="55244" h="26670">
                <a:moveTo>
                  <a:pt x="4391" y="0"/>
                </a:moveTo>
                <a:lnTo>
                  <a:pt x="0" y="0"/>
                </a:lnTo>
                <a:lnTo>
                  <a:pt x="0" y="3505"/>
                </a:lnTo>
                <a:lnTo>
                  <a:pt x="50634" y="26155"/>
                </a:lnTo>
                <a:lnTo>
                  <a:pt x="54844" y="26155"/>
                </a:lnTo>
                <a:lnTo>
                  <a:pt x="54844" y="22659"/>
                </a:lnTo>
                <a:lnTo>
                  <a:pt x="43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7" name="object 357"/>
          <p:cNvSpPr/>
          <p:nvPr/>
        </p:nvSpPr>
        <p:spPr>
          <a:xfrm>
            <a:off x="2545441" y="5328713"/>
            <a:ext cx="53975" cy="28575"/>
          </a:xfrm>
          <a:custGeom>
            <a:avLst/>
            <a:gdLst/>
            <a:ahLst/>
            <a:cxnLst/>
            <a:rect l="l" t="t" r="r" b="b"/>
            <a:pathLst>
              <a:path w="53975" h="28575">
                <a:moveTo>
                  <a:pt x="53730" y="0"/>
                </a:moveTo>
                <a:lnTo>
                  <a:pt x="49491" y="0"/>
                </a:lnTo>
                <a:lnTo>
                  <a:pt x="0" y="25003"/>
                </a:lnTo>
                <a:lnTo>
                  <a:pt x="0" y="28498"/>
                </a:lnTo>
                <a:lnTo>
                  <a:pt x="4210" y="28498"/>
                </a:lnTo>
                <a:lnTo>
                  <a:pt x="53730" y="3495"/>
                </a:lnTo>
                <a:lnTo>
                  <a:pt x="53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8" name="object 358"/>
          <p:cNvSpPr txBox="1"/>
          <p:nvPr/>
        </p:nvSpPr>
        <p:spPr>
          <a:xfrm>
            <a:off x="2621184" y="5345002"/>
            <a:ext cx="95885" cy="49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2222" sz="375" spc="67">
                <a:latin typeface="Arial"/>
                <a:cs typeface="Arial"/>
              </a:rPr>
              <a:t>N</a:t>
            </a:r>
            <a:r>
              <a:rPr dirty="0" baseline="22222" sz="375" spc="44">
                <a:latin typeface="Arial"/>
                <a:cs typeface="Arial"/>
              </a:rPr>
              <a:t>H</a:t>
            </a:r>
            <a:r>
              <a:rPr dirty="0" sz="150" spc="25">
                <a:latin typeface="Arial"/>
                <a:cs typeface="Arial"/>
              </a:rPr>
              <a:t>2</a:t>
            </a:r>
            <a:endParaRPr sz="150">
              <a:latin typeface="Arial"/>
              <a:cs typeface="Arial"/>
            </a:endParaRPr>
          </a:p>
        </p:txBody>
      </p:sp>
      <p:sp>
        <p:nvSpPr>
          <p:cNvPr id="359" name="object 359"/>
          <p:cNvSpPr/>
          <p:nvPr/>
        </p:nvSpPr>
        <p:spPr>
          <a:xfrm>
            <a:off x="2594933" y="5328713"/>
            <a:ext cx="38100" cy="18415"/>
          </a:xfrm>
          <a:custGeom>
            <a:avLst/>
            <a:gdLst/>
            <a:ahLst/>
            <a:cxnLst/>
            <a:rect l="l" t="t" r="r" b="b"/>
            <a:pathLst>
              <a:path w="38100" h="18414">
                <a:moveTo>
                  <a:pt x="4238" y="0"/>
                </a:moveTo>
                <a:lnTo>
                  <a:pt x="0" y="0"/>
                </a:lnTo>
                <a:lnTo>
                  <a:pt x="0" y="3495"/>
                </a:lnTo>
                <a:lnTo>
                  <a:pt x="33375" y="17973"/>
                </a:lnTo>
                <a:lnTo>
                  <a:pt x="37614" y="17973"/>
                </a:lnTo>
                <a:lnTo>
                  <a:pt x="37614" y="14439"/>
                </a:lnTo>
                <a:lnTo>
                  <a:pt x="42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 txBox="1"/>
          <p:nvPr/>
        </p:nvSpPr>
        <p:spPr>
          <a:xfrm>
            <a:off x="1212152" y="5706086"/>
            <a:ext cx="330200" cy="68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 spc="95">
                <a:latin typeface="Arial"/>
                <a:cs typeface="Arial"/>
              </a:rPr>
              <a:t>MW</a:t>
            </a:r>
            <a:r>
              <a:rPr dirty="0" sz="350">
                <a:latin typeface="Arial"/>
                <a:cs typeface="Arial"/>
              </a:rPr>
              <a:t> </a:t>
            </a:r>
            <a:r>
              <a:rPr dirty="0" sz="350" spc="65">
                <a:latin typeface="Arial"/>
                <a:cs typeface="Arial"/>
              </a:rPr>
              <a:t>=</a:t>
            </a:r>
            <a:r>
              <a:rPr dirty="0" sz="350" spc="-10">
                <a:latin typeface="Arial"/>
                <a:cs typeface="Arial"/>
              </a:rPr>
              <a:t> </a:t>
            </a:r>
            <a:r>
              <a:rPr dirty="0" sz="350" spc="60">
                <a:latin typeface="Arial"/>
                <a:cs typeface="Arial"/>
              </a:rPr>
              <a:t>1579</a:t>
            </a:r>
            <a:endParaRPr sz="350">
              <a:latin typeface="Arial"/>
              <a:cs typeface="Arial"/>
            </a:endParaRPr>
          </a:p>
        </p:txBody>
      </p:sp>
      <p:sp>
        <p:nvSpPr>
          <p:cNvPr id="361" name="object 361"/>
          <p:cNvSpPr/>
          <p:nvPr/>
        </p:nvSpPr>
        <p:spPr>
          <a:xfrm>
            <a:off x="2814713" y="5101722"/>
            <a:ext cx="2450563" cy="4167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 txBox="1"/>
          <p:nvPr/>
        </p:nvSpPr>
        <p:spPr>
          <a:xfrm>
            <a:off x="4293821" y="5326688"/>
            <a:ext cx="5270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363" name="object 363"/>
          <p:cNvSpPr txBox="1"/>
          <p:nvPr/>
        </p:nvSpPr>
        <p:spPr>
          <a:xfrm>
            <a:off x="4561040" y="5506697"/>
            <a:ext cx="89535" cy="4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7" sz="300" spc="89">
                <a:latin typeface="Arial"/>
                <a:cs typeface="Arial"/>
              </a:rPr>
              <a:t>N</a:t>
            </a:r>
            <a:r>
              <a:rPr dirty="0" baseline="27777" sz="300" spc="67">
                <a:latin typeface="Arial"/>
                <a:cs typeface="Arial"/>
              </a:rPr>
              <a:t>H</a:t>
            </a:r>
            <a:r>
              <a:rPr dirty="0" sz="150" spc="15">
                <a:latin typeface="Arial"/>
                <a:cs typeface="Arial"/>
              </a:rPr>
              <a:t>2</a:t>
            </a:r>
            <a:endParaRPr sz="150">
              <a:latin typeface="Arial"/>
              <a:cs typeface="Arial"/>
            </a:endParaRPr>
          </a:p>
        </p:txBody>
      </p:sp>
      <p:sp>
        <p:nvSpPr>
          <p:cNvPr id="364" name="object 364"/>
          <p:cNvSpPr txBox="1"/>
          <p:nvPr/>
        </p:nvSpPr>
        <p:spPr>
          <a:xfrm>
            <a:off x="4516578" y="5409479"/>
            <a:ext cx="139700" cy="70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20"/>
              </a:lnSpc>
            </a:pPr>
            <a:r>
              <a:rPr dirty="0" sz="200" spc="5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220"/>
              </a:lnSpc>
            </a:pPr>
            <a:r>
              <a:rPr dirty="0" sz="200" spc="50">
                <a:latin typeface="Arial"/>
                <a:cs typeface="Arial"/>
              </a:rPr>
              <a:t>N  </a:t>
            </a:r>
            <a:r>
              <a:rPr dirty="0" sz="200" spc="140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365" name="object 365"/>
          <p:cNvSpPr txBox="1"/>
          <p:nvPr/>
        </p:nvSpPr>
        <p:spPr>
          <a:xfrm>
            <a:off x="4387762" y="5244265"/>
            <a:ext cx="133985" cy="62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ts val="19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190"/>
              </a:lnSpc>
            </a:pPr>
            <a:r>
              <a:rPr dirty="0" sz="200" spc="5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366" name="object 366"/>
          <p:cNvSpPr txBox="1"/>
          <p:nvPr/>
        </p:nvSpPr>
        <p:spPr>
          <a:xfrm>
            <a:off x="4678236" y="5083839"/>
            <a:ext cx="140970" cy="123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8419">
              <a:lnSpc>
                <a:spcPct val="100000"/>
              </a:lnSpc>
            </a:pPr>
            <a:r>
              <a:rPr dirty="0" baseline="27777" sz="300" spc="60">
                <a:latin typeface="Arial"/>
                <a:cs typeface="Arial"/>
              </a:rPr>
              <a:t>NH</a:t>
            </a:r>
            <a:r>
              <a:rPr dirty="0" sz="150" spc="40">
                <a:latin typeface="Arial"/>
                <a:cs typeface="Arial"/>
              </a:rPr>
              <a:t>2</a:t>
            </a:r>
            <a:endParaRPr sz="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">
              <a:latin typeface="Times New Roman"/>
              <a:cs typeface="Times New Roman"/>
            </a:endParaRPr>
          </a:p>
          <a:p>
            <a:pPr marL="12700">
              <a:lnSpc>
                <a:spcPts val="215"/>
              </a:lnSpc>
            </a:pPr>
            <a:r>
              <a:rPr dirty="0" sz="200" spc="50">
                <a:latin typeface="Arial"/>
                <a:cs typeface="Arial"/>
              </a:rPr>
              <a:t>N  </a:t>
            </a:r>
            <a:r>
              <a:rPr dirty="0" sz="200" spc="150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215"/>
              </a:lnSpc>
            </a:pPr>
            <a:r>
              <a:rPr dirty="0" sz="200" spc="5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367" name="object 367"/>
          <p:cNvSpPr txBox="1"/>
          <p:nvPr/>
        </p:nvSpPr>
        <p:spPr>
          <a:xfrm>
            <a:off x="4387762" y="5286277"/>
            <a:ext cx="211454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73355" algn="l"/>
              </a:tabLst>
            </a:pPr>
            <a:r>
              <a:rPr dirty="0" sz="200" spc="50">
                <a:latin typeface="Arial"/>
                <a:cs typeface="Arial"/>
              </a:rPr>
              <a:t>N</a:t>
            </a:r>
            <a:r>
              <a:rPr dirty="0" sz="200" spc="50">
                <a:latin typeface="Arial"/>
                <a:cs typeface="Arial"/>
              </a:rPr>
              <a:t>	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368" name="object 368"/>
          <p:cNvSpPr txBox="1"/>
          <p:nvPr/>
        </p:nvSpPr>
        <p:spPr>
          <a:xfrm>
            <a:off x="4885449" y="5506697"/>
            <a:ext cx="89535" cy="4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7" sz="300" spc="89">
                <a:latin typeface="Arial"/>
                <a:cs typeface="Arial"/>
              </a:rPr>
              <a:t>N</a:t>
            </a:r>
            <a:r>
              <a:rPr dirty="0" baseline="27777" sz="300" spc="67">
                <a:latin typeface="Arial"/>
                <a:cs typeface="Arial"/>
              </a:rPr>
              <a:t>H</a:t>
            </a:r>
            <a:r>
              <a:rPr dirty="0" sz="150" spc="15">
                <a:latin typeface="Arial"/>
                <a:cs typeface="Arial"/>
              </a:rPr>
              <a:t>2</a:t>
            </a:r>
            <a:endParaRPr sz="150">
              <a:latin typeface="Arial"/>
              <a:cs typeface="Arial"/>
            </a:endParaRPr>
          </a:p>
        </p:txBody>
      </p:sp>
      <p:sp>
        <p:nvSpPr>
          <p:cNvPr id="369" name="object 369"/>
          <p:cNvSpPr txBox="1"/>
          <p:nvPr/>
        </p:nvSpPr>
        <p:spPr>
          <a:xfrm>
            <a:off x="4840872" y="5409479"/>
            <a:ext cx="140970" cy="70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20"/>
              </a:lnSpc>
            </a:pPr>
            <a:r>
              <a:rPr dirty="0" sz="200" spc="5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220"/>
              </a:lnSpc>
            </a:pPr>
            <a:r>
              <a:rPr dirty="0" sz="200" spc="50">
                <a:latin typeface="Arial"/>
                <a:cs typeface="Arial"/>
              </a:rPr>
              <a:t>N  </a:t>
            </a:r>
            <a:r>
              <a:rPr dirty="0" sz="200" spc="150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370" name="object 370"/>
          <p:cNvSpPr txBox="1"/>
          <p:nvPr/>
        </p:nvSpPr>
        <p:spPr>
          <a:xfrm>
            <a:off x="4712094" y="5244265"/>
            <a:ext cx="133985" cy="62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ts val="19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190"/>
              </a:lnSpc>
            </a:pPr>
            <a:r>
              <a:rPr dirty="0" sz="200" spc="5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371" name="object 371"/>
          <p:cNvSpPr txBox="1"/>
          <p:nvPr/>
        </p:nvSpPr>
        <p:spPr>
          <a:xfrm>
            <a:off x="5002047" y="5083839"/>
            <a:ext cx="141605" cy="123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9055">
              <a:lnSpc>
                <a:spcPct val="100000"/>
              </a:lnSpc>
            </a:pPr>
            <a:r>
              <a:rPr dirty="0" baseline="27777" sz="300" spc="60">
                <a:latin typeface="Arial"/>
                <a:cs typeface="Arial"/>
              </a:rPr>
              <a:t>NH</a:t>
            </a:r>
            <a:r>
              <a:rPr dirty="0" sz="150" spc="40">
                <a:latin typeface="Arial"/>
                <a:cs typeface="Arial"/>
              </a:rPr>
              <a:t>2</a:t>
            </a:r>
            <a:endParaRPr sz="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">
              <a:latin typeface="Times New Roman"/>
              <a:cs typeface="Times New Roman"/>
            </a:endParaRPr>
          </a:p>
          <a:p>
            <a:pPr marL="12700">
              <a:lnSpc>
                <a:spcPts val="215"/>
              </a:lnSpc>
            </a:pPr>
            <a:r>
              <a:rPr dirty="0" sz="200" spc="50">
                <a:latin typeface="Arial"/>
                <a:cs typeface="Arial"/>
              </a:rPr>
              <a:t>N  </a:t>
            </a:r>
            <a:r>
              <a:rPr dirty="0" sz="200" spc="155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215"/>
              </a:lnSpc>
            </a:pPr>
            <a:r>
              <a:rPr dirty="0" sz="200" spc="5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372" name="object 372"/>
          <p:cNvSpPr txBox="1"/>
          <p:nvPr/>
        </p:nvSpPr>
        <p:spPr>
          <a:xfrm>
            <a:off x="5209628" y="5506697"/>
            <a:ext cx="89535" cy="4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7" sz="300" spc="89">
                <a:latin typeface="Arial"/>
                <a:cs typeface="Arial"/>
              </a:rPr>
              <a:t>N</a:t>
            </a:r>
            <a:r>
              <a:rPr dirty="0" baseline="27777" sz="300" spc="67">
                <a:latin typeface="Arial"/>
                <a:cs typeface="Arial"/>
              </a:rPr>
              <a:t>H</a:t>
            </a:r>
            <a:r>
              <a:rPr dirty="0" sz="150" spc="15">
                <a:latin typeface="Arial"/>
                <a:cs typeface="Arial"/>
              </a:rPr>
              <a:t>2</a:t>
            </a:r>
            <a:endParaRPr sz="150">
              <a:latin typeface="Arial"/>
              <a:cs typeface="Arial"/>
            </a:endParaRPr>
          </a:p>
        </p:txBody>
      </p:sp>
      <p:sp>
        <p:nvSpPr>
          <p:cNvPr id="373" name="object 373"/>
          <p:cNvSpPr txBox="1"/>
          <p:nvPr/>
        </p:nvSpPr>
        <p:spPr>
          <a:xfrm>
            <a:off x="5165242" y="5409479"/>
            <a:ext cx="140970" cy="70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20"/>
              </a:lnSpc>
            </a:pPr>
            <a:r>
              <a:rPr dirty="0" sz="200" spc="5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220"/>
              </a:lnSpc>
            </a:pPr>
            <a:r>
              <a:rPr dirty="0" sz="200" spc="50">
                <a:latin typeface="Arial"/>
                <a:cs typeface="Arial"/>
              </a:rPr>
              <a:t>N  </a:t>
            </a:r>
            <a:r>
              <a:rPr dirty="0" sz="200" spc="150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374" name="object 374"/>
          <p:cNvSpPr txBox="1"/>
          <p:nvPr/>
        </p:nvSpPr>
        <p:spPr>
          <a:xfrm>
            <a:off x="4712094" y="5286277"/>
            <a:ext cx="37274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73355" algn="l"/>
                <a:tab pos="334645" algn="l"/>
              </a:tabLst>
            </a:pPr>
            <a:r>
              <a:rPr dirty="0" sz="200" spc="50">
                <a:latin typeface="Arial"/>
                <a:cs typeface="Arial"/>
              </a:rPr>
              <a:t>N</a:t>
            </a:r>
            <a:r>
              <a:rPr dirty="0" sz="200" spc="50">
                <a:latin typeface="Arial"/>
                <a:cs typeface="Arial"/>
              </a:rPr>
              <a:t>	</a:t>
            </a:r>
            <a:r>
              <a:rPr dirty="0" sz="200" spc="50">
                <a:latin typeface="Arial"/>
                <a:cs typeface="Arial"/>
              </a:rPr>
              <a:t>N</a:t>
            </a:r>
            <a:r>
              <a:rPr dirty="0" sz="200" spc="50">
                <a:latin typeface="Arial"/>
                <a:cs typeface="Arial"/>
              </a:rPr>
              <a:t>	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375" name="object 375"/>
          <p:cNvSpPr txBox="1"/>
          <p:nvPr/>
        </p:nvSpPr>
        <p:spPr>
          <a:xfrm>
            <a:off x="5034419" y="5244265"/>
            <a:ext cx="137160" cy="62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ts val="19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190"/>
              </a:lnSpc>
            </a:pPr>
            <a:r>
              <a:rPr dirty="0" sz="200" spc="5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376" name="object 376"/>
          <p:cNvSpPr txBox="1"/>
          <p:nvPr/>
        </p:nvSpPr>
        <p:spPr>
          <a:xfrm>
            <a:off x="4548912" y="5310686"/>
            <a:ext cx="705485" cy="60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36550" algn="l"/>
                <a:tab pos="628650" algn="l"/>
              </a:tabLst>
            </a:pPr>
            <a:r>
              <a:rPr dirty="0" sz="200" spc="50">
                <a:latin typeface="Arial"/>
                <a:cs typeface="Arial"/>
              </a:rPr>
              <a:t>H</a:t>
            </a:r>
            <a:r>
              <a:rPr dirty="0" sz="200" spc="50">
                <a:latin typeface="Arial"/>
                <a:cs typeface="Arial"/>
              </a:rPr>
              <a:t>       </a:t>
            </a:r>
            <a:r>
              <a:rPr dirty="0" sz="200" spc="10">
                <a:latin typeface="Arial"/>
                <a:cs typeface="Arial"/>
              </a:rPr>
              <a:t> </a:t>
            </a:r>
            <a:r>
              <a:rPr dirty="0" baseline="-41666" sz="300" spc="75">
                <a:latin typeface="Arial"/>
                <a:cs typeface="Arial"/>
              </a:rPr>
              <a:t>O</a:t>
            </a:r>
            <a:r>
              <a:rPr dirty="0" baseline="-41666" sz="300">
                <a:latin typeface="Arial"/>
                <a:cs typeface="Arial"/>
              </a:rPr>
              <a:t>	</a:t>
            </a:r>
            <a:r>
              <a:rPr dirty="0" sz="200" spc="50">
                <a:latin typeface="Arial"/>
                <a:cs typeface="Arial"/>
              </a:rPr>
              <a:t>H</a:t>
            </a:r>
            <a:r>
              <a:rPr dirty="0" sz="200">
                <a:latin typeface="Arial"/>
                <a:cs typeface="Arial"/>
              </a:rPr>
              <a:t>       </a:t>
            </a:r>
            <a:r>
              <a:rPr dirty="0" sz="200" spc="10">
                <a:latin typeface="Arial"/>
                <a:cs typeface="Arial"/>
              </a:rPr>
              <a:t> </a:t>
            </a:r>
            <a:r>
              <a:rPr dirty="0" baseline="-41666" sz="300" spc="75">
                <a:latin typeface="Arial"/>
                <a:cs typeface="Arial"/>
              </a:rPr>
              <a:t>O</a:t>
            </a:r>
            <a:r>
              <a:rPr dirty="0" baseline="-41666" sz="300">
                <a:latin typeface="Arial"/>
                <a:cs typeface="Arial"/>
              </a:rPr>
              <a:t>	</a:t>
            </a:r>
            <a:r>
              <a:rPr dirty="0" baseline="13888" sz="300" spc="67">
                <a:latin typeface="Arial"/>
                <a:cs typeface="Arial"/>
              </a:rPr>
              <a:t>N</a:t>
            </a:r>
            <a:r>
              <a:rPr dirty="0" baseline="13888" sz="300" spc="89">
                <a:latin typeface="Arial"/>
                <a:cs typeface="Arial"/>
              </a:rPr>
              <a:t>H</a:t>
            </a:r>
            <a:r>
              <a:rPr dirty="0" baseline="-18518" sz="225" spc="22">
                <a:latin typeface="Arial"/>
                <a:cs typeface="Arial"/>
              </a:rPr>
              <a:t>2</a:t>
            </a:r>
            <a:endParaRPr baseline="-18518" sz="225">
              <a:latin typeface="Arial"/>
              <a:cs typeface="Arial"/>
            </a:endParaRPr>
          </a:p>
        </p:txBody>
      </p:sp>
      <p:sp>
        <p:nvSpPr>
          <p:cNvPr id="377" name="object 377"/>
          <p:cNvSpPr txBox="1"/>
          <p:nvPr/>
        </p:nvSpPr>
        <p:spPr>
          <a:xfrm>
            <a:off x="3471879" y="5507878"/>
            <a:ext cx="89535" cy="4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7" sz="300" spc="67">
                <a:latin typeface="Arial"/>
                <a:cs typeface="Arial"/>
              </a:rPr>
              <a:t>N</a:t>
            </a:r>
            <a:r>
              <a:rPr dirty="0" baseline="27777" sz="300" spc="89">
                <a:latin typeface="Arial"/>
                <a:cs typeface="Arial"/>
              </a:rPr>
              <a:t>H</a:t>
            </a:r>
            <a:r>
              <a:rPr dirty="0" sz="150" spc="15">
                <a:latin typeface="Arial"/>
                <a:cs typeface="Arial"/>
              </a:rPr>
              <a:t>2</a:t>
            </a:r>
            <a:endParaRPr sz="150">
              <a:latin typeface="Arial"/>
              <a:cs typeface="Arial"/>
            </a:endParaRPr>
          </a:p>
        </p:txBody>
      </p:sp>
      <p:sp>
        <p:nvSpPr>
          <p:cNvPr id="378" name="object 378"/>
          <p:cNvSpPr txBox="1"/>
          <p:nvPr/>
        </p:nvSpPr>
        <p:spPr>
          <a:xfrm>
            <a:off x="3296556" y="5246653"/>
            <a:ext cx="135890" cy="615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41666" sz="300" spc="75">
                <a:latin typeface="Arial"/>
                <a:cs typeface="Arial"/>
              </a:rPr>
              <a:t>H  </a:t>
            </a:r>
            <a:r>
              <a:rPr dirty="0" baseline="-41666" sz="300" spc="142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379" name="object 379"/>
          <p:cNvSpPr txBox="1"/>
          <p:nvPr/>
        </p:nvSpPr>
        <p:spPr>
          <a:xfrm>
            <a:off x="3616354" y="5246653"/>
            <a:ext cx="135255" cy="615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41666" sz="300" spc="75">
                <a:latin typeface="Arial"/>
                <a:cs typeface="Arial"/>
              </a:rPr>
              <a:t>H  </a:t>
            </a:r>
            <a:r>
              <a:rPr dirty="0" baseline="-41666" sz="300" spc="135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380" name="object 380"/>
          <p:cNvSpPr txBox="1"/>
          <p:nvPr/>
        </p:nvSpPr>
        <p:spPr>
          <a:xfrm>
            <a:off x="3459750" y="5288664"/>
            <a:ext cx="36957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68910" algn="l"/>
                <a:tab pos="331470" algn="l"/>
              </a:tabLst>
            </a:pPr>
            <a:r>
              <a:rPr dirty="0" sz="200" spc="50">
                <a:latin typeface="Arial"/>
                <a:cs typeface="Arial"/>
              </a:rPr>
              <a:t>N</a:t>
            </a:r>
            <a:r>
              <a:rPr dirty="0" sz="200" spc="50">
                <a:latin typeface="Arial"/>
                <a:cs typeface="Arial"/>
              </a:rPr>
              <a:t>	</a:t>
            </a:r>
            <a:r>
              <a:rPr dirty="0" sz="200" spc="50">
                <a:latin typeface="Arial"/>
                <a:cs typeface="Arial"/>
              </a:rPr>
              <a:t>N</a:t>
            </a:r>
            <a:r>
              <a:rPr dirty="0" sz="200" spc="50">
                <a:latin typeface="Arial"/>
                <a:cs typeface="Arial"/>
              </a:rPr>
              <a:t>	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381" name="object 381"/>
          <p:cNvSpPr txBox="1"/>
          <p:nvPr/>
        </p:nvSpPr>
        <p:spPr>
          <a:xfrm>
            <a:off x="4204896" y="5107423"/>
            <a:ext cx="226060" cy="4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13888" sz="300" spc="60">
                <a:latin typeface="Arial"/>
                <a:cs typeface="Arial"/>
              </a:rPr>
              <a:t>NH</a:t>
            </a:r>
            <a:r>
              <a:rPr dirty="0" sz="150" spc="40">
                <a:latin typeface="Arial"/>
                <a:cs typeface="Arial"/>
              </a:rPr>
              <a:t>2    </a:t>
            </a:r>
            <a:r>
              <a:rPr dirty="0" sz="150" spc="110">
                <a:latin typeface="Arial"/>
                <a:cs typeface="Arial"/>
              </a:rPr>
              <a:t> </a:t>
            </a:r>
            <a:r>
              <a:rPr dirty="0" baseline="27777" sz="300" spc="60">
                <a:latin typeface="Arial"/>
                <a:cs typeface="Arial"/>
              </a:rPr>
              <a:t>NH</a:t>
            </a:r>
            <a:r>
              <a:rPr dirty="0" sz="150" spc="40">
                <a:latin typeface="Arial"/>
                <a:cs typeface="Arial"/>
              </a:rPr>
              <a:t>2</a:t>
            </a:r>
            <a:endParaRPr sz="150">
              <a:latin typeface="Arial"/>
              <a:cs typeface="Arial"/>
            </a:endParaRPr>
          </a:p>
        </p:txBody>
      </p:sp>
      <p:sp>
        <p:nvSpPr>
          <p:cNvPr id="382" name="object 382"/>
          <p:cNvSpPr txBox="1"/>
          <p:nvPr/>
        </p:nvSpPr>
        <p:spPr>
          <a:xfrm>
            <a:off x="3114209" y="5352698"/>
            <a:ext cx="5270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383" name="object 383"/>
          <p:cNvSpPr txBox="1"/>
          <p:nvPr/>
        </p:nvSpPr>
        <p:spPr>
          <a:xfrm>
            <a:off x="2920205" y="5403066"/>
            <a:ext cx="16446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N    </a:t>
            </a:r>
            <a:r>
              <a:rPr dirty="0" sz="200" spc="120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384" name="object 384"/>
          <p:cNvSpPr txBox="1"/>
          <p:nvPr/>
        </p:nvSpPr>
        <p:spPr>
          <a:xfrm>
            <a:off x="2917195" y="5311880"/>
            <a:ext cx="16256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N    </a:t>
            </a:r>
            <a:r>
              <a:rPr dirty="0" sz="200" spc="110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385" name="object 385"/>
          <p:cNvSpPr txBox="1"/>
          <p:nvPr/>
        </p:nvSpPr>
        <p:spPr>
          <a:xfrm>
            <a:off x="2772720" y="5431501"/>
            <a:ext cx="5270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386" name="object 386"/>
          <p:cNvSpPr txBox="1"/>
          <p:nvPr/>
        </p:nvSpPr>
        <p:spPr>
          <a:xfrm>
            <a:off x="2822212" y="5361473"/>
            <a:ext cx="7620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0">
                <a:latin typeface="Arial"/>
                <a:cs typeface="Arial"/>
              </a:rPr>
              <a:t>O</a:t>
            </a:r>
            <a:r>
              <a:rPr dirty="0" sz="200" spc="5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387" name="object 387"/>
          <p:cNvSpPr txBox="1"/>
          <p:nvPr/>
        </p:nvSpPr>
        <p:spPr>
          <a:xfrm>
            <a:off x="2883337" y="5195053"/>
            <a:ext cx="5270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388" name="object 388"/>
          <p:cNvSpPr txBox="1"/>
          <p:nvPr/>
        </p:nvSpPr>
        <p:spPr>
          <a:xfrm>
            <a:off x="2969735" y="5234258"/>
            <a:ext cx="7747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r>
              <a:rPr dirty="0" sz="200" spc="5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389" name="object 389"/>
          <p:cNvSpPr txBox="1"/>
          <p:nvPr/>
        </p:nvSpPr>
        <p:spPr>
          <a:xfrm>
            <a:off x="3066216" y="5517886"/>
            <a:ext cx="5270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390" name="object 390"/>
          <p:cNvSpPr txBox="1"/>
          <p:nvPr/>
        </p:nvSpPr>
        <p:spPr>
          <a:xfrm>
            <a:off x="2954071" y="5479494"/>
            <a:ext cx="7874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60">
                <a:latin typeface="Arial"/>
                <a:cs typeface="Arial"/>
              </a:rPr>
              <a:t>H</a:t>
            </a: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391" name="object 391"/>
          <p:cNvSpPr txBox="1"/>
          <p:nvPr/>
        </p:nvSpPr>
        <p:spPr>
          <a:xfrm>
            <a:off x="3163206" y="5287471"/>
            <a:ext cx="18415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N      </a:t>
            </a:r>
            <a:r>
              <a:rPr dirty="0" sz="200" spc="65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392" name="object 392"/>
          <p:cNvSpPr txBox="1"/>
          <p:nvPr/>
        </p:nvSpPr>
        <p:spPr>
          <a:xfrm>
            <a:off x="3163206" y="5277948"/>
            <a:ext cx="75184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6860" marR="5080" indent="-264795">
              <a:lnSpc>
                <a:spcPct val="267700"/>
              </a:lnSpc>
              <a:tabLst>
                <a:tab pos="308610" algn="l"/>
                <a:tab pos="628015" algn="l"/>
              </a:tabLst>
            </a:pPr>
            <a:r>
              <a:rPr dirty="0" baseline="41666" sz="300" spc="75">
                <a:latin typeface="Arial"/>
                <a:cs typeface="Arial"/>
              </a:rPr>
              <a:t>H     </a:t>
            </a:r>
            <a:r>
              <a:rPr dirty="0" baseline="41666" sz="300" spc="112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O		</a:t>
            </a:r>
            <a:r>
              <a:rPr dirty="0" baseline="41666" sz="300" spc="75">
                <a:latin typeface="Arial"/>
                <a:cs typeface="Arial"/>
              </a:rPr>
              <a:t>H  </a:t>
            </a:r>
            <a:r>
              <a:rPr dirty="0" baseline="41666" sz="300" spc="135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O </a:t>
            </a:r>
            <a:r>
              <a:rPr dirty="0" sz="200">
                <a:latin typeface="Arial"/>
                <a:cs typeface="Arial"/>
              </a:rPr>
              <a:t>	</a:t>
            </a:r>
            <a:r>
              <a:rPr dirty="0" baseline="41666" sz="300" spc="75">
                <a:latin typeface="Arial"/>
                <a:cs typeface="Arial"/>
              </a:rPr>
              <a:t>H</a:t>
            </a:r>
            <a:r>
              <a:rPr dirty="0" baseline="41666" sz="300">
                <a:latin typeface="Arial"/>
                <a:cs typeface="Arial"/>
              </a:rPr>
              <a:t>       </a:t>
            </a:r>
            <a:r>
              <a:rPr dirty="0" baseline="41666" sz="300" spc="22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O</a:t>
            </a:r>
            <a:r>
              <a:rPr dirty="0" sz="200" spc="15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  <a:p>
            <a:pPr algn="ctr" marR="75565">
              <a:lnSpc>
                <a:spcPts val="204"/>
              </a:lnSpc>
            </a:pPr>
            <a:r>
              <a:rPr dirty="0" sz="200" spc="50">
                <a:latin typeface="Arial"/>
                <a:cs typeface="Arial"/>
              </a:rPr>
              <a:t>N  </a:t>
            </a:r>
            <a:r>
              <a:rPr dirty="0" sz="200" spc="135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393" name="object 393"/>
          <p:cNvSpPr txBox="1"/>
          <p:nvPr/>
        </p:nvSpPr>
        <p:spPr>
          <a:xfrm>
            <a:off x="3915946" y="5246653"/>
            <a:ext cx="295275" cy="121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41666" sz="300" spc="75">
                <a:latin typeface="Arial"/>
                <a:cs typeface="Arial"/>
              </a:rPr>
              <a:t>H  </a:t>
            </a:r>
            <a:r>
              <a:rPr dirty="0" baseline="-41666" sz="300" spc="135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70180" algn="l"/>
              </a:tabLst>
            </a:pPr>
            <a:r>
              <a:rPr dirty="0" sz="200" spc="50">
                <a:latin typeface="Arial"/>
                <a:cs typeface="Arial"/>
              </a:rPr>
              <a:t>N	N</a:t>
            </a:r>
            <a:endParaRPr sz="200">
              <a:latin typeface="Arial"/>
              <a:cs typeface="Arial"/>
            </a:endParaRPr>
          </a:p>
          <a:p>
            <a:pPr marL="170180">
              <a:lnSpc>
                <a:spcPct val="100000"/>
              </a:lnSpc>
              <a:spcBef>
                <a:spcPts val="30"/>
              </a:spcBef>
            </a:pPr>
            <a:r>
              <a:rPr dirty="0" baseline="27777" sz="300" spc="75">
                <a:latin typeface="Arial"/>
                <a:cs typeface="Arial"/>
              </a:rPr>
              <a:t>H  </a:t>
            </a:r>
            <a:r>
              <a:rPr dirty="0" baseline="27777" sz="300" spc="157">
                <a:latin typeface="Arial"/>
                <a:cs typeface="Arial"/>
              </a:rPr>
              <a:t> </a:t>
            </a:r>
            <a:r>
              <a:rPr dirty="0" sz="200" spc="50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394" name="object 394"/>
          <p:cNvSpPr txBox="1"/>
          <p:nvPr/>
        </p:nvSpPr>
        <p:spPr>
          <a:xfrm>
            <a:off x="4201873" y="5262655"/>
            <a:ext cx="5080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395" name="object 395"/>
          <p:cNvSpPr txBox="1"/>
          <p:nvPr/>
        </p:nvSpPr>
        <p:spPr>
          <a:xfrm>
            <a:off x="3791639" y="5676468"/>
            <a:ext cx="375920" cy="68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50" spc="110">
                <a:latin typeface="Arial"/>
                <a:cs typeface="Arial"/>
              </a:rPr>
              <a:t>MW</a:t>
            </a:r>
            <a:r>
              <a:rPr dirty="0" sz="350" spc="-25">
                <a:latin typeface="Arial"/>
                <a:cs typeface="Arial"/>
              </a:rPr>
              <a:t> </a:t>
            </a:r>
            <a:r>
              <a:rPr dirty="0" sz="350" spc="40">
                <a:latin typeface="Arial"/>
                <a:cs typeface="Arial"/>
              </a:rPr>
              <a:t>- </a:t>
            </a:r>
            <a:r>
              <a:rPr dirty="0" sz="350" spc="60">
                <a:latin typeface="Arial"/>
                <a:cs typeface="Arial"/>
              </a:rPr>
              <a:t>2160.6</a:t>
            </a:r>
            <a:endParaRPr sz="350">
              <a:latin typeface="Arial"/>
              <a:cs typeface="Arial"/>
            </a:endParaRPr>
          </a:p>
        </p:txBody>
      </p:sp>
      <p:sp>
        <p:nvSpPr>
          <p:cNvPr id="396" name="object 396"/>
          <p:cNvSpPr/>
          <p:nvPr/>
        </p:nvSpPr>
        <p:spPr>
          <a:xfrm>
            <a:off x="5555789" y="5109602"/>
            <a:ext cx="3035720" cy="4354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7" name="object 397"/>
          <p:cNvSpPr txBox="1"/>
          <p:nvPr/>
        </p:nvSpPr>
        <p:spPr>
          <a:xfrm>
            <a:off x="7041357" y="5090685"/>
            <a:ext cx="14351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9690">
              <a:lnSpc>
                <a:spcPct val="100000"/>
              </a:lnSpc>
            </a:pPr>
            <a:r>
              <a:rPr dirty="0" baseline="13888" sz="300" spc="60">
                <a:latin typeface="Arial"/>
                <a:cs typeface="Arial"/>
              </a:rPr>
              <a:t>NH</a:t>
            </a:r>
            <a:r>
              <a:rPr dirty="0" sz="100" spc="40">
                <a:latin typeface="Arial"/>
                <a:cs typeface="Arial"/>
              </a:rPr>
              <a:t>2</a:t>
            </a:r>
            <a:endParaRPr sz="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200">
              <a:latin typeface="Times New Roman"/>
              <a:cs typeface="Times New Roman"/>
            </a:endParaRPr>
          </a:p>
          <a:p>
            <a:pPr marL="12700">
              <a:lnSpc>
                <a:spcPts val="215"/>
              </a:lnSpc>
            </a:pPr>
            <a:r>
              <a:rPr dirty="0" sz="200" spc="40">
                <a:latin typeface="Arial"/>
                <a:cs typeface="Arial"/>
              </a:rPr>
              <a:t>N   </a:t>
            </a:r>
            <a:r>
              <a:rPr dirty="0" sz="200" spc="114">
                <a:latin typeface="Arial"/>
                <a:cs typeface="Arial"/>
              </a:rPr>
              <a:t> 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215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398" name="object 398"/>
          <p:cNvSpPr txBox="1"/>
          <p:nvPr/>
        </p:nvSpPr>
        <p:spPr>
          <a:xfrm>
            <a:off x="6992361" y="5359721"/>
            <a:ext cx="5143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399" name="object 399"/>
          <p:cNvSpPr txBox="1"/>
          <p:nvPr/>
        </p:nvSpPr>
        <p:spPr>
          <a:xfrm>
            <a:off x="7260406" y="5554094"/>
            <a:ext cx="84455" cy="4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7" sz="300" spc="60">
                <a:latin typeface="Arial"/>
                <a:cs typeface="Arial"/>
              </a:rPr>
              <a:t>N</a:t>
            </a:r>
            <a:r>
              <a:rPr dirty="0" baseline="27777" sz="300" spc="44">
                <a:latin typeface="Arial"/>
                <a:cs typeface="Arial"/>
              </a:rPr>
              <a:t>H</a:t>
            </a:r>
            <a:r>
              <a:rPr dirty="0" sz="100" spc="35">
                <a:latin typeface="Arial"/>
                <a:cs typeface="Arial"/>
              </a:rPr>
              <a:t>2</a:t>
            </a:r>
            <a:endParaRPr sz="100">
              <a:latin typeface="Arial"/>
              <a:cs typeface="Arial"/>
            </a:endParaRPr>
          </a:p>
        </p:txBody>
      </p:sp>
      <p:sp>
        <p:nvSpPr>
          <p:cNvPr id="400" name="object 400"/>
          <p:cNvSpPr txBox="1"/>
          <p:nvPr/>
        </p:nvSpPr>
        <p:spPr>
          <a:xfrm>
            <a:off x="7211372" y="5451288"/>
            <a:ext cx="14541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20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  <a:p>
            <a:pPr marL="13970">
              <a:lnSpc>
                <a:spcPts val="220"/>
              </a:lnSpc>
            </a:pPr>
            <a:r>
              <a:rPr dirty="0" sz="200" spc="40">
                <a:latin typeface="Arial"/>
                <a:cs typeface="Arial"/>
              </a:rPr>
              <a:t>N   </a:t>
            </a:r>
            <a:r>
              <a:rPr dirty="0" sz="200" spc="110">
                <a:latin typeface="Arial"/>
                <a:cs typeface="Arial"/>
              </a:rPr>
              <a:t> 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401" name="object 401"/>
          <p:cNvSpPr txBox="1"/>
          <p:nvPr/>
        </p:nvSpPr>
        <p:spPr>
          <a:xfrm>
            <a:off x="7075482" y="5268192"/>
            <a:ext cx="215265" cy="115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8255">
              <a:lnSpc>
                <a:spcPts val="2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180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  <a:p>
            <a:pPr algn="r" marR="5080">
              <a:lnSpc>
                <a:spcPts val="200"/>
              </a:lnSpc>
              <a:tabLst>
                <a:tab pos="165100" algn="l"/>
              </a:tabLst>
            </a:pPr>
            <a:r>
              <a:rPr dirty="0" sz="200" spc="40">
                <a:latin typeface="Arial"/>
                <a:cs typeface="Arial"/>
              </a:rPr>
              <a:t>N</a:t>
            </a:r>
            <a:r>
              <a:rPr dirty="0" sz="200" spc="40">
                <a:latin typeface="Arial"/>
                <a:cs typeface="Arial"/>
              </a:rPr>
              <a:t>	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  <a:p>
            <a:pPr algn="r" marR="5080">
              <a:lnSpc>
                <a:spcPts val="220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402" name="object 402"/>
          <p:cNvSpPr txBox="1"/>
          <p:nvPr/>
        </p:nvSpPr>
        <p:spPr>
          <a:xfrm>
            <a:off x="7328008" y="5359721"/>
            <a:ext cx="5143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03" name="object 403"/>
          <p:cNvSpPr txBox="1"/>
          <p:nvPr/>
        </p:nvSpPr>
        <p:spPr>
          <a:xfrm>
            <a:off x="7507306" y="5406787"/>
            <a:ext cx="7620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404" name="object 404"/>
          <p:cNvSpPr txBox="1"/>
          <p:nvPr/>
        </p:nvSpPr>
        <p:spPr>
          <a:xfrm>
            <a:off x="7416743" y="5268192"/>
            <a:ext cx="191135" cy="115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37465">
              <a:lnSpc>
                <a:spcPts val="2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180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  <a:p>
            <a:pPr algn="r" marR="5080">
              <a:lnSpc>
                <a:spcPts val="200"/>
              </a:lnSpc>
            </a:pPr>
            <a:r>
              <a:rPr dirty="0" sz="200" spc="40">
                <a:latin typeface="Arial"/>
                <a:cs typeface="Arial"/>
              </a:rPr>
              <a:t>N       </a:t>
            </a:r>
            <a:r>
              <a:rPr dirty="0" sz="200" spc="85">
                <a:latin typeface="Arial"/>
                <a:cs typeface="Arial"/>
              </a:rPr>
              <a:t> 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  <a:p>
            <a:pPr algn="r" marR="6350">
              <a:lnSpc>
                <a:spcPts val="220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405" name="object 405"/>
          <p:cNvSpPr txBox="1"/>
          <p:nvPr/>
        </p:nvSpPr>
        <p:spPr>
          <a:xfrm>
            <a:off x="7645050" y="5359721"/>
            <a:ext cx="5143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06" name="object 406"/>
          <p:cNvSpPr txBox="1"/>
          <p:nvPr/>
        </p:nvSpPr>
        <p:spPr>
          <a:xfrm>
            <a:off x="7786503" y="5149511"/>
            <a:ext cx="7620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407" name="object 407"/>
          <p:cNvSpPr txBox="1"/>
          <p:nvPr/>
        </p:nvSpPr>
        <p:spPr>
          <a:xfrm>
            <a:off x="7818760" y="5406787"/>
            <a:ext cx="7556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408" name="object 408"/>
          <p:cNvSpPr txBox="1"/>
          <p:nvPr/>
        </p:nvSpPr>
        <p:spPr>
          <a:xfrm>
            <a:off x="8005615" y="5090685"/>
            <a:ext cx="14351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9055">
              <a:lnSpc>
                <a:spcPct val="100000"/>
              </a:lnSpc>
            </a:pPr>
            <a:r>
              <a:rPr dirty="0" baseline="13888" sz="300" spc="52">
                <a:latin typeface="Arial"/>
                <a:cs typeface="Arial"/>
              </a:rPr>
              <a:t>NH</a:t>
            </a:r>
            <a:r>
              <a:rPr dirty="0" sz="100" spc="35">
                <a:latin typeface="Arial"/>
                <a:cs typeface="Arial"/>
              </a:rPr>
              <a:t>2</a:t>
            </a:r>
            <a:endParaRPr sz="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200">
              <a:latin typeface="Times New Roman"/>
              <a:cs typeface="Times New Roman"/>
            </a:endParaRPr>
          </a:p>
          <a:p>
            <a:pPr marL="13970">
              <a:lnSpc>
                <a:spcPts val="215"/>
              </a:lnSpc>
            </a:pPr>
            <a:r>
              <a:rPr dirty="0" sz="200" spc="40">
                <a:latin typeface="Arial"/>
                <a:cs typeface="Arial"/>
              </a:rPr>
              <a:t>N   </a:t>
            </a:r>
            <a:r>
              <a:rPr dirty="0" sz="200" spc="100">
                <a:latin typeface="Arial"/>
                <a:cs typeface="Arial"/>
              </a:rPr>
              <a:t> 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215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409" name="object 409"/>
          <p:cNvSpPr txBox="1"/>
          <p:nvPr/>
        </p:nvSpPr>
        <p:spPr>
          <a:xfrm>
            <a:off x="7730025" y="5268192"/>
            <a:ext cx="189230" cy="115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3975">
              <a:lnSpc>
                <a:spcPts val="2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180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  <a:p>
            <a:pPr algn="r" marR="5080">
              <a:lnSpc>
                <a:spcPts val="200"/>
              </a:lnSpc>
            </a:pPr>
            <a:r>
              <a:rPr dirty="0" sz="200" spc="40">
                <a:latin typeface="Arial"/>
                <a:cs typeface="Arial"/>
              </a:rPr>
              <a:t>N       </a:t>
            </a:r>
            <a:r>
              <a:rPr dirty="0" sz="200" spc="85">
                <a:latin typeface="Arial"/>
                <a:cs typeface="Arial"/>
              </a:rPr>
              <a:t> 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  <a:p>
            <a:pPr algn="r" marR="6350">
              <a:lnSpc>
                <a:spcPts val="220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410" name="object 410"/>
          <p:cNvSpPr txBox="1"/>
          <p:nvPr/>
        </p:nvSpPr>
        <p:spPr>
          <a:xfrm>
            <a:off x="7956505" y="5359721"/>
            <a:ext cx="5143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11" name="object 411"/>
          <p:cNvSpPr txBox="1"/>
          <p:nvPr/>
        </p:nvSpPr>
        <p:spPr>
          <a:xfrm>
            <a:off x="8224549" y="5554094"/>
            <a:ext cx="84455" cy="4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7" sz="300" spc="60">
                <a:latin typeface="Arial"/>
                <a:cs typeface="Arial"/>
              </a:rPr>
              <a:t>N</a:t>
            </a:r>
            <a:r>
              <a:rPr dirty="0" baseline="27777" sz="300" spc="44">
                <a:latin typeface="Arial"/>
                <a:cs typeface="Arial"/>
              </a:rPr>
              <a:t>H</a:t>
            </a:r>
            <a:r>
              <a:rPr dirty="0" sz="100" spc="35">
                <a:latin typeface="Arial"/>
                <a:cs typeface="Arial"/>
              </a:rPr>
              <a:t>2</a:t>
            </a:r>
            <a:endParaRPr sz="100">
              <a:latin typeface="Arial"/>
              <a:cs typeface="Arial"/>
            </a:endParaRPr>
          </a:p>
        </p:txBody>
      </p:sp>
      <p:sp>
        <p:nvSpPr>
          <p:cNvPr id="412" name="object 412"/>
          <p:cNvSpPr txBox="1"/>
          <p:nvPr/>
        </p:nvSpPr>
        <p:spPr>
          <a:xfrm>
            <a:off x="8177331" y="5451288"/>
            <a:ext cx="141605" cy="69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20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220"/>
              </a:lnSpc>
            </a:pPr>
            <a:r>
              <a:rPr dirty="0" sz="200" spc="40">
                <a:latin typeface="Arial"/>
                <a:cs typeface="Arial"/>
              </a:rPr>
              <a:t>N   </a:t>
            </a:r>
            <a:r>
              <a:rPr dirty="0" sz="200" spc="100">
                <a:latin typeface="Arial"/>
                <a:cs typeface="Arial"/>
              </a:rPr>
              <a:t> 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413" name="object 413"/>
          <p:cNvSpPr txBox="1"/>
          <p:nvPr/>
        </p:nvSpPr>
        <p:spPr>
          <a:xfrm>
            <a:off x="8346775" y="5090685"/>
            <a:ext cx="143510" cy="130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9690">
              <a:lnSpc>
                <a:spcPct val="100000"/>
              </a:lnSpc>
            </a:pPr>
            <a:r>
              <a:rPr dirty="0" baseline="13888" sz="300" spc="52">
                <a:latin typeface="Arial"/>
                <a:cs typeface="Arial"/>
              </a:rPr>
              <a:t>NH</a:t>
            </a:r>
            <a:r>
              <a:rPr dirty="0" sz="100" spc="35">
                <a:latin typeface="Arial"/>
                <a:cs typeface="Arial"/>
              </a:rPr>
              <a:t>2</a:t>
            </a:r>
            <a:endParaRPr sz="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200">
              <a:latin typeface="Times New Roman"/>
              <a:cs typeface="Times New Roman"/>
            </a:endParaRPr>
          </a:p>
          <a:p>
            <a:pPr marL="12700">
              <a:lnSpc>
                <a:spcPts val="215"/>
              </a:lnSpc>
            </a:pPr>
            <a:r>
              <a:rPr dirty="0" sz="200" spc="40">
                <a:latin typeface="Arial"/>
                <a:cs typeface="Arial"/>
              </a:rPr>
              <a:t>N   </a:t>
            </a:r>
            <a:r>
              <a:rPr dirty="0" sz="200" spc="110">
                <a:latin typeface="Arial"/>
                <a:cs typeface="Arial"/>
              </a:rPr>
              <a:t> 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215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414" name="object 414"/>
          <p:cNvSpPr txBox="1"/>
          <p:nvPr/>
        </p:nvSpPr>
        <p:spPr>
          <a:xfrm>
            <a:off x="8039626" y="5268192"/>
            <a:ext cx="220345" cy="115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4445">
              <a:lnSpc>
                <a:spcPts val="2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180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  <a:p>
            <a:pPr algn="r" marR="5080">
              <a:lnSpc>
                <a:spcPts val="200"/>
              </a:lnSpc>
              <a:tabLst>
                <a:tab pos="170815" algn="l"/>
              </a:tabLst>
            </a:pPr>
            <a:r>
              <a:rPr dirty="0" sz="200" spc="40">
                <a:latin typeface="Arial"/>
                <a:cs typeface="Arial"/>
              </a:rPr>
              <a:t>N</a:t>
            </a:r>
            <a:r>
              <a:rPr dirty="0" sz="200" spc="40">
                <a:latin typeface="Arial"/>
                <a:cs typeface="Arial"/>
              </a:rPr>
              <a:t>	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  <a:p>
            <a:pPr algn="r" marR="6350">
              <a:lnSpc>
                <a:spcPts val="220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415" name="object 415"/>
          <p:cNvSpPr txBox="1"/>
          <p:nvPr/>
        </p:nvSpPr>
        <p:spPr>
          <a:xfrm>
            <a:off x="8295784" y="5359721"/>
            <a:ext cx="5143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16" name="object 416"/>
          <p:cNvSpPr txBox="1"/>
          <p:nvPr/>
        </p:nvSpPr>
        <p:spPr>
          <a:xfrm>
            <a:off x="8380785" y="5268192"/>
            <a:ext cx="139700" cy="901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ts val="2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  <a:p>
            <a:pPr marL="14604" marR="93345" indent="-2540">
              <a:lnSpc>
                <a:spcPts val="200"/>
              </a:lnSpc>
            </a:pPr>
            <a:r>
              <a:rPr dirty="0" sz="200" spc="25">
                <a:latin typeface="Arial"/>
                <a:cs typeface="Arial"/>
              </a:rPr>
              <a:t>H  N</a:t>
            </a:r>
            <a:endParaRPr sz="200">
              <a:latin typeface="Arial"/>
              <a:cs typeface="Arial"/>
            </a:endParaRPr>
          </a:p>
        </p:txBody>
      </p:sp>
      <p:sp>
        <p:nvSpPr>
          <p:cNvPr id="417" name="object 417"/>
          <p:cNvSpPr txBox="1"/>
          <p:nvPr/>
        </p:nvSpPr>
        <p:spPr>
          <a:xfrm>
            <a:off x="8516725" y="5343871"/>
            <a:ext cx="86360" cy="4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7" sz="300" spc="67">
                <a:latin typeface="Arial"/>
                <a:cs typeface="Arial"/>
              </a:rPr>
              <a:t>N</a:t>
            </a:r>
            <a:r>
              <a:rPr dirty="0" baseline="27777" sz="300" spc="60">
                <a:latin typeface="Arial"/>
                <a:cs typeface="Arial"/>
              </a:rPr>
              <a:t>H</a:t>
            </a:r>
            <a:r>
              <a:rPr dirty="0" sz="100" spc="35">
                <a:latin typeface="Arial"/>
                <a:cs typeface="Arial"/>
              </a:rPr>
              <a:t>2</a:t>
            </a:r>
            <a:endParaRPr sz="100">
              <a:latin typeface="Arial"/>
              <a:cs typeface="Arial"/>
            </a:endParaRPr>
          </a:p>
        </p:txBody>
      </p:sp>
      <p:sp>
        <p:nvSpPr>
          <p:cNvPr id="418" name="object 418"/>
          <p:cNvSpPr txBox="1"/>
          <p:nvPr/>
        </p:nvSpPr>
        <p:spPr>
          <a:xfrm>
            <a:off x="6144866" y="5433888"/>
            <a:ext cx="136525" cy="1384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20"/>
              </a:lnSpc>
            </a:pP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  <a:p>
            <a:pPr marL="12700">
              <a:lnSpc>
                <a:spcPts val="220"/>
              </a:lnSpc>
            </a:pPr>
            <a:r>
              <a:rPr dirty="0" sz="200" spc="40">
                <a:latin typeface="Arial"/>
                <a:cs typeface="Arial"/>
              </a:rPr>
              <a:t>N   </a:t>
            </a:r>
            <a:r>
              <a:rPr dirty="0" sz="200" spc="55">
                <a:latin typeface="Arial"/>
                <a:cs typeface="Arial"/>
              </a:rPr>
              <a:t> 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250">
              <a:latin typeface="Times New Roman"/>
              <a:cs typeface="Times New Roman"/>
            </a:endParaRPr>
          </a:p>
          <a:p>
            <a:pPr marL="57785">
              <a:lnSpc>
                <a:spcPct val="100000"/>
              </a:lnSpc>
            </a:pPr>
            <a:r>
              <a:rPr dirty="0" baseline="13888" sz="300" spc="52">
                <a:latin typeface="Arial"/>
                <a:cs typeface="Arial"/>
              </a:rPr>
              <a:t>NH</a:t>
            </a:r>
            <a:r>
              <a:rPr dirty="0" sz="100" spc="35">
                <a:latin typeface="Arial"/>
                <a:cs typeface="Arial"/>
              </a:rPr>
              <a:t>2</a:t>
            </a:r>
            <a:endParaRPr sz="100">
              <a:latin typeface="Arial"/>
              <a:cs typeface="Arial"/>
            </a:endParaRPr>
          </a:p>
        </p:txBody>
      </p:sp>
      <p:sp>
        <p:nvSpPr>
          <p:cNvPr id="419" name="object 419"/>
          <p:cNvSpPr txBox="1"/>
          <p:nvPr/>
        </p:nvSpPr>
        <p:spPr>
          <a:xfrm>
            <a:off x="6020178" y="5268192"/>
            <a:ext cx="130810" cy="62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41666" sz="300" spc="60">
                <a:latin typeface="Arial"/>
                <a:cs typeface="Arial"/>
              </a:rPr>
              <a:t>H  </a:t>
            </a:r>
            <a:r>
              <a:rPr dirty="0" baseline="-41666" sz="300" spc="135">
                <a:latin typeface="Arial"/>
                <a:cs typeface="Arial"/>
              </a:rPr>
              <a:t> </a:t>
            </a: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20" name="object 420"/>
          <p:cNvSpPr txBox="1"/>
          <p:nvPr/>
        </p:nvSpPr>
        <p:spPr>
          <a:xfrm>
            <a:off x="6329740" y="5268192"/>
            <a:ext cx="130810" cy="62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41666" sz="300" spc="60">
                <a:latin typeface="Arial"/>
                <a:cs typeface="Arial"/>
              </a:rPr>
              <a:t>H  </a:t>
            </a:r>
            <a:r>
              <a:rPr dirty="0" baseline="-41666" sz="300" spc="135">
                <a:latin typeface="Arial"/>
                <a:cs typeface="Arial"/>
              </a:rPr>
              <a:t> </a:t>
            </a: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21" name="object 421"/>
          <p:cNvSpPr txBox="1"/>
          <p:nvPr/>
        </p:nvSpPr>
        <p:spPr>
          <a:xfrm>
            <a:off x="6020178" y="5309086"/>
            <a:ext cx="51625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69545" algn="l"/>
                <a:tab pos="321945" algn="l"/>
                <a:tab pos="478790" algn="l"/>
              </a:tabLst>
            </a:pPr>
            <a:r>
              <a:rPr dirty="0" sz="200" spc="40">
                <a:latin typeface="Arial"/>
                <a:cs typeface="Arial"/>
              </a:rPr>
              <a:t>N</a:t>
            </a:r>
            <a:r>
              <a:rPr dirty="0" sz="200" spc="40">
                <a:latin typeface="Arial"/>
                <a:cs typeface="Arial"/>
              </a:rPr>
              <a:t>	</a:t>
            </a:r>
            <a:r>
              <a:rPr dirty="0" sz="200" spc="40">
                <a:latin typeface="Arial"/>
                <a:cs typeface="Arial"/>
              </a:rPr>
              <a:t>N</a:t>
            </a:r>
            <a:r>
              <a:rPr dirty="0" sz="200" spc="40">
                <a:latin typeface="Arial"/>
                <a:cs typeface="Arial"/>
              </a:rPr>
              <a:t>	</a:t>
            </a:r>
            <a:r>
              <a:rPr dirty="0" sz="200" spc="40">
                <a:latin typeface="Arial"/>
                <a:cs typeface="Arial"/>
              </a:rPr>
              <a:t>N</a:t>
            </a:r>
            <a:r>
              <a:rPr dirty="0" sz="200" spc="40">
                <a:latin typeface="Arial"/>
                <a:cs typeface="Arial"/>
              </a:rPr>
              <a:t>	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422" name="object 422"/>
          <p:cNvSpPr txBox="1"/>
          <p:nvPr/>
        </p:nvSpPr>
        <p:spPr>
          <a:xfrm>
            <a:off x="6618842" y="5268192"/>
            <a:ext cx="132080" cy="62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-41666" sz="300" spc="60">
                <a:latin typeface="Arial"/>
                <a:cs typeface="Arial"/>
              </a:rPr>
              <a:t>H  </a:t>
            </a:r>
            <a:r>
              <a:rPr dirty="0" baseline="-41666" sz="300" spc="150">
                <a:latin typeface="Arial"/>
                <a:cs typeface="Arial"/>
              </a:rPr>
              <a:t> </a:t>
            </a: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23" name="object 423"/>
          <p:cNvSpPr txBox="1"/>
          <p:nvPr/>
        </p:nvSpPr>
        <p:spPr>
          <a:xfrm>
            <a:off x="6898038" y="5127514"/>
            <a:ext cx="84455" cy="4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27777" sz="300" spc="60">
                <a:latin typeface="Arial"/>
                <a:cs typeface="Arial"/>
              </a:rPr>
              <a:t>N</a:t>
            </a:r>
            <a:r>
              <a:rPr dirty="0" baseline="27777" sz="300" spc="44">
                <a:latin typeface="Arial"/>
                <a:cs typeface="Arial"/>
              </a:rPr>
              <a:t>H</a:t>
            </a:r>
            <a:r>
              <a:rPr dirty="0" sz="100" spc="35">
                <a:latin typeface="Arial"/>
                <a:cs typeface="Arial"/>
              </a:rPr>
              <a:t>2</a:t>
            </a:r>
            <a:endParaRPr sz="100">
              <a:latin typeface="Arial"/>
              <a:cs typeface="Arial"/>
            </a:endParaRPr>
          </a:p>
        </p:txBody>
      </p:sp>
      <p:sp>
        <p:nvSpPr>
          <p:cNvPr id="424" name="object 424"/>
          <p:cNvSpPr txBox="1"/>
          <p:nvPr/>
        </p:nvSpPr>
        <p:spPr>
          <a:xfrm>
            <a:off x="5843331" y="5374046"/>
            <a:ext cx="5143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25" name="object 425"/>
          <p:cNvSpPr txBox="1"/>
          <p:nvPr/>
        </p:nvSpPr>
        <p:spPr>
          <a:xfrm>
            <a:off x="5656591" y="5426218"/>
            <a:ext cx="15875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0">
                <a:latin typeface="Arial"/>
                <a:cs typeface="Arial"/>
              </a:rPr>
              <a:t>N      </a:t>
            </a:r>
            <a:r>
              <a:rPr dirty="0" baseline="13888" sz="300" spc="60">
                <a:latin typeface="Arial"/>
                <a:cs typeface="Arial"/>
              </a:rPr>
              <a:t>N</a:t>
            </a:r>
            <a:endParaRPr baseline="13888" sz="300">
              <a:latin typeface="Arial"/>
              <a:cs typeface="Arial"/>
            </a:endParaRPr>
          </a:p>
        </p:txBody>
      </p:sp>
      <p:sp>
        <p:nvSpPr>
          <p:cNvPr id="426" name="object 426"/>
          <p:cNvSpPr txBox="1"/>
          <p:nvPr/>
        </p:nvSpPr>
        <p:spPr>
          <a:xfrm>
            <a:off x="5652248" y="5332645"/>
            <a:ext cx="15938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0">
                <a:latin typeface="Arial"/>
                <a:cs typeface="Arial"/>
              </a:rPr>
              <a:t>N     </a:t>
            </a:r>
            <a:r>
              <a:rPr dirty="0" sz="200" spc="45">
                <a:latin typeface="Arial"/>
                <a:cs typeface="Arial"/>
              </a:rPr>
              <a:t> </a:t>
            </a: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427" name="object 427"/>
          <p:cNvSpPr txBox="1"/>
          <p:nvPr/>
        </p:nvSpPr>
        <p:spPr>
          <a:xfrm>
            <a:off x="5514542" y="5454348"/>
            <a:ext cx="5143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28" name="object 428"/>
          <p:cNvSpPr txBox="1"/>
          <p:nvPr/>
        </p:nvSpPr>
        <p:spPr>
          <a:xfrm>
            <a:off x="5559817" y="5383241"/>
            <a:ext cx="7620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50">
                <a:latin typeface="Arial"/>
                <a:cs typeface="Arial"/>
              </a:rPr>
              <a:t>O</a:t>
            </a: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429" name="object 429"/>
          <p:cNvSpPr txBox="1"/>
          <p:nvPr/>
        </p:nvSpPr>
        <p:spPr>
          <a:xfrm>
            <a:off x="5620612" y="5213950"/>
            <a:ext cx="5143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30" name="object 430"/>
          <p:cNvSpPr txBox="1"/>
          <p:nvPr/>
        </p:nvSpPr>
        <p:spPr>
          <a:xfrm>
            <a:off x="5703733" y="5253866"/>
            <a:ext cx="7556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r>
              <a:rPr dirty="0" sz="200" spc="40">
                <a:latin typeface="Arial"/>
                <a:cs typeface="Arial"/>
              </a:rPr>
              <a:t>H</a:t>
            </a:r>
            <a:endParaRPr sz="200">
              <a:latin typeface="Arial"/>
              <a:cs typeface="Arial"/>
            </a:endParaRPr>
          </a:p>
        </p:txBody>
      </p:sp>
      <p:sp>
        <p:nvSpPr>
          <p:cNvPr id="431" name="object 431"/>
          <p:cNvSpPr txBox="1"/>
          <p:nvPr/>
        </p:nvSpPr>
        <p:spPr>
          <a:xfrm>
            <a:off x="5798056" y="5541292"/>
            <a:ext cx="51435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32" name="object 432"/>
          <p:cNvSpPr txBox="1"/>
          <p:nvPr/>
        </p:nvSpPr>
        <p:spPr>
          <a:xfrm>
            <a:off x="5690118" y="5501897"/>
            <a:ext cx="7620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5">
                <a:latin typeface="Arial"/>
                <a:cs typeface="Arial"/>
              </a:rPr>
              <a:t>H</a:t>
            </a: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33" name="object 433"/>
          <p:cNvSpPr txBox="1"/>
          <p:nvPr/>
        </p:nvSpPr>
        <p:spPr>
          <a:xfrm>
            <a:off x="5890473" y="5309086"/>
            <a:ext cx="4953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434" name="object 434"/>
          <p:cNvSpPr txBox="1"/>
          <p:nvPr/>
        </p:nvSpPr>
        <p:spPr>
          <a:xfrm>
            <a:off x="5890473" y="5334168"/>
            <a:ext cx="728345" cy="62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0"/>
              </a:lnSpc>
              <a:tabLst>
                <a:tab pos="299085" algn="l"/>
                <a:tab pos="608330" algn="l"/>
              </a:tabLst>
            </a:pPr>
            <a:r>
              <a:rPr dirty="0" sz="200" spc="40">
                <a:latin typeface="Arial"/>
                <a:cs typeface="Arial"/>
              </a:rPr>
              <a:t>H	H	H</a:t>
            </a:r>
            <a:endParaRPr sz="200">
              <a:latin typeface="Arial"/>
              <a:cs typeface="Arial"/>
            </a:endParaRPr>
          </a:p>
          <a:p>
            <a:pPr marL="94615">
              <a:lnSpc>
                <a:spcPts val="190"/>
              </a:lnSpc>
              <a:tabLst>
                <a:tab pos="380365" algn="l"/>
                <a:tab pos="688975" algn="l"/>
              </a:tabLst>
            </a:pPr>
            <a:r>
              <a:rPr dirty="0" sz="200" spc="45">
                <a:latin typeface="Arial"/>
                <a:cs typeface="Arial"/>
              </a:rPr>
              <a:t>O</a:t>
            </a:r>
            <a:r>
              <a:rPr dirty="0" sz="200" spc="45">
                <a:latin typeface="Arial"/>
                <a:cs typeface="Arial"/>
              </a:rPr>
              <a:t>	</a:t>
            </a:r>
            <a:r>
              <a:rPr dirty="0" sz="200" spc="45">
                <a:latin typeface="Arial"/>
                <a:cs typeface="Arial"/>
              </a:rPr>
              <a:t>O</a:t>
            </a:r>
            <a:r>
              <a:rPr dirty="0" sz="200" spc="45">
                <a:latin typeface="Arial"/>
                <a:cs typeface="Arial"/>
              </a:rPr>
              <a:t>	</a:t>
            </a: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35" name="object 435"/>
          <p:cNvSpPr txBox="1"/>
          <p:nvPr/>
        </p:nvSpPr>
        <p:spPr>
          <a:xfrm>
            <a:off x="6618842" y="5309086"/>
            <a:ext cx="285115" cy="79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65100" algn="l"/>
              </a:tabLst>
            </a:pPr>
            <a:r>
              <a:rPr dirty="0" sz="200" spc="40">
                <a:latin typeface="Arial"/>
                <a:cs typeface="Arial"/>
              </a:rPr>
              <a:t>N	N</a:t>
            </a:r>
            <a:endParaRPr sz="200">
              <a:latin typeface="Arial"/>
              <a:cs typeface="Arial"/>
            </a:endParaRPr>
          </a:p>
          <a:p>
            <a:pPr marL="165100">
              <a:lnSpc>
                <a:spcPct val="100000"/>
              </a:lnSpc>
              <a:spcBef>
                <a:spcPts val="30"/>
              </a:spcBef>
            </a:pPr>
            <a:r>
              <a:rPr dirty="0" baseline="27777" sz="300" spc="60">
                <a:latin typeface="Arial"/>
                <a:cs typeface="Arial"/>
              </a:rPr>
              <a:t>H  </a:t>
            </a:r>
            <a:r>
              <a:rPr dirty="0" baseline="27777" sz="300" spc="157">
                <a:latin typeface="Arial"/>
                <a:cs typeface="Arial"/>
              </a:rPr>
              <a:t> </a:t>
            </a:r>
            <a:r>
              <a:rPr dirty="0" sz="200" spc="45">
                <a:latin typeface="Arial"/>
                <a:cs typeface="Arial"/>
              </a:rPr>
              <a:t>O</a:t>
            </a:r>
            <a:endParaRPr sz="200">
              <a:latin typeface="Arial"/>
              <a:cs typeface="Arial"/>
            </a:endParaRPr>
          </a:p>
        </p:txBody>
      </p:sp>
      <p:sp>
        <p:nvSpPr>
          <p:cNvPr id="436" name="object 436"/>
          <p:cNvSpPr txBox="1"/>
          <p:nvPr/>
        </p:nvSpPr>
        <p:spPr>
          <a:xfrm>
            <a:off x="6896184" y="5287102"/>
            <a:ext cx="49530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" spc="40">
                <a:latin typeface="Arial"/>
                <a:cs typeface="Arial"/>
              </a:rPr>
              <a:t>N</a:t>
            </a:r>
            <a:endParaRPr sz="200">
              <a:latin typeface="Arial"/>
              <a:cs typeface="Arial"/>
            </a:endParaRPr>
          </a:p>
        </p:txBody>
      </p:sp>
      <p:sp>
        <p:nvSpPr>
          <p:cNvPr id="437" name="object 437"/>
          <p:cNvSpPr txBox="1"/>
          <p:nvPr/>
        </p:nvSpPr>
        <p:spPr>
          <a:xfrm>
            <a:off x="6750401" y="5762429"/>
            <a:ext cx="376555" cy="76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" spc="114">
                <a:latin typeface="Arial"/>
                <a:cs typeface="Arial"/>
              </a:rPr>
              <a:t>MW</a:t>
            </a:r>
            <a:r>
              <a:rPr dirty="0" sz="400" spc="-65">
                <a:latin typeface="Arial"/>
                <a:cs typeface="Arial"/>
              </a:rPr>
              <a:t> </a:t>
            </a:r>
            <a:r>
              <a:rPr dirty="0" sz="400" spc="70">
                <a:latin typeface="Arial"/>
                <a:cs typeface="Arial"/>
              </a:rPr>
              <a:t>= 2630</a:t>
            </a:r>
            <a:endParaRPr sz="400">
              <a:latin typeface="Arial"/>
              <a:cs typeface="Arial"/>
            </a:endParaRPr>
          </a:p>
        </p:txBody>
      </p:sp>
      <p:sp>
        <p:nvSpPr>
          <p:cNvPr id="438" name="object 438"/>
          <p:cNvSpPr txBox="1"/>
          <p:nvPr/>
        </p:nvSpPr>
        <p:spPr>
          <a:xfrm>
            <a:off x="1319005" y="5931732"/>
            <a:ext cx="204470" cy="201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R1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39" name="object 439"/>
          <p:cNvSpPr txBox="1"/>
          <p:nvPr/>
        </p:nvSpPr>
        <p:spPr>
          <a:xfrm>
            <a:off x="3911844" y="5874396"/>
            <a:ext cx="203835" cy="201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R2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0" name="object 440"/>
          <p:cNvSpPr txBox="1"/>
          <p:nvPr/>
        </p:nvSpPr>
        <p:spPr>
          <a:xfrm>
            <a:off x="6720556" y="5931732"/>
            <a:ext cx="204470" cy="201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R3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1" name="object 441"/>
          <p:cNvSpPr/>
          <p:nvPr/>
        </p:nvSpPr>
        <p:spPr>
          <a:xfrm>
            <a:off x="0" y="282635"/>
            <a:ext cx="9142314" cy="10969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2" name="object 442"/>
          <p:cNvSpPr txBox="1"/>
          <p:nvPr/>
        </p:nvSpPr>
        <p:spPr>
          <a:xfrm>
            <a:off x="673395" y="539511"/>
            <a:ext cx="292735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R5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43" name="object 443"/>
          <p:cNvSpPr txBox="1">
            <a:spLocks noGrp="1"/>
          </p:cNvSpPr>
          <p:nvPr>
            <p:ph type="title"/>
          </p:nvPr>
        </p:nvSpPr>
        <p:spPr>
          <a:xfrm>
            <a:off x="2467481" y="1039647"/>
            <a:ext cx="701040" cy="2965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="0">
                <a:latin typeface="Times New Roman"/>
                <a:cs typeface="Times New Roman"/>
              </a:rPr>
              <a:t>R5+Gd</a:t>
            </a:r>
          </a:p>
        </p:txBody>
      </p:sp>
      <p:sp>
        <p:nvSpPr>
          <p:cNvPr id="444" name="object 444"/>
          <p:cNvSpPr/>
          <p:nvPr/>
        </p:nvSpPr>
        <p:spPr>
          <a:xfrm>
            <a:off x="0" y="0"/>
            <a:ext cx="107950" cy="1844675"/>
          </a:xfrm>
          <a:custGeom>
            <a:avLst/>
            <a:gdLst/>
            <a:ahLst/>
            <a:cxnLst/>
            <a:rect l="l" t="t" r="r" b="b"/>
            <a:pathLst>
              <a:path w="107950" h="1844675">
                <a:moveTo>
                  <a:pt x="0" y="1844687"/>
                </a:moveTo>
                <a:lnTo>
                  <a:pt x="107937" y="1844687"/>
                </a:lnTo>
                <a:lnTo>
                  <a:pt x="107937" y="0"/>
                </a:lnTo>
                <a:lnTo>
                  <a:pt x="0" y="0"/>
                </a:lnTo>
                <a:lnTo>
                  <a:pt x="0" y="1844687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5" name="object 445"/>
          <p:cNvSpPr/>
          <p:nvPr/>
        </p:nvSpPr>
        <p:spPr>
          <a:xfrm>
            <a:off x="0" y="0"/>
            <a:ext cx="107950" cy="1844675"/>
          </a:xfrm>
          <a:custGeom>
            <a:avLst/>
            <a:gdLst/>
            <a:ahLst/>
            <a:cxnLst/>
            <a:rect l="l" t="t" r="r" b="b"/>
            <a:pathLst>
              <a:path w="107950" h="1844675">
                <a:moveTo>
                  <a:pt x="0" y="1844687"/>
                </a:moveTo>
                <a:lnTo>
                  <a:pt x="107937" y="1844687"/>
                </a:lnTo>
                <a:lnTo>
                  <a:pt x="107937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1550" y="765171"/>
            <a:ext cx="7124700" cy="49339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88956" y="297944"/>
            <a:ext cx="5649595" cy="3251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latin typeface="Times New Roman"/>
                <a:cs typeface="Times New Roman"/>
              </a:rPr>
              <a:t>FC2-1 </a:t>
            </a:r>
            <a:r>
              <a:rPr dirty="0" sz="2000" spc="5">
                <a:latin typeface="Times New Roman"/>
                <a:cs typeface="Times New Roman"/>
              </a:rPr>
              <a:t>100uM </a:t>
            </a:r>
            <a:r>
              <a:rPr dirty="0" sz="2000">
                <a:latin typeface="Times New Roman"/>
                <a:cs typeface="Times New Roman"/>
              </a:rPr>
              <a:t>R1-R4 binding to amyloid 1-40</a:t>
            </a:r>
            <a:r>
              <a:rPr dirty="0" sz="2000" spc="-19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fibrils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22515" y="6194159"/>
            <a:ext cx="305054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latin typeface="Times New Roman"/>
                <a:cs typeface="Times New Roman"/>
              </a:rPr>
              <a:t>Interaction </a:t>
            </a:r>
            <a:r>
              <a:rPr dirty="0" sz="1800" b="1">
                <a:latin typeface="Times New Roman"/>
                <a:cs typeface="Times New Roman"/>
              </a:rPr>
              <a:t>analysis </a:t>
            </a:r>
            <a:r>
              <a:rPr dirty="0" sz="1800" spc="-5" b="1">
                <a:latin typeface="Times New Roman"/>
                <a:cs typeface="Times New Roman"/>
              </a:rPr>
              <a:t>on</a:t>
            </a:r>
            <a:r>
              <a:rPr dirty="0" sz="1800" spc="-5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Biacore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35153" y="1333500"/>
            <a:ext cx="5473703" cy="419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63651" rIns="0" bIns="0" rtlCol="0" vert="horz">
            <a:spAutoFit/>
          </a:bodyPr>
          <a:lstStyle/>
          <a:p>
            <a:pPr marL="589915">
              <a:lnSpc>
                <a:spcPct val="100000"/>
              </a:lnSpc>
            </a:pPr>
            <a:r>
              <a:rPr dirty="0" spc="-5">
                <a:latin typeface="Times New Roman"/>
                <a:cs typeface="Times New Roman"/>
              </a:rPr>
              <a:t>Binding </a:t>
            </a:r>
            <a:r>
              <a:rPr dirty="0">
                <a:latin typeface="Times New Roman"/>
                <a:cs typeface="Times New Roman"/>
              </a:rPr>
              <a:t>of biotinylated </a:t>
            </a:r>
            <a:r>
              <a:rPr dirty="0" spc="-5">
                <a:latin typeface="Times New Roman"/>
                <a:cs typeface="Times New Roman"/>
              </a:rPr>
              <a:t>reagents </a:t>
            </a:r>
            <a:r>
              <a:rPr dirty="0">
                <a:latin typeface="Times New Roman"/>
                <a:cs typeface="Times New Roman"/>
              </a:rPr>
              <a:t>to </a:t>
            </a:r>
            <a:r>
              <a:rPr dirty="0" spc="-5">
                <a:latin typeface="Times New Roman"/>
                <a:cs typeface="Times New Roman"/>
              </a:rPr>
              <a:t>Abeta40 </a:t>
            </a:r>
            <a:r>
              <a:rPr dirty="0">
                <a:latin typeface="Times New Roman"/>
                <a:cs typeface="Times New Roman"/>
              </a:rPr>
              <a:t>oligomers (o) </a:t>
            </a:r>
            <a:r>
              <a:rPr dirty="0" spc="-5">
                <a:latin typeface="Times New Roman"/>
                <a:cs typeface="Times New Roman"/>
              </a:rPr>
              <a:t>and</a:t>
            </a:r>
            <a:r>
              <a:rPr dirty="0" spc="-15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fibrils(f).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6752" y="516892"/>
            <a:ext cx="7796530" cy="823594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pc="-5"/>
              <a:t>Preliminary </a:t>
            </a:r>
            <a:r>
              <a:rPr dirty="0"/>
              <a:t>data has </a:t>
            </a:r>
            <a:r>
              <a:rPr dirty="0" spc="-5"/>
              <a:t>validated </a:t>
            </a:r>
            <a:r>
              <a:rPr dirty="0"/>
              <a:t>the function of </a:t>
            </a:r>
            <a:r>
              <a:rPr dirty="0" spc="-5"/>
              <a:t>these agents, </a:t>
            </a:r>
            <a:r>
              <a:rPr dirty="0"/>
              <a:t>but further  </a:t>
            </a:r>
            <a:r>
              <a:rPr dirty="0" spc="5"/>
              <a:t>work </a:t>
            </a:r>
            <a:r>
              <a:rPr dirty="0"/>
              <a:t>is </a:t>
            </a:r>
            <a:r>
              <a:rPr dirty="0" spc="-5"/>
              <a:t>needed </a:t>
            </a:r>
            <a:r>
              <a:rPr dirty="0"/>
              <a:t>to optimise their </a:t>
            </a:r>
            <a:r>
              <a:rPr dirty="0" spc="-10"/>
              <a:t>effectiveness </a:t>
            </a:r>
            <a:r>
              <a:rPr dirty="0" spc="-5"/>
              <a:t>at </a:t>
            </a:r>
            <a:r>
              <a:rPr dirty="0"/>
              <a:t>highlighting </a:t>
            </a:r>
            <a:r>
              <a:rPr dirty="0" spc="-5">
                <a:latin typeface="Symbol"/>
                <a:cs typeface="Symbol"/>
              </a:rPr>
              <a:t></a:t>
            </a:r>
            <a:r>
              <a:rPr dirty="0" spc="-5"/>
              <a:t>-amyloid  and </a:t>
            </a:r>
            <a:r>
              <a:rPr dirty="0"/>
              <a:t>to </a:t>
            </a:r>
            <a:r>
              <a:rPr dirty="0" spc="-10"/>
              <a:t>validate </a:t>
            </a:r>
            <a:r>
              <a:rPr dirty="0"/>
              <a:t>the </a:t>
            </a:r>
            <a:r>
              <a:rPr dirty="0" spc="-5"/>
              <a:t>correlation </a:t>
            </a:r>
            <a:r>
              <a:rPr dirty="0"/>
              <a:t>of </a:t>
            </a:r>
            <a:r>
              <a:rPr dirty="0" spc="-5"/>
              <a:t>MRI </a:t>
            </a:r>
            <a:r>
              <a:rPr dirty="0"/>
              <a:t>to</a:t>
            </a:r>
            <a:r>
              <a:rPr dirty="0" spc="35"/>
              <a:t> </a:t>
            </a:r>
            <a:r>
              <a:rPr dirty="0"/>
              <a:t>histopathology</a:t>
            </a:r>
          </a:p>
        </p:txBody>
      </p:sp>
      <p:sp>
        <p:nvSpPr>
          <p:cNvPr id="3" name="object 3"/>
          <p:cNvSpPr/>
          <p:nvPr/>
        </p:nvSpPr>
        <p:spPr>
          <a:xfrm>
            <a:off x="1114425" y="1658873"/>
            <a:ext cx="1522476" cy="12033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832096" y="3097148"/>
            <a:ext cx="1528829" cy="12033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14425" y="3097148"/>
            <a:ext cx="1512951" cy="12033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832096" y="1658873"/>
            <a:ext cx="1514475" cy="12033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17250" y="1395628"/>
            <a:ext cx="3567429" cy="213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882775" algn="l"/>
              </a:tabLst>
            </a:pPr>
            <a:r>
              <a:rPr dirty="0" sz="1400" spc="-5">
                <a:latin typeface="Times New Roman"/>
                <a:cs typeface="Times New Roman"/>
              </a:rPr>
              <a:t>(A) AD  </a:t>
            </a:r>
            <a:r>
              <a:rPr dirty="0" sz="1400">
                <a:latin typeface="Times New Roman"/>
                <a:cs typeface="Times New Roman"/>
              </a:rPr>
              <a:t>section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plus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R2	</a:t>
            </a:r>
            <a:r>
              <a:rPr dirty="0" sz="1400">
                <a:latin typeface="Times New Roman"/>
                <a:cs typeface="Times New Roman"/>
              </a:rPr>
              <a:t>(B) </a:t>
            </a:r>
            <a:r>
              <a:rPr dirty="0" sz="1400" spc="-5">
                <a:latin typeface="Times New Roman"/>
                <a:cs typeface="Times New Roman"/>
              </a:rPr>
              <a:t>AD </a:t>
            </a:r>
            <a:r>
              <a:rPr dirty="0" sz="1400">
                <a:latin typeface="Times New Roman"/>
                <a:cs typeface="Times New Roman"/>
              </a:rPr>
              <a:t>section </a:t>
            </a:r>
            <a:r>
              <a:rPr dirty="0" sz="1400" spc="5">
                <a:latin typeface="Times New Roman"/>
                <a:cs typeface="Times New Roman"/>
              </a:rPr>
              <a:t>plus</a:t>
            </a:r>
            <a:r>
              <a:rPr dirty="0" sz="1400" spc="-20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R2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1923" y="2834278"/>
            <a:ext cx="4084320" cy="2336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(C) </a:t>
            </a:r>
            <a:r>
              <a:rPr dirty="0" sz="1400" spc="-30">
                <a:latin typeface="Times New Roman"/>
                <a:cs typeface="Times New Roman"/>
              </a:rPr>
              <a:t>Young </a:t>
            </a:r>
            <a:r>
              <a:rPr dirty="0" sz="1400">
                <a:latin typeface="Times New Roman"/>
                <a:cs typeface="Times New Roman"/>
              </a:rPr>
              <a:t>control plus </a:t>
            </a:r>
            <a:r>
              <a:rPr dirty="0" sz="1400" spc="5">
                <a:latin typeface="Times New Roman"/>
                <a:cs typeface="Times New Roman"/>
              </a:rPr>
              <a:t>R2 </a:t>
            </a:r>
            <a:r>
              <a:rPr dirty="0" sz="1400" spc="-5">
                <a:latin typeface="Times New Roman"/>
                <a:cs typeface="Times New Roman"/>
              </a:rPr>
              <a:t>(D) AD </a:t>
            </a:r>
            <a:r>
              <a:rPr dirty="0" sz="1400">
                <a:latin typeface="Times New Roman"/>
                <a:cs typeface="Times New Roman"/>
              </a:rPr>
              <a:t>section plus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antibody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0537" y="4424822"/>
            <a:ext cx="6541134" cy="9315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In </a:t>
            </a:r>
            <a:r>
              <a:rPr dirty="0" sz="1200" spc="-20" b="1">
                <a:latin typeface="Arial"/>
                <a:cs typeface="Arial"/>
              </a:rPr>
              <a:t>AD </a:t>
            </a:r>
            <a:r>
              <a:rPr dirty="0" sz="1200" b="1">
                <a:latin typeface="Arial"/>
                <a:cs typeface="Arial"/>
              </a:rPr>
              <a:t>post-mortem </a:t>
            </a:r>
            <a:r>
              <a:rPr dirty="0" sz="1200" spc="-5" b="1">
                <a:latin typeface="Arial"/>
                <a:cs typeface="Arial"/>
              </a:rPr>
              <a:t>sections, R2 stained </a:t>
            </a:r>
            <a:r>
              <a:rPr dirty="0" sz="1200" b="1">
                <a:latin typeface="Arial"/>
                <a:cs typeface="Arial"/>
              </a:rPr>
              <a:t>plaques </a:t>
            </a:r>
            <a:r>
              <a:rPr dirty="0" sz="1200" spc="-15" b="1">
                <a:latin typeface="Arial"/>
                <a:cs typeface="Arial"/>
              </a:rPr>
              <a:t>(A) </a:t>
            </a:r>
            <a:r>
              <a:rPr dirty="0" sz="1200" b="1">
                <a:latin typeface="Arial"/>
                <a:cs typeface="Arial"/>
              </a:rPr>
              <a:t>and </a:t>
            </a:r>
            <a:r>
              <a:rPr dirty="0" sz="1200" spc="-5" b="1">
                <a:latin typeface="Arial"/>
                <a:cs typeface="Arial"/>
              </a:rPr>
              <a:t>vascular amyloid (B), </a:t>
            </a:r>
            <a:r>
              <a:rPr dirty="0" sz="1200" b="1">
                <a:latin typeface="Arial"/>
                <a:cs typeface="Arial"/>
              </a:rPr>
              <a:t>in </a:t>
            </a:r>
            <a:r>
              <a:rPr dirty="0" sz="1200" spc="-5" b="1">
                <a:latin typeface="Arial"/>
                <a:cs typeface="Arial"/>
              </a:rPr>
              <a:t>a </a:t>
            </a:r>
            <a:r>
              <a:rPr dirty="0" sz="1200" b="1">
                <a:latin typeface="Arial"/>
                <a:cs typeface="Arial"/>
              </a:rPr>
              <a:t>similar  </a:t>
            </a:r>
            <a:r>
              <a:rPr dirty="0" sz="1200" b="1">
                <a:latin typeface="Arial"/>
                <a:cs typeface="Arial"/>
              </a:rPr>
              <a:t>fashion </a:t>
            </a:r>
            <a:r>
              <a:rPr dirty="0" sz="1200" spc="-5" b="1">
                <a:latin typeface="Arial"/>
                <a:cs typeface="Arial"/>
              </a:rPr>
              <a:t>to </a:t>
            </a:r>
            <a:r>
              <a:rPr dirty="0" sz="1200" spc="-25" b="1">
                <a:latin typeface="Arial"/>
                <a:cs typeface="Arial"/>
              </a:rPr>
              <a:t>A</a:t>
            </a:r>
            <a:r>
              <a:rPr dirty="0" sz="1200" spc="-25" b="1">
                <a:latin typeface="Symbol"/>
                <a:cs typeface="Symbol"/>
              </a:rPr>
              <a:t></a:t>
            </a:r>
            <a:r>
              <a:rPr dirty="0" sz="1200" spc="-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Arial"/>
                <a:cs typeface="Arial"/>
              </a:rPr>
              <a:t>antibodies (D). </a:t>
            </a:r>
            <a:r>
              <a:rPr dirty="0" sz="1200" b="1">
                <a:latin typeface="Arial"/>
                <a:cs typeface="Arial"/>
              </a:rPr>
              <a:t>Sections froma </a:t>
            </a:r>
            <a:r>
              <a:rPr dirty="0" sz="1200" spc="-5" b="1">
                <a:latin typeface="Arial"/>
                <a:cs typeface="Arial"/>
              </a:rPr>
              <a:t>control </a:t>
            </a:r>
            <a:r>
              <a:rPr dirty="0" sz="1200" spc="-10" b="1">
                <a:latin typeface="Arial"/>
                <a:cs typeface="Arial"/>
              </a:rPr>
              <a:t>young </a:t>
            </a:r>
            <a:r>
              <a:rPr dirty="0" sz="1200" b="1">
                <a:latin typeface="Arial"/>
                <a:cs typeface="Arial"/>
              </a:rPr>
              <a:t>patient did </a:t>
            </a:r>
            <a:r>
              <a:rPr dirty="0" sz="1200" spc="-5" b="1">
                <a:latin typeface="Arial"/>
                <a:cs typeface="Arial"/>
              </a:rPr>
              <a:t>not </a:t>
            </a:r>
            <a:r>
              <a:rPr dirty="0" sz="1200" b="1">
                <a:latin typeface="Arial"/>
                <a:cs typeface="Arial"/>
              </a:rPr>
              <a:t>bind </a:t>
            </a:r>
            <a:r>
              <a:rPr dirty="0" sz="1200" spc="-5" b="1">
                <a:latin typeface="Arial"/>
                <a:cs typeface="Arial"/>
              </a:rPr>
              <a:t>R2</a:t>
            </a:r>
            <a:r>
              <a:rPr dirty="0" sz="1200" spc="24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(C).</a:t>
            </a:r>
            <a:endParaRPr sz="1200">
              <a:latin typeface="Arial"/>
              <a:cs typeface="Arial"/>
            </a:endParaRPr>
          </a:p>
          <a:p>
            <a:pPr algn="just" marL="12700" marR="5715">
              <a:lnSpc>
                <a:spcPct val="100000"/>
              </a:lnSpc>
            </a:pPr>
            <a:r>
              <a:rPr dirty="0" sz="1200" spc="-10" b="1">
                <a:latin typeface="Arial"/>
                <a:cs typeface="Arial"/>
              </a:rPr>
              <a:t>SW-APP </a:t>
            </a:r>
            <a:r>
              <a:rPr dirty="0" sz="1200" spc="-5" b="1">
                <a:latin typeface="Arial"/>
                <a:cs typeface="Arial"/>
              </a:rPr>
              <a:t>293 cells transfected </a:t>
            </a:r>
            <a:r>
              <a:rPr dirty="0" sz="1200" b="1">
                <a:latin typeface="Arial"/>
                <a:cs typeface="Arial"/>
              </a:rPr>
              <a:t>with </a:t>
            </a:r>
            <a:r>
              <a:rPr dirty="0" sz="1200" spc="-5" b="1">
                <a:latin typeface="Arial"/>
                <a:cs typeface="Arial"/>
              </a:rPr>
              <a:t>the amyloid precursor protein, </a:t>
            </a:r>
            <a:r>
              <a:rPr dirty="0" sz="1200" spc="-10" b="1">
                <a:latin typeface="Arial"/>
                <a:cs typeface="Arial"/>
              </a:rPr>
              <a:t>treated </a:t>
            </a:r>
            <a:r>
              <a:rPr dirty="0" sz="1200" spc="5" b="1">
                <a:latin typeface="Arial"/>
                <a:cs typeface="Arial"/>
              </a:rPr>
              <a:t>with  </a:t>
            </a:r>
            <a:r>
              <a:rPr dirty="0" sz="1200" spc="-5" b="1">
                <a:latin typeface="Arial"/>
                <a:cs typeface="Arial"/>
              </a:rPr>
              <a:t>proteasome </a:t>
            </a:r>
            <a:r>
              <a:rPr dirty="0" sz="1200" spc="-10" b="1">
                <a:latin typeface="Arial"/>
                <a:cs typeface="Arial"/>
              </a:rPr>
              <a:t>inhibitor, </a:t>
            </a:r>
            <a:r>
              <a:rPr dirty="0" sz="1200" spc="-5" b="1">
                <a:latin typeface="Arial"/>
                <a:cs typeface="Arial"/>
              </a:rPr>
              <a:t>lactalysin, </a:t>
            </a:r>
            <a:r>
              <a:rPr dirty="0" sz="1200" b="1">
                <a:latin typeface="Arial"/>
                <a:cs typeface="Arial"/>
              </a:rPr>
              <a:t>to </a:t>
            </a:r>
            <a:r>
              <a:rPr dirty="0" sz="1200" spc="-5" b="1">
                <a:latin typeface="Arial"/>
                <a:cs typeface="Arial"/>
              </a:rPr>
              <a:t>accumulate A</a:t>
            </a:r>
            <a:r>
              <a:rPr dirty="0" sz="1200" spc="-5" b="1">
                <a:latin typeface="Symbol"/>
                <a:cs typeface="Symbol"/>
              </a:rPr>
              <a:t></a:t>
            </a:r>
            <a:r>
              <a:rPr dirty="0" sz="1200" spc="-5" b="1">
                <a:latin typeface="Arial"/>
                <a:cs typeface="Arial"/>
              </a:rPr>
              <a:t>, took up </a:t>
            </a:r>
            <a:r>
              <a:rPr dirty="0" sz="1200" b="1">
                <a:latin typeface="Arial"/>
                <a:cs typeface="Arial"/>
              </a:rPr>
              <a:t>and </a:t>
            </a:r>
            <a:r>
              <a:rPr dirty="0" sz="1200" spc="-5" b="1">
                <a:latin typeface="Arial"/>
                <a:cs typeface="Arial"/>
              </a:rPr>
              <a:t>retained R2. Visualised  </a:t>
            </a:r>
            <a:r>
              <a:rPr dirty="0" sz="1200" spc="-10" b="1">
                <a:latin typeface="Arial"/>
                <a:cs typeface="Arial"/>
              </a:rPr>
              <a:t>via </a:t>
            </a:r>
            <a:r>
              <a:rPr dirty="0" sz="1200" b="1">
                <a:latin typeface="Arial"/>
                <a:cs typeface="Arial"/>
              </a:rPr>
              <a:t>incorporated  biotin in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R2.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622796" y="1658873"/>
            <a:ext cx="2886074" cy="264325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2525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64750" y="302262"/>
            <a:ext cx="6812915" cy="1370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b="1">
                <a:solidFill>
                  <a:srgbClr val="FFFFFF"/>
                </a:solidFill>
                <a:latin typeface="Times New Roman"/>
                <a:cs typeface="Times New Roman"/>
              </a:rPr>
              <a:t>Amyloid deposition with</a:t>
            </a:r>
            <a:r>
              <a:rPr dirty="0" sz="4400" spc="-8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4400" b="1">
                <a:solidFill>
                  <a:srgbClr val="FFFFFF"/>
                </a:solidFill>
                <a:latin typeface="Times New Roman"/>
                <a:cs typeface="Times New Roman"/>
              </a:rPr>
              <a:t>age</a:t>
            </a:r>
            <a:endParaRPr sz="4400">
              <a:latin typeface="Times New Roman"/>
              <a:cs typeface="Times New Roman"/>
            </a:endParaRPr>
          </a:p>
          <a:p>
            <a:pPr marL="1884045">
              <a:lnSpc>
                <a:spcPct val="100000"/>
              </a:lnSpc>
            </a:pPr>
            <a:r>
              <a:rPr dirty="0" sz="4400" b="1">
                <a:solidFill>
                  <a:srgbClr val="FFFFFF"/>
                </a:solidFill>
                <a:latin typeface="Times New Roman"/>
                <a:cs typeface="Times New Roman"/>
              </a:rPr>
              <a:t>5X </a:t>
            </a:r>
            <a:r>
              <a:rPr dirty="0" sz="4400" spc="-110" b="1">
                <a:solidFill>
                  <a:srgbClr val="FFFFFF"/>
                </a:solidFill>
                <a:latin typeface="Times New Roman"/>
                <a:cs typeface="Times New Roman"/>
              </a:rPr>
              <a:t>FAD</a:t>
            </a:r>
            <a:r>
              <a:rPr dirty="0" sz="4400" spc="-95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4400" b="1">
                <a:solidFill>
                  <a:srgbClr val="FFFFFF"/>
                </a:solidFill>
                <a:latin typeface="Times New Roman"/>
                <a:cs typeface="Times New Roman"/>
              </a:rPr>
              <a:t>mice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0737" y="2241423"/>
            <a:ext cx="2697099" cy="21574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32426" y="2238251"/>
            <a:ext cx="2698746" cy="21606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35153" y="4530728"/>
            <a:ext cx="1182690" cy="5048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38854" y="4449702"/>
            <a:ext cx="1182690" cy="5492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08846" y="3141602"/>
            <a:ext cx="1368428" cy="11271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16015" y="3068631"/>
            <a:ext cx="1581150" cy="10779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606431" y="4354975"/>
            <a:ext cx="800735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No</a:t>
            </a:r>
            <a:r>
              <a:rPr dirty="0" sz="1800" spc="-5">
                <a:latin typeface="Times New Roman"/>
                <a:cs typeface="Times New Roman"/>
              </a:rPr>
              <a:t>n</a:t>
            </a:r>
            <a:r>
              <a:rPr dirty="0" sz="1800">
                <a:latin typeface="Times New Roman"/>
                <a:cs typeface="Times New Roman"/>
              </a:rPr>
              <a:t>-TG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92728" y="3141659"/>
            <a:ext cx="1654178" cy="1109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928091" y="4428127"/>
            <a:ext cx="332105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5">
                <a:latin typeface="Times New Roman"/>
                <a:cs typeface="Times New Roman"/>
              </a:rPr>
              <a:t>TG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03571" y="3141668"/>
            <a:ext cx="1654178" cy="11318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859533" y="4479028"/>
            <a:ext cx="331470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TG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057" y="804686"/>
            <a:ext cx="775970" cy="873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Re</a:t>
            </a:r>
            <a:r>
              <a:rPr dirty="0" sz="1800" spc="5">
                <a:latin typeface="Times New Roman"/>
                <a:cs typeface="Times New Roman"/>
              </a:rPr>
              <a:t>a</a:t>
            </a:r>
            <a:r>
              <a:rPr dirty="0" sz="1800">
                <a:latin typeface="Times New Roman"/>
                <a:cs typeface="Times New Roman"/>
              </a:rPr>
              <a:t>gent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50">
              <a:latin typeface="Times New Roman"/>
              <a:cs typeface="Times New Roman"/>
            </a:endParaRPr>
          </a:p>
          <a:p>
            <a:pPr algn="ctr" marR="116839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R1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6233" y="3418327"/>
            <a:ext cx="292100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R2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419475" y="4941890"/>
            <a:ext cx="1725672" cy="11271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79057" y="5414152"/>
            <a:ext cx="4307205" cy="11093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R3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"/>
              </a:spcBef>
            </a:pPr>
            <a:endParaRPr sz="185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TG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635378" y="981075"/>
            <a:ext cx="1655826" cy="13144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126232" y="2338474"/>
            <a:ext cx="331470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TG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15943" y="4477276"/>
            <a:ext cx="1374140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Pre-</a:t>
            </a:r>
            <a:r>
              <a:rPr dirty="0" sz="1800">
                <a:latin typeface="Times New Roman"/>
                <a:cs typeface="Times New Roman"/>
              </a:rPr>
              <a:t>in</a:t>
            </a:r>
            <a:r>
              <a:rPr dirty="0" sz="1800" spc="5">
                <a:latin typeface="Times New Roman"/>
                <a:cs typeface="Times New Roman"/>
              </a:rPr>
              <a:t>c</a:t>
            </a:r>
            <a:r>
              <a:rPr dirty="0" sz="1800">
                <a:latin typeface="Times New Roman"/>
                <a:cs typeface="Times New Roman"/>
              </a:rPr>
              <a:t>uba</a:t>
            </a:r>
            <a:r>
              <a:rPr dirty="0" sz="1800" spc="5">
                <a:latin typeface="Times New Roman"/>
                <a:cs typeface="Times New Roman"/>
              </a:rPr>
              <a:t>t</a:t>
            </a:r>
            <a:r>
              <a:rPr dirty="0" sz="1800">
                <a:latin typeface="Times New Roman"/>
                <a:cs typeface="Times New Roman"/>
              </a:rPr>
              <a:t>ion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038475">
              <a:lnSpc>
                <a:spcPct val="100000"/>
              </a:lnSpc>
            </a:pPr>
            <a:r>
              <a:rPr dirty="0" b="0">
                <a:latin typeface="Times New Roman"/>
                <a:cs typeface="Times New Roman"/>
              </a:rPr>
              <a:t>Ex-vivo</a:t>
            </a:r>
            <a:r>
              <a:rPr dirty="0" spc="-95" b="0">
                <a:latin typeface="Times New Roman"/>
                <a:cs typeface="Times New Roman"/>
              </a:rPr>
              <a:t> </a:t>
            </a:r>
            <a:r>
              <a:rPr dirty="0" spc="-5" b="0">
                <a:latin typeface="Times New Roman"/>
                <a:cs typeface="Times New Roman"/>
              </a:rPr>
              <a:t>MRI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8842" y="2646021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69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07677" y="2646021"/>
            <a:ext cx="0" cy="78740"/>
          </a:xfrm>
          <a:custGeom>
            <a:avLst/>
            <a:gdLst/>
            <a:ahLst/>
            <a:cxnLst/>
            <a:rect l="l" t="t" r="r" b="b"/>
            <a:pathLst>
              <a:path w="0" h="78739">
                <a:moveTo>
                  <a:pt x="0" y="0"/>
                </a:moveTo>
                <a:lnTo>
                  <a:pt x="0" y="78574"/>
                </a:lnTo>
              </a:path>
            </a:pathLst>
          </a:custGeom>
          <a:ln w="34532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307677" y="2875252"/>
            <a:ext cx="0" cy="78740"/>
          </a:xfrm>
          <a:custGeom>
            <a:avLst/>
            <a:gdLst/>
            <a:ahLst/>
            <a:cxnLst/>
            <a:rect l="l" t="t" r="r" b="b"/>
            <a:pathLst>
              <a:path w="0" h="78739">
                <a:moveTo>
                  <a:pt x="0" y="78427"/>
                </a:moveTo>
                <a:lnTo>
                  <a:pt x="0" y="0"/>
                </a:lnTo>
              </a:path>
            </a:pathLst>
          </a:custGeom>
          <a:ln w="34532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38842" y="2953679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69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307677" y="2799944"/>
            <a:ext cx="220979" cy="198120"/>
          </a:xfrm>
          <a:custGeom>
            <a:avLst/>
            <a:gdLst/>
            <a:ahLst/>
            <a:cxnLst/>
            <a:rect l="l" t="t" r="r" b="b"/>
            <a:pathLst>
              <a:path w="220980" h="198119">
                <a:moveTo>
                  <a:pt x="0" y="0"/>
                </a:moveTo>
                <a:lnTo>
                  <a:pt x="220826" y="197714"/>
                </a:lnTo>
              </a:path>
            </a:pathLst>
          </a:custGeom>
          <a:ln w="29749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4466" y="2805697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5">
                <a:moveTo>
                  <a:pt x="0" y="0"/>
                </a:moveTo>
                <a:lnTo>
                  <a:pt x="0" y="25914"/>
                </a:lnTo>
              </a:path>
            </a:pathLst>
          </a:custGeom>
          <a:ln w="34532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28503" y="3073007"/>
            <a:ext cx="0" cy="103505"/>
          </a:xfrm>
          <a:custGeom>
            <a:avLst/>
            <a:gdLst/>
            <a:ahLst/>
            <a:cxnLst/>
            <a:rect l="l" t="t" r="r" b="b"/>
            <a:pathLst>
              <a:path w="0" h="103505">
                <a:moveTo>
                  <a:pt x="0" y="103434"/>
                </a:moveTo>
                <a:lnTo>
                  <a:pt x="0" y="0"/>
                </a:lnTo>
              </a:path>
            </a:pathLst>
          </a:custGeom>
          <a:ln w="34532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459701" y="3176442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28503" y="2997658"/>
            <a:ext cx="1844675" cy="935355"/>
          </a:xfrm>
          <a:custGeom>
            <a:avLst/>
            <a:gdLst/>
            <a:ahLst/>
            <a:cxnLst/>
            <a:rect l="l" t="t" r="r" b="b"/>
            <a:pathLst>
              <a:path w="1844675" h="935354">
                <a:moveTo>
                  <a:pt x="0" y="0"/>
                </a:moveTo>
                <a:lnTo>
                  <a:pt x="1844120" y="935308"/>
                </a:lnTo>
              </a:path>
            </a:pathLst>
          </a:custGeom>
          <a:ln w="27677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303833" y="3851379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55357" y="3854503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532" y="0"/>
                </a:lnTo>
              </a:path>
            </a:pathLst>
          </a:custGeom>
          <a:ln w="6247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55357" y="4009933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532" y="0"/>
                </a:lnTo>
              </a:path>
            </a:pathLst>
          </a:custGeom>
          <a:ln w="3234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303833" y="4011550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72624" y="3932967"/>
            <a:ext cx="2211070" cy="175895"/>
          </a:xfrm>
          <a:custGeom>
            <a:avLst/>
            <a:gdLst/>
            <a:ahLst/>
            <a:cxnLst/>
            <a:rect l="l" t="t" r="r" b="b"/>
            <a:pathLst>
              <a:path w="2211070" h="175895">
                <a:moveTo>
                  <a:pt x="0" y="0"/>
                </a:moveTo>
                <a:lnTo>
                  <a:pt x="2211062" y="175729"/>
                </a:lnTo>
              </a:path>
            </a:pathLst>
          </a:custGeom>
          <a:ln w="25968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238850" y="2724597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5">
                <a:moveTo>
                  <a:pt x="65998" y="0"/>
                </a:moveTo>
                <a:lnTo>
                  <a:pt x="40006" y="5536"/>
                </a:lnTo>
                <a:lnTo>
                  <a:pt x="19061" y="20770"/>
                </a:lnTo>
                <a:lnTo>
                  <a:pt x="5085" y="43635"/>
                </a:lnTo>
                <a:lnTo>
                  <a:pt x="0" y="72066"/>
                </a:lnTo>
                <a:lnTo>
                  <a:pt x="5085" y="101121"/>
                </a:lnTo>
                <a:lnTo>
                  <a:pt x="19061" y="125100"/>
                </a:lnTo>
                <a:lnTo>
                  <a:pt x="40006" y="141397"/>
                </a:lnTo>
                <a:lnTo>
                  <a:pt x="65998" y="147408"/>
                </a:lnTo>
                <a:lnTo>
                  <a:pt x="92048" y="141397"/>
                </a:lnTo>
                <a:lnTo>
                  <a:pt x="112935" y="125100"/>
                </a:lnTo>
                <a:lnTo>
                  <a:pt x="126817" y="101121"/>
                </a:lnTo>
                <a:lnTo>
                  <a:pt x="131854" y="72066"/>
                </a:lnTo>
                <a:lnTo>
                  <a:pt x="126817" y="43635"/>
                </a:lnTo>
                <a:lnTo>
                  <a:pt x="112935" y="20770"/>
                </a:lnTo>
                <a:lnTo>
                  <a:pt x="92048" y="5536"/>
                </a:lnTo>
                <a:lnTo>
                  <a:pt x="65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238842" y="2724595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5">
                <a:moveTo>
                  <a:pt x="0" y="72073"/>
                </a:moveTo>
                <a:lnTo>
                  <a:pt x="5086" y="101128"/>
                </a:lnTo>
                <a:lnTo>
                  <a:pt x="19065" y="125106"/>
                </a:lnTo>
                <a:lnTo>
                  <a:pt x="40012" y="141403"/>
                </a:lnTo>
                <a:lnTo>
                  <a:pt x="66005" y="147414"/>
                </a:lnTo>
                <a:lnTo>
                  <a:pt x="92056" y="141403"/>
                </a:lnTo>
                <a:lnTo>
                  <a:pt x="112942" y="125106"/>
                </a:lnTo>
                <a:lnTo>
                  <a:pt x="126822" y="101128"/>
                </a:lnTo>
                <a:lnTo>
                  <a:pt x="131858" y="72073"/>
                </a:lnTo>
                <a:lnTo>
                  <a:pt x="126822" y="43640"/>
                </a:lnTo>
                <a:lnTo>
                  <a:pt x="112942" y="20772"/>
                </a:lnTo>
                <a:lnTo>
                  <a:pt x="92056" y="5537"/>
                </a:lnTo>
                <a:lnTo>
                  <a:pt x="66005" y="0"/>
                </a:lnTo>
                <a:lnTo>
                  <a:pt x="40012" y="5537"/>
                </a:lnTo>
                <a:lnTo>
                  <a:pt x="19065" y="20772"/>
                </a:lnTo>
                <a:lnTo>
                  <a:pt x="5086" y="43640"/>
                </a:lnTo>
                <a:lnTo>
                  <a:pt x="0" y="72073"/>
                </a:lnTo>
                <a:close/>
              </a:path>
            </a:pathLst>
          </a:custGeom>
          <a:ln w="30702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459706" y="2922355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5">
                <a:moveTo>
                  <a:pt x="65970" y="0"/>
                </a:moveTo>
                <a:lnTo>
                  <a:pt x="39978" y="5531"/>
                </a:lnTo>
                <a:lnTo>
                  <a:pt x="19044" y="20756"/>
                </a:lnTo>
                <a:lnTo>
                  <a:pt x="5079" y="43619"/>
                </a:lnTo>
                <a:lnTo>
                  <a:pt x="0" y="72066"/>
                </a:lnTo>
                <a:lnTo>
                  <a:pt x="5079" y="101121"/>
                </a:lnTo>
                <a:lnTo>
                  <a:pt x="19044" y="125100"/>
                </a:lnTo>
                <a:lnTo>
                  <a:pt x="39978" y="141397"/>
                </a:lnTo>
                <a:lnTo>
                  <a:pt x="65970" y="147408"/>
                </a:lnTo>
                <a:lnTo>
                  <a:pt x="92082" y="141397"/>
                </a:lnTo>
                <a:lnTo>
                  <a:pt x="113003" y="125100"/>
                </a:lnTo>
                <a:lnTo>
                  <a:pt x="126900" y="101121"/>
                </a:lnTo>
                <a:lnTo>
                  <a:pt x="131940" y="72066"/>
                </a:lnTo>
                <a:lnTo>
                  <a:pt x="126900" y="43619"/>
                </a:lnTo>
                <a:lnTo>
                  <a:pt x="113003" y="20756"/>
                </a:lnTo>
                <a:lnTo>
                  <a:pt x="92082" y="5531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459701" y="2922351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5">
                <a:moveTo>
                  <a:pt x="0" y="72073"/>
                </a:moveTo>
                <a:lnTo>
                  <a:pt x="5080" y="101128"/>
                </a:lnTo>
                <a:lnTo>
                  <a:pt x="19045" y="125106"/>
                </a:lnTo>
                <a:lnTo>
                  <a:pt x="39980" y="141403"/>
                </a:lnTo>
                <a:lnTo>
                  <a:pt x="65972" y="147414"/>
                </a:lnTo>
                <a:lnTo>
                  <a:pt x="92082" y="141403"/>
                </a:lnTo>
                <a:lnTo>
                  <a:pt x="113000" y="125106"/>
                </a:lnTo>
                <a:lnTo>
                  <a:pt x="126895" y="101128"/>
                </a:lnTo>
                <a:lnTo>
                  <a:pt x="131934" y="72073"/>
                </a:lnTo>
                <a:lnTo>
                  <a:pt x="126895" y="43622"/>
                </a:lnTo>
                <a:lnTo>
                  <a:pt x="113000" y="20757"/>
                </a:lnTo>
                <a:lnTo>
                  <a:pt x="92082" y="5531"/>
                </a:lnTo>
                <a:lnTo>
                  <a:pt x="65972" y="0"/>
                </a:lnTo>
                <a:lnTo>
                  <a:pt x="39980" y="5531"/>
                </a:lnTo>
                <a:lnTo>
                  <a:pt x="19045" y="20757"/>
                </a:lnTo>
                <a:lnTo>
                  <a:pt x="5080" y="43622"/>
                </a:lnTo>
                <a:lnTo>
                  <a:pt x="0" y="72073"/>
                </a:lnTo>
                <a:close/>
              </a:path>
            </a:pathLst>
          </a:custGeom>
          <a:ln w="30699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303832" y="3857625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65970" y="0"/>
                </a:moveTo>
                <a:lnTo>
                  <a:pt x="39902" y="5540"/>
                </a:lnTo>
                <a:lnTo>
                  <a:pt x="18976" y="20799"/>
                </a:lnTo>
                <a:lnTo>
                  <a:pt x="5054" y="43731"/>
                </a:lnTo>
                <a:lnTo>
                  <a:pt x="0" y="72294"/>
                </a:lnTo>
                <a:lnTo>
                  <a:pt x="5054" y="101253"/>
                </a:lnTo>
                <a:lnTo>
                  <a:pt x="18976" y="125243"/>
                </a:lnTo>
                <a:lnTo>
                  <a:pt x="39902" y="141594"/>
                </a:lnTo>
                <a:lnTo>
                  <a:pt x="65970" y="147637"/>
                </a:lnTo>
                <a:lnTo>
                  <a:pt x="91961" y="141594"/>
                </a:lnTo>
                <a:lnTo>
                  <a:pt x="112896" y="125243"/>
                </a:lnTo>
                <a:lnTo>
                  <a:pt x="126860" y="101253"/>
                </a:lnTo>
                <a:lnTo>
                  <a:pt x="131940" y="72294"/>
                </a:lnTo>
                <a:lnTo>
                  <a:pt x="126860" y="43731"/>
                </a:lnTo>
                <a:lnTo>
                  <a:pt x="112896" y="20799"/>
                </a:lnTo>
                <a:lnTo>
                  <a:pt x="91961" y="5540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303833" y="3857626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0" y="72294"/>
                </a:moveTo>
                <a:lnTo>
                  <a:pt x="5054" y="101252"/>
                </a:lnTo>
                <a:lnTo>
                  <a:pt x="18974" y="125240"/>
                </a:lnTo>
                <a:lnTo>
                  <a:pt x="39898" y="141591"/>
                </a:lnTo>
                <a:lnTo>
                  <a:pt x="65961" y="147634"/>
                </a:lnTo>
                <a:lnTo>
                  <a:pt x="91953" y="141591"/>
                </a:lnTo>
                <a:lnTo>
                  <a:pt x="112889" y="125240"/>
                </a:lnTo>
                <a:lnTo>
                  <a:pt x="126854" y="101252"/>
                </a:lnTo>
                <a:lnTo>
                  <a:pt x="131934" y="72294"/>
                </a:lnTo>
                <a:lnTo>
                  <a:pt x="126854" y="43729"/>
                </a:lnTo>
                <a:lnTo>
                  <a:pt x="112889" y="20797"/>
                </a:lnTo>
                <a:lnTo>
                  <a:pt x="91953" y="5539"/>
                </a:lnTo>
                <a:lnTo>
                  <a:pt x="65961" y="0"/>
                </a:lnTo>
                <a:lnTo>
                  <a:pt x="39898" y="5539"/>
                </a:lnTo>
                <a:lnTo>
                  <a:pt x="18974" y="20797"/>
                </a:lnTo>
                <a:lnTo>
                  <a:pt x="5054" y="43729"/>
                </a:lnTo>
                <a:lnTo>
                  <a:pt x="0" y="72294"/>
                </a:lnTo>
                <a:close/>
              </a:path>
            </a:pathLst>
          </a:custGeom>
          <a:ln w="30706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514898" y="4033389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65970" y="0"/>
                </a:moveTo>
                <a:lnTo>
                  <a:pt x="39982" y="5560"/>
                </a:lnTo>
                <a:lnTo>
                  <a:pt x="19047" y="20846"/>
                </a:lnTo>
                <a:lnTo>
                  <a:pt x="5081" y="43763"/>
                </a:lnTo>
                <a:lnTo>
                  <a:pt x="0" y="72218"/>
                </a:lnTo>
                <a:lnTo>
                  <a:pt x="5081" y="101221"/>
                </a:lnTo>
                <a:lnTo>
                  <a:pt x="19047" y="125233"/>
                </a:lnTo>
                <a:lnTo>
                  <a:pt x="39982" y="141592"/>
                </a:lnTo>
                <a:lnTo>
                  <a:pt x="65970" y="147637"/>
                </a:lnTo>
                <a:lnTo>
                  <a:pt x="92037" y="141592"/>
                </a:lnTo>
                <a:lnTo>
                  <a:pt x="112964" y="125233"/>
                </a:lnTo>
                <a:lnTo>
                  <a:pt x="126885" y="101221"/>
                </a:lnTo>
                <a:lnTo>
                  <a:pt x="131940" y="72218"/>
                </a:lnTo>
                <a:lnTo>
                  <a:pt x="126885" y="43763"/>
                </a:lnTo>
                <a:lnTo>
                  <a:pt x="112964" y="20846"/>
                </a:lnTo>
                <a:lnTo>
                  <a:pt x="92037" y="5560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514884" y="4033388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0" y="72220"/>
                </a:moveTo>
                <a:lnTo>
                  <a:pt x="5081" y="101225"/>
                </a:lnTo>
                <a:lnTo>
                  <a:pt x="19049" y="125238"/>
                </a:lnTo>
                <a:lnTo>
                  <a:pt x="39985" y="141598"/>
                </a:lnTo>
                <a:lnTo>
                  <a:pt x="65972" y="147642"/>
                </a:lnTo>
                <a:lnTo>
                  <a:pt x="92038" y="141598"/>
                </a:lnTo>
                <a:lnTo>
                  <a:pt x="112965" y="125238"/>
                </a:lnTo>
                <a:lnTo>
                  <a:pt x="126889" y="101225"/>
                </a:lnTo>
                <a:lnTo>
                  <a:pt x="131945" y="72220"/>
                </a:lnTo>
                <a:lnTo>
                  <a:pt x="126889" y="43764"/>
                </a:lnTo>
                <a:lnTo>
                  <a:pt x="112965" y="20846"/>
                </a:lnTo>
                <a:lnTo>
                  <a:pt x="92038" y="5560"/>
                </a:lnTo>
                <a:lnTo>
                  <a:pt x="65972" y="0"/>
                </a:lnTo>
                <a:lnTo>
                  <a:pt x="39985" y="5560"/>
                </a:lnTo>
                <a:lnTo>
                  <a:pt x="19049" y="20846"/>
                </a:lnTo>
                <a:lnTo>
                  <a:pt x="5081" y="43764"/>
                </a:lnTo>
                <a:lnTo>
                  <a:pt x="0" y="72220"/>
                </a:lnTo>
                <a:close/>
              </a:path>
            </a:pathLst>
          </a:custGeom>
          <a:ln w="30705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238842" y="2828030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69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307677" y="2828030"/>
            <a:ext cx="0" cy="276860"/>
          </a:xfrm>
          <a:custGeom>
            <a:avLst/>
            <a:gdLst/>
            <a:ahLst/>
            <a:cxnLst/>
            <a:rect l="l" t="t" r="r" b="b"/>
            <a:pathLst>
              <a:path w="0" h="276860">
                <a:moveTo>
                  <a:pt x="0" y="0"/>
                </a:moveTo>
                <a:lnTo>
                  <a:pt x="0" y="276338"/>
                </a:lnTo>
              </a:path>
            </a:pathLst>
          </a:custGeom>
          <a:ln w="345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307677" y="3314737"/>
            <a:ext cx="0" cy="216535"/>
          </a:xfrm>
          <a:custGeom>
            <a:avLst/>
            <a:gdLst/>
            <a:ahLst/>
            <a:cxnLst/>
            <a:rect l="l" t="t" r="r" b="b"/>
            <a:pathLst>
              <a:path w="0" h="216535">
                <a:moveTo>
                  <a:pt x="0" y="0"/>
                </a:moveTo>
                <a:lnTo>
                  <a:pt x="0" y="216470"/>
                </a:lnTo>
              </a:path>
            </a:pathLst>
          </a:custGeom>
          <a:ln w="345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238842" y="3531208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69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307677" y="3179717"/>
            <a:ext cx="220979" cy="549275"/>
          </a:xfrm>
          <a:custGeom>
            <a:avLst/>
            <a:gdLst/>
            <a:ahLst/>
            <a:cxnLst/>
            <a:rect l="l" t="t" r="r" b="b"/>
            <a:pathLst>
              <a:path w="220980" h="549275">
                <a:moveTo>
                  <a:pt x="0" y="0"/>
                </a:moveTo>
                <a:lnTo>
                  <a:pt x="220826" y="549246"/>
                </a:lnTo>
              </a:path>
            </a:pathLst>
          </a:custGeom>
          <a:ln w="3333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528503" y="3728964"/>
            <a:ext cx="1844675" cy="342265"/>
          </a:xfrm>
          <a:custGeom>
            <a:avLst/>
            <a:gdLst/>
            <a:ahLst/>
            <a:cxnLst/>
            <a:rect l="l" t="t" r="r" b="b"/>
            <a:pathLst>
              <a:path w="1844675" h="342264">
                <a:moveTo>
                  <a:pt x="0" y="0"/>
                </a:moveTo>
                <a:lnTo>
                  <a:pt x="1844120" y="342041"/>
                </a:lnTo>
              </a:path>
            </a:pathLst>
          </a:custGeom>
          <a:ln w="26201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303833" y="3954960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3355357" y="3975313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532" y="0"/>
                </a:lnTo>
              </a:path>
            </a:pathLst>
          </a:custGeom>
          <a:ln w="407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355357" y="4168417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532" y="0"/>
                </a:lnTo>
              </a:path>
            </a:pathLst>
          </a:custGeom>
          <a:ln w="4397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438595" y="4177450"/>
            <a:ext cx="0" cy="26034"/>
          </a:xfrm>
          <a:custGeom>
            <a:avLst/>
            <a:gdLst/>
            <a:ahLst/>
            <a:cxnLst/>
            <a:rect l="l" t="t" r="r" b="b"/>
            <a:pathLst>
              <a:path w="0" h="26035">
                <a:moveTo>
                  <a:pt x="0" y="0"/>
                </a:moveTo>
                <a:lnTo>
                  <a:pt x="0" y="25914"/>
                </a:lnTo>
              </a:path>
            </a:pathLst>
          </a:custGeom>
          <a:ln w="34532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372624" y="4071005"/>
            <a:ext cx="2211070" cy="160655"/>
          </a:xfrm>
          <a:custGeom>
            <a:avLst/>
            <a:gdLst/>
            <a:ahLst/>
            <a:cxnLst/>
            <a:rect l="l" t="t" r="r" b="b"/>
            <a:pathLst>
              <a:path w="2211070" h="160654">
                <a:moveTo>
                  <a:pt x="0" y="0"/>
                </a:moveTo>
                <a:lnTo>
                  <a:pt x="2211062" y="160252"/>
                </a:lnTo>
              </a:path>
            </a:pathLst>
          </a:custGeom>
          <a:ln w="2595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238850" y="3104369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65998" y="0"/>
                </a:moveTo>
                <a:lnTo>
                  <a:pt x="40006" y="5536"/>
                </a:lnTo>
                <a:lnTo>
                  <a:pt x="19061" y="20770"/>
                </a:lnTo>
                <a:lnTo>
                  <a:pt x="5085" y="43635"/>
                </a:lnTo>
                <a:lnTo>
                  <a:pt x="0" y="72066"/>
                </a:lnTo>
                <a:lnTo>
                  <a:pt x="5085" y="101133"/>
                </a:lnTo>
                <a:lnTo>
                  <a:pt x="19061" y="125138"/>
                </a:lnTo>
                <a:lnTo>
                  <a:pt x="40006" y="141461"/>
                </a:lnTo>
                <a:lnTo>
                  <a:pt x="65998" y="147485"/>
                </a:lnTo>
                <a:lnTo>
                  <a:pt x="92048" y="141461"/>
                </a:lnTo>
                <a:lnTo>
                  <a:pt x="112935" y="125138"/>
                </a:lnTo>
                <a:lnTo>
                  <a:pt x="126817" y="101133"/>
                </a:lnTo>
                <a:lnTo>
                  <a:pt x="131854" y="72066"/>
                </a:lnTo>
                <a:lnTo>
                  <a:pt x="126817" y="43635"/>
                </a:lnTo>
                <a:lnTo>
                  <a:pt x="112935" y="20770"/>
                </a:lnTo>
                <a:lnTo>
                  <a:pt x="92048" y="5536"/>
                </a:lnTo>
                <a:lnTo>
                  <a:pt x="65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1238842" y="3104368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0" y="72073"/>
                </a:moveTo>
                <a:lnTo>
                  <a:pt x="5086" y="101139"/>
                </a:lnTo>
                <a:lnTo>
                  <a:pt x="19065" y="125142"/>
                </a:lnTo>
                <a:lnTo>
                  <a:pt x="40012" y="141465"/>
                </a:lnTo>
                <a:lnTo>
                  <a:pt x="66005" y="147487"/>
                </a:lnTo>
                <a:lnTo>
                  <a:pt x="92056" y="141465"/>
                </a:lnTo>
                <a:lnTo>
                  <a:pt x="112942" y="125142"/>
                </a:lnTo>
                <a:lnTo>
                  <a:pt x="126822" y="101139"/>
                </a:lnTo>
                <a:lnTo>
                  <a:pt x="131858" y="72073"/>
                </a:lnTo>
                <a:lnTo>
                  <a:pt x="126822" y="43640"/>
                </a:lnTo>
                <a:lnTo>
                  <a:pt x="112942" y="20772"/>
                </a:lnTo>
                <a:lnTo>
                  <a:pt x="92056" y="5537"/>
                </a:lnTo>
                <a:lnTo>
                  <a:pt x="66005" y="0"/>
                </a:lnTo>
                <a:lnTo>
                  <a:pt x="40012" y="5537"/>
                </a:lnTo>
                <a:lnTo>
                  <a:pt x="19065" y="20772"/>
                </a:lnTo>
                <a:lnTo>
                  <a:pt x="5086" y="43640"/>
                </a:lnTo>
                <a:lnTo>
                  <a:pt x="0" y="72073"/>
                </a:lnTo>
                <a:close/>
              </a:path>
            </a:pathLst>
          </a:custGeom>
          <a:ln w="3070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459706" y="3653618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65970" y="0"/>
                </a:moveTo>
                <a:lnTo>
                  <a:pt x="39978" y="5539"/>
                </a:lnTo>
                <a:lnTo>
                  <a:pt x="19044" y="20789"/>
                </a:lnTo>
                <a:lnTo>
                  <a:pt x="5079" y="43699"/>
                </a:lnTo>
                <a:lnTo>
                  <a:pt x="0" y="72218"/>
                </a:lnTo>
                <a:lnTo>
                  <a:pt x="5079" y="101177"/>
                </a:lnTo>
                <a:lnTo>
                  <a:pt x="19044" y="125166"/>
                </a:lnTo>
                <a:lnTo>
                  <a:pt x="39978" y="141517"/>
                </a:lnTo>
                <a:lnTo>
                  <a:pt x="65970" y="147561"/>
                </a:lnTo>
                <a:lnTo>
                  <a:pt x="92082" y="141517"/>
                </a:lnTo>
                <a:lnTo>
                  <a:pt x="113003" y="125166"/>
                </a:lnTo>
                <a:lnTo>
                  <a:pt x="126900" y="101177"/>
                </a:lnTo>
                <a:lnTo>
                  <a:pt x="131940" y="72218"/>
                </a:lnTo>
                <a:lnTo>
                  <a:pt x="126900" y="43699"/>
                </a:lnTo>
                <a:lnTo>
                  <a:pt x="113003" y="20789"/>
                </a:lnTo>
                <a:lnTo>
                  <a:pt x="92082" y="5539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459701" y="3653623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0" y="72212"/>
                </a:moveTo>
                <a:lnTo>
                  <a:pt x="5080" y="101175"/>
                </a:lnTo>
                <a:lnTo>
                  <a:pt x="19045" y="125166"/>
                </a:lnTo>
                <a:lnTo>
                  <a:pt x="39980" y="141517"/>
                </a:lnTo>
                <a:lnTo>
                  <a:pt x="65972" y="147561"/>
                </a:lnTo>
                <a:lnTo>
                  <a:pt x="92082" y="141517"/>
                </a:lnTo>
                <a:lnTo>
                  <a:pt x="113000" y="125166"/>
                </a:lnTo>
                <a:lnTo>
                  <a:pt x="126895" y="101175"/>
                </a:lnTo>
                <a:lnTo>
                  <a:pt x="131934" y="72212"/>
                </a:lnTo>
                <a:lnTo>
                  <a:pt x="126895" y="43695"/>
                </a:lnTo>
                <a:lnTo>
                  <a:pt x="113000" y="20787"/>
                </a:lnTo>
                <a:lnTo>
                  <a:pt x="92082" y="5538"/>
                </a:lnTo>
                <a:lnTo>
                  <a:pt x="65972" y="0"/>
                </a:lnTo>
                <a:lnTo>
                  <a:pt x="39980" y="5538"/>
                </a:lnTo>
                <a:lnTo>
                  <a:pt x="19045" y="20787"/>
                </a:lnTo>
                <a:lnTo>
                  <a:pt x="5080" y="43695"/>
                </a:lnTo>
                <a:lnTo>
                  <a:pt x="0" y="72212"/>
                </a:lnTo>
                <a:close/>
              </a:path>
            </a:pathLst>
          </a:custGeom>
          <a:ln w="3070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303832" y="3995661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65970" y="0"/>
                </a:moveTo>
                <a:lnTo>
                  <a:pt x="39902" y="5573"/>
                </a:lnTo>
                <a:lnTo>
                  <a:pt x="18976" y="20889"/>
                </a:lnTo>
                <a:lnTo>
                  <a:pt x="5054" y="43844"/>
                </a:lnTo>
                <a:lnTo>
                  <a:pt x="0" y="72332"/>
                </a:lnTo>
                <a:lnTo>
                  <a:pt x="5054" y="101275"/>
                </a:lnTo>
                <a:lnTo>
                  <a:pt x="18976" y="125266"/>
                </a:lnTo>
                <a:lnTo>
                  <a:pt x="39902" y="141626"/>
                </a:lnTo>
                <a:lnTo>
                  <a:pt x="65970" y="147675"/>
                </a:lnTo>
                <a:lnTo>
                  <a:pt x="91961" y="141626"/>
                </a:lnTo>
                <a:lnTo>
                  <a:pt x="112896" y="125266"/>
                </a:lnTo>
                <a:lnTo>
                  <a:pt x="126860" y="101275"/>
                </a:lnTo>
                <a:lnTo>
                  <a:pt x="131940" y="72332"/>
                </a:lnTo>
                <a:lnTo>
                  <a:pt x="126860" y="43844"/>
                </a:lnTo>
                <a:lnTo>
                  <a:pt x="112896" y="20889"/>
                </a:lnTo>
                <a:lnTo>
                  <a:pt x="91961" y="5573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303833" y="3995665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0" y="72326"/>
                </a:moveTo>
                <a:lnTo>
                  <a:pt x="5054" y="101272"/>
                </a:lnTo>
                <a:lnTo>
                  <a:pt x="18974" y="125265"/>
                </a:lnTo>
                <a:lnTo>
                  <a:pt x="39898" y="141626"/>
                </a:lnTo>
                <a:lnTo>
                  <a:pt x="65961" y="147675"/>
                </a:lnTo>
                <a:lnTo>
                  <a:pt x="91953" y="141626"/>
                </a:lnTo>
                <a:lnTo>
                  <a:pt x="112889" y="125265"/>
                </a:lnTo>
                <a:lnTo>
                  <a:pt x="126854" y="101272"/>
                </a:lnTo>
                <a:lnTo>
                  <a:pt x="131934" y="72326"/>
                </a:lnTo>
                <a:lnTo>
                  <a:pt x="126854" y="43839"/>
                </a:lnTo>
                <a:lnTo>
                  <a:pt x="112889" y="20887"/>
                </a:lnTo>
                <a:lnTo>
                  <a:pt x="91953" y="5572"/>
                </a:lnTo>
                <a:lnTo>
                  <a:pt x="65961" y="0"/>
                </a:lnTo>
                <a:lnTo>
                  <a:pt x="39898" y="5572"/>
                </a:lnTo>
                <a:lnTo>
                  <a:pt x="18974" y="20887"/>
                </a:lnTo>
                <a:lnTo>
                  <a:pt x="5054" y="43839"/>
                </a:lnTo>
                <a:lnTo>
                  <a:pt x="0" y="72326"/>
                </a:lnTo>
                <a:close/>
              </a:path>
            </a:pathLst>
          </a:custGeom>
          <a:ln w="30707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514898" y="4155947"/>
            <a:ext cx="132080" cy="140335"/>
          </a:xfrm>
          <a:custGeom>
            <a:avLst/>
            <a:gdLst/>
            <a:ahLst/>
            <a:cxnLst/>
            <a:rect l="l" t="t" r="r" b="b"/>
            <a:pathLst>
              <a:path w="132079" h="140335">
                <a:moveTo>
                  <a:pt x="65970" y="0"/>
                </a:moveTo>
                <a:lnTo>
                  <a:pt x="39982" y="5531"/>
                </a:lnTo>
                <a:lnTo>
                  <a:pt x="19047" y="20757"/>
                </a:lnTo>
                <a:lnTo>
                  <a:pt x="5081" y="43623"/>
                </a:lnTo>
                <a:lnTo>
                  <a:pt x="0" y="72075"/>
                </a:lnTo>
                <a:lnTo>
                  <a:pt x="5081" y="101126"/>
                </a:lnTo>
                <a:lnTo>
                  <a:pt x="19047" y="125106"/>
                </a:lnTo>
                <a:lnTo>
                  <a:pt x="37954" y="139826"/>
                </a:lnTo>
                <a:lnTo>
                  <a:pt x="94064" y="139826"/>
                </a:lnTo>
                <a:lnTo>
                  <a:pt x="112964" y="125106"/>
                </a:lnTo>
                <a:lnTo>
                  <a:pt x="126885" y="101126"/>
                </a:lnTo>
                <a:lnTo>
                  <a:pt x="131940" y="72075"/>
                </a:lnTo>
                <a:lnTo>
                  <a:pt x="126885" y="43623"/>
                </a:lnTo>
                <a:lnTo>
                  <a:pt x="112964" y="20757"/>
                </a:lnTo>
                <a:lnTo>
                  <a:pt x="92037" y="5531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514884" y="4228024"/>
            <a:ext cx="38100" cy="67945"/>
          </a:xfrm>
          <a:custGeom>
            <a:avLst/>
            <a:gdLst/>
            <a:ahLst/>
            <a:cxnLst/>
            <a:rect l="l" t="t" r="r" b="b"/>
            <a:pathLst>
              <a:path w="38100" h="67945">
                <a:moveTo>
                  <a:pt x="0" y="0"/>
                </a:moveTo>
                <a:lnTo>
                  <a:pt x="5081" y="29054"/>
                </a:lnTo>
                <a:lnTo>
                  <a:pt x="19049" y="53032"/>
                </a:lnTo>
                <a:lnTo>
                  <a:pt x="37957" y="67750"/>
                </a:lnTo>
              </a:path>
            </a:pathLst>
          </a:custGeom>
          <a:ln w="3247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514884" y="4155950"/>
            <a:ext cx="132080" cy="140335"/>
          </a:xfrm>
          <a:custGeom>
            <a:avLst/>
            <a:gdLst/>
            <a:ahLst/>
            <a:cxnLst/>
            <a:rect l="l" t="t" r="r" b="b"/>
            <a:pathLst>
              <a:path w="132079" h="140335">
                <a:moveTo>
                  <a:pt x="94065" y="139824"/>
                </a:moveTo>
                <a:lnTo>
                  <a:pt x="112965" y="125106"/>
                </a:lnTo>
                <a:lnTo>
                  <a:pt x="126889" y="101128"/>
                </a:lnTo>
                <a:lnTo>
                  <a:pt x="131945" y="72073"/>
                </a:lnTo>
                <a:lnTo>
                  <a:pt x="126889" y="43622"/>
                </a:lnTo>
                <a:lnTo>
                  <a:pt x="112965" y="20757"/>
                </a:lnTo>
                <a:lnTo>
                  <a:pt x="92038" y="5531"/>
                </a:lnTo>
                <a:lnTo>
                  <a:pt x="65972" y="0"/>
                </a:lnTo>
                <a:lnTo>
                  <a:pt x="39985" y="5531"/>
                </a:lnTo>
                <a:lnTo>
                  <a:pt x="19049" y="20757"/>
                </a:lnTo>
                <a:lnTo>
                  <a:pt x="5081" y="43622"/>
                </a:lnTo>
                <a:lnTo>
                  <a:pt x="0" y="72073"/>
                </a:lnTo>
              </a:path>
            </a:pathLst>
          </a:custGeom>
          <a:ln w="30473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238842" y="3330439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69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1290410" y="3353935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532" y="0"/>
                </a:lnTo>
              </a:path>
            </a:pathLst>
          </a:custGeom>
          <a:ln w="46992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1290410" y="3551654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532" y="0"/>
                </a:lnTo>
              </a:path>
            </a:pathLst>
          </a:custGeom>
          <a:ln w="47066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1238842" y="3575187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69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307677" y="3264474"/>
            <a:ext cx="220979" cy="188595"/>
          </a:xfrm>
          <a:custGeom>
            <a:avLst/>
            <a:gdLst/>
            <a:ahLst/>
            <a:cxnLst/>
            <a:rect l="l" t="t" r="r" b="b"/>
            <a:pathLst>
              <a:path w="220980" h="188595">
                <a:moveTo>
                  <a:pt x="0" y="188306"/>
                </a:moveTo>
                <a:lnTo>
                  <a:pt x="220826" y="0"/>
                </a:lnTo>
              </a:path>
            </a:pathLst>
          </a:custGeom>
          <a:ln w="29542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528503" y="2545599"/>
            <a:ext cx="1844675" cy="719455"/>
          </a:xfrm>
          <a:custGeom>
            <a:avLst/>
            <a:gdLst/>
            <a:ahLst/>
            <a:cxnLst/>
            <a:rect l="l" t="t" r="r" b="b"/>
            <a:pathLst>
              <a:path w="1844675" h="719454">
                <a:moveTo>
                  <a:pt x="0" y="718874"/>
                </a:moveTo>
                <a:lnTo>
                  <a:pt x="1844120" y="0"/>
                </a:lnTo>
              </a:path>
            </a:pathLst>
          </a:custGeom>
          <a:ln w="27051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3303833" y="2316548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372624" y="2316548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5">
                <a:moveTo>
                  <a:pt x="0" y="0"/>
                </a:moveTo>
                <a:lnTo>
                  <a:pt x="0" y="153702"/>
                </a:lnTo>
              </a:path>
            </a:pathLst>
          </a:custGeom>
          <a:ln w="34532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372624" y="2621013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80">
                <a:moveTo>
                  <a:pt x="0" y="156936"/>
                </a:moveTo>
                <a:lnTo>
                  <a:pt x="0" y="0"/>
                </a:lnTo>
              </a:path>
            </a:pathLst>
          </a:custGeom>
          <a:ln w="34532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303833" y="2777950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372624" y="2448265"/>
            <a:ext cx="2211070" cy="97790"/>
          </a:xfrm>
          <a:custGeom>
            <a:avLst/>
            <a:gdLst/>
            <a:ahLst/>
            <a:cxnLst/>
            <a:rect l="l" t="t" r="r" b="b"/>
            <a:pathLst>
              <a:path w="2211070" h="97789">
                <a:moveTo>
                  <a:pt x="0" y="97334"/>
                </a:moveTo>
                <a:lnTo>
                  <a:pt x="2211062" y="0"/>
                </a:lnTo>
              </a:path>
            </a:pathLst>
          </a:custGeom>
          <a:ln w="25931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514884" y="2259885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37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583686" y="2259885"/>
            <a:ext cx="0" cy="113664"/>
          </a:xfrm>
          <a:custGeom>
            <a:avLst/>
            <a:gdLst/>
            <a:ahLst/>
            <a:cxnLst/>
            <a:rect l="l" t="t" r="r" b="b"/>
            <a:pathLst>
              <a:path w="0" h="113664">
                <a:moveTo>
                  <a:pt x="0" y="0"/>
                </a:moveTo>
                <a:lnTo>
                  <a:pt x="0" y="113072"/>
                </a:lnTo>
              </a:path>
            </a:pathLst>
          </a:custGeom>
          <a:ln w="34532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583686" y="2523605"/>
            <a:ext cx="0" cy="116205"/>
          </a:xfrm>
          <a:custGeom>
            <a:avLst/>
            <a:gdLst/>
            <a:ahLst/>
            <a:cxnLst/>
            <a:rect l="l" t="t" r="r" b="b"/>
            <a:pathLst>
              <a:path w="0" h="116205">
                <a:moveTo>
                  <a:pt x="0" y="116126"/>
                </a:moveTo>
                <a:lnTo>
                  <a:pt x="0" y="0"/>
                </a:lnTo>
              </a:path>
            </a:pathLst>
          </a:custGeom>
          <a:ln w="34532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514884" y="2639732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37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1238850" y="3377431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65998" y="0"/>
                </a:moveTo>
                <a:lnTo>
                  <a:pt x="40006" y="5537"/>
                </a:lnTo>
                <a:lnTo>
                  <a:pt x="19061" y="20775"/>
                </a:lnTo>
                <a:lnTo>
                  <a:pt x="5085" y="43651"/>
                </a:lnTo>
                <a:lnTo>
                  <a:pt x="0" y="72104"/>
                </a:lnTo>
                <a:lnTo>
                  <a:pt x="5085" y="101149"/>
                </a:lnTo>
                <a:lnTo>
                  <a:pt x="19061" y="125143"/>
                </a:lnTo>
                <a:lnTo>
                  <a:pt x="40006" y="141462"/>
                </a:lnTo>
                <a:lnTo>
                  <a:pt x="65998" y="147485"/>
                </a:lnTo>
                <a:lnTo>
                  <a:pt x="92048" y="141462"/>
                </a:lnTo>
                <a:lnTo>
                  <a:pt x="112935" y="125143"/>
                </a:lnTo>
                <a:lnTo>
                  <a:pt x="126817" y="101149"/>
                </a:lnTo>
                <a:lnTo>
                  <a:pt x="131854" y="72104"/>
                </a:lnTo>
                <a:lnTo>
                  <a:pt x="126817" y="43651"/>
                </a:lnTo>
                <a:lnTo>
                  <a:pt x="112935" y="20775"/>
                </a:lnTo>
                <a:lnTo>
                  <a:pt x="92048" y="5537"/>
                </a:lnTo>
                <a:lnTo>
                  <a:pt x="65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238842" y="3377432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0" y="72106"/>
                </a:moveTo>
                <a:lnTo>
                  <a:pt x="5086" y="101153"/>
                </a:lnTo>
                <a:lnTo>
                  <a:pt x="19065" y="125146"/>
                </a:lnTo>
                <a:lnTo>
                  <a:pt x="40012" y="141465"/>
                </a:lnTo>
                <a:lnTo>
                  <a:pt x="66005" y="147487"/>
                </a:lnTo>
                <a:lnTo>
                  <a:pt x="92056" y="141465"/>
                </a:lnTo>
                <a:lnTo>
                  <a:pt x="112942" y="125146"/>
                </a:lnTo>
                <a:lnTo>
                  <a:pt x="126822" y="101153"/>
                </a:lnTo>
                <a:lnTo>
                  <a:pt x="131858" y="72106"/>
                </a:lnTo>
                <a:lnTo>
                  <a:pt x="126822" y="43653"/>
                </a:lnTo>
                <a:lnTo>
                  <a:pt x="112942" y="20776"/>
                </a:lnTo>
                <a:lnTo>
                  <a:pt x="92056" y="5537"/>
                </a:lnTo>
                <a:lnTo>
                  <a:pt x="66005" y="0"/>
                </a:lnTo>
                <a:lnTo>
                  <a:pt x="40012" y="5537"/>
                </a:lnTo>
                <a:lnTo>
                  <a:pt x="19065" y="20776"/>
                </a:lnTo>
                <a:lnTo>
                  <a:pt x="5086" y="43653"/>
                </a:lnTo>
                <a:lnTo>
                  <a:pt x="0" y="72106"/>
                </a:lnTo>
                <a:close/>
              </a:path>
            </a:pathLst>
          </a:custGeom>
          <a:ln w="30704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459706" y="3189055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65970" y="0"/>
                </a:moveTo>
                <a:lnTo>
                  <a:pt x="39978" y="5550"/>
                </a:lnTo>
                <a:lnTo>
                  <a:pt x="19044" y="20827"/>
                </a:lnTo>
                <a:lnTo>
                  <a:pt x="5079" y="43771"/>
                </a:lnTo>
                <a:lnTo>
                  <a:pt x="0" y="72323"/>
                </a:lnTo>
                <a:lnTo>
                  <a:pt x="5079" y="101247"/>
                </a:lnTo>
                <a:lnTo>
                  <a:pt x="19044" y="125189"/>
                </a:lnTo>
                <a:lnTo>
                  <a:pt x="39978" y="141498"/>
                </a:lnTo>
                <a:lnTo>
                  <a:pt x="65970" y="147523"/>
                </a:lnTo>
                <a:lnTo>
                  <a:pt x="92082" y="141498"/>
                </a:lnTo>
                <a:lnTo>
                  <a:pt x="113003" y="125189"/>
                </a:lnTo>
                <a:lnTo>
                  <a:pt x="126900" y="101247"/>
                </a:lnTo>
                <a:lnTo>
                  <a:pt x="131940" y="72323"/>
                </a:lnTo>
                <a:lnTo>
                  <a:pt x="126900" y="43771"/>
                </a:lnTo>
                <a:lnTo>
                  <a:pt x="113003" y="20827"/>
                </a:lnTo>
                <a:lnTo>
                  <a:pt x="92082" y="5550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459701" y="3189052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0" y="72335"/>
                </a:moveTo>
                <a:lnTo>
                  <a:pt x="5080" y="101256"/>
                </a:lnTo>
                <a:lnTo>
                  <a:pt x="19045" y="125195"/>
                </a:lnTo>
                <a:lnTo>
                  <a:pt x="39980" y="141503"/>
                </a:lnTo>
                <a:lnTo>
                  <a:pt x="65972" y="147528"/>
                </a:lnTo>
                <a:lnTo>
                  <a:pt x="92082" y="141503"/>
                </a:lnTo>
                <a:lnTo>
                  <a:pt x="113000" y="125195"/>
                </a:lnTo>
                <a:lnTo>
                  <a:pt x="126895" y="101256"/>
                </a:lnTo>
                <a:lnTo>
                  <a:pt x="131934" y="72335"/>
                </a:lnTo>
                <a:lnTo>
                  <a:pt x="126895" y="43781"/>
                </a:lnTo>
                <a:lnTo>
                  <a:pt x="113000" y="20832"/>
                </a:lnTo>
                <a:lnTo>
                  <a:pt x="92082" y="5551"/>
                </a:lnTo>
                <a:lnTo>
                  <a:pt x="65972" y="0"/>
                </a:lnTo>
                <a:lnTo>
                  <a:pt x="39980" y="5551"/>
                </a:lnTo>
                <a:lnTo>
                  <a:pt x="19045" y="20832"/>
                </a:lnTo>
                <a:lnTo>
                  <a:pt x="5080" y="43781"/>
                </a:lnTo>
                <a:lnTo>
                  <a:pt x="0" y="72335"/>
                </a:lnTo>
                <a:close/>
              </a:path>
            </a:pathLst>
          </a:custGeom>
          <a:ln w="30703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3303832" y="2470251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65970" y="0"/>
                </a:moveTo>
                <a:lnTo>
                  <a:pt x="39902" y="5540"/>
                </a:lnTo>
                <a:lnTo>
                  <a:pt x="18976" y="20802"/>
                </a:lnTo>
                <a:lnTo>
                  <a:pt x="5054" y="43743"/>
                </a:lnTo>
                <a:lnTo>
                  <a:pt x="0" y="72323"/>
                </a:lnTo>
                <a:lnTo>
                  <a:pt x="5054" y="101265"/>
                </a:lnTo>
                <a:lnTo>
                  <a:pt x="18976" y="125246"/>
                </a:lnTo>
                <a:lnTo>
                  <a:pt x="39902" y="141594"/>
                </a:lnTo>
                <a:lnTo>
                  <a:pt x="65970" y="147637"/>
                </a:lnTo>
                <a:lnTo>
                  <a:pt x="91961" y="141594"/>
                </a:lnTo>
                <a:lnTo>
                  <a:pt x="112896" y="125246"/>
                </a:lnTo>
                <a:lnTo>
                  <a:pt x="126860" y="101265"/>
                </a:lnTo>
                <a:lnTo>
                  <a:pt x="131940" y="72323"/>
                </a:lnTo>
                <a:lnTo>
                  <a:pt x="126860" y="43743"/>
                </a:lnTo>
                <a:lnTo>
                  <a:pt x="112896" y="20802"/>
                </a:lnTo>
                <a:lnTo>
                  <a:pt x="91961" y="5540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3303833" y="2470250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72335"/>
                </a:moveTo>
                <a:lnTo>
                  <a:pt x="5054" y="101272"/>
                </a:lnTo>
                <a:lnTo>
                  <a:pt x="18974" y="125248"/>
                </a:lnTo>
                <a:lnTo>
                  <a:pt x="39898" y="141593"/>
                </a:lnTo>
                <a:lnTo>
                  <a:pt x="65961" y="147634"/>
                </a:lnTo>
                <a:lnTo>
                  <a:pt x="91953" y="141593"/>
                </a:lnTo>
                <a:lnTo>
                  <a:pt x="112889" y="125248"/>
                </a:lnTo>
                <a:lnTo>
                  <a:pt x="126854" y="101272"/>
                </a:lnTo>
                <a:lnTo>
                  <a:pt x="131934" y="72335"/>
                </a:lnTo>
                <a:lnTo>
                  <a:pt x="126854" y="43750"/>
                </a:lnTo>
                <a:lnTo>
                  <a:pt x="112889" y="20805"/>
                </a:lnTo>
                <a:lnTo>
                  <a:pt x="91953" y="5541"/>
                </a:lnTo>
                <a:lnTo>
                  <a:pt x="65961" y="0"/>
                </a:lnTo>
                <a:lnTo>
                  <a:pt x="39898" y="5541"/>
                </a:lnTo>
                <a:lnTo>
                  <a:pt x="18974" y="20805"/>
                </a:lnTo>
                <a:lnTo>
                  <a:pt x="5054" y="43750"/>
                </a:lnTo>
                <a:lnTo>
                  <a:pt x="0" y="72335"/>
                </a:lnTo>
                <a:close/>
              </a:path>
            </a:pathLst>
          </a:custGeom>
          <a:ln w="30706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514898" y="2372953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65970" y="0"/>
                </a:moveTo>
                <a:lnTo>
                  <a:pt x="39982" y="5535"/>
                </a:lnTo>
                <a:lnTo>
                  <a:pt x="19047" y="20784"/>
                </a:lnTo>
                <a:lnTo>
                  <a:pt x="5081" y="43715"/>
                </a:lnTo>
                <a:lnTo>
                  <a:pt x="0" y="72294"/>
                </a:lnTo>
                <a:lnTo>
                  <a:pt x="5081" y="101253"/>
                </a:lnTo>
                <a:lnTo>
                  <a:pt x="19047" y="125243"/>
                </a:lnTo>
                <a:lnTo>
                  <a:pt x="39982" y="141594"/>
                </a:lnTo>
                <a:lnTo>
                  <a:pt x="65970" y="147637"/>
                </a:lnTo>
                <a:lnTo>
                  <a:pt x="92037" y="141594"/>
                </a:lnTo>
                <a:lnTo>
                  <a:pt x="112964" y="125243"/>
                </a:lnTo>
                <a:lnTo>
                  <a:pt x="126885" y="101253"/>
                </a:lnTo>
                <a:lnTo>
                  <a:pt x="131940" y="72294"/>
                </a:lnTo>
                <a:lnTo>
                  <a:pt x="126885" y="43715"/>
                </a:lnTo>
                <a:lnTo>
                  <a:pt x="112964" y="20784"/>
                </a:lnTo>
                <a:lnTo>
                  <a:pt x="92037" y="5535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514884" y="2372957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72294"/>
                </a:moveTo>
                <a:lnTo>
                  <a:pt x="5081" y="101252"/>
                </a:lnTo>
                <a:lnTo>
                  <a:pt x="19049" y="125240"/>
                </a:lnTo>
                <a:lnTo>
                  <a:pt x="39985" y="141591"/>
                </a:lnTo>
                <a:lnTo>
                  <a:pt x="65972" y="147634"/>
                </a:lnTo>
                <a:lnTo>
                  <a:pt x="92038" y="141591"/>
                </a:lnTo>
                <a:lnTo>
                  <a:pt x="112965" y="125240"/>
                </a:lnTo>
                <a:lnTo>
                  <a:pt x="126889" y="101252"/>
                </a:lnTo>
                <a:lnTo>
                  <a:pt x="131945" y="72294"/>
                </a:lnTo>
                <a:lnTo>
                  <a:pt x="126889" y="43715"/>
                </a:lnTo>
                <a:lnTo>
                  <a:pt x="112965" y="20784"/>
                </a:lnTo>
                <a:lnTo>
                  <a:pt x="92038" y="5535"/>
                </a:lnTo>
                <a:lnTo>
                  <a:pt x="65972" y="0"/>
                </a:lnTo>
                <a:lnTo>
                  <a:pt x="39985" y="5535"/>
                </a:lnTo>
                <a:lnTo>
                  <a:pt x="19049" y="20784"/>
                </a:lnTo>
                <a:lnTo>
                  <a:pt x="5081" y="43715"/>
                </a:lnTo>
                <a:lnTo>
                  <a:pt x="0" y="72294"/>
                </a:lnTo>
                <a:close/>
              </a:path>
            </a:pathLst>
          </a:custGeom>
          <a:ln w="30705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1307677" y="4231258"/>
            <a:ext cx="220979" cy="34925"/>
          </a:xfrm>
          <a:custGeom>
            <a:avLst/>
            <a:gdLst/>
            <a:ahLst/>
            <a:cxnLst/>
            <a:rect l="l" t="t" r="r" b="b"/>
            <a:pathLst>
              <a:path w="220980" h="34925">
                <a:moveTo>
                  <a:pt x="0" y="34456"/>
                </a:moveTo>
                <a:lnTo>
                  <a:pt x="220826" y="0"/>
                </a:lnTo>
              </a:path>
            </a:pathLst>
          </a:custGeom>
          <a:ln w="26119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528503" y="3396183"/>
            <a:ext cx="1844675" cy="835660"/>
          </a:xfrm>
          <a:custGeom>
            <a:avLst/>
            <a:gdLst/>
            <a:ahLst/>
            <a:cxnLst/>
            <a:rect l="l" t="t" r="r" b="b"/>
            <a:pathLst>
              <a:path w="1844675" h="835660">
                <a:moveTo>
                  <a:pt x="0" y="835074"/>
                </a:moveTo>
                <a:lnTo>
                  <a:pt x="1844120" y="0"/>
                </a:lnTo>
              </a:path>
            </a:pathLst>
          </a:custGeom>
          <a:ln w="27381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303833" y="3082383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3372624" y="3082383"/>
            <a:ext cx="0" cy="238760"/>
          </a:xfrm>
          <a:custGeom>
            <a:avLst/>
            <a:gdLst/>
            <a:ahLst/>
            <a:cxnLst/>
            <a:rect l="l" t="t" r="r" b="b"/>
            <a:pathLst>
              <a:path w="0" h="238760">
                <a:moveTo>
                  <a:pt x="0" y="0"/>
                </a:moveTo>
                <a:lnTo>
                  <a:pt x="0" y="238459"/>
                </a:lnTo>
              </a:path>
            </a:pathLst>
          </a:custGeom>
          <a:ln w="34532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3372624" y="3471532"/>
            <a:ext cx="0" cy="238760"/>
          </a:xfrm>
          <a:custGeom>
            <a:avLst/>
            <a:gdLst/>
            <a:ahLst/>
            <a:cxnLst/>
            <a:rect l="l" t="t" r="r" b="b"/>
            <a:pathLst>
              <a:path w="0" h="238760">
                <a:moveTo>
                  <a:pt x="0" y="238680"/>
                </a:moveTo>
                <a:lnTo>
                  <a:pt x="0" y="0"/>
                </a:lnTo>
              </a:path>
            </a:pathLst>
          </a:custGeom>
          <a:ln w="34532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303833" y="3710212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3372624" y="2931694"/>
            <a:ext cx="2211070" cy="464820"/>
          </a:xfrm>
          <a:custGeom>
            <a:avLst/>
            <a:gdLst/>
            <a:ahLst/>
            <a:cxnLst/>
            <a:rect l="l" t="t" r="r" b="b"/>
            <a:pathLst>
              <a:path w="2211070" h="464820">
                <a:moveTo>
                  <a:pt x="0" y="464489"/>
                </a:moveTo>
                <a:lnTo>
                  <a:pt x="2211062" y="0"/>
                </a:lnTo>
              </a:path>
            </a:pathLst>
          </a:custGeom>
          <a:ln w="26278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514884" y="2730737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37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583686" y="2730737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30">
                <a:moveTo>
                  <a:pt x="0" y="0"/>
                </a:moveTo>
                <a:lnTo>
                  <a:pt x="0" y="125649"/>
                </a:lnTo>
              </a:path>
            </a:pathLst>
          </a:custGeom>
          <a:ln w="34532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5583686" y="3007034"/>
            <a:ext cx="0" cy="125730"/>
          </a:xfrm>
          <a:custGeom>
            <a:avLst/>
            <a:gdLst/>
            <a:ahLst/>
            <a:cxnLst/>
            <a:rect l="l" t="t" r="r" b="b"/>
            <a:pathLst>
              <a:path w="0" h="125730">
                <a:moveTo>
                  <a:pt x="0" y="125649"/>
                </a:moveTo>
                <a:lnTo>
                  <a:pt x="0" y="0"/>
                </a:lnTo>
              </a:path>
            </a:pathLst>
          </a:custGeom>
          <a:ln w="34532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514884" y="3132683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37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1238850" y="4190400"/>
            <a:ext cx="132080" cy="105410"/>
          </a:xfrm>
          <a:custGeom>
            <a:avLst/>
            <a:gdLst/>
            <a:ahLst/>
            <a:cxnLst/>
            <a:rect l="l" t="t" r="r" b="b"/>
            <a:pathLst>
              <a:path w="132080" h="105410">
                <a:moveTo>
                  <a:pt x="65998" y="0"/>
                </a:moveTo>
                <a:lnTo>
                  <a:pt x="40006" y="5539"/>
                </a:lnTo>
                <a:lnTo>
                  <a:pt x="19061" y="20790"/>
                </a:lnTo>
                <a:lnTo>
                  <a:pt x="5085" y="43703"/>
                </a:lnTo>
                <a:lnTo>
                  <a:pt x="0" y="72228"/>
                </a:lnTo>
                <a:lnTo>
                  <a:pt x="5085" y="101186"/>
                </a:lnTo>
                <a:lnTo>
                  <a:pt x="7525" y="105374"/>
                </a:lnTo>
                <a:lnTo>
                  <a:pt x="124394" y="105374"/>
                </a:lnTo>
                <a:lnTo>
                  <a:pt x="126817" y="101186"/>
                </a:lnTo>
                <a:lnTo>
                  <a:pt x="131854" y="72228"/>
                </a:lnTo>
                <a:lnTo>
                  <a:pt x="126817" y="43703"/>
                </a:lnTo>
                <a:lnTo>
                  <a:pt x="112935" y="20790"/>
                </a:lnTo>
                <a:lnTo>
                  <a:pt x="92048" y="5539"/>
                </a:lnTo>
                <a:lnTo>
                  <a:pt x="65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238842" y="4262628"/>
            <a:ext cx="7620" cy="33655"/>
          </a:xfrm>
          <a:custGeom>
            <a:avLst/>
            <a:gdLst/>
            <a:ahLst/>
            <a:cxnLst/>
            <a:rect l="l" t="t" r="r" b="b"/>
            <a:pathLst>
              <a:path w="7619" h="33654">
                <a:moveTo>
                  <a:pt x="0" y="0"/>
                </a:moveTo>
                <a:lnTo>
                  <a:pt x="5086" y="28957"/>
                </a:lnTo>
                <a:lnTo>
                  <a:pt x="7528" y="33147"/>
                </a:lnTo>
              </a:path>
            </a:pathLst>
          </a:custGeom>
          <a:ln w="34109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1238842" y="4190407"/>
            <a:ext cx="132080" cy="105410"/>
          </a:xfrm>
          <a:custGeom>
            <a:avLst/>
            <a:gdLst/>
            <a:ahLst/>
            <a:cxnLst/>
            <a:rect l="l" t="t" r="r" b="b"/>
            <a:pathLst>
              <a:path w="132080" h="105410">
                <a:moveTo>
                  <a:pt x="124398" y="105367"/>
                </a:moveTo>
                <a:lnTo>
                  <a:pt x="126822" y="101178"/>
                </a:lnTo>
                <a:lnTo>
                  <a:pt x="131858" y="72220"/>
                </a:lnTo>
                <a:lnTo>
                  <a:pt x="126822" y="43698"/>
                </a:lnTo>
                <a:lnTo>
                  <a:pt x="112942" y="20788"/>
                </a:lnTo>
                <a:lnTo>
                  <a:pt x="92056" y="5538"/>
                </a:lnTo>
                <a:lnTo>
                  <a:pt x="66005" y="0"/>
                </a:lnTo>
                <a:lnTo>
                  <a:pt x="40012" y="5538"/>
                </a:lnTo>
                <a:lnTo>
                  <a:pt x="19065" y="20788"/>
                </a:lnTo>
                <a:lnTo>
                  <a:pt x="5086" y="43698"/>
                </a:lnTo>
                <a:lnTo>
                  <a:pt x="0" y="72220"/>
                </a:lnTo>
              </a:path>
            </a:pathLst>
          </a:custGeom>
          <a:ln w="29273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1459706" y="4155947"/>
            <a:ext cx="132080" cy="140335"/>
          </a:xfrm>
          <a:custGeom>
            <a:avLst/>
            <a:gdLst/>
            <a:ahLst/>
            <a:cxnLst/>
            <a:rect l="l" t="t" r="r" b="b"/>
            <a:pathLst>
              <a:path w="132080" h="140335">
                <a:moveTo>
                  <a:pt x="65970" y="0"/>
                </a:moveTo>
                <a:lnTo>
                  <a:pt x="39978" y="5531"/>
                </a:lnTo>
                <a:lnTo>
                  <a:pt x="19044" y="20757"/>
                </a:lnTo>
                <a:lnTo>
                  <a:pt x="5079" y="43623"/>
                </a:lnTo>
                <a:lnTo>
                  <a:pt x="0" y="72075"/>
                </a:lnTo>
                <a:lnTo>
                  <a:pt x="5079" y="101126"/>
                </a:lnTo>
                <a:lnTo>
                  <a:pt x="19044" y="125106"/>
                </a:lnTo>
                <a:lnTo>
                  <a:pt x="37950" y="139826"/>
                </a:lnTo>
                <a:lnTo>
                  <a:pt x="94108" y="139826"/>
                </a:lnTo>
                <a:lnTo>
                  <a:pt x="113003" y="125106"/>
                </a:lnTo>
                <a:lnTo>
                  <a:pt x="126900" y="101126"/>
                </a:lnTo>
                <a:lnTo>
                  <a:pt x="131940" y="72075"/>
                </a:lnTo>
                <a:lnTo>
                  <a:pt x="126900" y="43623"/>
                </a:lnTo>
                <a:lnTo>
                  <a:pt x="113003" y="20757"/>
                </a:lnTo>
                <a:lnTo>
                  <a:pt x="92082" y="5531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1459701" y="4228024"/>
            <a:ext cx="38100" cy="67945"/>
          </a:xfrm>
          <a:custGeom>
            <a:avLst/>
            <a:gdLst/>
            <a:ahLst/>
            <a:cxnLst/>
            <a:rect l="l" t="t" r="r" b="b"/>
            <a:pathLst>
              <a:path w="38100" h="67945">
                <a:moveTo>
                  <a:pt x="0" y="0"/>
                </a:moveTo>
                <a:lnTo>
                  <a:pt x="5080" y="29054"/>
                </a:lnTo>
                <a:lnTo>
                  <a:pt x="19045" y="53032"/>
                </a:lnTo>
                <a:lnTo>
                  <a:pt x="37952" y="67750"/>
                </a:lnTo>
              </a:path>
            </a:pathLst>
          </a:custGeom>
          <a:ln w="32474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1459701" y="4155950"/>
            <a:ext cx="132080" cy="140335"/>
          </a:xfrm>
          <a:custGeom>
            <a:avLst/>
            <a:gdLst/>
            <a:ahLst/>
            <a:cxnLst/>
            <a:rect l="l" t="t" r="r" b="b"/>
            <a:pathLst>
              <a:path w="132080" h="140335">
                <a:moveTo>
                  <a:pt x="94108" y="139824"/>
                </a:moveTo>
                <a:lnTo>
                  <a:pt x="113000" y="125106"/>
                </a:lnTo>
                <a:lnTo>
                  <a:pt x="126895" y="101128"/>
                </a:lnTo>
                <a:lnTo>
                  <a:pt x="131934" y="72073"/>
                </a:lnTo>
                <a:lnTo>
                  <a:pt x="126895" y="43622"/>
                </a:lnTo>
                <a:lnTo>
                  <a:pt x="113000" y="20757"/>
                </a:lnTo>
                <a:lnTo>
                  <a:pt x="92082" y="5531"/>
                </a:lnTo>
                <a:lnTo>
                  <a:pt x="65972" y="0"/>
                </a:lnTo>
                <a:lnTo>
                  <a:pt x="39980" y="5531"/>
                </a:lnTo>
                <a:lnTo>
                  <a:pt x="19045" y="20757"/>
                </a:lnTo>
                <a:lnTo>
                  <a:pt x="5080" y="43622"/>
                </a:lnTo>
                <a:lnTo>
                  <a:pt x="0" y="72073"/>
                </a:lnTo>
              </a:path>
            </a:pathLst>
          </a:custGeom>
          <a:ln w="30473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3303832" y="3320843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65970" y="0"/>
                </a:moveTo>
                <a:lnTo>
                  <a:pt x="39902" y="5571"/>
                </a:lnTo>
                <a:lnTo>
                  <a:pt x="18976" y="20884"/>
                </a:lnTo>
                <a:lnTo>
                  <a:pt x="5054" y="43836"/>
                </a:lnTo>
                <a:lnTo>
                  <a:pt x="0" y="72323"/>
                </a:lnTo>
                <a:lnTo>
                  <a:pt x="5054" y="101265"/>
                </a:lnTo>
                <a:lnTo>
                  <a:pt x="18976" y="125246"/>
                </a:lnTo>
                <a:lnTo>
                  <a:pt x="39902" y="141594"/>
                </a:lnTo>
                <a:lnTo>
                  <a:pt x="65970" y="147637"/>
                </a:lnTo>
                <a:lnTo>
                  <a:pt x="91961" y="141594"/>
                </a:lnTo>
                <a:lnTo>
                  <a:pt x="112896" y="125246"/>
                </a:lnTo>
                <a:lnTo>
                  <a:pt x="126860" y="101265"/>
                </a:lnTo>
                <a:lnTo>
                  <a:pt x="131940" y="72323"/>
                </a:lnTo>
                <a:lnTo>
                  <a:pt x="126860" y="43836"/>
                </a:lnTo>
                <a:lnTo>
                  <a:pt x="112896" y="20884"/>
                </a:lnTo>
                <a:lnTo>
                  <a:pt x="91961" y="5571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3303833" y="3320843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0" y="72326"/>
                </a:moveTo>
                <a:lnTo>
                  <a:pt x="5054" y="101265"/>
                </a:lnTo>
                <a:lnTo>
                  <a:pt x="18974" y="125244"/>
                </a:lnTo>
                <a:lnTo>
                  <a:pt x="39898" y="141591"/>
                </a:lnTo>
                <a:lnTo>
                  <a:pt x="65961" y="147634"/>
                </a:lnTo>
                <a:lnTo>
                  <a:pt x="91953" y="141591"/>
                </a:lnTo>
                <a:lnTo>
                  <a:pt x="112889" y="125244"/>
                </a:lnTo>
                <a:lnTo>
                  <a:pt x="126854" y="101265"/>
                </a:lnTo>
                <a:lnTo>
                  <a:pt x="131934" y="72326"/>
                </a:lnTo>
                <a:lnTo>
                  <a:pt x="126854" y="43839"/>
                </a:lnTo>
                <a:lnTo>
                  <a:pt x="112889" y="20887"/>
                </a:lnTo>
                <a:lnTo>
                  <a:pt x="91953" y="5572"/>
                </a:lnTo>
                <a:lnTo>
                  <a:pt x="65961" y="0"/>
                </a:lnTo>
                <a:lnTo>
                  <a:pt x="39898" y="5572"/>
                </a:lnTo>
                <a:lnTo>
                  <a:pt x="18974" y="20887"/>
                </a:lnTo>
                <a:lnTo>
                  <a:pt x="5054" y="43839"/>
                </a:lnTo>
                <a:lnTo>
                  <a:pt x="0" y="72326"/>
                </a:lnTo>
                <a:close/>
              </a:path>
            </a:pathLst>
          </a:custGeom>
          <a:ln w="30706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514898" y="2856385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65970" y="0"/>
                </a:moveTo>
                <a:lnTo>
                  <a:pt x="39982" y="5535"/>
                </a:lnTo>
                <a:lnTo>
                  <a:pt x="19047" y="20784"/>
                </a:lnTo>
                <a:lnTo>
                  <a:pt x="5081" y="43715"/>
                </a:lnTo>
                <a:lnTo>
                  <a:pt x="0" y="72294"/>
                </a:lnTo>
                <a:lnTo>
                  <a:pt x="5081" y="101253"/>
                </a:lnTo>
                <a:lnTo>
                  <a:pt x="19047" y="125243"/>
                </a:lnTo>
                <a:lnTo>
                  <a:pt x="39982" y="141594"/>
                </a:lnTo>
                <a:lnTo>
                  <a:pt x="65970" y="147637"/>
                </a:lnTo>
                <a:lnTo>
                  <a:pt x="92037" y="141594"/>
                </a:lnTo>
                <a:lnTo>
                  <a:pt x="112964" y="125243"/>
                </a:lnTo>
                <a:lnTo>
                  <a:pt x="126885" y="101253"/>
                </a:lnTo>
                <a:lnTo>
                  <a:pt x="131940" y="72294"/>
                </a:lnTo>
                <a:lnTo>
                  <a:pt x="126885" y="43715"/>
                </a:lnTo>
                <a:lnTo>
                  <a:pt x="112964" y="20784"/>
                </a:lnTo>
                <a:lnTo>
                  <a:pt x="92037" y="5535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514884" y="2856386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72294"/>
                </a:moveTo>
                <a:lnTo>
                  <a:pt x="5081" y="101252"/>
                </a:lnTo>
                <a:lnTo>
                  <a:pt x="19049" y="125240"/>
                </a:lnTo>
                <a:lnTo>
                  <a:pt x="39985" y="141591"/>
                </a:lnTo>
                <a:lnTo>
                  <a:pt x="65972" y="147634"/>
                </a:lnTo>
                <a:lnTo>
                  <a:pt x="92038" y="141591"/>
                </a:lnTo>
                <a:lnTo>
                  <a:pt x="112965" y="125240"/>
                </a:lnTo>
                <a:lnTo>
                  <a:pt x="126889" y="101252"/>
                </a:lnTo>
                <a:lnTo>
                  <a:pt x="131945" y="72294"/>
                </a:lnTo>
                <a:lnTo>
                  <a:pt x="126889" y="43715"/>
                </a:lnTo>
                <a:lnTo>
                  <a:pt x="112965" y="20784"/>
                </a:lnTo>
                <a:lnTo>
                  <a:pt x="92038" y="5535"/>
                </a:lnTo>
                <a:lnTo>
                  <a:pt x="65972" y="0"/>
                </a:lnTo>
                <a:lnTo>
                  <a:pt x="39985" y="5535"/>
                </a:lnTo>
                <a:lnTo>
                  <a:pt x="19049" y="20784"/>
                </a:lnTo>
                <a:lnTo>
                  <a:pt x="5081" y="43715"/>
                </a:lnTo>
                <a:lnTo>
                  <a:pt x="0" y="72294"/>
                </a:lnTo>
                <a:close/>
              </a:path>
            </a:pathLst>
          </a:custGeom>
          <a:ln w="30705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1307677" y="4218648"/>
            <a:ext cx="220979" cy="22225"/>
          </a:xfrm>
          <a:custGeom>
            <a:avLst/>
            <a:gdLst/>
            <a:ahLst/>
            <a:cxnLst/>
            <a:rect l="l" t="t" r="r" b="b"/>
            <a:pathLst>
              <a:path w="220980" h="22225">
                <a:moveTo>
                  <a:pt x="0" y="0"/>
                </a:moveTo>
                <a:lnTo>
                  <a:pt x="220826" y="21985"/>
                </a:lnTo>
              </a:path>
            </a:pathLst>
          </a:custGeom>
          <a:ln w="25999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528503" y="4240634"/>
            <a:ext cx="1844675" cy="34925"/>
          </a:xfrm>
          <a:custGeom>
            <a:avLst/>
            <a:gdLst/>
            <a:ahLst/>
            <a:cxnLst/>
            <a:rect l="l" t="t" r="r" b="b"/>
            <a:pathLst>
              <a:path w="1844675" h="34925">
                <a:moveTo>
                  <a:pt x="0" y="0"/>
                </a:moveTo>
                <a:lnTo>
                  <a:pt x="1844120" y="34456"/>
                </a:lnTo>
              </a:path>
            </a:pathLst>
          </a:custGeom>
          <a:ln w="25917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3435731" y="4278234"/>
            <a:ext cx="2079625" cy="0"/>
          </a:xfrm>
          <a:custGeom>
            <a:avLst/>
            <a:gdLst/>
            <a:ahLst/>
            <a:cxnLst/>
            <a:rect l="l" t="t" r="r" b="b"/>
            <a:pathLst>
              <a:path w="2079625" h="0">
                <a:moveTo>
                  <a:pt x="0" y="0"/>
                </a:moveTo>
                <a:lnTo>
                  <a:pt x="2079167" y="0"/>
                </a:lnTo>
              </a:path>
            </a:pathLst>
          </a:custGeom>
          <a:ln w="25914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238850" y="4143337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65998" y="0"/>
                </a:moveTo>
                <a:lnTo>
                  <a:pt x="40006" y="5531"/>
                </a:lnTo>
                <a:lnTo>
                  <a:pt x="19061" y="20756"/>
                </a:lnTo>
                <a:lnTo>
                  <a:pt x="5085" y="43619"/>
                </a:lnTo>
                <a:lnTo>
                  <a:pt x="0" y="72066"/>
                </a:lnTo>
                <a:lnTo>
                  <a:pt x="5085" y="101122"/>
                </a:lnTo>
                <a:lnTo>
                  <a:pt x="19061" y="125104"/>
                </a:lnTo>
                <a:lnTo>
                  <a:pt x="40006" y="141405"/>
                </a:lnTo>
                <a:lnTo>
                  <a:pt x="65998" y="147418"/>
                </a:lnTo>
                <a:lnTo>
                  <a:pt x="92048" y="141405"/>
                </a:lnTo>
                <a:lnTo>
                  <a:pt x="112935" y="125104"/>
                </a:lnTo>
                <a:lnTo>
                  <a:pt x="126817" y="101122"/>
                </a:lnTo>
                <a:lnTo>
                  <a:pt x="131854" y="72066"/>
                </a:lnTo>
                <a:lnTo>
                  <a:pt x="126817" y="43619"/>
                </a:lnTo>
                <a:lnTo>
                  <a:pt x="112935" y="20756"/>
                </a:lnTo>
                <a:lnTo>
                  <a:pt x="92048" y="5531"/>
                </a:lnTo>
                <a:lnTo>
                  <a:pt x="659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238842" y="4143340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0" y="72065"/>
                </a:moveTo>
                <a:lnTo>
                  <a:pt x="5086" y="101121"/>
                </a:lnTo>
                <a:lnTo>
                  <a:pt x="19065" y="125101"/>
                </a:lnTo>
                <a:lnTo>
                  <a:pt x="40012" y="141401"/>
                </a:lnTo>
                <a:lnTo>
                  <a:pt x="66005" y="147414"/>
                </a:lnTo>
                <a:lnTo>
                  <a:pt x="92056" y="141401"/>
                </a:lnTo>
                <a:lnTo>
                  <a:pt x="112942" y="125101"/>
                </a:lnTo>
                <a:lnTo>
                  <a:pt x="126822" y="101121"/>
                </a:lnTo>
                <a:lnTo>
                  <a:pt x="131858" y="72065"/>
                </a:lnTo>
                <a:lnTo>
                  <a:pt x="126822" y="43619"/>
                </a:lnTo>
                <a:lnTo>
                  <a:pt x="112942" y="20756"/>
                </a:lnTo>
                <a:lnTo>
                  <a:pt x="92056" y="5531"/>
                </a:lnTo>
                <a:lnTo>
                  <a:pt x="66005" y="0"/>
                </a:lnTo>
                <a:lnTo>
                  <a:pt x="40012" y="5531"/>
                </a:lnTo>
                <a:lnTo>
                  <a:pt x="19065" y="20756"/>
                </a:lnTo>
                <a:lnTo>
                  <a:pt x="5086" y="43619"/>
                </a:lnTo>
                <a:lnTo>
                  <a:pt x="0" y="72065"/>
                </a:lnTo>
                <a:close/>
              </a:path>
            </a:pathLst>
          </a:custGeom>
          <a:ln w="30702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1459706" y="4165291"/>
            <a:ext cx="132080" cy="130810"/>
          </a:xfrm>
          <a:custGeom>
            <a:avLst/>
            <a:gdLst/>
            <a:ahLst/>
            <a:cxnLst/>
            <a:rect l="l" t="t" r="r" b="b"/>
            <a:pathLst>
              <a:path w="132080" h="130810">
                <a:moveTo>
                  <a:pt x="65970" y="0"/>
                </a:moveTo>
                <a:lnTo>
                  <a:pt x="39978" y="5537"/>
                </a:lnTo>
                <a:lnTo>
                  <a:pt x="19044" y="20775"/>
                </a:lnTo>
                <a:lnTo>
                  <a:pt x="5079" y="43651"/>
                </a:lnTo>
                <a:lnTo>
                  <a:pt x="0" y="72104"/>
                </a:lnTo>
                <a:lnTo>
                  <a:pt x="5079" y="101159"/>
                </a:lnTo>
                <a:lnTo>
                  <a:pt x="19044" y="125138"/>
                </a:lnTo>
                <a:lnTo>
                  <a:pt x="25909" y="130482"/>
                </a:lnTo>
                <a:lnTo>
                  <a:pt x="106142" y="130482"/>
                </a:lnTo>
                <a:lnTo>
                  <a:pt x="113003" y="125138"/>
                </a:lnTo>
                <a:lnTo>
                  <a:pt x="126900" y="101159"/>
                </a:lnTo>
                <a:lnTo>
                  <a:pt x="131940" y="72104"/>
                </a:lnTo>
                <a:lnTo>
                  <a:pt x="126900" y="43651"/>
                </a:lnTo>
                <a:lnTo>
                  <a:pt x="113003" y="20775"/>
                </a:lnTo>
                <a:lnTo>
                  <a:pt x="92082" y="5537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459701" y="4237400"/>
            <a:ext cx="26034" cy="58419"/>
          </a:xfrm>
          <a:custGeom>
            <a:avLst/>
            <a:gdLst/>
            <a:ahLst/>
            <a:cxnLst/>
            <a:rect l="l" t="t" r="r" b="b"/>
            <a:pathLst>
              <a:path w="26034" h="58420">
                <a:moveTo>
                  <a:pt x="0" y="0"/>
                </a:moveTo>
                <a:lnTo>
                  <a:pt x="5080" y="29054"/>
                </a:lnTo>
                <a:lnTo>
                  <a:pt x="19045" y="53032"/>
                </a:lnTo>
                <a:lnTo>
                  <a:pt x="25908" y="58374"/>
                </a:lnTo>
              </a:path>
            </a:pathLst>
          </a:custGeom>
          <a:ln w="33114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1459701" y="4165293"/>
            <a:ext cx="132080" cy="130810"/>
          </a:xfrm>
          <a:custGeom>
            <a:avLst/>
            <a:gdLst/>
            <a:ahLst/>
            <a:cxnLst/>
            <a:rect l="l" t="t" r="r" b="b"/>
            <a:pathLst>
              <a:path w="132080" h="130810">
                <a:moveTo>
                  <a:pt x="106143" y="130481"/>
                </a:moveTo>
                <a:lnTo>
                  <a:pt x="113000" y="125138"/>
                </a:lnTo>
                <a:lnTo>
                  <a:pt x="126895" y="101160"/>
                </a:lnTo>
                <a:lnTo>
                  <a:pt x="131934" y="72106"/>
                </a:lnTo>
                <a:lnTo>
                  <a:pt x="126895" y="43650"/>
                </a:lnTo>
                <a:lnTo>
                  <a:pt x="113000" y="20773"/>
                </a:lnTo>
                <a:lnTo>
                  <a:pt x="92082" y="5536"/>
                </a:lnTo>
                <a:lnTo>
                  <a:pt x="65972" y="0"/>
                </a:lnTo>
                <a:lnTo>
                  <a:pt x="39980" y="5536"/>
                </a:lnTo>
                <a:lnTo>
                  <a:pt x="19045" y="20773"/>
                </a:lnTo>
                <a:lnTo>
                  <a:pt x="5080" y="43650"/>
                </a:lnTo>
                <a:lnTo>
                  <a:pt x="0" y="72106"/>
                </a:lnTo>
              </a:path>
            </a:pathLst>
          </a:custGeom>
          <a:ln w="30175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303832" y="4199782"/>
            <a:ext cx="132080" cy="96520"/>
          </a:xfrm>
          <a:custGeom>
            <a:avLst/>
            <a:gdLst/>
            <a:ahLst/>
            <a:cxnLst/>
            <a:rect l="l" t="t" r="r" b="b"/>
            <a:pathLst>
              <a:path w="132079" h="96520">
                <a:moveTo>
                  <a:pt x="65970" y="0"/>
                </a:moveTo>
                <a:lnTo>
                  <a:pt x="39902" y="5555"/>
                </a:lnTo>
                <a:lnTo>
                  <a:pt x="18976" y="20832"/>
                </a:lnTo>
                <a:lnTo>
                  <a:pt x="5054" y="43747"/>
                </a:lnTo>
                <a:lnTo>
                  <a:pt x="0" y="72218"/>
                </a:lnTo>
                <a:lnTo>
                  <a:pt x="4149" y="95992"/>
                </a:lnTo>
                <a:lnTo>
                  <a:pt x="127769" y="95992"/>
                </a:lnTo>
                <a:lnTo>
                  <a:pt x="131940" y="72218"/>
                </a:lnTo>
                <a:lnTo>
                  <a:pt x="126860" y="43747"/>
                </a:lnTo>
                <a:lnTo>
                  <a:pt x="112896" y="20832"/>
                </a:lnTo>
                <a:lnTo>
                  <a:pt x="91961" y="5555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3303833" y="4272003"/>
            <a:ext cx="4445" cy="24130"/>
          </a:xfrm>
          <a:custGeom>
            <a:avLst/>
            <a:gdLst/>
            <a:ahLst/>
            <a:cxnLst/>
            <a:rect l="l" t="t" r="r" b="b"/>
            <a:pathLst>
              <a:path w="4445" h="24129">
                <a:moveTo>
                  <a:pt x="0" y="0"/>
                </a:moveTo>
                <a:lnTo>
                  <a:pt x="4148" y="23771"/>
                </a:lnTo>
              </a:path>
            </a:pathLst>
          </a:custGeom>
          <a:ln w="34277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3303833" y="4199783"/>
            <a:ext cx="132080" cy="96520"/>
          </a:xfrm>
          <a:custGeom>
            <a:avLst/>
            <a:gdLst/>
            <a:ahLst/>
            <a:cxnLst/>
            <a:rect l="l" t="t" r="r" b="b"/>
            <a:pathLst>
              <a:path w="132079" h="96520">
                <a:moveTo>
                  <a:pt x="127763" y="95992"/>
                </a:moveTo>
                <a:lnTo>
                  <a:pt x="126854" y="43746"/>
                </a:lnTo>
                <a:lnTo>
                  <a:pt x="91953" y="5554"/>
                </a:lnTo>
                <a:lnTo>
                  <a:pt x="65961" y="0"/>
                </a:lnTo>
                <a:lnTo>
                  <a:pt x="39898" y="5554"/>
                </a:lnTo>
                <a:lnTo>
                  <a:pt x="18974" y="20830"/>
                </a:lnTo>
                <a:lnTo>
                  <a:pt x="5054" y="43746"/>
                </a:lnTo>
                <a:lnTo>
                  <a:pt x="0" y="72220"/>
                </a:lnTo>
              </a:path>
            </a:pathLst>
          </a:custGeom>
          <a:ln w="28897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514898" y="4206030"/>
            <a:ext cx="132080" cy="90170"/>
          </a:xfrm>
          <a:custGeom>
            <a:avLst/>
            <a:gdLst/>
            <a:ahLst/>
            <a:cxnLst/>
            <a:rect l="l" t="t" r="r" b="b"/>
            <a:pathLst>
              <a:path w="132079" h="90170">
                <a:moveTo>
                  <a:pt x="65970" y="0"/>
                </a:moveTo>
                <a:lnTo>
                  <a:pt x="39982" y="5541"/>
                </a:lnTo>
                <a:lnTo>
                  <a:pt x="19047" y="20803"/>
                </a:lnTo>
                <a:lnTo>
                  <a:pt x="5081" y="43747"/>
                </a:lnTo>
                <a:lnTo>
                  <a:pt x="0" y="72332"/>
                </a:lnTo>
                <a:lnTo>
                  <a:pt x="3057" y="89744"/>
                </a:lnTo>
                <a:lnTo>
                  <a:pt x="128898" y="89744"/>
                </a:lnTo>
                <a:lnTo>
                  <a:pt x="131940" y="72332"/>
                </a:lnTo>
                <a:lnTo>
                  <a:pt x="126885" y="43747"/>
                </a:lnTo>
                <a:lnTo>
                  <a:pt x="112964" y="20803"/>
                </a:lnTo>
                <a:lnTo>
                  <a:pt x="92037" y="5541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5514884" y="4278365"/>
            <a:ext cx="3175" cy="17780"/>
          </a:xfrm>
          <a:custGeom>
            <a:avLst/>
            <a:gdLst/>
            <a:ahLst/>
            <a:cxnLst/>
            <a:rect l="l" t="t" r="r" b="b"/>
            <a:pathLst>
              <a:path w="3175" h="17779">
                <a:moveTo>
                  <a:pt x="0" y="0"/>
                </a:moveTo>
                <a:lnTo>
                  <a:pt x="3057" y="17409"/>
                </a:lnTo>
              </a:path>
            </a:pathLst>
          </a:custGeom>
          <a:ln w="34274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5514884" y="4206030"/>
            <a:ext cx="132080" cy="90170"/>
          </a:xfrm>
          <a:custGeom>
            <a:avLst/>
            <a:gdLst/>
            <a:ahLst/>
            <a:cxnLst/>
            <a:rect l="l" t="t" r="r" b="b"/>
            <a:pathLst>
              <a:path w="132079" h="90170">
                <a:moveTo>
                  <a:pt x="128903" y="89744"/>
                </a:moveTo>
                <a:lnTo>
                  <a:pt x="126889" y="43750"/>
                </a:lnTo>
                <a:lnTo>
                  <a:pt x="92038" y="5541"/>
                </a:lnTo>
                <a:lnTo>
                  <a:pt x="65972" y="0"/>
                </a:lnTo>
                <a:lnTo>
                  <a:pt x="39985" y="5541"/>
                </a:lnTo>
                <a:lnTo>
                  <a:pt x="19049" y="20805"/>
                </a:lnTo>
                <a:lnTo>
                  <a:pt x="5081" y="43750"/>
                </a:lnTo>
                <a:lnTo>
                  <a:pt x="0" y="72335"/>
                </a:lnTo>
              </a:path>
            </a:pathLst>
          </a:custGeom>
          <a:ln w="28640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238842" y="3135738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69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290410" y="3151402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532" y="0"/>
                </a:lnTo>
              </a:path>
            </a:pathLst>
          </a:custGeom>
          <a:ln w="31328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1290410" y="3335131"/>
            <a:ext cx="34925" cy="0"/>
          </a:xfrm>
          <a:custGeom>
            <a:avLst/>
            <a:gdLst/>
            <a:ahLst/>
            <a:cxnLst/>
            <a:rect l="l" t="t" r="r" b="b"/>
            <a:pathLst>
              <a:path w="34925" h="0">
                <a:moveTo>
                  <a:pt x="0" y="0"/>
                </a:moveTo>
                <a:lnTo>
                  <a:pt x="34532" y="0"/>
                </a:lnTo>
              </a:path>
            </a:pathLst>
          </a:custGeom>
          <a:ln w="34603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1238842" y="3352432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69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307677" y="2865762"/>
            <a:ext cx="220979" cy="377190"/>
          </a:xfrm>
          <a:custGeom>
            <a:avLst/>
            <a:gdLst/>
            <a:ahLst/>
            <a:cxnLst/>
            <a:rect l="l" t="t" r="r" b="b"/>
            <a:pathLst>
              <a:path w="220980" h="377189">
                <a:moveTo>
                  <a:pt x="0" y="376718"/>
                </a:moveTo>
                <a:lnTo>
                  <a:pt x="220826" y="0"/>
                </a:lnTo>
              </a:path>
            </a:pathLst>
          </a:custGeom>
          <a:ln w="32328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459701" y="2683711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1528503" y="2683711"/>
            <a:ext cx="0" cy="107314"/>
          </a:xfrm>
          <a:custGeom>
            <a:avLst/>
            <a:gdLst/>
            <a:ahLst/>
            <a:cxnLst/>
            <a:rect l="l" t="t" r="r" b="b"/>
            <a:pathLst>
              <a:path w="0" h="107314">
                <a:moveTo>
                  <a:pt x="0" y="0"/>
                </a:moveTo>
                <a:lnTo>
                  <a:pt x="0" y="106709"/>
                </a:lnTo>
              </a:path>
            </a:pathLst>
          </a:custGeom>
          <a:ln w="34532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1528503" y="2941069"/>
            <a:ext cx="0" cy="104139"/>
          </a:xfrm>
          <a:custGeom>
            <a:avLst/>
            <a:gdLst/>
            <a:ahLst/>
            <a:cxnLst/>
            <a:rect l="l" t="t" r="r" b="b"/>
            <a:pathLst>
              <a:path w="0" h="104139">
                <a:moveTo>
                  <a:pt x="0" y="103655"/>
                </a:moveTo>
                <a:lnTo>
                  <a:pt x="0" y="0"/>
                </a:lnTo>
              </a:path>
            </a:pathLst>
          </a:custGeom>
          <a:ln w="34532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1459701" y="3044725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1528503" y="2015169"/>
            <a:ext cx="1844675" cy="850900"/>
          </a:xfrm>
          <a:custGeom>
            <a:avLst/>
            <a:gdLst/>
            <a:ahLst/>
            <a:cxnLst/>
            <a:rect l="l" t="t" r="r" b="b"/>
            <a:pathLst>
              <a:path w="1844675" h="850900">
                <a:moveTo>
                  <a:pt x="0" y="850592"/>
                </a:moveTo>
                <a:lnTo>
                  <a:pt x="1844120" y="0"/>
                </a:lnTo>
              </a:path>
            </a:pathLst>
          </a:custGeom>
          <a:ln w="27426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3303833" y="1842495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3372624" y="1842495"/>
            <a:ext cx="0" cy="97790"/>
          </a:xfrm>
          <a:custGeom>
            <a:avLst/>
            <a:gdLst/>
            <a:ahLst/>
            <a:cxnLst/>
            <a:rect l="l" t="t" r="r" b="b"/>
            <a:pathLst>
              <a:path w="0" h="97789">
                <a:moveTo>
                  <a:pt x="0" y="0"/>
                </a:moveTo>
                <a:lnTo>
                  <a:pt x="0" y="97334"/>
                </a:lnTo>
              </a:path>
            </a:pathLst>
          </a:custGeom>
          <a:ln w="34532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3372624" y="2090477"/>
            <a:ext cx="0" cy="94615"/>
          </a:xfrm>
          <a:custGeom>
            <a:avLst/>
            <a:gdLst/>
            <a:ahLst/>
            <a:cxnLst/>
            <a:rect l="l" t="t" r="r" b="b"/>
            <a:pathLst>
              <a:path w="0" h="94614">
                <a:moveTo>
                  <a:pt x="0" y="94100"/>
                </a:moveTo>
                <a:lnTo>
                  <a:pt x="0" y="0"/>
                </a:lnTo>
              </a:path>
            </a:pathLst>
          </a:custGeom>
          <a:ln w="34532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303833" y="2184577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5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3372624" y="2015169"/>
            <a:ext cx="2211070" cy="50800"/>
          </a:xfrm>
          <a:custGeom>
            <a:avLst/>
            <a:gdLst/>
            <a:ahLst/>
            <a:cxnLst/>
            <a:rect l="l" t="t" r="r" b="b"/>
            <a:pathLst>
              <a:path w="2211070" h="50800">
                <a:moveTo>
                  <a:pt x="0" y="0"/>
                </a:moveTo>
                <a:lnTo>
                  <a:pt x="2211062" y="50308"/>
                </a:lnTo>
              </a:path>
            </a:pathLst>
          </a:custGeom>
          <a:ln w="25919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238850" y="3167100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0" y="147637"/>
                </a:moveTo>
                <a:lnTo>
                  <a:pt x="131899" y="147637"/>
                </a:lnTo>
                <a:lnTo>
                  <a:pt x="131899" y="0"/>
                </a:lnTo>
                <a:lnTo>
                  <a:pt x="0" y="0"/>
                </a:lnTo>
                <a:lnTo>
                  <a:pt x="0" y="1476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238842" y="3167099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0" y="147642"/>
                </a:moveTo>
                <a:lnTo>
                  <a:pt x="131901" y="147642"/>
                </a:lnTo>
                <a:lnTo>
                  <a:pt x="131901" y="0"/>
                </a:lnTo>
                <a:lnTo>
                  <a:pt x="0" y="0"/>
                </a:lnTo>
                <a:lnTo>
                  <a:pt x="0" y="147642"/>
                </a:lnTo>
                <a:close/>
              </a:path>
            </a:pathLst>
          </a:custGeom>
          <a:ln w="30707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1459706" y="2790415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5">
                <a:moveTo>
                  <a:pt x="0" y="147637"/>
                </a:moveTo>
                <a:lnTo>
                  <a:pt x="131899" y="147637"/>
                </a:lnTo>
                <a:lnTo>
                  <a:pt x="131899" y="0"/>
                </a:lnTo>
                <a:lnTo>
                  <a:pt x="0" y="0"/>
                </a:lnTo>
                <a:lnTo>
                  <a:pt x="0" y="1476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1459701" y="2790421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5">
                <a:moveTo>
                  <a:pt x="0" y="147634"/>
                </a:moveTo>
                <a:lnTo>
                  <a:pt x="131901" y="147634"/>
                </a:lnTo>
                <a:lnTo>
                  <a:pt x="131901" y="0"/>
                </a:lnTo>
                <a:lnTo>
                  <a:pt x="0" y="0"/>
                </a:lnTo>
                <a:lnTo>
                  <a:pt x="0" y="147634"/>
                </a:lnTo>
                <a:close/>
              </a:path>
            </a:pathLst>
          </a:custGeom>
          <a:ln w="30707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303832" y="1939823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147637"/>
                </a:moveTo>
                <a:lnTo>
                  <a:pt x="131899" y="147637"/>
                </a:lnTo>
                <a:lnTo>
                  <a:pt x="131899" y="0"/>
                </a:lnTo>
                <a:lnTo>
                  <a:pt x="0" y="0"/>
                </a:lnTo>
                <a:lnTo>
                  <a:pt x="0" y="1476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303833" y="1939829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147634"/>
                </a:moveTo>
                <a:lnTo>
                  <a:pt x="131890" y="147634"/>
                </a:lnTo>
                <a:lnTo>
                  <a:pt x="131890" y="0"/>
                </a:lnTo>
                <a:lnTo>
                  <a:pt x="0" y="0"/>
                </a:lnTo>
                <a:lnTo>
                  <a:pt x="0" y="147634"/>
                </a:lnTo>
                <a:close/>
              </a:path>
            </a:pathLst>
          </a:custGeom>
          <a:ln w="30707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5514898" y="1990129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147451"/>
                </a:moveTo>
                <a:lnTo>
                  <a:pt x="131899" y="147451"/>
                </a:lnTo>
                <a:lnTo>
                  <a:pt x="131899" y="0"/>
                </a:lnTo>
                <a:lnTo>
                  <a:pt x="0" y="0"/>
                </a:lnTo>
                <a:lnTo>
                  <a:pt x="0" y="1474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514884" y="1990129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147455"/>
                </a:moveTo>
                <a:lnTo>
                  <a:pt x="131901" y="147455"/>
                </a:lnTo>
                <a:lnTo>
                  <a:pt x="131901" y="0"/>
                </a:lnTo>
                <a:lnTo>
                  <a:pt x="0" y="0"/>
                </a:lnTo>
                <a:lnTo>
                  <a:pt x="0" y="147455"/>
                </a:lnTo>
                <a:close/>
              </a:path>
            </a:pathLst>
          </a:custGeom>
          <a:ln w="30701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307677" y="4246996"/>
            <a:ext cx="220979" cy="9525"/>
          </a:xfrm>
          <a:custGeom>
            <a:avLst/>
            <a:gdLst/>
            <a:ahLst/>
            <a:cxnLst/>
            <a:rect l="l" t="t" r="r" b="b"/>
            <a:pathLst>
              <a:path w="220980" h="9525">
                <a:moveTo>
                  <a:pt x="0" y="0"/>
                </a:moveTo>
                <a:lnTo>
                  <a:pt x="220826" y="9375"/>
                </a:lnTo>
              </a:path>
            </a:pathLst>
          </a:custGeom>
          <a:ln w="25930">
            <a:solidFill>
              <a:srgbClr val="00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1528503" y="4256371"/>
            <a:ext cx="1844675" cy="19050"/>
          </a:xfrm>
          <a:custGeom>
            <a:avLst/>
            <a:gdLst/>
            <a:ahLst/>
            <a:cxnLst/>
            <a:rect l="l" t="t" r="r" b="b"/>
            <a:pathLst>
              <a:path w="1844675" h="19050">
                <a:moveTo>
                  <a:pt x="0" y="0"/>
                </a:moveTo>
                <a:lnTo>
                  <a:pt x="1844120" y="18718"/>
                </a:lnTo>
              </a:path>
            </a:pathLst>
          </a:custGeom>
          <a:ln w="25915">
            <a:solidFill>
              <a:srgbClr val="00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3435731" y="4278234"/>
            <a:ext cx="2079625" cy="0"/>
          </a:xfrm>
          <a:custGeom>
            <a:avLst/>
            <a:gdLst/>
            <a:ahLst/>
            <a:cxnLst/>
            <a:rect l="l" t="t" r="r" b="b"/>
            <a:pathLst>
              <a:path w="2079625" h="0">
                <a:moveTo>
                  <a:pt x="0" y="0"/>
                </a:moveTo>
                <a:lnTo>
                  <a:pt x="2079167" y="0"/>
                </a:lnTo>
              </a:path>
            </a:pathLst>
          </a:custGeom>
          <a:ln w="25914">
            <a:solidFill>
              <a:srgbClr val="00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238850" y="4171612"/>
            <a:ext cx="132080" cy="124460"/>
          </a:xfrm>
          <a:custGeom>
            <a:avLst/>
            <a:gdLst/>
            <a:ahLst/>
            <a:cxnLst/>
            <a:rect l="l" t="t" r="r" b="b"/>
            <a:pathLst>
              <a:path w="132080" h="124460">
                <a:moveTo>
                  <a:pt x="131899" y="124163"/>
                </a:moveTo>
                <a:lnTo>
                  <a:pt x="131899" y="0"/>
                </a:lnTo>
                <a:lnTo>
                  <a:pt x="0" y="0"/>
                </a:lnTo>
                <a:lnTo>
                  <a:pt x="0" y="124163"/>
                </a:lnTo>
                <a:lnTo>
                  <a:pt x="131899" y="12416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1238842" y="4171615"/>
            <a:ext cx="132080" cy="124460"/>
          </a:xfrm>
          <a:custGeom>
            <a:avLst/>
            <a:gdLst/>
            <a:ahLst/>
            <a:cxnLst/>
            <a:rect l="l" t="t" r="r" b="b"/>
            <a:pathLst>
              <a:path w="132080" h="124460">
                <a:moveTo>
                  <a:pt x="131901" y="124159"/>
                </a:moveTo>
                <a:lnTo>
                  <a:pt x="131901" y="0"/>
                </a:lnTo>
                <a:lnTo>
                  <a:pt x="0" y="0"/>
                </a:lnTo>
                <a:lnTo>
                  <a:pt x="0" y="124159"/>
                </a:lnTo>
              </a:path>
            </a:pathLst>
          </a:custGeom>
          <a:ln w="29963">
            <a:solidFill>
              <a:srgbClr val="00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1459706" y="4180994"/>
            <a:ext cx="132080" cy="114935"/>
          </a:xfrm>
          <a:custGeom>
            <a:avLst/>
            <a:gdLst/>
            <a:ahLst/>
            <a:cxnLst/>
            <a:rect l="l" t="t" r="r" b="b"/>
            <a:pathLst>
              <a:path w="132080" h="114935">
                <a:moveTo>
                  <a:pt x="131899" y="114780"/>
                </a:moveTo>
                <a:lnTo>
                  <a:pt x="131899" y="0"/>
                </a:lnTo>
                <a:lnTo>
                  <a:pt x="0" y="0"/>
                </a:lnTo>
                <a:lnTo>
                  <a:pt x="0" y="114780"/>
                </a:lnTo>
                <a:lnTo>
                  <a:pt x="131899" y="1147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1459701" y="4180990"/>
            <a:ext cx="132080" cy="114935"/>
          </a:xfrm>
          <a:custGeom>
            <a:avLst/>
            <a:gdLst/>
            <a:ahLst/>
            <a:cxnLst/>
            <a:rect l="l" t="t" r="r" b="b"/>
            <a:pathLst>
              <a:path w="132080" h="114935">
                <a:moveTo>
                  <a:pt x="131901" y="114784"/>
                </a:moveTo>
                <a:lnTo>
                  <a:pt x="131901" y="0"/>
                </a:lnTo>
                <a:lnTo>
                  <a:pt x="0" y="0"/>
                </a:lnTo>
                <a:lnTo>
                  <a:pt x="0" y="114784"/>
                </a:lnTo>
              </a:path>
            </a:pathLst>
          </a:custGeom>
          <a:ln w="29628">
            <a:solidFill>
              <a:srgbClr val="00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3303832" y="4265714"/>
            <a:ext cx="132080" cy="30480"/>
          </a:xfrm>
          <a:custGeom>
            <a:avLst/>
            <a:gdLst/>
            <a:ahLst/>
            <a:cxnLst/>
            <a:rect l="l" t="t" r="r" b="b"/>
            <a:pathLst>
              <a:path w="132079" h="30479">
                <a:moveTo>
                  <a:pt x="0" y="30060"/>
                </a:moveTo>
                <a:lnTo>
                  <a:pt x="131899" y="30060"/>
                </a:lnTo>
                <a:lnTo>
                  <a:pt x="131899" y="0"/>
                </a:lnTo>
                <a:lnTo>
                  <a:pt x="0" y="0"/>
                </a:lnTo>
                <a:lnTo>
                  <a:pt x="0" y="300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303833" y="4199709"/>
            <a:ext cx="132080" cy="96520"/>
          </a:xfrm>
          <a:custGeom>
            <a:avLst/>
            <a:gdLst/>
            <a:ahLst/>
            <a:cxnLst/>
            <a:rect l="l" t="t" r="r" b="b"/>
            <a:pathLst>
              <a:path w="132079" h="96520">
                <a:moveTo>
                  <a:pt x="131890" y="96065"/>
                </a:moveTo>
                <a:lnTo>
                  <a:pt x="131890" y="0"/>
                </a:lnTo>
                <a:lnTo>
                  <a:pt x="0" y="0"/>
                </a:lnTo>
                <a:lnTo>
                  <a:pt x="0" y="96065"/>
                </a:lnTo>
              </a:path>
            </a:pathLst>
          </a:custGeom>
          <a:ln w="28901">
            <a:solidFill>
              <a:srgbClr val="00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5514884" y="4206071"/>
            <a:ext cx="132080" cy="90170"/>
          </a:xfrm>
          <a:custGeom>
            <a:avLst/>
            <a:gdLst/>
            <a:ahLst/>
            <a:cxnLst/>
            <a:rect l="l" t="t" r="r" b="b"/>
            <a:pathLst>
              <a:path w="132079" h="90170">
                <a:moveTo>
                  <a:pt x="131901" y="89703"/>
                </a:moveTo>
                <a:lnTo>
                  <a:pt x="131901" y="0"/>
                </a:lnTo>
                <a:lnTo>
                  <a:pt x="0" y="0"/>
                </a:lnTo>
                <a:lnTo>
                  <a:pt x="0" y="89703"/>
                </a:lnTo>
              </a:path>
            </a:pathLst>
          </a:custGeom>
          <a:ln w="28639">
            <a:solidFill>
              <a:srgbClr val="00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1307677" y="3954960"/>
            <a:ext cx="220979" cy="106680"/>
          </a:xfrm>
          <a:custGeom>
            <a:avLst/>
            <a:gdLst/>
            <a:ahLst/>
            <a:cxnLst/>
            <a:rect l="l" t="t" r="r" b="b"/>
            <a:pathLst>
              <a:path w="220980" h="106679">
                <a:moveTo>
                  <a:pt x="0" y="0"/>
                </a:moveTo>
                <a:lnTo>
                  <a:pt x="220826" y="106669"/>
                </a:lnTo>
              </a:path>
            </a:pathLst>
          </a:custGeom>
          <a:ln w="27545">
            <a:solidFill>
              <a:srgbClr val="C05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1528503" y="4061629"/>
            <a:ext cx="1844675" cy="132080"/>
          </a:xfrm>
          <a:custGeom>
            <a:avLst/>
            <a:gdLst/>
            <a:ahLst/>
            <a:cxnLst/>
            <a:rect l="l" t="t" r="r" b="b"/>
            <a:pathLst>
              <a:path w="1844675" h="132079">
                <a:moveTo>
                  <a:pt x="0" y="0"/>
                </a:moveTo>
                <a:lnTo>
                  <a:pt x="1844120" y="132011"/>
                </a:lnTo>
              </a:path>
            </a:pathLst>
          </a:custGeom>
          <a:ln w="25958">
            <a:solidFill>
              <a:srgbClr val="C05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3372624" y="4193641"/>
            <a:ext cx="2211070" cy="31750"/>
          </a:xfrm>
          <a:custGeom>
            <a:avLst/>
            <a:gdLst/>
            <a:ahLst/>
            <a:cxnLst/>
            <a:rect l="l" t="t" r="r" b="b"/>
            <a:pathLst>
              <a:path w="2211070" h="31750">
                <a:moveTo>
                  <a:pt x="0" y="0"/>
                </a:moveTo>
                <a:lnTo>
                  <a:pt x="2211062" y="31369"/>
                </a:lnTo>
              </a:path>
            </a:pathLst>
          </a:custGeom>
          <a:ln w="25916">
            <a:solidFill>
              <a:srgbClr val="C05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1238850" y="3879655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0" y="147600"/>
                </a:moveTo>
                <a:lnTo>
                  <a:pt x="131899" y="147600"/>
                </a:lnTo>
                <a:lnTo>
                  <a:pt x="131899" y="0"/>
                </a:lnTo>
                <a:lnTo>
                  <a:pt x="0" y="0"/>
                </a:lnTo>
                <a:lnTo>
                  <a:pt x="0" y="1476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238842" y="3879653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0" y="147602"/>
                </a:moveTo>
                <a:lnTo>
                  <a:pt x="131901" y="147602"/>
                </a:lnTo>
                <a:lnTo>
                  <a:pt x="131901" y="0"/>
                </a:lnTo>
                <a:lnTo>
                  <a:pt x="0" y="0"/>
                </a:lnTo>
                <a:lnTo>
                  <a:pt x="0" y="147602"/>
                </a:lnTo>
                <a:close/>
              </a:path>
            </a:pathLst>
          </a:custGeom>
          <a:ln w="30706">
            <a:solidFill>
              <a:srgbClr val="C05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459706" y="3986326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0" y="147637"/>
                </a:moveTo>
                <a:lnTo>
                  <a:pt x="131899" y="147637"/>
                </a:lnTo>
                <a:lnTo>
                  <a:pt x="131899" y="0"/>
                </a:lnTo>
                <a:lnTo>
                  <a:pt x="0" y="0"/>
                </a:lnTo>
                <a:lnTo>
                  <a:pt x="0" y="1476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1459701" y="3986322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80" h="147954">
                <a:moveTo>
                  <a:pt x="0" y="147642"/>
                </a:moveTo>
                <a:lnTo>
                  <a:pt x="131901" y="147642"/>
                </a:lnTo>
                <a:lnTo>
                  <a:pt x="131901" y="0"/>
                </a:lnTo>
                <a:lnTo>
                  <a:pt x="0" y="0"/>
                </a:lnTo>
                <a:lnTo>
                  <a:pt x="0" y="147642"/>
                </a:lnTo>
                <a:close/>
              </a:path>
            </a:pathLst>
          </a:custGeom>
          <a:ln w="30707">
            <a:solidFill>
              <a:srgbClr val="C05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303832" y="4118299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0" y="147414"/>
                </a:moveTo>
                <a:lnTo>
                  <a:pt x="131899" y="147414"/>
                </a:lnTo>
                <a:lnTo>
                  <a:pt x="131899" y="0"/>
                </a:lnTo>
                <a:lnTo>
                  <a:pt x="0" y="0"/>
                </a:lnTo>
                <a:lnTo>
                  <a:pt x="0" y="1474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3303833" y="4118300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0" y="147414"/>
                </a:moveTo>
                <a:lnTo>
                  <a:pt x="131890" y="147414"/>
                </a:lnTo>
                <a:lnTo>
                  <a:pt x="131890" y="0"/>
                </a:lnTo>
                <a:lnTo>
                  <a:pt x="0" y="0"/>
                </a:lnTo>
                <a:lnTo>
                  <a:pt x="0" y="147414"/>
                </a:lnTo>
                <a:close/>
              </a:path>
            </a:pathLst>
          </a:custGeom>
          <a:ln w="30701">
            <a:solidFill>
              <a:srgbClr val="C05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5514898" y="4149628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0" y="147451"/>
                </a:moveTo>
                <a:lnTo>
                  <a:pt x="131899" y="147451"/>
                </a:lnTo>
                <a:lnTo>
                  <a:pt x="131899" y="0"/>
                </a:lnTo>
                <a:lnTo>
                  <a:pt x="0" y="0"/>
                </a:lnTo>
                <a:lnTo>
                  <a:pt x="0" y="1474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5514884" y="4149629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0" y="147446"/>
                </a:moveTo>
                <a:lnTo>
                  <a:pt x="131901" y="147446"/>
                </a:lnTo>
                <a:lnTo>
                  <a:pt x="131901" y="0"/>
                </a:lnTo>
                <a:lnTo>
                  <a:pt x="0" y="0"/>
                </a:lnTo>
                <a:lnTo>
                  <a:pt x="0" y="147446"/>
                </a:lnTo>
                <a:close/>
              </a:path>
            </a:pathLst>
          </a:custGeom>
          <a:ln w="30701">
            <a:solidFill>
              <a:srgbClr val="C05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1307677" y="4287700"/>
            <a:ext cx="220979" cy="3175"/>
          </a:xfrm>
          <a:custGeom>
            <a:avLst/>
            <a:gdLst/>
            <a:ahLst/>
            <a:cxnLst/>
            <a:rect l="l" t="t" r="r" b="b"/>
            <a:pathLst>
              <a:path w="220980" h="3175">
                <a:moveTo>
                  <a:pt x="0" y="0"/>
                </a:moveTo>
                <a:lnTo>
                  <a:pt x="220826" y="3054"/>
                </a:lnTo>
              </a:path>
            </a:pathLst>
          </a:custGeom>
          <a:ln w="25916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528503" y="4290755"/>
            <a:ext cx="1844675" cy="3810"/>
          </a:xfrm>
          <a:custGeom>
            <a:avLst/>
            <a:gdLst/>
            <a:ahLst/>
            <a:cxnLst/>
            <a:rect l="l" t="t" r="r" b="b"/>
            <a:pathLst>
              <a:path w="1844675" h="3810">
                <a:moveTo>
                  <a:pt x="0" y="0"/>
                </a:moveTo>
                <a:lnTo>
                  <a:pt x="1844120" y="3234"/>
                </a:lnTo>
              </a:path>
            </a:pathLst>
          </a:custGeom>
          <a:ln w="259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3372624" y="4293989"/>
            <a:ext cx="2211070" cy="0"/>
          </a:xfrm>
          <a:custGeom>
            <a:avLst/>
            <a:gdLst/>
            <a:ahLst/>
            <a:cxnLst/>
            <a:rect l="l" t="t" r="r" b="b"/>
            <a:pathLst>
              <a:path w="2211070" h="0">
                <a:moveTo>
                  <a:pt x="0" y="0"/>
                </a:moveTo>
                <a:lnTo>
                  <a:pt x="2211062" y="0"/>
                </a:lnTo>
              </a:path>
            </a:pathLst>
          </a:custGeom>
          <a:ln w="259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1238850" y="4212393"/>
            <a:ext cx="132080" cy="83820"/>
          </a:xfrm>
          <a:custGeom>
            <a:avLst/>
            <a:gdLst/>
            <a:ahLst/>
            <a:cxnLst/>
            <a:rect l="l" t="t" r="r" b="b"/>
            <a:pathLst>
              <a:path w="132080" h="83820">
                <a:moveTo>
                  <a:pt x="65998" y="0"/>
                </a:moveTo>
                <a:lnTo>
                  <a:pt x="40006" y="5539"/>
                </a:lnTo>
                <a:lnTo>
                  <a:pt x="19061" y="20789"/>
                </a:lnTo>
                <a:lnTo>
                  <a:pt x="5085" y="43699"/>
                </a:lnTo>
                <a:lnTo>
                  <a:pt x="0" y="72218"/>
                </a:lnTo>
                <a:lnTo>
                  <a:pt x="1960" y="83381"/>
                </a:lnTo>
                <a:lnTo>
                  <a:pt x="129913" y="83381"/>
                </a:lnTo>
                <a:lnTo>
                  <a:pt x="131854" y="72218"/>
                </a:lnTo>
                <a:lnTo>
                  <a:pt x="126817" y="43699"/>
                </a:lnTo>
                <a:lnTo>
                  <a:pt x="112935" y="20789"/>
                </a:lnTo>
                <a:lnTo>
                  <a:pt x="92048" y="5539"/>
                </a:lnTo>
                <a:lnTo>
                  <a:pt x="65998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1238842" y="4284613"/>
            <a:ext cx="2540" cy="11430"/>
          </a:xfrm>
          <a:custGeom>
            <a:avLst/>
            <a:gdLst/>
            <a:ahLst/>
            <a:cxnLst/>
            <a:rect l="l" t="t" r="r" b="b"/>
            <a:pathLst>
              <a:path w="2540" h="11429">
                <a:moveTo>
                  <a:pt x="0" y="0"/>
                </a:moveTo>
                <a:lnTo>
                  <a:pt x="1960" y="11161"/>
                </a:lnTo>
              </a:path>
            </a:pathLst>
          </a:custGeom>
          <a:ln w="34274">
            <a:solidFill>
              <a:srgbClr val="F93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1238842" y="4212392"/>
            <a:ext cx="132080" cy="83820"/>
          </a:xfrm>
          <a:custGeom>
            <a:avLst/>
            <a:gdLst/>
            <a:ahLst/>
            <a:cxnLst/>
            <a:rect l="l" t="t" r="r" b="b"/>
            <a:pathLst>
              <a:path w="132080" h="83820">
                <a:moveTo>
                  <a:pt x="129917" y="83382"/>
                </a:moveTo>
                <a:lnTo>
                  <a:pt x="126822" y="43702"/>
                </a:lnTo>
                <a:lnTo>
                  <a:pt x="92056" y="5539"/>
                </a:lnTo>
                <a:lnTo>
                  <a:pt x="66005" y="0"/>
                </a:lnTo>
                <a:lnTo>
                  <a:pt x="40012" y="5539"/>
                </a:lnTo>
                <a:lnTo>
                  <a:pt x="19065" y="20791"/>
                </a:lnTo>
                <a:lnTo>
                  <a:pt x="5086" y="43702"/>
                </a:lnTo>
                <a:lnTo>
                  <a:pt x="0" y="72220"/>
                </a:lnTo>
              </a:path>
            </a:pathLst>
          </a:custGeom>
          <a:ln w="28376">
            <a:solidFill>
              <a:srgbClr val="F93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459706" y="4215403"/>
            <a:ext cx="132080" cy="80645"/>
          </a:xfrm>
          <a:custGeom>
            <a:avLst/>
            <a:gdLst/>
            <a:ahLst/>
            <a:cxnLst/>
            <a:rect l="l" t="t" r="r" b="b"/>
            <a:pathLst>
              <a:path w="132080" h="80645">
                <a:moveTo>
                  <a:pt x="65970" y="0"/>
                </a:moveTo>
                <a:lnTo>
                  <a:pt x="39978" y="5572"/>
                </a:lnTo>
                <a:lnTo>
                  <a:pt x="19044" y="20884"/>
                </a:lnTo>
                <a:lnTo>
                  <a:pt x="5079" y="43828"/>
                </a:lnTo>
                <a:lnTo>
                  <a:pt x="0" y="72294"/>
                </a:lnTo>
                <a:lnTo>
                  <a:pt x="1416" y="80371"/>
                </a:lnTo>
                <a:lnTo>
                  <a:pt x="130534" y="80371"/>
                </a:lnTo>
                <a:lnTo>
                  <a:pt x="131940" y="72294"/>
                </a:lnTo>
                <a:lnTo>
                  <a:pt x="126900" y="43828"/>
                </a:lnTo>
                <a:lnTo>
                  <a:pt x="113003" y="20884"/>
                </a:lnTo>
                <a:lnTo>
                  <a:pt x="92082" y="5572"/>
                </a:lnTo>
                <a:lnTo>
                  <a:pt x="6597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459701" y="4287700"/>
            <a:ext cx="1905" cy="8255"/>
          </a:xfrm>
          <a:custGeom>
            <a:avLst/>
            <a:gdLst/>
            <a:ahLst/>
            <a:cxnLst/>
            <a:rect l="l" t="t" r="r" b="b"/>
            <a:pathLst>
              <a:path w="1905" h="8254">
                <a:moveTo>
                  <a:pt x="0" y="0"/>
                </a:moveTo>
                <a:lnTo>
                  <a:pt x="1416" y="8074"/>
                </a:lnTo>
              </a:path>
            </a:pathLst>
          </a:custGeom>
          <a:ln w="34275">
            <a:solidFill>
              <a:srgbClr val="F93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459701" y="4215406"/>
            <a:ext cx="132080" cy="80645"/>
          </a:xfrm>
          <a:custGeom>
            <a:avLst/>
            <a:gdLst/>
            <a:ahLst/>
            <a:cxnLst/>
            <a:rect l="l" t="t" r="r" b="b"/>
            <a:pathLst>
              <a:path w="132080" h="80645">
                <a:moveTo>
                  <a:pt x="130529" y="80368"/>
                </a:moveTo>
                <a:lnTo>
                  <a:pt x="113000" y="20882"/>
                </a:lnTo>
                <a:lnTo>
                  <a:pt x="65972" y="0"/>
                </a:lnTo>
                <a:lnTo>
                  <a:pt x="39980" y="5571"/>
                </a:lnTo>
                <a:lnTo>
                  <a:pt x="19045" y="20882"/>
                </a:lnTo>
                <a:lnTo>
                  <a:pt x="5080" y="43826"/>
                </a:lnTo>
                <a:lnTo>
                  <a:pt x="0" y="72294"/>
                </a:lnTo>
              </a:path>
            </a:pathLst>
          </a:custGeom>
          <a:ln w="28247">
            <a:solidFill>
              <a:srgbClr val="F93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3303832" y="4218641"/>
            <a:ext cx="132080" cy="77470"/>
          </a:xfrm>
          <a:custGeom>
            <a:avLst/>
            <a:gdLst/>
            <a:ahLst/>
            <a:cxnLst/>
            <a:rect l="l" t="t" r="r" b="b"/>
            <a:pathLst>
              <a:path w="132079" h="77470">
                <a:moveTo>
                  <a:pt x="65970" y="0"/>
                </a:moveTo>
                <a:lnTo>
                  <a:pt x="39902" y="5537"/>
                </a:lnTo>
                <a:lnTo>
                  <a:pt x="18976" y="20776"/>
                </a:lnTo>
                <a:lnTo>
                  <a:pt x="5054" y="43655"/>
                </a:lnTo>
                <a:lnTo>
                  <a:pt x="0" y="72113"/>
                </a:lnTo>
                <a:lnTo>
                  <a:pt x="873" y="77133"/>
                </a:lnTo>
                <a:lnTo>
                  <a:pt x="131062" y="77133"/>
                </a:lnTo>
                <a:lnTo>
                  <a:pt x="131940" y="72113"/>
                </a:lnTo>
                <a:lnTo>
                  <a:pt x="126860" y="43655"/>
                </a:lnTo>
                <a:lnTo>
                  <a:pt x="112896" y="20776"/>
                </a:lnTo>
                <a:lnTo>
                  <a:pt x="91961" y="5537"/>
                </a:lnTo>
                <a:lnTo>
                  <a:pt x="6597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3303833" y="4290755"/>
            <a:ext cx="1270" cy="5080"/>
          </a:xfrm>
          <a:custGeom>
            <a:avLst/>
            <a:gdLst/>
            <a:ahLst/>
            <a:cxnLst/>
            <a:rect l="l" t="t" r="r" b="b"/>
            <a:pathLst>
              <a:path w="1270" h="5079">
                <a:moveTo>
                  <a:pt x="0" y="0"/>
                </a:moveTo>
                <a:lnTo>
                  <a:pt x="873" y="5019"/>
                </a:lnTo>
              </a:path>
            </a:pathLst>
          </a:custGeom>
          <a:ln w="34279">
            <a:solidFill>
              <a:srgbClr val="F93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3303833" y="4218648"/>
            <a:ext cx="132080" cy="77470"/>
          </a:xfrm>
          <a:custGeom>
            <a:avLst/>
            <a:gdLst/>
            <a:ahLst/>
            <a:cxnLst/>
            <a:rect l="l" t="t" r="r" b="b"/>
            <a:pathLst>
              <a:path w="132079" h="77470">
                <a:moveTo>
                  <a:pt x="131055" y="77126"/>
                </a:moveTo>
                <a:lnTo>
                  <a:pt x="112889" y="20773"/>
                </a:lnTo>
                <a:lnTo>
                  <a:pt x="65961" y="0"/>
                </a:lnTo>
                <a:lnTo>
                  <a:pt x="39898" y="5536"/>
                </a:lnTo>
                <a:lnTo>
                  <a:pt x="18974" y="20773"/>
                </a:lnTo>
                <a:lnTo>
                  <a:pt x="5054" y="43650"/>
                </a:lnTo>
                <a:lnTo>
                  <a:pt x="0" y="72106"/>
                </a:lnTo>
              </a:path>
            </a:pathLst>
          </a:custGeom>
          <a:ln w="28109">
            <a:solidFill>
              <a:srgbClr val="F93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5514898" y="4218641"/>
            <a:ext cx="132080" cy="77470"/>
          </a:xfrm>
          <a:custGeom>
            <a:avLst/>
            <a:gdLst/>
            <a:ahLst/>
            <a:cxnLst/>
            <a:rect l="l" t="t" r="r" b="b"/>
            <a:pathLst>
              <a:path w="132079" h="77470">
                <a:moveTo>
                  <a:pt x="65970" y="0"/>
                </a:moveTo>
                <a:lnTo>
                  <a:pt x="39982" y="5537"/>
                </a:lnTo>
                <a:lnTo>
                  <a:pt x="19047" y="20776"/>
                </a:lnTo>
                <a:lnTo>
                  <a:pt x="5081" y="43655"/>
                </a:lnTo>
                <a:lnTo>
                  <a:pt x="0" y="72113"/>
                </a:lnTo>
                <a:lnTo>
                  <a:pt x="878" y="77133"/>
                </a:lnTo>
                <a:lnTo>
                  <a:pt x="131066" y="77133"/>
                </a:lnTo>
                <a:lnTo>
                  <a:pt x="131940" y="72113"/>
                </a:lnTo>
                <a:lnTo>
                  <a:pt x="126885" y="43655"/>
                </a:lnTo>
                <a:lnTo>
                  <a:pt x="112964" y="20776"/>
                </a:lnTo>
                <a:lnTo>
                  <a:pt x="92037" y="5537"/>
                </a:lnTo>
                <a:lnTo>
                  <a:pt x="6597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5514884" y="4290755"/>
            <a:ext cx="1270" cy="5080"/>
          </a:xfrm>
          <a:custGeom>
            <a:avLst/>
            <a:gdLst/>
            <a:ahLst/>
            <a:cxnLst/>
            <a:rect l="l" t="t" r="r" b="b"/>
            <a:pathLst>
              <a:path w="1270" h="5079">
                <a:moveTo>
                  <a:pt x="0" y="0"/>
                </a:moveTo>
                <a:lnTo>
                  <a:pt x="878" y="5019"/>
                </a:lnTo>
              </a:path>
            </a:pathLst>
          </a:custGeom>
          <a:ln w="34276">
            <a:solidFill>
              <a:srgbClr val="F93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5514884" y="4218648"/>
            <a:ext cx="132080" cy="77470"/>
          </a:xfrm>
          <a:custGeom>
            <a:avLst/>
            <a:gdLst/>
            <a:ahLst/>
            <a:cxnLst/>
            <a:rect l="l" t="t" r="r" b="b"/>
            <a:pathLst>
              <a:path w="132079" h="77470">
                <a:moveTo>
                  <a:pt x="131071" y="77126"/>
                </a:moveTo>
                <a:lnTo>
                  <a:pt x="112965" y="20773"/>
                </a:lnTo>
                <a:lnTo>
                  <a:pt x="65972" y="0"/>
                </a:lnTo>
                <a:lnTo>
                  <a:pt x="39985" y="5536"/>
                </a:lnTo>
                <a:lnTo>
                  <a:pt x="19049" y="20773"/>
                </a:lnTo>
                <a:lnTo>
                  <a:pt x="5081" y="43650"/>
                </a:lnTo>
                <a:lnTo>
                  <a:pt x="0" y="72106"/>
                </a:lnTo>
              </a:path>
            </a:pathLst>
          </a:custGeom>
          <a:ln w="28109">
            <a:solidFill>
              <a:srgbClr val="F93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1307677" y="3986322"/>
            <a:ext cx="220979" cy="31750"/>
          </a:xfrm>
          <a:custGeom>
            <a:avLst/>
            <a:gdLst/>
            <a:ahLst/>
            <a:cxnLst/>
            <a:rect l="l" t="t" r="r" b="b"/>
            <a:pathLst>
              <a:path w="220980" h="31750">
                <a:moveTo>
                  <a:pt x="0" y="0"/>
                </a:moveTo>
                <a:lnTo>
                  <a:pt x="220826" y="31328"/>
                </a:lnTo>
              </a:path>
            </a:pathLst>
          </a:custGeom>
          <a:ln w="26084">
            <a:solidFill>
              <a:srgbClr val="FF9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1528503" y="4017650"/>
            <a:ext cx="1844675" cy="69215"/>
          </a:xfrm>
          <a:custGeom>
            <a:avLst/>
            <a:gdLst/>
            <a:ahLst/>
            <a:cxnLst/>
            <a:rect l="l" t="t" r="r" b="b"/>
            <a:pathLst>
              <a:path w="1844675" h="69214">
                <a:moveTo>
                  <a:pt x="0" y="0"/>
                </a:moveTo>
                <a:lnTo>
                  <a:pt x="1844120" y="69092"/>
                </a:lnTo>
              </a:path>
            </a:pathLst>
          </a:custGeom>
          <a:ln w="25926">
            <a:solidFill>
              <a:srgbClr val="FF9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1238850" y="3910984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29">
                <a:moveTo>
                  <a:pt x="68827" y="0"/>
                </a:moveTo>
                <a:lnTo>
                  <a:pt x="0" y="150647"/>
                </a:lnTo>
                <a:lnTo>
                  <a:pt x="137664" y="150647"/>
                </a:lnTo>
                <a:lnTo>
                  <a:pt x="688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3372624" y="4086743"/>
            <a:ext cx="2211070" cy="66040"/>
          </a:xfrm>
          <a:custGeom>
            <a:avLst/>
            <a:gdLst/>
            <a:ahLst/>
            <a:cxnLst/>
            <a:rect l="l" t="t" r="r" b="b"/>
            <a:pathLst>
              <a:path w="2211070" h="66039">
                <a:moveTo>
                  <a:pt x="0" y="0"/>
                </a:moveTo>
                <a:lnTo>
                  <a:pt x="2211062" y="65932"/>
                </a:lnTo>
              </a:path>
            </a:pathLst>
          </a:custGeom>
          <a:ln w="25922">
            <a:solidFill>
              <a:srgbClr val="FF9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1238842" y="3910981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29">
                <a:moveTo>
                  <a:pt x="68834" y="0"/>
                </a:moveTo>
                <a:lnTo>
                  <a:pt x="137669" y="150648"/>
                </a:lnTo>
                <a:lnTo>
                  <a:pt x="0" y="150648"/>
                </a:lnTo>
                <a:lnTo>
                  <a:pt x="68834" y="0"/>
                </a:lnTo>
                <a:close/>
              </a:path>
            </a:pathLst>
          </a:custGeom>
          <a:ln w="30610">
            <a:solidFill>
              <a:srgbClr val="FF9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1459706" y="3942350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29">
                <a:moveTo>
                  <a:pt x="68799" y="0"/>
                </a:moveTo>
                <a:lnTo>
                  <a:pt x="0" y="150647"/>
                </a:lnTo>
                <a:lnTo>
                  <a:pt x="137626" y="150647"/>
                </a:lnTo>
                <a:lnTo>
                  <a:pt x="687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1459701" y="3942343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29">
                <a:moveTo>
                  <a:pt x="68802" y="0"/>
                </a:moveTo>
                <a:lnTo>
                  <a:pt x="137626" y="150656"/>
                </a:lnTo>
                <a:lnTo>
                  <a:pt x="0" y="150656"/>
                </a:lnTo>
                <a:lnTo>
                  <a:pt x="68802" y="0"/>
                </a:lnTo>
                <a:close/>
              </a:path>
            </a:pathLst>
          </a:custGeom>
          <a:ln w="30612">
            <a:solidFill>
              <a:srgbClr val="FF9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3303832" y="4011548"/>
            <a:ext cx="137795" cy="150495"/>
          </a:xfrm>
          <a:custGeom>
            <a:avLst/>
            <a:gdLst/>
            <a:ahLst/>
            <a:cxnLst/>
            <a:rect l="l" t="t" r="r" b="b"/>
            <a:pathLst>
              <a:path w="137795" h="150495">
                <a:moveTo>
                  <a:pt x="68799" y="0"/>
                </a:moveTo>
                <a:lnTo>
                  <a:pt x="0" y="150504"/>
                </a:lnTo>
                <a:lnTo>
                  <a:pt x="137636" y="150504"/>
                </a:lnTo>
                <a:lnTo>
                  <a:pt x="687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3303833" y="4011550"/>
            <a:ext cx="137795" cy="150495"/>
          </a:xfrm>
          <a:custGeom>
            <a:avLst/>
            <a:gdLst/>
            <a:ahLst/>
            <a:cxnLst/>
            <a:rect l="l" t="t" r="r" b="b"/>
            <a:pathLst>
              <a:path w="137795" h="150495">
                <a:moveTo>
                  <a:pt x="68791" y="0"/>
                </a:moveTo>
                <a:lnTo>
                  <a:pt x="137626" y="150501"/>
                </a:lnTo>
                <a:lnTo>
                  <a:pt x="0" y="150501"/>
                </a:lnTo>
                <a:lnTo>
                  <a:pt x="68791" y="0"/>
                </a:lnTo>
                <a:close/>
              </a:path>
            </a:pathLst>
          </a:custGeom>
          <a:ln w="30607">
            <a:solidFill>
              <a:srgbClr val="FF9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5514898" y="4077366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799" y="0"/>
                </a:moveTo>
                <a:lnTo>
                  <a:pt x="0" y="150656"/>
                </a:lnTo>
                <a:lnTo>
                  <a:pt x="137626" y="150656"/>
                </a:lnTo>
                <a:lnTo>
                  <a:pt x="687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5514884" y="4077367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802" y="0"/>
                </a:moveTo>
                <a:lnTo>
                  <a:pt x="137637" y="150656"/>
                </a:lnTo>
                <a:lnTo>
                  <a:pt x="0" y="150656"/>
                </a:lnTo>
                <a:lnTo>
                  <a:pt x="68802" y="0"/>
                </a:lnTo>
                <a:close/>
              </a:path>
            </a:pathLst>
          </a:custGeom>
          <a:ln w="30612">
            <a:solidFill>
              <a:srgbClr val="FF9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1307677" y="3455868"/>
            <a:ext cx="220979" cy="44450"/>
          </a:xfrm>
          <a:custGeom>
            <a:avLst/>
            <a:gdLst/>
            <a:ahLst/>
            <a:cxnLst/>
            <a:rect l="l" t="t" r="r" b="b"/>
            <a:pathLst>
              <a:path w="220980" h="44450">
                <a:moveTo>
                  <a:pt x="0" y="43979"/>
                </a:moveTo>
                <a:lnTo>
                  <a:pt x="220826" y="0"/>
                </a:lnTo>
              </a:path>
            </a:pathLst>
          </a:custGeom>
          <a:ln w="26243">
            <a:solidFill>
              <a:srgbClr val="FFC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528503" y="3455868"/>
            <a:ext cx="1844675" cy="615315"/>
          </a:xfrm>
          <a:custGeom>
            <a:avLst/>
            <a:gdLst/>
            <a:ahLst/>
            <a:cxnLst/>
            <a:rect l="l" t="t" r="r" b="b"/>
            <a:pathLst>
              <a:path w="1844675" h="615314">
                <a:moveTo>
                  <a:pt x="0" y="0"/>
                </a:moveTo>
                <a:lnTo>
                  <a:pt x="1844120" y="615137"/>
                </a:lnTo>
              </a:path>
            </a:pathLst>
          </a:custGeom>
          <a:ln w="26777">
            <a:solidFill>
              <a:srgbClr val="FFC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1238850" y="3424494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29">
                <a:moveTo>
                  <a:pt x="68827" y="0"/>
                </a:moveTo>
                <a:lnTo>
                  <a:pt x="0" y="150695"/>
                </a:lnTo>
                <a:lnTo>
                  <a:pt x="137664" y="150695"/>
                </a:lnTo>
                <a:lnTo>
                  <a:pt x="688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3372624" y="4071005"/>
            <a:ext cx="2211070" cy="113030"/>
          </a:xfrm>
          <a:custGeom>
            <a:avLst/>
            <a:gdLst/>
            <a:ahLst/>
            <a:cxnLst/>
            <a:rect l="l" t="t" r="r" b="b"/>
            <a:pathLst>
              <a:path w="2211070" h="113029">
                <a:moveTo>
                  <a:pt x="0" y="0"/>
                </a:moveTo>
                <a:lnTo>
                  <a:pt x="2211062" y="113039"/>
                </a:lnTo>
              </a:path>
            </a:pathLst>
          </a:custGeom>
          <a:ln w="25937">
            <a:solidFill>
              <a:srgbClr val="FFC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238842" y="3424498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29">
                <a:moveTo>
                  <a:pt x="68834" y="0"/>
                </a:moveTo>
                <a:lnTo>
                  <a:pt x="137669" y="150689"/>
                </a:lnTo>
                <a:lnTo>
                  <a:pt x="0" y="150689"/>
                </a:lnTo>
                <a:lnTo>
                  <a:pt x="68834" y="0"/>
                </a:lnTo>
                <a:close/>
              </a:path>
            </a:pathLst>
          </a:custGeom>
          <a:ln w="30611">
            <a:solidFill>
              <a:srgbClr val="FFC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459706" y="3380517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29">
                <a:moveTo>
                  <a:pt x="68799" y="0"/>
                </a:moveTo>
                <a:lnTo>
                  <a:pt x="0" y="150685"/>
                </a:lnTo>
                <a:lnTo>
                  <a:pt x="137626" y="150685"/>
                </a:lnTo>
                <a:lnTo>
                  <a:pt x="687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459701" y="3380519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29">
                <a:moveTo>
                  <a:pt x="68802" y="0"/>
                </a:moveTo>
                <a:lnTo>
                  <a:pt x="137626" y="150689"/>
                </a:lnTo>
                <a:lnTo>
                  <a:pt x="0" y="150689"/>
                </a:lnTo>
                <a:lnTo>
                  <a:pt x="68802" y="0"/>
                </a:lnTo>
                <a:close/>
              </a:path>
            </a:pathLst>
          </a:custGeom>
          <a:ln w="30613">
            <a:solidFill>
              <a:srgbClr val="FFC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3303832" y="3995661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799" y="0"/>
                </a:moveTo>
                <a:lnTo>
                  <a:pt x="0" y="150761"/>
                </a:lnTo>
                <a:lnTo>
                  <a:pt x="137636" y="150761"/>
                </a:lnTo>
                <a:lnTo>
                  <a:pt x="687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3303833" y="3995665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791" y="0"/>
                </a:moveTo>
                <a:lnTo>
                  <a:pt x="137626" y="150762"/>
                </a:lnTo>
                <a:lnTo>
                  <a:pt x="0" y="150762"/>
                </a:lnTo>
                <a:lnTo>
                  <a:pt x="68791" y="0"/>
                </a:lnTo>
                <a:close/>
              </a:path>
            </a:pathLst>
          </a:custGeom>
          <a:ln w="30615">
            <a:solidFill>
              <a:srgbClr val="FFC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5514898" y="4108694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799" y="0"/>
                </a:moveTo>
                <a:lnTo>
                  <a:pt x="0" y="150695"/>
                </a:lnTo>
                <a:lnTo>
                  <a:pt x="137626" y="150695"/>
                </a:lnTo>
                <a:lnTo>
                  <a:pt x="687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5514884" y="4108696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802" y="0"/>
                </a:moveTo>
                <a:lnTo>
                  <a:pt x="137637" y="150689"/>
                </a:lnTo>
                <a:lnTo>
                  <a:pt x="0" y="150689"/>
                </a:lnTo>
                <a:lnTo>
                  <a:pt x="68802" y="0"/>
                </a:lnTo>
                <a:close/>
              </a:path>
            </a:pathLst>
          </a:custGeom>
          <a:ln w="30612">
            <a:solidFill>
              <a:srgbClr val="FFC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307677" y="4287700"/>
            <a:ext cx="220979" cy="0"/>
          </a:xfrm>
          <a:custGeom>
            <a:avLst/>
            <a:gdLst/>
            <a:ahLst/>
            <a:cxnLst/>
            <a:rect l="l" t="t" r="r" b="b"/>
            <a:pathLst>
              <a:path w="220980" h="0">
                <a:moveTo>
                  <a:pt x="0" y="0"/>
                </a:moveTo>
                <a:lnTo>
                  <a:pt x="220826" y="0"/>
                </a:lnTo>
              </a:path>
            </a:pathLst>
          </a:custGeom>
          <a:ln w="25914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1528503" y="4287700"/>
            <a:ext cx="1844675" cy="3175"/>
          </a:xfrm>
          <a:custGeom>
            <a:avLst/>
            <a:gdLst/>
            <a:ahLst/>
            <a:cxnLst/>
            <a:rect l="l" t="t" r="r" b="b"/>
            <a:pathLst>
              <a:path w="1844675" h="3175">
                <a:moveTo>
                  <a:pt x="0" y="0"/>
                </a:moveTo>
                <a:lnTo>
                  <a:pt x="1844120" y="3054"/>
                </a:lnTo>
              </a:path>
            </a:pathLst>
          </a:custGeom>
          <a:ln w="25914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1269582" y="4212393"/>
            <a:ext cx="76200" cy="83820"/>
          </a:xfrm>
          <a:custGeom>
            <a:avLst/>
            <a:gdLst/>
            <a:ahLst/>
            <a:cxnLst/>
            <a:rect l="l" t="t" r="r" b="b"/>
            <a:pathLst>
              <a:path w="76200" h="83820">
                <a:moveTo>
                  <a:pt x="38095" y="0"/>
                </a:moveTo>
                <a:lnTo>
                  <a:pt x="0" y="83381"/>
                </a:lnTo>
                <a:lnTo>
                  <a:pt x="76196" y="83381"/>
                </a:lnTo>
                <a:lnTo>
                  <a:pt x="380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3372624" y="4290755"/>
            <a:ext cx="2211070" cy="0"/>
          </a:xfrm>
          <a:custGeom>
            <a:avLst/>
            <a:gdLst/>
            <a:ahLst/>
            <a:cxnLst/>
            <a:rect l="l" t="t" r="r" b="b"/>
            <a:pathLst>
              <a:path w="2211070" h="0">
                <a:moveTo>
                  <a:pt x="0" y="0"/>
                </a:moveTo>
                <a:lnTo>
                  <a:pt x="2211062" y="0"/>
                </a:lnTo>
              </a:path>
            </a:pathLst>
          </a:custGeom>
          <a:ln w="25914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1307677" y="4212392"/>
            <a:ext cx="38100" cy="83820"/>
          </a:xfrm>
          <a:custGeom>
            <a:avLst/>
            <a:gdLst/>
            <a:ahLst/>
            <a:cxnLst/>
            <a:rect l="l" t="t" r="r" b="b"/>
            <a:pathLst>
              <a:path w="38100" h="83820">
                <a:moveTo>
                  <a:pt x="0" y="0"/>
                </a:moveTo>
                <a:lnTo>
                  <a:pt x="38097" y="83382"/>
                </a:lnTo>
              </a:path>
            </a:pathLst>
          </a:custGeom>
          <a:ln w="33044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269579" y="4212392"/>
            <a:ext cx="38100" cy="83820"/>
          </a:xfrm>
          <a:custGeom>
            <a:avLst/>
            <a:gdLst/>
            <a:ahLst/>
            <a:cxnLst/>
            <a:rect l="l" t="t" r="r" b="b"/>
            <a:pathLst>
              <a:path w="38100" h="83820">
                <a:moveTo>
                  <a:pt x="0" y="83382"/>
                </a:moveTo>
                <a:lnTo>
                  <a:pt x="38097" y="0"/>
                </a:lnTo>
              </a:path>
            </a:pathLst>
          </a:custGeom>
          <a:ln w="33044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1490425" y="4212393"/>
            <a:ext cx="76200" cy="83820"/>
          </a:xfrm>
          <a:custGeom>
            <a:avLst/>
            <a:gdLst/>
            <a:ahLst/>
            <a:cxnLst/>
            <a:rect l="l" t="t" r="r" b="b"/>
            <a:pathLst>
              <a:path w="76200" h="83820">
                <a:moveTo>
                  <a:pt x="38079" y="0"/>
                </a:moveTo>
                <a:lnTo>
                  <a:pt x="0" y="83381"/>
                </a:lnTo>
                <a:lnTo>
                  <a:pt x="76174" y="83381"/>
                </a:lnTo>
                <a:lnTo>
                  <a:pt x="380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528503" y="4212392"/>
            <a:ext cx="38100" cy="83820"/>
          </a:xfrm>
          <a:custGeom>
            <a:avLst/>
            <a:gdLst/>
            <a:ahLst/>
            <a:cxnLst/>
            <a:rect l="l" t="t" r="r" b="b"/>
            <a:pathLst>
              <a:path w="38100" h="83820">
                <a:moveTo>
                  <a:pt x="0" y="0"/>
                </a:moveTo>
                <a:lnTo>
                  <a:pt x="38091" y="83382"/>
                </a:lnTo>
              </a:path>
            </a:pathLst>
          </a:custGeom>
          <a:ln w="33044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490424" y="4212392"/>
            <a:ext cx="38100" cy="83820"/>
          </a:xfrm>
          <a:custGeom>
            <a:avLst/>
            <a:gdLst/>
            <a:ahLst/>
            <a:cxnLst/>
            <a:rect l="l" t="t" r="r" b="b"/>
            <a:pathLst>
              <a:path w="38100" h="83820">
                <a:moveTo>
                  <a:pt x="0" y="83382"/>
                </a:moveTo>
                <a:lnTo>
                  <a:pt x="38079" y="0"/>
                </a:lnTo>
              </a:path>
            </a:pathLst>
          </a:custGeom>
          <a:ln w="33045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3335928" y="4215403"/>
            <a:ext cx="73660" cy="80645"/>
          </a:xfrm>
          <a:custGeom>
            <a:avLst/>
            <a:gdLst/>
            <a:ahLst/>
            <a:cxnLst/>
            <a:rect l="l" t="t" r="r" b="b"/>
            <a:pathLst>
              <a:path w="73660" h="80645">
                <a:moveTo>
                  <a:pt x="36702" y="0"/>
                </a:moveTo>
                <a:lnTo>
                  <a:pt x="0" y="80371"/>
                </a:lnTo>
                <a:lnTo>
                  <a:pt x="73425" y="80371"/>
                </a:lnTo>
                <a:lnTo>
                  <a:pt x="367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3372624" y="4215406"/>
            <a:ext cx="36830" cy="80645"/>
          </a:xfrm>
          <a:custGeom>
            <a:avLst/>
            <a:gdLst/>
            <a:ahLst/>
            <a:cxnLst/>
            <a:rect l="l" t="t" r="r" b="b"/>
            <a:pathLst>
              <a:path w="36829" h="80645">
                <a:moveTo>
                  <a:pt x="0" y="0"/>
                </a:moveTo>
                <a:lnTo>
                  <a:pt x="36720" y="80368"/>
                </a:lnTo>
              </a:path>
            </a:pathLst>
          </a:custGeom>
          <a:ln w="33044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3335927" y="4215406"/>
            <a:ext cx="36830" cy="80645"/>
          </a:xfrm>
          <a:custGeom>
            <a:avLst/>
            <a:gdLst/>
            <a:ahLst/>
            <a:cxnLst/>
            <a:rect l="l" t="t" r="r" b="b"/>
            <a:pathLst>
              <a:path w="36829" h="80645">
                <a:moveTo>
                  <a:pt x="0" y="80368"/>
                </a:moveTo>
                <a:lnTo>
                  <a:pt x="36697" y="0"/>
                </a:lnTo>
              </a:path>
            </a:pathLst>
          </a:custGeom>
          <a:ln w="33045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5546995" y="4215403"/>
            <a:ext cx="73660" cy="80645"/>
          </a:xfrm>
          <a:custGeom>
            <a:avLst/>
            <a:gdLst/>
            <a:ahLst/>
            <a:cxnLst/>
            <a:rect l="l" t="t" r="r" b="b"/>
            <a:pathLst>
              <a:path w="73660" h="80645">
                <a:moveTo>
                  <a:pt x="36702" y="0"/>
                </a:moveTo>
                <a:lnTo>
                  <a:pt x="0" y="80371"/>
                </a:lnTo>
                <a:lnTo>
                  <a:pt x="73420" y="80371"/>
                </a:lnTo>
                <a:lnTo>
                  <a:pt x="367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5583686" y="4215406"/>
            <a:ext cx="36830" cy="80645"/>
          </a:xfrm>
          <a:custGeom>
            <a:avLst/>
            <a:gdLst/>
            <a:ahLst/>
            <a:cxnLst/>
            <a:rect l="l" t="t" r="r" b="b"/>
            <a:pathLst>
              <a:path w="36829" h="80645">
                <a:moveTo>
                  <a:pt x="0" y="0"/>
                </a:moveTo>
                <a:lnTo>
                  <a:pt x="36720" y="80368"/>
                </a:lnTo>
              </a:path>
            </a:pathLst>
          </a:custGeom>
          <a:ln w="33044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5546983" y="4215406"/>
            <a:ext cx="36830" cy="80645"/>
          </a:xfrm>
          <a:custGeom>
            <a:avLst/>
            <a:gdLst/>
            <a:ahLst/>
            <a:cxnLst/>
            <a:rect l="l" t="t" r="r" b="b"/>
            <a:pathLst>
              <a:path w="36829" h="80645">
                <a:moveTo>
                  <a:pt x="0" y="80368"/>
                </a:moveTo>
                <a:lnTo>
                  <a:pt x="36702" y="0"/>
                </a:lnTo>
              </a:path>
            </a:pathLst>
          </a:custGeom>
          <a:ln w="33045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238842" y="1129982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69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307677" y="1129982"/>
            <a:ext cx="0" cy="135255"/>
          </a:xfrm>
          <a:custGeom>
            <a:avLst/>
            <a:gdLst/>
            <a:ahLst/>
            <a:cxnLst/>
            <a:rect l="l" t="t" r="r" b="b"/>
            <a:pathLst>
              <a:path w="0" h="135255">
                <a:moveTo>
                  <a:pt x="0" y="0"/>
                </a:moveTo>
                <a:lnTo>
                  <a:pt x="0" y="135024"/>
                </a:lnTo>
              </a:path>
            </a:pathLst>
          </a:custGeom>
          <a:ln w="34532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307677" y="1415655"/>
            <a:ext cx="0" cy="135255"/>
          </a:xfrm>
          <a:custGeom>
            <a:avLst/>
            <a:gdLst/>
            <a:ahLst/>
            <a:cxnLst/>
            <a:rect l="l" t="t" r="r" b="b"/>
            <a:pathLst>
              <a:path w="0" h="135255">
                <a:moveTo>
                  <a:pt x="0" y="135024"/>
                </a:moveTo>
                <a:lnTo>
                  <a:pt x="0" y="0"/>
                </a:lnTo>
              </a:path>
            </a:pathLst>
          </a:custGeom>
          <a:ln w="34532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238842" y="1550680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69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307677" y="1340314"/>
            <a:ext cx="220979" cy="320675"/>
          </a:xfrm>
          <a:custGeom>
            <a:avLst/>
            <a:gdLst/>
            <a:ahLst/>
            <a:cxnLst/>
            <a:rect l="l" t="t" r="r" b="b"/>
            <a:pathLst>
              <a:path w="220980" h="320675">
                <a:moveTo>
                  <a:pt x="0" y="0"/>
                </a:moveTo>
                <a:lnTo>
                  <a:pt x="220826" y="320162"/>
                </a:lnTo>
              </a:path>
            </a:pathLst>
          </a:custGeom>
          <a:ln w="15877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459701" y="1428265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528503" y="1428265"/>
            <a:ext cx="0" cy="156845"/>
          </a:xfrm>
          <a:custGeom>
            <a:avLst/>
            <a:gdLst/>
            <a:ahLst/>
            <a:cxnLst/>
            <a:rect l="l" t="t" r="r" b="b"/>
            <a:pathLst>
              <a:path w="0" h="156844">
                <a:moveTo>
                  <a:pt x="0" y="0"/>
                </a:moveTo>
                <a:lnTo>
                  <a:pt x="0" y="156798"/>
                </a:lnTo>
              </a:path>
            </a:pathLst>
          </a:custGeom>
          <a:ln w="34532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528503" y="1735826"/>
            <a:ext cx="0" cy="157480"/>
          </a:xfrm>
          <a:custGeom>
            <a:avLst/>
            <a:gdLst/>
            <a:ahLst/>
            <a:cxnLst/>
            <a:rect l="l" t="t" r="r" b="b"/>
            <a:pathLst>
              <a:path w="0" h="157480">
                <a:moveTo>
                  <a:pt x="0" y="156936"/>
                </a:moveTo>
                <a:lnTo>
                  <a:pt x="0" y="0"/>
                </a:lnTo>
              </a:path>
            </a:pathLst>
          </a:custGeom>
          <a:ln w="34532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459701" y="1892762"/>
            <a:ext cx="137795" cy="0"/>
          </a:xfrm>
          <a:custGeom>
            <a:avLst/>
            <a:gdLst/>
            <a:ahLst/>
            <a:cxnLst/>
            <a:rect l="l" t="t" r="r" b="b"/>
            <a:pathLst>
              <a:path w="137794" h="0">
                <a:moveTo>
                  <a:pt x="0" y="0"/>
                </a:moveTo>
                <a:lnTo>
                  <a:pt x="137626" y="0"/>
                </a:lnTo>
                <a:lnTo>
                  <a:pt x="0" y="0"/>
                </a:lnTo>
              </a:path>
            </a:pathLst>
          </a:custGeom>
          <a:ln w="25914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528503" y="1660477"/>
            <a:ext cx="1844675" cy="1708150"/>
          </a:xfrm>
          <a:custGeom>
            <a:avLst/>
            <a:gdLst/>
            <a:ahLst/>
            <a:cxnLst/>
            <a:rect l="l" t="t" r="r" b="b"/>
            <a:pathLst>
              <a:path w="1844675" h="1708150">
                <a:moveTo>
                  <a:pt x="0" y="0"/>
                </a:moveTo>
                <a:lnTo>
                  <a:pt x="1844120" y="1707579"/>
                </a:lnTo>
              </a:path>
            </a:pathLst>
          </a:custGeom>
          <a:ln w="14946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3372624" y="3368056"/>
            <a:ext cx="2211070" cy="389255"/>
          </a:xfrm>
          <a:custGeom>
            <a:avLst/>
            <a:gdLst/>
            <a:ahLst/>
            <a:cxnLst/>
            <a:rect l="l" t="t" r="r" b="b"/>
            <a:pathLst>
              <a:path w="2211070" h="389254">
                <a:moveTo>
                  <a:pt x="0" y="0"/>
                </a:moveTo>
                <a:lnTo>
                  <a:pt x="2211062" y="389148"/>
                </a:lnTo>
              </a:path>
            </a:pathLst>
          </a:custGeom>
          <a:ln w="13086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238850" y="1265005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30">
                <a:moveTo>
                  <a:pt x="68827" y="0"/>
                </a:moveTo>
                <a:lnTo>
                  <a:pt x="0" y="150647"/>
                </a:lnTo>
                <a:lnTo>
                  <a:pt x="137664" y="150647"/>
                </a:lnTo>
                <a:lnTo>
                  <a:pt x="688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1238842" y="1265007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30">
                <a:moveTo>
                  <a:pt x="68834" y="0"/>
                </a:moveTo>
                <a:lnTo>
                  <a:pt x="137669" y="150648"/>
                </a:lnTo>
                <a:lnTo>
                  <a:pt x="0" y="150648"/>
                </a:lnTo>
                <a:lnTo>
                  <a:pt x="68834" y="0"/>
                </a:lnTo>
                <a:close/>
              </a:path>
            </a:pathLst>
          </a:custGeom>
          <a:ln w="30610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1459706" y="1585055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30">
                <a:moveTo>
                  <a:pt x="68799" y="0"/>
                </a:moveTo>
                <a:lnTo>
                  <a:pt x="0" y="150761"/>
                </a:lnTo>
                <a:lnTo>
                  <a:pt x="137626" y="150761"/>
                </a:lnTo>
                <a:lnTo>
                  <a:pt x="687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1459701" y="1585063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4" h="151130">
                <a:moveTo>
                  <a:pt x="68802" y="0"/>
                </a:moveTo>
                <a:lnTo>
                  <a:pt x="137626" y="150762"/>
                </a:lnTo>
                <a:lnTo>
                  <a:pt x="0" y="150762"/>
                </a:lnTo>
                <a:lnTo>
                  <a:pt x="68802" y="0"/>
                </a:lnTo>
                <a:close/>
              </a:path>
            </a:pathLst>
          </a:custGeom>
          <a:ln w="30615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3303832" y="3292744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799" y="0"/>
                </a:moveTo>
                <a:lnTo>
                  <a:pt x="0" y="150656"/>
                </a:lnTo>
                <a:lnTo>
                  <a:pt x="137636" y="150656"/>
                </a:lnTo>
                <a:lnTo>
                  <a:pt x="687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3303833" y="3292748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791" y="0"/>
                </a:moveTo>
                <a:lnTo>
                  <a:pt x="137626" y="150648"/>
                </a:lnTo>
                <a:lnTo>
                  <a:pt x="0" y="150648"/>
                </a:lnTo>
                <a:lnTo>
                  <a:pt x="68791" y="0"/>
                </a:lnTo>
                <a:close/>
              </a:path>
            </a:pathLst>
          </a:custGeom>
          <a:ln w="30612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5514898" y="3681860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799" y="0"/>
                </a:moveTo>
                <a:lnTo>
                  <a:pt x="0" y="150685"/>
                </a:lnTo>
                <a:lnTo>
                  <a:pt x="137626" y="150685"/>
                </a:lnTo>
                <a:lnTo>
                  <a:pt x="687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5514884" y="3681857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802" y="0"/>
                </a:moveTo>
                <a:lnTo>
                  <a:pt x="137637" y="150689"/>
                </a:lnTo>
                <a:lnTo>
                  <a:pt x="0" y="150689"/>
                </a:lnTo>
                <a:lnTo>
                  <a:pt x="68802" y="0"/>
                </a:lnTo>
                <a:close/>
              </a:path>
            </a:pathLst>
          </a:custGeom>
          <a:ln w="30612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1307677" y="410259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9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1307677" y="4077367"/>
            <a:ext cx="220979" cy="25400"/>
          </a:xfrm>
          <a:custGeom>
            <a:avLst/>
            <a:gdLst/>
            <a:ahLst/>
            <a:cxnLst/>
            <a:rect l="l" t="t" r="r" b="b"/>
            <a:pathLst>
              <a:path w="220980" h="25400">
                <a:moveTo>
                  <a:pt x="0" y="25227"/>
                </a:moveTo>
                <a:lnTo>
                  <a:pt x="220826" y="0"/>
                </a:lnTo>
              </a:path>
            </a:pathLst>
          </a:custGeom>
          <a:ln w="130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1528503" y="407736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9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1528503" y="4077367"/>
            <a:ext cx="1844675" cy="106680"/>
          </a:xfrm>
          <a:custGeom>
            <a:avLst/>
            <a:gdLst/>
            <a:ahLst/>
            <a:cxnLst/>
            <a:rect l="l" t="t" r="r" b="b"/>
            <a:pathLst>
              <a:path w="1844675" h="106679">
                <a:moveTo>
                  <a:pt x="0" y="0"/>
                </a:moveTo>
                <a:lnTo>
                  <a:pt x="1844120" y="106677"/>
                </a:lnTo>
              </a:path>
            </a:pathLst>
          </a:custGeom>
          <a:ln w="129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3372624" y="4184045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9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3372624" y="4177944"/>
            <a:ext cx="2211070" cy="6350"/>
          </a:xfrm>
          <a:custGeom>
            <a:avLst/>
            <a:gdLst/>
            <a:ahLst/>
            <a:cxnLst/>
            <a:rect l="l" t="t" r="r" b="b"/>
            <a:pathLst>
              <a:path w="2211070" h="6350">
                <a:moveTo>
                  <a:pt x="0" y="6100"/>
                </a:moveTo>
                <a:lnTo>
                  <a:pt x="2211062" y="0"/>
                </a:lnTo>
              </a:path>
            </a:pathLst>
          </a:custGeom>
          <a:ln w="12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5583686" y="4177944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259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1307677" y="4027255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4">
                <a:moveTo>
                  <a:pt x="0" y="0"/>
                </a:moveTo>
                <a:lnTo>
                  <a:pt x="0" y="153776"/>
                </a:lnTo>
              </a:path>
            </a:pathLst>
          </a:custGeom>
          <a:ln w="345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1238842" y="4102595"/>
            <a:ext cx="140970" cy="0"/>
          </a:xfrm>
          <a:custGeom>
            <a:avLst/>
            <a:gdLst/>
            <a:ahLst/>
            <a:cxnLst/>
            <a:rect l="l" t="t" r="r" b="b"/>
            <a:pathLst>
              <a:path w="140969" h="0">
                <a:moveTo>
                  <a:pt x="0" y="0"/>
                </a:moveTo>
                <a:lnTo>
                  <a:pt x="140531" y="0"/>
                </a:lnTo>
              </a:path>
            </a:pathLst>
          </a:custGeom>
          <a:ln w="259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1528503" y="4002027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4">
                <a:moveTo>
                  <a:pt x="0" y="0"/>
                </a:moveTo>
                <a:lnTo>
                  <a:pt x="0" y="153923"/>
                </a:lnTo>
              </a:path>
            </a:pathLst>
          </a:custGeom>
          <a:ln w="345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1459701" y="4077367"/>
            <a:ext cx="140970" cy="0"/>
          </a:xfrm>
          <a:custGeom>
            <a:avLst/>
            <a:gdLst/>
            <a:ahLst/>
            <a:cxnLst/>
            <a:rect l="l" t="t" r="r" b="b"/>
            <a:pathLst>
              <a:path w="140969" h="0">
                <a:moveTo>
                  <a:pt x="0" y="0"/>
                </a:moveTo>
                <a:lnTo>
                  <a:pt x="140564" y="0"/>
                </a:lnTo>
              </a:path>
            </a:pathLst>
          </a:custGeom>
          <a:ln w="259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3372624" y="4108696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4">
                <a:moveTo>
                  <a:pt x="0" y="0"/>
                </a:moveTo>
                <a:lnTo>
                  <a:pt x="0" y="153931"/>
                </a:lnTo>
              </a:path>
            </a:pathLst>
          </a:custGeom>
          <a:ln w="345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303833" y="4184045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140564" y="0"/>
                </a:lnTo>
              </a:path>
            </a:pathLst>
          </a:custGeom>
          <a:ln w="259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5583686" y="4102595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4">
                <a:moveTo>
                  <a:pt x="0" y="0"/>
                </a:moveTo>
                <a:lnTo>
                  <a:pt x="0" y="153776"/>
                </a:lnTo>
              </a:path>
            </a:pathLst>
          </a:custGeom>
          <a:ln w="345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5514884" y="4177944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140608" y="0"/>
                </a:lnTo>
              </a:path>
            </a:pathLst>
          </a:custGeom>
          <a:ln w="259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1161377" y="4293989"/>
            <a:ext cx="5162550" cy="0"/>
          </a:xfrm>
          <a:custGeom>
            <a:avLst/>
            <a:gdLst/>
            <a:ahLst/>
            <a:cxnLst/>
            <a:rect l="l" t="t" r="r" b="b"/>
            <a:pathLst>
              <a:path w="5162550" h="0">
                <a:moveTo>
                  <a:pt x="0" y="0"/>
                </a:moveTo>
                <a:lnTo>
                  <a:pt x="5162199" y="0"/>
                </a:lnTo>
              </a:path>
            </a:pathLst>
          </a:custGeom>
          <a:ln w="388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1161377" y="42939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0"/>
                </a:moveTo>
                <a:lnTo>
                  <a:pt x="0" y="109797"/>
                </a:lnTo>
              </a:path>
            </a:pathLst>
          </a:custGeom>
          <a:ln w="51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1898600" y="42939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0"/>
                </a:moveTo>
                <a:lnTo>
                  <a:pt x="0" y="109797"/>
                </a:lnTo>
              </a:path>
            </a:pathLst>
          </a:custGeom>
          <a:ln w="51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2635520" y="42939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0"/>
                </a:moveTo>
                <a:lnTo>
                  <a:pt x="0" y="109797"/>
                </a:lnTo>
              </a:path>
            </a:pathLst>
          </a:custGeom>
          <a:ln w="51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3372624" y="42939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0"/>
                </a:moveTo>
                <a:lnTo>
                  <a:pt x="0" y="109797"/>
                </a:lnTo>
              </a:path>
            </a:pathLst>
          </a:custGeom>
          <a:ln w="51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4109652" y="42939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0"/>
                </a:moveTo>
                <a:lnTo>
                  <a:pt x="0" y="109797"/>
                </a:lnTo>
              </a:path>
            </a:pathLst>
          </a:custGeom>
          <a:ln w="51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/>
          <p:nvPr/>
        </p:nvSpPr>
        <p:spPr>
          <a:xfrm>
            <a:off x="4846767" y="42939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0"/>
                </a:moveTo>
                <a:lnTo>
                  <a:pt x="0" y="109797"/>
                </a:lnTo>
              </a:path>
            </a:pathLst>
          </a:custGeom>
          <a:ln w="51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9" name="object 239"/>
          <p:cNvSpPr/>
          <p:nvPr/>
        </p:nvSpPr>
        <p:spPr>
          <a:xfrm>
            <a:off x="5583686" y="42939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0"/>
                </a:moveTo>
                <a:lnTo>
                  <a:pt x="0" y="109797"/>
                </a:lnTo>
              </a:path>
            </a:pathLst>
          </a:custGeom>
          <a:ln w="51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0" name="object 240"/>
          <p:cNvSpPr/>
          <p:nvPr/>
        </p:nvSpPr>
        <p:spPr>
          <a:xfrm>
            <a:off x="6320899" y="4293989"/>
            <a:ext cx="0" cy="109855"/>
          </a:xfrm>
          <a:custGeom>
            <a:avLst/>
            <a:gdLst/>
            <a:ahLst/>
            <a:cxnLst/>
            <a:rect l="l" t="t" r="r" b="b"/>
            <a:pathLst>
              <a:path w="0" h="109854">
                <a:moveTo>
                  <a:pt x="0" y="0"/>
                </a:moveTo>
                <a:lnTo>
                  <a:pt x="0" y="109797"/>
                </a:lnTo>
              </a:path>
            </a:pathLst>
          </a:custGeom>
          <a:ln w="51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1" name="object 241"/>
          <p:cNvSpPr txBox="1"/>
          <p:nvPr/>
        </p:nvSpPr>
        <p:spPr>
          <a:xfrm>
            <a:off x="4696435" y="4419376"/>
            <a:ext cx="1774825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749300" algn="l"/>
                <a:tab pos="1485900" algn="l"/>
              </a:tabLst>
            </a:pPr>
            <a:r>
              <a:rPr dirty="0" sz="2250" spc="-170" b="1">
                <a:latin typeface="Arial"/>
                <a:cs typeface="Arial"/>
              </a:rPr>
              <a:t>5</a:t>
            </a:r>
            <a:r>
              <a:rPr dirty="0" sz="2250" spc="409" b="1">
                <a:latin typeface="Arial"/>
                <a:cs typeface="Arial"/>
              </a:rPr>
              <a:t>0</a:t>
            </a:r>
            <a:r>
              <a:rPr dirty="0" sz="2250" b="1">
                <a:latin typeface="Arial"/>
                <a:cs typeface="Arial"/>
              </a:rPr>
              <a:t>	</a:t>
            </a:r>
            <a:r>
              <a:rPr dirty="0" sz="2250" spc="-170" b="1">
                <a:latin typeface="Arial"/>
                <a:cs typeface="Arial"/>
              </a:rPr>
              <a:t>6</a:t>
            </a:r>
            <a:r>
              <a:rPr dirty="0" sz="2250" spc="409" b="1">
                <a:latin typeface="Arial"/>
                <a:cs typeface="Arial"/>
              </a:rPr>
              <a:t>0</a:t>
            </a:r>
            <a:r>
              <a:rPr dirty="0" sz="2250" b="1">
                <a:latin typeface="Arial"/>
                <a:cs typeface="Arial"/>
              </a:rPr>
              <a:t>	</a:t>
            </a:r>
            <a:r>
              <a:rPr dirty="0" sz="2250" spc="-170" b="1">
                <a:latin typeface="Arial"/>
                <a:cs typeface="Arial"/>
              </a:rPr>
              <a:t>70</a:t>
            </a:r>
            <a:endParaRPr sz="2250">
              <a:latin typeface="Arial"/>
              <a:cs typeface="Arial"/>
            </a:endParaRPr>
          </a:p>
        </p:txBody>
      </p:sp>
      <p:sp>
        <p:nvSpPr>
          <p:cNvPr id="242" name="object 242"/>
          <p:cNvSpPr/>
          <p:nvPr/>
        </p:nvSpPr>
        <p:spPr>
          <a:xfrm>
            <a:off x="1161377" y="527454"/>
            <a:ext cx="0" cy="3766820"/>
          </a:xfrm>
          <a:custGeom>
            <a:avLst/>
            <a:gdLst/>
            <a:ahLst/>
            <a:cxnLst/>
            <a:rect l="l" t="t" r="r" b="b"/>
            <a:pathLst>
              <a:path w="0" h="3766820">
                <a:moveTo>
                  <a:pt x="0" y="3766534"/>
                </a:moveTo>
                <a:lnTo>
                  <a:pt x="0" y="0"/>
                </a:lnTo>
              </a:path>
            </a:pathLst>
          </a:custGeom>
          <a:ln w="517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3" name="object 243"/>
          <p:cNvSpPr/>
          <p:nvPr/>
        </p:nvSpPr>
        <p:spPr>
          <a:xfrm>
            <a:off x="1061179" y="429398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100197" y="0"/>
                </a:moveTo>
                <a:lnTo>
                  <a:pt x="0" y="0"/>
                </a:lnTo>
              </a:path>
            </a:pathLst>
          </a:custGeom>
          <a:ln w="388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4" name="object 244"/>
          <p:cNvSpPr txBox="1"/>
          <p:nvPr/>
        </p:nvSpPr>
        <p:spPr>
          <a:xfrm>
            <a:off x="876285" y="4102309"/>
            <a:ext cx="236854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50" spc="409" b="1">
                <a:latin typeface="Arial"/>
                <a:cs typeface="Arial"/>
              </a:rPr>
              <a:t>0</a:t>
            </a:r>
            <a:endParaRPr sz="2250">
              <a:latin typeface="Arial"/>
              <a:cs typeface="Arial"/>
            </a:endParaRPr>
          </a:p>
        </p:txBody>
      </p:sp>
      <p:sp>
        <p:nvSpPr>
          <p:cNvPr id="245" name="object 245"/>
          <p:cNvSpPr/>
          <p:nvPr/>
        </p:nvSpPr>
        <p:spPr>
          <a:xfrm>
            <a:off x="1061179" y="3666233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100197" y="0"/>
                </a:moveTo>
                <a:lnTo>
                  <a:pt x="0" y="0"/>
                </a:lnTo>
              </a:path>
            </a:pathLst>
          </a:custGeom>
          <a:ln w="388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6" name="object 246"/>
          <p:cNvSpPr txBox="1"/>
          <p:nvPr/>
        </p:nvSpPr>
        <p:spPr>
          <a:xfrm>
            <a:off x="738619" y="3474549"/>
            <a:ext cx="300990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50" spc="-170" b="1">
                <a:latin typeface="Arial"/>
                <a:cs typeface="Arial"/>
              </a:rPr>
              <a:t>10</a:t>
            </a:r>
            <a:endParaRPr sz="2250">
              <a:latin typeface="Arial"/>
              <a:cs typeface="Arial"/>
            </a:endParaRPr>
          </a:p>
        </p:txBody>
      </p:sp>
      <p:sp>
        <p:nvSpPr>
          <p:cNvPr id="247" name="object 247"/>
          <p:cNvSpPr/>
          <p:nvPr/>
        </p:nvSpPr>
        <p:spPr>
          <a:xfrm>
            <a:off x="1061179" y="3038404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100197" y="0"/>
                </a:moveTo>
                <a:lnTo>
                  <a:pt x="0" y="0"/>
                </a:lnTo>
              </a:path>
            </a:pathLst>
          </a:custGeom>
          <a:ln w="388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8" name="object 248"/>
          <p:cNvSpPr txBox="1"/>
          <p:nvPr/>
        </p:nvSpPr>
        <p:spPr>
          <a:xfrm>
            <a:off x="738619" y="2846942"/>
            <a:ext cx="300990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50" spc="-170" b="1">
                <a:latin typeface="Arial"/>
                <a:cs typeface="Arial"/>
              </a:rPr>
              <a:t>20</a:t>
            </a:r>
            <a:endParaRPr sz="2250">
              <a:latin typeface="Arial"/>
              <a:cs typeface="Arial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1061179" y="2410648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100197" y="0"/>
                </a:moveTo>
                <a:lnTo>
                  <a:pt x="0" y="0"/>
                </a:lnTo>
              </a:path>
            </a:pathLst>
          </a:custGeom>
          <a:ln w="388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 txBox="1"/>
          <p:nvPr/>
        </p:nvSpPr>
        <p:spPr>
          <a:xfrm>
            <a:off x="738619" y="2219107"/>
            <a:ext cx="300990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50" spc="-170" b="1">
                <a:latin typeface="Arial"/>
                <a:cs typeface="Arial"/>
              </a:rPr>
              <a:t>30</a:t>
            </a:r>
            <a:endParaRPr sz="2250">
              <a:latin typeface="Arial"/>
              <a:cs typeface="Arial"/>
            </a:endParaRPr>
          </a:p>
        </p:txBody>
      </p:sp>
      <p:sp>
        <p:nvSpPr>
          <p:cNvPr id="251" name="object 251"/>
          <p:cNvSpPr/>
          <p:nvPr/>
        </p:nvSpPr>
        <p:spPr>
          <a:xfrm>
            <a:off x="1061179" y="1782810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100197" y="0"/>
                </a:moveTo>
                <a:lnTo>
                  <a:pt x="0" y="0"/>
                </a:lnTo>
              </a:path>
            </a:pathLst>
          </a:custGeom>
          <a:ln w="388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 txBox="1"/>
          <p:nvPr/>
        </p:nvSpPr>
        <p:spPr>
          <a:xfrm>
            <a:off x="738619" y="1591360"/>
            <a:ext cx="300990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50" spc="-170" b="1">
                <a:latin typeface="Arial"/>
                <a:cs typeface="Arial"/>
              </a:rPr>
              <a:t>40</a:t>
            </a:r>
            <a:endParaRPr sz="2250">
              <a:latin typeface="Arial"/>
              <a:cs typeface="Arial"/>
            </a:endParaRPr>
          </a:p>
        </p:txBody>
      </p:sp>
      <p:sp>
        <p:nvSpPr>
          <p:cNvPr id="253" name="object 253"/>
          <p:cNvSpPr/>
          <p:nvPr/>
        </p:nvSpPr>
        <p:spPr>
          <a:xfrm>
            <a:off x="1061179" y="1155210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100197" y="0"/>
                </a:moveTo>
                <a:lnTo>
                  <a:pt x="0" y="0"/>
                </a:lnTo>
              </a:path>
            </a:pathLst>
          </a:custGeom>
          <a:ln w="388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4" name="object 254"/>
          <p:cNvSpPr txBox="1"/>
          <p:nvPr/>
        </p:nvSpPr>
        <p:spPr>
          <a:xfrm>
            <a:off x="738619" y="963524"/>
            <a:ext cx="300990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50" spc="-170" b="1">
                <a:latin typeface="Arial"/>
                <a:cs typeface="Arial"/>
              </a:rPr>
              <a:t>50</a:t>
            </a:r>
            <a:endParaRPr sz="2250">
              <a:latin typeface="Arial"/>
              <a:cs typeface="Arial"/>
            </a:endParaRPr>
          </a:p>
        </p:txBody>
      </p:sp>
      <p:sp>
        <p:nvSpPr>
          <p:cNvPr id="255" name="object 255"/>
          <p:cNvSpPr/>
          <p:nvPr/>
        </p:nvSpPr>
        <p:spPr>
          <a:xfrm>
            <a:off x="1061179" y="527454"/>
            <a:ext cx="100330" cy="0"/>
          </a:xfrm>
          <a:custGeom>
            <a:avLst/>
            <a:gdLst/>
            <a:ahLst/>
            <a:cxnLst/>
            <a:rect l="l" t="t" r="r" b="b"/>
            <a:pathLst>
              <a:path w="100330" h="0">
                <a:moveTo>
                  <a:pt x="100197" y="0"/>
                </a:moveTo>
                <a:lnTo>
                  <a:pt x="0" y="0"/>
                </a:lnTo>
              </a:path>
            </a:pathLst>
          </a:custGeom>
          <a:ln w="3887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 txBox="1"/>
          <p:nvPr/>
        </p:nvSpPr>
        <p:spPr>
          <a:xfrm>
            <a:off x="738619" y="335765"/>
            <a:ext cx="300990" cy="363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50" spc="-170" b="1">
                <a:latin typeface="Arial"/>
                <a:cs typeface="Arial"/>
              </a:rPr>
              <a:t>60</a:t>
            </a:r>
            <a:endParaRPr sz="2250">
              <a:latin typeface="Arial"/>
              <a:cs typeface="Arial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6679216" y="781570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787" y="0"/>
                </a:lnTo>
              </a:path>
            </a:pathLst>
          </a:custGeom>
          <a:ln w="25914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6862876" y="706231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65970" y="0"/>
                </a:moveTo>
                <a:lnTo>
                  <a:pt x="39870" y="5538"/>
                </a:lnTo>
                <a:lnTo>
                  <a:pt x="18947" y="20794"/>
                </a:lnTo>
                <a:lnTo>
                  <a:pt x="5043" y="43723"/>
                </a:lnTo>
                <a:lnTo>
                  <a:pt x="0" y="72285"/>
                </a:lnTo>
                <a:lnTo>
                  <a:pt x="5043" y="101249"/>
                </a:lnTo>
                <a:lnTo>
                  <a:pt x="18947" y="125241"/>
                </a:lnTo>
                <a:lnTo>
                  <a:pt x="39870" y="141593"/>
                </a:lnTo>
                <a:lnTo>
                  <a:pt x="65970" y="147637"/>
                </a:lnTo>
                <a:lnTo>
                  <a:pt x="91944" y="141593"/>
                </a:lnTo>
                <a:lnTo>
                  <a:pt x="112849" y="125241"/>
                </a:lnTo>
                <a:lnTo>
                  <a:pt x="126786" y="101249"/>
                </a:lnTo>
                <a:lnTo>
                  <a:pt x="131854" y="72285"/>
                </a:lnTo>
                <a:lnTo>
                  <a:pt x="126786" y="43723"/>
                </a:lnTo>
                <a:lnTo>
                  <a:pt x="112849" y="20794"/>
                </a:lnTo>
                <a:lnTo>
                  <a:pt x="91944" y="5538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6862860" y="706229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72294"/>
                </a:moveTo>
                <a:lnTo>
                  <a:pt x="5043" y="101252"/>
                </a:lnTo>
                <a:lnTo>
                  <a:pt x="18945" y="125240"/>
                </a:lnTo>
                <a:lnTo>
                  <a:pt x="39865" y="141591"/>
                </a:lnTo>
                <a:lnTo>
                  <a:pt x="65961" y="147634"/>
                </a:lnTo>
                <a:lnTo>
                  <a:pt x="91941" y="141591"/>
                </a:lnTo>
                <a:lnTo>
                  <a:pt x="112851" y="125240"/>
                </a:lnTo>
                <a:lnTo>
                  <a:pt x="126789" y="101252"/>
                </a:lnTo>
                <a:lnTo>
                  <a:pt x="131858" y="72294"/>
                </a:lnTo>
                <a:lnTo>
                  <a:pt x="126789" y="43733"/>
                </a:lnTo>
                <a:lnTo>
                  <a:pt x="112851" y="20800"/>
                </a:lnTo>
                <a:lnTo>
                  <a:pt x="91941" y="5540"/>
                </a:lnTo>
                <a:lnTo>
                  <a:pt x="65961" y="0"/>
                </a:lnTo>
                <a:lnTo>
                  <a:pt x="39865" y="5540"/>
                </a:lnTo>
                <a:lnTo>
                  <a:pt x="18945" y="20800"/>
                </a:lnTo>
                <a:lnTo>
                  <a:pt x="5043" y="43733"/>
                </a:lnTo>
                <a:lnTo>
                  <a:pt x="0" y="72294"/>
                </a:lnTo>
                <a:close/>
              </a:path>
            </a:pathLst>
          </a:custGeom>
          <a:ln w="30708">
            <a:solidFill>
              <a:srgbClr val="8C8C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6679216" y="1214665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787" y="0"/>
                </a:lnTo>
              </a:path>
            </a:pathLst>
          </a:custGeom>
          <a:ln w="25914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6862876" y="1139313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65970" y="0"/>
                </a:moveTo>
                <a:lnTo>
                  <a:pt x="39870" y="5573"/>
                </a:lnTo>
                <a:lnTo>
                  <a:pt x="18947" y="20889"/>
                </a:lnTo>
                <a:lnTo>
                  <a:pt x="5043" y="43844"/>
                </a:lnTo>
                <a:lnTo>
                  <a:pt x="0" y="72332"/>
                </a:lnTo>
                <a:lnTo>
                  <a:pt x="5043" y="101291"/>
                </a:lnTo>
                <a:lnTo>
                  <a:pt x="18947" y="125281"/>
                </a:lnTo>
                <a:lnTo>
                  <a:pt x="39870" y="141632"/>
                </a:lnTo>
                <a:lnTo>
                  <a:pt x="65970" y="147675"/>
                </a:lnTo>
                <a:lnTo>
                  <a:pt x="91944" y="141632"/>
                </a:lnTo>
                <a:lnTo>
                  <a:pt x="112849" y="125281"/>
                </a:lnTo>
                <a:lnTo>
                  <a:pt x="126786" y="101291"/>
                </a:lnTo>
                <a:lnTo>
                  <a:pt x="131854" y="72332"/>
                </a:lnTo>
                <a:lnTo>
                  <a:pt x="126786" y="43844"/>
                </a:lnTo>
                <a:lnTo>
                  <a:pt x="112849" y="20889"/>
                </a:lnTo>
                <a:lnTo>
                  <a:pt x="91944" y="5573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6862860" y="1139317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72335"/>
                </a:moveTo>
                <a:lnTo>
                  <a:pt x="5043" y="101292"/>
                </a:lnTo>
                <a:lnTo>
                  <a:pt x="18945" y="125281"/>
                </a:lnTo>
                <a:lnTo>
                  <a:pt x="39865" y="141632"/>
                </a:lnTo>
                <a:lnTo>
                  <a:pt x="65961" y="147675"/>
                </a:lnTo>
                <a:lnTo>
                  <a:pt x="91941" y="141632"/>
                </a:lnTo>
                <a:lnTo>
                  <a:pt x="112851" y="125281"/>
                </a:lnTo>
                <a:lnTo>
                  <a:pt x="126789" y="101292"/>
                </a:lnTo>
                <a:lnTo>
                  <a:pt x="131858" y="72335"/>
                </a:lnTo>
                <a:lnTo>
                  <a:pt x="126789" y="43843"/>
                </a:lnTo>
                <a:lnTo>
                  <a:pt x="112851" y="20888"/>
                </a:lnTo>
                <a:lnTo>
                  <a:pt x="91941" y="5572"/>
                </a:lnTo>
                <a:lnTo>
                  <a:pt x="65961" y="0"/>
                </a:lnTo>
                <a:lnTo>
                  <a:pt x="39865" y="5572"/>
                </a:lnTo>
                <a:lnTo>
                  <a:pt x="18945" y="20888"/>
                </a:lnTo>
                <a:lnTo>
                  <a:pt x="5043" y="43843"/>
                </a:lnTo>
                <a:lnTo>
                  <a:pt x="0" y="72335"/>
                </a:lnTo>
                <a:close/>
              </a:path>
            </a:pathLst>
          </a:custGeom>
          <a:ln w="30709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6679216" y="1648014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787" y="0"/>
                </a:lnTo>
              </a:path>
            </a:pathLst>
          </a:custGeom>
          <a:ln w="25914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6862876" y="1572663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65970" y="0"/>
                </a:moveTo>
                <a:lnTo>
                  <a:pt x="39870" y="5537"/>
                </a:lnTo>
                <a:lnTo>
                  <a:pt x="18947" y="20776"/>
                </a:lnTo>
                <a:lnTo>
                  <a:pt x="5043" y="43655"/>
                </a:lnTo>
                <a:lnTo>
                  <a:pt x="0" y="72113"/>
                </a:lnTo>
                <a:lnTo>
                  <a:pt x="5043" y="101147"/>
                </a:lnTo>
                <a:lnTo>
                  <a:pt x="18947" y="125114"/>
                </a:lnTo>
                <a:lnTo>
                  <a:pt x="39870" y="141407"/>
                </a:lnTo>
                <a:lnTo>
                  <a:pt x="65970" y="147418"/>
                </a:lnTo>
                <a:lnTo>
                  <a:pt x="91944" y="141407"/>
                </a:lnTo>
                <a:lnTo>
                  <a:pt x="112849" y="125114"/>
                </a:lnTo>
                <a:lnTo>
                  <a:pt x="126786" y="101147"/>
                </a:lnTo>
                <a:lnTo>
                  <a:pt x="131854" y="72113"/>
                </a:lnTo>
                <a:lnTo>
                  <a:pt x="126786" y="43655"/>
                </a:lnTo>
                <a:lnTo>
                  <a:pt x="112849" y="20776"/>
                </a:lnTo>
                <a:lnTo>
                  <a:pt x="91944" y="5537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6862860" y="1572665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72114"/>
                </a:moveTo>
                <a:lnTo>
                  <a:pt x="5043" y="101145"/>
                </a:lnTo>
                <a:lnTo>
                  <a:pt x="18945" y="125111"/>
                </a:lnTo>
                <a:lnTo>
                  <a:pt x="39865" y="141403"/>
                </a:lnTo>
                <a:lnTo>
                  <a:pt x="65961" y="147414"/>
                </a:lnTo>
                <a:lnTo>
                  <a:pt x="91941" y="141403"/>
                </a:lnTo>
                <a:lnTo>
                  <a:pt x="112851" y="125111"/>
                </a:lnTo>
                <a:lnTo>
                  <a:pt x="126789" y="101145"/>
                </a:lnTo>
                <a:lnTo>
                  <a:pt x="131858" y="72114"/>
                </a:lnTo>
                <a:lnTo>
                  <a:pt x="126789" y="43657"/>
                </a:lnTo>
                <a:lnTo>
                  <a:pt x="112851" y="20777"/>
                </a:lnTo>
                <a:lnTo>
                  <a:pt x="91941" y="5538"/>
                </a:lnTo>
                <a:lnTo>
                  <a:pt x="65961" y="0"/>
                </a:lnTo>
                <a:lnTo>
                  <a:pt x="39865" y="5538"/>
                </a:lnTo>
                <a:lnTo>
                  <a:pt x="18945" y="20777"/>
                </a:lnTo>
                <a:lnTo>
                  <a:pt x="5043" y="43657"/>
                </a:lnTo>
                <a:lnTo>
                  <a:pt x="0" y="72114"/>
                </a:lnTo>
                <a:close/>
              </a:path>
            </a:pathLst>
          </a:custGeom>
          <a:ln w="30702">
            <a:solidFill>
              <a:srgbClr val="00F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6679216" y="2081102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787" y="0"/>
                </a:lnTo>
              </a:path>
            </a:pathLst>
          </a:custGeom>
          <a:ln w="25914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6862876" y="2005793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65970" y="0"/>
                </a:moveTo>
                <a:lnTo>
                  <a:pt x="39870" y="5536"/>
                </a:lnTo>
                <a:lnTo>
                  <a:pt x="18947" y="20770"/>
                </a:lnTo>
                <a:lnTo>
                  <a:pt x="5043" y="43635"/>
                </a:lnTo>
                <a:lnTo>
                  <a:pt x="0" y="72066"/>
                </a:lnTo>
                <a:lnTo>
                  <a:pt x="5043" y="101122"/>
                </a:lnTo>
                <a:lnTo>
                  <a:pt x="18947" y="125104"/>
                </a:lnTo>
                <a:lnTo>
                  <a:pt x="39870" y="141405"/>
                </a:lnTo>
                <a:lnTo>
                  <a:pt x="65970" y="147418"/>
                </a:lnTo>
                <a:lnTo>
                  <a:pt x="91944" y="141405"/>
                </a:lnTo>
                <a:lnTo>
                  <a:pt x="112849" y="125104"/>
                </a:lnTo>
                <a:lnTo>
                  <a:pt x="126786" y="101122"/>
                </a:lnTo>
                <a:lnTo>
                  <a:pt x="131854" y="72066"/>
                </a:lnTo>
                <a:lnTo>
                  <a:pt x="126786" y="43635"/>
                </a:lnTo>
                <a:lnTo>
                  <a:pt x="112849" y="20770"/>
                </a:lnTo>
                <a:lnTo>
                  <a:pt x="91944" y="5536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6862860" y="2005794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72073"/>
                </a:moveTo>
                <a:lnTo>
                  <a:pt x="5043" y="101128"/>
                </a:lnTo>
                <a:lnTo>
                  <a:pt x="18945" y="125106"/>
                </a:lnTo>
                <a:lnTo>
                  <a:pt x="39865" y="141403"/>
                </a:lnTo>
                <a:lnTo>
                  <a:pt x="65961" y="147414"/>
                </a:lnTo>
                <a:lnTo>
                  <a:pt x="91941" y="141403"/>
                </a:lnTo>
                <a:lnTo>
                  <a:pt x="112851" y="125106"/>
                </a:lnTo>
                <a:lnTo>
                  <a:pt x="126789" y="101128"/>
                </a:lnTo>
                <a:lnTo>
                  <a:pt x="131858" y="72073"/>
                </a:lnTo>
                <a:lnTo>
                  <a:pt x="126789" y="43640"/>
                </a:lnTo>
                <a:lnTo>
                  <a:pt x="112851" y="20772"/>
                </a:lnTo>
                <a:lnTo>
                  <a:pt x="91941" y="5537"/>
                </a:lnTo>
                <a:lnTo>
                  <a:pt x="65961" y="0"/>
                </a:lnTo>
                <a:lnTo>
                  <a:pt x="39865" y="5537"/>
                </a:lnTo>
                <a:lnTo>
                  <a:pt x="18945" y="20772"/>
                </a:lnTo>
                <a:lnTo>
                  <a:pt x="5043" y="43640"/>
                </a:lnTo>
                <a:lnTo>
                  <a:pt x="0" y="72073"/>
                </a:lnTo>
                <a:close/>
              </a:path>
            </a:pathLst>
          </a:custGeom>
          <a:ln w="30702">
            <a:solidFill>
              <a:srgbClr val="00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6679216" y="2514230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787" y="0"/>
                </a:lnTo>
              </a:path>
            </a:pathLst>
          </a:custGeom>
          <a:ln w="25914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6862876" y="2438885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65970" y="0"/>
                </a:moveTo>
                <a:lnTo>
                  <a:pt x="39870" y="5537"/>
                </a:lnTo>
                <a:lnTo>
                  <a:pt x="18947" y="20775"/>
                </a:lnTo>
                <a:lnTo>
                  <a:pt x="5043" y="43651"/>
                </a:lnTo>
                <a:lnTo>
                  <a:pt x="0" y="72104"/>
                </a:lnTo>
                <a:lnTo>
                  <a:pt x="5043" y="101171"/>
                </a:lnTo>
                <a:lnTo>
                  <a:pt x="18947" y="125176"/>
                </a:lnTo>
                <a:lnTo>
                  <a:pt x="39870" y="141499"/>
                </a:lnTo>
                <a:lnTo>
                  <a:pt x="65970" y="147523"/>
                </a:lnTo>
                <a:lnTo>
                  <a:pt x="91944" y="141499"/>
                </a:lnTo>
                <a:lnTo>
                  <a:pt x="112849" y="125176"/>
                </a:lnTo>
                <a:lnTo>
                  <a:pt x="126786" y="101171"/>
                </a:lnTo>
                <a:lnTo>
                  <a:pt x="131854" y="72104"/>
                </a:lnTo>
                <a:lnTo>
                  <a:pt x="126786" y="43651"/>
                </a:lnTo>
                <a:lnTo>
                  <a:pt x="112849" y="20775"/>
                </a:lnTo>
                <a:lnTo>
                  <a:pt x="91944" y="5537"/>
                </a:lnTo>
                <a:lnTo>
                  <a:pt x="659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6862860" y="2438889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72106"/>
                </a:moveTo>
                <a:lnTo>
                  <a:pt x="5043" y="101172"/>
                </a:lnTo>
                <a:lnTo>
                  <a:pt x="18945" y="125175"/>
                </a:lnTo>
                <a:lnTo>
                  <a:pt x="39865" y="141497"/>
                </a:lnTo>
                <a:lnTo>
                  <a:pt x="65961" y="147520"/>
                </a:lnTo>
                <a:lnTo>
                  <a:pt x="91941" y="141497"/>
                </a:lnTo>
                <a:lnTo>
                  <a:pt x="112851" y="125175"/>
                </a:lnTo>
                <a:lnTo>
                  <a:pt x="126789" y="101172"/>
                </a:lnTo>
                <a:lnTo>
                  <a:pt x="131858" y="72106"/>
                </a:lnTo>
                <a:lnTo>
                  <a:pt x="126789" y="43650"/>
                </a:lnTo>
                <a:lnTo>
                  <a:pt x="112851" y="20773"/>
                </a:lnTo>
                <a:lnTo>
                  <a:pt x="91941" y="5536"/>
                </a:lnTo>
                <a:lnTo>
                  <a:pt x="65961" y="0"/>
                </a:lnTo>
                <a:lnTo>
                  <a:pt x="39865" y="5536"/>
                </a:lnTo>
                <a:lnTo>
                  <a:pt x="18945" y="20773"/>
                </a:lnTo>
                <a:lnTo>
                  <a:pt x="5043" y="43650"/>
                </a:lnTo>
                <a:lnTo>
                  <a:pt x="0" y="72106"/>
                </a:lnTo>
                <a:close/>
              </a:path>
            </a:pathLst>
          </a:custGeom>
          <a:ln w="30705">
            <a:solidFill>
              <a:srgbClr val="B3F8D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6994776" y="2947431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 h="0">
                <a:moveTo>
                  <a:pt x="0" y="0"/>
                </a:moveTo>
                <a:lnTo>
                  <a:pt x="189227" y="0"/>
                </a:lnTo>
              </a:path>
            </a:pathLst>
          </a:custGeom>
          <a:ln w="25914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6679216" y="2947431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 h="0">
                <a:moveTo>
                  <a:pt x="0" y="0"/>
                </a:moveTo>
                <a:lnTo>
                  <a:pt x="183660" y="0"/>
                </a:lnTo>
              </a:path>
            </a:pathLst>
          </a:custGeom>
          <a:ln w="25914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6862860" y="2872050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5">
                <a:moveTo>
                  <a:pt x="0" y="147602"/>
                </a:moveTo>
                <a:lnTo>
                  <a:pt x="131901" y="147602"/>
                </a:lnTo>
                <a:lnTo>
                  <a:pt x="131901" y="0"/>
                </a:lnTo>
                <a:lnTo>
                  <a:pt x="0" y="0"/>
                </a:lnTo>
                <a:lnTo>
                  <a:pt x="0" y="147602"/>
                </a:lnTo>
                <a:close/>
              </a:path>
            </a:pathLst>
          </a:custGeom>
          <a:ln w="30706">
            <a:solidFill>
              <a:srgbClr val="9E03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6994776" y="338051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 h="0">
                <a:moveTo>
                  <a:pt x="0" y="0"/>
                </a:moveTo>
                <a:lnTo>
                  <a:pt x="189227" y="0"/>
                </a:lnTo>
              </a:path>
            </a:pathLst>
          </a:custGeom>
          <a:ln w="25914">
            <a:solidFill>
              <a:srgbClr val="00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6679216" y="3380519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 h="0">
                <a:moveTo>
                  <a:pt x="0" y="0"/>
                </a:moveTo>
                <a:lnTo>
                  <a:pt x="183660" y="0"/>
                </a:lnTo>
              </a:path>
            </a:pathLst>
          </a:custGeom>
          <a:ln w="25914">
            <a:solidFill>
              <a:srgbClr val="00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6862860" y="3305138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0" y="147642"/>
                </a:moveTo>
                <a:lnTo>
                  <a:pt x="131901" y="147642"/>
                </a:lnTo>
                <a:lnTo>
                  <a:pt x="131901" y="0"/>
                </a:lnTo>
                <a:lnTo>
                  <a:pt x="0" y="0"/>
                </a:lnTo>
                <a:lnTo>
                  <a:pt x="0" y="147642"/>
                </a:lnTo>
                <a:close/>
              </a:path>
            </a:pathLst>
          </a:custGeom>
          <a:ln w="30707">
            <a:solidFill>
              <a:srgbClr val="007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6994776" y="381364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 h="0">
                <a:moveTo>
                  <a:pt x="0" y="0"/>
                </a:moveTo>
                <a:lnTo>
                  <a:pt x="189227" y="0"/>
                </a:lnTo>
              </a:path>
            </a:pathLst>
          </a:custGeom>
          <a:ln w="25914">
            <a:solidFill>
              <a:srgbClr val="C05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6679216" y="3813647"/>
            <a:ext cx="184150" cy="0"/>
          </a:xfrm>
          <a:custGeom>
            <a:avLst/>
            <a:gdLst/>
            <a:ahLst/>
            <a:cxnLst/>
            <a:rect l="l" t="t" r="r" b="b"/>
            <a:pathLst>
              <a:path w="184150" h="0">
                <a:moveTo>
                  <a:pt x="0" y="0"/>
                </a:moveTo>
                <a:lnTo>
                  <a:pt x="183660" y="0"/>
                </a:lnTo>
              </a:path>
            </a:pathLst>
          </a:custGeom>
          <a:ln w="25914">
            <a:solidFill>
              <a:srgbClr val="C05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6862860" y="3738339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0" y="147634"/>
                </a:moveTo>
                <a:lnTo>
                  <a:pt x="131901" y="147634"/>
                </a:lnTo>
                <a:lnTo>
                  <a:pt x="131901" y="0"/>
                </a:lnTo>
                <a:lnTo>
                  <a:pt x="0" y="0"/>
                </a:lnTo>
                <a:lnTo>
                  <a:pt x="0" y="147634"/>
                </a:lnTo>
                <a:close/>
              </a:path>
            </a:pathLst>
          </a:custGeom>
          <a:ln w="30707">
            <a:solidFill>
              <a:srgbClr val="C05F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6679216" y="4246996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787" y="0"/>
                </a:lnTo>
              </a:path>
            </a:pathLst>
          </a:custGeom>
          <a:ln w="25914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6862876" y="4171654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65970" y="0"/>
                </a:moveTo>
                <a:lnTo>
                  <a:pt x="39870" y="5537"/>
                </a:lnTo>
                <a:lnTo>
                  <a:pt x="18947" y="20775"/>
                </a:lnTo>
                <a:lnTo>
                  <a:pt x="5043" y="43651"/>
                </a:lnTo>
                <a:lnTo>
                  <a:pt x="0" y="72104"/>
                </a:lnTo>
                <a:lnTo>
                  <a:pt x="5043" y="101105"/>
                </a:lnTo>
                <a:lnTo>
                  <a:pt x="18947" y="125076"/>
                </a:lnTo>
                <a:lnTo>
                  <a:pt x="39870" y="141387"/>
                </a:lnTo>
                <a:lnTo>
                  <a:pt x="65970" y="147408"/>
                </a:lnTo>
                <a:lnTo>
                  <a:pt x="91944" y="141387"/>
                </a:lnTo>
                <a:lnTo>
                  <a:pt x="112849" y="125076"/>
                </a:lnTo>
                <a:lnTo>
                  <a:pt x="126786" y="101105"/>
                </a:lnTo>
                <a:lnTo>
                  <a:pt x="131854" y="72104"/>
                </a:lnTo>
                <a:lnTo>
                  <a:pt x="126786" y="43651"/>
                </a:lnTo>
                <a:lnTo>
                  <a:pt x="112849" y="20775"/>
                </a:lnTo>
                <a:lnTo>
                  <a:pt x="91944" y="5537"/>
                </a:lnTo>
                <a:lnTo>
                  <a:pt x="65970" y="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6862860" y="4171655"/>
            <a:ext cx="132080" cy="147955"/>
          </a:xfrm>
          <a:custGeom>
            <a:avLst/>
            <a:gdLst/>
            <a:ahLst/>
            <a:cxnLst/>
            <a:rect l="l" t="t" r="r" b="b"/>
            <a:pathLst>
              <a:path w="132079" h="147954">
                <a:moveTo>
                  <a:pt x="0" y="72106"/>
                </a:moveTo>
                <a:lnTo>
                  <a:pt x="5043" y="101107"/>
                </a:lnTo>
                <a:lnTo>
                  <a:pt x="18945" y="125079"/>
                </a:lnTo>
                <a:lnTo>
                  <a:pt x="39865" y="141392"/>
                </a:lnTo>
                <a:lnTo>
                  <a:pt x="65961" y="147414"/>
                </a:lnTo>
                <a:lnTo>
                  <a:pt x="91941" y="141392"/>
                </a:lnTo>
                <a:lnTo>
                  <a:pt x="112851" y="125079"/>
                </a:lnTo>
                <a:lnTo>
                  <a:pt x="126789" y="101107"/>
                </a:lnTo>
                <a:lnTo>
                  <a:pt x="131858" y="72106"/>
                </a:lnTo>
                <a:lnTo>
                  <a:pt x="126789" y="43650"/>
                </a:lnTo>
                <a:lnTo>
                  <a:pt x="112851" y="20773"/>
                </a:lnTo>
                <a:lnTo>
                  <a:pt x="91941" y="5536"/>
                </a:lnTo>
                <a:lnTo>
                  <a:pt x="65961" y="0"/>
                </a:lnTo>
                <a:lnTo>
                  <a:pt x="39865" y="5536"/>
                </a:lnTo>
                <a:lnTo>
                  <a:pt x="18945" y="20773"/>
                </a:lnTo>
                <a:lnTo>
                  <a:pt x="5043" y="43650"/>
                </a:lnTo>
                <a:lnTo>
                  <a:pt x="0" y="72106"/>
                </a:lnTo>
                <a:close/>
              </a:path>
            </a:pathLst>
          </a:custGeom>
          <a:ln w="30702">
            <a:solidFill>
              <a:srgbClr val="F93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6679216" y="4680083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787" y="0"/>
                </a:lnTo>
              </a:path>
            </a:pathLst>
          </a:custGeom>
          <a:ln w="25914">
            <a:solidFill>
              <a:srgbClr val="FF9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6862876" y="4604775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827" y="0"/>
                </a:moveTo>
                <a:lnTo>
                  <a:pt x="0" y="150656"/>
                </a:lnTo>
                <a:lnTo>
                  <a:pt x="137664" y="150656"/>
                </a:lnTo>
                <a:lnTo>
                  <a:pt x="688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6862860" y="4604784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834" y="0"/>
                </a:moveTo>
                <a:lnTo>
                  <a:pt x="137658" y="150648"/>
                </a:lnTo>
                <a:lnTo>
                  <a:pt x="0" y="150648"/>
                </a:lnTo>
                <a:lnTo>
                  <a:pt x="68834" y="0"/>
                </a:lnTo>
                <a:close/>
              </a:path>
            </a:pathLst>
          </a:custGeom>
          <a:ln w="30611">
            <a:solidFill>
              <a:srgbClr val="FF9F3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6679216" y="5113211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787" y="0"/>
                </a:lnTo>
              </a:path>
            </a:pathLst>
          </a:custGeom>
          <a:ln w="25914">
            <a:solidFill>
              <a:srgbClr val="FFC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6862876" y="5037867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827" y="0"/>
                </a:moveTo>
                <a:lnTo>
                  <a:pt x="0" y="150685"/>
                </a:lnTo>
                <a:lnTo>
                  <a:pt x="137664" y="150685"/>
                </a:lnTo>
                <a:lnTo>
                  <a:pt x="688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6862860" y="5037871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834" y="0"/>
                </a:moveTo>
                <a:lnTo>
                  <a:pt x="137658" y="150689"/>
                </a:lnTo>
                <a:lnTo>
                  <a:pt x="0" y="150689"/>
                </a:lnTo>
                <a:lnTo>
                  <a:pt x="68834" y="0"/>
                </a:lnTo>
                <a:close/>
              </a:path>
            </a:pathLst>
          </a:custGeom>
          <a:ln w="30612">
            <a:solidFill>
              <a:srgbClr val="FFC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6679216" y="5546340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787" y="0"/>
                </a:lnTo>
              </a:path>
            </a:pathLst>
          </a:custGeom>
          <a:ln w="25914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6862876" y="5470998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827" y="0"/>
                </a:moveTo>
                <a:lnTo>
                  <a:pt x="0" y="150647"/>
                </a:lnTo>
                <a:lnTo>
                  <a:pt x="137664" y="150647"/>
                </a:lnTo>
                <a:lnTo>
                  <a:pt x="688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6862860" y="5470999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834" y="0"/>
                </a:moveTo>
                <a:lnTo>
                  <a:pt x="137658" y="150648"/>
                </a:lnTo>
                <a:lnTo>
                  <a:pt x="0" y="150648"/>
                </a:lnTo>
                <a:lnTo>
                  <a:pt x="68834" y="0"/>
                </a:lnTo>
                <a:close/>
              </a:path>
            </a:pathLst>
          </a:custGeom>
          <a:ln w="30611">
            <a:solidFill>
              <a:srgbClr val="DE8AF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6679216" y="5979427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787" y="0"/>
                </a:lnTo>
              </a:path>
            </a:pathLst>
          </a:custGeom>
          <a:ln w="12957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6862876" y="5904118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827" y="0"/>
                </a:moveTo>
                <a:lnTo>
                  <a:pt x="0" y="150730"/>
                </a:lnTo>
                <a:lnTo>
                  <a:pt x="137664" y="150730"/>
                </a:lnTo>
                <a:lnTo>
                  <a:pt x="688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6862860" y="5904119"/>
            <a:ext cx="137795" cy="151130"/>
          </a:xfrm>
          <a:custGeom>
            <a:avLst/>
            <a:gdLst/>
            <a:ahLst/>
            <a:cxnLst/>
            <a:rect l="l" t="t" r="r" b="b"/>
            <a:pathLst>
              <a:path w="137795" h="151129">
                <a:moveTo>
                  <a:pt x="68834" y="0"/>
                </a:moveTo>
                <a:lnTo>
                  <a:pt x="137658" y="150730"/>
                </a:lnTo>
                <a:lnTo>
                  <a:pt x="0" y="150730"/>
                </a:lnTo>
                <a:lnTo>
                  <a:pt x="68834" y="0"/>
                </a:lnTo>
                <a:close/>
              </a:path>
            </a:pathLst>
          </a:custGeom>
          <a:ln w="30613">
            <a:solidFill>
              <a:srgbClr val="CE05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 txBox="1"/>
          <p:nvPr/>
        </p:nvSpPr>
        <p:spPr>
          <a:xfrm>
            <a:off x="7240124" y="514352"/>
            <a:ext cx="1755775" cy="6085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15999"/>
              </a:lnSpc>
            </a:pPr>
            <a:r>
              <a:rPr dirty="0" sz="2450" spc="-45">
                <a:latin typeface="Arial"/>
                <a:cs typeface="Arial"/>
              </a:rPr>
              <a:t>muscle  </a:t>
            </a:r>
            <a:r>
              <a:rPr dirty="0" sz="2450" spc="-25">
                <a:latin typeface="Arial"/>
                <a:cs typeface="Arial"/>
              </a:rPr>
              <a:t>blood  </a:t>
            </a:r>
            <a:r>
              <a:rPr dirty="0" sz="2450" spc="-30">
                <a:latin typeface="Arial"/>
                <a:cs typeface="Arial"/>
              </a:rPr>
              <a:t>kidney  </a:t>
            </a:r>
            <a:r>
              <a:rPr dirty="0" sz="2450" spc="-145">
                <a:latin typeface="Arial"/>
                <a:cs typeface="Arial"/>
              </a:rPr>
              <a:t>b</a:t>
            </a:r>
            <a:r>
              <a:rPr dirty="0" sz="2450" spc="-140">
                <a:latin typeface="Arial"/>
                <a:cs typeface="Arial"/>
              </a:rPr>
              <a:t>l</a:t>
            </a:r>
            <a:r>
              <a:rPr dirty="0" sz="2450" spc="-145">
                <a:latin typeface="Arial"/>
                <a:cs typeface="Arial"/>
              </a:rPr>
              <a:t>adde</a:t>
            </a:r>
            <a:r>
              <a:rPr dirty="0" sz="2450" spc="-5">
                <a:latin typeface="Arial"/>
                <a:cs typeface="Arial"/>
              </a:rPr>
              <a:t>r</a:t>
            </a:r>
            <a:r>
              <a:rPr dirty="0" sz="2450" spc="-10">
                <a:latin typeface="Arial"/>
                <a:cs typeface="Arial"/>
              </a:rPr>
              <a:t>/</a:t>
            </a:r>
            <a:r>
              <a:rPr dirty="0" sz="2450" spc="-145">
                <a:latin typeface="Arial"/>
                <a:cs typeface="Arial"/>
              </a:rPr>
              <a:t>u</a:t>
            </a:r>
            <a:r>
              <a:rPr dirty="0" sz="2450" spc="-5">
                <a:latin typeface="Arial"/>
                <a:cs typeface="Arial"/>
              </a:rPr>
              <a:t>r</a:t>
            </a:r>
            <a:r>
              <a:rPr dirty="0" sz="2450" spc="-5">
                <a:latin typeface="Arial"/>
                <a:cs typeface="Arial"/>
              </a:rPr>
              <a:t>i</a:t>
            </a:r>
            <a:r>
              <a:rPr dirty="0" sz="2450" spc="-145">
                <a:latin typeface="Arial"/>
                <a:cs typeface="Arial"/>
              </a:rPr>
              <a:t>n</a:t>
            </a:r>
            <a:r>
              <a:rPr dirty="0" sz="2450" spc="345">
                <a:latin typeface="Arial"/>
                <a:cs typeface="Arial"/>
              </a:rPr>
              <a:t>e </a:t>
            </a:r>
            <a:r>
              <a:rPr dirty="0" sz="2450" spc="229">
                <a:latin typeface="Arial"/>
                <a:cs typeface="Arial"/>
              </a:rPr>
              <a:t> </a:t>
            </a:r>
            <a:r>
              <a:rPr dirty="0" sz="2450" spc="5">
                <a:latin typeface="Arial"/>
                <a:cs typeface="Arial"/>
              </a:rPr>
              <a:t>lung</a:t>
            </a:r>
            <a:endParaRPr sz="2450">
              <a:latin typeface="Arial"/>
              <a:cs typeface="Arial"/>
            </a:endParaRPr>
          </a:p>
          <a:p>
            <a:pPr marL="12700" marR="607695">
              <a:lnSpc>
                <a:spcPct val="115999"/>
              </a:lnSpc>
            </a:pPr>
            <a:r>
              <a:rPr dirty="0" sz="2450" spc="-60">
                <a:latin typeface="Arial"/>
                <a:cs typeface="Arial"/>
              </a:rPr>
              <a:t>liver  </a:t>
            </a:r>
            <a:r>
              <a:rPr dirty="0" sz="2450" spc="-145">
                <a:latin typeface="Arial"/>
                <a:cs typeface="Arial"/>
              </a:rPr>
              <a:t>s</a:t>
            </a:r>
            <a:r>
              <a:rPr dirty="0" sz="2450" spc="-145">
                <a:latin typeface="Arial"/>
                <a:cs typeface="Arial"/>
              </a:rPr>
              <a:t>t</a:t>
            </a:r>
            <a:r>
              <a:rPr dirty="0" sz="2450" spc="-145">
                <a:latin typeface="Arial"/>
                <a:cs typeface="Arial"/>
              </a:rPr>
              <a:t>o</a:t>
            </a:r>
            <a:r>
              <a:rPr dirty="0" sz="2450" spc="-285">
                <a:latin typeface="Arial"/>
                <a:cs typeface="Arial"/>
              </a:rPr>
              <a:t>m</a:t>
            </a:r>
            <a:r>
              <a:rPr dirty="0" sz="2450" spc="-145">
                <a:latin typeface="Arial"/>
                <a:cs typeface="Arial"/>
              </a:rPr>
              <a:t>a</a:t>
            </a:r>
            <a:r>
              <a:rPr dirty="0" sz="2450" spc="-10">
                <a:latin typeface="Arial"/>
                <a:cs typeface="Arial"/>
              </a:rPr>
              <a:t>c</a:t>
            </a:r>
            <a:r>
              <a:rPr dirty="0" sz="2450" spc="345">
                <a:latin typeface="Arial"/>
                <a:cs typeface="Arial"/>
              </a:rPr>
              <a:t>h </a:t>
            </a:r>
            <a:r>
              <a:rPr dirty="0" sz="2450" spc="229">
                <a:latin typeface="Arial"/>
                <a:cs typeface="Arial"/>
              </a:rPr>
              <a:t> </a:t>
            </a:r>
            <a:r>
              <a:rPr dirty="0" sz="2450" spc="-15">
                <a:latin typeface="Arial"/>
                <a:cs typeface="Arial"/>
              </a:rPr>
              <a:t>SI/LI</a:t>
            </a:r>
            <a:endParaRPr sz="2450">
              <a:latin typeface="Arial"/>
              <a:cs typeface="Arial"/>
            </a:endParaRPr>
          </a:p>
          <a:p>
            <a:pPr marL="12700" marR="108585">
              <a:lnSpc>
                <a:spcPct val="115999"/>
              </a:lnSpc>
            </a:pPr>
            <a:r>
              <a:rPr dirty="0" sz="2450" spc="-80">
                <a:latin typeface="Arial"/>
                <a:cs typeface="Arial"/>
              </a:rPr>
              <a:t>total </a:t>
            </a:r>
            <a:r>
              <a:rPr dirty="0" sz="2450" spc="30">
                <a:latin typeface="Arial"/>
                <a:cs typeface="Arial"/>
              </a:rPr>
              <a:t>brain  </a:t>
            </a:r>
            <a:r>
              <a:rPr dirty="0" sz="2450" spc="-70">
                <a:latin typeface="Arial"/>
                <a:cs typeface="Arial"/>
              </a:rPr>
              <a:t>tibia/femur  </a:t>
            </a:r>
            <a:r>
              <a:rPr dirty="0" sz="2450" spc="40">
                <a:latin typeface="Arial"/>
                <a:cs typeface="Arial"/>
              </a:rPr>
              <a:t>skin  </a:t>
            </a:r>
            <a:r>
              <a:rPr dirty="0" sz="2450">
                <a:latin typeface="Arial"/>
                <a:cs typeface="Arial"/>
              </a:rPr>
              <a:t>thyroid  </a:t>
            </a:r>
            <a:r>
              <a:rPr dirty="0" sz="2450" spc="-5">
                <a:latin typeface="Arial"/>
                <a:cs typeface="Arial"/>
              </a:rPr>
              <a:t>carcass  </a:t>
            </a:r>
            <a:r>
              <a:rPr dirty="0" sz="2450" spc="-5">
                <a:latin typeface="Arial"/>
                <a:cs typeface="Arial"/>
              </a:rPr>
              <a:t>i</a:t>
            </a:r>
            <a:r>
              <a:rPr dirty="0" sz="2450" spc="-145">
                <a:latin typeface="Arial"/>
                <a:cs typeface="Arial"/>
              </a:rPr>
              <a:t>n</a:t>
            </a:r>
            <a:r>
              <a:rPr dirty="0" sz="2450" spc="-140">
                <a:latin typeface="Arial"/>
                <a:cs typeface="Arial"/>
              </a:rPr>
              <a:t>j</a:t>
            </a:r>
            <a:r>
              <a:rPr dirty="0" sz="2450" spc="-145">
                <a:latin typeface="Arial"/>
                <a:cs typeface="Arial"/>
              </a:rPr>
              <a:t>e</a:t>
            </a:r>
            <a:r>
              <a:rPr dirty="0" sz="2450" spc="-10">
                <a:latin typeface="Arial"/>
                <a:cs typeface="Arial"/>
              </a:rPr>
              <a:t>c</a:t>
            </a:r>
            <a:r>
              <a:rPr dirty="0" sz="2450" spc="-145">
                <a:latin typeface="Arial"/>
                <a:cs typeface="Arial"/>
              </a:rPr>
              <a:t>t</a:t>
            </a:r>
            <a:r>
              <a:rPr dirty="0" sz="2450" spc="-5">
                <a:latin typeface="Arial"/>
                <a:cs typeface="Arial"/>
              </a:rPr>
              <a:t>i</a:t>
            </a:r>
            <a:r>
              <a:rPr dirty="0" sz="2450" spc="-145">
                <a:latin typeface="Arial"/>
                <a:cs typeface="Arial"/>
              </a:rPr>
              <a:t>o</a:t>
            </a:r>
            <a:r>
              <a:rPr dirty="0" sz="2450" spc="525">
                <a:latin typeface="Arial"/>
                <a:cs typeface="Arial"/>
              </a:rPr>
              <a:t>n</a:t>
            </a:r>
            <a:r>
              <a:rPr dirty="0" sz="2450" spc="-145">
                <a:latin typeface="Arial"/>
                <a:cs typeface="Arial"/>
              </a:rPr>
              <a:t>s</a:t>
            </a:r>
            <a:r>
              <a:rPr dirty="0" sz="2450" spc="-5">
                <a:latin typeface="Arial"/>
                <a:cs typeface="Arial"/>
              </a:rPr>
              <a:t>i</a:t>
            </a:r>
            <a:r>
              <a:rPr dirty="0" sz="2450" spc="-145">
                <a:latin typeface="Arial"/>
                <a:cs typeface="Arial"/>
              </a:rPr>
              <a:t>t</a:t>
            </a:r>
            <a:r>
              <a:rPr dirty="0" sz="2450" spc="465">
                <a:latin typeface="Arial"/>
                <a:cs typeface="Arial"/>
              </a:rPr>
              <a:t>e</a:t>
            </a:r>
            <a:endParaRPr sz="2450">
              <a:latin typeface="Arial"/>
              <a:cs typeface="Arial"/>
            </a:endParaRPr>
          </a:p>
        </p:txBody>
      </p:sp>
      <p:sp>
        <p:nvSpPr>
          <p:cNvPr id="297" name="object 297"/>
          <p:cNvSpPr/>
          <p:nvPr/>
        </p:nvSpPr>
        <p:spPr>
          <a:xfrm>
            <a:off x="6679216" y="6412780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 h="0">
                <a:moveTo>
                  <a:pt x="0" y="0"/>
                </a:moveTo>
                <a:lnTo>
                  <a:pt x="504787" y="0"/>
                </a:lnTo>
              </a:path>
            </a:pathLst>
          </a:custGeom>
          <a:ln w="12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6931696" y="6337436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4">
                <a:moveTo>
                  <a:pt x="0" y="0"/>
                </a:moveTo>
                <a:lnTo>
                  <a:pt x="0" y="153776"/>
                </a:lnTo>
              </a:path>
            </a:pathLst>
          </a:custGeom>
          <a:ln w="3453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6862860" y="6412780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140531" y="0"/>
                </a:lnTo>
              </a:path>
            </a:pathLst>
          </a:custGeom>
          <a:ln w="2591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 txBox="1"/>
          <p:nvPr/>
        </p:nvSpPr>
        <p:spPr>
          <a:xfrm>
            <a:off x="1079843" y="4419376"/>
            <a:ext cx="3374390" cy="8096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80720" algn="l"/>
                <a:tab pos="1417955" algn="l"/>
                <a:tab pos="2154555" algn="l"/>
                <a:tab pos="2891790" algn="l"/>
              </a:tabLst>
            </a:pPr>
            <a:r>
              <a:rPr dirty="0" sz="2250" spc="409" b="1">
                <a:latin typeface="Arial"/>
                <a:cs typeface="Arial"/>
              </a:rPr>
              <a:t>0	</a:t>
            </a:r>
            <a:r>
              <a:rPr dirty="0" sz="2250" spc="120" b="1">
                <a:latin typeface="Arial"/>
                <a:cs typeface="Arial"/>
              </a:rPr>
              <a:t>10	20	30	</a:t>
            </a:r>
            <a:r>
              <a:rPr dirty="0" sz="2250" spc="-170" b="1">
                <a:latin typeface="Arial"/>
                <a:cs typeface="Arial"/>
              </a:rPr>
              <a:t>40</a:t>
            </a:r>
            <a:endParaRPr sz="2250">
              <a:latin typeface="Arial"/>
              <a:cs typeface="Arial"/>
            </a:endParaRPr>
          </a:p>
          <a:p>
            <a:pPr marL="1982470">
              <a:lnSpc>
                <a:spcPct val="100000"/>
              </a:lnSpc>
              <a:spcBef>
                <a:spcPts val="560"/>
              </a:spcBef>
            </a:pPr>
            <a:r>
              <a:rPr dirty="0" sz="2450" spc="-25" b="1">
                <a:latin typeface="Arial"/>
                <a:cs typeface="Arial"/>
              </a:rPr>
              <a:t>time(min)</a:t>
            </a:r>
            <a:endParaRPr sz="2450">
              <a:latin typeface="Arial"/>
              <a:cs typeface="Arial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201266" y="2198948"/>
            <a:ext cx="443230" cy="5105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285"/>
              </a:lnSpc>
            </a:pPr>
            <a:r>
              <a:rPr dirty="0" sz="3250" spc="-670" b="1">
                <a:latin typeface="Arial"/>
                <a:cs typeface="Arial"/>
              </a:rPr>
              <a:t>%</a:t>
            </a:r>
            <a:r>
              <a:rPr dirty="0" sz="3250" spc="-180" b="1">
                <a:latin typeface="Arial"/>
                <a:cs typeface="Arial"/>
              </a:rPr>
              <a:t>I</a:t>
            </a:r>
            <a:r>
              <a:rPr dirty="0" sz="3250" b="1">
                <a:latin typeface="Arial"/>
                <a:cs typeface="Arial"/>
              </a:rPr>
              <a:t>D</a:t>
            </a:r>
            <a:endParaRPr sz="3250">
              <a:latin typeface="Arial"/>
              <a:cs typeface="Arial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1479292" y="5774421"/>
            <a:ext cx="3334385" cy="296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By Duncan Hiscock, GE</a:t>
            </a:r>
            <a:r>
              <a:rPr dirty="0" sz="1800" spc="-1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Healthcare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3" name="object 303"/>
          <p:cNvSpPr txBox="1"/>
          <p:nvPr/>
        </p:nvSpPr>
        <p:spPr>
          <a:xfrm>
            <a:off x="1914911" y="370966"/>
            <a:ext cx="2729230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Distribution of </a:t>
            </a:r>
            <a:r>
              <a:rPr dirty="0" sz="1800" spc="-10" b="1">
                <a:latin typeface="Times New Roman"/>
                <a:cs typeface="Times New Roman"/>
              </a:rPr>
              <a:t>R1 </a:t>
            </a:r>
            <a:r>
              <a:rPr dirty="0" sz="1800" b="1">
                <a:latin typeface="Times New Roman"/>
                <a:cs typeface="Times New Roman"/>
              </a:rPr>
              <a:t>in</a:t>
            </a:r>
            <a:r>
              <a:rPr dirty="0" sz="1800" spc="-7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mouse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109265" y="542309"/>
          <a:ext cx="7579995" cy="4979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23198"/>
                <a:gridCol w="1936403"/>
                <a:gridCol w="1901313"/>
              </a:tblGrid>
              <a:tr h="1241669"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Compound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minute brain</a:t>
                      </a:r>
                      <a:r>
                        <a:rPr dirty="0" sz="1200" spc="-7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uptake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(%ID-kg/g)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355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Brain Clearance</a:t>
                      </a:r>
                      <a:r>
                        <a:rPr dirty="0" sz="1200" spc="-1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(2:30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minute</a:t>
                      </a:r>
                      <a:r>
                        <a:rPr dirty="0" sz="1200" spc="-6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ratio)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</a:tr>
              <a:tr h="1241669">
                <a:tc>
                  <a:txBody>
                    <a:bodyPr/>
                    <a:lstStyle/>
                    <a:p>
                      <a:pPr marL="62230">
                        <a:lnSpc>
                          <a:spcPts val="1255"/>
                        </a:lnSpc>
                      </a:pPr>
                      <a:r>
                        <a:rPr dirty="0" baseline="24305" sz="1200" spc="-7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Gd-(DOTA)-rGffvlkGrG-pentadiamine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5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0.0046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55"/>
                        </a:lnSpc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3.3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</a:tr>
              <a:tr h="620915">
                <a:tc>
                  <a:txBody>
                    <a:bodyPr/>
                    <a:lstStyle/>
                    <a:p>
                      <a:pPr marL="62230">
                        <a:lnSpc>
                          <a:spcPts val="1360"/>
                        </a:lnSpc>
                      </a:pPr>
                      <a:r>
                        <a:rPr dirty="0" baseline="24305" sz="1200" spc="-1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dirty="0" sz="1200" spc="-1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Gd-(DOTA)-rGffvlkKrrrrrrr-NH2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0.0058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360"/>
                        </a:lnSpc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7.9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</a:tr>
              <a:tr h="620763">
                <a:tc>
                  <a:txBody>
                    <a:bodyPr/>
                    <a:lstStyle/>
                    <a:p>
                      <a:pPr marL="62230">
                        <a:lnSpc>
                          <a:spcPts val="1360"/>
                        </a:lnSpc>
                      </a:pPr>
                      <a:r>
                        <a:rPr dirty="0" baseline="24305" sz="1200" spc="-7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153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Gd-(DOTA)-Grffvlkrrlsysrrrf-NH2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0.0052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360"/>
                        </a:lnSpc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2.1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</a:tr>
              <a:tr h="620763">
                <a:tc>
                  <a:txBody>
                    <a:bodyPr/>
                    <a:lstStyle/>
                    <a:p>
                      <a:pPr marL="62230">
                        <a:lnSpc>
                          <a:spcPts val="1365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PET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gold</a:t>
                      </a:r>
                      <a:r>
                        <a:rPr dirty="0" sz="1200" spc="-8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standard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6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0.22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365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9.0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</a:tr>
              <a:tr h="620906">
                <a:tc>
                  <a:txBody>
                    <a:bodyPr/>
                    <a:lstStyle/>
                    <a:p>
                      <a:pPr marL="62230">
                        <a:lnSpc>
                          <a:spcPts val="1265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SPECT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gold</a:t>
                      </a:r>
                      <a:r>
                        <a:rPr dirty="0" sz="1200" spc="-125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standard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65"/>
                        </a:lnSpc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 b="1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12.2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6058" y="0"/>
            <a:ext cx="4265930" cy="6997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>
                <a:latin typeface="Times New Roman"/>
                <a:cs typeface="Times New Roman"/>
              </a:rPr>
              <a:t>US/MR</a:t>
            </a:r>
            <a:r>
              <a:rPr dirty="0" sz="4400" spc="-90">
                <a:latin typeface="Times New Roman"/>
                <a:cs typeface="Times New Roman"/>
              </a:rPr>
              <a:t> </a:t>
            </a:r>
            <a:r>
              <a:rPr dirty="0" sz="4400">
                <a:latin typeface="Times New Roman"/>
                <a:cs typeface="Times New Roman"/>
              </a:rPr>
              <a:t>SYSTEM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55871" y="981141"/>
            <a:ext cx="5113277" cy="5167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03571" y="0"/>
            <a:ext cx="3528945" cy="33845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804953" y="3419178"/>
            <a:ext cx="6826884" cy="3409315"/>
          </a:xfrm>
          <a:custGeom>
            <a:avLst/>
            <a:gdLst/>
            <a:ahLst/>
            <a:cxnLst/>
            <a:rect l="l" t="t" r="r" b="b"/>
            <a:pathLst>
              <a:path w="6826884" h="3409315">
                <a:moveTo>
                  <a:pt x="0" y="3409204"/>
                </a:moveTo>
                <a:lnTo>
                  <a:pt x="0" y="0"/>
                </a:lnTo>
                <a:lnTo>
                  <a:pt x="6826668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739622" y="6146861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51606"/>
                </a:moveTo>
                <a:lnTo>
                  <a:pt x="0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31840" y="6146861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51606"/>
                </a:moveTo>
                <a:lnTo>
                  <a:pt x="0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24612" y="6146861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51606"/>
                </a:moveTo>
                <a:lnTo>
                  <a:pt x="0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17005" y="6146861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51606"/>
                </a:moveTo>
                <a:lnTo>
                  <a:pt x="0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909778" y="6146861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51606"/>
                </a:moveTo>
                <a:lnTo>
                  <a:pt x="0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702287" y="6146861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51606"/>
                </a:moveTo>
                <a:lnTo>
                  <a:pt x="0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495020" y="6146861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51606"/>
                </a:moveTo>
                <a:lnTo>
                  <a:pt x="0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287530" y="6146861"/>
            <a:ext cx="0" cy="52069"/>
          </a:xfrm>
          <a:custGeom>
            <a:avLst/>
            <a:gdLst/>
            <a:ahLst/>
            <a:cxnLst/>
            <a:rect l="l" t="t" r="r" b="b"/>
            <a:pathLst>
              <a:path w="0" h="52070">
                <a:moveTo>
                  <a:pt x="0" y="51606"/>
                </a:moveTo>
                <a:lnTo>
                  <a:pt x="0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39622" y="6146861"/>
            <a:ext cx="5547995" cy="0"/>
          </a:xfrm>
          <a:custGeom>
            <a:avLst/>
            <a:gdLst/>
            <a:ahLst/>
            <a:cxnLst/>
            <a:rect l="l" t="t" r="r" b="b"/>
            <a:pathLst>
              <a:path w="5547995" h="0">
                <a:moveTo>
                  <a:pt x="0" y="0"/>
                </a:moveTo>
                <a:lnTo>
                  <a:pt x="5547908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86044" y="6146861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0" y="0"/>
                </a:moveTo>
                <a:lnTo>
                  <a:pt x="53578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86044" y="5757972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0" y="0"/>
                </a:moveTo>
                <a:lnTo>
                  <a:pt x="53578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86044" y="5369722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0" y="0"/>
                </a:moveTo>
                <a:lnTo>
                  <a:pt x="53578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86044" y="4981128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0" y="0"/>
                </a:moveTo>
                <a:lnTo>
                  <a:pt x="53578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86044" y="4592533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0" y="0"/>
                </a:moveTo>
                <a:lnTo>
                  <a:pt x="53578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86044" y="4204284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0" y="0"/>
                </a:moveTo>
                <a:lnTo>
                  <a:pt x="53578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686044" y="3815316"/>
            <a:ext cx="53975" cy="0"/>
          </a:xfrm>
          <a:custGeom>
            <a:avLst/>
            <a:gdLst/>
            <a:ahLst/>
            <a:cxnLst/>
            <a:rect l="l" t="t" r="r" b="b"/>
            <a:pathLst>
              <a:path w="53975" h="0">
                <a:moveTo>
                  <a:pt x="0" y="0"/>
                </a:moveTo>
                <a:lnTo>
                  <a:pt x="53578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739622" y="3815689"/>
            <a:ext cx="0" cy="2331720"/>
          </a:xfrm>
          <a:custGeom>
            <a:avLst/>
            <a:gdLst/>
            <a:ahLst/>
            <a:cxnLst/>
            <a:rect l="l" t="t" r="r" b="b"/>
            <a:pathLst>
              <a:path w="0" h="2331720">
                <a:moveTo>
                  <a:pt x="0" y="2331171"/>
                </a:moveTo>
                <a:lnTo>
                  <a:pt x="0" y="0"/>
                </a:lnTo>
              </a:path>
            </a:pathLst>
          </a:custGeom>
          <a:ln w="3175">
            <a:solidFill>
              <a:srgbClr val="3B3B3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703385" y="3948969"/>
            <a:ext cx="63500" cy="60960"/>
          </a:xfrm>
          <a:custGeom>
            <a:avLst/>
            <a:gdLst/>
            <a:ahLst/>
            <a:cxnLst/>
            <a:rect l="l" t="t" r="r" b="b"/>
            <a:pathLst>
              <a:path w="63500" h="60960">
                <a:moveTo>
                  <a:pt x="31518" y="0"/>
                </a:moveTo>
                <a:lnTo>
                  <a:pt x="0" y="30251"/>
                </a:lnTo>
                <a:lnTo>
                  <a:pt x="31518" y="60426"/>
                </a:lnTo>
                <a:lnTo>
                  <a:pt x="63065" y="30251"/>
                </a:lnTo>
                <a:lnTo>
                  <a:pt x="31518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708111" y="3953578"/>
            <a:ext cx="63500" cy="60325"/>
          </a:xfrm>
          <a:custGeom>
            <a:avLst/>
            <a:gdLst/>
            <a:ahLst/>
            <a:cxnLst/>
            <a:rect l="l" t="t" r="r" b="b"/>
            <a:pathLst>
              <a:path w="63500" h="60325">
                <a:moveTo>
                  <a:pt x="0" y="30136"/>
                </a:moveTo>
                <a:lnTo>
                  <a:pt x="31510" y="60310"/>
                </a:lnTo>
                <a:lnTo>
                  <a:pt x="63070" y="30136"/>
                </a:lnTo>
                <a:lnTo>
                  <a:pt x="31510" y="0"/>
                </a:lnTo>
                <a:lnTo>
                  <a:pt x="0" y="30136"/>
                </a:lnTo>
              </a:path>
            </a:pathLst>
          </a:custGeom>
          <a:ln w="3175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941139" y="4078452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31222" y="0"/>
                </a:moveTo>
                <a:lnTo>
                  <a:pt x="0" y="29908"/>
                </a:lnTo>
                <a:lnTo>
                  <a:pt x="31222" y="60045"/>
                </a:lnTo>
                <a:lnTo>
                  <a:pt x="62769" y="29908"/>
                </a:lnTo>
                <a:lnTo>
                  <a:pt x="31222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945863" y="4082945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0" y="29922"/>
                </a:moveTo>
                <a:lnTo>
                  <a:pt x="31219" y="60058"/>
                </a:lnTo>
                <a:lnTo>
                  <a:pt x="62768" y="29922"/>
                </a:lnTo>
                <a:lnTo>
                  <a:pt x="31219" y="0"/>
                </a:lnTo>
                <a:lnTo>
                  <a:pt x="0" y="29922"/>
                </a:lnTo>
              </a:path>
            </a:pathLst>
          </a:custGeom>
          <a:ln w="3175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416684" y="4340609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4" h="60325">
                <a:moveTo>
                  <a:pt x="31584" y="0"/>
                </a:moveTo>
                <a:lnTo>
                  <a:pt x="0" y="30137"/>
                </a:lnTo>
                <a:lnTo>
                  <a:pt x="31584" y="60274"/>
                </a:lnTo>
                <a:lnTo>
                  <a:pt x="62807" y="30137"/>
                </a:lnTo>
                <a:lnTo>
                  <a:pt x="31584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421367" y="4345110"/>
            <a:ext cx="62865" cy="60960"/>
          </a:xfrm>
          <a:custGeom>
            <a:avLst/>
            <a:gdLst/>
            <a:ahLst/>
            <a:cxnLst/>
            <a:rect l="l" t="t" r="r" b="b"/>
            <a:pathLst>
              <a:path w="62864" h="60960">
                <a:moveTo>
                  <a:pt x="0" y="30136"/>
                </a:moveTo>
                <a:lnTo>
                  <a:pt x="31588" y="60422"/>
                </a:lnTo>
                <a:lnTo>
                  <a:pt x="62807" y="30136"/>
                </a:lnTo>
                <a:lnTo>
                  <a:pt x="31588" y="0"/>
                </a:lnTo>
                <a:lnTo>
                  <a:pt x="0" y="30136"/>
                </a:lnTo>
              </a:path>
            </a:pathLst>
          </a:custGeom>
          <a:ln w="3175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733609" y="4435935"/>
            <a:ext cx="63500" cy="60325"/>
          </a:xfrm>
          <a:custGeom>
            <a:avLst/>
            <a:gdLst/>
            <a:ahLst/>
            <a:cxnLst/>
            <a:rect l="l" t="t" r="r" b="b"/>
            <a:pathLst>
              <a:path w="63500" h="60325">
                <a:moveTo>
                  <a:pt x="31594" y="0"/>
                </a:moveTo>
                <a:lnTo>
                  <a:pt x="0" y="30137"/>
                </a:lnTo>
                <a:lnTo>
                  <a:pt x="31594" y="60312"/>
                </a:lnTo>
                <a:lnTo>
                  <a:pt x="63036" y="30137"/>
                </a:lnTo>
                <a:lnTo>
                  <a:pt x="31594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738305" y="4440433"/>
            <a:ext cx="63500" cy="60960"/>
          </a:xfrm>
          <a:custGeom>
            <a:avLst/>
            <a:gdLst/>
            <a:ahLst/>
            <a:cxnLst/>
            <a:rect l="l" t="t" r="r" b="b"/>
            <a:pathLst>
              <a:path w="63500" h="60960">
                <a:moveTo>
                  <a:pt x="0" y="30248"/>
                </a:moveTo>
                <a:lnTo>
                  <a:pt x="31588" y="60422"/>
                </a:lnTo>
                <a:lnTo>
                  <a:pt x="63177" y="30248"/>
                </a:lnTo>
                <a:lnTo>
                  <a:pt x="31588" y="0"/>
                </a:lnTo>
                <a:lnTo>
                  <a:pt x="0" y="30248"/>
                </a:lnTo>
              </a:path>
            </a:pathLst>
          </a:custGeom>
          <a:ln w="3175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288335" y="4579886"/>
            <a:ext cx="63500" cy="60325"/>
          </a:xfrm>
          <a:custGeom>
            <a:avLst/>
            <a:gdLst/>
            <a:ahLst/>
            <a:cxnLst/>
            <a:rect l="l" t="t" r="r" b="b"/>
            <a:pathLst>
              <a:path w="63500" h="60325">
                <a:moveTo>
                  <a:pt x="31470" y="0"/>
                </a:moveTo>
                <a:lnTo>
                  <a:pt x="0" y="30137"/>
                </a:lnTo>
                <a:lnTo>
                  <a:pt x="31470" y="60312"/>
                </a:lnTo>
                <a:lnTo>
                  <a:pt x="63026" y="30137"/>
                </a:lnTo>
                <a:lnTo>
                  <a:pt x="31470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293024" y="4584393"/>
            <a:ext cx="63500" cy="60325"/>
          </a:xfrm>
          <a:custGeom>
            <a:avLst/>
            <a:gdLst/>
            <a:ahLst/>
            <a:cxnLst/>
            <a:rect l="l" t="t" r="r" b="b"/>
            <a:pathLst>
              <a:path w="63500" h="60325">
                <a:moveTo>
                  <a:pt x="0" y="30136"/>
                </a:moveTo>
                <a:lnTo>
                  <a:pt x="31588" y="60310"/>
                </a:lnTo>
                <a:lnTo>
                  <a:pt x="63021" y="30136"/>
                </a:lnTo>
                <a:lnTo>
                  <a:pt x="31588" y="0"/>
                </a:lnTo>
                <a:lnTo>
                  <a:pt x="0" y="30136"/>
                </a:lnTo>
              </a:path>
            </a:pathLst>
          </a:custGeom>
          <a:ln w="3175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477436" y="4663154"/>
            <a:ext cx="63500" cy="60325"/>
          </a:xfrm>
          <a:custGeom>
            <a:avLst/>
            <a:gdLst/>
            <a:ahLst/>
            <a:cxnLst/>
            <a:rect l="l" t="t" r="r" b="b"/>
            <a:pathLst>
              <a:path w="63500" h="60325">
                <a:moveTo>
                  <a:pt x="31584" y="0"/>
                </a:moveTo>
                <a:lnTo>
                  <a:pt x="0" y="30175"/>
                </a:lnTo>
                <a:lnTo>
                  <a:pt x="31584" y="60312"/>
                </a:lnTo>
                <a:lnTo>
                  <a:pt x="63141" y="30175"/>
                </a:lnTo>
                <a:lnTo>
                  <a:pt x="31584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482231" y="4667660"/>
            <a:ext cx="63500" cy="60325"/>
          </a:xfrm>
          <a:custGeom>
            <a:avLst/>
            <a:gdLst/>
            <a:ahLst/>
            <a:cxnLst/>
            <a:rect l="l" t="t" r="r" b="b"/>
            <a:pathLst>
              <a:path w="63500" h="60325">
                <a:moveTo>
                  <a:pt x="0" y="30173"/>
                </a:moveTo>
                <a:lnTo>
                  <a:pt x="31472" y="60310"/>
                </a:lnTo>
                <a:lnTo>
                  <a:pt x="63031" y="30173"/>
                </a:lnTo>
                <a:lnTo>
                  <a:pt x="31472" y="0"/>
                </a:lnTo>
                <a:lnTo>
                  <a:pt x="0" y="30173"/>
                </a:lnTo>
              </a:path>
            </a:pathLst>
          </a:custGeom>
          <a:ln w="3175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666385" y="4669145"/>
            <a:ext cx="62865" cy="60325"/>
          </a:xfrm>
          <a:custGeom>
            <a:avLst/>
            <a:gdLst/>
            <a:ahLst/>
            <a:cxnLst/>
            <a:rect l="l" t="t" r="r" b="b"/>
            <a:pathLst>
              <a:path w="62865" h="60325">
                <a:moveTo>
                  <a:pt x="31175" y="0"/>
                </a:moveTo>
                <a:lnTo>
                  <a:pt x="0" y="30137"/>
                </a:lnTo>
                <a:lnTo>
                  <a:pt x="31175" y="60274"/>
                </a:lnTo>
                <a:lnTo>
                  <a:pt x="62655" y="30137"/>
                </a:lnTo>
                <a:lnTo>
                  <a:pt x="31175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671068" y="4673609"/>
            <a:ext cx="62865" cy="60960"/>
          </a:xfrm>
          <a:custGeom>
            <a:avLst/>
            <a:gdLst/>
            <a:ahLst/>
            <a:cxnLst/>
            <a:rect l="l" t="t" r="r" b="b"/>
            <a:pathLst>
              <a:path w="62865" h="60960">
                <a:moveTo>
                  <a:pt x="0" y="30285"/>
                </a:moveTo>
                <a:lnTo>
                  <a:pt x="31219" y="60459"/>
                </a:lnTo>
                <a:lnTo>
                  <a:pt x="62768" y="30285"/>
                </a:lnTo>
                <a:lnTo>
                  <a:pt x="31219" y="0"/>
                </a:lnTo>
                <a:lnTo>
                  <a:pt x="0" y="30285"/>
                </a:lnTo>
              </a:path>
            </a:pathLst>
          </a:custGeom>
          <a:ln w="3175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854810" y="4639570"/>
            <a:ext cx="63500" cy="60325"/>
          </a:xfrm>
          <a:custGeom>
            <a:avLst/>
            <a:gdLst/>
            <a:ahLst/>
            <a:cxnLst/>
            <a:rect l="l" t="t" r="r" b="b"/>
            <a:pathLst>
              <a:path w="63500" h="60325">
                <a:moveTo>
                  <a:pt x="31594" y="0"/>
                </a:moveTo>
                <a:lnTo>
                  <a:pt x="0" y="29908"/>
                </a:lnTo>
                <a:lnTo>
                  <a:pt x="31594" y="60083"/>
                </a:lnTo>
                <a:lnTo>
                  <a:pt x="63179" y="29908"/>
                </a:lnTo>
                <a:lnTo>
                  <a:pt x="31594" y="0"/>
                </a:lnTo>
                <a:close/>
              </a:path>
            </a:pathLst>
          </a:custGeom>
          <a:solidFill>
            <a:srgbClr val="0000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859643" y="4644069"/>
            <a:ext cx="63500" cy="60325"/>
          </a:xfrm>
          <a:custGeom>
            <a:avLst/>
            <a:gdLst/>
            <a:ahLst/>
            <a:cxnLst/>
            <a:rect l="l" t="t" r="r" b="b"/>
            <a:pathLst>
              <a:path w="63500" h="60325">
                <a:moveTo>
                  <a:pt x="0" y="29912"/>
                </a:moveTo>
                <a:lnTo>
                  <a:pt x="31442" y="60086"/>
                </a:lnTo>
                <a:lnTo>
                  <a:pt x="63031" y="29912"/>
                </a:lnTo>
                <a:lnTo>
                  <a:pt x="31442" y="0"/>
                </a:lnTo>
                <a:lnTo>
                  <a:pt x="0" y="29912"/>
                </a:lnTo>
              </a:path>
            </a:pathLst>
          </a:custGeom>
          <a:ln w="3175">
            <a:solidFill>
              <a:srgbClr val="0000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2684696" y="6221388"/>
            <a:ext cx="102870" cy="176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25">
                <a:solidFill>
                  <a:srgbClr val="3B3B3B"/>
                </a:solidFill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438999" y="6221388"/>
            <a:ext cx="177800" cy="176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10</a:t>
            </a:r>
            <a:endParaRPr sz="10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31510" y="6221388"/>
            <a:ext cx="177800" cy="176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20</a:t>
            </a:r>
            <a:endParaRPr sz="10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609564" y="6221388"/>
            <a:ext cx="177800" cy="176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50</a:t>
            </a:r>
            <a:endParaRPr sz="10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401927" y="6221388"/>
            <a:ext cx="177800" cy="176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60</a:t>
            </a:r>
            <a:endParaRPr sz="10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194698" y="6221388"/>
            <a:ext cx="177800" cy="176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70</a:t>
            </a:r>
            <a:endParaRPr sz="10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29593" y="3727215"/>
            <a:ext cx="330200" cy="25082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1</a:t>
            </a:r>
            <a:r>
              <a:rPr dirty="0" sz="1050" spc="5">
                <a:solidFill>
                  <a:srgbClr val="3B3B3B"/>
                </a:solidFill>
                <a:latin typeface="Arial"/>
                <a:cs typeface="Arial"/>
              </a:rPr>
              <a:t>2</a:t>
            </a: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0</a:t>
            </a:r>
            <a:r>
              <a:rPr dirty="0" sz="1050" spc="25">
                <a:solidFill>
                  <a:srgbClr val="3B3B3B"/>
                </a:solidFill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1</a:t>
            </a:r>
            <a:r>
              <a:rPr dirty="0" sz="1050" spc="5">
                <a:solidFill>
                  <a:srgbClr val="3B3B3B"/>
                </a:solidFill>
                <a:latin typeface="Arial"/>
                <a:cs typeface="Arial"/>
              </a:rPr>
              <a:t>0</a:t>
            </a: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0</a:t>
            </a:r>
            <a:r>
              <a:rPr dirty="0" sz="1050" spc="25">
                <a:solidFill>
                  <a:srgbClr val="3B3B3B"/>
                </a:solidFill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algn="ctr" marL="75565">
              <a:lnSpc>
                <a:spcPct val="100000"/>
              </a:lnSpc>
              <a:spcBef>
                <a:spcPts val="650"/>
              </a:spcBef>
            </a:pP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8</a:t>
            </a:r>
            <a:r>
              <a:rPr dirty="0" sz="1050" spc="5">
                <a:solidFill>
                  <a:srgbClr val="3B3B3B"/>
                </a:solidFill>
                <a:latin typeface="Arial"/>
                <a:cs typeface="Arial"/>
              </a:rPr>
              <a:t>0</a:t>
            </a:r>
            <a:r>
              <a:rPr dirty="0" sz="1050" spc="25">
                <a:solidFill>
                  <a:srgbClr val="3B3B3B"/>
                </a:solidFill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algn="ctr" marL="75565">
              <a:lnSpc>
                <a:spcPct val="100000"/>
              </a:lnSpc>
              <a:spcBef>
                <a:spcPts val="650"/>
              </a:spcBef>
            </a:pP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6</a:t>
            </a:r>
            <a:r>
              <a:rPr dirty="0" sz="1050" spc="5">
                <a:solidFill>
                  <a:srgbClr val="3B3B3B"/>
                </a:solidFill>
                <a:latin typeface="Arial"/>
                <a:cs typeface="Arial"/>
              </a:rPr>
              <a:t>0</a:t>
            </a:r>
            <a:r>
              <a:rPr dirty="0" sz="1050" spc="25">
                <a:solidFill>
                  <a:srgbClr val="3B3B3B"/>
                </a:solidFill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algn="ctr" marL="75565">
              <a:lnSpc>
                <a:spcPct val="100000"/>
              </a:lnSpc>
              <a:spcBef>
                <a:spcPts val="645"/>
              </a:spcBef>
            </a:pP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4</a:t>
            </a:r>
            <a:r>
              <a:rPr dirty="0" sz="1050" spc="5">
                <a:solidFill>
                  <a:srgbClr val="3B3B3B"/>
                </a:solidFill>
                <a:latin typeface="Arial"/>
                <a:cs typeface="Arial"/>
              </a:rPr>
              <a:t>0</a:t>
            </a:r>
            <a:r>
              <a:rPr dirty="0" sz="1050" spc="25">
                <a:solidFill>
                  <a:srgbClr val="3B3B3B"/>
                </a:solidFill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algn="ctr" marL="75565">
              <a:lnSpc>
                <a:spcPct val="100000"/>
              </a:lnSpc>
              <a:spcBef>
                <a:spcPts val="650"/>
              </a:spcBef>
            </a:pP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2</a:t>
            </a:r>
            <a:r>
              <a:rPr dirty="0" sz="1050" spc="5">
                <a:solidFill>
                  <a:srgbClr val="3B3B3B"/>
                </a:solidFill>
                <a:latin typeface="Arial"/>
                <a:cs typeface="Arial"/>
              </a:rPr>
              <a:t>0</a:t>
            </a:r>
            <a:r>
              <a:rPr dirty="0" sz="1050" spc="25">
                <a:solidFill>
                  <a:srgbClr val="3B3B3B"/>
                </a:solidFill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650"/>
              </a:spcBef>
            </a:pPr>
            <a:r>
              <a:rPr dirty="0" sz="1050" spc="25">
                <a:solidFill>
                  <a:srgbClr val="3B3B3B"/>
                </a:solidFill>
                <a:latin typeface="Arial"/>
                <a:cs typeface="Arial"/>
              </a:rPr>
              <a:t>0</a:t>
            </a:r>
            <a:endParaRPr sz="10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514317" y="6221388"/>
            <a:ext cx="1670050" cy="439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22605">
              <a:lnSpc>
                <a:spcPct val="100000"/>
              </a:lnSpc>
              <a:tabLst>
                <a:tab pos="1314450" algn="l"/>
              </a:tabLst>
            </a:pPr>
            <a:r>
              <a:rPr dirty="0" sz="1050" spc="15">
                <a:solidFill>
                  <a:srgbClr val="3B3B3B"/>
                </a:solidFill>
                <a:latin typeface="Arial"/>
                <a:cs typeface="Arial"/>
              </a:rPr>
              <a:t>30	</a:t>
            </a:r>
            <a:r>
              <a:rPr dirty="0" sz="1050" spc="10">
                <a:solidFill>
                  <a:srgbClr val="3B3B3B"/>
                </a:solidFill>
                <a:latin typeface="Arial"/>
                <a:cs typeface="Arial"/>
              </a:rPr>
              <a:t>40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dirty="0" sz="1050" spc="20" b="1">
                <a:solidFill>
                  <a:srgbClr val="3B3B3B"/>
                </a:solidFill>
                <a:latin typeface="Arial"/>
                <a:cs typeface="Arial"/>
              </a:rPr>
              <a:t>Time </a:t>
            </a:r>
            <a:r>
              <a:rPr dirty="0" sz="1050" spc="10" b="1">
                <a:solidFill>
                  <a:srgbClr val="3B3B3B"/>
                </a:solidFill>
                <a:latin typeface="Arial"/>
                <a:cs typeface="Arial"/>
              </a:rPr>
              <a:t>after injection</a:t>
            </a:r>
            <a:r>
              <a:rPr dirty="0" sz="1050" spc="-25" b="1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dirty="0" sz="1050" spc="15" b="1">
                <a:solidFill>
                  <a:srgbClr val="3B3B3B"/>
                </a:solidFill>
                <a:latin typeface="Arial"/>
                <a:cs typeface="Arial"/>
              </a:rPr>
              <a:t>(min)</a:t>
            </a:r>
            <a:endParaRPr sz="10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15707" y="4809656"/>
            <a:ext cx="165735" cy="4972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70"/>
              </a:lnSpc>
            </a:pPr>
            <a:r>
              <a:rPr dirty="0" sz="1100" b="1">
                <a:solidFill>
                  <a:srgbClr val="3B3B3B"/>
                </a:solidFill>
                <a:latin typeface="Arial"/>
                <a:cs typeface="Arial"/>
              </a:rPr>
              <a:t>T1</a:t>
            </a:r>
            <a:r>
              <a:rPr dirty="0" sz="1100" spc="-35" b="1">
                <a:solidFill>
                  <a:srgbClr val="3B3B3B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3B3B3B"/>
                </a:solidFill>
                <a:latin typeface="Arial"/>
                <a:cs typeface="Arial"/>
              </a:rPr>
              <a:t>(</a:t>
            </a:r>
            <a:r>
              <a:rPr dirty="0" sz="1100" spc="-10" b="1">
                <a:solidFill>
                  <a:srgbClr val="3B3B3B"/>
                </a:solidFill>
                <a:latin typeface="Arial"/>
                <a:cs typeface="Arial"/>
              </a:rPr>
              <a:t>m</a:t>
            </a:r>
            <a:r>
              <a:rPr dirty="0" sz="1100" spc="-15" b="1">
                <a:solidFill>
                  <a:srgbClr val="3B3B3B"/>
                </a:solidFill>
                <a:latin typeface="Arial"/>
                <a:cs typeface="Arial"/>
              </a:rPr>
              <a:t>s</a:t>
            </a:r>
            <a:r>
              <a:rPr dirty="0" sz="1100" b="1">
                <a:solidFill>
                  <a:srgbClr val="3B3B3B"/>
                </a:solidFill>
                <a:latin typeface="Arial"/>
                <a:cs typeface="Arial"/>
              </a:rPr>
              <a:t>)</a:t>
            </a:r>
            <a:endParaRPr sz="1100">
              <a:latin typeface="Arial"/>
              <a:cs typeface="Arial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090"/>
              </a:lnSpc>
            </a:pPr>
            <a:r>
              <a:rPr dirty="0"/>
              <a:t>T1 change</a:t>
            </a:r>
            <a:r>
              <a:rPr dirty="0" spc="-105"/>
              <a:t> </a:t>
            </a:r>
            <a:r>
              <a:rPr dirty="0" spc="-5"/>
              <a:t>after</a:t>
            </a:r>
          </a:p>
          <a:p>
            <a:pPr marL="12700">
              <a:lnSpc>
                <a:spcPts val="2090"/>
              </a:lnSpc>
            </a:pPr>
            <a:r>
              <a:rPr dirty="0"/>
              <a:t>injection</a:t>
            </a:r>
          </a:p>
        </p:txBody>
      </p:sp>
      <p:sp>
        <p:nvSpPr>
          <p:cNvPr id="47" name="object 47"/>
          <p:cNvSpPr/>
          <p:nvPr/>
        </p:nvSpPr>
        <p:spPr>
          <a:xfrm>
            <a:off x="5219700" y="1947938"/>
            <a:ext cx="125730" cy="120650"/>
          </a:xfrm>
          <a:custGeom>
            <a:avLst/>
            <a:gdLst/>
            <a:ahLst/>
            <a:cxnLst/>
            <a:rect l="l" t="t" r="r" b="b"/>
            <a:pathLst>
              <a:path w="125729" h="120650">
                <a:moveTo>
                  <a:pt x="0" y="60312"/>
                </a:moveTo>
                <a:lnTo>
                  <a:pt x="4924" y="83768"/>
                </a:lnTo>
                <a:lnTo>
                  <a:pt x="18360" y="102941"/>
                </a:lnTo>
                <a:lnTo>
                  <a:pt x="38298" y="115878"/>
                </a:lnTo>
                <a:lnTo>
                  <a:pt x="62731" y="120624"/>
                </a:lnTo>
                <a:lnTo>
                  <a:pt x="87116" y="115878"/>
                </a:lnTo>
                <a:lnTo>
                  <a:pt x="107059" y="102941"/>
                </a:lnTo>
                <a:lnTo>
                  <a:pt x="120522" y="83768"/>
                </a:lnTo>
                <a:lnTo>
                  <a:pt x="125463" y="60312"/>
                </a:lnTo>
                <a:lnTo>
                  <a:pt x="120522" y="36792"/>
                </a:lnTo>
                <a:lnTo>
                  <a:pt x="107059" y="17626"/>
                </a:lnTo>
                <a:lnTo>
                  <a:pt x="87116" y="4724"/>
                </a:lnTo>
                <a:lnTo>
                  <a:pt x="62731" y="0"/>
                </a:lnTo>
                <a:lnTo>
                  <a:pt x="38298" y="4724"/>
                </a:lnTo>
                <a:lnTo>
                  <a:pt x="18360" y="17626"/>
                </a:lnTo>
                <a:lnTo>
                  <a:pt x="4924" y="36792"/>
                </a:lnTo>
                <a:lnTo>
                  <a:pt x="0" y="60312"/>
                </a:lnTo>
                <a:close/>
              </a:path>
            </a:pathLst>
          </a:custGeom>
          <a:ln w="9360">
            <a:solidFill>
              <a:srgbClr val="7F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0362" y="1260474"/>
            <a:ext cx="8505825" cy="4752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615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02752" y="4115695"/>
            <a:ext cx="1736089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500/14 </a:t>
            </a:r>
            <a:r>
              <a:rPr dirty="0" sz="1800" spc="-5" b="1">
                <a:latin typeface="Times New Roman"/>
                <a:cs typeface="Times New Roman"/>
              </a:rPr>
              <a:t>ms</a:t>
            </a:r>
            <a:r>
              <a:rPr dirty="0" sz="1800" spc="-13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TR/TE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55" y="6492849"/>
            <a:ext cx="1850389" cy="2940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Times New Roman"/>
                <a:cs typeface="Times New Roman"/>
              </a:rPr>
              <a:t>2000/40 </a:t>
            </a:r>
            <a:r>
              <a:rPr dirty="0" sz="1800" spc="-5" b="1">
                <a:latin typeface="Times New Roman"/>
                <a:cs typeface="Times New Roman"/>
              </a:rPr>
              <a:t>ms</a:t>
            </a:r>
            <a:r>
              <a:rPr dirty="0" sz="1800" spc="-13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TR/TE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2015-10-06T11:59:42Z</dcterms:created>
  <dcterms:modified xsi:type="dcterms:W3CDTF">2015-10-06T11:59:42Z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2015-10-06T00:00:00Z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2015-10-06T00:00:00Z</vt:filetime>
  </property>
</Properties>
</file>