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58" r:id="rId4"/>
    <p:sldId id="271" r:id="rId5"/>
    <p:sldId id="270" r:id="rId6"/>
    <p:sldId id="267" r:id="rId7"/>
    <p:sldId id="272" r:id="rId8"/>
    <p:sldId id="268" r:id="rId9"/>
    <p:sldId id="262" r:id="rId10"/>
    <p:sldId id="263" r:id="rId11"/>
    <p:sldId id="273" r:id="rId12"/>
    <p:sldId id="274" r:id="rId13"/>
    <p:sldId id="275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54" autoAdjust="0"/>
  </p:normalViewPr>
  <p:slideViewPr>
    <p:cSldViewPr>
      <p:cViewPr varScale="1">
        <p:scale>
          <a:sx n="81" d="100"/>
          <a:sy n="81" d="100"/>
        </p:scale>
        <p:origin x="-92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2014%20Desktop\V211-051\ELISPOT%20V211-051_PFU_Calculations_27_Jun-2012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eyerbri\Desktop\ELISPOT%20V211-051_PFU_Calculations_27_Jun-201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35740971357409E-2"/>
          <c:y val="7.2386153739414566E-2"/>
          <c:w val="0.88542963885429637"/>
          <c:h val="0.796247691133560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752704"/>
        <c:axId val="37774080"/>
      </c:barChart>
      <c:catAx>
        <c:axId val="1337527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37774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7774080"/>
        <c:scaling>
          <c:orientation val="minMax"/>
        </c:scaling>
        <c:delete val="0"/>
        <c:axPos val="l"/>
        <c:majorGridlines>
          <c:spPr>
            <a:ln w="3175">
              <a:noFill/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1200" b="0" dirty="0">
                    <a:latin typeface="+mn-lt"/>
                  </a:rPr>
                  <a:t>GMFR</a:t>
                </a:r>
              </a:p>
            </c:rich>
          </c:tx>
          <c:layout>
            <c:manualLayout>
              <c:xMode val="edge"/>
              <c:yMode val="edge"/>
              <c:x val="1.9925280199252802E-2"/>
              <c:y val="0.4048262672093184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133752704"/>
        <c:crosses val="autoZero"/>
        <c:crossBetween val="between"/>
      </c:valAx>
      <c:spPr>
        <a:noFill/>
        <a:ln w="12700">
          <a:noFill/>
          <a:prstDash val="solid"/>
        </a:ln>
      </c:spPr>
    </c:plotArea>
    <c:plotVisOnly val="1"/>
    <c:dispBlanksAs val="gap"/>
    <c:showDLblsOverMax val="0"/>
  </c:chart>
  <c:spPr>
    <a:noFill/>
    <a:ln w="3175">
      <a:noFill/>
      <a:prstDash val="solid"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7135740971357409E-2"/>
          <c:y val="7.2386153739414566E-2"/>
          <c:w val="0.88542963885429637"/>
          <c:h val="0.79624769113356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 w="12700">
              <a:solidFill>
                <a:schemeClr val="bg1"/>
              </a:solidFill>
              <a:prstDash val="solid"/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Sheet1!$F$2:$F$7</c:f>
                <c:numCache>
                  <c:formatCode>General</c:formatCode>
                  <c:ptCount val="6"/>
                  <c:pt idx="0">
                    <c:v>0.31080999999999981</c:v>
                  </c:pt>
                  <c:pt idx="1">
                    <c:v>0.70165999999999995</c:v>
                  </c:pt>
                  <c:pt idx="2">
                    <c:v>0.35511000000000004</c:v>
                  </c:pt>
                  <c:pt idx="3">
                    <c:v>0.51669000000000009</c:v>
                  </c:pt>
                  <c:pt idx="4">
                    <c:v>0.48</c:v>
                  </c:pt>
                  <c:pt idx="5">
                    <c:v>0.35758000000000001</c:v>
                  </c:pt>
                </c:numCache>
              </c:numRef>
            </c:plus>
            <c:minus>
              <c:numRef>
                <c:f>Sheet1!$E$2:$E$7</c:f>
                <c:numCache>
                  <c:formatCode>General</c:formatCode>
                  <c:ptCount val="6"/>
                  <c:pt idx="0">
                    <c:v>0.25919000000000003</c:v>
                  </c:pt>
                  <c:pt idx="1">
                    <c:v>0.57833999999999985</c:v>
                  </c:pt>
                  <c:pt idx="2">
                    <c:v>0.29488999999999987</c:v>
                  </c:pt>
                  <c:pt idx="3">
                    <c:v>0.43331000000000008</c:v>
                  </c:pt>
                  <c:pt idx="4">
                    <c:v>0.3899999999999999</c:v>
                  </c:pt>
                  <c:pt idx="5">
                    <c:v>0.2924199999999999</c:v>
                  </c:pt>
                </c:numCache>
              </c:numRef>
            </c:minus>
            <c:spPr>
              <a:ln w="12700">
                <a:solidFill>
                  <a:srgbClr val="000000"/>
                </a:solidFill>
                <a:prstDash val="solid"/>
              </a:ln>
            </c:spPr>
          </c:errBars>
          <c:cat>
            <c:strRef>
              <c:f>Sheet1!$A$2:$A$7</c:f>
              <c:strCache>
                <c:ptCount val="6"/>
                <c:pt idx="0">
                  <c:v>Full Dose SC</c:v>
                </c:pt>
                <c:pt idx="1">
                  <c:v>Full Dose ID</c:v>
                </c:pt>
                <c:pt idx="2">
                  <c:v>1/3 Dose SC</c:v>
                </c:pt>
                <c:pt idx="3">
                  <c:v>1/3 Dose ID</c:v>
                </c:pt>
                <c:pt idx="4">
                  <c:v>1/10 Dose ID</c:v>
                </c:pt>
                <c:pt idx="5">
                  <c:v>1/27 Dose ID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1.73919</c:v>
                </c:pt>
                <c:pt idx="1">
                  <c:v>3.23834</c:v>
                </c:pt>
                <c:pt idx="2">
                  <c:v>1.64489</c:v>
                </c:pt>
                <c:pt idx="3">
                  <c:v>2.4533100000000001</c:v>
                </c:pt>
                <c:pt idx="4">
                  <c:v>2.21</c:v>
                </c:pt>
                <c:pt idx="5">
                  <c:v>1.64242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0892544"/>
        <c:axId val="130894080"/>
      </c:barChart>
      <c:catAx>
        <c:axId val="1308925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13089408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30894080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200" b="0" i="0" u="none" strike="noStrike" baseline="0">
                    <a:solidFill>
                      <a:srgbClr val="000000"/>
                    </a:solidFill>
                    <a:latin typeface="+mn-lt"/>
                    <a:ea typeface="Arial"/>
                    <a:cs typeface="Arial"/>
                  </a:defRPr>
                </a:pPr>
                <a:r>
                  <a:rPr lang="en-US" sz="1200" b="0" dirty="0">
                    <a:latin typeface="+mn-lt"/>
                  </a:rPr>
                  <a:t>GMFR</a:t>
                </a:r>
              </a:p>
            </c:rich>
          </c:tx>
          <c:layout>
            <c:manualLayout>
              <c:xMode val="edge"/>
              <c:yMode val="edge"/>
              <c:x val="1.9925280199252802E-2"/>
              <c:y val="0.4048263001977299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+mn-lt"/>
                <a:ea typeface="Arial"/>
                <a:cs typeface="Arial"/>
              </a:defRPr>
            </a:pPr>
            <a:endParaRPr lang="en-US"/>
          </a:p>
        </c:txPr>
        <c:crossAx val="13089254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505408"/>
        <c:axId val="133506944"/>
      </c:barChart>
      <c:catAx>
        <c:axId val="133505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33506944"/>
        <c:crosses val="autoZero"/>
        <c:auto val="1"/>
        <c:lblAlgn val="ctr"/>
        <c:lblOffset val="100"/>
        <c:noMultiLvlLbl val="0"/>
      </c:catAx>
      <c:valAx>
        <c:axId val="13350694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sz="1400" b="0" baseline="0" dirty="0"/>
                  <a:t>GMFR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3350540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'PFUs per Dose vs. GMT'!$A$25:$A$30</c:f>
              <c:strCache>
                <c:ptCount val="6"/>
                <c:pt idx="0">
                  <c:v>Full Dose SC</c:v>
                </c:pt>
                <c:pt idx="1">
                  <c:v>Full Dose ID</c:v>
                </c:pt>
                <c:pt idx="2">
                  <c:v>1/3 Dose SC</c:v>
                </c:pt>
                <c:pt idx="3">
                  <c:v>1/3 Dose ID</c:v>
                </c:pt>
                <c:pt idx="4">
                  <c:v>1/10 Dose ID</c:v>
                </c:pt>
                <c:pt idx="5">
                  <c:v>1/27 ID</c:v>
                </c:pt>
              </c:strCache>
            </c:strRef>
          </c:cat>
          <c:val>
            <c:numRef>
              <c:f>'PFUs per Dose vs. GMT'!$B$25:$B$30</c:f>
              <c:numCache>
                <c:formatCode>General</c:formatCode>
                <c:ptCount val="6"/>
                <c:pt idx="0">
                  <c:v>1.51</c:v>
                </c:pt>
                <c:pt idx="1">
                  <c:v>1.84</c:v>
                </c:pt>
                <c:pt idx="2">
                  <c:v>1.71</c:v>
                </c:pt>
                <c:pt idx="3">
                  <c:v>1.91</c:v>
                </c:pt>
                <c:pt idx="4">
                  <c:v>1.43</c:v>
                </c:pt>
                <c:pt idx="5">
                  <c:v>1.1399999999999999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3531136"/>
        <c:axId val="133532672"/>
      </c:barChart>
      <c:catAx>
        <c:axId val="13353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3532672"/>
        <c:crosses val="autoZero"/>
        <c:auto val="1"/>
        <c:lblAlgn val="ctr"/>
        <c:lblOffset val="100"/>
        <c:noMultiLvlLbl val="0"/>
      </c:catAx>
      <c:valAx>
        <c:axId val="13353267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0"/>
                </a:pPr>
                <a:r>
                  <a:rPr lang="en-US" sz="1200" b="0" dirty="0"/>
                  <a:t>GMFR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1335311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5.em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442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85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8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404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17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166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8834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21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04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02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6149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36063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/>
          <p:cNvPicPr>
            <a:picLocks noChangeAspect="1" noChangeArrowheads="1"/>
          </p:cNvPicPr>
          <p:nvPr userDrawn="1"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6200" y="6327775"/>
            <a:ext cx="12001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0" y="6019800"/>
            <a:ext cx="2354263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 userDrawn="1"/>
        </p:nvPicPr>
        <p:blipFill>
          <a:blip r:embed="rId7"/>
          <a:srcRect/>
          <a:stretch>
            <a:fillRect/>
          </a:stretch>
        </p:blipFill>
        <p:spPr bwMode="auto">
          <a:xfrm>
            <a:off x="5953125" y="439738"/>
            <a:ext cx="3187700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4D0EC-E792-49B8-8F30-DA18747067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763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5.xml"/><Relationship Id="rId26" Type="http://schemas.openxmlformats.org/officeDocument/2006/relationships/tags" Target="../tags/tag1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8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4.xml"/><Relationship Id="rId25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3.xml"/><Relationship Id="rId20" Type="http://schemas.openxmlformats.org/officeDocument/2006/relationships/tags" Target="../tags/tag7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2.xml"/><Relationship Id="rId23" Type="http://schemas.openxmlformats.org/officeDocument/2006/relationships/tags" Target="../tags/tag10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6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1.xml"/><Relationship Id="rId22" Type="http://schemas.openxmlformats.org/officeDocument/2006/relationships/tags" Target="../tags/tag9.xml"/><Relationship Id="rId27" Type="http://schemas.openxmlformats.org/officeDocument/2006/relationships/tags" Target="../tags/tag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D226C-FB20-447F-8758-DBE8EA3DFBE3}" type="datetimeFigureOut">
              <a:rPr lang="en-US" smtClean="0"/>
              <a:t>9/22/2014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8A0E5-CDB8-4327-BD6F-EC676B8A22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>
            <p:custDataLst>
              <p:tags r:id="rId14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>
            <p:custDataLst>
              <p:tags r:id="rId15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 userDrawn="1">
            <p:custDataLst>
              <p:tags r:id="rId16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 userDrawn="1">
            <p:custDataLst>
              <p:tags r:id="rId17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 userDrawn="1">
            <p:custDataLst>
              <p:tags r:id="rId18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 userDrawn="1">
            <p:custDataLst>
              <p:tags r:id="rId19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 userDrawn="1">
            <p:custDataLst>
              <p:tags r:id="rId20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 userDrawn="1">
            <p:custDataLst>
              <p:tags r:id="rId21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 userDrawn="1">
            <p:custDataLst>
              <p:tags r:id="rId22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 userDrawn="1">
            <p:custDataLst>
              <p:tags r:id="rId23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 userDrawn="1">
            <p:custDataLst>
              <p:tags r:id="rId24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 userDrawn="1">
            <p:custDataLst>
              <p:tags r:id="rId25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 userDrawn="1">
            <p:custDataLst>
              <p:tags r:id="rId26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 userDrawn="1">
            <p:custDataLst>
              <p:tags r:id="rId27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6337300"/>
            <a:ext cx="1104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513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flintderm.com/fd/LinkClick.aspx?link=112&amp;tabid=107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linicaltrials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itle 1"/>
          <p:cNvSpPr>
            <a:spLocks noGrp="1"/>
          </p:cNvSpPr>
          <p:nvPr>
            <p:ph type="ctrTitle" idx="4294967295"/>
          </p:nvPr>
        </p:nvSpPr>
        <p:spPr bwMode="auto">
          <a:xfrm>
            <a:off x="4953000" y="1981200"/>
            <a:ext cx="4038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0000"/>
          </a:bodyPr>
          <a:lstStyle/>
          <a:p>
            <a:r>
              <a:rPr lang="en-US" sz="4000" dirty="0"/>
              <a:t>Evaluation of ZOSTAVAX®</a:t>
            </a:r>
            <a:br>
              <a:rPr lang="en-US" sz="4000" dirty="0"/>
            </a:br>
            <a:r>
              <a:rPr lang="en-US" sz="4000" dirty="0"/>
              <a:t> Via the Intradermal Route Using the MicronJet™</a:t>
            </a:r>
            <a:endParaRPr lang="en-US" sz="4000" dirty="0" smtClean="0">
              <a:latin typeface="Arial" charset="0"/>
              <a:cs typeface="Arial" charset="0"/>
            </a:endParaRPr>
          </a:p>
        </p:txBody>
      </p:sp>
      <p:sp>
        <p:nvSpPr>
          <p:cNvPr id="5122" name="Subtitle 2"/>
          <p:cNvSpPr>
            <a:spLocks noGrp="1"/>
          </p:cNvSpPr>
          <p:nvPr>
            <p:ph type="subTitle" idx="4294967295"/>
          </p:nvPr>
        </p:nvSpPr>
        <p:spPr bwMode="auto">
          <a:xfrm>
            <a:off x="3429000" y="3733800"/>
            <a:ext cx="6324600" cy="3124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normAutofit fontScale="92500" lnSpcReduction="20000"/>
          </a:bodyPr>
          <a:lstStyle/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Presented by: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400" dirty="0" smtClean="0">
                <a:latin typeface="Arial" charset="0"/>
                <a:cs typeface="Arial" charset="0"/>
              </a:rPr>
              <a:t>Brian K. Meyer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US" sz="2400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200" dirty="0" smtClean="0">
                <a:latin typeface="Arial" charset="0"/>
                <a:cs typeface="Arial" charset="0"/>
              </a:rPr>
              <a:t>4</a:t>
            </a:r>
            <a:r>
              <a:rPr lang="en-US" sz="2200" baseline="30000" dirty="0" smtClean="0">
                <a:latin typeface="Arial" charset="0"/>
                <a:cs typeface="Arial" charset="0"/>
              </a:rPr>
              <a:t>th</a:t>
            </a:r>
            <a:r>
              <a:rPr lang="en-US" sz="2200" dirty="0" smtClean="0">
                <a:latin typeface="Arial" charset="0"/>
                <a:cs typeface="Arial" charset="0"/>
              </a:rPr>
              <a:t> International Conference on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200" dirty="0" smtClean="0">
                <a:latin typeface="Arial" charset="0"/>
                <a:cs typeface="Arial" charset="0"/>
              </a:rPr>
              <a:t>Vaccines and Vaccination</a:t>
            </a: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US" sz="2200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200" dirty="0" smtClean="0">
                <a:latin typeface="Arial" charset="0"/>
                <a:cs typeface="Arial" charset="0"/>
              </a:rPr>
              <a:t>Valencia, Spain</a:t>
            </a:r>
            <a:endParaRPr lang="en-US" sz="2200" dirty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endParaRPr lang="en-US" sz="2200" dirty="0" smtClean="0">
              <a:latin typeface="Arial" charset="0"/>
              <a:cs typeface="Arial" charset="0"/>
            </a:endParaRPr>
          </a:p>
          <a:p>
            <a:pPr algn="ctr" eaLnBrk="1" hangingPunct="1">
              <a:lnSpc>
                <a:spcPct val="90000"/>
              </a:lnSpc>
              <a:buFont typeface="Arial" charset="0"/>
              <a:buNone/>
            </a:pPr>
            <a:r>
              <a:rPr lang="en-US" sz="2200" dirty="0" smtClean="0">
                <a:latin typeface="Arial" charset="0"/>
                <a:cs typeface="Arial" charset="0"/>
              </a:rPr>
              <a:t>September 24-26, 2014</a:t>
            </a:r>
          </a:p>
        </p:txBody>
      </p:sp>
    </p:spTree>
    <p:extLst>
      <p:ext uri="{BB962C8B-B14F-4D97-AF65-F5344CB8AC3E}">
        <p14:creationId xmlns:p14="http://schemas.microsoft.com/office/powerpoint/2010/main" val="1392732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ZOSTAVAX® Vaccine Background</a:t>
            </a:r>
          </a:p>
          <a:p>
            <a:r>
              <a:rPr lang="en-US" dirty="0" smtClean="0"/>
              <a:t>Intradermal Vaccine Delivery</a:t>
            </a:r>
          </a:p>
          <a:p>
            <a:pPr lvl="1"/>
            <a:r>
              <a:rPr lang="en-US" dirty="0" smtClean="0"/>
              <a:t>MicronJet™</a:t>
            </a:r>
          </a:p>
          <a:p>
            <a:pPr lvl="1"/>
            <a:r>
              <a:rPr lang="en-US" dirty="0" smtClean="0"/>
              <a:t>Human Skin and Device Depth</a:t>
            </a:r>
          </a:p>
          <a:p>
            <a:r>
              <a:rPr lang="en-US" dirty="0" smtClean="0"/>
              <a:t>Pre-clinical considerations and studies</a:t>
            </a:r>
          </a:p>
          <a:p>
            <a:r>
              <a:rPr lang="en-US" dirty="0" smtClean="0"/>
              <a:t>Clinical Design</a:t>
            </a:r>
          </a:p>
          <a:p>
            <a:r>
              <a:rPr lang="en-US" dirty="0" smtClean="0"/>
              <a:t>Clinical Outcomes</a:t>
            </a:r>
          </a:p>
          <a:p>
            <a:pPr lvl="1"/>
            <a:r>
              <a:rPr lang="en-US" dirty="0" smtClean="0"/>
              <a:t>Geomean Titers</a:t>
            </a:r>
          </a:p>
          <a:p>
            <a:pPr lvl="1"/>
            <a:r>
              <a:rPr lang="en-US" dirty="0" smtClean="0"/>
              <a:t>ELISPOT Data</a:t>
            </a:r>
          </a:p>
          <a:p>
            <a:pPr lvl="1"/>
            <a:r>
              <a:rPr lang="en-US" smtClean="0"/>
              <a:t>Safety</a:t>
            </a:r>
            <a:endParaRPr lang="en-US" dirty="0" smtClean="0"/>
          </a:p>
          <a:p>
            <a:r>
              <a:rPr lang="en-US" dirty="0" smtClean="0"/>
              <a:t>Conclusions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55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/>
          <a:lstStyle/>
          <a:p>
            <a:r>
              <a:rPr lang="en-US" dirty="0" smtClean="0"/>
              <a:t>ZOSTAVAX®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229600" cy="3581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Vaccine to prevent shingles due to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reactivation of varicella</a:t>
            </a:r>
          </a:p>
          <a:p>
            <a:r>
              <a:rPr lang="en-US" dirty="0" smtClean="0"/>
              <a:t>Administered to ages 50 and older</a:t>
            </a:r>
          </a:p>
          <a:p>
            <a:r>
              <a:rPr lang="en-US" dirty="0" smtClean="0"/>
              <a:t>Provided by reconstituting a lyophilized cake in a glass vial with sterile diluent (water)</a:t>
            </a:r>
          </a:p>
          <a:p>
            <a:r>
              <a:rPr lang="en-US" dirty="0"/>
              <a:t>Subcutaneous </a:t>
            </a:r>
            <a:r>
              <a:rPr lang="en-US" dirty="0" smtClean="0"/>
              <a:t>administration using a staked needle, </a:t>
            </a:r>
            <a:r>
              <a:rPr lang="en-US" dirty="0"/>
              <a:t>single-dose</a:t>
            </a:r>
          </a:p>
          <a:p>
            <a:endParaRPr lang="en-US" dirty="0" smtClean="0"/>
          </a:p>
        </p:txBody>
      </p:sp>
      <p:pic>
        <p:nvPicPr>
          <p:cNvPr id="2050" name="Picture 2" descr="http://flintderm.com/fd/Portals/0/zostavax.jp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632" y="88232"/>
            <a:ext cx="2654968" cy="265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992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Intradermal Vaccine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Vaccines Delivered Intradermally</a:t>
            </a:r>
          </a:p>
          <a:p>
            <a:pPr lvl="1"/>
            <a:r>
              <a:rPr lang="en-US" dirty="0" smtClean="0"/>
              <a:t>BCG</a:t>
            </a:r>
          </a:p>
          <a:p>
            <a:pPr lvl="1"/>
            <a:r>
              <a:rPr lang="en-US" dirty="0" smtClean="0"/>
              <a:t>Fluzone® Intradermal</a:t>
            </a:r>
          </a:p>
          <a:p>
            <a:pPr lvl="1"/>
            <a:r>
              <a:rPr lang="en-US" dirty="0" smtClean="0"/>
              <a:t>Several rabies vaccines</a:t>
            </a:r>
          </a:p>
          <a:p>
            <a:r>
              <a:rPr lang="en-US" dirty="0" smtClean="0"/>
              <a:t>Other vaccines being investigated via the intradermal route (</a:t>
            </a:r>
            <a:r>
              <a:rPr lang="en-US" dirty="0" smtClean="0">
                <a:hlinkClick r:id="rId2"/>
              </a:rPr>
              <a:t>www.clinicaltrials.gov</a:t>
            </a:r>
            <a:r>
              <a:rPr lang="en-US" dirty="0" smtClean="0"/>
              <a:t>)</a:t>
            </a:r>
          </a:p>
          <a:p>
            <a:r>
              <a:rPr lang="en-US" dirty="0" smtClean="0"/>
              <a:t>We evaluated the intradermal delivery of ZOSTAVAX®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76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74638"/>
            <a:ext cx="8229600" cy="79216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dirty="0" smtClean="0">
                <a:latin typeface="Calibri" panose="020F0502020204030204" pitchFamily="34" charset="0"/>
                <a:cs typeface="Calibri" panose="020F0502020204030204" pitchFamily="34" charset="0"/>
              </a:rPr>
              <a:t>MicronJet</a:t>
            </a:r>
            <a:r>
              <a:rPr lang="en-US" sz="4000" dirty="0" smtClean="0">
                <a:latin typeface="Arial" charset="0"/>
                <a:cs typeface="Arial" charset="0"/>
              </a:rPr>
              <a:t>™</a:t>
            </a:r>
          </a:p>
        </p:txBody>
      </p:sp>
      <p:pic>
        <p:nvPicPr>
          <p:cNvPr id="1229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76400"/>
            <a:ext cx="1077913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5"/>
          <p:cNvSpPr txBox="1">
            <a:spLocks noChangeArrowheads="1"/>
          </p:cNvSpPr>
          <p:nvPr/>
        </p:nvSpPr>
        <p:spPr bwMode="auto">
          <a:xfrm>
            <a:off x="457200" y="3124200"/>
            <a:ext cx="958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0.1 mL</a:t>
            </a:r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1295400" y="3429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 flipH="1">
            <a:off x="1295400" y="25146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228600" y="2133600"/>
            <a:ext cx="12842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MicronJet</a:t>
            </a:r>
          </a:p>
        </p:txBody>
      </p:sp>
      <p:pic>
        <p:nvPicPr>
          <p:cNvPr id="12295" name="Picture 9" descr="1-s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81400" y="1676400"/>
            <a:ext cx="2362200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Line 10"/>
          <p:cNvSpPr>
            <a:spLocks noChangeShapeType="1"/>
          </p:cNvSpPr>
          <p:nvPr/>
        </p:nvSpPr>
        <p:spPr bwMode="auto">
          <a:xfrm>
            <a:off x="2286000" y="2895600"/>
            <a:ext cx="2133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297" name="Line 11"/>
          <p:cNvSpPr>
            <a:spLocks noChangeShapeType="1"/>
          </p:cNvSpPr>
          <p:nvPr/>
        </p:nvSpPr>
        <p:spPr bwMode="auto">
          <a:xfrm>
            <a:off x="2133600" y="19812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pic>
        <p:nvPicPr>
          <p:cNvPr id="12298" name="Picture 12" descr="p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1676400"/>
            <a:ext cx="1281113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9" name="Line 13"/>
          <p:cNvSpPr>
            <a:spLocks noChangeShapeType="1"/>
          </p:cNvSpPr>
          <p:nvPr/>
        </p:nvSpPr>
        <p:spPr bwMode="auto">
          <a:xfrm>
            <a:off x="4953000" y="1981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2300" name="Text Box 14"/>
          <p:cNvSpPr txBox="1">
            <a:spLocks noChangeArrowheads="1"/>
          </p:cNvSpPr>
          <p:nvPr/>
        </p:nvSpPr>
        <p:spPr bwMode="auto">
          <a:xfrm>
            <a:off x="6553200" y="2819400"/>
            <a:ext cx="18113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Silicon Needle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3429000" y="4267200"/>
            <a:ext cx="44196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400" dirty="0"/>
              <a:t> 3 Silicon microneedles</a:t>
            </a:r>
          </a:p>
          <a:p>
            <a:pPr>
              <a:buFontTx/>
              <a:buChar char="•"/>
            </a:pPr>
            <a:r>
              <a:rPr lang="en-US" sz="2400" dirty="0"/>
              <a:t> 600 microns in length</a:t>
            </a:r>
          </a:p>
          <a:p>
            <a:pPr>
              <a:buFontTx/>
              <a:buChar char="•"/>
            </a:pPr>
            <a:r>
              <a:rPr lang="en-US" sz="2400" dirty="0"/>
              <a:t> Polycarbonate Luer-loc hub</a:t>
            </a:r>
          </a:p>
          <a:p>
            <a:pPr>
              <a:buFontTx/>
              <a:buChar char="•"/>
            </a:pPr>
            <a:r>
              <a:rPr lang="en-US" sz="2400" dirty="0"/>
              <a:t> Attaches to a 1 mL syringe</a:t>
            </a:r>
          </a:p>
          <a:p>
            <a:pPr>
              <a:buFontTx/>
              <a:buChar char="•"/>
            </a:pPr>
            <a:r>
              <a:rPr lang="en-US" sz="2400" dirty="0"/>
              <a:t> Targets epidermis</a:t>
            </a:r>
          </a:p>
        </p:txBody>
      </p:sp>
      <p:sp>
        <p:nvSpPr>
          <p:cNvPr id="12302" name="Text Box 4"/>
          <p:cNvSpPr txBox="1">
            <a:spLocks noChangeArrowheads="1"/>
          </p:cNvSpPr>
          <p:nvPr/>
        </p:nvSpPr>
        <p:spPr bwMode="auto">
          <a:xfrm>
            <a:off x="8172450" y="6400800"/>
            <a:ext cx="9715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200" dirty="0"/>
              <a:t>Ref. 31, 32 </a:t>
            </a:r>
          </a:p>
        </p:txBody>
      </p:sp>
    </p:spTree>
    <p:extLst>
      <p:ext uri="{BB962C8B-B14F-4D97-AF65-F5344CB8AC3E}">
        <p14:creationId xmlns:p14="http://schemas.microsoft.com/office/powerpoint/2010/main" val="360231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489" y="1701387"/>
            <a:ext cx="6477000" cy="404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39ADEC-2A6E-4CA4-9E40-0173DEF3F53B}" type="slidenum">
              <a:rPr lang="en-US" altLang="en-US"/>
              <a:pPr/>
              <a:t>6</a:t>
            </a:fld>
            <a:endParaRPr lang="en-US" altLang="en-US" dirty="0"/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91400" cy="684213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Human Skin and Intradermal Device Depth</a:t>
            </a:r>
          </a:p>
        </p:txBody>
      </p:sp>
      <p:sp>
        <p:nvSpPr>
          <p:cNvPr id="271366" name="Line 6"/>
          <p:cNvSpPr>
            <a:spLocks noChangeShapeType="1"/>
          </p:cNvSpPr>
          <p:nvPr/>
        </p:nvSpPr>
        <p:spPr bwMode="auto">
          <a:xfrm>
            <a:off x="2971800" y="2057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1367" name="Line 7"/>
          <p:cNvSpPr>
            <a:spLocks noChangeShapeType="1"/>
          </p:cNvSpPr>
          <p:nvPr/>
        </p:nvSpPr>
        <p:spPr bwMode="auto">
          <a:xfrm>
            <a:off x="3088105" y="2057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1368" name="Line 8"/>
          <p:cNvSpPr>
            <a:spLocks noChangeShapeType="1"/>
          </p:cNvSpPr>
          <p:nvPr/>
        </p:nvSpPr>
        <p:spPr bwMode="auto">
          <a:xfrm>
            <a:off x="3244516" y="2057400"/>
            <a:ext cx="0" cy="1371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71369" name="Text Box 9"/>
          <p:cNvSpPr txBox="1">
            <a:spLocks noChangeArrowheads="1"/>
          </p:cNvSpPr>
          <p:nvPr/>
        </p:nvSpPr>
        <p:spPr bwMode="auto">
          <a:xfrm>
            <a:off x="2633130" y="1253261"/>
            <a:ext cx="1222771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dirty="0"/>
              <a:t>MicronJet</a:t>
            </a:r>
          </a:p>
          <a:p>
            <a:r>
              <a:rPr lang="en-US" altLang="en-US" sz="2000" dirty="0"/>
              <a:t>  </a:t>
            </a:r>
            <a:r>
              <a:rPr lang="en-US" altLang="en-US" sz="2000" dirty="0" smtClean="0"/>
              <a:t>600 </a:t>
            </a:r>
            <a:r>
              <a:rPr lang="en-US" altLang="en-US" sz="2000" dirty="0">
                <a:latin typeface="Symbol" pitchFamily="18" charset="2"/>
              </a:rPr>
              <a:t>m</a:t>
            </a:r>
            <a:r>
              <a:rPr lang="en-US" altLang="en-US" sz="2000" dirty="0"/>
              <a:t>m</a:t>
            </a:r>
          </a:p>
        </p:txBody>
      </p:sp>
      <p:sp>
        <p:nvSpPr>
          <p:cNvPr id="271370" name="Text Box 10"/>
          <p:cNvSpPr txBox="1">
            <a:spLocks noChangeArrowheads="1"/>
          </p:cNvSpPr>
          <p:nvPr/>
        </p:nvSpPr>
        <p:spPr bwMode="auto">
          <a:xfrm>
            <a:off x="1399629" y="1057870"/>
            <a:ext cx="139333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 smtClean="0"/>
              <a:t>  FLUZONE® </a:t>
            </a:r>
            <a:br>
              <a:rPr lang="en-US" altLang="en-US" dirty="0" smtClean="0"/>
            </a:br>
            <a:r>
              <a:rPr lang="en-US" altLang="en-US" dirty="0" smtClean="0"/>
              <a:t>Intradermal</a:t>
            </a:r>
            <a:r>
              <a:rPr lang="en-US" altLang="en-US" sz="1800" dirty="0" smtClean="0"/>
              <a:t> </a:t>
            </a:r>
            <a:endParaRPr lang="en-US" altLang="en-US" sz="1800" dirty="0"/>
          </a:p>
          <a:p>
            <a:r>
              <a:rPr lang="en-US" altLang="en-US" sz="1800" dirty="0"/>
              <a:t>  </a:t>
            </a:r>
            <a:r>
              <a:rPr lang="en-US" altLang="en-US" sz="1800" dirty="0" smtClean="0"/>
              <a:t> 1500 </a:t>
            </a:r>
            <a:r>
              <a:rPr lang="en-US" altLang="en-US" sz="1800" dirty="0">
                <a:latin typeface="Symbol" pitchFamily="18" charset="2"/>
              </a:rPr>
              <a:t>m</a:t>
            </a:r>
            <a:r>
              <a:rPr lang="en-US" altLang="en-US" sz="1800" dirty="0"/>
              <a:t>m</a:t>
            </a:r>
          </a:p>
        </p:txBody>
      </p:sp>
      <p:sp>
        <p:nvSpPr>
          <p:cNvPr id="271371" name="Line 11"/>
          <p:cNvSpPr>
            <a:spLocks noChangeShapeType="1"/>
          </p:cNvSpPr>
          <p:nvPr/>
        </p:nvSpPr>
        <p:spPr bwMode="auto">
          <a:xfrm>
            <a:off x="2057400" y="1981200"/>
            <a:ext cx="0" cy="2971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246581" y="2274838"/>
            <a:ext cx="18962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Stratum Corneum</a:t>
            </a:r>
          </a:p>
          <a:p>
            <a:endParaRPr lang="en-US" dirty="0" smtClean="0"/>
          </a:p>
          <a:p>
            <a:r>
              <a:rPr lang="en-US" dirty="0" smtClean="0"/>
              <a:t>Epidermis</a:t>
            </a:r>
          </a:p>
          <a:p>
            <a:endParaRPr lang="en-US" dirty="0" smtClean="0"/>
          </a:p>
          <a:p>
            <a:r>
              <a:rPr lang="en-US" dirty="0" smtClean="0"/>
              <a:t>Papillary Dermis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Reticular Dermis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7145" y="5749512"/>
            <a:ext cx="11256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(www.istock.com)</a:t>
            </a:r>
            <a:endParaRPr lang="en-US" sz="10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7094401" y="2362200"/>
            <a:ext cx="15597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097971" y="2878555"/>
            <a:ext cx="14861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077478" y="3467100"/>
            <a:ext cx="17289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7241225" y="2362200"/>
            <a:ext cx="9146" cy="304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072122" y="3886200"/>
            <a:ext cx="16910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094401" y="5410200"/>
            <a:ext cx="14950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06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51403-4131-430B-81BC-DA6C32468D4B}" type="slidenum">
              <a:rPr lang="en-US" altLang="en-US"/>
              <a:pPr/>
              <a:t>7</a:t>
            </a:fld>
            <a:endParaRPr lang="en-US" altLang="en-US" dirty="0"/>
          </a:p>
        </p:txBody>
      </p:sp>
      <p:sp>
        <p:nvSpPr>
          <p:cNvPr id="261125" name="Rectangle 5"/>
          <p:cNvSpPr>
            <a:spLocks noChangeArrowheads="1"/>
          </p:cNvSpPr>
          <p:nvPr/>
        </p:nvSpPr>
        <p:spPr bwMode="auto">
          <a:xfrm>
            <a:off x="304799" y="762000"/>
            <a:ext cx="8940653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 smtClean="0"/>
              <a:t> Subcutaneous administration of ZOSTAVAX®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ZOSTAVAX® administered by reconstituting 1 vial in 0.7 mL diluent (water)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Administer 0.65 mL subcutaneously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 smtClean="0"/>
              <a:t> Intradermal administration of ZOSTAVAX®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 smtClean="0"/>
              <a:t>Full-dose</a:t>
            </a:r>
            <a:r>
              <a:rPr lang="en-US" altLang="en-US" sz="2000" dirty="0"/>
              <a:t>, 1/3, 1/10, 1/27 Dose </a:t>
            </a:r>
            <a:r>
              <a:rPr lang="en-US" altLang="en-US" sz="2000" dirty="0" smtClean="0"/>
              <a:t>ID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Full Dose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 smtClean="0"/>
              <a:t> 0.15 mL maximum volume per injection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Re-constituted 2 vials in 0.35 mL diluent each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2 injections of 0.15 mL each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1/3 dose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Re-constitution in 0.3 mL water, administer 0.1 mL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1/10 dose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Re-constitution in 1 mL water, administer 0.1 mL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 smtClean="0"/>
              <a:t>1/27 dose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Re-constitution in 2.7 mL saline, administer 0.1 mL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Performed syringeability studies with all doses and measured vaccine potency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Pre-Clinical Considerations and Studies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07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A51403-4131-430B-81BC-DA6C32468D4B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261125" name="Rectangle 5"/>
          <p:cNvSpPr>
            <a:spLocks noChangeArrowheads="1"/>
          </p:cNvSpPr>
          <p:nvPr/>
        </p:nvSpPr>
        <p:spPr bwMode="auto">
          <a:xfrm>
            <a:off x="685800" y="1219200"/>
            <a:ext cx="7736092" cy="3043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 smtClean="0"/>
              <a:t> 221 </a:t>
            </a:r>
            <a:r>
              <a:rPr lang="en-US" altLang="en-US" sz="2000" dirty="0"/>
              <a:t>patients enrolled, 3 clinical sites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Partially Blinded Randomized Trial to evaluate the Immunogenicity and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</a:pPr>
            <a:r>
              <a:rPr lang="en-US" altLang="en-US" sz="2000" dirty="0"/>
              <a:t>  </a:t>
            </a:r>
            <a:r>
              <a:rPr lang="en-US" altLang="en-US" sz="2000" dirty="0" smtClean="0"/>
              <a:t> Safety </a:t>
            </a:r>
            <a:r>
              <a:rPr lang="en-US" altLang="en-US" sz="2000" dirty="0"/>
              <a:t>of Zostavax™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dirty="0"/>
              <a:t> Groups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Full-dose SC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1/3 dose SC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Full-dose, 1/3, 1/10, 1/27 Dose </a:t>
            </a:r>
            <a:r>
              <a:rPr lang="en-US" altLang="en-US" sz="2000" dirty="0" smtClean="0"/>
              <a:t>ID using the MicronJet</a:t>
            </a:r>
            <a:endParaRPr lang="en-US" altLang="en-US" sz="2000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Evaluated </a:t>
            </a:r>
            <a:r>
              <a:rPr lang="en-US" altLang="en-US" sz="2000" dirty="0"/>
              <a:t>a geometric mean fold rise from baseline in </a:t>
            </a:r>
            <a:r>
              <a:rPr lang="en-US" altLang="en-US" sz="2000" dirty="0" smtClean="0"/>
              <a:t>VZV-antibodies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9999"/>
              </a:buClr>
              <a:buFontTx/>
              <a:buChar char="•"/>
            </a:pPr>
            <a:r>
              <a:rPr lang="en-US" altLang="en-US" sz="2000" dirty="0"/>
              <a:t> </a:t>
            </a:r>
            <a:r>
              <a:rPr lang="en-US" altLang="en-US" sz="2000" dirty="0" smtClean="0"/>
              <a:t>ELISPOT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Clinical Design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416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1143000"/>
          </a:xfrm>
        </p:spPr>
        <p:txBody>
          <a:bodyPr/>
          <a:lstStyle/>
          <a:p>
            <a:r>
              <a:rPr lang="en-US" dirty="0" smtClean="0"/>
              <a:t>Titer / Geomean-Fold Rise (GMFR)</a:t>
            </a:r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2364070"/>
              </p:ext>
            </p:extLst>
          </p:nvPr>
        </p:nvGraphicFramePr>
        <p:xfrm>
          <a:off x="533400" y="1371600"/>
          <a:ext cx="8077200" cy="464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0557599"/>
              </p:ext>
            </p:extLst>
          </p:nvPr>
        </p:nvGraphicFramePr>
        <p:xfrm>
          <a:off x="685800" y="1295400"/>
          <a:ext cx="7848600" cy="449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258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ELISPOT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8130943"/>
              </p:ext>
            </p:extLst>
          </p:nvPr>
        </p:nvGraphicFramePr>
        <p:xfrm>
          <a:off x="838200" y="1219200"/>
          <a:ext cx="75438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512047"/>
              </p:ext>
            </p:extLst>
          </p:nvPr>
        </p:nvGraphicFramePr>
        <p:xfrm>
          <a:off x="762000" y="1295400"/>
          <a:ext cx="7239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9877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92722" y="1295400"/>
            <a:ext cx="81794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Utilized a Vaccine Report Card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Previously validated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Subjects recorded daily oral temperatures and injection-site and systemic adverse experiences from Day 1 to 42 Post-vaccination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Document injection site reactions (redness, swelling, pain/tenderness) within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     5 days of vaccination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5288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24955" y="152009"/>
            <a:ext cx="8229600" cy="1143000"/>
          </a:xfrm>
        </p:spPr>
        <p:txBody>
          <a:bodyPr/>
          <a:lstStyle/>
          <a:p>
            <a:r>
              <a:rPr lang="en-US" dirty="0" smtClean="0"/>
              <a:t>SAFETY (continued)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9589077"/>
              </p:ext>
            </p:extLst>
          </p:nvPr>
        </p:nvGraphicFramePr>
        <p:xfrm>
          <a:off x="152400" y="1629618"/>
          <a:ext cx="8763000" cy="41615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06016"/>
                <a:gridCol w="922120"/>
                <a:gridCol w="922120"/>
                <a:gridCol w="914598"/>
                <a:gridCol w="930356"/>
                <a:gridCol w="922835"/>
                <a:gridCol w="922120"/>
                <a:gridCol w="922835"/>
              </a:tblGrid>
              <a:tr h="43927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Full SC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1/3 SC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Full ID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1/3 ID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1/10 ID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1/27 ID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Placebo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n (%)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Subjects in Population 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52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34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34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35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34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34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39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With one of more Injection Site AEs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27  (51.9)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7  (20.6)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27  (79.4)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22  (62.9)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19  (55.9)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19  (55.9)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5  (12.8)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531758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General Disorders and administration site conditions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000" dirty="0">
                          <a:effectLst/>
                        </a:rPr>
                        <a:t>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anaesthesia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(2.9)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erythema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16  (30.8)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5  (14.7) 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26  (76.5)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20  (57.1)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16  (47.1)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18  (52.9)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4  (10.3)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haematoma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2  (3.8)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induration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5  (9.6)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2  (5.9)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12  (35.3)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12  (34.3)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11  (32.4)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10  (29.4)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(2.6)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pain    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15  (28.8)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5  (14.7) 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b="0" dirty="0">
                          <a:effectLst/>
                        </a:rPr>
                        <a:t>8  (23.5) </a:t>
                      </a:r>
                      <a:endParaRPr lang="en-US" sz="1200" b="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9  (25.7)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5  (14.7)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6  (17.6)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pruritus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(1.9)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2  (5.9)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  (8.8)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3  (8.6)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(2.9)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(2.9)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rash    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(1.9)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scab    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  (2.9)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0  (0)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  <a:tr h="265879">
                <a:tc>
                  <a:txBody>
                    <a:bodyPr/>
                    <a:lstStyle/>
                    <a:p>
                      <a:pPr marL="101600" marR="635" indent="-101600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 Injection site swelling                              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13  (25)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4  (11.8)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13  (38.2)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8  (22.9)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6  (17.6)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7  (20.6)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75"/>
                        </a:spcBef>
                        <a:spcAft>
                          <a:spcPts val="75"/>
                        </a:spcAft>
                      </a:pPr>
                      <a:r>
                        <a:rPr lang="en-US" sz="1000" dirty="0">
                          <a:effectLst/>
                        </a:rPr>
                        <a:t>2  (5.1)  </a:t>
                      </a:r>
                      <a:endParaRPr lang="en-US" sz="1200" dirty="0">
                        <a:effectLst/>
                        <a:latin typeface="Times New Roman"/>
                        <a:ea typeface="MS Mincho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38943" y="1219200"/>
            <a:ext cx="64913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Table 1. Subjects With Injection Site Adverse Events (Reldays 1 to 5)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860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39624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ZOSTAVAX® delivered </a:t>
            </a:r>
            <a:r>
              <a:rPr lang="en-US" dirty="0" smtClean="0"/>
              <a:t>intradermally with the MicronJet </a:t>
            </a:r>
            <a:r>
              <a:rPr lang="en-US" dirty="0"/>
              <a:t>had a GMFR </a:t>
            </a:r>
            <a:r>
              <a:rPr lang="en-US" dirty="0" smtClean="0"/>
              <a:t>point estimate that was 2-fold higher when </a:t>
            </a:r>
            <a:r>
              <a:rPr lang="en-US" dirty="0"/>
              <a:t>compared to the standard, subcutaneous </a:t>
            </a:r>
            <a:r>
              <a:rPr lang="en-US" dirty="0" smtClean="0"/>
              <a:t>route</a:t>
            </a:r>
          </a:p>
          <a:p>
            <a:r>
              <a:rPr lang="en-US" dirty="0" smtClean="0"/>
              <a:t>ZOSTAVAX® delivered intradermally using the MicronJet may result in enhanced immunogenicity when compared to subcutaneous delivery using a staked needle, as measured by gpELISA in adults 50 years and older</a:t>
            </a:r>
          </a:p>
          <a:p>
            <a:pPr lvl="1"/>
            <a:r>
              <a:rPr lang="en-US" dirty="0" smtClean="0"/>
              <a:t>An efficacy study would be required to establish this point</a:t>
            </a:r>
          </a:p>
          <a:p>
            <a:pPr lvl="1"/>
            <a:r>
              <a:rPr lang="en-US" dirty="0" smtClean="0"/>
              <a:t>The full dose for the 50-59 age group was atypically low vs. historical data</a:t>
            </a:r>
          </a:p>
          <a:p>
            <a:pPr lvl="1"/>
            <a:r>
              <a:rPr lang="en-US" dirty="0" smtClean="0"/>
              <a:t>Full dose was administered with the MicronJet with two 0.15 mL doses</a:t>
            </a:r>
            <a:endParaRPr lang="en-US" dirty="0"/>
          </a:p>
          <a:p>
            <a:r>
              <a:rPr lang="en-US" dirty="0" smtClean="0"/>
              <a:t>A dose-response was observed for the intradermal route with the MicronJet</a:t>
            </a:r>
          </a:p>
          <a:p>
            <a:r>
              <a:rPr lang="en-US" dirty="0" smtClean="0"/>
              <a:t>A fraction of the full dose with the MicronJet yielded similar gpELISA and ELISPOT values as compared to the full dose given subcutaneously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300" dirty="0" smtClean="0"/>
              <a:t>A larger </a:t>
            </a:r>
            <a:r>
              <a:rPr lang="en-US" sz="3300" dirty="0"/>
              <a:t>percentage of subjects in ID vaccinations reported injection site erythema and induration when compared to subcutaneous </a:t>
            </a:r>
            <a:r>
              <a:rPr lang="en-US" sz="3300" dirty="0" smtClean="0"/>
              <a:t>vaccination</a:t>
            </a:r>
            <a:endParaRPr lang="en-US" dirty="0" smtClean="0"/>
          </a:p>
          <a:p>
            <a:r>
              <a:rPr lang="en-US" dirty="0" smtClean="0"/>
              <a:t>Use of the MicronJet resulted in less injection site pain with the full dose when compared to subcutaneous delivery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63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130" y="99392"/>
            <a:ext cx="8229600" cy="1143000"/>
          </a:xfrm>
        </p:spPr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71290" y="1139688"/>
            <a:ext cx="2569934" cy="5853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Chan Beals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Leon Carayannopoulos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Keith Chirgwin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Jeffrey Chodakewitz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Amlan Dutta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 smtClean="0">
                <a:solidFill>
                  <a:srgbClr val="000000"/>
                </a:solidFill>
              </a:rPr>
              <a:t>Robert K. Evans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 smtClean="0">
                <a:solidFill>
                  <a:srgbClr val="000000"/>
                </a:solidFill>
              </a:rPr>
              <a:t>Alison </a:t>
            </a:r>
            <a:r>
              <a:rPr lang="en-US" altLang="en-US" sz="1800" b="0" dirty="0">
                <a:solidFill>
                  <a:srgbClr val="000000"/>
                </a:solidFill>
              </a:rPr>
              <a:t>Fisher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Laura George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Barry Gertz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Richard Haupt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Gary Herman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Joseph Heyse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David Kaufman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David Kaslow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John Konz</a:t>
            </a:r>
          </a:p>
          <a:p>
            <a:pPr>
              <a:lnSpc>
                <a:spcPct val="130000"/>
              </a:lnSpc>
              <a:buClr>
                <a:schemeClr val="accent2"/>
              </a:buClr>
              <a:buSzPct val="110000"/>
              <a:buFont typeface="Wingdings" pitchFamily="2" charset="2"/>
              <a:buNone/>
            </a:pPr>
            <a:r>
              <a:rPr lang="en-US" altLang="en-US" sz="1800" b="0" dirty="0">
                <a:solidFill>
                  <a:srgbClr val="000000"/>
                </a:solidFill>
              </a:rPr>
              <a:t>Kenneth Lasseter*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3189840" y="1139688"/>
            <a:ext cx="2374900" cy="579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" tIns="18288" rIns="18288" bIns="18288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Myron Levin*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 smtClean="0">
                <a:solidFill>
                  <a:srgbClr val="000000"/>
                </a:solidFill>
              </a:rPr>
              <a:t>Yotam Levin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 smtClean="0">
                <a:solidFill>
                  <a:srgbClr val="000000"/>
                </a:solidFill>
              </a:rPr>
              <a:t>Devan </a:t>
            </a:r>
            <a:r>
              <a:rPr lang="en-US" altLang="en-US" sz="1800" b="0" dirty="0">
                <a:solidFill>
                  <a:srgbClr val="000000"/>
                </a:solidFill>
              </a:rPr>
              <a:t>Mehrotra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 smtClean="0">
                <a:solidFill>
                  <a:srgbClr val="000000"/>
                </a:solidFill>
              </a:rPr>
              <a:t>Lori </a:t>
            </a:r>
            <a:r>
              <a:rPr lang="en-US" altLang="en-US" sz="1800" b="0" dirty="0">
                <a:solidFill>
                  <a:srgbClr val="000000"/>
                </a:solidFill>
              </a:rPr>
              <a:t>Mixson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Richard Murray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Janie Parrino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Oscar Puig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Radha Railkar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Sangeetha Sagar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Andrea Schaeffer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Eric Sheldon*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John Shiver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Keiko Simon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Aubrey Stoch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>
                <a:solidFill>
                  <a:srgbClr val="000000"/>
                </a:solidFill>
              </a:rPr>
              <a:t>I-Ming </a:t>
            </a:r>
            <a:r>
              <a:rPr lang="en-US" altLang="en-US" sz="1800" b="0" dirty="0" smtClean="0">
                <a:solidFill>
                  <a:srgbClr val="000000"/>
                </a:solidFill>
              </a:rPr>
              <a:t>Wang</a:t>
            </a:r>
          </a:p>
          <a:p>
            <a:pPr eaLnBrk="1" hangingPunct="1">
              <a:lnSpc>
                <a:spcPct val="130000"/>
              </a:lnSpc>
            </a:pPr>
            <a:endParaRPr lang="en-US" altLang="en-US" sz="1800" b="0" dirty="0">
              <a:solidFill>
                <a:srgbClr val="000000"/>
              </a:solidFill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5564740" y="1148464"/>
            <a:ext cx="2374900" cy="719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288" tIns="18288" rIns="18288" bIns="18288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en-US" sz="1800" b="0" dirty="0" smtClean="0">
                <a:solidFill>
                  <a:srgbClr val="000000"/>
                </a:solidFill>
              </a:rPr>
              <a:t>Julie Waterbury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en-US" sz="1800" b="0" dirty="0" smtClean="0">
                <a:solidFill>
                  <a:srgbClr val="000000"/>
                </a:solidFill>
              </a:rPr>
              <a:t>Marian </a:t>
            </a:r>
            <a:r>
              <a:rPr lang="en-US" altLang="en-US" sz="1800" b="0" dirty="0">
                <a:solidFill>
                  <a:srgbClr val="000000"/>
                </a:solidFill>
              </a:rPr>
              <a:t>Wentworth</a:t>
            </a:r>
          </a:p>
        </p:txBody>
      </p:sp>
    </p:spTree>
    <p:extLst>
      <p:ext uri="{BB962C8B-B14F-4D97-AF65-F5344CB8AC3E}">
        <p14:creationId xmlns:p14="http://schemas.microsoft.com/office/powerpoint/2010/main" val="288018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ERCKTAG" val="MerckDocSensitivityFooter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1056</Words>
  <Application>Microsoft Office PowerPoint</Application>
  <PresentationFormat>On-screen Show (4:3)</PresentationFormat>
  <Paragraphs>261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Evaluation of ZOSTAVAX®  Via the Intradermal Route Using the MicronJet™</vt:lpstr>
      <vt:lpstr>Overview</vt:lpstr>
      <vt:lpstr>ZOSTAVAX®</vt:lpstr>
      <vt:lpstr>Intradermal Vaccine Delivery</vt:lpstr>
      <vt:lpstr>MicronJet™</vt:lpstr>
      <vt:lpstr>Human Skin and Intradermal Device Depth</vt:lpstr>
      <vt:lpstr>Pre-Clinical Considerations and Studies </vt:lpstr>
      <vt:lpstr>Clinical Design </vt:lpstr>
      <vt:lpstr>Titer / Geomean-Fold Rise (GMFR)</vt:lpstr>
      <vt:lpstr>ELISPOT</vt:lpstr>
      <vt:lpstr>SAFETY</vt:lpstr>
      <vt:lpstr>SAFETY (continued)</vt:lpstr>
      <vt:lpstr>Conclusions</vt:lpstr>
      <vt:lpstr>Acknowledgements</vt:lpstr>
    </vt:vector>
  </TitlesOfParts>
  <Company>Merck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ZOSTAVAX®  Via the Intradermal Route Using the MicronJet™  Presented by Brian K. Meyer Merck &amp; Co.  4th International Conference on  Vaccines and Vaccination 24-26 September Valencia, Spain</dc:title>
  <dc:creator>meyerbri</dc:creator>
  <cp:lastModifiedBy>meyerbri</cp:lastModifiedBy>
  <cp:revision>50</cp:revision>
  <dcterms:created xsi:type="dcterms:W3CDTF">2014-08-28T20:09:14Z</dcterms:created>
  <dcterms:modified xsi:type="dcterms:W3CDTF">2014-09-22T16:10:03Z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rckDocSensitivity">
    <vt:i4>1</vt:i4>
  </property>
  <property fmtid="{D5CDD505-2E9C-101B-9397-08002B2CF9AE}" pid="3" name="MerckDocSensitivityHeader">
    <vt:bool>false</vt:bool>
  </property>
  <property fmtid="{D5CDD505-2E9C-101B-9397-08002B2CF9AE}" pid="4" name="MerckDocSensitivityFooter">
    <vt:bool>true</vt:bool>
  </property>
  <property fmtid="{D5CDD505-2E9C-101B-9397-08002B2CF9AE}" pid="5" name="_AdHocReviewCycleID">
    <vt:i4>1968248853</vt:i4>
  </property>
  <property fmtid="{D5CDD505-2E9C-101B-9397-08002B2CF9AE}" pid="6" name="_NewReviewCycle">
    <vt:lpwstr/>
  </property>
  <property fmtid="{D5CDD505-2E9C-101B-9397-08002B2CF9AE}" pid="7" name="_EmailSubject">
    <vt:lpwstr>Power Point Presentation Vaccines-2014</vt:lpwstr>
  </property>
  <property fmtid="{D5CDD505-2E9C-101B-9397-08002B2CF9AE}" pid="8" name="_AuthorEmail">
    <vt:lpwstr>brian_meyer@merck.com</vt:lpwstr>
  </property>
  <property fmtid="{D5CDD505-2E9C-101B-9397-08002B2CF9AE}" pid="9" name="_AuthorEmailDisplayName">
    <vt:lpwstr>Meyer, Brian K</vt:lpwstr>
  </property>
</Properties>
</file>