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3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8" r:id="rId3"/>
    <p:sldId id="270" r:id="rId4"/>
    <p:sldId id="269" r:id="rId5"/>
    <p:sldId id="286" r:id="rId6"/>
    <p:sldId id="275" r:id="rId7"/>
    <p:sldId id="271" r:id="rId8"/>
    <p:sldId id="278" r:id="rId9"/>
    <p:sldId id="272" r:id="rId10"/>
    <p:sldId id="279" r:id="rId11"/>
    <p:sldId id="277" r:id="rId12"/>
    <p:sldId id="273" r:id="rId13"/>
    <p:sldId id="281" r:id="rId14"/>
    <p:sldId id="282" r:id="rId15"/>
    <p:sldId id="283" r:id="rId16"/>
    <p:sldId id="274" r:id="rId17"/>
    <p:sldId id="276" r:id="rId18"/>
    <p:sldId id="280" r:id="rId19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92978" autoAdjust="0"/>
  </p:normalViewPr>
  <p:slideViewPr>
    <p:cSldViewPr>
      <p:cViewPr varScale="1">
        <p:scale>
          <a:sx n="63" d="100"/>
          <a:sy n="63" d="100"/>
        </p:scale>
        <p:origin x="89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Gender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DE9-43B0-9ACA-9F91C84B5C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DE9-43B0-9ACA-9F91C84B5C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0.50700000000000001</c:v>
                </c:pt>
                <c:pt idx="1">
                  <c:v>0.49299999999999999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6E-44A2-AF38-048EDD1B2AD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60" dirty="0">
                <a:solidFill>
                  <a:schemeClr val="tx1"/>
                </a:solidFill>
              </a:rPr>
              <a:t>PERSON</a:t>
            </a:r>
            <a:r>
              <a:rPr lang="en-US" sz="1860" baseline="0" dirty="0">
                <a:solidFill>
                  <a:schemeClr val="tx1"/>
                </a:solidFill>
              </a:rPr>
              <a:t> RESPONSIBLE FOR MEDICATIONS</a:t>
            </a:r>
            <a:endParaRPr lang="en-US" sz="186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Person Responsible for Medications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746-4751-993B-8E63CFC67E8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746-4751-993B-8E63CFC67E8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746-4751-993B-8E63CFC67E8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746-4751-993B-8E63CFC67E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Patient</c:v>
                </c:pt>
                <c:pt idx="1">
                  <c:v>Child</c:v>
                </c:pt>
                <c:pt idx="2">
                  <c:v>Spouse</c:v>
                </c:pt>
                <c:pt idx="3">
                  <c:v>Parent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0.67600000000000005</c:v>
                </c:pt>
                <c:pt idx="1">
                  <c:v>0.20599999999999999</c:v>
                </c:pt>
                <c:pt idx="2">
                  <c:v>0.10299999999999999</c:v>
                </c:pt>
                <c:pt idx="3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2-4A9F-8D16-178F0F1E40D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dirty="0"/>
              <a:t>Medication adherence at ONE month follow up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Medication adherence at 1 month follow up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7AF-44DF-B8B3-5015693451F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7AF-44DF-B8B3-5015693451F1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703AD6D-7B89-4B7F-90FF-63330E85FF19}" type="CATEGORYNAME">
                      <a:rPr lang="en-AU"/>
                      <a:pPr>
                        <a:defRPr sz="133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AU" baseline="0"/>
                      <a:t>
</a:t>
                    </a:r>
                    <a:fld id="{56C322B7-B29B-42DD-990C-9B4F625A0E79}" type="PERCENTAGE">
                      <a:rPr lang="en-AU" baseline="0" smtClean="0"/>
                      <a:pPr>
                        <a:defRPr sz="133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r>
                      <a:rPr lang="en-AU" baseline="0"/>
                      <a:t> (n=27)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7AF-44DF-B8B3-5015693451F1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351ACB-CAB2-4382-8B44-784C0011289F}" type="CATEGORYNAME">
                      <a:rPr lang="en-AU"/>
                      <a:pPr>
                        <a:defRPr sz="133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AU" baseline="0"/>
                      <a:t>
</a:t>
                    </a:r>
                    <a:fld id="{EAF86606-C439-4DD8-888C-C2623967267C}" type="PERCENTAGE">
                      <a:rPr lang="en-AU" baseline="0" smtClean="0"/>
                      <a:pPr>
                        <a:defRPr sz="1330" b="1" i="0" u="none" strike="noStrike" kern="1200" spc="0" baseline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r>
                      <a:rPr lang="en-AU" baseline="0"/>
                      <a:t> (n=41)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7AF-44DF-B8B3-5015693451F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Non-Adherent to one or more regular medications </c:v>
                </c:pt>
                <c:pt idx="1">
                  <c:v>Adherent to all regular medications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0.39700000000000002</c:v>
                </c:pt>
                <c:pt idx="1">
                  <c:v>0.60299999999999998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F-44DF-B8B3-5015693451F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dirty="0"/>
              <a:t>REASONS</a:t>
            </a:r>
            <a:r>
              <a:rPr lang="en-AU" baseline="0" dirty="0"/>
              <a:t> CITED FOR INTENTIONAL NON-ADHERENCE</a:t>
            </a:r>
            <a:endParaRPr lang="en-A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Reasons cited for Intentional Non-adherence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95-43E7-B328-067E357411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95-43E7-B328-067E357411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95-43E7-B328-067E357411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95-43E7-B328-067E3574113F}"/>
              </c:ext>
            </c:extLst>
          </c:dPt>
          <c:cat>
            <c:strRef>
              <c:f>Sheet1!$A$2:$A$5</c:f>
              <c:strCache>
                <c:ptCount val="4"/>
                <c:pt idx="0">
                  <c:v>Unnecessary</c:v>
                </c:pt>
                <c:pt idx="1">
                  <c:v>Adverse effects</c:v>
                </c:pt>
                <c:pt idx="2">
                  <c:v>Dose too low to be effective</c:v>
                </c:pt>
                <c:pt idx="3">
                  <c:v>Too many medications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3F-489A-9C60-1D3687D65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975692394180605E-3"/>
          <c:y val="0.24930710718777091"/>
          <c:w val="0.34595915959393392"/>
          <c:h val="0.67840438363991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dirty="0"/>
              <a:t>MEDICATION</a:t>
            </a:r>
            <a:r>
              <a:rPr lang="en-AU" baseline="0" dirty="0"/>
              <a:t> CHANGES IN THE POST-DISCHARGE PERIOD</a:t>
            </a:r>
            <a:endParaRPr lang="en-A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Commenced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4"/>
                <c:pt idx="0">
                  <c:v>Patient (unintentional)</c:v>
                </c:pt>
                <c:pt idx="1">
                  <c:v>Patient (intentional)</c:v>
                </c:pt>
                <c:pt idx="2">
                  <c:v>General Practitioner</c:v>
                </c:pt>
                <c:pt idx="3">
                  <c:v>Hospital/Outpatients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8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4-4363-BB0D-92A29F0399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Dose Change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4"/>
                <c:pt idx="0">
                  <c:v>Patient (unintentional)</c:v>
                </c:pt>
                <c:pt idx="1">
                  <c:v>Patient (intentional)</c:v>
                </c:pt>
                <c:pt idx="2">
                  <c:v>General Practitioner</c:v>
                </c:pt>
                <c:pt idx="3">
                  <c:v>Hospital/Outpatients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04-4363-BB0D-92A29F0399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Ceased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4"/>
                <c:pt idx="0">
                  <c:v>Patient (unintentional)</c:v>
                </c:pt>
                <c:pt idx="1">
                  <c:v>Patient (intentional)</c:v>
                </c:pt>
                <c:pt idx="2">
                  <c:v>General Practitioner</c:v>
                </c:pt>
                <c:pt idx="3">
                  <c:v>Hospital/Outpatients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</c:v>
                </c:pt>
                <c:pt idx="1">
                  <c:v>20</c:v>
                </c:pt>
                <c:pt idx="2">
                  <c:v>1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04-4363-BB0D-92A29F0399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Substitution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4"/>
                <c:pt idx="0">
                  <c:v>Patient (unintentional)</c:v>
                </c:pt>
                <c:pt idx="1">
                  <c:v>Patient (intentional)</c:v>
                </c:pt>
                <c:pt idx="2">
                  <c:v>General Practitioner</c:v>
                </c:pt>
                <c:pt idx="3">
                  <c:v>Hospital/Outpatients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04-4363-BB0D-92A29F0399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Administration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4"/>
                <c:pt idx="0">
                  <c:v>Patient (unintentional)</c:v>
                </c:pt>
                <c:pt idx="1">
                  <c:v>Patient (intentional)</c:v>
                </c:pt>
                <c:pt idx="2">
                  <c:v>General Practitioner</c:v>
                </c:pt>
                <c:pt idx="3">
                  <c:v>Hospital/Outpatients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04-4363-BB0D-92A29F039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8188832"/>
        <c:axId val="448190472"/>
        <c:axId val="0"/>
      </c:bar3DChart>
      <c:catAx>
        <c:axId val="448188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190472"/>
        <c:crosses val="autoZero"/>
        <c:auto val="1"/>
        <c:lblAlgn val="ctr"/>
        <c:lblOffset val="100"/>
        <c:noMultiLvlLbl val="0"/>
      </c:catAx>
      <c:valAx>
        <c:axId val="448190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18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dirty="0"/>
              <a:t>CHANGES TO MEDICATIONS DURING HOSPITAL ADMISSION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CHANGES TO MEDICATIONS DURING HOPSITAL ADMISSION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2F-4F89-B4FA-6077F8D465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2F-4F89-B4FA-6077F8D465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Changes made</c:v>
                </c:pt>
                <c:pt idx="1">
                  <c:v>No changes made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0.95899999999999996</c:v>
                </c:pt>
                <c:pt idx="1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F-48C9-8223-CDC35132B67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/>
              <a:t>Average number of changes per type in hospital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Commenced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Types of changes made in hospital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7-46E6-9831-61A0BA9B38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Ceased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Types of changes made in hospital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1.1499999999999999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87-46E6-9831-61A0BA9B38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Dose change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Types of changes made in hospital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7-46E6-9831-61A0BA9B389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3592712"/>
        <c:axId val="173593696"/>
      </c:barChart>
      <c:catAx>
        <c:axId val="17359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93696"/>
        <c:crosses val="autoZero"/>
        <c:auto val="1"/>
        <c:lblAlgn val="ctr"/>
        <c:lblOffset val="100"/>
        <c:noMultiLvlLbl val="0"/>
      </c:catAx>
      <c:valAx>
        <c:axId val="17359369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359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F7BE9D-3996-420A-8F43-961491FF7414}" type="doc">
      <dgm:prSet loTypeId="urn:microsoft.com/office/officeart/2005/8/layout/venn1" loCatId="relationship" qsTypeId="urn:microsoft.com/office/officeart/2005/8/quickstyle/3d7" qsCatId="3D" csTypeId="urn:microsoft.com/office/officeart/2005/8/colors/accent1_2" csCatId="accent1" phldr="1"/>
      <dgm:spPr/>
    </dgm:pt>
    <dgm:pt modelId="{B118AC6F-1B12-456A-9A60-A903D838CA10}">
      <dgm:prSet phldrT="[Text]"/>
      <dgm:spPr/>
      <dgm:t>
        <a:bodyPr/>
        <a:lstStyle/>
        <a:p>
          <a:r>
            <a:rPr lang="en-US" dirty="0"/>
            <a:t>Intentional non-adherence (n=11)</a:t>
          </a:r>
        </a:p>
      </dgm:t>
    </dgm:pt>
    <dgm:pt modelId="{E3778DC3-2B10-4455-A288-2A0D84A6B5DE}" type="parTrans" cxnId="{B238E75F-3003-405D-94C1-10E883356437}">
      <dgm:prSet/>
      <dgm:spPr/>
      <dgm:t>
        <a:bodyPr/>
        <a:lstStyle/>
        <a:p>
          <a:endParaRPr lang="en-US"/>
        </a:p>
      </dgm:t>
    </dgm:pt>
    <dgm:pt modelId="{C37FBE62-F337-4C04-9793-34C0B52802E4}" type="sibTrans" cxnId="{B238E75F-3003-405D-94C1-10E883356437}">
      <dgm:prSet/>
      <dgm:spPr/>
      <dgm:t>
        <a:bodyPr/>
        <a:lstStyle/>
        <a:p>
          <a:endParaRPr lang="en-US"/>
        </a:p>
      </dgm:t>
    </dgm:pt>
    <dgm:pt modelId="{6524A267-17A2-45D1-B384-7BE644DBB696}">
      <dgm:prSet phldrT="[Text]"/>
      <dgm:spPr/>
      <dgm:t>
        <a:bodyPr/>
        <a:lstStyle/>
        <a:p>
          <a:r>
            <a:rPr lang="en-US" dirty="0"/>
            <a:t>Unintentional non-adherence (n=11)</a:t>
          </a:r>
        </a:p>
      </dgm:t>
    </dgm:pt>
    <dgm:pt modelId="{2F29B5E2-0E23-401D-90FD-3311C8FF5C44}" type="parTrans" cxnId="{11275299-A58A-4C03-B883-C1FF177311D9}">
      <dgm:prSet/>
      <dgm:spPr/>
      <dgm:t>
        <a:bodyPr/>
        <a:lstStyle/>
        <a:p>
          <a:endParaRPr lang="en-US"/>
        </a:p>
      </dgm:t>
    </dgm:pt>
    <dgm:pt modelId="{B23EB1FD-2CAB-4ACD-94F1-7FFE1D4E2EDF}" type="sibTrans" cxnId="{11275299-A58A-4C03-B883-C1FF177311D9}">
      <dgm:prSet/>
      <dgm:spPr/>
      <dgm:t>
        <a:bodyPr/>
        <a:lstStyle/>
        <a:p>
          <a:endParaRPr lang="en-US"/>
        </a:p>
      </dgm:t>
    </dgm:pt>
    <dgm:pt modelId="{ADDF3FE5-76A4-4529-947D-055B449CD232}" type="pres">
      <dgm:prSet presAssocID="{01F7BE9D-3996-420A-8F43-961491FF7414}" presName="compositeShape" presStyleCnt="0">
        <dgm:presLayoutVars>
          <dgm:chMax val="7"/>
          <dgm:dir/>
          <dgm:resizeHandles val="exact"/>
        </dgm:presLayoutVars>
      </dgm:prSet>
      <dgm:spPr/>
    </dgm:pt>
    <dgm:pt modelId="{3EBE6FCC-3BF2-47FA-B97A-C9C518104F10}" type="pres">
      <dgm:prSet presAssocID="{B118AC6F-1B12-456A-9A60-A903D838CA10}" presName="circ1" presStyleLbl="vennNode1" presStyleIdx="0" presStyleCnt="2"/>
      <dgm:spPr/>
    </dgm:pt>
    <dgm:pt modelId="{708415AE-6E6E-4B68-873A-40338D4864B5}" type="pres">
      <dgm:prSet presAssocID="{B118AC6F-1B12-456A-9A60-A903D838CA1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9F24F07-2BF3-4E23-9FF2-5B54FF032629}" type="pres">
      <dgm:prSet presAssocID="{6524A267-17A2-45D1-B384-7BE644DBB696}" presName="circ2" presStyleLbl="vennNode1" presStyleIdx="1" presStyleCnt="2"/>
      <dgm:spPr/>
    </dgm:pt>
    <dgm:pt modelId="{4152671D-06E8-4935-8FF4-FCBCD3D2FEB7}" type="pres">
      <dgm:prSet presAssocID="{6524A267-17A2-45D1-B384-7BE644DBB69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CEAD9C5-34B8-49CE-937F-EC125F911E36}" type="presOf" srcId="{B118AC6F-1B12-456A-9A60-A903D838CA10}" destId="{3EBE6FCC-3BF2-47FA-B97A-C9C518104F10}" srcOrd="0" destOrd="0" presId="urn:microsoft.com/office/officeart/2005/8/layout/venn1"/>
    <dgm:cxn modelId="{B238E75F-3003-405D-94C1-10E883356437}" srcId="{01F7BE9D-3996-420A-8F43-961491FF7414}" destId="{B118AC6F-1B12-456A-9A60-A903D838CA10}" srcOrd="0" destOrd="0" parTransId="{E3778DC3-2B10-4455-A288-2A0D84A6B5DE}" sibTransId="{C37FBE62-F337-4C04-9793-34C0B52802E4}"/>
    <dgm:cxn modelId="{11275299-A58A-4C03-B883-C1FF177311D9}" srcId="{01F7BE9D-3996-420A-8F43-961491FF7414}" destId="{6524A267-17A2-45D1-B384-7BE644DBB696}" srcOrd="1" destOrd="0" parTransId="{2F29B5E2-0E23-401D-90FD-3311C8FF5C44}" sibTransId="{B23EB1FD-2CAB-4ACD-94F1-7FFE1D4E2EDF}"/>
    <dgm:cxn modelId="{326352BE-6C96-4534-8051-C8DCB981F922}" type="presOf" srcId="{01F7BE9D-3996-420A-8F43-961491FF7414}" destId="{ADDF3FE5-76A4-4529-947D-055B449CD232}" srcOrd="0" destOrd="0" presId="urn:microsoft.com/office/officeart/2005/8/layout/venn1"/>
    <dgm:cxn modelId="{A222BF11-B313-4D76-8BB4-D615CEBEB3BD}" type="presOf" srcId="{6524A267-17A2-45D1-B384-7BE644DBB696}" destId="{29F24F07-2BF3-4E23-9FF2-5B54FF032629}" srcOrd="0" destOrd="0" presId="urn:microsoft.com/office/officeart/2005/8/layout/venn1"/>
    <dgm:cxn modelId="{EB5BA5A6-E5D8-4575-8F45-EE6C00214807}" type="presOf" srcId="{B118AC6F-1B12-456A-9A60-A903D838CA10}" destId="{708415AE-6E6E-4B68-873A-40338D4864B5}" srcOrd="1" destOrd="0" presId="urn:microsoft.com/office/officeart/2005/8/layout/venn1"/>
    <dgm:cxn modelId="{91448217-40C8-479A-9E76-159B3328F178}" type="presOf" srcId="{6524A267-17A2-45D1-B384-7BE644DBB696}" destId="{4152671D-06E8-4935-8FF4-FCBCD3D2FEB7}" srcOrd="1" destOrd="0" presId="urn:microsoft.com/office/officeart/2005/8/layout/venn1"/>
    <dgm:cxn modelId="{6EC24956-1239-4341-8A09-6A2986189A02}" type="presParOf" srcId="{ADDF3FE5-76A4-4529-947D-055B449CD232}" destId="{3EBE6FCC-3BF2-47FA-B97A-C9C518104F10}" srcOrd="0" destOrd="0" presId="urn:microsoft.com/office/officeart/2005/8/layout/venn1"/>
    <dgm:cxn modelId="{DED555D1-EF01-4337-B6ED-D0C7F51D1DFE}" type="presParOf" srcId="{ADDF3FE5-76A4-4529-947D-055B449CD232}" destId="{708415AE-6E6E-4B68-873A-40338D4864B5}" srcOrd="1" destOrd="0" presId="urn:microsoft.com/office/officeart/2005/8/layout/venn1"/>
    <dgm:cxn modelId="{064CDABC-5D4F-4DD1-BEC5-D63417AED6A1}" type="presParOf" srcId="{ADDF3FE5-76A4-4529-947D-055B449CD232}" destId="{29F24F07-2BF3-4E23-9FF2-5B54FF032629}" srcOrd="2" destOrd="0" presId="urn:microsoft.com/office/officeart/2005/8/layout/venn1"/>
    <dgm:cxn modelId="{1D4BABB0-0CFB-40FC-AA04-11422F5CC3D7}" type="presParOf" srcId="{ADDF3FE5-76A4-4529-947D-055B449CD232}" destId="{4152671D-06E8-4935-8FF4-FCBCD3D2FEB7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BE6FCC-3BF2-47FA-B97A-C9C518104F10}">
      <dsp:nvSpPr>
        <dsp:cNvPr id="0" name=""/>
        <dsp:cNvSpPr/>
      </dsp:nvSpPr>
      <dsp:spPr>
        <a:xfrm>
          <a:off x="96389" y="107343"/>
          <a:ext cx="2377602" cy="23776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clear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Intentional non-adherence (n=11)</a:t>
          </a:r>
        </a:p>
      </dsp:txBody>
      <dsp:txXfrm>
        <a:off x="428396" y="387713"/>
        <a:ext cx="1370869" cy="1816861"/>
      </dsp:txXfrm>
    </dsp:sp>
    <dsp:sp modelId="{29F24F07-2BF3-4E23-9FF2-5B54FF032629}">
      <dsp:nvSpPr>
        <dsp:cNvPr id="0" name=""/>
        <dsp:cNvSpPr/>
      </dsp:nvSpPr>
      <dsp:spPr>
        <a:xfrm>
          <a:off x="1809976" y="107343"/>
          <a:ext cx="2377602" cy="23776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clear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Unintentional non-adherence (n=11)</a:t>
          </a:r>
        </a:p>
      </dsp:txBody>
      <dsp:txXfrm>
        <a:off x="2484701" y="387713"/>
        <a:ext cx="1370869" cy="1816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91A549F-D612-49FB-A7E4-1BEA9E61307E}" type="datetime1">
              <a:rPr lang="en-AU"/>
              <a:pPr>
                <a:defRPr/>
              </a:pPr>
              <a:t>25/04/2016</a:t>
            </a:fld>
            <a:endParaRPr lang="en-AU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345A37-E670-480A-ABDA-5F7BF71C378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AD561B2-E66F-4C54-A5AD-8340EF633AAD}" type="datetime1">
              <a:rPr lang="en-US"/>
              <a:pPr>
                <a:defRPr/>
              </a:pPr>
              <a:t>4/25/2016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B830427-8455-43BC-A62F-DF1C0DBC5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232BBA-CDDE-42D5-8652-83B34378A2CE}" type="slidenum">
              <a:rPr lang="en-US" smtClean="0">
                <a:latin typeface="Verdana" pitchFamily="34" charset="0"/>
                <a:ea typeface="ＭＳ Ｐゴシック"/>
                <a:cs typeface="ＭＳ Ｐゴシック"/>
              </a:rPr>
              <a:pPr/>
              <a:t>1</a:t>
            </a:fld>
            <a:endParaRPr lang="en-US">
              <a:latin typeface="Verdana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CEC715-E6DD-4135-9C2D-BAA87FC0B76B}" type="slidenum">
              <a:rPr lang="en-US" smtClean="0">
                <a:latin typeface="Verdana" pitchFamily="34" charset="0"/>
                <a:ea typeface="ＭＳ Ｐゴシック"/>
                <a:cs typeface="ＭＳ Ｐゴシック"/>
              </a:rPr>
              <a:pPr/>
              <a:t>2</a:t>
            </a:fld>
            <a:endParaRPr lang="en-US">
              <a:latin typeface="Verdana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70E5270-47B7-44D5-ABFC-BF7455A9C854}" type="slidenum">
              <a:rPr lang="en-US" sz="1200"/>
              <a:pPr algn="r"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11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99C5ADD-A7D0-43AE-987D-8CFBE526AFFC}" type="slidenum">
              <a:rPr lang="en-US" sz="1200"/>
              <a:pPr algn="r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11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99C5ADD-A7D0-43AE-987D-8CFBE526AFFC}" type="slidenum">
              <a:rPr lang="en-US" sz="1200"/>
              <a:pPr algn="r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84999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11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99C5ADD-A7D0-43AE-987D-8CFBE526AFFC}" type="slidenum">
              <a:rPr lang="en-US" sz="1200"/>
              <a:pPr algn="r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26022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5D8ACA-1EBD-4217-BF60-C9E8EA92BE6A}" type="slidenum">
              <a:rPr lang="en-US" sz="1200"/>
              <a:pPr algn="r"/>
              <a:t>7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 dirty="0">
              <a:ea typeface="ＭＳ Ｐゴシック"/>
            </a:endParaRP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5D8ACA-1EBD-4217-BF60-C9E8EA92BE6A}" type="slidenum">
              <a:rPr lang="en-US" sz="1200"/>
              <a:pPr algn="r"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8489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728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F796744-C7F6-4ABD-AE26-107EC8AC0525}" type="slidenum">
              <a:rPr lang="en-US" sz="1200"/>
              <a:pPr algn="r"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 dirty="0">
              <a:ea typeface="ＭＳ Ｐゴシック"/>
            </a:endParaRP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5D8ACA-1EBD-4217-BF60-C9E8EA92BE6A}" type="slidenum">
              <a:rPr lang="en-US" sz="1200"/>
              <a:pPr algn="r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89164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E5D8ACA-1EBD-4217-BF60-C9E8EA92BE6A}" type="slidenum">
              <a:rPr lang="en-US" sz="1200"/>
              <a:pPr algn="r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29044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5733DF-35C7-4985-B0B0-B43310E19E64}" type="slidenum">
              <a:rPr lang="en-US" sz="1200"/>
              <a:pPr algn="r"/>
              <a:t>12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5733DF-35C7-4985-B0B0-B43310E19E64}" type="slidenum">
              <a:rPr lang="en-US" sz="1200"/>
              <a:pPr algn="r"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67748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5733DF-35C7-4985-B0B0-B43310E19E64}" type="slidenum">
              <a:rPr lang="en-US" sz="1200"/>
              <a:pPr algn="r"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083290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F5733DF-35C7-4985-B0B0-B43310E19E64}" type="slidenum">
              <a:rPr lang="en-US" sz="1200"/>
              <a:pPr algn="r"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20733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59DA7C8-3693-4BA4-BF83-B17766DCE605}" type="slidenum">
              <a:rPr lang="en-US" sz="1200"/>
              <a:pPr algn="r"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59DA7C8-3693-4BA4-BF83-B17766DCE605}" type="slidenum">
              <a:rPr lang="en-US" sz="1200"/>
              <a:pPr algn="r"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26687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R"/>
            </a:pPr>
            <a:endParaRPr lang="en-US">
              <a:ea typeface="ＭＳ Ｐゴシック"/>
            </a:endParaRPr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59DA7C8-3693-4BA4-BF83-B17766DCE605}" type="slidenum">
              <a:rPr lang="en-US" sz="1200"/>
              <a:pPr algn="r"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74368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37708-455B-4A66-9709-12D563806AB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03B22-174A-4B91-84BF-A81668B87FD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834B4-1113-4B5B-B0EA-4FB5D5160EF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670A8-D85C-466D-88C6-A4D97EB24F3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0ABCC-0E85-4597-A48C-0304CD2A90C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ACB33C-3E5E-4E2A-BEF7-4106B24C959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71FB90-6BF2-4BC3-84AD-0530EE1C50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E3C9A-C9C1-494B-A34A-9D52B7B64A7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AU" noProof="0" dirty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8DE2-8C33-44E4-94CA-94A9A7237D2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90079-A237-421A-9A8A-39F3E7347E0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17022-8AEA-4230-B02E-75B052302F9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Verdan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Verdana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600">
                <a:solidFill>
                  <a:srgbClr val="88A44D"/>
                </a:solidFill>
                <a:latin typeface="Verdana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22B49234-2EFC-46B3-8566-1243AF8A3FC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038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3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88A44D"/>
          </a:solidFill>
          <a:latin typeface="+mj-lt"/>
          <a:ea typeface="ＭＳ Ｐゴシック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charset="0"/>
          <a:ea typeface="ＭＳ Ｐゴシック" charset="-128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ＭＳ Ｐゴシック" charset="-128"/>
          <a:cs typeface="ＭＳ Ｐゴシック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3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4920" y="2493194"/>
            <a:ext cx="7633220" cy="1509051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AU" sz="4600" dirty="0">
                <a:ea typeface="ＭＳ Ｐゴシック"/>
              </a:rPr>
            </a:br>
            <a:br>
              <a:rPr lang="en-AU" sz="1600" dirty="0">
                <a:ea typeface="ＭＳ Ｐゴシック"/>
              </a:rPr>
            </a:br>
            <a:r>
              <a:rPr lang="en-AU" sz="1600" dirty="0">
                <a:ea typeface="ＭＳ Ｐゴシック"/>
              </a:rPr>
              <a:t>Annual conference &amp; Medicare Expo on Primary Healthcare</a:t>
            </a:r>
            <a:br>
              <a:rPr lang="en-AU" sz="1600" dirty="0">
                <a:ea typeface="ＭＳ Ｐゴシック"/>
              </a:rPr>
            </a:br>
            <a:r>
              <a:rPr lang="en-AU" sz="1600" dirty="0">
                <a:ea typeface="ＭＳ Ｐゴシック"/>
              </a:rPr>
              <a:t>The Oberoi, Dubai, UAE</a:t>
            </a:r>
            <a:br>
              <a:rPr lang="en-AU" sz="1600" dirty="0">
                <a:ea typeface="ＭＳ Ｐゴシック"/>
              </a:rPr>
            </a:br>
            <a:r>
              <a:rPr lang="en-AU" sz="1600" dirty="0">
                <a:ea typeface="ＭＳ Ｐゴシック"/>
              </a:rPr>
              <a:t>Dr Brendan Mitchell</a:t>
            </a:r>
            <a:br>
              <a:rPr lang="en-AU" sz="1600" dirty="0">
                <a:ea typeface="ＭＳ Ｐゴシック"/>
              </a:rPr>
            </a:br>
            <a:br>
              <a:rPr lang="en-AU" sz="1600" dirty="0">
                <a:ea typeface="ＭＳ Ｐゴシック"/>
              </a:rPr>
            </a:br>
            <a:endParaRPr lang="en-AU" sz="1200" dirty="0">
              <a:solidFill>
                <a:schemeClr val="tx1"/>
              </a:solidFill>
              <a:ea typeface="ＭＳ Ｐゴシック"/>
            </a:endParaRPr>
          </a:p>
        </p:txBody>
      </p:sp>
      <p:pic>
        <p:nvPicPr>
          <p:cNvPr id="15371" name="Picture 11" descr="IMJ"/>
          <p:cNvPicPr>
            <a:picLocks noChangeAspect="1" noChangeArrowheads="1"/>
          </p:cNvPicPr>
          <p:nvPr/>
        </p:nvPicPr>
        <p:blipFill rotWithShape="1">
          <a:blip r:embed="rId3"/>
          <a:srcRect b="7263"/>
          <a:stretch/>
        </p:blipFill>
        <p:spPr bwMode="auto">
          <a:xfrm>
            <a:off x="1138996" y="262871"/>
            <a:ext cx="6840537" cy="180049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076056" y="692696"/>
            <a:ext cx="3816424" cy="21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/>
              <a:t>Volume 46, Issue 2, pages 185–192, February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5314" t="15551" r="7390"/>
          <a:stretch/>
        </p:blipFill>
        <p:spPr>
          <a:xfrm>
            <a:off x="4666786" y="3789040"/>
            <a:ext cx="4176464" cy="1938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41" y="3789040"/>
            <a:ext cx="4176568" cy="19388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9725" y="5727916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800" dirty="0"/>
              <a:t>http://www.mybabygifts.com.au/images/hospitals/the-northern-hospital-epping.jpg</a:t>
            </a:r>
          </a:p>
        </p:txBody>
      </p:sp>
      <p:sp>
        <p:nvSpPr>
          <p:cNvPr id="7" name="Rectangle 6"/>
          <p:cNvSpPr/>
          <p:nvPr/>
        </p:nvSpPr>
        <p:spPr>
          <a:xfrm>
            <a:off x="4559265" y="566636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800" dirty="0"/>
              <a:t>http://www.hassell.com.au/en/cms-projects/detail/gold-coast-university-hospital-396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Background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r>
              <a:rPr lang="en-AU" sz="2000" dirty="0">
                <a:ea typeface="ＭＳ Ｐゴシック"/>
              </a:rPr>
              <a:t>Definition: Medication adherence is the degree to which patients take medications as prescribed</a:t>
            </a:r>
          </a:p>
          <a:p>
            <a:r>
              <a:rPr lang="en-AU" sz="2000" dirty="0">
                <a:ea typeface="ＭＳ Ｐゴシック"/>
              </a:rPr>
              <a:t>Non-Adherence:</a:t>
            </a:r>
          </a:p>
          <a:p>
            <a:pPr marL="742950" lvl="1" indent="-285750"/>
            <a:r>
              <a:rPr lang="en-AU" sz="1800" dirty="0">
                <a:ea typeface="ＭＳ Ｐゴシック"/>
              </a:rPr>
              <a:t>To prescription medications typically reported as 20–50% </a:t>
            </a:r>
            <a:r>
              <a:rPr lang="en-AU" sz="1800" baseline="30000" dirty="0">
                <a:ea typeface="ＭＳ Ｐゴシック"/>
              </a:rPr>
              <a:t>1–6</a:t>
            </a:r>
          </a:p>
          <a:p>
            <a:pPr marL="742950" lvl="1" indent="-285750"/>
            <a:r>
              <a:rPr lang="en-AU" sz="1800" dirty="0">
                <a:ea typeface="ＭＳ Ｐゴシック"/>
              </a:rPr>
              <a:t>Is associated with increased rates of disease, death, hospital admissions and cost to healthcare systems.</a:t>
            </a:r>
            <a:r>
              <a:rPr lang="en-AU" sz="1800" baseline="30000" dirty="0">
                <a:ea typeface="ＭＳ Ｐゴシック"/>
              </a:rPr>
              <a:t>7-9</a:t>
            </a:r>
          </a:p>
          <a:p>
            <a:pPr marL="742950" lvl="1" indent="-285750"/>
            <a:r>
              <a:rPr lang="en-AU" sz="1800" dirty="0">
                <a:ea typeface="ＭＳ Ｐゴシック"/>
              </a:rPr>
              <a:t>Predictors of nonadherence include poor health, cognitive impairment, asymptomatic disease, inadequate follow up, side effects, non-belief in therapy, polypharmacy, complex regimens, poor relationship with physicians and medication cost</a:t>
            </a:r>
          </a:p>
          <a:p>
            <a:pPr marL="468312" indent="-285750"/>
            <a:r>
              <a:rPr lang="en-AU" sz="2300" dirty="0">
                <a:ea typeface="ＭＳ Ｐゴシック"/>
              </a:rPr>
              <a:t>Majority of data from overseas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Aims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16706" y="1772816"/>
            <a:ext cx="8504238" cy="316180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2000" dirty="0">
                <a:ea typeface="ＭＳ Ｐゴシック"/>
              </a:rPr>
              <a:t>Primary: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To determine the rate of adherence to medications after discharge from acute general medical hospital admission</a:t>
            </a:r>
          </a:p>
          <a:p>
            <a:pPr eaLnBrk="1" hangingPunct="1"/>
            <a:endParaRPr lang="en-AU" sz="2000" dirty="0">
              <a:ea typeface="ＭＳ Ｐゴシック"/>
            </a:endParaRPr>
          </a:p>
          <a:p>
            <a:pPr marL="0" indent="0" eaLnBrk="1" hangingPunct="1">
              <a:buNone/>
            </a:pPr>
            <a:r>
              <a:rPr lang="en-AU" sz="2000" dirty="0">
                <a:ea typeface="ＭＳ Ｐゴシック"/>
              </a:rPr>
              <a:t>Secondary:</a:t>
            </a:r>
          </a:p>
          <a:p>
            <a:pPr marL="525462" indent="-342900" eaLnBrk="1" hangingPunct="1">
              <a:buFont typeface="Arial" panose="020B0604020202020204" pitchFamily="34" charset="0"/>
              <a:buChar char="•"/>
            </a:pPr>
            <a:r>
              <a:rPr lang="en-AU" sz="2000" dirty="0"/>
              <a:t>Identify factors that may be associated with non-adherence</a:t>
            </a:r>
          </a:p>
          <a:p>
            <a:pPr marL="468312" indent="-285750" eaLnBrk="1" hangingPunct="1">
              <a:buFont typeface="Arial" panose="020B0604020202020204" pitchFamily="34" charset="0"/>
              <a:buChar char="•"/>
            </a:pPr>
            <a:r>
              <a:rPr lang="en-AU" sz="2000" dirty="0"/>
              <a:t>Describe medication changes during hospital admission and in the post-discharge period</a:t>
            </a:r>
          </a:p>
          <a:p>
            <a:pPr marL="0" indent="0" eaLnBrk="1" hangingPunct="1">
              <a:buNone/>
            </a:pPr>
            <a:endParaRPr lang="en-AU" sz="2000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dirty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Methods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Prospective cohort study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Patients discharged from medical wards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Participants were identiﬁed by a list of potential discharges generated by hospital administration and sampled consecutively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Exclusion criteria: </a:t>
            </a:r>
          </a:p>
          <a:p>
            <a:pPr lvl="1" eaLnBrk="1" hangingPunct="1"/>
            <a:r>
              <a:rPr lang="en-AU" sz="1500" i="1" dirty="0">
                <a:ea typeface="ＭＳ Ｐゴシック"/>
              </a:rPr>
              <a:t>discharge to residential care facility or rehabilitation</a:t>
            </a:r>
          </a:p>
          <a:p>
            <a:pPr lvl="1" eaLnBrk="1" hangingPunct="1"/>
            <a:r>
              <a:rPr lang="en-AU" sz="1500" i="1" dirty="0">
                <a:ea typeface="ＭＳ Ｐゴシック"/>
              </a:rPr>
              <a:t>patients with two or less medications</a:t>
            </a:r>
          </a:p>
          <a:p>
            <a:pPr lvl="1" eaLnBrk="1" hangingPunct="1"/>
            <a:r>
              <a:rPr lang="en-AU" sz="1500" i="1" dirty="0">
                <a:ea typeface="ＭＳ Ｐゴシック"/>
              </a:rPr>
              <a:t>patients ≤ 18 years of age</a:t>
            </a:r>
          </a:p>
          <a:p>
            <a:pPr lvl="1" eaLnBrk="1" hangingPunct="1"/>
            <a:r>
              <a:rPr lang="en-AU" sz="1500" i="1" dirty="0">
                <a:ea typeface="ＭＳ Ｐゴシック"/>
              </a:rPr>
              <a:t>person managing medications unable to speak English</a:t>
            </a:r>
          </a:p>
          <a:p>
            <a:pPr eaLnBrk="1" hangingPunct="1"/>
            <a:r>
              <a:rPr lang="en-AU" sz="2100" dirty="0">
                <a:ea typeface="ＭＳ Ｐゴシック"/>
              </a:rPr>
              <a:t>Admission &amp; discharge medications and demographic info obtained from medical records</a:t>
            </a:r>
          </a:p>
          <a:p>
            <a:pPr eaLnBrk="1" hangingPunct="1"/>
            <a:r>
              <a:rPr lang="en-AU" sz="2100" dirty="0">
                <a:ea typeface="ＭＳ Ｐゴシック"/>
              </a:rPr>
              <a:t>Follow up of participants was conducted via telephone call by a single researcher 30-40 days after discharge</a:t>
            </a:r>
          </a:p>
          <a:p>
            <a:pPr lvl="1" eaLnBrk="1" hangingPunct="1"/>
            <a:endParaRPr lang="en-AU" sz="1500" i="1" dirty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Methods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At follow up medication regimens were compared to discharge medications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If changes were made it was determined whether these were intentional or unintentional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For intentional non-adherence, patients were asked to identify the primary reason for the change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Other data including outpatient appointments, GP follow up, representation/readmission to hospital also collected at this time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Predictors of non-adherence were evaluated using binary logistical regression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Multiple logistical regression was undertaken for the primary dependent variable (non-adherence to regular medications at follow up) - Variables with a P-value of &lt;0.05 or approaching 0.05 in the univariate analysis were candidates in the multivariate analysis using a Forced Entry Method</a:t>
            </a:r>
          </a:p>
          <a:p>
            <a:pPr marL="0" indent="0" eaLnBrk="1" hangingPunct="1">
              <a:buNone/>
            </a:pPr>
            <a:endParaRPr lang="en-AU" sz="2000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0595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Methods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1628800"/>
            <a:ext cx="6911553" cy="45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0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824136"/>
          </a:xfrm>
        </p:spPr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Demographics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2000" i="1" dirty="0">
                <a:ea typeface="ＭＳ Ｐゴシック"/>
              </a:rPr>
              <a:t> </a:t>
            </a:r>
          </a:p>
          <a:p>
            <a:pPr marL="0" indent="0" eaLnBrk="1" hangingPunct="1">
              <a:buNone/>
            </a:pPr>
            <a:endParaRPr lang="en-AU" sz="2000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b="1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b="1" i="1" dirty="0">
              <a:ea typeface="ＭＳ Ｐゴシック"/>
            </a:endParaRPr>
          </a:p>
          <a:p>
            <a:pPr marL="0" indent="0" eaLnBrk="1" hangingPunct="1">
              <a:buNone/>
            </a:pPr>
            <a:endParaRPr lang="en-AU" sz="2000" dirty="0">
              <a:ea typeface="ＭＳ Ｐゴシック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081707449"/>
              </p:ext>
            </p:extLst>
          </p:nvPr>
        </p:nvGraphicFramePr>
        <p:xfrm>
          <a:off x="179512" y="1556792"/>
          <a:ext cx="3267199" cy="262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370897" y="4658575"/>
            <a:ext cx="817853" cy="378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60" b="1" dirty="0">
                <a:latin typeface="+mn-lt"/>
              </a:rPr>
              <a:t>AGE:</a:t>
            </a:r>
            <a:endParaRPr lang="en-AU" sz="1860" b="1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9632" y="4667808"/>
            <a:ext cx="24668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1"/>
                </a:solidFill>
              </a:rPr>
              <a:t>69.5 (±1.67) years</a:t>
            </a:r>
          </a:p>
        </p:txBody>
      </p:sp>
      <p:sp>
        <p:nvSpPr>
          <p:cNvPr id="9" name="Rectangle 8"/>
          <p:cNvSpPr/>
          <p:nvPr/>
        </p:nvSpPr>
        <p:spPr>
          <a:xfrm>
            <a:off x="319874" y="5487331"/>
            <a:ext cx="2534668" cy="378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60" b="1" dirty="0">
                <a:latin typeface="+mn-lt"/>
              </a:rPr>
              <a:t>LENGTH OF STAY:</a:t>
            </a:r>
            <a:endParaRPr lang="en-AU" sz="1860" b="1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40213" y="5491947"/>
            <a:ext cx="2375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1"/>
                </a:solidFill>
              </a:rPr>
              <a:t>6.97 (±5.48) days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472870390"/>
              </p:ext>
            </p:extLst>
          </p:nvPr>
        </p:nvGraphicFramePr>
        <p:xfrm>
          <a:off x="3589147" y="1700213"/>
          <a:ext cx="6224205" cy="3817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7" grpId="0"/>
      <p:bldP spid="9" grpId="0"/>
      <p:bldP spid="10" grpId="0"/>
      <p:bldGraphic spid="1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824136"/>
          </a:xfrm>
        </p:spPr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Results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2000" i="1" dirty="0">
                <a:ea typeface="ＭＳ Ｐゴシック"/>
              </a:rPr>
              <a:t> </a:t>
            </a:r>
            <a:endParaRPr lang="en-AU" sz="2000" dirty="0">
              <a:ea typeface="ＭＳ Ｐゴシック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16136022"/>
              </p:ext>
            </p:extLst>
          </p:nvPr>
        </p:nvGraphicFramePr>
        <p:xfrm>
          <a:off x="-252536" y="1652838"/>
          <a:ext cx="5434536" cy="2974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88213489"/>
              </p:ext>
            </p:extLst>
          </p:nvPr>
        </p:nvGraphicFramePr>
        <p:xfrm>
          <a:off x="4860032" y="1340768"/>
          <a:ext cx="4283968" cy="2592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660232" y="2348880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+mn-lt"/>
              </a:rPr>
              <a:t>Both (n=5)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948456205"/>
              </p:ext>
            </p:extLst>
          </p:nvPr>
        </p:nvGraphicFramePr>
        <p:xfrm>
          <a:off x="3779913" y="3933057"/>
          <a:ext cx="518457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43208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8" grpId="0">
        <p:bldAsOne/>
      </p:bldGraphic>
      <p:bldP spid="9" grpId="0"/>
      <p:bldGraphic spid="1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71" y="1700213"/>
            <a:ext cx="8582653" cy="1935799"/>
          </a:xfrm>
          <a:prstGeom prst="rect">
            <a:avLst/>
          </a:prstGeom>
        </p:spPr>
      </p:pic>
      <p:sp>
        <p:nvSpPr>
          <p:cNvPr id="962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Results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53370" y="3789040"/>
            <a:ext cx="8582653" cy="1923412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Using multivariate analysis, presence of a carer responsible for medications was associated with signiﬁcantly lower non-adherence (odds ratio (OR) 0.20 (0.05–0.83), P = 0.027) when adjusted for age, co-morbidities, chemist blister pack and total number of discharge medications </a:t>
            </a:r>
          </a:p>
        </p:txBody>
      </p:sp>
      <p:sp>
        <p:nvSpPr>
          <p:cNvPr id="5" name="Rectangle 4"/>
          <p:cNvSpPr/>
          <p:nvPr/>
        </p:nvSpPr>
        <p:spPr>
          <a:xfrm flipV="1">
            <a:off x="7886763" y="2668112"/>
            <a:ext cx="646542" cy="2319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824136"/>
          </a:xfrm>
        </p:spPr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Results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2000" i="1" dirty="0">
                <a:ea typeface="ＭＳ Ｐゴシック"/>
              </a:rPr>
              <a:t> </a:t>
            </a:r>
            <a:endParaRPr lang="en-AU" sz="2000" dirty="0">
              <a:ea typeface="ＭＳ Ｐゴシック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546082711"/>
              </p:ext>
            </p:extLst>
          </p:nvPr>
        </p:nvGraphicFramePr>
        <p:xfrm>
          <a:off x="179512" y="1628800"/>
          <a:ext cx="8568952" cy="4691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180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 idx="4294967295"/>
          </p:nvPr>
        </p:nvSpPr>
        <p:spPr>
          <a:xfrm>
            <a:off x="301625" y="228600"/>
            <a:ext cx="8534400" cy="824136"/>
          </a:xfrm>
        </p:spPr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Results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01624" y="4864411"/>
            <a:ext cx="5422503" cy="43442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1600" b="1" dirty="0">
                <a:ea typeface="ＭＳ Ｐゴシック"/>
              </a:rPr>
              <a:t>Average Medications on Admission</a:t>
            </a:r>
            <a:r>
              <a:rPr lang="en-US" sz="1600" b="1" dirty="0"/>
              <a:t>: </a:t>
            </a:r>
            <a:r>
              <a:rPr lang="en-AU" sz="1600" dirty="0">
                <a:ea typeface="ＭＳ Ｐゴシック"/>
              </a:rPr>
              <a:t> </a:t>
            </a:r>
            <a:r>
              <a:rPr lang="en-AU" sz="16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8.40 (±4.24)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691680" y="5228088"/>
            <a:ext cx="5378754" cy="48921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1600" b="1" dirty="0">
                <a:ea typeface="ＭＳ Ｐゴシック"/>
              </a:rPr>
              <a:t>Average Medications on Discharge</a:t>
            </a:r>
            <a:r>
              <a:rPr lang="en-US" sz="1600" b="1" dirty="0"/>
              <a:t>: </a:t>
            </a:r>
            <a:r>
              <a:rPr lang="en-AU" sz="1600" dirty="0">
                <a:ea typeface="ＭＳ Ｐゴシック"/>
              </a:rPr>
              <a:t> </a:t>
            </a:r>
            <a:r>
              <a:rPr lang="en-AU" sz="16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9.48 (±4.13</a:t>
            </a:r>
            <a:r>
              <a:rPr lang="en-AU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AU" sz="20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40714835"/>
              </p:ext>
            </p:extLst>
          </p:nvPr>
        </p:nvGraphicFramePr>
        <p:xfrm>
          <a:off x="301625" y="1628800"/>
          <a:ext cx="4896544" cy="3271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82058176"/>
              </p:ext>
            </p:extLst>
          </p:nvPr>
        </p:nvGraphicFramePr>
        <p:xfrm>
          <a:off x="4678194" y="1628800"/>
          <a:ext cx="4179639" cy="2816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Bent-Up Arrow 7"/>
          <p:cNvSpPr/>
          <p:nvPr/>
        </p:nvSpPr>
        <p:spPr>
          <a:xfrm rot="5400000">
            <a:off x="1154092" y="5062583"/>
            <a:ext cx="216024" cy="688527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Bent-Up Arrow 10"/>
          <p:cNvSpPr/>
          <p:nvPr/>
        </p:nvSpPr>
        <p:spPr>
          <a:xfrm rot="5400000">
            <a:off x="2583479" y="5500306"/>
            <a:ext cx="216024" cy="688527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03848" y="5676601"/>
            <a:ext cx="5378754" cy="48921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AU" sz="1600" b="1" dirty="0">
                <a:ea typeface="ＭＳ Ｐゴシック"/>
              </a:rPr>
              <a:t>Average Medications at Follow Up</a:t>
            </a:r>
            <a:r>
              <a:rPr lang="en-US" sz="1600" b="1" dirty="0"/>
              <a:t>: </a:t>
            </a:r>
            <a:r>
              <a:rPr lang="en-AU" sz="1600" dirty="0">
                <a:ea typeface="ＭＳ Ｐゴシック"/>
              </a:rPr>
              <a:t> </a:t>
            </a:r>
            <a:r>
              <a:rPr lang="en-AU" sz="16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8.62 (±3.77</a:t>
            </a:r>
            <a:r>
              <a:rPr lang="en-AU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marL="0" indent="0" eaLnBrk="1" hangingPunct="1">
              <a:buNone/>
            </a:pPr>
            <a:endParaRPr lang="en-AU" sz="20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buNone/>
            </a:pP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55246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Graphic spid="5" grpId="0">
        <p:bldAsOne/>
      </p:bldGraphic>
      <p:bldGraphic spid="10" grpId="0">
        <p:bldAsOne/>
      </p:bldGraphic>
      <p:bldP spid="8" grpId="0" animBg="1"/>
      <p:bldP spid="11" grpId="0" animBg="1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Discussion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The rate of adherence to medications is suboptimal and is consistent with prior overseas studies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Non-adherence to medications was observed to be equally attributable to intentional and unintentional non-adherence</a:t>
            </a:r>
          </a:p>
          <a:p>
            <a:pPr eaLnBrk="1" hangingPunct="1"/>
            <a:r>
              <a:rPr lang="en-AU" sz="2000" dirty="0">
                <a:ea typeface="ＭＳ Ｐゴシック"/>
              </a:rPr>
              <a:t>Having a carer responsible for medications may improve adherence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Accounted for approximately one third of our patient population; all of whom were immediate family members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Involving family where there is consent to do so may be an effective strategy in improving adherence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Generalisability of these findings is limited by the dependence of other variables in these patients (</a:t>
            </a:r>
            <a:r>
              <a:rPr lang="en-AU" sz="1500" dirty="0" err="1">
                <a:ea typeface="ＭＳ Ｐゴシック"/>
              </a:rPr>
              <a:t>eg</a:t>
            </a:r>
            <a:r>
              <a:rPr lang="en-AU" sz="1500" dirty="0">
                <a:ea typeface="ＭＳ Ｐゴシック"/>
              </a:rPr>
              <a:t> cognitive and/or functional impairment)</a:t>
            </a:r>
          </a:p>
          <a:p>
            <a:pPr lvl="1" eaLnBrk="1" hangingPunct="1"/>
            <a:r>
              <a:rPr lang="en-AU" sz="1500" dirty="0" err="1">
                <a:ea typeface="ＭＳ Ｐゴシック"/>
              </a:rPr>
              <a:t>Foebel</a:t>
            </a:r>
            <a:r>
              <a:rPr lang="en-AU" sz="1500" dirty="0">
                <a:ea typeface="ＭＳ Ｐゴシック"/>
              </a:rPr>
              <a:t> et al. (10) found the presence of a caregiver at home significantly improved medication adherence in patients with heart failure and mild cognitive impairment</a:t>
            </a:r>
          </a:p>
          <a:p>
            <a:pPr marL="0" indent="0" eaLnBrk="1" hangingPunct="1">
              <a:buNone/>
            </a:pPr>
            <a:endParaRPr lang="en-AU" sz="2000" dirty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Discussion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The most commonly cited reason for intentional non-adherence was that the medication was “unnecessary”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Demonstrates that belief in therapy may be an predictor of adherence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If patients do not understand the benefits of a medication, and/or the detriment of not taking the medication they are more likely to be non-adherent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Particularly true for asymptomatic disease (</a:t>
            </a:r>
            <a:r>
              <a:rPr lang="en-AU" sz="1500" dirty="0" err="1">
                <a:ea typeface="ＭＳ Ｐゴシック"/>
              </a:rPr>
              <a:t>eg</a:t>
            </a:r>
            <a:r>
              <a:rPr lang="en-AU" sz="1500" dirty="0">
                <a:ea typeface="ＭＳ Ｐゴシック"/>
              </a:rPr>
              <a:t> Hypertension, </a:t>
            </a:r>
            <a:r>
              <a:rPr lang="en-AU" sz="1500" dirty="0" err="1">
                <a:ea typeface="ＭＳ Ｐゴシック"/>
              </a:rPr>
              <a:t>hypercholesterolaemia</a:t>
            </a:r>
            <a:r>
              <a:rPr lang="en-AU" sz="1500" dirty="0">
                <a:ea typeface="ＭＳ Ｐゴシック"/>
              </a:rPr>
              <a:t>)</a:t>
            </a:r>
          </a:p>
          <a:p>
            <a:pPr marL="274638" lvl="1" indent="0" eaLnBrk="1" hangingPunct="1">
              <a:buNone/>
            </a:pPr>
            <a:endParaRPr lang="en-AU" sz="1500" dirty="0">
              <a:ea typeface="ＭＳ Ｐゴシック"/>
            </a:endParaRPr>
          </a:p>
          <a:p>
            <a:pPr eaLnBrk="1" hangingPunct="1"/>
            <a:r>
              <a:rPr lang="en-AU" sz="2000" dirty="0">
                <a:ea typeface="ＭＳ Ｐゴシック"/>
              </a:rPr>
              <a:t>Only two thirds of patients visited their GP in the month after discharge from hospital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Most effective strategies for improving non-adherence involve regular monitoring, follow up and feedback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Ensuring patients see their family doctor soon after discharge may improve adherence to new medications through reinforcement</a:t>
            </a:r>
            <a:endParaRPr lang="en-AU" sz="1300" dirty="0">
              <a:ea typeface="ＭＳ Ｐゴシック"/>
            </a:endParaRPr>
          </a:p>
          <a:p>
            <a:pPr lvl="1" eaLnBrk="1" hangingPunct="1"/>
            <a:endParaRPr lang="en-AU" sz="1500" dirty="0">
              <a:ea typeface="ＭＳ Ｐゴシック"/>
            </a:endParaRPr>
          </a:p>
          <a:p>
            <a:pPr lvl="1" eaLnBrk="1" hangingPunct="1"/>
            <a:endParaRPr lang="en-AU" sz="1500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1561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>
                <a:solidFill>
                  <a:schemeClr val="accent1"/>
                </a:solidFill>
                <a:ea typeface="ＭＳ Ｐゴシック"/>
              </a:rPr>
              <a:t>Discussion</a:t>
            </a:r>
            <a:endParaRPr lang="en-US" sz="400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Polypharmacy was overwhelmingly common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Average did not reflect the true average as the study excluded patients taking ≤2 medications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Some patients taking &gt;20 medications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Average increased from admission </a:t>
            </a:r>
            <a:r>
              <a:rPr lang="en-AU" sz="1500" dirty="0">
                <a:ea typeface="ＭＳ Ｐゴシック"/>
                <a:sym typeface="Wingdings" panose="05000000000000000000" pitchFamily="2" charset="2"/>
              </a:rPr>
              <a:t> discharge and admission  follow up</a:t>
            </a:r>
          </a:p>
          <a:p>
            <a:pPr lvl="1" eaLnBrk="1" hangingPunct="1"/>
            <a:r>
              <a:rPr lang="en-AU" sz="1500" dirty="0">
                <a:ea typeface="ＭＳ Ｐゴシック"/>
                <a:sym typeface="Wingdings" panose="05000000000000000000" pitchFamily="2" charset="2"/>
              </a:rPr>
              <a:t>Admission to internal medicine service is the ideal time for medication reconciliation and to rationalise medication regimens</a:t>
            </a:r>
          </a:p>
          <a:p>
            <a:pPr lvl="1" eaLnBrk="1" hangingPunct="1"/>
            <a:endParaRPr lang="en-AU" sz="1500" dirty="0">
              <a:ea typeface="ＭＳ Ｐゴシック"/>
              <a:sym typeface="Wingdings" panose="05000000000000000000" pitchFamily="2" charset="2"/>
            </a:endParaRPr>
          </a:p>
          <a:p>
            <a:pPr eaLnBrk="1" hangingPunct="1"/>
            <a:r>
              <a:rPr lang="en-AU" sz="2000" dirty="0">
                <a:ea typeface="ＭＳ Ｐゴシック"/>
                <a:sym typeface="Wingdings" panose="05000000000000000000" pitchFamily="2" charset="2"/>
              </a:rPr>
              <a:t>Not all non-adherence is detrimental</a:t>
            </a:r>
          </a:p>
          <a:p>
            <a:pPr lvl="1" eaLnBrk="1" hangingPunct="1"/>
            <a:r>
              <a:rPr lang="en-AU" sz="1500" dirty="0" err="1">
                <a:ea typeface="ＭＳ Ｐゴシック"/>
                <a:sym typeface="Wingdings" panose="05000000000000000000" pitchFamily="2" charset="2"/>
              </a:rPr>
              <a:t>Eg</a:t>
            </a:r>
            <a:r>
              <a:rPr lang="en-AU" sz="1500" dirty="0">
                <a:ea typeface="ＭＳ Ｐゴシック"/>
                <a:sym typeface="Wingdings" panose="05000000000000000000" pitchFamily="2" charset="2"/>
              </a:rPr>
              <a:t>. Large numbers of patients prescribed gastric acid suppressants which are continued long term </a:t>
            </a:r>
            <a:r>
              <a:rPr lang="en-AU" sz="1500" baseline="30000" dirty="0">
                <a:ea typeface="ＭＳ Ｐゴシック"/>
                <a:sym typeface="Wingdings" panose="05000000000000000000" pitchFamily="2" charset="2"/>
              </a:rPr>
              <a:t>11</a:t>
            </a:r>
          </a:p>
          <a:p>
            <a:pPr lvl="1" eaLnBrk="1" hangingPunct="1"/>
            <a:r>
              <a:rPr lang="en-AU" sz="1500" dirty="0">
                <a:ea typeface="ＭＳ Ｐゴシック"/>
                <a:sym typeface="Wingdings" panose="05000000000000000000" pitchFamily="2" charset="2"/>
              </a:rPr>
              <a:t>If patients identify that a medication is unnecessary where the doctor has failed to do so, then this is likely to be a positive outcome</a:t>
            </a:r>
          </a:p>
          <a:p>
            <a:pPr lvl="1" eaLnBrk="1" hangingPunct="1"/>
            <a:r>
              <a:rPr lang="en-AU" sz="1500" dirty="0">
                <a:ea typeface="ＭＳ Ｐゴシック"/>
                <a:sym typeface="Wingdings" panose="05000000000000000000" pitchFamily="2" charset="2"/>
              </a:rPr>
              <a:t>Ideally, it should prompt discussion with their physician and regular review of their medications, rather than self-management of medications</a:t>
            </a:r>
            <a:endParaRPr lang="en-AU" sz="1500" dirty="0">
              <a:ea typeface="ＭＳ Ｐゴシック"/>
            </a:endParaRPr>
          </a:p>
          <a:p>
            <a:pPr eaLnBrk="1" hangingPunct="1"/>
            <a:endParaRPr lang="en-AU" sz="2000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9920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Limitations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dirty="0">
                <a:ea typeface="ＭＳ Ｐゴシック"/>
              </a:rPr>
              <a:t>Limitations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Over the counter &amp; complimentary medicines not included (as they are not reliably documented)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Unable to include non-English speaking participants</a:t>
            </a:r>
          </a:p>
          <a:p>
            <a:pPr lvl="1" eaLnBrk="1" hangingPunct="1"/>
            <a:r>
              <a:rPr lang="en-AU" sz="1500" dirty="0">
                <a:ea typeface="ＭＳ Ｐゴシック"/>
              </a:rPr>
              <a:t>Relatively small sample size</a:t>
            </a:r>
          </a:p>
          <a:p>
            <a:pPr lvl="1" eaLnBrk="1" hangingPunct="1"/>
            <a:endParaRPr lang="en-AU" sz="1500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9030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Take Home Messages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850" y="1700213"/>
            <a:ext cx="8504238" cy="4572000"/>
          </a:xfrm>
        </p:spPr>
        <p:txBody>
          <a:bodyPr/>
          <a:lstStyle/>
          <a:p>
            <a:pPr eaLnBrk="1" hangingPunct="1"/>
            <a:r>
              <a:rPr lang="en-AU" sz="2000" i="1" dirty="0">
                <a:ea typeface="ＭＳ Ｐゴシック"/>
              </a:rPr>
              <a:t>40% of patients were non-adherent to one or more regular medications one month after discharge from hospital</a:t>
            </a:r>
          </a:p>
          <a:p>
            <a:pPr eaLnBrk="1" hangingPunct="1"/>
            <a:r>
              <a:rPr lang="en-AU" sz="2000" i="1" dirty="0">
                <a:ea typeface="ＭＳ Ｐゴシック"/>
              </a:rPr>
              <a:t>Intentional and unintentional non-adherence were equally attributable</a:t>
            </a:r>
          </a:p>
          <a:p>
            <a:pPr eaLnBrk="1" hangingPunct="1"/>
            <a:r>
              <a:rPr lang="en-AU" sz="2000" i="1" dirty="0">
                <a:ea typeface="ＭＳ Ｐゴシック"/>
              </a:rPr>
              <a:t>Having a carer responsible for medications may be associated with a significant improvement in non-adherence</a:t>
            </a:r>
          </a:p>
          <a:p>
            <a:pPr eaLnBrk="1" hangingPunct="1"/>
            <a:r>
              <a:rPr lang="en-AU" sz="2000" i="1" dirty="0">
                <a:ea typeface="ＭＳ Ｐゴシック"/>
              </a:rPr>
              <a:t>Hospital admission is the ideal time for medication reconciliation and rationalisation of medication regimens</a:t>
            </a:r>
          </a:p>
          <a:p>
            <a:pPr eaLnBrk="1" hangingPunct="1"/>
            <a:r>
              <a:rPr lang="en-AU" sz="2000" i="1" dirty="0">
                <a:ea typeface="ＭＳ Ｐゴシック"/>
              </a:rPr>
              <a:t>Only 67% of patients visited their family doctor in the month following discharge from hospital</a:t>
            </a:r>
          </a:p>
          <a:p>
            <a:pPr eaLnBrk="1" hangingPunct="1"/>
            <a:r>
              <a:rPr lang="en-AU" sz="2000" i="1" dirty="0">
                <a:ea typeface="ＭＳ Ｐゴシック"/>
              </a:rPr>
              <a:t>Need to involve patients and their families in their care, rather than the traditional model of prescribing medications and assuming they will take them</a:t>
            </a:r>
            <a:endParaRPr lang="en-AU" sz="2000" dirty="0"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References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18059" y="1556792"/>
            <a:ext cx="8504238" cy="4572000"/>
          </a:xfrm>
        </p:spPr>
        <p:txBody>
          <a:bodyPr/>
          <a:lstStyle/>
          <a:p>
            <a:pPr eaLnBrk="1" hangingPunct="1"/>
            <a:r>
              <a:rPr lang="en-AU" sz="1200" i="1" dirty="0">
                <a:ea typeface="ＭＳ Ｐゴシック"/>
              </a:rPr>
              <a:t>1 </a:t>
            </a:r>
            <a:r>
              <a:rPr lang="en-AU" sz="1200" i="1" dirty="0" err="1">
                <a:ea typeface="ＭＳ Ｐゴシック"/>
              </a:rPr>
              <a:t>Osterberg</a:t>
            </a:r>
            <a:r>
              <a:rPr lang="en-AU" sz="1200" i="1" dirty="0">
                <a:ea typeface="ＭＳ Ｐゴシック"/>
              </a:rPr>
              <a:t> L, </a:t>
            </a:r>
            <a:r>
              <a:rPr lang="en-AU" sz="1200" i="1" dirty="0" err="1">
                <a:ea typeface="ＭＳ Ｐゴシック"/>
              </a:rPr>
              <a:t>Blaschke</a:t>
            </a:r>
            <a:r>
              <a:rPr lang="en-AU" sz="1200" i="1" dirty="0">
                <a:ea typeface="ＭＳ Ｐゴシック"/>
              </a:rPr>
              <a:t> T. Adherence to medication. N </a:t>
            </a:r>
            <a:r>
              <a:rPr lang="en-AU" sz="1200" i="1" dirty="0" err="1">
                <a:ea typeface="ＭＳ Ｐゴシック"/>
              </a:rPr>
              <a:t>Engl</a:t>
            </a:r>
            <a:r>
              <a:rPr lang="en-AU" sz="1200" i="1" dirty="0">
                <a:ea typeface="ＭＳ Ｐゴシック"/>
              </a:rPr>
              <a:t> J Med 2005; 353: 487–97.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2 Omori DM, </a:t>
            </a:r>
            <a:r>
              <a:rPr lang="en-AU" sz="1200" i="1" dirty="0" err="1">
                <a:ea typeface="ＭＳ Ｐゴシック"/>
              </a:rPr>
              <a:t>Potyk</a:t>
            </a:r>
            <a:r>
              <a:rPr lang="en-AU" sz="1200" i="1" dirty="0">
                <a:ea typeface="ＭＳ Ｐゴシック"/>
              </a:rPr>
              <a:t> RP, Kroenke K. The adverse effects of hospitalization on drug regimens. Arch Intern Med 1991; 151: 1562–4.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3 </a:t>
            </a:r>
            <a:r>
              <a:rPr lang="en-AU" sz="1200" i="1" dirty="0" err="1">
                <a:ea typeface="ＭＳ Ｐゴシック"/>
              </a:rPr>
              <a:t>Kripalani</a:t>
            </a:r>
            <a:r>
              <a:rPr lang="en-AU" sz="1200" i="1" dirty="0">
                <a:ea typeface="ＭＳ Ｐゴシック"/>
              </a:rPr>
              <a:t> S, </a:t>
            </a:r>
            <a:r>
              <a:rPr lang="en-AU" sz="1200" i="1" dirty="0" err="1">
                <a:ea typeface="ＭＳ Ｐゴシック"/>
              </a:rPr>
              <a:t>Schmotzer</a:t>
            </a:r>
            <a:r>
              <a:rPr lang="en-AU" sz="1200" i="1" dirty="0">
                <a:ea typeface="ＭＳ Ｐゴシック"/>
              </a:rPr>
              <a:t> B, Jacobson TA. Improving medication adherence through graphically enhanced interventions in Coronary Heart Disease (IMAGE-CHD): a randomized controlled trial. J Gen Intern Med 2012; 27: 1609–17.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4 </a:t>
            </a:r>
            <a:r>
              <a:rPr lang="en-AU" sz="1200" i="1" dirty="0" err="1">
                <a:ea typeface="ＭＳ Ｐゴシック"/>
              </a:rPr>
              <a:t>DiMatteo</a:t>
            </a:r>
            <a:r>
              <a:rPr lang="en-AU" sz="1200" i="1" dirty="0">
                <a:ea typeface="ＭＳ Ｐゴシック"/>
              </a:rPr>
              <a:t> MR. Variations in patients’ adherence to medical recommendations: a quantitative review of 50 years of research. Med Care 2004; 42: 200–9.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5 </a:t>
            </a:r>
            <a:r>
              <a:rPr lang="en-AU" sz="1200" i="1" dirty="0" err="1">
                <a:ea typeface="ＭＳ Ｐゴシック"/>
              </a:rPr>
              <a:t>Voils</a:t>
            </a:r>
            <a:r>
              <a:rPr lang="en-AU" sz="1200" i="1" dirty="0">
                <a:ea typeface="ＭＳ Ｐゴシック"/>
              </a:rPr>
              <a:t> CI, King HA, </a:t>
            </a:r>
            <a:r>
              <a:rPr lang="en-AU" sz="1200" i="1" dirty="0" err="1">
                <a:ea typeface="ＭＳ Ｐゴシック"/>
              </a:rPr>
              <a:t>Neelon</a:t>
            </a:r>
            <a:r>
              <a:rPr lang="en-AU" sz="1200" i="1" dirty="0">
                <a:ea typeface="ＭＳ Ｐゴシック"/>
              </a:rPr>
              <a:t> B, Hoyle RH, Reeve BB, </a:t>
            </a:r>
            <a:r>
              <a:rPr lang="en-AU" sz="1200" i="1" dirty="0" err="1">
                <a:ea typeface="ＭＳ Ｐゴシック"/>
              </a:rPr>
              <a:t>Maciejewski</a:t>
            </a:r>
            <a:r>
              <a:rPr lang="en-AU" sz="1200" i="1" dirty="0">
                <a:ea typeface="ＭＳ Ｐゴシック"/>
              </a:rPr>
              <a:t> ML et al. Characterizing weekly self-reported antihypertensive medication nonadherence across repeated occasions. Patient Prefer Adherence 2014; 8: 643–50.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6 Molloy GJ, </a:t>
            </a:r>
            <a:r>
              <a:rPr lang="en-AU" sz="1200" i="1" dirty="0" err="1">
                <a:ea typeface="ＭＳ Ｐゴシック"/>
              </a:rPr>
              <a:t>Messerli-Burgy</a:t>
            </a:r>
            <a:r>
              <a:rPr lang="en-AU" sz="1200" i="1" dirty="0">
                <a:ea typeface="ＭＳ Ｐゴシック"/>
              </a:rPr>
              <a:t> N, Hutton G, </a:t>
            </a:r>
            <a:r>
              <a:rPr lang="en-AU" sz="1200" i="1" dirty="0" err="1">
                <a:ea typeface="ＭＳ Ｐゴシック"/>
              </a:rPr>
              <a:t>Wikman</a:t>
            </a:r>
            <a:r>
              <a:rPr lang="en-AU" sz="1200" i="1" dirty="0">
                <a:ea typeface="ＭＳ Ｐゴシック"/>
              </a:rPr>
              <a:t> A, Perkins-Porras L, Steptoe A. Intentional and unintentional nonadherence to medications following an acute coronary syndrome: a longitudinal study. J </a:t>
            </a:r>
            <a:r>
              <a:rPr lang="en-AU" sz="1200" i="1" dirty="0" err="1">
                <a:ea typeface="ＭＳ Ｐゴシック"/>
              </a:rPr>
              <a:t>Psychosom</a:t>
            </a:r>
            <a:r>
              <a:rPr lang="en-AU" sz="1200" i="1" dirty="0">
                <a:ea typeface="ＭＳ Ｐゴシック"/>
              </a:rPr>
              <a:t> Res 2014; 76: 430–2.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7 </a:t>
            </a:r>
            <a:r>
              <a:rPr lang="en-AU" sz="1200" i="1" dirty="0" err="1">
                <a:ea typeface="ＭＳ Ｐゴシック"/>
              </a:rPr>
              <a:t>Senst</a:t>
            </a:r>
            <a:r>
              <a:rPr lang="en-AU" sz="1200" i="1" dirty="0">
                <a:ea typeface="ＭＳ Ｐゴシック"/>
              </a:rPr>
              <a:t> BL, </a:t>
            </a:r>
            <a:r>
              <a:rPr lang="en-AU" sz="1200" i="1" dirty="0" err="1">
                <a:ea typeface="ＭＳ Ｐゴシック"/>
              </a:rPr>
              <a:t>Achusim</a:t>
            </a:r>
            <a:r>
              <a:rPr lang="en-AU" sz="1200" i="1" dirty="0">
                <a:ea typeface="ＭＳ Ｐゴシック"/>
              </a:rPr>
              <a:t> LE, </a:t>
            </a:r>
            <a:r>
              <a:rPr lang="en-AU" sz="1200" i="1" dirty="0" err="1">
                <a:ea typeface="ＭＳ Ｐゴシック"/>
              </a:rPr>
              <a:t>Genest</a:t>
            </a:r>
            <a:r>
              <a:rPr lang="en-AU" sz="1200" i="1" dirty="0">
                <a:ea typeface="ＭＳ Ｐゴシック"/>
              </a:rPr>
              <a:t> RP, </a:t>
            </a:r>
            <a:r>
              <a:rPr lang="en-AU" sz="1200" i="1" dirty="0" err="1">
                <a:ea typeface="ＭＳ Ｐゴシック"/>
              </a:rPr>
              <a:t>Cosentino</a:t>
            </a:r>
            <a:r>
              <a:rPr lang="en-AU" sz="1200" i="1" dirty="0">
                <a:ea typeface="ＭＳ Ｐゴシック"/>
              </a:rPr>
              <a:t> LA, Ford CC, Little JA et al. Practical approach to determining costs and frequency of adverse drug events in a health care network. Am J Health </a:t>
            </a:r>
            <a:r>
              <a:rPr lang="en-AU" sz="1200" i="1" dirty="0" err="1">
                <a:ea typeface="ＭＳ Ｐゴシック"/>
              </a:rPr>
              <a:t>Syst</a:t>
            </a:r>
            <a:r>
              <a:rPr lang="en-AU" sz="1200" i="1" dirty="0">
                <a:ea typeface="ＭＳ Ｐゴシック"/>
              </a:rPr>
              <a:t> Pharm 2001; 58: 1126–32.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8 Nelson MR, Reid CM, Ryan P, </a:t>
            </a:r>
            <a:r>
              <a:rPr lang="en-AU" sz="1200" i="1" dirty="0" err="1">
                <a:ea typeface="ＭＳ Ｐゴシック"/>
              </a:rPr>
              <a:t>Willson</a:t>
            </a:r>
            <a:r>
              <a:rPr lang="en-AU" sz="1200" i="1" dirty="0">
                <a:ea typeface="ＭＳ Ｐゴシック"/>
              </a:rPr>
              <a:t> K, </a:t>
            </a:r>
            <a:r>
              <a:rPr lang="en-AU" sz="1200" i="1" dirty="0" err="1">
                <a:ea typeface="ＭＳ Ｐゴシック"/>
              </a:rPr>
              <a:t>Yelland</a:t>
            </a:r>
            <a:r>
              <a:rPr lang="en-AU" sz="1200" i="1" dirty="0">
                <a:ea typeface="ＭＳ Ｐゴシック"/>
              </a:rPr>
              <a:t> L. Self-reported adherence with medication and cardiovascular disease outcomes in the Second Australian National Blood Pressure Study (ANBP2). Med J </a:t>
            </a:r>
            <a:r>
              <a:rPr lang="en-AU" sz="1200" i="1" dirty="0" err="1">
                <a:ea typeface="ＭＳ Ｐゴシック"/>
              </a:rPr>
              <a:t>Aust</a:t>
            </a:r>
            <a:r>
              <a:rPr lang="en-AU" sz="1200" i="1" dirty="0">
                <a:ea typeface="ＭＳ Ｐゴシック"/>
              </a:rPr>
              <a:t> 2006; 185: 487–9.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9 </a:t>
            </a:r>
            <a:r>
              <a:rPr lang="en-AU" sz="1200" i="1" dirty="0" err="1">
                <a:ea typeface="ＭＳ Ｐゴシック"/>
              </a:rPr>
              <a:t>Bitton</a:t>
            </a:r>
            <a:r>
              <a:rPr lang="en-AU" sz="1200" i="1" dirty="0">
                <a:ea typeface="ＭＳ Ｐゴシック"/>
              </a:rPr>
              <a:t> A, Choudhry NK, Matlin OS, Swanton K, Shrank WH. The impact of medication adherence on coronary artery disease costs and outcomes: a systematic review. Am J Med 2013; 126: 357.e7–357.e27</a:t>
            </a:r>
            <a:endParaRPr lang="en-AU" sz="2000" i="1" dirty="0">
              <a:ea typeface="ＭＳ Ｐゴシック"/>
            </a:endParaRPr>
          </a:p>
          <a:p>
            <a:pPr eaLnBrk="1" hangingPunct="1"/>
            <a:r>
              <a:rPr lang="en-AU" sz="1200" i="1" dirty="0">
                <a:ea typeface="ＭＳ Ｐゴシック"/>
              </a:rPr>
              <a:t>10 </a:t>
            </a:r>
            <a:r>
              <a:rPr lang="en-AU" sz="1200" i="1" dirty="0" err="1">
                <a:ea typeface="ＭＳ Ｐゴシック"/>
              </a:rPr>
              <a:t>Foebel</a:t>
            </a:r>
            <a:r>
              <a:rPr lang="en-AU" sz="1200" i="1" dirty="0">
                <a:ea typeface="ＭＳ Ｐゴシック"/>
              </a:rPr>
              <a:t> AD, </a:t>
            </a:r>
            <a:r>
              <a:rPr lang="en-AU" sz="1200" i="1" dirty="0" err="1">
                <a:ea typeface="ＭＳ Ｐゴシック"/>
              </a:rPr>
              <a:t>Hirdes</a:t>
            </a:r>
            <a:r>
              <a:rPr lang="en-AU" sz="1200" i="1" dirty="0">
                <a:ea typeface="ＭＳ Ｐゴシック"/>
              </a:rPr>
              <a:t> JP, Heckman GA. Caregiver status affects medication adherence among older home care clients with heart failure. Aging </a:t>
            </a:r>
            <a:r>
              <a:rPr lang="en-AU" sz="1200" i="1" dirty="0" err="1">
                <a:ea typeface="ＭＳ Ｐゴシック"/>
              </a:rPr>
              <a:t>Clin</a:t>
            </a:r>
            <a:r>
              <a:rPr lang="en-AU" sz="1200" i="1" dirty="0">
                <a:ea typeface="ＭＳ Ｐゴシック"/>
              </a:rPr>
              <a:t> </a:t>
            </a:r>
            <a:r>
              <a:rPr lang="en-AU" sz="1200" i="1" dirty="0" err="1">
                <a:ea typeface="ＭＳ Ｐゴシック"/>
              </a:rPr>
              <a:t>Exp</a:t>
            </a:r>
            <a:r>
              <a:rPr lang="en-AU" sz="1200" i="1" dirty="0">
                <a:ea typeface="ＭＳ Ｐゴシック"/>
              </a:rPr>
              <a:t> Res 2012; 24: 718–21. </a:t>
            </a:r>
          </a:p>
          <a:p>
            <a:pPr eaLnBrk="1" hangingPunct="1"/>
            <a:r>
              <a:rPr lang="en-AU" sz="1200" i="1" dirty="0">
                <a:ea typeface="ＭＳ Ｐゴシック"/>
              </a:rPr>
              <a:t>11 Scales DC, Fischer HD, Li P, </a:t>
            </a:r>
            <a:r>
              <a:rPr lang="en-AU" sz="1200" i="1" dirty="0" err="1">
                <a:ea typeface="ＭＳ Ｐゴシック"/>
              </a:rPr>
              <a:t>Bierman</a:t>
            </a:r>
            <a:r>
              <a:rPr lang="en-AU" sz="1200" i="1" dirty="0">
                <a:ea typeface="ＭＳ Ｐゴシック"/>
              </a:rPr>
              <a:t> AS, </a:t>
            </a:r>
            <a:r>
              <a:rPr lang="en-AU" sz="1200" i="1" dirty="0" err="1">
                <a:ea typeface="ＭＳ Ｐゴシック"/>
              </a:rPr>
              <a:t>Fernandes</a:t>
            </a:r>
            <a:r>
              <a:rPr lang="en-AU" sz="1200" i="1" dirty="0">
                <a:ea typeface="ＭＳ Ｐゴシック"/>
              </a:rPr>
              <a:t> O, </a:t>
            </a:r>
            <a:r>
              <a:rPr lang="en-AU" sz="1200" i="1" dirty="0" err="1">
                <a:ea typeface="ＭＳ Ｐゴシック"/>
              </a:rPr>
              <a:t>Mamdani</a:t>
            </a:r>
            <a:r>
              <a:rPr lang="en-AU" sz="1200" i="1" dirty="0">
                <a:ea typeface="ＭＳ Ｐゴシック"/>
              </a:rPr>
              <a:t> M et al. Unintentional continuation of medications intended for acute illness after hospital discharge: a </a:t>
            </a:r>
            <a:r>
              <a:rPr lang="en-AU" sz="1200" i="1" dirty="0" err="1">
                <a:ea typeface="ＭＳ Ｐゴシック"/>
              </a:rPr>
              <a:t>populationbased</a:t>
            </a:r>
            <a:r>
              <a:rPr lang="en-AU" sz="1200" i="1" dirty="0">
                <a:ea typeface="ＭＳ Ｐゴシック"/>
              </a:rPr>
              <a:t> cohort study. J Gen Intern Med 2015.</a:t>
            </a:r>
          </a:p>
        </p:txBody>
      </p:sp>
    </p:spTree>
    <p:extLst>
      <p:ext uri="{BB962C8B-B14F-4D97-AF65-F5344CB8AC3E}">
        <p14:creationId xmlns:p14="http://schemas.microsoft.com/office/powerpoint/2010/main" val="512712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 idx="4294967295"/>
          </p:nvPr>
        </p:nvSpPr>
        <p:spPr>
          <a:xfrm>
            <a:off x="251520" y="3068960"/>
            <a:ext cx="8534400" cy="758825"/>
          </a:xfrm>
        </p:spPr>
        <p:txBody>
          <a:bodyPr/>
          <a:lstStyle/>
          <a:p>
            <a:pPr eaLnBrk="1" hangingPunct="1"/>
            <a:r>
              <a:rPr lang="en-AU" sz="4000" dirty="0">
                <a:solidFill>
                  <a:schemeClr val="accent1"/>
                </a:solidFill>
                <a:ea typeface="ＭＳ Ｐゴシック"/>
              </a:rPr>
              <a:t>Thank you!</a:t>
            </a:r>
            <a:endParaRPr lang="en-US" sz="4000" dirty="0">
              <a:solidFill>
                <a:schemeClr val="accent1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5079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2105</TotalTime>
  <Words>1404</Words>
  <Application>Microsoft Office PowerPoint</Application>
  <PresentationFormat>On-screen Show (4:3)</PresentationFormat>
  <Paragraphs>141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Calibri</vt:lpstr>
      <vt:lpstr>Georgia</vt:lpstr>
      <vt:lpstr>Verdana</vt:lpstr>
      <vt:lpstr>Wingdings</vt:lpstr>
      <vt:lpstr>Wingdings 2</vt:lpstr>
      <vt:lpstr>Civic</vt:lpstr>
      <vt:lpstr>  Annual conference &amp; Medicare Expo on Primary Healthcare The Oberoi, Dubai, UAE Dr Brendan Mitchell  </vt:lpstr>
      <vt:lpstr>Background</vt:lpstr>
      <vt:lpstr>Aims</vt:lpstr>
      <vt:lpstr>Methods</vt:lpstr>
      <vt:lpstr>Methods</vt:lpstr>
      <vt:lpstr>Methods</vt:lpstr>
      <vt:lpstr>Demographics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Limitations</vt:lpstr>
      <vt:lpstr>Take Home Messages</vt:lpstr>
      <vt:lpstr>References</vt:lpstr>
      <vt:lpstr>Thank you!</vt:lpstr>
    </vt:vector>
  </TitlesOfParts>
  <Company>Queensland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Perioperative Management of Thyroid &amp; Adrenal Disorders</dc:title>
  <dc:creator>GCSurg</dc:creator>
  <cp:lastModifiedBy>Brendan Mitchell</cp:lastModifiedBy>
  <cp:revision>152</cp:revision>
  <cp:lastPrinted>2015-03-16T05:19:46Z</cp:lastPrinted>
  <dcterms:created xsi:type="dcterms:W3CDTF">2015-03-16T00:35:23Z</dcterms:created>
  <dcterms:modified xsi:type="dcterms:W3CDTF">2016-04-24T19:53:33Z</dcterms:modified>
</cp:coreProperties>
</file>