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5" r:id="rId4"/>
    <p:sldId id="259" r:id="rId5"/>
    <p:sldId id="260" r:id="rId6"/>
    <p:sldId id="266" r:id="rId7"/>
    <p:sldId id="267" r:id="rId8"/>
    <p:sldId id="261" r:id="rId9"/>
    <p:sldId id="268" r:id="rId10"/>
    <p:sldId id="269" r:id="rId11"/>
    <p:sldId id="270" r:id="rId12"/>
    <p:sldId id="262" r:id="rId13"/>
    <p:sldId id="271" r:id="rId14"/>
    <p:sldId id="272" r:id="rId15"/>
    <p:sldId id="273" r:id="rId16"/>
    <p:sldId id="274" r:id="rId17"/>
    <p:sldId id="275" r:id="rId18"/>
    <p:sldId id="263" r:id="rId19"/>
    <p:sldId id="26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4962D-812A-4533-B2ED-3E1786F705E6}" type="datetimeFigureOut">
              <a:rPr lang="en-US" smtClean="0"/>
              <a:t>7/8/2015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9F8A6-00F4-4AE4-B1FB-611C49915C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74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4962D-812A-4533-B2ED-3E1786F705E6}" type="datetimeFigureOut">
              <a:rPr lang="en-US" smtClean="0"/>
              <a:t>7/8/2015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9F8A6-00F4-4AE4-B1FB-611C49915C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073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4962D-812A-4533-B2ED-3E1786F705E6}" type="datetimeFigureOut">
              <a:rPr lang="en-US" smtClean="0"/>
              <a:t>7/8/2015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9F8A6-00F4-4AE4-B1FB-611C49915C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865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4962D-812A-4533-B2ED-3E1786F705E6}" type="datetimeFigureOut">
              <a:rPr lang="en-US" smtClean="0"/>
              <a:t>7/8/2015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9F8A6-00F4-4AE4-B1FB-611C49915C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874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4962D-812A-4533-B2ED-3E1786F705E6}" type="datetimeFigureOut">
              <a:rPr lang="en-US" smtClean="0"/>
              <a:t>7/8/2015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9F8A6-00F4-4AE4-B1FB-611C49915C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804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4962D-812A-4533-B2ED-3E1786F705E6}" type="datetimeFigureOut">
              <a:rPr lang="en-US" smtClean="0"/>
              <a:t>7/8/2015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9F8A6-00F4-4AE4-B1FB-611C49915C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837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4962D-812A-4533-B2ED-3E1786F705E6}" type="datetimeFigureOut">
              <a:rPr lang="en-US" smtClean="0"/>
              <a:t>7/8/2015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9F8A6-00F4-4AE4-B1FB-611C49915C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085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4962D-812A-4533-B2ED-3E1786F705E6}" type="datetimeFigureOut">
              <a:rPr lang="en-US" smtClean="0"/>
              <a:t>7/8/2015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9F8A6-00F4-4AE4-B1FB-611C49915C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173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4962D-812A-4533-B2ED-3E1786F705E6}" type="datetimeFigureOut">
              <a:rPr lang="en-US" smtClean="0"/>
              <a:t>7/8/2015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9F8A6-00F4-4AE4-B1FB-611C49915C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912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4962D-812A-4533-B2ED-3E1786F705E6}" type="datetimeFigureOut">
              <a:rPr lang="en-US" smtClean="0"/>
              <a:t>7/8/2015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9F8A6-00F4-4AE4-B1FB-611C49915C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260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4962D-812A-4533-B2ED-3E1786F705E6}" type="datetimeFigureOut">
              <a:rPr lang="en-US" smtClean="0"/>
              <a:t>7/8/2015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9F8A6-00F4-4AE4-B1FB-611C49915C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147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4962D-812A-4533-B2ED-3E1786F705E6}" type="datetimeFigureOut">
              <a:rPr lang="en-US" smtClean="0"/>
              <a:t>7/8/2015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9F8A6-00F4-4AE4-B1FB-611C49915C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834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NursingPPT_1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612872"/>
            <a:ext cx="7772400" cy="756141"/>
          </a:xfrm>
        </p:spPr>
        <p:txBody>
          <a:bodyPr>
            <a:normAutofit/>
          </a:bodyPr>
          <a:lstStyle/>
          <a:p>
            <a:r>
              <a:rPr lang="en-US" sz="2600" dirty="0" smtClean="0">
                <a:solidFill>
                  <a:schemeClr val="bg1"/>
                </a:solidFill>
                <a:latin typeface="Garamond"/>
                <a:cs typeface="Garamond"/>
              </a:rPr>
              <a:t>Obesity in Adolescents with Autism Spectrum Disorders</a:t>
            </a:r>
            <a:endParaRPr lang="en-US" sz="2600" dirty="0">
              <a:solidFill>
                <a:schemeClr val="bg1"/>
              </a:solidFill>
              <a:latin typeface="Garamond"/>
              <a:cs typeface="Garamond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547796"/>
            <a:ext cx="6400800" cy="1185705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Gill Sans"/>
                <a:cs typeface="Gill Sans"/>
              </a:rPr>
              <a:t>BRANDY STRAHAN, PHD, RN</a:t>
            </a:r>
            <a:endParaRPr lang="en-US" sz="2400" dirty="0" smtClean="0">
              <a:solidFill>
                <a:schemeClr val="bg1"/>
              </a:solidFill>
              <a:latin typeface="Gill Sans"/>
              <a:cs typeface="Gill Sans"/>
            </a:endParaRPr>
          </a:p>
          <a:p>
            <a:r>
              <a:rPr lang="en-US" sz="1600" dirty="0" smtClean="0">
                <a:solidFill>
                  <a:schemeClr val="bg1"/>
                </a:solidFill>
                <a:latin typeface="Gill Sans"/>
                <a:cs typeface="Gill Sans"/>
              </a:rPr>
              <a:t>Assistant Professor</a:t>
            </a:r>
            <a:endParaRPr lang="en-US" sz="1600" dirty="0">
              <a:solidFill>
                <a:schemeClr val="bg1"/>
              </a:solidFill>
              <a:latin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537892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ursingPPT_2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236" y="274638"/>
            <a:ext cx="6608564" cy="11430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78236" y="769470"/>
            <a:ext cx="429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Garamond"/>
                <a:cs typeface="Garamond"/>
              </a:rPr>
              <a:t>Introduction</a:t>
            </a:r>
            <a:endParaRPr lang="en-US" sz="3200" dirty="0">
              <a:latin typeface="Garamond"/>
              <a:cs typeface="Garamon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78236" y="1417638"/>
            <a:ext cx="674452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"/>
                <a:cs typeface="Gill Sans"/>
              </a:rPr>
              <a:t>Adolescent obesity </a:t>
            </a:r>
            <a:r>
              <a:rPr lang="en-US" sz="2400" dirty="0" smtClean="0">
                <a:latin typeface="Gill Sans"/>
                <a:cs typeface="Gill Sans"/>
              </a:rPr>
              <a:t>has tripled in the past three decades.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"/>
                <a:cs typeface="Gill Sans"/>
              </a:rPr>
              <a:t>Contributes to serious health problems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"/>
                <a:cs typeface="Gill Sans"/>
              </a:rPr>
              <a:t>Centers for Disease Control and Prevention (CDC) defines obesity as: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"/>
                <a:cs typeface="Gill Sans"/>
              </a:rPr>
              <a:t>70% remain obese through adulthood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"/>
                <a:cs typeface="Gill Sans"/>
              </a:rPr>
              <a:t>Vulnerability of children with developmental disabilities such as ASD </a:t>
            </a:r>
            <a:endParaRPr lang="en-US" dirty="0">
              <a:latin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663495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ursingPPT_2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236" y="274638"/>
            <a:ext cx="6608564" cy="11430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78236" y="769470"/>
            <a:ext cx="429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Garamond"/>
                <a:cs typeface="Garamond"/>
              </a:rPr>
              <a:t>Purpose</a:t>
            </a:r>
            <a:endParaRPr lang="en-US" sz="3200" dirty="0">
              <a:latin typeface="Garamond"/>
              <a:cs typeface="Garamon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78236" y="1417638"/>
            <a:ext cx="674452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"/>
                <a:cs typeface="Gill Sans"/>
              </a:rPr>
              <a:t>Provide a general background related to obesity in adolescence with specific emphasis on obesity in the ASD population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"/>
                <a:cs typeface="Gill Sans"/>
              </a:rPr>
              <a:t>Illustrate in a case study the special challenges related to treating an obese adolescent with ASD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"/>
                <a:cs typeface="Gill Sans"/>
              </a:rPr>
              <a:t>Describe current interventions to address obesity in typically developing (TD) adolescents and discuss how these interventions could be used with adolescents with ASD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"/>
                <a:cs typeface="Gill Sans"/>
              </a:rPr>
              <a:t>Discuss suggestions for future research regarding the prevention and reduction of obesity in this vulnerable population</a:t>
            </a:r>
            <a:endParaRPr lang="en-US" dirty="0">
              <a:latin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119145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ursingPPT_2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236" y="274638"/>
            <a:ext cx="6608564" cy="11430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78236" y="769470"/>
            <a:ext cx="5846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Garamond"/>
                <a:cs typeface="Garamond"/>
              </a:rPr>
              <a:t>Obesity in TD Adolescents</a:t>
            </a:r>
            <a:endParaRPr lang="en-US" sz="3200" dirty="0">
              <a:latin typeface="Garamond"/>
              <a:cs typeface="Garamon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78236" y="1417638"/>
            <a:ext cx="674452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Predominant health crisis </a:t>
            </a:r>
            <a:r>
              <a:rPr lang="en-US" sz="2800" dirty="0" smtClean="0">
                <a:latin typeface="Gill Sans"/>
                <a:cs typeface="Gill Sans"/>
              </a:rPr>
              <a:t>in America’s youth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Life expectancy rates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National Health and Nutrition Examination Survey (NHANES)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Development of comorbidities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Complications magnified in adolescents with ASD</a:t>
            </a:r>
            <a:endParaRPr lang="en-US" dirty="0">
              <a:latin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060924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ursingPPT_2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236" y="274638"/>
            <a:ext cx="6608564" cy="11430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78235" y="769470"/>
            <a:ext cx="674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Garamond"/>
                <a:cs typeface="Garamond"/>
              </a:rPr>
              <a:t>Obesity in Adolescents with ASD </a:t>
            </a:r>
            <a:endParaRPr lang="en-US" sz="3200" dirty="0">
              <a:latin typeface="Garamond"/>
              <a:cs typeface="Garamon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78236" y="1417638"/>
            <a:ext cx="6744529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Autism – developmental disorder under broad category of ASD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Hallmark characteristics include impairments in the following areas: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Social interaction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Communication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Behavior control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Typically appear prior to age 3 </a:t>
            </a:r>
            <a:endParaRPr lang="en-US" sz="2800" dirty="0" smtClean="0">
              <a:latin typeface="Gill Sans"/>
              <a:cs typeface="Gill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061565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ursingPPT_2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236" y="274638"/>
            <a:ext cx="6608564" cy="11430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78235" y="769470"/>
            <a:ext cx="674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Garamond"/>
                <a:cs typeface="Garamond"/>
              </a:rPr>
              <a:t>Obesity in Adolescents with ASD </a:t>
            </a:r>
            <a:endParaRPr lang="en-US" sz="3200" dirty="0">
              <a:latin typeface="Garamond"/>
              <a:cs typeface="Garamon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78236" y="1417638"/>
            <a:ext cx="674452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No cure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Treatment options may help with day-to-day functioning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Caregivers focus on problematic features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Less concern for adverse health behaviors and weight, physical activity and eating patterns, and over consumption of junk food</a:t>
            </a:r>
            <a:endParaRPr lang="en-US" dirty="0">
              <a:latin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688544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ursingPPT_2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236" y="274638"/>
            <a:ext cx="6608564" cy="11430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78235" y="769470"/>
            <a:ext cx="674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Garamond"/>
                <a:cs typeface="Garamond"/>
              </a:rPr>
              <a:t>Obesity in Adolescents with ASD </a:t>
            </a:r>
            <a:endParaRPr lang="en-US" sz="3200" dirty="0">
              <a:latin typeface="Garamond"/>
              <a:cs typeface="Garamon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78236" y="1417638"/>
            <a:ext cx="674452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May not encourage exercise due to motor impairments such as: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Poor motor skills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Uneven developmental milestone acquisition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Low muscle tone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Postural instability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Obesity in ASD population is 30.4% compared to 23.6% </a:t>
            </a:r>
            <a:r>
              <a:rPr lang="en-US" sz="2800" dirty="0" smtClean="0">
                <a:latin typeface="Gill Sans"/>
                <a:cs typeface="Gill Sans"/>
              </a:rPr>
              <a:t>in </a:t>
            </a:r>
            <a:r>
              <a:rPr lang="en-US" sz="2800" dirty="0" smtClean="0">
                <a:latin typeface="Gill Sans"/>
                <a:cs typeface="Gill Sans"/>
              </a:rPr>
              <a:t>TD adolescents.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Important to understand unique challenges of adolescents</a:t>
            </a:r>
            <a:endParaRPr lang="en-US" sz="2800" dirty="0" smtClean="0">
              <a:latin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143478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ursingPPT_2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236" y="274638"/>
            <a:ext cx="6608564" cy="11430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78236" y="769470"/>
            <a:ext cx="5465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Garamond"/>
                <a:cs typeface="Garamond"/>
              </a:rPr>
              <a:t>Case Study</a:t>
            </a:r>
            <a:endParaRPr lang="en-US" sz="3200" dirty="0">
              <a:latin typeface="Garamond"/>
              <a:cs typeface="Garamon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78236" y="1417638"/>
            <a:ext cx="674452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Henry (pseudonym) is a 14 year-old Caucasian adolescent diagnosed with ASD and is obese.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Height – 69 inches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Weight – 247 lbs.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Tanner Stage IV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BMI – 36.5 (above 99</a:t>
            </a:r>
            <a:r>
              <a:rPr lang="en-US" sz="2800" baseline="30000" dirty="0" smtClean="0">
                <a:latin typeface="Gill Sans"/>
                <a:cs typeface="Gill Sans"/>
              </a:rPr>
              <a:t>th</a:t>
            </a:r>
            <a:r>
              <a:rPr lang="en-US" sz="2800" dirty="0" smtClean="0">
                <a:latin typeface="Gill Sans"/>
                <a:cs typeface="Gill Sans"/>
              </a:rPr>
              <a:t> percentile for sex and age)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 smtClean="0">
              <a:latin typeface="Gill Sans"/>
              <a:cs typeface="Gill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01662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ursingPPT_2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236" y="274638"/>
            <a:ext cx="6608564" cy="11430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78236" y="769470"/>
            <a:ext cx="5465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Garamond"/>
                <a:cs typeface="Garamond"/>
              </a:rPr>
              <a:t>Case Study</a:t>
            </a:r>
            <a:endParaRPr lang="en-US" sz="3200" dirty="0">
              <a:latin typeface="Garamond"/>
              <a:cs typeface="Garamon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78236" y="1417638"/>
            <a:ext cx="6744529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Attends public school with a daily physical education class (PE, 30 minutes)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No other active recreational activities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Trouble performing skills necessary to successfully participate in class activities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Watches television at home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No other playmates except parents and younger brother (10 year old with ASD and is obese)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 smtClean="0">
              <a:latin typeface="Gill Sans"/>
              <a:cs typeface="Gill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708234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ursingPPT_2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236" y="274638"/>
            <a:ext cx="6608564" cy="11430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78236" y="769470"/>
            <a:ext cx="5465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Garamond"/>
                <a:cs typeface="Garamond"/>
              </a:rPr>
              <a:t>Case Study</a:t>
            </a:r>
            <a:endParaRPr lang="en-US" sz="3200" dirty="0">
              <a:latin typeface="Garamond"/>
              <a:cs typeface="Garamon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78236" y="1417638"/>
            <a:ext cx="6744529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"/>
                <a:cs typeface="Gill Sans"/>
              </a:rPr>
              <a:t>Diet: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"/>
                <a:cs typeface="Gill Sans"/>
              </a:rPr>
              <a:t>Variety of fruits and vegetables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"/>
                <a:cs typeface="Gill Sans"/>
              </a:rPr>
              <a:t>Relies on favorites – chicken nuggets and hot dogs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"/>
                <a:cs typeface="Gill Sans"/>
              </a:rPr>
              <a:t>Parents offer lean proteins and complex carbohydrates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"/>
                <a:cs typeface="Gill Sans"/>
              </a:rPr>
              <a:t>New foods are refused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"/>
                <a:cs typeface="Gill Sans"/>
              </a:rPr>
              <a:t>Exposure to new foods incites a tantrum causing Henry to leave the table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"/>
                <a:cs typeface="Gill Sans"/>
              </a:rPr>
              <a:t>Parents must choose-unhealthy, uneventful dinner or healthy dinner accompanied by an argument and tantrum.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 smtClean="0">
              <a:latin typeface="Gill Sans"/>
              <a:cs typeface="Gill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 smtClean="0">
              <a:latin typeface="Gill Sans"/>
              <a:cs typeface="Gill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3170138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ursingPPT_2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236" y="274638"/>
            <a:ext cx="6608564" cy="11430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78236" y="769470"/>
            <a:ext cx="5465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Garamond"/>
                <a:cs typeface="Garamond"/>
              </a:rPr>
              <a:t>Case Study</a:t>
            </a:r>
            <a:endParaRPr lang="en-US" sz="3200" dirty="0">
              <a:latin typeface="Garamond"/>
              <a:cs typeface="Garamon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78236" y="1417638"/>
            <a:ext cx="674452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"/>
                <a:cs typeface="Gill Sans"/>
              </a:rPr>
              <a:t>Inactivity not the only contributor to weight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"/>
                <a:cs typeface="Gill Sans"/>
              </a:rPr>
              <a:t>Prescribed medication of Risperdal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"/>
                <a:cs typeface="Gill Sans"/>
              </a:rPr>
              <a:t>Antipsychotic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"/>
                <a:cs typeface="Gill Sans"/>
              </a:rPr>
              <a:t>Treats common features such as aggression and mood swings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"/>
                <a:cs typeface="Gill Sans"/>
              </a:rPr>
              <a:t>Side effect of weight gain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"/>
                <a:cs typeface="Gill Sans"/>
              </a:rPr>
              <a:t>Continual unhealthy weight gain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"/>
                <a:cs typeface="Gill Sans"/>
              </a:rPr>
              <a:t>Parents encourage healthier food choices and physical activity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"/>
                <a:cs typeface="Gill Sans"/>
              </a:rPr>
              <a:t>No empirically based dietary/lifestyle intervention for obese adolescents with ASD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"/>
                <a:cs typeface="Gill Sans"/>
              </a:rPr>
              <a:t>Potential to become obese adult with increased morbidity and mortality</a:t>
            </a:r>
            <a:endParaRPr lang="en-US" dirty="0">
              <a:latin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737571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ursingPPT_2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236" y="274638"/>
            <a:ext cx="6608564" cy="11430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78236" y="769470"/>
            <a:ext cx="6075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Garamond"/>
                <a:cs typeface="Garamond"/>
              </a:rPr>
              <a:t>Interventions for Obese Adolescents </a:t>
            </a:r>
            <a:endParaRPr lang="en-US" sz="3200" dirty="0">
              <a:latin typeface="Garamond"/>
              <a:cs typeface="Garamon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78236" y="1417638"/>
            <a:ext cx="6744529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Extensive body of literature on the prevention and treatment of obesity in TD adolescents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Gill Sans"/>
                <a:cs typeface="Gill Sans"/>
              </a:rPr>
              <a:t>Increased activity levels, reduced television hours, and improved nutrition  decrease obesity and improve health outcomes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Gill Sans"/>
                <a:cs typeface="Gill Sans"/>
              </a:rPr>
              <a:t>Mentoring adolescents in community and school based programs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Gill Sans"/>
                <a:cs typeface="Gill Sans"/>
              </a:rPr>
              <a:t>Nutrition and aerobic/strength training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Gill Sans"/>
                <a:cs typeface="Gill Sans"/>
              </a:rPr>
              <a:t>Active video gaming</a:t>
            </a:r>
            <a:endParaRPr lang="en-US" sz="2600" dirty="0">
              <a:latin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721820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ursingPPT_2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236" y="274638"/>
            <a:ext cx="6608564" cy="11430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78236" y="769470"/>
            <a:ext cx="6075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Garamond"/>
                <a:cs typeface="Garamond"/>
              </a:rPr>
              <a:t>Interventions for Obese Adolescents </a:t>
            </a:r>
            <a:endParaRPr lang="en-US" sz="3200" dirty="0">
              <a:latin typeface="Garamond"/>
              <a:cs typeface="Garamon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78236" y="1417638"/>
            <a:ext cx="6744529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All studies employed experimental design with physical activity intervention aimed at: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Gill Sans"/>
                <a:cs typeface="Gill Sans"/>
              </a:rPr>
              <a:t>Reducing weight or BMI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Gill Sans"/>
                <a:cs typeface="Gill Sans"/>
              </a:rPr>
              <a:t>Decreasing th</a:t>
            </a:r>
            <a:r>
              <a:rPr lang="en-US" sz="2600" dirty="0" smtClean="0">
                <a:latin typeface="Gill Sans"/>
                <a:cs typeface="Gill Sans"/>
              </a:rPr>
              <a:t>e amount of weight gained during the study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Gill Sans"/>
                <a:cs typeface="Gill Sans"/>
              </a:rPr>
              <a:t>Decreasing body fat percentages</a:t>
            </a:r>
          </a:p>
        </p:txBody>
      </p:sp>
    </p:spTree>
    <p:extLst>
      <p:ext uri="{BB962C8B-B14F-4D97-AF65-F5344CB8AC3E}">
        <p14:creationId xmlns:p14="http://schemas.microsoft.com/office/powerpoint/2010/main" val="103268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ursingPPT_2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236" y="274638"/>
            <a:ext cx="6608564" cy="11430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78236" y="769470"/>
            <a:ext cx="6075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Garamond"/>
                <a:cs typeface="Garamond"/>
              </a:rPr>
              <a:t>Interventions for Obese Adolescents </a:t>
            </a:r>
            <a:endParaRPr lang="en-US" sz="3200" dirty="0">
              <a:latin typeface="Garamond"/>
              <a:cs typeface="Garamon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78236" y="1417638"/>
            <a:ext cx="674452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Randomized controlled trials (RTCs, home or community based) used a variety of physical activity interventions: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Gill Sans"/>
                <a:cs typeface="Gill Sans"/>
              </a:rPr>
              <a:t>Individual aerobic activity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Gill Sans"/>
                <a:cs typeface="Gill Sans"/>
              </a:rPr>
              <a:t>Nutrition and strength training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Gill Sans"/>
                <a:cs typeface="Gill Sans"/>
              </a:rPr>
              <a:t>Active video gaming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Gill Sans"/>
                <a:cs typeface="Gill Sans"/>
              </a:rPr>
              <a:t>Group exercises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Gill Sans"/>
                <a:cs typeface="Gill Sans"/>
              </a:rPr>
              <a:t>Activity combined with reduced caloric intake and healthier choices</a:t>
            </a:r>
          </a:p>
        </p:txBody>
      </p:sp>
    </p:spTree>
    <p:extLst>
      <p:ext uri="{BB962C8B-B14F-4D97-AF65-F5344CB8AC3E}">
        <p14:creationId xmlns:p14="http://schemas.microsoft.com/office/powerpoint/2010/main" val="13155736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ursingPPT_2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236" y="274638"/>
            <a:ext cx="6608564" cy="11430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78236" y="769470"/>
            <a:ext cx="6075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Garamond"/>
                <a:cs typeface="Garamond"/>
              </a:rPr>
              <a:t>Limitations of Reviewed Studies  </a:t>
            </a:r>
            <a:endParaRPr lang="en-US" sz="3200" dirty="0">
              <a:latin typeface="Garamond"/>
              <a:cs typeface="Garamon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78236" y="1417638"/>
            <a:ext cx="674452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Standardized measures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Multiple points of comparison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Longitudinal studies since maintaining weight loss is much more challenging</a:t>
            </a:r>
            <a:endParaRPr lang="en-US" sz="2800" dirty="0" smtClean="0">
              <a:latin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4811372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ursingPPT_2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236" y="274638"/>
            <a:ext cx="6608564" cy="11430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78236" y="769470"/>
            <a:ext cx="6075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Garamond"/>
                <a:cs typeface="Garamond"/>
              </a:rPr>
              <a:t>Implications of Future Research   </a:t>
            </a:r>
            <a:endParaRPr lang="en-US" sz="3200" dirty="0">
              <a:latin typeface="Garamond"/>
              <a:cs typeface="Garamon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78236" y="1417638"/>
            <a:ext cx="6744529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Direct and adequate comparisons are limited due to: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Gill Sans"/>
                <a:cs typeface="Gill Sans"/>
              </a:rPr>
              <a:t>Wide range of methodologies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Gill Sans"/>
                <a:cs typeface="Gill Sans"/>
              </a:rPr>
              <a:t>Various physical activities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Gill Sans"/>
                <a:cs typeface="Gill Sans"/>
              </a:rPr>
              <a:t>Numerous physiological measurements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Gill Sans"/>
                <a:cs typeface="Gill Sans"/>
              </a:rPr>
              <a:t>Sample variety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Gill Sans"/>
                <a:cs typeface="Gill Sans"/>
              </a:rPr>
              <a:t>Variation in study length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Gill Sans"/>
                <a:cs typeface="Gill Sans"/>
              </a:rPr>
              <a:t>Confounding effects</a:t>
            </a:r>
          </a:p>
        </p:txBody>
      </p:sp>
    </p:spTree>
    <p:extLst>
      <p:ext uri="{BB962C8B-B14F-4D97-AF65-F5344CB8AC3E}">
        <p14:creationId xmlns:p14="http://schemas.microsoft.com/office/powerpoint/2010/main" val="11802276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ursingPPT_2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236" y="274638"/>
            <a:ext cx="6608564" cy="11430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78236" y="769470"/>
            <a:ext cx="6075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Garamond"/>
                <a:cs typeface="Garamond"/>
              </a:rPr>
              <a:t>Unique Challenges of ASD   </a:t>
            </a:r>
            <a:endParaRPr lang="en-US" sz="3200" dirty="0">
              <a:latin typeface="Garamond"/>
              <a:cs typeface="Garamon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78236" y="1417638"/>
            <a:ext cx="674452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Food selectivity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Schedule rigidity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Social impairments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Problematic features versus health behaviors and weight gain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Motor impairment</a:t>
            </a:r>
          </a:p>
        </p:txBody>
      </p:sp>
    </p:spTree>
    <p:extLst>
      <p:ext uri="{BB962C8B-B14F-4D97-AF65-F5344CB8AC3E}">
        <p14:creationId xmlns:p14="http://schemas.microsoft.com/office/powerpoint/2010/main" val="2909943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ursingPPT_2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236" y="274638"/>
            <a:ext cx="6608564" cy="11430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78236" y="769470"/>
            <a:ext cx="5465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Garamond"/>
                <a:cs typeface="Garamond"/>
              </a:rPr>
              <a:t>Discussion</a:t>
            </a:r>
            <a:endParaRPr lang="en-US" sz="3200" dirty="0">
              <a:latin typeface="Garamond"/>
              <a:cs typeface="Garamon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78236" y="1417638"/>
            <a:ext cx="674452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"/>
                <a:cs typeface="Gill Sans"/>
              </a:rPr>
              <a:t>Findings represent a powerful way to induce weight loss in obese adolescents with ASD.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"/>
                <a:cs typeface="Gill Sans"/>
              </a:rPr>
              <a:t>Active video gaming may be a solution since male adolescents with ASD spend 41% of free time playing video games.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"/>
                <a:cs typeface="Gill Sans"/>
              </a:rPr>
              <a:t>Combining community and home based interventions may prove to be the most promising avenue for research and long term effects.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"/>
                <a:cs typeface="Gill Sans"/>
              </a:rPr>
              <a:t>There exists a need for more research that accounts for unique challenges of adolescents with ASD</a:t>
            </a:r>
            <a:r>
              <a:rPr lang="en-US" sz="2400" dirty="0" smtClean="0">
                <a:latin typeface="Gill Sans"/>
                <a:cs typeface="Gill Sans"/>
              </a:rPr>
              <a:t> and ensures success with this population.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2419612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ursingPPT_2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236" y="274638"/>
            <a:ext cx="6608564" cy="11430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78236" y="769470"/>
            <a:ext cx="5465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Garamond"/>
                <a:cs typeface="Garamond"/>
              </a:rPr>
              <a:t>Conclusion</a:t>
            </a:r>
            <a:endParaRPr lang="en-US" sz="3200" dirty="0">
              <a:latin typeface="Garamond"/>
              <a:cs typeface="Garamon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78236" y="1417638"/>
            <a:ext cx="674452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Adolescent obesity is an epidemic.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Obesity present in adolescents with developmental disabilities such as ASD.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Parents, such as Henry’s, need to understand how to better manage the disorder as well as prevent further health related complications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Gill Sans"/>
                <a:cs typeface="Gill Sans"/>
              </a:rPr>
              <a:t>Research is needed that addressed the needs of this vulnerable population.</a:t>
            </a:r>
            <a:endParaRPr lang="en-US" dirty="0">
              <a:latin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2495009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856</Words>
  <Application>Microsoft Office PowerPoint</Application>
  <PresentationFormat>On-screen Show (4:3)</PresentationFormat>
  <Paragraphs>135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Obesity in Adolescents with Autism Spectrum Disorders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Obesity in Adolescents with Autism Spectrum Disorders</dc:title>
  <dc:creator>College of Arts and Sciences</dc:creator>
  <cp:lastModifiedBy>College of Arts and Sciences</cp:lastModifiedBy>
  <cp:revision>13</cp:revision>
  <dcterms:created xsi:type="dcterms:W3CDTF">2015-07-08T21:53:59Z</dcterms:created>
  <dcterms:modified xsi:type="dcterms:W3CDTF">2015-07-09T00:23:54Z</dcterms:modified>
</cp:coreProperties>
</file>