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xlsx" ContentType="application/vnd.openxmlformats-officedocument.spreadsheetml.sheet"/>
  <Default Extension="jpg" ContentType="image/jpeg"/>
  <Default Extension="vml" ContentType="application/vnd.openxmlformats-officedocument.vmlDrawin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oleObject1.bin" ContentType="application/vnd.openxmlformats-officedocument.oleObject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8" r:id="rId2"/>
    <p:sldId id="350" r:id="rId3"/>
    <p:sldId id="348" r:id="rId4"/>
    <p:sldId id="351" r:id="rId5"/>
    <p:sldId id="352" r:id="rId6"/>
    <p:sldId id="354" r:id="rId7"/>
    <p:sldId id="355" r:id="rId8"/>
    <p:sldId id="288" r:id="rId9"/>
    <p:sldId id="292" r:id="rId10"/>
    <p:sldId id="293" r:id="rId11"/>
    <p:sldId id="296" r:id="rId12"/>
    <p:sldId id="325" r:id="rId13"/>
    <p:sldId id="297" r:id="rId14"/>
    <p:sldId id="298" r:id="rId15"/>
    <p:sldId id="299" r:id="rId16"/>
    <p:sldId id="300" r:id="rId17"/>
    <p:sldId id="303" r:id="rId18"/>
    <p:sldId id="361" r:id="rId19"/>
    <p:sldId id="362" r:id="rId20"/>
    <p:sldId id="363" r:id="rId21"/>
    <p:sldId id="364" r:id="rId22"/>
    <p:sldId id="335" r:id="rId23"/>
    <p:sldId id="286" r:id="rId24"/>
    <p:sldId id="304" r:id="rId25"/>
    <p:sldId id="305" r:id="rId26"/>
    <p:sldId id="315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5174AA"/>
    <a:srgbClr val="C6D9F1"/>
    <a:srgbClr val="FDFBD4"/>
    <a:srgbClr val="FFC000"/>
    <a:srgbClr val="005192"/>
    <a:srgbClr val="A7D971"/>
    <a:srgbClr val="C9E7A7"/>
    <a:srgbClr val="F6AC41"/>
    <a:srgbClr val="4F2683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21" autoAdjust="0"/>
  </p:normalViewPr>
  <p:slideViewPr>
    <p:cSldViewPr snapToGrid="0" snapToObjects="1">
      <p:cViewPr>
        <p:scale>
          <a:sx n="75" d="100"/>
          <a:sy n="75" d="100"/>
        </p:scale>
        <p:origin x="-181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notesViewPr>
    <p:cSldViewPr snapToGrid="0" snapToObjects="1">
      <p:cViewPr varScale="1">
        <p:scale>
          <a:sx n="54" d="100"/>
          <a:sy n="54" d="100"/>
        </p:scale>
        <p:origin x="-181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Drug Clearance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Metabolism</c:v>
                </c:pt>
                <c:pt idx="1">
                  <c:v>Renal</c:v>
                </c:pt>
                <c:pt idx="2">
                  <c:v>Bile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7.0</c:v>
                </c:pt>
                <c:pt idx="1">
                  <c:v>2.5</c:v>
                </c:pt>
                <c:pt idx="2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lang="en-CA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5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0"/>
          <c:y val="0.0252542995279236"/>
          <c:w val="0.966049382716049"/>
          <c:h val="0.93826726782063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FF0000"/>
              </a:solidFill>
            </c:spPr>
          </c:dPt>
          <c:dPt>
            <c:idx val="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0000FF"/>
              </a:solidFill>
            </c:spPr>
          </c:dPt>
          <c:dPt>
            <c:idx val="4"/>
            <c:bubble3D val="0"/>
            <c:spPr>
              <a:solidFill>
                <a:srgbClr val="00FF00"/>
              </a:solidFill>
            </c:spPr>
          </c:dPt>
          <c:dLbls>
            <c:dLbl>
              <c:idx val="0"/>
              <c:layout/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lang="en-CA" sz="2400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CYP3A</c:v>
                </c:pt>
                <c:pt idx="1">
                  <c:v>CYP2D6</c:v>
                </c:pt>
                <c:pt idx="2">
                  <c:v>CYP2E1</c:v>
                </c:pt>
                <c:pt idx="3">
                  <c:v>CYP1A</c:v>
                </c:pt>
                <c:pt idx="4">
                  <c:v>CYP2C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55.0</c:v>
                </c:pt>
                <c:pt idx="1">
                  <c:v>19.0</c:v>
                </c:pt>
                <c:pt idx="2">
                  <c:v>4.0</c:v>
                </c:pt>
                <c:pt idx="3">
                  <c:v>4.0</c:v>
                </c:pt>
                <c:pt idx="4">
                  <c:v>18.0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9E7E02-177F-1742-9B54-4359DFA80663}" type="datetimeFigureOut">
              <a:rPr lang="en-US" smtClean="0"/>
              <a:pPr/>
              <a:t>2014-10-19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0D64E-5987-2D4B-9D87-3BA09D935B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891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A97568-298B-6740-9B9F-550E69FACD20}" type="datetimeFigureOut">
              <a:rPr lang="en-US" smtClean="0"/>
              <a:pPr/>
              <a:t>2014-10-19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C7D68-8AC4-0440-B1C1-67A64591BB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458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C7D68-8AC4-0440-B1C1-67A64591BBB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01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Patients average more than 7 medications to</a:t>
            </a:r>
            <a:r>
              <a:rPr lang="en-CA" baseline="0" dirty="0" smtClean="0"/>
              <a:t> manage CRF and associated illnesses such as diabetes and hypertension. </a:t>
            </a:r>
          </a:p>
          <a:p>
            <a:endParaRPr lang="en-CA" baseline="0" dirty="0" smtClean="0"/>
          </a:p>
          <a:p>
            <a:r>
              <a:rPr lang="en-CA" baseline="0" dirty="0" smtClean="0"/>
              <a:t>Patients with poor kidney function experience about 2.5 times the number of ADRs as other patients</a:t>
            </a:r>
          </a:p>
          <a:p>
            <a:endParaRPr lang="en-CA" baseline="0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C7D68-8AC4-0440-B1C1-67A64591BBB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70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ADR higher in CRF</a:t>
            </a:r>
          </a:p>
          <a:p>
            <a:r>
              <a:rPr lang="en-CA" dirty="0" smtClean="0"/>
              <a:t>Work</a:t>
            </a:r>
            <a:r>
              <a:rPr lang="en-CA" baseline="0" dirty="0" smtClean="0"/>
              <a:t> out how to say drug clearance</a:t>
            </a:r>
          </a:p>
          <a:p>
            <a:r>
              <a:rPr lang="en-CA" baseline="0" dirty="0" smtClean="0"/>
              <a:t>Elimination mechanisms of top 200 drugs 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C7D68-8AC4-0440-B1C1-67A64591BBB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22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C7D68-8AC4-0440-B1C1-67A64591BBB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60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C7D68-8AC4-0440-B1C1-67A64591BBB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C7D68-8AC4-0440-B1C1-67A64591BBB7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16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DC7D68-8AC4-0440-B1C1-67A64591BBB7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16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tif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4A24-CCD4-E849-8882-22BD847D2D41}" type="datetimeFigureOut">
              <a:rPr lang="en-US" smtClean="0"/>
              <a:pPr/>
              <a:t>2014-10-19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8058-3785-FA4E-971F-CD5983288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273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4A24-CCD4-E849-8882-22BD847D2D41}" type="datetimeFigureOut">
              <a:rPr lang="en-US" smtClean="0"/>
              <a:pPr/>
              <a:t>2014-10-19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8058-3785-FA4E-971F-CD598328817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C:\Users\Thomas Velenosi\Desktop\Lawson_logo_CMYK_tag.tif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35"/>
          <a:stretch/>
        </p:blipFill>
        <p:spPr bwMode="auto">
          <a:xfrm>
            <a:off x="5260078" y="6215702"/>
            <a:ext cx="1293122" cy="64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936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4A24-CCD4-E849-8882-22BD847D2D41}" type="datetimeFigureOut">
              <a:rPr lang="en-US" smtClean="0"/>
              <a:pPr/>
              <a:t>2014-10-19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8058-3785-FA4E-971F-CD5983288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723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4A24-CCD4-E849-8882-22BD847D2D41}" type="datetimeFigureOut">
              <a:rPr lang="en-US" smtClean="0"/>
              <a:pPr/>
              <a:t>2014-10-19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8058-3785-FA4E-971F-CD5983288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21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4A24-CCD4-E849-8882-22BD847D2D41}" type="datetimeFigureOut">
              <a:rPr lang="en-US" smtClean="0"/>
              <a:pPr/>
              <a:t>2014-10-19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8058-3785-FA4E-971F-CD5983288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641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4A24-CCD4-E849-8882-22BD847D2D41}" type="datetimeFigureOut">
              <a:rPr lang="en-US" smtClean="0"/>
              <a:pPr/>
              <a:t>2014-10-19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8058-3785-FA4E-971F-CD5983288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255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4A24-CCD4-E849-8882-22BD847D2D41}" type="datetimeFigureOut">
              <a:rPr lang="en-US" smtClean="0"/>
              <a:pPr/>
              <a:t>2014-10-19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8058-3785-FA4E-971F-CD5983288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6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4A24-CCD4-E849-8882-22BD847D2D41}" type="datetimeFigureOut">
              <a:rPr lang="en-US" smtClean="0"/>
              <a:pPr/>
              <a:t>2014-10-19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8058-3785-FA4E-971F-CD5983288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866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4A24-CCD4-E849-8882-22BD847D2D41}" type="datetimeFigureOut">
              <a:rPr lang="en-US" smtClean="0"/>
              <a:pPr/>
              <a:t>2014-10-19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8058-3785-FA4E-971F-CD5983288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190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4A24-CCD4-E849-8882-22BD847D2D41}" type="datetimeFigureOut">
              <a:rPr lang="en-US" smtClean="0"/>
              <a:pPr/>
              <a:t>2014-10-19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8058-3785-FA4E-971F-CD5983288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881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34A24-CCD4-E849-8882-22BD847D2D41}" type="datetimeFigureOut">
              <a:rPr lang="en-US" smtClean="0"/>
              <a:pPr/>
              <a:t>2014-10-19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8058-3785-FA4E-971F-CD5983288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5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34A24-CCD4-E849-8882-22BD847D2D41}" type="datetimeFigureOut">
              <a:rPr lang="en-US" smtClean="0"/>
              <a:pPr/>
              <a:t>2014-10-19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F8058-3785-FA4E-971F-CD598328817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C:\Users\Thomas Velenosi\Desktop\Lawson_logo_CMYK_tag.tif"/>
          <p:cNvPicPr>
            <a:picLocks noChangeAspect="1" noChangeArrowheads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35"/>
          <a:stretch/>
        </p:blipFill>
        <p:spPr bwMode="auto">
          <a:xfrm>
            <a:off x="5260078" y="6215702"/>
            <a:ext cx="1293122" cy="64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07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chart" Target="../charts/chart1.xml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1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png"/><Relationship Id="rId5" Type="http://schemas.openxmlformats.org/officeDocument/2006/relationships/image" Target="../media/image24.jpg"/><Relationship Id="rId6" Type="http://schemas.openxmlformats.org/officeDocument/2006/relationships/image" Target="../media/image25.png"/><Relationship Id="rId7" Type="http://schemas.openxmlformats.org/officeDocument/2006/relationships/image" Target="../media/image26.jpg"/><Relationship Id="rId8" Type="http://schemas.openxmlformats.org/officeDocument/2006/relationships/image" Target="../media/image27.jpg"/><Relationship Id="rId9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emf"/><Relationship Id="rId3" Type="http://schemas.openxmlformats.org/officeDocument/2006/relationships/image" Target="../media/image31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404" y="573851"/>
            <a:ext cx="8005704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200" b="1" dirty="0" smtClean="0">
                <a:solidFill>
                  <a:srgbClr val="4F2683"/>
                </a:solidFill>
              </a:rPr>
              <a:t>Decreased Nuclear Receptor Activity Mediates </a:t>
            </a:r>
            <a:r>
              <a:rPr lang="en-CA" sz="3200" b="1" dirty="0" err="1" smtClean="0">
                <a:solidFill>
                  <a:srgbClr val="4F2683"/>
                </a:solidFill>
              </a:rPr>
              <a:t>Downregulation</a:t>
            </a:r>
            <a:r>
              <a:rPr lang="en-CA" sz="3200" b="1" dirty="0" smtClean="0">
                <a:solidFill>
                  <a:srgbClr val="4F2683"/>
                </a:solidFill>
              </a:rPr>
              <a:t> of Drug Metabolizing Enzymes in Chronic Kidney Disease Through Epigenetic Modulation</a:t>
            </a:r>
            <a:endParaRPr lang="en-CA" sz="3200" dirty="0" smtClean="0">
              <a:solidFill>
                <a:srgbClr val="4F2683"/>
              </a:solidFill>
            </a:endParaRPr>
          </a:p>
          <a:p>
            <a:endParaRPr lang="en-US" sz="3600" dirty="0" smtClean="0">
              <a:solidFill>
                <a:srgbClr val="3C1B71"/>
              </a:solidFill>
              <a:latin typeface="Arial"/>
              <a:cs typeface="Arial Unicode MS"/>
            </a:endParaRPr>
          </a:p>
          <a:p>
            <a:r>
              <a:rPr lang="en-US" sz="3600" dirty="0" smtClean="0">
                <a:solidFill>
                  <a:srgbClr val="3C1B71"/>
                </a:solidFill>
                <a:latin typeface="Arial"/>
                <a:cs typeface="Arial Unicode MS"/>
              </a:rPr>
              <a:t>October 20, 2014</a:t>
            </a:r>
          </a:p>
          <a:p>
            <a:endParaRPr lang="en-US" sz="3600" dirty="0" smtClean="0">
              <a:solidFill>
                <a:srgbClr val="3C1B71"/>
              </a:solidFill>
              <a:latin typeface="Arial"/>
              <a:cs typeface="Arial Unicode MS"/>
            </a:endParaRPr>
          </a:p>
          <a:p>
            <a:pPr algn="ctr"/>
            <a:r>
              <a:rPr lang="en-US" sz="3200" dirty="0" smtClean="0"/>
              <a:t>									</a:t>
            </a:r>
          </a:p>
          <a:p>
            <a:pPr algn="r"/>
            <a:endParaRPr lang="en-US" sz="3200" dirty="0" smtClean="0">
              <a:solidFill>
                <a:srgbClr val="3C1B71"/>
              </a:solidFill>
              <a:latin typeface="Arial"/>
              <a:cs typeface="Arial Unicode MS"/>
            </a:endParaRPr>
          </a:p>
          <a:p>
            <a:pPr algn="r"/>
            <a:endParaRPr lang="en-US" sz="3200" dirty="0">
              <a:solidFill>
                <a:srgbClr val="3C1B71"/>
              </a:solidFill>
              <a:latin typeface="Arial"/>
              <a:cs typeface="Arial Unicode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00889" y="104972"/>
            <a:ext cx="3189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rgbClr val="4F2683"/>
                </a:solidFill>
                <a:latin typeface="Arial"/>
                <a:cs typeface="Arial"/>
              </a:rPr>
              <a:t>Department of Physiology and Pharmacology</a:t>
            </a:r>
          </a:p>
        </p:txBody>
      </p:sp>
      <p:pic>
        <p:nvPicPr>
          <p:cNvPr id="8" name="Picture 2" descr="C:\Users\Thomas Velenosi\Desktop\Lawson_logo_CMYK_tag.tif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35"/>
          <a:stretch/>
        </p:blipFill>
        <p:spPr bwMode="auto">
          <a:xfrm>
            <a:off x="5260078" y="6215702"/>
            <a:ext cx="1293122" cy="642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77406" y="3968750"/>
            <a:ext cx="5947474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Brad Urquhart, PhD</a:t>
            </a:r>
          </a:p>
          <a:p>
            <a:pPr algn="ctr"/>
            <a:r>
              <a:rPr lang="en-US" dirty="0" smtClean="0"/>
              <a:t>Assistant Professor</a:t>
            </a:r>
          </a:p>
          <a:p>
            <a:pPr algn="ctr"/>
            <a:r>
              <a:rPr lang="en-US" dirty="0" smtClean="0"/>
              <a:t>Department of Physiology and Pharmacology</a:t>
            </a:r>
          </a:p>
          <a:p>
            <a:pPr algn="ctr"/>
            <a:r>
              <a:rPr lang="en-US" dirty="0" smtClean="0"/>
              <a:t>Department of Medicine (Nephrology, Clinical Pharmacology)</a:t>
            </a:r>
          </a:p>
          <a:p>
            <a:pPr algn="ctr"/>
            <a:r>
              <a:rPr lang="en-US" dirty="0" smtClean="0"/>
              <a:t>Department of </a:t>
            </a:r>
            <a:r>
              <a:rPr lang="en-US" dirty="0" err="1" smtClean="0"/>
              <a:t>Paediatrics</a:t>
            </a:r>
            <a:endParaRPr lang="en-US" dirty="0" smtClean="0"/>
          </a:p>
          <a:p>
            <a:pPr algn="ctr"/>
            <a:r>
              <a:rPr lang="en-US" dirty="0" smtClean="0"/>
              <a:t>Lawson Health Research Institute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48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rgbClr val="4F2683"/>
                </a:solidFill>
              </a:rPr>
              <a:t>Imperfection of Drug Therapy</a:t>
            </a:r>
            <a:endParaRPr lang="en-US" sz="5400" b="1" dirty="0">
              <a:solidFill>
                <a:srgbClr val="4F2683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9733"/>
            <a:ext cx="4775548" cy="30988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4859870" y="1557872"/>
            <a:ext cx="4193986" cy="3979323"/>
            <a:chOff x="4859870" y="1557872"/>
            <a:chExt cx="4193986" cy="3979323"/>
          </a:xfrm>
        </p:grpSpPr>
        <p:sp>
          <p:nvSpPr>
            <p:cNvPr id="6" name="Oval 5"/>
            <p:cNvSpPr/>
            <p:nvPr/>
          </p:nvSpPr>
          <p:spPr>
            <a:xfrm>
              <a:off x="4859870" y="1557872"/>
              <a:ext cx="2573863" cy="2573863"/>
            </a:xfrm>
            <a:prstGeom prst="ellipse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6468529" y="1557875"/>
              <a:ext cx="2573863" cy="2573863"/>
            </a:xfrm>
            <a:prstGeom prst="ellipse">
              <a:avLst/>
            </a:prstGeom>
            <a:noFill/>
            <a:ln w="28575" cmpd="sng">
              <a:solidFill>
                <a:srgbClr val="3366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706531" y="2963332"/>
              <a:ext cx="2573863" cy="2573863"/>
            </a:xfrm>
            <a:prstGeom prst="ellipse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96940" y="2406133"/>
              <a:ext cx="129817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FF0000"/>
                  </a:solidFill>
                </a:rPr>
                <a:t>Disease</a:t>
              </a:r>
              <a:endParaRPr lang="en-US" sz="2800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031295" y="4331740"/>
              <a:ext cx="20708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008000"/>
                  </a:solidFill>
                </a:rPr>
                <a:t>Environment</a:t>
              </a:r>
              <a:endParaRPr lang="en-US" sz="2800" dirty="0">
                <a:solidFill>
                  <a:srgbClr val="008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604371" y="2473865"/>
              <a:ext cx="144948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rgbClr val="3366FF"/>
                  </a:solidFill>
                </a:rPr>
                <a:t>Genetics</a:t>
              </a:r>
              <a:endParaRPr lang="en-US" sz="2800" dirty="0">
                <a:solidFill>
                  <a:srgbClr val="3366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86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297" t="2222" r="10322"/>
          <a:stretch/>
        </p:blipFill>
        <p:spPr>
          <a:xfrm>
            <a:off x="4057580" y="28140"/>
            <a:ext cx="4730815" cy="6203321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04803" y="1938860"/>
            <a:ext cx="2810930" cy="4525963"/>
          </a:xfrm>
        </p:spPr>
        <p:txBody>
          <a:bodyPr>
            <a:normAutofit/>
          </a:bodyPr>
          <a:lstStyle/>
          <a:p>
            <a:r>
              <a:rPr lang="en-CA" sz="3000" b="1" dirty="0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Absorption</a:t>
            </a:r>
          </a:p>
          <a:p>
            <a:r>
              <a:rPr lang="en-CA" sz="3000" b="1" dirty="0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Distribution</a:t>
            </a:r>
          </a:p>
          <a:p>
            <a:r>
              <a:rPr lang="en-CA" sz="3000" b="1" dirty="0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Metabolism </a:t>
            </a:r>
          </a:p>
          <a:p>
            <a:r>
              <a:rPr lang="en-CA" sz="3000" b="1" dirty="0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Excretion</a:t>
            </a:r>
            <a:endParaRPr lang="en-CA" sz="3000" dirty="0">
              <a:solidFill>
                <a:srgbClr val="4F2683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2400" dirty="0">
              <a:solidFill>
                <a:srgbClr val="4F2683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2400" dirty="0">
              <a:solidFill>
                <a:srgbClr val="4F2683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rgbClr val="4F268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410" y="474132"/>
            <a:ext cx="4578409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4F2683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Factors Mediating Drug Disposition</a:t>
            </a:r>
            <a:endParaRPr lang="en-US" b="1" dirty="0">
              <a:solidFill>
                <a:srgbClr val="4F2683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3" y="5775867"/>
            <a:ext cx="3899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Yeung</a:t>
            </a:r>
            <a:r>
              <a:rPr lang="en-US" dirty="0" smtClean="0"/>
              <a:t> et al. </a:t>
            </a:r>
            <a:r>
              <a:rPr lang="en-US" i="1" dirty="0" smtClean="0"/>
              <a:t>Kidney International </a:t>
            </a:r>
            <a:r>
              <a:rPr lang="en-US" dirty="0" smtClean="0"/>
              <a:t>(2014)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071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53352" y="93074"/>
            <a:ext cx="9244977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3B1B70"/>
                </a:solidFill>
                <a:latin typeface="Arial" pitchFamily="34" charset="0"/>
                <a:cs typeface="Arial" pitchFamily="34" charset="0"/>
              </a:rPr>
              <a:t>Chronic</a:t>
            </a:r>
            <a:r>
              <a:rPr lang="en-US" sz="4800" b="1" dirty="0" smtClean="0">
                <a:solidFill>
                  <a:srgbClr val="3B1B70"/>
                </a:solidFill>
                <a:latin typeface="Arial" pitchFamily="34" charset="0"/>
                <a:cs typeface="Arial" pitchFamily="34" charset="0"/>
              </a:rPr>
              <a:t> Kidney Disease </a:t>
            </a:r>
            <a:r>
              <a:rPr lang="en-US" sz="4800" b="1" dirty="0">
                <a:solidFill>
                  <a:srgbClr val="3B1B7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4800" b="1" dirty="0" smtClean="0">
                <a:solidFill>
                  <a:srgbClr val="3B1B70"/>
                </a:solidFill>
                <a:latin typeface="Arial" pitchFamily="34" charset="0"/>
                <a:cs typeface="Arial" pitchFamily="34" charset="0"/>
              </a:rPr>
              <a:t>CKD)</a:t>
            </a:r>
            <a:endParaRPr lang="en-US" sz="4800" dirty="0" smtClean="0">
              <a:solidFill>
                <a:srgbClr val="807F83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6000" b="1" dirty="0" smtClean="0">
              <a:solidFill>
                <a:srgbClr val="807F83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07963"/>
              </p:ext>
            </p:extLst>
          </p:nvPr>
        </p:nvGraphicFramePr>
        <p:xfrm>
          <a:off x="207422" y="1226020"/>
          <a:ext cx="4691387" cy="246887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708343"/>
                <a:gridCol w="1991522"/>
                <a:gridCol w="1991522"/>
              </a:tblGrid>
              <a:tr h="434410"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Stage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Description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GFR</a:t>
                      </a:r>
                    </a:p>
                    <a:p>
                      <a:pPr algn="ctr"/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(ml/min/1.72m</a:t>
                      </a:r>
                      <a:r>
                        <a:rPr lang="en-CA" sz="1400" baseline="300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CA" sz="1400" baseline="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74724"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Kidney damage</a:t>
                      </a:r>
                      <a:r>
                        <a:rPr lang="en-CA" sz="1400" baseline="0" dirty="0" smtClean="0">
                          <a:latin typeface="Arial" pitchFamily="34" charset="0"/>
                          <a:cs typeface="Arial" pitchFamily="34" charset="0"/>
                        </a:rPr>
                        <a:t> with normal or ↑GFR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≥ 90</a:t>
                      </a:r>
                    </a:p>
                  </a:txBody>
                  <a:tcPr anchor="ctr"/>
                </a:tc>
              </a:tr>
              <a:tr h="274724"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Kidney damage</a:t>
                      </a:r>
                      <a:r>
                        <a:rPr lang="en-CA" sz="1400" baseline="0" dirty="0" smtClean="0">
                          <a:latin typeface="Arial" pitchFamily="34" charset="0"/>
                          <a:cs typeface="Arial" pitchFamily="34" charset="0"/>
                        </a:rPr>
                        <a:t> with mild ↓GFR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CA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60–89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159165"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Moderate </a:t>
                      </a:r>
                      <a:r>
                        <a:rPr lang="en-CA" sz="1400" baseline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GFR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CA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30–59 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59165"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Severe </a:t>
                      </a:r>
                      <a:r>
                        <a:rPr lang="en-CA" sz="1400" baseline="0" dirty="0" smtClean="0">
                          <a:latin typeface="Arial" pitchFamily="34" charset="0"/>
                          <a:cs typeface="Arial" pitchFamily="34" charset="0"/>
                        </a:rPr>
                        <a:t>↓</a:t>
                      </a:r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GFR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CA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15–29 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43520"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 smtClean="0">
                          <a:latin typeface="Arial" pitchFamily="34" charset="0"/>
                          <a:cs typeface="Arial" pitchFamily="34" charset="0"/>
                        </a:rPr>
                        <a:t>Kidney failure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CA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&lt;15 or </a:t>
                      </a:r>
                      <a:r>
                        <a:rPr kumimoji="0" lang="en-CA" sz="1400" u="none" strike="noStrike" kern="1200" baseline="0" dirty="0" err="1" smtClean="0">
                          <a:latin typeface="Arial" pitchFamily="34" charset="0"/>
                          <a:cs typeface="Arial" pitchFamily="34" charset="0"/>
                        </a:rPr>
                        <a:t>anuric</a:t>
                      </a:r>
                      <a:r>
                        <a:rPr kumimoji="0" lang="en-CA" sz="1400" u="none" strike="noStrike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CA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52351" y="3717031"/>
            <a:ext cx="9101780" cy="2448272"/>
            <a:chOff x="52351" y="3717031"/>
            <a:chExt cx="9101780" cy="2448272"/>
          </a:xfrm>
        </p:grpSpPr>
        <p:grpSp>
          <p:nvGrpSpPr>
            <p:cNvPr id="11" name="Group 10"/>
            <p:cNvGrpSpPr/>
            <p:nvPr/>
          </p:nvGrpSpPr>
          <p:grpSpPr>
            <a:xfrm>
              <a:off x="386256" y="3717031"/>
              <a:ext cx="8767875" cy="2448272"/>
              <a:chOff x="471749" y="1616333"/>
              <a:chExt cx="8607962" cy="2236341"/>
            </a:xfrm>
          </p:grpSpPr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65" r="34253" b="50000"/>
              <a:stretch/>
            </p:blipFill>
            <p:spPr bwMode="auto">
              <a:xfrm>
                <a:off x="473810" y="1616333"/>
                <a:ext cx="5553674" cy="19719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" name="Picture 2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66" t="93591" b="648"/>
              <a:stretch/>
            </p:blipFill>
            <p:spPr bwMode="auto">
              <a:xfrm>
                <a:off x="471749" y="3610303"/>
                <a:ext cx="8607962" cy="2423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0" name="TextBox 9"/>
            <p:cNvSpPr txBox="1"/>
            <p:nvPr/>
          </p:nvSpPr>
          <p:spPr>
            <a:xfrm>
              <a:off x="6589845" y="5614232"/>
              <a:ext cx="23001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400" dirty="0"/>
                <a:t>Am J Kidney Dis. 2011;57(3)(</a:t>
              </a:r>
              <a:r>
                <a:rPr lang="en-CA" sz="1400" dirty="0" err="1"/>
                <a:t>suppl</a:t>
              </a:r>
              <a:r>
                <a:rPr lang="en-CA" sz="1400" dirty="0"/>
                <a:t> 2):S32-S56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-797369" y="4811825"/>
              <a:ext cx="20379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A" sz="1600" dirty="0" smtClean="0"/>
                <a:t>Percent of population 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091493" y="1226020"/>
            <a:ext cx="381642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Characterized by a progressive decline in renal function over time.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Major </a:t>
            </a:r>
            <a:r>
              <a:rPr lang="en-CA" dirty="0">
                <a:latin typeface="Arial" pitchFamily="34" charset="0"/>
                <a:cs typeface="Arial" pitchFamily="34" charset="0"/>
              </a:rPr>
              <a:t>causes of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CKD </a:t>
            </a:r>
            <a:r>
              <a:rPr lang="en-CA" dirty="0">
                <a:latin typeface="Arial" pitchFamily="34" charset="0"/>
                <a:cs typeface="Arial" pitchFamily="34" charset="0"/>
              </a:rPr>
              <a:t>include diabetes and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renal </a:t>
            </a:r>
            <a:r>
              <a:rPr lang="en-CA" dirty="0">
                <a:latin typeface="Arial" pitchFamily="34" charset="0"/>
                <a:cs typeface="Arial" pitchFamily="34" charset="0"/>
              </a:rPr>
              <a:t>v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ascular disease </a:t>
            </a:r>
            <a:r>
              <a:rPr lang="en-CA" dirty="0">
                <a:latin typeface="Arial" pitchFamily="34" charset="0"/>
                <a:cs typeface="Arial" pitchFamily="34" charset="0"/>
              </a:rPr>
              <a:t>(including high blood pressure)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CKD is </a:t>
            </a:r>
            <a:r>
              <a:rPr lang="en-CA" dirty="0">
                <a:latin typeface="Arial" pitchFamily="34" charset="0"/>
                <a:cs typeface="Arial" pitchFamily="34" charset="0"/>
              </a:rPr>
              <a:t>estimated to affect between 1.9 million and 2.3 million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Canadians</a:t>
            </a:r>
          </a:p>
          <a:p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/>
              <a:buChar char="•"/>
            </a:pPr>
            <a:endParaRPr lang="en-CA" dirty="0" smtClean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920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308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4F2683"/>
                </a:solidFill>
              </a:rPr>
              <a:t>Drugs and CKD </a:t>
            </a:r>
            <a:endParaRPr lang="en-US" sz="5400" b="1" dirty="0">
              <a:solidFill>
                <a:srgbClr val="4F268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575" y="1363139"/>
            <a:ext cx="4987925" cy="4289424"/>
          </a:xfrm>
        </p:spPr>
        <p:txBody>
          <a:bodyPr>
            <a:noAutofit/>
          </a:bodyPr>
          <a:lstStyle/>
          <a:p>
            <a:r>
              <a:rPr lang="en-US" sz="2600" dirty="0" smtClean="0"/>
              <a:t>Patients with CKD take 7-12 medications concurrently to control a variety of co-morbidities.</a:t>
            </a:r>
          </a:p>
          <a:p>
            <a:r>
              <a:rPr lang="en-US" sz="2600" dirty="0" smtClean="0"/>
              <a:t>These patients have an increased incidence of adverse drug events, often due to increased blood drug concentrations.</a:t>
            </a:r>
          </a:p>
          <a:p>
            <a:r>
              <a:rPr lang="en-US" sz="2600" dirty="0" smtClean="0"/>
              <a:t>Many drugs are excreted by the kidney so GFR adjusted dosing in patients with CKD is common.</a:t>
            </a:r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875" y="1417638"/>
            <a:ext cx="2666512" cy="470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76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347514719"/>
              </p:ext>
            </p:extLst>
          </p:nvPr>
        </p:nvGraphicFramePr>
        <p:xfrm>
          <a:off x="3258531" y="1030842"/>
          <a:ext cx="5800627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8273" y="93074"/>
            <a:ext cx="88108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3B1B70"/>
                </a:solidFill>
                <a:latin typeface="Arial" pitchFamily="34" charset="0"/>
                <a:cs typeface="Arial" pitchFamily="34" charset="0"/>
              </a:rPr>
              <a:t>Drug </a:t>
            </a:r>
            <a:r>
              <a:rPr lang="en-US" sz="6000" b="1" dirty="0" smtClean="0">
                <a:solidFill>
                  <a:srgbClr val="3B1B70"/>
                </a:solidFill>
                <a:latin typeface="Arial" pitchFamily="34" charset="0"/>
                <a:cs typeface="Arial" pitchFamily="34" charset="0"/>
              </a:rPr>
              <a:t>Elimination</a:t>
            </a:r>
            <a:endParaRPr lang="en-US" sz="3200" dirty="0">
              <a:solidFill>
                <a:srgbClr val="807F83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89" name="Group 574"/>
          <p:cNvGrpSpPr>
            <a:grpSpLocks/>
          </p:cNvGrpSpPr>
          <p:nvPr/>
        </p:nvGrpSpPr>
        <p:grpSpPr bwMode="auto">
          <a:xfrm>
            <a:off x="451991" y="1442681"/>
            <a:ext cx="2362200" cy="3381375"/>
            <a:chOff x="3521" y="1492"/>
            <a:chExt cx="1756" cy="2514"/>
          </a:xfrm>
        </p:grpSpPr>
        <p:sp>
          <p:nvSpPr>
            <p:cNvPr id="1290" name="Freeform 575"/>
            <p:cNvSpPr>
              <a:spLocks/>
            </p:cNvSpPr>
            <p:nvPr/>
          </p:nvSpPr>
          <p:spPr bwMode="auto">
            <a:xfrm>
              <a:off x="3521" y="1492"/>
              <a:ext cx="1561" cy="2514"/>
            </a:xfrm>
            <a:custGeom>
              <a:avLst/>
              <a:gdLst>
                <a:gd name="T0" fmla="*/ 29 w 503"/>
                <a:gd name="T1" fmla="*/ 504 h 760"/>
                <a:gd name="T2" fmla="*/ 57 w 503"/>
                <a:gd name="T3" fmla="*/ 578 h 760"/>
                <a:gd name="T4" fmla="*/ 287 w 503"/>
                <a:gd name="T5" fmla="*/ 744 h 760"/>
                <a:gd name="T6" fmla="*/ 287 w 503"/>
                <a:gd name="T7" fmla="*/ 744 h 760"/>
                <a:gd name="T8" fmla="*/ 313 w 503"/>
                <a:gd name="T9" fmla="*/ 741 h 760"/>
                <a:gd name="T10" fmla="*/ 452 w 503"/>
                <a:gd name="T11" fmla="*/ 624 h 760"/>
                <a:gd name="T12" fmla="*/ 453 w 503"/>
                <a:gd name="T13" fmla="*/ 476 h 760"/>
                <a:gd name="T14" fmla="*/ 427 w 503"/>
                <a:gd name="T15" fmla="*/ 390 h 760"/>
                <a:gd name="T16" fmla="*/ 456 w 503"/>
                <a:gd name="T17" fmla="*/ 293 h 760"/>
                <a:gd name="T18" fmla="*/ 500 w 503"/>
                <a:gd name="T19" fmla="*/ 161 h 760"/>
                <a:gd name="T20" fmla="*/ 316 w 503"/>
                <a:gd name="T21" fmla="*/ 1 h 760"/>
                <a:gd name="T22" fmla="*/ 119 w 503"/>
                <a:gd name="T23" fmla="*/ 87 h 760"/>
                <a:gd name="T24" fmla="*/ 93 w 503"/>
                <a:gd name="T25" fmla="*/ 130 h 760"/>
                <a:gd name="T26" fmla="*/ 50 w 503"/>
                <a:gd name="T27" fmla="*/ 220 h 760"/>
                <a:gd name="T28" fmla="*/ 19 w 503"/>
                <a:gd name="T29" fmla="*/ 319 h 760"/>
                <a:gd name="T30" fmla="*/ 29 w 503"/>
                <a:gd name="T31" fmla="*/ 504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3" h="760">
                  <a:moveTo>
                    <a:pt x="29" y="504"/>
                  </a:moveTo>
                  <a:cubicBezTo>
                    <a:pt x="38" y="531"/>
                    <a:pt x="53" y="567"/>
                    <a:pt x="57" y="578"/>
                  </a:cubicBezTo>
                  <a:cubicBezTo>
                    <a:pt x="75" y="633"/>
                    <a:pt x="151" y="760"/>
                    <a:pt x="287" y="744"/>
                  </a:cubicBezTo>
                  <a:cubicBezTo>
                    <a:pt x="287" y="744"/>
                    <a:pt x="287" y="744"/>
                    <a:pt x="287" y="744"/>
                  </a:cubicBezTo>
                  <a:cubicBezTo>
                    <a:pt x="296" y="744"/>
                    <a:pt x="304" y="743"/>
                    <a:pt x="313" y="741"/>
                  </a:cubicBezTo>
                  <a:cubicBezTo>
                    <a:pt x="401" y="727"/>
                    <a:pt x="440" y="674"/>
                    <a:pt x="452" y="624"/>
                  </a:cubicBezTo>
                  <a:cubicBezTo>
                    <a:pt x="461" y="585"/>
                    <a:pt x="466" y="513"/>
                    <a:pt x="453" y="476"/>
                  </a:cubicBezTo>
                  <a:cubicBezTo>
                    <a:pt x="441" y="439"/>
                    <a:pt x="429" y="426"/>
                    <a:pt x="427" y="390"/>
                  </a:cubicBezTo>
                  <a:cubicBezTo>
                    <a:pt x="426" y="353"/>
                    <a:pt x="440" y="316"/>
                    <a:pt x="456" y="293"/>
                  </a:cubicBezTo>
                  <a:cubicBezTo>
                    <a:pt x="472" y="270"/>
                    <a:pt x="503" y="230"/>
                    <a:pt x="500" y="161"/>
                  </a:cubicBezTo>
                  <a:cubicBezTo>
                    <a:pt x="493" y="86"/>
                    <a:pt x="448" y="5"/>
                    <a:pt x="316" y="1"/>
                  </a:cubicBezTo>
                  <a:cubicBezTo>
                    <a:pt x="237" y="0"/>
                    <a:pt x="164" y="23"/>
                    <a:pt x="119" y="87"/>
                  </a:cubicBezTo>
                  <a:cubicBezTo>
                    <a:pt x="106" y="105"/>
                    <a:pt x="98" y="119"/>
                    <a:pt x="93" y="130"/>
                  </a:cubicBezTo>
                  <a:cubicBezTo>
                    <a:pt x="82" y="157"/>
                    <a:pt x="62" y="197"/>
                    <a:pt x="50" y="220"/>
                  </a:cubicBezTo>
                  <a:cubicBezTo>
                    <a:pt x="40" y="241"/>
                    <a:pt x="28" y="272"/>
                    <a:pt x="19" y="319"/>
                  </a:cubicBezTo>
                  <a:cubicBezTo>
                    <a:pt x="0" y="416"/>
                    <a:pt x="19" y="478"/>
                    <a:pt x="29" y="504"/>
                  </a:cubicBezTo>
                  <a:close/>
                </a:path>
              </a:pathLst>
            </a:custGeom>
            <a:solidFill>
              <a:srgbClr val="802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91" name="Freeform 576"/>
            <p:cNvSpPr>
              <a:spLocks/>
            </p:cNvSpPr>
            <p:nvPr/>
          </p:nvSpPr>
          <p:spPr bwMode="auto">
            <a:xfrm>
              <a:off x="4843" y="2462"/>
              <a:ext cx="434" cy="1452"/>
            </a:xfrm>
            <a:custGeom>
              <a:avLst/>
              <a:gdLst>
                <a:gd name="T0" fmla="*/ 27 w 140"/>
                <a:gd name="T1" fmla="*/ 183 h 439"/>
                <a:gd name="T2" fmla="*/ 1 w 140"/>
                <a:gd name="T3" fmla="*/ 97 h 439"/>
                <a:gd name="T4" fmla="*/ 30 w 140"/>
                <a:gd name="T5" fmla="*/ 0 h 439"/>
                <a:gd name="T6" fmla="*/ 31 w 140"/>
                <a:gd name="T7" fmla="*/ 1 h 439"/>
                <a:gd name="T8" fmla="*/ 136 w 140"/>
                <a:gd name="T9" fmla="*/ 215 h 439"/>
                <a:gd name="T10" fmla="*/ 136 w 140"/>
                <a:gd name="T11" fmla="*/ 439 h 439"/>
                <a:gd name="T12" fmla="*/ 97 w 140"/>
                <a:gd name="T13" fmla="*/ 439 h 439"/>
                <a:gd name="T14" fmla="*/ 85 w 140"/>
                <a:gd name="T15" fmla="*/ 277 h 439"/>
                <a:gd name="T16" fmla="*/ 34 w 140"/>
                <a:gd name="T17" fmla="*/ 218 h 439"/>
                <a:gd name="T18" fmla="*/ 27 w 140"/>
                <a:gd name="T19" fmla="*/ 183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439">
                  <a:moveTo>
                    <a:pt x="27" y="183"/>
                  </a:moveTo>
                  <a:cubicBezTo>
                    <a:pt x="15" y="146"/>
                    <a:pt x="3" y="133"/>
                    <a:pt x="1" y="97"/>
                  </a:cubicBezTo>
                  <a:cubicBezTo>
                    <a:pt x="0" y="60"/>
                    <a:pt x="14" y="23"/>
                    <a:pt x="30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82" y="40"/>
                    <a:pt x="132" y="76"/>
                    <a:pt x="136" y="215"/>
                  </a:cubicBezTo>
                  <a:cubicBezTo>
                    <a:pt x="140" y="367"/>
                    <a:pt x="136" y="439"/>
                    <a:pt x="136" y="439"/>
                  </a:cubicBezTo>
                  <a:cubicBezTo>
                    <a:pt x="97" y="439"/>
                    <a:pt x="97" y="439"/>
                    <a:pt x="97" y="439"/>
                  </a:cubicBezTo>
                  <a:cubicBezTo>
                    <a:pt x="97" y="384"/>
                    <a:pt x="96" y="338"/>
                    <a:pt x="85" y="277"/>
                  </a:cubicBezTo>
                  <a:cubicBezTo>
                    <a:pt x="79" y="249"/>
                    <a:pt x="62" y="221"/>
                    <a:pt x="34" y="218"/>
                  </a:cubicBezTo>
                  <a:cubicBezTo>
                    <a:pt x="33" y="205"/>
                    <a:pt x="31" y="193"/>
                    <a:pt x="27" y="183"/>
                  </a:cubicBezTo>
                  <a:close/>
                </a:path>
              </a:pathLst>
            </a:custGeom>
            <a:solidFill>
              <a:srgbClr val="FDC2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92" name="Freeform 577"/>
            <p:cNvSpPr>
              <a:spLocks/>
            </p:cNvSpPr>
            <p:nvPr/>
          </p:nvSpPr>
          <p:spPr bwMode="auto">
            <a:xfrm>
              <a:off x="3595" y="1506"/>
              <a:ext cx="916" cy="1356"/>
            </a:xfrm>
            <a:custGeom>
              <a:avLst/>
              <a:gdLst>
                <a:gd name="T0" fmla="*/ 66 w 295"/>
                <a:gd name="T1" fmla="*/ 240 h 410"/>
                <a:gd name="T2" fmla="*/ 139 w 295"/>
                <a:gd name="T3" fmla="*/ 109 h 410"/>
                <a:gd name="T4" fmla="*/ 295 w 295"/>
                <a:gd name="T5" fmla="*/ 11 h 410"/>
                <a:gd name="T6" fmla="*/ 98 w 295"/>
                <a:gd name="T7" fmla="*/ 110 h 410"/>
                <a:gd name="T8" fmla="*/ 48 w 295"/>
                <a:gd name="T9" fmla="*/ 218 h 410"/>
                <a:gd name="T10" fmla="*/ 5 w 295"/>
                <a:gd name="T11" fmla="*/ 410 h 410"/>
                <a:gd name="T12" fmla="*/ 66 w 295"/>
                <a:gd name="T13" fmla="*/ 24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410">
                  <a:moveTo>
                    <a:pt x="66" y="240"/>
                  </a:moveTo>
                  <a:cubicBezTo>
                    <a:pt x="81" y="210"/>
                    <a:pt x="107" y="154"/>
                    <a:pt x="139" y="109"/>
                  </a:cubicBezTo>
                  <a:cubicBezTo>
                    <a:pt x="184" y="46"/>
                    <a:pt x="266" y="13"/>
                    <a:pt x="295" y="11"/>
                  </a:cubicBezTo>
                  <a:cubicBezTo>
                    <a:pt x="224" y="0"/>
                    <a:pt x="126" y="51"/>
                    <a:pt x="98" y="110"/>
                  </a:cubicBezTo>
                  <a:cubicBezTo>
                    <a:pt x="70" y="169"/>
                    <a:pt x="63" y="189"/>
                    <a:pt x="48" y="218"/>
                  </a:cubicBezTo>
                  <a:cubicBezTo>
                    <a:pt x="32" y="247"/>
                    <a:pt x="0" y="333"/>
                    <a:pt x="5" y="410"/>
                  </a:cubicBezTo>
                  <a:cubicBezTo>
                    <a:pt x="13" y="366"/>
                    <a:pt x="54" y="255"/>
                    <a:pt x="66" y="240"/>
                  </a:cubicBezTo>
                  <a:close/>
                </a:path>
              </a:pathLst>
            </a:custGeom>
            <a:solidFill>
              <a:srgbClr val="A45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93" name="Freeform 578"/>
            <p:cNvSpPr>
              <a:spLocks/>
            </p:cNvSpPr>
            <p:nvPr/>
          </p:nvSpPr>
          <p:spPr bwMode="auto">
            <a:xfrm>
              <a:off x="3744" y="1506"/>
              <a:ext cx="767" cy="721"/>
            </a:xfrm>
            <a:custGeom>
              <a:avLst/>
              <a:gdLst>
                <a:gd name="T0" fmla="*/ 48 w 247"/>
                <a:gd name="T1" fmla="*/ 109 h 218"/>
                <a:gd name="T2" fmla="*/ 23 w 247"/>
                <a:gd name="T3" fmla="*/ 166 h 218"/>
                <a:gd name="T4" fmla="*/ 0 w 247"/>
                <a:gd name="T5" fmla="*/ 218 h 218"/>
                <a:gd name="T6" fmla="*/ 0 w 247"/>
                <a:gd name="T7" fmla="*/ 218 h 218"/>
                <a:gd name="T8" fmla="*/ 26 w 247"/>
                <a:gd name="T9" fmla="*/ 167 h 218"/>
                <a:gd name="T10" fmla="*/ 52 w 247"/>
                <a:gd name="T11" fmla="*/ 111 h 218"/>
                <a:gd name="T12" fmla="*/ 247 w 247"/>
                <a:gd name="T13" fmla="*/ 11 h 218"/>
                <a:gd name="T14" fmla="*/ 247 w 247"/>
                <a:gd name="T15" fmla="*/ 11 h 218"/>
                <a:gd name="T16" fmla="*/ 48 w 247"/>
                <a:gd name="T17" fmla="*/ 109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7" h="218">
                  <a:moveTo>
                    <a:pt x="48" y="109"/>
                  </a:moveTo>
                  <a:cubicBezTo>
                    <a:pt x="23" y="166"/>
                    <a:pt x="23" y="166"/>
                    <a:pt x="23" y="166"/>
                  </a:cubicBezTo>
                  <a:cubicBezTo>
                    <a:pt x="13" y="187"/>
                    <a:pt x="9" y="201"/>
                    <a:pt x="0" y="218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9" y="201"/>
                    <a:pt x="17" y="188"/>
                    <a:pt x="26" y="167"/>
                  </a:cubicBezTo>
                  <a:cubicBezTo>
                    <a:pt x="52" y="111"/>
                    <a:pt x="52" y="111"/>
                    <a:pt x="52" y="111"/>
                  </a:cubicBezTo>
                  <a:cubicBezTo>
                    <a:pt x="80" y="52"/>
                    <a:pt x="178" y="0"/>
                    <a:pt x="247" y="11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176" y="0"/>
                    <a:pt x="77" y="47"/>
                    <a:pt x="48" y="1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94" name="Freeform 579"/>
            <p:cNvSpPr>
              <a:spLocks/>
            </p:cNvSpPr>
            <p:nvPr/>
          </p:nvSpPr>
          <p:spPr bwMode="auto">
            <a:xfrm>
              <a:off x="3847" y="2991"/>
              <a:ext cx="1108" cy="956"/>
            </a:xfrm>
            <a:custGeom>
              <a:avLst/>
              <a:gdLst>
                <a:gd name="T0" fmla="*/ 341 w 357"/>
                <a:gd name="T1" fmla="*/ 34 h 289"/>
                <a:gd name="T2" fmla="*/ 326 w 357"/>
                <a:gd name="T3" fmla="*/ 191 h 289"/>
                <a:gd name="T4" fmla="*/ 138 w 357"/>
                <a:gd name="T5" fmla="*/ 273 h 289"/>
                <a:gd name="T6" fmla="*/ 0 w 357"/>
                <a:gd name="T7" fmla="*/ 183 h 289"/>
                <a:gd name="T8" fmla="*/ 197 w 357"/>
                <a:gd name="T9" fmla="*/ 195 h 289"/>
                <a:gd name="T10" fmla="*/ 331 w 357"/>
                <a:gd name="T11" fmla="*/ 46 h 289"/>
                <a:gd name="T12" fmla="*/ 312 w 357"/>
                <a:gd name="T13" fmla="*/ 0 h 289"/>
                <a:gd name="T14" fmla="*/ 341 w 357"/>
                <a:gd name="T15" fmla="*/ 34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7" h="289">
                  <a:moveTo>
                    <a:pt x="341" y="34"/>
                  </a:moveTo>
                  <a:cubicBezTo>
                    <a:pt x="357" y="70"/>
                    <a:pt x="345" y="149"/>
                    <a:pt x="326" y="191"/>
                  </a:cubicBezTo>
                  <a:cubicBezTo>
                    <a:pt x="308" y="233"/>
                    <a:pt x="236" y="289"/>
                    <a:pt x="138" y="273"/>
                  </a:cubicBezTo>
                  <a:cubicBezTo>
                    <a:pt x="89" y="265"/>
                    <a:pt x="29" y="231"/>
                    <a:pt x="0" y="183"/>
                  </a:cubicBezTo>
                  <a:cubicBezTo>
                    <a:pt x="27" y="204"/>
                    <a:pt x="126" y="226"/>
                    <a:pt x="197" y="195"/>
                  </a:cubicBezTo>
                  <a:cubicBezTo>
                    <a:pt x="268" y="163"/>
                    <a:pt x="346" y="123"/>
                    <a:pt x="331" y="46"/>
                  </a:cubicBezTo>
                  <a:cubicBezTo>
                    <a:pt x="324" y="9"/>
                    <a:pt x="320" y="6"/>
                    <a:pt x="312" y="0"/>
                  </a:cubicBezTo>
                  <a:cubicBezTo>
                    <a:pt x="323" y="2"/>
                    <a:pt x="335" y="14"/>
                    <a:pt x="341" y="34"/>
                  </a:cubicBezTo>
                  <a:close/>
                </a:path>
              </a:pathLst>
            </a:custGeom>
            <a:solidFill>
              <a:srgbClr val="70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95" name="Freeform 580"/>
            <p:cNvSpPr>
              <a:spLocks/>
            </p:cNvSpPr>
            <p:nvPr/>
          </p:nvSpPr>
          <p:spPr bwMode="auto">
            <a:xfrm>
              <a:off x="4700" y="1565"/>
              <a:ext cx="351" cy="986"/>
            </a:xfrm>
            <a:custGeom>
              <a:avLst/>
              <a:gdLst>
                <a:gd name="T0" fmla="*/ 0 w 113"/>
                <a:gd name="T1" fmla="*/ 0 h 298"/>
                <a:gd name="T2" fmla="*/ 109 w 113"/>
                <a:gd name="T3" fmla="*/ 138 h 298"/>
                <a:gd name="T4" fmla="*/ 62 w 113"/>
                <a:gd name="T5" fmla="*/ 271 h 298"/>
                <a:gd name="T6" fmla="*/ 6 w 113"/>
                <a:gd name="T7" fmla="*/ 295 h 298"/>
                <a:gd name="T8" fmla="*/ 61 w 113"/>
                <a:gd name="T9" fmla="*/ 232 h 298"/>
                <a:gd name="T10" fmla="*/ 72 w 113"/>
                <a:gd name="T11" fmla="*/ 104 h 298"/>
                <a:gd name="T12" fmla="*/ 0 w 113"/>
                <a:gd name="T13" fmla="*/ 0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298">
                  <a:moveTo>
                    <a:pt x="0" y="0"/>
                  </a:moveTo>
                  <a:cubicBezTo>
                    <a:pt x="36" y="14"/>
                    <a:pt x="106" y="47"/>
                    <a:pt x="109" y="138"/>
                  </a:cubicBezTo>
                  <a:cubicBezTo>
                    <a:pt x="113" y="228"/>
                    <a:pt x="77" y="256"/>
                    <a:pt x="62" y="271"/>
                  </a:cubicBezTo>
                  <a:cubicBezTo>
                    <a:pt x="48" y="285"/>
                    <a:pt x="18" y="298"/>
                    <a:pt x="6" y="295"/>
                  </a:cubicBezTo>
                  <a:cubicBezTo>
                    <a:pt x="25" y="286"/>
                    <a:pt x="50" y="261"/>
                    <a:pt x="61" y="232"/>
                  </a:cubicBezTo>
                  <a:cubicBezTo>
                    <a:pt x="74" y="198"/>
                    <a:pt x="85" y="164"/>
                    <a:pt x="72" y="104"/>
                  </a:cubicBezTo>
                  <a:cubicBezTo>
                    <a:pt x="60" y="50"/>
                    <a:pt x="43" y="24"/>
                    <a:pt x="0" y="0"/>
                  </a:cubicBezTo>
                  <a:close/>
                </a:path>
              </a:pathLst>
            </a:custGeom>
            <a:solidFill>
              <a:srgbClr val="70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96" name="Freeform 581"/>
            <p:cNvSpPr>
              <a:spLocks/>
            </p:cNvSpPr>
            <p:nvPr/>
          </p:nvSpPr>
          <p:spPr bwMode="auto">
            <a:xfrm>
              <a:off x="3704" y="1671"/>
              <a:ext cx="515" cy="850"/>
            </a:xfrm>
            <a:custGeom>
              <a:avLst/>
              <a:gdLst>
                <a:gd name="T0" fmla="*/ 166 w 166"/>
                <a:gd name="T1" fmla="*/ 0 h 257"/>
                <a:gd name="T2" fmla="*/ 96 w 166"/>
                <a:gd name="T3" fmla="*/ 88 h 257"/>
                <a:gd name="T4" fmla="*/ 66 w 166"/>
                <a:gd name="T5" fmla="*/ 171 h 257"/>
                <a:gd name="T6" fmla="*/ 0 w 166"/>
                <a:gd name="T7" fmla="*/ 257 h 257"/>
                <a:gd name="T8" fmla="*/ 29 w 166"/>
                <a:gd name="T9" fmla="*/ 145 h 257"/>
                <a:gd name="T10" fmla="*/ 88 w 166"/>
                <a:gd name="T11" fmla="*/ 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6" h="257">
                  <a:moveTo>
                    <a:pt x="166" y="0"/>
                  </a:moveTo>
                  <a:cubicBezTo>
                    <a:pt x="141" y="16"/>
                    <a:pt x="103" y="60"/>
                    <a:pt x="96" y="88"/>
                  </a:cubicBezTo>
                  <a:cubicBezTo>
                    <a:pt x="88" y="120"/>
                    <a:pt x="93" y="145"/>
                    <a:pt x="66" y="171"/>
                  </a:cubicBezTo>
                  <a:cubicBezTo>
                    <a:pt x="44" y="191"/>
                    <a:pt x="12" y="228"/>
                    <a:pt x="0" y="257"/>
                  </a:cubicBezTo>
                  <a:cubicBezTo>
                    <a:pt x="13" y="226"/>
                    <a:pt x="13" y="174"/>
                    <a:pt x="29" y="145"/>
                  </a:cubicBezTo>
                  <a:cubicBezTo>
                    <a:pt x="46" y="114"/>
                    <a:pt x="65" y="83"/>
                    <a:pt x="88" y="57"/>
                  </a:cubicBezTo>
                </a:path>
              </a:pathLst>
            </a:custGeom>
            <a:solidFill>
              <a:srgbClr val="A45B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97" name="Freeform 582"/>
            <p:cNvSpPr>
              <a:spLocks/>
            </p:cNvSpPr>
            <p:nvPr/>
          </p:nvSpPr>
          <p:spPr bwMode="auto">
            <a:xfrm>
              <a:off x="4902" y="2495"/>
              <a:ext cx="357" cy="1399"/>
            </a:xfrm>
            <a:custGeom>
              <a:avLst/>
              <a:gdLst>
                <a:gd name="T0" fmla="*/ 24 w 115"/>
                <a:gd name="T1" fmla="*/ 12 h 423"/>
                <a:gd name="T2" fmla="*/ 111 w 115"/>
                <a:gd name="T3" fmla="*/ 232 h 423"/>
                <a:gd name="T4" fmla="*/ 112 w 115"/>
                <a:gd name="T5" fmla="*/ 423 h 423"/>
                <a:gd name="T6" fmla="*/ 86 w 115"/>
                <a:gd name="T7" fmla="*/ 145 h 423"/>
                <a:gd name="T8" fmla="*/ 14 w 115"/>
                <a:gd name="T9" fmla="*/ 37 h 423"/>
                <a:gd name="T10" fmla="*/ 24 w 115"/>
                <a:gd name="T11" fmla="*/ 12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" h="423">
                  <a:moveTo>
                    <a:pt x="24" y="12"/>
                  </a:moveTo>
                  <a:cubicBezTo>
                    <a:pt x="52" y="31"/>
                    <a:pt x="102" y="65"/>
                    <a:pt x="111" y="232"/>
                  </a:cubicBezTo>
                  <a:cubicBezTo>
                    <a:pt x="114" y="296"/>
                    <a:pt x="112" y="423"/>
                    <a:pt x="112" y="423"/>
                  </a:cubicBezTo>
                  <a:cubicBezTo>
                    <a:pt x="115" y="350"/>
                    <a:pt x="103" y="198"/>
                    <a:pt x="86" y="145"/>
                  </a:cubicBezTo>
                  <a:cubicBezTo>
                    <a:pt x="69" y="91"/>
                    <a:pt x="29" y="49"/>
                    <a:pt x="14" y="37"/>
                  </a:cubicBezTo>
                  <a:cubicBezTo>
                    <a:pt x="0" y="25"/>
                    <a:pt x="7" y="0"/>
                    <a:pt x="24" y="12"/>
                  </a:cubicBezTo>
                  <a:close/>
                </a:path>
              </a:pathLst>
            </a:custGeom>
            <a:solidFill>
              <a:srgbClr val="FED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98" name="Freeform 583"/>
            <p:cNvSpPr>
              <a:spLocks/>
            </p:cNvSpPr>
            <p:nvPr/>
          </p:nvSpPr>
          <p:spPr bwMode="auto">
            <a:xfrm>
              <a:off x="4858" y="2746"/>
              <a:ext cx="289" cy="781"/>
            </a:xfrm>
            <a:custGeom>
              <a:avLst/>
              <a:gdLst>
                <a:gd name="T0" fmla="*/ 4 w 93"/>
                <a:gd name="T1" fmla="*/ 3 h 236"/>
                <a:gd name="T2" fmla="*/ 19 w 93"/>
                <a:gd name="T3" fmla="*/ 70 h 236"/>
                <a:gd name="T4" fmla="*/ 36 w 93"/>
                <a:gd name="T5" fmla="*/ 118 h 236"/>
                <a:gd name="T6" fmla="*/ 70 w 93"/>
                <a:gd name="T7" fmla="*/ 151 h 236"/>
                <a:gd name="T8" fmla="*/ 93 w 93"/>
                <a:gd name="T9" fmla="*/ 236 h 236"/>
                <a:gd name="T10" fmla="*/ 87 w 93"/>
                <a:gd name="T11" fmla="*/ 178 h 236"/>
                <a:gd name="T12" fmla="*/ 82 w 93"/>
                <a:gd name="T13" fmla="*/ 148 h 236"/>
                <a:gd name="T14" fmla="*/ 46 w 93"/>
                <a:gd name="T15" fmla="*/ 95 h 236"/>
                <a:gd name="T16" fmla="*/ 22 w 93"/>
                <a:gd name="T17" fmla="*/ 41 h 236"/>
                <a:gd name="T18" fmla="*/ 6 w 93"/>
                <a:gd name="T1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236">
                  <a:moveTo>
                    <a:pt x="4" y="3"/>
                  </a:moveTo>
                  <a:cubicBezTo>
                    <a:pt x="0" y="26"/>
                    <a:pt x="11" y="48"/>
                    <a:pt x="19" y="70"/>
                  </a:cubicBezTo>
                  <a:cubicBezTo>
                    <a:pt x="26" y="86"/>
                    <a:pt x="28" y="102"/>
                    <a:pt x="36" y="118"/>
                  </a:cubicBezTo>
                  <a:cubicBezTo>
                    <a:pt x="45" y="133"/>
                    <a:pt x="60" y="136"/>
                    <a:pt x="70" y="151"/>
                  </a:cubicBezTo>
                  <a:cubicBezTo>
                    <a:pt x="83" y="171"/>
                    <a:pt x="87" y="205"/>
                    <a:pt x="93" y="236"/>
                  </a:cubicBezTo>
                  <a:cubicBezTo>
                    <a:pt x="93" y="223"/>
                    <a:pt x="91" y="191"/>
                    <a:pt x="87" y="178"/>
                  </a:cubicBezTo>
                  <a:cubicBezTo>
                    <a:pt x="84" y="166"/>
                    <a:pt x="86" y="159"/>
                    <a:pt x="82" y="148"/>
                  </a:cubicBezTo>
                  <a:cubicBezTo>
                    <a:pt x="75" y="129"/>
                    <a:pt x="55" y="112"/>
                    <a:pt x="46" y="95"/>
                  </a:cubicBezTo>
                  <a:cubicBezTo>
                    <a:pt x="35" y="73"/>
                    <a:pt x="36" y="62"/>
                    <a:pt x="22" y="41"/>
                  </a:cubicBezTo>
                  <a:cubicBezTo>
                    <a:pt x="14" y="29"/>
                    <a:pt x="4" y="15"/>
                    <a:pt x="6" y="0"/>
                  </a:cubicBezTo>
                </a:path>
              </a:pathLst>
            </a:custGeom>
            <a:solidFill>
              <a:srgbClr val="FEA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299" name="Freeform 584"/>
            <p:cNvSpPr>
              <a:spLocks/>
            </p:cNvSpPr>
            <p:nvPr/>
          </p:nvSpPr>
          <p:spPr bwMode="auto">
            <a:xfrm>
              <a:off x="4886" y="2491"/>
              <a:ext cx="109" cy="215"/>
            </a:xfrm>
            <a:custGeom>
              <a:avLst/>
              <a:gdLst>
                <a:gd name="T0" fmla="*/ 25 w 35"/>
                <a:gd name="T1" fmla="*/ 12 h 65"/>
                <a:gd name="T2" fmla="*/ 3 w 35"/>
                <a:gd name="T3" fmla="*/ 65 h 65"/>
                <a:gd name="T4" fmla="*/ 14 w 35"/>
                <a:gd name="T5" fmla="*/ 41 h 65"/>
                <a:gd name="T6" fmla="*/ 33 w 35"/>
                <a:gd name="T7" fmla="*/ 51 h 65"/>
                <a:gd name="T8" fmla="*/ 30 w 35"/>
                <a:gd name="T9" fmla="*/ 2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65">
                  <a:moveTo>
                    <a:pt x="25" y="12"/>
                  </a:moveTo>
                  <a:cubicBezTo>
                    <a:pt x="0" y="0"/>
                    <a:pt x="1" y="55"/>
                    <a:pt x="3" y="65"/>
                  </a:cubicBezTo>
                  <a:cubicBezTo>
                    <a:pt x="6" y="58"/>
                    <a:pt x="5" y="43"/>
                    <a:pt x="14" y="41"/>
                  </a:cubicBezTo>
                  <a:cubicBezTo>
                    <a:pt x="21" y="39"/>
                    <a:pt x="29" y="47"/>
                    <a:pt x="33" y="51"/>
                  </a:cubicBezTo>
                  <a:cubicBezTo>
                    <a:pt x="35" y="41"/>
                    <a:pt x="35" y="32"/>
                    <a:pt x="30" y="23"/>
                  </a:cubicBezTo>
                </a:path>
              </a:pathLst>
            </a:custGeom>
            <a:solidFill>
              <a:srgbClr val="FED6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300" name="Freeform 585"/>
            <p:cNvSpPr>
              <a:spLocks/>
            </p:cNvSpPr>
            <p:nvPr/>
          </p:nvSpPr>
          <p:spPr bwMode="auto">
            <a:xfrm>
              <a:off x="4728" y="2796"/>
              <a:ext cx="152" cy="182"/>
            </a:xfrm>
            <a:custGeom>
              <a:avLst/>
              <a:gdLst>
                <a:gd name="T0" fmla="*/ 0 w 49"/>
                <a:gd name="T1" fmla="*/ 22 h 55"/>
                <a:gd name="T2" fmla="*/ 8 w 49"/>
                <a:gd name="T3" fmla="*/ 33 h 55"/>
                <a:gd name="T4" fmla="*/ 21 w 49"/>
                <a:gd name="T5" fmla="*/ 38 h 55"/>
                <a:gd name="T6" fmla="*/ 49 w 49"/>
                <a:gd name="T7" fmla="*/ 55 h 55"/>
                <a:gd name="T8" fmla="*/ 34 w 49"/>
                <a:gd name="T9" fmla="*/ 0 h 55"/>
                <a:gd name="T10" fmla="*/ 10 w 49"/>
                <a:gd name="T11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55">
                  <a:moveTo>
                    <a:pt x="0" y="22"/>
                  </a:moveTo>
                  <a:cubicBezTo>
                    <a:pt x="3" y="25"/>
                    <a:pt x="5" y="30"/>
                    <a:pt x="8" y="33"/>
                  </a:cubicBezTo>
                  <a:cubicBezTo>
                    <a:pt x="11" y="36"/>
                    <a:pt x="17" y="37"/>
                    <a:pt x="21" y="38"/>
                  </a:cubicBezTo>
                  <a:cubicBezTo>
                    <a:pt x="31" y="43"/>
                    <a:pt x="40" y="49"/>
                    <a:pt x="49" y="55"/>
                  </a:cubicBezTo>
                  <a:cubicBezTo>
                    <a:pt x="33" y="41"/>
                    <a:pt x="34" y="20"/>
                    <a:pt x="34" y="0"/>
                  </a:cubicBezTo>
                  <a:cubicBezTo>
                    <a:pt x="33" y="12"/>
                    <a:pt x="26" y="35"/>
                    <a:pt x="10" y="26"/>
                  </a:cubicBezTo>
                </a:path>
              </a:pathLst>
            </a:custGeom>
            <a:solidFill>
              <a:srgbClr val="701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301" name="Freeform 586"/>
            <p:cNvSpPr>
              <a:spLocks/>
            </p:cNvSpPr>
            <p:nvPr/>
          </p:nvSpPr>
          <p:spPr bwMode="auto">
            <a:xfrm>
              <a:off x="4511" y="2647"/>
              <a:ext cx="295" cy="394"/>
            </a:xfrm>
            <a:custGeom>
              <a:avLst/>
              <a:gdLst>
                <a:gd name="T0" fmla="*/ 47 w 95"/>
                <a:gd name="T1" fmla="*/ 0 h 119"/>
                <a:gd name="T2" fmla="*/ 36 w 95"/>
                <a:gd name="T3" fmla="*/ 84 h 119"/>
                <a:gd name="T4" fmla="*/ 95 w 95"/>
                <a:gd name="T5" fmla="*/ 103 h 119"/>
                <a:gd name="T6" fmla="*/ 32 w 95"/>
                <a:gd name="T7" fmla="*/ 104 h 119"/>
                <a:gd name="T8" fmla="*/ 47 w 95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19">
                  <a:moveTo>
                    <a:pt x="47" y="0"/>
                  </a:moveTo>
                  <a:cubicBezTo>
                    <a:pt x="28" y="33"/>
                    <a:pt x="25" y="69"/>
                    <a:pt x="36" y="84"/>
                  </a:cubicBezTo>
                  <a:cubicBezTo>
                    <a:pt x="50" y="101"/>
                    <a:pt x="78" y="84"/>
                    <a:pt x="95" y="103"/>
                  </a:cubicBezTo>
                  <a:cubicBezTo>
                    <a:pt x="83" y="97"/>
                    <a:pt x="63" y="119"/>
                    <a:pt x="32" y="104"/>
                  </a:cubicBezTo>
                  <a:cubicBezTo>
                    <a:pt x="1" y="88"/>
                    <a:pt x="0" y="36"/>
                    <a:pt x="47" y="0"/>
                  </a:cubicBezTo>
                  <a:close/>
                </a:path>
              </a:pathLst>
            </a:custGeom>
            <a:solidFill>
              <a:srgbClr val="9849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302" name="Freeform 587"/>
            <p:cNvSpPr>
              <a:spLocks/>
            </p:cNvSpPr>
            <p:nvPr/>
          </p:nvSpPr>
          <p:spPr bwMode="auto">
            <a:xfrm>
              <a:off x="4548" y="2558"/>
              <a:ext cx="242" cy="314"/>
            </a:xfrm>
            <a:custGeom>
              <a:avLst/>
              <a:gdLst>
                <a:gd name="T0" fmla="*/ 19 w 78"/>
                <a:gd name="T1" fmla="*/ 95 h 95"/>
                <a:gd name="T2" fmla="*/ 30 w 78"/>
                <a:gd name="T3" fmla="*/ 77 h 95"/>
                <a:gd name="T4" fmla="*/ 70 w 78"/>
                <a:gd name="T5" fmla="*/ 80 h 95"/>
                <a:gd name="T6" fmla="*/ 74 w 78"/>
                <a:gd name="T7" fmla="*/ 50 h 95"/>
                <a:gd name="T8" fmla="*/ 68 w 78"/>
                <a:gd name="T9" fmla="*/ 14 h 95"/>
                <a:gd name="T10" fmla="*/ 20 w 78"/>
                <a:gd name="T11" fmla="*/ 31 h 95"/>
                <a:gd name="T12" fmla="*/ 0 w 78"/>
                <a:gd name="T13" fmla="*/ 9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95">
                  <a:moveTo>
                    <a:pt x="19" y="95"/>
                  </a:moveTo>
                  <a:cubicBezTo>
                    <a:pt x="16" y="87"/>
                    <a:pt x="24" y="82"/>
                    <a:pt x="30" y="77"/>
                  </a:cubicBezTo>
                  <a:cubicBezTo>
                    <a:pt x="44" y="66"/>
                    <a:pt x="63" y="84"/>
                    <a:pt x="70" y="80"/>
                  </a:cubicBezTo>
                  <a:cubicBezTo>
                    <a:pt x="78" y="76"/>
                    <a:pt x="75" y="64"/>
                    <a:pt x="74" y="50"/>
                  </a:cubicBezTo>
                  <a:cubicBezTo>
                    <a:pt x="74" y="37"/>
                    <a:pt x="76" y="22"/>
                    <a:pt x="68" y="14"/>
                  </a:cubicBezTo>
                  <a:cubicBezTo>
                    <a:pt x="55" y="0"/>
                    <a:pt x="29" y="20"/>
                    <a:pt x="20" y="31"/>
                  </a:cubicBezTo>
                  <a:cubicBezTo>
                    <a:pt x="4" y="50"/>
                    <a:pt x="0" y="67"/>
                    <a:pt x="0" y="92"/>
                  </a:cubicBezTo>
                </a:path>
              </a:pathLst>
            </a:custGeom>
            <a:solidFill>
              <a:srgbClr val="9849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303" name="Freeform 588"/>
            <p:cNvSpPr>
              <a:spLocks/>
            </p:cNvSpPr>
            <p:nvPr/>
          </p:nvSpPr>
          <p:spPr bwMode="auto">
            <a:xfrm>
              <a:off x="3521" y="1492"/>
              <a:ext cx="1561" cy="2514"/>
            </a:xfrm>
            <a:custGeom>
              <a:avLst/>
              <a:gdLst>
                <a:gd name="T0" fmla="*/ 29 w 503"/>
                <a:gd name="T1" fmla="*/ 504 h 760"/>
                <a:gd name="T2" fmla="*/ 57 w 503"/>
                <a:gd name="T3" fmla="*/ 578 h 760"/>
                <a:gd name="T4" fmla="*/ 287 w 503"/>
                <a:gd name="T5" fmla="*/ 744 h 760"/>
                <a:gd name="T6" fmla="*/ 287 w 503"/>
                <a:gd name="T7" fmla="*/ 744 h 760"/>
                <a:gd name="T8" fmla="*/ 313 w 503"/>
                <a:gd name="T9" fmla="*/ 741 h 760"/>
                <a:gd name="T10" fmla="*/ 452 w 503"/>
                <a:gd name="T11" fmla="*/ 624 h 760"/>
                <a:gd name="T12" fmla="*/ 453 w 503"/>
                <a:gd name="T13" fmla="*/ 476 h 760"/>
                <a:gd name="T14" fmla="*/ 427 w 503"/>
                <a:gd name="T15" fmla="*/ 390 h 760"/>
                <a:gd name="T16" fmla="*/ 456 w 503"/>
                <a:gd name="T17" fmla="*/ 293 h 760"/>
                <a:gd name="T18" fmla="*/ 500 w 503"/>
                <a:gd name="T19" fmla="*/ 161 h 760"/>
                <a:gd name="T20" fmla="*/ 316 w 503"/>
                <a:gd name="T21" fmla="*/ 1 h 760"/>
                <a:gd name="T22" fmla="*/ 119 w 503"/>
                <a:gd name="T23" fmla="*/ 87 h 760"/>
                <a:gd name="T24" fmla="*/ 93 w 503"/>
                <a:gd name="T25" fmla="*/ 130 h 760"/>
                <a:gd name="T26" fmla="*/ 50 w 503"/>
                <a:gd name="T27" fmla="*/ 220 h 760"/>
                <a:gd name="T28" fmla="*/ 19 w 503"/>
                <a:gd name="T29" fmla="*/ 319 h 760"/>
                <a:gd name="T30" fmla="*/ 29 w 503"/>
                <a:gd name="T31" fmla="*/ 504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3" h="760">
                  <a:moveTo>
                    <a:pt x="29" y="504"/>
                  </a:moveTo>
                  <a:cubicBezTo>
                    <a:pt x="38" y="531"/>
                    <a:pt x="53" y="567"/>
                    <a:pt x="57" y="578"/>
                  </a:cubicBezTo>
                  <a:cubicBezTo>
                    <a:pt x="75" y="633"/>
                    <a:pt x="151" y="760"/>
                    <a:pt x="287" y="744"/>
                  </a:cubicBezTo>
                  <a:cubicBezTo>
                    <a:pt x="287" y="744"/>
                    <a:pt x="287" y="744"/>
                    <a:pt x="287" y="744"/>
                  </a:cubicBezTo>
                  <a:cubicBezTo>
                    <a:pt x="296" y="744"/>
                    <a:pt x="304" y="743"/>
                    <a:pt x="313" y="741"/>
                  </a:cubicBezTo>
                  <a:cubicBezTo>
                    <a:pt x="401" y="727"/>
                    <a:pt x="440" y="674"/>
                    <a:pt x="452" y="624"/>
                  </a:cubicBezTo>
                  <a:cubicBezTo>
                    <a:pt x="461" y="585"/>
                    <a:pt x="466" y="513"/>
                    <a:pt x="453" y="476"/>
                  </a:cubicBezTo>
                  <a:cubicBezTo>
                    <a:pt x="441" y="439"/>
                    <a:pt x="429" y="426"/>
                    <a:pt x="427" y="390"/>
                  </a:cubicBezTo>
                  <a:cubicBezTo>
                    <a:pt x="426" y="353"/>
                    <a:pt x="440" y="316"/>
                    <a:pt x="456" y="293"/>
                  </a:cubicBezTo>
                  <a:cubicBezTo>
                    <a:pt x="472" y="270"/>
                    <a:pt x="503" y="230"/>
                    <a:pt x="500" y="161"/>
                  </a:cubicBezTo>
                  <a:cubicBezTo>
                    <a:pt x="493" y="86"/>
                    <a:pt x="448" y="5"/>
                    <a:pt x="316" y="1"/>
                  </a:cubicBezTo>
                  <a:cubicBezTo>
                    <a:pt x="237" y="0"/>
                    <a:pt x="164" y="23"/>
                    <a:pt x="119" y="87"/>
                  </a:cubicBezTo>
                  <a:cubicBezTo>
                    <a:pt x="106" y="105"/>
                    <a:pt x="98" y="119"/>
                    <a:pt x="93" y="130"/>
                  </a:cubicBezTo>
                  <a:cubicBezTo>
                    <a:pt x="82" y="157"/>
                    <a:pt x="62" y="197"/>
                    <a:pt x="50" y="220"/>
                  </a:cubicBezTo>
                  <a:cubicBezTo>
                    <a:pt x="40" y="241"/>
                    <a:pt x="28" y="272"/>
                    <a:pt x="19" y="319"/>
                  </a:cubicBezTo>
                  <a:cubicBezTo>
                    <a:pt x="0" y="416"/>
                    <a:pt x="19" y="478"/>
                    <a:pt x="29" y="504"/>
                  </a:cubicBezTo>
                  <a:close/>
                </a:path>
              </a:pathLst>
            </a:custGeom>
            <a:noFill/>
            <a:ln w="9525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304" name="Freeform 589"/>
            <p:cNvSpPr>
              <a:spLocks/>
            </p:cNvSpPr>
            <p:nvPr/>
          </p:nvSpPr>
          <p:spPr bwMode="auto">
            <a:xfrm>
              <a:off x="4843" y="2462"/>
              <a:ext cx="434" cy="1452"/>
            </a:xfrm>
            <a:custGeom>
              <a:avLst/>
              <a:gdLst>
                <a:gd name="T0" fmla="*/ 27 w 140"/>
                <a:gd name="T1" fmla="*/ 183 h 439"/>
                <a:gd name="T2" fmla="*/ 1 w 140"/>
                <a:gd name="T3" fmla="*/ 97 h 439"/>
                <a:gd name="T4" fmla="*/ 30 w 140"/>
                <a:gd name="T5" fmla="*/ 0 h 439"/>
                <a:gd name="T6" fmla="*/ 31 w 140"/>
                <a:gd name="T7" fmla="*/ 1 h 439"/>
                <a:gd name="T8" fmla="*/ 136 w 140"/>
                <a:gd name="T9" fmla="*/ 215 h 439"/>
                <a:gd name="T10" fmla="*/ 136 w 140"/>
                <a:gd name="T11" fmla="*/ 439 h 439"/>
                <a:gd name="T12" fmla="*/ 97 w 140"/>
                <a:gd name="T13" fmla="*/ 439 h 439"/>
                <a:gd name="T14" fmla="*/ 85 w 140"/>
                <a:gd name="T15" fmla="*/ 277 h 439"/>
                <a:gd name="T16" fmla="*/ 34 w 140"/>
                <a:gd name="T17" fmla="*/ 218 h 439"/>
                <a:gd name="T18" fmla="*/ 27 w 140"/>
                <a:gd name="T19" fmla="*/ 183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439">
                  <a:moveTo>
                    <a:pt x="27" y="183"/>
                  </a:moveTo>
                  <a:cubicBezTo>
                    <a:pt x="15" y="146"/>
                    <a:pt x="3" y="133"/>
                    <a:pt x="1" y="97"/>
                  </a:cubicBezTo>
                  <a:cubicBezTo>
                    <a:pt x="0" y="60"/>
                    <a:pt x="14" y="23"/>
                    <a:pt x="30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82" y="40"/>
                    <a:pt x="132" y="76"/>
                    <a:pt x="136" y="215"/>
                  </a:cubicBezTo>
                  <a:cubicBezTo>
                    <a:pt x="140" y="367"/>
                    <a:pt x="136" y="439"/>
                    <a:pt x="136" y="439"/>
                  </a:cubicBezTo>
                  <a:cubicBezTo>
                    <a:pt x="97" y="439"/>
                    <a:pt x="97" y="439"/>
                    <a:pt x="97" y="439"/>
                  </a:cubicBezTo>
                  <a:cubicBezTo>
                    <a:pt x="97" y="384"/>
                    <a:pt x="96" y="338"/>
                    <a:pt x="85" y="277"/>
                  </a:cubicBezTo>
                  <a:cubicBezTo>
                    <a:pt x="79" y="249"/>
                    <a:pt x="62" y="221"/>
                    <a:pt x="34" y="218"/>
                  </a:cubicBezTo>
                  <a:cubicBezTo>
                    <a:pt x="33" y="205"/>
                    <a:pt x="31" y="193"/>
                    <a:pt x="27" y="183"/>
                  </a:cubicBezTo>
                  <a:close/>
                </a:path>
              </a:pathLst>
            </a:custGeom>
            <a:noFill/>
            <a:ln w="9525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305" name="Freeform 590"/>
            <p:cNvSpPr>
              <a:spLocks/>
            </p:cNvSpPr>
            <p:nvPr/>
          </p:nvSpPr>
          <p:spPr bwMode="auto">
            <a:xfrm>
              <a:off x="4759" y="2462"/>
              <a:ext cx="177" cy="115"/>
            </a:xfrm>
            <a:custGeom>
              <a:avLst/>
              <a:gdLst>
                <a:gd name="T0" fmla="*/ 57 w 57"/>
                <a:gd name="T1" fmla="*/ 0 h 35"/>
                <a:gd name="T2" fmla="*/ 0 w 57"/>
                <a:gd name="T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" h="35">
                  <a:moveTo>
                    <a:pt x="57" y="0"/>
                  </a:moveTo>
                  <a:cubicBezTo>
                    <a:pt x="49" y="10"/>
                    <a:pt x="30" y="34"/>
                    <a:pt x="0" y="35"/>
                  </a:cubicBez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306" name="Freeform 591"/>
            <p:cNvSpPr>
              <a:spLocks/>
            </p:cNvSpPr>
            <p:nvPr/>
          </p:nvSpPr>
          <p:spPr bwMode="auto">
            <a:xfrm>
              <a:off x="4678" y="2908"/>
              <a:ext cx="255" cy="179"/>
            </a:xfrm>
            <a:custGeom>
              <a:avLst/>
              <a:gdLst>
                <a:gd name="T0" fmla="*/ 82 w 82"/>
                <a:gd name="T1" fmla="*/ 54 h 54"/>
                <a:gd name="T2" fmla="*/ 0 w 82"/>
                <a:gd name="T3" fmla="*/ 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2" h="54">
                  <a:moveTo>
                    <a:pt x="82" y="54"/>
                  </a:moveTo>
                  <a:cubicBezTo>
                    <a:pt x="74" y="27"/>
                    <a:pt x="34" y="0"/>
                    <a:pt x="0" y="5"/>
                  </a:cubicBez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307" name="Freeform 592"/>
            <p:cNvSpPr>
              <a:spLocks/>
            </p:cNvSpPr>
            <p:nvPr/>
          </p:nvSpPr>
          <p:spPr bwMode="auto">
            <a:xfrm>
              <a:off x="4697" y="2869"/>
              <a:ext cx="59" cy="59"/>
            </a:xfrm>
            <a:custGeom>
              <a:avLst/>
              <a:gdLst>
                <a:gd name="T0" fmla="*/ 19 w 19"/>
                <a:gd name="T1" fmla="*/ 18 h 18"/>
                <a:gd name="T2" fmla="*/ 0 w 19"/>
                <a:gd name="T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9" h="18">
                  <a:moveTo>
                    <a:pt x="19" y="18"/>
                  </a:moveTo>
                  <a:cubicBezTo>
                    <a:pt x="10" y="13"/>
                    <a:pt x="8" y="4"/>
                    <a:pt x="0" y="0"/>
                  </a:cubicBez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684" name="Group 381"/>
          <p:cNvGrpSpPr>
            <a:grpSpLocks/>
          </p:cNvGrpSpPr>
          <p:nvPr/>
        </p:nvGrpSpPr>
        <p:grpSpPr bwMode="auto">
          <a:xfrm>
            <a:off x="755998" y="1609368"/>
            <a:ext cx="1754187" cy="3048000"/>
            <a:chOff x="3317" y="968"/>
            <a:chExt cx="1368" cy="2377"/>
          </a:xfrm>
        </p:grpSpPr>
        <p:grpSp>
          <p:nvGrpSpPr>
            <p:cNvPr id="1685" name="Group 382"/>
            <p:cNvGrpSpPr>
              <a:grpSpLocks/>
            </p:cNvGrpSpPr>
            <p:nvPr/>
          </p:nvGrpSpPr>
          <p:grpSpPr bwMode="auto">
            <a:xfrm>
              <a:off x="3317" y="968"/>
              <a:ext cx="1368" cy="2377"/>
              <a:chOff x="3317" y="968"/>
              <a:chExt cx="1368" cy="2377"/>
            </a:xfrm>
          </p:grpSpPr>
          <p:sp>
            <p:nvSpPr>
              <p:cNvPr id="2073" name="Freeform 383"/>
              <p:cNvSpPr>
                <a:spLocks/>
              </p:cNvSpPr>
              <p:nvPr/>
            </p:nvSpPr>
            <p:spPr bwMode="auto">
              <a:xfrm>
                <a:off x="4244" y="1728"/>
                <a:ext cx="406" cy="1617"/>
              </a:xfrm>
              <a:custGeom>
                <a:avLst/>
                <a:gdLst>
                  <a:gd name="T0" fmla="*/ 114 w 273"/>
                  <a:gd name="T1" fmla="*/ 0 h 1088"/>
                  <a:gd name="T2" fmla="*/ 265 w 273"/>
                  <a:gd name="T3" fmla="*/ 481 h 1088"/>
                  <a:gd name="T4" fmla="*/ 249 w 273"/>
                  <a:gd name="T5" fmla="*/ 1052 h 1088"/>
                  <a:gd name="T6" fmla="*/ 164 w 273"/>
                  <a:gd name="T7" fmla="*/ 1052 h 1088"/>
                  <a:gd name="T8" fmla="*/ 0 w 273"/>
                  <a:gd name="T9" fmla="*/ 470 h 1088"/>
                  <a:gd name="T10" fmla="*/ 18 w 273"/>
                  <a:gd name="T11" fmla="*/ 117 h 1088"/>
                  <a:gd name="T12" fmla="*/ 114 w 273"/>
                  <a:gd name="T13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3" h="1088">
                    <a:moveTo>
                      <a:pt x="114" y="0"/>
                    </a:moveTo>
                    <a:cubicBezTo>
                      <a:pt x="114" y="0"/>
                      <a:pt x="257" y="274"/>
                      <a:pt x="265" y="481"/>
                    </a:cubicBezTo>
                    <a:cubicBezTo>
                      <a:pt x="273" y="688"/>
                      <a:pt x="231" y="933"/>
                      <a:pt x="249" y="1052"/>
                    </a:cubicBezTo>
                    <a:cubicBezTo>
                      <a:pt x="249" y="1052"/>
                      <a:pt x="200" y="1088"/>
                      <a:pt x="164" y="1052"/>
                    </a:cubicBezTo>
                    <a:cubicBezTo>
                      <a:pt x="164" y="1052"/>
                      <a:pt x="220" y="638"/>
                      <a:pt x="0" y="470"/>
                    </a:cubicBezTo>
                    <a:cubicBezTo>
                      <a:pt x="18" y="117"/>
                      <a:pt x="18" y="117"/>
                      <a:pt x="18" y="117"/>
                    </a:cubicBez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F4D2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74" name="Freeform 384"/>
              <p:cNvSpPr>
                <a:spLocks/>
              </p:cNvSpPr>
              <p:nvPr/>
            </p:nvSpPr>
            <p:spPr bwMode="auto">
              <a:xfrm>
                <a:off x="4244" y="1728"/>
                <a:ext cx="328" cy="1579"/>
              </a:xfrm>
              <a:custGeom>
                <a:avLst/>
                <a:gdLst>
                  <a:gd name="T0" fmla="*/ 140 w 220"/>
                  <a:gd name="T1" fmla="*/ 523 h 1062"/>
                  <a:gd name="T2" fmla="*/ 130 w 220"/>
                  <a:gd name="T3" fmla="*/ 322 h 1062"/>
                  <a:gd name="T4" fmla="*/ 64 w 220"/>
                  <a:gd name="T5" fmla="*/ 117 h 1062"/>
                  <a:gd name="T6" fmla="*/ 131 w 220"/>
                  <a:gd name="T7" fmla="*/ 35 h 1062"/>
                  <a:gd name="T8" fmla="*/ 114 w 220"/>
                  <a:gd name="T9" fmla="*/ 0 h 1062"/>
                  <a:gd name="T10" fmla="*/ 18 w 220"/>
                  <a:gd name="T11" fmla="*/ 117 h 1062"/>
                  <a:gd name="T12" fmla="*/ 0 w 220"/>
                  <a:gd name="T13" fmla="*/ 470 h 1062"/>
                  <a:gd name="T14" fmla="*/ 164 w 220"/>
                  <a:gd name="T15" fmla="*/ 1052 h 1062"/>
                  <a:gd name="T16" fmla="*/ 178 w 220"/>
                  <a:gd name="T17" fmla="*/ 1062 h 1062"/>
                  <a:gd name="T18" fmla="*/ 203 w 220"/>
                  <a:gd name="T19" fmla="*/ 773 h 1062"/>
                  <a:gd name="T20" fmla="*/ 140 w 220"/>
                  <a:gd name="T21" fmla="*/ 523 h 10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0" h="1062">
                    <a:moveTo>
                      <a:pt x="140" y="523"/>
                    </a:moveTo>
                    <a:cubicBezTo>
                      <a:pt x="122" y="485"/>
                      <a:pt x="125" y="400"/>
                      <a:pt x="130" y="322"/>
                    </a:cubicBezTo>
                    <a:cubicBezTo>
                      <a:pt x="64" y="117"/>
                      <a:pt x="64" y="117"/>
                      <a:pt x="64" y="117"/>
                    </a:cubicBezTo>
                    <a:cubicBezTo>
                      <a:pt x="131" y="35"/>
                      <a:pt x="131" y="35"/>
                      <a:pt x="131" y="35"/>
                    </a:cubicBezTo>
                    <a:cubicBezTo>
                      <a:pt x="120" y="13"/>
                      <a:pt x="114" y="0"/>
                      <a:pt x="114" y="0"/>
                    </a:cubicBezTo>
                    <a:cubicBezTo>
                      <a:pt x="18" y="117"/>
                      <a:pt x="18" y="117"/>
                      <a:pt x="18" y="117"/>
                    </a:cubicBezTo>
                    <a:cubicBezTo>
                      <a:pt x="0" y="470"/>
                      <a:pt x="0" y="470"/>
                      <a:pt x="0" y="470"/>
                    </a:cubicBezTo>
                    <a:cubicBezTo>
                      <a:pt x="220" y="638"/>
                      <a:pt x="164" y="1052"/>
                      <a:pt x="164" y="1052"/>
                    </a:cubicBezTo>
                    <a:cubicBezTo>
                      <a:pt x="169" y="1056"/>
                      <a:pt x="173" y="1060"/>
                      <a:pt x="178" y="1062"/>
                    </a:cubicBezTo>
                    <a:cubicBezTo>
                      <a:pt x="199" y="968"/>
                      <a:pt x="216" y="910"/>
                      <a:pt x="203" y="773"/>
                    </a:cubicBezTo>
                    <a:cubicBezTo>
                      <a:pt x="190" y="698"/>
                      <a:pt x="176" y="601"/>
                      <a:pt x="140" y="523"/>
                    </a:cubicBezTo>
                    <a:close/>
                  </a:path>
                </a:pathLst>
              </a:custGeom>
              <a:solidFill>
                <a:srgbClr val="F1C0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75" name="Freeform 385"/>
              <p:cNvSpPr>
                <a:spLocks/>
              </p:cNvSpPr>
              <p:nvPr/>
            </p:nvSpPr>
            <p:spPr bwMode="auto">
              <a:xfrm>
                <a:off x="4244" y="1728"/>
                <a:ext cx="406" cy="1564"/>
              </a:xfrm>
              <a:custGeom>
                <a:avLst/>
                <a:gdLst>
                  <a:gd name="T0" fmla="*/ 164 w 273"/>
                  <a:gd name="T1" fmla="*/ 1052 h 1052"/>
                  <a:gd name="T2" fmla="*/ 0 w 273"/>
                  <a:gd name="T3" fmla="*/ 470 h 1052"/>
                  <a:gd name="T4" fmla="*/ 18 w 273"/>
                  <a:gd name="T5" fmla="*/ 117 h 1052"/>
                  <a:gd name="T6" fmla="*/ 114 w 273"/>
                  <a:gd name="T7" fmla="*/ 0 h 1052"/>
                  <a:gd name="T8" fmla="*/ 265 w 273"/>
                  <a:gd name="T9" fmla="*/ 481 h 1052"/>
                  <a:gd name="T10" fmla="*/ 249 w 273"/>
                  <a:gd name="T11" fmla="*/ 1052 h 10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3" h="1052">
                    <a:moveTo>
                      <a:pt x="164" y="1052"/>
                    </a:moveTo>
                    <a:cubicBezTo>
                      <a:pt x="164" y="1052"/>
                      <a:pt x="220" y="638"/>
                      <a:pt x="0" y="470"/>
                    </a:cubicBezTo>
                    <a:cubicBezTo>
                      <a:pt x="18" y="117"/>
                      <a:pt x="18" y="117"/>
                      <a:pt x="18" y="117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114" y="0"/>
                      <a:pt x="257" y="274"/>
                      <a:pt x="265" y="481"/>
                    </a:cubicBezTo>
                    <a:cubicBezTo>
                      <a:pt x="273" y="688"/>
                      <a:pt x="231" y="933"/>
                      <a:pt x="249" y="1052"/>
                    </a:cubicBezTo>
                  </a:path>
                </a:pathLst>
              </a:custGeom>
              <a:noFill/>
              <a:ln w="14288" cap="flat">
                <a:solidFill>
                  <a:srgbClr val="494F4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76" name="Freeform 386"/>
              <p:cNvSpPr>
                <a:spLocks/>
              </p:cNvSpPr>
              <p:nvPr/>
            </p:nvSpPr>
            <p:spPr bwMode="auto">
              <a:xfrm>
                <a:off x="3317" y="968"/>
                <a:ext cx="1243" cy="2018"/>
              </a:xfrm>
              <a:custGeom>
                <a:avLst/>
                <a:gdLst>
                  <a:gd name="T0" fmla="*/ 738 w 836"/>
                  <a:gd name="T1" fmla="*/ 653 h 1358"/>
                  <a:gd name="T2" fmla="*/ 759 w 836"/>
                  <a:gd name="T3" fmla="*/ 599 h 1358"/>
                  <a:gd name="T4" fmla="*/ 793 w 836"/>
                  <a:gd name="T5" fmla="*/ 549 h 1358"/>
                  <a:gd name="T6" fmla="*/ 798 w 836"/>
                  <a:gd name="T7" fmla="*/ 485 h 1358"/>
                  <a:gd name="T8" fmla="*/ 811 w 836"/>
                  <a:gd name="T9" fmla="*/ 441 h 1358"/>
                  <a:gd name="T10" fmla="*/ 816 w 836"/>
                  <a:gd name="T11" fmla="*/ 363 h 1358"/>
                  <a:gd name="T12" fmla="*/ 804 w 836"/>
                  <a:gd name="T13" fmla="*/ 264 h 1358"/>
                  <a:gd name="T14" fmla="*/ 785 w 836"/>
                  <a:gd name="T15" fmla="*/ 197 h 1358"/>
                  <a:gd name="T16" fmla="*/ 766 w 836"/>
                  <a:gd name="T17" fmla="*/ 161 h 1358"/>
                  <a:gd name="T18" fmla="*/ 723 w 836"/>
                  <a:gd name="T19" fmla="*/ 110 h 1358"/>
                  <a:gd name="T20" fmla="*/ 694 w 836"/>
                  <a:gd name="T21" fmla="*/ 89 h 1358"/>
                  <a:gd name="T22" fmla="*/ 655 w 836"/>
                  <a:gd name="T23" fmla="*/ 52 h 1358"/>
                  <a:gd name="T24" fmla="*/ 559 w 836"/>
                  <a:gd name="T25" fmla="*/ 8 h 1358"/>
                  <a:gd name="T26" fmla="*/ 504 w 836"/>
                  <a:gd name="T27" fmla="*/ 10 h 1358"/>
                  <a:gd name="T28" fmla="*/ 454 w 836"/>
                  <a:gd name="T29" fmla="*/ 7 h 1358"/>
                  <a:gd name="T30" fmla="*/ 422 w 836"/>
                  <a:gd name="T31" fmla="*/ 17 h 1358"/>
                  <a:gd name="T32" fmla="*/ 358 w 836"/>
                  <a:gd name="T33" fmla="*/ 36 h 1358"/>
                  <a:gd name="T34" fmla="*/ 283 w 836"/>
                  <a:gd name="T35" fmla="*/ 73 h 1358"/>
                  <a:gd name="T36" fmla="*/ 211 w 836"/>
                  <a:gd name="T37" fmla="*/ 127 h 1358"/>
                  <a:gd name="T38" fmla="*/ 178 w 836"/>
                  <a:gd name="T39" fmla="*/ 185 h 1358"/>
                  <a:gd name="T40" fmla="*/ 145 w 836"/>
                  <a:gd name="T41" fmla="*/ 219 h 1358"/>
                  <a:gd name="T42" fmla="*/ 100 w 836"/>
                  <a:gd name="T43" fmla="*/ 294 h 1358"/>
                  <a:gd name="T44" fmla="*/ 79 w 836"/>
                  <a:gd name="T45" fmla="*/ 359 h 1358"/>
                  <a:gd name="T46" fmla="*/ 55 w 836"/>
                  <a:gd name="T47" fmla="*/ 444 h 1358"/>
                  <a:gd name="T48" fmla="*/ 29 w 836"/>
                  <a:gd name="T49" fmla="*/ 530 h 1358"/>
                  <a:gd name="T50" fmla="*/ 19 w 836"/>
                  <a:gd name="T51" fmla="*/ 620 h 1358"/>
                  <a:gd name="T52" fmla="*/ 6 w 836"/>
                  <a:gd name="T53" fmla="*/ 680 h 1358"/>
                  <a:gd name="T54" fmla="*/ 10 w 836"/>
                  <a:gd name="T55" fmla="*/ 723 h 1358"/>
                  <a:gd name="T56" fmla="*/ 10 w 836"/>
                  <a:gd name="T57" fmla="*/ 810 h 1358"/>
                  <a:gd name="T58" fmla="*/ 20 w 836"/>
                  <a:gd name="T59" fmla="*/ 875 h 1358"/>
                  <a:gd name="T60" fmla="*/ 48 w 836"/>
                  <a:gd name="T61" fmla="*/ 944 h 1358"/>
                  <a:gd name="T62" fmla="*/ 102 w 836"/>
                  <a:gd name="T63" fmla="*/ 1076 h 1358"/>
                  <a:gd name="T64" fmla="*/ 163 w 836"/>
                  <a:gd name="T65" fmla="*/ 1173 h 1358"/>
                  <a:gd name="T66" fmla="*/ 211 w 836"/>
                  <a:gd name="T67" fmla="*/ 1216 h 1358"/>
                  <a:gd name="T68" fmla="*/ 247 w 836"/>
                  <a:gd name="T69" fmla="*/ 1260 h 1358"/>
                  <a:gd name="T70" fmla="*/ 280 w 836"/>
                  <a:gd name="T71" fmla="*/ 1297 h 1358"/>
                  <a:gd name="T72" fmla="*/ 335 w 836"/>
                  <a:gd name="T73" fmla="*/ 1315 h 1358"/>
                  <a:gd name="T74" fmla="*/ 377 w 836"/>
                  <a:gd name="T75" fmla="*/ 1339 h 1358"/>
                  <a:gd name="T76" fmla="*/ 409 w 836"/>
                  <a:gd name="T77" fmla="*/ 1343 h 1358"/>
                  <a:gd name="T78" fmla="*/ 468 w 836"/>
                  <a:gd name="T79" fmla="*/ 1346 h 1358"/>
                  <a:gd name="T80" fmla="*/ 557 w 836"/>
                  <a:gd name="T81" fmla="*/ 1311 h 1358"/>
                  <a:gd name="T82" fmla="*/ 607 w 836"/>
                  <a:gd name="T83" fmla="*/ 1288 h 1358"/>
                  <a:gd name="T84" fmla="*/ 646 w 836"/>
                  <a:gd name="T85" fmla="*/ 1233 h 1358"/>
                  <a:gd name="T86" fmla="*/ 665 w 836"/>
                  <a:gd name="T87" fmla="*/ 1193 h 1358"/>
                  <a:gd name="T88" fmla="*/ 693 w 836"/>
                  <a:gd name="T89" fmla="*/ 1151 h 1358"/>
                  <a:gd name="T90" fmla="*/ 695 w 836"/>
                  <a:gd name="T91" fmla="*/ 1096 h 1358"/>
                  <a:gd name="T92" fmla="*/ 678 w 836"/>
                  <a:gd name="T93" fmla="*/ 1030 h 1358"/>
                  <a:gd name="T94" fmla="*/ 672 w 836"/>
                  <a:gd name="T95" fmla="*/ 987 h 1358"/>
                  <a:gd name="T96" fmla="*/ 672 w 836"/>
                  <a:gd name="T97" fmla="*/ 941 h 1358"/>
                  <a:gd name="T98" fmla="*/ 700 w 836"/>
                  <a:gd name="T99" fmla="*/ 871 h 1358"/>
                  <a:gd name="T100" fmla="*/ 718 w 836"/>
                  <a:gd name="T101" fmla="*/ 797 h 1358"/>
                  <a:gd name="T102" fmla="*/ 721 w 836"/>
                  <a:gd name="T103" fmla="*/ 706 h 1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36" h="1358">
                    <a:moveTo>
                      <a:pt x="721" y="703"/>
                    </a:moveTo>
                    <a:cubicBezTo>
                      <a:pt x="722" y="695"/>
                      <a:pt x="725" y="689"/>
                      <a:pt x="729" y="681"/>
                    </a:cubicBezTo>
                    <a:cubicBezTo>
                      <a:pt x="732" y="672"/>
                      <a:pt x="732" y="661"/>
                      <a:pt x="738" y="653"/>
                    </a:cubicBezTo>
                    <a:cubicBezTo>
                      <a:pt x="744" y="646"/>
                      <a:pt x="748" y="650"/>
                      <a:pt x="755" y="646"/>
                    </a:cubicBezTo>
                    <a:cubicBezTo>
                      <a:pt x="765" y="640"/>
                      <a:pt x="763" y="628"/>
                      <a:pt x="761" y="619"/>
                    </a:cubicBezTo>
                    <a:cubicBezTo>
                      <a:pt x="760" y="612"/>
                      <a:pt x="756" y="606"/>
                      <a:pt x="759" y="599"/>
                    </a:cubicBezTo>
                    <a:cubicBezTo>
                      <a:pt x="761" y="590"/>
                      <a:pt x="766" y="592"/>
                      <a:pt x="771" y="587"/>
                    </a:cubicBezTo>
                    <a:cubicBezTo>
                      <a:pt x="781" y="579"/>
                      <a:pt x="774" y="569"/>
                      <a:pt x="781" y="561"/>
                    </a:cubicBezTo>
                    <a:cubicBezTo>
                      <a:pt x="784" y="556"/>
                      <a:pt x="791" y="556"/>
                      <a:pt x="793" y="549"/>
                    </a:cubicBezTo>
                    <a:cubicBezTo>
                      <a:pt x="796" y="541"/>
                      <a:pt x="790" y="536"/>
                      <a:pt x="789" y="528"/>
                    </a:cubicBezTo>
                    <a:cubicBezTo>
                      <a:pt x="788" y="516"/>
                      <a:pt x="801" y="517"/>
                      <a:pt x="804" y="506"/>
                    </a:cubicBezTo>
                    <a:cubicBezTo>
                      <a:pt x="806" y="497"/>
                      <a:pt x="799" y="493"/>
                      <a:pt x="798" y="485"/>
                    </a:cubicBezTo>
                    <a:cubicBezTo>
                      <a:pt x="797" y="477"/>
                      <a:pt x="798" y="479"/>
                      <a:pt x="805" y="475"/>
                    </a:cubicBezTo>
                    <a:cubicBezTo>
                      <a:pt x="812" y="470"/>
                      <a:pt x="815" y="471"/>
                      <a:pt x="816" y="463"/>
                    </a:cubicBezTo>
                    <a:cubicBezTo>
                      <a:pt x="817" y="456"/>
                      <a:pt x="811" y="448"/>
                      <a:pt x="811" y="441"/>
                    </a:cubicBezTo>
                    <a:cubicBezTo>
                      <a:pt x="836" y="429"/>
                      <a:pt x="821" y="422"/>
                      <a:pt x="821" y="401"/>
                    </a:cubicBezTo>
                    <a:cubicBezTo>
                      <a:pt x="821" y="395"/>
                      <a:pt x="824" y="392"/>
                      <a:pt x="824" y="386"/>
                    </a:cubicBezTo>
                    <a:cubicBezTo>
                      <a:pt x="824" y="377"/>
                      <a:pt x="816" y="372"/>
                      <a:pt x="816" y="363"/>
                    </a:cubicBezTo>
                    <a:cubicBezTo>
                      <a:pt x="834" y="365"/>
                      <a:pt x="821" y="339"/>
                      <a:pt x="823" y="330"/>
                    </a:cubicBezTo>
                    <a:cubicBezTo>
                      <a:pt x="827" y="310"/>
                      <a:pt x="826" y="293"/>
                      <a:pt x="818" y="273"/>
                    </a:cubicBezTo>
                    <a:cubicBezTo>
                      <a:pt x="813" y="260"/>
                      <a:pt x="810" y="270"/>
                      <a:pt x="804" y="264"/>
                    </a:cubicBezTo>
                    <a:cubicBezTo>
                      <a:pt x="799" y="258"/>
                      <a:pt x="809" y="245"/>
                      <a:pt x="806" y="237"/>
                    </a:cubicBezTo>
                    <a:cubicBezTo>
                      <a:pt x="804" y="230"/>
                      <a:pt x="795" y="227"/>
                      <a:pt x="791" y="221"/>
                    </a:cubicBezTo>
                    <a:cubicBezTo>
                      <a:pt x="787" y="213"/>
                      <a:pt x="789" y="204"/>
                      <a:pt x="785" y="197"/>
                    </a:cubicBezTo>
                    <a:cubicBezTo>
                      <a:pt x="783" y="194"/>
                      <a:pt x="779" y="197"/>
                      <a:pt x="777" y="194"/>
                    </a:cubicBezTo>
                    <a:cubicBezTo>
                      <a:pt x="775" y="189"/>
                      <a:pt x="777" y="184"/>
                      <a:pt x="777" y="179"/>
                    </a:cubicBezTo>
                    <a:cubicBezTo>
                      <a:pt x="776" y="168"/>
                      <a:pt x="772" y="167"/>
                      <a:pt x="766" y="161"/>
                    </a:cubicBezTo>
                    <a:cubicBezTo>
                      <a:pt x="762" y="156"/>
                      <a:pt x="759" y="143"/>
                      <a:pt x="756" y="141"/>
                    </a:cubicBezTo>
                    <a:cubicBezTo>
                      <a:pt x="749" y="138"/>
                      <a:pt x="747" y="149"/>
                      <a:pt x="738" y="141"/>
                    </a:cubicBezTo>
                    <a:cubicBezTo>
                      <a:pt x="730" y="133"/>
                      <a:pt x="732" y="118"/>
                      <a:pt x="723" y="110"/>
                    </a:cubicBezTo>
                    <a:cubicBezTo>
                      <a:pt x="722" y="109"/>
                      <a:pt x="718" y="111"/>
                      <a:pt x="717" y="110"/>
                    </a:cubicBezTo>
                    <a:cubicBezTo>
                      <a:pt x="713" y="106"/>
                      <a:pt x="714" y="101"/>
                      <a:pt x="712" y="97"/>
                    </a:cubicBezTo>
                    <a:cubicBezTo>
                      <a:pt x="706" y="87"/>
                      <a:pt x="702" y="94"/>
                      <a:pt x="694" y="89"/>
                    </a:cubicBezTo>
                    <a:cubicBezTo>
                      <a:pt x="690" y="87"/>
                      <a:pt x="690" y="83"/>
                      <a:pt x="687" y="80"/>
                    </a:cubicBezTo>
                    <a:cubicBezTo>
                      <a:pt x="684" y="77"/>
                      <a:pt x="679" y="77"/>
                      <a:pt x="676" y="73"/>
                    </a:cubicBezTo>
                    <a:cubicBezTo>
                      <a:pt x="667" y="63"/>
                      <a:pt x="669" y="57"/>
                      <a:pt x="655" y="52"/>
                    </a:cubicBezTo>
                    <a:cubicBezTo>
                      <a:pt x="639" y="47"/>
                      <a:pt x="626" y="39"/>
                      <a:pt x="613" y="27"/>
                    </a:cubicBezTo>
                    <a:cubicBezTo>
                      <a:pt x="605" y="19"/>
                      <a:pt x="592" y="7"/>
                      <a:pt x="586" y="24"/>
                    </a:cubicBezTo>
                    <a:cubicBezTo>
                      <a:pt x="575" y="21"/>
                      <a:pt x="571" y="6"/>
                      <a:pt x="559" y="8"/>
                    </a:cubicBezTo>
                    <a:cubicBezTo>
                      <a:pt x="553" y="9"/>
                      <a:pt x="555" y="12"/>
                      <a:pt x="549" y="11"/>
                    </a:cubicBezTo>
                    <a:cubicBezTo>
                      <a:pt x="541" y="10"/>
                      <a:pt x="535" y="2"/>
                      <a:pt x="528" y="0"/>
                    </a:cubicBezTo>
                    <a:cubicBezTo>
                      <a:pt x="519" y="18"/>
                      <a:pt x="520" y="16"/>
                      <a:pt x="504" y="10"/>
                    </a:cubicBezTo>
                    <a:cubicBezTo>
                      <a:pt x="496" y="7"/>
                      <a:pt x="493" y="9"/>
                      <a:pt x="486" y="11"/>
                    </a:cubicBezTo>
                    <a:cubicBezTo>
                      <a:pt x="478" y="13"/>
                      <a:pt x="482" y="14"/>
                      <a:pt x="473" y="10"/>
                    </a:cubicBezTo>
                    <a:cubicBezTo>
                      <a:pt x="464" y="6"/>
                      <a:pt x="463" y="5"/>
                      <a:pt x="454" y="7"/>
                    </a:cubicBezTo>
                    <a:cubicBezTo>
                      <a:pt x="450" y="8"/>
                      <a:pt x="446" y="11"/>
                      <a:pt x="441" y="11"/>
                    </a:cubicBezTo>
                    <a:cubicBezTo>
                      <a:pt x="435" y="11"/>
                      <a:pt x="434" y="9"/>
                      <a:pt x="429" y="11"/>
                    </a:cubicBezTo>
                    <a:cubicBezTo>
                      <a:pt x="425" y="12"/>
                      <a:pt x="425" y="16"/>
                      <a:pt x="422" y="17"/>
                    </a:cubicBezTo>
                    <a:cubicBezTo>
                      <a:pt x="418" y="19"/>
                      <a:pt x="409" y="19"/>
                      <a:pt x="405" y="19"/>
                    </a:cubicBezTo>
                    <a:cubicBezTo>
                      <a:pt x="396" y="21"/>
                      <a:pt x="388" y="17"/>
                      <a:pt x="379" y="18"/>
                    </a:cubicBezTo>
                    <a:cubicBezTo>
                      <a:pt x="367" y="20"/>
                      <a:pt x="364" y="28"/>
                      <a:pt x="358" y="36"/>
                    </a:cubicBezTo>
                    <a:cubicBezTo>
                      <a:pt x="353" y="43"/>
                      <a:pt x="350" y="41"/>
                      <a:pt x="341" y="40"/>
                    </a:cubicBezTo>
                    <a:cubicBezTo>
                      <a:pt x="332" y="38"/>
                      <a:pt x="325" y="41"/>
                      <a:pt x="319" y="50"/>
                    </a:cubicBezTo>
                    <a:cubicBezTo>
                      <a:pt x="301" y="39"/>
                      <a:pt x="288" y="57"/>
                      <a:pt x="283" y="73"/>
                    </a:cubicBezTo>
                    <a:cubicBezTo>
                      <a:pt x="264" y="72"/>
                      <a:pt x="250" y="69"/>
                      <a:pt x="249" y="93"/>
                    </a:cubicBezTo>
                    <a:cubicBezTo>
                      <a:pt x="233" y="91"/>
                      <a:pt x="235" y="114"/>
                      <a:pt x="225" y="121"/>
                    </a:cubicBezTo>
                    <a:cubicBezTo>
                      <a:pt x="222" y="124"/>
                      <a:pt x="215" y="123"/>
                      <a:pt x="211" y="127"/>
                    </a:cubicBezTo>
                    <a:cubicBezTo>
                      <a:pt x="204" y="133"/>
                      <a:pt x="202" y="143"/>
                      <a:pt x="202" y="152"/>
                    </a:cubicBezTo>
                    <a:cubicBezTo>
                      <a:pt x="191" y="149"/>
                      <a:pt x="175" y="154"/>
                      <a:pt x="175" y="170"/>
                    </a:cubicBezTo>
                    <a:cubicBezTo>
                      <a:pt x="175" y="175"/>
                      <a:pt x="180" y="180"/>
                      <a:pt x="178" y="185"/>
                    </a:cubicBezTo>
                    <a:cubicBezTo>
                      <a:pt x="177" y="188"/>
                      <a:pt x="167" y="193"/>
                      <a:pt x="165" y="197"/>
                    </a:cubicBezTo>
                    <a:cubicBezTo>
                      <a:pt x="161" y="201"/>
                      <a:pt x="163" y="208"/>
                      <a:pt x="160" y="212"/>
                    </a:cubicBezTo>
                    <a:cubicBezTo>
                      <a:pt x="156" y="216"/>
                      <a:pt x="149" y="216"/>
                      <a:pt x="145" y="219"/>
                    </a:cubicBezTo>
                    <a:cubicBezTo>
                      <a:pt x="133" y="227"/>
                      <a:pt x="133" y="243"/>
                      <a:pt x="127" y="255"/>
                    </a:cubicBezTo>
                    <a:cubicBezTo>
                      <a:pt x="123" y="262"/>
                      <a:pt x="117" y="267"/>
                      <a:pt x="113" y="274"/>
                    </a:cubicBezTo>
                    <a:cubicBezTo>
                      <a:pt x="108" y="281"/>
                      <a:pt x="105" y="288"/>
                      <a:pt x="100" y="294"/>
                    </a:cubicBezTo>
                    <a:cubicBezTo>
                      <a:pt x="92" y="305"/>
                      <a:pt x="85" y="312"/>
                      <a:pt x="84" y="326"/>
                    </a:cubicBezTo>
                    <a:cubicBezTo>
                      <a:pt x="84" y="334"/>
                      <a:pt x="88" y="344"/>
                      <a:pt x="85" y="351"/>
                    </a:cubicBezTo>
                    <a:cubicBezTo>
                      <a:pt x="84" y="355"/>
                      <a:pt x="80" y="354"/>
                      <a:pt x="79" y="359"/>
                    </a:cubicBezTo>
                    <a:cubicBezTo>
                      <a:pt x="78" y="364"/>
                      <a:pt x="80" y="370"/>
                      <a:pt x="81" y="375"/>
                    </a:cubicBezTo>
                    <a:cubicBezTo>
                      <a:pt x="66" y="381"/>
                      <a:pt x="63" y="393"/>
                      <a:pt x="72" y="407"/>
                    </a:cubicBezTo>
                    <a:cubicBezTo>
                      <a:pt x="51" y="404"/>
                      <a:pt x="59" y="433"/>
                      <a:pt x="55" y="444"/>
                    </a:cubicBezTo>
                    <a:cubicBezTo>
                      <a:pt x="53" y="450"/>
                      <a:pt x="48" y="450"/>
                      <a:pt x="46" y="457"/>
                    </a:cubicBezTo>
                    <a:cubicBezTo>
                      <a:pt x="43" y="463"/>
                      <a:pt x="44" y="473"/>
                      <a:pt x="44" y="481"/>
                    </a:cubicBezTo>
                    <a:cubicBezTo>
                      <a:pt x="23" y="467"/>
                      <a:pt x="27" y="521"/>
                      <a:pt x="29" y="530"/>
                    </a:cubicBezTo>
                    <a:cubicBezTo>
                      <a:pt x="35" y="552"/>
                      <a:pt x="26" y="556"/>
                      <a:pt x="13" y="574"/>
                    </a:cubicBezTo>
                    <a:cubicBezTo>
                      <a:pt x="7" y="582"/>
                      <a:pt x="4" y="589"/>
                      <a:pt x="8" y="599"/>
                    </a:cubicBezTo>
                    <a:cubicBezTo>
                      <a:pt x="11" y="605"/>
                      <a:pt x="20" y="612"/>
                      <a:pt x="19" y="620"/>
                    </a:cubicBezTo>
                    <a:cubicBezTo>
                      <a:pt x="17" y="627"/>
                      <a:pt x="8" y="626"/>
                      <a:pt x="8" y="637"/>
                    </a:cubicBezTo>
                    <a:cubicBezTo>
                      <a:pt x="8" y="648"/>
                      <a:pt x="20" y="657"/>
                      <a:pt x="17" y="668"/>
                    </a:cubicBezTo>
                    <a:cubicBezTo>
                      <a:pt x="15" y="672"/>
                      <a:pt x="8" y="675"/>
                      <a:pt x="6" y="680"/>
                    </a:cubicBezTo>
                    <a:cubicBezTo>
                      <a:pt x="4" y="686"/>
                      <a:pt x="5" y="691"/>
                      <a:pt x="8" y="697"/>
                    </a:cubicBezTo>
                    <a:cubicBezTo>
                      <a:pt x="11" y="701"/>
                      <a:pt x="17" y="703"/>
                      <a:pt x="17" y="708"/>
                    </a:cubicBezTo>
                    <a:cubicBezTo>
                      <a:pt x="19" y="716"/>
                      <a:pt x="13" y="717"/>
                      <a:pt x="10" y="723"/>
                    </a:cubicBezTo>
                    <a:cubicBezTo>
                      <a:pt x="6" y="734"/>
                      <a:pt x="15" y="744"/>
                      <a:pt x="13" y="755"/>
                    </a:cubicBezTo>
                    <a:cubicBezTo>
                      <a:pt x="12" y="767"/>
                      <a:pt x="0" y="774"/>
                      <a:pt x="1" y="789"/>
                    </a:cubicBezTo>
                    <a:cubicBezTo>
                      <a:pt x="1" y="797"/>
                      <a:pt x="5" y="803"/>
                      <a:pt x="10" y="810"/>
                    </a:cubicBezTo>
                    <a:cubicBezTo>
                      <a:pt x="13" y="813"/>
                      <a:pt x="22" y="817"/>
                      <a:pt x="23" y="821"/>
                    </a:cubicBezTo>
                    <a:cubicBezTo>
                      <a:pt x="27" y="829"/>
                      <a:pt x="19" y="846"/>
                      <a:pt x="19" y="855"/>
                    </a:cubicBezTo>
                    <a:cubicBezTo>
                      <a:pt x="18" y="860"/>
                      <a:pt x="17" y="869"/>
                      <a:pt x="20" y="875"/>
                    </a:cubicBezTo>
                    <a:cubicBezTo>
                      <a:pt x="22" y="878"/>
                      <a:pt x="27" y="878"/>
                      <a:pt x="29" y="881"/>
                    </a:cubicBezTo>
                    <a:cubicBezTo>
                      <a:pt x="34" y="894"/>
                      <a:pt x="23" y="908"/>
                      <a:pt x="33" y="921"/>
                    </a:cubicBezTo>
                    <a:cubicBezTo>
                      <a:pt x="39" y="929"/>
                      <a:pt x="46" y="933"/>
                      <a:pt x="48" y="944"/>
                    </a:cubicBezTo>
                    <a:cubicBezTo>
                      <a:pt x="50" y="956"/>
                      <a:pt x="47" y="963"/>
                      <a:pt x="61" y="970"/>
                    </a:cubicBezTo>
                    <a:cubicBezTo>
                      <a:pt x="80" y="980"/>
                      <a:pt x="86" y="989"/>
                      <a:pt x="86" y="1010"/>
                    </a:cubicBezTo>
                    <a:cubicBezTo>
                      <a:pt x="87" y="1031"/>
                      <a:pt x="93" y="1057"/>
                      <a:pt x="102" y="1076"/>
                    </a:cubicBezTo>
                    <a:cubicBezTo>
                      <a:pt x="110" y="1095"/>
                      <a:pt x="132" y="1085"/>
                      <a:pt x="137" y="1104"/>
                    </a:cubicBezTo>
                    <a:cubicBezTo>
                      <a:pt x="141" y="1118"/>
                      <a:pt x="136" y="1122"/>
                      <a:pt x="149" y="1132"/>
                    </a:cubicBezTo>
                    <a:cubicBezTo>
                      <a:pt x="162" y="1143"/>
                      <a:pt x="159" y="1157"/>
                      <a:pt x="163" y="1173"/>
                    </a:cubicBezTo>
                    <a:cubicBezTo>
                      <a:pt x="167" y="1189"/>
                      <a:pt x="177" y="1190"/>
                      <a:pt x="186" y="1201"/>
                    </a:cubicBezTo>
                    <a:cubicBezTo>
                      <a:pt x="192" y="1209"/>
                      <a:pt x="189" y="1216"/>
                      <a:pt x="199" y="1218"/>
                    </a:cubicBezTo>
                    <a:cubicBezTo>
                      <a:pt x="203" y="1219"/>
                      <a:pt x="205" y="1214"/>
                      <a:pt x="211" y="1216"/>
                    </a:cubicBezTo>
                    <a:cubicBezTo>
                      <a:pt x="216" y="1218"/>
                      <a:pt x="219" y="1224"/>
                      <a:pt x="221" y="1228"/>
                    </a:cubicBezTo>
                    <a:cubicBezTo>
                      <a:pt x="224" y="1237"/>
                      <a:pt x="220" y="1246"/>
                      <a:pt x="229" y="1252"/>
                    </a:cubicBezTo>
                    <a:cubicBezTo>
                      <a:pt x="235" y="1256"/>
                      <a:pt x="242" y="1255"/>
                      <a:pt x="247" y="1260"/>
                    </a:cubicBezTo>
                    <a:cubicBezTo>
                      <a:pt x="251" y="1263"/>
                      <a:pt x="251" y="1268"/>
                      <a:pt x="254" y="1271"/>
                    </a:cubicBezTo>
                    <a:cubicBezTo>
                      <a:pt x="259" y="1276"/>
                      <a:pt x="260" y="1273"/>
                      <a:pt x="265" y="1276"/>
                    </a:cubicBezTo>
                    <a:cubicBezTo>
                      <a:pt x="275" y="1281"/>
                      <a:pt x="272" y="1291"/>
                      <a:pt x="280" y="1297"/>
                    </a:cubicBezTo>
                    <a:cubicBezTo>
                      <a:pt x="287" y="1302"/>
                      <a:pt x="294" y="1295"/>
                      <a:pt x="301" y="1298"/>
                    </a:cubicBezTo>
                    <a:cubicBezTo>
                      <a:pt x="311" y="1301"/>
                      <a:pt x="311" y="1312"/>
                      <a:pt x="321" y="1314"/>
                    </a:cubicBezTo>
                    <a:cubicBezTo>
                      <a:pt x="326" y="1315"/>
                      <a:pt x="330" y="1313"/>
                      <a:pt x="335" y="1315"/>
                    </a:cubicBezTo>
                    <a:cubicBezTo>
                      <a:pt x="341" y="1318"/>
                      <a:pt x="343" y="1327"/>
                      <a:pt x="347" y="1332"/>
                    </a:cubicBezTo>
                    <a:cubicBezTo>
                      <a:pt x="353" y="1340"/>
                      <a:pt x="355" y="1340"/>
                      <a:pt x="363" y="1339"/>
                    </a:cubicBezTo>
                    <a:cubicBezTo>
                      <a:pt x="369" y="1339"/>
                      <a:pt x="371" y="1336"/>
                      <a:pt x="377" y="1339"/>
                    </a:cubicBezTo>
                    <a:cubicBezTo>
                      <a:pt x="381" y="1342"/>
                      <a:pt x="382" y="1351"/>
                      <a:pt x="386" y="1353"/>
                    </a:cubicBezTo>
                    <a:cubicBezTo>
                      <a:pt x="387" y="1353"/>
                      <a:pt x="387" y="1354"/>
                      <a:pt x="388" y="1354"/>
                    </a:cubicBezTo>
                    <a:cubicBezTo>
                      <a:pt x="393" y="1348"/>
                      <a:pt x="400" y="1341"/>
                      <a:pt x="409" y="1343"/>
                    </a:cubicBezTo>
                    <a:cubicBezTo>
                      <a:pt x="417" y="1345"/>
                      <a:pt x="418" y="1356"/>
                      <a:pt x="426" y="1357"/>
                    </a:cubicBezTo>
                    <a:cubicBezTo>
                      <a:pt x="433" y="1358"/>
                      <a:pt x="438" y="1352"/>
                      <a:pt x="444" y="1350"/>
                    </a:cubicBezTo>
                    <a:cubicBezTo>
                      <a:pt x="452" y="1347"/>
                      <a:pt x="459" y="1347"/>
                      <a:pt x="468" y="1346"/>
                    </a:cubicBezTo>
                    <a:cubicBezTo>
                      <a:pt x="478" y="1345"/>
                      <a:pt x="488" y="1341"/>
                      <a:pt x="498" y="1341"/>
                    </a:cubicBezTo>
                    <a:cubicBezTo>
                      <a:pt x="508" y="1341"/>
                      <a:pt x="517" y="1344"/>
                      <a:pt x="526" y="1337"/>
                    </a:cubicBezTo>
                    <a:cubicBezTo>
                      <a:pt x="542" y="1325"/>
                      <a:pt x="533" y="1309"/>
                      <a:pt x="557" y="1311"/>
                    </a:cubicBezTo>
                    <a:cubicBezTo>
                      <a:pt x="562" y="1312"/>
                      <a:pt x="568" y="1314"/>
                      <a:pt x="572" y="1310"/>
                    </a:cubicBezTo>
                    <a:cubicBezTo>
                      <a:pt x="576" y="1306"/>
                      <a:pt x="572" y="1297"/>
                      <a:pt x="576" y="1293"/>
                    </a:cubicBezTo>
                    <a:cubicBezTo>
                      <a:pt x="583" y="1286"/>
                      <a:pt x="599" y="1293"/>
                      <a:pt x="607" y="1288"/>
                    </a:cubicBezTo>
                    <a:cubicBezTo>
                      <a:pt x="617" y="1282"/>
                      <a:pt x="616" y="1267"/>
                      <a:pt x="623" y="1262"/>
                    </a:cubicBezTo>
                    <a:cubicBezTo>
                      <a:pt x="634" y="1254"/>
                      <a:pt x="643" y="1266"/>
                      <a:pt x="646" y="1247"/>
                    </a:cubicBezTo>
                    <a:cubicBezTo>
                      <a:pt x="647" y="1243"/>
                      <a:pt x="645" y="1236"/>
                      <a:pt x="646" y="1233"/>
                    </a:cubicBezTo>
                    <a:cubicBezTo>
                      <a:pt x="649" y="1228"/>
                      <a:pt x="649" y="1230"/>
                      <a:pt x="652" y="1228"/>
                    </a:cubicBezTo>
                    <a:cubicBezTo>
                      <a:pt x="659" y="1222"/>
                      <a:pt x="665" y="1225"/>
                      <a:pt x="666" y="1213"/>
                    </a:cubicBezTo>
                    <a:cubicBezTo>
                      <a:pt x="667" y="1208"/>
                      <a:pt x="662" y="1198"/>
                      <a:pt x="665" y="1193"/>
                    </a:cubicBezTo>
                    <a:cubicBezTo>
                      <a:pt x="670" y="1185"/>
                      <a:pt x="683" y="1189"/>
                      <a:pt x="687" y="1176"/>
                    </a:cubicBezTo>
                    <a:cubicBezTo>
                      <a:pt x="688" y="1171"/>
                      <a:pt x="683" y="1165"/>
                      <a:pt x="684" y="1162"/>
                    </a:cubicBezTo>
                    <a:cubicBezTo>
                      <a:pt x="685" y="1158"/>
                      <a:pt x="691" y="1155"/>
                      <a:pt x="693" y="1151"/>
                    </a:cubicBezTo>
                    <a:cubicBezTo>
                      <a:pt x="695" y="1144"/>
                      <a:pt x="689" y="1139"/>
                      <a:pt x="690" y="1131"/>
                    </a:cubicBezTo>
                    <a:cubicBezTo>
                      <a:pt x="690" y="1125"/>
                      <a:pt x="692" y="1119"/>
                      <a:pt x="692" y="1112"/>
                    </a:cubicBezTo>
                    <a:cubicBezTo>
                      <a:pt x="692" y="1107"/>
                      <a:pt x="695" y="1099"/>
                      <a:pt x="695" y="1096"/>
                    </a:cubicBezTo>
                    <a:cubicBezTo>
                      <a:pt x="695" y="1091"/>
                      <a:pt x="692" y="1085"/>
                      <a:pt x="691" y="1079"/>
                    </a:cubicBezTo>
                    <a:cubicBezTo>
                      <a:pt x="687" y="1063"/>
                      <a:pt x="690" y="1047"/>
                      <a:pt x="683" y="1031"/>
                    </a:cubicBezTo>
                    <a:cubicBezTo>
                      <a:pt x="682" y="1030"/>
                      <a:pt x="679" y="1030"/>
                      <a:pt x="678" y="1030"/>
                    </a:cubicBezTo>
                    <a:cubicBezTo>
                      <a:pt x="678" y="1021"/>
                      <a:pt x="685" y="1013"/>
                      <a:pt x="681" y="1006"/>
                    </a:cubicBezTo>
                    <a:cubicBezTo>
                      <a:pt x="679" y="1002"/>
                      <a:pt x="675" y="1004"/>
                      <a:pt x="673" y="1000"/>
                    </a:cubicBezTo>
                    <a:cubicBezTo>
                      <a:pt x="671" y="996"/>
                      <a:pt x="674" y="991"/>
                      <a:pt x="672" y="987"/>
                    </a:cubicBezTo>
                    <a:cubicBezTo>
                      <a:pt x="671" y="983"/>
                      <a:pt x="667" y="981"/>
                      <a:pt x="666" y="978"/>
                    </a:cubicBezTo>
                    <a:cubicBezTo>
                      <a:pt x="664" y="974"/>
                      <a:pt x="666" y="972"/>
                      <a:pt x="665" y="967"/>
                    </a:cubicBezTo>
                    <a:cubicBezTo>
                      <a:pt x="663" y="957"/>
                      <a:pt x="665" y="950"/>
                      <a:pt x="672" y="941"/>
                    </a:cubicBezTo>
                    <a:cubicBezTo>
                      <a:pt x="679" y="933"/>
                      <a:pt x="692" y="930"/>
                      <a:pt x="691" y="916"/>
                    </a:cubicBezTo>
                    <a:cubicBezTo>
                      <a:pt x="690" y="906"/>
                      <a:pt x="681" y="902"/>
                      <a:pt x="690" y="893"/>
                    </a:cubicBezTo>
                    <a:cubicBezTo>
                      <a:pt x="700" y="882"/>
                      <a:pt x="707" y="889"/>
                      <a:pt x="700" y="871"/>
                    </a:cubicBezTo>
                    <a:cubicBezTo>
                      <a:pt x="694" y="856"/>
                      <a:pt x="700" y="863"/>
                      <a:pt x="709" y="854"/>
                    </a:cubicBezTo>
                    <a:cubicBezTo>
                      <a:pt x="718" y="844"/>
                      <a:pt x="709" y="839"/>
                      <a:pt x="709" y="829"/>
                    </a:cubicBezTo>
                    <a:cubicBezTo>
                      <a:pt x="710" y="815"/>
                      <a:pt x="723" y="815"/>
                      <a:pt x="718" y="797"/>
                    </a:cubicBezTo>
                    <a:cubicBezTo>
                      <a:pt x="715" y="785"/>
                      <a:pt x="716" y="785"/>
                      <a:pt x="720" y="774"/>
                    </a:cubicBezTo>
                    <a:cubicBezTo>
                      <a:pt x="722" y="768"/>
                      <a:pt x="725" y="749"/>
                      <a:pt x="716" y="747"/>
                    </a:cubicBezTo>
                    <a:cubicBezTo>
                      <a:pt x="720" y="748"/>
                      <a:pt x="721" y="710"/>
                      <a:pt x="721" y="706"/>
                    </a:cubicBezTo>
                    <a:cubicBezTo>
                      <a:pt x="721" y="705"/>
                      <a:pt x="721" y="704"/>
                      <a:pt x="721" y="703"/>
                    </a:cubicBezTo>
                    <a:close/>
                  </a:path>
                </a:pathLst>
              </a:custGeom>
              <a:solidFill>
                <a:srgbClr val="D052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77" name="Freeform 387"/>
              <p:cNvSpPr>
                <a:spLocks noEditPoints="1"/>
              </p:cNvSpPr>
              <p:nvPr/>
            </p:nvSpPr>
            <p:spPr bwMode="auto">
              <a:xfrm>
                <a:off x="3317" y="1711"/>
                <a:ext cx="1033" cy="1275"/>
              </a:xfrm>
              <a:custGeom>
                <a:avLst/>
                <a:gdLst>
                  <a:gd name="T0" fmla="*/ 28 w 695"/>
                  <a:gd name="T1" fmla="*/ 0 h 858"/>
                  <a:gd name="T2" fmla="*/ 35 w 695"/>
                  <a:gd name="T3" fmla="*/ 16 h 858"/>
                  <a:gd name="T4" fmla="*/ 692 w 695"/>
                  <a:gd name="T5" fmla="*/ 583 h 858"/>
                  <a:gd name="T6" fmla="*/ 682 w 695"/>
                  <a:gd name="T7" fmla="*/ 609 h 858"/>
                  <a:gd name="T8" fmla="*/ 662 w 695"/>
                  <a:gd name="T9" fmla="*/ 629 h 858"/>
                  <a:gd name="T10" fmla="*/ 639 w 695"/>
                  <a:gd name="T11" fmla="*/ 658 h 858"/>
                  <a:gd name="T12" fmla="*/ 592 w 695"/>
                  <a:gd name="T13" fmla="*/ 689 h 858"/>
                  <a:gd name="T14" fmla="*/ 573 w 695"/>
                  <a:gd name="T15" fmla="*/ 707 h 858"/>
                  <a:gd name="T16" fmla="*/ 514 w 695"/>
                  <a:gd name="T17" fmla="*/ 737 h 858"/>
                  <a:gd name="T18" fmla="*/ 460 w 695"/>
                  <a:gd name="T19" fmla="*/ 746 h 858"/>
                  <a:gd name="T20" fmla="*/ 425 w 695"/>
                  <a:gd name="T21" fmla="*/ 739 h 858"/>
                  <a:gd name="T22" fmla="*/ 402 w 695"/>
                  <a:gd name="T23" fmla="*/ 749 h 858"/>
                  <a:gd name="T24" fmla="*/ 379 w 695"/>
                  <a:gd name="T25" fmla="*/ 735 h 858"/>
                  <a:gd name="T26" fmla="*/ 351 w 695"/>
                  <a:gd name="T27" fmla="*/ 711 h 858"/>
                  <a:gd name="T28" fmla="*/ 317 w 695"/>
                  <a:gd name="T29" fmla="*/ 694 h 858"/>
                  <a:gd name="T30" fmla="*/ 281 w 695"/>
                  <a:gd name="T31" fmla="*/ 672 h 858"/>
                  <a:gd name="T32" fmla="*/ 263 w 695"/>
                  <a:gd name="T33" fmla="*/ 656 h 858"/>
                  <a:gd name="T34" fmla="*/ 237 w 695"/>
                  <a:gd name="T35" fmla="*/ 624 h 858"/>
                  <a:gd name="T36" fmla="*/ 215 w 695"/>
                  <a:gd name="T37" fmla="*/ 614 h 858"/>
                  <a:gd name="T38" fmla="*/ 179 w 695"/>
                  <a:gd name="T39" fmla="*/ 569 h 858"/>
                  <a:gd name="T40" fmla="*/ 153 w 695"/>
                  <a:gd name="T41" fmla="*/ 500 h 858"/>
                  <a:gd name="T42" fmla="*/ 102 w 695"/>
                  <a:gd name="T43" fmla="*/ 406 h 858"/>
                  <a:gd name="T44" fmla="*/ 64 w 695"/>
                  <a:gd name="T45" fmla="*/ 340 h 858"/>
                  <a:gd name="T46" fmla="*/ 45 w 695"/>
                  <a:gd name="T47" fmla="*/ 277 h 858"/>
                  <a:gd name="T48" fmla="*/ 35 w 695"/>
                  <a:gd name="T49" fmla="*/ 251 h 858"/>
                  <a:gd name="T50" fmla="*/ 26 w 695"/>
                  <a:gd name="T51" fmla="*/ 206 h 858"/>
                  <a:gd name="T52" fmla="*/ 29 w 695"/>
                  <a:gd name="T53" fmla="*/ 151 h 858"/>
                  <a:gd name="T54" fmla="*/ 33 w 695"/>
                  <a:gd name="T55" fmla="*/ 104 h 858"/>
                  <a:gd name="T56" fmla="*/ 22 w 695"/>
                  <a:gd name="T57" fmla="*/ 76 h 858"/>
                  <a:gd name="T58" fmla="*/ 30 w 695"/>
                  <a:gd name="T59" fmla="*/ 49 h 858"/>
                  <a:gd name="T60" fmla="*/ 8 w 695"/>
                  <a:gd name="T61" fmla="*/ 99 h 858"/>
                  <a:gd name="T62" fmla="*/ 8 w 695"/>
                  <a:gd name="T63" fmla="*/ 137 h 858"/>
                  <a:gd name="T64" fmla="*/ 6 w 695"/>
                  <a:gd name="T65" fmla="*/ 180 h 858"/>
                  <a:gd name="T66" fmla="*/ 17 w 695"/>
                  <a:gd name="T67" fmla="*/ 208 h 858"/>
                  <a:gd name="T68" fmla="*/ 13 w 695"/>
                  <a:gd name="T69" fmla="*/ 255 h 858"/>
                  <a:gd name="T70" fmla="*/ 10 w 695"/>
                  <a:gd name="T71" fmla="*/ 310 h 858"/>
                  <a:gd name="T72" fmla="*/ 19 w 695"/>
                  <a:gd name="T73" fmla="*/ 355 h 858"/>
                  <a:gd name="T74" fmla="*/ 29 w 695"/>
                  <a:gd name="T75" fmla="*/ 381 h 858"/>
                  <a:gd name="T76" fmla="*/ 48 w 695"/>
                  <a:gd name="T77" fmla="*/ 444 h 858"/>
                  <a:gd name="T78" fmla="*/ 86 w 695"/>
                  <a:gd name="T79" fmla="*/ 510 h 858"/>
                  <a:gd name="T80" fmla="*/ 137 w 695"/>
                  <a:gd name="T81" fmla="*/ 604 h 858"/>
                  <a:gd name="T82" fmla="*/ 163 w 695"/>
                  <a:gd name="T83" fmla="*/ 673 h 858"/>
                  <a:gd name="T84" fmla="*/ 199 w 695"/>
                  <a:gd name="T85" fmla="*/ 718 h 858"/>
                  <a:gd name="T86" fmla="*/ 221 w 695"/>
                  <a:gd name="T87" fmla="*/ 728 h 858"/>
                  <a:gd name="T88" fmla="*/ 247 w 695"/>
                  <a:gd name="T89" fmla="*/ 760 h 858"/>
                  <a:gd name="T90" fmla="*/ 265 w 695"/>
                  <a:gd name="T91" fmla="*/ 776 h 858"/>
                  <a:gd name="T92" fmla="*/ 301 w 695"/>
                  <a:gd name="T93" fmla="*/ 798 h 858"/>
                  <a:gd name="T94" fmla="*/ 335 w 695"/>
                  <a:gd name="T95" fmla="*/ 815 h 858"/>
                  <a:gd name="T96" fmla="*/ 363 w 695"/>
                  <a:gd name="T97" fmla="*/ 839 h 858"/>
                  <a:gd name="T98" fmla="*/ 386 w 695"/>
                  <a:gd name="T99" fmla="*/ 853 h 858"/>
                  <a:gd name="T100" fmla="*/ 409 w 695"/>
                  <a:gd name="T101" fmla="*/ 843 h 858"/>
                  <a:gd name="T102" fmla="*/ 444 w 695"/>
                  <a:gd name="T103" fmla="*/ 850 h 858"/>
                  <a:gd name="T104" fmla="*/ 498 w 695"/>
                  <a:gd name="T105" fmla="*/ 841 h 858"/>
                  <a:gd name="T106" fmla="*/ 557 w 695"/>
                  <a:gd name="T107" fmla="*/ 811 h 858"/>
                  <a:gd name="T108" fmla="*/ 576 w 695"/>
                  <a:gd name="T109" fmla="*/ 793 h 858"/>
                  <a:gd name="T110" fmla="*/ 623 w 695"/>
                  <a:gd name="T111" fmla="*/ 762 h 858"/>
                  <a:gd name="T112" fmla="*/ 646 w 695"/>
                  <a:gd name="T113" fmla="*/ 733 h 858"/>
                  <a:gd name="T114" fmla="*/ 666 w 695"/>
                  <a:gd name="T115" fmla="*/ 713 h 858"/>
                  <a:gd name="T116" fmla="*/ 687 w 695"/>
                  <a:gd name="T117" fmla="*/ 676 h 858"/>
                  <a:gd name="T118" fmla="*/ 693 w 695"/>
                  <a:gd name="T119" fmla="*/ 651 h 858"/>
                  <a:gd name="T120" fmla="*/ 692 w 695"/>
                  <a:gd name="T121" fmla="*/ 612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95" h="858">
                    <a:moveTo>
                      <a:pt x="35" y="16"/>
                    </a:moveTo>
                    <a:cubicBezTo>
                      <a:pt x="36" y="11"/>
                      <a:pt x="31" y="5"/>
                      <a:pt x="28" y="0"/>
                    </a:cubicBezTo>
                    <a:cubicBezTo>
                      <a:pt x="27" y="9"/>
                      <a:pt x="27" y="17"/>
                      <a:pt x="28" y="24"/>
                    </a:cubicBezTo>
                    <a:cubicBezTo>
                      <a:pt x="31" y="21"/>
                      <a:pt x="34" y="20"/>
                      <a:pt x="35" y="16"/>
                    </a:cubicBezTo>
                    <a:close/>
                    <a:moveTo>
                      <a:pt x="695" y="596"/>
                    </a:moveTo>
                    <a:cubicBezTo>
                      <a:pt x="695" y="592"/>
                      <a:pt x="693" y="588"/>
                      <a:pt x="692" y="583"/>
                    </a:cubicBezTo>
                    <a:cubicBezTo>
                      <a:pt x="688" y="584"/>
                      <a:pt x="684" y="586"/>
                      <a:pt x="681" y="589"/>
                    </a:cubicBezTo>
                    <a:cubicBezTo>
                      <a:pt x="678" y="594"/>
                      <a:pt x="683" y="604"/>
                      <a:pt x="682" y="609"/>
                    </a:cubicBezTo>
                    <a:cubicBezTo>
                      <a:pt x="681" y="621"/>
                      <a:pt x="675" y="618"/>
                      <a:pt x="668" y="624"/>
                    </a:cubicBezTo>
                    <a:cubicBezTo>
                      <a:pt x="665" y="626"/>
                      <a:pt x="665" y="624"/>
                      <a:pt x="662" y="629"/>
                    </a:cubicBezTo>
                    <a:cubicBezTo>
                      <a:pt x="661" y="632"/>
                      <a:pt x="663" y="639"/>
                      <a:pt x="662" y="643"/>
                    </a:cubicBezTo>
                    <a:cubicBezTo>
                      <a:pt x="659" y="662"/>
                      <a:pt x="650" y="650"/>
                      <a:pt x="639" y="658"/>
                    </a:cubicBezTo>
                    <a:cubicBezTo>
                      <a:pt x="632" y="663"/>
                      <a:pt x="633" y="678"/>
                      <a:pt x="623" y="684"/>
                    </a:cubicBezTo>
                    <a:cubicBezTo>
                      <a:pt x="615" y="689"/>
                      <a:pt x="599" y="682"/>
                      <a:pt x="592" y="689"/>
                    </a:cubicBezTo>
                    <a:cubicBezTo>
                      <a:pt x="588" y="693"/>
                      <a:pt x="592" y="702"/>
                      <a:pt x="588" y="706"/>
                    </a:cubicBezTo>
                    <a:cubicBezTo>
                      <a:pt x="584" y="710"/>
                      <a:pt x="578" y="708"/>
                      <a:pt x="573" y="707"/>
                    </a:cubicBezTo>
                    <a:cubicBezTo>
                      <a:pt x="549" y="705"/>
                      <a:pt x="558" y="721"/>
                      <a:pt x="542" y="733"/>
                    </a:cubicBezTo>
                    <a:cubicBezTo>
                      <a:pt x="533" y="740"/>
                      <a:pt x="524" y="737"/>
                      <a:pt x="514" y="737"/>
                    </a:cubicBezTo>
                    <a:cubicBezTo>
                      <a:pt x="504" y="737"/>
                      <a:pt x="494" y="741"/>
                      <a:pt x="484" y="742"/>
                    </a:cubicBezTo>
                    <a:cubicBezTo>
                      <a:pt x="475" y="743"/>
                      <a:pt x="468" y="743"/>
                      <a:pt x="460" y="746"/>
                    </a:cubicBezTo>
                    <a:cubicBezTo>
                      <a:pt x="454" y="748"/>
                      <a:pt x="449" y="754"/>
                      <a:pt x="442" y="753"/>
                    </a:cubicBezTo>
                    <a:cubicBezTo>
                      <a:pt x="434" y="752"/>
                      <a:pt x="433" y="741"/>
                      <a:pt x="425" y="739"/>
                    </a:cubicBezTo>
                    <a:cubicBezTo>
                      <a:pt x="416" y="737"/>
                      <a:pt x="409" y="744"/>
                      <a:pt x="404" y="750"/>
                    </a:cubicBezTo>
                    <a:cubicBezTo>
                      <a:pt x="403" y="750"/>
                      <a:pt x="403" y="749"/>
                      <a:pt x="402" y="749"/>
                    </a:cubicBezTo>
                    <a:cubicBezTo>
                      <a:pt x="398" y="747"/>
                      <a:pt x="397" y="738"/>
                      <a:pt x="393" y="735"/>
                    </a:cubicBezTo>
                    <a:cubicBezTo>
                      <a:pt x="387" y="732"/>
                      <a:pt x="385" y="735"/>
                      <a:pt x="379" y="735"/>
                    </a:cubicBezTo>
                    <a:cubicBezTo>
                      <a:pt x="371" y="736"/>
                      <a:pt x="369" y="736"/>
                      <a:pt x="363" y="728"/>
                    </a:cubicBezTo>
                    <a:cubicBezTo>
                      <a:pt x="359" y="723"/>
                      <a:pt x="357" y="714"/>
                      <a:pt x="351" y="711"/>
                    </a:cubicBezTo>
                    <a:cubicBezTo>
                      <a:pt x="346" y="709"/>
                      <a:pt x="342" y="711"/>
                      <a:pt x="337" y="710"/>
                    </a:cubicBezTo>
                    <a:cubicBezTo>
                      <a:pt x="327" y="708"/>
                      <a:pt x="327" y="697"/>
                      <a:pt x="317" y="694"/>
                    </a:cubicBezTo>
                    <a:cubicBezTo>
                      <a:pt x="310" y="691"/>
                      <a:pt x="303" y="698"/>
                      <a:pt x="296" y="693"/>
                    </a:cubicBezTo>
                    <a:cubicBezTo>
                      <a:pt x="288" y="687"/>
                      <a:pt x="291" y="677"/>
                      <a:pt x="281" y="672"/>
                    </a:cubicBezTo>
                    <a:cubicBezTo>
                      <a:pt x="276" y="669"/>
                      <a:pt x="275" y="672"/>
                      <a:pt x="270" y="667"/>
                    </a:cubicBezTo>
                    <a:cubicBezTo>
                      <a:pt x="267" y="664"/>
                      <a:pt x="267" y="659"/>
                      <a:pt x="263" y="656"/>
                    </a:cubicBezTo>
                    <a:cubicBezTo>
                      <a:pt x="258" y="651"/>
                      <a:pt x="251" y="652"/>
                      <a:pt x="245" y="648"/>
                    </a:cubicBezTo>
                    <a:cubicBezTo>
                      <a:pt x="236" y="642"/>
                      <a:pt x="240" y="633"/>
                      <a:pt x="237" y="624"/>
                    </a:cubicBezTo>
                    <a:cubicBezTo>
                      <a:pt x="235" y="620"/>
                      <a:pt x="232" y="614"/>
                      <a:pt x="227" y="612"/>
                    </a:cubicBezTo>
                    <a:cubicBezTo>
                      <a:pt x="221" y="610"/>
                      <a:pt x="219" y="615"/>
                      <a:pt x="215" y="614"/>
                    </a:cubicBezTo>
                    <a:cubicBezTo>
                      <a:pt x="205" y="612"/>
                      <a:pt x="208" y="605"/>
                      <a:pt x="202" y="597"/>
                    </a:cubicBezTo>
                    <a:cubicBezTo>
                      <a:pt x="193" y="586"/>
                      <a:pt x="183" y="585"/>
                      <a:pt x="179" y="569"/>
                    </a:cubicBezTo>
                    <a:cubicBezTo>
                      <a:pt x="175" y="553"/>
                      <a:pt x="178" y="539"/>
                      <a:pt x="165" y="528"/>
                    </a:cubicBezTo>
                    <a:cubicBezTo>
                      <a:pt x="152" y="518"/>
                      <a:pt x="157" y="514"/>
                      <a:pt x="153" y="500"/>
                    </a:cubicBezTo>
                    <a:cubicBezTo>
                      <a:pt x="148" y="481"/>
                      <a:pt x="126" y="491"/>
                      <a:pt x="118" y="472"/>
                    </a:cubicBezTo>
                    <a:cubicBezTo>
                      <a:pt x="109" y="453"/>
                      <a:pt x="103" y="427"/>
                      <a:pt x="102" y="406"/>
                    </a:cubicBezTo>
                    <a:cubicBezTo>
                      <a:pt x="102" y="385"/>
                      <a:pt x="96" y="376"/>
                      <a:pt x="77" y="366"/>
                    </a:cubicBezTo>
                    <a:cubicBezTo>
                      <a:pt x="63" y="359"/>
                      <a:pt x="66" y="352"/>
                      <a:pt x="64" y="340"/>
                    </a:cubicBezTo>
                    <a:cubicBezTo>
                      <a:pt x="62" y="329"/>
                      <a:pt x="55" y="325"/>
                      <a:pt x="49" y="317"/>
                    </a:cubicBezTo>
                    <a:cubicBezTo>
                      <a:pt x="39" y="304"/>
                      <a:pt x="50" y="290"/>
                      <a:pt x="45" y="277"/>
                    </a:cubicBezTo>
                    <a:cubicBezTo>
                      <a:pt x="43" y="274"/>
                      <a:pt x="38" y="274"/>
                      <a:pt x="36" y="271"/>
                    </a:cubicBezTo>
                    <a:cubicBezTo>
                      <a:pt x="33" y="265"/>
                      <a:pt x="34" y="256"/>
                      <a:pt x="35" y="251"/>
                    </a:cubicBezTo>
                    <a:cubicBezTo>
                      <a:pt x="35" y="242"/>
                      <a:pt x="43" y="225"/>
                      <a:pt x="39" y="217"/>
                    </a:cubicBezTo>
                    <a:cubicBezTo>
                      <a:pt x="38" y="213"/>
                      <a:pt x="29" y="209"/>
                      <a:pt x="26" y="206"/>
                    </a:cubicBezTo>
                    <a:cubicBezTo>
                      <a:pt x="21" y="199"/>
                      <a:pt x="17" y="193"/>
                      <a:pt x="17" y="185"/>
                    </a:cubicBezTo>
                    <a:cubicBezTo>
                      <a:pt x="16" y="170"/>
                      <a:pt x="28" y="163"/>
                      <a:pt x="29" y="151"/>
                    </a:cubicBezTo>
                    <a:cubicBezTo>
                      <a:pt x="31" y="140"/>
                      <a:pt x="22" y="130"/>
                      <a:pt x="26" y="119"/>
                    </a:cubicBezTo>
                    <a:cubicBezTo>
                      <a:pt x="29" y="113"/>
                      <a:pt x="35" y="112"/>
                      <a:pt x="33" y="104"/>
                    </a:cubicBezTo>
                    <a:cubicBezTo>
                      <a:pt x="33" y="99"/>
                      <a:pt x="27" y="97"/>
                      <a:pt x="24" y="93"/>
                    </a:cubicBezTo>
                    <a:cubicBezTo>
                      <a:pt x="21" y="87"/>
                      <a:pt x="20" y="82"/>
                      <a:pt x="22" y="76"/>
                    </a:cubicBezTo>
                    <a:cubicBezTo>
                      <a:pt x="24" y="71"/>
                      <a:pt x="31" y="68"/>
                      <a:pt x="33" y="64"/>
                    </a:cubicBezTo>
                    <a:cubicBezTo>
                      <a:pt x="34" y="59"/>
                      <a:pt x="32" y="54"/>
                      <a:pt x="30" y="49"/>
                    </a:cubicBezTo>
                    <a:cubicBezTo>
                      <a:pt x="28" y="57"/>
                      <a:pt x="21" y="63"/>
                      <a:pt x="13" y="74"/>
                    </a:cubicBezTo>
                    <a:cubicBezTo>
                      <a:pt x="7" y="82"/>
                      <a:pt x="4" y="89"/>
                      <a:pt x="8" y="99"/>
                    </a:cubicBezTo>
                    <a:cubicBezTo>
                      <a:pt x="11" y="105"/>
                      <a:pt x="20" y="112"/>
                      <a:pt x="19" y="120"/>
                    </a:cubicBezTo>
                    <a:cubicBezTo>
                      <a:pt x="17" y="127"/>
                      <a:pt x="8" y="126"/>
                      <a:pt x="8" y="137"/>
                    </a:cubicBezTo>
                    <a:cubicBezTo>
                      <a:pt x="8" y="148"/>
                      <a:pt x="20" y="157"/>
                      <a:pt x="17" y="168"/>
                    </a:cubicBezTo>
                    <a:cubicBezTo>
                      <a:pt x="15" y="172"/>
                      <a:pt x="8" y="175"/>
                      <a:pt x="6" y="180"/>
                    </a:cubicBezTo>
                    <a:cubicBezTo>
                      <a:pt x="4" y="186"/>
                      <a:pt x="5" y="191"/>
                      <a:pt x="8" y="197"/>
                    </a:cubicBezTo>
                    <a:cubicBezTo>
                      <a:pt x="11" y="201"/>
                      <a:pt x="17" y="203"/>
                      <a:pt x="17" y="208"/>
                    </a:cubicBezTo>
                    <a:cubicBezTo>
                      <a:pt x="19" y="216"/>
                      <a:pt x="13" y="217"/>
                      <a:pt x="10" y="223"/>
                    </a:cubicBezTo>
                    <a:cubicBezTo>
                      <a:pt x="6" y="234"/>
                      <a:pt x="15" y="244"/>
                      <a:pt x="13" y="255"/>
                    </a:cubicBezTo>
                    <a:cubicBezTo>
                      <a:pt x="12" y="267"/>
                      <a:pt x="0" y="274"/>
                      <a:pt x="1" y="289"/>
                    </a:cubicBezTo>
                    <a:cubicBezTo>
                      <a:pt x="1" y="297"/>
                      <a:pt x="5" y="303"/>
                      <a:pt x="10" y="310"/>
                    </a:cubicBezTo>
                    <a:cubicBezTo>
                      <a:pt x="13" y="313"/>
                      <a:pt x="22" y="317"/>
                      <a:pt x="23" y="321"/>
                    </a:cubicBezTo>
                    <a:cubicBezTo>
                      <a:pt x="27" y="329"/>
                      <a:pt x="19" y="346"/>
                      <a:pt x="19" y="355"/>
                    </a:cubicBezTo>
                    <a:cubicBezTo>
                      <a:pt x="18" y="360"/>
                      <a:pt x="17" y="369"/>
                      <a:pt x="20" y="375"/>
                    </a:cubicBezTo>
                    <a:cubicBezTo>
                      <a:pt x="22" y="378"/>
                      <a:pt x="27" y="378"/>
                      <a:pt x="29" y="381"/>
                    </a:cubicBezTo>
                    <a:cubicBezTo>
                      <a:pt x="34" y="394"/>
                      <a:pt x="23" y="408"/>
                      <a:pt x="33" y="421"/>
                    </a:cubicBezTo>
                    <a:cubicBezTo>
                      <a:pt x="39" y="429"/>
                      <a:pt x="46" y="433"/>
                      <a:pt x="48" y="444"/>
                    </a:cubicBezTo>
                    <a:cubicBezTo>
                      <a:pt x="50" y="456"/>
                      <a:pt x="47" y="463"/>
                      <a:pt x="61" y="470"/>
                    </a:cubicBezTo>
                    <a:cubicBezTo>
                      <a:pt x="80" y="480"/>
                      <a:pt x="86" y="489"/>
                      <a:pt x="86" y="510"/>
                    </a:cubicBezTo>
                    <a:cubicBezTo>
                      <a:pt x="87" y="531"/>
                      <a:pt x="93" y="557"/>
                      <a:pt x="102" y="576"/>
                    </a:cubicBezTo>
                    <a:cubicBezTo>
                      <a:pt x="110" y="595"/>
                      <a:pt x="132" y="585"/>
                      <a:pt x="137" y="604"/>
                    </a:cubicBezTo>
                    <a:cubicBezTo>
                      <a:pt x="141" y="618"/>
                      <a:pt x="136" y="622"/>
                      <a:pt x="149" y="632"/>
                    </a:cubicBezTo>
                    <a:cubicBezTo>
                      <a:pt x="162" y="643"/>
                      <a:pt x="159" y="657"/>
                      <a:pt x="163" y="673"/>
                    </a:cubicBezTo>
                    <a:cubicBezTo>
                      <a:pt x="167" y="689"/>
                      <a:pt x="177" y="690"/>
                      <a:pt x="186" y="701"/>
                    </a:cubicBezTo>
                    <a:cubicBezTo>
                      <a:pt x="192" y="709"/>
                      <a:pt x="189" y="716"/>
                      <a:pt x="199" y="718"/>
                    </a:cubicBezTo>
                    <a:cubicBezTo>
                      <a:pt x="203" y="719"/>
                      <a:pt x="205" y="714"/>
                      <a:pt x="211" y="716"/>
                    </a:cubicBezTo>
                    <a:cubicBezTo>
                      <a:pt x="216" y="718"/>
                      <a:pt x="219" y="724"/>
                      <a:pt x="221" y="728"/>
                    </a:cubicBezTo>
                    <a:cubicBezTo>
                      <a:pt x="224" y="737"/>
                      <a:pt x="220" y="746"/>
                      <a:pt x="229" y="752"/>
                    </a:cubicBezTo>
                    <a:cubicBezTo>
                      <a:pt x="235" y="756"/>
                      <a:pt x="242" y="755"/>
                      <a:pt x="247" y="760"/>
                    </a:cubicBezTo>
                    <a:cubicBezTo>
                      <a:pt x="251" y="763"/>
                      <a:pt x="251" y="768"/>
                      <a:pt x="254" y="771"/>
                    </a:cubicBezTo>
                    <a:cubicBezTo>
                      <a:pt x="259" y="776"/>
                      <a:pt x="260" y="773"/>
                      <a:pt x="265" y="776"/>
                    </a:cubicBezTo>
                    <a:cubicBezTo>
                      <a:pt x="275" y="781"/>
                      <a:pt x="272" y="791"/>
                      <a:pt x="280" y="797"/>
                    </a:cubicBezTo>
                    <a:cubicBezTo>
                      <a:pt x="287" y="802"/>
                      <a:pt x="294" y="795"/>
                      <a:pt x="301" y="798"/>
                    </a:cubicBezTo>
                    <a:cubicBezTo>
                      <a:pt x="311" y="801"/>
                      <a:pt x="311" y="812"/>
                      <a:pt x="321" y="814"/>
                    </a:cubicBezTo>
                    <a:cubicBezTo>
                      <a:pt x="326" y="815"/>
                      <a:pt x="330" y="813"/>
                      <a:pt x="335" y="815"/>
                    </a:cubicBezTo>
                    <a:cubicBezTo>
                      <a:pt x="341" y="818"/>
                      <a:pt x="343" y="827"/>
                      <a:pt x="347" y="832"/>
                    </a:cubicBezTo>
                    <a:cubicBezTo>
                      <a:pt x="353" y="840"/>
                      <a:pt x="355" y="840"/>
                      <a:pt x="363" y="839"/>
                    </a:cubicBezTo>
                    <a:cubicBezTo>
                      <a:pt x="369" y="839"/>
                      <a:pt x="371" y="836"/>
                      <a:pt x="377" y="839"/>
                    </a:cubicBezTo>
                    <a:cubicBezTo>
                      <a:pt x="381" y="842"/>
                      <a:pt x="382" y="851"/>
                      <a:pt x="386" y="853"/>
                    </a:cubicBezTo>
                    <a:cubicBezTo>
                      <a:pt x="387" y="853"/>
                      <a:pt x="387" y="854"/>
                      <a:pt x="388" y="854"/>
                    </a:cubicBezTo>
                    <a:cubicBezTo>
                      <a:pt x="393" y="848"/>
                      <a:pt x="400" y="841"/>
                      <a:pt x="409" y="843"/>
                    </a:cubicBezTo>
                    <a:cubicBezTo>
                      <a:pt x="417" y="845"/>
                      <a:pt x="418" y="856"/>
                      <a:pt x="426" y="857"/>
                    </a:cubicBezTo>
                    <a:cubicBezTo>
                      <a:pt x="433" y="858"/>
                      <a:pt x="438" y="852"/>
                      <a:pt x="444" y="850"/>
                    </a:cubicBezTo>
                    <a:cubicBezTo>
                      <a:pt x="452" y="847"/>
                      <a:pt x="459" y="847"/>
                      <a:pt x="468" y="846"/>
                    </a:cubicBezTo>
                    <a:cubicBezTo>
                      <a:pt x="478" y="845"/>
                      <a:pt x="488" y="841"/>
                      <a:pt x="498" y="841"/>
                    </a:cubicBezTo>
                    <a:cubicBezTo>
                      <a:pt x="508" y="841"/>
                      <a:pt x="517" y="844"/>
                      <a:pt x="526" y="837"/>
                    </a:cubicBezTo>
                    <a:cubicBezTo>
                      <a:pt x="542" y="825"/>
                      <a:pt x="533" y="809"/>
                      <a:pt x="557" y="811"/>
                    </a:cubicBezTo>
                    <a:cubicBezTo>
                      <a:pt x="562" y="812"/>
                      <a:pt x="568" y="814"/>
                      <a:pt x="572" y="810"/>
                    </a:cubicBezTo>
                    <a:cubicBezTo>
                      <a:pt x="576" y="806"/>
                      <a:pt x="572" y="797"/>
                      <a:pt x="576" y="793"/>
                    </a:cubicBezTo>
                    <a:cubicBezTo>
                      <a:pt x="583" y="786"/>
                      <a:pt x="599" y="793"/>
                      <a:pt x="607" y="788"/>
                    </a:cubicBezTo>
                    <a:cubicBezTo>
                      <a:pt x="617" y="782"/>
                      <a:pt x="616" y="767"/>
                      <a:pt x="623" y="762"/>
                    </a:cubicBezTo>
                    <a:cubicBezTo>
                      <a:pt x="634" y="754"/>
                      <a:pt x="643" y="766"/>
                      <a:pt x="646" y="747"/>
                    </a:cubicBezTo>
                    <a:cubicBezTo>
                      <a:pt x="647" y="743"/>
                      <a:pt x="645" y="736"/>
                      <a:pt x="646" y="733"/>
                    </a:cubicBezTo>
                    <a:cubicBezTo>
                      <a:pt x="649" y="728"/>
                      <a:pt x="649" y="730"/>
                      <a:pt x="652" y="728"/>
                    </a:cubicBezTo>
                    <a:cubicBezTo>
                      <a:pt x="659" y="722"/>
                      <a:pt x="665" y="725"/>
                      <a:pt x="666" y="713"/>
                    </a:cubicBezTo>
                    <a:cubicBezTo>
                      <a:pt x="667" y="708"/>
                      <a:pt x="662" y="698"/>
                      <a:pt x="665" y="693"/>
                    </a:cubicBezTo>
                    <a:cubicBezTo>
                      <a:pt x="670" y="685"/>
                      <a:pt x="683" y="689"/>
                      <a:pt x="687" y="676"/>
                    </a:cubicBezTo>
                    <a:cubicBezTo>
                      <a:pt x="688" y="671"/>
                      <a:pt x="683" y="665"/>
                      <a:pt x="684" y="662"/>
                    </a:cubicBezTo>
                    <a:cubicBezTo>
                      <a:pt x="685" y="658"/>
                      <a:pt x="691" y="655"/>
                      <a:pt x="693" y="651"/>
                    </a:cubicBezTo>
                    <a:cubicBezTo>
                      <a:pt x="695" y="644"/>
                      <a:pt x="689" y="639"/>
                      <a:pt x="690" y="631"/>
                    </a:cubicBezTo>
                    <a:cubicBezTo>
                      <a:pt x="690" y="625"/>
                      <a:pt x="692" y="619"/>
                      <a:pt x="692" y="612"/>
                    </a:cubicBezTo>
                    <a:cubicBezTo>
                      <a:pt x="692" y="607"/>
                      <a:pt x="695" y="599"/>
                      <a:pt x="695" y="596"/>
                    </a:cubicBezTo>
                    <a:close/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78" name="Freeform 388"/>
              <p:cNvSpPr>
                <a:spLocks/>
              </p:cNvSpPr>
              <p:nvPr/>
            </p:nvSpPr>
            <p:spPr bwMode="auto">
              <a:xfrm>
                <a:off x="3317" y="968"/>
                <a:ext cx="1243" cy="2018"/>
              </a:xfrm>
              <a:custGeom>
                <a:avLst/>
                <a:gdLst>
                  <a:gd name="T0" fmla="*/ 738 w 836"/>
                  <a:gd name="T1" fmla="*/ 653 h 1358"/>
                  <a:gd name="T2" fmla="*/ 759 w 836"/>
                  <a:gd name="T3" fmla="*/ 599 h 1358"/>
                  <a:gd name="T4" fmla="*/ 793 w 836"/>
                  <a:gd name="T5" fmla="*/ 549 h 1358"/>
                  <a:gd name="T6" fmla="*/ 798 w 836"/>
                  <a:gd name="T7" fmla="*/ 485 h 1358"/>
                  <a:gd name="T8" fmla="*/ 811 w 836"/>
                  <a:gd name="T9" fmla="*/ 441 h 1358"/>
                  <a:gd name="T10" fmla="*/ 816 w 836"/>
                  <a:gd name="T11" fmla="*/ 363 h 1358"/>
                  <a:gd name="T12" fmla="*/ 804 w 836"/>
                  <a:gd name="T13" fmla="*/ 264 h 1358"/>
                  <a:gd name="T14" fmla="*/ 785 w 836"/>
                  <a:gd name="T15" fmla="*/ 197 h 1358"/>
                  <a:gd name="T16" fmla="*/ 766 w 836"/>
                  <a:gd name="T17" fmla="*/ 161 h 1358"/>
                  <a:gd name="T18" fmla="*/ 723 w 836"/>
                  <a:gd name="T19" fmla="*/ 110 h 1358"/>
                  <a:gd name="T20" fmla="*/ 694 w 836"/>
                  <a:gd name="T21" fmla="*/ 89 h 1358"/>
                  <a:gd name="T22" fmla="*/ 655 w 836"/>
                  <a:gd name="T23" fmla="*/ 52 h 1358"/>
                  <a:gd name="T24" fmla="*/ 559 w 836"/>
                  <a:gd name="T25" fmla="*/ 8 h 1358"/>
                  <a:gd name="T26" fmla="*/ 504 w 836"/>
                  <a:gd name="T27" fmla="*/ 10 h 1358"/>
                  <a:gd name="T28" fmla="*/ 454 w 836"/>
                  <a:gd name="T29" fmla="*/ 7 h 1358"/>
                  <a:gd name="T30" fmla="*/ 422 w 836"/>
                  <a:gd name="T31" fmla="*/ 17 h 1358"/>
                  <a:gd name="T32" fmla="*/ 358 w 836"/>
                  <a:gd name="T33" fmla="*/ 36 h 1358"/>
                  <a:gd name="T34" fmla="*/ 283 w 836"/>
                  <a:gd name="T35" fmla="*/ 73 h 1358"/>
                  <a:gd name="T36" fmla="*/ 211 w 836"/>
                  <a:gd name="T37" fmla="*/ 127 h 1358"/>
                  <a:gd name="T38" fmla="*/ 178 w 836"/>
                  <a:gd name="T39" fmla="*/ 185 h 1358"/>
                  <a:gd name="T40" fmla="*/ 145 w 836"/>
                  <a:gd name="T41" fmla="*/ 219 h 1358"/>
                  <a:gd name="T42" fmla="*/ 100 w 836"/>
                  <a:gd name="T43" fmla="*/ 294 h 1358"/>
                  <a:gd name="T44" fmla="*/ 79 w 836"/>
                  <a:gd name="T45" fmla="*/ 359 h 1358"/>
                  <a:gd name="T46" fmla="*/ 55 w 836"/>
                  <a:gd name="T47" fmla="*/ 444 h 1358"/>
                  <a:gd name="T48" fmla="*/ 29 w 836"/>
                  <a:gd name="T49" fmla="*/ 530 h 1358"/>
                  <a:gd name="T50" fmla="*/ 19 w 836"/>
                  <a:gd name="T51" fmla="*/ 620 h 1358"/>
                  <a:gd name="T52" fmla="*/ 6 w 836"/>
                  <a:gd name="T53" fmla="*/ 680 h 1358"/>
                  <a:gd name="T54" fmla="*/ 10 w 836"/>
                  <a:gd name="T55" fmla="*/ 723 h 1358"/>
                  <a:gd name="T56" fmla="*/ 10 w 836"/>
                  <a:gd name="T57" fmla="*/ 810 h 1358"/>
                  <a:gd name="T58" fmla="*/ 20 w 836"/>
                  <a:gd name="T59" fmla="*/ 875 h 1358"/>
                  <a:gd name="T60" fmla="*/ 48 w 836"/>
                  <a:gd name="T61" fmla="*/ 944 h 1358"/>
                  <a:gd name="T62" fmla="*/ 102 w 836"/>
                  <a:gd name="T63" fmla="*/ 1076 h 1358"/>
                  <a:gd name="T64" fmla="*/ 163 w 836"/>
                  <a:gd name="T65" fmla="*/ 1173 h 1358"/>
                  <a:gd name="T66" fmla="*/ 211 w 836"/>
                  <a:gd name="T67" fmla="*/ 1216 h 1358"/>
                  <a:gd name="T68" fmla="*/ 247 w 836"/>
                  <a:gd name="T69" fmla="*/ 1260 h 1358"/>
                  <a:gd name="T70" fmla="*/ 280 w 836"/>
                  <a:gd name="T71" fmla="*/ 1297 h 1358"/>
                  <a:gd name="T72" fmla="*/ 335 w 836"/>
                  <a:gd name="T73" fmla="*/ 1315 h 1358"/>
                  <a:gd name="T74" fmla="*/ 377 w 836"/>
                  <a:gd name="T75" fmla="*/ 1339 h 1358"/>
                  <a:gd name="T76" fmla="*/ 409 w 836"/>
                  <a:gd name="T77" fmla="*/ 1343 h 1358"/>
                  <a:gd name="T78" fmla="*/ 468 w 836"/>
                  <a:gd name="T79" fmla="*/ 1346 h 1358"/>
                  <a:gd name="T80" fmla="*/ 557 w 836"/>
                  <a:gd name="T81" fmla="*/ 1311 h 1358"/>
                  <a:gd name="T82" fmla="*/ 607 w 836"/>
                  <a:gd name="T83" fmla="*/ 1288 h 1358"/>
                  <a:gd name="T84" fmla="*/ 646 w 836"/>
                  <a:gd name="T85" fmla="*/ 1233 h 1358"/>
                  <a:gd name="T86" fmla="*/ 665 w 836"/>
                  <a:gd name="T87" fmla="*/ 1193 h 1358"/>
                  <a:gd name="T88" fmla="*/ 693 w 836"/>
                  <a:gd name="T89" fmla="*/ 1151 h 1358"/>
                  <a:gd name="T90" fmla="*/ 695 w 836"/>
                  <a:gd name="T91" fmla="*/ 1096 h 1358"/>
                  <a:gd name="T92" fmla="*/ 678 w 836"/>
                  <a:gd name="T93" fmla="*/ 1030 h 1358"/>
                  <a:gd name="T94" fmla="*/ 672 w 836"/>
                  <a:gd name="T95" fmla="*/ 987 h 1358"/>
                  <a:gd name="T96" fmla="*/ 672 w 836"/>
                  <a:gd name="T97" fmla="*/ 941 h 1358"/>
                  <a:gd name="T98" fmla="*/ 700 w 836"/>
                  <a:gd name="T99" fmla="*/ 871 h 1358"/>
                  <a:gd name="T100" fmla="*/ 718 w 836"/>
                  <a:gd name="T101" fmla="*/ 797 h 1358"/>
                  <a:gd name="T102" fmla="*/ 721 w 836"/>
                  <a:gd name="T103" fmla="*/ 706 h 1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36" h="1358">
                    <a:moveTo>
                      <a:pt x="721" y="703"/>
                    </a:moveTo>
                    <a:cubicBezTo>
                      <a:pt x="722" y="695"/>
                      <a:pt x="725" y="689"/>
                      <a:pt x="729" y="681"/>
                    </a:cubicBezTo>
                    <a:cubicBezTo>
                      <a:pt x="732" y="672"/>
                      <a:pt x="732" y="661"/>
                      <a:pt x="738" y="653"/>
                    </a:cubicBezTo>
                    <a:cubicBezTo>
                      <a:pt x="744" y="646"/>
                      <a:pt x="748" y="650"/>
                      <a:pt x="755" y="646"/>
                    </a:cubicBezTo>
                    <a:cubicBezTo>
                      <a:pt x="765" y="640"/>
                      <a:pt x="763" y="628"/>
                      <a:pt x="761" y="619"/>
                    </a:cubicBezTo>
                    <a:cubicBezTo>
                      <a:pt x="760" y="612"/>
                      <a:pt x="756" y="606"/>
                      <a:pt x="759" y="599"/>
                    </a:cubicBezTo>
                    <a:cubicBezTo>
                      <a:pt x="761" y="590"/>
                      <a:pt x="766" y="592"/>
                      <a:pt x="771" y="587"/>
                    </a:cubicBezTo>
                    <a:cubicBezTo>
                      <a:pt x="781" y="579"/>
                      <a:pt x="774" y="569"/>
                      <a:pt x="781" y="561"/>
                    </a:cubicBezTo>
                    <a:cubicBezTo>
                      <a:pt x="784" y="556"/>
                      <a:pt x="791" y="556"/>
                      <a:pt x="793" y="549"/>
                    </a:cubicBezTo>
                    <a:cubicBezTo>
                      <a:pt x="796" y="541"/>
                      <a:pt x="790" y="536"/>
                      <a:pt x="789" y="528"/>
                    </a:cubicBezTo>
                    <a:cubicBezTo>
                      <a:pt x="788" y="516"/>
                      <a:pt x="801" y="517"/>
                      <a:pt x="804" y="506"/>
                    </a:cubicBezTo>
                    <a:cubicBezTo>
                      <a:pt x="806" y="497"/>
                      <a:pt x="799" y="493"/>
                      <a:pt x="798" y="485"/>
                    </a:cubicBezTo>
                    <a:cubicBezTo>
                      <a:pt x="797" y="477"/>
                      <a:pt x="798" y="479"/>
                      <a:pt x="805" y="475"/>
                    </a:cubicBezTo>
                    <a:cubicBezTo>
                      <a:pt x="812" y="470"/>
                      <a:pt x="815" y="471"/>
                      <a:pt x="816" y="463"/>
                    </a:cubicBezTo>
                    <a:cubicBezTo>
                      <a:pt x="817" y="456"/>
                      <a:pt x="811" y="448"/>
                      <a:pt x="811" y="441"/>
                    </a:cubicBezTo>
                    <a:cubicBezTo>
                      <a:pt x="836" y="429"/>
                      <a:pt x="821" y="422"/>
                      <a:pt x="821" y="401"/>
                    </a:cubicBezTo>
                    <a:cubicBezTo>
                      <a:pt x="821" y="395"/>
                      <a:pt x="824" y="392"/>
                      <a:pt x="824" y="386"/>
                    </a:cubicBezTo>
                    <a:cubicBezTo>
                      <a:pt x="824" y="377"/>
                      <a:pt x="816" y="372"/>
                      <a:pt x="816" y="363"/>
                    </a:cubicBezTo>
                    <a:cubicBezTo>
                      <a:pt x="834" y="365"/>
                      <a:pt x="821" y="339"/>
                      <a:pt x="823" y="330"/>
                    </a:cubicBezTo>
                    <a:cubicBezTo>
                      <a:pt x="827" y="310"/>
                      <a:pt x="826" y="293"/>
                      <a:pt x="818" y="273"/>
                    </a:cubicBezTo>
                    <a:cubicBezTo>
                      <a:pt x="813" y="260"/>
                      <a:pt x="810" y="270"/>
                      <a:pt x="804" y="264"/>
                    </a:cubicBezTo>
                    <a:cubicBezTo>
                      <a:pt x="799" y="258"/>
                      <a:pt x="809" y="245"/>
                      <a:pt x="806" y="237"/>
                    </a:cubicBezTo>
                    <a:cubicBezTo>
                      <a:pt x="804" y="230"/>
                      <a:pt x="795" y="227"/>
                      <a:pt x="791" y="221"/>
                    </a:cubicBezTo>
                    <a:cubicBezTo>
                      <a:pt x="787" y="213"/>
                      <a:pt x="789" y="204"/>
                      <a:pt x="785" y="197"/>
                    </a:cubicBezTo>
                    <a:cubicBezTo>
                      <a:pt x="783" y="194"/>
                      <a:pt x="779" y="197"/>
                      <a:pt x="777" y="194"/>
                    </a:cubicBezTo>
                    <a:cubicBezTo>
                      <a:pt x="775" y="189"/>
                      <a:pt x="777" y="184"/>
                      <a:pt x="777" y="179"/>
                    </a:cubicBezTo>
                    <a:cubicBezTo>
                      <a:pt x="776" y="168"/>
                      <a:pt x="772" y="167"/>
                      <a:pt x="766" y="161"/>
                    </a:cubicBezTo>
                    <a:cubicBezTo>
                      <a:pt x="762" y="156"/>
                      <a:pt x="759" y="143"/>
                      <a:pt x="756" y="141"/>
                    </a:cubicBezTo>
                    <a:cubicBezTo>
                      <a:pt x="749" y="138"/>
                      <a:pt x="747" y="149"/>
                      <a:pt x="738" y="141"/>
                    </a:cubicBezTo>
                    <a:cubicBezTo>
                      <a:pt x="730" y="133"/>
                      <a:pt x="732" y="118"/>
                      <a:pt x="723" y="110"/>
                    </a:cubicBezTo>
                    <a:cubicBezTo>
                      <a:pt x="722" y="109"/>
                      <a:pt x="718" y="111"/>
                      <a:pt x="717" y="110"/>
                    </a:cubicBezTo>
                    <a:cubicBezTo>
                      <a:pt x="713" y="106"/>
                      <a:pt x="714" y="101"/>
                      <a:pt x="712" y="97"/>
                    </a:cubicBezTo>
                    <a:cubicBezTo>
                      <a:pt x="706" y="87"/>
                      <a:pt x="702" y="94"/>
                      <a:pt x="694" y="89"/>
                    </a:cubicBezTo>
                    <a:cubicBezTo>
                      <a:pt x="690" y="87"/>
                      <a:pt x="690" y="83"/>
                      <a:pt x="687" y="80"/>
                    </a:cubicBezTo>
                    <a:cubicBezTo>
                      <a:pt x="684" y="77"/>
                      <a:pt x="679" y="77"/>
                      <a:pt x="676" y="73"/>
                    </a:cubicBezTo>
                    <a:cubicBezTo>
                      <a:pt x="667" y="63"/>
                      <a:pt x="669" y="57"/>
                      <a:pt x="655" y="52"/>
                    </a:cubicBezTo>
                    <a:cubicBezTo>
                      <a:pt x="639" y="47"/>
                      <a:pt x="626" y="39"/>
                      <a:pt x="613" y="27"/>
                    </a:cubicBezTo>
                    <a:cubicBezTo>
                      <a:pt x="605" y="19"/>
                      <a:pt x="592" y="7"/>
                      <a:pt x="586" y="24"/>
                    </a:cubicBezTo>
                    <a:cubicBezTo>
                      <a:pt x="575" y="21"/>
                      <a:pt x="571" y="6"/>
                      <a:pt x="559" y="8"/>
                    </a:cubicBezTo>
                    <a:cubicBezTo>
                      <a:pt x="553" y="9"/>
                      <a:pt x="555" y="12"/>
                      <a:pt x="549" y="11"/>
                    </a:cubicBezTo>
                    <a:cubicBezTo>
                      <a:pt x="541" y="10"/>
                      <a:pt x="535" y="2"/>
                      <a:pt x="528" y="0"/>
                    </a:cubicBezTo>
                    <a:cubicBezTo>
                      <a:pt x="519" y="18"/>
                      <a:pt x="520" y="16"/>
                      <a:pt x="504" y="10"/>
                    </a:cubicBezTo>
                    <a:cubicBezTo>
                      <a:pt x="496" y="7"/>
                      <a:pt x="493" y="9"/>
                      <a:pt x="486" y="11"/>
                    </a:cubicBezTo>
                    <a:cubicBezTo>
                      <a:pt x="478" y="13"/>
                      <a:pt x="482" y="14"/>
                      <a:pt x="473" y="10"/>
                    </a:cubicBezTo>
                    <a:cubicBezTo>
                      <a:pt x="464" y="6"/>
                      <a:pt x="463" y="5"/>
                      <a:pt x="454" y="7"/>
                    </a:cubicBezTo>
                    <a:cubicBezTo>
                      <a:pt x="450" y="8"/>
                      <a:pt x="446" y="11"/>
                      <a:pt x="441" y="11"/>
                    </a:cubicBezTo>
                    <a:cubicBezTo>
                      <a:pt x="435" y="11"/>
                      <a:pt x="434" y="9"/>
                      <a:pt x="429" y="11"/>
                    </a:cubicBezTo>
                    <a:cubicBezTo>
                      <a:pt x="425" y="12"/>
                      <a:pt x="425" y="16"/>
                      <a:pt x="422" y="17"/>
                    </a:cubicBezTo>
                    <a:cubicBezTo>
                      <a:pt x="418" y="19"/>
                      <a:pt x="409" y="19"/>
                      <a:pt x="405" y="19"/>
                    </a:cubicBezTo>
                    <a:cubicBezTo>
                      <a:pt x="396" y="21"/>
                      <a:pt x="388" y="17"/>
                      <a:pt x="379" y="18"/>
                    </a:cubicBezTo>
                    <a:cubicBezTo>
                      <a:pt x="367" y="20"/>
                      <a:pt x="364" y="28"/>
                      <a:pt x="358" y="36"/>
                    </a:cubicBezTo>
                    <a:cubicBezTo>
                      <a:pt x="353" y="43"/>
                      <a:pt x="350" y="41"/>
                      <a:pt x="341" y="40"/>
                    </a:cubicBezTo>
                    <a:cubicBezTo>
                      <a:pt x="332" y="38"/>
                      <a:pt x="325" y="41"/>
                      <a:pt x="319" y="50"/>
                    </a:cubicBezTo>
                    <a:cubicBezTo>
                      <a:pt x="301" y="39"/>
                      <a:pt x="288" y="57"/>
                      <a:pt x="283" y="73"/>
                    </a:cubicBezTo>
                    <a:cubicBezTo>
                      <a:pt x="264" y="72"/>
                      <a:pt x="250" y="69"/>
                      <a:pt x="249" y="93"/>
                    </a:cubicBezTo>
                    <a:cubicBezTo>
                      <a:pt x="233" y="91"/>
                      <a:pt x="235" y="114"/>
                      <a:pt x="225" y="121"/>
                    </a:cubicBezTo>
                    <a:cubicBezTo>
                      <a:pt x="222" y="124"/>
                      <a:pt x="215" y="123"/>
                      <a:pt x="211" y="127"/>
                    </a:cubicBezTo>
                    <a:cubicBezTo>
                      <a:pt x="204" y="133"/>
                      <a:pt x="202" y="143"/>
                      <a:pt x="202" y="152"/>
                    </a:cubicBezTo>
                    <a:cubicBezTo>
                      <a:pt x="191" y="149"/>
                      <a:pt x="175" y="154"/>
                      <a:pt x="175" y="170"/>
                    </a:cubicBezTo>
                    <a:cubicBezTo>
                      <a:pt x="175" y="175"/>
                      <a:pt x="180" y="180"/>
                      <a:pt x="178" y="185"/>
                    </a:cubicBezTo>
                    <a:cubicBezTo>
                      <a:pt x="177" y="188"/>
                      <a:pt x="167" y="193"/>
                      <a:pt x="165" y="197"/>
                    </a:cubicBezTo>
                    <a:cubicBezTo>
                      <a:pt x="161" y="201"/>
                      <a:pt x="163" y="208"/>
                      <a:pt x="160" y="212"/>
                    </a:cubicBezTo>
                    <a:cubicBezTo>
                      <a:pt x="156" y="216"/>
                      <a:pt x="149" y="216"/>
                      <a:pt x="145" y="219"/>
                    </a:cubicBezTo>
                    <a:cubicBezTo>
                      <a:pt x="133" y="227"/>
                      <a:pt x="133" y="243"/>
                      <a:pt x="127" y="255"/>
                    </a:cubicBezTo>
                    <a:cubicBezTo>
                      <a:pt x="123" y="262"/>
                      <a:pt x="117" y="267"/>
                      <a:pt x="113" y="274"/>
                    </a:cubicBezTo>
                    <a:cubicBezTo>
                      <a:pt x="108" y="281"/>
                      <a:pt x="105" y="288"/>
                      <a:pt x="100" y="294"/>
                    </a:cubicBezTo>
                    <a:cubicBezTo>
                      <a:pt x="92" y="305"/>
                      <a:pt x="85" y="312"/>
                      <a:pt x="84" y="326"/>
                    </a:cubicBezTo>
                    <a:cubicBezTo>
                      <a:pt x="84" y="334"/>
                      <a:pt x="88" y="344"/>
                      <a:pt x="85" y="351"/>
                    </a:cubicBezTo>
                    <a:cubicBezTo>
                      <a:pt x="84" y="355"/>
                      <a:pt x="80" y="354"/>
                      <a:pt x="79" y="359"/>
                    </a:cubicBezTo>
                    <a:cubicBezTo>
                      <a:pt x="78" y="364"/>
                      <a:pt x="80" y="370"/>
                      <a:pt x="81" y="375"/>
                    </a:cubicBezTo>
                    <a:cubicBezTo>
                      <a:pt x="66" y="381"/>
                      <a:pt x="63" y="393"/>
                      <a:pt x="72" y="407"/>
                    </a:cubicBezTo>
                    <a:cubicBezTo>
                      <a:pt x="51" y="404"/>
                      <a:pt x="59" y="433"/>
                      <a:pt x="55" y="444"/>
                    </a:cubicBezTo>
                    <a:cubicBezTo>
                      <a:pt x="53" y="450"/>
                      <a:pt x="48" y="450"/>
                      <a:pt x="46" y="457"/>
                    </a:cubicBezTo>
                    <a:cubicBezTo>
                      <a:pt x="43" y="463"/>
                      <a:pt x="44" y="473"/>
                      <a:pt x="44" y="481"/>
                    </a:cubicBezTo>
                    <a:cubicBezTo>
                      <a:pt x="23" y="467"/>
                      <a:pt x="27" y="521"/>
                      <a:pt x="29" y="530"/>
                    </a:cubicBezTo>
                    <a:cubicBezTo>
                      <a:pt x="35" y="552"/>
                      <a:pt x="26" y="556"/>
                      <a:pt x="13" y="574"/>
                    </a:cubicBezTo>
                    <a:cubicBezTo>
                      <a:pt x="7" y="582"/>
                      <a:pt x="4" y="589"/>
                      <a:pt x="8" y="599"/>
                    </a:cubicBezTo>
                    <a:cubicBezTo>
                      <a:pt x="11" y="605"/>
                      <a:pt x="20" y="612"/>
                      <a:pt x="19" y="620"/>
                    </a:cubicBezTo>
                    <a:cubicBezTo>
                      <a:pt x="17" y="627"/>
                      <a:pt x="8" y="626"/>
                      <a:pt x="8" y="637"/>
                    </a:cubicBezTo>
                    <a:cubicBezTo>
                      <a:pt x="8" y="648"/>
                      <a:pt x="20" y="657"/>
                      <a:pt x="17" y="668"/>
                    </a:cubicBezTo>
                    <a:cubicBezTo>
                      <a:pt x="15" y="672"/>
                      <a:pt x="8" y="675"/>
                      <a:pt x="6" y="680"/>
                    </a:cubicBezTo>
                    <a:cubicBezTo>
                      <a:pt x="4" y="686"/>
                      <a:pt x="5" y="691"/>
                      <a:pt x="8" y="697"/>
                    </a:cubicBezTo>
                    <a:cubicBezTo>
                      <a:pt x="11" y="701"/>
                      <a:pt x="17" y="703"/>
                      <a:pt x="17" y="708"/>
                    </a:cubicBezTo>
                    <a:cubicBezTo>
                      <a:pt x="19" y="716"/>
                      <a:pt x="13" y="717"/>
                      <a:pt x="10" y="723"/>
                    </a:cubicBezTo>
                    <a:cubicBezTo>
                      <a:pt x="6" y="734"/>
                      <a:pt x="15" y="744"/>
                      <a:pt x="13" y="755"/>
                    </a:cubicBezTo>
                    <a:cubicBezTo>
                      <a:pt x="12" y="767"/>
                      <a:pt x="0" y="774"/>
                      <a:pt x="1" y="789"/>
                    </a:cubicBezTo>
                    <a:cubicBezTo>
                      <a:pt x="1" y="797"/>
                      <a:pt x="5" y="803"/>
                      <a:pt x="10" y="810"/>
                    </a:cubicBezTo>
                    <a:cubicBezTo>
                      <a:pt x="13" y="813"/>
                      <a:pt x="22" y="817"/>
                      <a:pt x="23" y="821"/>
                    </a:cubicBezTo>
                    <a:cubicBezTo>
                      <a:pt x="27" y="829"/>
                      <a:pt x="19" y="846"/>
                      <a:pt x="19" y="855"/>
                    </a:cubicBezTo>
                    <a:cubicBezTo>
                      <a:pt x="18" y="860"/>
                      <a:pt x="17" y="869"/>
                      <a:pt x="20" y="875"/>
                    </a:cubicBezTo>
                    <a:cubicBezTo>
                      <a:pt x="22" y="878"/>
                      <a:pt x="27" y="878"/>
                      <a:pt x="29" y="881"/>
                    </a:cubicBezTo>
                    <a:cubicBezTo>
                      <a:pt x="34" y="894"/>
                      <a:pt x="23" y="908"/>
                      <a:pt x="33" y="921"/>
                    </a:cubicBezTo>
                    <a:cubicBezTo>
                      <a:pt x="39" y="929"/>
                      <a:pt x="46" y="933"/>
                      <a:pt x="48" y="944"/>
                    </a:cubicBezTo>
                    <a:cubicBezTo>
                      <a:pt x="50" y="956"/>
                      <a:pt x="47" y="963"/>
                      <a:pt x="61" y="970"/>
                    </a:cubicBezTo>
                    <a:cubicBezTo>
                      <a:pt x="80" y="980"/>
                      <a:pt x="86" y="989"/>
                      <a:pt x="86" y="1010"/>
                    </a:cubicBezTo>
                    <a:cubicBezTo>
                      <a:pt x="87" y="1031"/>
                      <a:pt x="93" y="1057"/>
                      <a:pt x="102" y="1076"/>
                    </a:cubicBezTo>
                    <a:cubicBezTo>
                      <a:pt x="110" y="1095"/>
                      <a:pt x="132" y="1085"/>
                      <a:pt x="137" y="1104"/>
                    </a:cubicBezTo>
                    <a:cubicBezTo>
                      <a:pt x="141" y="1118"/>
                      <a:pt x="136" y="1122"/>
                      <a:pt x="149" y="1132"/>
                    </a:cubicBezTo>
                    <a:cubicBezTo>
                      <a:pt x="162" y="1143"/>
                      <a:pt x="159" y="1157"/>
                      <a:pt x="163" y="1173"/>
                    </a:cubicBezTo>
                    <a:cubicBezTo>
                      <a:pt x="167" y="1189"/>
                      <a:pt x="177" y="1190"/>
                      <a:pt x="186" y="1201"/>
                    </a:cubicBezTo>
                    <a:cubicBezTo>
                      <a:pt x="192" y="1209"/>
                      <a:pt x="189" y="1216"/>
                      <a:pt x="199" y="1218"/>
                    </a:cubicBezTo>
                    <a:cubicBezTo>
                      <a:pt x="203" y="1219"/>
                      <a:pt x="205" y="1214"/>
                      <a:pt x="211" y="1216"/>
                    </a:cubicBezTo>
                    <a:cubicBezTo>
                      <a:pt x="216" y="1218"/>
                      <a:pt x="219" y="1224"/>
                      <a:pt x="221" y="1228"/>
                    </a:cubicBezTo>
                    <a:cubicBezTo>
                      <a:pt x="224" y="1237"/>
                      <a:pt x="220" y="1246"/>
                      <a:pt x="229" y="1252"/>
                    </a:cubicBezTo>
                    <a:cubicBezTo>
                      <a:pt x="235" y="1256"/>
                      <a:pt x="242" y="1255"/>
                      <a:pt x="247" y="1260"/>
                    </a:cubicBezTo>
                    <a:cubicBezTo>
                      <a:pt x="251" y="1263"/>
                      <a:pt x="251" y="1268"/>
                      <a:pt x="254" y="1271"/>
                    </a:cubicBezTo>
                    <a:cubicBezTo>
                      <a:pt x="259" y="1276"/>
                      <a:pt x="260" y="1273"/>
                      <a:pt x="265" y="1276"/>
                    </a:cubicBezTo>
                    <a:cubicBezTo>
                      <a:pt x="275" y="1281"/>
                      <a:pt x="272" y="1291"/>
                      <a:pt x="280" y="1297"/>
                    </a:cubicBezTo>
                    <a:cubicBezTo>
                      <a:pt x="287" y="1302"/>
                      <a:pt x="294" y="1295"/>
                      <a:pt x="301" y="1298"/>
                    </a:cubicBezTo>
                    <a:cubicBezTo>
                      <a:pt x="311" y="1301"/>
                      <a:pt x="311" y="1312"/>
                      <a:pt x="321" y="1314"/>
                    </a:cubicBezTo>
                    <a:cubicBezTo>
                      <a:pt x="326" y="1315"/>
                      <a:pt x="330" y="1313"/>
                      <a:pt x="335" y="1315"/>
                    </a:cubicBezTo>
                    <a:cubicBezTo>
                      <a:pt x="341" y="1318"/>
                      <a:pt x="343" y="1327"/>
                      <a:pt x="347" y="1332"/>
                    </a:cubicBezTo>
                    <a:cubicBezTo>
                      <a:pt x="353" y="1340"/>
                      <a:pt x="355" y="1340"/>
                      <a:pt x="363" y="1339"/>
                    </a:cubicBezTo>
                    <a:cubicBezTo>
                      <a:pt x="369" y="1339"/>
                      <a:pt x="371" y="1336"/>
                      <a:pt x="377" y="1339"/>
                    </a:cubicBezTo>
                    <a:cubicBezTo>
                      <a:pt x="381" y="1342"/>
                      <a:pt x="382" y="1351"/>
                      <a:pt x="386" y="1353"/>
                    </a:cubicBezTo>
                    <a:cubicBezTo>
                      <a:pt x="387" y="1353"/>
                      <a:pt x="387" y="1354"/>
                      <a:pt x="388" y="1354"/>
                    </a:cubicBezTo>
                    <a:cubicBezTo>
                      <a:pt x="393" y="1348"/>
                      <a:pt x="400" y="1341"/>
                      <a:pt x="409" y="1343"/>
                    </a:cubicBezTo>
                    <a:cubicBezTo>
                      <a:pt x="417" y="1345"/>
                      <a:pt x="418" y="1356"/>
                      <a:pt x="426" y="1357"/>
                    </a:cubicBezTo>
                    <a:cubicBezTo>
                      <a:pt x="433" y="1358"/>
                      <a:pt x="438" y="1352"/>
                      <a:pt x="444" y="1350"/>
                    </a:cubicBezTo>
                    <a:cubicBezTo>
                      <a:pt x="452" y="1347"/>
                      <a:pt x="459" y="1347"/>
                      <a:pt x="468" y="1346"/>
                    </a:cubicBezTo>
                    <a:cubicBezTo>
                      <a:pt x="478" y="1345"/>
                      <a:pt x="488" y="1341"/>
                      <a:pt x="498" y="1341"/>
                    </a:cubicBezTo>
                    <a:cubicBezTo>
                      <a:pt x="508" y="1341"/>
                      <a:pt x="517" y="1344"/>
                      <a:pt x="526" y="1337"/>
                    </a:cubicBezTo>
                    <a:cubicBezTo>
                      <a:pt x="542" y="1325"/>
                      <a:pt x="533" y="1309"/>
                      <a:pt x="557" y="1311"/>
                    </a:cubicBezTo>
                    <a:cubicBezTo>
                      <a:pt x="562" y="1312"/>
                      <a:pt x="568" y="1314"/>
                      <a:pt x="572" y="1310"/>
                    </a:cubicBezTo>
                    <a:cubicBezTo>
                      <a:pt x="576" y="1306"/>
                      <a:pt x="572" y="1297"/>
                      <a:pt x="576" y="1293"/>
                    </a:cubicBezTo>
                    <a:cubicBezTo>
                      <a:pt x="583" y="1286"/>
                      <a:pt x="599" y="1293"/>
                      <a:pt x="607" y="1288"/>
                    </a:cubicBezTo>
                    <a:cubicBezTo>
                      <a:pt x="617" y="1282"/>
                      <a:pt x="616" y="1267"/>
                      <a:pt x="623" y="1262"/>
                    </a:cubicBezTo>
                    <a:cubicBezTo>
                      <a:pt x="634" y="1254"/>
                      <a:pt x="643" y="1266"/>
                      <a:pt x="646" y="1247"/>
                    </a:cubicBezTo>
                    <a:cubicBezTo>
                      <a:pt x="647" y="1243"/>
                      <a:pt x="645" y="1236"/>
                      <a:pt x="646" y="1233"/>
                    </a:cubicBezTo>
                    <a:cubicBezTo>
                      <a:pt x="649" y="1228"/>
                      <a:pt x="649" y="1230"/>
                      <a:pt x="652" y="1228"/>
                    </a:cubicBezTo>
                    <a:cubicBezTo>
                      <a:pt x="659" y="1222"/>
                      <a:pt x="665" y="1225"/>
                      <a:pt x="666" y="1213"/>
                    </a:cubicBezTo>
                    <a:cubicBezTo>
                      <a:pt x="667" y="1208"/>
                      <a:pt x="662" y="1198"/>
                      <a:pt x="665" y="1193"/>
                    </a:cubicBezTo>
                    <a:cubicBezTo>
                      <a:pt x="670" y="1185"/>
                      <a:pt x="683" y="1189"/>
                      <a:pt x="687" y="1176"/>
                    </a:cubicBezTo>
                    <a:cubicBezTo>
                      <a:pt x="688" y="1171"/>
                      <a:pt x="683" y="1165"/>
                      <a:pt x="684" y="1162"/>
                    </a:cubicBezTo>
                    <a:cubicBezTo>
                      <a:pt x="685" y="1158"/>
                      <a:pt x="691" y="1155"/>
                      <a:pt x="693" y="1151"/>
                    </a:cubicBezTo>
                    <a:cubicBezTo>
                      <a:pt x="695" y="1144"/>
                      <a:pt x="689" y="1139"/>
                      <a:pt x="690" y="1131"/>
                    </a:cubicBezTo>
                    <a:cubicBezTo>
                      <a:pt x="690" y="1125"/>
                      <a:pt x="692" y="1119"/>
                      <a:pt x="692" y="1112"/>
                    </a:cubicBezTo>
                    <a:cubicBezTo>
                      <a:pt x="692" y="1107"/>
                      <a:pt x="695" y="1099"/>
                      <a:pt x="695" y="1096"/>
                    </a:cubicBezTo>
                    <a:cubicBezTo>
                      <a:pt x="695" y="1091"/>
                      <a:pt x="692" y="1085"/>
                      <a:pt x="691" y="1079"/>
                    </a:cubicBezTo>
                    <a:cubicBezTo>
                      <a:pt x="687" y="1063"/>
                      <a:pt x="690" y="1047"/>
                      <a:pt x="683" y="1031"/>
                    </a:cubicBezTo>
                    <a:cubicBezTo>
                      <a:pt x="682" y="1030"/>
                      <a:pt x="679" y="1030"/>
                      <a:pt x="678" y="1030"/>
                    </a:cubicBezTo>
                    <a:cubicBezTo>
                      <a:pt x="678" y="1021"/>
                      <a:pt x="685" y="1013"/>
                      <a:pt x="681" y="1006"/>
                    </a:cubicBezTo>
                    <a:cubicBezTo>
                      <a:pt x="679" y="1002"/>
                      <a:pt x="675" y="1004"/>
                      <a:pt x="673" y="1000"/>
                    </a:cubicBezTo>
                    <a:cubicBezTo>
                      <a:pt x="671" y="996"/>
                      <a:pt x="674" y="991"/>
                      <a:pt x="672" y="987"/>
                    </a:cubicBezTo>
                    <a:cubicBezTo>
                      <a:pt x="671" y="983"/>
                      <a:pt x="667" y="981"/>
                      <a:pt x="666" y="978"/>
                    </a:cubicBezTo>
                    <a:cubicBezTo>
                      <a:pt x="664" y="974"/>
                      <a:pt x="666" y="972"/>
                      <a:pt x="665" y="967"/>
                    </a:cubicBezTo>
                    <a:cubicBezTo>
                      <a:pt x="663" y="957"/>
                      <a:pt x="665" y="950"/>
                      <a:pt x="672" y="941"/>
                    </a:cubicBezTo>
                    <a:cubicBezTo>
                      <a:pt x="679" y="933"/>
                      <a:pt x="692" y="930"/>
                      <a:pt x="691" y="916"/>
                    </a:cubicBezTo>
                    <a:cubicBezTo>
                      <a:pt x="690" y="906"/>
                      <a:pt x="681" y="902"/>
                      <a:pt x="690" y="893"/>
                    </a:cubicBezTo>
                    <a:cubicBezTo>
                      <a:pt x="700" y="882"/>
                      <a:pt x="707" y="889"/>
                      <a:pt x="700" y="871"/>
                    </a:cubicBezTo>
                    <a:cubicBezTo>
                      <a:pt x="694" y="856"/>
                      <a:pt x="700" y="863"/>
                      <a:pt x="709" y="854"/>
                    </a:cubicBezTo>
                    <a:cubicBezTo>
                      <a:pt x="718" y="844"/>
                      <a:pt x="709" y="839"/>
                      <a:pt x="709" y="829"/>
                    </a:cubicBezTo>
                    <a:cubicBezTo>
                      <a:pt x="710" y="815"/>
                      <a:pt x="723" y="815"/>
                      <a:pt x="718" y="797"/>
                    </a:cubicBezTo>
                    <a:cubicBezTo>
                      <a:pt x="715" y="785"/>
                      <a:pt x="716" y="785"/>
                      <a:pt x="720" y="774"/>
                    </a:cubicBezTo>
                    <a:cubicBezTo>
                      <a:pt x="722" y="768"/>
                      <a:pt x="725" y="749"/>
                      <a:pt x="716" y="747"/>
                    </a:cubicBezTo>
                    <a:cubicBezTo>
                      <a:pt x="720" y="748"/>
                      <a:pt x="721" y="710"/>
                      <a:pt x="721" y="706"/>
                    </a:cubicBezTo>
                    <a:cubicBezTo>
                      <a:pt x="721" y="705"/>
                      <a:pt x="721" y="704"/>
                      <a:pt x="721" y="703"/>
                    </a:cubicBezTo>
                    <a:close/>
                  </a:path>
                </a:pathLst>
              </a:custGeom>
              <a:noFill/>
              <a:ln w="14288" cap="rnd">
                <a:solidFill>
                  <a:srgbClr val="494F4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79" name="Freeform 389"/>
              <p:cNvSpPr>
                <a:spLocks/>
              </p:cNvSpPr>
              <p:nvPr/>
            </p:nvSpPr>
            <p:spPr bwMode="auto">
              <a:xfrm>
                <a:off x="4447" y="1960"/>
                <a:ext cx="238" cy="852"/>
              </a:xfrm>
              <a:custGeom>
                <a:avLst/>
                <a:gdLst>
                  <a:gd name="T0" fmla="*/ 39 w 160"/>
                  <a:gd name="T1" fmla="*/ 0 h 573"/>
                  <a:gd name="T2" fmla="*/ 114 w 160"/>
                  <a:gd name="T3" fmla="*/ 573 h 573"/>
                  <a:gd name="T4" fmla="*/ 0 w 160"/>
                  <a:gd name="T5" fmla="*/ 97 h 573"/>
                  <a:gd name="T6" fmla="*/ 39 w 160"/>
                  <a:gd name="T7" fmla="*/ 0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573">
                    <a:moveTo>
                      <a:pt x="39" y="0"/>
                    </a:moveTo>
                    <a:cubicBezTo>
                      <a:pt x="39" y="0"/>
                      <a:pt x="160" y="240"/>
                      <a:pt x="114" y="573"/>
                    </a:cubicBezTo>
                    <a:cubicBezTo>
                      <a:pt x="114" y="573"/>
                      <a:pt x="83" y="95"/>
                      <a:pt x="0" y="97"/>
                    </a:cubicBezTo>
                    <a:cubicBezTo>
                      <a:pt x="0" y="97"/>
                      <a:pt x="25" y="25"/>
                      <a:pt x="39" y="0"/>
                    </a:cubicBezTo>
                    <a:close/>
                  </a:path>
                </a:pathLst>
              </a:custGeom>
              <a:solidFill>
                <a:srgbClr val="F3E0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80" name="Freeform 390"/>
              <p:cNvSpPr>
                <a:spLocks/>
              </p:cNvSpPr>
              <p:nvPr/>
            </p:nvSpPr>
            <p:spPr bwMode="auto">
              <a:xfrm>
                <a:off x="4356" y="1618"/>
                <a:ext cx="19" cy="21"/>
              </a:xfrm>
              <a:custGeom>
                <a:avLst/>
                <a:gdLst>
                  <a:gd name="T0" fmla="*/ 13 w 13"/>
                  <a:gd name="T1" fmla="*/ 11 h 14"/>
                  <a:gd name="T2" fmla="*/ 2 w 13"/>
                  <a:gd name="T3" fmla="*/ 4 h 14"/>
                  <a:gd name="T4" fmla="*/ 9 w 13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4">
                    <a:moveTo>
                      <a:pt x="13" y="11"/>
                    </a:moveTo>
                    <a:cubicBezTo>
                      <a:pt x="11" y="7"/>
                      <a:pt x="4" y="0"/>
                      <a:pt x="2" y="4"/>
                    </a:cubicBezTo>
                    <a:cubicBezTo>
                      <a:pt x="0" y="9"/>
                      <a:pt x="7" y="13"/>
                      <a:pt x="9" y="14"/>
                    </a:cubicBezTo>
                  </a:path>
                </a:pathLst>
              </a:custGeom>
              <a:noFill/>
              <a:ln w="14288" cap="flat">
                <a:solidFill>
                  <a:srgbClr val="D0523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81" name="Freeform 391"/>
              <p:cNvSpPr>
                <a:spLocks/>
              </p:cNvSpPr>
              <p:nvPr/>
            </p:nvSpPr>
            <p:spPr bwMode="auto">
              <a:xfrm>
                <a:off x="4353" y="1650"/>
                <a:ext cx="13" cy="6"/>
              </a:xfrm>
              <a:custGeom>
                <a:avLst/>
                <a:gdLst>
                  <a:gd name="T0" fmla="*/ 9 w 9"/>
                  <a:gd name="T1" fmla="*/ 4 h 4"/>
                  <a:gd name="T2" fmla="*/ 0 w 9"/>
                  <a:gd name="T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" h="4">
                    <a:moveTo>
                      <a:pt x="9" y="4"/>
                    </a:moveTo>
                    <a:cubicBezTo>
                      <a:pt x="7" y="4"/>
                      <a:pt x="2" y="2"/>
                      <a:pt x="0" y="0"/>
                    </a:cubicBezTo>
                  </a:path>
                </a:pathLst>
              </a:custGeom>
              <a:noFill/>
              <a:ln w="14288" cap="flat">
                <a:solidFill>
                  <a:srgbClr val="D0523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82" name="Freeform 392"/>
              <p:cNvSpPr>
                <a:spLocks/>
              </p:cNvSpPr>
              <p:nvPr/>
            </p:nvSpPr>
            <p:spPr bwMode="auto">
              <a:xfrm>
                <a:off x="4349" y="1687"/>
                <a:ext cx="13" cy="4"/>
              </a:xfrm>
              <a:custGeom>
                <a:avLst/>
                <a:gdLst>
                  <a:gd name="T0" fmla="*/ 9 w 9"/>
                  <a:gd name="T1" fmla="*/ 3 h 3"/>
                  <a:gd name="T2" fmla="*/ 0 w 9"/>
                  <a:gd name="T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" h="3">
                    <a:moveTo>
                      <a:pt x="9" y="3"/>
                    </a:moveTo>
                    <a:cubicBezTo>
                      <a:pt x="7" y="2"/>
                      <a:pt x="2" y="0"/>
                      <a:pt x="0" y="0"/>
                    </a:cubicBezTo>
                  </a:path>
                </a:pathLst>
              </a:custGeom>
              <a:noFill/>
              <a:ln w="14288" cap="flat">
                <a:solidFill>
                  <a:srgbClr val="D0523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83" name="Freeform 393"/>
              <p:cNvSpPr>
                <a:spLocks/>
              </p:cNvSpPr>
              <p:nvPr/>
            </p:nvSpPr>
            <p:spPr bwMode="auto">
              <a:xfrm>
                <a:off x="4253" y="2486"/>
                <a:ext cx="24" cy="24"/>
              </a:xfrm>
              <a:custGeom>
                <a:avLst/>
                <a:gdLst>
                  <a:gd name="T0" fmla="*/ 16 w 16"/>
                  <a:gd name="T1" fmla="*/ 6 h 16"/>
                  <a:gd name="T2" fmla="*/ 5 w 16"/>
                  <a:gd name="T3" fmla="*/ 12 h 16"/>
                  <a:gd name="T4" fmla="*/ 13 w 16"/>
                  <a:gd name="T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6">
                    <a:moveTo>
                      <a:pt x="16" y="6"/>
                    </a:moveTo>
                    <a:cubicBezTo>
                      <a:pt x="14" y="8"/>
                      <a:pt x="9" y="16"/>
                      <a:pt x="5" y="12"/>
                    </a:cubicBezTo>
                    <a:cubicBezTo>
                      <a:pt x="0" y="7"/>
                      <a:pt x="9" y="0"/>
                      <a:pt x="13" y="0"/>
                    </a:cubicBezTo>
                  </a:path>
                </a:pathLst>
              </a:custGeom>
              <a:noFill/>
              <a:ln w="14288" cap="flat">
                <a:solidFill>
                  <a:srgbClr val="D0523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84" name="Freeform 394"/>
              <p:cNvSpPr>
                <a:spLocks/>
              </p:cNvSpPr>
              <p:nvPr/>
            </p:nvSpPr>
            <p:spPr bwMode="auto">
              <a:xfrm>
                <a:off x="4261" y="2469"/>
                <a:ext cx="12" cy="5"/>
              </a:xfrm>
              <a:custGeom>
                <a:avLst/>
                <a:gdLst>
                  <a:gd name="T0" fmla="*/ 8 w 8"/>
                  <a:gd name="T1" fmla="*/ 0 h 4"/>
                  <a:gd name="T2" fmla="*/ 0 w 8"/>
                  <a:gd name="T3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cubicBezTo>
                      <a:pt x="6" y="0"/>
                      <a:pt x="2" y="4"/>
                      <a:pt x="0" y="3"/>
                    </a:cubicBezTo>
                  </a:path>
                </a:pathLst>
              </a:custGeom>
              <a:noFill/>
              <a:ln w="14288" cap="flat">
                <a:solidFill>
                  <a:srgbClr val="D05231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85" name="Freeform 395"/>
              <p:cNvSpPr>
                <a:spLocks/>
              </p:cNvSpPr>
              <p:nvPr/>
            </p:nvSpPr>
            <p:spPr bwMode="auto">
              <a:xfrm>
                <a:off x="4505" y="1974"/>
                <a:ext cx="120" cy="520"/>
              </a:xfrm>
              <a:custGeom>
                <a:avLst/>
                <a:gdLst>
                  <a:gd name="T0" fmla="*/ 0 w 81"/>
                  <a:gd name="T1" fmla="*/ 0 h 350"/>
                  <a:gd name="T2" fmla="*/ 81 w 81"/>
                  <a:gd name="T3" fmla="*/ 350 h 350"/>
                  <a:gd name="T4" fmla="*/ 0 w 81"/>
                  <a:gd name="T5" fmla="*/ 0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1" h="350">
                    <a:moveTo>
                      <a:pt x="0" y="0"/>
                    </a:moveTo>
                    <a:cubicBezTo>
                      <a:pt x="0" y="0"/>
                      <a:pt x="80" y="169"/>
                      <a:pt x="81" y="350"/>
                    </a:cubicBezTo>
                    <a:cubicBezTo>
                      <a:pt x="81" y="350"/>
                      <a:pt x="81" y="215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86" name="Freeform 396"/>
              <p:cNvSpPr>
                <a:spLocks/>
              </p:cNvSpPr>
              <p:nvPr/>
            </p:nvSpPr>
            <p:spPr bwMode="auto">
              <a:xfrm>
                <a:off x="4323" y="1621"/>
                <a:ext cx="76" cy="387"/>
              </a:xfrm>
              <a:custGeom>
                <a:avLst/>
                <a:gdLst>
                  <a:gd name="T0" fmla="*/ 51 w 51"/>
                  <a:gd name="T1" fmla="*/ 9 h 260"/>
                  <a:gd name="T2" fmla="*/ 22 w 51"/>
                  <a:gd name="T3" fmla="*/ 6 h 260"/>
                  <a:gd name="T4" fmla="*/ 18 w 51"/>
                  <a:gd name="T5" fmla="*/ 44 h 260"/>
                  <a:gd name="T6" fmla="*/ 1 w 51"/>
                  <a:gd name="T7" fmla="*/ 88 h 260"/>
                  <a:gd name="T8" fmla="*/ 14 w 51"/>
                  <a:gd name="T9" fmla="*/ 125 h 260"/>
                  <a:gd name="T10" fmla="*/ 12 w 51"/>
                  <a:gd name="T11" fmla="*/ 147 h 260"/>
                  <a:gd name="T12" fmla="*/ 23 w 51"/>
                  <a:gd name="T13" fmla="*/ 168 h 260"/>
                  <a:gd name="T14" fmla="*/ 28 w 51"/>
                  <a:gd name="T15" fmla="*/ 201 h 260"/>
                  <a:gd name="T16" fmla="*/ 46 w 51"/>
                  <a:gd name="T17" fmla="*/ 256 h 260"/>
                  <a:gd name="T18" fmla="*/ 45 w 51"/>
                  <a:gd name="T19" fmla="*/ 26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260">
                    <a:moveTo>
                      <a:pt x="51" y="9"/>
                    </a:moveTo>
                    <a:cubicBezTo>
                      <a:pt x="46" y="3"/>
                      <a:pt x="29" y="0"/>
                      <a:pt x="22" y="6"/>
                    </a:cubicBezTo>
                    <a:cubicBezTo>
                      <a:pt x="14" y="14"/>
                      <a:pt x="20" y="33"/>
                      <a:pt x="18" y="44"/>
                    </a:cubicBezTo>
                    <a:cubicBezTo>
                      <a:pt x="16" y="59"/>
                      <a:pt x="3" y="73"/>
                      <a:pt x="1" y="88"/>
                    </a:cubicBezTo>
                    <a:cubicBezTo>
                      <a:pt x="0" y="101"/>
                      <a:pt x="15" y="110"/>
                      <a:pt x="14" y="125"/>
                    </a:cubicBezTo>
                    <a:cubicBezTo>
                      <a:pt x="13" y="132"/>
                      <a:pt x="10" y="139"/>
                      <a:pt x="12" y="147"/>
                    </a:cubicBezTo>
                    <a:cubicBezTo>
                      <a:pt x="13" y="155"/>
                      <a:pt x="19" y="161"/>
                      <a:pt x="23" y="168"/>
                    </a:cubicBezTo>
                    <a:cubicBezTo>
                      <a:pt x="28" y="178"/>
                      <a:pt x="24" y="191"/>
                      <a:pt x="28" y="201"/>
                    </a:cubicBezTo>
                    <a:cubicBezTo>
                      <a:pt x="34" y="218"/>
                      <a:pt x="48" y="236"/>
                      <a:pt x="46" y="256"/>
                    </a:cubicBezTo>
                    <a:cubicBezTo>
                      <a:pt x="45" y="257"/>
                      <a:pt x="45" y="259"/>
                      <a:pt x="45" y="260"/>
                    </a:cubicBezTo>
                  </a:path>
                </a:pathLst>
              </a:custGeom>
              <a:noFill/>
              <a:ln w="14288" cap="rnd">
                <a:solidFill>
                  <a:srgbClr val="494F4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87" name="Freeform 397"/>
              <p:cNvSpPr>
                <a:spLocks/>
              </p:cNvSpPr>
              <p:nvPr/>
            </p:nvSpPr>
            <p:spPr bwMode="auto">
              <a:xfrm>
                <a:off x="4256" y="2382"/>
                <a:ext cx="45" cy="156"/>
              </a:xfrm>
              <a:custGeom>
                <a:avLst/>
                <a:gdLst>
                  <a:gd name="T0" fmla="*/ 30 w 30"/>
                  <a:gd name="T1" fmla="*/ 0 h 105"/>
                  <a:gd name="T2" fmla="*/ 19 w 30"/>
                  <a:gd name="T3" fmla="*/ 10 h 105"/>
                  <a:gd name="T4" fmla="*/ 16 w 30"/>
                  <a:gd name="T5" fmla="*/ 26 h 105"/>
                  <a:gd name="T6" fmla="*/ 7 w 30"/>
                  <a:gd name="T7" fmla="*/ 52 h 105"/>
                  <a:gd name="T8" fmla="*/ 6 w 30"/>
                  <a:gd name="T9" fmla="*/ 79 h 105"/>
                  <a:gd name="T10" fmla="*/ 18 w 30"/>
                  <a:gd name="T11" fmla="*/ 85 h 105"/>
                  <a:gd name="T12" fmla="*/ 30 w 30"/>
                  <a:gd name="T13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05">
                    <a:moveTo>
                      <a:pt x="30" y="0"/>
                    </a:moveTo>
                    <a:cubicBezTo>
                      <a:pt x="29" y="3"/>
                      <a:pt x="22" y="5"/>
                      <a:pt x="19" y="10"/>
                    </a:cubicBezTo>
                    <a:cubicBezTo>
                      <a:pt x="16" y="14"/>
                      <a:pt x="16" y="21"/>
                      <a:pt x="16" y="26"/>
                    </a:cubicBezTo>
                    <a:cubicBezTo>
                      <a:pt x="16" y="40"/>
                      <a:pt x="14" y="41"/>
                      <a:pt x="7" y="52"/>
                    </a:cubicBezTo>
                    <a:cubicBezTo>
                      <a:pt x="2" y="60"/>
                      <a:pt x="0" y="71"/>
                      <a:pt x="6" y="79"/>
                    </a:cubicBezTo>
                    <a:cubicBezTo>
                      <a:pt x="10" y="85"/>
                      <a:pt x="14" y="82"/>
                      <a:pt x="18" y="85"/>
                    </a:cubicBezTo>
                    <a:cubicBezTo>
                      <a:pt x="23" y="89"/>
                      <a:pt x="27" y="99"/>
                      <a:pt x="30" y="105"/>
                    </a:cubicBezTo>
                  </a:path>
                </a:pathLst>
              </a:custGeom>
              <a:noFill/>
              <a:ln w="14288" cap="rnd">
                <a:solidFill>
                  <a:srgbClr val="494F4E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88" name="Freeform 398"/>
              <p:cNvSpPr>
                <a:spLocks/>
              </p:cNvSpPr>
              <p:nvPr/>
            </p:nvSpPr>
            <p:spPr bwMode="auto">
              <a:xfrm>
                <a:off x="4262" y="2397"/>
                <a:ext cx="75" cy="259"/>
              </a:xfrm>
              <a:custGeom>
                <a:avLst/>
                <a:gdLst>
                  <a:gd name="T0" fmla="*/ 22 w 50"/>
                  <a:gd name="T1" fmla="*/ 0 h 174"/>
                  <a:gd name="T2" fmla="*/ 17 w 50"/>
                  <a:gd name="T3" fmla="*/ 37 h 174"/>
                  <a:gd name="T4" fmla="*/ 9 w 50"/>
                  <a:gd name="T5" fmla="*/ 63 h 174"/>
                  <a:gd name="T6" fmla="*/ 23 w 50"/>
                  <a:gd name="T7" fmla="*/ 76 h 174"/>
                  <a:gd name="T8" fmla="*/ 26 w 50"/>
                  <a:gd name="T9" fmla="*/ 82 h 174"/>
                  <a:gd name="T10" fmla="*/ 32 w 50"/>
                  <a:gd name="T11" fmla="*/ 88 h 174"/>
                  <a:gd name="T12" fmla="*/ 32 w 50"/>
                  <a:gd name="T13" fmla="*/ 109 h 174"/>
                  <a:gd name="T14" fmla="*/ 32 w 50"/>
                  <a:gd name="T15" fmla="*/ 125 h 174"/>
                  <a:gd name="T16" fmla="*/ 35 w 50"/>
                  <a:gd name="T17" fmla="*/ 140 h 174"/>
                  <a:gd name="T18" fmla="*/ 35 w 50"/>
                  <a:gd name="T19" fmla="*/ 151 h 174"/>
                  <a:gd name="T20" fmla="*/ 37 w 50"/>
                  <a:gd name="T21" fmla="*/ 154 h 174"/>
                  <a:gd name="T22" fmla="*/ 40 w 50"/>
                  <a:gd name="T23" fmla="*/ 163 h 174"/>
                  <a:gd name="T24" fmla="*/ 48 w 50"/>
                  <a:gd name="T25" fmla="*/ 174 h 174"/>
                  <a:gd name="T26" fmla="*/ 47 w 50"/>
                  <a:gd name="T27" fmla="*/ 149 h 174"/>
                  <a:gd name="T28" fmla="*/ 46 w 50"/>
                  <a:gd name="T29" fmla="*/ 132 h 174"/>
                  <a:gd name="T30" fmla="*/ 42 w 50"/>
                  <a:gd name="T31" fmla="*/ 98 h 174"/>
                  <a:gd name="T32" fmla="*/ 42 w 50"/>
                  <a:gd name="T33" fmla="*/ 83 h 174"/>
                  <a:gd name="T34" fmla="*/ 42 w 50"/>
                  <a:gd name="T35" fmla="*/ 77 h 174"/>
                  <a:gd name="T36" fmla="*/ 38 w 50"/>
                  <a:gd name="T37" fmla="*/ 75 h 174"/>
                  <a:gd name="T38" fmla="*/ 37 w 50"/>
                  <a:gd name="T39" fmla="*/ 49 h 174"/>
                  <a:gd name="T40" fmla="*/ 29 w 50"/>
                  <a:gd name="T41" fmla="*/ 41 h 174"/>
                  <a:gd name="T42" fmla="*/ 29 w 50"/>
                  <a:gd name="T43" fmla="*/ 30 h 174"/>
                  <a:gd name="T44" fmla="*/ 26 w 50"/>
                  <a:gd name="T45" fmla="*/ 27 h 174"/>
                  <a:gd name="T46" fmla="*/ 24 w 50"/>
                  <a:gd name="T47" fmla="*/ 21 h 174"/>
                  <a:gd name="T48" fmla="*/ 22 w 50"/>
                  <a:gd name="T49" fmla="*/ 13 h 174"/>
                  <a:gd name="T50" fmla="*/ 21 w 50"/>
                  <a:gd name="T51" fmla="*/ 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174">
                    <a:moveTo>
                      <a:pt x="22" y="0"/>
                    </a:moveTo>
                    <a:cubicBezTo>
                      <a:pt x="14" y="12"/>
                      <a:pt x="21" y="24"/>
                      <a:pt x="17" y="37"/>
                    </a:cubicBezTo>
                    <a:cubicBezTo>
                      <a:pt x="14" y="43"/>
                      <a:pt x="0" y="58"/>
                      <a:pt x="9" y="63"/>
                    </a:cubicBezTo>
                    <a:cubicBezTo>
                      <a:pt x="16" y="67"/>
                      <a:pt x="21" y="69"/>
                      <a:pt x="23" y="76"/>
                    </a:cubicBezTo>
                    <a:cubicBezTo>
                      <a:pt x="24" y="79"/>
                      <a:pt x="24" y="80"/>
                      <a:pt x="26" y="82"/>
                    </a:cubicBezTo>
                    <a:cubicBezTo>
                      <a:pt x="28" y="84"/>
                      <a:pt x="31" y="85"/>
                      <a:pt x="32" y="88"/>
                    </a:cubicBezTo>
                    <a:cubicBezTo>
                      <a:pt x="35" y="94"/>
                      <a:pt x="33" y="103"/>
                      <a:pt x="32" y="109"/>
                    </a:cubicBezTo>
                    <a:cubicBezTo>
                      <a:pt x="31" y="115"/>
                      <a:pt x="31" y="120"/>
                      <a:pt x="32" y="125"/>
                    </a:cubicBezTo>
                    <a:cubicBezTo>
                      <a:pt x="34" y="130"/>
                      <a:pt x="35" y="134"/>
                      <a:pt x="35" y="140"/>
                    </a:cubicBezTo>
                    <a:cubicBezTo>
                      <a:pt x="35" y="144"/>
                      <a:pt x="34" y="147"/>
                      <a:pt x="35" y="151"/>
                    </a:cubicBezTo>
                    <a:cubicBezTo>
                      <a:pt x="36" y="152"/>
                      <a:pt x="37" y="153"/>
                      <a:pt x="37" y="154"/>
                    </a:cubicBezTo>
                    <a:cubicBezTo>
                      <a:pt x="39" y="157"/>
                      <a:pt x="38" y="160"/>
                      <a:pt x="40" y="163"/>
                    </a:cubicBezTo>
                    <a:cubicBezTo>
                      <a:pt x="42" y="167"/>
                      <a:pt x="45" y="172"/>
                      <a:pt x="48" y="174"/>
                    </a:cubicBezTo>
                    <a:cubicBezTo>
                      <a:pt x="50" y="166"/>
                      <a:pt x="46" y="157"/>
                      <a:pt x="47" y="149"/>
                    </a:cubicBezTo>
                    <a:cubicBezTo>
                      <a:pt x="49" y="144"/>
                      <a:pt x="46" y="137"/>
                      <a:pt x="46" y="132"/>
                    </a:cubicBezTo>
                    <a:cubicBezTo>
                      <a:pt x="44" y="121"/>
                      <a:pt x="43" y="109"/>
                      <a:pt x="42" y="98"/>
                    </a:cubicBezTo>
                    <a:cubicBezTo>
                      <a:pt x="42" y="93"/>
                      <a:pt x="42" y="88"/>
                      <a:pt x="42" y="83"/>
                    </a:cubicBezTo>
                    <a:cubicBezTo>
                      <a:pt x="42" y="82"/>
                      <a:pt x="43" y="78"/>
                      <a:pt x="42" y="77"/>
                    </a:cubicBezTo>
                    <a:cubicBezTo>
                      <a:pt x="41" y="74"/>
                      <a:pt x="41" y="76"/>
                      <a:pt x="38" y="75"/>
                    </a:cubicBezTo>
                    <a:cubicBezTo>
                      <a:pt x="30" y="70"/>
                      <a:pt x="38" y="56"/>
                      <a:pt x="37" y="49"/>
                    </a:cubicBezTo>
                    <a:cubicBezTo>
                      <a:pt x="33" y="48"/>
                      <a:pt x="31" y="46"/>
                      <a:pt x="29" y="41"/>
                    </a:cubicBezTo>
                    <a:cubicBezTo>
                      <a:pt x="28" y="37"/>
                      <a:pt x="31" y="33"/>
                      <a:pt x="29" y="30"/>
                    </a:cubicBezTo>
                    <a:cubicBezTo>
                      <a:pt x="29" y="29"/>
                      <a:pt x="27" y="28"/>
                      <a:pt x="26" y="27"/>
                    </a:cubicBezTo>
                    <a:cubicBezTo>
                      <a:pt x="25" y="25"/>
                      <a:pt x="24" y="23"/>
                      <a:pt x="24" y="21"/>
                    </a:cubicBezTo>
                    <a:cubicBezTo>
                      <a:pt x="23" y="18"/>
                      <a:pt x="22" y="16"/>
                      <a:pt x="22" y="13"/>
                    </a:cubicBezTo>
                    <a:cubicBezTo>
                      <a:pt x="21" y="10"/>
                      <a:pt x="22" y="7"/>
                      <a:pt x="21" y="4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89" name="Freeform 399"/>
              <p:cNvSpPr>
                <a:spLocks/>
              </p:cNvSpPr>
              <p:nvPr/>
            </p:nvSpPr>
            <p:spPr bwMode="auto">
              <a:xfrm>
                <a:off x="4343" y="1647"/>
                <a:ext cx="138" cy="295"/>
              </a:xfrm>
              <a:custGeom>
                <a:avLst/>
                <a:gdLst>
                  <a:gd name="T0" fmla="*/ 34 w 93"/>
                  <a:gd name="T1" fmla="*/ 4 h 199"/>
                  <a:gd name="T2" fmla="*/ 20 w 93"/>
                  <a:gd name="T3" fmla="*/ 15 h 199"/>
                  <a:gd name="T4" fmla="*/ 12 w 93"/>
                  <a:gd name="T5" fmla="*/ 49 h 199"/>
                  <a:gd name="T6" fmla="*/ 4 w 93"/>
                  <a:gd name="T7" fmla="*/ 77 h 199"/>
                  <a:gd name="T8" fmla="*/ 17 w 93"/>
                  <a:gd name="T9" fmla="*/ 103 h 199"/>
                  <a:gd name="T10" fmla="*/ 16 w 93"/>
                  <a:gd name="T11" fmla="*/ 131 h 199"/>
                  <a:gd name="T12" fmla="*/ 26 w 93"/>
                  <a:gd name="T13" fmla="*/ 152 h 199"/>
                  <a:gd name="T14" fmla="*/ 27 w 93"/>
                  <a:gd name="T15" fmla="*/ 164 h 199"/>
                  <a:gd name="T16" fmla="*/ 30 w 93"/>
                  <a:gd name="T17" fmla="*/ 175 h 199"/>
                  <a:gd name="T18" fmla="*/ 31 w 93"/>
                  <a:gd name="T19" fmla="*/ 199 h 199"/>
                  <a:gd name="T20" fmla="*/ 37 w 93"/>
                  <a:gd name="T21" fmla="*/ 185 h 199"/>
                  <a:gd name="T22" fmla="*/ 47 w 93"/>
                  <a:gd name="T23" fmla="*/ 170 h 199"/>
                  <a:gd name="T24" fmla="*/ 56 w 93"/>
                  <a:gd name="T25" fmla="*/ 166 h 199"/>
                  <a:gd name="T26" fmla="*/ 55 w 93"/>
                  <a:gd name="T27" fmla="*/ 152 h 199"/>
                  <a:gd name="T28" fmla="*/ 68 w 93"/>
                  <a:gd name="T29" fmla="*/ 94 h 199"/>
                  <a:gd name="T30" fmla="*/ 69 w 93"/>
                  <a:gd name="T31" fmla="*/ 81 h 199"/>
                  <a:gd name="T32" fmla="*/ 79 w 93"/>
                  <a:gd name="T33" fmla="*/ 71 h 199"/>
                  <a:gd name="T34" fmla="*/ 83 w 93"/>
                  <a:gd name="T35" fmla="*/ 61 h 199"/>
                  <a:gd name="T36" fmla="*/ 90 w 93"/>
                  <a:gd name="T37" fmla="*/ 49 h 199"/>
                  <a:gd name="T38" fmla="*/ 90 w 93"/>
                  <a:gd name="T39" fmla="*/ 37 h 199"/>
                  <a:gd name="T40" fmla="*/ 78 w 93"/>
                  <a:gd name="T41" fmla="*/ 42 h 199"/>
                  <a:gd name="T42" fmla="*/ 46 w 93"/>
                  <a:gd name="T43" fmla="*/ 61 h 199"/>
                  <a:gd name="T44" fmla="*/ 44 w 93"/>
                  <a:gd name="T45" fmla="*/ 55 h 199"/>
                  <a:gd name="T46" fmla="*/ 47 w 93"/>
                  <a:gd name="T47" fmla="*/ 45 h 199"/>
                  <a:gd name="T48" fmla="*/ 37 w 93"/>
                  <a:gd name="T49" fmla="*/ 37 h 199"/>
                  <a:gd name="T50" fmla="*/ 37 w 93"/>
                  <a:gd name="T51" fmla="*/ 20 h 199"/>
                  <a:gd name="T52" fmla="*/ 34 w 93"/>
                  <a:gd name="T53" fmla="*/ 7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3" h="199">
                    <a:moveTo>
                      <a:pt x="34" y="4"/>
                    </a:moveTo>
                    <a:cubicBezTo>
                      <a:pt x="23" y="3"/>
                      <a:pt x="16" y="0"/>
                      <a:pt x="20" y="15"/>
                    </a:cubicBezTo>
                    <a:cubicBezTo>
                      <a:pt x="23" y="31"/>
                      <a:pt x="21" y="37"/>
                      <a:pt x="12" y="49"/>
                    </a:cubicBezTo>
                    <a:cubicBezTo>
                      <a:pt x="6" y="56"/>
                      <a:pt x="0" y="68"/>
                      <a:pt x="4" y="77"/>
                    </a:cubicBezTo>
                    <a:cubicBezTo>
                      <a:pt x="8" y="88"/>
                      <a:pt x="18" y="91"/>
                      <a:pt x="17" y="103"/>
                    </a:cubicBezTo>
                    <a:cubicBezTo>
                      <a:pt x="16" y="113"/>
                      <a:pt x="13" y="121"/>
                      <a:pt x="16" y="131"/>
                    </a:cubicBezTo>
                    <a:cubicBezTo>
                      <a:pt x="19" y="139"/>
                      <a:pt x="26" y="143"/>
                      <a:pt x="26" y="152"/>
                    </a:cubicBezTo>
                    <a:cubicBezTo>
                      <a:pt x="26" y="157"/>
                      <a:pt x="25" y="159"/>
                      <a:pt x="27" y="164"/>
                    </a:cubicBezTo>
                    <a:cubicBezTo>
                      <a:pt x="28" y="167"/>
                      <a:pt x="30" y="171"/>
                      <a:pt x="30" y="175"/>
                    </a:cubicBezTo>
                    <a:cubicBezTo>
                      <a:pt x="31" y="183"/>
                      <a:pt x="29" y="190"/>
                      <a:pt x="31" y="199"/>
                    </a:cubicBezTo>
                    <a:cubicBezTo>
                      <a:pt x="39" y="197"/>
                      <a:pt x="36" y="190"/>
                      <a:pt x="37" y="185"/>
                    </a:cubicBezTo>
                    <a:cubicBezTo>
                      <a:pt x="38" y="179"/>
                      <a:pt x="42" y="173"/>
                      <a:pt x="47" y="170"/>
                    </a:cubicBezTo>
                    <a:cubicBezTo>
                      <a:pt x="50" y="169"/>
                      <a:pt x="55" y="169"/>
                      <a:pt x="56" y="166"/>
                    </a:cubicBezTo>
                    <a:cubicBezTo>
                      <a:pt x="57" y="163"/>
                      <a:pt x="55" y="155"/>
                      <a:pt x="55" y="152"/>
                    </a:cubicBezTo>
                    <a:cubicBezTo>
                      <a:pt x="53" y="131"/>
                      <a:pt x="71" y="116"/>
                      <a:pt x="68" y="94"/>
                    </a:cubicBezTo>
                    <a:cubicBezTo>
                      <a:pt x="68" y="88"/>
                      <a:pt x="66" y="86"/>
                      <a:pt x="69" y="81"/>
                    </a:cubicBezTo>
                    <a:cubicBezTo>
                      <a:pt x="72" y="77"/>
                      <a:pt x="77" y="75"/>
                      <a:pt x="79" y="71"/>
                    </a:cubicBezTo>
                    <a:cubicBezTo>
                      <a:pt x="81" y="68"/>
                      <a:pt x="82" y="64"/>
                      <a:pt x="83" y="61"/>
                    </a:cubicBezTo>
                    <a:cubicBezTo>
                      <a:pt x="85" y="56"/>
                      <a:pt x="88" y="54"/>
                      <a:pt x="90" y="49"/>
                    </a:cubicBezTo>
                    <a:cubicBezTo>
                      <a:pt x="92" y="45"/>
                      <a:pt x="93" y="40"/>
                      <a:pt x="90" y="37"/>
                    </a:cubicBezTo>
                    <a:cubicBezTo>
                      <a:pt x="84" y="31"/>
                      <a:pt x="82" y="37"/>
                      <a:pt x="78" y="42"/>
                    </a:cubicBezTo>
                    <a:cubicBezTo>
                      <a:pt x="72" y="48"/>
                      <a:pt x="53" y="73"/>
                      <a:pt x="46" y="61"/>
                    </a:cubicBezTo>
                    <a:cubicBezTo>
                      <a:pt x="45" y="60"/>
                      <a:pt x="44" y="56"/>
                      <a:pt x="44" y="55"/>
                    </a:cubicBezTo>
                    <a:cubicBezTo>
                      <a:pt x="44" y="51"/>
                      <a:pt x="48" y="47"/>
                      <a:pt x="47" y="45"/>
                    </a:cubicBezTo>
                    <a:cubicBezTo>
                      <a:pt x="46" y="40"/>
                      <a:pt x="39" y="44"/>
                      <a:pt x="37" y="37"/>
                    </a:cubicBezTo>
                    <a:cubicBezTo>
                      <a:pt x="36" y="32"/>
                      <a:pt x="38" y="26"/>
                      <a:pt x="37" y="20"/>
                    </a:cubicBezTo>
                    <a:cubicBezTo>
                      <a:pt x="37" y="16"/>
                      <a:pt x="34" y="12"/>
                      <a:pt x="34" y="7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90" name="Freeform 400"/>
              <p:cNvSpPr>
                <a:spLocks/>
              </p:cNvSpPr>
              <p:nvPr/>
            </p:nvSpPr>
            <p:spPr bwMode="auto">
              <a:xfrm>
                <a:off x="4300" y="1608"/>
                <a:ext cx="60" cy="202"/>
              </a:xfrm>
              <a:custGeom>
                <a:avLst/>
                <a:gdLst>
                  <a:gd name="T0" fmla="*/ 41 w 41"/>
                  <a:gd name="T1" fmla="*/ 0 h 136"/>
                  <a:gd name="T2" fmla="*/ 19 w 41"/>
                  <a:gd name="T3" fmla="*/ 29 h 136"/>
                  <a:gd name="T4" fmla="*/ 17 w 41"/>
                  <a:gd name="T5" fmla="*/ 69 h 136"/>
                  <a:gd name="T6" fmla="*/ 9 w 41"/>
                  <a:gd name="T7" fmla="*/ 103 h 136"/>
                  <a:gd name="T8" fmla="*/ 16 w 41"/>
                  <a:gd name="T9" fmla="*/ 119 h 136"/>
                  <a:gd name="T10" fmla="*/ 18 w 41"/>
                  <a:gd name="T11" fmla="*/ 136 h 136"/>
                  <a:gd name="T12" fmla="*/ 4 w 41"/>
                  <a:gd name="T13" fmla="*/ 110 h 136"/>
                  <a:gd name="T14" fmla="*/ 1 w 41"/>
                  <a:gd name="T15" fmla="*/ 87 h 136"/>
                  <a:gd name="T16" fmla="*/ 8 w 41"/>
                  <a:gd name="T17" fmla="*/ 70 h 136"/>
                  <a:gd name="T18" fmla="*/ 14 w 41"/>
                  <a:gd name="T19" fmla="*/ 50 h 136"/>
                  <a:gd name="T20" fmla="*/ 15 w 41"/>
                  <a:gd name="T21" fmla="*/ 26 h 136"/>
                  <a:gd name="T22" fmla="*/ 22 w 41"/>
                  <a:gd name="T23" fmla="*/ 8 h 136"/>
                  <a:gd name="T24" fmla="*/ 41 w 41"/>
                  <a:gd name="T25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" h="136">
                    <a:moveTo>
                      <a:pt x="41" y="0"/>
                    </a:moveTo>
                    <a:cubicBezTo>
                      <a:pt x="28" y="5"/>
                      <a:pt x="19" y="16"/>
                      <a:pt x="19" y="29"/>
                    </a:cubicBezTo>
                    <a:cubicBezTo>
                      <a:pt x="19" y="44"/>
                      <a:pt x="25" y="55"/>
                      <a:pt x="17" y="69"/>
                    </a:cubicBezTo>
                    <a:cubicBezTo>
                      <a:pt x="10" y="80"/>
                      <a:pt x="6" y="90"/>
                      <a:pt x="9" y="103"/>
                    </a:cubicBezTo>
                    <a:cubicBezTo>
                      <a:pt x="10" y="109"/>
                      <a:pt x="14" y="113"/>
                      <a:pt x="16" y="119"/>
                    </a:cubicBezTo>
                    <a:cubicBezTo>
                      <a:pt x="18" y="125"/>
                      <a:pt x="18" y="130"/>
                      <a:pt x="18" y="136"/>
                    </a:cubicBezTo>
                    <a:cubicBezTo>
                      <a:pt x="19" y="126"/>
                      <a:pt x="7" y="119"/>
                      <a:pt x="4" y="110"/>
                    </a:cubicBezTo>
                    <a:cubicBezTo>
                      <a:pt x="1" y="103"/>
                      <a:pt x="0" y="94"/>
                      <a:pt x="1" y="87"/>
                    </a:cubicBezTo>
                    <a:cubicBezTo>
                      <a:pt x="2" y="81"/>
                      <a:pt x="6" y="76"/>
                      <a:pt x="8" y="70"/>
                    </a:cubicBezTo>
                    <a:cubicBezTo>
                      <a:pt x="11" y="63"/>
                      <a:pt x="13" y="57"/>
                      <a:pt x="14" y="50"/>
                    </a:cubicBezTo>
                    <a:cubicBezTo>
                      <a:pt x="15" y="42"/>
                      <a:pt x="14" y="34"/>
                      <a:pt x="15" y="26"/>
                    </a:cubicBezTo>
                    <a:cubicBezTo>
                      <a:pt x="16" y="20"/>
                      <a:pt x="18" y="13"/>
                      <a:pt x="22" y="8"/>
                    </a:cubicBezTo>
                    <a:cubicBezTo>
                      <a:pt x="26" y="4"/>
                      <a:pt x="34" y="0"/>
                      <a:pt x="41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91" name="Freeform 401"/>
              <p:cNvSpPr>
                <a:spLocks/>
              </p:cNvSpPr>
              <p:nvPr/>
            </p:nvSpPr>
            <p:spPr bwMode="auto">
              <a:xfrm>
                <a:off x="4239" y="2431"/>
                <a:ext cx="46" cy="98"/>
              </a:xfrm>
              <a:custGeom>
                <a:avLst/>
                <a:gdLst>
                  <a:gd name="T0" fmla="*/ 16 w 31"/>
                  <a:gd name="T1" fmla="*/ 0 h 66"/>
                  <a:gd name="T2" fmla="*/ 17 w 31"/>
                  <a:gd name="T3" fmla="*/ 0 h 66"/>
                  <a:gd name="T4" fmla="*/ 6 w 31"/>
                  <a:gd name="T5" fmla="*/ 25 h 66"/>
                  <a:gd name="T6" fmla="*/ 9 w 31"/>
                  <a:gd name="T7" fmla="*/ 47 h 66"/>
                  <a:gd name="T8" fmla="*/ 21 w 31"/>
                  <a:gd name="T9" fmla="*/ 54 h 66"/>
                  <a:gd name="T10" fmla="*/ 31 w 31"/>
                  <a:gd name="T11" fmla="*/ 66 h 66"/>
                  <a:gd name="T12" fmla="*/ 17 w 31"/>
                  <a:gd name="T13" fmla="*/ 55 h 66"/>
                  <a:gd name="T14" fmla="*/ 1 w 31"/>
                  <a:gd name="T15" fmla="*/ 41 h 66"/>
                  <a:gd name="T16" fmla="*/ 6 w 31"/>
                  <a:gd name="T17" fmla="*/ 19 h 66"/>
                  <a:gd name="T18" fmla="*/ 15 w 31"/>
                  <a:gd name="T19" fmla="*/ 1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66">
                    <a:moveTo>
                      <a:pt x="16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5" y="9"/>
                      <a:pt x="8" y="16"/>
                      <a:pt x="6" y="25"/>
                    </a:cubicBezTo>
                    <a:cubicBezTo>
                      <a:pt x="4" y="32"/>
                      <a:pt x="5" y="41"/>
                      <a:pt x="9" y="47"/>
                    </a:cubicBezTo>
                    <a:cubicBezTo>
                      <a:pt x="12" y="52"/>
                      <a:pt x="16" y="53"/>
                      <a:pt x="21" y="54"/>
                    </a:cubicBezTo>
                    <a:cubicBezTo>
                      <a:pt x="27" y="55"/>
                      <a:pt x="30" y="60"/>
                      <a:pt x="31" y="66"/>
                    </a:cubicBezTo>
                    <a:cubicBezTo>
                      <a:pt x="28" y="59"/>
                      <a:pt x="24" y="58"/>
                      <a:pt x="17" y="55"/>
                    </a:cubicBezTo>
                    <a:cubicBezTo>
                      <a:pt x="10" y="53"/>
                      <a:pt x="3" y="48"/>
                      <a:pt x="1" y="41"/>
                    </a:cubicBezTo>
                    <a:cubicBezTo>
                      <a:pt x="0" y="33"/>
                      <a:pt x="2" y="25"/>
                      <a:pt x="6" y="19"/>
                    </a:cubicBezTo>
                    <a:cubicBezTo>
                      <a:pt x="10" y="13"/>
                      <a:pt x="13" y="8"/>
                      <a:pt x="15" y="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92" name="Freeform 402"/>
              <p:cNvSpPr>
                <a:spLocks/>
              </p:cNvSpPr>
              <p:nvPr/>
            </p:nvSpPr>
            <p:spPr bwMode="auto">
              <a:xfrm>
                <a:off x="3571" y="1118"/>
                <a:ext cx="331" cy="555"/>
              </a:xfrm>
              <a:custGeom>
                <a:avLst/>
                <a:gdLst>
                  <a:gd name="T0" fmla="*/ 111 w 223"/>
                  <a:gd name="T1" fmla="*/ 30 h 374"/>
                  <a:gd name="T2" fmla="*/ 126 w 223"/>
                  <a:gd name="T3" fmla="*/ 30 h 374"/>
                  <a:gd name="T4" fmla="*/ 129 w 223"/>
                  <a:gd name="T5" fmla="*/ 73 h 374"/>
                  <a:gd name="T6" fmla="*/ 141 w 223"/>
                  <a:gd name="T7" fmla="*/ 111 h 374"/>
                  <a:gd name="T8" fmla="*/ 142 w 223"/>
                  <a:gd name="T9" fmla="*/ 149 h 374"/>
                  <a:gd name="T10" fmla="*/ 156 w 223"/>
                  <a:gd name="T11" fmla="*/ 165 h 374"/>
                  <a:gd name="T12" fmla="*/ 137 w 223"/>
                  <a:gd name="T13" fmla="*/ 187 h 374"/>
                  <a:gd name="T14" fmla="*/ 102 w 223"/>
                  <a:gd name="T15" fmla="*/ 191 h 374"/>
                  <a:gd name="T16" fmla="*/ 85 w 223"/>
                  <a:gd name="T17" fmla="*/ 229 h 374"/>
                  <a:gd name="T18" fmla="*/ 47 w 223"/>
                  <a:gd name="T19" fmla="*/ 236 h 374"/>
                  <a:gd name="T20" fmla="*/ 5 w 223"/>
                  <a:gd name="T21" fmla="*/ 260 h 374"/>
                  <a:gd name="T22" fmla="*/ 0 w 223"/>
                  <a:gd name="T23" fmla="*/ 296 h 374"/>
                  <a:gd name="T24" fmla="*/ 36 w 223"/>
                  <a:gd name="T25" fmla="*/ 348 h 374"/>
                  <a:gd name="T26" fmla="*/ 68 w 223"/>
                  <a:gd name="T27" fmla="*/ 374 h 374"/>
                  <a:gd name="T28" fmla="*/ 57 w 223"/>
                  <a:gd name="T29" fmla="*/ 353 h 374"/>
                  <a:gd name="T30" fmla="*/ 68 w 223"/>
                  <a:gd name="T31" fmla="*/ 314 h 374"/>
                  <a:gd name="T32" fmla="*/ 51 w 223"/>
                  <a:gd name="T33" fmla="*/ 315 h 374"/>
                  <a:gd name="T34" fmla="*/ 43 w 223"/>
                  <a:gd name="T35" fmla="*/ 298 h 374"/>
                  <a:gd name="T36" fmla="*/ 33 w 223"/>
                  <a:gd name="T37" fmla="*/ 290 h 374"/>
                  <a:gd name="T38" fmla="*/ 63 w 223"/>
                  <a:gd name="T39" fmla="*/ 269 h 374"/>
                  <a:gd name="T40" fmla="*/ 63 w 223"/>
                  <a:gd name="T41" fmla="*/ 257 h 374"/>
                  <a:gd name="T42" fmla="*/ 77 w 223"/>
                  <a:gd name="T43" fmla="*/ 246 h 374"/>
                  <a:gd name="T44" fmla="*/ 108 w 223"/>
                  <a:gd name="T45" fmla="*/ 257 h 374"/>
                  <a:gd name="T46" fmla="*/ 117 w 223"/>
                  <a:gd name="T47" fmla="*/ 246 h 374"/>
                  <a:gd name="T48" fmla="*/ 140 w 223"/>
                  <a:gd name="T49" fmla="*/ 269 h 374"/>
                  <a:gd name="T50" fmla="*/ 118 w 223"/>
                  <a:gd name="T51" fmla="*/ 231 h 374"/>
                  <a:gd name="T52" fmla="*/ 136 w 223"/>
                  <a:gd name="T53" fmla="*/ 201 h 374"/>
                  <a:gd name="T54" fmla="*/ 157 w 223"/>
                  <a:gd name="T55" fmla="*/ 197 h 374"/>
                  <a:gd name="T56" fmla="*/ 175 w 223"/>
                  <a:gd name="T57" fmla="*/ 175 h 374"/>
                  <a:gd name="T58" fmla="*/ 188 w 223"/>
                  <a:gd name="T59" fmla="*/ 152 h 374"/>
                  <a:gd name="T60" fmla="*/ 186 w 223"/>
                  <a:gd name="T61" fmla="*/ 133 h 374"/>
                  <a:gd name="T62" fmla="*/ 204 w 223"/>
                  <a:gd name="T63" fmla="*/ 119 h 374"/>
                  <a:gd name="T64" fmla="*/ 223 w 223"/>
                  <a:gd name="T65" fmla="*/ 79 h 374"/>
                  <a:gd name="T66" fmla="*/ 197 w 223"/>
                  <a:gd name="T67" fmla="*/ 98 h 374"/>
                  <a:gd name="T68" fmla="*/ 179 w 223"/>
                  <a:gd name="T69" fmla="*/ 122 h 374"/>
                  <a:gd name="T70" fmla="*/ 162 w 223"/>
                  <a:gd name="T71" fmla="*/ 134 h 374"/>
                  <a:gd name="T72" fmla="*/ 167 w 223"/>
                  <a:gd name="T73" fmla="*/ 98 h 374"/>
                  <a:gd name="T74" fmla="*/ 154 w 223"/>
                  <a:gd name="T75" fmla="*/ 70 h 374"/>
                  <a:gd name="T76" fmla="*/ 161 w 223"/>
                  <a:gd name="T77" fmla="*/ 30 h 374"/>
                  <a:gd name="T78" fmla="*/ 161 w 223"/>
                  <a:gd name="T79" fmla="*/ 0 h 374"/>
                  <a:gd name="T80" fmla="*/ 120 w 223"/>
                  <a:gd name="T81" fmla="*/ 27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3" h="374">
                    <a:moveTo>
                      <a:pt x="111" y="30"/>
                    </a:moveTo>
                    <a:cubicBezTo>
                      <a:pt x="112" y="24"/>
                      <a:pt x="122" y="27"/>
                      <a:pt x="126" y="30"/>
                    </a:cubicBezTo>
                    <a:cubicBezTo>
                      <a:pt x="143" y="41"/>
                      <a:pt x="132" y="60"/>
                      <a:pt x="129" y="73"/>
                    </a:cubicBezTo>
                    <a:cubicBezTo>
                      <a:pt x="147" y="74"/>
                      <a:pt x="148" y="99"/>
                      <a:pt x="141" y="111"/>
                    </a:cubicBezTo>
                    <a:cubicBezTo>
                      <a:pt x="157" y="103"/>
                      <a:pt x="147" y="143"/>
                      <a:pt x="142" y="149"/>
                    </a:cubicBezTo>
                    <a:cubicBezTo>
                      <a:pt x="150" y="149"/>
                      <a:pt x="155" y="158"/>
                      <a:pt x="156" y="165"/>
                    </a:cubicBezTo>
                    <a:cubicBezTo>
                      <a:pt x="158" y="181"/>
                      <a:pt x="148" y="182"/>
                      <a:pt x="137" y="187"/>
                    </a:cubicBezTo>
                    <a:cubicBezTo>
                      <a:pt x="138" y="202"/>
                      <a:pt x="109" y="195"/>
                      <a:pt x="102" y="191"/>
                    </a:cubicBezTo>
                    <a:cubicBezTo>
                      <a:pt x="102" y="205"/>
                      <a:pt x="98" y="220"/>
                      <a:pt x="85" y="229"/>
                    </a:cubicBezTo>
                    <a:cubicBezTo>
                      <a:pt x="76" y="235"/>
                      <a:pt x="56" y="245"/>
                      <a:pt x="47" y="236"/>
                    </a:cubicBezTo>
                    <a:cubicBezTo>
                      <a:pt x="53" y="262"/>
                      <a:pt x="24" y="272"/>
                      <a:pt x="5" y="260"/>
                    </a:cubicBezTo>
                    <a:cubicBezTo>
                      <a:pt x="21" y="267"/>
                      <a:pt x="15" y="292"/>
                      <a:pt x="0" y="296"/>
                    </a:cubicBezTo>
                    <a:cubicBezTo>
                      <a:pt x="20" y="296"/>
                      <a:pt x="52" y="328"/>
                      <a:pt x="36" y="348"/>
                    </a:cubicBezTo>
                    <a:cubicBezTo>
                      <a:pt x="47" y="337"/>
                      <a:pt x="68" y="365"/>
                      <a:pt x="68" y="374"/>
                    </a:cubicBezTo>
                    <a:cubicBezTo>
                      <a:pt x="61" y="373"/>
                      <a:pt x="58" y="359"/>
                      <a:pt x="57" y="353"/>
                    </a:cubicBezTo>
                    <a:cubicBezTo>
                      <a:pt x="53" y="336"/>
                      <a:pt x="55" y="325"/>
                      <a:pt x="68" y="314"/>
                    </a:cubicBezTo>
                    <a:cubicBezTo>
                      <a:pt x="62" y="313"/>
                      <a:pt x="57" y="317"/>
                      <a:pt x="51" y="315"/>
                    </a:cubicBezTo>
                    <a:cubicBezTo>
                      <a:pt x="44" y="313"/>
                      <a:pt x="39" y="304"/>
                      <a:pt x="43" y="298"/>
                    </a:cubicBezTo>
                    <a:cubicBezTo>
                      <a:pt x="37" y="303"/>
                      <a:pt x="32" y="297"/>
                      <a:pt x="33" y="290"/>
                    </a:cubicBezTo>
                    <a:cubicBezTo>
                      <a:pt x="35" y="277"/>
                      <a:pt x="57" y="279"/>
                      <a:pt x="63" y="269"/>
                    </a:cubicBezTo>
                    <a:cubicBezTo>
                      <a:pt x="65" y="265"/>
                      <a:pt x="61" y="262"/>
                      <a:pt x="63" y="257"/>
                    </a:cubicBezTo>
                    <a:cubicBezTo>
                      <a:pt x="65" y="252"/>
                      <a:pt x="72" y="247"/>
                      <a:pt x="77" y="246"/>
                    </a:cubicBezTo>
                    <a:cubicBezTo>
                      <a:pt x="88" y="243"/>
                      <a:pt x="103" y="246"/>
                      <a:pt x="108" y="257"/>
                    </a:cubicBezTo>
                    <a:cubicBezTo>
                      <a:pt x="101" y="251"/>
                      <a:pt x="111" y="246"/>
                      <a:pt x="117" y="246"/>
                    </a:cubicBezTo>
                    <a:cubicBezTo>
                      <a:pt x="128" y="247"/>
                      <a:pt x="139" y="259"/>
                      <a:pt x="140" y="269"/>
                    </a:cubicBezTo>
                    <a:cubicBezTo>
                      <a:pt x="132" y="259"/>
                      <a:pt x="121" y="245"/>
                      <a:pt x="118" y="231"/>
                    </a:cubicBezTo>
                    <a:cubicBezTo>
                      <a:pt x="116" y="222"/>
                      <a:pt x="121" y="191"/>
                      <a:pt x="136" y="201"/>
                    </a:cubicBezTo>
                    <a:cubicBezTo>
                      <a:pt x="134" y="192"/>
                      <a:pt x="153" y="190"/>
                      <a:pt x="157" y="197"/>
                    </a:cubicBezTo>
                    <a:cubicBezTo>
                      <a:pt x="152" y="187"/>
                      <a:pt x="162" y="174"/>
                      <a:pt x="175" y="175"/>
                    </a:cubicBezTo>
                    <a:cubicBezTo>
                      <a:pt x="161" y="169"/>
                      <a:pt x="180" y="153"/>
                      <a:pt x="188" y="152"/>
                    </a:cubicBezTo>
                    <a:cubicBezTo>
                      <a:pt x="183" y="161"/>
                      <a:pt x="182" y="139"/>
                      <a:pt x="186" y="133"/>
                    </a:cubicBezTo>
                    <a:cubicBezTo>
                      <a:pt x="190" y="127"/>
                      <a:pt x="197" y="121"/>
                      <a:pt x="204" y="119"/>
                    </a:cubicBezTo>
                    <a:cubicBezTo>
                      <a:pt x="199" y="106"/>
                      <a:pt x="204" y="79"/>
                      <a:pt x="223" y="79"/>
                    </a:cubicBezTo>
                    <a:cubicBezTo>
                      <a:pt x="220" y="85"/>
                      <a:pt x="202" y="103"/>
                      <a:pt x="197" y="98"/>
                    </a:cubicBezTo>
                    <a:cubicBezTo>
                      <a:pt x="198" y="110"/>
                      <a:pt x="192" y="122"/>
                      <a:pt x="179" y="122"/>
                    </a:cubicBezTo>
                    <a:cubicBezTo>
                      <a:pt x="179" y="131"/>
                      <a:pt x="170" y="142"/>
                      <a:pt x="162" y="134"/>
                    </a:cubicBezTo>
                    <a:cubicBezTo>
                      <a:pt x="155" y="127"/>
                      <a:pt x="163" y="105"/>
                      <a:pt x="167" y="98"/>
                    </a:cubicBezTo>
                    <a:cubicBezTo>
                      <a:pt x="153" y="109"/>
                      <a:pt x="148" y="79"/>
                      <a:pt x="154" y="70"/>
                    </a:cubicBezTo>
                    <a:cubicBezTo>
                      <a:pt x="130" y="66"/>
                      <a:pt x="153" y="38"/>
                      <a:pt x="161" y="30"/>
                    </a:cubicBezTo>
                    <a:cubicBezTo>
                      <a:pt x="148" y="31"/>
                      <a:pt x="155" y="6"/>
                      <a:pt x="161" y="0"/>
                    </a:cubicBezTo>
                    <a:cubicBezTo>
                      <a:pt x="150" y="5"/>
                      <a:pt x="136" y="37"/>
                      <a:pt x="120" y="27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93" name="Freeform 403"/>
              <p:cNvSpPr>
                <a:spLocks/>
              </p:cNvSpPr>
              <p:nvPr/>
            </p:nvSpPr>
            <p:spPr bwMode="auto">
              <a:xfrm>
                <a:off x="3940" y="1067"/>
                <a:ext cx="388" cy="641"/>
              </a:xfrm>
              <a:custGeom>
                <a:avLst/>
                <a:gdLst>
                  <a:gd name="T0" fmla="*/ 76 w 261"/>
                  <a:gd name="T1" fmla="*/ 11 h 431"/>
                  <a:gd name="T2" fmla="*/ 78 w 261"/>
                  <a:gd name="T3" fmla="*/ 11 h 431"/>
                  <a:gd name="T4" fmla="*/ 93 w 261"/>
                  <a:gd name="T5" fmla="*/ 22 h 431"/>
                  <a:gd name="T6" fmla="*/ 76 w 261"/>
                  <a:gd name="T7" fmla="*/ 52 h 431"/>
                  <a:gd name="T8" fmla="*/ 79 w 261"/>
                  <a:gd name="T9" fmla="*/ 80 h 431"/>
                  <a:gd name="T10" fmla="*/ 74 w 261"/>
                  <a:gd name="T11" fmla="*/ 107 h 431"/>
                  <a:gd name="T12" fmla="*/ 47 w 261"/>
                  <a:gd name="T13" fmla="*/ 100 h 431"/>
                  <a:gd name="T14" fmla="*/ 15 w 261"/>
                  <a:gd name="T15" fmla="*/ 100 h 431"/>
                  <a:gd name="T16" fmla="*/ 12 w 261"/>
                  <a:gd name="T17" fmla="*/ 102 h 431"/>
                  <a:gd name="T18" fmla="*/ 29 w 261"/>
                  <a:gd name="T19" fmla="*/ 126 h 431"/>
                  <a:gd name="T20" fmla="*/ 45 w 261"/>
                  <a:gd name="T21" fmla="*/ 129 h 431"/>
                  <a:gd name="T22" fmla="*/ 73 w 261"/>
                  <a:gd name="T23" fmla="*/ 124 h 431"/>
                  <a:gd name="T24" fmla="*/ 98 w 261"/>
                  <a:gd name="T25" fmla="*/ 116 h 431"/>
                  <a:gd name="T26" fmla="*/ 119 w 261"/>
                  <a:gd name="T27" fmla="*/ 131 h 431"/>
                  <a:gd name="T28" fmla="*/ 116 w 261"/>
                  <a:gd name="T29" fmla="*/ 154 h 431"/>
                  <a:gd name="T30" fmla="*/ 147 w 261"/>
                  <a:gd name="T31" fmla="*/ 203 h 431"/>
                  <a:gd name="T32" fmla="*/ 150 w 261"/>
                  <a:gd name="T33" fmla="*/ 246 h 431"/>
                  <a:gd name="T34" fmla="*/ 112 w 261"/>
                  <a:gd name="T35" fmla="*/ 259 h 431"/>
                  <a:gd name="T36" fmla="*/ 73 w 261"/>
                  <a:gd name="T37" fmla="*/ 272 h 431"/>
                  <a:gd name="T38" fmla="*/ 26 w 261"/>
                  <a:gd name="T39" fmla="*/ 269 h 431"/>
                  <a:gd name="T40" fmla="*/ 0 w 261"/>
                  <a:gd name="T41" fmla="*/ 273 h 431"/>
                  <a:gd name="T42" fmla="*/ 10 w 261"/>
                  <a:gd name="T43" fmla="*/ 300 h 431"/>
                  <a:gd name="T44" fmla="*/ 42 w 261"/>
                  <a:gd name="T45" fmla="*/ 342 h 431"/>
                  <a:gd name="T46" fmla="*/ 75 w 261"/>
                  <a:gd name="T47" fmla="*/ 401 h 431"/>
                  <a:gd name="T48" fmla="*/ 84 w 261"/>
                  <a:gd name="T49" fmla="*/ 396 h 431"/>
                  <a:gd name="T50" fmla="*/ 99 w 261"/>
                  <a:gd name="T51" fmla="*/ 431 h 431"/>
                  <a:gd name="T52" fmla="*/ 97 w 261"/>
                  <a:gd name="T53" fmla="*/ 373 h 431"/>
                  <a:gd name="T54" fmla="*/ 102 w 261"/>
                  <a:gd name="T55" fmla="*/ 348 h 431"/>
                  <a:gd name="T56" fmla="*/ 73 w 261"/>
                  <a:gd name="T57" fmla="*/ 324 h 431"/>
                  <a:gd name="T58" fmla="*/ 52 w 261"/>
                  <a:gd name="T59" fmla="*/ 308 h 431"/>
                  <a:gd name="T60" fmla="*/ 73 w 261"/>
                  <a:gd name="T61" fmla="*/ 303 h 431"/>
                  <a:gd name="T62" fmla="*/ 113 w 261"/>
                  <a:gd name="T63" fmla="*/ 308 h 431"/>
                  <a:gd name="T64" fmla="*/ 142 w 261"/>
                  <a:gd name="T65" fmla="*/ 284 h 431"/>
                  <a:gd name="T66" fmla="*/ 166 w 261"/>
                  <a:gd name="T67" fmla="*/ 265 h 431"/>
                  <a:gd name="T68" fmla="*/ 190 w 261"/>
                  <a:gd name="T69" fmla="*/ 246 h 431"/>
                  <a:gd name="T70" fmla="*/ 224 w 261"/>
                  <a:gd name="T71" fmla="*/ 278 h 431"/>
                  <a:gd name="T72" fmla="*/ 228 w 261"/>
                  <a:gd name="T73" fmla="*/ 249 h 431"/>
                  <a:gd name="T74" fmla="*/ 261 w 261"/>
                  <a:gd name="T75" fmla="*/ 256 h 431"/>
                  <a:gd name="T76" fmla="*/ 251 w 261"/>
                  <a:gd name="T77" fmla="*/ 209 h 431"/>
                  <a:gd name="T78" fmla="*/ 255 w 261"/>
                  <a:gd name="T79" fmla="*/ 207 h 431"/>
                  <a:gd name="T80" fmla="*/ 211 w 261"/>
                  <a:gd name="T81" fmla="*/ 234 h 431"/>
                  <a:gd name="T82" fmla="*/ 194 w 261"/>
                  <a:gd name="T83" fmla="*/ 239 h 431"/>
                  <a:gd name="T84" fmla="*/ 184 w 261"/>
                  <a:gd name="T85" fmla="*/ 233 h 431"/>
                  <a:gd name="T86" fmla="*/ 177 w 261"/>
                  <a:gd name="T87" fmla="*/ 232 h 431"/>
                  <a:gd name="T88" fmla="*/ 166 w 261"/>
                  <a:gd name="T89" fmla="*/ 190 h 431"/>
                  <a:gd name="T90" fmla="*/ 154 w 261"/>
                  <a:gd name="T91" fmla="*/ 178 h 431"/>
                  <a:gd name="T92" fmla="*/ 167 w 261"/>
                  <a:gd name="T93" fmla="*/ 148 h 431"/>
                  <a:gd name="T94" fmla="*/ 193 w 261"/>
                  <a:gd name="T95" fmla="*/ 118 h 431"/>
                  <a:gd name="T96" fmla="*/ 188 w 261"/>
                  <a:gd name="T97" fmla="*/ 99 h 431"/>
                  <a:gd name="T98" fmla="*/ 178 w 261"/>
                  <a:gd name="T99" fmla="*/ 106 h 431"/>
                  <a:gd name="T100" fmla="*/ 165 w 261"/>
                  <a:gd name="T101" fmla="*/ 120 h 431"/>
                  <a:gd name="T102" fmla="*/ 151 w 261"/>
                  <a:gd name="T103" fmla="*/ 116 h 431"/>
                  <a:gd name="T104" fmla="*/ 139 w 261"/>
                  <a:gd name="T105" fmla="*/ 127 h 431"/>
                  <a:gd name="T106" fmla="*/ 123 w 261"/>
                  <a:gd name="T107" fmla="*/ 110 h 431"/>
                  <a:gd name="T108" fmla="*/ 123 w 261"/>
                  <a:gd name="T109" fmla="*/ 75 h 431"/>
                  <a:gd name="T110" fmla="*/ 126 w 261"/>
                  <a:gd name="T111" fmla="*/ 58 h 431"/>
                  <a:gd name="T112" fmla="*/ 107 w 261"/>
                  <a:gd name="T113" fmla="*/ 70 h 431"/>
                  <a:gd name="T114" fmla="*/ 98 w 261"/>
                  <a:gd name="T115" fmla="*/ 60 h 431"/>
                  <a:gd name="T116" fmla="*/ 102 w 261"/>
                  <a:gd name="T117" fmla="*/ 30 h 431"/>
                  <a:gd name="T118" fmla="*/ 114 w 261"/>
                  <a:gd name="T119" fmla="*/ 4 h 431"/>
                  <a:gd name="T120" fmla="*/ 80 w 261"/>
                  <a:gd name="T121" fmla="*/ 8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1" h="431">
                    <a:moveTo>
                      <a:pt x="76" y="11"/>
                    </a:moveTo>
                    <a:cubicBezTo>
                      <a:pt x="73" y="10"/>
                      <a:pt x="77" y="11"/>
                      <a:pt x="78" y="11"/>
                    </a:cubicBezTo>
                    <a:cubicBezTo>
                      <a:pt x="85" y="13"/>
                      <a:pt x="90" y="16"/>
                      <a:pt x="93" y="22"/>
                    </a:cubicBezTo>
                    <a:cubicBezTo>
                      <a:pt x="98" y="33"/>
                      <a:pt x="89" y="52"/>
                      <a:pt x="76" y="52"/>
                    </a:cubicBezTo>
                    <a:cubicBezTo>
                      <a:pt x="92" y="50"/>
                      <a:pt x="96" y="81"/>
                      <a:pt x="79" y="80"/>
                    </a:cubicBezTo>
                    <a:cubicBezTo>
                      <a:pt x="87" y="89"/>
                      <a:pt x="84" y="100"/>
                      <a:pt x="74" y="107"/>
                    </a:cubicBezTo>
                    <a:cubicBezTo>
                      <a:pt x="61" y="116"/>
                      <a:pt x="55" y="111"/>
                      <a:pt x="47" y="100"/>
                    </a:cubicBezTo>
                    <a:cubicBezTo>
                      <a:pt x="43" y="116"/>
                      <a:pt x="20" y="113"/>
                      <a:pt x="15" y="100"/>
                    </a:cubicBezTo>
                    <a:cubicBezTo>
                      <a:pt x="14" y="100"/>
                      <a:pt x="12" y="102"/>
                      <a:pt x="12" y="102"/>
                    </a:cubicBezTo>
                    <a:cubicBezTo>
                      <a:pt x="21" y="109"/>
                      <a:pt x="34" y="113"/>
                      <a:pt x="29" y="126"/>
                    </a:cubicBezTo>
                    <a:cubicBezTo>
                      <a:pt x="31" y="116"/>
                      <a:pt x="44" y="119"/>
                      <a:pt x="45" y="129"/>
                    </a:cubicBezTo>
                    <a:cubicBezTo>
                      <a:pt x="47" y="117"/>
                      <a:pt x="66" y="119"/>
                      <a:pt x="73" y="124"/>
                    </a:cubicBezTo>
                    <a:cubicBezTo>
                      <a:pt x="53" y="120"/>
                      <a:pt x="116" y="82"/>
                      <a:pt x="98" y="116"/>
                    </a:cubicBezTo>
                    <a:cubicBezTo>
                      <a:pt x="107" y="115"/>
                      <a:pt x="116" y="123"/>
                      <a:pt x="119" y="131"/>
                    </a:cubicBezTo>
                    <a:cubicBezTo>
                      <a:pt x="124" y="142"/>
                      <a:pt x="119" y="145"/>
                      <a:pt x="116" y="154"/>
                    </a:cubicBezTo>
                    <a:cubicBezTo>
                      <a:pt x="134" y="153"/>
                      <a:pt x="163" y="194"/>
                      <a:pt x="147" y="203"/>
                    </a:cubicBezTo>
                    <a:cubicBezTo>
                      <a:pt x="160" y="190"/>
                      <a:pt x="170" y="251"/>
                      <a:pt x="150" y="246"/>
                    </a:cubicBezTo>
                    <a:cubicBezTo>
                      <a:pt x="146" y="257"/>
                      <a:pt x="119" y="276"/>
                      <a:pt x="112" y="259"/>
                    </a:cubicBezTo>
                    <a:cubicBezTo>
                      <a:pt x="106" y="273"/>
                      <a:pt x="85" y="292"/>
                      <a:pt x="73" y="272"/>
                    </a:cubicBezTo>
                    <a:cubicBezTo>
                      <a:pt x="56" y="287"/>
                      <a:pt x="42" y="289"/>
                      <a:pt x="26" y="269"/>
                    </a:cubicBezTo>
                    <a:cubicBezTo>
                      <a:pt x="36" y="287"/>
                      <a:pt x="8" y="283"/>
                      <a:pt x="0" y="273"/>
                    </a:cubicBezTo>
                    <a:cubicBezTo>
                      <a:pt x="3" y="281"/>
                      <a:pt x="18" y="290"/>
                      <a:pt x="10" y="300"/>
                    </a:cubicBezTo>
                    <a:cubicBezTo>
                      <a:pt x="25" y="281"/>
                      <a:pt x="48" y="327"/>
                      <a:pt x="42" y="342"/>
                    </a:cubicBezTo>
                    <a:cubicBezTo>
                      <a:pt x="58" y="324"/>
                      <a:pt x="82" y="386"/>
                      <a:pt x="75" y="401"/>
                    </a:cubicBezTo>
                    <a:cubicBezTo>
                      <a:pt x="73" y="392"/>
                      <a:pt x="78" y="393"/>
                      <a:pt x="84" y="396"/>
                    </a:cubicBezTo>
                    <a:cubicBezTo>
                      <a:pt x="94" y="402"/>
                      <a:pt x="99" y="421"/>
                      <a:pt x="99" y="431"/>
                    </a:cubicBezTo>
                    <a:cubicBezTo>
                      <a:pt x="85" y="419"/>
                      <a:pt x="91" y="389"/>
                      <a:pt x="97" y="373"/>
                    </a:cubicBezTo>
                    <a:cubicBezTo>
                      <a:pt x="91" y="368"/>
                      <a:pt x="93" y="349"/>
                      <a:pt x="102" y="348"/>
                    </a:cubicBezTo>
                    <a:cubicBezTo>
                      <a:pt x="83" y="370"/>
                      <a:pt x="69" y="343"/>
                      <a:pt x="73" y="324"/>
                    </a:cubicBezTo>
                    <a:cubicBezTo>
                      <a:pt x="61" y="323"/>
                      <a:pt x="50" y="323"/>
                      <a:pt x="52" y="308"/>
                    </a:cubicBezTo>
                    <a:cubicBezTo>
                      <a:pt x="53" y="297"/>
                      <a:pt x="73" y="293"/>
                      <a:pt x="73" y="303"/>
                    </a:cubicBezTo>
                    <a:cubicBezTo>
                      <a:pt x="84" y="300"/>
                      <a:pt x="105" y="296"/>
                      <a:pt x="113" y="308"/>
                    </a:cubicBezTo>
                    <a:cubicBezTo>
                      <a:pt x="101" y="297"/>
                      <a:pt x="131" y="278"/>
                      <a:pt x="142" y="284"/>
                    </a:cubicBezTo>
                    <a:cubicBezTo>
                      <a:pt x="142" y="267"/>
                      <a:pt x="149" y="262"/>
                      <a:pt x="166" y="265"/>
                    </a:cubicBezTo>
                    <a:cubicBezTo>
                      <a:pt x="163" y="252"/>
                      <a:pt x="178" y="243"/>
                      <a:pt x="190" y="246"/>
                    </a:cubicBezTo>
                    <a:cubicBezTo>
                      <a:pt x="205" y="250"/>
                      <a:pt x="216" y="265"/>
                      <a:pt x="224" y="278"/>
                    </a:cubicBezTo>
                    <a:cubicBezTo>
                      <a:pt x="214" y="268"/>
                      <a:pt x="217" y="255"/>
                      <a:pt x="228" y="249"/>
                    </a:cubicBezTo>
                    <a:cubicBezTo>
                      <a:pt x="245" y="239"/>
                      <a:pt x="248" y="251"/>
                      <a:pt x="261" y="256"/>
                    </a:cubicBezTo>
                    <a:cubicBezTo>
                      <a:pt x="244" y="242"/>
                      <a:pt x="248" y="227"/>
                      <a:pt x="251" y="209"/>
                    </a:cubicBezTo>
                    <a:cubicBezTo>
                      <a:pt x="253" y="208"/>
                      <a:pt x="253" y="208"/>
                      <a:pt x="255" y="207"/>
                    </a:cubicBezTo>
                    <a:cubicBezTo>
                      <a:pt x="247" y="216"/>
                      <a:pt x="222" y="258"/>
                      <a:pt x="211" y="234"/>
                    </a:cubicBezTo>
                    <a:cubicBezTo>
                      <a:pt x="208" y="240"/>
                      <a:pt x="201" y="241"/>
                      <a:pt x="194" y="239"/>
                    </a:cubicBezTo>
                    <a:cubicBezTo>
                      <a:pt x="190" y="238"/>
                      <a:pt x="188" y="234"/>
                      <a:pt x="184" y="233"/>
                    </a:cubicBezTo>
                    <a:cubicBezTo>
                      <a:pt x="183" y="232"/>
                      <a:pt x="178" y="232"/>
                      <a:pt x="177" y="232"/>
                    </a:cubicBezTo>
                    <a:cubicBezTo>
                      <a:pt x="162" y="225"/>
                      <a:pt x="156" y="205"/>
                      <a:pt x="166" y="190"/>
                    </a:cubicBezTo>
                    <a:cubicBezTo>
                      <a:pt x="161" y="200"/>
                      <a:pt x="155" y="182"/>
                      <a:pt x="154" y="178"/>
                    </a:cubicBezTo>
                    <a:cubicBezTo>
                      <a:pt x="152" y="162"/>
                      <a:pt x="159" y="159"/>
                      <a:pt x="167" y="148"/>
                    </a:cubicBezTo>
                    <a:cubicBezTo>
                      <a:pt x="169" y="144"/>
                      <a:pt x="181" y="99"/>
                      <a:pt x="193" y="118"/>
                    </a:cubicBezTo>
                    <a:cubicBezTo>
                      <a:pt x="185" y="116"/>
                      <a:pt x="183" y="104"/>
                      <a:pt x="188" y="99"/>
                    </a:cubicBezTo>
                    <a:cubicBezTo>
                      <a:pt x="186" y="105"/>
                      <a:pt x="182" y="103"/>
                      <a:pt x="178" y="106"/>
                    </a:cubicBezTo>
                    <a:cubicBezTo>
                      <a:pt x="173" y="110"/>
                      <a:pt x="170" y="116"/>
                      <a:pt x="165" y="120"/>
                    </a:cubicBezTo>
                    <a:cubicBezTo>
                      <a:pt x="158" y="124"/>
                      <a:pt x="155" y="125"/>
                      <a:pt x="151" y="116"/>
                    </a:cubicBezTo>
                    <a:cubicBezTo>
                      <a:pt x="148" y="123"/>
                      <a:pt x="149" y="128"/>
                      <a:pt x="139" y="127"/>
                    </a:cubicBezTo>
                    <a:cubicBezTo>
                      <a:pt x="131" y="127"/>
                      <a:pt x="123" y="118"/>
                      <a:pt x="123" y="110"/>
                    </a:cubicBezTo>
                    <a:cubicBezTo>
                      <a:pt x="103" y="110"/>
                      <a:pt x="104" y="78"/>
                      <a:pt x="123" y="75"/>
                    </a:cubicBezTo>
                    <a:cubicBezTo>
                      <a:pt x="111" y="76"/>
                      <a:pt x="120" y="61"/>
                      <a:pt x="126" y="58"/>
                    </a:cubicBezTo>
                    <a:cubicBezTo>
                      <a:pt x="122" y="66"/>
                      <a:pt x="116" y="71"/>
                      <a:pt x="107" y="70"/>
                    </a:cubicBezTo>
                    <a:cubicBezTo>
                      <a:pt x="96" y="69"/>
                      <a:pt x="101" y="69"/>
                      <a:pt x="98" y="60"/>
                    </a:cubicBezTo>
                    <a:cubicBezTo>
                      <a:pt x="94" y="48"/>
                      <a:pt x="91" y="43"/>
                      <a:pt x="102" y="30"/>
                    </a:cubicBezTo>
                    <a:cubicBezTo>
                      <a:pt x="100" y="22"/>
                      <a:pt x="107" y="9"/>
                      <a:pt x="114" y="4"/>
                    </a:cubicBezTo>
                    <a:cubicBezTo>
                      <a:pt x="102" y="0"/>
                      <a:pt x="89" y="17"/>
                      <a:pt x="80" y="8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94" name="Freeform 404"/>
              <p:cNvSpPr>
                <a:spLocks/>
              </p:cNvSpPr>
              <p:nvPr/>
            </p:nvSpPr>
            <p:spPr bwMode="auto">
              <a:xfrm>
                <a:off x="4374" y="1357"/>
                <a:ext cx="92" cy="226"/>
              </a:xfrm>
              <a:custGeom>
                <a:avLst/>
                <a:gdLst>
                  <a:gd name="T0" fmla="*/ 0 w 62"/>
                  <a:gd name="T1" fmla="*/ 69 h 152"/>
                  <a:gd name="T2" fmla="*/ 13 w 62"/>
                  <a:gd name="T3" fmla="*/ 107 h 152"/>
                  <a:gd name="T4" fmla="*/ 21 w 62"/>
                  <a:gd name="T5" fmla="*/ 135 h 152"/>
                  <a:gd name="T6" fmla="*/ 19 w 62"/>
                  <a:gd name="T7" fmla="*/ 152 h 152"/>
                  <a:gd name="T8" fmla="*/ 62 w 62"/>
                  <a:gd name="T9" fmla="*/ 123 h 152"/>
                  <a:gd name="T10" fmla="*/ 50 w 62"/>
                  <a:gd name="T11" fmla="*/ 112 h 152"/>
                  <a:gd name="T12" fmla="*/ 38 w 62"/>
                  <a:gd name="T13" fmla="*/ 117 h 152"/>
                  <a:gd name="T14" fmla="*/ 36 w 62"/>
                  <a:gd name="T15" fmla="*/ 99 h 152"/>
                  <a:gd name="T16" fmla="*/ 25 w 62"/>
                  <a:gd name="T17" fmla="*/ 100 h 152"/>
                  <a:gd name="T18" fmla="*/ 28 w 62"/>
                  <a:gd name="T19" fmla="*/ 56 h 152"/>
                  <a:gd name="T20" fmla="*/ 18 w 62"/>
                  <a:gd name="T21" fmla="*/ 0 h 152"/>
                  <a:gd name="T22" fmla="*/ 6 w 62"/>
                  <a:gd name="T23" fmla="*/ 39 h 152"/>
                  <a:gd name="T24" fmla="*/ 14 w 62"/>
                  <a:gd name="T25" fmla="*/ 56 h 152"/>
                  <a:gd name="T26" fmla="*/ 7 w 62"/>
                  <a:gd name="T27" fmla="*/ 64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152">
                    <a:moveTo>
                      <a:pt x="0" y="69"/>
                    </a:moveTo>
                    <a:cubicBezTo>
                      <a:pt x="18" y="55"/>
                      <a:pt x="17" y="98"/>
                      <a:pt x="13" y="107"/>
                    </a:cubicBezTo>
                    <a:cubicBezTo>
                      <a:pt x="28" y="106"/>
                      <a:pt x="34" y="129"/>
                      <a:pt x="21" y="135"/>
                    </a:cubicBezTo>
                    <a:cubicBezTo>
                      <a:pt x="26" y="141"/>
                      <a:pt x="26" y="148"/>
                      <a:pt x="19" y="152"/>
                    </a:cubicBezTo>
                    <a:cubicBezTo>
                      <a:pt x="27" y="137"/>
                      <a:pt x="41" y="114"/>
                      <a:pt x="62" y="123"/>
                    </a:cubicBezTo>
                    <a:cubicBezTo>
                      <a:pt x="56" y="120"/>
                      <a:pt x="53" y="119"/>
                      <a:pt x="50" y="112"/>
                    </a:cubicBezTo>
                    <a:cubicBezTo>
                      <a:pt x="46" y="117"/>
                      <a:pt x="42" y="115"/>
                      <a:pt x="38" y="117"/>
                    </a:cubicBezTo>
                    <a:cubicBezTo>
                      <a:pt x="37" y="111"/>
                      <a:pt x="35" y="105"/>
                      <a:pt x="36" y="99"/>
                    </a:cubicBezTo>
                    <a:cubicBezTo>
                      <a:pt x="32" y="100"/>
                      <a:pt x="28" y="99"/>
                      <a:pt x="25" y="100"/>
                    </a:cubicBezTo>
                    <a:cubicBezTo>
                      <a:pt x="20" y="84"/>
                      <a:pt x="28" y="72"/>
                      <a:pt x="28" y="56"/>
                    </a:cubicBezTo>
                    <a:cubicBezTo>
                      <a:pt x="3" y="56"/>
                      <a:pt x="8" y="13"/>
                      <a:pt x="18" y="0"/>
                    </a:cubicBezTo>
                    <a:cubicBezTo>
                      <a:pt x="11" y="13"/>
                      <a:pt x="17" y="28"/>
                      <a:pt x="6" y="39"/>
                    </a:cubicBezTo>
                    <a:cubicBezTo>
                      <a:pt x="11" y="43"/>
                      <a:pt x="14" y="49"/>
                      <a:pt x="14" y="56"/>
                    </a:cubicBezTo>
                    <a:cubicBezTo>
                      <a:pt x="9" y="57"/>
                      <a:pt x="10" y="61"/>
                      <a:pt x="7" y="64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95" name="Freeform 405"/>
              <p:cNvSpPr>
                <a:spLocks/>
              </p:cNvSpPr>
              <p:nvPr/>
            </p:nvSpPr>
            <p:spPr bwMode="auto">
              <a:xfrm>
                <a:off x="3373" y="1708"/>
                <a:ext cx="443" cy="414"/>
              </a:xfrm>
              <a:custGeom>
                <a:avLst/>
                <a:gdLst>
                  <a:gd name="T0" fmla="*/ 164 w 298"/>
                  <a:gd name="T1" fmla="*/ 0 h 279"/>
                  <a:gd name="T2" fmla="*/ 133 w 298"/>
                  <a:gd name="T3" fmla="*/ 25 h 279"/>
                  <a:gd name="T4" fmla="*/ 81 w 298"/>
                  <a:gd name="T5" fmla="*/ 44 h 279"/>
                  <a:gd name="T6" fmla="*/ 32 w 298"/>
                  <a:gd name="T7" fmla="*/ 69 h 279"/>
                  <a:gd name="T8" fmla="*/ 12 w 298"/>
                  <a:gd name="T9" fmla="*/ 99 h 279"/>
                  <a:gd name="T10" fmla="*/ 7 w 298"/>
                  <a:gd name="T11" fmla="*/ 143 h 279"/>
                  <a:gd name="T12" fmla="*/ 0 w 298"/>
                  <a:gd name="T13" fmla="*/ 178 h 279"/>
                  <a:gd name="T14" fmla="*/ 13 w 298"/>
                  <a:gd name="T15" fmla="*/ 225 h 279"/>
                  <a:gd name="T16" fmla="*/ 27 w 298"/>
                  <a:gd name="T17" fmla="*/ 279 h 279"/>
                  <a:gd name="T18" fmla="*/ 56 w 298"/>
                  <a:gd name="T19" fmla="*/ 202 h 279"/>
                  <a:gd name="T20" fmla="*/ 29 w 298"/>
                  <a:gd name="T21" fmla="*/ 166 h 279"/>
                  <a:gd name="T22" fmla="*/ 32 w 298"/>
                  <a:gd name="T23" fmla="*/ 145 h 279"/>
                  <a:gd name="T24" fmla="*/ 43 w 298"/>
                  <a:gd name="T25" fmla="*/ 121 h 279"/>
                  <a:gd name="T26" fmla="*/ 53 w 298"/>
                  <a:gd name="T27" fmla="*/ 87 h 279"/>
                  <a:gd name="T28" fmla="*/ 80 w 298"/>
                  <a:gd name="T29" fmla="*/ 124 h 279"/>
                  <a:gd name="T30" fmla="*/ 136 w 298"/>
                  <a:gd name="T31" fmla="*/ 154 h 279"/>
                  <a:gd name="T32" fmla="*/ 190 w 298"/>
                  <a:gd name="T33" fmla="*/ 211 h 279"/>
                  <a:gd name="T34" fmla="*/ 192 w 298"/>
                  <a:gd name="T35" fmla="*/ 131 h 279"/>
                  <a:gd name="T36" fmla="*/ 147 w 298"/>
                  <a:gd name="T37" fmla="*/ 126 h 279"/>
                  <a:gd name="T38" fmla="*/ 122 w 298"/>
                  <a:gd name="T39" fmla="*/ 101 h 279"/>
                  <a:gd name="T40" fmla="*/ 87 w 298"/>
                  <a:gd name="T41" fmla="*/ 99 h 279"/>
                  <a:gd name="T42" fmla="*/ 124 w 298"/>
                  <a:gd name="T43" fmla="*/ 72 h 279"/>
                  <a:gd name="T44" fmla="*/ 154 w 298"/>
                  <a:gd name="T45" fmla="*/ 60 h 279"/>
                  <a:gd name="T46" fmla="*/ 183 w 298"/>
                  <a:gd name="T47" fmla="*/ 34 h 279"/>
                  <a:gd name="T48" fmla="*/ 210 w 298"/>
                  <a:gd name="T49" fmla="*/ 26 h 279"/>
                  <a:gd name="T50" fmla="*/ 244 w 298"/>
                  <a:gd name="T51" fmla="*/ 72 h 279"/>
                  <a:gd name="T52" fmla="*/ 290 w 298"/>
                  <a:gd name="T53" fmla="*/ 108 h 279"/>
                  <a:gd name="T54" fmla="*/ 298 w 298"/>
                  <a:gd name="T55" fmla="*/ 65 h 279"/>
                  <a:gd name="T56" fmla="*/ 256 w 298"/>
                  <a:gd name="T57" fmla="*/ 25 h 279"/>
                  <a:gd name="T58" fmla="*/ 256 w 298"/>
                  <a:gd name="T59" fmla="*/ 32 h 279"/>
                  <a:gd name="T60" fmla="*/ 221 w 298"/>
                  <a:gd name="T61" fmla="*/ 11 h 279"/>
                  <a:gd name="T62" fmla="*/ 193 w 298"/>
                  <a:gd name="T63" fmla="*/ 22 h 279"/>
                  <a:gd name="T64" fmla="*/ 168 w 298"/>
                  <a:gd name="T65" fmla="*/ 1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98" h="279">
                    <a:moveTo>
                      <a:pt x="164" y="0"/>
                    </a:moveTo>
                    <a:cubicBezTo>
                      <a:pt x="166" y="15"/>
                      <a:pt x="148" y="31"/>
                      <a:pt x="133" y="25"/>
                    </a:cubicBezTo>
                    <a:cubicBezTo>
                      <a:pt x="137" y="55"/>
                      <a:pt x="99" y="53"/>
                      <a:pt x="81" y="44"/>
                    </a:cubicBezTo>
                    <a:cubicBezTo>
                      <a:pt x="80" y="67"/>
                      <a:pt x="49" y="91"/>
                      <a:pt x="32" y="69"/>
                    </a:cubicBezTo>
                    <a:cubicBezTo>
                      <a:pt x="30" y="80"/>
                      <a:pt x="26" y="99"/>
                      <a:pt x="12" y="99"/>
                    </a:cubicBezTo>
                    <a:cubicBezTo>
                      <a:pt x="30" y="109"/>
                      <a:pt x="19" y="132"/>
                      <a:pt x="7" y="143"/>
                    </a:cubicBezTo>
                    <a:cubicBezTo>
                      <a:pt x="11" y="155"/>
                      <a:pt x="12" y="171"/>
                      <a:pt x="0" y="178"/>
                    </a:cubicBezTo>
                    <a:cubicBezTo>
                      <a:pt x="23" y="186"/>
                      <a:pt x="23" y="204"/>
                      <a:pt x="13" y="225"/>
                    </a:cubicBezTo>
                    <a:cubicBezTo>
                      <a:pt x="40" y="227"/>
                      <a:pt x="36" y="262"/>
                      <a:pt x="27" y="279"/>
                    </a:cubicBezTo>
                    <a:cubicBezTo>
                      <a:pt x="23" y="251"/>
                      <a:pt x="31" y="217"/>
                      <a:pt x="56" y="202"/>
                    </a:cubicBezTo>
                    <a:cubicBezTo>
                      <a:pt x="37" y="204"/>
                      <a:pt x="29" y="181"/>
                      <a:pt x="29" y="166"/>
                    </a:cubicBezTo>
                    <a:cubicBezTo>
                      <a:pt x="29" y="164"/>
                      <a:pt x="31" y="149"/>
                      <a:pt x="32" y="145"/>
                    </a:cubicBezTo>
                    <a:cubicBezTo>
                      <a:pt x="34" y="136"/>
                      <a:pt x="36" y="127"/>
                      <a:pt x="43" y="121"/>
                    </a:cubicBezTo>
                    <a:cubicBezTo>
                      <a:pt x="24" y="115"/>
                      <a:pt x="35" y="87"/>
                      <a:pt x="53" y="87"/>
                    </a:cubicBezTo>
                    <a:cubicBezTo>
                      <a:pt x="68" y="88"/>
                      <a:pt x="87" y="110"/>
                      <a:pt x="80" y="124"/>
                    </a:cubicBezTo>
                    <a:cubicBezTo>
                      <a:pt x="93" y="83"/>
                      <a:pt x="132" y="134"/>
                      <a:pt x="136" y="154"/>
                    </a:cubicBezTo>
                    <a:cubicBezTo>
                      <a:pt x="169" y="155"/>
                      <a:pt x="196" y="173"/>
                      <a:pt x="190" y="211"/>
                    </a:cubicBezTo>
                    <a:cubicBezTo>
                      <a:pt x="173" y="203"/>
                      <a:pt x="168" y="138"/>
                      <a:pt x="192" y="131"/>
                    </a:cubicBezTo>
                    <a:cubicBezTo>
                      <a:pt x="183" y="141"/>
                      <a:pt x="141" y="153"/>
                      <a:pt x="147" y="126"/>
                    </a:cubicBezTo>
                    <a:cubicBezTo>
                      <a:pt x="133" y="144"/>
                      <a:pt x="121" y="114"/>
                      <a:pt x="122" y="101"/>
                    </a:cubicBezTo>
                    <a:cubicBezTo>
                      <a:pt x="112" y="102"/>
                      <a:pt x="95" y="110"/>
                      <a:pt x="87" y="99"/>
                    </a:cubicBezTo>
                    <a:cubicBezTo>
                      <a:pt x="75" y="79"/>
                      <a:pt x="107" y="57"/>
                      <a:pt x="124" y="72"/>
                    </a:cubicBezTo>
                    <a:cubicBezTo>
                      <a:pt x="121" y="56"/>
                      <a:pt x="143" y="53"/>
                      <a:pt x="154" y="60"/>
                    </a:cubicBezTo>
                    <a:cubicBezTo>
                      <a:pt x="137" y="39"/>
                      <a:pt x="175" y="36"/>
                      <a:pt x="183" y="34"/>
                    </a:cubicBezTo>
                    <a:cubicBezTo>
                      <a:pt x="192" y="32"/>
                      <a:pt x="200" y="25"/>
                      <a:pt x="210" y="26"/>
                    </a:cubicBezTo>
                    <a:cubicBezTo>
                      <a:pt x="229" y="29"/>
                      <a:pt x="238" y="57"/>
                      <a:pt x="244" y="72"/>
                    </a:cubicBezTo>
                    <a:cubicBezTo>
                      <a:pt x="262" y="45"/>
                      <a:pt x="289" y="90"/>
                      <a:pt x="290" y="108"/>
                    </a:cubicBezTo>
                    <a:cubicBezTo>
                      <a:pt x="282" y="90"/>
                      <a:pt x="288" y="79"/>
                      <a:pt x="298" y="65"/>
                    </a:cubicBezTo>
                    <a:cubicBezTo>
                      <a:pt x="279" y="60"/>
                      <a:pt x="252" y="50"/>
                      <a:pt x="256" y="25"/>
                    </a:cubicBezTo>
                    <a:cubicBezTo>
                      <a:pt x="256" y="27"/>
                      <a:pt x="255" y="30"/>
                      <a:pt x="256" y="32"/>
                    </a:cubicBezTo>
                    <a:cubicBezTo>
                      <a:pt x="232" y="37"/>
                      <a:pt x="230" y="32"/>
                      <a:pt x="221" y="11"/>
                    </a:cubicBezTo>
                    <a:cubicBezTo>
                      <a:pt x="213" y="19"/>
                      <a:pt x="202" y="18"/>
                      <a:pt x="193" y="22"/>
                    </a:cubicBezTo>
                    <a:cubicBezTo>
                      <a:pt x="186" y="14"/>
                      <a:pt x="162" y="15"/>
                      <a:pt x="168" y="1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96" name="Freeform 406"/>
              <p:cNvSpPr>
                <a:spLocks/>
              </p:cNvSpPr>
              <p:nvPr/>
            </p:nvSpPr>
            <p:spPr bwMode="auto">
              <a:xfrm>
                <a:off x="3455" y="1468"/>
                <a:ext cx="105" cy="130"/>
              </a:xfrm>
              <a:custGeom>
                <a:avLst/>
                <a:gdLst>
                  <a:gd name="T0" fmla="*/ 8 w 71"/>
                  <a:gd name="T1" fmla="*/ 2 h 87"/>
                  <a:gd name="T2" fmla="*/ 21 w 71"/>
                  <a:gd name="T3" fmla="*/ 31 h 87"/>
                  <a:gd name="T4" fmla="*/ 0 w 71"/>
                  <a:gd name="T5" fmla="*/ 87 h 87"/>
                  <a:gd name="T6" fmla="*/ 46 w 71"/>
                  <a:gd name="T7" fmla="*/ 49 h 87"/>
                  <a:gd name="T8" fmla="*/ 62 w 71"/>
                  <a:gd name="T9" fmla="*/ 25 h 87"/>
                  <a:gd name="T10" fmla="*/ 71 w 71"/>
                  <a:gd name="T11" fmla="*/ 4 h 87"/>
                  <a:gd name="T12" fmla="*/ 36 w 71"/>
                  <a:gd name="T13" fmla="*/ 8 h 87"/>
                  <a:gd name="T14" fmla="*/ 19 w 71"/>
                  <a:gd name="T1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87">
                    <a:moveTo>
                      <a:pt x="8" y="2"/>
                    </a:moveTo>
                    <a:cubicBezTo>
                      <a:pt x="24" y="1"/>
                      <a:pt x="27" y="27"/>
                      <a:pt x="21" y="31"/>
                    </a:cubicBezTo>
                    <a:cubicBezTo>
                      <a:pt x="45" y="43"/>
                      <a:pt x="4" y="76"/>
                      <a:pt x="0" y="87"/>
                    </a:cubicBezTo>
                    <a:cubicBezTo>
                      <a:pt x="6" y="72"/>
                      <a:pt x="26" y="41"/>
                      <a:pt x="46" y="49"/>
                    </a:cubicBezTo>
                    <a:cubicBezTo>
                      <a:pt x="36" y="38"/>
                      <a:pt x="50" y="23"/>
                      <a:pt x="62" y="25"/>
                    </a:cubicBezTo>
                    <a:cubicBezTo>
                      <a:pt x="52" y="17"/>
                      <a:pt x="62" y="9"/>
                      <a:pt x="71" y="4"/>
                    </a:cubicBezTo>
                    <a:cubicBezTo>
                      <a:pt x="62" y="9"/>
                      <a:pt x="42" y="16"/>
                      <a:pt x="36" y="8"/>
                    </a:cubicBezTo>
                    <a:cubicBezTo>
                      <a:pt x="32" y="11"/>
                      <a:pt x="22" y="8"/>
                      <a:pt x="19" y="0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97" name="Freeform 407"/>
              <p:cNvSpPr>
                <a:spLocks/>
              </p:cNvSpPr>
              <p:nvPr/>
            </p:nvSpPr>
            <p:spPr bwMode="auto">
              <a:xfrm>
                <a:off x="3861" y="1761"/>
                <a:ext cx="455" cy="400"/>
              </a:xfrm>
              <a:custGeom>
                <a:avLst/>
                <a:gdLst>
                  <a:gd name="T0" fmla="*/ 180 w 306"/>
                  <a:gd name="T1" fmla="*/ 0 h 269"/>
                  <a:gd name="T2" fmla="*/ 224 w 306"/>
                  <a:gd name="T3" fmla="*/ 6 h 269"/>
                  <a:gd name="T4" fmla="*/ 258 w 306"/>
                  <a:gd name="T5" fmla="*/ 30 h 269"/>
                  <a:gd name="T6" fmla="*/ 295 w 306"/>
                  <a:gd name="T7" fmla="*/ 65 h 269"/>
                  <a:gd name="T8" fmla="*/ 306 w 306"/>
                  <a:gd name="T9" fmla="*/ 107 h 269"/>
                  <a:gd name="T10" fmla="*/ 290 w 306"/>
                  <a:gd name="T11" fmla="*/ 149 h 269"/>
                  <a:gd name="T12" fmla="*/ 289 w 306"/>
                  <a:gd name="T13" fmla="*/ 202 h 269"/>
                  <a:gd name="T14" fmla="*/ 267 w 306"/>
                  <a:gd name="T15" fmla="*/ 269 h 269"/>
                  <a:gd name="T16" fmla="*/ 245 w 306"/>
                  <a:gd name="T17" fmla="*/ 244 h 269"/>
                  <a:gd name="T18" fmla="*/ 211 w 306"/>
                  <a:gd name="T19" fmla="*/ 246 h 269"/>
                  <a:gd name="T20" fmla="*/ 241 w 306"/>
                  <a:gd name="T21" fmla="*/ 199 h 269"/>
                  <a:gd name="T22" fmla="*/ 251 w 306"/>
                  <a:gd name="T23" fmla="*/ 161 h 269"/>
                  <a:gd name="T24" fmla="*/ 264 w 306"/>
                  <a:gd name="T25" fmla="*/ 115 h 269"/>
                  <a:gd name="T26" fmla="*/ 234 w 306"/>
                  <a:gd name="T27" fmla="*/ 123 h 269"/>
                  <a:gd name="T28" fmla="*/ 226 w 306"/>
                  <a:gd name="T29" fmla="*/ 143 h 269"/>
                  <a:gd name="T30" fmla="*/ 190 w 306"/>
                  <a:gd name="T31" fmla="*/ 153 h 269"/>
                  <a:gd name="T32" fmla="*/ 170 w 306"/>
                  <a:gd name="T33" fmla="*/ 185 h 269"/>
                  <a:gd name="T34" fmla="*/ 111 w 306"/>
                  <a:gd name="T35" fmla="*/ 225 h 269"/>
                  <a:gd name="T36" fmla="*/ 60 w 306"/>
                  <a:gd name="T37" fmla="*/ 204 h 269"/>
                  <a:gd name="T38" fmla="*/ 8 w 306"/>
                  <a:gd name="T39" fmla="*/ 203 h 269"/>
                  <a:gd name="T40" fmla="*/ 0 w 306"/>
                  <a:gd name="T41" fmla="*/ 138 h 269"/>
                  <a:gd name="T42" fmla="*/ 43 w 306"/>
                  <a:gd name="T43" fmla="*/ 159 h 269"/>
                  <a:gd name="T44" fmla="*/ 65 w 306"/>
                  <a:gd name="T45" fmla="*/ 185 h 269"/>
                  <a:gd name="T46" fmla="*/ 83 w 306"/>
                  <a:gd name="T47" fmla="*/ 185 h 269"/>
                  <a:gd name="T48" fmla="*/ 109 w 306"/>
                  <a:gd name="T49" fmla="*/ 201 h 269"/>
                  <a:gd name="T50" fmla="*/ 97 w 306"/>
                  <a:gd name="T51" fmla="*/ 153 h 269"/>
                  <a:gd name="T52" fmla="*/ 86 w 306"/>
                  <a:gd name="T53" fmla="*/ 115 h 269"/>
                  <a:gd name="T54" fmla="*/ 79 w 306"/>
                  <a:gd name="T55" fmla="*/ 98 h 269"/>
                  <a:gd name="T56" fmla="*/ 58 w 306"/>
                  <a:gd name="T57" fmla="*/ 73 h 269"/>
                  <a:gd name="T58" fmla="*/ 114 w 306"/>
                  <a:gd name="T59" fmla="*/ 57 h 269"/>
                  <a:gd name="T60" fmla="*/ 90 w 306"/>
                  <a:gd name="T61" fmla="*/ 94 h 269"/>
                  <a:gd name="T62" fmla="*/ 128 w 306"/>
                  <a:gd name="T63" fmla="*/ 117 h 269"/>
                  <a:gd name="T64" fmla="*/ 143 w 306"/>
                  <a:gd name="T65" fmla="*/ 156 h 269"/>
                  <a:gd name="T66" fmla="*/ 173 w 306"/>
                  <a:gd name="T67" fmla="*/ 136 h 269"/>
                  <a:gd name="T68" fmla="*/ 200 w 306"/>
                  <a:gd name="T69" fmla="*/ 122 h 269"/>
                  <a:gd name="T70" fmla="*/ 234 w 306"/>
                  <a:gd name="T71" fmla="*/ 108 h 269"/>
                  <a:gd name="T72" fmla="*/ 257 w 306"/>
                  <a:gd name="T73" fmla="*/ 103 h 269"/>
                  <a:gd name="T74" fmla="*/ 267 w 306"/>
                  <a:gd name="T75" fmla="*/ 87 h 269"/>
                  <a:gd name="T76" fmla="*/ 234 w 306"/>
                  <a:gd name="T77" fmla="*/ 74 h 269"/>
                  <a:gd name="T78" fmla="*/ 239 w 306"/>
                  <a:gd name="T79" fmla="*/ 56 h 269"/>
                  <a:gd name="T80" fmla="*/ 215 w 306"/>
                  <a:gd name="T81" fmla="*/ 60 h 269"/>
                  <a:gd name="T82" fmla="*/ 200 w 306"/>
                  <a:gd name="T83" fmla="*/ 36 h 269"/>
                  <a:gd name="T84" fmla="*/ 182 w 306"/>
                  <a:gd name="T85" fmla="*/ 11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06" h="269">
                    <a:moveTo>
                      <a:pt x="180" y="0"/>
                    </a:moveTo>
                    <a:cubicBezTo>
                      <a:pt x="180" y="19"/>
                      <a:pt x="215" y="12"/>
                      <a:pt x="224" y="6"/>
                    </a:cubicBezTo>
                    <a:cubicBezTo>
                      <a:pt x="202" y="29"/>
                      <a:pt x="245" y="31"/>
                      <a:pt x="258" y="30"/>
                    </a:cubicBezTo>
                    <a:cubicBezTo>
                      <a:pt x="217" y="61"/>
                      <a:pt x="275" y="53"/>
                      <a:pt x="295" y="65"/>
                    </a:cubicBezTo>
                    <a:cubicBezTo>
                      <a:pt x="279" y="85"/>
                      <a:pt x="282" y="97"/>
                      <a:pt x="306" y="107"/>
                    </a:cubicBezTo>
                    <a:cubicBezTo>
                      <a:pt x="297" y="118"/>
                      <a:pt x="280" y="133"/>
                      <a:pt x="290" y="149"/>
                    </a:cubicBezTo>
                    <a:cubicBezTo>
                      <a:pt x="259" y="155"/>
                      <a:pt x="276" y="188"/>
                      <a:pt x="289" y="202"/>
                    </a:cubicBezTo>
                    <a:cubicBezTo>
                      <a:pt x="263" y="212"/>
                      <a:pt x="228" y="247"/>
                      <a:pt x="267" y="269"/>
                    </a:cubicBezTo>
                    <a:cubicBezTo>
                      <a:pt x="254" y="268"/>
                      <a:pt x="255" y="251"/>
                      <a:pt x="245" y="244"/>
                    </a:cubicBezTo>
                    <a:cubicBezTo>
                      <a:pt x="235" y="237"/>
                      <a:pt x="221" y="242"/>
                      <a:pt x="211" y="246"/>
                    </a:cubicBezTo>
                    <a:cubicBezTo>
                      <a:pt x="221" y="231"/>
                      <a:pt x="255" y="227"/>
                      <a:pt x="241" y="199"/>
                    </a:cubicBezTo>
                    <a:cubicBezTo>
                      <a:pt x="260" y="212"/>
                      <a:pt x="264" y="172"/>
                      <a:pt x="251" y="161"/>
                    </a:cubicBezTo>
                    <a:cubicBezTo>
                      <a:pt x="263" y="142"/>
                      <a:pt x="268" y="139"/>
                      <a:pt x="264" y="115"/>
                    </a:cubicBezTo>
                    <a:cubicBezTo>
                      <a:pt x="254" y="114"/>
                      <a:pt x="241" y="115"/>
                      <a:pt x="234" y="123"/>
                    </a:cubicBezTo>
                    <a:cubicBezTo>
                      <a:pt x="229" y="129"/>
                      <a:pt x="233" y="139"/>
                      <a:pt x="226" y="143"/>
                    </a:cubicBezTo>
                    <a:cubicBezTo>
                      <a:pt x="216" y="150"/>
                      <a:pt x="203" y="142"/>
                      <a:pt x="190" y="153"/>
                    </a:cubicBezTo>
                    <a:cubicBezTo>
                      <a:pt x="181" y="160"/>
                      <a:pt x="173" y="174"/>
                      <a:pt x="170" y="185"/>
                    </a:cubicBezTo>
                    <a:cubicBezTo>
                      <a:pt x="131" y="176"/>
                      <a:pt x="123" y="192"/>
                      <a:pt x="111" y="225"/>
                    </a:cubicBezTo>
                    <a:cubicBezTo>
                      <a:pt x="105" y="212"/>
                      <a:pt x="71" y="189"/>
                      <a:pt x="60" y="204"/>
                    </a:cubicBezTo>
                    <a:cubicBezTo>
                      <a:pt x="64" y="170"/>
                      <a:pt x="15" y="191"/>
                      <a:pt x="8" y="203"/>
                    </a:cubicBezTo>
                    <a:cubicBezTo>
                      <a:pt x="12" y="182"/>
                      <a:pt x="24" y="153"/>
                      <a:pt x="0" y="138"/>
                    </a:cubicBezTo>
                    <a:cubicBezTo>
                      <a:pt x="4" y="155"/>
                      <a:pt x="27" y="178"/>
                      <a:pt x="43" y="159"/>
                    </a:cubicBezTo>
                    <a:cubicBezTo>
                      <a:pt x="40" y="177"/>
                      <a:pt x="48" y="183"/>
                      <a:pt x="65" y="185"/>
                    </a:cubicBezTo>
                    <a:cubicBezTo>
                      <a:pt x="72" y="187"/>
                      <a:pt x="76" y="183"/>
                      <a:pt x="83" y="185"/>
                    </a:cubicBezTo>
                    <a:cubicBezTo>
                      <a:pt x="92" y="189"/>
                      <a:pt x="97" y="200"/>
                      <a:pt x="109" y="201"/>
                    </a:cubicBezTo>
                    <a:cubicBezTo>
                      <a:pt x="116" y="177"/>
                      <a:pt x="133" y="161"/>
                      <a:pt x="97" y="153"/>
                    </a:cubicBezTo>
                    <a:cubicBezTo>
                      <a:pt x="130" y="144"/>
                      <a:pt x="94" y="122"/>
                      <a:pt x="86" y="115"/>
                    </a:cubicBezTo>
                    <a:cubicBezTo>
                      <a:pt x="77" y="107"/>
                      <a:pt x="84" y="109"/>
                      <a:pt x="79" y="98"/>
                    </a:cubicBezTo>
                    <a:cubicBezTo>
                      <a:pt x="74" y="86"/>
                      <a:pt x="68" y="82"/>
                      <a:pt x="58" y="73"/>
                    </a:cubicBezTo>
                    <a:cubicBezTo>
                      <a:pt x="82" y="79"/>
                      <a:pt x="109" y="88"/>
                      <a:pt x="114" y="57"/>
                    </a:cubicBezTo>
                    <a:cubicBezTo>
                      <a:pt x="105" y="68"/>
                      <a:pt x="89" y="77"/>
                      <a:pt x="90" y="94"/>
                    </a:cubicBezTo>
                    <a:cubicBezTo>
                      <a:pt x="92" y="117"/>
                      <a:pt x="113" y="110"/>
                      <a:pt x="128" y="117"/>
                    </a:cubicBezTo>
                    <a:cubicBezTo>
                      <a:pt x="125" y="131"/>
                      <a:pt x="116" y="163"/>
                      <a:pt x="143" y="156"/>
                    </a:cubicBezTo>
                    <a:cubicBezTo>
                      <a:pt x="139" y="186"/>
                      <a:pt x="170" y="149"/>
                      <a:pt x="173" y="136"/>
                    </a:cubicBezTo>
                    <a:cubicBezTo>
                      <a:pt x="184" y="139"/>
                      <a:pt x="197" y="136"/>
                      <a:pt x="200" y="122"/>
                    </a:cubicBezTo>
                    <a:cubicBezTo>
                      <a:pt x="218" y="122"/>
                      <a:pt x="226" y="132"/>
                      <a:pt x="234" y="108"/>
                    </a:cubicBezTo>
                    <a:cubicBezTo>
                      <a:pt x="242" y="117"/>
                      <a:pt x="254" y="117"/>
                      <a:pt x="257" y="103"/>
                    </a:cubicBezTo>
                    <a:cubicBezTo>
                      <a:pt x="272" y="113"/>
                      <a:pt x="281" y="96"/>
                      <a:pt x="267" y="87"/>
                    </a:cubicBezTo>
                    <a:cubicBezTo>
                      <a:pt x="257" y="85"/>
                      <a:pt x="247" y="76"/>
                      <a:pt x="234" y="74"/>
                    </a:cubicBezTo>
                    <a:cubicBezTo>
                      <a:pt x="239" y="69"/>
                      <a:pt x="240" y="62"/>
                      <a:pt x="239" y="56"/>
                    </a:cubicBezTo>
                    <a:cubicBezTo>
                      <a:pt x="230" y="55"/>
                      <a:pt x="222" y="56"/>
                      <a:pt x="215" y="60"/>
                    </a:cubicBezTo>
                    <a:cubicBezTo>
                      <a:pt x="217" y="52"/>
                      <a:pt x="218" y="13"/>
                      <a:pt x="200" y="36"/>
                    </a:cubicBezTo>
                    <a:cubicBezTo>
                      <a:pt x="202" y="22"/>
                      <a:pt x="191" y="19"/>
                      <a:pt x="182" y="11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98" name="Freeform 408"/>
              <p:cNvSpPr>
                <a:spLocks/>
              </p:cNvSpPr>
              <p:nvPr/>
            </p:nvSpPr>
            <p:spPr bwMode="auto">
              <a:xfrm>
                <a:off x="3666" y="2133"/>
                <a:ext cx="425" cy="474"/>
              </a:xfrm>
              <a:custGeom>
                <a:avLst/>
                <a:gdLst>
                  <a:gd name="T0" fmla="*/ 17 w 286"/>
                  <a:gd name="T1" fmla="*/ 0 h 319"/>
                  <a:gd name="T2" fmla="*/ 66 w 286"/>
                  <a:gd name="T3" fmla="*/ 1 h 319"/>
                  <a:gd name="T4" fmla="*/ 84 w 286"/>
                  <a:gd name="T5" fmla="*/ 20 h 319"/>
                  <a:gd name="T6" fmla="*/ 59 w 286"/>
                  <a:gd name="T7" fmla="*/ 57 h 319"/>
                  <a:gd name="T8" fmla="*/ 72 w 286"/>
                  <a:gd name="T9" fmla="*/ 58 h 319"/>
                  <a:gd name="T10" fmla="*/ 74 w 286"/>
                  <a:gd name="T11" fmla="*/ 122 h 319"/>
                  <a:gd name="T12" fmla="*/ 107 w 286"/>
                  <a:gd name="T13" fmla="*/ 119 h 319"/>
                  <a:gd name="T14" fmla="*/ 148 w 286"/>
                  <a:gd name="T15" fmla="*/ 95 h 319"/>
                  <a:gd name="T16" fmla="*/ 174 w 286"/>
                  <a:gd name="T17" fmla="*/ 54 h 319"/>
                  <a:gd name="T18" fmla="*/ 199 w 286"/>
                  <a:gd name="T19" fmla="*/ 21 h 319"/>
                  <a:gd name="T20" fmla="*/ 225 w 286"/>
                  <a:gd name="T21" fmla="*/ 37 h 319"/>
                  <a:gd name="T22" fmla="*/ 205 w 286"/>
                  <a:gd name="T23" fmla="*/ 79 h 319"/>
                  <a:gd name="T24" fmla="*/ 185 w 286"/>
                  <a:gd name="T25" fmla="*/ 105 h 319"/>
                  <a:gd name="T26" fmla="*/ 169 w 286"/>
                  <a:gd name="T27" fmla="*/ 152 h 319"/>
                  <a:gd name="T28" fmla="*/ 172 w 286"/>
                  <a:gd name="T29" fmla="*/ 206 h 319"/>
                  <a:gd name="T30" fmla="*/ 198 w 286"/>
                  <a:gd name="T31" fmla="*/ 251 h 319"/>
                  <a:gd name="T32" fmla="*/ 195 w 286"/>
                  <a:gd name="T33" fmla="*/ 251 h 319"/>
                  <a:gd name="T34" fmla="*/ 227 w 286"/>
                  <a:gd name="T35" fmla="*/ 234 h 319"/>
                  <a:gd name="T36" fmla="*/ 260 w 286"/>
                  <a:gd name="T37" fmla="*/ 241 h 319"/>
                  <a:gd name="T38" fmla="*/ 286 w 286"/>
                  <a:gd name="T39" fmla="*/ 247 h 319"/>
                  <a:gd name="T40" fmla="*/ 246 w 286"/>
                  <a:gd name="T41" fmla="*/ 272 h 319"/>
                  <a:gd name="T42" fmla="*/ 244 w 286"/>
                  <a:gd name="T43" fmla="*/ 319 h 319"/>
                  <a:gd name="T44" fmla="*/ 231 w 286"/>
                  <a:gd name="T45" fmla="*/ 260 h 319"/>
                  <a:gd name="T46" fmla="*/ 191 w 286"/>
                  <a:gd name="T47" fmla="*/ 271 h 319"/>
                  <a:gd name="T48" fmla="*/ 192 w 286"/>
                  <a:gd name="T49" fmla="*/ 251 h 319"/>
                  <a:gd name="T50" fmla="*/ 179 w 286"/>
                  <a:gd name="T51" fmla="*/ 252 h 319"/>
                  <a:gd name="T52" fmla="*/ 172 w 286"/>
                  <a:gd name="T53" fmla="*/ 257 h 319"/>
                  <a:gd name="T54" fmla="*/ 164 w 286"/>
                  <a:gd name="T55" fmla="*/ 249 h 319"/>
                  <a:gd name="T56" fmla="*/ 137 w 286"/>
                  <a:gd name="T57" fmla="*/ 247 h 319"/>
                  <a:gd name="T58" fmla="*/ 118 w 286"/>
                  <a:gd name="T59" fmla="*/ 264 h 319"/>
                  <a:gd name="T60" fmla="*/ 82 w 286"/>
                  <a:gd name="T61" fmla="*/ 252 h 319"/>
                  <a:gd name="T62" fmla="*/ 90 w 286"/>
                  <a:gd name="T63" fmla="*/ 234 h 319"/>
                  <a:gd name="T64" fmla="*/ 124 w 286"/>
                  <a:gd name="T65" fmla="*/ 223 h 319"/>
                  <a:gd name="T66" fmla="*/ 146 w 286"/>
                  <a:gd name="T67" fmla="*/ 232 h 319"/>
                  <a:gd name="T68" fmla="*/ 145 w 286"/>
                  <a:gd name="T69" fmla="*/ 209 h 319"/>
                  <a:gd name="T70" fmla="*/ 133 w 286"/>
                  <a:gd name="T71" fmla="*/ 152 h 319"/>
                  <a:gd name="T72" fmla="*/ 137 w 286"/>
                  <a:gd name="T73" fmla="*/ 155 h 319"/>
                  <a:gd name="T74" fmla="*/ 108 w 286"/>
                  <a:gd name="T75" fmla="*/ 153 h 319"/>
                  <a:gd name="T76" fmla="*/ 55 w 286"/>
                  <a:gd name="T77" fmla="*/ 158 h 319"/>
                  <a:gd name="T78" fmla="*/ 17 w 286"/>
                  <a:gd name="T79" fmla="*/ 147 h 319"/>
                  <a:gd name="T80" fmla="*/ 0 w 286"/>
                  <a:gd name="T81" fmla="*/ 107 h 319"/>
                  <a:gd name="T82" fmla="*/ 24 w 286"/>
                  <a:gd name="T83" fmla="*/ 72 h 319"/>
                  <a:gd name="T84" fmla="*/ 40 w 286"/>
                  <a:gd name="T85" fmla="*/ 42 h 319"/>
                  <a:gd name="T86" fmla="*/ 49 w 286"/>
                  <a:gd name="T87" fmla="*/ 33 h 319"/>
                  <a:gd name="T88" fmla="*/ 26 w 286"/>
                  <a:gd name="T89" fmla="*/ 32 h 319"/>
                  <a:gd name="T90" fmla="*/ 17 w 286"/>
                  <a:gd name="T91" fmla="*/ 21 h 319"/>
                  <a:gd name="T92" fmla="*/ 19 w 286"/>
                  <a:gd name="T93" fmla="*/ 16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86" h="319">
                    <a:moveTo>
                      <a:pt x="17" y="0"/>
                    </a:moveTo>
                    <a:cubicBezTo>
                      <a:pt x="21" y="27"/>
                      <a:pt x="58" y="23"/>
                      <a:pt x="66" y="1"/>
                    </a:cubicBezTo>
                    <a:cubicBezTo>
                      <a:pt x="65" y="12"/>
                      <a:pt x="70" y="31"/>
                      <a:pt x="84" y="20"/>
                    </a:cubicBezTo>
                    <a:cubicBezTo>
                      <a:pt x="75" y="32"/>
                      <a:pt x="57" y="38"/>
                      <a:pt x="59" y="57"/>
                    </a:cubicBezTo>
                    <a:cubicBezTo>
                      <a:pt x="63" y="57"/>
                      <a:pt x="68" y="59"/>
                      <a:pt x="72" y="58"/>
                    </a:cubicBezTo>
                    <a:cubicBezTo>
                      <a:pt x="27" y="56"/>
                      <a:pt x="35" y="149"/>
                      <a:pt x="74" y="122"/>
                    </a:cubicBezTo>
                    <a:cubicBezTo>
                      <a:pt x="83" y="135"/>
                      <a:pt x="107" y="141"/>
                      <a:pt x="107" y="119"/>
                    </a:cubicBezTo>
                    <a:cubicBezTo>
                      <a:pt x="128" y="136"/>
                      <a:pt x="152" y="122"/>
                      <a:pt x="148" y="95"/>
                    </a:cubicBezTo>
                    <a:cubicBezTo>
                      <a:pt x="175" y="101"/>
                      <a:pt x="197" y="76"/>
                      <a:pt x="174" y="54"/>
                    </a:cubicBezTo>
                    <a:cubicBezTo>
                      <a:pt x="197" y="56"/>
                      <a:pt x="208" y="43"/>
                      <a:pt x="199" y="21"/>
                    </a:cubicBezTo>
                    <a:cubicBezTo>
                      <a:pt x="204" y="32"/>
                      <a:pt x="212" y="39"/>
                      <a:pt x="225" y="37"/>
                    </a:cubicBezTo>
                    <a:cubicBezTo>
                      <a:pt x="217" y="45"/>
                      <a:pt x="177" y="63"/>
                      <a:pt x="205" y="79"/>
                    </a:cubicBezTo>
                    <a:cubicBezTo>
                      <a:pt x="191" y="75"/>
                      <a:pt x="184" y="93"/>
                      <a:pt x="185" y="105"/>
                    </a:cubicBezTo>
                    <a:cubicBezTo>
                      <a:pt x="163" y="107"/>
                      <a:pt x="141" y="143"/>
                      <a:pt x="169" y="152"/>
                    </a:cubicBezTo>
                    <a:cubicBezTo>
                      <a:pt x="149" y="165"/>
                      <a:pt x="165" y="189"/>
                      <a:pt x="172" y="206"/>
                    </a:cubicBezTo>
                    <a:cubicBezTo>
                      <a:pt x="179" y="223"/>
                      <a:pt x="178" y="240"/>
                      <a:pt x="198" y="251"/>
                    </a:cubicBezTo>
                    <a:cubicBezTo>
                      <a:pt x="197" y="251"/>
                      <a:pt x="196" y="251"/>
                      <a:pt x="195" y="251"/>
                    </a:cubicBezTo>
                    <a:cubicBezTo>
                      <a:pt x="207" y="256"/>
                      <a:pt x="219" y="242"/>
                      <a:pt x="227" y="234"/>
                    </a:cubicBezTo>
                    <a:cubicBezTo>
                      <a:pt x="230" y="254"/>
                      <a:pt x="251" y="266"/>
                      <a:pt x="260" y="241"/>
                    </a:cubicBezTo>
                    <a:cubicBezTo>
                      <a:pt x="268" y="245"/>
                      <a:pt x="277" y="251"/>
                      <a:pt x="286" y="247"/>
                    </a:cubicBezTo>
                    <a:cubicBezTo>
                      <a:pt x="272" y="257"/>
                      <a:pt x="253" y="256"/>
                      <a:pt x="246" y="272"/>
                    </a:cubicBezTo>
                    <a:cubicBezTo>
                      <a:pt x="240" y="285"/>
                      <a:pt x="243" y="305"/>
                      <a:pt x="244" y="319"/>
                    </a:cubicBezTo>
                    <a:cubicBezTo>
                      <a:pt x="241" y="301"/>
                      <a:pt x="250" y="268"/>
                      <a:pt x="231" y="260"/>
                    </a:cubicBezTo>
                    <a:cubicBezTo>
                      <a:pt x="221" y="257"/>
                      <a:pt x="202" y="264"/>
                      <a:pt x="191" y="271"/>
                    </a:cubicBezTo>
                    <a:cubicBezTo>
                      <a:pt x="192" y="265"/>
                      <a:pt x="194" y="258"/>
                      <a:pt x="192" y="251"/>
                    </a:cubicBezTo>
                    <a:cubicBezTo>
                      <a:pt x="189" y="250"/>
                      <a:pt x="182" y="253"/>
                      <a:pt x="179" y="252"/>
                    </a:cubicBezTo>
                    <a:cubicBezTo>
                      <a:pt x="177" y="251"/>
                      <a:pt x="174" y="257"/>
                      <a:pt x="172" y="257"/>
                    </a:cubicBezTo>
                    <a:cubicBezTo>
                      <a:pt x="167" y="256"/>
                      <a:pt x="169" y="250"/>
                      <a:pt x="164" y="249"/>
                    </a:cubicBezTo>
                    <a:cubicBezTo>
                      <a:pt x="148" y="244"/>
                      <a:pt x="154" y="239"/>
                      <a:pt x="137" y="247"/>
                    </a:cubicBezTo>
                    <a:cubicBezTo>
                      <a:pt x="129" y="251"/>
                      <a:pt x="122" y="255"/>
                      <a:pt x="118" y="264"/>
                    </a:cubicBezTo>
                    <a:cubicBezTo>
                      <a:pt x="114" y="252"/>
                      <a:pt x="86" y="235"/>
                      <a:pt x="82" y="252"/>
                    </a:cubicBezTo>
                    <a:cubicBezTo>
                      <a:pt x="85" y="246"/>
                      <a:pt x="88" y="240"/>
                      <a:pt x="90" y="234"/>
                    </a:cubicBezTo>
                    <a:cubicBezTo>
                      <a:pt x="102" y="243"/>
                      <a:pt x="123" y="243"/>
                      <a:pt x="124" y="223"/>
                    </a:cubicBezTo>
                    <a:cubicBezTo>
                      <a:pt x="126" y="230"/>
                      <a:pt x="139" y="236"/>
                      <a:pt x="146" y="232"/>
                    </a:cubicBezTo>
                    <a:cubicBezTo>
                      <a:pt x="158" y="225"/>
                      <a:pt x="147" y="218"/>
                      <a:pt x="145" y="209"/>
                    </a:cubicBezTo>
                    <a:cubicBezTo>
                      <a:pt x="142" y="190"/>
                      <a:pt x="156" y="161"/>
                      <a:pt x="133" y="152"/>
                    </a:cubicBezTo>
                    <a:cubicBezTo>
                      <a:pt x="132" y="151"/>
                      <a:pt x="138" y="156"/>
                      <a:pt x="137" y="155"/>
                    </a:cubicBezTo>
                    <a:cubicBezTo>
                      <a:pt x="136" y="139"/>
                      <a:pt x="113" y="140"/>
                      <a:pt x="108" y="153"/>
                    </a:cubicBezTo>
                    <a:cubicBezTo>
                      <a:pt x="92" y="128"/>
                      <a:pt x="72" y="149"/>
                      <a:pt x="55" y="158"/>
                    </a:cubicBezTo>
                    <a:cubicBezTo>
                      <a:pt x="51" y="141"/>
                      <a:pt x="28" y="137"/>
                      <a:pt x="17" y="147"/>
                    </a:cubicBezTo>
                    <a:cubicBezTo>
                      <a:pt x="22" y="131"/>
                      <a:pt x="20" y="110"/>
                      <a:pt x="0" y="107"/>
                    </a:cubicBezTo>
                    <a:cubicBezTo>
                      <a:pt x="22" y="109"/>
                      <a:pt x="33" y="90"/>
                      <a:pt x="24" y="72"/>
                    </a:cubicBezTo>
                    <a:cubicBezTo>
                      <a:pt x="43" y="86"/>
                      <a:pt x="46" y="54"/>
                      <a:pt x="40" y="42"/>
                    </a:cubicBezTo>
                    <a:cubicBezTo>
                      <a:pt x="49" y="41"/>
                      <a:pt x="46" y="39"/>
                      <a:pt x="49" y="33"/>
                    </a:cubicBezTo>
                    <a:cubicBezTo>
                      <a:pt x="41" y="30"/>
                      <a:pt x="33" y="26"/>
                      <a:pt x="26" y="32"/>
                    </a:cubicBezTo>
                    <a:cubicBezTo>
                      <a:pt x="25" y="24"/>
                      <a:pt x="24" y="24"/>
                      <a:pt x="17" y="21"/>
                    </a:cubicBezTo>
                    <a:cubicBezTo>
                      <a:pt x="18" y="19"/>
                      <a:pt x="18" y="17"/>
                      <a:pt x="19" y="16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99" name="Freeform 409"/>
              <p:cNvSpPr>
                <a:spLocks/>
              </p:cNvSpPr>
              <p:nvPr/>
            </p:nvSpPr>
            <p:spPr bwMode="auto">
              <a:xfrm>
                <a:off x="3446" y="2292"/>
                <a:ext cx="227" cy="200"/>
              </a:xfrm>
              <a:custGeom>
                <a:avLst/>
                <a:gdLst>
                  <a:gd name="T0" fmla="*/ 65 w 153"/>
                  <a:gd name="T1" fmla="*/ 135 h 135"/>
                  <a:gd name="T2" fmla="*/ 87 w 153"/>
                  <a:gd name="T3" fmla="*/ 104 h 135"/>
                  <a:gd name="T4" fmla="*/ 124 w 153"/>
                  <a:gd name="T5" fmla="*/ 76 h 135"/>
                  <a:gd name="T6" fmla="*/ 153 w 153"/>
                  <a:gd name="T7" fmla="*/ 58 h 135"/>
                  <a:gd name="T8" fmla="*/ 125 w 153"/>
                  <a:gd name="T9" fmla="*/ 43 h 135"/>
                  <a:gd name="T10" fmla="*/ 115 w 153"/>
                  <a:gd name="T11" fmla="*/ 0 h 135"/>
                  <a:gd name="T12" fmla="*/ 121 w 153"/>
                  <a:gd name="T13" fmla="*/ 39 h 135"/>
                  <a:gd name="T14" fmla="*/ 90 w 153"/>
                  <a:gd name="T15" fmla="*/ 55 h 135"/>
                  <a:gd name="T16" fmla="*/ 70 w 153"/>
                  <a:gd name="T17" fmla="*/ 72 h 135"/>
                  <a:gd name="T18" fmla="*/ 43 w 153"/>
                  <a:gd name="T19" fmla="*/ 69 h 135"/>
                  <a:gd name="T20" fmla="*/ 21 w 153"/>
                  <a:gd name="T21" fmla="*/ 70 h 135"/>
                  <a:gd name="T22" fmla="*/ 3 w 153"/>
                  <a:gd name="T23" fmla="*/ 43 h 135"/>
                  <a:gd name="T24" fmla="*/ 36 w 153"/>
                  <a:gd name="T25" fmla="*/ 11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3" h="135">
                    <a:moveTo>
                      <a:pt x="65" y="135"/>
                    </a:moveTo>
                    <a:cubicBezTo>
                      <a:pt x="50" y="120"/>
                      <a:pt x="69" y="90"/>
                      <a:pt x="87" y="104"/>
                    </a:cubicBezTo>
                    <a:cubicBezTo>
                      <a:pt x="62" y="99"/>
                      <a:pt x="101" y="44"/>
                      <a:pt x="124" y="76"/>
                    </a:cubicBezTo>
                    <a:cubicBezTo>
                      <a:pt x="112" y="59"/>
                      <a:pt x="142" y="47"/>
                      <a:pt x="153" y="58"/>
                    </a:cubicBezTo>
                    <a:cubicBezTo>
                      <a:pt x="146" y="52"/>
                      <a:pt x="133" y="50"/>
                      <a:pt x="125" y="43"/>
                    </a:cubicBezTo>
                    <a:cubicBezTo>
                      <a:pt x="112" y="32"/>
                      <a:pt x="115" y="16"/>
                      <a:pt x="115" y="0"/>
                    </a:cubicBezTo>
                    <a:cubicBezTo>
                      <a:pt x="117" y="13"/>
                      <a:pt x="121" y="26"/>
                      <a:pt x="121" y="39"/>
                    </a:cubicBezTo>
                    <a:cubicBezTo>
                      <a:pt x="121" y="54"/>
                      <a:pt x="104" y="65"/>
                      <a:pt x="90" y="55"/>
                    </a:cubicBezTo>
                    <a:cubicBezTo>
                      <a:pt x="89" y="64"/>
                      <a:pt x="82" y="80"/>
                      <a:pt x="70" y="72"/>
                    </a:cubicBezTo>
                    <a:cubicBezTo>
                      <a:pt x="71" y="92"/>
                      <a:pt x="43" y="82"/>
                      <a:pt x="43" y="69"/>
                    </a:cubicBezTo>
                    <a:cubicBezTo>
                      <a:pt x="45" y="85"/>
                      <a:pt x="26" y="75"/>
                      <a:pt x="21" y="70"/>
                    </a:cubicBezTo>
                    <a:cubicBezTo>
                      <a:pt x="13" y="62"/>
                      <a:pt x="12" y="49"/>
                      <a:pt x="3" y="43"/>
                    </a:cubicBezTo>
                    <a:cubicBezTo>
                      <a:pt x="0" y="72"/>
                      <a:pt x="26" y="89"/>
                      <a:pt x="36" y="112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00" name="Freeform 410"/>
              <p:cNvSpPr>
                <a:spLocks/>
              </p:cNvSpPr>
              <p:nvPr/>
            </p:nvSpPr>
            <p:spPr bwMode="auto">
              <a:xfrm>
                <a:off x="3722" y="2604"/>
                <a:ext cx="320" cy="252"/>
              </a:xfrm>
              <a:custGeom>
                <a:avLst/>
                <a:gdLst>
                  <a:gd name="T0" fmla="*/ 0 w 215"/>
                  <a:gd name="T1" fmla="*/ 74 h 170"/>
                  <a:gd name="T2" fmla="*/ 2 w 215"/>
                  <a:gd name="T3" fmla="*/ 73 h 170"/>
                  <a:gd name="T4" fmla="*/ 57 w 215"/>
                  <a:gd name="T5" fmla="*/ 84 h 170"/>
                  <a:gd name="T6" fmla="*/ 107 w 215"/>
                  <a:gd name="T7" fmla="*/ 82 h 170"/>
                  <a:gd name="T8" fmla="*/ 138 w 215"/>
                  <a:gd name="T9" fmla="*/ 64 h 170"/>
                  <a:gd name="T10" fmla="*/ 143 w 215"/>
                  <a:gd name="T11" fmla="*/ 63 h 170"/>
                  <a:gd name="T12" fmla="*/ 140 w 215"/>
                  <a:gd name="T13" fmla="*/ 45 h 170"/>
                  <a:gd name="T14" fmla="*/ 126 w 215"/>
                  <a:gd name="T15" fmla="*/ 41 h 170"/>
                  <a:gd name="T16" fmla="*/ 82 w 215"/>
                  <a:gd name="T17" fmla="*/ 18 h 170"/>
                  <a:gd name="T18" fmla="*/ 62 w 215"/>
                  <a:gd name="T19" fmla="*/ 0 h 170"/>
                  <a:gd name="T20" fmla="*/ 114 w 215"/>
                  <a:gd name="T21" fmla="*/ 5 h 170"/>
                  <a:gd name="T22" fmla="*/ 148 w 215"/>
                  <a:gd name="T23" fmla="*/ 21 h 170"/>
                  <a:gd name="T24" fmla="*/ 190 w 215"/>
                  <a:gd name="T25" fmla="*/ 4 h 170"/>
                  <a:gd name="T26" fmla="*/ 215 w 215"/>
                  <a:gd name="T27" fmla="*/ 0 h 170"/>
                  <a:gd name="T28" fmla="*/ 198 w 215"/>
                  <a:gd name="T29" fmla="*/ 33 h 170"/>
                  <a:gd name="T30" fmla="*/ 171 w 215"/>
                  <a:gd name="T31" fmla="*/ 49 h 170"/>
                  <a:gd name="T32" fmla="*/ 169 w 215"/>
                  <a:gd name="T33" fmla="*/ 75 h 170"/>
                  <a:gd name="T34" fmla="*/ 131 w 215"/>
                  <a:gd name="T35" fmla="*/ 100 h 170"/>
                  <a:gd name="T36" fmla="*/ 132 w 215"/>
                  <a:gd name="T37" fmla="*/ 103 h 170"/>
                  <a:gd name="T38" fmla="*/ 112 w 215"/>
                  <a:gd name="T39" fmla="*/ 110 h 170"/>
                  <a:gd name="T40" fmla="*/ 138 w 215"/>
                  <a:gd name="T41" fmla="*/ 115 h 170"/>
                  <a:gd name="T42" fmla="*/ 160 w 215"/>
                  <a:gd name="T43" fmla="*/ 164 h 170"/>
                  <a:gd name="T44" fmla="*/ 101 w 215"/>
                  <a:gd name="T45" fmla="*/ 169 h 170"/>
                  <a:gd name="T46" fmla="*/ 58 w 215"/>
                  <a:gd name="T47" fmla="*/ 152 h 170"/>
                  <a:gd name="T48" fmla="*/ 46 w 215"/>
                  <a:gd name="T49" fmla="*/ 143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5" h="170">
                    <a:moveTo>
                      <a:pt x="0" y="74"/>
                    </a:moveTo>
                    <a:cubicBezTo>
                      <a:pt x="0" y="73"/>
                      <a:pt x="1" y="72"/>
                      <a:pt x="2" y="73"/>
                    </a:cubicBezTo>
                    <a:cubicBezTo>
                      <a:pt x="9" y="86"/>
                      <a:pt x="53" y="109"/>
                      <a:pt x="57" y="84"/>
                    </a:cubicBezTo>
                    <a:cubicBezTo>
                      <a:pt x="62" y="107"/>
                      <a:pt x="107" y="108"/>
                      <a:pt x="107" y="82"/>
                    </a:cubicBezTo>
                    <a:cubicBezTo>
                      <a:pt x="122" y="93"/>
                      <a:pt x="157" y="83"/>
                      <a:pt x="138" y="64"/>
                    </a:cubicBezTo>
                    <a:cubicBezTo>
                      <a:pt x="140" y="64"/>
                      <a:pt x="141" y="63"/>
                      <a:pt x="143" y="63"/>
                    </a:cubicBezTo>
                    <a:cubicBezTo>
                      <a:pt x="145" y="55"/>
                      <a:pt x="147" y="51"/>
                      <a:pt x="140" y="45"/>
                    </a:cubicBezTo>
                    <a:cubicBezTo>
                      <a:pt x="137" y="41"/>
                      <a:pt x="125" y="36"/>
                      <a:pt x="126" y="41"/>
                    </a:cubicBezTo>
                    <a:cubicBezTo>
                      <a:pt x="138" y="22"/>
                      <a:pt x="92" y="18"/>
                      <a:pt x="82" y="18"/>
                    </a:cubicBezTo>
                    <a:cubicBezTo>
                      <a:pt x="80" y="8"/>
                      <a:pt x="71" y="2"/>
                      <a:pt x="62" y="0"/>
                    </a:cubicBezTo>
                    <a:cubicBezTo>
                      <a:pt x="70" y="8"/>
                      <a:pt x="103" y="15"/>
                      <a:pt x="114" y="5"/>
                    </a:cubicBezTo>
                    <a:cubicBezTo>
                      <a:pt x="116" y="16"/>
                      <a:pt x="138" y="29"/>
                      <a:pt x="148" y="21"/>
                    </a:cubicBezTo>
                    <a:cubicBezTo>
                      <a:pt x="161" y="41"/>
                      <a:pt x="189" y="26"/>
                      <a:pt x="190" y="4"/>
                    </a:cubicBezTo>
                    <a:cubicBezTo>
                      <a:pt x="197" y="13"/>
                      <a:pt x="210" y="9"/>
                      <a:pt x="215" y="0"/>
                    </a:cubicBezTo>
                    <a:cubicBezTo>
                      <a:pt x="209" y="11"/>
                      <a:pt x="193" y="19"/>
                      <a:pt x="198" y="33"/>
                    </a:cubicBezTo>
                    <a:cubicBezTo>
                      <a:pt x="190" y="34"/>
                      <a:pt x="168" y="37"/>
                      <a:pt x="171" y="49"/>
                    </a:cubicBezTo>
                    <a:cubicBezTo>
                      <a:pt x="153" y="53"/>
                      <a:pt x="172" y="67"/>
                      <a:pt x="169" y="75"/>
                    </a:cubicBezTo>
                    <a:cubicBezTo>
                      <a:pt x="166" y="86"/>
                      <a:pt x="139" y="93"/>
                      <a:pt x="131" y="100"/>
                    </a:cubicBezTo>
                    <a:cubicBezTo>
                      <a:pt x="131" y="101"/>
                      <a:pt x="132" y="101"/>
                      <a:pt x="132" y="103"/>
                    </a:cubicBezTo>
                    <a:cubicBezTo>
                      <a:pt x="124" y="103"/>
                      <a:pt x="113" y="100"/>
                      <a:pt x="112" y="110"/>
                    </a:cubicBezTo>
                    <a:cubicBezTo>
                      <a:pt x="111" y="125"/>
                      <a:pt x="131" y="120"/>
                      <a:pt x="138" y="115"/>
                    </a:cubicBezTo>
                    <a:cubicBezTo>
                      <a:pt x="132" y="137"/>
                      <a:pt x="154" y="147"/>
                      <a:pt x="160" y="164"/>
                    </a:cubicBezTo>
                    <a:cubicBezTo>
                      <a:pt x="142" y="168"/>
                      <a:pt x="120" y="170"/>
                      <a:pt x="101" y="169"/>
                    </a:cubicBezTo>
                    <a:cubicBezTo>
                      <a:pt x="85" y="167"/>
                      <a:pt x="70" y="162"/>
                      <a:pt x="58" y="152"/>
                    </a:cubicBezTo>
                    <a:cubicBezTo>
                      <a:pt x="54" y="148"/>
                      <a:pt x="49" y="139"/>
                      <a:pt x="46" y="143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01" name="Freeform 411"/>
              <p:cNvSpPr>
                <a:spLocks/>
              </p:cNvSpPr>
              <p:nvPr/>
            </p:nvSpPr>
            <p:spPr bwMode="auto">
              <a:xfrm>
                <a:off x="4105" y="2526"/>
                <a:ext cx="162" cy="235"/>
              </a:xfrm>
              <a:custGeom>
                <a:avLst/>
                <a:gdLst>
                  <a:gd name="T0" fmla="*/ 68 w 109"/>
                  <a:gd name="T1" fmla="*/ 158 h 158"/>
                  <a:gd name="T2" fmla="*/ 75 w 109"/>
                  <a:gd name="T3" fmla="*/ 131 h 158"/>
                  <a:gd name="T4" fmla="*/ 52 w 109"/>
                  <a:gd name="T5" fmla="*/ 126 h 158"/>
                  <a:gd name="T6" fmla="*/ 54 w 109"/>
                  <a:gd name="T7" fmla="*/ 108 h 158"/>
                  <a:gd name="T8" fmla="*/ 43 w 109"/>
                  <a:gd name="T9" fmla="*/ 74 h 158"/>
                  <a:gd name="T10" fmla="*/ 30 w 109"/>
                  <a:gd name="T11" fmla="*/ 96 h 158"/>
                  <a:gd name="T12" fmla="*/ 2 w 109"/>
                  <a:gd name="T13" fmla="*/ 100 h 158"/>
                  <a:gd name="T14" fmla="*/ 6 w 109"/>
                  <a:gd name="T15" fmla="*/ 69 h 158"/>
                  <a:gd name="T16" fmla="*/ 34 w 109"/>
                  <a:gd name="T17" fmla="*/ 59 h 158"/>
                  <a:gd name="T18" fmla="*/ 53 w 109"/>
                  <a:gd name="T19" fmla="*/ 33 h 158"/>
                  <a:gd name="T20" fmla="*/ 60 w 109"/>
                  <a:gd name="T21" fmla="*/ 14 h 158"/>
                  <a:gd name="T22" fmla="*/ 42 w 109"/>
                  <a:gd name="T23" fmla="*/ 0 h 158"/>
                  <a:gd name="T24" fmla="*/ 83 w 109"/>
                  <a:gd name="T25" fmla="*/ 5 h 158"/>
                  <a:gd name="T26" fmla="*/ 69 w 109"/>
                  <a:gd name="T27" fmla="*/ 39 h 158"/>
                  <a:gd name="T28" fmla="*/ 72 w 109"/>
                  <a:gd name="T29" fmla="*/ 39 h 158"/>
                  <a:gd name="T30" fmla="*/ 59 w 109"/>
                  <a:gd name="T31" fmla="*/ 73 h 158"/>
                  <a:gd name="T32" fmla="*/ 65 w 109"/>
                  <a:gd name="T33" fmla="*/ 74 h 158"/>
                  <a:gd name="T34" fmla="*/ 77 w 109"/>
                  <a:gd name="T35" fmla="*/ 104 h 158"/>
                  <a:gd name="T36" fmla="*/ 78 w 109"/>
                  <a:gd name="T37" fmla="*/ 134 h 158"/>
                  <a:gd name="T38" fmla="*/ 109 w 109"/>
                  <a:gd name="T39" fmla="*/ 149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9" h="158">
                    <a:moveTo>
                      <a:pt x="68" y="158"/>
                    </a:moveTo>
                    <a:cubicBezTo>
                      <a:pt x="74" y="154"/>
                      <a:pt x="82" y="142"/>
                      <a:pt x="75" y="131"/>
                    </a:cubicBezTo>
                    <a:cubicBezTo>
                      <a:pt x="71" y="125"/>
                      <a:pt x="55" y="120"/>
                      <a:pt x="52" y="126"/>
                    </a:cubicBezTo>
                    <a:cubicBezTo>
                      <a:pt x="66" y="126"/>
                      <a:pt x="68" y="106"/>
                      <a:pt x="54" y="108"/>
                    </a:cubicBezTo>
                    <a:cubicBezTo>
                      <a:pt x="65" y="100"/>
                      <a:pt x="57" y="74"/>
                      <a:pt x="43" y="74"/>
                    </a:cubicBezTo>
                    <a:cubicBezTo>
                      <a:pt x="41" y="83"/>
                      <a:pt x="37" y="90"/>
                      <a:pt x="30" y="96"/>
                    </a:cubicBezTo>
                    <a:cubicBezTo>
                      <a:pt x="33" y="79"/>
                      <a:pt x="0" y="86"/>
                      <a:pt x="2" y="100"/>
                    </a:cubicBezTo>
                    <a:cubicBezTo>
                      <a:pt x="9" y="91"/>
                      <a:pt x="20" y="78"/>
                      <a:pt x="6" y="69"/>
                    </a:cubicBezTo>
                    <a:cubicBezTo>
                      <a:pt x="20" y="86"/>
                      <a:pt x="34" y="79"/>
                      <a:pt x="34" y="59"/>
                    </a:cubicBezTo>
                    <a:cubicBezTo>
                      <a:pt x="56" y="68"/>
                      <a:pt x="52" y="43"/>
                      <a:pt x="53" y="33"/>
                    </a:cubicBezTo>
                    <a:cubicBezTo>
                      <a:pt x="55" y="26"/>
                      <a:pt x="62" y="23"/>
                      <a:pt x="60" y="14"/>
                    </a:cubicBezTo>
                    <a:cubicBezTo>
                      <a:pt x="59" y="5"/>
                      <a:pt x="50" y="0"/>
                      <a:pt x="42" y="0"/>
                    </a:cubicBezTo>
                    <a:cubicBezTo>
                      <a:pt x="55" y="5"/>
                      <a:pt x="67" y="12"/>
                      <a:pt x="83" y="5"/>
                    </a:cubicBezTo>
                    <a:cubicBezTo>
                      <a:pt x="75" y="14"/>
                      <a:pt x="67" y="26"/>
                      <a:pt x="69" y="39"/>
                    </a:cubicBezTo>
                    <a:cubicBezTo>
                      <a:pt x="70" y="39"/>
                      <a:pt x="71" y="39"/>
                      <a:pt x="72" y="39"/>
                    </a:cubicBezTo>
                    <a:cubicBezTo>
                      <a:pt x="58" y="44"/>
                      <a:pt x="59" y="61"/>
                      <a:pt x="59" y="73"/>
                    </a:cubicBezTo>
                    <a:cubicBezTo>
                      <a:pt x="61" y="73"/>
                      <a:pt x="63" y="74"/>
                      <a:pt x="65" y="74"/>
                    </a:cubicBezTo>
                    <a:cubicBezTo>
                      <a:pt x="50" y="83"/>
                      <a:pt x="67" y="101"/>
                      <a:pt x="77" y="104"/>
                    </a:cubicBezTo>
                    <a:cubicBezTo>
                      <a:pt x="75" y="115"/>
                      <a:pt x="72" y="124"/>
                      <a:pt x="78" y="134"/>
                    </a:cubicBezTo>
                    <a:cubicBezTo>
                      <a:pt x="84" y="144"/>
                      <a:pt x="99" y="154"/>
                      <a:pt x="109" y="149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02" name="Freeform 412"/>
              <p:cNvSpPr>
                <a:spLocks/>
              </p:cNvSpPr>
              <p:nvPr/>
            </p:nvSpPr>
            <p:spPr bwMode="auto">
              <a:xfrm>
                <a:off x="4023" y="2207"/>
                <a:ext cx="293" cy="195"/>
              </a:xfrm>
              <a:custGeom>
                <a:avLst/>
                <a:gdLst>
                  <a:gd name="T0" fmla="*/ 192 w 197"/>
                  <a:gd name="T1" fmla="*/ 12 h 131"/>
                  <a:gd name="T2" fmla="*/ 134 w 197"/>
                  <a:gd name="T3" fmla="*/ 6 h 131"/>
                  <a:gd name="T4" fmla="*/ 89 w 197"/>
                  <a:gd name="T5" fmla="*/ 7 h 131"/>
                  <a:gd name="T6" fmla="*/ 68 w 197"/>
                  <a:gd name="T7" fmla="*/ 34 h 131"/>
                  <a:gd name="T8" fmla="*/ 37 w 197"/>
                  <a:gd name="T9" fmla="*/ 0 h 131"/>
                  <a:gd name="T10" fmla="*/ 49 w 197"/>
                  <a:gd name="T11" fmla="*/ 43 h 131"/>
                  <a:gd name="T12" fmla="*/ 20 w 197"/>
                  <a:gd name="T13" fmla="*/ 83 h 131"/>
                  <a:gd name="T14" fmla="*/ 0 w 197"/>
                  <a:gd name="T15" fmla="*/ 131 h 131"/>
                  <a:gd name="T16" fmla="*/ 54 w 197"/>
                  <a:gd name="T17" fmla="*/ 116 h 131"/>
                  <a:gd name="T18" fmla="*/ 54 w 197"/>
                  <a:gd name="T19" fmla="*/ 75 h 131"/>
                  <a:gd name="T20" fmla="*/ 99 w 197"/>
                  <a:gd name="T21" fmla="*/ 61 h 131"/>
                  <a:gd name="T22" fmla="*/ 131 w 197"/>
                  <a:gd name="T23" fmla="*/ 83 h 131"/>
                  <a:gd name="T24" fmla="*/ 138 w 197"/>
                  <a:gd name="T25" fmla="*/ 129 h 131"/>
                  <a:gd name="T26" fmla="*/ 150 w 197"/>
                  <a:gd name="T27" fmla="*/ 65 h 131"/>
                  <a:gd name="T28" fmla="*/ 130 w 197"/>
                  <a:gd name="T29" fmla="*/ 40 h 131"/>
                  <a:gd name="T30" fmla="*/ 178 w 197"/>
                  <a:gd name="T31" fmla="*/ 47 h 131"/>
                  <a:gd name="T32" fmla="*/ 197 w 197"/>
                  <a:gd name="T33" fmla="*/ 46 h 131"/>
                  <a:gd name="T34" fmla="*/ 195 w 197"/>
                  <a:gd name="T35" fmla="*/ 19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7" h="131">
                    <a:moveTo>
                      <a:pt x="192" y="12"/>
                    </a:moveTo>
                    <a:cubicBezTo>
                      <a:pt x="173" y="33"/>
                      <a:pt x="158" y="22"/>
                      <a:pt x="134" y="6"/>
                    </a:cubicBezTo>
                    <a:cubicBezTo>
                      <a:pt x="125" y="31"/>
                      <a:pt x="103" y="14"/>
                      <a:pt x="89" y="7"/>
                    </a:cubicBezTo>
                    <a:cubicBezTo>
                      <a:pt x="91" y="20"/>
                      <a:pt x="81" y="34"/>
                      <a:pt x="68" y="34"/>
                    </a:cubicBezTo>
                    <a:cubicBezTo>
                      <a:pt x="51" y="33"/>
                      <a:pt x="44" y="12"/>
                      <a:pt x="37" y="0"/>
                    </a:cubicBezTo>
                    <a:cubicBezTo>
                      <a:pt x="38" y="14"/>
                      <a:pt x="50" y="26"/>
                      <a:pt x="49" y="43"/>
                    </a:cubicBezTo>
                    <a:cubicBezTo>
                      <a:pt x="49" y="65"/>
                      <a:pt x="38" y="71"/>
                      <a:pt x="20" y="83"/>
                    </a:cubicBezTo>
                    <a:cubicBezTo>
                      <a:pt x="46" y="82"/>
                      <a:pt x="7" y="126"/>
                      <a:pt x="0" y="131"/>
                    </a:cubicBezTo>
                    <a:cubicBezTo>
                      <a:pt x="12" y="119"/>
                      <a:pt x="38" y="102"/>
                      <a:pt x="54" y="116"/>
                    </a:cubicBezTo>
                    <a:cubicBezTo>
                      <a:pt x="35" y="108"/>
                      <a:pt x="36" y="83"/>
                      <a:pt x="54" y="75"/>
                    </a:cubicBezTo>
                    <a:cubicBezTo>
                      <a:pt x="44" y="49"/>
                      <a:pt x="107" y="29"/>
                      <a:pt x="99" y="61"/>
                    </a:cubicBezTo>
                    <a:cubicBezTo>
                      <a:pt x="118" y="33"/>
                      <a:pt x="127" y="71"/>
                      <a:pt x="131" y="83"/>
                    </a:cubicBezTo>
                    <a:cubicBezTo>
                      <a:pt x="136" y="99"/>
                      <a:pt x="152" y="110"/>
                      <a:pt x="138" y="129"/>
                    </a:cubicBezTo>
                    <a:cubicBezTo>
                      <a:pt x="136" y="110"/>
                      <a:pt x="137" y="79"/>
                      <a:pt x="150" y="65"/>
                    </a:cubicBezTo>
                    <a:cubicBezTo>
                      <a:pt x="137" y="70"/>
                      <a:pt x="119" y="51"/>
                      <a:pt x="130" y="40"/>
                    </a:cubicBezTo>
                    <a:cubicBezTo>
                      <a:pt x="140" y="31"/>
                      <a:pt x="169" y="42"/>
                      <a:pt x="178" y="47"/>
                    </a:cubicBezTo>
                    <a:cubicBezTo>
                      <a:pt x="181" y="39"/>
                      <a:pt x="192" y="41"/>
                      <a:pt x="197" y="46"/>
                    </a:cubicBezTo>
                    <a:cubicBezTo>
                      <a:pt x="191" y="39"/>
                      <a:pt x="178" y="21"/>
                      <a:pt x="195" y="19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03" name="Freeform 413"/>
              <p:cNvSpPr>
                <a:spLocks/>
              </p:cNvSpPr>
              <p:nvPr/>
            </p:nvSpPr>
            <p:spPr bwMode="auto">
              <a:xfrm>
                <a:off x="3847" y="1615"/>
                <a:ext cx="106" cy="128"/>
              </a:xfrm>
              <a:custGeom>
                <a:avLst/>
                <a:gdLst>
                  <a:gd name="T0" fmla="*/ 0 w 71"/>
                  <a:gd name="T1" fmla="*/ 18 h 86"/>
                  <a:gd name="T2" fmla="*/ 19 w 71"/>
                  <a:gd name="T3" fmla="*/ 39 h 86"/>
                  <a:gd name="T4" fmla="*/ 62 w 71"/>
                  <a:gd name="T5" fmla="*/ 86 h 86"/>
                  <a:gd name="T6" fmla="*/ 71 w 71"/>
                  <a:gd name="T7" fmla="*/ 17 h 86"/>
                  <a:gd name="T8" fmla="*/ 43 w 71"/>
                  <a:gd name="T9" fmla="*/ 32 h 86"/>
                  <a:gd name="T10" fmla="*/ 28 w 71"/>
                  <a:gd name="T11" fmla="*/ 0 h 86"/>
                  <a:gd name="T12" fmla="*/ 2 w 71"/>
                  <a:gd name="T13" fmla="*/ 1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" h="86">
                    <a:moveTo>
                      <a:pt x="0" y="18"/>
                    </a:moveTo>
                    <a:cubicBezTo>
                      <a:pt x="10" y="9"/>
                      <a:pt x="24" y="25"/>
                      <a:pt x="19" y="39"/>
                    </a:cubicBezTo>
                    <a:cubicBezTo>
                      <a:pt x="41" y="28"/>
                      <a:pt x="63" y="72"/>
                      <a:pt x="62" y="86"/>
                    </a:cubicBezTo>
                    <a:cubicBezTo>
                      <a:pt x="49" y="69"/>
                      <a:pt x="52" y="29"/>
                      <a:pt x="71" y="17"/>
                    </a:cubicBezTo>
                    <a:cubicBezTo>
                      <a:pt x="69" y="21"/>
                      <a:pt x="51" y="32"/>
                      <a:pt x="43" y="32"/>
                    </a:cubicBezTo>
                    <a:cubicBezTo>
                      <a:pt x="26" y="32"/>
                      <a:pt x="28" y="14"/>
                      <a:pt x="28" y="0"/>
                    </a:cubicBezTo>
                    <a:cubicBezTo>
                      <a:pt x="24" y="9"/>
                      <a:pt x="13" y="17"/>
                      <a:pt x="2" y="14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04" name="Freeform 414"/>
              <p:cNvSpPr>
                <a:spLocks/>
              </p:cNvSpPr>
              <p:nvPr/>
            </p:nvSpPr>
            <p:spPr bwMode="auto">
              <a:xfrm>
                <a:off x="4198" y="1605"/>
                <a:ext cx="112" cy="76"/>
              </a:xfrm>
              <a:custGeom>
                <a:avLst/>
                <a:gdLst>
                  <a:gd name="T0" fmla="*/ 6 w 75"/>
                  <a:gd name="T1" fmla="*/ 3 h 51"/>
                  <a:gd name="T2" fmla="*/ 0 w 75"/>
                  <a:gd name="T3" fmla="*/ 51 h 51"/>
                  <a:gd name="T4" fmla="*/ 44 w 75"/>
                  <a:gd name="T5" fmla="*/ 44 h 51"/>
                  <a:gd name="T6" fmla="*/ 72 w 75"/>
                  <a:gd name="T7" fmla="*/ 9 h 51"/>
                  <a:gd name="T8" fmla="*/ 75 w 75"/>
                  <a:gd name="T9" fmla="*/ 0 h 51"/>
                  <a:gd name="T10" fmla="*/ 49 w 75"/>
                  <a:gd name="T11" fmla="*/ 2 h 51"/>
                  <a:gd name="T12" fmla="*/ 31 w 75"/>
                  <a:gd name="T13" fmla="*/ 24 h 51"/>
                  <a:gd name="T14" fmla="*/ 29 w 75"/>
                  <a:gd name="T15" fmla="*/ 20 h 51"/>
                  <a:gd name="T16" fmla="*/ 14 w 75"/>
                  <a:gd name="T17" fmla="*/ 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51">
                    <a:moveTo>
                      <a:pt x="6" y="3"/>
                    </a:moveTo>
                    <a:cubicBezTo>
                      <a:pt x="28" y="8"/>
                      <a:pt x="10" y="42"/>
                      <a:pt x="0" y="51"/>
                    </a:cubicBezTo>
                    <a:cubicBezTo>
                      <a:pt x="10" y="40"/>
                      <a:pt x="34" y="20"/>
                      <a:pt x="44" y="44"/>
                    </a:cubicBezTo>
                    <a:cubicBezTo>
                      <a:pt x="31" y="19"/>
                      <a:pt x="55" y="16"/>
                      <a:pt x="72" y="9"/>
                    </a:cubicBezTo>
                    <a:cubicBezTo>
                      <a:pt x="73" y="8"/>
                      <a:pt x="75" y="1"/>
                      <a:pt x="75" y="0"/>
                    </a:cubicBezTo>
                    <a:cubicBezTo>
                      <a:pt x="70" y="6"/>
                      <a:pt x="56" y="7"/>
                      <a:pt x="49" y="2"/>
                    </a:cubicBezTo>
                    <a:cubicBezTo>
                      <a:pt x="48" y="11"/>
                      <a:pt x="43" y="26"/>
                      <a:pt x="31" y="24"/>
                    </a:cubicBezTo>
                    <a:cubicBezTo>
                      <a:pt x="31" y="24"/>
                      <a:pt x="29" y="20"/>
                      <a:pt x="29" y="20"/>
                    </a:cubicBezTo>
                    <a:cubicBezTo>
                      <a:pt x="20" y="22"/>
                      <a:pt x="16" y="9"/>
                      <a:pt x="14" y="1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05" name="Freeform 415"/>
              <p:cNvSpPr>
                <a:spLocks/>
              </p:cNvSpPr>
              <p:nvPr/>
            </p:nvSpPr>
            <p:spPr bwMode="auto">
              <a:xfrm>
                <a:off x="3505" y="2088"/>
                <a:ext cx="116" cy="94"/>
              </a:xfrm>
              <a:custGeom>
                <a:avLst/>
                <a:gdLst>
                  <a:gd name="T0" fmla="*/ 0 w 78"/>
                  <a:gd name="T1" fmla="*/ 32 h 63"/>
                  <a:gd name="T2" fmla="*/ 32 w 78"/>
                  <a:gd name="T3" fmla="*/ 40 h 63"/>
                  <a:gd name="T4" fmla="*/ 78 w 78"/>
                  <a:gd name="T5" fmla="*/ 63 h 63"/>
                  <a:gd name="T6" fmla="*/ 50 w 78"/>
                  <a:gd name="T7" fmla="*/ 0 h 63"/>
                  <a:gd name="T8" fmla="*/ 32 w 78"/>
                  <a:gd name="T9" fmla="*/ 4 h 63"/>
                  <a:gd name="T10" fmla="*/ 3 w 78"/>
                  <a:gd name="T11" fmla="*/ 3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63">
                    <a:moveTo>
                      <a:pt x="0" y="32"/>
                    </a:moveTo>
                    <a:cubicBezTo>
                      <a:pt x="5" y="9"/>
                      <a:pt x="35" y="17"/>
                      <a:pt x="32" y="40"/>
                    </a:cubicBezTo>
                    <a:cubicBezTo>
                      <a:pt x="37" y="14"/>
                      <a:pt x="74" y="51"/>
                      <a:pt x="78" y="63"/>
                    </a:cubicBezTo>
                    <a:cubicBezTo>
                      <a:pt x="62" y="51"/>
                      <a:pt x="48" y="19"/>
                      <a:pt x="50" y="0"/>
                    </a:cubicBezTo>
                    <a:cubicBezTo>
                      <a:pt x="54" y="19"/>
                      <a:pt x="38" y="17"/>
                      <a:pt x="32" y="4"/>
                    </a:cubicBezTo>
                    <a:cubicBezTo>
                      <a:pt x="20" y="11"/>
                      <a:pt x="13" y="24"/>
                      <a:pt x="3" y="31"/>
                    </a:cubicBezTo>
                  </a:path>
                </a:pathLst>
              </a:custGeom>
              <a:solidFill>
                <a:srgbClr val="C846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06" name="Freeform 416"/>
              <p:cNvSpPr>
                <a:spLocks/>
              </p:cNvSpPr>
              <p:nvPr/>
            </p:nvSpPr>
            <p:spPr bwMode="auto">
              <a:xfrm>
                <a:off x="3798" y="1302"/>
                <a:ext cx="46" cy="70"/>
              </a:xfrm>
              <a:custGeom>
                <a:avLst/>
                <a:gdLst>
                  <a:gd name="T0" fmla="*/ 3 w 31"/>
                  <a:gd name="T1" fmla="*/ 1 h 47"/>
                  <a:gd name="T2" fmla="*/ 1 w 31"/>
                  <a:gd name="T3" fmla="*/ 22 h 47"/>
                  <a:gd name="T4" fmla="*/ 12 w 31"/>
                  <a:gd name="T5" fmla="*/ 31 h 47"/>
                  <a:gd name="T6" fmla="*/ 9 w 31"/>
                  <a:gd name="T7" fmla="*/ 47 h 47"/>
                  <a:gd name="T8" fmla="*/ 22 w 31"/>
                  <a:gd name="T9" fmla="*/ 22 h 47"/>
                  <a:gd name="T10" fmla="*/ 28 w 31"/>
                  <a:gd name="T11" fmla="*/ 7 h 47"/>
                  <a:gd name="T12" fmla="*/ 31 w 31"/>
                  <a:gd name="T13" fmla="*/ 0 h 47"/>
                  <a:gd name="T14" fmla="*/ 17 w 31"/>
                  <a:gd name="T15" fmla="*/ 23 h 47"/>
                  <a:gd name="T16" fmla="*/ 9 w 31"/>
                  <a:gd name="T17" fmla="*/ 14 h 47"/>
                  <a:gd name="T18" fmla="*/ 6 w 31"/>
                  <a:gd name="T19" fmla="*/ 8 h 47"/>
                  <a:gd name="T20" fmla="*/ 5 w 31"/>
                  <a:gd name="T21" fmla="*/ 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47">
                    <a:moveTo>
                      <a:pt x="3" y="1"/>
                    </a:moveTo>
                    <a:cubicBezTo>
                      <a:pt x="0" y="1"/>
                      <a:pt x="7" y="19"/>
                      <a:pt x="1" y="22"/>
                    </a:cubicBezTo>
                    <a:cubicBezTo>
                      <a:pt x="6" y="20"/>
                      <a:pt x="11" y="27"/>
                      <a:pt x="12" y="31"/>
                    </a:cubicBezTo>
                    <a:cubicBezTo>
                      <a:pt x="14" y="37"/>
                      <a:pt x="10" y="42"/>
                      <a:pt x="9" y="47"/>
                    </a:cubicBezTo>
                    <a:cubicBezTo>
                      <a:pt x="14" y="39"/>
                      <a:pt x="15" y="28"/>
                      <a:pt x="22" y="22"/>
                    </a:cubicBezTo>
                    <a:cubicBezTo>
                      <a:pt x="19" y="18"/>
                      <a:pt x="23" y="8"/>
                      <a:pt x="28" y="7"/>
                    </a:cubicBezTo>
                    <a:cubicBezTo>
                      <a:pt x="27" y="5"/>
                      <a:pt x="29" y="2"/>
                      <a:pt x="31" y="0"/>
                    </a:cubicBezTo>
                    <a:cubicBezTo>
                      <a:pt x="29" y="3"/>
                      <a:pt x="20" y="23"/>
                      <a:pt x="17" y="23"/>
                    </a:cubicBezTo>
                    <a:cubicBezTo>
                      <a:pt x="13" y="23"/>
                      <a:pt x="11" y="16"/>
                      <a:pt x="9" y="14"/>
                    </a:cubicBezTo>
                    <a:cubicBezTo>
                      <a:pt x="8" y="12"/>
                      <a:pt x="7" y="11"/>
                      <a:pt x="6" y="8"/>
                    </a:cubicBezTo>
                    <a:cubicBezTo>
                      <a:pt x="6" y="6"/>
                      <a:pt x="6" y="2"/>
                      <a:pt x="5" y="3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07" name="Freeform 417"/>
              <p:cNvSpPr>
                <a:spLocks/>
              </p:cNvSpPr>
              <p:nvPr/>
            </p:nvSpPr>
            <p:spPr bwMode="auto">
              <a:xfrm>
                <a:off x="3773" y="1149"/>
                <a:ext cx="19" cy="102"/>
              </a:xfrm>
              <a:custGeom>
                <a:avLst/>
                <a:gdLst>
                  <a:gd name="T0" fmla="*/ 2 w 13"/>
                  <a:gd name="T1" fmla="*/ 9 h 69"/>
                  <a:gd name="T2" fmla="*/ 12 w 13"/>
                  <a:gd name="T3" fmla="*/ 0 h 69"/>
                  <a:gd name="T4" fmla="*/ 10 w 13"/>
                  <a:gd name="T5" fmla="*/ 8 h 69"/>
                  <a:gd name="T6" fmla="*/ 10 w 13"/>
                  <a:gd name="T7" fmla="*/ 16 h 69"/>
                  <a:gd name="T8" fmla="*/ 5 w 13"/>
                  <a:gd name="T9" fmla="*/ 35 h 69"/>
                  <a:gd name="T10" fmla="*/ 12 w 13"/>
                  <a:gd name="T11" fmla="*/ 51 h 69"/>
                  <a:gd name="T12" fmla="*/ 12 w 13"/>
                  <a:gd name="T13" fmla="*/ 69 h 69"/>
                  <a:gd name="T14" fmla="*/ 0 w 13"/>
                  <a:gd name="T15" fmla="*/ 47 h 69"/>
                  <a:gd name="T16" fmla="*/ 1 w 13"/>
                  <a:gd name="T17" fmla="*/ 30 h 69"/>
                  <a:gd name="T18" fmla="*/ 2 w 13"/>
                  <a:gd name="T19" fmla="*/ 1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69">
                    <a:moveTo>
                      <a:pt x="2" y="9"/>
                    </a:moveTo>
                    <a:cubicBezTo>
                      <a:pt x="7" y="10"/>
                      <a:pt x="10" y="4"/>
                      <a:pt x="12" y="0"/>
                    </a:cubicBezTo>
                    <a:cubicBezTo>
                      <a:pt x="11" y="2"/>
                      <a:pt x="9" y="6"/>
                      <a:pt x="10" y="8"/>
                    </a:cubicBezTo>
                    <a:cubicBezTo>
                      <a:pt x="11" y="14"/>
                      <a:pt x="13" y="10"/>
                      <a:pt x="10" y="16"/>
                    </a:cubicBezTo>
                    <a:cubicBezTo>
                      <a:pt x="7" y="23"/>
                      <a:pt x="4" y="28"/>
                      <a:pt x="5" y="35"/>
                    </a:cubicBezTo>
                    <a:cubicBezTo>
                      <a:pt x="2" y="43"/>
                      <a:pt x="6" y="46"/>
                      <a:pt x="12" y="51"/>
                    </a:cubicBezTo>
                    <a:cubicBezTo>
                      <a:pt x="6" y="54"/>
                      <a:pt x="12" y="64"/>
                      <a:pt x="12" y="69"/>
                    </a:cubicBezTo>
                    <a:cubicBezTo>
                      <a:pt x="9" y="62"/>
                      <a:pt x="5" y="52"/>
                      <a:pt x="0" y="47"/>
                    </a:cubicBezTo>
                    <a:cubicBezTo>
                      <a:pt x="4" y="42"/>
                      <a:pt x="0" y="35"/>
                      <a:pt x="1" y="30"/>
                    </a:cubicBezTo>
                    <a:cubicBezTo>
                      <a:pt x="1" y="23"/>
                      <a:pt x="8" y="17"/>
                      <a:pt x="2" y="10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08" name="Freeform 418"/>
              <p:cNvSpPr>
                <a:spLocks/>
              </p:cNvSpPr>
              <p:nvPr/>
            </p:nvSpPr>
            <p:spPr bwMode="auto">
              <a:xfrm>
                <a:off x="3602" y="1416"/>
                <a:ext cx="143" cy="149"/>
              </a:xfrm>
              <a:custGeom>
                <a:avLst/>
                <a:gdLst>
                  <a:gd name="T0" fmla="*/ 96 w 96"/>
                  <a:gd name="T1" fmla="*/ 3 h 100"/>
                  <a:gd name="T2" fmla="*/ 84 w 96"/>
                  <a:gd name="T3" fmla="*/ 0 h 100"/>
                  <a:gd name="T4" fmla="*/ 75 w 96"/>
                  <a:gd name="T5" fmla="*/ 26 h 100"/>
                  <a:gd name="T6" fmla="*/ 67 w 96"/>
                  <a:gd name="T7" fmla="*/ 34 h 100"/>
                  <a:gd name="T8" fmla="*/ 57 w 96"/>
                  <a:gd name="T9" fmla="*/ 41 h 100"/>
                  <a:gd name="T10" fmla="*/ 34 w 96"/>
                  <a:gd name="T11" fmla="*/ 47 h 100"/>
                  <a:gd name="T12" fmla="*/ 9 w 96"/>
                  <a:gd name="T13" fmla="*/ 72 h 100"/>
                  <a:gd name="T14" fmla="*/ 1 w 96"/>
                  <a:gd name="T15" fmla="*/ 81 h 100"/>
                  <a:gd name="T16" fmla="*/ 1 w 96"/>
                  <a:gd name="T17" fmla="*/ 92 h 100"/>
                  <a:gd name="T18" fmla="*/ 4 w 96"/>
                  <a:gd name="T19" fmla="*/ 100 h 100"/>
                  <a:gd name="T20" fmla="*/ 13 w 96"/>
                  <a:gd name="T21" fmla="*/ 80 h 100"/>
                  <a:gd name="T22" fmla="*/ 22 w 96"/>
                  <a:gd name="T23" fmla="*/ 69 h 100"/>
                  <a:gd name="T24" fmla="*/ 31 w 96"/>
                  <a:gd name="T25" fmla="*/ 61 h 100"/>
                  <a:gd name="T26" fmla="*/ 39 w 96"/>
                  <a:gd name="T27" fmla="*/ 49 h 100"/>
                  <a:gd name="T28" fmla="*/ 65 w 96"/>
                  <a:gd name="T29" fmla="*/ 37 h 100"/>
                  <a:gd name="T30" fmla="*/ 91 w 96"/>
                  <a:gd name="T31" fmla="*/ 40 h 100"/>
                  <a:gd name="T32" fmla="*/ 92 w 96"/>
                  <a:gd name="T33" fmla="*/ 24 h 100"/>
                  <a:gd name="T34" fmla="*/ 88 w 96"/>
                  <a:gd name="T35" fmla="*/ 25 h 100"/>
                  <a:gd name="T36" fmla="*/ 94 w 96"/>
                  <a:gd name="T37" fmla="*/ 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6" h="100">
                    <a:moveTo>
                      <a:pt x="96" y="3"/>
                    </a:moveTo>
                    <a:cubicBezTo>
                      <a:pt x="93" y="4"/>
                      <a:pt x="87" y="2"/>
                      <a:pt x="84" y="0"/>
                    </a:cubicBezTo>
                    <a:cubicBezTo>
                      <a:pt x="88" y="8"/>
                      <a:pt x="87" y="27"/>
                      <a:pt x="75" y="26"/>
                    </a:cubicBezTo>
                    <a:cubicBezTo>
                      <a:pt x="78" y="32"/>
                      <a:pt x="71" y="33"/>
                      <a:pt x="67" y="34"/>
                    </a:cubicBezTo>
                    <a:cubicBezTo>
                      <a:pt x="63" y="36"/>
                      <a:pt x="61" y="39"/>
                      <a:pt x="57" y="41"/>
                    </a:cubicBezTo>
                    <a:cubicBezTo>
                      <a:pt x="51" y="44"/>
                      <a:pt x="41" y="47"/>
                      <a:pt x="34" y="47"/>
                    </a:cubicBezTo>
                    <a:cubicBezTo>
                      <a:pt x="32" y="59"/>
                      <a:pt x="21" y="67"/>
                      <a:pt x="9" y="72"/>
                    </a:cubicBezTo>
                    <a:cubicBezTo>
                      <a:pt x="9" y="77"/>
                      <a:pt x="6" y="79"/>
                      <a:pt x="1" y="81"/>
                    </a:cubicBezTo>
                    <a:cubicBezTo>
                      <a:pt x="2" y="84"/>
                      <a:pt x="0" y="88"/>
                      <a:pt x="1" y="92"/>
                    </a:cubicBezTo>
                    <a:cubicBezTo>
                      <a:pt x="1" y="95"/>
                      <a:pt x="2" y="97"/>
                      <a:pt x="4" y="100"/>
                    </a:cubicBezTo>
                    <a:cubicBezTo>
                      <a:pt x="5" y="91"/>
                      <a:pt x="7" y="87"/>
                      <a:pt x="13" y="80"/>
                    </a:cubicBezTo>
                    <a:cubicBezTo>
                      <a:pt x="16" y="77"/>
                      <a:pt x="17" y="72"/>
                      <a:pt x="22" y="69"/>
                    </a:cubicBezTo>
                    <a:cubicBezTo>
                      <a:pt x="25" y="66"/>
                      <a:pt x="29" y="65"/>
                      <a:pt x="31" y="61"/>
                    </a:cubicBezTo>
                    <a:cubicBezTo>
                      <a:pt x="34" y="57"/>
                      <a:pt x="35" y="53"/>
                      <a:pt x="39" y="49"/>
                    </a:cubicBezTo>
                    <a:cubicBezTo>
                      <a:pt x="45" y="43"/>
                      <a:pt x="57" y="41"/>
                      <a:pt x="65" y="37"/>
                    </a:cubicBezTo>
                    <a:cubicBezTo>
                      <a:pt x="72" y="34"/>
                      <a:pt x="87" y="31"/>
                      <a:pt x="91" y="40"/>
                    </a:cubicBezTo>
                    <a:cubicBezTo>
                      <a:pt x="89" y="35"/>
                      <a:pt x="86" y="28"/>
                      <a:pt x="92" y="24"/>
                    </a:cubicBezTo>
                    <a:cubicBezTo>
                      <a:pt x="91" y="25"/>
                      <a:pt x="90" y="25"/>
                      <a:pt x="88" y="25"/>
                    </a:cubicBezTo>
                    <a:cubicBezTo>
                      <a:pt x="88" y="19"/>
                      <a:pt x="89" y="9"/>
                      <a:pt x="94" y="5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09" name="Freeform 419"/>
              <p:cNvSpPr>
                <a:spLocks/>
              </p:cNvSpPr>
              <p:nvPr/>
            </p:nvSpPr>
            <p:spPr bwMode="auto">
              <a:xfrm>
                <a:off x="3621" y="1587"/>
                <a:ext cx="29" cy="37"/>
              </a:xfrm>
              <a:custGeom>
                <a:avLst/>
                <a:gdLst>
                  <a:gd name="T0" fmla="*/ 0 w 19"/>
                  <a:gd name="T1" fmla="*/ 0 h 25"/>
                  <a:gd name="T2" fmla="*/ 10 w 19"/>
                  <a:gd name="T3" fmla="*/ 22 h 25"/>
                  <a:gd name="T4" fmla="*/ 18 w 19"/>
                  <a:gd name="T5" fmla="*/ 25 h 25"/>
                  <a:gd name="T6" fmla="*/ 19 w 19"/>
                  <a:gd name="T7" fmla="*/ 3 h 25"/>
                  <a:gd name="T8" fmla="*/ 5 w 19"/>
                  <a:gd name="T9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5">
                    <a:moveTo>
                      <a:pt x="0" y="0"/>
                    </a:moveTo>
                    <a:cubicBezTo>
                      <a:pt x="8" y="4"/>
                      <a:pt x="12" y="13"/>
                      <a:pt x="10" y="22"/>
                    </a:cubicBezTo>
                    <a:cubicBezTo>
                      <a:pt x="13" y="21"/>
                      <a:pt x="17" y="22"/>
                      <a:pt x="18" y="25"/>
                    </a:cubicBezTo>
                    <a:cubicBezTo>
                      <a:pt x="13" y="17"/>
                      <a:pt x="16" y="10"/>
                      <a:pt x="19" y="3"/>
                    </a:cubicBezTo>
                    <a:cubicBezTo>
                      <a:pt x="19" y="11"/>
                      <a:pt x="7" y="5"/>
                      <a:pt x="5" y="2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10" name="Freeform 420"/>
              <p:cNvSpPr>
                <a:spLocks/>
              </p:cNvSpPr>
              <p:nvPr/>
            </p:nvSpPr>
            <p:spPr bwMode="auto">
              <a:xfrm>
                <a:off x="3493" y="1489"/>
                <a:ext cx="35" cy="39"/>
              </a:xfrm>
              <a:custGeom>
                <a:avLst/>
                <a:gdLst>
                  <a:gd name="T0" fmla="*/ 0 w 23"/>
                  <a:gd name="T1" fmla="*/ 0 h 26"/>
                  <a:gd name="T2" fmla="*/ 2 w 23"/>
                  <a:gd name="T3" fmla="*/ 15 h 26"/>
                  <a:gd name="T4" fmla="*/ 7 w 23"/>
                  <a:gd name="T5" fmla="*/ 26 h 26"/>
                  <a:gd name="T6" fmla="*/ 23 w 23"/>
                  <a:gd name="T7" fmla="*/ 10 h 26"/>
                  <a:gd name="T8" fmla="*/ 14 w 23"/>
                  <a:gd name="T9" fmla="*/ 0 h 26"/>
                  <a:gd name="T10" fmla="*/ 2 w 23"/>
                  <a:gd name="T11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6">
                    <a:moveTo>
                      <a:pt x="0" y="0"/>
                    </a:moveTo>
                    <a:cubicBezTo>
                      <a:pt x="4" y="0"/>
                      <a:pt x="6" y="12"/>
                      <a:pt x="2" y="15"/>
                    </a:cubicBezTo>
                    <a:cubicBezTo>
                      <a:pt x="7" y="12"/>
                      <a:pt x="7" y="22"/>
                      <a:pt x="7" y="26"/>
                    </a:cubicBezTo>
                    <a:cubicBezTo>
                      <a:pt x="6" y="19"/>
                      <a:pt x="15" y="3"/>
                      <a:pt x="23" y="10"/>
                    </a:cubicBezTo>
                    <a:cubicBezTo>
                      <a:pt x="20" y="8"/>
                      <a:pt x="7" y="7"/>
                      <a:pt x="14" y="0"/>
                    </a:cubicBezTo>
                    <a:cubicBezTo>
                      <a:pt x="12" y="6"/>
                      <a:pt x="6" y="4"/>
                      <a:pt x="2" y="1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11" name="Freeform 421"/>
              <p:cNvSpPr>
                <a:spLocks/>
              </p:cNvSpPr>
              <p:nvPr/>
            </p:nvSpPr>
            <p:spPr bwMode="auto">
              <a:xfrm>
                <a:off x="3470" y="1782"/>
                <a:ext cx="93" cy="76"/>
              </a:xfrm>
              <a:custGeom>
                <a:avLst/>
                <a:gdLst>
                  <a:gd name="T0" fmla="*/ 20 w 63"/>
                  <a:gd name="T1" fmla="*/ 2 h 51"/>
                  <a:gd name="T2" fmla="*/ 13 w 63"/>
                  <a:gd name="T3" fmla="*/ 20 h 51"/>
                  <a:gd name="T4" fmla="*/ 0 w 63"/>
                  <a:gd name="T5" fmla="*/ 28 h 51"/>
                  <a:gd name="T6" fmla="*/ 18 w 63"/>
                  <a:gd name="T7" fmla="*/ 51 h 51"/>
                  <a:gd name="T8" fmla="*/ 26 w 63"/>
                  <a:gd name="T9" fmla="*/ 19 h 51"/>
                  <a:gd name="T10" fmla="*/ 51 w 63"/>
                  <a:gd name="T11" fmla="*/ 13 h 51"/>
                  <a:gd name="T12" fmla="*/ 63 w 63"/>
                  <a:gd name="T13" fmla="*/ 2 h 51"/>
                  <a:gd name="T14" fmla="*/ 31 w 63"/>
                  <a:gd name="T15" fmla="*/ 5 h 51"/>
                  <a:gd name="T16" fmla="*/ 19 w 63"/>
                  <a:gd name="T17" fmla="*/ 5 h 51"/>
                  <a:gd name="T18" fmla="*/ 20 w 63"/>
                  <a:gd name="T19" fmla="*/ 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51">
                    <a:moveTo>
                      <a:pt x="20" y="2"/>
                    </a:moveTo>
                    <a:cubicBezTo>
                      <a:pt x="18" y="9"/>
                      <a:pt x="18" y="15"/>
                      <a:pt x="13" y="20"/>
                    </a:cubicBezTo>
                    <a:cubicBezTo>
                      <a:pt x="10" y="24"/>
                      <a:pt x="5" y="25"/>
                      <a:pt x="0" y="28"/>
                    </a:cubicBezTo>
                    <a:cubicBezTo>
                      <a:pt x="7" y="31"/>
                      <a:pt x="18" y="43"/>
                      <a:pt x="18" y="51"/>
                    </a:cubicBezTo>
                    <a:cubicBezTo>
                      <a:pt x="15" y="41"/>
                      <a:pt x="7" y="18"/>
                      <a:pt x="26" y="19"/>
                    </a:cubicBezTo>
                    <a:cubicBezTo>
                      <a:pt x="30" y="11"/>
                      <a:pt x="44" y="11"/>
                      <a:pt x="51" y="13"/>
                    </a:cubicBezTo>
                    <a:cubicBezTo>
                      <a:pt x="50" y="5"/>
                      <a:pt x="58" y="5"/>
                      <a:pt x="63" y="2"/>
                    </a:cubicBezTo>
                    <a:cubicBezTo>
                      <a:pt x="57" y="0"/>
                      <a:pt x="34" y="14"/>
                      <a:pt x="31" y="5"/>
                    </a:cubicBezTo>
                    <a:cubicBezTo>
                      <a:pt x="29" y="15"/>
                      <a:pt x="22" y="12"/>
                      <a:pt x="19" y="5"/>
                    </a:cubicBezTo>
                    <a:cubicBezTo>
                      <a:pt x="19" y="4"/>
                      <a:pt x="19" y="4"/>
                      <a:pt x="20" y="4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12" name="Freeform 422"/>
              <p:cNvSpPr>
                <a:spLocks/>
              </p:cNvSpPr>
              <p:nvPr/>
            </p:nvSpPr>
            <p:spPr bwMode="auto">
              <a:xfrm>
                <a:off x="3581" y="1731"/>
                <a:ext cx="70" cy="33"/>
              </a:xfrm>
              <a:custGeom>
                <a:avLst/>
                <a:gdLst>
                  <a:gd name="T0" fmla="*/ 3 w 47"/>
                  <a:gd name="T1" fmla="*/ 22 h 22"/>
                  <a:gd name="T2" fmla="*/ 17 w 47"/>
                  <a:gd name="T3" fmla="*/ 12 h 22"/>
                  <a:gd name="T4" fmla="*/ 28 w 47"/>
                  <a:gd name="T5" fmla="*/ 0 h 22"/>
                  <a:gd name="T6" fmla="*/ 47 w 47"/>
                  <a:gd name="T7" fmla="*/ 5 h 22"/>
                  <a:gd name="T8" fmla="*/ 28 w 47"/>
                  <a:gd name="T9" fmla="*/ 13 h 22"/>
                  <a:gd name="T10" fmla="*/ 25 w 47"/>
                  <a:gd name="T11" fmla="*/ 16 h 22"/>
                  <a:gd name="T12" fmla="*/ 21 w 47"/>
                  <a:gd name="T13" fmla="*/ 15 h 22"/>
                  <a:gd name="T14" fmla="*/ 9 w 47"/>
                  <a:gd name="T15" fmla="*/ 18 h 22"/>
                  <a:gd name="T16" fmla="*/ 0 w 47"/>
                  <a:gd name="T1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22">
                    <a:moveTo>
                      <a:pt x="3" y="22"/>
                    </a:moveTo>
                    <a:cubicBezTo>
                      <a:pt x="2" y="15"/>
                      <a:pt x="12" y="15"/>
                      <a:pt x="17" y="12"/>
                    </a:cubicBezTo>
                    <a:cubicBezTo>
                      <a:pt x="23" y="8"/>
                      <a:pt x="25" y="4"/>
                      <a:pt x="28" y="0"/>
                    </a:cubicBezTo>
                    <a:cubicBezTo>
                      <a:pt x="32" y="7"/>
                      <a:pt x="41" y="2"/>
                      <a:pt x="47" y="5"/>
                    </a:cubicBezTo>
                    <a:cubicBezTo>
                      <a:pt x="43" y="11"/>
                      <a:pt x="34" y="9"/>
                      <a:pt x="28" y="13"/>
                    </a:cubicBezTo>
                    <a:cubicBezTo>
                      <a:pt x="28" y="13"/>
                      <a:pt x="25" y="16"/>
                      <a:pt x="25" y="16"/>
                    </a:cubicBezTo>
                    <a:cubicBezTo>
                      <a:pt x="24" y="16"/>
                      <a:pt x="22" y="15"/>
                      <a:pt x="21" y="15"/>
                    </a:cubicBezTo>
                    <a:cubicBezTo>
                      <a:pt x="18" y="16"/>
                      <a:pt x="13" y="18"/>
                      <a:pt x="9" y="18"/>
                    </a:cubicBezTo>
                    <a:cubicBezTo>
                      <a:pt x="5" y="18"/>
                      <a:pt x="0" y="17"/>
                      <a:pt x="0" y="22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13" name="Freeform 423"/>
              <p:cNvSpPr>
                <a:spLocks/>
              </p:cNvSpPr>
              <p:nvPr/>
            </p:nvSpPr>
            <p:spPr bwMode="auto">
              <a:xfrm>
                <a:off x="3724" y="1763"/>
                <a:ext cx="70" cy="55"/>
              </a:xfrm>
              <a:custGeom>
                <a:avLst/>
                <a:gdLst>
                  <a:gd name="T0" fmla="*/ 0 w 47"/>
                  <a:gd name="T1" fmla="*/ 1 h 37"/>
                  <a:gd name="T2" fmla="*/ 13 w 47"/>
                  <a:gd name="T3" fmla="*/ 26 h 37"/>
                  <a:gd name="T4" fmla="*/ 47 w 47"/>
                  <a:gd name="T5" fmla="*/ 37 h 37"/>
                  <a:gd name="T6" fmla="*/ 17 w 47"/>
                  <a:gd name="T7" fmla="*/ 3 h 37"/>
                  <a:gd name="T8" fmla="*/ 16 w 47"/>
                  <a:gd name="T9" fmla="*/ 9 h 37"/>
                  <a:gd name="T10" fmla="*/ 2 w 47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37">
                    <a:moveTo>
                      <a:pt x="0" y="1"/>
                    </a:moveTo>
                    <a:cubicBezTo>
                      <a:pt x="7" y="3"/>
                      <a:pt x="11" y="18"/>
                      <a:pt x="13" y="26"/>
                    </a:cubicBezTo>
                    <a:cubicBezTo>
                      <a:pt x="7" y="2"/>
                      <a:pt x="42" y="34"/>
                      <a:pt x="47" y="37"/>
                    </a:cubicBezTo>
                    <a:cubicBezTo>
                      <a:pt x="35" y="30"/>
                      <a:pt x="21" y="16"/>
                      <a:pt x="17" y="3"/>
                    </a:cubicBezTo>
                    <a:cubicBezTo>
                      <a:pt x="17" y="5"/>
                      <a:pt x="17" y="7"/>
                      <a:pt x="16" y="9"/>
                    </a:cubicBezTo>
                    <a:cubicBezTo>
                      <a:pt x="10" y="9"/>
                      <a:pt x="6" y="2"/>
                      <a:pt x="2" y="0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14" name="Freeform 424"/>
              <p:cNvSpPr>
                <a:spLocks/>
              </p:cNvSpPr>
              <p:nvPr/>
            </p:nvSpPr>
            <p:spPr bwMode="auto">
              <a:xfrm>
                <a:off x="3572" y="1910"/>
                <a:ext cx="45" cy="28"/>
              </a:xfrm>
              <a:custGeom>
                <a:avLst/>
                <a:gdLst>
                  <a:gd name="T0" fmla="*/ 0 w 30"/>
                  <a:gd name="T1" fmla="*/ 1 h 19"/>
                  <a:gd name="T2" fmla="*/ 5 w 30"/>
                  <a:gd name="T3" fmla="*/ 11 h 19"/>
                  <a:gd name="T4" fmla="*/ 30 w 30"/>
                  <a:gd name="T5" fmla="*/ 16 h 19"/>
                  <a:gd name="T6" fmla="*/ 7 w 30"/>
                  <a:gd name="T7" fmla="*/ 0 h 19"/>
                  <a:gd name="T8" fmla="*/ 2 w 30"/>
                  <a:gd name="T9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19">
                    <a:moveTo>
                      <a:pt x="0" y="1"/>
                    </a:moveTo>
                    <a:cubicBezTo>
                      <a:pt x="2" y="0"/>
                      <a:pt x="5" y="8"/>
                      <a:pt x="5" y="11"/>
                    </a:cubicBezTo>
                    <a:cubicBezTo>
                      <a:pt x="6" y="3"/>
                      <a:pt x="27" y="14"/>
                      <a:pt x="30" y="16"/>
                    </a:cubicBezTo>
                    <a:cubicBezTo>
                      <a:pt x="23" y="19"/>
                      <a:pt x="10" y="6"/>
                      <a:pt x="7" y="0"/>
                    </a:cubicBezTo>
                    <a:cubicBezTo>
                      <a:pt x="7" y="2"/>
                      <a:pt x="4" y="3"/>
                      <a:pt x="2" y="1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15" name="Freeform 425"/>
              <p:cNvSpPr>
                <a:spLocks/>
              </p:cNvSpPr>
              <p:nvPr/>
            </p:nvSpPr>
            <p:spPr bwMode="auto">
              <a:xfrm>
                <a:off x="3546" y="2103"/>
                <a:ext cx="32" cy="31"/>
              </a:xfrm>
              <a:custGeom>
                <a:avLst/>
                <a:gdLst>
                  <a:gd name="T0" fmla="*/ 0 w 22"/>
                  <a:gd name="T1" fmla="*/ 6 h 21"/>
                  <a:gd name="T2" fmla="*/ 9 w 22"/>
                  <a:gd name="T3" fmla="*/ 18 h 21"/>
                  <a:gd name="T4" fmla="*/ 22 w 22"/>
                  <a:gd name="T5" fmla="*/ 21 h 21"/>
                  <a:gd name="T6" fmla="*/ 16 w 22"/>
                  <a:gd name="T7" fmla="*/ 6 h 21"/>
                  <a:gd name="T8" fmla="*/ 1 w 22"/>
                  <a:gd name="T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1">
                    <a:moveTo>
                      <a:pt x="0" y="6"/>
                    </a:moveTo>
                    <a:cubicBezTo>
                      <a:pt x="0" y="0"/>
                      <a:pt x="10" y="13"/>
                      <a:pt x="9" y="18"/>
                    </a:cubicBezTo>
                    <a:cubicBezTo>
                      <a:pt x="9" y="11"/>
                      <a:pt x="21" y="18"/>
                      <a:pt x="22" y="21"/>
                    </a:cubicBezTo>
                    <a:cubicBezTo>
                      <a:pt x="19" y="18"/>
                      <a:pt x="12" y="9"/>
                      <a:pt x="16" y="6"/>
                    </a:cubicBezTo>
                    <a:cubicBezTo>
                      <a:pt x="12" y="9"/>
                      <a:pt x="5" y="8"/>
                      <a:pt x="1" y="4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16" name="Freeform 426"/>
              <p:cNvSpPr>
                <a:spLocks/>
              </p:cNvSpPr>
              <p:nvPr/>
            </p:nvSpPr>
            <p:spPr bwMode="auto">
              <a:xfrm>
                <a:off x="3391" y="1893"/>
                <a:ext cx="42" cy="146"/>
              </a:xfrm>
              <a:custGeom>
                <a:avLst/>
                <a:gdLst>
                  <a:gd name="T0" fmla="*/ 0 w 28"/>
                  <a:gd name="T1" fmla="*/ 53 h 98"/>
                  <a:gd name="T2" fmla="*/ 11 w 28"/>
                  <a:gd name="T3" fmla="*/ 62 h 98"/>
                  <a:gd name="T4" fmla="*/ 12 w 28"/>
                  <a:gd name="T5" fmla="*/ 81 h 98"/>
                  <a:gd name="T6" fmla="*/ 16 w 28"/>
                  <a:gd name="T7" fmla="*/ 98 h 98"/>
                  <a:gd name="T8" fmla="*/ 28 w 28"/>
                  <a:gd name="T9" fmla="*/ 80 h 98"/>
                  <a:gd name="T10" fmla="*/ 20 w 28"/>
                  <a:gd name="T11" fmla="*/ 77 h 98"/>
                  <a:gd name="T12" fmla="*/ 19 w 28"/>
                  <a:gd name="T13" fmla="*/ 61 h 98"/>
                  <a:gd name="T14" fmla="*/ 8 w 28"/>
                  <a:gd name="T15" fmla="*/ 32 h 98"/>
                  <a:gd name="T16" fmla="*/ 19 w 28"/>
                  <a:gd name="T17" fmla="*/ 0 h 98"/>
                  <a:gd name="T18" fmla="*/ 10 w 28"/>
                  <a:gd name="T19" fmla="*/ 10 h 98"/>
                  <a:gd name="T20" fmla="*/ 3 w 28"/>
                  <a:gd name="T21" fmla="*/ 20 h 98"/>
                  <a:gd name="T22" fmla="*/ 2 w 28"/>
                  <a:gd name="T23" fmla="*/ 5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98">
                    <a:moveTo>
                      <a:pt x="0" y="53"/>
                    </a:moveTo>
                    <a:cubicBezTo>
                      <a:pt x="4" y="52"/>
                      <a:pt x="9" y="59"/>
                      <a:pt x="11" y="62"/>
                    </a:cubicBezTo>
                    <a:cubicBezTo>
                      <a:pt x="14" y="68"/>
                      <a:pt x="14" y="74"/>
                      <a:pt x="12" y="81"/>
                    </a:cubicBezTo>
                    <a:cubicBezTo>
                      <a:pt x="17" y="84"/>
                      <a:pt x="16" y="93"/>
                      <a:pt x="16" y="98"/>
                    </a:cubicBezTo>
                    <a:cubicBezTo>
                      <a:pt x="16" y="91"/>
                      <a:pt x="21" y="82"/>
                      <a:pt x="28" y="80"/>
                    </a:cubicBezTo>
                    <a:cubicBezTo>
                      <a:pt x="26" y="79"/>
                      <a:pt x="22" y="80"/>
                      <a:pt x="20" y="77"/>
                    </a:cubicBezTo>
                    <a:cubicBezTo>
                      <a:pt x="17" y="74"/>
                      <a:pt x="18" y="65"/>
                      <a:pt x="19" y="61"/>
                    </a:cubicBezTo>
                    <a:cubicBezTo>
                      <a:pt x="9" y="62"/>
                      <a:pt x="8" y="38"/>
                      <a:pt x="8" y="32"/>
                    </a:cubicBezTo>
                    <a:cubicBezTo>
                      <a:pt x="9" y="22"/>
                      <a:pt x="13" y="8"/>
                      <a:pt x="19" y="0"/>
                    </a:cubicBezTo>
                    <a:cubicBezTo>
                      <a:pt x="16" y="2"/>
                      <a:pt x="12" y="7"/>
                      <a:pt x="10" y="10"/>
                    </a:cubicBezTo>
                    <a:cubicBezTo>
                      <a:pt x="7" y="13"/>
                      <a:pt x="7" y="18"/>
                      <a:pt x="3" y="20"/>
                    </a:cubicBezTo>
                    <a:cubicBezTo>
                      <a:pt x="11" y="28"/>
                      <a:pt x="4" y="46"/>
                      <a:pt x="2" y="53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17" name="Freeform 427"/>
              <p:cNvSpPr>
                <a:spLocks/>
              </p:cNvSpPr>
              <p:nvPr/>
            </p:nvSpPr>
            <p:spPr bwMode="auto">
              <a:xfrm>
                <a:off x="3409" y="1827"/>
                <a:ext cx="24" cy="26"/>
              </a:xfrm>
              <a:custGeom>
                <a:avLst/>
                <a:gdLst>
                  <a:gd name="T0" fmla="*/ 10 w 16"/>
                  <a:gd name="T1" fmla="*/ 0 h 18"/>
                  <a:gd name="T2" fmla="*/ 0 w 16"/>
                  <a:gd name="T3" fmla="*/ 18 h 18"/>
                  <a:gd name="T4" fmla="*/ 16 w 16"/>
                  <a:gd name="T5" fmla="*/ 5 h 18"/>
                  <a:gd name="T6" fmla="*/ 10 w 16"/>
                  <a:gd name="T7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8">
                    <a:moveTo>
                      <a:pt x="10" y="0"/>
                    </a:moveTo>
                    <a:cubicBezTo>
                      <a:pt x="12" y="6"/>
                      <a:pt x="4" y="15"/>
                      <a:pt x="0" y="18"/>
                    </a:cubicBezTo>
                    <a:cubicBezTo>
                      <a:pt x="7" y="18"/>
                      <a:pt x="11" y="9"/>
                      <a:pt x="16" y="5"/>
                    </a:cubicBezTo>
                    <a:cubicBezTo>
                      <a:pt x="14" y="5"/>
                      <a:pt x="11" y="4"/>
                      <a:pt x="10" y="1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18" name="Freeform 428"/>
              <p:cNvSpPr>
                <a:spLocks/>
              </p:cNvSpPr>
              <p:nvPr/>
            </p:nvSpPr>
            <p:spPr bwMode="auto">
              <a:xfrm>
                <a:off x="3889" y="2011"/>
                <a:ext cx="31" cy="28"/>
              </a:xfrm>
              <a:custGeom>
                <a:avLst/>
                <a:gdLst>
                  <a:gd name="T0" fmla="*/ 1 w 21"/>
                  <a:gd name="T1" fmla="*/ 1 h 19"/>
                  <a:gd name="T2" fmla="*/ 2 w 21"/>
                  <a:gd name="T3" fmla="*/ 8 h 19"/>
                  <a:gd name="T4" fmla="*/ 1 w 21"/>
                  <a:gd name="T5" fmla="*/ 19 h 19"/>
                  <a:gd name="T6" fmla="*/ 21 w 21"/>
                  <a:gd name="T7" fmla="*/ 10 h 19"/>
                  <a:gd name="T8" fmla="*/ 11 w 21"/>
                  <a:gd name="T9" fmla="*/ 5 h 19"/>
                  <a:gd name="T10" fmla="*/ 0 w 21"/>
                  <a:gd name="T11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9">
                    <a:moveTo>
                      <a:pt x="1" y="1"/>
                    </a:moveTo>
                    <a:cubicBezTo>
                      <a:pt x="0" y="0"/>
                      <a:pt x="1" y="6"/>
                      <a:pt x="2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3" y="12"/>
                      <a:pt x="14" y="4"/>
                      <a:pt x="21" y="10"/>
                    </a:cubicBezTo>
                    <a:cubicBezTo>
                      <a:pt x="17" y="9"/>
                      <a:pt x="15" y="6"/>
                      <a:pt x="11" y="5"/>
                    </a:cubicBezTo>
                    <a:cubicBezTo>
                      <a:pt x="6" y="5"/>
                      <a:pt x="4" y="7"/>
                      <a:pt x="0" y="2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19" name="Freeform 429"/>
              <p:cNvSpPr>
                <a:spLocks/>
              </p:cNvSpPr>
              <p:nvPr/>
            </p:nvSpPr>
            <p:spPr bwMode="auto">
              <a:xfrm>
                <a:off x="4038" y="1994"/>
                <a:ext cx="47" cy="57"/>
              </a:xfrm>
              <a:custGeom>
                <a:avLst/>
                <a:gdLst>
                  <a:gd name="T0" fmla="*/ 2 w 32"/>
                  <a:gd name="T1" fmla="*/ 0 h 38"/>
                  <a:gd name="T2" fmla="*/ 5 w 32"/>
                  <a:gd name="T3" fmla="*/ 17 h 38"/>
                  <a:gd name="T4" fmla="*/ 0 w 32"/>
                  <a:gd name="T5" fmla="*/ 38 h 38"/>
                  <a:gd name="T6" fmla="*/ 32 w 32"/>
                  <a:gd name="T7" fmla="*/ 18 h 38"/>
                  <a:gd name="T8" fmla="*/ 16 w 32"/>
                  <a:gd name="T9" fmla="*/ 6 h 38"/>
                  <a:gd name="T10" fmla="*/ 2 w 32"/>
                  <a:gd name="T11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8">
                    <a:moveTo>
                      <a:pt x="2" y="0"/>
                    </a:moveTo>
                    <a:cubicBezTo>
                      <a:pt x="4" y="7"/>
                      <a:pt x="6" y="9"/>
                      <a:pt x="5" y="17"/>
                    </a:cubicBezTo>
                    <a:cubicBezTo>
                      <a:pt x="4" y="24"/>
                      <a:pt x="1" y="31"/>
                      <a:pt x="0" y="38"/>
                    </a:cubicBezTo>
                    <a:cubicBezTo>
                      <a:pt x="3" y="23"/>
                      <a:pt x="18" y="12"/>
                      <a:pt x="32" y="18"/>
                    </a:cubicBezTo>
                    <a:cubicBezTo>
                      <a:pt x="26" y="19"/>
                      <a:pt x="15" y="13"/>
                      <a:pt x="16" y="6"/>
                    </a:cubicBezTo>
                    <a:cubicBezTo>
                      <a:pt x="14" y="15"/>
                      <a:pt x="4" y="6"/>
                      <a:pt x="2" y="2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20" name="Freeform 430"/>
              <p:cNvSpPr>
                <a:spLocks/>
              </p:cNvSpPr>
              <p:nvPr/>
            </p:nvSpPr>
            <p:spPr bwMode="auto">
              <a:xfrm>
                <a:off x="4010" y="1939"/>
                <a:ext cx="26" cy="38"/>
              </a:xfrm>
              <a:custGeom>
                <a:avLst/>
                <a:gdLst>
                  <a:gd name="T0" fmla="*/ 0 w 18"/>
                  <a:gd name="T1" fmla="*/ 0 h 25"/>
                  <a:gd name="T2" fmla="*/ 16 w 18"/>
                  <a:gd name="T3" fmla="*/ 25 h 25"/>
                  <a:gd name="T4" fmla="*/ 18 w 18"/>
                  <a:gd name="T5" fmla="*/ 3 h 25"/>
                  <a:gd name="T6" fmla="*/ 4 w 18"/>
                  <a:gd name="T7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5">
                    <a:moveTo>
                      <a:pt x="0" y="0"/>
                    </a:moveTo>
                    <a:cubicBezTo>
                      <a:pt x="10" y="6"/>
                      <a:pt x="15" y="12"/>
                      <a:pt x="16" y="25"/>
                    </a:cubicBezTo>
                    <a:cubicBezTo>
                      <a:pt x="16" y="17"/>
                      <a:pt x="15" y="11"/>
                      <a:pt x="18" y="3"/>
                    </a:cubicBezTo>
                    <a:cubicBezTo>
                      <a:pt x="13" y="5"/>
                      <a:pt x="5" y="7"/>
                      <a:pt x="4" y="0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21" name="Freeform 431"/>
              <p:cNvSpPr>
                <a:spLocks/>
              </p:cNvSpPr>
              <p:nvPr/>
            </p:nvSpPr>
            <p:spPr bwMode="auto">
              <a:xfrm>
                <a:off x="3975" y="1887"/>
                <a:ext cx="17" cy="29"/>
              </a:xfrm>
              <a:custGeom>
                <a:avLst/>
                <a:gdLst>
                  <a:gd name="T0" fmla="*/ 0 w 11"/>
                  <a:gd name="T1" fmla="*/ 3 h 19"/>
                  <a:gd name="T2" fmla="*/ 9 w 11"/>
                  <a:gd name="T3" fmla="*/ 19 h 19"/>
                  <a:gd name="T4" fmla="*/ 11 w 11"/>
                  <a:gd name="T5" fmla="*/ 3 h 19"/>
                  <a:gd name="T6" fmla="*/ 2 w 11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9">
                    <a:moveTo>
                      <a:pt x="0" y="3"/>
                    </a:moveTo>
                    <a:cubicBezTo>
                      <a:pt x="6" y="5"/>
                      <a:pt x="7" y="13"/>
                      <a:pt x="9" y="19"/>
                    </a:cubicBezTo>
                    <a:cubicBezTo>
                      <a:pt x="9" y="15"/>
                      <a:pt x="7" y="5"/>
                      <a:pt x="11" y="3"/>
                    </a:cubicBezTo>
                    <a:cubicBezTo>
                      <a:pt x="8" y="3"/>
                      <a:pt x="4" y="3"/>
                      <a:pt x="2" y="0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22" name="Freeform 432"/>
              <p:cNvSpPr>
                <a:spLocks/>
              </p:cNvSpPr>
              <p:nvPr/>
            </p:nvSpPr>
            <p:spPr bwMode="auto">
              <a:xfrm>
                <a:off x="3731" y="2150"/>
                <a:ext cx="38" cy="75"/>
              </a:xfrm>
              <a:custGeom>
                <a:avLst/>
                <a:gdLst>
                  <a:gd name="T0" fmla="*/ 0 w 25"/>
                  <a:gd name="T1" fmla="*/ 12 h 50"/>
                  <a:gd name="T2" fmla="*/ 13 w 25"/>
                  <a:gd name="T3" fmla="*/ 24 h 50"/>
                  <a:gd name="T4" fmla="*/ 7 w 25"/>
                  <a:gd name="T5" fmla="*/ 35 h 50"/>
                  <a:gd name="T6" fmla="*/ 4 w 25"/>
                  <a:gd name="T7" fmla="*/ 50 h 50"/>
                  <a:gd name="T8" fmla="*/ 13 w 25"/>
                  <a:gd name="T9" fmla="*/ 32 h 50"/>
                  <a:gd name="T10" fmla="*/ 25 w 25"/>
                  <a:gd name="T11" fmla="*/ 15 h 50"/>
                  <a:gd name="T12" fmla="*/ 18 w 25"/>
                  <a:gd name="T13" fmla="*/ 0 h 50"/>
                  <a:gd name="T14" fmla="*/ 4 w 25"/>
                  <a:gd name="T15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50">
                    <a:moveTo>
                      <a:pt x="0" y="12"/>
                    </a:moveTo>
                    <a:cubicBezTo>
                      <a:pt x="6" y="15"/>
                      <a:pt x="13" y="14"/>
                      <a:pt x="13" y="24"/>
                    </a:cubicBezTo>
                    <a:cubicBezTo>
                      <a:pt x="14" y="28"/>
                      <a:pt x="11" y="35"/>
                      <a:pt x="7" y="35"/>
                    </a:cubicBezTo>
                    <a:cubicBezTo>
                      <a:pt x="7" y="40"/>
                      <a:pt x="5" y="45"/>
                      <a:pt x="4" y="50"/>
                    </a:cubicBezTo>
                    <a:cubicBezTo>
                      <a:pt x="6" y="44"/>
                      <a:pt x="10" y="38"/>
                      <a:pt x="13" y="32"/>
                    </a:cubicBezTo>
                    <a:cubicBezTo>
                      <a:pt x="15" y="28"/>
                      <a:pt x="20" y="16"/>
                      <a:pt x="25" y="15"/>
                    </a:cubicBezTo>
                    <a:cubicBezTo>
                      <a:pt x="20" y="13"/>
                      <a:pt x="16" y="6"/>
                      <a:pt x="18" y="0"/>
                    </a:cubicBezTo>
                    <a:cubicBezTo>
                      <a:pt x="17" y="9"/>
                      <a:pt x="15" y="18"/>
                      <a:pt x="4" y="12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23" name="Freeform 433"/>
              <p:cNvSpPr>
                <a:spLocks/>
              </p:cNvSpPr>
              <p:nvPr/>
            </p:nvSpPr>
            <p:spPr bwMode="auto">
              <a:xfrm>
                <a:off x="3694" y="2263"/>
                <a:ext cx="94" cy="88"/>
              </a:xfrm>
              <a:custGeom>
                <a:avLst/>
                <a:gdLst>
                  <a:gd name="T0" fmla="*/ 13 w 63"/>
                  <a:gd name="T1" fmla="*/ 0 h 59"/>
                  <a:gd name="T2" fmla="*/ 0 w 63"/>
                  <a:gd name="T3" fmla="*/ 24 h 59"/>
                  <a:gd name="T4" fmla="*/ 7 w 63"/>
                  <a:gd name="T5" fmla="*/ 48 h 59"/>
                  <a:gd name="T6" fmla="*/ 38 w 63"/>
                  <a:gd name="T7" fmla="*/ 59 h 59"/>
                  <a:gd name="T8" fmla="*/ 63 w 63"/>
                  <a:gd name="T9" fmla="*/ 50 h 59"/>
                  <a:gd name="T10" fmla="*/ 55 w 63"/>
                  <a:gd name="T11" fmla="*/ 44 h 59"/>
                  <a:gd name="T12" fmla="*/ 36 w 63"/>
                  <a:gd name="T13" fmla="*/ 46 h 59"/>
                  <a:gd name="T14" fmla="*/ 23 w 63"/>
                  <a:gd name="T15" fmla="*/ 30 h 59"/>
                  <a:gd name="T16" fmla="*/ 12 w 63"/>
                  <a:gd name="T17" fmla="*/ 26 h 59"/>
                  <a:gd name="T18" fmla="*/ 11 w 63"/>
                  <a:gd name="T19" fmla="*/ 14 h 59"/>
                  <a:gd name="T20" fmla="*/ 11 w 63"/>
                  <a:gd name="T2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59">
                    <a:moveTo>
                      <a:pt x="13" y="0"/>
                    </a:moveTo>
                    <a:cubicBezTo>
                      <a:pt x="11" y="0"/>
                      <a:pt x="11" y="27"/>
                      <a:pt x="0" y="24"/>
                    </a:cubicBezTo>
                    <a:cubicBezTo>
                      <a:pt x="8" y="25"/>
                      <a:pt x="10" y="42"/>
                      <a:pt x="7" y="48"/>
                    </a:cubicBezTo>
                    <a:cubicBezTo>
                      <a:pt x="10" y="33"/>
                      <a:pt x="36" y="51"/>
                      <a:pt x="38" y="59"/>
                    </a:cubicBezTo>
                    <a:cubicBezTo>
                      <a:pt x="41" y="50"/>
                      <a:pt x="54" y="44"/>
                      <a:pt x="63" y="50"/>
                    </a:cubicBezTo>
                    <a:cubicBezTo>
                      <a:pt x="60" y="51"/>
                      <a:pt x="55" y="47"/>
                      <a:pt x="55" y="44"/>
                    </a:cubicBezTo>
                    <a:cubicBezTo>
                      <a:pt x="48" y="45"/>
                      <a:pt x="44" y="49"/>
                      <a:pt x="36" y="46"/>
                    </a:cubicBezTo>
                    <a:cubicBezTo>
                      <a:pt x="30" y="43"/>
                      <a:pt x="22" y="38"/>
                      <a:pt x="23" y="30"/>
                    </a:cubicBezTo>
                    <a:cubicBezTo>
                      <a:pt x="19" y="37"/>
                      <a:pt x="13" y="31"/>
                      <a:pt x="12" y="26"/>
                    </a:cubicBezTo>
                    <a:cubicBezTo>
                      <a:pt x="10" y="22"/>
                      <a:pt x="11" y="18"/>
                      <a:pt x="11" y="14"/>
                    </a:cubicBezTo>
                    <a:cubicBezTo>
                      <a:pt x="12" y="9"/>
                      <a:pt x="11" y="5"/>
                      <a:pt x="11" y="0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24" name="Freeform 434"/>
              <p:cNvSpPr>
                <a:spLocks/>
              </p:cNvSpPr>
              <p:nvPr/>
            </p:nvSpPr>
            <p:spPr bwMode="auto">
              <a:xfrm>
                <a:off x="3841" y="2286"/>
                <a:ext cx="72" cy="96"/>
              </a:xfrm>
              <a:custGeom>
                <a:avLst/>
                <a:gdLst>
                  <a:gd name="T0" fmla="*/ 0 w 48"/>
                  <a:gd name="T1" fmla="*/ 34 h 65"/>
                  <a:gd name="T2" fmla="*/ 15 w 48"/>
                  <a:gd name="T3" fmla="*/ 34 h 65"/>
                  <a:gd name="T4" fmla="*/ 26 w 48"/>
                  <a:gd name="T5" fmla="*/ 43 h 65"/>
                  <a:gd name="T6" fmla="*/ 33 w 48"/>
                  <a:gd name="T7" fmla="*/ 65 h 65"/>
                  <a:gd name="T8" fmla="*/ 40 w 48"/>
                  <a:gd name="T9" fmla="*/ 49 h 65"/>
                  <a:gd name="T10" fmla="*/ 32 w 48"/>
                  <a:gd name="T11" fmla="*/ 25 h 65"/>
                  <a:gd name="T12" fmla="*/ 48 w 48"/>
                  <a:gd name="T13" fmla="*/ 7 h 65"/>
                  <a:gd name="T14" fmla="*/ 36 w 48"/>
                  <a:gd name="T15" fmla="*/ 0 h 65"/>
                  <a:gd name="T16" fmla="*/ 25 w 48"/>
                  <a:gd name="T17" fmla="*/ 24 h 65"/>
                  <a:gd name="T18" fmla="*/ 2 w 48"/>
                  <a:gd name="T19" fmla="*/ 3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8" h="65">
                    <a:moveTo>
                      <a:pt x="0" y="34"/>
                    </a:moveTo>
                    <a:cubicBezTo>
                      <a:pt x="5" y="35"/>
                      <a:pt x="9" y="32"/>
                      <a:pt x="15" y="34"/>
                    </a:cubicBezTo>
                    <a:cubicBezTo>
                      <a:pt x="19" y="36"/>
                      <a:pt x="23" y="39"/>
                      <a:pt x="26" y="43"/>
                    </a:cubicBezTo>
                    <a:cubicBezTo>
                      <a:pt x="32" y="49"/>
                      <a:pt x="30" y="57"/>
                      <a:pt x="33" y="65"/>
                    </a:cubicBezTo>
                    <a:cubicBezTo>
                      <a:pt x="32" y="58"/>
                      <a:pt x="35" y="53"/>
                      <a:pt x="40" y="49"/>
                    </a:cubicBezTo>
                    <a:cubicBezTo>
                      <a:pt x="29" y="49"/>
                      <a:pt x="30" y="32"/>
                      <a:pt x="32" y="25"/>
                    </a:cubicBezTo>
                    <a:cubicBezTo>
                      <a:pt x="35" y="16"/>
                      <a:pt x="41" y="11"/>
                      <a:pt x="48" y="7"/>
                    </a:cubicBezTo>
                    <a:cubicBezTo>
                      <a:pt x="43" y="8"/>
                      <a:pt x="36" y="6"/>
                      <a:pt x="36" y="0"/>
                    </a:cubicBezTo>
                    <a:cubicBezTo>
                      <a:pt x="34" y="9"/>
                      <a:pt x="34" y="17"/>
                      <a:pt x="25" y="24"/>
                    </a:cubicBezTo>
                    <a:cubicBezTo>
                      <a:pt x="19" y="27"/>
                      <a:pt x="8" y="32"/>
                      <a:pt x="2" y="31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25" name="Freeform 435"/>
              <p:cNvSpPr>
                <a:spLocks/>
              </p:cNvSpPr>
              <p:nvPr/>
            </p:nvSpPr>
            <p:spPr bwMode="auto">
              <a:xfrm>
                <a:off x="3892" y="2411"/>
                <a:ext cx="42" cy="83"/>
              </a:xfrm>
              <a:custGeom>
                <a:avLst/>
                <a:gdLst>
                  <a:gd name="T0" fmla="*/ 0 w 28"/>
                  <a:gd name="T1" fmla="*/ 0 h 56"/>
                  <a:gd name="T2" fmla="*/ 3 w 28"/>
                  <a:gd name="T3" fmla="*/ 27 h 56"/>
                  <a:gd name="T4" fmla="*/ 18 w 28"/>
                  <a:gd name="T5" fmla="*/ 51 h 56"/>
                  <a:gd name="T6" fmla="*/ 28 w 28"/>
                  <a:gd name="T7" fmla="*/ 56 h 56"/>
                  <a:gd name="T8" fmla="*/ 13 w 28"/>
                  <a:gd name="T9" fmla="*/ 13 h 56"/>
                  <a:gd name="T10" fmla="*/ 2 w 28"/>
                  <a:gd name="T11" fmla="*/ 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56">
                    <a:moveTo>
                      <a:pt x="0" y="0"/>
                    </a:moveTo>
                    <a:cubicBezTo>
                      <a:pt x="2" y="10"/>
                      <a:pt x="5" y="17"/>
                      <a:pt x="3" y="27"/>
                    </a:cubicBezTo>
                    <a:cubicBezTo>
                      <a:pt x="11" y="27"/>
                      <a:pt x="16" y="44"/>
                      <a:pt x="18" y="51"/>
                    </a:cubicBezTo>
                    <a:cubicBezTo>
                      <a:pt x="21" y="46"/>
                      <a:pt x="26" y="53"/>
                      <a:pt x="28" y="56"/>
                    </a:cubicBezTo>
                    <a:cubicBezTo>
                      <a:pt x="21" y="43"/>
                      <a:pt x="15" y="28"/>
                      <a:pt x="13" y="13"/>
                    </a:cubicBezTo>
                    <a:cubicBezTo>
                      <a:pt x="8" y="12"/>
                      <a:pt x="3" y="8"/>
                      <a:pt x="2" y="2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26" name="Freeform 436"/>
              <p:cNvSpPr>
                <a:spLocks/>
              </p:cNvSpPr>
              <p:nvPr/>
            </p:nvSpPr>
            <p:spPr bwMode="auto">
              <a:xfrm>
                <a:off x="3940" y="2217"/>
                <a:ext cx="14" cy="36"/>
              </a:xfrm>
              <a:custGeom>
                <a:avLst/>
                <a:gdLst>
                  <a:gd name="T0" fmla="*/ 0 w 10"/>
                  <a:gd name="T1" fmla="*/ 1 h 24"/>
                  <a:gd name="T2" fmla="*/ 5 w 10"/>
                  <a:gd name="T3" fmla="*/ 24 h 24"/>
                  <a:gd name="T4" fmla="*/ 10 w 10"/>
                  <a:gd name="T5" fmla="*/ 0 h 24"/>
                  <a:gd name="T6" fmla="*/ 3 w 10"/>
                  <a:gd name="T7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24">
                    <a:moveTo>
                      <a:pt x="0" y="1"/>
                    </a:moveTo>
                    <a:cubicBezTo>
                      <a:pt x="7" y="6"/>
                      <a:pt x="5" y="17"/>
                      <a:pt x="5" y="24"/>
                    </a:cubicBezTo>
                    <a:cubicBezTo>
                      <a:pt x="7" y="18"/>
                      <a:pt x="4" y="6"/>
                      <a:pt x="10" y="0"/>
                    </a:cubicBezTo>
                    <a:cubicBezTo>
                      <a:pt x="8" y="0"/>
                      <a:pt x="5" y="1"/>
                      <a:pt x="3" y="1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27" name="Freeform 437"/>
              <p:cNvSpPr>
                <a:spLocks/>
              </p:cNvSpPr>
              <p:nvPr/>
            </p:nvSpPr>
            <p:spPr bwMode="auto">
              <a:xfrm>
                <a:off x="3833" y="2457"/>
                <a:ext cx="75" cy="50"/>
              </a:xfrm>
              <a:custGeom>
                <a:avLst/>
                <a:gdLst>
                  <a:gd name="T0" fmla="*/ 51 w 51"/>
                  <a:gd name="T1" fmla="*/ 0 h 34"/>
                  <a:gd name="T2" fmla="*/ 38 w 51"/>
                  <a:gd name="T3" fmla="*/ 18 h 34"/>
                  <a:gd name="T4" fmla="*/ 15 w 51"/>
                  <a:gd name="T5" fmla="*/ 17 h 34"/>
                  <a:gd name="T6" fmla="*/ 0 w 51"/>
                  <a:gd name="T7" fmla="*/ 27 h 34"/>
                  <a:gd name="T8" fmla="*/ 7 w 51"/>
                  <a:gd name="T9" fmla="*/ 34 h 34"/>
                  <a:gd name="T10" fmla="*/ 47 w 51"/>
                  <a:gd name="T11" fmla="*/ 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34">
                    <a:moveTo>
                      <a:pt x="51" y="0"/>
                    </a:moveTo>
                    <a:cubicBezTo>
                      <a:pt x="49" y="9"/>
                      <a:pt x="45" y="13"/>
                      <a:pt x="38" y="18"/>
                    </a:cubicBezTo>
                    <a:cubicBezTo>
                      <a:pt x="31" y="23"/>
                      <a:pt x="20" y="25"/>
                      <a:pt x="15" y="17"/>
                    </a:cubicBezTo>
                    <a:cubicBezTo>
                      <a:pt x="15" y="22"/>
                      <a:pt x="5" y="30"/>
                      <a:pt x="0" y="27"/>
                    </a:cubicBezTo>
                    <a:cubicBezTo>
                      <a:pt x="2" y="30"/>
                      <a:pt x="5" y="32"/>
                      <a:pt x="7" y="34"/>
                    </a:cubicBezTo>
                    <a:cubicBezTo>
                      <a:pt x="16" y="18"/>
                      <a:pt x="40" y="23"/>
                      <a:pt x="47" y="6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28" name="Freeform 438"/>
              <p:cNvSpPr>
                <a:spLocks/>
              </p:cNvSpPr>
              <p:nvPr/>
            </p:nvSpPr>
            <p:spPr bwMode="auto">
              <a:xfrm>
                <a:off x="3975" y="2497"/>
                <a:ext cx="24" cy="18"/>
              </a:xfrm>
              <a:custGeom>
                <a:avLst/>
                <a:gdLst>
                  <a:gd name="T0" fmla="*/ 2 w 16"/>
                  <a:gd name="T1" fmla="*/ 10 h 12"/>
                  <a:gd name="T2" fmla="*/ 13 w 16"/>
                  <a:gd name="T3" fmla="*/ 0 h 12"/>
                  <a:gd name="T4" fmla="*/ 16 w 16"/>
                  <a:gd name="T5" fmla="*/ 6 h 12"/>
                  <a:gd name="T6" fmla="*/ 0 w 16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2">
                    <a:moveTo>
                      <a:pt x="2" y="10"/>
                    </a:moveTo>
                    <a:cubicBezTo>
                      <a:pt x="7" y="9"/>
                      <a:pt x="12" y="6"/>
                      <a:pt x="13" y="0"/>
                    </a:cubicBezTo>
                    <a:cubicBezTo>
                      <a:pt x="14" y="2"/>
                      <a:pt x="14" y="5"/>
                      <a:pt x="16" y="6"/>
                    </a:cubicBezTo>
                    <a:cubicBezTo>
                      <a:pt x="11" y="9"/>
                      <a:pt x="4" y="5"/>
                      <a:pt x="0" y="12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29" name="Freeform 439"/>
              <p:cNvSpPr>
                <a:spLocks/>
              </p:cNvSpPr>
              <p:nvPr/>
            </p:nvSpPr>
            <p:spPr bwMode="auto">
              <a:xfrm>
                <a:off x="4102" y="2228"/>
                <a:ext cx="178" cy="64"/>
              </a:xfrm>
              <a:custGeom>
                <a:avLst/>
                <a:gdLst>
                  <a:gd name="T0" fmla="*/ 40 w 120"/>
                  <a:gd name="T1" fmla="*/ 6 h 43"/>
                  <a:gd name="T2" fmla="*/ 24 w 120"/>
                  <a:gd name="T3" fmla="*/ 23 h 43"/>
                  <a:gd name="T4" fmla="*/ 4 w 120"/>
                  <a:gd name="T5" fmla="*/ 24 h 43"/>
                  <a:gd name="T6" fmla="*/ 0 w 120"/>
                  <a:gd name="T7" fmla="*/ 43 h 43"/>
                  <a:gd name="T8" fmla="*/ 29 w 120"/>
                  <a:gd name="T9" fmla="*/ 25 h 43"/>
                  <a:gd name="T10" fmla="*/ 54 w 120"/>
                  <a:gd name="T11" fmla="*/ 28 h 43"/>
                  <a:gd name="T12" fmla="*/ 67 w 120"/>
                  <a:gd name="T13" fmla="*/ 23 h 43"/>
                  <a:gd name="T14" fmla="*/ 96 w 120"/>
                  <a:gd name="T15" fmla="*/ 11 h 43"/>
                  <a:gd name="T16" fmla="*/ 108 w 120"/>
                  <a:gd name="T17" fmla="*/ 16 h 43"/>
                  <a:gd name="T18" fmla="*/ 120 w 120"/>
                  <a:gd name="T19" fmla="*/ 23 h 43"/>
                  <a:gd name="T20" fmla="*/ 100 w 120"/>
                  <a:gd name="T21" fmla="*/ 11 h 43"/>
                  <a:gd name="T22" fmla="*/ 83 w 120"/>
                  <a:gd name="T23" fmla="*/ 0 h 43"/>
                  <a:gd name="T24" fmla="*/ 61 w 120"/>
                  <a:gd name="T25" fmla="*/ 16 h 43"/>
                  <a:gd name="T26" fmla="*/ 51 w 120"/>
                  <a:gd name="T27" fmla="*/ 18 h 43"/>
                  <a:gd name="T28" fmla="*/ 41 w 120"/>
                  <a:gd name="T29" fmla="*/ 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0" h="43">
                    <a:moveTo>
                      <a:pt x="40" y="6"/>
                    </a:moveTo>
                    <a:cubicBezTo>
                      <a:pt x="40" y="15"/>
                      <a:pt x="31" y="20"/>
                      <a:pt x="24" y="23"/>
                    </a:cubicBezTo>
                    <a:cubicBezTo>
                      <a:pt x="18" y="25"/>
                      <a:pt x="10" y="28"/>
                      <a:pt x="4" y="24"/>
                    </a:cubicBezTo>
                    <a:cubicBezTo>
                      <a:pt x="4" y="30"/>
                      <a:pt x="2" y="37"/>
                      <a:pt x="0" y="43"/>
                    </a:cubicBezTo>
                    <a:cubicBezTo>
                      <a:pt x="6" y="31"/>
                      <a:pt x="17" y="29"/>
                      <a:pt x="29" y="25"/>
                    </a:cubicBezTo>
                    <a:cubicBezTo>
                      <a:pt x="39" y="22"/>
                      <a:pt x="48" y="20"/>
                      <a:pt x="54" y="28"/>
                    </a:cubicBezTo>
                    <a:cubicBezTo>
                      <a:pt x="55" y="20"/>
                      <a:pt x="61" y="20"/>
                      <a:pt x="67" y="23"/>
                    </a:cubicBezTo>
                    <a:cubicBezTo>
                      <a:pt x="65" y="12"/>
                      <a:pt x="89" y="11"/>
                      <a:pt x="96" y="11"/>
                    </a:cubicBezTo>
                    <a:cubicBezTo>
                      <a:pt x="101" y="11"/>
                      <a:pt x="104" y="13"/>
                      <a:pt x="108" y="16"/>
                    </a:cubicBezTo>
                    <a:cubicBezTo>
                      <a:pt x="111" y="17"/>
                      <a:pt x="117" y="23"/>
                      <a:pt x="120" y="23"/>
                    </a:cubicBezTo>
                    <a:cubicBezTo>
                      <a:pt x="113" y="18"/>
                      <a:pt x="108" y="14"/>
                      <a:pt x="100" y="11"/>
                    </a:cubicBezTo>
                    <a:cubicBezTo>
                      <a:pt x="92" y="9"/>
                      <a:pt x="84" y="10"/>
                      <a:pt x="83" y="0"/>
                    </a:cubicBezTo>
                    <a:cubicBezTo>
                      <a:pt x="81" y="8"/>
                      <a:pt x="69" y="13"/>
                      <a:pt x="61" y="16"/>
                    </a:cubicBezTo>
                    <a:cubicBezTo>
                      <a:pt x="58" y="17"/>
                      <a:pt x="55" y="19"/>
                      <a:pt x="51" y="18"/>
                    </a:cubicBezTo>
                    <a:cubicBezTo>
                      <a:pt x="45" y="18"/>
                      <a:pt x="44" y="13"/>
                      <a:pt x="41" y="9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30" name="Freeform 440"/>
              <p:cNvSpPr>
                <a:spLocks/>
              </p:cNvSpPr>
              <p:nvPr/>
            </p:nvSpPr>
            <p:spPr bwMode="auto">
              <a:xfrm>
                <a:off x="4070" y="2307"/>
                <a:ext cx="21" cy="46"/>
              </a:xfrm>
              <a:custGeom>
                <a:avLst/>
                <a:gdLst>
                  <a:gd name="T0" fmla="*/ 2 w 14"/>
                  <a:gd name="T1" fmla="*/ 12 h 31"/>
                  <a:gd name="T2" fmla="*/ 0 w 14"/>
                  <a:gd name="T3" fmla="*/ 12 h 31"/>
                  <a:gd name="T4" fmla="*/ 2 w 14"/>
                  <a:gd name="T5" fmla="*/ 31 h 31"/>
                  <a:gd name="T6" fmla="*/ 14 w 14"/>
                  <a:gd name="T7" fmla="*/ 0 h 31"/>
                  <a:gd name="T8" fmla="*/ 3 w 14"/>
                  <a:gd name="T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1">
                    <a:moveTo>
                      <a:pt x="2" y="12"/>
                    </a:moveTo>
                    <a:cubicBezTo>
                      <a:pt x="1" y="12"/>
                      <a:pt x="1" y="13"/>
                      <a:pt x="0" y="12"/>
                    </a:cubicBezTo>
                    <a:cubicBezTo>
                      <a:pt x="6" y="15"/>
                      <a:pt x="1" y="26"/>
                      <a:pt x="2" y="31"/>
                    </a:cubicBezTo>
                    <a:cubicBezTo>
                      <a:pt x="1" y="20"/>
                      <a:pt x="7" y="7"/>
                      <a:pt x="14" y="0"/>
                    </a:cubicBezTo>
                    <a:cubicBezTo>
                      <a:pt x="11" y="3"/>
                      <a:pt x="8" y="9"/>
                      <a:pt x="3" y="9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31" name="Freeform 441"/>
              <p:cNvSpPr>
                <a:spLocks/>
              </p:cNvSpPr>
              <p:nvPr/>
            </p:nvSpPr>
            <p:spPr bwMode="auto">
              <a:xfrm>
                <a:off x="3874" y="1632"/>
                <a:ext cx="12" cy="27"/>
              </a:xfrm>
              <a:custGeom>
                <a:avLst/>
                <a:gdLst>
                  <a:gd name="T0" fmla="*/ 0 w 8"/>
                  <a:gd name="T1" fmla="*/ 5 h 18"/>
                  <a:gd name="T2" fmla="*/ 8 w 8"/>
                  <a:gd name="T3" fmla="*/ 18 h 18"/>
                  <a:gd name="T4" fmla="*/ 6 w 8"/>
                  <a:gd name="T5" fmla="*/ 0 h 18"/>
                  <a:gd name="T6" fmla="*/ 0 w 8"/>
                  <a:gd name="T7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8">
                    <a:moveTo>
                      <a:pt x="0" y="5"/>
                    </a:moveTo>
                    <a:cubicBezTo>
                      <a:pt x="4" y="9"/>
                      <a:pt x="8" y="12"/>
                      <a:pt x="8" y="18"/>
                    </a:cubicBezTo>
                    <a:cubicBezTo>
                      <a:pt x="8" y="13"/>
                      <a:pt x="6" y="6"/>
                      <a:pt x="6" y="0"/>
                    </a:cubicBezTo>
                    <a:cubicBezTo>
                      <a:pt x="5" y="2"/>
                      <a:pt x="3" y="3"/>
                      <a:pt x="0" y="3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32" name="Freeform 442"/>
              <p:cNvSpPr>
                <a:spLocks/>
              </p:cNvSpPr>
              <p:nvPr/>
            </p:nvSpPr>
            <p:spPr bwMode="auto">
              <a:xfrm>
                <a:off x="3901" y="1663"/>
                <a:ext cx="25" cy="21"/>
              </a:xfrm>
              <a:custGeom>
                <a:avLst/>
                <a:gdLst>
                  <a:gd name="T0" fmla="*/ 0 w 17"/>
                  <a:gd name="T1" fmla="*/ 5 h 14"/>
                  <a:gd name="T2" fmla="*/ 16 w 17"/>
                  <a:gd name="T3" fmla="*/ 14 h 14"/>
                  <a:gd name="T4" fmla="*/ 17 w 17"/>
                  <a:gd name="T5" fmla="*/ 0 h 14"/>
                  <a:gd name="T6" fmla="*/ 1 w 17"/>
                  <a:gd name="T7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4">
                    <a:moveTo>
                      <a:pt x="0" y="5"/>
                    </a:moveTo>
                    <a:cubicBezTo>
                      <a:pt x="7" y="4"/>
                      <a:pt x="12" y="9"/>
                      <a:pt x="16" y="14"/>
                    </a:cubicBezTo>
                    <a:cubicBezTo>
                      <a:pt x="10" y="12"/>
                      <a:pt x="14" y="3"/>
                      <a:pt x="17" y="0"/>
                    </a:cubicBezTo>
                    <a:cubicBezTo>
                      <a:pt x="14" y="1"/>
                      <a:pt x="3" y="6"/>
                      <a:pt x="1" y="3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33" name="Freeform 443"/>
              <p:cNvSpPr>
                <a:spLocks/>
              </p:cNvSpPr>
              <p:nvPr/>
            </p:nvSpPr>
            <p:spPr bwMode="auto">
              <a:xfrm>
                <a:off x="3962" y="1486"/>
                <a:ext cx="68" cy="57"/>
              </a:xfrm>
              <a:custGeom>
                <a:avLst/>
                <a:gdLst>
                  <a:gd name="T0" fmla="*/ 0 w 46"/>
                  <a:gd name="T1" fmla="*/ 8 h 38"/>
                  <a:gd name="T2" fmla="*/ 34 w 46"/>
                  <a:gd name="T3" fmla="*/ 38 h 38"/>
                  <a:gd name="T4" fmla="*/ 46 w 46"/>
                  <a:gd name="T5" fmla="*/ 8 h 38"/>
                  <a:gd name="T6" fmla="*/ 29 w 46"/>
                  <a:gd name="T7" fmla="*/ 10 h 38"/>
                  <a:gd name="T8" fmla="*/ 17 w 46"/>
                  <a:gd name="T9" fmla="*/ 0 h 38"/>
                  <a:gd name="T10" fmla="*/ 4 w 46"/>
                  <a:gd name="T11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38">
                    <a:moveTo>
                      <a:pt x="0" y="8"/>
                    </a:moveTo>
                    <a:cubicBezTo>
                      <a:pt x="13" y="3"/>
                      <a:pt x="33" y="26"/>
                      <a:pt x="34" y="38"/>
                    </a:cubicBezTo>
                    <a:cubicBezTo>
                      <a:pt x="27" y="28"/>
                      <a:pt x="35" y="10"/>
                      <a:pt x="46" y="8"/>
                    </a:cubicBezTo>
                    <a:cubicBezTo>
                      <a:pt x="40" y="9"/>
                      <a:pt x="35" y="11"/>
                      <a:pt x="29" y="10"/>
                    </a:cubicBezTo>
                    <a:cubicBezTo>
                      <a:pt x="21" y="10"/>
                      <a:pt x="20" y="6"/>
                      <a:pt x="17" y="0"/>
                    </a:cubicBezTo>
                    <a:cubicBezTo>
                      <a:pt x="14" y="5"/>
                      <a:pt x="10" y="9"/>
                      <a:pt x="4" y="5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34" name="Freeform 444"/>
              <p:cNvSpPr>
                <a:spLocks/>
              </p:cNvSpPr>
              <p:nvPr/>
            </p:nvSpPr>
            <p:spPr bwMode="auto">
              <a:xfrm>
                <a:off x="4017" y="1552"/>
                <a:ext cx="31" cy="46"/>
              </a:xfrm>
              <a:custGeom>
                <a:avLst/>
                <a:gdLst>
                  <a:gd name="T0" fmla="*/ 0 w 21"/>
                  <a:gd name="T1" fmla="*/ 8 h 31"/>
                  <a:gd name="T2" fmla="*/ 21 w 21"/>
                  <a:gd name="T3" fmla="*/ 31 h 31"/>
                  <a:gd name="T4" fmla="*/ 14 w 21"/>
                  <a:gd name="T5" fmla="*/ 0 h 31"/>
                  <a:gd name="T6" fmla="*/ 4 w 21"/>
                  <a:gd name="T7" fmla="*/ 6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31">
                    <a:moveTo>
                      <a:pt x="0" y="8"/>
                    </a:moveTo>
                    <a:cubicBezTo>
                      <a:pt x="6" y="3"/>
                      <a:pt x="19" y="26"/>
                      <a:pt x="21" y="31"/>
                    </a:cubicBezTo>
                    <a:cubicBezTo>
                      <a:pt x="17" y="21"/>
                      <a:pt x="12" y="11"/>
                      <a:pt x="14" y="0"/>
                    </a:cubicBezTo>
                    <a:cubicBezTo>
                      <a:pt x="11" y="2"/>
                      <a:pt x="7" y="8"/>
                      <a:pt x="4" y="6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35" name="Freeform 445"/>
              <p:cNvSpPr>
                <a:spLocks/>
              </p:cNvSpPr>
              <p:nvPr/>
            </p:nvSpPr>
            <p:spPr bwMode="auto">
              <a:xfrm>
                <a:off x="4053" y="1608"/>
                <a:ext cx="17" cy="39"/>
              </a:xfrm>
              <a:custGeom>
                <a:avLst/>
                <a:gdLst>
                  <a:gd name="T0" fmla="*/ 2 w 12"/>
                  <a:gd name="T1" fmla="*/ 7 h 26"/>
                  <a:gd name="T2" fmla="*/ 0 w 12"/>
                  <a:gd name="T3" fmla="*/ 5 h 26"/>
                  <a:gd name="T4" fmla="*/ 12 w 12"/>
                  <a:gd name="T5" fmla="*/ 26 h 26"/>
                  <a:gd name="T6" fmla="*/ 12 w 12"/>
                  <a:gd name="T7" fmla="*/ 0 h 26"/>
                  <a:gd name="T8" fmla="*/ 1 w 12"/>
                  <a:gd name="T9" fmla="*/ 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26">
                    <a:moveTo>
                      <a:pt x="2" y="7"/>
                    </a:moveTo>
                    <a:cubicBezTo>
                      <a:pt x="1" y="7"/>
                      <a:pt x="1" y="6"/>
                      <a:pt x="0" y="5"/>
                    </a:cubicBezTo>
                    <a:cubicBezTo>
                      <a:pt x="6" y="11"/>
                      <a:pt x="8" y="19"/>
                      <a:pt x="12" y="26"/>
                    </a:cubicBezTo>
                    <a:cubicBezTo>
                      <a:pt x="7" y="18"/>
                      <a:pt x="11" y="8"/>
                      <a:pt x="12" y="0"/>
                    </a:cubicBezTo>
                    <a:cubicBezTo>
                      <a:pt x="10" y="4"/>
                      <a:pt x="5" y="5"/>
                      <a:pt x="1" y="2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36" name="Freeform 446"/>
              <p:cNvSpPr>
                <a:spLocks/>
              </p:cNvSpPr>
              <p:nvPr/>
            </p:nvSpPr>
            <p:spPr bwMode="auto">
              <a:xfrm>
                <a:off x="4054" y="1464"/>
                <a:ext cx="79" cy="42"/>
              </a:xfrm>
              <a:custGeom>
                <a:avLst/>
                <a:gdLst>
                  <a:gd name="T0" fmla="*/ 0 w 53"/>
                  <a:gd name="T1" fmla="*/ 28 h 28"/>
                  <a:gd name="T2" fmla="*/ 15 w 53"/>
                  <a:gd name="T3" fmla="*/ 23 h 28"/>
                  <a:gd name="T4" fmla="*/ 25 w 53"/>
                  <a:gd name="T5" fmla="*/ 27 h 28"/>
                  <a:gd name="T6" fmla="*/ 53 w 53"/>
                  <a:gd name="T7" fmla="*/ 7 h 28"/>
                  <a:gd name="T8" fmla="*/ 36 w 53"/>
                  <a:gd name="T9" fmla="*/ 3 h 28"/>
                  <a:gd name="T10" fmla="*/ 19 w 53"/>
                  <a:gd name="T11" fmla="*/ 22 h 28"/>
                  <a:gd name="T12" fmla="*/ 7 w 53"/>
                  <a:gd name="T13" fmla="*/ 23 h 28"/>
                  <a:gd name="T14" fmla="*/ 0 w 53"/>
                  <a:gd name="T15" fmla="*/ 19 h 28"/>
                  <a:gd name="T16" fmla="*/ 1 w 53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28">
                    <a:moveTo>
                      <a:pt x="0" y="28"/>
                    </a:moveTo>
                    <a:cubicBezTo>
                      <a:pt x="5" y="26"/>
                      <a:pt x="7" y="22"/>
                      <a:pt x="15" y="23"/>
                    </a:cubicBezTo>
                    <a:cubicBezTo>
                      <a:pt x="18" y="24"/>
                      <a:pt x="23" y="25"/>
                      <a:pt x="25" y="27"/>
                    </a:cubicBezTo>
                    <a:cubicBezTo>
                      <a:pt x="17" y="20"/>
                      <a:pt x="46" y="0"/>
                      <a:pt x="53" y="7"/>
                    </a:cubicBezTo>
                    <a:cubicBezTo>
                      <a:pt x="48" y="6"/>
                      <a:pt x="39" y="10"/>
                      <a:pt x="36" y="3"/>
                    </a:cubicBezTo>
                    <a:cubicBezTo>
                      <a:pt x="33" y="11"/>
                      <a:pt x="26" y="18"/>
                      <a:pt x="19" y="22"/>
                    </a:cubicBezTo>
                    <a:cubicBezTo>
                      <a:pt x="15" y="23"/>
                      <a:pt x="11" y="24"/>
                      <a:pt x="7" y="23"/>
                    </a:cubicBezTo>
                    <a:cubicBezTo>
                      <a:pt x="4" y="22"/>
                      <a:pt x="3" y="20"/>
                      <a:pt x="0" y="19"/>
                    </a:cubicBezTo>
                    <a:cubicBezTo>
                      <a:pt x="0" y="22"/>
                      <a:pt x="2" y="25"/>
                      <a:pt x="1" y="28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37" name="Freeform 447"/>
              <p:cNvSpPr>
                <a:spLocks/>
              </p:cNvSpPr>
              <p:nvPr/>
            </p:nvSpPr>
            <p:spPr bwMode="auto">
              <a:xfrm>
                <a:off x="4166" y="1412"/>
                <a:ext cx="61" cy="40"/>
              </a:xfrm>
              <a:custGeom>
                <a:avLst/>
                <a:gdLst>
                  <a:gd name="T0" fmla="*/ 13 w 41"/>
                  <a:gd name="T1" fmla="*/ 2 h 27"/>
                  <a:gd name="T2" fmla="*/ 0 w 41"/>
                  <a:gd name="T3" fmla="*/ 22 h 27"/>
                  <a:gd name="T4" fmla="*/ 11 w 41"/>
                  <a:gd name="T5" fmla="*/ 27 h 27"/>
                  <a:gd name="T6" fmla="*/ 23 w 41"/>
                  <a:gd name="T7" fmla="*/ 7 h 27"/>
                  <a:gd name="T8" fmla="*/ 41 w 41"/>
                  <a:gd name="T9" fmla="*/ 10 h 27"/>
                  <a:gd name="T10" fmla="*/ 26 w 41"/>
                  <a:gd name="T11" fmla="*/ 5 h 27"/>
                  <a:gd name="T12" fmla="*/ 13 w 41"/>
                  <a:gd name="T1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27">
                    <a:moveTo>
                      <a:pt x="13" y="2"/>
                    </a:moveTo>
                    <a:cubicBezTo>
                      <a:pt x="13" y="10"/>
                      <a:pt x="10" y="23"/>
                      <a:pt x="0" y="22"/>
                    </a:cubicBezTo>
                    <a:cubicBezTo>
                      <a:pt x="4" y="21"/>
                      <a:pt x="9" y="24"/>
                      <a:pt x="11" y="27"/>
                    </a:cubicBezTo>
                    <a:cubicBezTo>
                      <a:pt x="6" y="20"/>
                      <a:pt x="16" y="9"/>
                      <a:pt x="23" y="7"/>
                    </a:cubicBezTo>
                    <a:cubicBezTo>
                      <a:pt x="29" y="6"/>
                      <a:pt x="35" y="8"/>
                      <a:pt x="41" y="10"/>
                    </a:cubicBezTo>
                    <a:cubicBezTo>
                      <a:pt x="36" y="10"/>
                      <a:pt x="31" y="6"/>
                      <a:pt x="26" y="5"/>
                    </a:cubicBezTo>
                    <a:cubicBezTo>
                      <a:pt x="22" y="4"/>
                      <a:pt x="17" y="3"/>
                      <a:pt x="13" y="0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38" name="Freeform 448"/>
              <p:cNvSpPr>
                <a:spLocks/>
              </p:cNvSpPr>
              <p:nvPr/>
            </p:nvSpPr>
            <p:spPr bwMode="auto">
              <a:xfrm>
                <a:off x="4123" y="1257"/>
                <a:ext cx="62" cy="64"/>
              </a:xfrm>
              <a:custGeom>
                <a:avLst/>
                <a:gdLst>
                  <a:gd name="T0" fmla="*/ 0 w 42"/>
                  <a:gd name="T1" fmla="*/ 0 h 43"/>
                  <a:gd name="T2" fmla="*/ 4 w 42"/>
                  <a:gd name="T3" fmla="*/ 23 h 43"/>
                  <a:gd name="T4" fmla="*/ 27 w 42"/>
                  <a:gd name="T5" fmla="*/ 43 h 43"/>
                  <a:gd name="T6" fmla="*/ 42 w 42"/>
                  <a:gd name="T7" fmla="*/ 5 h 43"/>
                  <a:gd name="T8" fmla="*/ 29 w 42"/>
                  <a:gd name="T9" fmla="*/ 0 h 43"/>
                  <a:gd name="T10" fmla="*/ 22 w 42"/>
                  <a:gd name="T11" fmla="*/ 11 h 43"/>
                  <a:gd name="T12" fmla="*/ 5 w 42"/>
                  <a:gd name="T13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43">
                    <a:moveTo>
                      <a:pt x="0" y="0"/>
                    </a:moveTo>
                    <a:cubicBezTo>
                      <a:pt x="7" y="7"/>
                      <a:pt x="10" y="14"/>
                      <a:pt x="4" y="23"/>
                    </a:cubicBezTo>
                    <a:cubicBezTo>
                      <a:pt x="11" y="11"/>
                      <a:pt x="25" y="39"/>
                      <a:pt x="27" y="43"/>
                    </a:cubicBezTo>
                    <a:cubicBezTo>
                      <a:pt x="19" y="31"/>
                      <a:pt x="31" y="10"/>
                      <a:pt x="42" y="5"/>
                    </a:cubicBezTo>
                    <a:cubicBezTo>
                      <a:pt x="36" y="9"/>
                      <a:pt x="31" y="8"/>
                      <a:pt x="29" y="0"/>
                    </a:cubicBezTo>
                    <a:cubicBezTo>
                      <a:pt x="29" y="5"/>
                      <a:pt x="27" y="9"/>
                      <a:pt x="22" y="11"/>
                    </a:cubicBezTo>
                    <a:cubicBezTo>
                      <a:pt x="14" y="14"/>
                      <a:pt x="10" y="7"/>
                      <a:pt x="5" y="3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39" name="Freeform 449"/>
              <p:cNvSpPr>
                <a:spLocks/>
              </p:cNvSpPr>
              <p:nvPr/>
            </p:nvSpPr>
            <p:spPr bwMode="auto">
              <a:xfrm>
                <a:off x="4072" y="1170"/>
                <a:ext cx="28" cy="44"/>
              </a:xfrm>
              <a:custGeom>
                <a:avLst/>
                <a:gdLst>
                  <a:gd name="T0" fmla="*/ 4 w 19"/>
                  <a:gd name="T1" fmla="*/ 0 h 30"/>
                  <a:gd name="T2" fmla="*/ 0 w 19"/>
                  <a:gd name="T3" fmla="*/ 16 h 30"/>
                  <a:gd name="T4" fmla="*/ 2 w 19"/>
                  <a:gd name="T5" fmla="*/ 30 h 30"/>
                  <a:gd name="T6" fmla="*/ 16 w 19"/>
                  <a:gd name="T7" fmla="*/ 30 h 30"/>
                  <a:gd name="T8" fmla="*/ 19 w 19"/>
                  <a:gd name="T9" fmla="*/ 8 h 30"/>
                  <a:gd name="T10" fmla="*/ 8 w 19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30">
                    <a:moveTo>
                      <a:pt x="4" y="0"/>
                    </a:moveTo>
                    <a:cubicBezTo>
                      <a:pt x="5" y="5"/>
                      <a:pt x="7" y="13"/>
                      <a:pt x="0" y="16"/>
                    </a:cubicBezTo>
                    <a:cubicBezTo>
                      <a:pt x="5" y="19"/>
                      <a:pt x="4" y="26"/>
                      <a:pt x="2" y="30"/>
                    </a:cubicBezTo>
                    <a:cubicBezTo>
                      <a:pt x="5" y="23"/>
                      <a:pt x="13" y="22"/>
                      <a:pt x="16" y="30"/>
                    </a:cubicBezTo>
                    <a:cubicBezTo>
                      <a:pt x="11" y="24"/>
                      <a:pt x="10" y="11"/>
                      <a:pt x="19" y="8"/>
                    </a:cubicBezTo>
                    <a:cubicBezTo>
                      <a:pt x="14" y="15"/>
                      <a:pt x="6" y="6"/>
                      <a:pt x="8" y="0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40" name="Freeform 450"/>
              <p:cNvSpPr>
                <a:spLocks/>
              </p:cNvSpPr>
              <p:nvPr/>
            </p:nvSpPr>
            <p:spPr bwMode="auto">
              <a:xfrm>
                <a:off x="4075" y="1082"/>
                <a:ext cx="13" cy="24"/>
              </a:xfrm>
              <a:custGeom>
                <a:avLst/>
                <a:gdLst>
                  <a:gd name="T0" fmla="*/ 0 w 9"/>
                  <a:gd name="T1" fmla="*/ 5 h 16"/>
                  <a:gd name="T2" fmla="*/ 8 w 9"/>
                  <a:gd name="T3" fmla="*/ 16 h 16"/>
                  <a:gd name="T4" fmla="*/ 9 w 9"/>
                  <a:gd name="T5" fmla="*/ 0 h 16"/>
                  <a:gd name="T6" fmla="*/ 2 w 9"/>
                  <a:gd name="T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6">
                    <a:moveTo>
                      <a:pt x="0" y="5"/>
                    </a:moveTo>
                    <a:cubicBezTo>
                      <a:pt x="4" y="8"/>
                      <a:pt x="6" y="11"/>
                      <a:pt x="8" y="16"/>
                    </a:cubicBezTo>
                    <a:cubicBezTo>
                      <a:pt x="4" y="12"/>
                      <a:pt x="8" y="4"/>
                      <a:pt x="9" y="0"/>
                    </a:cubicBezTo>
                    <a:cubicBezTo>
                      <a:pt x="7" y="1"/>
                      <a:pt x="4" y="3"/>
                      <a:pt x="2" y="4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41" name="Freeform 451"/>
              <p:cNvSpPr>
                <a:spLocks/>
              </p:cNvSpPr>
              <p:nvPr/>
            </p:nvSpPr>
            <p:spPr bwMode="auto">
              <a:xfrm>
                <a:off x="3996" y="1228"/>
                <a:ext cx="27" cy="16"/>
              </a:xfrm>
              <a:custGeom>
                <a:avLst/>
                <a:gdLst>
                  <a:gd name="T0" fmla="*/ 1 w 18"/>
                  <a:gd name="T1" fmla="*/ 5 h 11"/>
                  <a:gd name="T2" fmla="*/ 4 w 18"/>
                  <a:gd name="T3" fmla="*/ 4 h 11"/>
                  <a:gd name="T4" fmla="*/ 8 w 18"/>
                  <a:gd name="T5" fmla="*/ 0 h 11"/>
                  <a:gd name="T6" fmla="*/ 18 w 18"/>
                  <a:gd name="T7" fmla="*/ 6 h 11"/>
                  <a:gd name="T8" fmla="*/ 6 w 18"/>
                  <a:gd name="T9" fmla="*/ 11 h 11"/>
                  <a:gd name="T10" fmla="*/ 0 w 18"/>
                  <a:gd name="T11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1">
                    <a:moveTo>
                      <a:pt x="1" y="5"/>
                    </a:moveTo>
                    <a:cubicBezTo>
                      <a:pt x="0" y="6"/>
                      <a:pt x="3" y="5"/>
                      <a:pt x="4" y="4"/>
                    </a:cubicBezTo>
                    <a:cubicBezTo>
                      <a:pt x="6" y="3"/>
                      <a:pt x="7" y="2"/>
                      <a:pt x="8" y="0"/>
                    </a:cubicBezTo>
                    <a:cubicBezTo>
                      <a:pt x="11" y="2"/>
                      <a:pt x="14" y="6"/>
                      <a:pt x="18" y="6"/>
                    </a:cubicBezTo>
                    <a:cubicBezTo>
                      <a:pt x="13" y="8"/>
                      <a:pt x="9" y="7"/>
                      <a:pt x="6" y="11"/>
                    </a:cubicBezTo>
                    <a:cubicBezTo>
                      <a:pt x="6" y="8"/>
                      <a:pt x="3" y="5"/>
                      <a:pt x="0" y="6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42" name="Freeform 452"/>
              <p:cNvSpPr>
                <a:spLocks/>
              </p:cNvSpPr>
              <p:nvPr/>
            </p:nvSpPr>
            <p:spPr bwMode="auto">
              <a:xfrm>
                <a:off x="4288" y="1407"/>
                <a:ext cx="16" cy="18"/>
              </a:xfrm>
              <a:custGeom>
                <a:avLst/>
                <a:gdLst>
                  <a:gd name="T0" fmla="*/ 10 w 11"/>
                  <a:gd name="T1" fmla="*/ 0 h 12"/>
                  <a:gd name="T2" fmla="*/ 0 w 11"/>
                  <a:gd name="T3" fmla="*/ 10 h 12"/>
                  <a:gd name="T4" fmla="*/ 11 w 11"/>
                  <a:gd name="T5" fmla="*/ 12 h 12"/>
                  <a:gd name="T6" fmla="*/ 9 w 11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2">
                    <a:moveTo>
                      <a:pt x="10" y="0"/>
                    </a:moveTo>
                    <a:cubicBezTo>
                      <a:pt x="8" y="1"/>
                      <a:pt x="3" y="8"/>
                      <a:pt x="0" y="10"/>
                    </a:cubicBezTo>
                    <a:cubicBezTo>
                      <a:pt x="4" y="10"/>
                      <a:pt x="10" y="9"/>
                      <a:pt x="11" y="12"/>
                    </a:cubicBezTo>
                    <a:cubicBezTo>
                      <a:pt x="8" y="10"/>
                      <a:pt x="7" y="3"/>
                      <a:pt x="9" y="0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43" name="Freeform 453"/>
              <p:cNvSpPr>
                <a:spLocks/>
              </p:cNvSpPr>
              <p:nvPr/>
            </p:nvSpPr>
            <p:spPr bwMode="auto">
              <a:xfrm>
                <a:off x="4393" y="1442"/>
                <a:ext cx="17" cy="49"/>
              </a:xfrm>
              <a:custGeom>
                <a:avLst/>
                <a:gdLst>
                  <a:gd name="T0" fmla="*/ 0 w 11"/>
                  <a:gd name="T1" fmla="*/ 6 h 33"/>
                  <a:gd name="T2" fmla="*/ 5 w 11"/>
                  <a:gd name="T3" fmla="*/ 0 h 33"/>
                  <a:gd name="T4" fmla="*/ 11 w 11"/>
                  <a:gd name="T5" fmla="*/ 4 h 33"/>
                  <a:gd name="T6" fmla="*/ 8 w 11"/>
                  <a:gd name="T7" fmla="*/ 16 h 33"/>
                  <a:gd name="T8" fmla="*/ 7 w 11"/>
                  <a:gd name="T9" fmla="*/ 33 h 33"/>
                  <a:gd name="T10" fmla="*/ 1 w 11"/>
                  <a:gd name="T11" fmla="*/ 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33">
                    <a:moveTo>
                      <a:pt x="0" y="6"/>
                    </a:moveTo>
                    <a:cubicBezTo>
                      <a:pt x="1" y="4"/>
                      <a:pt x="4" y="3"/>
                      <a:pt x="5" y="0"/>
                    </a:cubicBezTo>
                    <a:cubicBezTo>
                      <a:pt x="6" y="2"/>
                      <a:pt x="8" y="4"/>
                      <a:pt x="11" y="4"/>
                    </a:cubicBezTo>
                    <a:cubicBezTo>
                      <a:pt x="9" y="7"/>
                      <a:pt x="8" y="12"/>
                      <a:pt x="8" y="16"/>
                    </a:cubicBezTo>
                    <a:cubicBezTo>
                      <a:pt x="7" y="21"/>
                      <a:pt x="7" y="29"/>
                      <a:pt x="7" y="33"/>
                    </a:cubicBezTo>
                    <a:cubicBezTo>
                      <a:pt x="4" y="24"/>
                      <a:pt x="6" y="12"/>
                      <a:pt x="1" y="4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44" name="Freeform 454"/>
              <p:cNvSpPr>
                <a:spLocks/>
              </p:cNvSpPr>
              <p:nvPr/>
            </p:nvSpPr>
            <p:spPr bwMode="auto">
              <a:xfrm>
                <a:off x="4411" y="1511"/>
                <a:ext cx="15" cy="23"/>
              </a:xfrm>
              <a:custGeom>
                <a:avLst/>
                <a:gdLst>
                  <a:gd name="T0" fmla="*/ 0 w 10"/>
                  <a:gd name="T1" fmla="*/ 2 h 15"/>
                  <a:gd name="T2" fmla="*/ 10 w 10"/>
                  <a:gd name="T3" fmla="*/ 15 h 15"/>
                  <a:gd name="T4" fmla="*/ 6 w 10"/>
                  <a:gd name="T5" fmla="*/ 0 h 15"/>
                  <a:gd name="T6" fmla="*/ 0 w 10"/>
                  <a:gd name="T7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5">
                    <a:moveTo>
                      <a:pt x="0" y="2"/>
                    </a:moveTo>
                    <a:cubicBezTo>
                      <a:pt x="1" y="0"/>
                      <a:pt x="9" y="11"/>
                      <a:pt x="10" y="15"/>
                    </a:cubicBezTo>
                    <a:cubicBezTo>
                      <a:pt x="9" y="10"/>
                      <a:pt x="8" y="5"/>
                      <a:pt x="6" y="0"/>
                    </a:cubicBezTo>
                    <a:cubicBezTo>
                      <a:pt x="4" y="1"/>
                      <a:pt x="2" y="1"/>
                      <a:pt x="0" y="1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45" name="Freeform 455"/>
              <p:cNvSpPr>
                <a:spLocks/>
              </p:cNvSpPr>
              <p:nvPr/>
            </p:nvSpPr>
            <p:spPr bwMode="auto">
              <a:xfrm>
                <a:off x="4222" y="1635"/>
                <a:ext cx="15" cy="21"/>
              </a:xfrm>
              <a:custGeom>
                <a:avLst/>
                <a:gdLst>
                  <a:gd name="T0" fmla="*/ 4 w 10"/>
                  <a:gd name="T1" fmla="*/ 0 h 14"/>
                  <a:gd name="T2" fmla="*/ 0 w 10"/>
                  <a:gd name="T3" fmla="*/ 14 h 14"/>
                  <a:gd name="T4" fmla="*/ 10 w 10"/>
                  <a:gd name="T5" fmla="*/ 6 h 14"/>
                  <a:gd name="T6" fmla="*/ 4 w 10"/>
                  <a:gd name="T7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4">
                    <a:moveTo>
                      <a:pt x="4" y="0"/>
                    </a:moveTo>
                    <a:cubicBezTo>
                      <a:pt x="4" y="4"/>
                      <a:pt x="2" y="9"/>
                      <a:pt x="0" y="14"/>
                    </a:cubicBezTo>
                    <a:cubicBezTo>
                      <a:pt x="2" y="11"/>
                      <a:pt x="7" y="8"/>
                      <a:pt x="10" y="6"/>
                    </a:cubicBezTo>
                    <a:cubicBezTo>
                      <a:pt x="7" y="6"/>
                      <a:pt x="5" y="4"/>
                      <a:pt x="4" y="1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46" name="Freeform 456"/>
              <p:cNvSpPr>
                <a:spLocks/>
              </p:cNvSpPr>
              <p:nvPr/>
            </p:nvSpPr>
            <p:spPr bwMode="auto">
              <a:xfrm>
                <a:off x="4233" y="1864"/>
                <a:ext cx="44" cy="37"/>
              </a:xfrm>
              <a:custGeom>
                <a:avLst/>
                <a:gdLst>
                  <a:gd name="T0" fmla="*/ 0 w 30"/>
                  <a:gd name="T1" fmla="*/ 0 h 25"/>
                  <a:gd name="T2" fmla="*/ 21 w 30"/>
                  <a:gd name="T3" fmla="*/ 13 h 25"/>
                  <a:gd name="T4" fmla="*/ 28 w 30"/>
                  <a:gd name="T5" fmla="*/ 25 h 25"/>
                  <a:gd name="T6" fmla="*/ 30 w 30"/>
                  <a:gd name="T7" fmla="*/ 0 h 25"/>
                  <a:gd name="T8" fmla="*/ 17 w 30"/>
                  <a:gd name="T9" fmla="*/ 2 h 25"/>
                  <a:gd name="T10" fmla="*/ 0 w 30"/>
                  <a:gd name="T11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5">
                    <a:moveTo>
                      <a:pt x="0" y="0"/>
                    </a:moveTo>
                    <a:cubicBezTo>
                      <a:pt x="8" y="4"/>
                      <a:pt x="15" y="5"/>
                      <a:pt x="21" y="13"/>
                    </a:cubicBezTo>
                    <a:cubicBezTo>
                      <a:pt x="24" y="16"/>
                      <a:pt x="25" y="21"/>
                      <a:pt x="28" y="25"/>
                    </a:cubicBezTo>
                    <a:cubicBezTo>
                      <a:pt x="27" y="16"/>
                      <a:pt x="21" y="6"/>
                      <a:pt x="30" y="0"/>
                    </a:cubicBezTo>
                    <a:cubicBezTo>
                      <a:pt x="26" y="1"/>
                      <a:pt x="21" y="2"/>
                      <a:pt x="17" y="2"/>
                    </a:cubicBezTo>
                    <a:cubicBezTo>
                      <a:pt x="13" y="2"/>
                      <a:pt x="3" y="2"/>
                      <a:pt x="0" y="1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47" name="Freeform 457"/>
              <p:cNvSpPr>
                <a:spLocks/>
              </p:cNvSpPr>
              <p:nvPr/>
            </p:nvSpPr>
            <p:spPr bwMode="auto">
              <a:xfrm>
                <a:off x="4186" y="1810"/>
                <a:ext cx="27" cy="27"/>
              </a:xfrm>
              <a:custGeom>
                <a:avLst/>
                <a:gdLst>
                  <a:gd name="T0" fmla="*/ 1 w 18"/>
                  <a:gd name="T1" fmla="*/ 7 h 18"/>
                  <a:gd name="T2" fmla="*/ 1 w 18"/>
                  <a:gd name="T3" fmla="*/ 5 h 18"/>
                  <a:gd name="T4" fmla="*/ 7 w 18"/>
                  <a:gd name="T5" fmla="*/ 18 h 18"/>
                  <a:gd name="T6" fmla="*/ 11 w 18"/>
                  <a:gd name="T7" fmla="*/ 7 h 18"/>
                  <a:gd name="T8" fmla="*/ 18 w 18"/>
                  <a:gd name="T9" fmla="*/ 2 h 18"/>
                  <a:gd name="T10" fmla="*/ 1 w 18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8">
                    <a:moveTo>
                      <a:pt x="1" y="7"/>
                    </a:moveTo>
                    <a:cubicBezTo>
                      <a:pt x="1" y="6"/>
                      <a:pt x="0" y="6"/>
                      <a:pt x="1" y="5"/>
                    </a:cubicBezTo>
                    <a:cubicBezTo>
                      <a:pt x="4" y="8"/>
                      <a:pt x="5" y="13"/>
                      <a:pt x="7" y="18"/>
                    </a:cubicBezTo>
                    <a:cubicBezTo>
                      <a:pt x="8" y="14"/>
                      <a:pt x="9" y="10"/>
                      <a:pt x="11" y="7"/>
                    </a:cubicBezTo>
                    <a:cubicBezTo>
                      <a:pt x="13" y="5"/>
                      <a:pt x="16" y="4"/>
                      <a:pt x="18" y="2"/>
                    </a:cubicBezTo>
                    <a:cubicBezTo>
                      <a:pt x="13" y="4"/>
                      <a:pt x="6" y="3"/>
                      <a:pt x="1" y="0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48" name="Freeform 458"/>
              <p:cNvSpPr>
                <a:spLocks/>
              </p:cNvSpPr>
              <p:nvPr/>
            </p:nvSpPr>
            <p:spPr bwMode="auto">
              <a:xfrm>
                <a:off x="4250" y="1920"/>
                <a:ext cx="39" cy="82"/>
              </a:xfrm>
              <a:custGeom>
                <a:avLst/>
                <a:gdLst>
                  <a:gd name="T0" fmla="*/ 8 w 26"/>
                  <a:gd name="T1" fmla="*/ 6 h 55"/>
                  <a:gd name="T2" fmla="*/ 10 w 26"/>
                  <a:gd name="T3" fmla="*/ 31 h 55"/>
                  <a:gd name="T4" fmla="*/ 0 w 26"/>
                  <a:gd name="T5" fmla="*/ 53 h 55"/>
                  <a:gd name="T6" fmla="*/ 4 w 26"/>
                  <a:gd name="T7" fmla="*/ 55 h 55"/>
                  <a:gd name="T8" fmla="*/ 17 w 26"/>
                  <a:gd name="T9" fmla="*/ 31 h 55"/>
                  <a:gd name="T10" fmla="*/ 18 w 26"/>
                  <a:gd name="T11" fmla="*/ 15 h 55"/>
                  <a:gd name="T12" fmla="*/ 26 w 26"/>
                  <a:gd name="T13" fmla="*/ 0 h 55"/>
                  <a:gd name="T14" fmla="*/ 10 w 26"/>
                  <a:gd name="T15" fmla="*/ 4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55">
                    <a:moveTo>
                      <a:pt x="8" y="6"/>
                    </a:moveTo>
                    <a:cubicBezTo>
                      <a:pt x="9" y="15"/>
                      <a:pt x="12" y="21"/>
                      <a:pt x="10" y="31"/>
                    </a:cubicBezTo>
                    <a:cubicBezTo>
                      <a:pt x="8" y="38"/>
                      <a:pt x="5" y="47"/>
                      <a:pt x="0" y="53"/>
                    </a:cubicBezTo>
                    <a:cubicBezTo>
                      <a:pt x="2" y="52"/>
                      <a:pt x="3" y="53"/>
                      <a:pt x="4" y="55"/>
                    </a:cubicBezTo>
                    <a:cubicBezTo>
                      <a:pt x="1" y="46"/>
                      <a:pt x="15" y="38"/>
                      <a:pt x="17" y="31"/>
                    </a:cubicBezTo>
                    <a:cubicBezTo>
                      <a:pt x="18" y="27"/>
                      <a:pt x="16" y="21"/>
                      <a:pt x="18" y="15"/>
                    </a:cubicBezTo>
                    <a:cubicBezTo>
                      <a:pt x="20" y="10"/>
                      <a:pt x="25" y="6"/>
                      <a:pt x="26" y="0"/>
                    </a:cubicBezTo>
                    <a:cubicBezTo>
                      <a:pt x="21" y="0"/>
                      <a:pt x="17" y="5"/>
                      <a:pt x="10" y="4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49" name="Freeform 459"/>
              <p:cNvSpPr>
                <a:spLocks/>
              </p:cNvSpPr>
              <p:nvPr/>
            </p:nvSpPr>
            <p:spPr bwMode="auto">
              <a:xfrm>
                <a:off x="4105" y="1953"/>
                <a:ext cx="74" cy="70"/>
              </a:xfrm>
              <a:custGeom>
                <a:avLst/>
                <a:gdLst>
                  <a:gd name="T0" fmla="*/ 38 w 50"/>
                  <a:gd name="T1" fmla="*/ 3 h 47"/>
                  <a:gd name="T2" fmla="*/ 26 w 50"/>
                  <a:gd name="T3" fmla="*/ 14 h 47"/>
                  <a:gd name="T4" fmla="*/ 15 w 50"/>
                  <a:gd name="T5" fmla="*/ 19 h 47"/>
                  <a:gd name="T6" fmla="*/ 10 w 50"/>
                  <a:gd name="T7" fmla="*/ 30 h 47"/>
                  <a:gd name="T8" fmla="*/ 0 w 50"/>
                  <a:gd name="T9" fmla="*/ 47 h 47"/>
                  <a:gd name="T10" fmla="*/ 12 w 50"/>
                  <a:gd name="T11" fmla="*/ 34 h 47"/>
                  <a:gd name="T12" fmla="*/ 26 w 50"/>
                  <a:gd name="T13" fmla="*/ 13 h 47"/>
                  <a:gd name="T14" fmla="*/ 43 w 50"/>
                  <a:gd name="T15" fmla="*/ 5 h 47"/>
                  <a:gd name="T16" fmla="*/ 50 w 50"/>
                  <a:gd name="T17" fmla="*/ 1 h 47"/>
                  <a:gd name="T18" fmla="*/ 40 w 50"/>
                  <a:gd name="T1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47">
                    <a:moveTo>
                      <a:pt x="38" y="3"/>
                    </a:moveTo>
                    <a:cubicBezTo>
                      <a:pt x="34" y="7"/>
                      <a:pt x="31" y="11"/>
                      <a:pt x="26" y="14"/>
                    </a:cubicBezTo>
                    <a:cubicBezTo>
                      <a:pt x="23" y="16"/>
                      <a:pt x="17" y="16"/>
                      <a:pt x="15" y="19"/>
                    </a:cubicBezTo>
                    <a:cubicBezTo>
                      <a:pt x="14" y="20"/>
                      <a:pt x="12" y="28"/>
                      <a:pt x="10" y="30"/>
                    </a:cubicBezTo>
                    <a:cubicBezTo>
                      <a:pt x="7" y="36"/>
                      <a:pt x="3" y="41"/>
                      <a:pt x="0" y="47"/>
                    </a:cubicBezTo>
                    <a:cubicBezTo>
                      <a:pt x="4" y="44"/>
                      <a:pt x="8" y="38"/>
                      <a:pt x="12" y="34"/>
                    </a:cubicBezTo>
                    <a:cubicBezTo>
                      <a:pt x="18" y="28"/>
                      <a:pt x="20" y="19"/>
                      <a:pt x="26" y="13"/>
                    </a:cubicBezTo>
                    <a:cubicBezTo>
                      <a:pt x="31" y="8"/>
                      <a:pt x="37" y="7"/>
                      <a:pt x="43" y="5"/>
                    </a:cubicBezTo>
                    <a:cubicBezTo>
                      <a:pt x="46" y="4"/>
                      <a:pt x="48" y="4"/>
                      <a:pt x="50" y="1"/>
                    </a:cubicBezTo>
                    <a:cubicBezTo>
                      <a:pt x="46" y="2"/>
                      <a:pt x="43" y="3"/>
                      <a:pt x="40" y="0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50" name="Freeform 460"/>
              <p:cNvSpPr>
                <a:spLocks/>
              </p:cNvSpPr>
              <p:nvPr/>
            </p:nvSpPr>
            <p:spPr bwMode="auto">
              <a:xfrm>
                <a:off x="4218" y="2024"/>
                <a:ext cx="50" cy="83"/>
              </a:xfrm>
              <a:custGeom>
                <a:avLst/>
                <a:gdLst>
                  <a:gd name="T0" fmla="*/ 8 w 34"/>
                  <a:gd name="T1" fmla="*/ 29 h 56"/>
                  <a:gd name="T2" fmla="*/ 0 w 34"/>
                  <a:gd name="T3" fmla="*/ 56 h 56"/>
                  <a:gd name="T4" fmla="*/ 7 w 34"/>
                  <a:gd name="T5" fmla="*/ 50 h 56"/>
                  <a:gd name="T6" fmla="*/ 13 w 34"/>
                  <a:gd name="T7" fmla="*/ 40 h 56"/>
                  <a:gd name="T8" fmla="*/ 34 w 34"/>
                  <a:gd name="T9" fmla="*/ 18 h 56"/>
                  <a:gd name="T10" fmla="*/ 28 w 34"/>
                  <a:gd name="T11" fmla="*/ 0 h 56"/>
                  <a:gd name="T12" fmla="*/ 10 w 34"/>
                  <a:gd name="T13" fmla="*/ 3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56">
                    <a:moveTo>
                      <a:pt x="8" y="29"/>
                    </a:moveTo>
                    <a:cubicBezTo>
                      <a:pt x="16" y="40"/>
                      <a:pt x="3" y="47"/>
                      <a:pt x="0" y="56"/>
                    </a:cubicBezTo>
                    <a:cubicBezTo>
                      <a:pt x="2" y="53"/>
                      <a:pt x="4" y="52"/>
                      <a:pt x="7" y="50"/>
                    </a:cubicBezTo>
                    <a:cubicBezTo>
                      <a:pt x="10" y="47"/>
                      <a:pt x="11" y="44"/>
                      <a:pt x="13" y="40"/>
                    </a:cubicBezTo>
                    <a:cubicBezTo>
                      <a:pt x="17" y="32"/>
                      <a:pt x="26" y="22"/>
                      <a:pt x="34" y="18"/>
                    </a:cubicBezTo>
                    <a:cubicBezTo>
                      <a:pt x="28" y="15"/>
                      <a:pt x="28" y="6"/>
                      <a:pt x="28" y="0"/>
                    </a:cubicBezTo>
                    <a:cubicBezTo>
                      <a:pt x="29" y="15"/>
                      <a:pt x="21" y="24"/>
                      <a:pt x="10" y="31"/>
                    </a:cubicBezTo>
                  </a:path>
                </a:pathLst>
              </a:custGeom>
              <a:solidFill>
                <a:srgbClr val="B4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51" name="Freeform 461"/>
              <p:cNvSpPr>
                <a:spLocks/>
              </p:cNvSpPr>
              <p:nvPr/>
            </p:nvSpPr>
            <p:spPr bwMode="auto">
              <a:xfrm>
                <a:off x="3611" y="2363"/>
                <a:ext cx="28" cy="22"/>
              </a:xfrm>
              <a:custGeom>
                <a:avLst/>
                <a:gdLst>
                  <a:gd name="T0" fmla="*/ 14 w 19"/>
                  <a:gd name="T1" fmla="*/ 0 h 15"/>
                  <a:gd name="T2" fmla="*/ 0 w 19"/>
                  <a:gd name="T3" fmla="*/ 10 h 15"/>
                  <a:gd name="T4" fmla="*/ 6 w 19"/>
                  <a:gd name="T5" fmla="*/ 15 h 15"/>
                  <a:gd name="T6" fmla="*/ 12 w 19"/>
                  <a:gd name="T7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5">
                    <a:moveTo>
                      <a:pt x="14" y="0"/>
                    </a:moveTo>
                    <a:cubicBezTo>
                      <a:pt x="12" y="4"/>
                      <a:pt x="5" y="11"/>
                      <a:pt x="0" y="10"/>
                    </a:cubicBezTo>
                    <a:cubicBezTo>
                      <a:pt x="2" y="11"/>
                      <a:pt x="4" y="13"/>
                      <a:pt x="6" y="15"/>
                    </a:cubicBezTo>
                    <a:cubicBezTo>
                      <a:pt x="7" y="9"/>
                      <a:pt x="19" y="6"/>
                      <a:pt x="12" y="1"/>
                    </a:cubicBezTo>
                  </a:path>
                </a:pathLst>
              </a:custGeom>
              <a:solidFill>
                <a:srgbClr val="B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52" name="Freeform 462"/>
              <p:cNvSpPr>
                <a:spLocks/>
              </p:cNvSpPr>
              <p:nvPr/>
            </p:nvSpPr>
            <p:spPr bwMode="auto">
              <a:xfrm>
                <a:off x="3446" y="2396"/>
                <a:ext cx="89" cy="129"/>
              </a:xfrm>
              <a:custGeom>
                <a:avLst/>
                <a:gdLst>
                  <a:gd name="T0" fmla="*/ 56 w 60"/>
                  <a:gd name="T1" fmla="*/ 20 h 87"/>
                  <a:gd name="T2" fmla="*/ 40 w 60"/>
                  <a:gd name="T3" fmla="*/ 17 h 87"/>
                  <a:gd name="T4" fmla="*/ 23 w 60"/>
                  <a:gd name="T5" fmla="*/ 18 h 87"/>
                  <a:gd name="T6" fmla="*/ 0 w 60"/>
                  <a:gd name="T7" fmla="*/ 0 h 87"/>
                  <a:gd name="T8" fmla="*/ 5 w 60"/>
                  <a:gd name="T9" fmla="*/ 32 h 87"/>
                  <a:gd name="T10" fmla="*/ 11 w 60"/>
                  <a:gd name="T11" fmla="*/ 49 h 87"/>
                  <a:gd name="T12" fmla="*/ 13 w 60"/>
                  <a:gd name="T13" fmla="*/ 87 h 87"/>
                  <a:gd name="T14" fmla="*/ 29 w 60"/>
                  <a:gd name="T15" fmla="*/ 52 h 87"/>
                  <a:gd name="T16" fmla="*/ 23 w 60"/>
                  <a:gd name="T17" fmla="*/ 34 h 87"/>
                  <a:gd name="T18" fmla="*/ 23 w 60"/>
                  <a:gd name="T19" fmla="*/ 32 h 87"/>
                  <a:gd name="T20" fmla="*/ 38 w 60"/>
                  <a:gd name="T21" fmla="*/ 34 h 87"/>
                  <a:gd name="T22" fmla="*/ 52 w 60"/>
                  <a:gd name="T23" fmla="*/ 35 h 87"/>
                  <a:gd name="T24" fmla="*/ 60 w 60"/>
                  <a:gd name="T25" fmla="*/ 24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" h="87">
                    <a:moveTo>
                      <a:pt x="56" y="20"/>
                    </a:moveTo>
                    <a:cubicBezTo>
                      <a:pt x="51" y="24"/>
                      <a:pt x="44" y="22"/>
                      <a:pt x="40" y="17"/>
                    </a:cubicBezTo>
                    <a:cubicBezTo>
                      <a:pt x="42" y="27"/>
                      <a:pt x="27" y="24"/>
                      <a:pt x="23" y="18"/>
                    </a:cubicBezTo>
                    <a:cubicBezTo>
                      <a:pt x="19" y="32"/>
                      <a:pt x="1" y="6"/>
                      <a:pt x="0" y="0"/>
                    </a:cubicBezTo>
                    <a:cubicBezTo>
                      <a:pt x="1" y="11"/>
                      <a:pt x="10" y="19"/>
                      <a:pt x="5" y="32"/>
                    </a:cubicBezTo>
                    <a:cubicBezTo>
                      <a:pt x="14" y="32"/>
                      <a:pt x="11" y="44"/>
                      <a:pt x="11" y="49"/>
                    </a:cubicBezTo>
                    <a:cubicBezTo>
                      <a:pt x="11" y="61"/>
                      <a:pt x="13" y="74"/>
                      <a:pt x="13" y="87"/>
                    </a:cubicBezTo>
                    <a:cubicBezTo>
                      <a:pt x="15" y="75"/>
                      <a:pt x="15" y="56"/>
                      <a:pt x="29" y="52"/>
                    </a:cubicBezTo>
                    <a:cubicBezTo>
                      <a:pt x="25" y="57"/>
                      <a:pt x="11" y="36"/>
                      <a:pt x="23" y="34"/>
                    </a:cubicBezTo>
                    <a:cubicBezTo>
                      <a:pt x="23" y="33"/>
                      <a:pt x="22" y="33"/>
                      <a:pt x="23" y="32"/>
                    </a:cubicBezTo>
                    <a:cubicBezTo>
                      <a:pt x="27" y="31"/>
                      <a:pt x="35" y="30"/>
                      <a:pt x="38" y="34"/>
                    </a:cubicBezTo>
                    <a:cubicBezTo>
                      <a:pt x="37" y="24"/>
                      <a:pt x="50" y="30"/>
                      <a:pt x="52" y="35"/>
                    </a:cubicBezTo>
                    <a:cubicBezTo>
                      <a:pt x="52" y="30"/>
                      <a:pt x="55" y="23"/>
                      <a:pt x="60" y="24"/>
                    </a:cubicBezTo>
                  </a:path>
                </a:pathLst>
              </a:custGeom>
              <a:solidFill>
                <a:srgbClr val="B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53" name="Freeform 463"/>
              <p:cNvSpPr>
                <a:spLocks/>
              </p:cNvSpPr>
              <p:nvPr/>
            </p:nvSpPr>
            <p:spPr bwMode="auto">
              <a:xfrm>
                <a:off x="3696" y="2748"/>
                <a:ext cx="209" cy="181"/>
              </a:xfrm>
              <a:custGeom>
                <a:avLst/>
                <a:gdLst>
                  <a:gd name="T0" fmla="*/ 121 w 141"/>
                  <a:gd name="T1" fmla="*/ 4 h 122"/>
                  <a:gd name="T2" fmla="*/ 88 w 141"/>
                  <a:gd name="T3" fmla="*/ 11 h 122"/>
                  <a:gd name="T4" fmla="*/ 87 w 141"/>
                  <a:gd name="T5" fmla="*/ 25 h 122"/>
                  <a:gd name="T6" fmla="*/ 69 w 141"/>
                  <a:gd name="T7" fmla="*/ 29 h 122"/>
                  <a:gd name="T8" fmla="*/ 55 w 141"/>
                  <a:gd name="T9" fmla="*/ 37 h 122"/>
                  <a:gd name="T10" fmla="*/ 37 w 141"/>
                  <a:gd name="T11" fmla="*/ 13 h 122"/>
                  <a:gd name="T12" fmla="*/ 17 w 141"/>
                  <a:gd name="T13" fmla="*/ 17 h 122"/>
                  <a:gd name="T14" fmla="*/ 7 w 141"/>
                  <a:gd name="T15" fmla="*/ 0 h 122"/>
                  <a:gd name="T16" fmla="*/ 0 w 141"/>
                  <a:gd name="T17" fmla="*/ 35 h 122"/>
                  <a:gd name="T18" fmla="*/ 18 w 141"/>
                  <a:gd name="T19" fmla="*/ 26 h 122"/>
                  <a:gd name="T20" fmla="*/ 34 w 141"/>
                  <a:gd name="T21" fmla="*/ 40 h 122"/>
                  <a:gd name="T22" fmla="*/ 36 w 141"/>
                  <a:gd name="T23" fmla="*/ 28 h 122"/>
                  <a:gd name="T24" fmla="*/ 65 w 141"/>
                  <a:gd name="T25" fmla="*/ 45 h 122"/>
                  <a:gd name="T26" fmla="*/ 79 w 141"/>
                  <a:gd name="T27" fmla="*/ 49 h 122"/>
                  <a:gd name="T28" fmla="*/ 90 w 141"/>
                  <a:gd name="T29" fmla="*/ 80 h 122"/>
                  <a:gd name="T30" fmla="*/ 105 w 141"/>
                  <a:gd name="T31" fmla="*/ 95 h 122"/>
                  <a:gd name="T32" fmla="*/ 103 w 141"/>
                  <a:gd name="T33" fmla="*/ 122 h 122"/>
                  <a:gd name="T34" fmla="*/ 117 w 141"/>
                  <a:gd name="T35" fmla="*/ 107 h 122"/>
                  <a:gd name="T36" fmla="*/ 141 w 141"/>
                  <a:gd name="T37" fmla="*/ 104 h 122"/>
                  <a:gd name="T38" fmla="*/ 128 w 141"/>
                  <a:gd name="T39" fmla="*/ 100 h 122"/>
                  <a:gd name="T40" fmla="*/ 114 w 141"/>
                  <a:gd name="T41" fmla="*/ 97 h 122"/>
                  <a:gd name="T42" fmla="*/ 110 w 141"/>
                  <a:gd name="T43" fmla="*/ 67 h 122"/>
                  <a:gd name="T44" fmla="*/ 91 w 141"/>
                  <a:gd name="T45" fmla="*/ 47 h 122"/>
                  <a:gd name="T46" fmla="*/ 90 w 141"/>
                  <a:gd name="T47" fmla="*/ 33 h 122"/>
                  <a:gd name="T48" fmla="*/ 95 w 141"/>
                  <a:gd name="T49" fmla="*/ 19 h 122"/>
                  <a:gd name="T50" fmla="*/ 123 w 141"/>
                  <a:gd name="T51" fmla="*/ 5 h 122"/>
                  <a:gd name="T52" fmla="*/ 125 w 141"/>
                  <a:gd name="T53" fmla="*/ 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1" h="122">
                    <a:moveTo>
                      <a:pt x="121" y="4"/>
                    </a:moveTo>
                    <a:cubicBezTo>
                      <a:pt x="113" y="12"/>
                      <a:pt x="98" y="16"/>
                      <a:pt x="88" y="11"/>
                    </a:cubicBezTo>
                    <a:cubicBezTo>
                      <a:pt x="89" y="16"/>
                      <a:pt x="90" y="20"/>
                      <a:pt x="87" y="25"/>
                    </a:cubicBezTo>
                    <a:cubicBezTo>
                      <a:pt x="84" y="30"/>
                      <a:pt x="75" y="34"/>
                      <a:pt x="69" y="29"/>
                    </a:cubicBezTo>
                    <a:cubicBezTo>
                      <a:pt x="70" y="37"/>
                      <a:pt x="62" y="39"/>
                      <a:pt x="55" y="37"/>
                    </a:cubicBezTo>
                    <a:cubicBezTo>
                      <a:pt x="45" y="33"/>
                      <a:pt x="41" y="22"/>
                      <a:pt x="37" y="13"/>
                    </a:cubicBezTo>
                    <a:cubicBezTo>
                      <a:pt x="33" y="19"/>
                      <a:pt x="24" y="21"/>
                      <a:pt x="17" y="17"/>
                    </a:cubicBezTo>
                    <a:cubicBezTo>
                      <a:pt x="11" y="13"/>
                      <a:pt x="9" y="6"/>
                      <a:pt x="7" y="0"/>
                    </a:cubicBezTo>
                    <a:cubicBezTo>
                      <a:pt x="14" y="10"/>
                      <a:pt x="7" y="27"/>
                      <a:pt x="0" y="35"/>
                    </a:cubicBezTo>
                    <a:cubicBezTo>
                      <a:pt x="3" y="29"/>
                      <a:pt x="12" y="27"/>
                      <a:pt x="18" y="26"/>
                    </a:cubicBezTo>
                    <a:cubicBezTo>
                      <a:pt x="30" y="24"/>
                      <a:pt x="34" y="27"/>
                      <a:pt x="34" y="40"/>
                    </a:cubicBezTo>
                    <a:cubicBezTo>
                      <a:pt x="34" y="36"/>
                      <a:pt x="34" y="32"/>
                      <a:pt x="36" y="28"/>
                    </a:cubicBezTo>
                    <a:cubicBezTo>
                      <a:pt x="49" y="30"/>
                      <a:pt x="48" y="50"/>
                      <a:pt x="65" y="45"/>
                    </a:cubicBezTo>
                    <a:cubicBezTo>
                      <a:pt x="73" y="43"/>
                      <a:pt x="73" y="42"/>
                      <a:pt x="79" y="49"/>
                    </a:cubicBezTo>
                    <a:cubicBezTo>
                      <a:pt x="88" y="58"/>
                      <a:pt x="93" y="67"/>
                      <a:pt x="90" y="80"/>
                    </a:cubicBezTo>
                    <a:cubicBezTo>
                      <a:pt x="98" y="79"/>
                      <a:pt x="102" y="89"/>
                      <a:pt x="105" y="95"/>
                    </a:cubicBezTo>
                    <a:cubicBezTo>
                      <a:pt x="109" y="105"/>
                      <a:pt x="109" y="113"/>
                      <a:pt x="103" y="122"/>
                    </a:cubicBezTo>
                    <a:cubicBezTo>
                      <a:pt x="108" y="117"/>
                      <a:pt x="110" y="111"/>
                      <a:pt x="117" y="107"/>
                    </a:cubicBezTo>
                    <a:cubicBezTo>
                      <a:pt x="124" y="103"/>
                      <a:pt x="133" y="99"/>
                      <a:pt x="141" y="104"/>
                    </a:cubicBezTo>
                    <a:cubicBezTo>
                      <a:pt x="136" y="103"/>
                      <a:pt x="133" y="100"/>
                      <a:pt x="128" y="100"/>
                    </a:cubicBezTo>
                    <a:cubicBezTo>
                      <a:pt x="123" y="99"/>
                      <a:pt x="118" y="101"/>
                      <a:pt x="114" y="97"/>
                    </a:cubicBezTo>
                    <a:cubicBezTo>
                      <a:pt x="109" y="93"/>
                      <a:pt x="97" y="66"/>
                      <a:pt x="110" y="67"/>
                    </a:cubicBezTo>
                    <a:cubicBezTo>
                      <a:pt x="96" y="74"/>
                      <a:pt x="98" y="56"/>
                      <a:pt x="91" y="47"/>
                    </a:cubicBezTo>
                    <a:cubicBezTo>
                      <a:pt x="85" y="41"/>
                      <a:pt x="82" y="40"/>
                      <a:pt x="90" y="33"/>
                    </a:cubicBezTo>
                    <a:cubicBezTo>
                      <a:pt x="97" y="28"/>
                      <a:pt x="101" y="27"/>
                      <a:pt x="95" y="19"/>
                    </a:cubicBezTo>
                    <a:cubicBezTo>
                      <a:pt x="104" y="22"/>
                      <a:pt x="120" y="15"/>
                      <a:pt x="123" y="5"/>
                    </a:cubicBezTo>
                    <a:cubicBezTo>
                      <a:pt x="125" y="4"/>
                      <a:pt x="124" y="6"/>
                      <a:pt x="125" y="6"/>
                    </a:cubicBezTo>
                  </a:path>
                </a:pathLst>
              </a:custGeom>
              <a:solidFill>
                <a:srgbClr val="B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54" name="Freeform 464"/>
              <p:cNvSpPr>
                <a:spLocks/>
              </p:cNvSpPr>
              <p:nvPr/>
            </p:nvSpPr>
            <p:spPr bwMode="auto">
              <a:xfrm>
                <a:off x="3928" y="2644"/>
                <a:ext cx="50" cy="79"/>
              </a:xfrm>
              <a:custGeom>
                <a:avLst/>
                <a:gdLst>
                  <a:gd name="T0" fmla="*/ 0 w 34"/>
                  <a:gd name="T1" fmla="*/ 5 h 53"/>
                  <a:gd name="T2" fmla="*/ 7 w 34"/>
                  <a:gd name="T3" fmla="*/ 31 h 53"/>
                  <a:gd name="T4" fmla="*/ 8 w 34"/>
                  <a:gd name="T5" fmla="*/ 53 h 53"/>
                  <a:gd name="T6" fmla="*/ 20 w 34"/>
                  <a:gd name="T7" fmla="*/ 46 h 53"/>
                  <a:gd name="T8" fmla="*/ 31 w 34"/>
                  <a:gd name="T9" fmla="*/ 16 h 53"/>
                  <a:gd name="T10" fmla="*/ 34 w 34"/>
                  <a:gd name="T11" fmla="*/ 8 h 53"/>
                  <a:gd name="T12" fmla="*/ 11 w 34"/>
                  <a:gd name="T13" fmla="*/ 0 h 53"/>
                  <a:gd name="T14" fmla="*/ 0 w 34"/>
                  <a:gd name="T15" fmla="*/ 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" h="53">
                    <a:moveTo>
                      <a:pt x="0" y="5"/>
                    </a:moveTo>
                    <a:cubicBezTo>
                      <a:pt x="9" y="10"/>
                      <a:pt x="16" y="24"/>
                      <a:pt x="7" y="31"/>
                    </a:cubicBezTo>
                    <a:cubicBezTo>
                      <a:pt x="12" y="36"/>
                      <a:pt x="13" y="48"/>
                      <a:pt x="8" y="53"/>
                    </a:cubicBezTo>
                    <a:cubicBezTo>
                      <a:pt x="11" y="48"/>
                      <a:pt x="16" y="49"/>
                      <a:pt x="20" y="46"/>
                    </a:cubicBezTo>
                    <a:cubicBezTo>
                      <a:pt x="14" y="33"/>
                      <a:pt x="21" y="24"/>
                      <a:pt x="31" y="16"/>
                    </a:cubicBezTo>
                    <a:cubicBezTo>
                      <a:pt x="29" y="13"/>
                      <a:pt x="31" y="10"/>
                      <a:pt x="34" y="8"/>
                    </a:cubicBezTo>
                    <a:cubicBezTo>
                      <a:pt x="25" y="18"/>
                      <a:pt x="16" y="7"/>
                      <a:pt x="11" y="0"/>
                    </a:cubicBezTo>
                    <a:cubicBezTo>
                      <a:pt x="8" y="2"/>
                      <a:pt x="2" y="7"/>
                      <a:pt x="0" y="3"/>
                    </a:cubicBezTo>
                  </a:path>
                </a:pathLst>
              </a:custGeom>
              <a:solidFill>
                <a:srgbClr val="B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55" name="Freeform 465"/>
              <p:cNvSpPr>
                <a:spLocks/>
              </p:cNvSpPr>
              <p:nvPr/>
            </p:nvSpPr>
            <p:spPr bwMode="auto">
              <a:xfrm>
                <a:off x="4166" y="2611"/>
                <a:ext cx="19" cy="27"/>
              </a:xfrm>
              <a:custGeom>
                <a:avLst/>
                <a:gdLst>
                  <a:gd name="T0" fmla="*/ 11 w 13"/>
                  <a:gd name="T1" fmla="*/ 0 h 18"/>
                  <a:gd name="T2" fmla="*/ 0 w 13"/>
                  <a:gd name="T3" fmla="*/ 7 h 18"/>
                  <a:gd name="T4" fmla="*/ 10 w 13"/>
                  <a:gd name="T5" fmla="*/ 18 h 18"/>
                  <a:gd name="T6" fmla="*/ 13 w 13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8">
                    <a:moveTo>
                      <a:pt x="11" y="0"/>
                    </a:moveTo>
                    <a:cubicBezTo>
                      <a:pt x="10" y="6"/>
                      <a:pt x="4" y="4"/>
                      <a:pt x="0" y="7"/>
                    </a:cubicBezTo>
                    <a:cubicBezTo>
                      <a:pt x="3" y="10"/>
                      <a:pt x="8" y="14"/>
                      <a:pt x="10" y="18"/>
                    </a:cubicBezTo>
                    <a:cubicBezTo>
                      <a:pt x="10" y="12"/>
                      <a:pt x="11" y="4"/>
                      <a:pt x="13" y="0"/>
                    </a:cubicBezTo>
                  </a:path>
                </a:pathLst>
              </a:custGeom>
              <a:solidFill>
                <a:srgbClr val="B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56" name="Freeform 466"/>
              <p:cNvSpPr>
                <a:spLocks/>
              </p:cNvSpPr>
              <p:nvPr/>
            </p:nvSpPr>
            <p:spPr bwMode="auto">
              <a:xfrm>
                <a:off x="4198" y="2677"/>
                <a:ext cx="15" cy="28"/>
              </a:xfrm>
              <a:custGeom>
                <a:avLst/>
                <a:gdLst>
                  <a:gd name="T0" fmla="*/ 0 w 10"/>
                  <a:gd name="T1" fmla="*/ 0 h 19"/>
                  <a:gd name="T2" fmla="*/ 4 w 10"/>
                  <a:gd name="T3" fmla="*/ 19 h 19"/>
                  <a:gd name="T4" fmla="*/ 10 w 10"/>
                  <a:gd name="T5" fmla="*/ 6 h 19"/>
                  <a:gd name="T6" fmla="*/ 10 w 10"/>
                  <a:gd name="T7" fmla="*/ 7 h 19"/>
                  <a:gd name="T8" fmla="*/ 2 w 10"/>
                  <a:gd name="T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9">
                    <a:moveTo>
                      <a:pt x="0" y="0"/>
                    </a:moveTo>
                    <a:cubicBezTo>
                      <a:pt x="1" y="6"/>
                      <a:pt x="5" y="12"/>
                      <a:pt x="4" y="19"/>
                    </a:cubicBezTo>
                    <a:cubicBezTo>
                      <a:pt x="4" y="15"/>
                      <a:pt x="7" y="9"/>
                      <a:pt x="10" y="6"/>
                    </a:cubicBezTo>
                    <a:cubicBezTo>
                      <a:pt x="10" y="6"/>
                      <a:pt x="10" y="6"/>
                      <a:pt x="10" y="7"/>
                    </a:cubicBezTo>
                    <a:cubicBezTo>
                      <a:pt x="7" y="6"/>
                      <a:pt x="3" y="5"/>
                      <a:pt x="2" y="2"/>
                    </a:cubicBezTo>
                  </a:path>
                </a:pathLst>
              </a:custGeom>
              <a:solidFill>
                <a:srgbClr val="B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57" name="Freeform 467"/>
              <p:cNvSpPr>
                <a:spLocks/>
              </p:cNvSpPr>
              <p:nvPr/>
            </p:nvSpPr>
            <p:spPr bwMode="auto">
              <a:xfrm>
                <a:off x="4142" y="2633"/>
                <a:ext cx="16" cy="27"/>
              </a:xfrm>
              <a:custGeom>
                <a:avLst/>
                <a:gdLst>
                  <a:gd name="T0" fmla="*/ 11 w 11"/>
                  <a:gd name="T1" fmla="*/ 0 h 18"/>
                  <a:gd name="T2" fmla="*/ 0 w 11"/>
                  <a:gd name="T3" fmla="*/ 7 h 18"/>
                  <a:gd name="T4" fmla="*/ 11 w 11"/>
                  <a:gd name="T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8">
                    <a:moveTo>
                      <a:pt x="11" y="0"/>
                    </a:moveTo>
                    <a:cubicBezTo>
                      <a:pt x="8" y="4"/>
                      <a:pt x="5" y="11"/>
                      <a:pt x="0" y="7"/>
                    </a:cubicBezTo>
                    <a:cubicBezTo>
                      <a:pt x="8" y="18"/>
                      <a:pt x="9" y="5"/>
                      <a:pt x="11" y="0"/>
                    </a:cubicBezTo>
                  </a:path>
                </a:pathLst>
              </a:custGeom>
              <a:solidFill>
                <a:srgbClr val="B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58" name="Freeform 468"/>
              <p:cNvSpPr>
                <a:spLocks/>
              </p:cNvSpPr>
              <p:nvPr/>
            </p:nvSpPr>
            <p:spPr bwMode="auto">
              <a:xfrm>
                <a:off x="4157" y="2735"/>
                <a:ext cx="90" cy="133"/>
              </a:xfrm>
              <a:custGeom>
                <a:avLst/>
                <a:gdLst>
                  <a:gd name="T0" fmla="*/ 44 w 61"/>
                  <a:gd name="T1" fmla="*/ 2 h 90"/>
                  <a:gd name="T2" fmla="*/ 32 w 61"/>
                  <a:gd name="T3" fmla="*/ 26 h 90"/>
                  <a:gd name="T4" fmla="*/ 22 w 61"/>
                  <a:gd name="T5" fmla="*/ 43 h 90"/>
                  <a:gd name="T6" fmla="*/ 0 w 61"/>
                  <a:gd name="T7" fmla="*/ 45 h 90"/>
                  <a:gd name="T8" fmla="*/ 8 w 61"/>
                  <a:gd name="T9" fmla="*/ 60 h 90"/>
                  <a:gd name="T10" fmla="*/ 3 w 61"/>
                  <a:gd name="T11" fmla="*/ 90 h 90"/>
                  <a:gd name="T12" fmla="*/ 25 w 61"/>
                  <a:gd name="T13" fmla="*/ 80 h 90"/>
                  <a:gd name="T14" fmla="*/ 12 w 61"/>
                  <a:gd name="T15" fmla="*/ 70 h 90"/>
                  <a:gd name="T16" fmla="*/ 11 w 61"/>
                  <a:gd name="T17" fmla="*/ 54 h 90"/>
                  <a:gd name="T18" fmla="*/ 29 w 61"/>
                  <a:gd name="T19" fmla="*/ 61 h 90"/>
                  <a:gd name="T20" fmla="*/ 18 w 61"/>
                  <a:gd name="T21" fmla="*/ 51 h 90"/>
                  <a:gd name="T22" fmla="*/ 31 w 61"/>
                  <a:gd name="T23" fmla="*/ 44 h 90"/>
                  <a:gd name="T24" fmla="*/ 39 w 61"/>
                  <a:gd name="T25" fmla="*/ 32 h 90"/>
                  <a:gd name="T26" fmla="*/ 61 w 61"/>
                  <a:gd name="T27" fmla="*/ 43 h 90"/>
                  <a:gd name="T28" fmla="*/ 50 w 61"/>
                  <a:gd name="T29" fmla="*/ 22 h 90"/>
                  <a:gd name="T30" fmla="*/ 45 w 61"/>
                  <a:gd name="T3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1" h="90">
                    <a:moveTo>
                      <a:pt x="44" y="2"/>
                    </a:moveTo>
                    <a:cubicBezTo>
                      <a:pt x="44" y="13"/>
                      <a:pt x="46" y="22"/>
                      <a:pt x="32" y="26"/>
                    </a:cubicBezTo>
                    <a:cubicBezTo>
                      <a:pt x="44" y="30"/>
                      <a:pt x="25" y="41"/>
                      <a:pt x="22" y="43"/>
                    </a:cubicBezTo>
                    <a:cubicBezTo>
                      <a:pt x="13" y="48"/>
                      <a:pt x="8" y="44"/>
                      <a:pt x="0" y="45"/>
                    </a:cubicBezTo>
                    <a:cubicBezTo>
                      <a:pt x="2" y="50"/>
                      <a:pt x="6" y="54"/>
                      <a:pt x="8" y="60"/>
                    </a:cubicBezTo>
                    <a:cubicBezTo>
                      <a:pt x="11" y="71"/>
                      <a:pt x="6" y="80"/>
                      <a:pt x="3" y="90"/>
                    </a:cubicBezTo>
                    <a:cubicBezTo>
                      <a:pt x="5" y="82"/>
                      <a:pt x="17" y="72"/>
                      <a:pt x="25" y="80"/>
                    </a:cubicBezTo>
                    <a:cubicBezTo>
                      <a:pt x="18" y="77"/>
                      <a:pt x="13" y="77"/>
                      <a:pt x="12" y="70"/>
                    </a:cubicBezTo>
                    <a:cubicBezTo>
                      <a:pt x="12" y="63"/>
                      <a:pt x="16" y="60"/>
                      <a:pt x="11" y="54"/>
                    </a:cubicBezTo>
                    <a:cubicBezTo>
                      <a:pt x="17" y="55"/>
                      <a:pt x="24" y="57"/>
                      <a:pt x="29" y="61"/>
                    </a:cubicBezTo>
                    <a:cubicBezTo>
                      <a:pt x="25" y="59"/>
                      <a:pt x="20" y="56"/>
                      <a:pt x="18" y="51"/>
                    </a:cubicBezTo>
                    <a:cubicBezTo>
                      <a:pt x="23" y="47"/>
                      <a:pt x="27" y="49"/>
                      <a:pt x="31" y="44"/>
                    </a:cubicBezTo>
                    <a:cubicBezTo>
                      <a:pt x="34" y="41"/>
                      <a:pt x="39" y="36"/>
                      <a:pt x="39" y="32"/>
                    </a:cubicBezTo>
                    <a:cubicBezTo>
                      <a:pt x="49" y="31"/>
                      <a:pt x="54" y="37"/>
                      <a:pt x="61" y="43"/>
                    </a:cubicBezTo>
                    <a:cubicBezTo>
                      <a:pt x="55" y="36"/>
                      <a:pt x="50" y="32"/>
                      <a:pt x="50" y="22"/>
                    </a:cubicBezTo>
                    <a:cubicBezTo>
                      <a:pt x="50" y="14"/>
                      <a:pt x="50" y="5"/>
                      <a:pt x="45" y="0"/>
                    </a:cubicBezTo>
                  </a:path>
                </a:pathLst>
              </a:custGeom>
              <a:solidFill>
                <a:srgbClr val="B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59" name="Freeform 469"/>
              <p:cNvSpPr>
                <a:spLocks/>
              </p:cNvSpPr>
              <p:nvPr/>
            </p:nvSpPr>
            <p:spPr bwMode="auto">
              <a:xfrm>
                <a:off x="4282" y="2699"/>
                <a:ext cx="22" cy="28"/>
              </a:xfrm>
              <a:custGeom>
                <a:avLst/>
                <a:gdLst>
                  <a:gd name="T0" fmla="*/ 1 w 15"/>
                  <a:gd name="T1" fmla="*/ 5 h 19"/>
                  <a:gd name="T2" fmla="*/ 8 w 15"/>
                  <a:gd name="T3" fmla="*/ 19 h 19"/>
                  <a:gd name="T4" fmla="*/ 13 w 15"/>
                  <a:gd name="T5" fmla="*/ 6 h 19"/>
                  <a:gd name="T6" fmla="*/ 0 w 15"/>
                  <a:gd name="T7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9">
                    <a:moveTo>
                      <a:pt x="1" y="5"/>
                    </a:moveTo>
                    <a:cubicBezTo>
                      <a:pt x="9" y="1"/>
                      <a:pt x="15" y="16"/>
                      <a:pt x="8" y="19"/>
                    </a:cubicBezTo>
                    <a:cubicBezTo>
                      <a:pt x="10" y="16"/>
                      <a:pt x="14" y="10"/>
                      <a:pt x="13" y="6"/>
                    </a:cubicBezTo>
                    <a:cubicBezTo>
                      <a:pt x="12" y="0"/>
                      <a:pt x="6" y="2"/>
                      <a:pt x="0" y="2"/>
                    </a:cubicBezTo>
                  </a:path>
                </a:pathLst>
              </a:custGeom>
              <a:solidFill>
                <a:srgbClr val="B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60" name="Freeform 470"/>
              <p:cNvSpPr>
                <a:spLocks/>
              </p:cNvSpPr>
              <p:nvPr/>
            </p:nvSpPr>
            <p:spPr bwMode="auto">
              <a:xfrm>
                <a:off x="3963" y="2847"/>
                <a:ext cx="115" cy="72"/>
              </a:xfrm>
              <a:custGeom>
                <a:avLst/>
                <a:gdLst>
                  <a:gd name="T0" fmla="*/ 0 w 77"/>
                  <a:gd name="T1" fmla="*/ 26 h 48"/>
                  <a:gd name="T2" fmla="*/ 25 w 77"/>
                  <a:gd name="T3" fmla="*/ 48 h 48"/>
                  <a:gd name="T4" fmla="*/ 69 w 77"/>
                  <a:gd name="T5" fmla="*/ 42 h 48"/>
                  <a:gd name="T6" fmla="*/ 77 w 77"/>
                  <a:gd name="T7" fmla="*/ 0 h 48"/>
                  <a:gd name="T8" fmla="*/ 32 w 77"/>
                  <a:gd name="T9" fmla="*/ 21 h 48"/>
                  <a:gd name="T10" fmla="*/ 25 w 77"/>
                  <a:gd name="T11" fmla="*/ 34 h 48"/>
                  <a:gd name="T12" fmla="*/ 19 w 77"/>
                  <a:gd name="T13" fmla="*/ 23 h 48"/>
                  <a:gd name="T14" fmla="*/ 2 w 77"/>
                  <a:gd name="T15" fmla="*/ 2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48">
                    <a:moveTo>
                      <a:pt x="0" y="26"/>
                    </a:moveTo>
                    <a:cubicBezTo>
                      <a:pt x="14" y="22"/>
                      <a:pt x="29" y="32"/>
                      <a:pt x="25" y="48"/>
                    </a:cubicBezTo>
                    <a:cubicBezTo>
                      <a:pt x="31" y="34"/>
                      <a:pt x="59" y="28"/>
                      <a:pt x="69" y="42"/>
                    </a:cubicBezTo>
                    <a:cubicBezTo>
                      <a:pt x="58" y="30"/>
                      <a:pt x="69" y="10"/>
                      <a:pt x="77" y="0"/>
                    </a:cubicBezTo>
                    <a:cubicBezTo>
                      <a:pt x="76" y="14"/>
                      <a:pt x="36" y="45"/>
                      <a:pt x="32" y="21"/>
                    </a:cubicBezTo>
                    <a:cubicBezTo>
                      <a:pt x="32" y="27"/>
                      <a:pt x="30" y="31"/>
                      <a:pt x="25" y="34"/>
                    </a:cubicBezTo>
                    <a:cubicBezTo>
                      <a:pt x="22" y="31"/>
                      <a:pt x="23" y="26"/>
                      <a:pt x="19" y="23"/>
                    </a:cubicBezTo>
                    <a:cubicBezTo>
                      <a:pt x="14" y="19"/>
                      <a:pt x="5" y="21"/>
                      <a:pt x="2" y="25"/>
                    </a:cubicBezTo>
                  </a:path>
                </a:pathLst>
              </a:custGeom>
              <a:solidFill>
                <a:srgbClr val="B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61" name="Freeform 471"/>
              <p:cNvSpPr>
                <a:spLocks/>
              </p:cNvSpPr>
              <p:nvPr/>
            </p:nvSpPr>
            <p:spPr bwMode="auto">
              <a:xfrm>
                <a:off x="3568" y="2617"/>
                <a:ext cx="83" cy="116"/>
              </a:xfrm>
              <a:custGeom>
                <a:avLst/>
                <a:gdLst>
                  <a:gd name="T0" fmla="*/ 0 w 56"/>
                  <a:gd name="T1" fmla="*/ 0 h 78"/>
                  <a:gd name="T2" fmla="*/ 6 w 56"/>
                  <a:gd name="T3" fmla="*/ 29 h 78"/>
                  <a:gd name="T4" fmla="*/ 17 w 56"/>
                  <a:gd name="T5" fmla="*/ 40 h 78"/>
                  <a:gd name="T6" fmla="*/ 21 w 56"/>
                  <a:gd name="T7" fmla="*/ 78 h 78"/>
                  <a:gd name="T8" fmla="*/ 56 w 56"/>
                  <a:gd name="T9" fmla="*/ 25 h 78"/>
                  <a:gd name="T10" fmla="*/ 22 w 56"/>
                  <a:gd name="T11" fmla="*/ 32 h 78"/>
                  <a:gd name="T12" fmla="*/ 16 w 56"/>
                  <a:gd name="T13" fmla="*/ 17 h 78"/>
                  <a:gd name="T14" fmla="*/ 4 w 56"/>
                  <a:gd name="T15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6" h="78">
                    <a:moveTo>
                      <a:pt x="0" y="0"/>
                    </a:moveTo>
                    <a:cubicBezTo>
                      <a:pt x="9" y="5"/>
                      <a:pt x="18" y="22"/>
                      <a:pt x="6" y="29"/>
                    </a:cubicBezTo>
                    <a:cubicBezTo>
                      <a:pt x="10" y="25"/>
                      <a:pt x="15" y="35"/>
                      <a:pt x="17" y="40"/>
                    </a:cubicBezTo>
                    <a:cubicBezTo>
                      <a:pt x="21" y="51"/>
                      <a:pt x="21" y="66"/>
                      <a:pt x="21" y="78"/>
                    </a:cubicBezTo>
                    <a:cubicBezTo>
                      <a:pt x="19" y="55"/>
                      <a:pt x="28" y="23"/>
                      <a:pt x="56" y="25"/>
                    </a:cubicBezTo>
                    <a:cubicBezTo>
                      <a:pt x="53" y="28"/>
                      <a:pt x="26" y="34"/>
                      <a:pt x="22" y="32"/>
                    </a:cubicBezTo>
                    <a:cubicBezTo>
                      <a:pt x="16" y="29"/>
                      <a:pt x="18" y="22"/>
                      <a:pt x="16" y="17"/>
                    </a:cubicBezTo>
                    <a:cubicBezTo>
                      <a:pt x="14" y="10"/>
                      <a:pt x="10" y="5"/>
                      <a:pt x="4" y="2"/>
                    </a:cubicBezTo>
                  </a:path>
                </a:pathLst>
              </a:custGeom>
              <a:solidFill>
                <a:srgbClr val="B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62" name="Freeform 472"/>
              <p:cNvSpPr>
                <a:spLocks/>
              </p:cNvSpPr>
              <p:nvPr/>
            </p:nvSpPr>
            <p:spPr bwMode="auto">
              <a:xfrm>
                <a:off x="3367" y="2250"/>
                <a:ext cx="52" cy="64"/>
              </a:xfrm>
              <a:custGeom>
                <a:avLst/>
                <a:gdLst>
                  <a:gd name="T0" fmla="*/ 0 w 35"/>
                  <a:gd name="T1" fmla="*/ 3 h 43"/>
                  <a:gd name="T2" fmla="*/ 17 w 35"/>
                  <a:gd name="T3" fmla="*/ 43 h 43"/>
                  <a:gd name="T4" fmla="*/ 35 w 35"/>
                  <a:gd name="T5" fmla="*/ 0 h 43"/>
                  <a:gd name="T6" fmla="*/ 21 w 35"/>
                  <a:gd name="T7" fmla="*/ 10 h 43"/>
                  <a:gd name="T8" fmla="*/ 1 w 35"/>
                  <a:gd name="T9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3">
                    <a:moveTo>
                      <a:pt x="0" y="3"/>
                    </a:moveTo>
                    <a:cubicBezTo>
                      <a:pt x="17" y="14"/>
                      <a:pt x="17" y="24"/>
                      <a:pt x="17" y="43"/>
                    </a:cubicBezTo>
                    <a:cubicBezTo>
                      <a:pt x="16" y="28"/>
                      <a:pt x="24" y="10"/>
                      <a:pt x="35" y="0"/>
                    </a:cubicBezTo>
                    <a:cubicBezTo>
                      <a:pt x="31" y="4"/>
                      <a:pt x="27" y="9"/>
                      <a:pt x="21" y="10"/>
                    </a:cubicBezTo>
                    <a:cubicBezTo>
                      <a:pt x="14" y="10"/>
                      <a:pt x="8" y="3"/>
                      <a:pt x="1" y="3"/>
                    </a:cubicBezTo>
                  </a:path>
                </a:pathLst>
              </a:custGeom>
              <a:solidFill>
                <a:srgbClr val="B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63" name="Freeform 473"/>
              <p:cNvSpPr>
                <a:spLocks/>
              </p:cNvSpPr>
              <p:nvPr/>
            </p:nvSpPr>
            <p:spPr bwMode="auto">
              <a:xfrm>
                <a:off x="4387" y="1736"/>
                <a:ext cx="42" cy="134"/>
              </a:xfrm>
              <a:custGeom>
                <a:avLst/>
                <a:gdLst>
                  <a:gd name="T0" fmla="*/ 8 w 28"/>
                  <a:gd name="T1" fmla="*/ 2 h 90"/>
                  <a:gd name="T2" fmla="*/ 25 w 28"/>
                  <a:gd name="T3" fmla="*/ 13 h 90"/>
                  <a:gd name="T4" fmla="*/ 12 w 28"/>
                  <a:gd name="T5" fmla="*/ 23 h 90"/>
                  <a:gd name="T6" fmla="*/ 28 w 28"/>
                  <a:gd name="T7" fmla="*/ 41 h 90"/>
                  <a:gd name="T8" fmla="*/ 11 w 28"/>
                  <a:gd name="T9" fmla="*/ 36 h 90"/>
                  <a:gd name="T10" fmla="*/ 16 w 28"/>
                  <a:gd name="T11" fmla="*/ 55 h 90"/>
                  <a:gd name="T12" fmla="*/ 5 w 28"/>
                  <a:gd name="T13" fmla="*/ 90 h 90"/>
                  <a:gd name="T14" fmla="*/ 2 w 28"/>
                  <a:gd name="T15" fmla="*/ 60 h 90"/>
                  <a:gd name="T16" fmla="*/ 6 w 28"/>
                  <a:gd name="T17" fmla="*/ 49 h 90"/>
                  <a:gd name="T18" fmla="*/ 2 w 28"/>
                  <a:gd name="T19" fmla="*/ 40 h 90"/>
                  <a:gd name="T20" fmla="*/ 8 w 28"/>
                  <a:gd name="T21" fmla="*/ 46 h 90"/>
                  <a:gd name="T22" fmla="*/ 9 w 28"/>
                  <a:gd name="T23" fmla="*/ 23 h 90"/>
                  <a:gd name="T24" fmla="*/ 11 w 28"/>
                  <a:gd name="T25" fmla="*/ 10 h 90"/>
                  <a:gd name="T26" fmla="*/ 8 w 28"/>
                  <a:gd name="T2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90">
                    <a:moveTo>
                      <a:pt x="8" y="2"/>
                    </a:moveTo>
                    <a:cubicBezTo>
                      <a:pt x="11" y="8"/>
                      <a:pt x="18" y="20"/>
                      <a:pt x="25" y="13"/>
                    </a:cubicBezTo>
                    <a:cubicBezTo>
                      <a:pt x="21" y="15"/>
                      <a:pt x="14" y="17"/>
                      <a:pt x="12" y="23"/>
                    </a:cubicBezTo>
                    <a:cubicBezTo>
                      <a:pt x="9" y="31"/>
                      <a:pt x="20" y="41"/>
                      <a:pt x="28" y="41"/>
                    </a:cubicBezTo>
                    <a:cubicBezTo>
                      <a:pt x="23" y="41"/>
                      <a:pt x="14" y="33"/>
                      <a:pt x="11" y="36"/>
                    </a:cubicBezTo>
                    <a:cubicBezTo>
                      <a:pt x="5" y="41"/>
                      <a:pt x="14" y="52"/>
                      <a:pt x="16" y="55"/>
                    </a:cubicBezTo>
                    <a:cubicBezTo>
                      <a:pt x="2" y="48"/>
                      <a:pt x="5" y="85"/>
                      <a:pt x="5" y="90"/>
                    </a:cubicBezTo>
                    <a:cubicBezTo>
                      <a:pt x="0" y="84"/>
                      <a:pt x="0" y="67"/>
                      <a:pt x="2" y="60"/>
                    </a:cubicBezTo>
                    <a:cubicBezTo>
                      <a:pt x="2" y="56"/>
                      <a:pt x="6" y="53"/>
                      <a:pt x="6" y="49"/>
                    </a:cubicBezTo>
                    <a:cubicBezTo>
                      <a:pt x="5" y="45"/>
                      <a:pt x="3" y="44"/>
                      <a:pt x="2" y="40"/>
                    </a:cubicBezTo>
                    <a:cubicBezTo>
                      <a:pt x="3" y="42"/>
                      <a:pt x="5" y="45"/>
                      <a:pt x="8" y="46"/>
                    </a:cubicBezTo>
                    <a:cubicBezTo>
                      <a:pt x="8" y="38"/>
                      <a:pt x="8" y="29"/>
                      <a:pt x="9" y="23"/>
                    </a:cubicBezTo>
                    <a:cubicBezTo>
                      <a:pt x="10" y="19"/>
                      <a:pt x="12" y="14"/>
                      <a:pt x="11" y="10"/>
                    </a:cubicBezTo>
                    <a:cubicBezTo>
                      <a:pt x="11" y="6"/>
                      <a:pt x="8" y="4"/>
                      <a:pt x="8" y="0"/>
                    </a:cubicBezTo>
                  </a:path>
                </a:pathLst>
              </a:custGeom>
              <a:solidFill>
                <a:srgbClr val="B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64" name="Freeform 474"/>
              <p:cNvSpPr>
                <a:spLocks/>
              </p:cNvSpPr>
              <p:nvPr/>
            </p:nvSpPr>
            <p:spPr bwMode="auto">
              <a:xfrm>
                <a:off x="4286" y="2463"/>
                <a:ext cx="14" cy="26"/>
              </a:xfrm>
              <a:custGeom>
                <a:avLst/>
                <a:gdLst>
                  <a:gd name="T0" fmla="*/ 6 w 9"/>
                  <a:gd name="T1" fmla="*/ 0 h 18"/>
                  <a:gd name="T2" fmla="*/ 0 w 9"/>
                  <a:gd name="T3" fmla="*/ 8 h 18"/>
                  <a:gd name="T4" fmla="*/ 9 w 9"/>
                  <a:gd name="T5" fmla="*/ 18 h 18"/>
                  <a:gd name="T6" fmla="*/ 8 w 9"/>
                  <a:gd name="T7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8">
                    <a:moveTo>
                      <a:pt x="6" y="0"/>
                    </a:moveTo>
                    <a:cubicBezTo>
                      <a:pt x="6" y="3"/>
                      <a:pt x="3" y="7"/>
                      <a:pt x="0" y="8"/>
                    </a:cubicBezTo>
                    <a:cubicBezTo>
                      <a:pt x="5" y="8"/>
                      <a:pt x="9" y="15"/>
                      <a:pt x="9" y="18"/>
                    </a:cubicBezTo>
                    <a:cubicBezTo>
                      <a:pt x="9" y="13"/>
                      <a:pt x="8" y="8"/>
                      <a:pt x="8" y="3"/>
                    </a:cubicBezTo>
                  </a:path>
                </a:pathLst>
              </a:custGeom>
              <a:solidFill>
                <a:srgbClr val="BC3C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65" name="Freeform 475"/>
              <p:cNvSpPr>
                <a:spLocks/>
              </p:cNvSpPr>
              <p:nvPr/>
            </p:nvSpPr>
            <p:spPr bwMode="auto">
              <a:xfrm>
                <a:off x="3783" y="1161"/>
                <a:ext cx="58" cy="52"/>
              </a:xfrm>
              <a:custGeom>
                <a:avLst/>
                <a:gdLst>
                  <a:gd name="T0" fmla="*/ 27 w 39"/>
                  <a:gd name="T1" fmla="*/ 6 h 35"/>
                  <a:gd name="T2" fmla="*/ 15 w 39"/>
                  <a:gd name="T3" fmla="*/ 35 h 35"/>
                  <a:gd name="T4" fmla="*/ 37 w 39"/>
                  <a:gd name="T5" fmla="*/ 17 h 35"/>
                  <a:gd name="T6" fmla="*/ 17 w 39"/>
                  <a:gd name="T7" fmla="*/ 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35">
                    <a:moveTo>
                      <a:pt x="27" y="6"/>
                    </a:moveTo>
                    <a:cubicBezTo>
                      <a:pt x="16" y="7"/>
                      <a:pt x="0" y="33"/>
                      <a:pt x="15" y="35"/>
                    </a:cubicBezTo>
                    <a:cubicBezTo>
                      <a:pt x="21" y="35"/>
                      <a:pt x="36" y="23"/>
                      <a:pt x="37" y="17"/>
                    </a:cubicBezTo>
                    <a:cubicBezTo>
                      <a:pt x="39" y="6"/>
                      <a:pt x="24" y="0"/>
                      <a:pt x="17" y="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66" name="Freeform 476"/>
              <p:cNvSpPr>
                <a:spLocks/>
              </p:cNvSpPr>
              <p:nvPr/>
            </p:nvSpPr>
            <p:spPr bwMode="auto">
              <a:xfrm>
                <a:off x="3803" y="1113"/>
                <a:ext cx="61" cy="45"/>
              </a:xfrm>
              <a:custGeom>
                <a:avLst/>
                <a:gdLst>
                  <a:gd name="T0" fmla="*/ 16 w 41"/>
                  <a:gd name="T1" fmla="*/ 3 h 30"/>
                  <a:gd name="T2" fmla="*/ 5 w 41"/>
                  <a:gd name="T3" fmla="*/ 17 h 30"/>
                  <a:gd name="T4" fmla="*/ 19 w 41"/>
                  <a:gd name="T5" fmla="*/ 27 h 30"/>
                  <a:gd name="T6" fmla="*/ 37 w 41"/>
                  <a:gd name="T7" fmla="*/ 10 h 30"/>
                  <a:gd name="T8" fmla="*/ 14 w 41"/>
                  <a:gd name="T9" fmla="*/ 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30">
                    <a:moveTo>
                      <a:pt x="16" y="3"/>
                    </a:moveTo>
                    <a:cubicBezTo>
                      <a:pt x="11" y="6"/>
                      <a:pt x="7" y="11"/>
                      <a:pt x="5" y="17"/>
                    </a:cubicBezTo>
                    <a:cubicBezTo>
                      <a:pt x="0" y="29"/>
                      <a:pt x="7" y="30"/>
                      <a:pt x="19" y="27"/>
                    </a:cubicBezTo>
                    <a:cubicBezTo>
                      <a:pt x="27" y="25"/>
                      <a:pt x="41" y="21"/>
                      <a:pt x="37" y="10"/>
                    </a:cubicBezTo>
                    <a:cubicBezTo>
                      <a:pt x="33" y="1"/>
                      <a:pt x="22" y="0"/>
                      <a:pt x="14" y="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67" name="Freeform 477"/>
              <p:cNvSpPr>
                <a:spLocks/>
              </p:cNvSpPr>
              <p:nvPr/>
            </p:nvSpPr>
            <p:spPr bwMode="auto">
              <a:xfrm>
                <a:off x="3792" y="1192"/>
                <a:ext cx="61" cy="77"/>
              </a:xfrm>
              <a:custGeom>
                <a:avLst/>
                <a:gdLst>
                  <a:gd name="T0" fmla="*/ 21 w 41"/>
                  <a:gd name="T1" fmla="*/ 17 h 52"/>
                  <a:gd name="T2" fmla="*/ 24 w 41"/>
                  <a:gd name="T3" fmla="*/ 35 h 52"/>
                  <a:gd name="T4" fmla="*/ 35 w 41"/>
                  <a:gd name="T5" fmla="*/ 9 h 52"/>
                  <a:gd name="T6" fmla="*/ 14 w 41"/>
                  <a:gd name="T7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52">
                    <a:moveTo>
                      <a:pt x="21" y="17"/>
                    </a:moveTo>
                    <a:cubicBezTo>
                      <a:pt x="9" y="15"/>
                      <a:pt x="0" y="52"/>
                      <a:pt x="24" y="35"/>
                    </a:cubicBezTo>
                    <a:cubicBezTo>
                      <a:pt x="29" y="31"/>
                      <a:pt x="41" y="16"/>
                      <a:pt x="35" y="9"/>
                    </a:cubicBezTo>
                    <a:cubicBezTo>
                      <a:pt x="28" y="0"/>
                      <a:pt x="17" y="17"/>
                      <a:pt x="14" y="2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68" name="Freeform 478"/>
              <p:cNvSpPr>
                <a:spLocks/>
              </p:cNvSpPr>
              <p:nvPr/>
            </p:nvSpPr>
            <p:spPr bwMode="auto">
              <a:xfrm>
                <a:off x="3844" y="1150"/>
                <a:ext cx="51" cy="51"/>
              </a:xfrm>
              <a:custGeom>
                <a:avLst/>
                <a:gdLst>
                  <a:gd name="T0" fmla="*/ 12 w 34"/>
                  <a:gd name="T1" fmla="*/ 12 h 34"/>
                  <a:gd name="T2" fmla="*/ 21 w 34"/>
                  <a:gd name="T3" fmla="*/ 31 h 34"/>
                  <a:gd name="T4" fmla="*/ 24 w 34"/>
                  <a:gd name="T5" fmla="*/ 5 h 34"/>
                  <a:gd name="T6" fmla="*/ 3 w 34"/>
                  <a:gd name="T7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4">
                    <a:moveTo>
                      <a:pt x="12" y="12"/>
                    </a:moveTo>
                    <a:cubicBezTo>
                      <a:pt x="0" y="14"/>
                      <a:pt x="8" y="34"/>
                      <a:pt x="21" y="31"/>
                    </a:cubicBezTo>
                    <a:cubicBezTo>
                      <a:pt x="31" y="28"/>
                      <a:pt x="34" y="9"/>
                      <a:pt x="24" y="5"/>
                    </a:cubicBezTo>
                    <a:cubicBezTo>
                      <a:pt x="14" y="0"/>
                      <a:pt x="3" y="14"/>
                      <a:pt x="3" y="2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69" name="Freeform 479"/>
              <p:cNvSpPr>
                <a:spLocks/>
              </p:cNvSpPr>
              <p:nvPr/>
            </p:nvSpPr>
            <p:spPr bwMode="auto">
              <a:xfrm>
                <a:off x="3868" y="1078"/>
                <a:ext cx="67" cy="65"/>
              </a:xfrm>
              <a:custGeom>
                <a:avLst/>
                <a:gdLst>
                  <a:gd name="T0" fmla="*/ 5 w 45"/>
                  <a:gd name="T1" fmla="*/ 24 h 44"/>
                  <a:gd name="T2" fmla="*/ 27 w 45"/>
                  <a:gd name="T3" fmla="*/ 36 h 44"/>
                  <a:gd name="T4" fmla="*/ 3 w 45"/>
                  <a:gd name="T5" fmla="*/ 3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44">
                    <a:moveTo>
                      <a:pt x="5" y="24"/>
                    </a:moveTo>
                    <a:cubicBezTo>
                      <a:pt x="0" y="36"/>
                      <a:pt x="18" y="44"/>
                      <a:pt x="27" y="36"/>
                    </a:cubicBezTo>
                    <a:cubicBezTo>
                      <a:pt x="45" y="19"/>
                      <a:pt x="8" y="0"/>
                      <a:pt x="3" y="3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70" name="Freeform 480"/>
              <p:cNvSpPr>
                <a:spLocks/>
              </p:cNvSpPr>
              <p:nvPr/>
            </p:nvSpPr>
            <p:spPr bwMode="auto">
              <a:xfrm>
                <a:off x="3809" y="1260"/>
                <a:ext cx="38" cy="45"/>
              </a:xfrm>
              <a:custGeom>
                <a:avLst/>
                <a:gdLst>
                  <a:gd name="T0" fmla="*/ 14 w 26"/>
                  <a:gd name="T1" fmla="*/ 10 h 30"/>
                  <a:gd name="T2" fmla="*/ 5 w 26"/>
                  <a:gd name="T3" fmla="*/ 15 h 30"/>
                  <a:gd name="T4" fmla="*/ 11 w 26"/>
                  <a:gd name="T5" fmla="*/ 29 h 30"/>
                  <a:gd name="T6" fmla="*/ 23 w 26"/>
                  <a:gd name="T7" fmla="*/ 6 h 30"/>
                  <a:gd name="T8" fmla="*/ 11 w 26"/>
                  <a:gd name="T9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0">
                    <a:moveTo>
                      <a:pt x="14" y="10"/>
                    </a:moveTo>
                    <a:cubicBezTo>
                      <a:pt x="11" y="11"/>
                      <a:pt x="6" y="12"/>
                      <a:pt x="5" y="15"/>
                    </a:cubicBezTo>
                    <a:cubicBezTo>
                      <a:pt x="0" y="21"/>
                      <a:pt x="4" y="30"/>
                      <a:pt x="11" y="29"/>
                    </a:cubicBezTo>
                    <a:cubicBezTo>
                      <a:pt x="16" y="28"/>
                      <a:pt x="26" y="11"/>
                      <a:pt x="23" y="6"/>
                    </a:cubicBezTo>
                    <a:cubicBezTo>
                      <a:pt x="20" y="0"/>
                      <a:pt x="14" y="5"/>
                      <a:pt x="11" y="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71" name="Freeform 481"/>
              <p:cNvSpPr>
                <a:spLocks/>
              </p:cNvSpPr>
              <p:nvPr/>
            </p:nvSpPr>
            <p:spPr bwMode="auto">
              <a:xfrm>
                <a:off x="3852" y="1199"/>
                <a:ext cx="47" cy="41"/>
              </a:xfrm>
              <a:custGeom>
                <a:avLst/>
                <a:gdLst>
                  <a:gd name="T0" fmla="*/ 9 w 32"/>
                  <a:gd name="T1" fmla="*/ 13 h 27"/>
                  <a:gd name="T2" fmla="*/ 19 w 32"/>
                  <a:gd name="T3" fmla="*/ 20 h 27"/>
                  <a:gd name="T4" fmla="*/ 11 w 32"/>
                  <a:gd name="T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27">
                    <a:moveTo>
                      <a:pt x="9" y="13"/>
                    </a:moveTo>
                    <a:cubicBezTo>
                      <a:pt x="0" y="16"/>
                      <a:pt x="10" y="27"/>
                      <a:pt x="19" y="20"/>
                    </a:cubicBezTo>
                    <a:cubicBezTo>
                      <a:pt x="32" y="11"/>
                      <a:pt x="13" y="0"/>
                      <a:pt x="11" y="1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72" name="Freeform 482"/>
              <p:cNvSpPr>
                <a:spLocks/>
              </p:cNvSpPr>
              <p:nvPr/>
            </p:nvSpPr>
            <p:spPr bwMode="auto">
              <a:xfrm>
                <a:off x="3718" y="1170"/>
                <a:ext cx="45" cy="58"/>
              </a:xfrm>
              <a:custGeom>
                <a:avLst/>
                <a:gdLst>
                  <a:gd name="T0" fmla="*/ 23 w 30"/>
                  <a:gd name="T1" fmla="*/ 8 h 39"/>
                  <a:gd name="T2" fmla="*/ 3 w 30"/>
                  <a:gd name="T3" fmla="*/ 23 h 39"/>
                  <a:gd name="T4" fmla="*/ 28 w 30"/>
                  <a:gd name="T5" fmla="*/ 15 h 39"/>
                  <a:gd name="T6" fmla="*/ 6 w 30"/>
                  <a:gd name="T7" fmla="*/ 1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9">
                    <a:moveTo>
                      <a:pt x="23" y="8"/>
                    </a:moveTo>
                    <a:cubicBezTo>
                      <a:pt x="13" y="4"/>
                      <a:pt x="0" y="12"/>
                      <a:pt x="3" y="23"/>
                    </a:cubicBezTo>
                    <a:cubicBezTo>
                      <a:pt x="8" y="39"/>
                      <a:pt x="30" y="29"/>
                      <a:pt x="28" y="15"/>
                    </a:cubicBezTo>
                    <a:cubicBezTo>
                      <a:pt x="26" y="0"/>
                      <a:pt x="10" y="8"/>
                      <a:pt x="6" y="1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73" name="Freeform 483"/>
              <p:cNvSpPr>
                <a:spLocks/>
              </p:cNvSpPr>
              <p:nvPr/>
            </p:nvSpPr>
            <p:spPr bwMode="auto">
              <a:xfrm>
                <a:off x="3727" y="1231"/>
                <a:ext cx="46" cy="47"/>
              </a:xfrm>
              <a:custGeom>
                <a:avLst/>
                <a:gdLst>
                  <a:gd name="T0" fmla="*/ 11 w 31"/>
                  <a:gd name="T1" fmla="*/ 23 h 32"/>
                  <a:gd name="T2" fmla="*/ 8 w 31"/>
                  <a:gd name="T3" fmla="*/ 23 h 32"/>
                  <a:gd name="T4" fmla="*/ 7 w 31"/>
                  <a:gd name="T5" fmla="*/ 24 h 32"/>
                  <a:gd name="T6" fmla="*/ 31 w 31"/>
                  <a:gd name="T7" fmla="*/ 14 h 32"/>
                  <a:gd name="T8" fmla="*/ 15 w 31"/>
                  <a:gd name="T9" fmla="*/ 1 h 32"/>
                  <a:gd name="T10" fmla="*/ 0 w 31"/>
                  <a:gd name="T11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2">
                    <a:moveTo>
                      <a:pt x="11" y="23"/>
                    </a:moveTo>
                    <a:cubicBezTo>
                      <a:pt x="10" y="23"/>
                      <a:pt x="9" y="22"/>
                      <a:pt x="8" y="23"/>
                    </a:cubicBezTo>
                    <a:cubicBezTo>
                      <a:pt x="8" y="23"/>
                      <a:pt x="7" y="24"/>
                      <a:pt x="7" y="24"/>
                    </a:cubicBezTo>
                    <a:cubicBezTo>
                      <a:pt x="17" y="32"/>
                      <a:pt x="31" y="28"/>
                      <a:pt x="31" y="14"/>
                    </a:cubicBezTo>
                    <a:cubicBezTo>
                      <a:pt x="30" y="6"/>
                      <a:pt x="23" y="0"/>
                      <a:pt x="15" y="1"/>
                    </a:cubicBezTo>
                    <a:cubicBezTo>
                      <a:pt x="7" y="3"/>
                      <a:pt x="2" y="12"/>
                      <a:pt x="0" y="1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74" name="Freeform 484"/>
              <p:cNvSpPr>
                <a:spLocks/>
              </p:cNvSpPr>
              <p:nvPr/>
            </p:nvSpPr>
            <p:spPr bwMode="auto">
              <a:xfrm>
                <a:off x="3679" y="1201"/>
                <a:ext cx="48" cy="56"/>
              </a:xfrm>
              <a:custGeom>
                <a:avLst/>
                <a:gdLst>
                  <a:gd name="T0" fmla="*/ 5 w 32"/>
                  <a:gd name="T1" fmla="*/ 24 h 38"/>
                  <a:gd name="T2" fmla="*/ 1 w 32"/>
                  <a:gd name="T3" fmla="*/ 24 h 38"/>
                  <a:gd name="T4" fmla="*/ 14 w 32"/>
                  <a:gd name="T5" fmla="*/ 35 h 38"/>
                  <a:gd name="T6" fmla="*/ 1 w 32"/>
                  <a:gd name="T7" fmla="*/ 3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38">
                    <a:moveTo>
                      <a:pt x="5" y="24"/>
                    </a:moveTo>
                    <a:cubicBezTo>
                      <a:pt x="4" y="24"/>
                      <a:pt x="2" y="24"/>
                      <a:pt x="1" y="24"/>
                    </a:cubicBezTo>
                    <a:cubicBezTo>
                      <a:pt x="0" y="32"/>
                      <a:pt x="6" y="38"/>
                      <a:pt x="14" y="35"/>
                    </a:cubicBezTo>
                    <a:cubicBezTo>
                      <a:pt x="32" y="29"/>
                      <a:pt x="10" y="0"/>
                      <a:pt x="1" y="3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75" name="Freeform 485"/>
              <p:cNvSpPr>
                <a:spLocks/>
              </p:cNvSpPr>
              <p:nvPr/>
            </p:nvSpPr>
            <p:spPr bwMode="auto">
              <a:xfrm>
                <a:off x="3673" y="1296"/>
                <a:ext cx="41" cy="53"/>
              </a:xfrm>
              <a:custGeom>
                <a:avLst/>
                <a:gdLst>
                  <a:gd name="T0" fmla="*/ 2 w 27"/>
                  <a:gd name="T1" fmla="*/ 27 h 36"/>
                  <a:gd name="T2" fmla="*/ 11 w 27"/>
                  <a:gd name="T3" fmla="*/ 35 h 36"/>
                  <a:gd name="T4" fmla="*/ 27 w 27"/>
                  <a:gd name="T5" fmla="*/ 16 h 36"/>
                  <a:gd name="T6" fmla="*/ 13 w 27"/>
                  <a:gd name="T7" fmla="*/ 1 h 36"/>
                  <a:gd name="T8" fmla="*/ 0 w 27"/>
                  <a:gd name="T9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6">
                    <a:moveTo>
                      <a:pt x="2" y="27"/>
                    </a:moveTo>
                    <a:cubicBezTo>
                      <a:pt x="3" y="31"/>
                      <a:pt x="7" y="34"/>
                      <a:pt x="11" y="35"/>
                    </a:cubicBezTo>
                    <a:cubicBezTo>
                      <a:pt x="22" y="36"/>
                      <a:pt x="26" y="25"/>
                      <a:pt x="27" y="16"/>
                    </a:cubicBezTo>
                    <a:cubicBezTo>
                      <a:pt x="27" y="7"/>
                      <a:pt x="23" y="0"/>
                      <a:pt x="13" y="1"/>
                    </a:cubicBezTo>
                    <a:cubicBezTo>
                      <a:pt x="1" y="2"/>
                      <a:pt x="2" y="13"/>
                      <a:pt x="0" y="2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76" name="Freeform 486"/>
              <p:cNvSpPr>
                <a:spLocks/>
              </p:cNvSpPr>
              <p:nvPr/>
            </p:nvSpPr>
            <p:spPr bwMode="auto">
              <a:xfrm>
                <a:off x="3731" y="1294"/>
                <a:ext cx="41" cy="48"/>
              </a:xfrm>
              <a:custGeom>
                <a:avLst/>
                <a:gdLst>
                  <a:gd name="T0" fmla="*/ 6 w 27"/>
                  <a:gd name="T1" fmla="*/ 20 h 32"/>
                  <a:gd name="T2" fmla="*/ 4 w 27"/>
                  <a:gd name="T3" fmla="*/ 23 h 32"/>
                  <a:gd name="T4" fmla="*/ 18 w 27"/>
                  <a:gd name="T5" fmla="*/ 0 h 32"/>
                  <a:gd name="T6" fmla="*/ 0 w 27"/>
                  <a:gd name="T7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32">
                    <a:moveTo>
                      <a:pt x="6" y="20"/>
                    </a:moveTo>
                    <a:cubicBezTo>
                      <a:pt x="5" y="21"/>
                      <a:pt x="4" y="21"/>
                      <a:pt x="4" y="23"/>
                    </a:cubicBezTo>
                    <a:cubicBezTo>
                      <a:pt x="16" y="32"/>
                      <a:pt x="27" y="8"/>
                      <a:pt x="18" y="0"/>
                    </a:cubicBezTo>
                    <a:cubicBezTo>
                      <a:pt x="11" y="3"/>
                      <a:pt x="4" y="11"/>
                      <a:pt x="0" y="1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77" name="Freeform 487"/>
              <p:cNvSpPr>
                <a:spLocks/>
              </p:cNvSpPr>
              <p:nvPr/>
            </p:nvSpPr>
            <p:spPr bwMode="auto">
              <a:xfrm>
                <a:off x="3746" y="1338"/>
                <a:ext cx="57" cy="50"/>
              </a:xfrm>
              <a:custGeom>
                <a:avLst/>
                <a:gdLst>
                  <a:gd name="T0" fmla="*/ 7 w 38"/>
                  <a:gd name="T1" fmla="*/ 18 h 34"/>
                  <a:gd name="T2" fmla="*/ 31 w 38"/>
                  <a:gd name="T3" fmla="*/ 24 h 34"/>
                  <a:gd name="T4" fmla="*/ 0 w 38"/>
                  <a:gd name="T5" fmla="*/ 2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34">
                    <a:moveTo>
                      <a:pt x="7" y="18"/>
                    </a:moveTo>
                    <a:cubicBezTo>
                      <a:pt x="7" y="28"/>
                      <a:pt x="27" y="34"/>
                      <a:pt x="31" y="24"/>
                    </a:cubicBezTo>
                    <a:cubicBezTo>
                      <a:pt x="38" y="9"/>
                      <a:pt x="4" y="0"/>
                      <a:pt x="0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78" name="Freeform 488"/>
              <p:cNvSpPr>
                <a:spLocks/>
              </p:cNvSpPr>
              <p:nvPr/>
            </p:nvSpPr>
            <p:spPr bwMode="auto">
              <a:xfrm>
                <a:off x="3721" y="1370"/>
                <a:ext cx="43" cy="36"/>
              </a:xfrm>
              <a:custGeom>
                <a:avLst/>
                <a:gdLst>
                  <a:gd name="T0" fmla="*/ 7 w 29"/>
                  <a:gd name="T1" fmla="*/ 13 h 24"/>
                  <a:gd name="T2" fmla="*/ 25 w 29"/>
                  <a:gd name="T3" fmla="*/ 11 h 24"/>
                  <a:gd name="T4" fmla="*/ 1 w 29"/>
                  <a:gd name="T5" fmla="*/ 1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24">
                    <a:moveTo>
                      <a:pt x="7" y="13"/>
                    </a:moveTo>
                    <a:cubicBezTo>
                      <a:pt x="12" y="19"/>
                      <a:pt x="29" y="24"/>
                      <a:pt x="25" y="11"/>
                    </a:cubicBezTo>
                    <a:cubicBezTo>
                      <a:pt x="21" y="0"/>
                      <a:pt x="0" y="2"/>
                      <a:pt x="1" y="1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79" name="Freeform 489"/>
              <p:cNvSpPr>
                <a:spLocks/>
              </p:cNvSpPr>
              <p:nvPr/>
            </p:nvSpPr>
            <p:spPr bwMode="auto">
              <a:xfrm>
                <a:off x="3712" y="1338"/>
                <a:ext cx="27" cy="32"/>
              </a:xfrm>
              <a:custGeom>
                <a:avLst/>
                <a:gdLst>
                  <a:gd name="T0" fmla="*/ 3 w 18"/>
                  <a:gd name="T1" fmla="*/ 8 h 22"/>
                  <a:gd name="T2" fmla="*/ 1 w 18"/>
                  <a:gd name="T3" fmla="*/ 13 h 22"/>
                  <a:gd name="T4" fmla="*/ 7 w 18"/>
                  <a:gd name="T5" fmla="*/ 0 h 22"/>
                  <a:gd name="T6" fmla="*/ 0 w 18"/>
                  <a:gd name="T7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2">
                    <a:moveTo>
                      <a:pt x="3" y="8"/>
                    </a:moveTo>
                    <a:cubicBezTo>
                      <a:pt x="2" y="9"/>
                      <a:pt x="1" y="11"/>
                      <a:pt x="1" y="13"/>
                    </a:cubicBezTo>
                    <a:cubicBezTo>
                      <a:pt x="8" y="22"/>
                      <a:pt x="18" y="3"/>
                      <a:pt x="7" y="0"/>
                    </a:cubicBezTo>
                    <a:cubicBezTo>
                      <a:pt x="4" y="3"/>
                      <a:pt x="1" y="6"/>
                      <a:pt x="0" y="1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80" name="Freeform 490"/>
              <p:cNvSpPr>
                <a:spLocks/>
              </p:cNvSpPr>
              <p:nvPr/>
            </p:nvSpPr>
            <p:spPr bwMode="auto">
              <a:xfrm>
                <a:off x="3709" y="1280"/>
                <a:ext cx="24" cy="19"/>
              </a:xfrm>
              <a:custGeom>
                <a:avLst/>
                <a:gdLst>
                  <a:gd name="T0" fmla="*/ 4 w 16"/>
                  <a:gd name="T1" fmla="*/ 3 h 13"/>
                  <a:gd name="T2" fmla="*/ 8 w 16"/>
                  <a:gd name="T3" fmla="*/ 13 h 13"/>
                  <a:gd name="T4" fmla="*/ 0 w 16"/>
                  <a:gd name="T5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3">
                    <a:moveTo>
                      <a:pt x="4" y="3"/>
                    </a:moveTo>
                    <a:cubicBezTo>
                      <a:pt x="1" y="6"/>
                      <a:pt x="4" y="12"/>
                      <a:pt x="8" y="13"/>
                    </a:cubicBezTo>
                    <a:cubicBezTo>
                      <a:pt x="16" y="5"/>
                      <a:pt x="8" y="0"/>
                      <a:pt x="0" y="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81" name="Freeform 491"/>
              <p:cNvSpPr>
                <a:spLocks/>
              </p:cNvSpPr>
              <p:nvPr/>
            </p:nvSpPr>
            <p:spPr bwMode="auto">
              <a:xfrm>
                <a:off x="3617" y="1253"/>
                <a:ext cx="52" cy="37"/>
              </a:xfrm>
              <a:custGeom>
                <a:avLst/>
                <a:gdLst>
                  <a:gd name="T0" fmla="*/ 13 w 35"/>
                  <a:gd name="T1" fmla="*/ 10 h 25"/>
                  <a:gd name="T2" fmla="*/ 25 w 35"/>
                  <a:gd name="T3" fmla="*/ 22 h 25"/>
                  <a:gd name="T4" fmla="*/ 6 w 35"/>
                  <a:gd name="T5" fmla="*/ 1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" h="25">
                    <a:moveTo>
                      <a:pt x="13" y="10"/>
                    </a:moveTo>
                    <a:cubicBezTo>
                      <a:pt x="0" y="14"/>
                      <a:pt x="19" y="25"/>
                      <a:pt x="25" y="22"/>
                    </a:cubicBezTo>
                    <a:cubicBezTo>
                      <a:pt x="35" y="15"/>
                      <a:pt x="9" y="0"/>
                      <a:pt x="6" y="1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82" name="Freeform 492"/>
              <p:cNvSpPr>
                <a:spLocks/>
              </p:cNvSpPr>
              <p:nvPr/>
            </p:nvSpPr>
            <p:spPr bwMode="auto">
              <a:xfrm>
                <a:off x="3743" y="1083"/>
                <a:ext cx="45" cy="52"/>
              </a:xfrm>
              <a:custGeom>
                <a:avLst/>
                <a:gdLst>
                  <a:gd name="T0" fmla="*/ 0 w 30"/>
                  <a:gd name="T1" fmla="*/ 31 h 35"/>
                  <a:gd name="T2" fmla="*/ 30 w 30"/>
                  <a:gd name="T3" fmla="*/ 18 h 35"/>
                  <a:gd name="T4" fmla="*/ 3 w 30"/>
                  <a:gd name="T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35">
                    <a:moveTo>
                      <a:pt x="0" y="31"/>
                    </a:moveTo>
                    <a:cubicBezTo>
                      <a:pt x="11" y="35"/>
                      <a:pt x="30" y="35"/>
                      <a:pt x="30" y="18"/>
                    </a:cubicBezTo>
                    <a:cubicBezTo>
                      <a:pt x="29" y="0"/>
                      <a:pt x="7" y="21"/>
                      <a:pt x="3" y="2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83" name="Freeform 493"/>
              <p:cNvSpPr>
                <a:spLocks/>
              </p:cNvSpPr>
              <p:nvPr/>
            </p:nvSpPr>
            <p:spPr bwMode="auto">
              <a:xfrm>
                <a:off x="3749" y="1051"/>
                <a:ext cx="37" cy="40"/>
              </a:xfrm>
              <a:custGeom>
                <a:avLst/>
                <a:gdLst>
                  <a:gd name="T0" fmla="*/ 10 w 25"/>
                  <a:gd name="T1" fmla="*/ 14 h 27"/>
                  <a:gd name="T2" fmla="*/ 23 w 25"/>
                  <a:gd name="T3" fmla="*/ 17 h 27"/>
                  <a:gd name="T4" fmla="*/ 17 w 25"/>
                  <a:gd name="T5" fmla="*/ 4 h 27"/>
                  <a:gd name="T6" fmla="*/ 0 w 25"/>
                  <a:gd name="T7" fmla="*/ 1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7">
                    <a:moveTo>
                      <a:pt x="10" y="14"/>
                    </a:moveTo>
                    <a:cubicBezTo>
                      <a:pt x="7" y="24"/>
                      <a:pt x="18" y="27"/>
                      <a:pt x="23" y="17"/>
                    </a:cubicBezTo>
                    <a:cubicBezTo>
                      <a:pt x="25" y="12"/>
                      <a:pt x="23" y="6"/>
                      <a:pt x="17" y="4"/>
                    </a:cubicBezTo>
                    <a:cubicBezTo>
                      <a:pt x="9" y="0"/>
                      <a:pt x="3" y="9"/>
                      <a:pt x="0" y="1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84" name="Freeform 494"/>
              <p:cNvSpPr>
                <a:spLocks/>
              </p:cNvSpPr>
              <p:nvPr/>
            </p:nvSpPr>
            <p:spPr bwMode="auto">
              <a:xfrm>
                <a:off x="3706" y="1080"/>
                <a:ext cx="34" cy="36"/>
              </a:xfrm>
              <a:custGeom>
                <a:avLst/>
                <a:gdLst>
                  <a:gd name="T0" fmla="*/ 2 w 23"/>
                  <a:gd name="T1" fmla="*/ 15 h 24"/>
                  <a:gd name="T2" fmla="*/ 23 w 23"/>
                  <a:gd name="T3" fmla="*/ 12 h 24"/>
                  <a:gd name="T4" fmla="*/ 0 w 23"/>
                  <a:gd name="T5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2" y="15"/>
                    </a:moveTo>
                    <a:cubicBezTo>
                      <a:pt x="6" y="24"/>
                      <a:pt x="23" y="24"/>
                      <a:pt x="23" y="12"/>
                    </a:cubicBezTo>
                    <a:cubicBezTo>
                      <a:pt x="22" y="0"/>
                      <a:pt x="3" y="3"/>
                      <a:pt x="0" y="1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85" name="Freeform 495"/>
              <p:cNvSpPr>
                <a:spLocks/>
              </p:cNvSpPr>
              <p:nvPr/>
            </p:nvSpPr>
            <p:spPr bwMode="auto">
              <a:xfrm>
                <a:off x="3665" y="1119"/>
                <a:ext cx="44" cy="48"/>
              </a:xfrm>
              <a:custGeom>
                <a:avLst/>
                <a:gdLst>
                  <a:gd name="T0" fmla="*/ 20 w 30"/>
                  <a:gd name="T1" fmla="*/ 2 h 32"/>
                  <a:gd name="T2" fmla="*/ 13 w 30"/>
                  <a:gd name="T3" fmla="*/ 29 h 32"/>
                  <a:gd name="T4" fmla="*/ 26 w 30"/>
                  <a:gd name="T5" fmla="*/ 11 h 32"/>
                  <a:gd name="T6" fmla="*/ 7 w 30"/>
                  <a:gd name="T7" fmla="*/ 1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2">
                    <a:moveTo>
                      <a:pt x="20" y="2"/>
                    </a:moveTo>
                    <a:cubicBezTo>
                      <a:pt x="6" y="0"/>
                      <a:pt x="0" y="26"/>
                      <a:pt x="13" y="29"/>
                    </a:cubicBezTo>
                    <a:cubicBezTo>
                      <a:pt x="22" y="32"/>
                      <a:pt x="30" y="19"/>
                      <a:pt x="26" y="11"/>
                    </a:cubicBezTo>
                    <a:cubicBezTo>
                      <a:pt x="23" y="6"/>
                      <a:pt x="8" y="3"/>
                      <a:pt x="7" y="1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86" name="Freeform 496"/>
              <p:cNvSpPr>
                <a:spLocks/>
              </p:cNvSpPr>
              <p:nvPr/>
            </p:nvSpPr>
            <p:spPr bwMode="auto">
              <a:xfrm>
                <a:off x="3720" y="1133"/>
                <a:ext cx="23" cy="17"/>
              </a:xfrm>
              <a:custGeom>
                <a:avLst/>
                <a:gdLst>
                  <a:gd name="T0" fmla="*/ 5 w 16"/>
                  <a:gd name="T1" fmla="*/ 8 h 12"/>
                  <a:gd name="T2" fmla="*/ 12 w 16"/>
                  <a:gd name="T3" fmla="*/ 8 h 12"/>
                  <a:gd name="T4" fmla="*/ 0 w 16"/>
                  <a:gd name="T5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2">
                    <a:moveTo>
                      <a:pt x="5" y="8"/>
                    </a:moveTo>
                    <a:cubicBezTo>
                      <a:pt x="6" y="12"/>
                      <a:pt x="11" y="12"/>
                      <a:pt x="12" y="8"/>
                    </a:cubicBezTo>
                    <a:cubicBezTo>
                      <a:pt x="16" y="0"/>
                      <a:pt x="3" y="2"/>
                      <a:pt x="0" y="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87" name="Freeform 497"/>
              <p:cNvSpPr>
                <a:spLocks/>
              </p:cNvSpPr>
              <p:nvPr/>
            </p:nvSpPr>
            <p:spPr bwMode="auto">
              <a:xfrm>
                <a:off x="3678" y="1173"/>
                <a:ext cx="36" cy="38"/>
              </a:xfrm>
              <a:custGeom>
                <a:avLst/>
                <a:gdLst>
                  <a:gd name="T0" fmla="*/ 2 w 24"/>
                  <a:gd name="T1" fmla="*/ 12 h 26"/>
                  <a:gd name="T2" fmla="*/ 1 w 24"/>
                  <a:gd name="T3" fmla="*/ 13 h 26"/>
                  <a:gd name="T4" fmla="*/ 0 w 24"/>
                  <a:gd name="T5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6">
                    <a:moveTo>
                      <a:pt x="2" y="12"/>
                    </a:moveTo>
                    <a:cubicBezTo>
                      <a:pt x="1" y="12"/>
                      <a:pt x="1" y="12"/>
                      <a:pt x="1" y="13"/>
                    </a:cubicBezTo>
                    <a:cubicBezTo>
                      <a:pt x="15" y="26"/>
                      <a:pt x="24" y="0"/>
                      <a:pt x="0" y="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88" name="Freeform 498"/>
              <p:cNvSpPr>
                <a:spLocks/>
              </p:cNvSpPr>
              <p:nvPr/>
            </p:nvSpPr>
            <p:spPr bwMode="auto">
              <a:xfrm>
                <a:off x="3629" y="1159"/>
                <a:ext cx="44" cy="64"/>
              </a:xfrm>
              <a:custGeom>
                <a:avLst/>
                <a:gdLst>
                  <a:gd name="T0" fmla="*/ 13 w 30"/>
                  <a:gd name="T1" fmla="*/ 1 h 43"/>
                  <a:gd name="T2" fmla="*/ 2 w 30"/>
                  <a:gd name="T3" fmla="*/ 23 h 43"/>
                  <a:gd name="T4" fmla="*/ 9 w 30"/>
                  <a:gd name="T5" fmla="*/ 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43">
                    <a:moveTo>
                      <a:pt x="13" y="1"/>
                    </a:moveTo>
                    <a:cubicBezTo>
                      <a:pt x="3" y="0"/>
                      <a:pt x="0" y="16"/>
                      <a:pt x="2" y="23"/>
                    </a:cubicBezTo>
                    <a:cubicBezTo>
                      <a:pt x="9" y="43"/>
                      <a:pt x="30" y="5"/>
                      <a:pt x="9" y="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89" name="Freeform 499"/>
              <p:cNvSpPr>
                <a:spLocks/>
              </p:cNvSpPr>
              <p:nvPr/>
            </p:nvSpPr>
            <p:spPr bwMode="auto">
              <a:xfrm>
                <a:off x="3587" y="1192"/>
                <a:ext cx="52" cy="58"/>
              </a:xfrm>
              <a:custGeom>
                <a:avLst/>
                <a:gdLst>
                  <a:gd name="T0" fmla="*/ 6 w 35"/>
                  <a:gd name="T1" fmla="*/ 15 h 39"/>
                  <a:gd name="T2" fmla="*/ 1 w 35"/>
                  <a:gd name="T3" fmla="*/ 16 h 39"/>
                  <a:gd name="T4" fmla="*/ 24 w 35"/>
                  <a:gd name="T5" fmla="*/ 26 h 39"/>
                  <a:gd name="T6" fmla="*/ 6 w 35"/>
                  <a:gd name="T7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9">
                    <a:moveTo>
                      <a:pt x="6" y="15"/>
                    </a:moveTo>
                    <a:cubicBezTo>
                      <a:pt x="4" y="15"/>
                      <a:pt x="2" y="15"/>
                      <a:pt x="1" y="16"/>
                    </a:cubicBezTo>
                    <a:cubicBezTo>
                      <a:pt x="0" y="28"/>
                      <a:pt x="16" y="39"/>
                      <a:pt x="24" y="26"/>
                    </a:cubicBezTo>
                    <a:cubicBezTo>
                      <a:pt x="35" y="10"/>
                      <a:pt x="9" y="0"/>
                      <a:pt x="6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90" name="Freeform 500"/>
              <p:cNvSpPr>
                <a:spLocks/>
              </p:cNvSpPr>
              <p:nvPr/>
            </p:nvSpPr>
            <p:spPr bwMode="auto">
              <a:xfrm>
                <a:off x="3800" y="1039"/>
                <a:ext cx="46" cy="40"/>
              </a:xfrm>
              <a:custGeom>
                <a:avLst/>
                <a:gdLst>
                  <a:gd name="T0" fmla="*/ 0 w 31"/>
                  <a:gd name="T1" fmla="*/ 15 h 27"/>
                  <a:gd name="T2" fmla="*/ 23 w 31"/>
                  <a:gd name="T3" fmla="*/ 18 h 27"/>
                  <a:gd name="T4" fmla="*/ 2 w 31"/>
                  <a:gd name="T5" fmla="*/ 2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27">
                    <a:moveTo>
                      <a:pt x="0" y="15"/>
                    </a:moveTo>
                    <a:cubicBezTo>
                      <a:pt x="2" y="25"/>
                      <a:pt x="19" y="27"/>
                      <a:pt x="23" y="18"/>
                    </a:cubicBezTo>
                    <a:cubicBezTo>
                      <a:pt x="31" y="2"/>
                      <a:pt x="1" y="0"/>
                      <a:pt x="2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91" name="Freeform 501"/>
              <p:cNvSpPr>
                <a:spLocks/>
              </p:cNvSpPr>
              <p:nvPr/>
            </p:nvSpPr>
            <p:spPr bwMode="auto">
              <a:xfrm>
                <a:off x="3813" y="1070"/>
                <a:ext cx="43" cy="36"/>
              </a:xfrm>
              <a:custGeom>
                <a:avLst/>
                <a:gdLst>
                  <a:gd name="T0" fmla="*/ 4 w 29"/>
                  <a:gd name="T1" fmla="*/ 17 h 24"/>
                  <a:gd name="T2" fmla="*/ 8 w 29"/>
                  <a:gd name="T3" fmla="*/ 24 h 24"/>
                  <a:gd name="T4" fmla="*/ 7 w 29"/>
                  <a:gd name="T5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24">
                    <a:moveTo>
                      <a:pt x="4" y="17"/>
                    </a:moveTo>
                    <a:cubicBezTo>
                      <a:pt x="5" y="20"/>
                      <a:pt x="6" y="22"/>
                      <a:pt x="8" y="24"/>
                    </a:cubicBezTo>
                    <a:cubicBezTo>
                      <a:pt x="29" y="10"/>
                      <a:pt x="0" y="0"/>
                      <a:pt x="7" y="1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92" name="Freeform 502"/>
              <p:cNvSpPr>
                <a:spLocks/>
              </p:cNvSpPr>
              <p:nvPr/>
            </p:nvSpPr>
            <p:spPr bwMode="auto">
              <a:xfrm>
                <a:off x="3889" y="1054"/>
                <a:ext cx="22" cy="32"/>
              </a:xfrm>
              <a:custGeom>
                <a:avLst/>
                <a:gdLst>
                  <a:gd name="T0" fmla="*/ 1 w 15"/>
                  <a:gd name="T1" fmla="*/ 21 h 22"/>
                  <a:gd name="T2" fmla="*/ 13 w 15"/>
                  <a:gd name="T3" fmla="*/ 10 h 22"/>
                  <a:gd name="T4" fmla="*/ 0 w 15"/>
                  <a:gd name="T5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22">
                    <a:moveTo>
                      <a:pt x="1" y="21"/>
                    </a:moveTo>
                    <a:cubicBezTo>
                      <a:pt x="6" y="22"/>
                      <a:pt x="15" y="17"/>
                      <a:pt x="13" y="10"/>
                    </a:cubicBezTo>
                    <a:cubicBezTo>
                      <a:pt x="11" y="0"/>
                      <a:pt x="0" y="10"/>
                      <a:pt x="0" y="1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93" name="Freeform 503"/>
              <p:cNvSpPr>
                <a:spLocks/>
              </p:cNvSpPr>
              <p:nvPr/>
            </p:nvSpPr>
            <p:spPr bwMode="auto">
              <a:xfrm>
                <a:off x="3978" y="1409"/>
                <a:ext cx="73" cy="92"/>
              </a:xfrm>
              <a:custGeom>
                <a:avLst/>
                <a:gdLst>
                  <a:gd name="T0" fmla="*/ 7 w 49"/>
                  <a:gd name="T1" fmla="*/ 24 h 62"/>
                  <a:gd name="T2" fmla="*/ 36 w 49"/>
                  <a:gd name="T3" fmla="*/ 41 h 62"/>
                  <a:gd name="T4" fmla="*/ 0 w 49"/>
                  <a:gd name="T5" fmla="*/ 2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62">
                    <a:moveTo>
                      <a:pt x="7" y="24"/>
                    </a:moveTo>
                    <a:cubicBezTo>
                      <a:pt x="1" y="40"/>
                      <a:pt x="23" y="62"/>
                      <a:pt x="36" y="41"/>
                    </a:cubicBezTo>
                    <a:cubicBezTo>
                      <a:pt x="49" y="19"/>
                      <a:pt x="8" y="0"/>
                      <a:pt x="0" y="2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94" name="Freeform 504"/>
              <p:cNvSpPr>
                <a:spLocks/>
              </p:cNvSpPr>
              <p:nvPr/>
            </p:nvSpPr>
            <p:spPr bwMode="auto">
              <a:xfrm>
                <a:off x="4048" y="1422"/>
                <a:ext cx="36" cy="58"/>
              </a:xfrm>
              <a:custGeom>
                <a:avLst/>
                <a:gdLst>
                  <a:gd name="T0" fmla="*/ 5 w 24"/>
                  <a:gd name="T1" fmla="*/ 26 h 39"/>
                  <a:gd name="T2" fmla="*/ 24 w 24"/>
                  <a:gd name="T3" fmla="*/ 17 h 39"/>
                  <a:gd name="T4" fmla="*/ 10 w 24"/>
                  <a:gd name="T5" fmla="*/ 4 h 39"/>
                  <a:gd name="T6" fmla="*/ 2 w 24"/>
                  <a:gd name="T7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9">
                    <a:moveTo>
                      <a:pt x="5" y="26"/>
                    </a:moveTo>
                    <a:cubicBezTo>
                      <a:pt x="5" y="39"/>
                      <a:pt x="24" y="29"/>
                      <a:pt x="24" y="17"/>
                    </a:cubicBezTo>
                    <a:cubicBezTo>
                      <a:pt x="24" y="10"/>
                      <a:pt x="18" y="0"/>
                      <a:pt x="10" y="4"/>
                    </a:cubicBezTo>
                    <a:cubicBezTo>
                      <a:pt x="0" y="7"/>
                      <a:pt x="1" y="26"/>
                      <a:pt x="2" y="3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95" name="Freeform 505"/>
              <p:cNvSpPr>
                <a:spLocks/>
              </p:cNvSpPr>
              <p:nvPr/>
            </p:nvSpPr>
            <p:spPr bwMode="auto">
              <a:xfrm>
                <a:off x="4012" y="1177"/>
                <a:ext cx="41" cy="55"/>
              </a:xfrm>
              <a:custGeom>
                <a:avLst/>
                <a:gdLst>
                  <a:gd name="T0" fmla="*/ 7 w 27"/>
                  <a:gd name="T1" fmla="*/ 25 h 37"/>
                  <a:gd name="T2" fmla="*/ 4 w 27"/>
                  <a:gd name="T3" fmla="*/ 25 h 37"/>
                  <a:gd name="T4" fmla="*/ 22 w 27"/>
                  <a:gd name="T5" fmla="*/ 17 h 37"/>
                  <a:gd name="T6" fmla="*/ 0 w 27"/>
                  <a:gd name="T7" fmla="*/ 2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37">
                    <a:moveTo>
                      <a:pt x="7" y="25"/>
                    </a:moveTo>
                    <a:cubicBezTo>
                      <a:pt x="5" y="23"/>
                      <a:pt x="5" y="23"/>
                      <a:pt x="4" y="25"/>
                    </a:cubicBezTo>
                    <a:cubicBezTo>
                      <a:pt x="10" y="37"/>
                      <a:pt x="27" y="31"/>
                      <a:pt x="22" y="17"/>
                    </a:cubicBezTo>
                    <a:cubicBezTo>
                      <a:pt x="17" y="0"/>
                      <a:pt x="5" y="12"/>
                      <a:pt x="0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96" name="Freeform 506"/>
              <p:cNvSpPr>
                <a:spLocks/>
              </p:cNvSpPr>
              <p:nvPr/>
            </p:nvSpPr>
            <p:spPr bwMode="auto">
              <a:xfrm>
                <a:off x="3966" y="1179"/>
                <a:ext cx="45" cy="43"/>
              </a:xfrm>
              <a:custGeom>
                <a:avLst/>
                <a:gdLst>
                  <a:gd name="T0" fmla="*/ 1 w 30"/>
                  <a:gd name="T1" fmla="*/ 17 h 29"/>
                  <a:gd name="T2" fmla="*/ 18 w 30"/>
                  <a:gd name="T3" fmla="*/ 27 h 29"/>
                  <a:gd name="T4" fmla="*/ 3 w 30"/>
                  <a:gd name="T5" fmla="*/ 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29">
                    <a:moveTo>
                      <a:pt x="1" y="17"/>
                    </a:moveTo>
                    <a:cubicBezTo>
                      <a:pt x="0" y="22"/>
                      <a:pt x="13" y="29"/>
                      <a:pt x="18" y="27"/>
                    </a:cubicBezTo>
                    <a:cubicBezTo>
                      <a:pt x="30" y="21"/>
                      <a:pt x="16" y="0"/>
                      <a:pt x="3" y="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97" name="Freeform 507"/>
              <p:cNvSpPr>
                <a:spLocks/>
              </p:cNvSpPr>
              <p:nvPr/>
            </p:nvSpPr>
            <p:spPr bwMode="auto">
              <a:xfrm>
                <a:off x="3902" y="1198"/>
                <a:ext cx="33" cy="30"/>
              </a:xfrm>
              <a:custGeom>
                <a:avLst/>
                <a:gdLst>
                  <a:gd name="T0" fmla="*/ 0 w 22"/>
                  <a:gd name="T1" fmla="*/ 7 h 20"/>
                  <a:gd name="T2" fmla="*/ 16 w 22"/>
                  <a:gd name="T3" fmla="*/ 12 h 20"/>
                  <a:gd name="T4" fmla="*/ 1 w 22"/>
                  <a:gd name="T5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20">
                    <a:moveTo>
                      <a:pt x="0" y="7"/>
                    </a:moveTo>
                    <a:cubicBezTo>
                      <a:pt x="2" y="14"/>
                      <a:pt x="11" y="20"/>
                      <a:pt x="16" y="12"/>
                    </a:cubicBezTo>
                    <a:cubicBezTo>
                      <a:pt x="22" y="2"/>
                      <a:pt x="7" y="0"/>
                      <a:pt x="1" y="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98" name="Freeform 508"/>
              <p:cNvSpPr>
                <a:spLocks/>
              </p:cNvSpPr>
              <p:nvPr/>
            </p:nvSpPr>
            <p:spPr bwMode="auto">
              <a:xfrm>
                <a:off x="3876" y="1223"/>
                <a:ext cx="44" cy="89"/>
              </a:xfrm>
              <a:custGeom>
                <a:avLst/>
                <a:gdLst>
                  <a:gd name="T0" fmla="*/ 9 w 30"/>
                  <a:gd name="T1" fmla="*/ 23 h 60"/>
                  <a:gd name="T2" fmla="*/ 7 w 30"/>
                  <a:gd name="T3" fmla="*/ 45 h 60"/>
                  <a:gd name="T4" fmla="*/ 5 w 30"/>
                  <a:gd name="T5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60">
                    <a:moveTo>
                      <a:pt x="9" y="23"/>
                    </a:moveTo>
                    <a:cubicBezTo>
                      <a:pt x="0" y="18"/>
                      <a:pt x="0" y="41"/>
                      <a:pt x="7" y="45"/>
                    </a:cubicBezTo>
                    <a:cubicBezTo>
                      <a:pt x="30" y="60"/>
                      <a:pt x="27" y="0"/>
                      <a:pt x="5" y="2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99" name="Freeform 509"/>
              <p:cNvSpPr>
                <a:spLocks/>
              </p:cNvSpPr>
              <p:nvPr/>
            </p:nvSpPr>
            <p:spPr bwMode="auto">
              <a:xfrm>
                <a:off x="3836" y="1297"/>
                <a:ext cx="63" cy="60"/>
              </a:xfrm>
              <a:custGeom>
                <a:avLst/>
                <a:gdLst>
                  <a:gd name="T0" fmla="*/ 11 w 43"/>
                  <a:gd name="T1" fmla="*/ 19 h 40"/>
                  <a:gd name="T2" fmla="*/ 22 w 43"/>
                  <a:gd name="T3" fmla="*/ 36 h 40"/>
                  <a:gd name="T4" fmla="*/ 15 w 43"/>
                  <a:gd name="T5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40">
                    <a:moveTo>
                      <a:pt x="11" y="19"/>
                    </a:moveTo>
                    <a:cubicBezTo>
                      <a:pt x="0" y="26"/>
                      <a:pt x="11" y="40"/>
                      <a:pt x="22" y="36"/>
                    </a:cubicBezTo>
                    <a:cubicBezTo>
                      <a:pt x="43" y="28"/>
                      <a:pt x="23" y="0"/>
                      <a:pt x="15" y="2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00" name="Freeform 510"/>
              <p:cNvSpPr>
                <a:spLocks/>
              </p:cNvSpPr>
              <p:nvPr/>
            </p:nvSpPr>
            <p:spPr bwMode="auto">
              <a:xfrm>
                <a:off x="3894" y="1287"/>
                <a:ext cx="47" cy="49"/>
              </a:xfrm>
              <a:custGeom>
                <a:avLst/>
                <a:gdLst>
                  <a:gd name="T0" fmla="*/ 14 w 32"/>
                  <a:gd name="T1" fmla="*/ 26 h 33"/>
                  <a:gd name="T2" fmla="*/ 27 w 32"/>
                  <a:gd name="T3" fmla="*/ 22 h 33"/>
                  <a:gd name="T4" fmla="*/ 9 w 32"/>
                  <a:gd name="T5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33">
                    <a:moveTo>
                      <a:pt x="14" y="26"/>
                    </a:moveTo>
                    <a:cubicBezTo>
                      <a:pt x="19" y="33"/>
                      <a:pt x="26" y="29"/>
                      <a:pt x="27" y="22"/>
                    </a:cubicBezTo>
                    <a:cubicBezTo>
                      <a:pt x="32" y="0"/>
                      <a:pt x="0" y="22"/>
                      <a:pt x="9" y="2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01" name="Freeform 511"/>
              <p:cNvSpPr>
                <a:spLocks/>
              </p:cNvSpPr>
              <p:nvPr/>
            </p:nvSpPr>
            <p:spPr bwMode="auto">
              <a:xfrm>
                <a:off x="3938" y="1232"/>
                <a:ext cx="49" cy="95"/>
              </a:xfrm>
              <a:custGeom>
                <a:avLst/>
                <a:gdLst>
                  <a:gd name="T0" fmla="*/ 9 w 33"/>
                  <a:gd name="T1" fmla="*/ 42 h 64"/>
                  <a:gd name="T2" fmla="*/ 0 w 33"/>
                  <a:gd name="T3" fmla="*/ 3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3" h="64">
                    <a:moveTo>
                      <a:pt x="9" y="42"/>
                    </a:moveTo>
                    <a:cubicBezTo>
                      <a:pt x="33" y="64"/>
                      <a:pt x="21" y="0"/>
                      <a:pt x="0" y="3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02" name="Freeform 512"/>
              <p:cNvSpPr>
                <a:spLocks/>
              </p:cNvSpPr>
              <p:nvPr/>
            </p:nvSpPr>
            <p:spPr bwMode="auto">
              <a:xfrm>
                <a:off x="3941" y="1247"/>
                <a:ext cx="6" cy="6"/>
              </a:xfrm>
              <a:custGeom>
                <a:avLst/>
                <a:gdLst>
                  <a:gd name="T0" fmla="*/ 1 w 4"/>
                  <a:gd name="T1" fmla="*/ 0 h 4"/>
                  <a:gd name="T2" fmla="*/ 0 w 4"/>
                  <a:gd name="T3" fmla="*/ 3 h 4"/>
                  <a:gd name="T4" fmla="*/ 2 w 4"/>
                  <a:gd name="T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4">
                    <a:moveTo>
                      <a:pt x="1" y="0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4" y="4"/>
                      <a:pt x="2" y="2"/>
                      <a:pt x="2" y="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03" name="Freeform 513"/>
              <p:cNvSpPr>
                <a:spLocks/>
              </p:cNvSpPr>
              <p:nvPr/>
            </p:nvSpPr>
            <p:spPr bwMode="auto">
              <a:xfrm>
                <a:off x="3888" y="1361"/>
                <a:ext cx="31" cy="39"/>
              </a:xfrm>
              <a:custGeom>
                <a:avLst/>
                <a:gdLst>
                  <a:gd name="T0" fmla="*/ 8 w 21"/>
                  <a:gd name="T1" fmla="*/ 19 h 26"/>
                  <a:gd name="T2" fmla="*/ 0 w 21"/>
                  <a:gd name="T3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1" h="26">
                    <a:moveTo>
                      <a:pt x="8" y="19"/>
                    </a:moveTo>
                    <a:cubicBezTo>
                      <a:pt x="21" y="26"/>
                      <a:pt x="17" y="0"/>
                      <a:pt x="0" y="1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04" name="Freeform 514"/>
              <p:cNvSpPr>
                <a:spLocks/>
              </p:cNvSpPr>
              <p:nvPr/>
            </p:nvSpPr>
            <p:spPr bwMode="auto">
              <a:xfrm>
                <a:off x="3841" y="1384"/>
                <a:ext cx="20" cy="23"/>
              </a:xfrm>
              <a:custGeom>
                <a:avLst/>
                <a:gdLst>
                  <a:gd name="T0" fmla="*/ 9 w 13"/>
                  <a:gd name="T1" fmla="*/ 0 h 16"/>
                  <a:gd name="T2" fmla="*/ 13 w 13"/>
                  <a:gd name="T3" fmla="*/ 8 h 16"/>
                  <a:gd name="T4" fmla="*/ 0 w 13"/>
                  <a:gd name="T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6">
                    <a:moveTo>
                      <a:pt x="9" y="0"/>
                    </a:moveTo>
                    <a:cubicBezTo>
                      <a:pt x="4" y="7"/>
                      <a:pt x="10" y="16"/>
                      <a:pt x="13" y="8"/>
                    </a:cubicBezTo>
                    <a:cubicBezTo>
                      <a:pt x="8" y="5"/>
                      <a:pt x="2" y="11"/>
                      <a:pt x="0" y="1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05" name="Freeform 515"/>
              <p:cNvSpPr>
                <a:spLocks/>
              </p:cNvSpPr>
              <p:nvPr/>
            </p:nvSpPr>
            <p:spPr bwMode="auto">
              <a:xfrm>
                <a:off x="4012" y="1072"/>
                <a:ext cx="57" cy="65"/>
              </a:xfrm>
              <a:custGeom>
                <a:avLst/>
                <a:gdLst>
                  <a:gd name="T0" fmla="*/ 8 w 38"/>
                  <a:gd name="T1" fmla="*/ 26 h 44"/>
                  <a:gd name="T2" fmla="*/ 6 w 38"/>
                  <a:gd name="T3" fmla="*/ 29 h 44"/>
                  <a:gd name="T4" fmla="*/ 34 w 38"/>
                  <a:gd name="T5" fmla="*/ 27 h 44"/>
                  <a:gd name="T6" fmla="*/ 0 w 38"/>
                  <a:gd name="T7" fmla="*/ 2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44">
                    <a:moveTo>
                      <a:pt x="8" y="26"/>
                    </a:moveTo>
                    <a:cubicBezTo>
                      <a:pt x="6" y="27"/>
                      <a:pt x="6" y="27"/>
                      <a:pt x="6" y="29"/>
                    </a:cubicBezTo>
                    <a:cubicBezTo>
                      <a:pt x="15" y="39"/>
                      <a:pt x="31" y="44"/>
                      <a:pt x="34" y="27"/>
                    </a:cubicBezTo>
                    <a:cubicBezTo>
                      <a:pt x="38" y="0"/>
                      <a:pt x="4" y="8"/>
                      <a:pt x="0" y="2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06" name="Freeform 516"/>
              <p:cNvSpPr>
                <a:spLocks/>
              </p:cNvSpPr>
              <p:nvPr/>
            </p:nvSpPr>
            <p:spPr bwMode="auto">
              <a:xfrm>
                <a:off x="4051" y="1030"/>
                <a:ext cx="51" cy="45"/>
              </a:xfrm>
              <a:custGeom>
                <a:avLst/>
                <a:gdLst>
                  <a:gd name="T0" fmla="*/ 3 w 34"/>
                  <a:gd name="T1" fmla="*/ 12 h 30"/>
                  <a:gd name="T2" fmla="*/ 21 w 34"/>
                  <a:gd name="T3" fmla="*/ 24 h 30"/>
                  <a:gd name="T4" fmla="*/ 0 w 34"/>
                  <a:gd name="T5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30">
                    <a:moveTo>
                      <a:pt x="3" y="12"/>
                    </a:moveTo>
                    <a:cubicBezTo>
                      <a:pt x="2" y="20"/>
                      <a:pt x="13" y="30"/>
                      <a:pt x="21" y="24"/>
                    </a:cubicBezTo>
                    <a:cubicBezTo>
                      <a:pt x="34" y="15"/>
                      <a:pt x="11" y="0"/>
                      <a:pt x="0" y="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07" name="Freeform 517"/>
              <p:cNvSpPr>
                <a:spLocks/>
              </p:cNvSpPr>
              <p:nvPr/>
            </p:nvSpPr>
            <p:spPr bwMode="auto">
              <a:xfrm>
                <a:off x="3981" y="985"/>
                <a:ext cx="46" cy="43"/>
              </a:xfrm>
              <a:custGeom>
                <a:avLst/>
                <a:gdLst>
                  <a:gd name="T0" fmla="*/ 16 w 31"/>
                  <a:gd name="T1" fmla="*/ 9 h 29"/>
                  <a:gd name="T2" fmla="*/ 2 w 31"/>
                  <a:gd name="T3" fmla="*/ 17 h 29"/>
                  <a:gd name="T4" fmla="*/ 23 w 31"/>
                  <a:gd name="T5" fmla="*/ 21 h 29"/>
                  <a:gd name="T6" fmla="*/ 3 w 31"/>
                  <a:gd name="T7" fmla="*/ 1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29">
                    <a:moveTo>
                      <a:pt x="16" y="9"/>
                    </a:moveTo>
                    <a:cubicBezTo>
                      <a:pt x="11" y="0"/>
                      <a:pt x="0" y="8"/>
                      <a:pt x="2" y="17"/>
                    </a:cubicBezTo>
                    <a:cubicBezTo>
                      <a:pt x="5" y="26"/>
                      <a:pt x="18" y="29"/>
                      <a:pt x="23" y="21"/>
                    </a:cubicBezTo>
                    <a:cubicBezTo>
                      <a:pt x="31" y="7"/>
                      <a:pt x="11" y="5"/>
                      <a:pt x="3" y="1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08" name="Freeform 518"/>
              <p:cNvSpPr>
                <a:spLocks/>
              </p:cNvSpPr>
              <p:nvPr/>
            </p:nvSpPr>
            <p:spPr bwMode="auto">
              <a:xfrm>
                <a:off x="3947" y="999"/>
                <a:ext cx="18" cy="22"/>
              </a:xfrm>
              <a:custGeom>
                <a:avLst/>
                <a:gdLst>
                  <a:gd name="T0" fmla="*/ 3 w 12"/>
                  <a:gd name="T1" fmla="*/ 2 h 15"/>
                  <a:gd name="T2" fmla="*/ 10 w 12"/>
                  <a:gd name="T3" fmla="*/ 14 h 15"/>
                  <a:gd name="T4" fmla="*/ 0 w 12"/>
                  <a:gd name="T5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5">
                    <a:moveTo>
                      <a:pt x="3" y="2"/>
                    </a:moveTo>
                    <a:cubicBezTo>
                      <a:pt x="1" y="7"/>
                      <a:pt x="5" y="15"/>
                      <a:pt x="10" y="14"/>
                    </a:cubicBezTo>
                    <a:cubicBezTo>
                      <a:pt x="12" y="7"/>
                      <a:pt x="8" y="0"/>
                      <a:pt x="0" y="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09" name="Freeform 519"/>
              <p:cNvSpPr>
                <a:spLocks/>
              </p:cNvSpPr>
              <p:nvPr/>
            </p:nvSpPr>
            <p:spPr bwMode="auto">
              <a:xfrm>
                <a:off x="3882" y="1006"/>
                <a:ext cx="25" cy="18"/>
              </a:xfrm>
              <a:custGeom>
                <a:avLst/>
                <a:gdLst>
                  <a:gd name="T0" fmla="*/ 8 w 17"/>
                  <a:gd name="T1" fmla="*/ 2 h 12"/>
                  <a:gd name="T2" fmla="*/ 13 w 17"/>
                  <a:gd name="T3" fmla="*/ 11 h 12"/>
                  <a:gd name="T4" fmla="*/ 0 w 17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2">
                    <a:moveTo>
                      <a:pt x="8" y="2"/>
                    </a:moveTo>
                    <a:cubicBezTo>
                      <a:pt x="0" y="5"/>
                      <a:pt x="7" y="12"/>
                      <a:pt x="13" y="11"/>
                    </a:cubicBezTo>
                    <a:cubicBezTo>
                      <a:pt x="17" y="0"/>
                      <a:pt x="0" y="0"/>
                      <a:pt x="0" y="1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10" name="Freeform 520"/>
              <p:cNvSpPr>
                <a:spLocks/>
              </p:cNvSpPr>
              <p:nvPr/>
            </p:nvSpPr>
            <p:spPr bwMode="auto">
              <a:xfrm>
                <a:off x="4088" y="1043"/>
                <a:ext cx="67" cy="78"/>
              </a:xfrm>
              <a:custGeom>
                <a:avLst/>
                <a:gdLst>
                  <a:gd name="T0" fmla="*/ 14 w 45"/>
                  <a:gd name="T1" fmla="*/ 40 h 52"/>
                  <a:gd name="T2" fmla="*/ 15 w 45"/>
                  <a:gd name="T3" fmla="*/ 51 h 52"/>
                  <a:gd name="T4" fmla="*/ 5 w 45"/>
                  <a:gd name="T5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52">
                    <a:moveTo>
                      <a:pt x="14" y="40"/>
                    </a:moveTo>
                    <a:cubicBezTo>
                      <a:pt x="0" y="33"/>
                      <a:pt x="2" y="52"/>
                      <a:pt x="15" y="51"/>
                    </a:cubicBezTo>
                    <a:cubicBezTo>
                      <a:pt x="45" y="49"/>
                      <a:pt x="9" y="0"/>
                      <a:pt x="5" y="3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11" name="Freeform 521"/>
              <p:cNvSpPr>
                <a:spLocks/>
              </p:cNvSpPr>
              <p:nvPr/>
            </p:nvSpPr>
            <p:spPr bwMode="auto">
              <a:xfrm>
                <a:off x="4100" y="1156"/>
                <a:ext cx="45" cy="76"/>
              </a:xfrm>
              <a:custGeom>
                <a:avLst/>
                <a:gdLst>
                  <a:gd name="T0" fmla="*/ 9 w 30"/>
                  <a:gd name="T1" fmla="*/ 27 h 51"/>
                  <a:gd name="T2" fmla="*/ 5 w 30"/>
                  <a:gd name="T3" fmla="*/ 26 h 51"/>
                  <a:gd name="T4" fmla="*/ 19 w 30"/>
                  <a:gd name="T5" fmla="*/ 41 h 51"/>
                  <a:gd name="T6" fmla="*/ 5 w 30"/>
                  <a:gd name="T7" fmla="*/ 2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51">
                    <a:moveTo>
                      <a:pt x="9" y="27"/>
                    </a:moveTo>
                    <a:cubicBezTo>
                      <a:pt x="8" y="27"/>
                      <a:pt x="7" y="26"/>
                      <a:pt x="5" y="26"/>
                    </a:cubicBezTo>
                    <a:cubicBezTo>
                      <a:pt x="0" y="36"/>
                      <a:pt x="9" y="51"/>
                      <a:pt x="19" y="41"/>
                    </a:cubicBezTo>
                    <a:cubicBezTo>
                      <a:pt x="30" y="30"/>
                      <a:pt x="11" y="0"/>
                      <a:pt x="5" y="2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12" name="Freeform 522"/>
              <p:cNvSpPr>
                <a:spLocks/>
              </p:cNvSpPr>
              <p:nvPr/>
            </p:nvSpPr>
            <p:spPr bwMode="auto">
              <a:xfrm>
                <a:off x="4133" y="1195"/>
                <a:ext cx="31" cy="56"/>
              </a:xfrm>
              <a:custGeom>
                <a:avLst/>
                <a:gdLst>
                  <a:gd name="T0" fmla="*/ 1 w 21"/>
                  <a:gd name="T1" fmla="*/ 33 h 38"/>
                  <a:gd name="T2" fmla="*/ 16 w 21"/>
                  <a:gd name="T3" fmla="*/ 17 h 38"/>
                  <a:gd name="T4" fmla="*/ 0 w 21"/>
                  <a:gd name="T5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38">
                    <a:moveTo>
                      <a:pt x="1" y="33"/>
                    </a:moveTo>
                    <a:cubicBezTo>
                      <a:pt x="12" y="38"/>
                      <a:pt x="21" y="27"/>
                      <a:pt x="16" y="17"/>
                    </a:cubicBezTo>
                    <a:cubicBezTo>
                      <a:pt x="8" y="0"/>
                      <a:pt x="0" y="19"/>
                      <a:pt x="0" y="2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13" name="Freeform 523"/>
              <p:cNvSpPr>
                <a:spLocks/>
              </p:cNvSpPr>
              <p:nvPr/>
            </p:nvSpPr>
            <p:spPr bwMode="auto">
              <a:xfrm>
                <a:off x="4167" y="1182"/>
                <a:ext cx="43" cy="47"/>
              </a:xfrm>
              <a:custGeom>
                <a:avLst/>
                <a:gdLst>
                  <a:gd name="T0" fmla="*/ 9 w 29"/>
                  <a:gd name="T1" fmla="*/ 31 h 32"/>
                  <a:gd name="T2" fmla="*/ 22 w 29"/>
                  <a:gd name="T3" fmla="*/ 26 h 32"/>
                  <a:gd name="T4" fmla="*/ 0 w 29"/>
                  <a:gd name="T5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32">
                    <a:moveTo>
                      <a:pt x="9" y="31"/>
                    </a:moveTo>
                    <a:cubicBezTo>
                      <a:pt x="8" y="26"/>
                      <a:pt x="17" y="32"/>
                      <a:pt x="22" y="26"/>
                    </a:cubicBezTo>
                    <a:cubicBezTo>
                      <a:pt x="29" y="15"/>
                      <a:pt x="7" y="0"/>
                      <a:pt x="0" y="1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14" name="Freeform 524"/>
              <p:cNvSpPr>
                <a:spLocks/>
              </p:cNvSpPr>
              <p:nvPr/>
            </p:nvSpPr>
            <p:spPr bwMode="auto">
              <a:xfrm>
                <a:off x="4137" y="1152"/>
                <a:ext cx="33" cy="43"/>
              </a:xfrm>
              <a:custGeom>
                <a:avLst/>
                <a:gdLst>
                  <a:gd name="T0" fmla="*/ 4 w 22"/>
                  <a:gd name="T1" fmla="*/ 16 h 29"/>
                  <a:gd name="T2" fmla="*/ 16 w 22"/>
                  <a:gd name="T3" fmla="*/ 22 h 29"/>
                  <a:gd name="T4" fmla="*/ 2 w 22"/>
                  <a:gd name="T5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29">
                    <a:moveTo>
                      <a:pt x="4" y="16"/>
                    </a:moveTo>
                    <a:cubicBezTo>
                      <a:pt x="0" y="25"/>
                      <a:pt x="12" y="29"/>
                      <a:pt x="16" y="22"/>
                    </a:cubicBezTo>
                    <a:cubicBezTo>
                      <a:pt x="22" y="13"/>
                      <a:pt x="6" y="0"/>
                      <a:pt x="2" y="1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15" name="Freeform 525"/>
              <p:cNvSpPr>
                <a:spLocks/>
              </p:cNvSpPr>
              <p:nvPr/>
            </p:nvSpPr>
            <p:spPr bwMode="auto">
              <a:xfrm>
                <a:off x="4084" y="1118"/>
                <a:ext cx="44" cy="44"/>
              </a:xfrm>
              <a:custGeom>
                <a:avLst/>
                <a:gdLst>
                  <a:gd name="T0" fmla="*/ 11 w 30"/>
                  <a:gd name="T1" fmla="*/ 14 h 30"/>
                  <a:gd name="T2" fmla="*/ 11 w 30"/>
                  <a:gd name="T3" fmla="*/ 30 h 30"/>
                  <a:gd name="T4" fmla="*/ 9 w 30"/>
                  <a:gd name="T5" fmla="*/ 1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30">
                    <a:moveTo>
                      <a:pt x="11" y="14"/>
                    </a:moveTo>
                    <a:cubicBezTo>
                      <a:pt x="3" y="16"/>
                      <a:pt x="0" y="30"/>
                      <a:pt x="11" y="30"/>
                    </a:cubicBezTo>
                    <a:cubicBezTo>
                      <a:pt x="30" y="29"/>
                      <a:pt x="10" y="0"/>
                      <a:pt x="9" y="1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16" name="Freeform 526"/>
              <p:cNvSpPr>
                <a:spLocks/>
              </p:cNvSpPr>
              <p:nvPr/>
            </p:nvSpPr>
            <p:spPr bwMode="auto">
              <a:xfrm>
                <a:off x="4133" y="1103"/>
                <a:ext cx="33" cy="28"/>
              </a:xfrm>
              <a:custGeom>
                <a:avLst/>
                <a:gdLst>
                  <a:gd name="T0" fmla="*/ 9 w 22"/>
                  <a:gd name="T1" fmla="*/ 18 h 19"/>
                  <a:gd name="T2" fmla="*/ 15 w 22"/>
                  <a:gd name="T3" fmla="*/ 19 h 19"/>
                  <a:gd name="T4" fmla="*/ 3 w 22"/>
                  <a:gd name="T5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19">
                    <a:moveTo>
                      <a:pt x="9" y="18"/>
                    </a:moveTo>
                    <a:cubicBezTo>
                      <a:pt x="8" y="17"/>
                      <a:pt x="13" y="18"/>
                      <a:pt x="15" y="19"/>
                    </a:cubicBezTo>
                    <a:cubicBezTo>
                      <a:pt x="22" y="6"/>
                      <a:pt x="0" y="0"/>
                      <a:pt x="3" y="1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17" name="Freeform 527"/>
              <p:cNvSpPr>
                <a:spLocks/>
              </p:cNvSpPr>
              <p:nvPr/>
            </p:nvSpPr>
            <p:spPr bwMode="auto">
              <a:xfrm>
                <a:off x="4195" y="1080"/>
                <a:ext cx="24" cy="33"/>
              </a:xfrm>
              <a:custGeom>
                <a:avLst/>
                <a:gdLst>
                  <a:gd name="T0" fmla="*/ 1 w 16"/>
                  <a:gd name="T1" fmla="*/ 17 h 22"/>
                  <a:gd name="T2" fmla="*/ 0 w 16"/>
                  <a:gd name="T3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6" h="22">
                    <a:moveTo>
                      <a:pt x="1" y="17"/>
                    </a:moveTo>
                    <a:cubicBezTo>
                      <a:pt x="16" y="22"/>
                      <a:pt x="9" y="0"/>
                      <a:pt x="0" y="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18" name="Freeform 528"/>
              <p:cNvSpPr>
                <a:spLocks/>
              </p:cNvSpPr>
              <p:nvPr/>
            </p:nvSpPr>
            <p:spPr bwMode="auto">
              <a:xfrm>
                <a:off x="4053" y="1223"/>
                <a:ext cx="74" cy="80"/>
              </a:xfrm>
              <a:custGeom>
                <a:avLst/>
                <a:gdLst>
                  <a:gd name="T0" fmla="*/ 12 w 50"/>
                  <a:gd name="T1" fmla="*/ 24 h 54"/>
                  <a:gd name="T2" fmla="*/ 31 w 50"/>
                  <a:gd name="T3" fmla="*/ 45 h 54"/>
                  <a:gd name="T4" fmla="*/ 9 w 50"/>
                  <a:gd name="T5" fmla="*/ 3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" h="54">
                    <a:moveTo>
                      <a:pt x="12" y="24"/>
                    </a:moveTo>
                    <a:cubicBezTo>
                      <a:pt x="0" y="30"/>
                      <a:pt x="19" y="54"/>
                      <a:pt x="31" y="45"/>
                    </a:cubicBezTo>
                    <a:cubicBezTo>
                      <a:pt x="50" y="32"/>
                      <a:pt x="23" y="0"/>
                      <a:pt x="9" y="3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19" name="Freeform 529"/>
              <p:cNvSpPr>
                <a:spLocks/>
              </p:cNvSpPr>
              <p:nvPr/>
            </p:nvSpPr>
            <p:spPr bwMode="auto">
              <a:xfrm>
                <a:off x="4054" y="1202"/>
                <a:ext cx="33" cy="43"/>
              </a:xfrm>
              <a:custGeom>
                <a:avLst/>
                <a:gdLst>
                  <a:gd name="T0" fmla="*/ 8 w 22"/>
                  <a:gd name="T1" fmla="*/ 22 h 29"/>
                  <a:gd name="T2" fmla="*/ 5 w 22"/>
                  <a:gd name="T3" fmla="*/ 24 h 29"/>
                  <a:gd name="T4" fmla="*/ 0 w 22"/>
                  <a:gd name="T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29">
                    <a:moveTo>
                      <a:pt x="8" y="22"/>
                    </a:moveTo>
                    <a:cubicBezTo>
                      <a:pt x="7" y="23"/>
                      <a:pt x="5" y="22"/>
                      <a:pt x="5" y="24"/>
                    </a:cubicBezTo>
                    <a:cubicBezTo>
                      <a:pt x="22" y="29"/>
                      <a:pt x="8" y="0"/>
                      <a:pt x="0" y="2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20" name="Freeform 530"/>
              <p:cNvSpPr>
                <a:spLocks/>
              </p:cNvSpPr>
              <p:nvPr/>
            </p:nvSpPr>
            <p:spPr bwMode="auto">
              <a:xfrm>
                <a:off x="4007" y="1268"/>
                <a:ext cx="31" cy="34"/>
              </a:xfrm>
              <a:custGeom>
                <a:avLst/>
                <a:gdLst>
                  <a:gd name="T0" fmla="*/ 12 w 21"/>
                  <a:gd name="T1" fmla="*/ 22 h 23"/>
                  <a:gd name="T2" fmla="*/ 21 w 21"/>
                  <a:gd name="T3" fmla="*/ 15 h 23"/>
                  <a:gd name="T4" fmla="*/ 6 w 21"/>
                  <a:gd name="T5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23">
                    <a:moveTo>
                      <a:pt x="12" y="22"/>
                    </a:moveTo>
                    <a:cubicBezTo>
                      <a:pt x="15" y="23"/>
                      <a:pt x="21" y="22"/>
                      <a:pt x="21" y="15"/>
                    </a:cubicBezTo>
                    <a:cubicBezTo>
                      <a:pt x="19" y="0"/>
                      <a:pt x="0" y="8"/>
                      <a:pt x="6" y="2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21" name="Freeform 531"/>
              <p:cNvSpPr>
                <a:spLocks/>
              </p:cNvSpPr>
              <p:nvPr/>
            </p:nvSpPr>
            <p:spPr bwMode="auto">
              <a:xfrm>
                <a:off x="4065" y="1333"/>
                <a:ext cx="26" cy="34"/>
              </a:xfrm>
              <a:custGeom>
                <a:avLst/>
                <a:gdLst>
                  <a:gd name="T0" fmla="*/ 2 w 18"/>
                  <a:gd name="T1" fmla="*/ 20 h 23"/>
                  <a:gd name="T2" fmla="*/ 17 w 18"/>
                  <a:gd name="T3" fmla="*/ 11 h 23"/>
                  <a:gd name="T4" fmla="*/ 1 w 18"/>
                  <a:gd name="T5" fmla="*/ 1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3">
                    <a:moveTo>
                      <a:pt x="2" y="20"/>
                    </a:moveTo>
                    <a:cubicBezTo>
                      <a:pt x="8" y="23"/>
                      <a:pt x="18" y="20"/>
                      <a:pt x="17" y="11"/>
                    </a:cubicBezTo>
                    <a:cubicBezTo>
                      <a:pt x="17" y="2"/>
                      <a:pt x="0" y="0"/>
                      <a:pt x="1" y="1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22" name="Freeform 532"/>
              <p:cNvSpPr>
                <a:spLocks/>
              </p:cNvSpPr>
              <p:nvPr/>
            </p:nvSpPr>
            <p:spPr bwMode="auto">
              <a:xfrm>
                <a:off x="4105" y="1369"/>
                <a:ext cx="22" cy="25"/>
              </a:xfrm>
              <a:custGeom>
                <a:avLst/>
                <a:gdLst>
                  <a:gd name="T0" fmla="*/ 4 w 15"/>
                  <a:gd name="T1" fmla="*/ 15 h 17"/>
                  <a:gd name="T2" fmla="*/ 0 w 15"/>
                  <a:gd name="T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5" h="17">
                    <a:moveTo>
                      <a:pt x="4" y="15"/>
                    </a:moveTo>
                    <a:cubicBezTo>
                      <a:pt x="15" y="17"/>
                      <a:pt x="12" y="0"/>
                      <a:pt x="0" y="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23" name="Freeform 533"/>
              <p:cNvSpPr>
                <a:spLocks/>
              </p:cNvSpPr>
              <p:nvPr/>
            </p:nvSpPr>
            <p:spPr bwMode="auto">
              <a:xfrm>
                <a:off x="4023" y="1351"/>
                <a:ext cx="7" cy="10"/>
              </a:xfrm>
              <a:custGeom>
                <a:avLst/>
                <a:gdLst>
                  <a:gd name="T0" fmla="*/ 0 w 5"/>
                  <a:gd name="T1" fmla="*/ 0 h 7"/>
                  <a:gd name="T2" fmla="*/ 5 w 5"/>
                  <a:gd name="T3" fmla="*/ 7 h 7"/>
                  <a:gd name="T4" fmla="*/ 0 w 5"/>
                  <a:gd name="T5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cubicBezTo>
                      <a:pt x="1" y="3"/>
                      <a:pt x="2" y="6"/>
                      <a:pt x="5" y="7"/>
                    </a:cubicBezTo>
                    <a:cubicBezTo>
                      <a:pt x="3" y="4"/>
                      <a:pt x="1" y="6"/>
                      <a:pt x="0" y="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24" name="Freeform 534"/>
              <p:cNvSpPr>
                <a:spLocks/>
              </p:cNvSpPr>
              <p:nvPr/>
            </p:nvSpPr>
            <p:spPr bwMode="auto">
              <a:xfrm>
                <a:off x="4204" y="1226"/>
                <a:ext cx="60" cy="70"/>
              </a:xfrm>
              <a:custGeom>
                <a:avLst/>
                <a:gdLst>
                  <a:gd name="T0" fmla="*/ 5 w 40"/>
                  <a:gd name="T1" fmla="*/ 18 h 47"/>
                  <a:gd name="T2" fmla="*/ 23 w 40"/>
                  <a:gd name="T3" fmla="*/ 36 h 47"/>
                  <a:gd name="T4" fmla="*/ 5 w 40"/>
                  <a:gd name="T5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47">
                    <a:moveTo>
                      <a:pt x="5" y="18"/>
                    </a:moveTo>
                    <a:cubicBezTo>
                      <a:pt x="4" y="29"/>
                      <a:pt x="11" y="47"/>
                      <a:pt x="23" y="36"/>
                    </a:cubicBezTo>
                    <a:cubicBezTo>
                      <a:pt x="40" y="19"/>
                      <a:pt x="0" y="0"/>
                      <a:pt x="5" y="2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25" name="Freeform 535"/>
              <p:cNvSpPr>
                <a:spLocks/>
              </p:cNvSpPr>
              <p:nvPr/>
            </p:nvSpPr>
            <p:spPr bwMode="auto">
              <a:xfrm>
                <a:off x="4218" y="1205"/>
                <a:ext cx="40" cy="32"/>
              </a:xfrm>
              <a:custGeom>
                <a:avLst/>
                <a:gdLst>
                  <a:gd name="T0" fmla="*/ 17 w 27"/>
                  <a:gd name="T1" fmla="*/ 12 h 21"/>
                  <a:gd name="T2" fmla="*/ 14 w 27"/>
                  <a:gd name="T3" fmla="*/ 15 h 21"/>
                  <a:gd name="T4" fmla="*/ 25 w 27"/>
                  <a:gd name="T5" fmla="*/ 11 h 21"/>
                  <a:gd name="T6" fmla="*/ 1 w 27"/>
                  <a:gd name="T7" fmla="*/ 1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1">
                    <a:moveTo>
                      <a:pt x="17" y="12"/>
                    </a:moveTo>
                    <a:cubicBezTo>
                      <a:pt x="16" y="13"/>
                      <a:pt x="15" y="13"/>
                      <a:pt x="14" y="15"/>
                    </a:cubicBezTo>
                    <a:cubicBezTo>
                      <a:pt x="18" y="21"/>
                      <a:pt x="27" y="20"/>
                      <a:pt x="25" y="11"/>
                    </a:cubicBezTo>
                    <a:cubicBezTo>
                      <a:pt x="22" y="0"/>
                      <a:pt x="0" y="3"/>
                      <a:pt x="1" y="1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26" name="Freeform 536"/>
              <p:cNvSpPr>
                <a:spLocks/>
              </p:cNvSpPr>
              <p:nvPr/>
            </p:nvSpPr>
            <p:spPr bwMode="auto">
              <a:xfrm>
                <a:off x="4210" y="1161"/>
                <a:ext cx="39" cy="24"/>
              </a:xfrm>
              <a:custGeom>
                <a:avLst/>
                <a:gdLst>
                  <a:gd name="T0" fmla="*/ 14 w 26"/>
                  <a:gd name="T1" fmla="*/ 12 h 16"/>
                  <a:gd name="T2" fmla="*/ 11 w 26"/>
                  <a:gd name="T3" fmla="*/ 16 h 16"/>
                  <a:gd name="T4" fmla="*/ 7 w 26"/>
                  <a:gd name="T5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16">
                    <a:moveTo>
                      <a:pt x="14" y="12"/>
                    </a:moveTo>
                    <a:cubicBezTo>
                      <a:pt x="13" y="14"/>
                      <a:pt x="11" y="12"/>
                      <a:pt x="11" y="16"/>
                    </a:cubicBezTo>
                    <a:cubicBezTo>
                      <a:pt x="26" y="8"/>
                      <a:pt x="0" y="0"/>
                      <a:pt x="7" y="1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27" name="Freeform 537"/>
              <p:cNvSpPr>
                <a:spLocks/>
              </p:cNvSpPr>
              <p:nvPr/>
            </p:nvSpPr>
            <p:spPr bwMode="auto">
              <a:xfrm>
                <a:off x="4274" y="1171"/>
                <a:ext cx="24" cy="28"/>
              </a:xfrm>
              <a:custGeom>
                <a:avLst/>
                <a:gdLst>
                  <a:gd name="T0" fmla="*/ 7 w 16"/>
                  <a:gd name="T1" fmla="*/ 16 h 19"/>
                  <a:gd name="T2" fmla="*/ 12 w 16"/>
                  <a:gd name="T3" fmla="*/ 19 h 19"/>
                  <a:gd name="T4" fmla="*/ 0 w 16"/>
                  <a:gd name="T5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9">
                    <a:moveTo>
                      <a:pt x="7" y="16"/>
                    </a:moveTo>
                    <a:cubicBezTo>
                      <a:pt x="8" y="18"/>
                      <a:pt x="10" y="18"/>
                      <a:pt x="12" y="19"/>
                    </a:cubicBezTo>
                    <a:cubicBezTo>
                      <a:pt x="16" y="11"/>
                      <a:pt x="7" y="0"/>
                      <a:pt x="0" y="1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28" name="Freeform 538"/>
              <p:cNvSpPr>
                <a:spLocks/>
              </p:cNvSpPr>
              <p:nvPr/>
            </p:nvSpPr>
            <p:spPr bwMode="auto">
              <a:xfrm>
                <a:off x="4167" y="1292"/>
                <a:ext cx="51" cy="55"/>
              </a:xfrm>
              <a:custGeom>
                <a:avLst/>
                <a:gdLst>
                  <a:gd name="T0" fmla="*/ 13 w 34"/>
                  <a:gd name="T1" fmla="*/ 22 h 37"/>
                  <a:gd name="T2" fmla="*/ 10 w 34"/>
                  <a:gd name="T3" fmla="*/ 21 h 37"/>
                  <a:gd name="T4" fmla="*/ 30 w 34"/>
                  <a:gd name="T5" fmla="*/ 22 h 37"/>
                  <a:gd name="T6" fmla="*/ 10 w 34"/>
                  <a:gd name="T7" fmla="*/ 3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7">
                    <a:moveTo>
                      <a:pt x="13" y="22"/>
                    </a:moveTo>
                    <a:cubicBezTo>
                      <a:pt x="12" y="22"/>
                      <a:pt x="11" y="21"/>
                      <a:pt x="10" y="21"/>
                    </a:cubicBezTo>
                    <a:cubicBezTo>
                      <a:pt x="6" y="33"/>
                      <a:pt x="27" y="37"/>
                      <a:pt x="30" y="22"/>
                    </a:cubicBezTo>
                    <a:cubicBezTo>
                      <a:pt x="34" y="0"/>
                      <a:pt x="0" y="10"/>
                      <a:pt x="10" y="3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29" name="Freeform 539"/>
              <p:cNvSpPr>
                <a:spLocks/>
              </p:cNvSpPr>
              <p:nvPr/>
            </p:nvSpPr>
            <p:spPr bwMode="auto">
              <a:xfrm>
                <a:off x="4227" y="1305"/>
                <a:ext cx="34" cy="36"/>
              </a:xfrm>
              <a:custGeom>
                <a:avLst/>
                <a:gdLst>
                  <a:gd name="T0" fmla="*/ 7 w 23"/>
                  <a:gd name="T1" fmla="*/ 13 h 24"/>
                  <a:gd name="T2" fmla="*/ 22 w 23"/>
                  <a:gd name="T3" fmla="*/ 13 h 24"/>
                  <a:gd name="T4" fmla="*/ 7 w 23"/>
                  <a:gd name="T5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4">
                    <a:moveTo>
                      <a:pt x="7" y="13"/>
                    </a:moveTo>
                    <a:cubicBezTo>
                      <a:pt x="10" y="20"/>
                      <a:pt x="23" y="24"/>
                      <a:pt x="22" y="13"/>
                    </a:cubicBezTo>
                    <a:cubicBezTo>
                      <a:pt x="21" y="0"/>
                      <a:pt x="0" y="4"/>
                      <a:pt x="7" y="1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30" name="Freeform 540"/>
              <p:cNvSpPr>
                <a:spLocks/>
              </p:cNvSpPr>
              <p:nvPr/>
            </p:nvSpPr>
            <p:spPr bwMode="auto">
              <a:xfrm>
                <a:off x="4273" y="1268"/>
                <a:ext cx="43" cy="35"/>
              </a:xfrm>
              <a:custGeom>
                <a:avLst/>
                <a:gdLst>
                  <a:gd name="T0" fmla="*/ 13 w 29"/>
                  <a:gd name="T1" fmla="*/ 17 h 24"/>
                  <a:gd name="T2" fmla="*/ 28 w 29"/>
                  <a:gd name="T3" fmla="*/ 16 h 24"/>
                  <a:gd name="T4" fmla="*/ 0 w 29"/>
                  <a:gd name="T5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24">
                    <a:moveTo>
                      <a:pt x="13" y="17"/>
                    </a:moveTo>
                    <a:cubicBezTo>
                      <a:pt x="15" y="24"/>
                      <a:pt x="27" y="24"/>
                      <a:pt x="28" y="16"/>
                    </a:cubicBezTo>
                    <a:cubicBezTo>
                      <a:pt x="29" y="0"/>
                      <a:pt x="4" y="13"/>
                      <a:pt x="0" y="1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31" name="Freeform 541"/>
              <p:cNvSpPr>
                <a:spLocks/>
              </p:cNvSpPr>
              <p:nvPr/>
            </p:nvSpPr>
            <p:spPr bwMode="auto">
              <a:xfrm>
                <a:off x="4204" y="1352"/>
                <a:ext cx="40" cy="30"/>
              </a:xfrm>
              <a:custGeom>
                <a:avLst/>
                <a:gdLst>
                  <a:gd name="T0" fmla="*/ 15 w 27"/>
                  <a:gd name="T1" fmla="*/ 17 h 20"/>
                  <a:gd name="T2" fmla="*/ 21 w 27"/>
                  <a:gd name="T3" fmla="*/ 17 h 20"/>
                  <a:gd name="T4" fmla="*/ 10 w 27"/>
                  <a:gd name="T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20">
                    <a:moveTo>
                      <a:pt x="15" y="17"/>
                    </a:moveTo>
                    <a:cubicBezTo>
                      <a:pt x="17" y="17"/>
                      <a:pt x="19" y="17"/>
                      <a:pt x="21" y="17"/>
                    </a:cubicBezTo>
                    <a:cubicBezTo>
                      <a:pt x="27" y="0"/>
                      <a:pt x="0" y="6"/>
                      <a:pt x="10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32" name="Freeform 542"/>
              <p:cNvSpPr>
                <a:spLocks/>
              </p:cNvSpPr>
              <p:nvPr/>
            </p:nvSpPr>
            <p:spPr bwMode="auto">
              <a:xfrm>
                <a:off x="4298" y="1367"/>
                <a:ext cx="6" cy="1"/>
              </a:xfrm>
              <a:custGeom>
                <a:avLst/>
                <a:gdLst>
                  <a:gd name="T0" fmla="*/ 0 w 4"/>
                  <a:gd name="T1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0" y="0"/>
                      <a:pt x="0" y="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33" name="Freeform 543"/>
              <p:cNvSpPr>
                <a:spLocks/>
              </p:cNvSpPr>
              <p:nvPr/>
            </p:nvSpPr>
            <p:spPr bwMode="auto">
              <a:xfrm>
                <a:off x="4200" y="1008"/>
                <a:ext cx="25" cy="34"/>
              </a:xfrm>
              <a:custGeom>
                <a:avLst/>
                <a:gdLst>
                  <a:gd name="T0" fmla="*/ 6 w 17"/>
                  <a:gd name="T1" fmla="*/ 5 h 23"/>
                  <a:gd name="T2" fmla="*/ 14 w 17"/>
                  <a:gd name="T3" fmla="*/ 21 h 23"/>
                  <a:gd name="T4" fmla="*/ 4 w 17"/>
                  <a:gd name="T5" fmla="*/ 0 h 23"/>
                  <a:gd name="T6" fmla="*/ 2 w 17"/>
                  <a:gd name="T7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3">
                    <a:moveTo>
                      <a:pt x="6" y="5"/>
                    </a:moveTo>
                    <a:cubicBezTo>
                      <a:pt x="0" y="10"/>
                      <a:pt x="6" y="23"/>
                      <a:pt x="14" y="21"/>
                    </a:cubicBezTo>
                    <a:cubicBezTo>
                      <a:pt x="17" y="13"/>
                      <a:pt x="10" y="5"/>
                      <a:pt x="4" y="0"/>
                    </a:cubicBezTo>
                    <a:cubicBezTo>
                      <a:pt x="3" y="0"/>
                      <a:pt x="2" y="1"/>
                      <a:pt x="2" y="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34" name="Freeform 544"/>
              <p:cNvSpPr>
                <a:spLocks/>
              </p:cNvSpPr>
              <p:nvPr/>
            </p:nvSpPr>
            <p:spPr bwMode="auto">
              <a:xfrm>
                <a:off x="4140" y="988"/>
                <a:ext cx="55" cy="42"/>
              </a:xfrm>
              <a:custGeom>
                <a:avLst/>
                <a:gdLst>
                  <a:gd name="T0" fmla="*/ 13 w 37"/>
                  <a:gd name="T1" fmla="*/ 6 h 28"/>
                  <a:gd name="T2" fmla="*/ 22 w 37"/>
                  <a:gd name="T3" fmla="*/ 26 h 28"/>
                  <a:gd name="T4" fmla="*/ 8 w 37"/>
                  <a:gd name="T5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28">
                    <a:moveTo>
                      <a:pt x="13" y="6"/>
                    </a:moveTo>
                    <a:cubicBezTo>
                      <a:pt x="0" y="2"/>
                      <a:pt x="15" y="28"/>
                      <a:pt x="22" y="26"/>
                    </a:cubicBezTo>
                    <a:cubicBezTo>
                      <a:pt x="37" y="21"/>
                      <a:pt x="8" y="0"/>
                      <a:pt x="8" y="1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35" name="Freeform 545"/>
              <p:cNvSpPr>
                <a:spLocks/>
              </p:cNvSpPr>
              <p:nvPr/>
            </p:nvSpPr>
            <p:spPr bwMode="auto">
              <a:xfrm>
                <a:off x="4145" y="1030"/>
                <a:ext cx="28" cy="30"/>
              </a:xfrm>
              <a:custGeom>
                <a:avLst/>
                <a:gdLst>
                  <a:gd name="T0" fmla="*/ 7 w 19"/>
                  <a:gd name="T1" fmla="*/ 17 h 20"/>
                  <a:gd name="T2" fmla="*/ 15 w 19"/>
                  <a:gd name="T3" fmla="*/ 8 h 20"/>
                  <a:gd name="T4" fmla="*/ 1 w 19"/>
                  <a:gd name="T5" fmla="*/ 1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20">
                    <a:moveTo>
                      <a:pt x="7" y="17"/>
                    </a:moveTo>
                    <a:cubicBezTo>
                      <a:pt x="13" y="20"/>
                      <a:pt x="19" y="14"/>
                      <a:pt x="15" y="8"/>
                    </a:cubicBezTo>
                    <a:cubicBezTo>
                      <a:pt x="9" y="0"/>
                      <a:pt x="0" y="10"/>
                      <a:pt x="1" y="1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36" name="Freeform 546"/>
              <p:cNvSpPr>
                <a:spLocks/>
              </p:cNvSpPr>
              <p:nvPr/>
            </p:nvSpPr>
            <p:spPr bwMode="auto">
              <a:xfrm>
                <a:off x="4340" y="1110"/>
                <a:ext cx="20" cy="27"/>
              </a:xfrm>
              <a:custGeom>
                <a:avLst/>
                <a:gdLst>
                  <a:gd name="T0" fmla="*/ 0 w 14"/>
                  <a:gd name="T1" fmla="*/ 8 h 18"/>
                  <a:gd name="T2" fmla="*/ 13 w 14"/>
                  <a:gd name="T3" fmla="*/ 7 h 18"/>
                  <a:gd name="T4" fmla="*/ 5 w 14"/>
                  <a:gd name="T5" fmla="*/ 2 h 18"/>
                  <a:gd name="T6" fmla="*/ 2 w 14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8">
                    <a:moveTo>
                      <a:pt x="0" y="8"/>
                    </a:moveTo>
                    <a:cubicBezTo>
                      <a:pt x="2" y="14"/>
                      <a:pt x="14" y="16"/>
                      <a:pt x="13" y="7"/>
                    </a:cubicBezTo>
                    <a:cubicBezTo>
                      <a:pt x="13" y="4"/>
                      <a:pt x="9" y="0"/>
                      <a:pt x="5" y="2"/>
                    </a:cubicBezTo>
                    <a:cubicBezTo>
                      <a:pt x="1" y="3"/>
                      <a:pt x="2" y="15"/>
                      <a:pt x="2" y="1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37" name="Freeform 547"/>
              <p:cNvSpPr>
                <a:spLocks/>
              </p:cNvSpPr>
              <p:nvPr/>
            </p:nvSpPr>
            <p:spPr bwMode="auto">
              <a:xfrm>
                <a:off x="4359" y="1146"/>
                <a:ext cx="31" cy="39"/>
              </a:xfrm>
              <a:custGeom>
                <a:avLst/>
                <a:gdLst>
                  <a:gd name="T0" fmla="*/ 3 w 21"/>
                  <a:gd name="T1" fmla="*/ 17 h 26"/>
                  <a:gd name="T2" fmla="*/ 20 w 21"/>
                  <a:gd name="T3" fmla="*/ 11 h 26"/>
                  <a:gd name="T4" fmla="*/ 12 w 21"/>
                  <a:gd name="T5" fmla="*/ 0 h 26"/>
                  <a:gd name="T6" fmla="*/ 0 w 21"/>
                  <a:gd name="T7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6">
                    <a:moveTo>
                      <a:pt x="3" y="17"/>
                    </a:moveTo>
                    <a:cubicBezTo>
                      <a:pt x="4" y="26"/>
                      <a:pt x="19" y="19"/>
                      <a:pt x="20" y="11"/>
                    </a:cubicBezTo>
                    <a:cubicBezTo>
                      <a:pt x="21" y="6"/>
                      <a:pt x="18" y="0"/>
                      <a:pt x="12" y="0"/>
                    </a:cubicBezTo>
                    <a:cubicBezTo>
                      <a:pt x="4" y="0"/>
                      <a:pt x="2" y="10"/>
                      <a:pt x="0" y="1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38" name="Freeform 548"/>
              <p:cNvSpPr>
                <a:spLocks/>
              </p:cNvSpPr>
              <p:nvPr/>
            </p:nvSpPr>
            <p:spPr bwMode="auto">
              <a:xfrm>
                <a:off x="4311" y="1134"/>
                <a:ext cx="51" cy="46"/>
              </a:xfrm>
              <a:custGeom>
                <a:avLst/>
                <a:gdLst>
                  <a:gd name="T0" fmla="*/ 6 w 34"/>
                  <a:gd name="T1" fmla="*/ 15 h 31"/>
                  <a:gd name="T2" fmla="*/ 3 w 34"/>
                  <a:gd name="T3" fmla="*/ 14 h 31"/>
                  <a:gd name="T4" fmla="*/ 24 w 34"/>
                  <a:gd name="T5" fmla="*/ 24 h 31"/>
                  <a:gd name="T6" fmla="*/ 0 w 34"/>
                  <a:gd name="T7" fmla="*/ 1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1">
                    <a:moveTo>
                      <a:pt x="6" y="15"/>
                    </a:moveTo>
                    <a:cubicBezTo>
                      <a:pt x="5" y="14"/>
                      <a:pt x="5" y="13"/>
                      <a:pt x="3" y="14"/>
                    </a:cubicBezTo>
                    <a:cubicBezTo>
                      <a:pt x="6" y="20"/>
                      <a:pt x="17" y="31"/>
                      <a:pt x="24" y="24"/>
                    </a:cubicBezTo>
                    <a:cubicBezTo>
                      <a:pt x="34" y="14"/>
                      <a:pt x="9" y="0"/>
                      <a:pt x="0" y="1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39" name="Freeform 549"/>
              <p:cNvSpPr>
                <a:spLocks/>
              </p:cNvSpPr>
              <p:nvPr/>
            </p:nvSpPr>
            <p:spPr bwMode="auto">
              <a:xfrm>
                <a:off x="4283" y="1089"/>
                <a:ext cx="52" cy="44"/>
              </a:xfrm>
              <a:custGeom>
                <a:avLst/>
                <a:gdLst>
                  <a:gd name="T0" fmla="*/ 3 w 35"/>
                  <a:gd name="T1" fmla="*/ 6 h 29"/>
                  <a:gd name="T2" fmla="*/ 17 w 35"/>
                  <a:gd name="T3" fmla="*/ 26 h 29"/>
                  <a:gd name="T4" fmla="*/ 8 w 35"/>
                  <a:gd name="T5" fmla="*/ 1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" h="29">
                    <a:moveTo>
                      <a:pt x="3" y="6"/>
                    </a:moveTo>
                    <a:cubicBezTo>
                      <a:pt x="0" y="14"/>
                      <a:pt x="4" y="29"/>
                      <a:pt x="17" y="26"/>
                    </a:cubicBezTo>
                    <a:cubicBezTo>
                      <a:pt x="35" y="21"/>
                      <a:pt x="13" y="0"/>
                      <a:pt x="8" y="1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40" name="Freeform 550"/>
              <p:cNvSpPr>
                <a:spLocks/>
              </p:cNvSpPr>
              <p:nvPr/>
            </p:nvSpPr>
            <p:spPr bwMode="auto">
              <a:xfrm>
                <a:off x="4256" y="1137"/>
                <a:ext cx="32" cy="33"/>
              </a:xfrm>
              <a:custGeom>
                <a:avLst/>
                <a:gdLst>
                  <a:gd name="T0" fmla="*/ 2 w 21"/>
                  <a:gd name="T1" fmla="*/ 17 h 22"/>
                  <a:gd name="T2" fmla="*/ 17 w 21"/>
                  <a:gd name="T3" fmla="*/ 15 h 22"/>
                  <a:gd name="T4" fmla="*/ 1 w 21"/>
                  <a:gd name="T5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22">
                    <a:moveTo>
                      <a:pt x="2" y="17"/>
                    </a:moveTo>
                    <a:cubicBezTo>
                      <a:pt x="1" y="19"/>
                      <a:pt x="14" y="22"/>
                      <a:pt x="17" y="15"/>
                    </a:cubicBezTo>
                    <a:cubicBezTo>
                      <a:pt x="21" y="2"/>
                      <a:pt x="0" y="0"/>
                      <a:pt x="1" y="1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41" name="Freeform 551"/>
              <p:cNvSpPr>
                <a:spLocks/>
              </p:cNvSpPr>
              <p:nvPr/>
            </p:nvSpPr>
            <p:spPr bwMode="auto">
              <a:xfrm>
                <a:off x="4311" y="1176"/>
                <a:ext cx="45" cy="37"/>
              </a:xfrm>
              <a:custGeom>
                <a:avLst/>
                <a:gdLst>
                  <a:gd name="T0" fmla="*/ 6 w 30"/>
                  <a:gd name="T1" fmla="*/ 10 h 25"/>
                  <a:gd name="T2" fmla="*/ 19 w 30"/>
                  <a:gd name="T3" fmla="*/ 22 h 25"/>
                  <a:gd name="T4" fmla="*/ 11 w 30"/>
                  <a:gd name="T5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25">
                    <a:moveTo>
                      <a:pt x="6" y="10"/>
                    </a:moveTo>
                    <a:cubicBezTo>
                      <a:pt x="0" y="14"/>
                      <a:pt x="13" y="25"/>
                      <a:pt x="19" y="22"/>
                    </a:cubicBezTo>
                    <a:cubicBezTo>
                      <a:pt x="30" y="16"/>
                      <a:pt x="12" y="0"/>
                      <a:pt x="11" y="1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42" name="Freeform 552"/>
              <p:cNvSpPr>
                <a:spLocks/>
              </p:cNvSpPr>
              <p:nvPr/>
            </p:nvSpPr>
            <p:spPr bwMode="auto">
              <a:xfrm>
                <a:off x="4011" y="1507"/>
                <a:ext cx="39" cy="43"/>
              </a:xfrm>
              <a:custGeom>
                <a:avLst/>
                <a:gdLst>
                  <a:gd name="T0" fmla="*/ 11 w 26"/>
                  <a:gd name="T1" fmla="*/ 7 h 29"/>
                  <a:gd name="T2" fmla="*/ 23 w 26"/>
                  <a:gd name="T3" fmla="*/ 22 h 29"/>
                  <a:gd name="T4" fmla="*/ 7 w 26"/>
                  <a:gd name="T5" fmla="*/ 1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9">
                    <a:moveTo>
                      <a:pt x="11" y="7"/>
                    </a:moveTo>
                    <a:cubicBezTo>
                      <a:pt x="0" y="8"/>
                      <a:pt x="8" y="29"/>
                      <a:pt x="23" y="22"/>
                    </a:cubicBezTo>
                    <a:cubicBezTo>
                      <a:pt x="26" y="11"/>
                      <a:pt x="7" y="0"/>
                      <a:pt x="7" y="1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43" name="Freeform 553"/>
              <p:cNvSpPr>
                <a:spLocks/>
              </p:cNvSpPr>
              <p:nvPr/>
            </p:nvSpPr>
            <p:spPr bwMode="auto">
              <a:xfrm>
                <a:off x="4035" y="1520"/>
                <a:ext cx="58" cy="58"/>
              </a:xfrm>
              <a:custGeom>
                <a:avLst/>
                <a:gdLst>
                  <a:gd name="T0" fmla="*/ 24 w 39"/>
                  <a:gd name="T1" fmla="*/ 8 h 39"/>
                  <a:gd name="T2" fmla="*/ 19 w 39"/>
                  <a:gd name="T3" fmla="*/ 39 h 39"/>
                  <a:gd name="T4" fmla="*/ 35 w 39"/>
                  <a:gd name="T5" fmla="*/ 13 h 39"/>
                  <a:gd name="T6" fmla="*/ 14 w 39"/>
                  <a:gd name="T7" fmla="*/ 1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39">
                    <a:moveTo>
                      <a:pt x="24" y="8"/>
                    </a:moveTo>
                    <a:cubicBezTo>
                      <a:pt x="10" y="8"/>
                      <a:pt x="0" y="39"/>
                      <a:pt x="19" y="39"/>
                    </a:cubicBezTo>
                    <a:cubicBezTo>
                      <a:pt x="30" y="39"/>
                      <a:pt x="39" y="22"/>
                      <a:pt x="35" y="13"/>
                    </a:cubicBezTo>
                    <a:cubicBezTo>
                      <a:pt x="31" y="0"/>
                      <a:pt x="17" y="6"/>
                      <a:pt x="14" y="1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44" name="Freeform 554"/>
              <p:cNvSpPr>
                <a:spLocks/>
              </p:cNvSpPr>
              <p:nvPr/>
            </p:nvSpPr>
            <p:spPr bwMode="auto">
              <a:xfrm>
                <a:off x="4112" y="1504"/>
                <a:ext cx="30" cy="33"/>
              </a:xfrm>
              <a:custGeom>
                <a:avLst/>
                <a:gdLst>
                  <a:gd name="T0" fmla="*/ 0 w 20"/>
                  <a:gd name="T1" fmla="*/ 17 h 22"/>
                  <a:gd name="T2" fmla="*/ 16 w 20"/>
                  <a:gd name="T3" fmla="*/ 16 h 22"/>
                  <a:gd name="T4" fmla="*/ 14 w 20"/>
                  <a:gd name="T5" fmla="*/ 3 h 22"/>
                  <a:gd name="T6" fmla="*/ 0 w 20"/>
                  <a:gd name="T7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2">
                    <a:moveTo>
                      <a:pt x="0" y="17"/>
                    </a:moveTo>
                    <a:cubicBezTo>
                      <a:pt x="1" y="22"/>
                      <a:pt x="13" y="21"/>
                      <a:pt x="16" y="16"/>
                    </a:cubicBezTo>
                    <a:cubicBezTo>
                      <a:pt x="20" y="12"/>
                      <a:pt x="20" y="5"/>
                      <a:pt x="14" y="3"/>
                    </a:cubicBezTo>
                    <a:cubicBezTo>
                      <a:pt x="6" y="0"/>
                      <a:pt x="2" y="15"/>
                      <a:pt x="0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45" name="Freeform 555"/>
              <p:cNvSpPr>
                <a:spLocks/>
              </p:cNvSpPr>
              <p:nvPr/>
            </p:nvSpPr>
            <p:spPr bwMode="auto">
              <a:xfrm>
                <a:off x="4085" y="1574"/>
                <a:ext cx="46" cy="56"/>
              </a:xfrm>
              <a:custGeom>
                <a:avLst/>
                <a:gdLst>
                  <a:gd name="T0" fmla="*/ 7 w 31"/>
                  <a:gd name="T1" fmla="*/ 29 h 38"/>
                  <a:gd name="T2" fmla="*/ 15 w 31"/>
                  <a:gd name="T3" fmla="*/ 32 h 38"/>
                  <a:gd name="T4" fmla="*/ 2 w 31"/>
                  <a:gd name="T5" fmla="*/ 2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38">
                    <a:moveTo>
                      <a:pt x="7" y="29"/>
                    </a:moveTo>
                    <a:cubicBezTo>
                      <a:pt x="0" y="35"/>
                      <a:pt x="10" y="38"/>
                      <a:pt x="15" y="32"/>
                    </a:cubicBezTo>
                    <a:cubicBezTo>
                      <a:pt x="31" y="16"/>
                      <a:pt x="0" y="0"/>
                      <a:pt x="2" y="2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46" name="Freeform 556"/>
              <p:cNvSpPr>
                <a:spLocks/>
              </p:cNvSpPr>
              <p:nvPr/>
            </p:nvSpPr>
            <p:spPr bwMode="auto">
              <a:xfrm>
                <a:off x="4161" y="1452"/>
                <a:ext cx="45" cy="61"/>
              </a:xfrm>
              <a:custGeom>
                <a:avLst/>
                <a:gdLst>
                  <a:gd name="T0" fmla="*/ 8 w 30"/>
                  <a:gd name="T1" fmla="*/ 23 h 41"/>
                  <a:gd name="T2" fmla="*/ 21 w 30"/>
                  <a:gd name="T3" fmla="*/ 33 h 41"/>
                  <a:gd name="T4" fmla="*/ 0 w 30"/>
                  <a:gd name="T5" fmla="*/ 2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41">
                    <a:moveTo>
                      <a:pt x="8" y="23"/>
                    </a:moveTo>
                    <a:cubicBezTo>
                      <a:pt x="4" y="30"/>
                      <a:pt x="13" y="41"/>
                      <a:pt x="21" y="33"/>
                    </a:cubicBezTo>
                    <a:cubicBezTo>
                      <a:pt x="30" y="24"/>
                      <a:pt x="7" y="0"/>
                      <a:pt x="0" y="2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47" name="Freeform 557"/>
              <p:cNvSpPr>
                <a:spLocks/>
              </p:cNvSpPr>
              <p:nvPr/>
            </p:nvSpPr>
            <p:spPr bwMode="auto">
              <a:xfrm>
                <a:off x="4134" y="1504"/>
                <a:ext cx="54" cy="62"/>
              </a:xfrm>
              <a:custGeom>
                <a:avLst/>
                <a:gdLst>
                  <a:gd name="T0" fmla="*/ 21 w 36"/>
                  <a:gd name="T1" fmla="*/ 20 h 42"/>
                  <a:gd name="T2" fmla="*/ 17 w 36"/>
                  <a:gd name="T3" fmla="*/ 40 h 42"/>
                  <a:gd name="T4" fmla="*/ 33 w 36"/>
                  <a:gd name="T5" fmla="*/ 16 h 42"/>
                  <a:gd name="T6" fmla="*/ 8 w 36"/>
                  <a:gd name="T7" fmla="*/ 2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2">
                    <a:moveTo>
                      <a:pt x="21" y="20"/>
                    </a:moveTo>
                    <a:cubicBezTo>
                      <a:pt x="15" y="5"/>
                      <a:pt x="0" y="36"/>
                      <a:pt x="17" y="40"/>
                    </a:cubicBezTo>
                    <a:cubicBezTo>
                      <a:pt x="28" y="42"/>
                      <a:pt x="36" y="25"/>
                      <a:pt x="33" y="16"/>
                    </a:cubicBezTo>
                    <a:cubicBezTo>
                      <a:pt x="26" y="0"/>
                      <a:pt x="11" y="9"/>
                      <a:pt x="8" y="2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48" name="Freeform 558"/>
              <p:cNvSpPr>
                <a:spLocks/>
              </p:cNvSpPr>
              <p:nvPr/>
            </p:nvSpPr>
            <p:spPr bwMode="auto">
              <a:xfrm>
                <a:off x="4094" y="1535"/>
                <a:ext cx="48" cy="55"/>
              </a:xfrm>
              <a:custGeom>
                <a:avLst/>
                <a:gdLst>
                  <a:gd name="T0" fmla="*/ 6 w 32"/>
                  <a:gd name="T1" fmla="*/ 16 h 37"/>
                  <a:gd name="T2" fmla="*/ 1 w 32"/>
                  <a:gd name="T3" fmla="*/ 20 h 37"/>
                  <a:gd name="T4" fmla="*/ 7 w 32"/>
                  <a:gd name="T5" fmla="*/ 29 h 37"/>
                  <a:gd name="T6" fmla="*/ 32 w 32"/>
                  <a:gd name="T7" fmla="*/ 16 h 37"/>
                  <a:gd name="T8" fmla="*/ 6 w 32"/>
                  <a:gd name="T9" fmla="*/ 2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7">
                    <a:moveTo>
                      <a:pt x="6" y="16"/>
                    </a:moveTo>
                    <a:cubicBezTo>
                      <a:pt x="3" y="15"/>
                      <a:pt x="1" y="16"/>
                      <a:pt x="1" y="20"/>
                    </a:cubicBezTo>
                    <a:cubicBezTo>
                      <a:pt x="0" y="22"/>
                      <a:pt x="6" y="29"/>
                      <a:pt x="7" y="29"/>
                    </a:cubicBezTo>
                    <a:cubicBezTo>
                      <a:pt x="17" y="37"/>
                      <a:pt x="29" y="28"/>
                      <a:pt x="32" y="16"/>
                    </a:cubicBezTo>
                    <a:cubicBezTo>
                      <a:pt x="22" y="0"/>
                      <a:pt x="5" y="12"/>
                      <a:pt x="6" y="2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49" name="Freeform 559"/>
              <p:cNvSpPr>
                <a:spLocks/>
              </p:cNvSpPr>
              <p:nvPr/>
            </p:nvSpPr>
            <p:spPr bwMode="auto">
              <a:xfrm>
                <a:off x="4169" y="1427"/>
                <a:ext cx="101" cy="70"/>
              </a:xfrm>
              <a:custGeom>
                <a:avLst/>
                <a:gdLst>
                  <a:gd name="T0" fmla="*/ 24 w 68"/>
                  <a:gd name="T1" fmla="*/ 23 h 47"/>
                  <a:gd name="T2" fmla="*/ 52 w 68"/>
                  <a:gd name="T3" fmla="*/ 33 h 47"/>
                  <a:gd name="T4" fmla="*/ 25 w 68"/>
                  <a:gd name="T5" fmla="*/ 3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47">
                    <a:moveTo>
                      <a:pt x="24" y="23"/>
                    </a:moveTo>
                    <a:cubicBezTo>
                      <a:pt x="24" y="35"/>
                      <a:pt x="46" y="47"/>
                      <a:pt x="52" y="33"/>
                    </a:cubicBezTo>
                    <a:cubicBezTo>
                      <a:pt x="68" y="0"/>
                      <a:pt x="0" y="15"/>
                      <a:pt x="25" y="3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50" name="Freeform 560"/>
              <p:cNvSpPr>
                <a:spLocks/>
              </p:cNvSpPr>
              <p:nvPr/>
            </p:nvSpPr>
            <p:spPr bwMode="auto">
              <a:xfrm>
                <a:off x="4271" y="1430"/>
                <a:ext cx="61" cy="58"/>
              </a:xfrm>
              <a:custGeom>
                <a:avLst/>
                <a:gdLst>
                  <a:gd name="T0" fmla="*/ 21 w 41"/>
                  <a:gd name="T1" fmla="*/ 15 h 39"/>
                  <a:gd name="T2" fmla="*/ 20 w 41"/>
                  <a:gd name="T3" fmla="*/ 36 h 39"/>
                  <a:gd name="T4" fmla="*/ 33 w 41"/>
                  <a:gd name="T5" fmla="*/ 14 h 39"/>
                  <a:gd name="T6" fmla="*/ 8 w 41"/>
                  <a:gd name="T7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39">
                    <a:moveTo>
                      <a:pt x="21" y="15"/>
                    </a:moveTo>
                    <a:cubicBezTo>
                      <a:pt x="9" y="7"/>
                      <a:pt x="0" y="33"/>
                      <a:pt x="20" y="36"/>
                    </a:cubicBezTo>
                    <a:cubicBezTo>
                      <a:pt x="35" y="39"/>
                      <a:pt x="41" y="26"/>
                      <a:pt x="33" y="14"/>
                    </a:cubicBezTo>
                    <a:cubicBezTo>
                      <a:pt x="24" y="0"/>
                      <a:pt x="2" y="5"/>
                      <a:pt x="8" y="2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51" name="Freeform 561"/>
              <p:cNvSpPr>
                <a:spLocks/>
              </p:cNvSpPr>
              <p:nvPr/>
            </p:nvSpPr>
            <p:spPr bwMode="auto">
              <a:xfrm>
                <a:off x="4381" y="1427"/>
                <a:ext cx="8" cy="6"/>
              </a:xfrm>
              <a:custGeom>
                <a:avLst/>
                <a:gdLst>
                  <a:gd name="T0" fmla="*/ 2 w 5"/>
                  <a:gd name="T1" fmla="*/ 4 h 4"/>
                  <a:gd name="T2" fmla="*/ 5 w 5"/>
                  <a:gd name="T3" fmla="*/ 0 h 4"/>
                  <a:gd name="T4" fmla="*/ 4 w 5"/>
                  <a:gd name="T5" fmla="*/ 3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0" y="4"/>
                      <a:pt x="4" y="1"/>
                      <a:pt x="5" y="0"/>
                    </a:cubicBezTo>
                    <a:cubicBezTo>
                      <a:pt x="5" y="1"/>
                      <a:pt x="5" y="2"/>
                      <a:pt x="4" y="3"/>
                    </a:cubicBezTo>
                    <a:cubicBezTo>
                      <a:pt x="3" y="3"/>
                      <a:pt x="3" y="3"/>
                      <a:pt x="2" y="4"/>
                    </a:cubicBezTo>
                    <a:close/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52" name="Freeform 562"/>
              <p:cNvSpPr>
                <a:spLocks/>
              </p:cNvSpPr>
              <p:nvPr/>
            </p:nvSpPr>
            <p:spPr bwMode="auto">
              <a:xfrm>
                <a:off x="4355" y="1341"/>
                <a:ext cx="47" cy="60"/>
              </a:xfrm>
              <a:custGeom>
                <a:avLst/>
                <a:gdLst>
                  <a:gd name="T0" fmla="*/ 9 w 32"/>
                  <a:gd name="T1" fmla="*/ 18 h 41"/>
                  <a:gd name="T2" fmla="*/ 5 w 32"/>
                  <a:gd name="T3" fmla="*/ 17 h 41"/>
                  <a:gd name="T4" fmla="*/ 13 w 32"/>
                  <a:gd name="T5" fmla="*/ 41 h 41"/>
                  <a:gd name="T6" fmla="*/ 3 w 32"/>
                  <a:gd name="T7" fmla="*/ 2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1">
                    <a:moveTo>
                      <a:pt x="9" y="18"/>
                    </a:moveTo>
                    <a:cubicBezTo>
                      <a:pt x="8" y="17"/>
                      <a:pt x="6" y="17"/>
                      <a:pt x="5" y="17"/>
                    </a:cubicBezTo>
                    <a:cubicBezTo>
                      <a:pt x="0" y="25"/>
                      <a:pt x="7" y="36"/>
                      <a:pt x="13" y="41"/>
                    </a:cubicBezTo>
                    <a:cubicBezTo>
                      <a:pt x="32" y="29"/>
                      <a:pt x="6" y="0"/>
                      <a:pt x="3" y="2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53" name="Freeform 563"/>
              <p:cNvSpPr>
                <a:spLocks/>
              </p:cNvSpPr>
              <p:nvPr/>
            </p:nvSpPr>
            <p:spPr bwMode="auto">
              <a:xfrm>
                <a:off x="4291" y="1335"/>
                <a:ext cx="99" cy="102"/>
              </a:xfrm>
              <a:custGeom>
                <a:avLst/>
                <a:gdLst>
                  <a:gd name="T0" fmla="*/ 28 w 67"/>
                  <a:gd name="T1" fmla="*/ 40 h 69"/>
                  <a:gd name="T2" fmla="*/ 32 w 67"/>
                  <a:gd name="T3" fmla="*/ 67 h 69"/>
                  <a:gd name="T4" fmla="*/ 20 w 67"/>
                  <a:gd name="T5" fmla="*/ 3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" h="69">
                    <a:moveTo>
                      <a:pt x="28" y="40"/>
                    </a:moveTo>
                    <a:cubicBezTo>
                      <a:pt x="24" y="33"/>
                      <a:pt x="0" y="65"/>
                      <a:pt x="32" y="67"/>
                    </a:cubicBezTo>
                    <a:cubicBezTo>
                      <a:pt x="67" y="69"/>
                      <a:pt x="25" y="0"/>
                      <a:pt x="20" y="3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54" name="Freeform 564"/>
              <p:cNvSpPr>
                <a:spLocks/>
              </p:cNvSpPr>
              <p:nvPr/>
            </p:nvSpPr>
            <p:spPr bwMode="auto">
              <a:xfrm>
                <a:off x="4243" y="1363"/>
                <a:ext cx="51" cy="64"/>
              </a:xfrm>
              <a:custGeom>
                <a:avLst/>
                <a:gdLst>
                  <a:gd name="T0" fmla="*/ 3 w 34"/>
                  <a:gd name="T1" fmla="*/ 21 h 43"/>
                  <a:gd name="T2" fmla="*/ 34 w 34"/>
                  <a:gd name="T3" fmla="*/ 18 h 43"/>
                  <a:gd name="T4" fmla="*/ 21 w 34"/>
                  <a:gd name="T5" fmla="*/ 1 h 43"/>
                  <a:gd name="T6" fmla="*/ 2 w 34"/>
                  <a:gd name="T7" fmla="*/ 2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43">
                    <a:moveTo>
                      <a:pt x="3" y="21"/>
                    </a:moveTo>
                    <a:cubicBezTo>
                      <a:pt x="0" y="29"/>
                      <a:pt x="34" y="43"/>
                      <a:pt x="34" y="18"/>
                    </a:cubicBezTo>
                    <a:cubicBezTo>
                      <a:pt x="34" y="11"/>
                      <a:pt x="30" y="1"/>
                      <a:pt x="21" y="1"/>
                    </a:cubicBezTo>
                    <a:cubicBezTo>
                      <a:pt x="11" y="0"/>
                      <a:pt x="5" y="16"/>
                      <a:pt x="2" y="2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55" name="Freeform 565"/>
              <p:cNvSpPr>
                <a:spLocks/>
              </p:cNvSpPr>
              <p:nvPr/>
            </p:nvSpPr>
            <p:spPr bwMode="auto">
              <a:xfrm>
                <a:off x="4200" y="1388"/>
                <a:ext cx="53" cy="34"/>
              </a:xfrm>
              <a:custGeom>
                <a:avLst/>
                <a:gdLst>
                  <a:gd name="T0" fmla="*/ 8 w 36"/>
                  <a:gd name="T1" fmla="*/ 10 h 23"/>
                  <a:gd name="T2" fmla="*/ 20 w 36"/>
                  <a:gd name="T3" fmla="*/ 21 h 23"/>
                  <a:gd name="T4" fmla="*/ 9 w 36"/>
                  <a:gd name="T5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23">
                    <a:moveTo>
                      <a:pt x="8" y="10"/>
                    </a:moveTo>
                    <a:cubicBezTo>
                      <a:pt x="0" y="10"/>
                      <a:pt x="13" y="23"/>
                      <a:pt x="20" y="21"/>
                    </a:cubicBezTo>
                    <a:cubicBezTo>
                      <a:pt x="36" y="17"/>
                      <a:pt x="22" y="0"/>
                      <a:pt x="9" y="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56" name="Freeform 566"/>
              <p:cNvSpPr>
                <a:spLocks/>
              </p:cNvSpPr>
              <p:nvPr/>
            </p:nvSpPr>
            <p:spPr bwMode="auto">
              <a:xfrm>
                <a:off x="4181" y="1376"/>
                <a:ext cx="43" cy="36"/>
              </a:xfrm>
              <a:custGeom>
                <a:avLst/>
                <a:gdLst>
                  <a:gd name="T0" fmla="*/ 3 w 29"/>
                  <a:gd name="T1" fmla="*/ 2 h 24"/>
                  <a:gd name="T2" fmla="*/ 10 w 29"/>
                  <a:gd name="T3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9" h="24">
                    <a:moveTo>
                      <a:pt x="3" y="2"/>
                    </a:moveTo>
                    <a:cubicBezTo>
                      <a:pt x="0" y="24"/>
                      <a:pt x="29" y="0"/>
                      <a:pt x="10" y="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57" name="Freeform 567"/>
              <p:cNvSpPr>
                <a:spLocks/>
              </p:cNvSpPr>
              <p:nvPr/>
            </p:nvSpPr>
            <p:spPr bwMode="auto">
              <a:xfrm>
                <a:off x="4136" y="1355"/>
                <a:ext cx="49" cy="70"/>
              </a:xfrm>
              <a:custGeom>
                <a:avLst/>
                <a:gdLst>
                  <a:gd name="T0" fmla="*/ 3 w 33"/>
                  <a:gd name="T1" fmla="*/ 33 h 47"/>
                  <a:gd name="T2" fmla="*/ 21 w 33"/>
                  <a:gd name="T3" fmla="*/ 41 h 47"/>
                  <a:gd name="T4" fmla="*/ 3 w 33"/>
                  <a:gd name="T5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47">
                    <a:moveTo>
                      <a:pt x="3" y="33"/>
                    </a:moveTo>
                    <a:cubicBezTo>
                      <a:pt x="0" y="42"/>
                      <a:pt x="15" y="47"/>
                      <a:pt x="21" y="41"/>
                    </a:cubicBezTo>
                    <a:cubicBezTo>
                      <a:pt x="33" y="28"/>
                      <a:pt x="10" y="0"/>
                      <a:pt x="3" y="2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58" name="Freeform 568"/>
              <p:cNvSpPr>
                <a:spLocks/>
              </p:cNvSpPr>
              <p:nvPr/>
            </p:nvSpPr>
            <p:spPr bwMode="auto">
              <a:xfrm>
                <a:off x="4102" y="1425"/>
                <a:ext cx="35" cy="34"/>
              </a:xfrm>
              <a:custGeom>
                <a:avLst/>
                <a:gdLst>
                  <a:gd name="T0" fmla="*/ 0 w 24"/>
                  <a:gd name="T1" fmla="*/ 13 h 23"/>
                  <a:gd name="T2" fmla="*/ 23 w 24"/>
                  <a:gd name="T3" fmla="*/ 10 h 23"/>
                  <a:gd name="T4" fmla="*/ 5 w 24"/>
                  <a:gd name="T5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3">
                    <a:moveTo>
                      <a:pt x="0" y="13"/>
                    </a:moveTo>
                    <a:cubicBezTo>
                      <a:pt x="5" y="19"/>
                      <a:pt x="24" y="23"/>
                      <a:pt x="23" y="10"/>
                    </a:cubicBezTo>
                    <a:cubicBezTo>
                      <a:pt x="22" y="0"/>
                      <a:pt x="7" y="3"/>
                      <a:pt x="5" y="1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59" name="Freeform 569"/>
              <p:cNvSpPr>
                <a:spLocks/>
              </p:cNvSpPr>
              <p:nvPr/>
            </p:nvSpPr>
            <p:spPr bwMode="auto">
              <a:xfrm>
                <a:off x="4039" y="1910"/>
                <a:ext cx="60" cy="81"/>
              </a:xfrm>
              <a:custGeom>
                <a:avLst/>
                <a:gdLst>
                  <a:gd name="T0" fmla="*/ 20 w 40"/>
                  <a:gd name="T1" fmla="*/ 23 h 55"/>
                  <a:gd name="T2" fmla="*/ 19 w 40"/>
                  <a:gd name="T3" fmla="*/ 52 h 55"/>
                  <a:gd name="T4" fmla="*/ 8 w 40"/>
                  <a:gd name="T5" fmla="*/ 2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55">
                    <a:moveTo>
                      <a:pt x="20" y="23"/>
                    </a:moveTo>
                    <a:cubicBezTo>
                      <a:pt x="5" y="17"/>
                      <a:pt x="0" y="55"/>
                      <a:pt x="19" y="52"/>
                    </a:cubicBezTo>
                    <a:cubicBezTo>
                      <a:pt x="38" y="49"/>
                      <a:pt x="40" y="0"/>
                      <a:pt x="8" y="2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60" name="Freeform 570"/>
              <p:cNvSpPr>
                <a:spLocks/>
              </p:cNvSpPr>
              <p:nvPr/>
            </p:nvSpPr>
            <p:spPr bwMode="auto">
              <a:xfrm>
                <a:off x="3999" y="1870"/>
                <a:ext cx="67" cy="55"/>
              </a:xfrm>
              <a:custGeom>
                <a:avLst/>
                <a:gdLst>
                  <a:gd name="T0" fmla="*/ 7 w 45"/>
                  <a:gd name="T1" fmla="*/ 18 h 37"/>
                  <a:gd name="T2" fmla="*/ 26 w 45"/>
                  <a:gd name="T3" fmla="*/ 30 h 37"/>
                  <a:gd name="T4" fmla="*/ 0 w 45"/>
                  <a:gd name="T5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37">
                    <a:moveTo>
                      <a:pt x="7" y="18"/>
                    </a:moveTo>
                    <a:cubicBezTo>
                      <a:pt x="1" y="25"/>
                      <a:pt x="17" y="37"/>
                      <a:pt x="26" y="30"/>
                    </a:cubicBezTo>
                    <a:cubicBezTo>
                      <a:pt x="45" y="15"/>
                      <a:pt x="6" y="0"/>
                      <a:pt x="0" y="2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61" name="Freeform 571"/>
              <p:cNvSpPr>
                <a:spLocks/>
              </p:cNvSpPr>
              <p:nvPr/>
            </p:nvSpPr>
            <p:spPr bwMode="auto">
              <a:xfrm>
                <a:off x="3962" y="1828"/>
                <a:ext cx="65" cy="42"/>
              </a:xfrm>
              <a:custGeom>
                <a:avLst/>
                <a:gdLst>
                  <a:gd name="T0" fmla="*/ 0 w 44"/>
                  <a:gd name="T1" fmla="*/ 13 h 28"/>
                  <a:gd name="T2" fmla="*/ 31 w 44"/>
                  <a:gd name="T3" fmla="*/ 19 h 28"/>
                  <a:gd name="T4" fmla="*/ 4 w 44"/>
                  <a:gd name="T5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28">
                    <a:moveTo>
                      <a:pt x="0" y="13"/>
                    </a:moveTo>
                    <a:cubicBezTo>
                      <a:pt x="0" y="23"/>
                      <a:pt x="24" y="28"/>
                      <a:pt x="31" y="19"/>
                    </a:cubicBezTo>
                    <a:cubicBezTo>
                      <a:pt x="44" y="0"/>
                      <a:pt x="11" y="8"/>
                      <a:pt x="4" y="1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62" name="Freeform 572"/>
              <p:cNvSpPr>
                <a:spLocks/>
              </p:cNvSpPr>
              <p:nvPr/>
            </p:nvSpPr>
            <p:spPr bwMode="auto">
              <a:xfrm>
                <a:off x="3923" y="1884"/>
                <a:ext cx="45" cy="50"/>
              </a:xfrm>
              <a:custGeom>
                <a:avLst/>
                <a:gdLst>
                  <a:gd name="T0" fmla="*/ 14 w 30"/>
                  <a:gd name="T1" fmla="*/ 20 h 33"/>
                  <a:gd name="T2" fmla="*/ 28 w 30"/>
                  <a:gd name="T3" fmla="*/ 18 h 33"/>
                  <a:gd name="T4" fmla="*/ 8 w 30"/>
                  <a:gd name="T5" fmla="*/ 2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33">
                    <a:moveTo>
                      <a:pt x="14" y="20"/>
                    </a:moveTo>
                    <a:cubicBezTo>
                      <a:pt x="14" y="33"/>
                      <a:pt x="30" y="33"/>
                      <a:pt x="28" y="18"/>
                    </a:cubicBezTo>
                    <a:cubicBezTo>
                      <a:pt x="25" y="0"/>
                      <a:pt x="0" y="4"/>
                      <a:pt x="8" y="2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63" name="Freeform 573"/>
              <p:cNvSpPr>
                <a:spLocks/>
              </p:cNvSpPr>
              <p:nvPr/>
            </p:nvSpPr>
            <p:spPr bwMode="auto">
              <a:xfrm>
                <a:off x="3952" y="1926"/>
                <a:ext cx="75" cy="67"/>
              </a:xfrm>
              <a:custGeom>
                <a:avLst/>
                <a:gdLst>
                  <a:gd name="T0" fmla="*/ 26 w 51"/>
                  <a:gd name="T1" fmla="*/ 31 h 45"/>
                  <a:gd name="T2" fmla="*/ 38 w 51"/>
                  <a:gd name="T3" fmla="*/ 20 h 45"/>
                  <a:gd name="T4" fmla="*/ 19 w 51"/>
                  <a:gd name="T5" fmla="*/ 3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1" h="45">
                    <a:moveTo>
                      <a:pt x="26" y="31"/>
                    </a:moveTo>
                    <a:cubicBezTo>
                      <a:pt x="26" y="45"/>
                      <a:pt x="51" y="38"/>
                      <a:pt x="38" y="20"/>
                    </a:cubicBezTo>
                    <a:cubicBezTo>
                      <a:pt x="23" y="0"/>
                      <a:pt x="0" y="29"/>
                      <a:pt x="19" y="3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64" name="Freeform 574"/>
              <p:cNvSpPr>
                <a:spLocks/>
              </p:cNvSpPr>
              <p:nvPr/>
            </p:nvSpPr>
            <p:spPr bwMode="auto">
              <a:xfrm>
                <a:off x="3992" y="1993"/>
                <a:ext cx="32" cy="61"/>
              </a:xfrm>
              <a:custGeom>
                <a:avLst/>
                <a:gdLst>
                  <a:gd name="T0" fmla="*/ 6 w 22"/>
                  <a:gd name="T1" fmla="*/ 28 h 41"/>
                  <a:gd name="T2" fmla="*/ 21 w 22"/>
                  <a:gd name="T3" fmla="*/ 21 h 41"/>
                  <a:gd name="T4" fmla="*/ 6 w 22"/>
                  <a:gd name="T5" fmla="*/ 6 h 41"/>
                  <a:gd name="T6" fmla="*/ 6 w 22"/>
                  <a:gd name="T7" fmla="*/ 3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41">
                    <a:moveTo>
                      <a:pt x="6" y="28"/>
                    </a:moveTo>
                    <a:cubicBezTo>
                      <a:pt x="12" y="41"/>
                      <a:pt x="22" y="34"/>
                      <a:pt x="21" y="21"/>
                    </a:cubicBezTo>
                    <a:cubicBezTo>
                      <a:pt x="21" y="15"/>
                      <a:pt x="15" y="0"/>
                      <a:pt x="6" y="6"/>
                    </a:cubicBezTo>
                    <a:cubicBezTo>
                      <a:pt x="0" y="10"/>
                      <a:pt x="4" y="29"/>
                      <a:pt x="6" y="3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65" name="Freeform 575"/>
              <p:cNvSpPr>
                <a:spLocks/>
              </p:cNvSpPr>
              <p:nvPr/>
            </p:nvSpPr>
            <p:spPr bwMode="auto">
              <a:xfrm>
                <a:off x="3932" y="1974"/>
                <a:ext cx="57" cy="56"/>
              </a:xfrm>
              <a:custGeom>
                <a:avLst/>
                <a:gdLst>
                  <a:gd name="T0" fmla="*/ 5 w 38"/>
                  <a:gd name="T1" fmla="*/ 23 h 38"/>
                  <a:gd name="T2" fmla="*/ 26 w 38"/>
                  <a:gd name="T3" fmla="*/ 32 h 38"/>
                  <a:gd name="T4" fmla="*/ 0 w 38"/>
                  <a:gd name="T5" fmla="*/ 2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38">
                    <a:moveTo>
                      <a:pt x="5" y="23"/>
                    </a:moveTo>
                    <a:cubicBezTo>
                      <a:pt x="0" y="32"/>
                      <a:pt x="20" y="38"/>
                      <a:pt x="26" y="32"/>
                    </a:cubicBezTo>
                    <a:cubicBezTo>
                      <a:pt x="38" y="18"/>
                      <a:pt x="9" y="0"/>
                      <a:pt x="0" y="2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66" name="Freeform 576"/>
              <p:cNvSpPr>
                <a:spLocks/>
              </p:cNvSpPr>
              <p:nvPr/>
            </p:nvSpPr>
            <p:spPr bwMode="auto">
              <a:xfrm>
                <a:off x="3867" y="1944"/>
                <a:ext cx="64" cy="58"/>
              </a:xfrm>
              <a:custGeom>
                <a:avLst/>
                <a:gdLst>
                  <a:gd name="T0" fmla="*/ 10 w 43"/>
                  <a:gd name="T1" fmla="*/ 15 h 39"/>
                  <a:gd name="T2" fmla="*/ 32 w 43"/>
                  <a:gd name="T3" fmla="*/ 24 h 39"/>
                  <a:gd name="T4" fmla="*/ 14 w 43"/>
                  <a:gd name="T5" fmla="*/ 2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39">
                    <a:moveTo>
                      <a:pt x="10" y="15"/>
                    </a:moveTo>
                    <a:cubicBezTo>
                      <a:pt x="7" y="24"/>
                      <a:pt x="26" y="39"/>
                      <a:pt x="32" y="24"/>
                    </a:cubicBezTo>
                    <a:cubicBezTo>
                      <a:pt x="43" y="0"/>
                      <a:pt x="0" y="4"/>
                      <a:pt x="14" y="2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67" name="Freeform 577"/>
              <p:cNvSpPr>
                <a:spLocks/>
              </p:cNvSpPr>
              <p:nvPr/>
            </p:nvSpPr>
            <p:spPr bwMode="auto">
              <a:xfrm>
                <a:off x="3932" y="1932"/>
                <a:ext cx="28" cy="39"/>
              </a:xfrm>
              <a:custGeom>
                <a:avLst/>
                <a:gdLst>
                  <a:gd name="T0" fmla="*/ 8 w 19"/>
                  <a:gd name="T1" fmla="*/ 16 h 26"/>
                  <a:gd name="T2" fmla="*/ 4 w 19"/>
                  <a:gd name="T3" fmla="*/ 16 h 26"/>
                  <a:gd name="T4" fmla="*/ 17 w 19"/>
                  <a:gd name="T5" fmla="*/ 14 h 26"/>
                  <a:gd name="T6" fmla="*/ 0 w 19"/>
                  <a:gd name="T7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6">
                    <a:moveTo>
                      <a:pt x="8" y="16"/>
                    </a:moveTo>
                    <a:cubicBezTo>
                      <a:pt x="7" y="16"/>
                      <a:pt x="5" y="16"/>
                      <a:pt x="4" y="16"/>
                    </a:cubicBezTo>
                    <a:cubicBezTo>
                      <a:pt x="6" y="26"/>
                      <a:pt x="16" y="23"/>
                      <a:pt x="17" y="14"/>
                    </a:cubicBezTo>
                    <a:cubicBezTo>
                      <a:pt x="19" y="0"/>
                      <a:pt x="0" y="3"/>
                      <a:pt x="0" y="1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68" name="Freeform 578"/>
              <p:cNvSpPr>
                <a:spLocks/>
              </p:cNvSpPr>
              <p:nvPr/>
            </p:nvSpPr>
            <p:spPr bwMode="auto">
              <a:xfrm>
                <a:off x="4069" y="1880"/>
                <a:ext cx="34" cy="36"/>
              </a:xfrm>
              <a:custGeom>
                <a:avLst/>
                <a:gdLst>
                  <a:gd name="T0" fmla="*/ 2 w 23"/>
                  <a:gd name="T1" fmla="*/ 13 h 24"/>
                  <a:gd name="T2" fmla="*/ 0 w 23"/>
                  <a:gd name="T3" fmla="*/ 14 h 24"/>
                  <a:gd name="T4" fmla="*/ 15 w 23"/>
                  <a:gd name="T5" fmla="*/ 17 h 24"/>
                  <a:gd name="T6" fmla="*/ 2 w 23"/>
                  <a:gd name="T7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24">
                    <a:moveTo>
                      <a:pt x="2" y="13"/>
                    </a:moveTo>
                    <a:cubicBezTo>
                      <a:pt x="1" y="14"/>
                      <a:pt x="0" y="13"/>
                      <a:pt x="0" y="14"/>
                    </a:cubicBezTo>
                    <a:cubicBezTo>
                      <a:pt x="1" y="22"/>
                      <a:pt x="11" y="24"/>
                      <a:pt x="15" y="17"/>
                    </a:cubicBezTo>
                    <a:cubicBezTo>
                      <a:pt x="23" y="4"/>
                      <a:pt x="4" y="0"/>
                      <a:pt x="2" y="1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69" name="Freeform 579"/>
              <p:cNvSpPr>
                <a:spLocks/>
              </p:cNvSpPr>
              <p:nvPr/>
            </p:nvSpPr>
            <p:spPr bwMode="auto">
              <a:xfrm>
                <a:off x="4166" y="1846"/>
                <a:ext cx="37" cy="38"/>
              </a:xfrm>
              <a:custGeom>
                <a:avLst/>
                <a:gdLst>
                  <a:gd name="T0" fmla="*/ 25 w 25"/>
                  <a:gd name="T1" fmla="*/ 6 h 26"/>
                  <a:gd name="T2" fmla="*/ 7 w 25"/>
                  <a:gd name="T3" fmla="*/ 21 h 26"/>
                  <a:gd name="T4" fmla="*/ 22 w 25"/>
                  <a:gd name="T5" fmla="*/ 10 h 26"/>
                  <a:gd name="T6" fmla="*/ 7 w 25"/>
                  <a:gd name="T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6">
                    <a:moveTo>
                      <a:pt x="25" y="6"/>
                    </a:moveTo>
                    <a:cubicBezTo>
                      <a:pt x="18" y="0"/>
                      <a:pt x="0" y="15"/>
                      <a:pt x="7" y="21"/>
                    </a:cubicBezTo>
                    <a:cubicBezTo>
                      <a:pt x="13" y="26"/>
                      <a:pt x="24" y="17"/>
                      <a:pt x="22" y="10"/>
                    </a:cubicBezTo>
                    <a:cubicBezTo>
                      <a:pt x="20" y="0"/>
                      <a:pt x="10" y="4"/>
                      <a:pt x="7" y="1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70" name="Freeform 580"/>
              <p:cNvSpPr>
                <a:spLocks/>
              </p:cNvSpPr>
              <p:nvPr/>
            </p:nvSpPr>
            <p:spPr bwMode="auto">
              <a:xfrm>
                <a:off x="4221" y="1880"/>
                <a:ext cx="41" cy="33"/>
              </a:xfrm>
              <a:custGeom>
                <a:avLst/>
                <a:gdLst>
                  <a:gd name="T0" fmla="*/ 12 w 28"/>
                  <a:gd name="T1" fmla="*/ 17 h 22"/>
                  <a:gd name="T2" fmla="*/ 21 w 28"/>
                  <a:gd name="T3" fmla="*/ 18 h 22"/>
                  <a:gd name="T4" fmla="*/ 0 w 28"/>
                  <a:gd name="T5" fmla="*/ 1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2">
                    <a:moveTo>
                      <a:pt x="12" y="17"/>
                    </a:moveTo>
                    <a:cubicBezTo>
                      <a:pt x="10" y="15"/>
                      <a:pt x="18" y="22"/>
                      <a:pt x="21" y="18"/>
                    </a:cubicBezTo>
                    <a:cubicBezTo>
                      <a:pt x="28" y="7"/>
                      <a:pt x="2" y="0"/>
                      <a:pt x="0" y="1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71" name="Freeform 581"/>
              <p:cNvSpPr>
                <a:spLocks/>
              </p:cNvSpPr>
              <p:nvPr/>
            </p:nvSpPr>
            <p:spPr bwMode="auto">
              <a:xfrm>
                <a:off x="4157" y="1880"/>
                <a:ext cx="49" cy="59"/>
              </a:xfrm>
              <a:custGeom>
                <a:avLst/>
                <a:gdLst>
                  <a:gd name="T0" fmla="*/ 10 w 33"/>
                  <a:gd name="T1" fmla="*/ 18 h 40"/>
                  <a:gd name="T2" fmla="*/ 6 w 33"/>
                  <a:gd name="T3" fmla="*/ 16 h 40"/>
                  <a:gd name="T4" fmla="*/ 23 w 33"/>
                  <a:gd name="T5" fmla="*/ 30 h 40"/>
                  <a:gd name="T6" fmla="*/ 0 w 33"/>
                  <a:gd name="T7" fmla="*/ 1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40">
                    <a:moveTo>
                      <a:pt x="10" y="18"/>
                    </a:moveTo>
                    <a:cubicBezTo>
                      <a:pt x="9" y="16"/>
                      <a:pt x="7" y="16"/>
                      <a:pt x="6" y="16"/>
                    </a:cubicBezTo>
                    <a:cubicBezTo>
                      <a:pt x="4" y="25"/>
                      <a:pt x="16" y="40"/>
                      <a:pt x="23" y="30"/>
                    </a:cubicBezTo>
                    <a:cubicBezTo>
                      <a:pt x="33" y="17"/>
                      <a:pt x="8" y="0"/>
                      <a:pt x="0" y="1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72" name="Freeform 582"/>
              <p:cNvSpPr>
                <a:spLocks/>
              </p:cNvSpPr>
              <p:nvPr/>
            </p:nvSpPr>
            <p:spPr bwMode="auto">
              <a:xfrm>
                <a:off x="4117" y="1907"/>
                <a:ext cx="35" cy="52"/>
              </a:xfrm>
              <a:custGeom>
                <a:avLst/>
                <a:gdLst>
                  <a:gd name="T0" fmla="*/ 1 w 24"/>
                  <a:gd name="T1" fmla="*/ 14 h 35"/>
                  <a:gd name="T2" fmla="*/ 16 w 24"/>
                  <a:gd name="T3" fmla="*/ 29 h 35"/>
                  <a:gd name="T4" fmla="*/ 4 w 24"/>
                  <a:gd name="T5" fmla="*/ 1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35">
                    <a:moveTo>
                      <a:pt x="1" y="14"/>
                    </a:moveTo>
                    <a:cubicBezTo>
                      <a:pt x="0" y="22"/>
                      <a:pt x="8" y="35"/>
                      <a:pt x="16" y="29"/>
                    </a:cubicBezTo>
                    <a:cubicBezTo>
                      <a:pt x="24" y="23"/>
                      <a:pt x="12" y="0"/>
                      <a:pt x="4" y="1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1686" name="Group 583"/>
            <p:cNvGrpSpPr>
              <a:grpSpLocks/>
            </p:cNvGrpSpPr>
            <p:nvPr/>
          </p:nvGrpSpPr>
          <p:grpSpPr bwMode="auto">
            <a:xfrm>
              <a:off x="3343" y="1080"/>
              <a:ext cx="1193" cy="1732"/>
              <a:chOff x="3343" y="1080"/>
              <a:chExt cx="1193" cy="1732"/>
            </a:xfrm>
          </p:grpSpPr>
          <p:sp>
            <p:nvSpPr>
              <p:cNvPr id="1873" name="Freeform 584"/>
              <p:cNvSpPr>
                <a:spLocks/>
              </p:cNvSpPr>
              <p:nvPr/>
            </p:nvSpPr>
            <p:spPr bwMode="auto">
              <a:xfrm>
                <a:off x="4123" y="1974"/>
                <a:ext cx="53" cy="69"/>
              </a:xfrm>
              <a:custGeom>
                <a:avLst/>
                <a:gdLst>
                  <a:gd name="T0" fmla="*/ 16 w 36"/>
                  <a:gd name="T1" fmla="*/ 19 h 47"/>
                  <a:gd name="T2" fmla="*/ 13 w 36"/>
                  <a:gd name="T3" fmla="*/ 43 h 47"/>
                  <a:gd name="T4" fmla="*/ 31 w 36"/>
                  <a:gd name="T5" fmla="*/ 16 h 47"/>
                  <a:gd name="T6" fmla="*/ 11 w 36"/>
                  <a:gd name="T7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7">
                    <a:moveTo>
                      <a:pt x="16" y="19"/>
                    </a:moveTo>
                    <a:cubicBezTo>
                      <a:pt x="1" y="16"/>
                      <a:pt x="0" y="39"/>
                      <a:pt x="13" y="43"/>
                    </a:cubicBezTo>
                    <a:cubicBezTo>
                      <a:pt x="25" y="47"/>
                      <a:pt x="36" y="26"/>
                      <a:pt x="31" y="16"/>
                    </a:cubicBezTo>
                    <a:cubicBezTo>
                      <a:pt x="22" y="0"/>
                      <a:pt x="13" y="16"/>
                      <a:pt x="11" y="2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74" name="Freeform 585"/>
              <p:cNvSpPr>
                <a:spLocks/>
              </p:cNvSpPr>
              <p:nvPr/>
            </p:nvSpPr>
            <p:spPr bwMode="auto">
              <a:xfrm>
                <a:off x="4203" y="1944"/>
                <a:ext cx="37" cy="42"/>
              </a:xfrm>
              <a:custGeom>
                <a:avLst/>
                <a:gdLst>
                  <a:gd name="T0" fmla="*/ 9 w 25"/>
                  <a:gd name="T1" fmla="*/ 19 h 28"/>
                  <a:gd name="T2" fmla="*/ 21 w 25"/>
                  <a:gd name="T3" fmla="*/ 21 h 28"/>
                  <a:gd name="T4" fmla="*/ 17 w 25"/>
                  <a:gd name="T5" fmla="*/ 2 h 28"/>
                  <a:gd name="T6" fmla="*/ 2 w 25"/>
                  <a:gd name="T7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" h="28">
                    <a:moveTo>
                      <a:pt x="9" y="19"/>
                    </a:moveTo>
                    <a:cubicBezTo>
                      <a:pt x="0" y="26"/>
                      <a:pt x="16" y="28"/>
                      <a:pt x="21" y="21"/>
                    </a:cubicBezTo>
                    <a:cubicBezTo>
                      <a:pt x="25" y="15"/>
                      <a:pt x="25" y="3"/>
                      <a:pt x="17" y="2"/>
                    </a:cubicBezTo>
                    <a:cubicBezTo>
                      <a:pt x="7" y="0"/>
                      <a:pt x="4" y="16"/>
                      <a:pt x="2" y="2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75" name="Freeform 586"/>
              <p:cNvSpPr>
                <a:spLocks/>
              </p:cNvSpPr>
              <p:nvPr/>
            </p:nvSpPr>
            <p:spPr bwMode="auto">
              <a:xfrm>
                <a:off x="4194" y="1996"/>
                <a:ext cx="55" cy="53"/>
              </a:xfrm>
              <a:custGeom>
                <a:avLst/>
                <a:gdLst>
                  <a:gd name="T0" fmla="*/ 6 w 37"/>
                  <a:gd name="T1" fmla="*/ 29 h 36"/>
                  <a:gd name="T2" fmla="*/ 28 w 37"/>
                  <a:gd name="T3" fmla="*/ 28 h 36"/>
                  <a:gd name="T4" fmla="*/ 0 w 37"/>
                  <a:gd name="T5" fmla="*/ 1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36">
                    <a:moveTo>
                      <a:pt x="6" y="29"/>
                    </a:moveTo>
                    <a:cubicBezTo>
                      <a:pt x="13" y="35"/>
                      <a:pt x="23" y="36"/>
                      <a:pt x="28" y="28"/>
                    </a:cubicBezTo>
                    <a:cubicBezTo>
                      <a:pt x="37" y="10"/>
                      <a:pt x="8" y="0"/>
                      <a:pt x="0" y="1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76" name="Freeform 587"/>
              <p:cNvSpPr>
                <a:spLocks/>
              </p:cNvSpPr>
              <p:nvPr/>
            </p:nvSpPr>
            <p:spPr bwMode="auto">
              <a:xfrm>
                <a:off x="4181" y="1980"/>
                <a:ext cx="22" cy="26"/>
              </a:xfrm>
              <a:custGeom>
                <a:avLst/>
                <a:gdLst>
                  <a:gd name="T0" fmla="*/ 0 w 15"/>
                  <a:gd name="T1" fmla="*/ 11 h 18"/>
                  <a:gd name="T2" fmla="*/ 13 w 15"/>
                  <a:gd name="T3" fmla="*/ 11 h 18"/>
                  <a:gd name="T4" fmla="*/ 0 w 15"/>
                  <a:gd name="T5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8">
                    <a:moveTo>
                      <a:pt x="0" y="11"/>
                    </a:moveTo>
                    <a:cubicBezTo>
                      <a:pt x="1" y="17"/>
                      <a:pt x="11" y="18"/>
                      <a:pt x="13" y="11"/>
                    </a:cubicBezTo>
                    <a:cubicBezTo>
                      <a:pt x="15" y="0"/>
                      <a:pt x="0" y="5"/>
                      <a:pt x="0" y="1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77" name="Freeform 588"/>
              <p:cNvSpPr>
                <a:spLocks/>
              </p:cNvSpPr>
              <p:nvPr/>
            </p:nvSpPr>
            <p:spPr bwMode="auto">
              <a:xfrm>
                <a:off x="4149" y="2033"/>
                <a:ext cx="48" cy="67"/>
              </a:xfrm>
              <a:custGeom>
                <a:avLst/>
                <a:gdLst>
                  <a:gd name="T0" fmla="*/ 5 w 32"/>
                  <a:gd name="T1" fmla="*/ 25 h 45"/>
                  <a:gd name="T2" fmla="*/ 2 w 32"/>
                  <a:gd name="T3" fmla="*/ 25 h 45"/>
                  <a:gd name="T4" fmla="*/ 26 w 32"/>
                  <a:gd name="T5" fmla="*/ 28 h 45"/>
                  <a:gd name="T6" fmla="*/ 8 w 32"/>
                  <a:gd name="T7" fmla="*/ 26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5">
                    <a:moveTo>
                      <a:pt x="5" y="25"/>
                    </a:moveTo>
                    <a:cubicBezTo>
                      <a:pt x="4" y="25"/>
                      <a:pt x="3" y="25"/>
                      <a:pt x="2" y="25"/>
                    </a:cubicBezTo>
                    <a:cubicBezTo>
                      <a:pt x="3" y="39"/>
                      <a:pt x="22" y="45"/>
                      <a:pt x="26" y="28"/>
                    </a:cubicBezTo>
                    <a:cubicBezTo>
                      <a:pt x="32" y="2"/>
                      <a:pt x="0" y="0"/>
                      <a:pt x="8" y="2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78" name="Freeform 589"/>
              <p:cNvSpPr>
                <a:spLocks/>
              </p:cNvSpPr>
              <p:nvPr/>
            </p:nvSpPr>
            <p:spPr bwMode="auto">
              <a:xfrm>
                <a:off x="4038" y="2005"/>
                <a:ext cx="98" cy="126"/>
              </a:xfrm>
              <a:custGeom>
                <a:avLst/>
                <a:gdLst>
                  <a:gd name="T0" fmla="*/ 35 w 66"/>
                  <a:gd name="T1" fmla="*/ 29 h 85"/>
                  <a:gd name="T2" fmla="*/ 19 w 66"/>
                  <a:gd name="T3" fmla="*/ 63 h 85"/>
                  <a:gd name="T4" fmla="*/ 22 w 66"/>
                  <a:gd name="T5" fmla="*/ 3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" h="85">
                    <a:moveTo>
                      <a:pt x="35" y="29"/>
                    </a:moveTo>
                    <a:cubicBezTo>
                      <a:pt x="20" y="8"/>
                      <a:pt x="0" y="50"/>
                      <a:pt x="19" y="63"/>
                    </a:cubicBezTo>
                    <a:cubicBezTo>
                      <a:pt x="51" y="85"/>
                      <a:pt x="66" y="0"/>
                      <a:pt x="22" y="3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79" name="Freeform 590"/>
              <p:cNvSpPr>
                <a:spLocks/>
              </p:cNvSpPr>
              <p:nvPr/>
            </p:nvSpPr>
            <p:spPr bwMode="auto">
              <a:xfrm>
                <a:off x="4012" y="2091"/>
                <a:ext cx="50" cy="59"/>
              </a:xfrm>
              <a:custGeom>
                <a:avLst/>
                <a:gdLst>
                  <a:gd name="T0" fmla="*/ 10 w 33"/>
                  <a:gd name="T1" fmla="*/ 14 h 40"/>
                  <a:gd name="T2" fmla="*/ 31 w 33"/>
                  <a:gd name="T3" fmla="*/ 20 h 40"/>
                  <a:gd name="T4" fmla="*/ 13 w 33"/>
                  <a:gd name="T5" fmla="*/ 2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40">
                    <a:moveTo>
                      <a:pt x="10" y="14"/>
                    </a:moveTo>
                    <a:cubicBezTo>
                      <a:pt x="10" y="27"/>
                      <a:pt x="33" y="40"/>
                      <a:pt x="31" y="20"/>
                    </a:cubicBezTo>
                    <a:cubicBezTo>
                      <a:pt x="30" y="0"/>
                      <a:pt x="0" y="13"/>
                      <a:pt x="13" y="2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80" name="Freeform 591"/>
              <p:cNvSpPr>
                <a:spLocks/>
              </p:cNvSpPr>
              <p:nvPr/>
            </p:nvSpPr>
            <p:spPr bwMode="auto">
              <a:xfrm>
                <a:off x="4115" y="2078"/>
                <a:ext cx="55" cy="67"/>
              </a:xfrm>
              <a:custGeom>
                <a:avLst/>
                <a:gdLst>
                  <a:gd name="T0" fmla="*/ 11 w 37"/>
                  <a:gd name="T1" fmla="*/ 23 h 45"/>
                  <a:gd name="T2" fmla="*/ 26 w 37"/>
                  <a:gd name="T3" fmla="*/ 37 h 45"/>
                  <a:gd name="T4" fmla="*/ 0 w 37"/>
                  <a:gd name="T5" fmla="*/ 3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45">
                    <a:moveTo>
                      <a:pt x="11" y="23"/>
                    </a:moveTo>
                    <a:cubicBezTo>
                      <a:pt x="4" y="28"/>
                      <a:pt x="18" y="45"/>
                      <a:pt x="26" y="37"/>
                    </a:cubicBezTo>
                    <a:cubicBezTo>
                      <a:pt x="37" y="25"/>
                      <a:pt x="11" y="0"/>
                      <a:pt x="0" y="3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81" name="Freeform 592"/>
              <p:cNvSpPr>
                <a:spLocks/>
              </p:cNvSpPr>
              <p:nvPr/>
            </p:nvSpPr>
            <p:spPr bwMode="auto">
              <a:xfrm>
                <a:off x="4078" y="2128"/>
                <a:ext cx="49" cy="54"/>
              </a:xfrm>
              <a:custGeom>
                <a:avLst/>
                <a:gdLst>
                  <a:gd name="T0" fmla="*/ 7 w 33"/>
                  <a:gd name="T1" fmla="*/ 25 h 36"/>
                  <a:gd name="T2" fmla="*/ 15 w 33"/>
                  <a:gd name="T3" fmla="*/ 35 h 36"/>
                  <a:gd name="T4" fmla="*/ 12 w 33"/>
                  <a:gd name="T5" fmla="*/ 1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36">
                    <a:moveTo>
                      <a:pt x="7" y="25"/>
                    </a:moveTo>
                    <a:cubicBezTo>
                      <a:pt x="0" y="29"/>
                      <a:pt x="9" y="36"/>
                      <a:pt x="15" y="35"/>
                    </a:cubicBezTo>
                    <a:cubicBezTo>
                      <a:pt x="33" y="31"/>
                      <a:pt x="20" y="0"/>
                      <a:pt x="12" y="1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82" name="Freeform 593"/>
              <p:cNvSpPr>
                <a:spLocks/>
              </p:cNvSpPr>
              <p:nvPr/>
            </p:nvSpPr>
            <p:spPr bwMode="auto">
              <a:xfrm>
                <a:off x="4094" y="2171"/>
                <a:ext cx="49" cy="66"/>
              </a:xfrm>
              <a:custGeom>
                <a:avLst/>
                <a:gdLst>
                  <a:gd name="T0" fmla="*/ 3 w 33"/>
                  <a:gd name="T1" fmla="*/ 26 h 44"/>
                  <a:gd name="T2" fmla="*/ 32 w 33"/>
                  <a:gd name="T3" fmla="*/ 19 h 44"/>
                  <a:gd name="T4" fmla="*/ 9 w 33"/>
                  <a:gd name="T5" fmla="*/ 8 h 44"/>
                  <a:gd name="T6" fmla="*/ 12 w 33"/>
                  <a:gd name="T7" fmla="*/ 3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44">
                    <a:moveTo>
                      <a:pt x="3" y="26"/>
                    </a:moveTo>
                    <a:cubicBezTo>
                      <a:pt x="0" y="44"/>
                      <a:pt x="33" y="40"/>
                      <a:pt x="32" y="19"/>
                    </a:cubicBezTo>
                    <a:cubicBezTo>
                      <a:pt x="31" y="9"/>
                      <a:pt x="18" y="0"/>
                      <a:pt x="9" y="8"/>
                    </a:cubicBezTo>
                    <a:cubicBezTo>
                      <a:pt x="1" y="15"/>
                      <a:pt x="5" y="32"/>
                      <a:pt x="12" y="3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83" name="Freeform 594"/>
              <p:cNvSpPr>
                <a:spLocks/>
              </p:cNvSpPr>
              <p:nvPr/>
            </p:nvSpPr>
            <p:spPr bwMode="auto">
              <a:xfrm>
                <a:off x="4152" y="2170"/>
                <a:ext cx="60" cy="62"/>
              </a:xfrm>
              <a:custGeom>
                <a:avLst/>
                <a:gdLst>
                  <a:gd name="T0" fmla="*/ 12 w 40"/>
                  <a:gd name="T1" fmla="*/ 20 h 42"/>
                  <a:gd name="T2" fmla="*/ 40 w 40"/>
                  <a:gd name="T3" fmla="*/ 20 h 42"/>
                  <a:gd name="T4" fmla="*/ 17 w 40"/>
                  <a:gd name="T5" fmla="*/ 1 h 42"/>
                  <a:gd name="T6" fmla="*/ 7 w 40"/>
                  <a:gd name="T7" fmla="*/ 2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42">
                    <a:moveTo>
                      <a:pt x="12" y="20"/>
                    </a:moveTo>
                    <a:cubicBezTo>
                      <a:pt x="20" y="28"/>
                      <a:pt x="40" y="42"/>
                      <a:pt x="40" y="20"/>
                    </a:cubicBezTo>
                    <a:cubicBezTo>
                      <a:pt x="40" y="9"/>
                      <a:pt x="29" y="0"/>
                      <a:pt x="17" y="1"/>
                    </a:cubicBezTo>
                    <a:cubicBezTo>
                      <a:pt x="0" y="3"/>
                      <a:pt x="4" y="17"/>
                      <a:pt x="7" y="2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84" name="Freeform 595"/>
              <p:cNvSpPr>
                <a:spLocks/>
              </p:cNvSpPr>
              <p:nvPr/>
            </p:nvSpPr>
            <p:spPr bwMode="auto">
              <a:xfrm>
                <a:off x="4015" y="2195"/>
                <a:ext cx="73" cy="125"/>
              </a:xfrm>
              <a:custGeom>
                <a:avLst/>
                <a:gdLst>
                  <a:gd name="T0" fmla="*/ 28 w 49"/>
                  <a:gd name="T1" fmla="*/ 75 h 84"/>
                  <a:gd name="T2" fmla="*/ 43 w 49"/>
                  <a:gd name="T3" fmla="*/ 31 h 84"/>
                  <a:gd name="T4" fmla="*/ 20 w 49"/>
                  <a:gd name="T5" fmla="*/ 6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84">
                    <a:moveTo>
                      <a:pt x="28" y="75"/>
                    </a:moveTo>
                    <a:cubicBezTo>
                      <a:pt x="46" y="84"/>
                      <a:pt x="49" y="40"/>
                      <a:pt x="43" y="31"/>
                    </a:cubicBezTo>
                    <a:cubicBezTo>
                      <a:pt x="21" y="0"/>
                      <a:pt x="0" y="50"/>
                      <a:pt x="20" y="6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85" name="Freeform 596"/>
              <p:cNvSpPr>
                <a:spLocks/>
              </p:cNvSpPr>
              <p:nvPr/>
            </p:nvSpPr>
            <p:spPr bwMode="auto">
              <a:xfrm>
                <a:off x="4018" y="2326"/>
                <a:ext cx="32" cy="40"/>
              </a:xfrm>
              <a:custGeom>
                <a:avLst/>
                <a:gdLst>
                  <a:gd name="T0" fmla="*/ 2 w 21"/>
                  <a:gd name="T1" fmla="*/ 17 h 27"/>
                  <a:gd name="T2" fmla="*/ 19 w 21"/>
                  <a:gd name="T3" fmla="*/ 18 h 27"/>
                  <a:gd name="T4" fmla="*/ 12 w 21"/>
                  <a:gd name="T5" fmla="*/ 1 h 27"/>
                  <a:gd name="T6" fmla="*/ 2 w 21"/>
                  <a:gd name="T7" fmla="*/ 1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7">
                    <a:moveTo>
                      <a:pt x="2" y="17"/>
                    </a:moveTo>
                    <a:cubicBezTo>
                      <a:pt x="0" y="25"/>
                      <a:pt x="16" y="27"/>
                      <a:pt x="19" y="18"/>
                    </a:cubicBezTo>
                    <a:cubicBezTo>
                      <a:pt x="21" y="13"/>
                      <a:pt x="18" y="2"/>
                      <a:pt x="12" y="1"/>
                    </a:cubicBezTo>
                    <a:cubicBezTo>
                      <a:pt x="4" y="0"/>
                      <a:pt x="3" y="10"/>
                      <a:pt x="2" y="1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86" name="Freeform 597"/>
              <p:cNvSpPr>
                <a:spLocks/>
              </p:cNvSpPr>
              <p:nvPr/>
            </p:nvSpPr>
            <p:spPr bwMode="auto">
              <a:xfrm>
                <a:off x="3984" y="2237"/>
                <a:ext cx="33" cy="38"/>
              </a:xfrm>
              <a:custGeom>
                <a:avLst/>
                <a:gdLst>
                  <a:gd name="T0" fmla="*/ 2 w 22"/>
                  <a:gd name="T1" fmla="*/ 18 h 26"/>
                  <a:gd name="T2" fmla="*/ 13 w 22"/>
                  <a:gd name="T3" fmla="*/ 21 h 26"/>
                  <a:gd name="T4" fmla="*/ 1 w 22"/>
                  <a:gd name="T5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26">
                    <a:moveTo>
                      <a:pt x="2" y="18"/>
                    </a:moveTo>
                    <a:cubicBezTo>
                      <a:pt x="3" y="24"/>
                      <a:pt x="10" y="26"/>
                      <a:pt x="13" y="21"/>
                    </a:cubicBezTo>
                    <a:cubicBezTo>
                      <a:pt x="22" y="10"/>
                      <a:pt x="0" y="0"/>
                      <a:pt x="1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87" name="Freeform 598"/>
              <p:cNvSpPr>
                <a:spLocks/>
              </p:cNvSpPr>
              <p:nvPr/>
            </p:nvSpPr>
            <p:spPr bwMode="auto">
              <a:xfrm>
                <a:off x="4014" y="2164"/>
                <a:ext cx="13" cy="15"/>
              </a:xfrm>
              <a:custGeom>
                <a:avLst/>
                <a:gdLst>
                  <a:gd name="T0" fmla="*/ 3 w 9"/>
                  <a:gd name="T1" fmla="*/ 10 h 10"/>
                  <a:gd name="T2" fmla="*/ 0 w 9"/>
                  <a:gd name="T3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" h="10">
                    <a:moveTo>
                      <a:pt x="3" y="10"/>
                    </a:moveTo>
                    <a:cubicBezTo>
                      <a:pt x="9" y="3"/>
                      <a:pt x="5" y="0"/>
                      <a:pt x="0" y="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88" name="Freeform 599"/>
              <p:cNvSpPr>
                <a:spLocks/>
              </p:cNvSpPr>
              <p:nvPr/>
            </p:nvSpPr>
            <p:spPr bwMode="auto">
              <a:xfrm>
                <a:off x="4252" y="2177"/>
                <a:ext cx="56" cy="63"/>
              </a:xfrm>
              <a:custGeom>
                <a:avLst/>
                <a:gdLst>
                  <a:gd name="T0" fmla="*/ 0 w 38"/>
                  <a:gd name="T1" fmla="*/ 24 h 42"/>
                  <a:gd name="T2" fmla="*/ 31 w 38"/>
                  <a:gd name="T3" fmla="*/ 27 h 42"/>
                  <a:gd name="T4" fmla="*/ 0 w 38"/>
                  <a:gd name="T5" fmla="*/ 2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42">
                    <a:moveTo>
                      <a:pt x="0" y="24"/>
                    </a:moveTo>
                    <a:cubicBezTo>
                      <a:pt x="0" y="29"/>
                      <a:pt x="26" y="42"/>
                      <a:pt x="31" y="27"/>
                    </a:cubicBezTo>
                    <a:cubicBezTo>
                      <a:pt x="38" y="7"/>
                      <a:pt x="0" y="0"/>
                      <a:pt x="0" y="2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89" name="Freeform 600"/>
              <p:cNvSpPr>
                <a:spLocks/>
              </p:cNvSpPr>
              <p:nvPr/>
            </p:nvSpPr>
            <p:spPr bwMode="auto">
              <a:xfrm>
                <a:off x="4237" y="2090"/>
                <a:ext cx="80" cy="63"/>
              </a:xfrm>
              <a:custGeom>
                <a:avLst/>
                <a:gdLst>
                  <a:gd name="T0" fmla="*/ 22 w 54"/>
                  <a:gd name="T1" fmla="*/ 5 h 43"/>
                  <a:gd name="T2" fmla="*/ 27 w 54"/>
                  <a:gd name="T3" fmla="*/ 42 h 43"/>
                  <a:gd name="T4" fmla="*/ 38 w 54"/>
                  <a:gd name="T5" fmla="*/ 10 h 43"/>
                  <a:gd name="T6" fmla="*/ 12 w 54"/>
                  <a:gd name="T7" fmla="*/ 3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43">
                    <a:moveTo>
                      <a:pt x="22" y="5"/>
                    </a:moveTo>
                    <a:cubicBezTo>
                      <a:pt x="0" y="11"/>
                      <a:pt x="0" y="43"/>
                      <a:pt x="27" y="42"/>
                    </a:cubicBezTo>
                    <a:cubicBezTo>
                      <a:pt x="41" y="42"/>
                      <a:pt x="54" y="19"/>
                      <a:pt x="38" y="10"/>
                    </a:cubicBezTo>
                    <a:cubicBezTo>
                      <a:pt x="21" y="0"/>
                      <a:pt x="8" y="25"/>
                      <a:pt x="12" y="3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90" name="Freeform 601"/>
              <p:cNvSpPr>
                <a:spLocks/>
              </p:cNvSpPr>
              <p:nvPr/>
            </p:nvSpPr>
            <p:spPr bwMode="auto">
              <a:xfrm>
                <a:off x="4264" y="1968"/>
                <a:ext cx="83" cy="78"/>
              </a:xfrm>
              <a:custGeom>
                <a:avLst/>
                <a:gdLst>
                  <a:gd name="T0" fmla="*/ 17 w 56"/>
                  <a:gd name="T1" fmla="*/ 22 h 53"/>
                  <a:gd name="T2" fmla="*/ 23 w 56"/>
                  <a:gd name="T3" fmla="*/ 50 h 53"/>
                  <a:gd name="T4" fmla="*/ 12 w 56"/>
                  <a:gd name="T5" fmla="*/ 3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53">
                    <a:moveTo>
                      <a:pt x="17" y="22"/>
                    </a:moveTo>
                    <a:cubicBezTo>
                      <a:pt x="0" y="20"/>
                      <a:pt x="11" y="49"/>
                      <a:pt x="23" y="50"/>
                    </a:cubicBezTo>
                    <a:cubicBezTo>
                      <a:pt x="56" y="53"/>
                      <a:pt x="14" y="0"/>
                      <a:pt x="12" y="3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91" name="Freeform 602"/>
              <p:cNvSpPr>
                <a:spLocks/>
              </p:cNvSpPr>
              <p:nvPr/>
            </p:nvSpPr>
            <p:spPr bwMode="auto">
              <a:xfrm>
                <a:off x="4302" y="1939"/>
                <a:ext cx="35" cy="47"/>
              </a:xfrm>
              <a:custGeom>
                <a:avLst/>
                <a:gdLst>
                  <a:gd name="T0" fmla="*/ 10 w 23"/>
                  <a:gd name="T1" fmla="*/ 6 h 31"/>
                  <a:gd name="T2" fmla="*/ 19 w 23"/>
                  <a:gd name="T3" fmla="*/ 19 h 31"/>
                  <a:gd name="T4" fmla="*/ 14 w 23"/>
                  <a:gd name="T5" fmla="*/ 1 h 31"/>
                  <a:gd name="T6" fmla="*/ 1 w 23"/>
                  <a:gd name="T7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1">
                    <a:moveTo>
                      <a:pt x="10" y="6"/>
                    </a:moveTo>
                    <a:cubicBezTo>
                      <a:pt x="0" y="9"/>
                      <a:pt x="9" y="31"/>
                      <a:pt x="19" y="19"/>
                    </a:cubicBezTo>
                    <a:cubicBezTo>
                      <a:pt x="23" y="14"/>
                      <a:pt x="22" y="2"/>
                      <a:pt x="14" y="1"/>
                    </a:cubicBezTo>
                    <a:cubicBezTo>
                      <a:pt x="5" y="0"/>
                      <a:pt x="1" y="22"/>
                      <a:pt x="1" y="2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92" name="Freeform 603"/>
              <p:cNvSpPr>
                <a:spLocks/>
              </p:cNvSpPr>
              <p:nvPr/>
            </p:nvSpPr>
            <p:spPr bwMode="auto">
              <a:xfrm>
                <a:off x="4291" y="2057"/>
                <a:ext cx="31" cy="22"/>
              </a:xfrm>
              <a:custGeom>
                <a:avLst/>
                <a:gdLst>
                  <a:gd name="T0" fmla="*/ 8 w 21"/>
                  <a:gd name="T1" fmla="*/ 14 h 15"/>
                  <a:gd name="T2" fmla="*/ 18 w 21"/>
                  <a:gd name="T3" fmla="*/ 7 h 15"/>
                  <a:gd name="T4" fmla="*/ 10 w 21"/>
                  <a:gd name="T5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5">
                    <a:moveTo>
                      <a:pt x="8" y="14"/>
                    </a:moveTo>
                    <a:cubicBezTo>
                      <a:pt x="13" y="15"/>
                      <a:pt x="21" y="14"/>
                      <a:pt x="18" y="7"/>
                    </a:cubicBezTo>
                    <a:cubicBezTo>
                      <a:pt x="15" y="0"/>
                      <a:pt x="0" y="4"/>
                      <a:pt x="10" y="1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93" name="Freeform 604"/>
              <p:cNvSpPr>
                <a:spLocks/>
              </p:cNvSpPr>
              <p:nvPr/>
            </p:nvSpPr>
            <p:spPr bwMode="auto">
              <a:xfrm>
                <a:off x="4350" y="2048"/>
                <a:ext cx="12" cy="31"/>
              </a:xfrm>
              <a:custGeom>
                <a:avLst/>
                <a:gdLst>
                  <a:gd name="T0" fmla="*/ 2 w 8"/>
                  <a:gd name="T1" fmla="*/ 11 h 21"/>
                  <a:gd name="T2" fmla="*/ 6 w 8"/>
                  <a:gd name="T3" fmla="*/ 0 h 21"/>
                  <a:gd name="T4" fmla="*/ 0 w 8"/>
                  <a:gd name="T5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1">
                    <a:moveTo>
                      <a:pt x="2" y="11"/>
                    </a:moveTo>
                    <a:cubicBezTo>
                      <a:pt x="7" y="21"/>
                      <a:pt x="8" y="4"/>
                      <a:pt x="6" y="0"/>
                    </a:cubicBezTo>
                    <a:cubicBezTo>
                      <a:pt x="2" y="0"/>
                      <a:pt x="2" y="2"/>
                      <a:pt x="0" y="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94" name="Freeform 605"/>
              <p:cNvSpPr>
                <a:spLocks/>
              </p:cNvSpPr>
              <p:nvPr/>
            </p:nvSpPr>
            <p:spPr bwMode="auto">
              <a:xfrm>
                <a:off x="4402" y="1633"/>
                <a:ext cx="52" cy="60"/>
              </a:xfrm>
              <a:custGeom>
                <a:avLst/>
                <a:gdLst>
                  <a:gd name="T0" fmla="*/ 7 w 35"/>
                  <a:gd name="T1" fmla="*/ 23 h 40"/>
                  <a:gd name="T2" fmla="*/ 20 w 35"/>
                  <a:gd name="T3" fmla="*/ 35 h 40"/>
                  <a:gd name="T4" fmla="*/ 2 w 35"/>
                  <a:gd name="T5" fmla="*/ 2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" h="40">
                    <a:moveTo>
                      <a:pt x="7" y="23"/>
                    </a:moveTo>
                    <a:cubicBezTo>
                      <a:pt x="0" y="30"/>
                      <a:pt x="12" y="40"/>
                      <a:pt x="20" y="35"/>
                    </a:cubicBezTo>
                    <a:cubicBezTo>
                      <a:pt x="35" y="26"/>
                      <a:pt x="11" y="0"/>
                      <a:pt x="2" y="2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95" name="Freeform 606"/>
              <p:cNvSpPr>
                <a:spLocks/>
              </p:cNvSpPr>
              <p:nvPr/>
            </p:nvSpPr>
            <p:spPr bwMode="auto">
              <a:xfrm>
                <a:off x="4395" y="1547"/>
                <a:ext cx="70" cy="60"/>
              </a:xfrm>
              <a:custGeom>
                <a:avLst/>
                <a:gdLst>
                  <a:gd name="T0" fmla="*/ 35 w 47"/>
                  <a:gd name="T1" fmla="*/ 11 h 40"/>
                  <a:gd name="T2" fmla="*/ 33 w 47"/>
                  <a:gd name="T3" fmla="*/ 8 h 40"/>
                  <a:gd name="T4" fmla="*/ 25 w 47"/>
                  <a:gd name="T5" fmla="*/ 36 h 40"/>
                  <a:gd name="T6" fmla="*/ 46 w 47"/>
                  <a:gd name="T7" fmla="*/ 14 h 40"/>
                  <a:gd name="T8" fmla="*/ 23 w 47"/>
                  <a:gd name="T9" fmla="*/ 1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40">
                    <a:moveTo>
                      <a:pt x="35" y="11"/>
                    </a:moveTo>
                    <a:cubicBezTo>
                      <a:pt x="34" y="10"/>
                      <a:pt x="34" y="9"/>
                      <a:pt x="33" y="8"/>
                    </a:cubicBezTo>
                    <a:cubicBezTo>
                      <a:pt x="23" y="12"/>
                      <a:pt x="0" y="40"/>
                      <a:pt x="25" y="36"/>
                    </a:cubicBezTo>
                    <a:cubicBezTo>
                      <a:pt x="34" y="35"/>
                      <a:pt x="47" y="24"/>
                      <a:pt x="46" y="14"/>
                    </a:cubicBezTo>
                    <a:cubicBezTo>
                      <a:pt x="44" y="0"/>
                      <a:pt x="29" y="2"/>
                      <a:pt x="23" y="1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96" name="Freeform 607"/>
              <p:cNvSpPr>
                <a:spLocks/>
              </p:cNvSpPr>
              <p:nvPr/>
            </p:nvSpPr>
            <p:spPr bwMode="auto">
              <a:xfrm>
                <a:off x="4413" y="1452"/>
                <a:ext cx="22" cy="36"/>
              </a:xfrm>
              <a:custGeom>
                <a:avLst/>
                <a:gdLst>
                  <a:gd name="T0" fmla="*/ 9 w 15"/>
                  <a:gd name="T1" fmla="*/ 5 h 24"/>
                  <a:gd name="T2" fmla="*/ 7 w 15"/>
                  <a:gd name="T3" fmla="*/ 24 h 24"/>
                  <a:gd name="T4" fmla="*/ 8 w 15"/>
                  <a:gd name="T5" fmla="*/ 0 h 24"/>
                  <a:gd name="T6" fmla="*/ 4 w 15"/>
                  <a:gd name="T7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24">
                    <a:moveTo>
                      <a:pt x="9" y="5"/>
                    </a:moveTo>
                    <a:cubicBezTo>
                      <a:pt x="0" y="3"/>
                      <a:pt x="2" y="21"/>
                      <a:pt x="7" y="24"/>
                    </a:cubicBezTo>
                    <a:cubicBezTo>
                      <a:pt x="13" y="18"/>
                      <a:pt x="15" y="5"/>
                      <a:pt x="8" y="0"/>
                    </a:cubicBezTo>
                    <a:cubicBezTo>
                      <a:pt x="6" y="0"/>
                      <a:pt x="5" y="2"/>
                      <a:pt x="4" y="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97" name="Freeform 608"/>
              <p:cNvSpPr>
                <a:spLocks/>
              </p:cNvSpPr>
              <p:nvPr/>
            </p:nvSpPr>
            <p:spPr bwMode="auto">
              <a:xfrm>
                <a:off x="4340" y="1445"/>
                <a:ext cx="59" cy="74"/>
              </a:xfrm>
              <a:custGeom>
                <a:avLst/>
                <a:gdLst>
                  <a:gd name="T0" fmla="*/ 11 w 40"/>
                  <a:gd name="T1" fmla="*/ 28 h 50"/>
                  <a:gd name="T2" fmla="*/ 23 w 40"/>
                  <a:gd name="T3" fmla="*/ 41 h 50"/>
                  <a:gd name="T4" fmla="*/ 2 w 40"/>
                  <a:gd name="T5" fmla="*/ 3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50">
                    <a:moveTo>
                      <a:pt x="11" y="28"/>
                    </a:moveTo>
                    <a:cubicBezTo>
                      <a:pt x="0" y="32"/>
                      <a:pt x="12" y="50"/>
                      <a:pt x="23" y="41"/>
                    </a:cubicBezTo>
                    <a:cubicBezTo>
                      <a:pt x="40" y="27"/>
                      <a:pt x="13" y="0"/>
                      <a:pt x="2" y="3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98" name="Freeform 609"/>
              <p:cNvSpPr>
                <a:spLocks/>
              </p:cNvSpPr>
              <p:nvPr/>
            </p:nvSpPr>
            <p:spPr bwMode="auto">
              <a:xfrm>
                <a:off x="4338" y="1442"/>
                <a:ext cx="33" cy="20"/>
              </a:xfrm>
              <a:custGeom>
                <a:avLst/>
                <a:gdLst>
                  <a:gd name="T0" fmla="*/ 3 w 22"/>
                  <a:gd name="T1" fmla="*/ 3 h 14"/>
                  <a:gd name="T2" fmla="*/ 14 w 22"/>
                  <a:gd name="T3" fmla="*/ 10 h 14"/>
                  <a:gd name="T4" fmla="*/ 0 w 22"/>
                  <a:gd name="T5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14">
                    <a:moveTo>
                      <a:pt x="3" y="3"/>
                    </a:moveTo>
                    <a:cubicBezTo>
                      <a:pt x="4" y="7"/>
                      <a:pt x="9" y="14"/>
                      <a:pt x="14" y="10"/>
                    </a:cubicBezTo>
                    <a:cubicBezTo>
                      <a:pt x="22" y="4"/>
                      <a:pt x="6" y="0"/>
                      <a:pt x="0" y="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99" name="Freeform 610"/>
              <p:cNvSpPr>
                <a:spLocks/>
              </p:cNvSpPr>
              <p:nvPr/>
            </p:nvSpPr>
            <p:spPr bwMode="auto">
              <a:xfrm>
                <a:off x="4282" y="1516"/>
                <a:ext cx="55" cy="52"/>
              </a:xfrm>
              <a:custGeom>
                <a:avLst/>
                <a:gdLst>
                  <a:gd name="T0" fmla="*/ 13 w 37"/>
                  <a:gd name="T1" fmla="*/ 13 h 35"/>
                  <a:gd name="T2" fmla="*/ 14 w 37"/>
                  <a:gd name="T3" fmla="*/ 35 h 35"/>
                  <a:gd name="T4" fmla="*/ 28 w 37"/>
                  <a:gd name="T5" fmla="*/ 5 h 35"/>
                  <a:gd name="T6" fmla="*/ 12 w 37"/>
                  <a:gd name="T7" fmla="*/ 1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35">
                    <a:moveTo>
                      <a:pt x="13" y="13"/>
                    </a:moveTo>
                    <a:cubicBezTo>
                      <a:pt x="0" y="13"/>
                      <a:pt x="8" y="31"/>
                      <a:pt x="14" y="35"/>
                    </a:cubicBezTo>
                    <a:cubicBezTo>
                      <a:pt x="19" y="31"/>
                      <a:pt x="37" y="11"/>
                      <a:pt x="28" y="5"/>
                    </a:cubicBezTo>
                    <a:cubicBezTo>
                      <a:pt x="21" y="0"/>
                      <a:pt x="14" y="10"/>
                      <a:pt x="12" y="1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00" name="Freeform 611"/>
              <p:cNvSpPr>
                <a:spLocks/>
              </p:cNvSpPr>
              <p:nvPr/>
            </p:nvSpPr>
            <p:spPr bwMode="auto">
              <a:xfrm>
                <a:off x="4368" y="1532"/>
                <a:ext cx="42" cy="43"/>
              </a:xfrm>
              <a:custGeom>
                <a:avLst/>
                <a:gdLst>
                  <a:gd name="T0" fmla="*/ 5 w 28"/>
                  <a:gd name="T1" fmla="*/ 16 h 29"/>
                  <a:gd name="T2" fmla="*/ 16 w 28"/>
                  <a:gd name="T3" fmla="*/ 24 h 29"/>
                  <a:gd name="T4" fmla="*/ 0 w 28"/>
                  <a:gd name="T5" fmla="*/ 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9">
                    <a:moveTo>
                      <a:pt x="5" y="16"/>
                    </a:moveTo>
                    <a:cubicBezTo>
                      <a:pt x="1" y="24"/>
                      <a:pt x="11" y="29"/>
                      <a:pt x="16" y="24"/>
                    </a:cubicBezTo>
                    <a:cubicBezTo>
                      <a:pt x="28" y="15"/>
                      <a:pt x="11" y="0"/>
                      <a:pt x="0" y="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01" name="Freeform 612"/>
              <p:cNvSpPr>
                <a:spLocks/>
              </p:cNvSpPr>
              <p:nvPr/>
            </p:nvSpPr>
            <p:spPr bwMode="auto">
              <a:xfrm>
                <a:off x="4213" y="1568"/>
                <a:ext cx="54" cy="70"/>
              </a:xfrm>
              <a:custGeom>
                <a:avLst/>
                <a:gdLst>
                  <a:gd name="T0" fmla="*/ 13 w 36"/>
                  <a:gd name="T1" fmla="*/ 23 h 47"/>
                  <a:gd name="T2" fmla="*/ 32 w 36"/>
                  <a:gd name="T3" fmla="*/ 28 h 47"/>
                  <a:gd name="T4" fmla="*/ 4 w 36"/>
                  <a:gd name="T5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47">
                    <a:moveTo>
                      <a:pt x="13" y="23"/>
                    </a:moveTo>
                    <a:cubicBezTo>
                      <a:pt x="5" y="27"/>
                      <a:pt x="28" y="47"/>
                      <a:pt x="32" y="28"/>
                    </a:cubicBezTo>
                    <a:cubicBezTo>
                      <a:pt x="36" y="8"/>
                      <a:pt x="0" y="0"/>
                      <a:pt x="4" y="2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02" name="Freeform 613"/>
              <p:cNvSpPr>
                <a:spLocks/>
              </p:cNvSpPr>
              <p:nvPr/>
            </p:nvSpPr>
            <p:spPr bwMode="auto">
              <a:xfrm>
                <a:off x="4167" y="1592"/>
                <a:ext cx="61" cy="80"/>
              </a:xfrm>
              <a:custGeom>
                <a:avLst/>
                <a:gdLst>
                  <a:gd name="T0" fmla="*/ 5 w 41"/>
                  <a:gd name="T1" fmla="*/ 29 h 54"/>
                  <a:gd name="T2" fmla="*/ 27 w 41"/>
                  <a:gd name="T3" fmla="*/ 41 h 54"/>
                  <a:gd name="T4" fmla="*/ 9 w 41"/>
                  <a:gd name="T5" fmla="*/ 2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54">
                    <a:moveTo>
                      <a:pt x="5" y="29"/>
                    </a:moveTo>
                    <a:cubicBezTo>
                      <a:pt x="0" y="41"/>
                      <a:pt x="18" y="54"/>
                      <a:pt x="27" y="41"/>
                    </a:cubicBezTo>
                    <a:cubicBezTo>
                      <a:pt x="41" y="24"/>
                      <a:pt x="18" y="0"/>
                      <a:pt x="9" y="2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03" name="Freeform 614"/>
              <p:cNvSpPr>
                <a:spLocks/>
              </p:cNvSpPr>
              <p:nvPr/>
            </p:nvSpPr>
            <p:spPr bwMode="auto">
              <a:xfrm>
                <a:off x="4218" y="1657"/>
                <a:ext cx="50" cy="54"/>
              </a:xfrm>
              <a:custGeom>
                <a:avLst/>
                <a:gdLst>
                  <a:gd name="T0" fmla="*/ 11 w 34"/>
                  <a:gd name="T1" fmla="*/ 21 h 36"/>
                  <a:gd name="T2" fmla="*/ 24 w 34"/>
                  <a:gd name="T3" fmla="*/ 25 h 36"/>
                  <a:gd name="T4" fmla="*/ 7 w 34"/>
                  <a:gd name="T5" fmla="*/ 2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36">
                    <a:moveTo>
                      <a:pt x="11" y="21"/>
                    </a:moveTo>
                    <a:cubicBezTo>
                      <a:pt x="0" y="23"/>
                      <a:pt x="17" y="36"/>
                      <a:pt x="24" y="25"/>
                    </a:cubicBezTo>
                    <a:cubicBezTo>
                      <a:pt x="34" y="10"/>
                      <a:pt x="6" y="0"/>
                      <a:pt x="7" y="2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04" name="Freeform 615"/>
              <p:cNvSpPr>
                <a:spLocks/>
              </p:cNvSpPr>
              <p:nvPr/>
            </p:nvSpPr>
            <p:spPr bwMode="auto">
              <a:xfrm>
                <a:off x="4282" y="1650"/>
                <a:ext cx="19" cy="34"/>
              </a:xfrm>
              <a:custGeom>
                <a:avLst/>
                <a:gdLst>
                  <a:gd name="T0" fmla="*/ 0 w 13"/>
                  <a:gd name="T1" fmla="*/ 8 h 23"/>
                  <a:gd name="T2" fmla="*/ 0 w 13"/>
                  <a:gd name="T3" fmla="*/ 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3" h="23">
                    <a:moveTo>
                      <a:pt x="0" y="8"/>
                    </a:moveTo>
                    <a:cubicBezTo>
                      <a:pt x="3" y="23"/>
                      <a:pt x="13" y="0"/>
                      <a:pt x="0" y="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05" name="Freeform 616"/>
              <p:cNvSpPr>
                <a:spLocks/>
              </p:cNvSpPr>
              <p:nvPr/>
            </p:nvSpPr>
            <p:spPr bwMode="auto">
              <a:xfrm>
                <a:off x="4137" y="1662"/>
                <a:ext cx="57" cy="53"/>
              </a:xfrm>
              <a:custGeom>
                <a:avLst/>
                <a:gdLst>
                  <a:gd name="T0" fmla="*/ 14 w 38"/>
                  <a:gd name="T1" fmla="*/ 14 h 36"/>
                  <a:gd name="T2" fmla="*/ 21 w 38"/>
                  <a:gd name="T3" fmla="*/ 36 h 36"/>
                  <a:gd name="T4" fmla="*/ 10 w 38"/>
                  <a:gd name="T5" fmla="*/ 1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36">
                    <a:moveTo>
                      <a:pt x="14" y="14"/>
                    </a:moveTo>
                    <a:cubicBezTo>
                      <a:pt x="0" y="13"/>
                      <a:pt x="11" y="36"/>
                      <a:pt x="21" y="36"/>
                    </a:cubicBezTo>
                    <a:cubicBezTo>
                      <a:pt x="38" y="36"/>
                      <a:pt x="29" y="0"/>
                      <a:pt x="10" y="1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06" name="Freeform 617"/>
              <p:cNvSpPr>
                <a:spLocks/>
              </p:cNvSpPr>
              <p:nvPr/>
            </p:nvSpPr>
            <p:spPr bwMode="auto">
              <a:xfrm>
                <a:off x="4121" y="1626"/>
                <a:ext cx="34" cy="25"/>
              </a:xfrm>
              <a:custGeom>
                <a:avLst/>
                <a:gdLst>
                  <a:gd name="T0" fmla="*/ 12 w 23"/>
                  <a:gd name="T1" fmla="*/ 0 h 17"/>
                  <a:gd name="T2" fmla="*/ 23 w 23"/>
                  <a:gd name="T3" fmla="*/ 4 h 17"/>
                  <a:gd name="T4" fmla="*/ 13 w 23"/>
                  <a:gd name="T5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17">
                    <a:moveTo>
                      <a:pt x="12" y="0"/>
                    </a:moveTo>
                    <a:cubicBezTo>
                      <a:pt x="0" y="10"/>
                      <a:pt x="22" y="17"/>
                      <a:pt x="23" y="4"/>
                    </a:cubicBezTo>
                    <a:cubicBezTo>
                      <a:pt x="20" y="3"/>
                      <a:pt x="16" y="3"/>
                      <a:pt x="13" y="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07" name="Freeform 618"/>
              <p:cNvSpPr>
                <a:spLocks/>
              </p:cNvSpPr>
              <p:nvPr/>
            </p:nvSpPr>
            <p:spPr bwMode="auto">
              <a:xfrm>
                <a:off x="3891" y="1563"/>
                <a:ext cx="66" cy="100"/>
              </a:xfrm>
              <a:custGeom>
                <a:avLst/>
                <a:gdLst>
                  <a:gd name="T0" fmla="*/ 11 w 45"/>
                  <a:gd name="T1" fmla="*/ 36 h 67"/>
                  <a:gd name="T2" fmla="*/ 9 w 45"/>
                  <a:gd name="T3" fmla="*/ 35 h 67"/>
                  <a:gd name="T4" fmla="*/ 25 w 45"/>
                  <a:gd name="T5" fmla="*/ 54 h 67"/>
                  <a:gd name="T6" fmla="*/ 2 w 45"/>
                  <a:gd name="T7" fmla="*/ 4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67">
                    <a:moveTo>
                      <a:pt x="11" y="36"/>
                    </a:moveTo>
                    <a:cubicBezTo>
                      <a:pt x="10" y="36"/>
                      <a:pt x="10" y="34"/>
                      <a:pt x="9" y="35"/>
                    </a:cubicBezTo>
                    <a:cubicBezTo>
                      <a:pt x="0" y="48"/>
                      <a:pt x="11" y="67"/>
                      <a:pt x="25" y="54"/>
                    </a:cubicBezTo>
                    <a:cubicBezTo>
                      <a:pt x="45" y="34"/>
                      <a:pt x="12" y="0"/>
                      <a:pt x="2" y="4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08" name="Freeform 619"/>
              <p:cNvSpPr>
                <a:spLocks/>
              </p:cNvSpPr>
              <p:nvPr/>
            </p:nvSpPr>
            <p:spPr bwMode="auto">
              <a:xfrm>
                <a:off x="3929" y="1653"/>
                <a:ext cx="49" cy="69"/>
              </a:xfrm>
              <a:custGeom>
                <a:avLst/>
                <a:gdLst>
                  <a:gd name="T0" fmla="*/ 16 w 33"/>
                  <a:gd name="T1" fmla="*/ 11 h 47"/>
                  <a:gd name="T2" fmla="*/ 13 w 33"/>
                  <a:gd name="T3" fmla="*/ 41 h 47"/>
                  <a:gd name="T4" fmla="*/ 27 w 33"/>
                  <a:gd name="T5" fmla="*/ 10 h 47"/>
                  <a:gd name="T6" fmla="*/ 9 w 33"/>
                  <a:gd name="T7" fmla="*/ 1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47">
                    <a:moveTo>
                      <a:pt x="16" y="11"/>
                    </a:moveTo>
                    <a:cubicBezTo>
                      <a:pt x="5" y="13"/>
                      <a:pt x="0" y="37"/>
                      <a:pt x="13" y="41"/>
                    </a:cubicBezTo>
                    <a:cubicBezTo>
                      <a:pt x="31" y="47"/>
                      <a:pt x="33" y="20"/>
                      <a:pt x="27" y="10"/>
                    </a:cubicBezTo>
                    <a:cubicBezTo>
                      <a:pt x="22" y="1"/>
                      <a:pt x="10" y="0"/>
                      <a:pt x="9" y="1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09" name="Freeform 620"/>
              <p:cNvSpPr>
                <a:spLocks/>
              </p:cNvSpPr>
              <p:nvPr/>
            </p:nvSpPr>
            <p:spPr bwMode="auto">
              <a:xfrm>
                <a:off x="3953" y="1593"/>
                <a:ext cx="28" cy="28"/>
              </a:xfrm>
              <a:custGeom>
                <a:avLst/>
                <a:gdLst>
                  <a:gd name="T0" fmla="*/ 4 w 19"/>
                  <a:gd name="T1" fmla="*/ 9 h 19"/>
                  <a:gd name="T2" fmla="*/ 12 w 19"/>
                  <a:gd name="T3" fmla="*/ 17 h 19"/>
                  <a:gd name="T4" fmla="*/ 0 w 19"/>
                  <a:gd name="T5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9">
                    <a:moveTo>
                      <a:pt x="4" y="9"/>
                    </a:moveTo>
                    <a:cubicBezTo>
                      <a:pt x="2" y="11"/>
                      <a:pt x="6" y="19"/>
                      <a:pt x="12" y="17"/>
                    </a:cubicBezTo>
                    <a:cubicBezTo>
                      <a:pt x="19" y="14"/>
                      <a:pt x="10" y="0"/>
                      <a:pt x="0" y="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10" name="Freeform 621"/>
              <p:cNvSpPr>
                <a:spLocks/>
              </p:cNvSpPr>
              <p:nvPr/>
            </p:nvSpPr>
            <p:spPr bwMode="auto">
              <a:xfrm>
                <a:off x="3830" y="1566"/>
                <a:ext cx="58" cy="60"/>
              </a:xfrm>
              <a:custGeom>
                <a:avLst/>
                <a:gdLst>
                  <a:gd name="T0" fmla="*/ 6 w 39"/>
                  <a:gd name="T1" fmla="*/ 20 h 40"/>
                  <a:gd name="T2" fmla="*/ 27 w 39"/>
                  <a:gd name="T3" fmla="*/ 34 h 40"/>
                  <a:gd name="T4" fmla="*/ 10 w 39"/>
                  <a:gd name="T5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40">
                    <a:moveTo>
                      <a:pt x="6" y="20"/>
                    </a:moveTo>
                    <a:cubicBezTo>
                      <a:pt x="0" y="30"/>
                      <a:pt x="20" y="40"/>
                      <a:pt x="27" y="34"/>
                    </a:cubicBezTo>
                    <a:cubicBezTo>
                      <a:pt x="39" y="23"/>
                      <a:pt x="20" y="0"/>
                      <a:pt x="10" y="2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11" name="Freeform 622"/>
              <p:cNvSpPr>
                <a:spLocks/>
              </p:cNvSpPr>
              <p:nvPr/>
            </p:nvSpPr>
            <p:spPr bwMode="auto">
              <a:xfrm>
                <a:off x="3818" y="1624"/>
                <a:ext cx="49" cy="66"/>
              </a:xfrm>
              <a:custGeom>
                <a:avLst/>
                <a:gdLst>
                  <a:gd name="T0" fmla="*/ 0 w 33"/>
                  <a:gd name="T1" fmla="*/ 35 h 44"/>
                  <a:gd name="T2" fmla="*/ 30 w 33"/>
                  <a:gd name="T3" fmla="*/ 20 h 44"/>
                  <a:gd name="T4" fmla="*/ 6 w 33"/>
                  <a:gd name="T5" fmla="*/ 3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44">
                    <a:moveTo>
                      <a:pt x="0" y="35"/>
                    </a:moveTo>
                    <a:cubicBezTo>
                      <a:pt x="12" y="44"/>
                      <a:pt x="33" y="37"/>
                      <a:pt x="30" y="20"/>
                    </a:cubicBezTo>
                    <a:cubicBezTo>
                      <a:pt x="27" y="0"/>
                      <a:pt x="4" y="14"/>
                      <a:pt x="6" y="3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12" name="Freeform 623"/>
              <p:cNvSpPr>
                <a:spLocks/>
              </p:cNvSpPr>
              <p:nvPr/>
            </p:nvSpPr>
            <p:spPr bwMode="auto">
              <a:xfrm>
                <a:off x="3873" y="1681"/>
                <a:ext cx="52" cy="59"/>
              </a:xfrm>
              <a:custGeom>
                <a:avLst/>
                <a:gdLst>
                  <a:gd name="T0" fmla="*/ 10 w 35"/>
                  <a:gd name="T1" fmla="*/ 29 h 40"/>
                  <a:gd name="T2" fmla="*/ 32 w 35"/>
                  <a:gd name="T3" fmla="*/ 27 h 40"/>
                  <a:gd name="T4" fmla="*/ 30 w 35"/>
                  <a:gd name="T5" fmla="*/ 11 h 40"/>
                  <a:gd name="T6" fmla="*/ 0 w 35"/>
                  <a:gd name="T7" fmla="*/ 2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0">
                    <a:moveTo>
                      <a:pt x="10" y="29"/>
                    </a:moveTo>
                    <a:cubicBezTo>
                      <a:pt x="15" y="40"/>
                      <a:pt x="27" y="36"/>
                      <a:pt x="32" y="27"/>
                    </a:cubicBezTo>
                    <a:cubicBezTo>
                      <a:pt x="35" y="21"/>
                      <a:pt x="35" y="17"/>
                      <a:pt x="30" y="11"/>
                    </a:cubicBezTo>
                    <a:cubicBezTo>
                      <a:pt x="20" y="0"/>
                      <a:pt x="5" y="12"/>
                      <a:pt x="0" y="2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13" name="Freeform 624"/>
              <p:cNvSpPr>
                <a:spLocks/>
              </p:cNvSpPr>
              <p:nvPr/>
            </p:nvSpPr>
            <p:spPr bwMode="auto">
              <a:xfrm>
                <a:off x="3819" y="1702"/>
                <a:ext cx="27" cy="29"/>
              </a:xfrm>
              <a:custGeom>
                <a:avLst/>
                <a:gdLst>
                  <a:gd name="T0" fmla="*/ 7 w 18"/>
                  <a:gd name="T1" fmla="*/ 6 h 20"/>
                  <a:gd name="T2" fmla="*/ 18 w 18"/>
                  <a:gd name="T3" fmla="*/ 10 h 20"/>
                  <a:gd name="T4" fmla="*/ 5 w 18"/>
                  <a:gd name="T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0">
                    <a:moveTo>
                      <a:pt x="7" y="6"/>
                    </a:moveTo>
                    <a:cubicBezTo>
                      <a:pt x="7" y="9"/>
                      <a:pt x="13" y="12"/>
                      <a:pt x="18" y="10"/>
                    </a:cubicBezTo>
                    <a:cubicBezTo>
                      <a:pt x="16" y="0"/>
                      <a:pt x="0" y="8"/>
                      <a:pt x="5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14" name="Freeform 625"/>
              <p:cNvSpPr>
                <a:spLocks/>
              </p:cNvSpPr>
              <p:nvPr/>
            </p:nvSpPr>
            <p:spPr bwMode="auto">
              <a:xfrm>
                <a:off x="3508" y="1296"/>
                <a:ext cx="69" cy="56"/>
              </a:xfrm>
              <a:custGeom>
                <a:avLst/>
                <a:gdLst>
                  <a:gd name="T0" fmla="*/ 23 w 46"/>
                  <a:gd name="T1" fmla="*/ 4 h 38"/>
                  <a:gd name="T2" fmla="*/ 16 w 46"/>
                  <a:gd name="T3" fmla="*/ 32 h 38"/>
                  <a:gd name="T4" fmla="*/ 40 w 46"/>
                  <a:gd name="T5" fmla="*/ 15 h 38"/>
                  <a:gd name="T6" fmla="*/ 9 w 46"/>
                  <a:gd name="T7" fmla="*/ 2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38">
                    <a:moveTo>
                      <a:pt x="23" y="4"/>
                    </a:moveTo>
                    <a:cubicBezTo>
                      <a:pt x="9" y="6"/>
                      <a:pt x="0" y="23"/>
                      <a:pt x="16" y="32"/>
                    </a:cubicBezTo>
                    <a:cubicBezTo>
                      <a:pt x="28" y="38"/>
                      <a:pt x="46" y="29"/>
                      <a:pt x="40" y="15"/>
                    </a:cubicBezTo>
                    <a:cubicBezTo>
                      <a:pt x="33" y="0"/>
                      <a:pt x="14" y="8"/>
                      <a:pt x="9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15" name="Freeform 626"/>
              <p:cNvSpPr>
                <a:spLocks/>
              </p:cNvSpPr>
              <p:nvPr/>
            </p:nvSpPr>
            <p:spPr bwMode="auto">
              <a:xfrm>
                <a:off x="3559" y="1283"/>
                <a:ext cx="52" cy="35"/>
              </a:xfrm>
              <a:custGeom>
                <a:avLst/>
                <a:gdLst>
                  <a:gd name="T0" fmla="*/ 17 w 35"/>
                  <a:gd name="T1" fmla="*/ 9 h 24"/>
                  <a:gd name="T2" fmla="*/ 31 w 35"/>
                  <a:gd name="T3" fmla="*/ 17 h 24"/>
                  <a:gd name="T4" fmla="*/ 23 w 35"/>
                  <a:gd name="T5" fmla="*/ 3 h 24"/>
                  <a:gd name="T6" fmla="*/ 0 w 35"/>
                  <a:gd name="T7" fmla="*/ 2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4">
                    <a:moveTo>
                      <a:pt x="17" y="9"/>
                    </a:moveTo>
                    <a:cubicBezTo>
                      <a:pt x="15" y="14"/>
                      <a:pt x="26" y="24"/>
                      <a:pt x="31" y="17"/>
                    </a:cubicBezTo>
                    <a:cubicBezTo>
                      <a:pt x="35" y="11"/>
                      <a:pt x="27" y="5"/>
                      <a:pt x="23" y="3"/>
                    </a:cubicBezTo>
                    <a:cubicBezTo>
                      <a:pt x="11" y="0"/>
                      <a:pt x="4" y="13"/>
                      <a:pt x="0" y="2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16" name="Freeform 627"/>
              <p:cNvSpPr>
                <a:spLocks/>
              </p:cNvSpPr>
              <p:nvPr/>
            </p:nvSpPr>
            <p:spPr bwMode="auto">
              <a:xfrm>
                <a:off x="3501" y="1351"/>
                <a:ext cx="46" cy="74"/>
              </a:xfrm>
              <a:custGeom>
                <a:avLst/>
                <a:gdLst>
                  <a:gd name="T0" fmla="*/ 7 w 31"/>
                  <a:gd name="T1" fmla="*/ 37 h 50"/>
                  <a:gd name="T2" fmla="*/ 5 w 31"/>
                  <a:gd name="T3" fmla="*/ 35 h 50"/>
                  <a:gd name="T4" fmla="*/ 25 w 31"/>
                  <a:gd name="T5" fmla="*/ 18 h 50"/>
                  <a:gd name="T6" fmla="*/ 6 w 31"/>
                  <a:gd name="T7" fmla="*/ 3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50">
                    <a:moveTo>
                      <a:pt x="7" y="37"/>
                    </a:moveTo>
                    <a:cubicBezTo>
                      <a:pt x="6" y="36"/>
                      <a:pt x="8" y="33"/>
                      <a:pt x="5" y="35"/>
                    </a:cubicBezTo>
                    <a:cubicBezTo>
                      <a:pt x="14" y="50"/>
                      <a:pt x="31" y="29"/>
                      <a:pt x="25" y="18"/>
                    </a:cubicBezTo>
                    <a:cubicBezTo>
                      <a:pt x="17" y="0"/>
                      <a:pt x="0" y="26"/>
                      <a:pt x="6" y="3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17" name="Freeform 628"/>
              <p:cNvSpPr>
                <a:spLocks/>
              </p:cNvSpPr>
              <p:nvPr/>
            </p:nvSpPr>
            <p:spPr bwMode="auto">
              <a:xfrm>
                <a:off x="3584" y="1344"/>
                <a:ext cx="63" cy="56"/>
              </a:xfrm>
              <a:custGeom>
                <a:avLst/>
                <a:gdLst>
                  <a:gd name="T0" fmla="*/ 7 w 42"/>
                  <a:gd name="T1" fmla="*/ 25 h 38"/>
                  <a:gd name="T2" fmla="*/ 31 w 42"/>
                  <a:gd name="T3" fmla="*/ 26 h 38"/>
                  <a:gd name="T4" fmla="*/ 0 w 42"/>
                  <a:gd name="T5" fmla="*/ 2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" h="38">
                    <a:moveTo>
                      <a:pt x="7" y="25"/>
                    </a:moveTo>
                    <a:cubicBezTo>
                      <a:pt x="14" y="35"/>
                      <a:pt x="26" y="38"/>
                      <a:pt x="31" y="26"/>
                    </a:cubicBezTo>
                    <a:cubicBezTo>
                      <a:pt x="42" y="0"/>
                      <a:pt x="7" y="10"/>
                      <a:pt x="0" y="2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18" name="Freeform 629"/>
              <p:cNvSpPr>
                <a:spLocks/>
              </p:cNvSpPr>
              <p:nvPr/>
            </p:nvSpPr>
            <p:spPr bwMode="auto">
              <a:xfrm>
                <a:off x="3556" y="1413"/>
                <a:ext cx="42" cy="60"/>
              </a:xfrm>
              <a:custGeom>
                <a:avLst/>
                <a:gdLst>
                  <a:gd name="T0" fmla="*/ 5 w 28"/>
                  <a:gd name="T1" fmla="*/ 26 h 40"/>
                  <a:gd name="T2" fmla="*/ 27 w 28"/>
                  <a:gd name="T3" fmla="*/ 18 h 40"/>
                  <a:gd name="T4" fmla="*/ 7 w 28"/>
                  <a:gd name="T5" fmla="*/ 3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40">
                    <a:moveTo>
                      <a:pt x="5" y="26"/>
                    </a:moveTo>
                    <a:cubicBezTo>
                      <a:pt x="8" y="40"/>
                      <a:pt x="28" y="29"/>
                      <a:pt x="27" y="18"/>
                    </a:cubicBezTo>
                    <a:cubicBezTo>
                      <a:pt x="24" y="0"/>
                      <a:pt x="0" y="14"/>
                      <a:pt x="7" y="3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19" name="Freeform 630"/>
              <p:cNvSpPr>
                <a:spLocks/>
              </p:cNvSpPr>
              <p:nvPr/>
            </p:nvSpPr>
            <p:spPr bwMode="auto">
              <a:xfrm>
                <a:off x="3653" y="1403"/>
                <a:ext cx="32" cy="21"/>
              </a:xfrm>
              <a:custGeom>
                <a:avLst/>
                <a:gdLst>
                  <a:gd name="T0" fmla="*/ 9 w 22"/>
                  <a:gd name="T1" fmla="*/ 13 h 14"/>
                  <a:gd name="T2" fmla="*/ 18 w 22"/>
                  <a:gd name="T3" fmla="*/ 13 h 14"/>
                  <a:gd name="T4" fmla="*/ 0 w 22"/>
                  <a:gd name="T5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" h="14">
                    <a:moveTo>
                      <a:pt x="9" y="13"/>
                    </a:moveTo>
                    <a:cubicBezTo>
                      <a:pt x="12" y="14"/>
                      <a:pt x="15" y="12"/>
                      <a:pt x="18" y="13"/>
                    </a:cubicBezTo>
                    <a:cubicBezTo>
                      <a:pt x="22" y="1"/>
                      <a:pt x="8" y="0"/>
                      <a:pt x="0" y="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20" name="Freeform 631"/>
              <p:cNvSpPr>
                <a:spLocks/>
              </p:cNvSpPr>
              <p:nvPr/>
            </p:nvSpPr>
            <p:spPr bwMode="auto">
              <a:xfrm>
                <a:off x="3624" y="1431"/>
                <a:ext cx="60" cy="42"/>
              </a:xfrm>
              <a:custGeom>
                <a:avLst/>
                <a:gdLst>
                  <a:gd name="T0" fmla="*/ 17 w 40"/>
                  <a:gd name="T1" fmla="*/ 20 h 28"/>
                  <a:gd name="T2" fmla="*/ 39 w 40"/>
                  <a:gd name="T3" fmla="*/ 16 h 28"/>
                  <a:gd name="T4" fmla="*/ 4 w 40"/>
                  <a:gd name="T5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28">
                    <a:moveTo>
                      <a:pt x="17" y="20"/>
                    </a:moveTo>
                    <a:cubicBezTo>
                      <a:pt x="22" y="24"/>
                      <a:pt x="40" y="28"/>
                      <a:pt x="39" y="16"/>
                    </a:cubicBezTo>
                    <a:cubicBezTo>
                      <a:pt x="37" y="3"/>
                      <a:pt x="0" y="0"/>
                      <a:pt x="4" y="2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21" name="Freeform 632"/>
              <p:cNvSpPr>
                <a:spLocks/>
              </p:cNvSpPr>
              <p:nvPr/>
            </p:nvSpPr>
            <p:spPr bwMode="auto">
              <a:xfrm>
                <a:off x="3581" y="1459"/>
                <a:ext cx="57" cy="47"/>
              </a:xfrm>
              <a:custGeom>
                <a:avLst/>
                <a:gdLst>
                  <a:gd name="T0" fmla="*/ 8 w 38"/>
                  <a:gd name="T1" fmla="*/ 22 h 31"/>
                  <a:gd name="T2" fmla="*/ 36 w 38"/>
                  <a:gd name="T3" fmla="*/ 18 h 31"/>
                  <a:gd name="T4" fmla="*/ 1 w 38"/>
                  <a:gd name="T5" fmla="*/ 2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31">
                    <a:moveTo>
                      <a:pt x="8" y="22"/>
                    </a:moveTo>
                    <a:cubicBezTo>
                      <a:pt x="12" y="29"/>
                      <a:pt x="35" y="31"/>
                      <a:pt x="36" y="18"/>
                    </a:cubicBezTo>
                    <a:cubicBezTo>
                      <a:pt x="38" y="0"/>
                      <a:pt x="0" y="2"/>
                      <a:pt x="1" y="2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22" name="Freeform 633"/>
              <p:cNvSpPr>
                <a:spLocks/>
              </p:cNvSpPr>
              <p:nvPr/>
            </p:nvSpPr>
            <p:spPr bwMode="auto">
              <a:xfrm>
                <a:off x="3419" y="1525"/>
                <a:ext cx="40" cy="58"/>
              </a:xfrm>
              <a:custGeom>
                <a:avLst/>
                <a:gdLst>
                  <a:gd name="T0" fmla="*/ 5 w 27"/>
                  <a:gd name="T1" fmla="*/ 20 h 39"/>
                  <a:gd name="T2" fmla="*/ 2 w 27"/>
                  <a:gd name="T3" fmla="*/ 21 h 39"/>
                  <a:gd name="T4" fmla="*/ 26 w 27"/>
                  <a:gd name="T5" fmla="*/ 19 h 39"/>
                  <a:gd name="T6" fmla="*/ 3 w 27"/>
                  <a:gd name="T7" fmla="*/ 2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39">
                    <a:moveTo>
                      <a:pt x="5" y="20"/>
                    </a:moveTo>
                    <a:cubicBezTo>
                      <a:pt x="3" y="19"/>
                      <a:pt x="2" y="20"/>
                      <a:pt x="2" y="21"/>
                    </a:cubicBezTo>
                    <a:cubicBezTo>
                      <a:pt x="8" y="33"/>
                      <a:pt x="27" y="39"/>
                      <a:pt x="26" y="19"/>
                    </a:cubicBezTo>
                    <a:cubicBezTo>
                      <a:pt x="25" y="0"/>
                      <a:pt x="0" y="5"/>
                      <a:pt x="3" y="2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23" name="Freeform 634"/>
              <p:cNvSpPr>
                <a:spLocks/>
              </p:cNvSpPr>
              <p:nvPr/>
            </p:nvSpPr>
            <p:spPr bwMode="auto">
              <a:xfrm>
                <a:off x="3531" y="1510"/>
                <a:ext cx="55" cy="39"/>
              </a:xfrm>
              <a:custGeom>
                <a:avLst/>
                <a:gdLst>
                  <a:gd name="T0" fmla="*/ 0 w 37"/>
                  <a:gd name="T1" fmla="*/ 7 h 26"/>
                  <a:gd name="T2" fmla="*/ 32 w 37"/>
                  <a:gd name="T3" fmla="*/ 14 h 26"/>
                  <a:gd name="T4" fmla="*/ 3 w 37"/>
                  <a:gd name="T5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26">
                    <a:moveTo>
                      <a:pt x="0" y="7"/>
                    </a:moveTo>
                    <a:cubicBezTo>
                      <a:pt x="3" y="17"/>
                      <a:pt x="28" y="26"/>
                      <a:pt x="32" y="14"/>
                    </a:cubicBezTo>
                    <a:cubicBezTo>
                      <a:pt x="37" y="0"/>
                      <a:pt x="9" y="0"/>
                      <a:pt x="3" y="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24" name="Freeform 635"/>
              <p:cNvSpPr>
                <a:spLocks/>
              </p:cNvSpPr>
              <p:nvPr/>
            </p:nvSpPr>
            <p:spPr bwMode="auto">
              <a:xfrm>
                <a:off x="3476" y="1506"/>
                <a:ext cx="58" cy="102"/>
              </a:xfrm>
              <a:custGeom>
                <a:avLst/>
                <a:gdLst>
                  <a:gd name="T0" fmla="*/ 17 w 39"/>
                  <a:gd name="T1" fmla="*/ 34 h 69"/>
                  <a:gd name="T2" fmla="*/ 12 w 39"/>
                  <a:gd name="T3" fmla="*/ 59 h 69"/>
                  <a:gd name="T4" fmla="*/ 14 w 39"/>
                  <a:gd name="T5" fmla="*/ 4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69">
                    <a:moveTo>
                      <a:pt x="17" y="34"/>
                    </a:moveTo>
                    <a:cubicBezTo>
                      <a:pt x="7" y="28"/>
                      <a:pt x="0" y="53"/>
                      <a:pt x="12" y="59"/>
                    </a:cubicBezTo>
                    <a:cubicBezTo>
                      <a:pt x="35" y="69"/>
                      <a:pt x="39" y="0"/>
                      <a:pt x="14" y="4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25" name="Freeform 636"/>
              <p:cNvSpPr>
                <a:spLocks/>
              </p:cNvSpPr>
              <p:nvPr/>
            </p:nvSpPr>
            <p:spPr bwMode="auto">
              <a:xfrm>
                <a:off x="3532" y="1556"/>
                <a:ext cx="77" cy="67"/>
              </a:xfrm>
              <a:custGeom>
                <a:avLst/>
                <a:gdLst>
                  <a:gd name="T0" fmla="*/ 17 w 52"/>
                  <a:gd name="T1" fmla="*/ 31 h 45"/>
                  <a:gd name="T2" fmla="*/ 33 w 52"/>
                  <a:gd name="T3" fmla="*/ 41 h 45"/>
                  <a:gd name="T4" fmla="*/ 4 w 52"/>
                  <a:gd name="T5" fmla="*/ 3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45">
                    <a:moveTo>
                      <a:pt x="17" y="31"/>
                    </a:moveTo>
                    <a:cubicBezTo>
                      <a:pt x="9" y="36"/>
                      <a:pt x="27" y="45"/>
                      <a:pt x="33" y="41"/>
                    </a:cubicBezTo>
                    <a:cubicBezTo>
                      <a:pt x="52" y="25"/>
                      <a:pt x="0" y="0"/>
                      <a:pt x="4" y="3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26" name="Freeform 637"/>
              <p:cNvSpPr>
                <a:spLocks/>
              </p:cNvSpPr>
              <p:nvPr/>
            </p:nvSpPr>
            <p:spPr bwMode="auto">
              <a:xfrm>
                <a:off x="3453" y="1434"/>
                <a:ext cx="20" cy="30"/>
              </a:xfrm>
              <a:custGeom>
                <a:avLst/>
                <a:gdLst>
                  <a:gd name="T0" fmla="*/ 4 w 13"/>
                  <a:gd name="T1" fmla="*/ 4 h 20"/>
                  <a:gd name="T2" fmla="*/ 7 w 13"/>
                  <a:gd name="T3" fmla="*/ 1 h 20"/>
                  <a:gd name="T4" fmla="*/ 4 w 13"/>
                  <a:gd name="T5" fmla="*/ 13 h 20"/>
                  <a:gd name="T6" fmla="*/ 7 w 13"/>
                  <a:gd name="T7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20">
                    <a:moveTo>
                      <a:pt x="4" y="4"/>
                    </a:moveTo>
                    <a:cubicBezTo>
                      <a:pt x="6" y="2"/>
                      <a:pt x="5" y="1"/>
                      <a:pt x="7" y="1"/>
                    </a:cubicBezTo>
                    <a:cubicBezTo>
                      <a:pt x="13" y="5"/>
                      <a:pt x="11" y="20"/>
                      <a:pt x="4" y="13"/>
                    </a:cubicBezTo>
                    <a:cubicBezTo>
                      <a:pt x="0" y="9"/>
                      <a:pt x="3" y="0"/>
                      <a:pt x="7" y="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27" name="Freeform 638"/>
              <p:cNvSpPr>
                <a:spLocks/>
              </p:cNvSpPr>
              <p:nvPr/>
            </p:nvSpPr>
            <p:spPr bwMode="auto">
              <a:xfrm>
                <a:off x="3498" y="1439"/>
                <a:ext cx="45" cy="44"/>
              </a:xfrm>
              <a:custGeom>
                <a:avLst/>
                <a:gdLst>
                  <a:gd name="T0" fmla="*/ 5 w 30"/>
                  <a:gd name="T1" fmla="*/ 8 h 30"/>
                  <a:gd name="T2" fmla="*/ 24 w 30"/>
                  <a:gd name="T3" fmla="*/ 18 h 30"/>
                  <a:gd name="T4" fmla="*/ 5 w 30"/>
                  <a:gd name="T5" fmla="*/ 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30">
                    <a:moveTo>
                      <a:pt x="5" y="8"/>
                    </a:moveTo>
                    <a:cubicBezTo>
                      <a:pt x="0" y="17"/>
                      <a:pt x="18" y="30"/>
                      <a:pt x="24" y="18"/>
                    </a:cubicBezTo>
                    <a:cubicBezTo>
                      <a:pt x="30" y="8"/>
                      <a:pt x="11" y="0"/>
                      <a:pt x="5" y="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28" name="Freeform 639"/>
              <p:cNvSpPr>
                <a:spLocks/>
              </p:cNvSpPr>
              <p:nvPr/>
            </p:nvSpPr>
            <p:spPr bwMode="auto">
              <a:xfrm>
                <a:off x="3627" y="1534"/>
                <a:ext cx="58" cy="40"/>
              </a:xfrm>
              <a:custGeom>
                <a:avLst/>
                <a:gdLst>
                  <a:gd name="T0" fmla="*/ 12 w 39"/>
                  <a:gd name="T1" fmla="*/ 12 h 27"/>
                  <a:gd name="T2" fmla="*/ 33 w 39"/>
                  <a:gd name="T3" fmla="*/ 17 h 27"/>
                  <a:gd name="T4" fmla="*/ 5 w 39"/>
                  <a:gd name="T5" fmla="*/ 2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27">
                    <a:moveTo>
                      <a:pt x="12" y="12"/>
                    </a:moveTo>
                    <a:cubicBezTo>
                      <a:pt x="10" y="16"/>
                      <a:pt x="29" y="27"/>
                      <a:pt x="33" y="17"/>
                    </a:cubicBezTo>
                    <a:cubicBezTo>
                      <a:pt x="39" y="0"/>
                      <a:pt x="0" y="1"/>
                      <a:pt x="5" y="2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29" name="Freeform 640"/>
              <p:cNvSpPr>
                <a:spLocks/>
              </p:cNvSpPr>
              <p:nvPr/>
            </p:nvSpPr>
            <p:spPr bwMode="auto">
              <a:xfrm>
                <a:off x="3681" y="1482"/>
                <a:ext cx="50" cy="59"/>
              </a:xfrm>
              <a:custGeom>
                <a:avLst/>
                <a:gdLst>
                  <a:gd name="T0" fmla="*/ 7 w 34"/>
                  <a:gd name="T1" fmla="*/ 16 h 40"/>
                  <a:gd name="T2" fmla="*/ 25 w 34"/>
                  <a:gd name="T3" fmla="*/ 28 h 40"/>
                  <a:gd name="T4" fmla="*/ 4 w 34"/>
                  <a:gd name="T5" fmla="*/ 3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40">
                    <a:moveTo>
                      <a:pt x="7" y="16"/>
                    </a:moveTo>
                    <a:cubicBezTo>
                      <a:pt x="2" y="25"/>
                      <a:pt x="18" y="40"/>
                      <a:pt x="25" y="28"/>
                    </a:cubicBezTo>
                    <a:cubicBezTo>
                      <a:pt x="34" y="14"/>
                      <a:pt x="0" y="0"/>
                      <a:pt x="4" y="3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30" name="Freeform 641"/>
              <p:cNvSpPr>
                <a:spLocks/>
              </p:cNvSpPr>
              <p:nvPr/>
            </p:nvSpPr>
            <p:spPr bwMode="auto">
              <a:xfrm>
                <a:off x="3734" y="1489"/>
                <a:ext cx="35" cy="31"/>
              </a:xfrm>
              <a:custGeom>
                <a:avLst/>
                <a:gdLst>
                  <a:gd name="T0" fmla="*/ 8 w 23"/>
                  <a:gd name="T1" fmla="*/ 10 h 21"/>
                  <a:gd name="T2" fmla="*/ 19 w 23"/>
                  <a:gd name="T3" fmla="*/ 19 h 21"/>
                  <a:gd name="T4" fmla="*/ 0 w 23"/>
                  <a:gd name="T5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1">
                    <a:moveTo>
                      <a:pt x="8" y="10"/>
                    </a:moveTo>
                    <a:cubicBezTo>
                      <a:pt x="7" y="16"/>
                      <a:pt x="13" y="21"/>
                      <a:pt x="19" y="19"/>
                    </a:cubicBezTo>
                    <a:cubicBezTo>
                      <a:pt x="23" y="5"/>
                      <a:pt x="1" y="0"/>
                      <a:pt x="0" y="1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31" name="Freeform 642"/>
              <p:cNvSpPr>
                <a:spLocks/>
              </p:cNvSpPr>
              <p:nvPr/>
            </p:nvSpPr>
            <p:spPr bwMode="auto">
              <a:xfrm>
                <a:off x="3763" y="1400"/>
                <a:ext cx="58" cy="88"/>
              </a:xfrm>
              <a:custGeom>
                <a:avLst/>
                <a:gdLst>
                  <a:gd name="T0" fmla="*/ 10 w 39"/>
                  <a:gd name="T1" fmla="*/ 22 h 59"/>
                  <a:gd name="T2" fmla="*/ 5 w 39"/>
                  <a:gd name="T3" fmla="*/ 21 h 59"/>
                  <a:gd name="T4" fmla="*/ 19 w 39"/>
                  <a:gd name="T5" fmla="*/ 53 h 59"/>
                  <a:gd name="T6" fmla="*/ 2 w 39"/>
                  <a:gd name="T7" fmla="*/ 3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59">
                    <a:moveTo>
                      <a:pt x="10" y="22"/>
                    </a:moveTo>
                    <a:cubicBezTo>
                      <a:pt x="8" y="22"/>
                      <a:pt x="7" y="23"/>
                      <a:pt x="5" y="21"/>
                    </a:cubicBezTo>
                    <a:cubicBezTo>
                      <a:pt x="0" y="31"/>
                      <a:pt x="3" y="59"/>
                      <a:pt x="19" y="53"/>
                    </a:cubicBezTo>
                    <a:cubicBezTo>
                      <a:pt x="39" y="46"/>
                      <a:pt x="21" y="0"/>
                      <a:pt x="2" y="3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32" name="Freeform 643"/>
              <p:cNvSpPr>
                <a:spLocks/>
              </p:cNvSpPr>
              <p:nvPr/>
            </p:nvSpPr>
            <p:spPr bwMode="auto">
              <a:xfrm>
                <a:off x="3492" y="1614"/>
                <a:ext cx="54" cy="56"/>
              </a:xfrm>
              <a:custGeom>
                <a:avLst/>
                <a:gdLst>
                  <a:gd name="T0" fmla="*/ 9 w 36"/>
                  <a:gd name="T1" fmla="*/ 21 h 38"/>
                  <a:gd name="T2" fmla="*/ 21 w 36"/>
                  <a:gd name="T3" fmla="*/ 33 h 38"/>
                  <a:gd name="T4" fmla="*/ 3 w 36"/>
                  <a:gd name="T5" fmla="*/ 2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38">
                    <a:moveTo>
                      <a:pt x="9" y="21"/>
                    </a:moveTo>
                    <a:cubicBezTo>
                      <a:pt x="0" y="25"/>
                      <a:pt x="13" y="38"/>
                      <a:pt x="21" y="33"/>
                    </a:cubicBezTo>
                    <a:cubicBezTo>
                      <a:pt x="36" y="26"/>
                      <a:pt x="19" y="0"/>
                      <a:pt x="3" y="2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33" name="Freeform 644"/>
              <p:cNvSpPr>
                <a:spLocks/>
              </p:cNvSpPr>
              <p:nvPr/>
            </p:nvSpPr>
            <p:spPr bwMode="auto">
              <a:xfrm>
                <a:off x="3422" y="1743"/>
                <a:ext cx="55" cy="86"/>
              </a:xfrm>
              <a:custGeom>
                <a:avLst/>
                <a:gdLst>
                  <a:gd name="T0" fmla="*/ 0 w 37"/>
                  <a:gd name="T1" fmla="*/ 28 h 58"/>
                  <a:gd name="T2" fmla="*/ 36 w 37"/>
                  <a:gd name="T3" fmla="*/ 29 h 58"/>
                  <a:gd name="T4" fmla="*/ 16 w 37"/>
                  <a:gd name="T5" fmla="*/ 4 h 58"/>
                  <a:gd name="T6" fmla="*/ 0 w 37"/>
                  <a:gd name="T7" fmla="*/ 3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58">
                    <a:moveTo>
                      <a:pt x="0" y="28"/>
                    </a:moveTo>
                    <a:cubicBezTo>
                      <a:pt x="6" y="47"/>
                      <a:pt x="35" y="58"/>
                      <a:pt x="36" y="29"/>
                    </a:cubicBezTo>
                    <a:cubicBezTo>
                      <a:pt x="37" y="18"/>
                      <a:pt x="30" y="0"/>
                      <a:pt x="16" y="4"/>
                    </a:cubicBezTo>
                    <a:cubicBezTo>
                      <a:pt x="4" y="7"/>
                      <a:pt x="0" y="26"/>
                      <a:pt x="0" y="3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34" name="Freeform 645"/>
              <p:cNvSpPr>
                <a:spLocks/>
              </p:cNvSpPr>
              <p:nvPr/>
            </p:nvSpPr>
            <p:spPr bwMode="auto">
              <a:xfrm>
                <a:off x="3502" y="1715"/>
                <a:ext cx="55" cy="43"/>
              </a:xfrm>
              <a:custGeom>
                <a:avLst/>
                <a:gdLst>
                  <a:gd name="T0" fmla="*/ 8 w 37"/>
                  <a:gd name="T1" fmla="*/ 9 h 29"/>
                  <a:gd name="T2" fmla="*/ 21 w 37"/>
                  <a:gd name="T3" fmla="*/ 25 h 29"/>
                  <a:gd name="T4" fmla="*/ 18 w 37"/>
                  <a:gd name="T5" fmla="*/ 0 h 29"/>
                  <a:gd name="T6" fmla="*/ 2 w 37"/>
                  <a:gd name="T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" h="29">
                    <a:moveTo>
                      <a:pt x="8" y="9"/>
                    </a:moveTo>
                    <a:cubicBezTo>
                      <a:pt x="2" y="13"/>
                      <a:pt x="13" y="26"/>
                      <a:pt x="21" y="25"/>
                    </a:cubicBezTo>
                    <a:cubicBezTo>
                      <a:pt x="37" y="23"/>
                      <a:pt x="29" y="3"/>
                      <a:pt x="18" y="0"/>
                    </a:cubicBezTo>
                    <a:cubicBezTo>
                      <a:pt x="8" y="5"/>
                      <a:pt x="0" y="18"/>
                      <a:pt x="2" y="2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35" name="Freeform 646"/>
              <p:cNvSpPr>
                <a:spLocks/>
              </p:cNvSpPr>
              <p:nvPr/>
            </p:nvSpPr>
            <p:spPr bwMode="auto">
              <a:xfrm>
                <a:off x="3569" y="1696"/>
                <a:ext cx="49" cy="43"/>
              </a:xfrm>
              <a:custGeom>
                <a:avLst/>
                <a:gdLst>
                  <a:gd name="T0" fmla="*/ 12 w 33"/>
                  <a:gd name="T1" fmla="*/ 14 h 29"/>
                  <a:gd name="T2" fmla="*/ 8 w 33"/>
                  <a:gd name="T3" fmla="*/ 15 h 29"/>
                  <a:gd name="T4" fmla="*/ 28 w 33"/>
                  <a:gd name="T5" fmla="*/ 18 h 29"/>
                  <a:gd name="T6" fmla="*/ 0 w 33"/>
                  <a:gd name="T7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29">
                    <a:moveTo>
                      <a:pt x="12" y="14"/>
                    </a:moveTo>
                    <a:cubicBezTo>
                      <a:pt x="10" y="13"/>
                      <a:pt x="9" y="14"/>
                      <a:pt x="8" y="15"/>
                    </a:cubicBezTo>
                    <a:cubicBezTo>
                      <a:pt x="12" y="22"/>
                      <a:pt x="25" y="29"/>
                      <a:pt x="28" y="18"/>
                    </a:cubicBezTo>
                    <a:cubicBezTo>
                      <a:pt x="33" y="1"/>
                      <a:pt x="5" y="0"/>
                      <a:pt x="0" y="1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36" name="Freeform 647"/>
              <p:cNvSpPr>
                <a:spLocks/>
              </p:cNvSpPr>
              <p:nvPr/>
            </p:nvSpPr>
            <p:spPr bwMode="auto">
              <a:xfrm>
                <a:off x="3358" y="1803"/>
                <a:ext cx="51" cy="52"/>
              </a:xfrm>
              <a:custGeom>
                <a:avLst/>
                <a:gdLst>
                  <a:gd name="T0" fmla="*/ 9 w 34"/>
                  <a:gd name="T1" fmla="*/ 12 h 35"/>
                  <a:gd name="T2" fmla="*/ 31 w 34"/>
                  <a:gd name="T3" fmla="*/ 17 h 35"/>
                  <a:gd name="T4" fmla="*/ 19 w 34"/>
                  <a:gd name="T5" fmla="*/ 0 h 35"/>
                  <a:gd name="T6" fmla="*/ 0 w 34"/>
                  <a:gd name="T7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5">
                    <a:moveTo>
                      <a:pt x="9" y="12"/>
                    </a:moveTo>
                    <a:cubicBezTo>
                      <a:pt x="0" y="19"/>
                      <a:pt x="24" y="35"/>
                      <a:pt x="31" y="17"/>
                    </a:cubicBezTo>
                    <a:cubicBezTo>
                      <a:pt x="34" y="9"/>
                      <a:pt x="28" y="0"/>
                      <a:pt x="19" y="0"/>
                    </a:cubicBezTo>
                    <a:cubicBezTo>
                      <a:pt x="6" y="0"/>
                      <a:pt x="1" y="17"/>
                      <a:pt x="0" y="2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37" name="Freeform 648"/>
              <p:cNvSpPr>
                <a:spLocks/>
              </p:cNvSpPr>
              <p:nvPr/>
            </p:nvSpPr>
            <p:spPr bwMode="auto">
              <a:xfrm>
                <a:off x="3358" y="1879"/>
                <a:ext cx="28" cy="32"/>
              </a:xfrm>
              <a:custGeom>
                <a:avLst/>
                <a:gdLst>
                  <a:gd name="T0" fmla="*/ 5 w 19"/>
                  <a:gd name="T1" fmla="*/ 11 h 22"/>
                  <a:gd name="T2" fmla="*/ 16 w 19"/>
                  <a:gd name="T3" fmla="*/ 0 h 22"/>
                  <a:gd name="T4" fmla="*/ 0 w 19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22">
                    <a:moveTo>
                      <a:pt x="5" y="11"/>
                    </a:moveTo>
                    <a:cubicBezTo>
                      <a:pt x="2" y="22"/>
                      <a:pt x="19" y="15"/>
                      <a:pt x="16" y="0"/>
                    </a:cubicBezTo>
                    <a:cubicBezTo>
                      <a:pt x="7" y="2"/>
                      <a:pt x="2" y="14"/>
                      <a:pt x="0" y="2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38" name="Freeform 649"/>
              <p:cNvSpPr>
                <a:spLocks/>
              </p:cNvSpPr>
              <p:nvPr/>
            </p:nvSpPr>
            <p:spPr bwMode="auto">
              <a:xfrm>
                <a:off x="3354" y="1902"/>
                <a:ext cx="41" cy="66"/>
              </a:xfrm>
              <a:custGeom>
                <a:avLst/>
                <a:gdLst>
                  <a:gd name="T0" fmla="*/ 11 w 28"/>
                  <a:gd name="T1" fmla="*/ 30 h 44"/>
                  <a:gd name="T2" fmla="*/ 3 w 28"/>
                  <a:gd name="T3" fmla="*/ 29 h 44"/>
                  <a:gd name="T4" fmla="*/ 13 w 28"/>
                  <a:gd name="T5" fmla="*/ 37 h 44"/>
                  <a:gd name="T6" fmla="*/ 1 w 28"/>
                  <a:gd name="T7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44">
                    <a:moveTo>
                      <a:pt x="11" y="30"/>
                    </a:moveTo>
                    <a:cubicBezTo>
                      <a:pt x="9" y="29"/>
                      <a:pt x="6" y="28"/>
                      <a:pt x="3" y="29"/>
                    </a:cubicBezTo>
                    <a:cubicBezTo>
                      <a:pt x="0" y="38"/>
                      <a:pt x="5" y="44"/>
                      <a:pt x="13" y="37"/>
                    </a:cubicBezTo>
                    <a:cubicBezTo>
                      <a:pt x="28" y="22"/>
                      <a:pt x="4" y="0"/>
                      <a:pt x="1" y="2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39" name="Freeform 650"/>
              <p:cNvSpPr>
                <a:spLocks/>
              </p:cNvSpPr>
              <p:nvPr/>
            </p:nvSpPr>
            <p:spPr bwMode="auto">
              <a:xfrm>
                <a:off x="3343" y="1974"/>
                <a:ext cx="61" cy="62"/>
              </a:xfrm>
              <a:custGeom>
                <a:avLst/>
                <a:gdLst>
                  <a:gd name="T0" fmla="*/ 14 w 41"/>
                  <a:gd name="T1" fmla="*/ 23 h 42"/>
                  <a:gd name="T2" fmla="*/ 8 w 41"/>
                  <a:gd name="T3" fmla="*/ 20 h 42"/>
                  <a:gd name="T4" fmla="*/ 36 w 41"/>
                  <a:gd name="T5" fmla="*/ 27 h 42"/>
                  <a:gd name="T6" fmla="*/ 8 w 41"/>
                  <a:gd name="T7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42">
                    <a:moveTo>
                      <a:pt x="14" y="23"/>
                    </a:moveTo>
                    <a:cubicBezTo>
                      <a:pt x="12" y="22"/>
                      <a:pt x="11" y="20"/>
                      <a:pt x="8" y="20"/>
                    </a:cubicBezTo>
                    <a:cubicBezTo>
                      <a:pt x="10" y="30"/>
                      <a:pt x="33" y="42"/>
                      <a:pt x="36" y="27"/>
                    </a:cubicBezTo>
                    <a:cubicBezTo>
                      <a:pt x="41" y="8"/>
                      <a:pt x="0" y="0"/>
                      <a:pt x="8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40" name="Freeform 651"/>
              <p:cNvSpPr>
                <a:spLocks/>
              </p:cNvSpPr>
              <p:nvPr/>
            </p:nvSpPr>
            <p:spPr bwMode="auto">
              <a:xfrm>
                <a:off x="3431" y="1824"/>
                <a:ext cx="68" cy="90"/>
              </a:xfrm>
              <a:custGeom>
                <a:avLst/>
                <a:gdLst>
                  <a:gd name="T0" fmla="*/ 9 w 46"/>
                  <a:gd name="T1" fmla="*/ 24 h 61"/>
                  <a:gd name="T2" fmla="*/ 5 w 46"/>
                  <a:gd name="T3" fmla="*/ 21 h 61"/>
                  <a:gd name="T4" fmla="*/ 32 w 46"/>
                  <a:gd name="T5" fmla="*/ 49 h 61"/>
                  <a:gd name="T6" fmla="*/ 0 w 46"/>
                  <a:gd name="T7" fmla="*/ 3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61">
                    <a:moveTo>
                      <a:pt x="9" y="24"/>
                    </a:moveTo>
                    <a:cubicBezTo>
                      <a:pt x="8" y="23"/>
                      <a:pt x="7" y="22"/>
                      <a:pt x="5" y="21"/>
                    </a:cubicBezTo>
                    <a:cubicBezTo>
                      <a:pt x="2" y="33"/>
                      <a:pt x="19" y="61"/>
                      <a:pt x="32" y="49"/>
                    </a:cubicBezTo>
                    <a:cubicBezTo>
                      <a:pt x="46" y="36"/>
                      <a:pt x="4" y="0"/>
                      <a:pt x="0" y="3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41" name="Freeform 652"/>
              <p:cNvSpPr>
                <a:spLocks/>
              </p:cNvSpPr>
              <p:nvPr/>
            </p:nvSpPr>
            <p:spPr bwMode="auto">
              <a:xfrm>
                <a:off x="3406" y="1913"/>
                <a:ext cx="64" cy="108"/>
              </a:xfrm>
              <a:custGeom>
                <a:avLst/>
                <a:gdLst>
                  <a:gd name="T0" fmla="*/ 19 w 43"/>
                  <a:gd name="T1" fmla="*/ 10 h 73"/>
                  <a:gd name="T2" fmla="*/ 18 w 43"/>
                  <a:gd name="T3" fmla="*/ 65 h 73"/>
                  <a:gd name="T4" fmla="*/ 40 w 43"/>
                  <a:gd name="T5" fmla="*/ 30 h 73"/>
                  <a:gd name="T6" fmla="*/ 14 w 43"/>
                  <a:gd name="T7" fmla="*/ 2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73">
                    <a:moveTo>
                      <a:pt x="19" y="10"/>
                    </a:moveTo>
                    <a:cubicBezTo>
                      <a:pt x="0" y="9"/>
                      <a:pt x="4" y="59"/>
                      <a:pt x="18" y="65"/>
                    </a:cubicBezTo>
                    <a:cubicBezTo>
                      <a:pt x="37" y="73"/>
                      <a:pt x="43" y="43"/>
                      <a:pt x="40" y="30"/>
                    </a:cubicBezTo>
                    <a:cubicBezTo>
                      <a:pt x="36" y="12"/>
                      <a:pt x="18" y="0"/>
                      <a:pt x="14" y="2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42" name="Freeform 653"/>
              <p:cNvSpPr>
                <a:spLocks/>
              </p:cNvSpPr>
              <p:nvPr/>
            </p:nvSpPr>
            <p:spPr bwMode="auto">
              <a:xfrm>
                <a:off x="3495" y="1873"/>
                <a:ext cx="79" cy="74"/>
              </a:xfrm>
              <a:custGeom>
                <a:avLst/>
                <a:gdLst>
                  <a:gd name="T0" fmla="*/ 17 w 53"/>
                  <a:gd name="T1" fmla="*/ 21 h 50"/>
                  <a:gd name="T2" fmla="*/ 13 w 53"/>
                  <a:gd name="T3" fmla="*/ 21 h 50"/>
                  <a:gd name="T4" fmla="*/ 37 w 53"/>
                  <a:gd name="T5" fmla="*/ 40 h 50"/>
                  <a:gd name="T6" fmla="*/ 6 w 53"/>
                  <a:gd name="T7" fmla="*/ 3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0">
                    <a:moveTo>
                      <a:pt x="17" y="21"/>
                    </a:moveTo>
                    <a:cubicBezTo>
                      <a:pt x="15" y="21"/>
                      <a:pt x="14" y="21"/>
                      <a:pt x="13" y="21"/>
                    </a:cubicBezTo>
                    <a:cubicBezTo>
                      <a:pt x="10" y="32"/>
                      <a:pt x="27" y="50"/>
                      <a:pt x="37" y="40"/>
                    </a:cubicBezTo>
                    <a:cubicBezTo>
                      <a:pt x="53" y="25"/>
                      <a:pt x="0" y="0"/>
                      <a:pt x="6" y="3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43" name="Freeform 654"/>
              <p:cNvSpPr>
                <a:spLocks/>
              </p:cNvSpPr>
              <p:nvPr/>
            </p:nvSpPr>
            <p:spPr bwMode="auto">
              <a:xfrm>
                <a:off x="3470" y="1942"/>
                <a:ext cx="46" cy="35"/>
              </a:xfrm>
              <a:custGeom>
                <a:avLst/>
                <a:gdLst>
                  <a:gd name="T0" fmla="*/ 11 w 31"/>
                  <a:gd name="T1" fmla="*/ 14 h 23"/>
                  <a:gd name="T2" fmla="*/ 26 w 31"/>
                  <a:gd name="T3" fmla="*/ 18 h 23"/>
                  <a:gd name="T4" fmla="*/ 10 w 31"/>
                  <a:gd name="T5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23">
                    <a:moveTo>
                      <a:pt x="11" y="14"/>
                    </a:moveTo>
                    <a:cubicBezTo>
                      <a:pt x="16" y="16"/>
                      <a:pt x="21" y="19"/>
                      <a:pt x="26" y="18"/>
                    </a:cubicBezTo>
                    <a:cubicBezTo>
                      <a:pt x="31" y="0"/>
                      <a:pt x="0" y="0"/>
                      <a:pt x="10" y="2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44" name="Freeform 655"/>
              <p:cNvSpPr>
                <a:spLocks/>
              </p:cNvSpPr>
              <p:nvPr/>
            </p:nvSpPr>
            <p:spPr bwMode="auto">
              <a:xfrm>
                <a:off x="3522" y="1978"/>
                <a:ext cx="40" cy="51"/>
              </a:xfrm>
              <a:custGeom>
                <a:avLst/>
                <a:gdLst>
                  <a:gd name="T0" fmla="*/ 0 w 27"/>
                  <a:gd name="T1" fmla="*/ 28 h 34"/>
                  <a:gd name="T2" fmla="*/ 27 w 27"/>
                  <a:gd name="T3" fmla="*/ 8 h 34"/>
                  <a:gd name="T4" fmla="*/ 10 w 27"/>
                  <a:gd name="T5" fmla="*/ 2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" h="34">
                    <a:moveTo>
                      <a:pt x="0" y="28"/>
                    </a:moveTo>
                    <a:cubicBezTo>
                      <a:pt x="13" y="34"/>
                      <a:pt x="26" y="19"/>
                      <a:pt x="27" y="8"/>
                    </a:cubicBezTo>
                    <a:cubicBezTo>
                      <a:pt x="18" y="0"/>
                      <a:pt x="8" y="9"/>
                      <a:pt x="10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45" name="Freeform 656"/>
              <p:cNvSpPr>
                <a:spLocks/>
              </p:cNvSpPr>
              <p:nvPr/>
            </p:nvSpPr>
            <p:spPr bwMode="auto">
              <a:xfrm>
                <a:off x="3373" y="2124"/>
                <a:ext cx="55" cy="55"/>
              </a:xfrm>
              <a:custGeom>
                <a:avLst/>
                <a:gdLst>
                  <a:gd name="T0" fmla="*/ 16 w 37"/>
                  <a:gd name="T1" fmla="*/ 14 h 37"/>
                  <a:gd name="T2" fmla="*/ 27 w 37"/>
                  <a:gd name="T3" fmla="*/ 37 h 37"/>
                  <a:gd name="T4" fmla="*/ 12 w 37"/>
                  <a:gd name="T5" fmla="*/ 1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37">
                    <a:moveTo>
                      <a:pt x="16" y="14"/>
                    </a:moveTo>
                    <a:cubicBezTo>
                      <a:pt x="0" y="16"/>
                      <a:pt x="17" y="36"/>
                      <a:pt x="27" y="37"/>
                    </a:cubicBezTo>
                    <a:cubicBezTo>
                      <a:pt x="37" y="25"/>
                      <a:pt x="20" y="0"/>
                      <a:pt x="12" y="1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46" name="Freeform 657"/>
              <p:cNvSpPr>
                <a:spLocks/>
              </p:cNvSpPr>
              <p:nvPr/>
            </p:nvSpPr>
            <p:spPr bwMode="auto">
              <a:xfrm>
                <a:off x="3383" y="2072"/>
                <a:ext cx="20" cy="21"/>
              </a:xfrm>
              <a:custGeom>
                <a:avLst/>
                <a:gdLst>
                  <a:gd name="T0" fmla="*/ 2 w 13"/>
                  <a:gd name="T1" fmla="*/ 1 h 14"/>
                  <a:gd name="T2" fmla="*/ 9 w 13"/>
                  <a:gd name="T3" fmla="*/ 14 h 14"/>
                  <a:gd name="T4" fmla="*/ 9 w 13"/>
                  <a:gd name="T5" fmla="*/ 0 h 14"/>
                  <a:gd name="T6" fmla="*/ 2 w 13"/>
                  <a:gd name="T7" fmla="*/ 1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4">
                    <a:moveTo>
                      <a:pt x="2" y="1"/>
                    </a:moveTo>
                    <a:cubicBezTo>
                      <a:pt x="0" y="7"/>
                      <a:pt x="3" y="13"/>
                      <a:pt x="9" y="14"/>
                    </a:cubicBezTo>
                    <a:cubicBezTo>
                      <a:pt x="13" y="9"/>
                      <a:pt x="13" y="3"/>
                      <a:pt x="9" y="0"/>
                    </a:cubicBezTo>
                    <a:cubicBezTo>
                      <a:pt x="5" y="3"/>
                      <a:pt x="2" y="7"/>
                      <a:pt x="2" y="1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47" name="Freeform 658"/>
              <p:cNvSpPr>
                <a:spLocks/>
              </p:cNvSpPr>
              <p:nvPr/>
            </p:nvSpPr>
            <p:spPr bwMode="auto">
              <a:xfrm>
                <a:off x="3516" y="1804"/>
                <a:ext cx="50" cy="49"/>
              </a:xfrm>
              <a:custGeom>
                <a:avLst/>
                <a:gdLst>
                  <a:gd name="T0" fmla="*/ 8 w 34"/>
                  <a:gd name="T1" fmla="*/ 16 h 33"/>
                  <a:gd name="T2" fmla="*/ 2 w 34"/>
                  <a:gd name="T3" fmla="*/ 31 h 33"/>
                  <a:gd name="T4" fmla="*/ 32 w 34"/>
                  <a:gd name="T5" fmla="*/ 18 h 33"/>
                  <a:gd name="T6" fmla="*/ 4 w 34"/>
                  <a:gd name="T7" fmla="*/ 2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3">
                    <a:moveTo>
                      <a:pt x="8" y="16"/>
                    </a:moveTo>
                    <a:cubicBezTo>
                      <a:pt x="1" y="17"/>
                      <a:pt x="0" y="25"/>
                      <a:pt x="2" y="31"/>
                    </a:cubicBezTo>
                    <a:cubicBezTo>
                      <a:pt x="9" y="33"/>
                      <a:pt x="34" y="28"/>
                      <a:pt x="32" y="18"/>
                    </a:cubicBezTo>
                    <a:cubicBezTo>
                      <a:pt x="30" y="0"/>
                      <a:pt x="10" y="19"/>
                      <a:pt x="4" y="2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48" name="Freeform 659"/>
              <p:cNvSpPr>
                <a:spLocks/>
              </p:cNvSpPr>
              <p:nvPr/>
            </p:nvSpPr>
            <p:spPr bwMode="auto">
              <a:xfrm>
                <a:off x="3360" y="1678"/>
                <a:ext cx="52" cy="98"/>
              </a:xfrm>
              <a:custGeom>
                <a:avLst/>
                <a:gdLst>
                  <a:gd name="T0" fmla="*/ 8 w 35"/>
                  <a:gd name="T1" fmla="*/ 16 h 66"/>
                  <a:gd name="T2" fmla="*/ 14 w 35"/>
                  <a:gd name="T3" fmla="*/ 59 h 66"/>
                  <a:gd name="T4" fmla="*/ 6 w 35"/>
                  <a:gd name="T5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" h="66">
                    <a:moveTo>
                      <a:pt x="8" y="16"/>
                    </a:moveTo>
                    <a:cubicBezTo>
                      <a:pt x="6" y="26"/>
                      <a:pt x="0" y="55"/>
                      <a:pt x="14" y="59"/>
                    </a:cubicBezTo>
                    <a:cubicBezTo>
                      <a:pt x="35" y="66"/>
                      <a:pt x="33" y="0"/>
                      <a:pt x="6" y="3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49" name="Freeform 660"/>
              <p:cNvSpPr>
                <a:spLocks/>
              </p:cNvSpPr>
              <p:nvPr/>
            </p:nvSpPr>
            <p:spPr bwMode="auto">
              <a:xfrm>
                <a:off x="3403" y="1626"/>
                <a:ext cx="38" cy="47"/>
              </a:xfrm>
              <a:custGeom>
                <a:avLst/>
                <a:gdLst>
                  <a:gd name="T0" fmla="*/ 5 w 26"/>
                  <a:gd name="T1" fmla="*/ 12 h 32"/>
                  <a:gd name="T2" fmla="*/ 16 w 26"/>
                  <a:gd name="T3" fmla="*/ 25 h 32"/>
                  <a:gd name="T4" fmla="*/ 5 w 26"/>
                  <a:gd name="T5" fmla="*/ 27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32">
                    <a:moveTo>
                      <a:pt x="5" y="12"/>
                    </a:moveTo>
                    <a:cubicBezTo>
                      <a:pt x="0" y="18"/>
                      <a:pt x="8" y="32"/>
                      <a:pt x="16" y="25"/>
                    </a:cubicBezTo>
                    <a:cubicBezTo>
                      <a:pt x="26" y="15"/>
                      <a:pt x="4" y="0"/>
                      <a:pt x="5" y="2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50" name="Freeform 661"/>
              <p:cNvSpPr>
                <a:spLocks/>
              </p:cNvSpPr>
              <p:nvPr/>
            </p:nvSpPr>
            <p:spPr bwMode="auto">
              <a:xfrm>
                <a:off x="3441" y="1673"/>
                <a:ext cx="52" cy="64"/>
              </a:xfrm>
              <a:custGeom>
                <a:avLst/>
                <a:gdLst>
                  <a:gd name="T0" fmla="*/ 12 w 35"/>
                  <a:gd name="T1" fmla="*/ 26 h 43"/>
                  <a:gd name="T2" fmla="*/ 19 w 35"/>
                  <a:gd name="T3" fmla="*/ 39 h 43"/>
                  <a:gd name="T4" fmla="*/ 4 w 35"/>
                  <a:gd name="T5" fmla="*/ 2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" h="43">
                    <a:moveTo>
                      <a:pt x="12" y="26"/>
                    </a:moveTo>
                    <a:cubicBezTo>
                      <a:pt x="0" y="29"/>
                      <a:pt x="10" y="43"/>
                      <a:pt x="19" y="39"/>
                    </a:cubicBezTo>
                    <a:cubicBezTo>
                      <a:pt x="35" y="30"/>
                      <a:pt x="10" y="0"/>
                      <a:pt x="4" y="2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51" name="Freeform 662"/>
              <p:cNvSpPr>
                <a:spLocks/>
              </p:cNvSpPr>
              <p:nvPr/>
            </p:nvSpPr>
            <p:spPr bwMode="auto">
              <a:xfrm>
                <a:off x="3474" y="1610"/>
                <a:ext cx="5" cy="4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cubicBezTo>
                      <a:pt x="1" y="3"/>
                      <a:pt x="0" y="2"/>
                      <a:pt x="0" y="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52" name="Freeform 663"/>
              <p:cNvSpPr>
                <a:spLocks/>
              </p:cNvSpPr>
              <p:nvPr/>
            </p:nvSpPr>
            <p:spPr bwMode="auto">
              <a:xfrm>
                <a:off x="3556" y="1822"/>
                <a:ext cx="62" cy="76"/>
              </a:xfrm>
              <a:custGeom>
                <a:avLst/>
                <a:gdLst>
                  <a:gd name="T0" fmla="*/ 15 w 42"/>
                  <a:gd name="T1" fmla="*/ 21 h 51"/>
                  <a:gd name="T2" fmla="*/ 27 w 42"/>
                  <a:gd name="T3" fmla="*/ 41 h 51"/>
                  <a:gd name="T4" fmla="*/ 33 w 42"/>
                  <a:gd name="T5" fmla="*/ 7 h 51"/>
                  <a:gd name="T6" fmla="*/ 9 w 42"/>
                  <a:gd name="T7" fmla="*/ 2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51">
                    <a:moveTo>
                      <a:pt x="15" y="21"/>
                    </a:moveTo>
                    <a:cubicBezTo>
                      <a:pt x="0" y="24"/>
                      <a:pt x="10" y="51"/>
                      <a:pt x="27" y="41"/>
                    </a:cubicBezTo>
                    <a:cubicBezTo>
                      <a:pt x="35" y="37"/>
                      <a:pt x="42" y="13"/>
                      <a:pt x="33" y="7"/>
                    </a:cubicBezTo>
                    <a:cubicBezTo>
                      <a:pt x="22" y="0"/>
                      <a:pt x="10" y="16"/>
                      <a:pt x="9" y="2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53" name="Freeform 664"/>
              <p:cNvSpPr>
                <a:spLocks/>
              </p:cNvSpPr>
              <p:nvPr/>
            </p:nvSpPr>
            <p:spPr bwMode="auto">
              <a:xfrm>
                <a:off x="3604" y="1758"/>
                <a:ext cx="66" cy="55"/>
              </a:xfrm>
              <a:custGeom>
                <a:avLst/>
                <a:gdLst>
                  <a:gd name="T0" fmla="*/ 15 w 45"/>
                  <a:gd name="T1" fmla="*/ 24 h 37"/>
                  <a:gd name="T2" fmla="*/ 12 w 45"/>
                  <a:gd name="T3" fmla="*/ 26 h 37"/>
                  <a:gd name="T4" fmla="*/ 39 w 45"/>
                  <a:gd name="T5" fmla="*/ 17 h 37"/>
                  <a:gd name="T6" fmla="*/ 12 w 45"/>
                  <a:gd name="T7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37">
                    <a:moveTo>
                      <a:pt x="15" y="24"/>
                    </a:moveTo>
                    <a:cubicBezTo>
                      <a:pt x="14" y="25"/>
                      <a:pt x="13" y="24"/>
                      <a:pt x="12" y="26"/>
                    </a:cubicBezTo>
                    <a:cubicBezTo>
                      <a:pt x="19" y="37"/>
                      <a:pt x="45" y="32"/>
                      <a:pt x="39" y="17"/>
                    </a:cubicBezTo>
                    <a:cubicBezTo>
                      <a:pt x="32" y="0"/>
                      <a:pt x="0" y="15"/>
                      <a:pt x="12" y="3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54" name="Freeform 665"/>
              <p:cNvSpPr>
                <a:spLocks/>
              </p:cNvSpPr>
              <p:nvPr/>
            </p:nvSpPr>
            <p:spPr bwMode="auto">
              <a:xfrm>
                <a:off x="3663" y="1757"/>
                <a:ext cx="77" cy="74"/>
              </a:xfrm>
              <a:custGeom>
                <a:avLst/>
                <a:gdLst>
                  <a:gd name="T0" fmla="*/ 21 w 52"/>
                  <a:gd name="T1" fmla="*/ 25 h 50"/>
                  <a:gd name="T2" fmla="*/ 41 w 52"/>
                  <a:gd name="T3" fmla="*/ 39 h 50"/>
                  <a:gd name="T4" fmla="*/ 13 w 52"/>
                  <a:gd name="T5" fmla="*/ 2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50">
                    <a:moveTo>
                      <a:pt x="21" y="25"/>
                    </a:moveTo>
                    <a:cubicBezTo>
                      <a:pt x="15" y="34"/>
                      <a:pt x="33" y="50"/>
                      <a:pt x="41" y="39"/>
                    </a:cubicBezTo>
                    <a:cubicBezTo>
                      <a:pt x="52" y="21"/>
                      <a:pt x="0" y="0"/>
                      <a:pt x="13" y="2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55" name="Freeform 666"/>
              <p:cNvSpPr>
                <a:spLocks/>
              </p:cNvSpPr>
              <p:nvPr/>
            </p:nvSpPr>
            <p:spPr bwMode="auto">
              <a:xfrm>
                <a:off x="3608" y="1868"/>
                <a:ext cx="46" cy="63"/>
              </a:xfrm>
              <a:custGeom>
                <a:avLst/>
                <a:gdLst>
                  <a:gd name="T0" fmla="*/ 11 w 31"/>
                  <a:gd name="T1" fmla="*/ 18 h 42"/>
                  <a:gd name="T2" fmla="*/ 5 w 31"/>
                  <a:gd name="T3" fmla="*/ 31 h 42"/>
                  <a:gd name="T4" fmla="*/ 23 w 31"/>
                  <a:gd name="T5" fmla="*/ 0 h 42"/>
                  <a:gd name="T6" fmla="*/ 9 w 31"/>
                  <a:gd name="T7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42">
                    <a:moveTo>
                      <a:pt x="11" y="18"/>
                    </a:moveTo>
                    <a:cubicBezTo>
                      <a:pt x="5" y="21"/>
                      <a:pt x="0" y="26"/>
                      <a:pt x="5" y="31"/>
                    </a:cubicBezTo>
                    <a:cubicBezTo>
                      <a:pt x="18" y="42"/>
                      <a:pt x="31" y="10"/>
                      <a:pt x="23" y="0"/>
                    </a:cubicBezTo>
                    <a:cubicBezTo>
                      <a:pt x="16" y="0"/>
                      <a:pt x="11" y="5"/>
                      <a:pt x="9" y="1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56" name="Freeform 667"/>
              <p:cNvSpPr>
                <a:spLocks/>
              </p:cNvSpPr>
              <p:nvPr/>
            </p:nvSpPr>
            <p:spPr bwMode="auto">
              <a:xfrm>
                <a:off x="3633" y="1908"/>
                <a:ext cx="88" cy="69"/>
              </a:xfrm>
              <a:custGeom>
                <a:avLst/>
                <a:gdLst>
                  <a:gd name="T0" fmla="*/ 29 w 59"/>
                  <a:gd name="T1" fmla="*/ 26 h 46"/>
                  <a:gd name="T2" fmla="*/ 18 w 59"/>
                  <a:gd name="T3" fmla="*/ 25 h 46"/>
                  <a:gd name="T4" fmla="*/ 44 w 59"/>
                  <a:gd name="T5" fmla="*/ 37 h 46"/>
                  <a:gd name="T6" fmla="*/ 13 w 59"/>
                  <a:gd name="T7" fmla="*/ 2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46">
                    <a:moveTo>
                      <a:pt x="29" y="26"/>
                    </a:moveTo>
                    <a:cubicBezTo>
                      <a:pt x="25" y="25"/>
                      <a:pt x="21" y="26"/>
                      <a:pt x="18" y="25"/>
                    </a:cubicBezTo>
                    <a:cubicBezTo>
                      <a:pt x="19" y="33"/>
                      <a:pt x="36" y="46"/>
                      <a:pt x="44" y="37"/>
                    </a:cubicBezTo>
                    <a:cubicBezTo>
                      <a:pt x="59" y="19"/>
                      <a:pt x="0" y="0"/>
                      <a:pt x="13" y="2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57" name="Freeform 668"/>
              <p:cNvSpPr>
                <a:spLocks/>
              </p:cNvSpPr>
              <p:nvPr/>
            </p:nvSpPr>
            <p:spPr bwMode="auto">
              <a:xfrm>
                <a:off x="3644" y="1975"/>
                <a:ext cx="53" cy="63"/>
              </a:xfrm>
              <a:custGeom>
                <a:avLst/>
                <a:gdLst>
                  <a:gd name="T0" fmla="*/ 23 w 36"/>
                  <a:gd name="T1" fmla="*/ 38 h 42"/>
                  <a:gd name="T2" fmla="*/ 26 w 36"/>
                  <a:gd name="T3" fmla="*/ 41 h 42"/>
                  <a:gd name="T4" fmla="*/ 33 w 36"/>
                  <a:gd name="T5" fmla="*/ 35 h 42"/>
                  <a:gd name="T6" fmla="*/ 6 w 36"/>
                  <a:gd name="T7" fmla="*/ 2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2">
                    <a:moveTo>
                      <a:pt x="23" y="38"/>
                    </a:moveTo>
                    <a:cubicBezTo>
                      <a:pt x="24" y="37"/>
                      <a:pt x="18" y="40"/>
                      <a:pt x="26" y="41"/>
                    </a:cubicBezTo>
                    <a:cubicBezTo>
                      <a:pt x="32" y="42"/>
                      <a:pt x="32" y="42"/>
                      <a:pt x="33" y="35"/>
                    </a:cubicBezTo>
                    <a:cubicBezTo>
                      <a:pt x="36" y="17"/>
                      <a:pt x="0" y="0"/>
                      <a:pt x="6" y="2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58" name="Freeform 669"/>
              <p:cNvSpPr>
                <a:spLocks/>
              </p:cNvSpPr>
              <p:nvPr/>
            </p:nvSpPr>
            <p:spPr bwMode="auto">
              <a:xfrm>
                <a:off x="3584" y="1944"/>
                <a:ext cx="48" cy="61"/>
              </a:xfrm>
              <a:custGeom>
                <a:avLst/>
                <a:gdLst>
                  <a:gd name="T0" fmla="*/ 13 w 32"/>
                  <a:gd name="T1" fmla="*/ 19 h 41"/>
                  <a:gd name="T2" fmla="*/ 29 w 32"/>
                  <a:gd name="T3" fmla="*/ 40 h 41"/>
                  <a:gd name="T4" fmla="*/ 6 w 32"/>
                  <a:gd name="T5" fmla="*/ 2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41">
                    <a:moveTo>
                      <a:pt x="13" y="19"/>
                    </a:moveTo>
                    <a:cubicBezTo>
                      <a:pt x="8" y="27"/>
                      <a:pt x="21" y="41"/>
                      <a:pt x="29" y="40"/>
                    </a:cubicBezTo>
                    <a:cubicBezTo>
                      <a:pt x="32" y="19"/>
                      <a:pt x="0" y="0"/>
                      <a:pt x="6" y="2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59" name="Freeform 670"/>
              <p:cNvSpPr>
                <a:spLocks/>
              </p:cNvSpPr>
              <p:nvPr/>
            </p:nvSpPr>
            <p:spPr bwMode="auto">
              <a:xfrm>
                <a:off x="3580" y="2075"/>
                <a:ext cx="62" cy="99"/>
              </a:xfrm>
              <a:custGeom>
                <a:avLst/>
                <a:gdLst>
                  <a:gd name="T0" fmla="*/ 10 w 42"/>
                  <a:gd name="T1" fmla="*/ 27 h 67"/>
                  <a:gd name="T2" fmla="*/ 6 w 42"/>
                  <a:gd name="T3" fmla="*/ 26 h 67"/>
                  <a:gd name="T4" fmla="*/ 27 w 42"/>
                  <a:gd name="T5" fmla="*/ 52 h 67"/>
                  <a:gd name="T6" fmla="*/ 0 w 42"/>
                  <a:gd name="T7" fmla="*/ 2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67">
                    <a:moveTo>
                      <a:pt x="10" y="27"/>
                    </a:moveTo>
                    <a:cubicBezTo>
                      <a:pt x="9" y="27"/>
                      <a:pt x="8" y="26"/>
                      <a:pt x="6" y="26"/>
                    </a:cubicBezTo>
                    <a:cubicBezTo>
                      <a:pt x="5" y="38"/>
                      <a:pt x="13" y="67"/>
                      <a:pt x="27" y="52"/>
                    </a:cubicBezTo>
                    <a:cubicBezTo>
                      <a:pt x="42" y="38"/>
                      <a:pt x="14" y="0"/>
                      <a:pt x="0" y="2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60" name="Freeform 671"/>
              <p:cNvSpPr>
                <a:spLocks/>
              </p:cNvSpPr>
              <p:nvPr/>
            </p:nvSpPr>
            <p:spPr bwMode="auto">
              <a:xfrm>
                <a:off x="3528" y="2035"/>
                <a:ext cx="41" cy="41"/>
              </a:xfrm>
              <a:custGeom>
                <a:avLst/>
                <a:gdLst>
                  <a:gd name="T0" fmla="*/ 10 w 28"/>
                  <a:gd name="T1" fmla="*/ 15 h 28"/>
                  <a:gd name="T2" fmla="*/ 25 w 28"/>
                  <a:gd name="T3" fmla="*/ 28 h 28"/>
                  <a:gd name="T4" fmla="*/ 3 w 28"/>
                  <a:gd name="T5" fmla="*/ 1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8">
                    <a:moveTo>
                      <a:pt x="10" y="15"/>
                    </a:moveTo>
                    <a:cubicBezTo>
                      <a:pt x="11" y="21"/>
                      <a:pt x="19" y="27"/>
                      <a:pt x="25" y="28"/>
                    </a:cubicBezTo>
                    <a:cubicBezTo>
                      <a:pt x="28" y="11"/>
                      <a:pt x="0" y="0"/>
                      <a:pt x="3" y="1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61" name="Freeform 672"/>
              <p:cNvSpPr>
                <a:spLocks/>
              </p:cNvSpPr>
              <p:nvPr/>
            </p:nvSpPr>
            <p:spPr bwMode="auto">
              <a:xfrm>
                <a:off x="3474" y="2081"/>
                <a:ext cx="43" cy="41"/>
              </a:xfrm>
              <a:custGeom>
                <a:avLst/>
                <a:gdLst>
                  <a:gd name="T0" fmla="*/ 6 w 29"/>
                  <a:gd name="T1" fmla="*/ 15 h 28"/>
                  <a:gd name="T2" fmla="*/ 25 w 29"/>
                  <a:gd name="T3" fmla="*/ 16 h 28"/>
                  <a:gd name="T4" fmla="*/ 8 w 29"/>
                  <a:gd name="T5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28">
                    <a:moveTo>
                      <a:pt x="6" y="15"/>
                    </a:moveTo>
                    <a:cubicBezTo>
                      <a:pt x="3" y="28"/>
                      <a:pt x="22" y="28"/>
                      <a:pt x="25" y="16"/>
                    </a:cubicBezTo>
                    <a:cubicBezTo>
                      <a:pt x="29" y="0"/>
                      <a:pt x="0" y="3"/>
                      <a:pt x="8" y="2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62" name="Freeform 673"/>
              <p:cNvSpPr>
                <a:spLocks/>
              </p:cNvSpPr>
              <p:nvPr/>
            </p:nvSpPr>
            <p:spPr bwMode="auto">
              <a:xfrm>
                <a:off x="3504" y="2115"/>
                <a:ext cx="30" cy="62"/>
              </a:xfrm>
              <a:custGeom>
                <a:avLst/>
                <a:gdLst>
                  <a:gd name="T0" fmla="*/ 5 w 20"/>
                  <a:gd name="T1" fmla="*/ 35 h 42"/>
                  <a:gd name="T2" fmla="*/ 18 w 20"/>
                  <a:gd name="T3" fmla="*/ 22 h 42"/>
                  <a:gd name="T4" fmla="*/ 8 w 20"/>
                  <a:gd name="T5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42">
                    <a:moveTo>
                      <a:pt x="5" y="35"/>
                    </a:moveTo>
                    <a:cubicBezTo>
                      <a:pt x="3" y="42"/>
                      <a:pt x="20" y="34"/>
                      <a:pt x="18" y="22"/>
                    </a:cubicBezTo>
                    <a:cubicBezTo>
                      <a:pt x="14" y="0"/>
                      <a:pt x="0" y="25"/>
                      <a:pt x="8" y="4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63" name="Freeform 674"/>
              <p:cNvSpPr>
                <a:spLocks/>
              </p:cNvSpPr>
              <p:nvPr/>
            </p:nvSpPr>
            <p:spPr bwMode="auto">
              <a:xfrm>
                <a:off x="3554" y="2292"/>
                <a:ext cx="61" cy="75"/>
              </a:xfrm>
              <a:custGeom>
                <a:avLst/>
                <a:gdLst>
                  <a:gd name="T0" fmla="*/ 17 w 41"/>
                  <a:gd name="T1" fmla="*/ 41 h 51"/>
                  <a:gd name="T2" fmla="*/ 34 w 41"/>
                  <a:gd name="T3" fmla="*/ 18 h 51"/>
                  <a:gd name="T4" fmla="*/ 12 w 41"/>
                  <a:gd name="T5" fmla="*/ 4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51">
                    <a:moveTo>
                      <a:pt x="17" y="41"/>
                    </a:moveTo>
                    <a:cubicBezTo>
                      <a:pt x="30" y="51"/>
                      <a:pt x="41" y="27"/>
                      <a:pt x="34" y="18"/>
                    </a:cubicBezTo>
                    <a:cubicBezTo>
                      <a:pt x="21" y="0"/>
                      <a:pt x="0" y="23"/>
                      <a:pt x="12" y="4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64" name="Freeform 675"/>
              <p:cNvSpPr>
                <a:spLocks/>
              </p:cNvSpPr>
              <p:nvPr/>
            </p:nvSpPr>
            <p:spPr bwMode="auto">
              <a:xfrm>
                <a:off x="3522" y="2344"/>
                <a:ext cx="44" cy="58"/>
              </a:xfrm>
              <a:custGeom>
                <a:avLst/>
                <a:gdLst>
                  <a:gd name="T0" fmla="*/ 10 w 30"/>
                  <a:gd name="T1" fmla="*/ 30 h 39"/>
                  <a:gd name="T2" fmla="*/ 26 w 30"/>
                  <a:gd name="T3" fmla="*/ 13 h 39"/>
                  <a:gd name="T4" fmla="*/ 3 w 30"/>
                  <a:gd name="T5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39">
                    <a:moveTo>
                      <a:pt x="10" y="30"/>
                    </a:moveTo>
                    <a:cubicBezTo>
                      <a:pt x="17" y="39"/>
                      <a:pt x="30" y="22"/>
                      <a:pt x="26" y="13"/>
                    </a:cubicBezTo>
                    <a:cubicBezTo>
                      <a:pt x="20" y="0"/>
                      <a:pt x="0" y="4"/>
                      <a:pt x="3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65" name="Freeform 676"/>
              <p:cNvSpPr>
                <a:spLocks/>
              </p:cNvSpPr>
              <p:nvPr/>
            </p:nvSpPr>
            <p:spPr bwMode="auto">
              <a:xfrm>
                <a:off x="3477" y="2312"/>
                <a:ext cx="37" cy="63"/>
              </a:xfrm>
              <a:custGeom>
                <a:avLst/>
                <a:gdLst>
                  <a:gd name="T0" fmla="*/ 5 w 25"/>
                  <a:gd name="T1" fmla="*/ 31 h 42"/>
                  <a:gd name="T2" fmla="*/ 16 w 25"/>
                  <a:gd name="T3" fmla="*/ 40 h 42"/>
                  <a:gd name="T4" fmla="*/ 4 w 25"/>
                  <a:gd name="T5" fmla="*/ 2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5" h="42">
                    <a:moveTo>
                      <a:pt x="5" y="31"/>
                    </a:moveTo>
                    <a:cubicBezTo>
                      <a:pt x="6" y="37"/>
                      <a:pt x="10" y="42"/>
                      <a:pt x="16" y="40"/>
                    </a:cubicBezTo>
                    <a:cubicBezTo>
                      <a:pt x="25" y="13"/>
                      <a:pt x="0" y="0"/>
                      <a:pt x="4" y="2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66" name="Freeform 677"/>
              <p:cNvSpPr>
                <a:spLocks/>
              </p:cNvSpPr>
              <p:nvPr/>
            </p:nvSpPr>
            <p:spPr bwMode="auto">
              <a:xfrm>
                <a:off x="3482" y="2244"/>
                <a:ext cx="26" cy="43"/>
              </a:xfrm>
              <a:custGeom>
                <a:avLst/>
                <a:gdLst>
                  <a:gd name="T0" fmla="*/ 1 w 18"/>
                  <a:gd name="T1" fmla="*/ 17 h 29"/>
                  <a:gd name="T2" fmla="*/ 8 w 18"/>
                  <a:gd name="T3" fmla="*/ 29 h 29"/>
                  <a:gd name="T4" fmla="*/ 1 w 18"/>
                  <a:gd name="T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" h="29">
                    <a:moveTo>
                      <a:pt x="1" y="17"/>
                    </a:moveTo>
                    <a:cubicBezTo>
                      <a:pt x="0" y="23"/>
                      <a:pt x="3" y="27"/>
                      <a:pt x="8" y="29"/>
                    </a:cubicBezTo>
                    <a:cubicBezTo>
                      <a:pt x="18" y="21"/>
                      <a:pt x="7" y="0"/>
                      <a:pt x="1" y="1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67" name="Freeform 678"/>
              <p:cNvSpPr>
                <a:spLocks/>
              </p:cNvSpPr>
              <p:nvPr/>
            </p:nvSpPr>
            <p:spPr bwMode="auto">
              <a:xfrm>
                <a:off x="3673" y="2185"/>
                <a:ext cx="44" cy="61"/>
              </a:xfrm>
              <a:custGeom>
                <a:avLst/>
                <a:gdLst>
                  <a:gd name="T0" fmla="*/ 10 w 29"/>
                  <a:gd name="T1" fmla="*/ 15 h 41"/>
                  <a:gd name="T2" fmla="*/ 28 w 29"/>
                  <a:gd name="T3" fmla="*/ 24 h 41"/>
                  <a:gd name="T4" fmla="*/ 3 w 29"/>
                  <a:gd name="T5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41">
                    <a:moveTo>
                      <a:pt x="10" y="15"/>
                    </a:moveTo>
                    <a:cubicBezTo>
                      <a:pt x="6" y="25"/>
                      <a:pt x="28" y="41"/>
                      <a:pt x="28" y="24"/>
                    </a:cubicBezTo>
                    <a:cubicBezTo>
                      <a:pt x="29" y="9"/>
                      <a:pt x="0" y="0"/>
                      <a:pt x="3" y="2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68" name="Freeform 679"/>
              <p:cNvSpPr>
                <a:spLocks/>
              </p:cNvSpPr>
              <p:nvPr/>
            </p:nvSpPr>
            <p:spPr bwMode="auto">
              <a:xfrm>
                <a:off x="3636" y="2197"/>
                <a:ext cx="63" cy="77"/>
              </a:xfrm>
              <a:custGeom>
                <a:avLst/>
                <a:gdLst>
                  <a:gd name="T0" fmla="*/ 9 w 42"/>
                  <a:gd name="T1" fmla="*/ 32 h 52"/>
                  <a:gd name="T2" fmla="*/ 25 w 42"/>
                  <a:gd name="T3" fmla="*/ 47 h 52"/>
                  <a:gd name="T4" fmla="*/ 4 w 42"/>
                  <a:gd name="T5" fmla="*/ 4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" h="52">
                    <a:moveTo>
                      <a:pt x="9" y="32"/>
                    </a:moveTo>
                    <a:cubicBezTo>
                      <a:pt x="1" y="40"/>
                      <a:pt x="17" y="52"/>
                      <a:pt x="25" y="47"/>
                    </a:cubicBezTo>
                    <a:cubicBezTo>
                      <a:pt x="42" y="37"/>
                      <a:pt x="0" y="0"/>
                      <a:pt x="4" y="4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69" name="Freeform 680"/>
              <p:cNvSpPr>
                <a:spLocks/>
              </p:cNvSpPr>
              <p:nvPr/>
            </p:nvSpPr>
            <p:spPr bwMode="auto">
              <a:xfrm>
                <a:off x="3623" y="2260"/>
                <a:ext cx="61" cy="91"/>
              </a:xfrm>
              <a:custGeom>
                <a:avLst/>
                <a:gdLst>
                  <a:gd name="T0" fmla="*/ 9 w 41"/>
                  <a:gd name="T1" fmla="*/ 35 h 61"/>
                  <a:gd name="T2" fmla="*/ 8 w 41"/>
                  <a:gd name="T3" fmla="*/ 34 h 61"/>
                  <a:gd name="T4" fmla="*/ 34 w 41"/>
                  <a:gd name="T5" fmla="*/ 43 h 61"/>
                  <a:gd name="T6" fmla="*/ 11 w 41"/>
                  <a:gd name="T7" fmla="*/ 47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61">
                    <a:moveTo>
                      <a:pt x="9" y="35"/>
                    </a:moveTo>
                    <a:cubicBezTo>
                      <a:pt x="8" y="35"/>
                      <a:pt x="11" y="32"/>
                      <a:pt x="8" y="34"/>
                    </a:cubicBezTo>
                    <a:cubicBezTo>
                      <a:pt x="0" y="48"/>
                      <a:pt x="28" y="61"/>
                      <a:pt x="34" y="43"/>
                    </a:cubicBezTo>
                    <a:cubicBezTo>
                      <a:pt x="41" y="23"/>
                      <a:pt x="0" y="0"/>
                      <a:pt x="11" y="4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70" name="Freeform 681"/>
              <p:cNvSpPr>
                <a:spLocks/>
              </p:cNvSpPr>
              <p:nvPr/>
            </p:nvSpPr>
            <p:spPr bwMode="auto">
              <a:xfrm>
                <a:off x="3632" y="2372"/>
                <a:ext cx="50" cy="52"/>
              </a:xfrm>
              <a:custGeom>
                <a:avLst/>
                <a:gdLst>
                  <a:gd name="T0" fmla="*/ 14 w 34"/>
                  <a:gd name="T1" fmla="*/ 12 h 35"/>
                  <a:gd name="T2" fmla="*/ 11 w 34"/>
                  <a:gd name="T3" fmla="*/ 29 h 35"/>
                  <a:gd name="T4" fmla="*/ 30 w 34"/>
                  <a:gd name="T5" fmla="*/ 15 h 35"/>
                  <a:gd name="T6" fmla="*/ 0 w 34"/>
                  <a:gd name="T7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5">
                    <a:moveTo>
                      <a:pt x="14" y="12"/>
                    </a:moveTo>
                    <a:cubicBezTo>
                      <a:pt x="2" y="6"/>
                      <a:pt x="0" y="24"/>
                      <a:pt x="11" y="29"/>
                    </a:cubicBezTo>
                    <a:cubicBezTo>
                      <a:pt x="23" y="35"/>
                      <a:pt x="34" y="27"/>
                      <a:pt x="30" y="15"/>
                    </a:cubicBezTo>
                    <a:cubicBezTo>
                      <a:pt x="24" y="0"/>
                      <a:pt x="2" y="0"/>
                      <a:pt x="0" y="1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71" name="Freeform 682"/>
              <p:cNvSpPr>
                <a:spLocks/>
              </p:cNvSpPr>
              <p:nvPr/>
            </p:nvSpPr>
            <p:spPr bwMode="auto">
              <a:xfrm>
                <a:off x="3572" y="2388"/>
                <a:ext cx="67" cy="73"/>
              </a:xfrm>
              <a:custGeom>
                <a:avLst/>
                <a:gdLst>
                  <a:gd name="T0" fmla="*/ 14 w 45"/>
                  <a:gd name="T1" fmla="*/ 19 h 49"/>
                  <a:gd name="T2" fmla="*/ 7 w 45"/>
                  <a:gd name="T3" fmla="*/ 21 h 49"/>
                  <a:gd name="T4" fmla="*/ 24 w 45"/>
                  <a:gd name="T5" fmla="*/ 49 h 49"/>
                  <a:gd name="T6" fmla="*/ 38 w 45"/>
                  <a:gd name="T7" fmla="*/ 15 h 49"/>
                  <a:gd name="T8" fmla="*/ 7 w 45"/>
                  <a:gd name="T9" fmla="*/ 26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9">
                    <a:moveTo>
                      <a:pt x="14" y="19"/>
                    </a:moveTo>
                    <a:cubicBezTo>
                      <a:pt x="10" y="15"/>
                      <a:pt x="10" y="16"/>
                      <a:pt x="7" y="21"/>
                    </a:cubicBezTo>
                    <a:cubicBezTo>
                      <a:pt x="0" y="32"/>
                      <a:pt x="12" y="49"/>
                      <a:pt x="24" y="49"/>
                    </a:cubicBezTo>
                    <a:cubicBezTo>
                      <a:pt x="38" y="49"/>
                      <a:pt x="45" y="26"/>
                      <a:pt x="38" y="15"/>
                    </a:cubicBezTo>
                    <a:cubicBezTo>
                      <a:pt x="27" y="0"/>
                      <a:pt x="9" y="11"/>
                      <a:pt x="7" y="2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72" name="Freeform 683"/>
              <p:cNvSpPr>
                <a:spLocks/>
              </p:cNvSpPr>
              <p:nvPr/>
            </p:nvSpPr>
            <p:spPr bwMode="auto">
              <a:xfrm>
                <a:off x="3549" y="2443"/>
                <a:ext cx="50" cy="46"/>
              </a:xfrm>
              <a:custGeom>
                <a:avLst/>
                <a:gdLst>
                  <a:gd name="T0" fmla="*/ 9 w 34"/>
                  <a:gd name="T1" fmla="*/ 20 h 31"/>
                  <a:gd name="T2" fmla="*/ 8 w 34"/>
                  <a:gd name="T3" fmla="*/ 16 h 31"/>
                  <a:gd name="T4" fmla="*/ 28 w 34"/>
                  <a:gd name="T5" fmla="*/ 14 h 31"/>
                  <a:gd name="T6" fmla="*/ 7 w 34"/>
                  <a:gd name="T7" fmla="*/ 2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1">
                    <a:moveTo>
                      <a:pt x="9" y="20"/>
                    </a:moveTo>
                    <a:cubicBezTo>
                      <a:pt x="8" y="18"/>
                      <a:pt x="9" y="17"/>
                      <a:pt x="8" y="16"/>
                    </a:cubicBezTo>
                    <a:cubicBezTo>
                      <a:pt x="13" y="22"/>
                      <a:pt x="34" y="31"/>
                      <a:pt x="28" y="14"/>
                    </a:cubicBezTo>
                    <a:cubicBezTo>
                      <a:pt x="24" y="0"/>
                      <a:pt x="0" y="8"/>
                      <a:pt x="7" y="2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73" name="Freeform 684"/>
              <p:cNvSpPr>
                <a:spLocks/>
              </p:cNvSpPr>
              <p:nvPr/>
            </p:nvSpPr>
            <p:spPr bwMode="auto">
              <a:xfrm>
                <a:off x="3568" y="2503"/>
                <a:ext cx="64" cy="49"/>
              </a:xfrm>
              <a:custGeom>
                <a:avLst/>
                <a:gdLst>
                  <a:gd name="T0" fmla="*/ 32 w 43"/>
                  <a:gd name="T1" fmla="*/ 15 h 33"/>
                  <a:gd name="T2" fmla="*/ 22 w 43"/>
                  <a:gd name="T3" fmla="*/ 26 h 33"/>
                  <a:gd name="T4" fmla="*/ 41 w 43"/>
                  <a:gd name="T5" fmla="*/ 16 h 33"/>
                  <a:gd name="T6" fmla="*/ 31 w 43"/>
                  <a:gd name="T7" fmla="*/ 1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33">
                    <a:moveTo>
                      <a:pt x="32" y="15"/>
                    </a:moveTo>
                    <a:cubicBezTo>
                      <a:pt x="28" y="0"/>
                      <a:pt x="0" y="11"/>
                      <a:pt x="22" y="26"/>
                    </a:cubicBezTo>
                    <a:cubicBezTo>
                      <a:pt x="31" y="33"/>
                      <a:pt x="43" y="30"/>
                      <a:pt x="41" y="16"/>
                    </a:cubicBezTo>
                    <a:cubicBezTo>
                      <a:pt x="40" y="8"/>
                      <a:pt x="33" y="2"/>
                      <a:pt x="31" y="1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74" name="Freeform 685"/>
              <p:cNvSpPr>
                <a:spLocks/>
              </p:cNvSpPr>
              <p:nvPr/>
            </p:nvSpPr>
            <p:spPr bwMode="auto">
              <a:xfrm>
                <a:off x="3687" y="2469"/>
                <a:ext cx="6" cy="7"/>
              </a:xfrm>
              <a:custGeom>
                <a:avLst/>
                <a:gdLst>
                  <a:gd name="T0" fmla="*/ 4 w 4"/>
                  <a:gd name="T1" fmla="*/ 2 h 5"/>
                  <a:gd name="T2" fmla="*/ 0 w 4"/>
                  <a:gd name="T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" h="5">
                    <a:moveTo>
                      <a:pt x="4" y="2"/>
                    </a:moveTo>
                    <a:cubicBezTo>
                      <a:pt x="4" y="5"/>
                      <a:pt x="2" y="2"/>
                      <a:pt x="0" y="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75" name="Freeform 686"/>
              <p:cNvSpPr>
                <a:spLocks/>
              </p:cNvSpPr>
              <p:nvPr/>
            </p:nvSpPr>
            <p:spPr bwMode="auto">
              <a:xfrm>
                <a:off x="3508" y="2312"/>
                <a:ext cx="52" cy="36"/>
              </a:xfrm>
              <a:custGeom>
                <a:avLst/>
                <a:gdLst>
                  <a:gd name="T0" fmla="*/ 8 w 35"/>
                  <a:gd name="T1" fmla="*/ 2 h 24"/>
                  <a:gd name="T2" fmla="*/ 2 w 35"/>
                  <a:gd name="T3" fmla="*/ 3 h 24"/>
                  <a:gd name="T4" fmla="*/ 23 w 35"/>
                  <a:gd name="T5" fmla="*/ 0 h 24"/>
                  <a:gd name="T6" fmla="*/ 8 w 35"/>
                  <a:gd name="T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4">
                    <a:moveTo>
                      <a:pt x="8" y="2"/>
                    </a:moveTo>
                    <a:cubicBezTo>
                      <a:pt x="6" y="1"/>
                      <a:pt x="4" y="2"/>
                      <a:pt x="2" y="3"/>
                    </a:cubicBezTo>
                    <a:cubicBezTo>
                      <a:pt x="0" y="24"/>
                      <a:pt x="35" y="19"/>
                      <a:pt x="23" y="0"/>
                    </a:cubicBezTo>
                    <a:cubicBezTo>
                      <a:pt x="17" y="0"/>
                      <a:pt x="4" y="4"/>
                      <a:pt x="8" y="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76" name="Freeform 687"/>
              <p:cNvSpPr>
                <a:spLocks/>
              </p:cNvSpPr>
              <p:nvPr/>
            </p:nvSpPr>
            <p:spPr bwMode="auto">
              <a:xfrm>
                <a:off x="3546" y="2249"/>
                <a:ext cx="47" cy="38"/>
              </a:xfrm>
              <a:custGeom>
                <a:avLst/>
                <a:gdLst>
                  <a:gd name="T0" fmla="*/ 9 w 32"/>
                  <a:gd name="T1" fmla="*/ 14 h 26"/>
                  <a:gd name="T2" fmla="*/ 26 w 32"/>
                  <a:gd name="T3" fmla="*/ 17 h 26"/>
                  <a:gd name="T4" fmla="*/ 0 w 32"/>
                  <a:gd name="T5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26">
                    <a:moveTo>
                      <a:pt x="9" y="14"/>
                    </a:moveTo>
                    <a:cubicBezTo>
                      <a:pt x="10" y="24"/>
                      <a:pt x="22" y="26"/>
                      <a:pt x="26" y="17"/>
                    </a:cubicBezTo>
                    <a:cubicBezTo>
                      <a:pt x="32" y="0"/>
                      <a:pt x="5" y="10"/>
                      <a:pt x="0" y="1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77" name="Freeform 688"/>
              <p:cNvSpPr>
                <a:spLocks/>
              </p:cNvSpPr>
              <p:nvPr/>
            </p:nvSpPr>
            <p:spPr bwMode="auto">
              <a:xfrm>
                <a:off x="3543" y="2204"/>
                <a:ext cx="10" cy="9"/>
              </a:xfrm>
              <a:custGeom>
                <a:avLst/>
                <a:gdLst>
                  <a:gd name="T0" fmla="*/ 6 w 7"/>
                  <a:gd name="T1" fmla="*/ 6 h 6"/>
                  <a:gd name="T2" fmla="*/ 7 w 7"/>
                  <a:gd name="T3" fmla="*/ 2 h 6"/>
                  <a:gd name="T4" fmla="*/ 4 w 7"/>
                  <a:gd name="T5" fmla="*/ 0 h 6"/>
                  <a:gd name="T6" fmla="*/ 0 w 7"/>
                  <a:gd name="T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6" y="6"/>
                    </a:moveTo>
                    <a:cubicBezTo>
                      <a:pt x="7" y="5"/>
                      <a:pt x="7" y="3"/>
                      <a:pt x="7" y="2"/>
                    </a:cubicBezTo>
                    <a:cubicBezTo>
                      <a:pt x="6" y="1"/>
                      <a:pt x="6" y="0"/>
                      <a:pt x="4" y="0"/>
                    </a:cubicBezTo>
                    <a:cubicBezTo>
                      <a:pt x="2" y="1"/>
                      <a:pt x="1" y="3"/>
                      <a:pt x="0" y="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78" name="Freeform 689"/>
              <p:cNvSpPr>
                <a:spLocks/>
              </p:cNvSpPr>
              <p:nvPr/>
            </p:nvSpPr>
            <p:spPr bwMode="auto">
              <a:xfrm>
                <a:off x="3635" y="2417"/>
                <a:ext cx="46" cy="37"/>
              </a:xfrm>
              <a:custGeom>
                <a:avLst/>
                <a:gdLst>
                  <a:gd name="T0" fmla="*/ 7 w 31"/>
                  <a:gd name="T1" fmla="*/ 16 h 25"/>
                  <a:gd name="T2" fmla="*/ 31 w 31"/>
                  <a:gd name="T3" fmla="*/ 20 h 25"/>
                  <a:gd name="T4" fmla="*/ 5 w 31"/>
                  <a:gd name="T5" fmla="*/ 1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25">
                    <a:moveTo>
                      <a:pt x="7" y="16"/>
                    </a:moveTo>
                    <a:cubicBezTo>
                      <a:pt x="11" y="24"/>
                      <a:pt x="24" y="25"/>
                      <a:pt x="31" y="20"/>
                    </a:cubicBezTo>
                    <a:cubicBezTo>
                      <a:pt x="28" y="5"/>
                      <a:pt x="0" y="0"/>
                      <a:pt x="5" y="1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79" name="Freeform 690"/>
              <p:cNvSpPr>
                <a:spLocks/>
              </p:cNvSpPr>
              <p:nvPr/>
            </p:nvSpPr>
            <p:spPr bwMode="auto">
              <a:xfrm>
                <a:off x="3601" y="2473"/>
                <a:ext cx="41" cy="48"/>
              </a:xfrm>
              <a:custGeom>
                <a:avLst/>
                <a:gdLst>
                  <a:gd name="T0" fmla="*/ 10 w 28"/>
                  <a:gd name="T1" fmla="*/ 17 h 32"/>
                  <a:gd name="T2" fmla="*/ 7 w 28"/>
                  <a:gd name="T3" fmla="*/ 20 h 32"/>
                  <a:gd name="T4" fmla="*/ 27 w 28"/>
                  <a:gd name="T5" fmla="*/ 17 h 32"/>
                  <a:gd name="T6" fmla="*/ 12 w 28"/>
                  <a:gd name="T7" fmla="*/ 1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32">
                    <a:moveTo>
                      <a:pt x="10" y="17"/>
                    </a:moveTo>
                    <a:cubicBezTo>
                      <a:pt x="9" y="17"/>
                      <a:pt x="7" y="18"/>
                      <a:pt x="7" y="20"/>
                    </a:cubicBezTo>
                    <a:cubicBezTo>
                      <a:pt x="15" y="27"/>
                      <a:pt x="28" y="32"/>
                      <a:pt x="27" y="17"/>
                    </a:cubicBezTo>
                    <a:cubicBezTo>
                      <a:pt x="26" y="0"/>
                      <a:pt x="0" y="2"/>
                      <a:pt x="12" y="1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80" name="Freeform 691"/>
              <p:cNvSpPr>
                <a:spLocks/>
              </p:cNvSpPr>
              <p:nvPr/>
            </p:nvSpPr>
            <p:spPr bwMode="auto">
              <a:xfrm>
                <a:off x="3709" y="2384"/>
                <a:ext cx="42" cy="35"/>
              </a:xfrm>
              <a:custGeom>
                <a:avLst/>
                <a:gdLst>
                  <a:gd name="T0" fmla="*/ 10 w 28"/>
                  <a:gd name="T1" fmla="*/ 10 h 24"/>
                  <a:gd name="T2" fmla="*/ 0 w 28"/>
                  <a:gd name="T3" fmla="*/ 10 h 24"/>
                  <a:gd name="T4" fmla="*/ 22 w 28"/>
                  <a:gd name="T5" fmla="*/ 15 h 24"/>
                  <a:gd name="T6" fmla="*/ 11 w 28"/>
                  <a:gd name="T7" fmla="*/ 1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" h="24">
                    <a:moveTo>
                      <a:pt x="10" y="10"/>
                    </a:moveTo>
                    <a:cubicBezTo>
                      <a:pt x="7" y="9"/>
                      <a:pt x="3" y="10"/>
                      <a:pt x="0" y="10"/>
                    </a:cubicBezTo>
                    <a:cubicBezTo>
                      <a:pt x="1" y="18"/>
                      <a:pt x="18" y="24"/>
                      <a:pt x="22" y="15"/>
                    </a:cubicBezTo>
                    <a:cubicBezTo>
                      <a:pt x="28" y="6"/>
                      <a:pt x="9" y="0"/>
                      <a:pt x="11" y="1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81" name="Freeform 692"/>
              <p:cNvSpPr>
                <a:spLocks/>
              </p:cNvSpPr>
              <p:nvPr/>
            </p:nvSpPr>
            <p:spPr bwMode="auto">
              <a:xfrm>
                <a:off x="3650" y="1593"/>
                <a:ext cx="70" cy="66"/>
              </a:xfrm>
              <a:custGeom>
                <a:avLst/>
                <a:gdLst>
                  <a:gd name="T0" fmla="*/ 18 w 47"/>
                  <a:gd name="T1" fmla="*/ 10 h 44"/>
                  <a:gd name="T2" fmla="*/ 30 w 47"/>
                  <a:gd name="T3" fmla="*/ 42 h 44"/>
                  <a:gd name="T4" fmla="*/ 36 w 47"/>
                  <a:gd name="T5" fmla="*/ 7 h 44"/>
                  <a:gd name="T6" fmla="*/ 9 w 47"/>
                  <a:gd name="T7" fmla="*/ 1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4">
                    <a:moveTo>
                      <a:pt x="18" y="10"/>
                    </a:moveTo>
                    <a:cubicBezTo>
                      <a:pt x="0" y="12"/>
                      <a:pt x="14" y="44"/>
                      <a:pt x="30" y="42"/>
                    </a:cubicBezTo>
                    <a:cubicBezTo>
                      <a:pt x="46" y="40"/>
                      <a:pt x="47" y="16"/>
                      <a:pt x="36" y="7"/>
                    </a:cubicBezTo>
                    <a:cubicBezTo>
                      <a:pt x="27" y="0"/>
                      <a:pt x="6" y="1"/>
                      <a:pt x="9" y="1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82" name="Freeform 693"/>
              <p:cNvSpPr>
                <a:spLocks/>
              </p:cNvSpPr>
              <p:nvPr/>
            </p:nvSpPr>
            <p:spPr bwMode="auto">
              <a:xfrm>
                <a:off x="3711" y="1546"/>
                <a:ext cx="52" cy="53"/>
              </a:xfrm>
              <a:custGeom>
                <a:avLst/>
                <a:gdLst>
                  <a:gd name="T0" fmla="*/ 13 w 35"/>
                  <a:gd name="T1" fmla="*/ 21 h 36"/>
                  <a:gd name="T2" fmla="*/ 9 w 35"/>
                  <a:gd name="T3" fmla="*/ 22 h 36"/>
                  <a:gd name="T4" fmla="*/ 33 w 35"/>
                  <a:gd name="T5" fmla="*/ 20 h 36"/>
                  <a:gd name="T6" fmla="*/ 8 w 35"/>
                  <a:gd name="T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36">
                    <a:moveTo>
                      <a:pt x="13" y="21"/>
                    </a:moveTo>
                    <a:cubicBezTo>
                      <a:pt x="11" y="21"/>
                      <a:pt x="10" y="21"/>
                      <a:pt x="9" y="22"/>
                    </a:cubicBezTo>
                    <a:cubicBezTo>
                      <a:pt x="13" y="32"/>
                      <a:pt x="35" y="36"/>
                      <a:pt x="33" y="20"/>
                    </a:cubicBezTo>
                    <a:cubicBezTo>
                      <a:pt x="30" y="0"/>
                      <a:pt x="0" y="14"/>
                      <a:pt x="8" y="3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83" name="Freeform 694"/>
              <p:cNvSpPr>
                <a:spLocks/>
              </p:cNvSpPr>
              <p:nvPr/>
            </p:nvSpPr>
            <p:spPr bwMode="auto">
              <a:xfrm>
                <a:off x="3720" y="1660"/>
                <a:ext cx="53" cy="55"/>
              </a:xfrm>
              <a:custGeom>
                <a:avLst/>
                <a:gdLst>
                  <a:gd name="T0" fmla="*/ 4 w 36"/>
                  <a:gd name="T1" fmla="*/ 20 h 37"/>
                  <a:gd name="T2" fmla="*/ 0 w 36"/>
                  <a:gd name="T3" fmla="*/ 21 h 37"/>
                  <a:gd name="T4" fmla="*/ 25 w 36"/>
                  <a:gd name="T5" fmla="*/ 0 h 37"/>
                  <a:gd name="T6" fmla="*/ 6 w 36"/>
                  <a:gd name="T7" fmla="*/ 1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7">
                    <a:moveTo>
                      <a:pt x="4" y="20"/>
                    </a:moveTo>
                    <a:cubicBezTo>
                      <a:pt x="3" y="20"/>
                      <a:pt x="1" y="21"/>
                      <a:pt x="0" y="21"/>
                    </a:cubicBezTo>
                    <a:cubicBezTo>
                      <a:pt x="18" y="37"/>
                      <a:pt x="36" y="22"/>
                      <a:pt x="25" y="0"/>
                    </a:cubicBezTo>
                    <a:cubicBezTo>
                      <a:pt x="16" y="0"/>
                      <a:pt x="8" y="8"/>
                      <a:pt x="6" y="1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84" name="Freeform 695"/>
              <p:cNvSpPr>
                <a:spLocks/>
              </p:cNvSpPr>
              <p:nvPr/>
            </p:nvSpPr>
            <p:spPr bwMode="auto">
              <a:xfrm>
                <a:off x="3636" y="1653"/>
                <a:ext cx="72" cy="72"/>
              </a:xfrm>
              <a:custGeom>
                <a:avLst/>
                <a:gdLst>
                  <a:gd name="T0" fmla="*/ 9 w 48"/>
                  <a:gd name="T1" fmla="*/ 27 h 49"/>
                  <a:gd name="T2" fmla="*/ 36 w 48"/>
                  <a:gd name="T3" fmla="*/ 37 h 49"/>
                  <a:gd name="T4" fmla="*/ 7 w 48"/>
                  <a:gd name="T5" fmla="*/ 3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49">
                    <a:moveTo>
                      <a:pt x="9" y="27"/>
                    </a:moveTo>
                    <a:cubicBezTo>
                      <a:pt x="5" y="39"/>
                      <a:pt x="30" y="49"/>
                      <a:pt x="36" y="37"/>
                    </a:cubicBezTo>
                    <a:cubicBezTo>
                      <a:pt x="48" y="15"/>
                      <a:pt x="0" y="0"/>
                      <a:pt x="7" y="3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85" name="Freeform 696"/>
              <p:cNvSpPr>
                <a:spLocks/>
              </p:cNvSpPr>
              <p:nvPr/>
            </p:nvSpPr>
            <p:spPr bwMode="auto">
              <a:xfrm>
                <a:off x="3700" y="1709"/>
                <a:ext cx="69" cy="46"/>
              </a:xfrm>
              <a:custGeom>
                <a:avLst/>
                <a:gdLst>
                  <a:gd name="T0" fmla="*/ 20 w 46"/>
                  <a:gd name="T1" fmla="*/ 13 h 31"/>
                  <a:gd name="T2" fmla="*/ 31 w 46"/>
                  <a:gd name="T3" fmla="*/ 23 h 31"/>
                  <a:gd name="T4" fmla="*/ 20 w 46"/>
                  <a:gd name="T5" fmla="*/ 2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31">
                    <a:moveTo>
                      <a:pt x="20" y="13"/>
                    </a:moveTo>
                    <a:cubicBezTo>
                      <a:pt x="7" y="18"/>
                      <a:pt x="24" y="31"/>
                      <a:pt x="31" y="23"/>
                    </a:cubicBezTo>
                    <a:cubicBezTo>
                      <a:pt x="46" y="6"/>
                      <a:pt x="0" y="0"/>
                      <a:pt x="20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86" name="Freeform 697"/>
              <p:cNvSpPr>
                <a:spLocks/>
              </p:cNvSpPr>
              <p:nvPr/>
            </p:nvSpPr>
            <p:spPr bwMode="auto">
              <a:xfrm>
                <a:off x="3760" y="1721"/>
                <a:ext cx="74" cy="77"/>
              </a:xfrm>
              <a:custGeom>
                <a:avLst/>
                <a:gdLst>
                  <a:gd name="T0" fmla="*/ 19 w 50"/>
                  <a:gd name="T1" fmla="*/ 21 h 52"/>
                  <a:gd name="T2" fmla="*/ 38 w 50"/>
                  <a:gd name="T3" fmla="*/ 43 h 52"/>
                  <a:gd name="T4" fmla="*/ 30 w 50"/>
                  <a:gd name="T5" fmla="*/ 7 h 52"/>
                  <a:gd name="T6" fmla="*/ 8 w 50"/>
                  <a:gd name="T7" fmla="*/ 2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52">
                    <a:moveTo>
                      <a:pt x="19" y="21"/>
                    </a:moveTo>
                    <a:cubicBezTo>
                      <a:pt x="0" y="14"/>
                      <a:pt x="22" y="52"/>
                      <a:pt x="38" y="43"/>
                    </a:cubicBezTo>
                    <a:cubicBezTo>
                      <a:pt x="50" y="36"/>
                      <a:pt x="41" y="11"/>
                      <a:pt x="30" y="7"/>
                    </a:cubicBezTo>
                    <a:cubicBezTo>
                      <a:pt x="16" y="0"/>
                      <a:pt x="2" y="12"/>
                      <a:pt x="8" y="2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87" name="Freeform 698"/>
              <p:cNvSpPr>
                <a:spLocks/>
              </p:cNvSpPr>
              <p:nvPr/>
            </p:nvSpPr>
            <p:spPr bwMode="auto">
              <a:xfrm>
                <a:off x="3731" y="1818"/>
                <a:ext cx="61" cy="64"/>
              </a:xfrm>
              <a:custGeom>
                <a:avLst/>
                <a:gdLst>
                  <a:gd name="T0" fmla="*/ 20 w 41"/>
                  <a:gd name="T1" fmla="*/ 16 h 43"/>
                  <a:gd name="T2" fmla="*/ 25 w 41"/>
                  <a:gd name="T3" fmla="*/ 43 h 43"/>
                  <a:gd name="T4" fmla="*/ 17 w 41"/>
                  <a:gd name="T5" fmla="*/ 4 h 43"/>
                  <a:gd name="T6" fmla="*/ 15 w 41"/>
                  <a:gd name="T7" fmla="*/ 3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43">
                    <a:moveTo>
                      <a:pt x="20" y="16"/>
                    </a:moveTo>
                    <a:cubicBezTo>
                      <a:pt x="0" y="11"/>
                      <a:pt x="16" y="39"/>
                      <a:pt x="25" y="43"/>
                    </a:cubicBezTo>
                    <a:cubicBezTo>
                      <a:pt x="41" y="34"/>
                      <a:pt x="40" y="0"/>
                      <a:pt x="17" y="4"/>
                    </a:cubicBezTo>
                    <a:cubicBezTo>
                      <a:pt x="2" y="7"/>
                      <a:pt x="4" y="26"/>
                      <a:pt x="15" y="3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88" name="Freeform 699"/>
              <p:cNvSpPr>
                <a:spLocks/>
              </p:cNvSpPr>
              <p:nvPr/>
            </p:nvSpPr>
            <p:spPr bwMode="auto">
              <a:xfrm>
                <a:off x="3789" y="1806"/>
                <a:ext cx="85" cy="96"/>
              </a:xfrm>
              <a:custGeom>
                <a:avLst/>
                <a:gdLst>
                  <a:gd name="T0" fmla="*/ 31 w 57"/>
                  <a:gd name="T1" fmla="*/ 21 h 65"/>
                  <a:gd name="T2" fmla="*/ 26 w 57"/>
                  <a:gd name="T3" fmla="*/ 20 h 65"/>
                  <a:gd name="T4" fmla="*/ 51 w 57"/>
                  <a:gd name="T5" fmla="*/ 37 h 65"/>
                  <a:gd name="T6" fmla="*/ 26 w 57"/>
                  <a:gd name="T7" fmla="*/ 43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65">
                    <a:moveTo>
                      <a:pt x="31" y="21"/>
                    </a:moveTo>
                    <a:cubicBezTo>
                      <a:pt x="29" y="20"/>
                      <a:pt x="28" y="19"/>
                      <a:pt x="26" y="20"/>
                    </a:cubicBezTo>
                    <a:cubicBezTo>
                      <a:pt x="24" y="36"/>
                      <a:pt x="47" y="65"/>
                      <a:pt x="51" y="37"/>
                    </a:cubicBezTo>
                    <a:cubicBezTo>
                      <a:pt x="57" y="0"/>
                      <a:pt x="0" y="13"/>
                      <a:pt x="26" y="4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89" name="Freeform 700"/>
              <p:cNvSpPr>
                <a:spLocks/>
              </p:cNvSpPr>
              <p:nvPr/>
            </p:nvSpPr>
            <p:spPr bwMode="auto">
              <a:xfrm>
                <a:off x="3882" y="1789"/>
                <a:ext cx="40" cy="39"/>
              </a:xfrm>
              <a:custGeom>
                <a:avLst/>
                <a:gdLst>
                  <a:gd name="T0" fmla="*/ 10 w 27"/>
                  <a:gd name="T1" fmla="*/ 14 h 26"/>
                  <a:gd name="T2" fmla="*/ 9 w 27"/>
                  <a:gd name="T3" fmla="*/ 15 h 26"/>
                  <a:gd name="T4" fmla="*/ 11 w 27"/>
                  <a:gd name="T5" fmla="*/ 0 h 26"/>
                  <a:gd name="T6" fmla="*/ 0 w 27"/>
                  <a:gd name="T7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6">
                    <a:moveTo>
                      <a:pt x="10" y="14"/>
                    </a:moveTo>
                    <a:cubicBezTo>
                      <a:pt x="10" y="14"/>
                      <a:pt x="8" y="11"/>
                      <a:pt x="9" y="15"/>
                    </a:cubicBezTo>
                    <a:cubicBezTo>
                      <a:pt x="21" y="26"/>
                      <a:pt x="27" y="3"/>
                      <a:pt x="11" y="0"/>
                    </a:cubicBezTo>
                    <a:cubicBezTo>
                      <a:pt x="6" y="7"/>
                      <a:pt x="2" y="14"/>
                      <a:pt x="0" y="2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90" name="Freeform 701"/>
              <p:cNvSpPr>
                <a:spLocks/>
              </p:cNvSpPr>
              <p:nvPr/>
            </p:nvSpPr>
            <p:spPr bwMode="auto">
              <a:xfrm>
                <a:off x="3812" y="1883"/>
                <a:ext cx="44" cy="42"/>
              </a:xfrm>
              <a:custGeom>
                <a:avLst/>
                <a:gdLst>
                  <a:gd name="T0" fmla="*/ 0 w 30"/>
                  <a:gd name="T1" fmla="*/ 23 h 28"/>
                  <a:gd name="T2" fmla="*/ 28 w 30"/>
                  <a:gd name="T3" fmla="*/ 15 h 28"/>
                  <a:gd name="T4" fmla="*/ 11 w 30"/>
                  <a:gd name="T5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28">
                    <a:moveTo>
                      <a:pt x="0" y="23"/>
                    </a:moveTo>
                    <a:cubicBezTo>
                      <a:pt x="7" y="25"/>
                      <a:pt x="30" y="28"/>
                      <a:pt x="28" y="15"/>
                    </a:cubicBezTo>
                    <a:cubicBezTo>
                      <a:pt x="25" y="0"/>
                      <a:pt x="4" y="12"/>
                      <a:pt x="11" y="2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91" name="Freeform 702"/>
              <p:cNvSpPr>
                <a:spLocks/>
              </p:cNvSpPr>
              <p:nvPr/>
            </p:nvSpPr>
            <p:spPr bwMode="auto">
              <a:xfrm>
                <a:off x="3722" y="2223"/>
                <a:ext cx="76" cy="94"/>
              </a:xfrm>
              <a:custGeom>
                <a:avLst/>
                <a:gdLst>
                  <a:gd name="T0" fmla="*/ 19 w 51"/>
                  <a:gd name="T1" fmla="*/ 21 h 63"/>
                  <a:gd name="T2" fmla="*/ 29 w 51"/>
                  <a:gd name="T3" fmla="*/ 57 h 63"/>
                  <a:gd name="T4" fmla="*/ 36 w 51"/>
                  <a:gd name="T5" fmla="*/ 11 h 63"/>
                  <a:gd name="T6" fmla="*/ 8 w 51"/>
                  <a:gd name="T7" fmla="*/ 4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63">
                    <a:moveTo>
                      <a:pt x="19" y="21"/>
                    </a:moveTo>
                    <a:cubicBezTo>
                      <a:pt x="0" y="22"/>
                      <a:pt x="8" y="63"/>
                      <a:pt x="29" y="57"/>
                    </a:cubicBezTo>
                    <a:cubicBezTo>
                      <a:pt x="46" y="53"/>
                      <a:pt x="51" y="19"/>
                      <a:pt x="36" y="11"/>
                    </a:cubicBezTo>
                    <a:cubicBezTo>
                      <a:pt x="17" y="0"/>
                      <a:pt x="7" y="26"/>
                      <a:pt x="8" y="4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92" name="Freeform 703"/>
              <p:cNvSpPr>
                <a:spLocks/>
              </p:cNvSpPr>
              <p:nvPr/>
            </p:nvSpPr>
            <p:spPr bwMode="auto">
              <a:xfrm>
                <a:off x="3813" y="2217"/>
                <a:ext cx="64" cy="101"/>
              </a:xfrm>
              <a:custGeom>
                <a:avLst/>
                <a:gdLst>
                  <a:gd name="T0" fmla="*/ 8 w 43"/>
                  <a:gd name="T1" fmla="*/ 36 h 68"/>
                  <a:gd name="T2" fmla="*/ 35 w 43"/>
                  <a:gd name="T3" fmla="*/ 55 h 68"/>
                  <a:gd name="T4" fmla="*/ 1 w 43"/>
                  <a:gd name="T5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68">
                    <a:moveTo>
                      <a:pt x="8" y="36"/>
                    </a:moveTo>
                    <a:cubicBezTo>
                      <a:pt x="0" y="48"/>
                      <a:pt x="27" y="68"/>
                      <a:pt x="35" y="55"/>
                    </a:cubicBezTo>
                    <a:cubicBezTo>
                      <a:pt x="43" y="41"/>
                      <a:pt x="5" y="0"/>
                      <a:pt x="1" y="3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93" name="Freeform 704"/>
              <p:cNvSpPr>
                <a:spLocks/>
              </p:cNvSpPr>
              <p:nvPr/>
            </p:nvSpPr>
            <p:spPr bwMode="auto">
              <a:xfrm>
                <a:off x="3752" y="2165"/>
                <a:ext cx="85" cy="75"/>
              </a:xfrm>
              <a:custGeom>
                <a:avLst/>
                <a:gdLst>
                  <a:gd name="T0" fmla="*/ 22 w 57"/>
                  <a:gd name="T1" fmla="*/ 22 h 50"/>
                  <a:gd name="T2" fmla="*/ 41 w 57"/>
                  <a:gd name="T3" fmla="*/ 41 h 50"/>
                  <a:gd name="T4" fmla="*/ 29 w 57"/>
                  <a:gd name="T5" fmla="*/ 4 h 50"/>
                  <a:gd name="T6" fmla="*/ 10 w 57"/>
                  <a:gd name="T7" fmla="*/ 3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50">
                    <a:moveTo>
                      <a:pt x="22" y="22"/>
                    </a:moveTo>
                    <a:cubicBezTo>
                      <a:pt x="12" y="35"/>
                      <a:pt x="26" y="50"/>
                      <a:pt x="41" y="41"/>
                    </a:cubicBezTo>
                    <a:cubicBezTo>
                      <a:pt x="57" y="31"/>
                      <a:pt x="43" y="7"/>
                      <a:pt x="29" y="4"/>
                    </a:cubicBezTo>
                    <a:cubicBezTo>
                      <a:pt x="10" y="0"/>
                      <a:pt x="0" y="23"/>
                      <a:pt x="10" y="3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94" name="Freeform 705"/>
              <p:cNvSpPr>
                <a:spLocks/>
              </p:cNvSpPr>
              <p:nvPr/>
            </p:nvSpPr>
            <p:spPr bwMode="auto">
              <a:xfrm>
                <a:off x="3783" y="2280"/>
                <a:ext cx="41" cy="41"/>
              </a:xfrm>
              <a:custGeom>
                <a:avLst/>
                <a:gdLst>
                  <a:gd name="T0" fmla="*/ 13 w 27"/>
                  <a:gd name="T1" fmla="*/ 7 h 28"/>
                  <a:gd name="T2" fmla="*/ 18 w 27"/>
                  <a:gd name="T3" fmla="*/ 27 h 28"/>
                  <a:gd name="T4" fmla="*/ 16 w 27"/>
                  <a:gd name="T5" fmla="*/ 0 h 28"/>
                  <a:gd name="T6" fmla="*/ 12 w 27"/>
                  <a:gd name="T7" fmla="*/ 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28">
                    <a:moveTo>
                      <a:pt x="13" y="7"/>
                    </a:moveTo>
                    <a:cubicBezTo>
                      <a:pt x="0" y="7"/>
                      <a:pt x="13" y="28"/>
                      <a:pt x="18" y="27"/>
                    </a:cubicBezTo>
                    <a:cubicBezTo>
                      <a:pt x="27" y="25"/>
                      <a:pt x="19" y="3"/>
                      <a:pt x="16" y="0"/>
                    </a:cubicBezTo>
                    <a:cubicBezTo>
                      <a:pt x="11" y="1"/>
                      <a:pt x="12" y="4"/>
                      <a:pt x="12" y="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95" name="Freeform 706"/>
              <p:cNvSpPr>
                <a:spLocks/>
              </p:cNvSpPr>
              <p:nvPr/>
            </p:nvSpPr>
            <p:spPr bwMode="auto">
              <a:xfrm>
                <a:off x="3846" y="2185"/>
                <a:ext cx="65" cy="86"/>
              </a:xfrm>
              <a:custGeom>
                <a:avLst/>
                <a:gdLst>
                  <a:gd name="T0" fmla="*/ 16 w 44"/>
                  <a:gd name="T1" fmla="*/ 23 h 58"/>
                  <a:gd name="T2" fmla="*/ 12 w 44"/>
                  <a:gd name="T3" fmla="*/ 24 h 58"/>
                  <a:gd name="T4" fmla="*/ 37 w 44"/>
                  <a:gd name="T5" fmla="*/ 37 h 58"/>
                  <a:gd name="T6" fmla="*/ 2 w 44"/>
                  <a:gd name="T7" fmla="*/ 3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58">
                    <a:moveTo>
                      <a:pt x="16" y="23"/>
                    </a:moveTo>
                    <a:cubicBezTo>
                      <a:pt x="15" y="23"/>
                      <a:pt x="13" y="23"/>
                      <a:pt x="12" y="24"/>
                    </a:cubicBezTo>
                    <a:cubicBezTo>
                      <a:pt x="11" y="37"/>
                      <a:pt x="32" y="58"/>
                      <a:pt x="37" y="37"/>
                    </a:cubicBezTo>
                    <a:cubicBezTo>
                      <a:pt x="44" y="9"/>
                      <a:pt x="0" y="0"/>
                      <a:pt x="2" y="3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96" name="Freeform 707"/>
              <p:cNvSpPr>
                <a:spLocks/>
              </p:cNvSpPr>
              <p:nvPr/>
            </p:nvSpPr>
            <p:spPr bwMode="auto">
              <a:xfrm>
                <a:off x="3816" y="2133"/>
                <a:ext cx="66" cy="65"/>
              </a:xfrm>
              <a:custGeom>
                <a:avLst/>
                <a:gdLst>
                  <a:gd name="T0" fmla="*/ 5 w 44"/>
                  <a:gd name="T1" fmla="*/ 18 h 44"/>
                  <a:gd name="T2" fmla="*/ 34 w 44"/>
                  <a:gd name="T3" fmla="*/ 28 h 44"/>
                  <a:gd name="T4" fmla="*/ 11 w 44"/>
                  <a:gd name="T5" fmla="*/ 2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44">
                    <a:moveTo>
                      <a:pt x="5" y="18"/>
                    </a:moveTo>
                    <a:cubicBezTo>
                      <a:pt x="12" y="28"/>
                      <a:pt x="28" y="44"/>
                      <a:pt x="34" y="28"/>
                    </a:cubicBezTo>
                    <a:cubicBezTo>
                      <a:pt x="44" y="2"/>
                      <a:pt x="0" y="0"/>
                      <a:pt x="11" y="2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97" name="Freeform 708"/>
              <p:cNvSpPr>
                <a:spLocks/>
              </p:cNvSpPr>
              <p:nvPr/>
            </p:nvSpPr>
            <p:spPr bwMode="auto">
              <a:xfrm>
                <a:off x="3919" y="2131"/>
                <a:ext cx="25" cy="21"/>
              </a:xfrm>
              <a:custGeom>
                <a:avLst/>
                <a:gdLst>
                  <a:gd name="T0" fmla="*/ 7 w 17"/>
                  <a:gd name="T1" fmla="*/ 6 h 14"/>
                  <a:gd name="T2" fmla="*/ 16 w 17"/>
                  <a:gd name="T3" fmla="*/ 13 h 14"/>
                  <a:gd name="T4" fmla="*/ 0 w 17"/>
                  <a:gd name="T5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14">
                    <a:moveTo>
                      <a:pt x="7" y="6"/>
                    </a:moveTo>
                    <a:cubicBezTo>
                      <a:pt x="5" y="13"/>
                      <a:pt x="10" y="14"/>
                      <a:pt x="16" y="13"/>
                    </a:cubicBezTo>
                    <a:cubicBezTo>
                      <a:pt x="17" y="4"/>
                      <a:pt x="9" y="0"/>
                      <a:pt x="0" y="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98" name="Freeform 709"/>
              <p:cNvSpPr>
                <a:spLocks/>
              </p:cNvSpPr>
              <p:nvPr/>
            </p:nvSpPr>
            <p:spPr bwMode="auto">
              <a:xfrm>
                <a:off x="3697" y="2087"/>
                <a:ext cx="55" cy="75"/>
              </a:xfrm>
              <a:custGeom>
                <a:avLst/>
                <a:gdLst>
                  <a:gd name="T0" fmla="*/ 4 w 37"/>
                  <a:gd name="T1" fmla="*/ 26 h 51"/>
                  <a:gd name="T2" fmla="*/ 35 w 37"/>
                  <a:gd name="T3" fmla="*/ 26 h 51"/>
                  <a:gd name="T4" fmla="*/ 10 w 37"/>
                  <a:gd name="T5" fmla="*/ 3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51">
                    <a:moveTo>
                      <a:pt x="4" y="26"/>
                    </a:moveTo>
                    <a:cubicBezTo>
                      <a:pt x="5" y="42"/>
                      <a:pt x="37" y="51"/>
                      <a:pt x="35" y="26"/>
                    </a:cubicBezTo>
                    <a:cubicBezTo>
                      <a:pt x="32" y="0"/>
                      <a:pt x="0" y="8"/>
                      <a:pt x="10" y="3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99" name="Freeform 710"/>
              <p:cNvSpPr>
                <a:spLocks/>
              </p:cNvSpPr>
              <p:nvPr/>
            </p:nvSpPr>
            <p:spPr bwMode="auto">
              <a:xfrm>
                <a:off x="3772" y="2091"/>
                <a:ext cx="56" cy="57"/>
              </a:xfrm>
              <a:custGeom>
                <a:avLst/>
                <a:gdLst>
                  <a:gd name="T0" fmla="*/ 18 w 38"/>
                  <a:gd name="T1" fmla="*/ 30 h 38"/>
                  <a:gd name="T2" fmla="*/ 10 w 38"/>
                  <a:gd name="T3" fmla="*/ 28 h 38"/>
                  <a:gd name="T4" fmla="*/ 29 w 38"/>
                  <a:gd name="T5" fmla="*/ 30 h 38"/>
                  <a:gd name="T6" fmla="*/ 0 w 38"/>
                  <a:gd name="T7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8">
                    <a:moveTo>
                      <a:pt x="18" y="30"/>
                    </a:moveTo>
                    <a:cubicBezTo>
                      <a:pt x="15" y="29"/>
                      <a:pt x="14" y="27"/>
                      <a:pt x="10" y="28"/>
                    </a:cubicBezTo>
                    <a:cubicBezTo>
                      <a:pt x="12" y="35"/>
                      <a:pt x="24" y="38"/>
                      <a:pt x="29" y="30"/>
                    </a:cubicBezTo>
                    <a:cubicBezTo>
                      <a:pt x="38" y="15"/>
                      <a:pt x="0" y="0"/>
                      <a:pt x="0" y="2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00" name="Freeform 711"/>
              <p:cNvSpPr>
                <a:spLocks/>
              </p:cNvSpPr>
              <p:nvPr/>
            </p:nvSpPr>
            <p:spPr bwMode="auto">
              <a:xfrm>
                <a:off x="3745" y="2043"/>
                <a:ext cx="53" cy="36"/>
              </a:xfrm>
              <a:custGeom>
                <a:avLst/>
                <a:gdLst>
                  <a:gd name="T0" fmla="*/ 10 w 36"/>
                  <a:gd name="T1" fmla="*/ 5 h 24"/>
                  <a:gd name="T2" fmla="*/ 6 w 36"/>
                  <a:gd name="T3" fmla="*/ 5 h 24"/>
                  <a:gd name="T4" fmla="*/ 22 w 36"/>
                  <a:gd name="T5" fmla="*/ 21 h 24"/>
                  <a:gd name="T6" fmla="*/ 0 w 36"/>
                  <a:gd name="T7" fmla="*/ 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24">
                    <a:moveTo>
                      <a:pt x="10" y="5"/>
                    </a:moveTo>
                    <a:cubicBezTo>
                      <a:pt x="8" y="5"/>
                      <a:pt x="7" y="5"/>
                      <a:pt x="6" y="5"/>
                    </a:cubicBezTo>
                    <a:cubicBezTo>
                      <a:pt x="4" y="11"/>
                      <a:pt x="15" y="24"/>
                      <a:pt x="22" y="21"/>
                    </a:cubicBezTo>
                    <a:cubicBezTo>
                      <a:pt x="36" y="12"/>
                      <a:pt x="12" y="0"/>
                      <a:pt x="0" y="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01" name="Freeform 712"/>
              <p:cNvSpPr>
                <a:spLocks/>
              </p:cNvSpPr>
              <p:nvPr/>
            </p:nvSpPr>
            <p:spPr bwMode="auto">
              <a:xfrm>
                <a:off x="3647" y="2061"/>
                <a:ext cx="32" cy="30"/>
              </a:xfrm>
              <a:custGeom>
                <a:avLst/>
                <a:gdLst>
                  <a:gd name="T0" fmla="*/ 14 w 22"/>
                  <a:gd name="T1" fmla="*/ 10 h 20"/>
                  <a:gd name="T2" fmla="*/ 10 w 22"/>
                  <a:gd name="T3" fmla="*/ 11 h 20"/>
                  <a:gd name="T4" fmla="*/ 10 w 22"/>
                  <a:gd name="T5" fmla="*/ 14 h 20"/>
                  <a:gd name="T6" fmla="*/ 4 w 22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20">
                    <a:moveTo>
                      <a:pt x="14" y="10"/>
                    </a:moveTo>
                    <a:cubicBezTo>
                      <a:pt x="12" y="9"/>
                      <a:pt x="11" y="10"/>
                      <a:pt x="10" y="11"/>
                    </a:cubicBezTo>
                    <a:cubicBezTo>
                      <a:pt x="10" y="12"/>
                      <a:pt x="10" y="13"/>
                      <a:pt x="10" y="14"/>
                    </a:cubicBezTo>
                    <a:cubicBezTo>
                      <a:pt x="22" y="8"/>
                      <a:pt x="0" y="0"/>
                      <a:pt x="4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02" name="Freeform 713"/>
              <p:cNvSpPr>
                <a:spLocks/>
              </p:cNvSpPr>
              <p:nvPr/>
            </p:nvSpPr>
            <p:spPr bwMode="auto">
              <a:xfrm>
                <a:off x="3899" y="2287"/>
                <a:ext cx="73" cy="83"/>
              </a:xfrm>
              <a:custGeom>
                <a:avLst/>
                <a:gdLst>
                  <a:gd name="T0" fmla="*/ 19 w 49"/>
                  <a:gd name="T1" fmla="*/ 15 h 56"/>
                  <a:gd name="T2" fmla="*/ 16 w 49"/>
                  <a:gd name="T3" fmla="*/ 11 h 56"/>
                  <a:gd name="T4" fmla="*/ 26 w 49"/>
                  <a:gd name="T5" fmla="*/ 47 h 56"/>
                  <a:gd name="T6" fmla="*/ 34 w 49"/>
                  <a:gd name="T7" fmla="*/ 9 h 56"/>
                  <a:gd name="T8" fmla="*/ 8 w 49"/>
                  <a:gd name="T9" fmla="*/ 2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56">
                    <a:moveTo>
                      <a:pt x="19" y="15"/>
                    </a:moveTo>
                    <a:cubicBezTo>
                      <a:pt x="19" y="13"/>
                      <a:pt x="18" y="12"/>
                      <a:pt x="16" y="11"/>
                    </a:cubicBezTo>
                    <a:cubicBezTo>
                      <a:pt x="0" y="22"/>
                      <a:pt x="2" y="56"/>
                      <a:pt x="26" y="47"/>
                    </a:cubicBezTo>
                    <a:cubicBezTo>
                      <a:pt x="39" y="42"/>
                      <a:pt x="49" y="17"/>
                      <a:pt x="34" y="9"/>
                    </a:cubicBezTo>
                    <a:cubicBezTo>
                      <a:pt x="19" y="0"/>
                      <a:pt x="9" y="16"/>
                      <a:pt x="8" y="2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03" name="Freeform 714"/>
              <p:cNvSpPr>
                <a:spLocks/>
              </p:cNvSpPr>
              <p:nvPr/>
            </p:nvSpPr>
            <p:spPr bwMode="auto">
              <a:xfrm>
                <a:off x="3940" y="2363"/>
                <a:ext cx="77" cy="149"/>
              </a:xfrm>
              <a:custGeom>
                <a:avLst/>
                <a:gdLst>
                  <a:gd name="T0" fmla="*/ 6 w 52"/>
                  <a:gd name="T1" fmla="*/ 42 h 100"/>
                  <a:gd name="T2" fmla="*/ 27 w 52"/>
                  <a:gd name="T3" fmla="*/ 84 h 100"/>
                  <a:gd name="T4" fmla="*/ 0 w 52"/>
                  <a:gd name="T5" fmla="*/ 5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100">
                    <a:moveTo>
                      <a:pt x="6" y="42"/>
                    </a:moveTo>
                    <a:cubicBezTo>
                      <a:pt x="0" y="56"/>
                      <a:pt x="0" y="100"/>
                      <a:pt x="27" y="84"/>
                    </a:cubicBezTo>
                    <a:cubicBezTo>
                      <a:pt x="52" y="69"/>
                      <a:pt x="23" y="0"/>
                      <a:pt x="0" y="5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04" name="Freeform 715"/>
              <p:cNvSpPr>
                <a:spLocks/>
              </p:cNvSpPr>
              <p:nvPr/>
            </p:nvSpPr>
            <p:spPr bwMode="auto">
              <a:xfrm>
                <a:off x="4042" y="2445"/>
                <a:ext cx="54" cy="50"/>
              </a:xfrm>
              <a:custGeom>
                <a:avLst/>
                <a:gdLst>
                  <a:gd name="T0" fmla="*/ 15 w 36"/>
                  <a:gd name="T1" fmla="*/ 18 h 34"/>
                  <a:gd name="T2" fmla="*/ 31 w 36"/>
                  <a:gd name="T3" fmla="*/ 27 h 34"/>
                  <a:gd name="T4" fmla="*/ 31 w 36"/>
                  <a:gd name="T5" fmla="*/ 8 h 34"/>
                  <a:gd name="T6" fmla="*/ 0 w 36"/>
                  <a:gd name="T7" fmla="*/ 18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4">
                    <a:moveTo>
                      <a:pt x="15" y="18"/>
                    </a:moveTo>
                    <a:cubicBezTo>
                      <a:pt x="6" y="23"/>
                      <a:pt x="24" y="34"/>
                      <a:pt x="31" y="27"/>
                    </a:cubicBezTo>
                    <a:cubicBezTo>
                      <a:pt x="36" y="24"/>
                      <a:pt x="35" y="11"/>
                      <a:pt x="31" y="8"/>
                    </a:cubicBezTo>
                    <a:cubicBezTo>
                      <a:pt x="22" y="0"/>
                      <a:pt x="7" y="13"/>
                      <a:pt x="0" y="1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05" name="Freeform 716"/>
              <p:cNvSpPr>
                <a:spLocks/>
              </p:cNvSpPr>
              <p:nvPr/>
            </p:nvSpPr>
            <p:spPr bwMode="auto">
              <a:xfrm>
                <a:off x="3899" y="2344"/>
                <a:ext cx="73" cy="75"/>
              </a:xfrm>
              <a:custGeom>
                <a:avLst/>
                <a:gdLst>
                  <a:gd name="T0" fmla="*/ 22 w 49"/>
                  <a:gd name="T1" fmla="*/ 27 h 51"/>
                  <a:gd name="T2" fmla="*/ 22 w 49"/>
                  <a:gd name="T3" fmla="*/ 48 h 51"/>
                  <a:gd name="T4" fmla="*/ 39 w 49"/>
                  <a:gd name="T5" fmla="*/ 16 h 51"/>
                  <a:gd name="T6" fmla="*/ 13 w 49"/>
                  <a:gd name="T7" fmla="*/ 3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51">
                    <a:moveTo>
                      <a:pt x="22" y="27"/>
                    </a:moveTo>
                    <a:cubicBezTo>
                      <a:pt x="7" y="29"/>
                      <a:pt x="0" y="51"/>
                      <a:pt x="22" y="48"/>
                    </a:cubicBezTo>
                    <a:cubicBezTo>
                      <a:pt x="34" y="46"/>
                      <a:pt x="49" y="27"/>
                      <a:pt x="39" y="16"/>
                    </a:cubicBezTo>
                    <a:cubicBezTo>
                      <a:pt x="26" y="0"/>
                      <a:pt x="15" y="26"/>
                      <a:pt x="13" y="3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06" name="Freeform 717"/>
              <p:cNvSpPr>
                <a:spLocks/>
              </p:cNvSpPr>
              <p:nvPr/>
            </p:nvSpPr>
            <p:spPr bwMode="auto">
              <a:xfrm>
                <a:off x="3978" y="2357"/>
                <a:ext cx="43" cy="42"/>
              </a:xfrm>
              <a:custGeom>
                <a:avLst/>
                <a:gdLst>
                  <a:gd name="T0" fmla="*/ 11 w 29"/>
                  <a:gd name="T1" fmla="*/ 10 h 28"/>
                  <a:gd name="T2" fmla="*/ 18 w 29"/>
                  <a:gd name="T3" fmla="*/ 24 h 28"/>
                  <a:gd name="T4" fmla="*/ 19 w 29"/>
                  <a:gd name="T5" fmla="*/ 3 h 28"/>
                  <a:gd name="T6" fmla="*/ 8 w 29"/>
                  <a:gd name="T7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28">
                    <a:moveTo>
                      <a:pt x="11" y="10"/>
                    </a:moveTo>
                    <a:cubicBezTo>
                      <a:pt x="0" y="5"/>
                      <a:pt x="4" y="28"/>
                      <a:pt x="18" y="24"/>
                    </a:cubicBezTo>
                    <a:cubicBezTo>
                      <a:pt x="25" y="21"/>
                      <a:pt x="29" y="4"/>
                      <a:pt x="19" y="3"/>
                    </a:cubicBezTo>
                    <a:cubicBezTo>
                      <a:pt x="8" y="0"/>
                      <a:pt x="7" y="20"/>
                      <a:pt x="8" y="2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07" name="Freeform 718"/>
              <p:cNvSpPr>
                <a:spLocks/>
              </p:cNvSpPr>
              <p:nvPr/>
            </p:nvSpPr>
            <p:spPr bwMode="auto">
              <a:xfrm>
                <a:off x="4008" y="2425"/>
                <a:ext cx="45" cy="73"/>
              </a:xfrm>
              <a:custGeom>
                <a:avLst/>
                <a:gdLst>
                  <a:gd name="T0" fmla="*/ 3 w 30"/>
                  <a:gd name="T1" fmla="*/ 18 h 49"/>
                  <a:gd name="T2" fmla="*/ 22 w 30"/>
                  <a:gd name="T3" fmla="*/ 34 h 49"/>
                  <a:gd name="T4" fmla="*/ 3 w 30"/>
                  <a:gd name="T5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49">
                    <a:moveTo>
                      <a:pt x="3" y="18"/>
                    </a:moveTo>
                    <a:cubicBezTo>
                      <a:pt x="2" y="29"/>
                      <a:pt x="14" y="49"/>
                      <a:pt x="22" y="34"/>
                    </a:cubicBezTo>
                    <a:cubicBezTo>
                      <a:pt x="30" y="18"/>
                      <a:pt x="0" y="0"/>
                      <a:pt x="3" y="2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08" name="Freeform 719"/>
              <p:cNvSpPr>
                <a:spLocks/>
              </p:cNvSpPr>
              <p:nvPr/>
            </p:nvSpPr>
            <p:spPr bwMode="auto">
              <a:xfrm>
                <a:off x="4036" y="2336"/>
                <a:ext cx="72" cy="76"/>
              </a:xfrm>
              <a:custGeom>
                <a:avLst/>
                <a:gdLst>
                  <a:gd name="T0" fmla="*/ 15 w 48"/>
                  <a:gd name="T1" fmla="*/ 32 h 51"/>
                  <a:gd name="T2" fmla="*/ 25 w 48"/>
                  <a:gd name="T3" fmla="*/ 47 h 51"/>
                  <a:gd name="T4" fmla="*/ 3 w 48"/>
                  <a:gd name="T5" fmla="*/ 4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51">
                    <a:moveTo>
                      <a:pt x="15" y="32"/>
                    </a:moveTo>
                    <a:cubicBezTo>
                      <a:pt x="0" y="34"/>
                      <a:pt x="13" y="51"/>
                      <a:pt x="25" y="47"/>
                    </a:cubicBezTo>
                    <a:cubicBezTo>
                      <a:pt x="48" y="40"/>
                      <a:pt x="23" y="0"/>
                      <a:pt x="3" y="4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09" name="Freeform 720"/>
              <p:cNvSpPr>
                <a:spLocks/>
              </p:cNvSpPr>
              <p:nvPr/>
            </p:nvSpPr>
            <p:spPr bwMode="auto">
              <a:xfrm>
                <a:off x="3822" y="2339"/>
                <a:ext cx="69" cy="83"/>
              </a:xfrm>
              <a:custGeom>
                <a:avLst/>
                <a:gdLst>
                  <a:gd name="T0" fmla="*/ 4 w 46"/>
                  <a:gd name="T1" fmla="*/ 27 h 56"/>
                  <a:gd name="T2" fmla="*/ 28 w 46"/>
                  <a:gd name="T3" fmla="*/ 40 h 56"/>
                  <a:gd name="T4" fmla="*/ 0 w 46"/>
                  <a:gd name="T5" fmla="*/ 3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56">
                    <a:moveTo>
                      <a:pt x="4" y="27"/>
                    </a:moveTo>
                    <a:cubicBezTo>
                      <a:pt x="2" y="43"/>
                      <a:pt x="15" y="56"/>
                      <a:pt x="28" y="40"/>
                    </a:cubicBezTo>
                    <a:cubicBezTo>
                      <a:pt x="46" y="17"/>
                      <a:pt x="12" y="0"/>
                      <a:pt x="0" y="3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10" name="Freeform 721"/>
              <p:cNvSpPr>
                <a:spLocks/>
              </p:cNvSpPr>
              <p:nvPr/>
            </p:nvSpPr>
            <p:spPr bwMode="auto">
              <a:xfrm>
                <a:off x="3754" y="2317"/>
                <a:ext cx="71" cy="83"/>
              </a:xfrm>
              <a:custGeom>
                <a:avLst/>
                <a:gdLst>
                  <a:gd name="T0" fmla="*/ 16 w 48"/>
                  <a:gd name="T1" fmla="*/ 32 h 56"/>
                  <a:gd name="T2" fmla="*/ 22 w 48"/>
                  <a:gd name="T3" fmla="*/ 55 h 56"/>
                  <a:gd name="T4" fmla="*/ 8 w 48"/>
                  <a:gd name="T5" fmla="*/ 3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56">
                    <a:moveTo>
                      <a:pt x="16" y="32"/>
                    </a:moveTo>
                    <a:cubicBezTo>
                      <a:pt x="0" y="26"/>
                      <a:pt x="10" y="56"/>
                      <a:pt x="22" y="55"/>
                    </a:cubicBezTo>
                    <a:cubicBezTo>
                      <a:pt x="48" y="53"/>
                      <a:pt x="13" y="0"/>
                      <a:pt x="8" y="3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11" name="Freeform 722"/>
              <p:cNvSpPr>
                <a:spLocks/>
              </p:cNvSpPr>
              <p:nvPr/>
            </p:nvSpPr>
            <p:spPr bwMode="auto">
              <a:xfrm>
                <a:off x="3791" y="2387"/>
                <a:ext cx="65" cy="96"/>
              </a:xfrm>
              <a:custGeom>
                <a:avLst/>
                <a:gdLst>
                  <a:gd name="T0" fmla="*/ 8 w 44"/>
                  <a:gd name="T1" fmla="*/ 33 h 65"/>
                  <a:gd name="T2" fmla="*/ 24 w 44"/>
                  <a:gd name="T3" fmla="*/ 62 h 65"/>
                  <a:gd name="T4" fmla="*/ 0 w 44"/>
                  <a:gd name="T5" fmla="*/ 4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4" h="65">
                    <a:moveTo>
                      <a:pt x="8" y="33"/>
                    </a:moveTo>
                    <a:cubicBezTo>
                      <a:pt x="1" y="42"/>
                      <a:pt x="12" y="65"/>
                      <a:pt x="24" y="62"/>
                    </a:cubicBezTo>
                    <a:cubicBezTo>
                      <a:pt x="44" y="57"/>
                      <a:pt x="21" y="0"/>
                      <a:pt x="0" y="4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12" name="Freeform 723"/>
              <p:cNvSpPr>
                <a:spLocks/>
              </p:cNvSpPr>
              <p:nvPr/>
            </p:nvSpPr>
            <p:spPr bwMode="auto">
              <a:xfrm>
                <a:off x="3754" y="2440"/>
                <a:ext cx="46" cy="66"/>
              </a:xfrm>
              <a:custGeom>
                <a:avLst/>
                <a:gdLst>
                  <a:gd name="T0" fmla="*/ 4 w 31"/>
                  <a:gd name="T1" fmla="*/ 21 h 44"/>
                  <a:gd name="T2" fmla="*/ 22 w 31"/>
                  <a:gd name="T3" fmla="*/ 29 h 44"/>
                  <a:gd name="T4" fmla="*/ 2 w 31"/>
                  <a:gd name="T5" fmla="*/ 2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44">
                    <a:moveTo>
                      <a:pt x="4" y="21"/>
                    </a:moveTo>
                    <a:cubicBezTo>
                      <a:pt x="0" y="35"/>
                      <a:pt x="15" y="44"/>
                      <a:pt x="22" y="29"/>
                    </a:cubicBezTo>
                    <a:cubicBezTo>
                      <a:pt x="31" y="7"/>
                      <a:pt x="2" y="0"/>
                      <a:pt x="2" y="2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13" name="Freeform 724"/>
              <p:cNvSpPr>
                <a:spLocks/>
              </p:cNvSpPr>
              <p:nvPr/>
            </p:nvSpPr>
            <p:spPr bwMode="auto">
              <a:xfrm>
                <a:off x="3746" y="2495"/>
                <a:ext cx="103" cy="69"/>
              </a:xfrm>
              <a:custGeom>
                <a:avLst/>
                <a:gdLst>
                  <a:gd name="T0" fmla="*/ 28 w 69"/>
                  <a:gd name="T1" fmla="*/ 17 h 46"/>
                  <a:gd name="T2" fmla="*/ 50 w 69"/>
                  <a:gd name="T3" fmla="*/ 31 h 46"/>
                  <a:gd name="T4" fmla="*/ 23 w 69"/>
                  <a:gd name="T5" fmla="*/ 2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" h="46">
                    <a:moveTo>
                      <a:pt x="28" y="17"/>
                    </a:moveTo>
                    <a:cubicBezTo>
                      <a:pt x="20" y="23"/>
                      <a:pt x="40" y="46"/>
                      <a:pt x="50" y="31"/>
                    </a:cubicBezTo>
                    <a:cubicBezTo>
                      <a:pt x="69" y="0"/>
                      <a:pt x="0" y="2"/>
                      <a:pt x="23" y="2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14" name="Freeform 725"/>
              <p:cNvSpPr>
                <a:spLocks/>
              </p:cNvSpPr>
              <p:nvPr/>
            </p:nvSpPr>
            <p:spPr bwMode="auto">
              <a:xfrm>
                <a:off x="3847" y="2497"/>
                <a:ext cx="63" cy="61"/>
              </a:xfrm>
              <a:custGeom>
                <a:avLst/>
                <a:gdLst>
                  <a:gd name="T0" fmla="*/ 15 w 42"/>
                  <a:gd name="T1" fmla="*/ 23 h 41"/>
                  <a:gd name="T2" fmla="*/ 31 w 42"/>
                  <a:gd name="T3" fmla="*/ 26 h 41"/>
                  <a:gd name="T4" fmla="*/ 1 w 42"/>
                  <a:gd name="T5" fmla="*/ 3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" h="41">
                    <a:moveTo>
                      <a:pt x="15" y="23"/>
                    </a:moveTo>
                    <a:cubicBezTo>
                      <a:pt x="7" y="25"/>
                      <a:pt x="23" y="41"/>
                      <a:pt x="31" y="26"/>
                    </a:cubicBezTo>
                    <a:cubicBezTo>
                      <a:pt x="42" y="5"/>
                      <a:pt x="0" y="0"/>
                      <a:pt x="1" y="3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15" name="Freeform 726"/>
              <p:cNvSpPr>
                <a:spLocks/>
              </p:cNvSpPr>
              <p:nvPr/>
            </p:nvSpPr>
            <p:spPr bwMode="auto">
              <a:xfrm>
                <a:off x="3822" y="2561"/>
                <a:ext cx="67" cy="44"/>
              </a:xfrm>
              <a:custGeom>
                <a:avLst/>
                <a:gdLst>
                  <a:gd name="T0" fmla="*/ 5 w 45"/>
                  <a:gd name="T1" fmla="*/ 18 h 30"/>
                  <a:gd name="T2" fmla="*/ 37 w 45"/>
                  <a:gd name="T3" fmla="*/ 5 h 30"/>
                  <a:gd name="T4" fmla="*/ 2 w 45"/>
                  <a:gd name="T5" fmla="*/ 2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30">
                    <a:moveTo>
                      <a:pt x="5" y="18"/>
                    </a:moveTo>
                    <a:cubicBezTo>
                      <a:pt x="13" y="24"/>
                      <a:pt x="45" y="30"/>
                      <a:pt x="37" y="5"/>
                    </a:cubicBezTo>
                    <a:cubicBezTo>
                      <a:pt x="26" y="0"/>
                      <a:pt x="0" y="2"/>
                      <a:pt x="2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16" name="Freeform 727"/>
              <p:cNvSpPr>
                <a:spLocks/>
              </p:cNvSpPr>
              <p:nvPr/>
            </p:nvSpPr>
            <p:spPr bwMode="auto">
              <a:xfrm>
                <a:off x="3755" y="2559"/>
                <a:ext cx="78" cy="66"/>
              </a:xfrm>
              <a:custGeom>
                <a:avLst/>
                <a:gdLst>
                  <a:gd name="T0" fmla="*/ 6 w 52"/>
                  <a:gd name="T1" fmla="*/ 29 h 44"/>
                  <a:gd name="T2" fmla="*/ 34 w 52"/>
                  <a:gd name="T3" fmla="*/ 34 h 44"/>
                  <a:gd name="T4" fmla="*/ 10 w 52"/>
                  <a:gd name="T5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44">
                    <a:moveTo>
                      <a:pt x="6" y="29"/>
                    </a:moveTo>
                    <a:cubicBezTo>
                      <a:pt x="4" y="33"/>
                      <a:pt x="26" y="44"/>
                      <a:pt x="34" y="34"/>
                    </a:cubicBezTo>
                    <a:cubicBezTo>
                      <a:pt x="52" y="12"/>
                      <a:pt x="0" y="0"/>
                      <a:pt x="10" y="2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17" name="Freeform 728"/>
              <p:cNvSpPr>
                <a:spLocks/>
              </p:cNvSpPr>
              <p:nvPr/>
            </p:nvSpPr>
            <p:spPr bwMode="auto">
              <a:xfrm>
                <a:off x="3833" y="2629"/>
                <a:ext cx="69" cy="61"/>
              </a:xfrm>
              <a:custGeom>
                <a:avLst/>
                <a:gdLst>
                  <a:gd name="T0" fmla="*/ 5 w 47"/>
                  <a:gd name="T1" fmla="*/ 11 h 41"/>
                  <a:gd name="T2" fmla="*/ 43 w 47"/>
                  <a:gd name="T3" fmla="*/ 22 h 41"/>
                  <a:gd name="T4" fmla="*/ 25 w 47"/>
                  <a:gd name="T5" fmla="*/ 0 h 41"/>
                  <a:gd name="T6" fmla="*/ 5 w 47"/>
                  <a:gd name="T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41">
                    <a:moveTo>
                      <a:pt x="5" y="11"/>
                    </a:moveTo>
                    <a:cubicBezTo>
                      <a:pt x="0" y="24"/>
                      <a:pt x="36" y="41"/>
                      <a:pt x="43" y="22"/>
                    </a:cubicBezTo>
                    <a:cubicBezTo>
                      <a:pt x="47" y="11"/>
                      <a:pt x="36" y="0"/>
                      <a:pt x="25" y="0"/>
                    </a:cubicBezTo>
                    <a:cubicBezTo>
                      <a:pt x="11" y="0"/>
                      <a:pt x="8" y="10"/>
                      <a:pt x="5" y="2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18" name="Freeform 729"/>
              <p:cNvSpPr>
                <a:spLocks/>
              </p:cNvSpPr>
              <p:nvPr/>
            </p:nvSpPr>
            <p:spPr bwMode="auto">
              <a:xfrm>
                <a:off x="3739" y="2659"/>
                <a:ext cx="73" cy="79"/>
              </a:xfrm>
              <a:custGeom>
                <a:avLst/>
                <a:gdLst>
                  <a:gd name="T0" fmla="*/ 7 w 49"/>
                  <a:gd name="T1" fmla="*/ 18 h 53"/>
                  <a:gd name="T2" fmla="*/ 36 w 49"/>
                  <a:gd name="T3" fmla="*/ 42 h 53"/>
                  <a:gd name="T4" fmla="*/ 23 w 49"/>
                  <a:gd name="T5" fmla="*/ 2 h 53"/>
                  <a:gd name="T6" fmla="*/ 5 w 49"/>
                  <a:gd name="T7" fmla="*/ 3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53">
                    <a:moveTo>
                      <a:pt x="7" y="18"/>
                    </a:moveTo>
                    <a:cubicBezTo>
                      <a:pt x="0" y="33"/>
                      <a:pt x="22" y="53"/>
                      <a:pt x="36" y="42"/>
                    </a:cubicBezTo>
                    <a:cubicBezTo>
                      <a:pt x="49" y="31"/>
                      <a:pt x="38" y="4"/>
                      <a:pt x="23" y="2"/>
                    </a:cubicBezTo>
                    <a:cubicBezTo>
                      <a:pt x="7" y="0"/>
                      <a:pt x="1" y="17"/>
                      <a:pt x="5" y="3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19" name="Freeform 730"/>
              <p:cNvSpPr>
                <a:spLocks/>
              </p:cNvSpPr>
              <p:nvPr/>
            </p:nvSpPr>
            <p:spPr bwMode="auto">
              <a:xfrm>
                <a:off x="3873" y="2669"/>
                <a:ext cx="47" cy="64"/>
              </a:xfrm>
              <a:custGeom>
                <a:avLst/>
                <a:gdLst>
                  <a:gd name="T0" fmla="*/ 3 w 32"/>
                  <a:gd name="T1" fmla="*/ 25 h 43"/>
                  <a:gd name="T2" fmla="*/ 32 w 32"/>
                  <a:gd name="T3" fmla="*/ 23 h 43"/>
                  <a:gd name="T4" fmla="*/ 3 w 32"/>
                  <a:gd name="T5" fmla="*/ 2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43">
                    <a:moveTo>
                      <a:pt x="3" y="25"/>
                    </a:moveTo>
                    <a:cubicBezTo>
                      <a:pt x="10" y="36"/>
                      <a:pt x="32" y="43"/>
                      <a:pt x="32" y="23"/>
                    </a:cubicBezTo>
                    <a:cubicBezTo>
                      <a:pt x="31" y="5"/>
                      <a:pt x="0" y="0"/>
                      <a:pt x="3" y="2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20" name="Freeform 731"/>
              <p:cNvSpPr>
                <a:spLocks/>
              </p:cNvSpPr>
              <p:nvPr/>
            </p:nvSpPr>
            <p:spPr bwMode="auto">
              <a:xfrm>
                <a:off x="3809" y="2672"/>
                <a:ext cx="59" cy="82"/>
              </a:xfrm>
              <a:custGeom>
                <a:avLst/>
                <a:gdLst>
                  <a:gd name="T0" fmla="*/ 14 w 40"/>
                  <a:gd name="T1" fmla="*/ 26 h 55"/>
                  <a:gd name="T2" fmla="*/ 10 w 40"/>
                  <a:gd name="T3" fmla="*/ 26 h 55"/>
                  <a:gd name="T4" fmla="*/ 36 w 40"/>
                  <a:gd name="T5" fmla="*/ 34 h 55"/>
                  <a:gd name="T6" fmla="*/ 11 w 40"/>
                  <a:gd name="T7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55">
                    <a:moveTo>
                      <a:pt x="14" y="26"/>
                    </a:moveTo>
                    <a:cubicBezTo>
                      <a:pt x="12" y="26"/>
                      <a:pt x="12" y="23"/>
                      <a:pt x="10" y="26"/>
                    </a:cubicBezTo>
                    <a:cubicBezTo>
                      <a:pt x="13" y="37"/>
                      <a:pt x="31" y="55"/>
                      <a:pt x="36" y="34"/>
                    </a:cubicBezTo>
                    <a:cubicBezTo>
                      <a:pt x="40" y="13"/>
                      <a:pt x="0" y="0"/>
                      <a:pt x="11" y="2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21" name="Freeform 732"/>
              <p:cNvSpPr>
                <a:spLocks/>
              </p:cNvSpPr>
              <p:nvPr/>
            </p:nvSpPr>
            <p:spPr bwMode="auto">
              <a:xfrm>
                <a:off x="3926" y="2732"/>
                <a:ext cx="88" cy="75"/>
              </a:xfrm>
              <a:custGeom>
                <a:avLst/>
                <a:gdLst>
                  <a:gd name="T0" fmla="*/ 21 w 59"/>
                  <a:gd name="T1" fmla="*/ 14 h 51"/>
                  <a:gd name="T2" fmla="*/ 29 w 59"/>
                  <a:gd name="T3" fmla="*/ 42 h 51"/>
                  <a:gd name="T4" fmla="*/ 42 w 59"/>
                  <a:gd name="T5" fmla="*/ 6 h 51"/>
                  <a:gd name="T6" fmla="*/ 14 w 59"/>
                  <a:gd name="T7" fmla="*/ 2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51">
                    <a:moveTo>
                      <a:pt x="21" y="14"/>
                    </a:moveTo>
                    <a:cubicBezTo>
                      <a:pt x="0" y="16"/>
                      <a:pt x="2" y="51"/>
                      <a:pt x="29" y="42"/>
                    </a:cubicBezTo>
                    <a:cubicBezTo>
                      <a:pt x="40" y="38"/>
                      <a:pt x="59" y="13"/>
                      <a:pt x="42" y="6"/>
                    </a:cubicBezTo>
                    <a:cubicBezTo>
                      <a:pt x="29" y="0"/>
                      <a:pt x="18" y="17"/>
                      <a:pt x="14" y="2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22" name="Freeform 733"/>
              <p:cNvSpPr>
                <a:spLocks/>
              </p:cNvSpPr>
              <p:nvPr/>
            </p:nvSpPr>
            <p:spPr bwMode="auto">
              <a:xfrm>
                <a:off x="3981" y="2654"/>
                <a:ext cx="54" cy="64"/>
              </a:xfrm>
              <a:custGeom>
                <a:avLst/>
                <a:gdLst>
                  <a:gd name="T0" fmla="*/ 14 w 36"/>
                  <a:gd name="T1" fmla="*/ 24 h 43"/>
                  <a:gd name="T2" fmla="*/ 10 w 36"/>
                  <a:gd name="T3" fmla="*/ 21 h 43"/>
                  <a:gd name="T4" fmla="*/ 23 w 36"/>
                  <a:gd name="T5" fmla="*/ 38 h 43"/>
                  <a:gd name="T6" fmla="*/ 30 w 36"/>
                  <a:gd name="T7" fmla="*/ 10 h 43"/>
                  <a:gd name="T8" fmla="*/ 3 w 36"/>
                  <a:gd name="T9" fmla="*/ 1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3">
                    <a:moveTo>
                      <a:pt x="14" y="24"/>
                    </a:moveTo>
                    <a:cubicBezTo>
                      <a:pt x="13" y="23"/>
                      <a:pt x="12" y="22"/>
                      <a:pt x="10" y="21"/>
                    </a:cubicBezTo>
                    <a:cubicBezTo>
                      <a:pt x="0" y="28"/>
                      <a:pt x="11" y="43"/>
                      <a:pt x="23" y="38"/>
                    </a:cubicBezTo>
                    <a:cubicBezTo>
                      <a:pt x="31" y="34"/>
                      <a:pt x="36" y="17"/>
                      <a:pt x="30" y="10"/>
                    </a:cubicBezTo>
                    <a:cubicBezTo>
                      <a:pt x="21" y="0"/>
                      <a:pt x="11" y="10"/>
                      <a:pt x="3" y="1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23" name="Freeform 734"/>
              <p:cNvSpPr>
                <a:spLocks/>
              </p:cNvSpPr>
              <p:nvPr/>
            </p:nvSpPr>
            <p:spPr bwMode="auto">
              <a:xfrm>
                <a:off x="3938" y="2598"/>
                <a:ext cx="61" cy="52"/>
              </a:xfrm>
              <a:custGeom>
                <a:avLst/>
                <a:gdLst>
                  <a:gd name="T0" fmla="*/ 10 w 41"/>
                  <a:gd name="T1" fmla="*/ 14 h 35"/>
                  <a:gd name="T2" fmla="*/ 34 w 41"/>
                  <a:gd name="T3" fmla="*/ 21 h 35"/>
                  <a:gd name="T4" fmla="*/ 0 w 41"/>
                  <a:gd name="T5" fmla="*/ 18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1" h="35">
                    <a:moveTo>
                      <a:pt x="10" y="14"/>
                    </a:moveTo>
                    <a:cubicBezTo>
                      <a:pt x="12" y="25"/>
                      <a:pt x="29" y="35"/>
                      <a:pt x="34" y="21"/>
                    </a:cubicBezTo>
                    <a:cubicBezTo>
                      <a:pt x="41" y="0"/>
                      <a:pt x="7" y="5"/>
                      <a:pt x="0" y="1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24" name="Freeform 735"/>
              <p:cNvSpPr>
                <a:spLocks/>
              </p:cNvSpPr>
              <p:nvPr/>
            </p:nvSpPr>
            <p:spPr bwMode="auto">
              <a:xfrm>
                <a:off x="3910" y="2562"/>
                <a:ext cx="36" cy="48"/>
              </a:xfrm>
              <a:custGeom>
                <a:avLst/>
                <a:gdLst>
                  <a:gd name="T0" fmla="*/ 2 w 24"/>
                  <a:gd name="T1" fmla="*/ 23 h 32"/>
                  <a:gd name="T2" fmla="*/ 11 w 24"/>
                  <a:gd name="T3" fmla="*/ 32 h 32"/>
                  <a:gd name="T4" fmla="*/ 1 w 24"/>
                  <a:gd name="T5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32">
                    <a:moveTo>
                      <a:pt x="2" y="23"/>
                    </a:moveTo>
                    <a:cubicBezTo>
                      <a:pt x="2" y="26"/>
                      <a:pt x="6" y="31"/>
                      <a:pt x="11" y="32"/>
                    </a:cubicBezTo>
                    <a:cubicBezTo>
                      <a:pt x="24" y="9"/>
                      <a:pt x="0" y="0"/>
                      <a:pt x="1" y="1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25" name="Freeform 736"/>
              <p:cNvSpPr>
                <a:spLocks/>
              </p:cNvSpPr>
              <p:nvPr/>
            </p:nvSpPr>
            <p:spPr bwMode="auto">
              <a:xfrm>
                <a:off x="3965" y="2521"/>
                <a:ext cx="59" cy="71"/>
              </a:xfrm>
              <a:custGeom>
                <a:avLst/>
                <a:gdLst>
                  <a:gd name="T0" fmla="*/ 21 w 40"/>
                  <a:gd name="T1" fmla="*/ 17 h 48"/>
                  <a:gd name="T2" fmla="*/ 7 w 40"/>
                  <a:gd name="T3" fmla="*/ 42 h 48"/>
                  <a:gd name="T4" fmla="*/ 2 w 40"/>
                  <a:gd name="T5" fmla="*/ 1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" h="48">
                    <a:moveTo>
                      <a:pt x="21" y="17"/>
                    </a:moveTo>
                    <a:cubicBezTo>
                      <a:pt x="8" y="4"/>
                      <a:pt x="0" y="38"/>
                      <a:pt x="7" y="42"/>
                    </a:cubicBezTo>
                    <a:cubicBezTo>
                      <a:pt x="19" y="48"/>
                      <a:pt x="40" y="0"/>
                      <a:pt x="2" y="1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26" name="Freeform 737"/>
              <p:cNvSpPr>
                <a:spLocks/>
              </p:cNvSpPr>
              <p:nvPr/>
            </p:nvSpPr>
            <p:spPr bwMode="auto">
              <a:xfrm>
                <a:off x="3908" y="2492"/>
                <a:ext cx="64" cy="63"/>
              </a:xfrm>
              <a:custGeom>
                <a:avLst/>
                <a:gdLst>
                  <a:gd name="T0" fmla="*/ 16 w 43"/>
                  <a:gd name="T1" fmla="*/ 24 h 42"/>
                  <a:gd name="T2" fmla="*/ 17 w 43"/>
                  <a:gd name="T3" fmla="*/ 42 h 42"/>
                  <a:gd name="T4" fmla="*/ 5 w 43"/>
                  <a:gd name="T5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42">
                    <a:moveTo>
                      <a:pt x="16" y="24"/>
                    </a:moveTo>
                    <a:cubicBezTo>
                      <a:pt x="6" y="13"/>
                      <a:pt x="6" y="42"/>
                      <a:pt x="17" y="42"/>
                    </a:cubicBezTo>
                    <a:cubicBezTo>
                      <a:pt x="43" y="42"/>
                      <a:pt x="0" y="0"/>
                      <a:pt x="5" y="3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27" name="Freeform 738"/>
              <p:cNvSpPr>
                <a:spLocks/>
              </p:cNvSpPr>
              <p:nvPr/>
            </p:nvSpPr>
            <p:spPr bwMode="auto">
              <a:xfrm>
                <a:off x="4020" y="2513"/>
                <a:ext cx="73" cy="85"/>
              </a:xfrm>
              <a:custGeom>
                <a:avLst/>
                <a:gdLst>
                  <a:gd name="T0" fmla="*/ 32 w 49"/>
                  <a:gd name="T1" fmla="*/ 19 h 57"/>
                  <a:gd name="T2" fmla="*/ 18 w 49"/>
                  <a:gd name="T3" fmla="*/ 44 h 57"/>
                  <a:gd name="T4" fmla="*/ 47 w 49"/>
                  <a:gd name="T5" fmla="*/ 25 h 57"/>
                  <a:gd name="T6" fmla="*/ 21 w 49"/>
                  <a:gd name="T7" fmla="*/ 2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57">
                    <a:moveTo>
                      <a:pt x="32" y="19"/>
                    </a:moveTo>
                    <a:cubicBezTo>
                      <a:pt x="32" y="5"/>
                      <a:pt x="0" y="28"/>
                      <a:pt x="18" y="44"/>
                    </a:cubicBezTo>
                    <a:cubicBezTo>
                      <a:pt x="31" y="57"/>
                      <a:pt x="46" y="39"/>
                      <a:pt x="47" y="25"/>
                    </a:cubicBezTo>
                    <a:cubicBezTo>
                      <a:pt x="49" y="0"/>
                      <a:pt x="29" y="10"/>
                      <a:pt x="21" y="2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28" name="Freeform 739"/>
              <p:cNvSpPr>
                <a:spLocks/>
              </p:cNvSpPr>
              <p:nvPr/>
            </p:nvSpPr>
            <p:spPr bwMode="auto">
              <a:xfrm>
                <a:off x="4044" y="2610"/>
                <a:ext cx="59" cy="52"/>
              </a:xfrm>
              <a:custGeom>
                <a:avLst/>
                <a:gdLst>
                  <a:gd name="T0" fmla="*/ 6 w 40"/>
                  <a:gd name="T1" fmla="*/ 22 h 35"/>
                  <a:gd name="T2" fmla="*/ 7 w 40"/>
                  <a:gd name="T3" fmla="*/ 16 h 35"/>
                  <a:gd name="T4" fmla="*/ 2 w 40"/>
                  <a:gd name="T5" fmla="*/ 16 h 35"/>
                  <a:gd name="T6" fmla="*/ 26 w 40"/>
                  <a:gd name="T7" fmla="*/ 26 h 35"/>
                  <a:gd name="T8" fmla="*/ 12 w 40"/>
                  <a:gd name="T9" fmla="*/ 1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35">
                    <a:moveTo>
                      <a:pt x="6" y="22"/>
                    </a:moveTo>
                    <a:cubicBezTo>
                      <a:pt x="6" y="19"/>
                      <a:pt x="8" y="19"/>
                      <a:pt x="7" y="16"/>
                    </a:cubicBezTo>
                    <a:cubicBezTo>
                      <a:pt x="5" y="16"/>
                      <a:pt x="4" y="16"/>
                      <a:pt x="2" y="16"/>
                    </a:cubicBezTo>
                    <a:cubicBezTo>
                      <a:pt x="0" y="29"/>
                      <a:pt x="17" y="35"/>
                      <a:pt x="26" y="26"/>
                    </a:cubicBezTo>
                    <a:cubicBezTo>
                      <a:pt x="40" y="10"/>
                      <a:pt x="14" y="0"/>
                      <a:pt x="12" y="1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29" name="Freeform 740"/>
              <p:cNvSpPr>
                <a:spLocks/>
              </p:cNvSpPr>
              <p:nvPr/>
            </p:nvSpPr>
            <p:spPr bwMode="auto">
              <a:xfrm>
                <a:off x="4130" y="2538"/>
                <a:ext cx="70" cy="90"/>
              </a:xfrm>
              <a:custGeom>
                <a:avLst/>
                <a:gdLst>
                  <a:gd name="T0" fmla="*/ 8 w 47"/>
                  <a:gd name="T1" fmla="*/ 22 h 60"/>
                  <a:gd name="T2" fmla="*/ 26 w 47"/>
                  <a:gd name="T3" fmla="*/ 48 h 60"/>
                  <a:gd name="T4" fmla="*/ 0 w 47"/>
                  <a:gd name="T5" fmla="*/ 3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60">
                    <a:moveTo>
                      <a:pt x="8" y="22"/>
                    </a:moveTo>
                    <a:cubicBezTo>
                      <a:pt x="0" y="32"/>
                      <a:pt x="11" y="60"/>
                      <a:pt x="26" y="48"/>
                    </a:cubicBezTo>
                    <a:cubicBezTo>
                      <a:pt x="47" y="33"/>
                      <a:pt x="8" y="0"/>
                      <a:pt x="0" y="3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30" name="Freeform 741"/>
              <p:cNvSpPr>
                <a:spLocks/>
              </p:cNvSpPr>
              <p:nvPr/>
            </p:nvSpPr>
            <p:spPr bwMode="auto">
              <a:xfrm>
                <a:off x="4102" y="2589"/>
                <a:ext cx="38" cy="39"/>
              </a:xfrm>
              <a:custGeom>
                <a:avLst/>
                <a:gdLst>
                  <a:gd name="T0" fmla="*/ 9 w 26"/>
                  <a:gd name="T1" fmla="*/ 13 h 26"/>
                  <a:gd name="T2" fmla="*/ 22 w 26"/>
                  <a:gd name="T3" fmla="*/ 19 h 26"/>
                  <a:gd name="T4" fmla="*/ 6 w 26"/>
                  <a:gd name="T5" fmla="*/ 1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6">
                    <a:moveTo>
                      <a:pt x="9" y="13"/>
                    </a:moveTo>
                    <a:cubicBezTo>
                      <a:pt x="10" y="17"/>
                      <a:pt x="18" y="26"/>
                      <a:pt x="22" y="19"/>
                    </a:cubicBezTo>
                    <a:cubicBezTo>
                      <a:pt x="26" y="8"/>
                      <a:pt x="0" y="0"/>
                      <a:pt x="6" y="1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31" name="Freeform 742"/>
              <p:cNvSpPr>
                <a:spLocks/>
              </p:cNvSpPr>
              <p:nvPr/>
            </p:nvSpPr>
            <p:spPr bwMode="auto">
              <a:xfrm>
                <a:off x="4176" y="2480"/>
                <a:ext cx="51" cy="58"/>
              </a:xfrm>
              <a:custGeom>
                <a:avLst/>
                <a:gdLst>
                  <a:gd name="T0" fmla="*/ 4 w 34"/>
                  <a:gd name="T1" fmla="*/ 16 h 39"/>
                  <a:gd name="T2" fmla="*/ 1 w 34"/>
                  <a:gd name="T3" fmla="*/ 16 h 39"/>
                  <a:gd name="T4" fmla="*/ 33 w 34"/>
                  <a:gd name="T5" fmla="*/ 18 h 39"/>
                  <a:gd name="T6" fmla="*/ 0 w 34"/>
                  <a:gd name="T7" fmla="*/ 2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39">
                    <a:moveTo>
                      <a:pt x="4" y="16"/>
                    </a:moveTo>
                    <a:cubicBezTo>
                      <a:pt x="2" y="14"/>
                      <a:pt x="1" y="14"/>
                      <a:pt x="1" y="16"/>
                    </a:cubicBezTo>
                    <a:cubicBezTo>
                      <a:pt x="8" y="24"/>
                      <a:pt x="34" y="39"/>
                      <a:pt x="33" y="18"/>
                    </a:cubicBezTo>
                    <a:cubicBezTo>
                      <a:pt x="32" y="0"/>
                      <a:pt x="1" y="5"/>
                      <a:pt x="0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32" name="Freeform 743"/>
              <p:cNvSpPr>
                <a:spLocks/>
              </p:cNvSpPr>
              <p:nvPr/>
            </p:nvSpPr>
            <p:spPr bwMode="auto">
              <a:xfrm>
                <a:off x="4212" y="2507"/>
                <a:ext cx="85" cy="97"/>
              </a:xfrm>
              <a:custGeom>
                <a:avLst/>
                <a:gdLst>
                  <a:gd name="T0" fmla="*/ 16 w 57"/>
                  <a:gd name="T1" fmla="*/ 39 h 65"/>
                  <a:gd name="T2" fmla="*/ 16 w 57"/>
                  <a:gd name="T3" fmla="*/ 54 h 65"/>
                  <a:gd name="T4" fmla="*/ 4 w 57"/>
                  <a:gd name="T5" fmla="*/ 4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7" h="65">
                    <a:moveTo>
                      <a:pt x="16" y="39"/>
                    </a:moveTo>
                    <a:cubicBezTo>
                      <a:pt x="3" y="30"/>
                      <a:pt x="0" y="50"/>
                      <a:pt x="16" y="54"/>
                    </a:cubicBezTo>
                    <a:cubicBezTo>
                      <a:pt x="57" y="65"/>
                      <a:pt x="8" y="0"/>
                      <a:pt x="4" y="4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33" name="Freeform 744"/>
              <p:cNvSpPr>
                <a:spLocks/>
              </p:cNvSpPr>
              <p:nvPr/>
            </p:nvSpPr>
            <p:spPr bwMode="auto">
              <a:xfrm>
                <a:off x="4197" y="2599"/>
                <a:ext cx="76" cy="54"/>
              </a:xfrm>
              <a:custGeom>
                <a:avLst/>
                <a:gdLst>
                  <a:gd name="T0" fmla="*/ 15 w 51"/>
                  <a:gd name="T1" fmla="*/ 13 h 36"/>
                  <a:gd name="T2" fmla="*/ 5 w 51"/>
                  <a:gd name="T3" fmla="*/ 19 h 36"/>
                  <a:gd name="T4" fmla="*/ 32 w 51"/>
                  <a:gd name="T5" fmla="*/ 29 h 36"/>
                  <a:gd name="T6" fmla="*/ 8 w 51"/>
                  <a:gd name="T7" fmla="*/ 1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36">
                    <a:moveTo>
                      <a:pt x="15" y="13"/>
                    </a:moveTo>
                    <a:cubicBezTo>
                      <a:pt x="12" y="0"/>
                      <a:pt x="0" y="5"/>
                      <a:pt x="5" y="19"/>
                    </a:cubicBezTo>
                    <a:cubicBezTo>
                      <a:pt x="9" y="28"/>
                      <a:pt x="23" y="36"/>
                      <a:pt x="32" y="29"/>
                    </a:cubicBezTo>
                    <a:cubicBezTo>
                      <a:pt x="51" y="15"/>
                      <a:pt x="21" y="0"/>
                      <a:pt x="8" y="1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34" name="Freeform 745"/>
              <p:cNvSpPr>
                <a:spLocks/>
              </p:cNvSpPr>
              <p:nvPr/>
            </p:nvSpPr>
            <p:spPr bwMode="auto">
              <a:xfrm>
                <a:off x="4118" y="2680"/>
                <a:ext cx="94" cy="77"/>
              </a:xfrm>
              <a:custGeom>
                <a:avLst/>
                <a:gdLst>
                  <a:gd name="T0" fmla="*/ 16 w 63"/>
                  <a:gd name="T1" fmla="*/ 26 h 52"/>
                  <a:gd name="T2" fmla="*/ 39 w 63"/>
                  <a:gd name="T3" fmla="*/ 45 h 52"/>
                  <a:gd name="T4" fmla="*/ 8 w 63"/>
                  <a:gd name="T5" fmla="*/ 3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52">
                    <a:moveTo>
                      <a:pt x="16" y="26"/>
                    </a:moveTo>
                    <a:cubicBezTo>
                      <a:pt x="0" y="34"/>
                      <a:pt x="28" y="52"/>
                      <a:pt x="39" y="45"/>
                    </a:cubicBezTo>
                    <a:cubicBezTo>
                      <a:pt x="63" y="29"/>
                      <a:pt x="25" y="0"/>
                      <a:pt x="8" y="3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35" name="Freeform 746"/>
              <p:cNvSpPr>
                <a:spLocks/>
              </p:cNvSpPr>
              <p:nvPr/>
            </p:nvSpPr>
            <p:spPr bwMode="auto">
              <a:xfrm>
                <a:off x="3987" y="2740"/>
                <a:ext cx="67" cy="72"/>
              </a:xfrm>
              <a:custGeom>
                <a:avLst/>
                <a:gdLst>
                  <a:gd name="T0" fmla="*/ 10 w 45"/>
                  <a:gd name="T1" fmla="*/ 22 h 48"/>
                  <a:gd name="T2" fmla="*/ 27 w 45"/>
                  <a:gd name="T3" fmla="*/ 39 h 48"/>
                  <a:gd name="T4" fmla="*/ 36 w 45"/>
                  <a:gd name="T5" fmla="*/ 5 h 48"/>
                  <a:gd name="T6" fmla="*/ 15 w 45"/>
                  <a:gd name="T7" fmla="*/ 2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48">
                    <a:moveTo>
                      <a:pt x="10" y="22"/>
                    </a:moveTo>
                    <a:cubicBezTo>
                      <a:pt x="0" y="32"/>
                      <a:pt x="13" y="48"/>
                      <a:pt x="27" y="39"/>
                    </a:cubicBezTo>
                    <a:cubicBezTo>
                      <a:pt x="34" y="34"/>
                      <a:pt x="45" y="12"/>
                      <a:pt x="36" y="5"/>
                    </a:cubicBezTo>
                    <a:cubicBezTo>
                      <a:pt x="27" y="0"/>
                      <a:pt x="17" y="16"/>
                      <a:pt x="15" y="2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36" name="Freeform 747"/>
              <p:cNvSpPr>
                <a:spLocks/>
              </p:cNvSpPr>
              <p:nvPr/>
            </p:nvSpPr>
            <p:spPr bwMode="auto">
              <a:xfrm>
                <a:off x="4057" y="2675"/>
                <a:ext cx="24" cy="25"/>
              </a:xfrm>
              <a:custGeom>
                <a:avLst/>
                <a:gdLst>
                  <a:gd name="T0" fmla="*/ 0 w 16"/>
                  <a:gd name="T1" fmla="*/ 14 h 17"/>
                  <a:gd name="T2" fmla="*/ 16 w 16"/>
                  <a:gd name="T3" fmla="*/ 5 h 17"/>
                  <a:gd name="T4" fmla="*/ 0 w 16"/>
                  <a:gd name="T5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7">
                    <a:moveTo>
                      <a:pt x="0" y="14"/>
                    </a:moveTo>
                    <a:cubicBezTo>
                      <a:pt x="7" y="17"/>
                      <a:pt x="15" y="14"/>
                      <a:pt x="16" y="5"/>
                    </a:cubicBezTo>
                    <a:cubicBezTo>
                      <a:pt x="8" y="0"/>
                      <a:pt x="1" y="5"/>
                      <a:pt x="0" y="1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37" name="Freeform 748"/>
              <p:cNvSpPr>
                <a:spLocks/>
              </p:cNvSpPr>
              <p:nvPr/>
            </p:nvSpPr>
            <p:spPr bwMode="auto">
              <a:xfrm>
                <a:off x="4093" y="2727"/>
                <a:ext cx="38" cy="54"/>
              </a:xfrm>
              <a:custGeom>
                <a:avLst/>
                <a:gdLst>
                  <a:gd name="T0" fmla="*/ 7 w 26"/>
                  <a:gd name="T1" fmla="*/ 26 h 36"/>
                  <a:gd name="T2" fmla="*/ 14 w 26"/>
                  <a:gd name="T3" fmla="*/ 36 h 36"/>
                  <a:gd name="T4" fmla="*/ 0 w 26"/>
                  <a:gd name="T5" fmla="*/ 1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36">
                    <a:moveTo>
                      <a:pt x="7" y="26"/>
                    </a:moveTo>
                    <a:cubicBezTo>
                      <a:pt x="8" y="30"/>
                      <a:pt x="12" y="34"/>
                      <a:pt x="14" y="36"/>
                    </a:cubicBezTo>
                    <a:cubicBezTo>
                      <a:pt x="26" y="27"/>
                      <a:pt x="10" y="0"/>
                      <a:pt x="0" y="1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38" name="Freeform 749"/>
              <p:cNvSpPr>
                <a:spLocks/>
              </p:cNvSpPr>
              <p:nvPr/>
            </p:nvSpPr>
            <p:spPr bwMode="auto">
              <a:xfrm>
                <a:off x="4099" y="2289"/>
                <a:ext cx="67" cy="61"/>
              </a:xfrm>
              <a:custGeom>
                <a:avLst/>
                <a:gdLst>
                  <a:gd name="T0" fmla="*/ 38 w 45"/>
                  <a:gd name="T1" fmla="*/ 9 h 41"/>
                  <a:gd name="T2" fmla="*/ 18 w 45"/>
                  <a:gd name="T3" fmla="*/ 34 h 41"/>
                  <a:gd name="T4" fmla="*/ 40 w 45"/>
                  <a:gd name="T5" fmla="*/ 18 h 41"/>
                  <a:gd name="T6" fmla="*/ 14 w 45"/>
                  <a:gd name="T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41">
                    <a:moveTo>
                      <a:pt x="38" y="9"/>
                    </a:moveTo>
                    <a:cubicBezTo>
                      <a:pt x="23" y="0"/>
                      <a:pt x="0" y="23"/>
                      <a:pt x="18" y="34"/>
                    </a:cubicBezTo>
                    <a:cubicBezTo>
                      <a:pt x="28" y="41"/>
                      <a:pt x="45" y="30"/>
                      <a:pt x="40" y="18"/>
                    </a:cubicBezTo>
                    <a:cubicBezTo>
                      <a:pt x="36" y="5"/>
                      <a:pt x="16" y="7"/>
                      <a:pt x="14" y="2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39" name="Freeform 750"/>
              <p:cNvSpPr>
                <a:spLocks/>
              </p:cNvSpPr>
              <p:nvPr/>
            </p:nvSpPr>
            <p:spPr bwMode="auto">
              <a:xfrm>
                <a:off x="4114" y="2350"/>
                <a:ext cx="31" cy="35"/>
              </a:xfrm>
              <a:custGeom>
                <a:avLst/>
                <a:gdLst>
                  <a:gd name="T0" fmla="*/ 1 w 21"/>
                  <a:gd name="T1" fmla="*/ 19 h 24"/>
                  <a:gd name="T2" fmla="*/ 20 w 21"/>
                  <a:gd name="T3" fmla="*/ 13 h 24"/>
                  <a:gd name="T4" fmla="*/ 2 w 21"/>
                  <a:gd name="T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24">
                    <a:moveTo>
                      <a:pt x="1" y="19"/>
                    </a:moveTo>
                    <a:cubicBezTo>
                      <a:pt x="7" y="22"/>
                      <a:pt x="21" y="24"/>
                      <a:pt x="20" y="13"/>
                    </a:cubicBezTo>
                    <a:cubicBezTo>
                      <a:pt x="18" y="0"/>
                      <a:pt x="0" y="12"/>
                      <a:pt x="2" y="2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40" name="Freeform 751"/>
              <p:cNvSpPr>
                <a:spLocks/>
              </p:cNvSpPr>
              <p:nvPr/>
            </p:nvSpPr>
            <p:spPr bwMode="auto">
              <a:xfrm>
                <a:off x="4184" y="2304"/>
                <a:ext cx="40" cy="50"/>
              </a:xfrm>
              <a:custGeom>
                <a:avLst/>
                <a:gdLst>
                  <a:gd name="T0" fmla="*/ 11 w 27"/>
                  <a:gd name="T1" fmla="*/ 15 h 34"/>
                  <a:gd name="T2" fmla="*/ 7 w 27"/>
                  <a:gd name="T3" fmla="*/ 13 h 34"/>
                  <a:gd name="T4" fmla="*/ 18 w 27"/>
                  <a:gd name="T5" fmla="*/ 27 h 34"/>
                  <a:gd name="T6" fmla="*/ 0 w 27"/>
                  <a:gd name="T7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34">
                    <a:moveTo>
                      <a:pt x="11" y="15"/>
                    </a:moveTo>
                    <a:cubicBezTo>
                      <a:pt x="10" y="14"/>
                      <a:pt x="9" y="13"/>
                      <a:pt x="7" y="13"/>
                    </a:cubicBezTo>
                    <a:cubicBezTo>
                      <a:pt x="4" y="19"/>
                      <a:pt x="9" y="34"/>
                      <a:pt x="18" y="27"/>
                    </a:cubicBezTo>
                    <a:cubicBezTo>
                      <a:pt x="27" y="20"/>
                      <a:pt x="4" y="0"/>
                      <a:pt x="0" y="22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41" name="Freeform 752"/>
              <p:cNvSpPr>
                <a:spLocks/>
              </p:cNvSpPr>
              <p:nvPr/>
            </p:nvSpPr>
            <p:spPr bwMode="auto">
              <a:xfrm>
                <a:off x="4259" y="2272"/>
                <a:ext cx="57" cy="55"/>
              </a:xfrm>
              <a:custGeom>
                <a:avLst/>
                <a:gdLst>
                  <a:gd name="T0" fmla="*/ 15 w 38"/>
                  <a:gd name="T1" fmla="*/ 25 h 37"/>
                  <a:gd name="T2" fmla="*/ 16 w 38"/>
                  <a:gd name="T3" fmla="*/ 33 h 37"/>
                  <a:gd name="T4" fmla="*/ 0 w 38"/>
                  <a:gd name="T5" fmla="*/ 3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37">
                    <a:moveTo>
                      <a:pt x="15" y="25"/>
                    </a:moveTo>
                    <a:cubicBezTo>
                      <a:pt x="3" y="18"/>
                      <a:pt x="3" y="37"/>
                      <a:pt x="16" y="33"/>
                    </a:cubicBezTo>
                    <a:cubicBezTo>
                      <a:pt x="38" y="27"/>
                      <a:pt x="1" y="0"/>
                      <a:pt x="0" y="3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42" name="Freeform 753"/>
              <p:cNvSpPr>
                <a:spLocks/>
              </p:cNvSpPr>
              <p:nvPr/>
            </p:nvSpPr>
            <p:spPr bwMode="auto">
              <a:xfrm>
                <a:off x="4243" y="2330"/>
                <a:ext cx="34" cy="61"/>
              </a:xfrm>
              <a:custGeom>
                <a:avLst/>
                <a:gdLst>
                  <a:gd name="T0" fmla="*/ 8 w 23"/>
                  <a:gd name="T1" fmla="*/ 30 h 41"/>
                  <a:gd name="T2" fmla="*/ 5 w 23"/>
                  <a:gd name="T3" fmla="*/ 33 h 41"/>
                  <a:gd name="T4" fmla="*/ 22 w 23"/>
                  <a:gd name="T5" fmla="*/ 23 h 41"/>
                  <a:gd name="T6" fmla="*/ 1 w 23"/>
                  <a:gd name="T7" fmla="*/ 2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41">
                    <a:moveTo>
                      <a:pt x="8" y="30"/>
                    </a:moveTo>
                    <a:cubicBezTo>
                      <a:pt x="7" y="31"/>
                      <a:pt x="6" y="32"/>
                      <a:pt x="5" y="33"/>
                    </a:cubicBezTo>
                    <a:cubicBezTo>
                      <a:pt x="13" y="41"/>
                      <a:pt x="21" y="32"/>
                      <a:pt x="22" y="23"/>
                    </a:cubicBezTo>
                    <a:cubicBezTo>
                      <a:pt x="23" y="0"/>
                      <a:pt x="0" y="8"/>
                      <a:pt x="1" y="2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43" name="Freeform 754"/>
              <p:cNvSpPr>
                <a:spLocks/>
              </p:cNvSpPr>
              <p:nvPr/>
            </p:nvSpPr>
            <p:spPr bwMode="auto">
              <a:xfrm>
                <a:off x="4259" y="2540"/>
                <a:ext cx="12" cy="10"/>
              </a:xfrm>
              <a:custGeom>
                <a:avLst/>
                <a:gdLst>
                  <a:gd name="T0" fmla="*/ 8 w 8"/>
                  <a:gd name="T1" fmla="*/ 7 h 7"/>
                  <a:gd name="T2" fmla="*/ 1 w 8"/>
                  <a:gd name="T3" fmla="*/ 0 h 7"/>
                  <a:gd name="T4" fmla="*/ 2 w 8"/>
                  <a:gd name="T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8" y="7"/>
                    </a:moveTo>
                    <a:cubicBezTo>
                      <a:pt x="7" y="3"/>
                      <a:pt x="7" y="0"/>
                      <a:pt x="1" y="0"/>
                    </a:cubicBezTo>
                    <a:cubicBezTo>
                      <a:pt x="0" y="2"/>
                      <a:pt x="2" y="2"/>
                      <a:pt x="2" y="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44" name="Freeform 755"/>
              <p:cNvSpPr>
                <a:spLocks/>
              </p:cNvSpPr>
              <p:nvPr/>
            </p:nvSpPr>
            <p:spPr bwMode="auto">
              <a:xfrm>
                <a:off x="3645" y="2529"/>
                <a:ext cx="46" cy="79"/>
              </a:xfrm>
              <a:custGeom>
                <a:avLst/>
                <a:gdLst>
                  <a:gd name="T0" fmla="*/ 5 w 31"/>
                  <a:gd name="T1" fmla="*/ 35 h 53"/>
                  <a:gd name="T2" fmla="*/ 0 w 31"/>
                  <a:gd name="T3" fmla="*/ 35 h 53"/>
                  <a:gd name="T4" fmla="*/ 29 w 31"/>
                  <a:gd name="T5" fmla="*/ 24 h 53"/>
                  <a:gd name="T6" fmla="*/ 5 w 31"/>
                  <a:gd name="T7" fmla="*/ 36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53">
                    <a:moveTo>
                      <a:pt x="5" y="35"/>
                    </a:moveTo>
                    <a:cubicBezTo>
                      <a:pt x="3" y="35"/>
                      <a:pt x="2" y="35"/>
                      <a:pt x="0" y="35"/>
                    </a:cubicBezTo>
                    <a:cubicBezTo>
                      <a:pt x="5" y="53"/>
                      <a:pt x="31" y="39"/>
                      <a:pt x="29" y="24"/>
                    </a:cubicBezTo>
                    <a:cubicBezTo>
                      <a:pt x="27" y="0"/>
                      <a:pt x="4" y="19"/>
                      <a:pt x="5" y="3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45" name="Freeform 756"/>
              <p:cNvSpPr>
                <a:spLocks/>
              </p:cNvSpPr>
              <p:nvPr/>
            </p:nvSpPr>
            <p:spPr bwMode="auto">
              <a:xfrm>
                <a:off x="3705" y="2491"/>
                <a:ext cx="22" cy="27"/>
              </a:xfrm>
              <a:custGeom>
                <a:avLst/>
                <a:gdLst>
                  <a:gd name="T0" fmla="*/ 2 w 15"/>
                  <a:gd name="T1" fmla="*/ 11 h 18"/>
                  <a:gd name="T2" fmla="*/ 12 w 15"/>
                  <a:gd name="T3" fmla="*/ 10 h 18"/>
                  <a:gd name="T4" fmla="*/ 2 w 15"/>
                  <a:gd name="T5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8">
                    <a:moveTo>
                      <a:pt x="2" y="11"/>
                    </a:moveTo>
                    <a:cubicBezTo>
                      <a:pt x="4" y="15"/>
                      <a:pt x="10" y="18"/>
                      <a:pt x="12" y="10"/>
                    </a:cubicBezTo>
                    <a:cubicBezTo>
                      <a:pt x="15" y="0"/>
                      <a:pt x="0" y="2"/>
                      <a:pt x="2" y="1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46" name="Freeform 757"/>
              <p:cNvSpPr>
                <a:spLocks/>
              </p:cNvSpPr>
              <p:nvPr/>
            </p:nvSpPr>
            <p:spPr bwMode="auto">
              <a:xfrm>
                <a:off x="3720" y="2601"/>
                <a:ext cx="29" cy="37"/>
              </a:xfrm>
              <a:custGeom>
                <a:avLst/>
                <a:gdLst>
                  <a:gd name="T0" fmla="*/ 0 w 20"/>
                  <a:gd name="T1" fmla="*/ 18 h 25"/>
                  <a:gd name="T2" fmla="*/ 3 w 20"/>
                  <a:gd name="T3" fmla="*/ 25 h 25"/>
                  <a:gd name="T4" fmla="*/ 2 w 20"/>
                  <a:gd name="T5" fmla="*/ 1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25">
                    <a:moveTo>
                      <a:pt x="0" y="18"/>
                    </a:moveTo>
                    <a:cubicBezTo>
                      <a:pt x="0" y="20"/>
                      <a:pt x="1" y="23"/>
                      <a:pt x="3" y="25"/>
                    </a:cubicBezTo>
                    <a:cubicBezTo>
                      <a:pt x="20" y="21"/>
                      <a:pt x="8" y="0"/>
                      <a:pt x="2" y="1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47" name="Freeform 758"/>
              <p:cNvSpPr>
                <a:spLocks/>
              </p:cNvSpPr>
              <p:nvPr/>
            </p:nvSpPr>
            <p:spPr bwMode="auto">
              <a:xfrm>
                <a:off x="3657" y="1815"/>
                <a:ext cx="57" cy="74"/>
              </a:xfrm>
              <a:custGeom>
                <a:avLst/>
                <a:gdLst>
                  <a:gd name="T0" fmla="*/ 0 w 38"/>
                  <a:gd name="T1" fmla="*/ 12 h 50"/>
                  <a:gd name="T2" fmla="*/ 9 w 38"/>
                  <a:gd name="T3" fmla="*/ 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38" h="50">
                    <a:moveTo>
                      <a:pt x="0" y="12"/>
                    </a:moveTo>
                    <a:cubicBezTo>
                      <a:pt x="4" y="50"/>
                      <a:pt x="38" y="0"/>
                      <a:pt x="9" y="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48" name="Freeform 759"/>
              <p:cNvSpPr>
                <a:spLocks/>
              </p:cNvSpPr>
              <p:nvPr/>
            </p:nvSpPr>
            <p:spPr bwMode="auto">
              <a:xfrm>
                <a:off x="3624" y="1815"/>
                <a:ext cx="30" cy="28"/>
              </a:xfrm>
              <a:custGeom>
                <a:avLst/>
                <a:gdLst>
                  <a:gd name="T0" fmla="*/ 1 w 20"/>
                  <a:gd name="T1" fmla="*/ 11 h 19"/>
                  <a:gd name="T2" fmla="*/ 13 w 20"/>
                  <a:gd name="T3" fmla="*/ 12 h 19"/>
                  <a:gd name="T4" fmla="*/ 0 w 20"/>
                  <a:gd name="T5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" h="19">
                    <a:moveTo>
                      <a:pt x="1" y="11"/>
                    </a:moveTo>
                    <a:cubicBezTo>
                      <a:pt x="1" y="14"/>
                      <a:pt x="7" y="19"/>
                      <a:pt x="13" y="12"/>
                    </a:cubicBezTo>
                    <a:cubicBezTo>
                      <a:pt x="20" y="2"/>
                      <a:pt x="5" y="0"/>
                      <a:pt x="0" y="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49" name="Freeform 760"/>
              <p:cNvSpPr>
                <a:spLocks/>
              </p:cNvSpPr>
              <p:nvPr/>
            </p:nvSpPr>
            <p:spPr bwMode="auto">
              <a:xfrm>
                <a:off x="3430" y="1993"/>
                <a:ext cx="78" cy="80"/>
              </a:xfrm>
              <a:custGeom>
                <a:avLst/>
                <a:gdLst>
                  <a:gd name="T0" fmla="*/ 10 w 53"/>
                  <a:gd name="T1" fmla="*/ 33 h 54"/>
                  <a:gd name="T2" fmla="*/ 27 w 53"/>
                  <a:gd name="T3" fmla="*/ 48 h 54"/>
                  <a:gd name="T4" fmla="*/ 12 w 53"/>
                  <a:gd name="T5" fmla="*/ 4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" h="54">
                    <a:moveTo>
                      <a:pt x="10" y="33"/>
                    </a:moveTo>
                    <a:cubicBezTo>
                      <a:pt x="0" y="44"/>
                      <a:pt x="16" y="54"/>
                      <a:pt x="27" y="48"/>
                    </a:cubicBezTo>
                    <a:cubicBezTo>
                      <a:pt x="53" y="35"/>
                      <a:pt x="20" y="0"/>
                      <a:pt x="12" y="4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50" name="Freeform 761"/>
              <p:cNvSpPr>
                <a:spLocks/>
              </p:cNvSpPr>
              <p:nvPr/>
            </p:nvSpPr>
            <p:spPr bwMode="auto">
              <a:xfrm>
                <a:off x="4259" y="1752"/>
                <a:ext cx="81" cy="95"/>
              </a:xfrm>
              <a:custGeom>
                <a:avLst/>
                <a:gdLst>
                  <a:gd name="T0" fmla="*/ 12 w 54"/>
                  <a:gd name="T1" fmla="*/ 41 h 64"/>
                  <a:gd name="T2" fmla="*/ 33 w 54"/>
                  <a:gd name="T3" fmla="*/ 57 h 64"/>
                  <a:gd name="T4" fmla="*/ 7 w 54"/>
                  <a:gd name="T5" fmla="*/ 4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" h="64">
                    <a:moveTo>
                      <a:pt x="12" y="41"/>
                    </a:moveTo>
                    <a:cubicBezTo>
                      <a:pt x="8" y="51"/>
                      <a:pt x="25" y="64"/>
                      <a:pt x="33" y="57"/>
                    </a:cubicBezTo>
                    <a:cubicBezTo>
                      <a:pt x="54" y="39"/>
                      <a:pt x="0" y="0"/>
                      <a:pt x="7" y="4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51" name="Freeform 762"/>
              <p:cNvSpPr>
                <a:spLocks/>
              </p:cNvSpPr>
              <p:nvPr/>
            </p:nvSpPr>
            <p:spPr bwMode="auto">
              <a:xfrm>
                <a:off x="4195" y="1752"/>
                <a:ext cx="52" cy="54"/>
              </a:xfrm>
              <a:custGeom>
                <a:avLst/>
                <a:gdLst>
                  <a:gd name="T0" fmla="*/ 6 w 35"/>
                  <a:gd name="T1" fmla="*/ 9 h 36"/>
                  <a:gd name="T2" fmla="*/ 13 w 35"/>
                  <a:gd name="T3" fmla="*/ 27 h 36"/>
                  <a:gd name="T4" fmla="*/ 1 w 35"/>
                  <a:gd name="T5" fmla="*/ 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" h="36">
                    <a:moveTo>
                      <a:pt x="6" y="9"/>
                    </a:moveTo>
                    <a:cubicBezTo>
                      <a:pt x="0" y="16"/>
                      <a:pt x="5" y="24"/>
                      <a:pt x="13" y="27"/>
                    </a:cubicBezTo>
                    <a:cubicBezTo>
                      <a:pt x="35" y="36"/>
                      <a:pt x="26" y="0"/>
                      <a:pt x="1" y="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52" name="Freeform 763"/>
              <p:cNvSpPr>
                <a:spLocks/>
              </p:cNvSpPr>
              <p:nvPr/>
            </p:nvSpPr>
            <p:spPr bwMode="auto">
              <a:xfrm>
                <a:off x="4120" y="1720"/>
                <a:ext cx="46" cy="55"/>
              </a:xfrm>
              <a:custGeom>
                <a:avLst/>
                <a:gdLst>
                  <a:gd name="T0" fmla="*/ 10 w 31"/>
                  <a:gd name="T1" fmla="*/ 20 h 37"/>
                  <a:gd name="T2" fmla="*/ 7 w 31"/>
                  <a:gd name="T3" fmla="*/ 21 h 37"/>
                  <a:gd name="T4" fmla="*/ 26 w 31"/>
                  <a:gd name="T5" fmla="*/ 24 h 37"/>
                  <a:gd name="T6" fmla="*/ 0 w 31"/>
                  <a:gd name="T7" fmla="*/ 16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37">
                    <a:moveTo>
                      <a:pt x="10" y="20"/>
                    </a:moveTo>
                    <a:cubicBezTo>
                      <a:pt x="7" y="19"/>
                      <a:pt x="7" y="19"/>
                      <a:pt x="7" y="21"/>
                    </a:cubicBezTo>
                    <a:cubicBezTo>
                      <a:pt x="12" y="31"/>
                      <a:pt x="23" y="37"/>
                      <a:pt x="26" y="24"/>
                    </a:cubicBezTo>
                    <a:cubicBezTo>
                      <a:pt x="31" y="6"/>
                      <a:pt x="7" y="0"/>
                      <a:pt x="0" y="16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53" name="Freeform 764"/>
              <p:cNvSpPr>
                <a:spLocks/>
              </p:cNvSpPr>
              <p:nvPr/>
            </p:nvSpPr>
            <p:spPr bwMode="auto">
              <a:xfrm>
                <a:off x="4050" y="1749"/>
                <a:ext cx="50" cy="54"/>
              </a:xfrm>
              <a:custGeom>
                <a:avLst/>
                <a:gdLst>
                  <a:gd name="T0" fmla="*/ 10 w 34"/>
                  <a:gd name="T1" fmla="*/ 13 h 36"/>
                  <a:gd name="T2" fmla="*/ 30 w 34"/>
                  <a:gd name="T3" fmla="*/ 18 h 36"/>
                  <a:gd name="T4" fmla="*/ 16 w 34"/>
                  <a:gd name="T5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4" h="36">
                    <a:moveTo>
                      <a:pt x="10" y="13"/>
                    </a:moveTo>
                    <a:cubicBezTo>
                      <a:pt x="0" y="24"/>
                      <a:pt x="26" y="36"/>
                      <a:pt x="30" y="18"/>
                    </a:cubicBezTo>
                    <a:cubicBezTo>
                      <a:pt x="34" y="0"/>
                      <a:pt x="8" y="1"/>
                      <a:pt x="16" y="2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54" name="Freeform 765"/>
              <p:cNvSpPr>
                <a:spLocks/>
              </p:cNvSpPr>
              <p:nvPr/>
            </p:nvSpPr>
            <p:spPr bwMode="auto">
              <a:xfrm>
                <a:off x="4120" y="1797"/>
                <a:ext cx="41" cy="32"/>
              </a:xfrm>
              <a:custGeom>
                <a:avLst/>
                <a:gdLst>
                  <a:gd name="T0" fmla="*/ 14 w 28"/>
                  <a:gd name="T1" fmla="*/ 21 h 22"/>
                  <a:gd name="T2" fmla="*/ 19 w 28"/>
                  <a:gd name="T3" fmla="*/ 21 h 22"/>
                  <a:gd name="T4" fmla="*/ 5 w 28"/>
                  <a:gd name="T5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2">
                    <a:moveTo>
                      <a:pt x="14" y="21"/>
                    </a:moveTo>
                    <a:cubicBezTo>
                      <a:pt x="16" y="22"/>
                      <a:pt x="18" y="22"/>
                      <a:pt x="19" y="21"/>
                    </a:cubicBezTo>
                    <a:cubicBezTo>
                      <a:pt x="28" y="4"/>
                      <a:pt x="0" y="0"/>
                      <a:pt x="5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55" name="Freeform 766"/>
              <p:cNvSpPr>
                <a:spLocks/>
              </p:cNvSpPr>
              <p:nvPr/>
            </p:nvSpPr>
            <p:spPr bwMode="auto">
              <a:xfrm>
                <a:off x="4292" y="1847"/>
                <a:ext cx="45" cy="64"/>
              </a:xfrm>
              <a:custGeom>
                <a:avLst/>
                <a:gdLst>
                  <a:gd name="T0" fmla="*/ 18 w 30"/>
                  <a:gd name="T1" fmla="*/ 17 h 43"/>
                  <a:gd name="T2" fmla="*/ 17 w 30"/>
                  <a:gd name="T3" fmla="*/ 40 h 43"/>
                  <a:gd name="T4" fmla="*/ 25 w 30"/>
                  <a:gd name="T5" fmla="*/ 12 h 43"/>
                  <a:gd name="T6" fmla="*/ 3 w 30"/>
                  <a:gd name="T7" fmla="*/ 2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43">
                    <a:moveTo>
                      <a:pt x="18" y="17"/>
                    </a:moveTo>
                    <a:cubicBezTo>
                      <a:pt x="0" y="15"/>
                      <a:pt x="3" y="43"/>
                      <a:pt x="17" y="40"/>
                    </a:cubicBezTo>
                    <a:cubicBezTo>
                      <a:pt x="28" y="39"/>
                      <a:pt x="30" y="19"/>
                      <a:pt x="25" y="12"/>
                    </a:cubicBezTo>
                    <a:cubicBezTo>
                      <a:pt x="16" y="0"/>
                      <a:pt x="1" y="6"/>
                      <a:pt x="3" y="2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56" name="Freeform 767"/>
              <p:cNvSpPr>
                <a:spLocks/>
              </p:cNvSpPr>
              <p:nvPr/>
            </p:nvSpPr>
            <p:spPr bwMode="auto">
              <a:xfrm>
                <a:off x="4329" y="2066"/>
                <a:ext cx="58" cy="71"/>
              </a:xfrm>
              <a:custGeom>
                <a:avLst/>
                <a:gdLst>
                  <a:gd name="T0" fmla="*/ 10 w 39"/>
                  <a:gd name="T1" fmla="*/ 32 h 48"/>
                  <a:gd name="T2" fmla="*/ 32 w 39"/>
                  <a:gd name="T3" fmla="*/ 31 h 48"/>
                  <a:gd name="T4" fmla="*/ 11 w 39"/>
                  <a:gd name="T5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48">
                    <a:moveTo>
                      <a:pt x="10" y="32"/>
                    </a:moveTo>
                    <a:cubicBezTo>
                      <a:pt x="5" y="43"/>
                      <a:pt x="29" y="48"/>
                      <a:pt x="32" y="31"/>
                    </a:cubicBezTo>
                    <a:cubicBezTo>
                      <a:pt x="39" y="0"/>
                      <a:pt x="0" y="14"/>
                      <a:pt x="11" y="3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57" name="Freeform 768"/>
              <p:cNvSpPr>
                <a:spLocks/>
              </p:cNvSpPr>
              <p:nvPr/>
            </p:nvSpPr>
            <p:spPr bwMode="auto">
              <a:xfrm>
                <a:off x="4341" y="1984"/>
                <a:ext cx="37" cy="46"/>
              </a:xfrm>
              <a:custGeom>
                <a:avLst/>
                <a:gdLst>
                  <a:gd name="T0" fmla="*/ 19 w 25"/>
                  <a:gd name="T1" fmla="*/ 21 h 31"/>
                  <a:gd name="T2" fmla="*/ 14 w 25"/>
                  <a:gd name="T3" fmla="*/ 15 h 31"/>
                  <a:gd name="T4" fmla="*/ 19 w 25"/>
                  <a:gd name="T5" fmla="*/ 25 h 31"/>
                  <a:gd name="T6" fmla="*/ 16 w 25"/>
                  <a:gd name="T7" fmla="*/ 3 h 31"/>
                  <a:gd name="T8" fmla="*/ 1 w 25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31">
                    <a:moveTo>
                      <a:pt x="19" y="21"/>
                    </a:moveTo>
                    <a:cubicBezTo>
                      <a:pt x="18" y="19"/>
                      <a:pt x="16" y="17"/>
                      <a:pt x="14" y="15"/>
                    </a:cubicBezTo>
                    <a:cubicBezTo>
                      <a:pt x="14" y="19"/>
                      <a:pt x="15" y="21"/>
                      <a:pt x="19" y="25"/>
                    </a:cubicBezTo>
                    <a:cubicBezTo>
                      <a:pt x="22" y="21"/>
                      <a:pt x="25" y="5"/>
                      <a:pt x="16" y="3"/>
                    </a:cubicBezTo>
                    <a:cubicBezTo>
                      <a:pt x="3" y="0"/>
                      <a:pt x="0" y="23"/>
                      <a:pt x="1" y="31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58" name="Freeform 769"/>
              <p:cNvSpPr>
                <a:spLocks/>
              </p:cNvSpPr>
              <p:nvPr/>
            </p:nvSpPr>
            <p:spPr bwMode="auto">
              <a:xfrm>
                <a:off x="4322" y="2113"/>
                <a:ext cx="77" cy="110"/>
              </a:xfrm>
              <a:custGeom>
                <a:avLst/>
                <a:gdLst>
                  <a:gd name="T0" fmla="*/ 14 w 52"/>
                  <a:gd name="T1" fmla="*/ 49 h 74"/>
                  <a:gd name="T2" fmla="*/ 20 w 52"/>
                  <a:gd name="T3" fmla="*/ 71 h 74"/>
                  <a:gd name="T4" fmla="*/ 4 w 52"/>
                  <a:gd name="T5" fmla="*/ 55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74">
                    <a:moveTo>
                      <a:pt x="14" y="49"/>
                    </a:moveTo>
                    <a:cubicBezTo>
                      <a:pt x="1" y="49"/>
                      <a:pt x="8" y="74"/>
                      <a:pt x="20" y="71"/>
                    </a:cubicBezTo>
                    <a:cubicBezTo>
                      <a:pt x="52" y="64"/>
                      <a:pt x="0" y="0"/>
                      <a:pt x="4" y="55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59" name="Freeform 770"/>
              <p:cNvSpPr>
                <a:spLocks/>
              </p:cNvSpPr>
              <p:nvPr/>
            </p:nvSpPr>
            <p:spPr bwMode="auto">
              <a:xfrm>
                <a:off x="4460" y="1323"/>
                <a:ext cx="46" cy="46"/>
              </a:xfrm>
              <a:custGeom>
                <a:avLst/>
                <a:gdLst>
                  <a:gd name="T0" fmla="*/ 14 w 31"/>
                  <a:gd name="T1" fmla="*/ 2 h 31"/>
                  <a:gd name="T2" fmla="*/ 16 w 31"/>
                  <a:gd name="T3" fmla="*/ 29 h 31"/>
                  <a:gd name="T4" fmla="*/ 28 w 31"/>
                  <a:gd name="T5" fmla="*/ 19 h 31"/>
                  <a:gd name="T6" fmla="*/ 0 w 31"/>
                  <a:gd name="T7" fmla="*/ 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31">
                    <a:moveTo>
                      <a:pt x="14" y="2"/>
                    </a:moveTo>
                    <a:cubicBezTo>
                      <a:pt x="7" y="7"/>
                      <a:pt x="5" y="25"/>
                      <a:pt x="16" y="29"/>
                    </a:cubicBezTo>
                    <a:cubicBezTo>
                      <a:pt x="24" y="31"/>
                      <a:pt x="27" y="26"/>
                      <a:pt x="28" y="19"/>
                    </a:cubicBezTo>
                    <a:cubicBezTo>
                      <a:pt x="31" y="0"/>
                      <a:pt x="11" y="5"/>
                      <a:pt x="0" y="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60" name="Freeform 771"/>
              <p:cNvSpPr>
                <a:spLocks/>
              </p:cNvSpPr>
              <p:nvPr/>
            </p:nvSpPr>
            <p:spPr bwMode="auto">
              <a:xfrm>
                <a:off x="4411" y="1240"/>
                <a:ext cx="48" cy="40"/>
              </a:xfrm>
              <a:custGeom>
                <a:avLst/>
                <a:gdLst>
                  <a:gd name="T0" fmla="*/ 12 w 32"/>
                  <a:gd name="T1" fmla="*/ 11 h 27"/>
                  <a:gd name="T2" fmla="*/ 23 w 32"/>
                  <a:gd name="T3" fmla="*/ 20 h 27"/>
                  <a:gd name="T4" fmla="*/ 0 w 32"/>
                  <a:gd name="T5" fmla="*/ 2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27">
                    <a:moveTo>
                      <a:pt x="12" y="11"/>
                    </a:moveTo>
                    <a:cubicBezTo>
                      <a:pt x="5" y="14"/>
                      <a:pt x="16" y="27"/>
                      <a:pt x="23" y="20"/>
                    </a:cubicBezTo>
                    <a:cubicBezTo>
                      <a:pt x="32" y="11"/>
                      <a:pt x="9" y="0"/>
                      <a:pt x="0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61" name="Freeform 772"/>
              <p:cNvSpPr>
                <a:spLocks/>
              </p:cNvSpPr>
              <p:nvPr/>
            </p:nvSpPr>
            <p:spPr bwMode="auto">
              <a:xfrm>
                <a:off x="4323" y="1240"/>
                <a:ext cx="67" cy="50"/>
              </a:xfrm>
              <a:custGeom>
                <a:avLst/>
                <a:gdLst>
                  <a:gd name="T0" fmla="*/ 18 w 45"/>
                  <a:gd name="T1" fmla="*/ 13 h 34"/>
                  <a:gd name="T2" fmla="*/ 34 w 45"/>
                  <a:gd name="T3" fmla="*/ 18 h 34"/>
                  <a:gd name="T4" fmla="*/ 22 w 45"/>
                  <a:gd name="T5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" h="34">
                    <a:moveTo>
                      <a:pt x="18" y="13"/>
                    </a:moveTo>
                    <a:cubicBezTo>
                      <a:pt x="8" y="21"/>
                      <a:pt x="29" y="27"/>
                      <a:pt x="34" y="18"/>
                    </a:cubicBezTo>
                    <a:cubicBezTo>
                      <a:pt x="45" y="0"/>
                      <a:pt x="0" y="13"/>
                      <a:pt x="22" y="34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62" name="Freeform 773"/>
              <p:cNvSpPr>
                <a:spLocks/>
              </p:cNvSpPr>
              <p:nvPr/>
            </p:nvSpPr>
            <p:spPr bwMode="auto">
              <a:xfrm>
                <a:off x="4420" y="1390"/>
                <a:ext cx="70" cy="40"/>
              </a:xfrm>
              <a:custGeom>
                <a:avLst/>
                <a:gdLst>
                  <a:gd name="T0" fmla="*/ 27 w 47"/>
                  <a:gd name="T1" fmla="*/ 14 h 27"/>
                  <a:gd name="T2" fmla="*/ 30 w 47"/>
                  <a:gd name="T3" fmla="*/ 19 h 27"/>
                  <a:gd name="T4" fmla="*/ 22 w 47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27">
                    <a:moveTo>
                      <a:pt x="27" y="14"/>
                    </a:moveTo>
                    <a:cubicBezTo>
                      <a:pt x="28" y="17"/>
                      <a:pt x="27" y="18"/>
                      <a:pt x="30" y="19"/>
                    </a:cubicBezTo>
                    <a:cubicBezTo>
                      <a:pt x="47" y="0"/>
                      <a:pt x="0" y="7"/>
                      <a:pt x="22" y="27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63" name="Freeform 774"/>
              <p:cNvSpPr>
                <a:spLocks/>
              </p:cNvSpPr>
              <p:nvPr/>
            </p:nvSpPr>
            <p:spPr bwMode="auto">
              <a:xfrm>
                <a:off x="4497" y="1396"/>
                <a:ext cx="39" cy="43"/>
              </a:xfrm>
              <a:custGeom>
                <a:avLst/>
                <a:gdLst>
                  <a:gd name="T0" fmla="*/ 5 w 26"/>
                  <a:gd name="T1" fmla="*/ 20 h 29"/>
                  <a:gd name="T2" fmla="*/ 20 w 26"/>
                  <a:gd name="T3" fmla="*/ 21 h 29"/>
                  <a:gd name="T4" fmla="*/ 3 w 26"/>
                  <a:gd name="T5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9">
                    <a:moveTo>
                      <a:pt x="5" y="20"/>
                    </a:moveTo>
                    <a:cubicBezTo>
                      <a:pt x="10" y="21"/>
                      <a:pt x="16" y="29"/>
                      <a:pt x="20" y="21"/>
                    </a:cubicBezTo>
                    <a:cubicBezTo>
                      <a:pt x="26" y="9"/>
                      <a:pt x="0" y="0"/>
                      <a:pt x="3" y="2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64" name="Freeform 775"/>
              <p:cNvSpPr>
                <a:spLocks/>
              </p:cNvSpPr>
              <p:nvPr/>
            </p:nvSpPr>
            <p:spPr bwMode="auto">
              <a:xfrm>
                <a:off x="4484" y="1522"/>
                <a:ext cx="48" cy="62"/>
              </a:xfrm>
              <a:custGeom>
                <a:avLst/>
                <a:gdLst>
                  <a:gd name="T0" fmla="*/ 0 w 32"/>
                  <a:gd name="T1" fmla="*/ 19 h 42"/>
                  <a:gd name="T2" fmla="*/ 10 w 32"/>
                  <a:gd name="T3" fmla="*/ 0 h 42"/>
                  <a:gd name="T4" fmla="*/ 4 w 32"/>
                  <a:gd name="T5" fmla="*/ 19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42">
                    <a:moveTo>
                      <a:pt x="0" y="19"/>
                    </a:moveTo>
                    <a:cubicBezTo>
                      <a:pt x="2" y="42"/>
                      <a:pt x="32" y="6"/>
                      <a:pt x="10" y="0"/>
                    </a:cubicBezTo>
                    <a:cubicBezTo>
                      <a:pt x="4" y="5"/>
                      <a:pt x="3" y="11"/>
                      <a:pt x="4" y="19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65" name="Freeform 776"/>
              <p:cNvSpPr>
                <a:spLocks/>
              </p:cNvSpPr>
              <p:nvPr/>
            </p:nvSpPr>
            <p:spPr bwMode="auto">
              <a:xfrm>
                <a:off x="4481" y="1618"/>
                <a:ext cx="25" cy="41"/>
              </a:xfrm>
              <a:custGeom>
                <a:avLst/>
                <a:gdLst>
                  <a:gd name="T0" fmla="*/ 7 w 17"/>
                  <a:gd name="T1" fmla="*/ 27 h 27"/>
                  <a:gd name="T2" fmla="*/ 5 w 17"/>
                  <a:gd name="T3" fmla="*/ 0 h 27"/>
                  <a:gd name="T4" fmla="*/ 0 w 17"/>
                  <a:gd name="T5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" h="27">
                    <a:moveTo>
                      <a:pt x="7" y="27"/>
                    </a:moveTo>
                    <a:cubicBezTo>
                      <a:pt x="17" y="24"/>
                      <a:pt x="11" y="5"/>
                      <a:pt x="5" y="0"/>
                    </a:cubicBezTo>
                    <a:cubicBezTo>
                      <a:pt x="2" y="2"/>
                      <a:pt x="1" y="5"/>
                      <a:pt x="0" y="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66" name="Freeform 777"/>
              <p:cNvSpPr>
                <a:spLocks/>
              </p:cNvSpPr>
              <p:nvPr/>
            </p:nvSpPr>
            <p:spPr bwMode="auto">
              <a:xfrm>
                <a:off x="3859" y="1467"/>
                <a:ext cx="32" cy="39"/>
              </a:xfrm>
              <a:custGeom>
                <a:avLst/>
                <a:gdLst>
                  <a:gd name="T0" fmla="*/ 0 w 21"/>
                  <a:gd name="T1" fmla="*/ 12 h 26"/>
                  <a:gd name="T2" fmla="*/ 12 w 21"/>
                  <a:gd name="T3" fmla="*/ 26 h 26"/>
                  <a:gd name="T4" fmla="*/ 4 w 21"/>
                  <a:gd name="T5" fmla="*/ 5 h 26"/>
                  <a:gd name="T6" fmla="*/ 3 w 21"/>
                  <a:gd name="T7" fmla="*/ 1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6">
                    <a:moveTo>
                      <a:pt x="0" y="12"/>
                    </a:moveTo>
                    <a:cubicBezTo>
                      <a:pt x="1" y="19"/>
                      <a:pt x="5" y="26"/>
                      <a:pt x="12" y="26"/>
                    </a:cubicBezTo>
                    <a:cubicBezTo>
                      <a:pt x="21" y="17"/>
                      <a:pt x="19" y="0"/>
                      <a:pt x="4" y="5"/>
                    </a:cubicBezTo>
                    <a:cubicBezTo>
                      <a:pt x="3" y="9"/>
                      <a:pt x="2" y="14"/>
                      <a:pt x="3" y="18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67" name="Freeform 778"/>
              <p:cNvSpPr>
                <a:spLocks/>
              </p:cNvSpPr>
              <p:nvPr/>
            </p:nvSpPr>
            <p:spPr bwMode="auto">
              <a:xfrm>
                <a:off x="3977" y="1725"/>
                <a:ext cx="41" cy="58"/>
              </a:xfrm>
              <a:custGeom>
                <a:avLst/>
                <a:gdLst>
                  <a:gd name="T0" fmla="*/ 12 w 28"/>
                  <a:gd name="T1" fmla="*/ 39 h 39"/>
                  <a:gd name="T2" fmla="*/ 27 w 28"/>
                  <a:gd name="T3" fmla="*/ 21 h 39"/>
                  <a:gd name="T4" fmla="*/ 2 w 28"/>
                  <a:gd name="T5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39">
                    <a:moveTo>
                      <a:pt x="12" y="39"/>
                    </a:moveTo>
                    <a:cubicBezTo>
                      <a:pt x="17" y="38"/>
                      <a:pt x="27" y="31"/>
                      <a:pt x="27" y="21"/>
                    </a:cubicBezTo>
                    <a:cubicBezTo>
                      <a:pt x="28" y="0"/>
                      <a:pt x="0" y="1"/>
                      <a:pt x="2" y="23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68" name="Freeform 779"/>
              <p:cNvSpPr>
                <a:spLocks/>
              </p:cNvSpPr>
              <p:nvPr/>
            </p:nvSpPr>
            <p:spPr bwMode="auto">
              <a:xfrm>
                <a:off x="3953" y="1080"/>
                <a:ext cx="48" cy="32"/>
              </a:xfrm>
              <a:custGeom>
                <a:avLst/>
                <a:gdLst>
                  <a:gd name="T0" fmla="*/ 14 w 32"/>
                  <a:gd name="T1" fmla="*/ 2 h 21"/>
                  <a:gd name="T2" fmla="*/ 25 w 32"/>
                  <a:gd name="T3" fmla="*/ 19 h 21"/>
                  <a:gd name="T4" fmla="*/ 0 w 32"/>
                  <a:gd name="T5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21">
                    <a:moveTo>
                      <a:pt x="14" y="2"/>
                    </a:moveTo>
                    <a:cubicBezTo>
                      <a:pt x="0" y="7"/>
                      <a:pt x="15" y="21"/>
                      <a:pt x="25" y="19"/>
                    </a:cubicBezTo>
                    <a:cubicBezTo>
                      <a:pt x="32" y="3"/>
                      <a:pt x="2" y="0"/>
                      <a:pt x="0" y="20"/>
                    </a:cubicBezTo>
                  </a:path>
                </a:pathLst>
              </a:custGeom>
              <a:solidFill>
                <a:srgbClr val="DE55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69" name="Freeform 780"/>
              <p:cNvSpPr>
                <a:spLocks/>
              </p:cNvSpPr>
              <p:nvPr/>
            </p:nvSpPr>
            <p:spPr bwMode="auto">
              <a:xfrm>
                <a:off x="3809" y="1182"/>
                <a:ext cx="16" cy="25"/>
              </a:xfrm>
              <a:custGeom>
                <a:avLst/>
                <a:gdLst>
                  <a:gd name="T0" fmla="*/ 8 w 11"/>
                  <a:gd name="T1" fmla="*/ 0 h 17"/>
                  <a:gd name="T2" fmla="*/ 2 w 11"/>
                  <a:gd name="T3" fmla="*/ 11 h 17"/>
                  <a:gd name="T4" fmla="*/ 7 w 11"/>
                  <a:gd name="T5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17">
                    <a:moveTo>
                      <a:pt x="8" y="0"/>
                    </a:moveTo>
                    <a:cubicBezTo>
                      <a:pt x="6" y="1"/>
                      <a:pt x="0" y="8"/>
                      <a:pt x="2" y="11"/>
                    </a:cubicBezTo>
                    <a:cubicBezTo>
                      <a:pt x="6" y="17"/>
                      <a:pt x="11" y="5"/>
                      <a:pt x="7" y="0"/>
                    </a:cubicBezTo>
                  </a:path>
                </a:pathLst>
              </a:custGeom>
              <a:solidFill>
                <a:srgbClr val="E87C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70" name="Freeform 781"/>
              <p:cNvSpPr>
                <a:spLocks/>
              </p:cNvSpPr>
              <p:nvPr/>
            </p:nvSpPr>
            <p:spPr bwMode="auto">
              <a:xfrm>
                <a:off x="3815" y="1133"/>
                <a:ext cx="18" cy="26"/>
              </a:xfrm>
              <a:custGeom>
                <a:avLst/>
                <a:gdLst>
                  <a:gd name="T0" fmla="*/ 7 w 12"/>
                  <a:gd name="T1" fmla="*/ 3 h 18"/>
                  <a:gd name="T2" fmla="*/ 7 w 12"/>
                  <a:gd name="T3" fmla="*/ 2 h 18"/>
                  <a:gd name="T4" fmla="*/ 3 w 12"/>
                  <a:gd name="T5" fmla="*/ 13 h 18"/>
                  <a:gd name="T6" fmla="*/ 9 w 12"/>
                  <a:gd name="T7" fmla="*/ 0 h 18"/>
                  <a:gd name="T8" fmla="*/ 7 w 1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8">
                    <a:moveTo>
                      <a:pt x="7" y="3"/>
                    </a:moveTo>
                    <a:cubicBezTo>
                      <a:pt x="8" y="2"/>
                      <a:pt x="7" y="2"/>
                      <a:pt x="7" y="2"/>
                    </a:cubicBezTo>
                    <a:cubicBezTo>
                      <a:pt x="4" y="3"/>
                      <a:pt x="0" y="10"/>
                      <a:pt x="3" y="13"/>
                    </a:cubicBezTo>
                    <a:cubicBezTo>
                      <a:pt x="8" y="18"/>
                      <a:pt x="12" y="4"/>
                      <a:pt x="9" y="0"/>
                    </a:cubicBezTo>
                    <a:cubicBezTo>
                      <a:pt x="8" y="1"/>
                      <a:pt x="7" y="1"/>
                      <a:pt x="7" y="2"/>
                    </a:cubicBezTo>
                  </a:path>
                </a:pathLst>
              </a:custGeom>
              <a:solidFill>
                <a:srgbClr val="E87C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71" name="Freeform 782"/>
              <p:cNvSpPr>
                <a:spLocks/>
              </p:cNvSpPr>
              <p:nvPr/>
            </p:nvSpPr>
            <p:spPr bwMode="auto">
              <a:xfrm>
                <a:off x="3812" y="1220"/>
                <a:ext cx="15" cy="18"/>
              </a:xfrm>
              <a:custGeom>
                <a:avLst/>
                <a:gdLst>
                  <a:gd name="T0" fmla="*/ 3 w 10"/>
                  <a:gd name="T1" fmla="*/ 3 h 12"/>
                  <a:gd name="T2" fmla="*/ 1 w 10"/>
                  <a:gd name="T3" fmla="*/ 11 h 12"/>
                  <a:gd name="T4" fmla="*/ 8 w 10"/>
                  <a:gd name="T5" fmla="*/ 0 h 12"/>
                  <a:gd name="T6" fmla="*/ 3 w 10"/>
                  <a:gd name="T7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2">
                    <a:moveTo>
                      <a:pt x="3" y="3"/>
                    </a:moveTo>
                    <a:cubicBezTo>
                      <a:pt x="1" y="4"/>
                      <a:pt x="0" y="8"/>
                      <a:pt x="1" y="11"/>
                    </a:cubicBezTo>
                    <a:cubicBezTo>
                      <a:pt x="7" y="12"/>
                      <a:pt x="10" y="5"/>
                      <a:pt x="8" y="0"/>
                    </a:cubicBezTo>
                    <a:cubicBezTo>
                      <a:pt x="6" y="0"/>
                      <a:pt x="4" y="1"/>
                      <a:pt x="3" y="4"/>
                    </a:cubicBezTo>
                  </a:path>
                </a:pathLst>
              </a:custGeom>
              <a:solidFill>
                <a:srgbClr val="E87C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72" name="Freeform 783"/>
              <p:cNvSpPr>
                <a:spLocks/>
              </p:cNvSpPr>
              <p:nvPr/>
            </p:nvSpPr>
            <p:spPr bwMode="auto">
              <a:xfrm>
                <a:off x="3853" y="1167"/>
                <a:ext cx="17" cy="29"/>
              </a:xfrm>
              <a:custGeom>
                <a:avLst/>
                <a:gdLst>
                  <a:gd name="T0" fmla="*/ 8 w 11"/>
                  <a:gd name="T1" fmla="*/ 0 h 20"/>
                  <a:gd name="T2" fmla="*/ 4 w 11"/>
                  <a:gd name="T3" fmla="*/ 14 h 20"/>
                  <a:gd name="T4" fmla="*/ 9 w 11"/>
                  <a:gd name="T5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20">
                    <a:moveTo>
                      <a:pt x="8" y="0"/>
                    </a:moveTo>
                    <a:cubicBezTo>
                      <a:pt x="5" y="1"/>
                      <a:pt x="0" y="10"/>
                      <a:pt x="4" y="14"/>
                    </a:cubicBezTo>
                    <a:cubicBezTo>
                      <a:pt x="11" y="20"/>
                      <a:pt x="8" y="4"/>
                      <a:pt x="9" y="2"/>
                    </a:cubicBezTo>
                  </a:path>
                </a:pathLst>
              </a:custGeom>
              <a:solidFill>
                <a:srgbClr val="E87C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1687" name="Freeform 784"/>
            <p:cNvSpPr>
              <a:spLocks/>
            </p:cNvSpPr>
            <p:nvPr/>
          </p:nvSpPr>
          <p:spPr bwMode="auto">
            <a:xfrm>
              <a:off x="3728" y="1186"/>
              <a:ext cx="15" cy="22"/>
            </a:xfrm>
            <a:custGeom>
              <a:avLst/>
              <a:gdLst>
                <a:gd name="T0" fmla="*/ 8 w 10"/>
                <a:gd name="T1" fmla="*/ 6 h 15"/>
                <a:gd name="T2" fmla="*/ 2 w 10"/>
                <a:gd name="T3" fmla="*/ 15 h 15"/>
                <a:gd name="T4" fmla="*/ 5 w 10"/>
                <a:gd name="T5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5">
                  <a:moveTo>
                    <a:pt x="8" y="6"/>
                  </a:moveTo>
                  <a:cubicBezTo>
                    <a:pt x="2" y="0"/>
                    <a:pt x="0" y="11"/>
                    <a:pt x="2" y="15"/>
                  </a:cubicBezTo>
                  <a:cubicBezTo>
                    <a:pt x="10" y="15"/>
                    <a:pt x="7" y="6"/>
                    <a:pt x="5" y="3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88" name="Freeform 785"/>
            <p:cNvSpPr>
              <a:spLocks/>
            </p:cNvSpPr>
            <p:nvPr/>
          </p:nvSpPr>
          <p:spPr bwMode="auto">
            <a:xfrm>
              <a:off x="3734" y="1237"/>
              <a:ext cx="20" cy="29"/>
            </a:xfrm>
            <a:custGeom>
              <a:avLst/>
              <a:gdLst>
                <a:gd name="T0" fmla="*/ 9 w 13"/>
                <a:gd name="T1" fmla="*/ 6 h 20"/>
                <a:gd name="T2" fmla="*/ 5 w 13"/>
                <a:gd name="T3" fmla="*/ 17 h 20"/>
                <a:gd name="T4" fmla="*/ 4 w 13"/>
                <a:gd name="T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0">
                  <a:moveTo>
                    <a:pt x="9" y="6"/>
                  </a:moveTo>
                  <a:cubicBezTo>
                    <a:pt x="5" y="0"/>
                    <a:pt x="0" y="15"/>
                    <a:pt x="5" y="17"/>
                  </a:cubicBezTo>
                  <a:cubicBezTo>
                    <a:pt x="13" y="20"/>
                    <a:pt x="6" y="4"/>
                    <a:pt x="4" y="1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89" name="Freeform 786"/>
            <p:cNvSpPr>
              <a:spLocks/>
            </p:cNvSpPr>
            <p:nvPr/>
          </p:nvSpPr>
          <p:spPr bwMode="auto">
            <a:xfrm>
              <a:off x="3690" y="1232"/>
              <a:ext cx="6" cy="16"/>
            </a:xfrm>
            <a:custGeom>
              <a:avLst/>
              <a:gdLst>
                <a:gd name="T0" fmla="*/ 2 w 4"/>
                <a:gd name="T1" fmla="*/ 2 h 11"/>
                <a:gd name="T2" fmla="*/ 2 w 4"/>
                <a:gd name="T3" fmla="*/ 11 h 11"/>
                <a:gd name="T4" fmla="*/ 4 w 4"/>
                <a:gd name="T5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1">
                  <a:moveTo>
                    <a:pt x="2" y="2"/>
                  </a:moveTo>
                  <a:cubicBezTo>
                    <a:pt x="2" y="0"/>
                    <a:pt x="0" y="9"/>
                    <a:pt x="2" y="11"/>
                  </a:cubicBezTo>
                  <a:cubicBezTo>
                    <a:pt x="4" y="9"/>
                    <a:pt x="4" y="6"/>
                    <a:pt x="4" y="3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90" name="Freeform 787"/>
            <p:cNvSpPr>
              <a:spLocks/>
            </p:cNvSpPr>
            <p:nvPr/>
          </p:nvSpPr>
          <p:spPr bwMode="auto">
            <a:xfrm>
              <a:off x="3587" y="1474"/>
              <a:ext cx="24" cy="29"/>
            </a:xfrm>
            <a:custGeom>
              <a:avLst/>
              <a:gdLst>
                <a:gd name="T0" fmla="*/ 14 w 16"/>
                <a:gd name="T1" fmla="*/ 3 h 19"/>
                <a:gd name="T2" fmla="*/ 6 w 16"/>
                <a:gd name="T3" fmla="*/ 14 h 19"/>
                <a:gd name="T4" fmla="*/ 10 w 16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9">
                  <a:moveTo>
                    <a:pt x="14" y="3"/>
                  </a:moveTo>
                  <a:cubicBezTo>
                    <a:pt x="12" y="5"/>
                    <a:pt x="0" y="8"/>
                    <a:pt x="6" y="14"/>
                  </a:cubicBezTo>
                  <a:cubicBezTo>
                    <a:pt x="10" y="19"/>
                    <a:pt x="16" y="5"/>
                    <a:pt x="10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91" name="Freeform 788"/>
            <p:cNvSpPr>
              <a:spLocks/>
            </p:cNvSpPr>
            <p:nvPr/>
          </p:nvSpPr>
          <p:spPr bwMode="auto">
            <a:xfrm>
              <a:off x="3773" y="1736"/>
              <a:ext cx="28" cy="30"/>
            </a:xfrm>
            <a:custGeom>
              <a:avLst/>
              <a:gdLst>
                <a:gd name="T0" fmla="*/ 6 w 19"/>
                <a:gd name="T1" fmla="*/ 2 h 20"/>
                <a:gd name="T2" fmla="*/ 13 w 19"/>
                <a:gd name="T3" fmla="*/ 15 h 20"/>
                <a:gd name="T4" fmla="*/ 11 w 19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0">
                  <a:moveTo>
                    <a:pt x="6" y="2"/>
                  </a:moveTo>
                  <a:cubicBezTo>
                    <a:pt x="0" y="4"/>
                    <a:pt x="4" y="20"/>
                    <a:pt x="13" y="15"/>
                  </a:cubicBezTo>
                  <a:cubicBezTo>
                    <a:pt x="19" y="11"/>
                    <a:pt x="14" y="4"/>
                    <a:pt x="11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92" name="Freeform 789"/>
            <p:cNvSpPr>
              <a:spLocks/>
            </p:cNvSpPr>
            <p:nvPr/>
          </p:nvSpPr>
          <p:spPr bwMode="auto">
            <a:xfrm>
              <a:off x="3987" y="1434"/>
              <a:ext cx="40" cy="37"/>
            </a:xfrm>
            <a:custGeom>
              <a:avLst/>
              <a:gdLst>
                <a:gd name="T0" fmla="*/ 11 w 27"/>
                <a:gd name="T1" fmla="*/ 5 h 25"/>
                <a:gd name="T2" fmla="*/ 12 w 27"/>
                <a:gd name="T3" fmla="*/ 22 h 25"/>
                <a:gd name="T4" fmla="*/ 11 w 27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5">
                  <a:moveTo>
                    <a:pt x="11" y="5"/>
                  </a:moveTo>
                  <a:cubicBezTo>
                    <a:pt x="7" y="3"/>
                    <a:pt x="0" y="21"/>
                    <a:pt x="12" y="22"/>
                  </a:cubicBezTo>
                  <a:cubicBezTo>
                    <a:pt x="27" y="25"/>
                    <a:pt x="6" y="3"/>
                    <a:pt x="11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93" name="Freeform 790"/>
            <p:cNvSpPr>
              <a:spLocks/>
            </p:cNvSpPr>
            <p:nvPr/>
          </p:nvSpPr>
          <p:spPr bwMode="auto">
            <a:xfrm>
              <a:off x="4024" y="1522"/>
              <a:ext cx="21" cy="21"/>
            </a:xfrm>
            <a:custGeom>
              <a:avLst/>
              <a:gdLst>
                <a:gd name="T0" fmla="*/ 2 w 14"/>
                <a:gd name="T1" fmla="*/ 2 h 14"/>
                <a:gd name="T2" fmla="*/ 9 w 14"/>
                <a:gd name="T3" fmla="*/ 10 h 14"/>
                <a:gd name="T4" fmla="*/ 0 w 14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4">
                  <a:moveTo>
                    <a:pt x="2" y="2"/>
                  </a:moveTo>
                  <a:cubicBezTo>
                    <a:pt x="2" y="4"/>
                    <a:pt x="5" y="14"/>
                    <a:pt x="9" y="10"/>
                  </a:cubicBezTo>
                  <a:cubicBezTo>
                    <a:pt x="14" y="7"/>
                    <a:pt x="3" y="0"/>
                    <a:pt x="0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94" name="Freeform 791"/>
            <p:cNvSpPr>
              <a:spLocks/>
            </p:cNvSpPr>
            <p:nvPr/>
          </p:nvSpPr>
          <p:spPr bwMode="auto">
            <a:xfrm>
              <a:off x="4209" y="1456"/>
              <a:ext cx="27" cy="29"/>
            </a:xfrm>
            <a:custGeom>
              <a:avLst/>
              <a:gdLst>
                <a:gd name="T0" fmla="*/ 9 w 18"/>
                <a:gd name="T1" fmla="*/ 3 h 19"/>
                <a:gd name="T2" fmla="*/ 7 w 18"/>
                <a:gd name="T3" fmla="*/ 15 h 19"/>
                <a:gd name="T4" fmla="*/ 5 w 18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9">
                  <a:moveTo>
                    <a:pt x="9" y="3"/>
                  </a:moveTo>
                  <a:cubicBezTo>
                    <a:pt x="2" y="2"/>
                    <a:pt x="0" y="13"/>
                    <a:pt x="7" y="15"/>
                  </a:cubicBezTo>
                  <a:cubicBezTo>
                    <a:pt x="18" y="19"/>
                    <a:pt x="5" y="2"/>
                    <a:pt x="5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95" name="Freeform 792"/>
            <p:cNvSpPr>
              <a:spLocks/>
            </p:cNvSpPr>
            <p:nvPr/>
          </p:nvSpPr>
          <p:spPr bwMode="auto">
            <a:xfrm>
              <a:off x="4319" y="1396"/>
              <a:ext cx="27" cy="29"/>
            </a:xfrm>
            <a:custGeom>
              <a:avLst/>
              <a:gdLst>
                <a:gd name="T0" fmla="*/ 11 w 18"/>
                <a:gd name="T1" fmla="*/ 3 h 20"/>
                <a:gd name="T2" fmla="*/ 9 w 18"/>
                <a:gd name="T3" fmla="*/ 1 h 20"/>
                <a:gd name="T4" fmla="*/ 8 w 18"/>
                <a:gd name="T5" fmla="*/ 19 h 20"/>
                <a:gd name="T6" fmla="*/ 8 w 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">
                  <a:moveTo>
                    <a:pt x="11" y="3"/>
                  </a:moveTo>
                  <a:cubicBezTo>
                    <a:pt x="10" y="2"/>
                    <a:pt x="10" y="2"/>
                    <a:pt x="9" y="1"/>
                  </a:cubicBezTo>
                  <a:cubicBezTo>
                    <a:pt x="6" y="4"/>
                    <a:pt x="0" y="20"/>
                    <a:pt x="8" y="19"/>
                  </a:cubicBezTo>
                  <a:cubicBezTo>
                    <a:pt x="18" y="18"/>
                    <a:pt x="7" y="4"/>
                    <a:pt x="8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96" name="Freeform 793"/>
            <p:cNvSpPr>
              <a:spLocks/>
            </p:cNvSpPr>
            <p:nvPr/>
          </p:nvSpPr>
          <p:spPr bwMode="auto">
            <a:xfrm>
              <a:off x="4252" y="1370"/>
              <a:ext cx="19" cy="39"/>
            </a:xfrm>
            <a:custGeom>
              <a:avLst/>
              <a:gdLst>
                <a:gd name="T0" fmla="*/ 10 w 13"/>
                <a:gd name="T1" fmla="*/ 7 h 26"/>
                <a:gd name="T2" fmla="*/ 4 w 13"/>
                <a:gd name="T3" fmla="*/ 19 h 26"/>
                <a:gd name="T4" fmla="*/ 6 w 13"/>
                <a:gd name="T5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6">
                  <a:moveTo>
                    <a:pt x="10" y="7"/>
                  </a:moveTo>
                  <a:cubicBezTo>
                    <a:pt x="7" y="8"/>
                    <a:pt x="0" y="16"/>
                    <a:pt x="4" y="19"/>
                  </a:cubicBezTo>
                  <a:cubicBezTo>
                    <a:pt x="13" y="26"/>
                    <a:pt x="12" y="0"/>
                    <a:pt x="6" y="8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97" name="Freeform 794"/>
            <p:cNvSpPr>
              <a:spLocks/>
            </p:cNvSpPr>
            <p:nvPr/>
          </p:nvSpPr>
          <p:spPr bwMode="auto">
            <a:xfrm>
              <a:off x="4280" y="1448"/>
              <a:ext cx="17" cy="26"/>
            </a:xfrm>
            <a:custGeom>
              <a:avLst/>
              <a:gdLst>
                <a:gd name="T0" fmla="*/ 8 w 11"/>
                <a:gd name="T1" fmla="*/ 1 h 18"/>
                <a:gd name="T2" fmla="*/ 11 w 11"/>
                <a:gd name="T3" fmla="*/ 15 h 18"/>
                <a:gd name="T4" fmla="*/ 4 w 11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8">
                  <a:moveTo>
                    <a:pt x="8" y="1"/>
                  </a:moveTo>
                  <a:cubicBezTo>
                    <a:pt x="0" y="1"/>
                    <a:pt x="2" y="18"/>
                    <a:pt x="11" y="15"/>
                  </a:cubicBezTo>
                  <a:cubicBezTo>
                    <a:pt x="11" y="9"/>
                    <a:pt x="7" y="5"/>
                    <a:pt x="4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98" name="Freeform 795"/>
            <p:cNvSpPr>
              <a:spLocks/>
            </p:cNvSpPr>
            <p:nvPr/>
          </p:nvSpPr>
          <p:spPr bwMode="auto">
            <a:xfrm>
              <a:off x="4179" y="1623"/>
              <a:ext cx="13" cy="28"/>
            </a:xfrm>
            <a:custGeom>
              <a:avLst/>
              <a:gdLst>
                <a:gd name="T0" fmla="*/ 7 w 9"/>
                <a:gd name="T1" fmla="*/ 3 h 19"/>
                <a:gd name="T2" fmla="*/ 2 w 9"/>
                <a:gd name="T3" fmla="*/ 19 h 19"/>
                <a:gd name="T4" fmla="*/ 9 w 9"/>
                <a:gd name="T5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9">
                  <a:moveTo>
                    <a:pt x="7" y="3"/>
                  </a:moveTo>
                  <a:cubicBezTo>
                    <a:pt x="3" y="0"/>
                    <a:pt x="0" y="15"/>
                    <a:pt x="2" y="19"/>
                  </a:cubicBezTo>
                  <a:cubicBezTo>
                    <a:pt x="9" y="19"/>
                    <a:pt x="9" y="6"/>
                    <a:pt x="9" y="2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99" name="Freeform 796"/>
            <p:cNvSpPr>
              <a:spLocks/>
            </p:cNvSpPr>
            <p:nvPr/>
          </p:nvSpPr>
          <p:spPr bwMode="auto">
            <a:xfrm>
              <a:off x="3977" y="1840"/>
              <a:ext cx="15" cy="21"/>
            </a:xfrm>
            <a:custGeom>
              <a:avLst/>
              <a:gdLst>
                <a:gd name="T0" fmla="*/ 5 w 10"/>
                <a:gd name="T1" fmla="*/ 4 h 14"/>
                <a:gd name="T2" fmla="*/ 4 w 10"/>
                <a:gd name="T3" fmla="*/ 3 h 14"/>
                <a:gd name="T4" fmla="*/ 5 w 10"/>
                <a:gd name="T5" fmla="*/ 12 h 14"/>
                <a:gd name="T6" fmla="*/ 4 w 10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4">
                  <a:moveTo>
                    <a:pt x="5" y="4"/>
                  </a:moveTo>
                  <a:cubicBezTo>
                    <a:pt x="5" y="3"/>
                    <a:pt x="5" y="3"/>
                    <a:pt x="4" y="3"/>
                  </a:cubicBezTo>
                  <a:cubicBezTo>
                    <a:pt x="1" y="4"/>
                    <a:pt x="0" y="14"/>
                    <a:pt x="5" y="12"/>
                  </a:cubicBezTo>
                  <a:cubicBezTo>
                    <a:pt x="10" y="10"/>
                    <a:pt x="2" y="4"/>
                    <a:pt x="4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00" name="Freeform 797"/>
            <p:cNvSpPr>
              <a:spLocks/>
            </p:cNvSpPr>
            <p:nvPr/>
          </p:nvSpPr>
          <p:spPr bwMode="auto">
            <a:xfrm>
              <a:off x="4060" y="2049"/>
              <a:ext cx="19" cy="35"/>
            </a:xfrm>
            <a:custGeom>
              <a:avLst/>
              <a:gdLst>
                <a:gd name="T0" fmla="*/ 13 w 13"/>
                <a:gd name="T1" fmla="*/ 5 h 23"/>
                <a:gd name="T2" fmla="*/ 3 w 13"/>
                <a:gd name="T3" fmla="*/ 18 h 23"/>
                <a:gd name="T4" fmla="*/ 11 w 13"/>
                <a:gd name="T5" fmla="*/ 17 h 23"/>
                <a:gd name="T6" fmla="*/ 11 w 13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3">
                  <a:moveTo>
                    <a:pt x="13" y="5"/>
                  </a:moveTo>
                  <a:cubicBezTo>
                    <a:pt x="6" y="3"/>
                    <a:pt x="0" y="12"/>
                    <a:pt x="3" y="18"/>
                  </a:cubicBezTo>
                  <a:cubicBezTo>
                    <a:pt x="5" y="23"/>
                    <a:pt x="9" y="22"/>
                    <a:pt x="11" y="17"/>
                  </a:cubicBezTo>
                  <a:cubicBezTo>
                    <a:pt x="13" y="12"/>
                    <a:pt x="10" y="6"/>
                    <a:pt x="11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01" name="Freeform 798"/>
            <p:cNvSpPr>
              <a:spLocks/>
            </p:cNvSpPr>
            <p:nvPr/>
          </p:nvSpPr>
          <p:spPr bwMode="auto">
            <a:xfrm>
              <a:off x="4300" y="1867"/>
              <a:ext cx="13" cy="29"/>
            </a:xfrm>
            <a:custGeom>
              <a:avLst/>
              <a:gdLst>
                <a:gd name="T0" fmla="*/ 6 w 9"/>
                <a:gd name="T1" fmla="*/ 2 h 20"/>
                <a:gd name="T2" fmla="*/ 2 w 9"/>
                <a:gd name="T3" fmla="*/ 4 h 20"/>
                <a:gd name="T4" fmla="*/ 7 w 9"/>
                <a:gd name="T5" fmla="*/ 20 h 20"/>
                <a:gd name="T6" fmla="*/ 6 w 9"/>
                <a:gd name="T7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0">
                  <a:moveTo>
                    <a:pt x="6" y="2"/>
                  </a:moveTo>
                  <a:cubicBezTo>
                    <a:pt x="5" y="0"/>
                    <a:pt x="4" y="2"/>
                    <a:pt x="2" y="4"/>
                  </a:cubicBezTo>
                  <a:cubicBezTo>
                    <a:pt x="0" y="8"/>
                    <a:pt x="3" y="19"/>
                    <a:pt x="7" y="20"/>
                  </a:cubicBezTo>
                  <a:cubicBezTo>
                    <a:pt x="9" y="15"/>
                    <a:pt x="7" y="9"/>
                    <a:pt x="6" y="3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02" name="Freeform 799"/>
            <p:cNvSpPr>
              <a:spLocks/>
            </p:cNvSpPr>
            <p:nvPr/>
          </p:nvSpPr>
          <p:spPr bwMode="auto">
            <a:xfrm>
              <a:off x="4282" y="1804"/>
              <a:ext cx="12" cy="23"/>
            </a:xfrm>
            <a:custGeom>
              <a:avLst/>
              <a:gdLst>
                <a:gd name="T0" fmla="*/ 5 w 8"/>
                <a:gd name="T1" fmla="*/ 5 h 15"/>
                <a:gd name="T2" fmla="*/ 1 w 8"/>
                <a:gd name="T3" fmla="*/ 3 h 15"/>
                <a:gd name="T4" fmla="*/ 7 w 8"/>
                <a:gd name="T5" fmla="*/ 15 h 15"/>
                <a:gd name="T6" fmla="*/ 2 w 8"/>
                <a:gd name="T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5">
                  <a:moveTo>
                    <a:pt x="5" y="5"/>
                  </a:moveTo>
                  <a:cubicBezTo>
                    <a:pt x="4" y="4"/>
                    <a:pt x="2" y="4"/>
                    <a:pt x="1" y="3"/>
                  </a:cubicBezTo>
                  <a:cubicBezTo>
                    <a:pt x="0" y="8"/>
                    <a:pt x="2" y="15"/>
                    <a:pt x="7" y="15"/>
                  </a:cubicBezTo>
                  <a:cubicBezTo>
                    <a:pt x="8" y="11"/>
                    <a:pt x="4" y="5"/>
                    <a:pt x="2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03" name="Freeform 800"/>
            <p:cNvSpPr>
              <a:spLocks/>
            </p:cNvSpPr>
            <p:nvPr/>
          </p:nvSpPr>
          <p:spPr bwMode="auto">
            <a:xfrm>
              <a:off x="4206" y="1770"/>
              <a:ext cx="13" cy="16"/>
            </a:xfrm>
            <a:custGeom>
              <a:avLst/>
              <a:gdLst>
                <a:gd name="T0" fmla="*/ 4 w 9"/>
                <a:gd name="T1" fmla="*/ 0 h 11"/>
                <a:gd name="T2" fmla="*/ 4 w 9"/>
                <a:gd name="T3" fmla="*/ 9 h 11"/>
                <a:gd name="T4" fmla="*/ 3 w 9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1">
                  <a:moveTo>
                    <a:pt x="4" y="0"/>
                  </a:moveTo>
                  <a:cubicBezTo>
                    <a:pt x="1" y="1"/>
                    <a:pt x="0" y="8"/>
                    <a:pt x="4" y="9"/>
                  </a:cubicBezTo>
                  <a:cubicBezTo>
                    <a:pt x="9" y="11"/>
                    <a:pt x="6" y="3"/>
                    <a:pt x="3" y="1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04" name="Freeform 801"/>
            <p:cNvSpPr>
              <a:spLocks/>
            </p:cNvSpPr>
            <p:nvPr/>
          </p:nvSpPr>
          <p:spPr bwMode="auto">
            <a:xfrm>
              <a:off x="3651" y="1684"/>
              <a:ext cx="27" cy="28"/>
            </a:xfrm>
            <a:custGeom>
              <a:avLst/>
              <a:gdLst>
                <a:gd name="T0" fmla="*/ 8 w 18"/>
                <a:gd name="T1" fmla="*/ 1 h 19"/>
                <a:gd name="T2" fmla="*/ 6 w 18"/>
                <a:gd name="T3" fmla="*/ 0 h 19"/>
                <a:gd name="T4" fmla="*/ 7 w 18"/>
                <a:gd name="T5" fmla="*/ 18 h 19"/>
                <a:gd name="T6" fmla="*/ 5 w 1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9">
                  <a:moveTo>
                    <a:pt x="8" y="1"/>
                  </a:moveTo>
                  <a:cubicBezTo>
                    <a:pt x="7" y="1"/>
                    <a:pt x="6" y="0"/>
                    <a:pt x="6" y="0"/>
                  </a:cubicBezTo>
                  <a:cubicBezTo>
                    <a:pt x="3" y="3"/>
                    <a:pt x="0" y="17"/>
                    <a:pt x="7" y="18"/>
                  </a:cubicBezTo>
                  <a:cubicBezTo>
                    <a:pt x="18" y="19"/>
                    <a:pt x="4" y="4"/>
                    <a:pt x="5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05" name="Freeform 802"/>
            <p:cNvSpPr>
              <a:spLocks/>
            </p:cNvSpPr>
            <p:nvPr/>
          </p:nvSpPr>
          <p:spPr bwMode="auto">
            <a:xfrm>
              <a:off x="3666" y="1610"/>
              <a:ext cx="24" cy="32"/>
            </a:xfrm>
            <a:custGeom>
              <a:avLst/>
              <a:gdLst>
                <a:gd name="T0" fmla="*/ 7 w 16"/>
                <a:gd name="T1" fmla="*/ 5 h 22"/>
                <a:gd name="T2" fmla="*/ 10 w 16"/>
                <a:gd name="T3" fmla="*/ 21 h 22"/>
                <a:gd name="T4" fmla="*/ 7 w 16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2">
                  <a:moveTo>
                    <a:pt x="7" y="5"/>
                  </a:moveTo>
                  <a:cubicBezTo>
                    <a:pt x="0" y="6"/>
                    <a:pt x="5" y="22"/>
                    <a:pt x="10" y="21"/>
                  </a:cubicBezTo>
                  <a:cubicBezTo>
                    <a:pt x="16" y="20"/>
                    <a:pt x="5" y="5"/>
                    <a:pt x="7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06" name="Freeform 803"/>
            <p:cNvSpPr>
              <a:spLocks/>
            </p:cNvSpPr>
            <p:nvPr/>
          </p:nvSpPr>
          <p:spPr bwMode="auto">
            <a:xfrm>
              <a:off x="3648" y="1544"/>
              <a:ext cx="8" cy="14"/>
            </a:xfrm>
            <a:custGeom>
              <a:avLst/>
              <a:gdLst>
                <a:gd name="T0" fmla="*/ 3 w 5"/>
                <a:gd name="T1" fmla="*/ 3 h 9"/>
                <a:gd name="T2" fmla="*/ 2 w 5"/>
                <a:gd name="T3" fmla="*/ 2 h 9"/>
                <a:gd name="T4" fmla="*/ 5 w 5"/>
                <a:gd name="T5" fmla="*/ 9 h 9"/>
                <a:gd name="T6" fmla="*/ 5 w 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9">
                  <a:moveTo>
                    <a:pt x="3" y="3"/>
                  </a:moveTo>
                  <a:cubicBezTo>
                    <a:pt x="3" y="3"/>
                    <a:pt x="3" y="2"/>
                    <a:pt x="2" y="2"/>
                  </a:cubicBezTo>
                  <a:cubicBezTo>
                    <a:pt x="0" y="5"/>
                    <a:pt x="1" y="9"/>
                    <a:pt x="5" y="9"/>
                  </a:cubicBezTo>
                  <a:cubicBezTo>
                    <a:pt x="5" y="6"/>
                    <a:pt x="5" y="3"/>
                    <a:pt x="5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07" name="Freeform 804"/>
            <p:cNvSpPr>
              <a:spLocks/>
            </p:cNvSpPr>
            <p:nvPr/>
          </p:nvSpPr>
          <p:spPr bwMode="auto">
            <a:xfrm>
              <a:off x="3430" y="1772"/>
              <a:ext cx="31" cy="34"/>
            </a:xfrm>
            <a:custGeom>
              <a:avLst/>
              <a:gdLst>
                <a:gd name="T0" fmla="*/ 5 w 21"/>
                <a:gd name="T1" fmla="*/ 0 h 23"/>
                <a:gd name="T2" fmla="*/ 10 w 21"/>
                <a:gd name="T3" fmla="*/ 21 h 23"/>
                <a:gd name="T4" fmla="*/ 7 w 21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3">
                  <a:moveTo>
                    <a:pt x="5" y="0"/>
                  </a:moveTo>
                  <a:cubicBezTo>
                    <a:pt x="2" y="5"/>
                    <a:pt x="0" y="23"/>
                    <a:pt x="10" y="21"/>
                  </a:cubicBezTo>
                  <a:cubicBezTo>
                    <a:pt x="21" y="19"/>
                    <a:pt x="7" y="5"/>
                    <a:pt x="7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08" name="Freeform 805"/>
            <p:cNvSpPr>
              <a:spLocks/>
            </p:cNvSpPr>
            <p:nvPr/>
          </p:nvSpPr>
          <p:spPr bwMode="auto">
            <a:xfrm>
              <a:off x="3373" y="1812"/>
              <a:ext cx="18" cy="23"/>
            </a:xfrm>
            <a:custGeom>
              <a:avLst/>
              <a:gdLst>
                <a:gd name="T0" fmla="*/ 2 w 12"/>
                <a:gd name="T1" fmla="*/ 0 h 16"/>
                <a:gd name="T2" fmla="*/ 5 w 12"/>
                <a:gd name="T3" fmla="*/ 15 h 16"/>
                <a:gd name="T4" fmla="*/ 2 w 12"/>
                <a:gd name="T5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6">
                  <a:moveTo>
                    <a:pt x="2" y="0"/>
                  </a:moveTo>
                  <a:cubicBezTo>
                    <a:pt x="0" y="3"/>
                    <a:pt x="0" y="16"/>
                    <a:pt x="5" y="15"/>
                  </a:cubicBezTo>
                  <a:cubicBezTo>
                    <a:pt x="12" y="15"/>
                    <a:pt x="2" y="3"/>
                    <a:pt x="2" y="1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09" name="Freeform 806"/>
            <p:cNvSpPr>
              <a:spLocks/>
            </p:cNvSpPr>
            <p:nvPr/>
          </p:nvSpPr>
          <p:spPr bwMode="auto">
            <a:xfrm>
              <a:off x="3419" y="1951"/>
              <a:ext cx="27" cy="38"/>
            </a:xfrm>
            <a:custGeom>
              <a:avLst/>
              <a:gdLst>
                <a:gd name="T0" fmla="*/ 7 w 18"/>
                <a:gd name="T1" fmla="*/ 0 h 25"/>
                <a:gd name="T2" fmla="*/ 10 w 18"/>
                <a:gd name="T3" fmla="*/ 25 h 25"/>
                <a:gd name="T4" fmla="*/ 6 w 18"/>
                <a:gd name="T5" fmla="*/ 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5">
                  <a:moveTo>
                    <a:pt x="7" y="0"/>
                  </a:moveTo>
                  <a:cubicBezTo>
                    <a:pt x="0" y="0"/>
                    <a:pt x="2" y="22"/>
                    <a:pt x="10" y="25"/>
                  </a:cubicBezTo>
                  <a:cubicBezTo>
                    <a:pt x="18" y="18"/>
                    <a:pt x="5" y="9"/>
                    <a:pt x="6" y="2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10" name="Freeform 807"/>
            <p:cNvSpPr>
              <a:spLocks/>
            </p:cNvSpPr>
            <p:nvPr/>
          </p:nvSpPr>
          <p:spPr bwMode="auto">
            <a:xfrm>
              <a:off x="3446" y="1858"/>
              <a:ext cx="25" cy="32"/>
            </a:xfrm>
            <a:custGeom>
              <a:avLst/>
              <a:gdLst>
                <a:gd name="T0" fmla="*/ 2 w 17"/>
                <a:gd name="T1" fmla="*/ 1 h 22"/>
                <a:gd name="T2" fmla="*/ 2 w 17"/>
                <a:gd name="T3" fmla="*/ 7 h 22"/>
                <a:gd name="T4" fmla="*/ 8 w 17"/>
                <a:gd name="T5" fmla="*/ 22 h 22"/>
                <a:gd name="T6" fmla="*/ 2 w 17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2">
                  <a:moveTo>
                    <a:pt x="2" y="1"/>
                  </a:moveTo>
                  <a:cubicBezTo>
                    <a:pt x="0" y="0"/>
                    <a:pt x="1" y="4"/>
                    <a:pt x="2" y="7"/>
                  </a:cubicBezTo>
                  <a:cubicBezTo>
                    <a:pt x="2" y="10"/>
                    <a:pt x="2" y="22"/>
                    <a:pt x="8" y="22"/>
                  </a:cubicBezTo>
                  <a:cubicBezTo>
                    <a:pt x="17" y="21"/>
                    <a:pt x="1" y="5"/>
                    <a:pt x="2" y="1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11" name="Freeform 808"/>
            <p:cNvSpPr>
              <a:spLocks/>
            </p:cNvSpPr>
            <p:nvPr/>
          </p:nvSpPr>
          <p:spPr bwMode="auto">
            <a:xfrm>
              <a:off x="3519" y="1902"/>
              <a:ext cx="18" cy="17"/>
            </a:xfrm>
            <a:custGeom>
              <a:avLst/>
              <a:gdLst>
                <a:gd name="T0" fmla="*/ 1 w 12"/>
                <a:gd name="T1" fmla="*/ 1 h 11"/>
                <a:gd name="T2" fmla="*/ 6 w 12"/>
                <a:gd name="T3" fmla="*/ 11 h 11"/>
                <a:gd name="T4" fmla="*/ 1 w 12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1">
                  <a:moveTo>
                    <a:pt x="1" y="1"/>
                  </a:moveTo>
                  <a:cubicBezTo>
                    <a:pt x="0" y="2"/>
                    <a:pt x="3" y="11"/>
                    <a:pt x="6" y="11"/>
                  </a:cubicBezTo>
                  <a:cubicBezTo>
                    <a:pt x="12" y="11"/>
                    <a:pt x="5" y="1"/>
                    <a:pt x="1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12" name="Freeform 809"/>
            <p:cNvSpPr>
              <a:spLocks/>
            </p:cNvSpPr>
            <p:nvPr/>
          </p:nvSpPr>
          <p:spPr bwMode="auto">
            <a:xfrm>
              <a:off x="3520" y="1834"/>
              <a:ext cx="20" cy="27"/>
            </a:xfrm>
            <a:custGeom>
              <a:avLst/>
              <a:gdLst>
                <a:gd name="T0" fmla="*/ 8 w 13"/>
                <a:gd name="T1" fmla="*/ 1 h 18"/>
                <a:gd name="T2" fmla="*/ 1 w 13"/>
                <a:gd name="T3" fmla="*/ 10 h 18"/>
                <a:gd name="T4" fmla="*/ 13 w 13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8">
                  <a:moveTo>
                    <a:pt x="8" y="1"/>
                  </a:moveTo>
                  <a:cubicBezTo>
                    <a:pt x="9" y="0"/>
                    <a:pt x="0" y="6"/>
                    <a:pt x="1" y="10"/>
                  </a:cubicBezTo>
                  <a:cubicBezTo>
                    <a:pt x="4" y="18"/>
                    <a:pt x="13" y="5"/>
                    <a:pt x="13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13" name="Freeform 810"/>
            <p:cNvSpPr>
              <a:spLocks/>
            </p:cNvSpPr>
            <p:nvPr/>
          </p:nvSpPr>
          <p:spPr bwMode="auto">
            <a:xfrm>
              <a:off x="3517" y="1742"/>
              <a:ext cx="11" cy="12"/>
            </a:xfrm>
            <a:custGeom>
              <a:avLst/>
              <a:gdLst>
                <a:gd name="T0" fmla="*/ 4 w 7"/>
                <a:gd name="T1" fmla="*/ 3 h 8"/>
                <a:gd name="T2" fmla="*/ 4 w 7"/>
                <a:gd name="T3" fmla="*/ 1 h 8"/>
                <a:gd name="T4" fmla="*/ 3 w 7"/>
                <a:gd name="T5" fmla="*/ 8 h 8"/>
                <a:gd name="T6" fmla="*/ 5 w 7"/>
                <a:gd name="T7" fmla="*/ 0 h 8"/>
                <a:gd name="T8" fmla="*/ 0 w 7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4" y="3"/>
                  </a:moveTo>
                  <a:cubicBezTo>
                    <a:pt x="4" y="2"/>
                    <a:pt x="4" y="1"/>
                    <a:pt x="4" y="1"/>
                  </a:cubicBezTo>
                  <a:cubicBezTo>
                    <a:pt x="2" y="3"/>
                    <a:pt x="2" y="6"/>
                    <a:pt x="3" y="8"/>
                  </a:cubicBezTo>
                  <a:cubicBezTo>
                    <a:pt x="6" y="7"/>
                    <a:pt x="7" y="2"/>
                    <a:pt x="5" y="0"/>
                  </a:cubicBezTo>
                  <a:cubicBezTo>
                    <a:pt x="3" y="0"/>
                    <a:pt x="1" y="1"/>
                    <a:pt x="0" y="4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14" name="Freeform 811"/>
            <p:cNvSpPr>
              <a:spLocks/>
            </p:cNvSpPr>
            <p:nvPr/>
          </p:nvSpPr>
          <p:spPr bwMode="auto">
            <a:xfrm>
              <a:off x="3737" y="2255"/>
              <a:ext cx="21" cy="43"/>
            </a:xfrm>
            <a:custGeom>
              <a:avLst/>
              <a:gdLst>
                <a:gd name="T0" fmla="*/ 9 w 14"/>
                <a:gd name="T1" fmla="*/ 2 h 29"/>
                <a:gd name="T2" fmla="*/ 8 w 14"/>
                <a:gd name="T3" fmla="*/ 27 h 29"/>
                <a:gd name="T4" fmla="*/ 13 w 14"/>
                <a:gd name="T5" fmla="*/ 17 h 29"/>
                <a:gd name="T6" fmla="*/ 10 w 14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9">
                  <a:moveTo>
                    <a:pt x="9" y="2"/>
                  </a:moveTo>
                  <a:cubicBezTo>
                    <a:pt x="5" y="5"/>
                    <a:pt x="0" y="24"/>
                    <a:pt x="8" y="27"/>
                  </a:cubicBezTo>
                  <a:cubicBezTo>
                    <a:pt x="14" y="29"/>
                    <a:pt x="14" y="21"/>
                    <a:pt x="13" y="17"/>
                  </a:cubicBezTo>
                  <a:cubicBezTo>
                    <a:pt x="12" y="11"/>
                    <a:pt x="6" y="7"/>
                    <a:pt x="10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15" name="Freeform 812"/>
            <p:cNvSpPr>
              <a:spLocks/>
            </p:cNvSpPr>
            <p:nvPr/>
          </p:nvSpPr>
          <p:spPr bwMode="auto">
            <a:xfrm>
              <a:off x="3905" y="2311"/>
              <a:ext cx="23" cy="31"/>
            </a:xfrm>
            <a:custGeom>
              <a:avLst/>
              <a:gdLst>
                <a:gd name="T0" fmla="*/ 14 w 15"/>
                <a:gd name="T1" fmla="*/ 8 h 21"/>
                <a:gd name="T2" fmla="*/ 12 w 15"/>
                <a:gd name="T3" fmla="*/ 21 h 21"/>
                <a:gd name="T4" fmla="*/ 14 w 15"/>
                <a:gd name="T5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21">
                  <a:moveTo>
                    <a:pt x="14" y="8"/>
                  </a:moveTo>
                  <a:cubicBezTo>
                    <a:pt x="14" y="0"/>
                    <a:pt x="0" y="19"/>
                    <a:pt x="12" y="21"/>
                  </a:cubicBezTo>
                  <a:cubicBezTo>
                    <a:pt x="15" y="17"/>
                    <a:pt x="14" y="9"/>
                    <a:pt x="14" y="4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16" name="Freeform 813"/>
            <p:cNvSpPr>
              <a:spLocks/>
            </p:cNvSpPr>
            <p:nvPr/>
          </p:nvSpPr>
          <p:spPr bwMode="auto">
            <a:xfrm>
              <a:off x="3923" y="2390"/>
              <a:ext cx="12" cy="28"/>
            </a:xfrm>
            <a:custGeom>
              <a:avLst/>
              <a:gdLst>
                <a:gd name="T0" fmla="*/ 5 w 8"/>
                <a:gd name="T1" fmla="*/ 0 h 19"/>
                <a:gd name="T2" fmla="*/ 1 w 8"/>
                <a:gd name="T3" fmla="*/ 10 h 19"/>
                <a:gd name="T4" fmla="*/ 8 w 8"/>
                <a:gd name="T5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9">
                  <a:moveTo>
                    <a:pt x="5" y="0"/>
                  </a:moveTo>
                  <a:cubicBezTo>
                    <a:pt x="4" y="3"/>
                    <a:pt x="0" y="7"/>
                    <a:pt x="1" y="10"/>
                  </a:cubicBezTo>
                  <a:cubicBezTo>
                    <a:pt x="3" y="19"/>
                    <a:pt x="8" y="6"/>
                    <a:pt x="8" y="2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17" name="Freeform 814"/>
            <p:cNvSpPr>
              <a:spLocks/>
            </p:cNvSpPr>
            <p:nvPr/>
          </p:nvSpPr>
          <p:spPr bwMode="auto">
            <a:xfrm>
              <a:off x="3949" y="2431"/>
              <a:ext cx="16" cy="33"/>
            </a:xfrm>
            <a:custGeom>
              <a:avLst/>
              <a:gdLst>
                <a:gd name="T0" fmla="*/ 9 w 11"/>
                <a:gd name="T1" fmla="*/ 1 h 22"/>
                <a:gd name="T2" fmla="*/ 7 w 11"/>
                <a:gd name="T3" fmla="*/ 1 h 22"/>
                <a:gd name="T4" fmla="*/ 6 w 11"/>
                <a:gd name="T5" fmla="*/ 22 h 22"/>
                <a:gd name="T6" fmla="*/ 8 w 11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2">
                  <a:moveTo>
                    <a:pt x="9" y="1"/>
                  </a:moveTo>
                  <a:cubicBezTo>
                    <a:pt x="8" y="1"/>
                    <a:pt x="8" y="1"/>
                    <a:pt x="7" y="1"/>
                  </a:cubicBezTo>
                  <a:cubicBezTo>
                    <a:pt x="4" y="5"/>
                    <a:pt x="0" y="19"/>
                    <a:pt x="6" y="22"/>
                  </a:cubicBezTo>
                  <a:cubicBezTo>
                    <a:pt x="11" y="19"/>
                    <a:pt x="8" y="5"/>
                    <a:pt x="8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18" name="Freeform 815"/>
            <p:cNvSpPr>
              <a:spLocks/>
            </p:cNvSpPr>
            <p:nvPr/>
          </p:nvSpPr>
          <p:spPr bwMode="auto">
            <a:xfrm>
              <a:off x="4041" y="2246"/>
              <a:ext cx="13" cy="35"/>
            </a:xfrm>
            <a:custGeom>
              <a:avLst/>
              <a:gdLst>
                <a:gd name="T0" fmla="*/ 5 w 9"/>
                <a:gd name="T1" fmla="*/ 4 h 24"/>
                <a:gd name="T2" fmla="*/ 7 w 9"/>
                <a:gd name="T3" fmla="*/ 24 h 24"/>
                <a:gd name="T4" fmla="*/ 7 w 9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4">
                  <a:moveTo>
                    <a:pt x="5" y="4"/>
                  </a:moveTo>
                  <a:cubicBezTo>
                    <a:pt x="0" y="2"/>
                    <a:pt x="1" y="21"/>
                    <a:pt x="7" y="24"/>
                  </a:cubicBezTo>
                  <a:cubicBezTo>
                    <a:pt x="9" y="16"/>
                    <a:pt x="0" y="7"/>
                    <a:pt x="7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19" name="Freeform 816"/>
            <p:cNvSpPr>
              <a:spLocks/>
            </p:cNvSpPr>
            <p:nvPr/>
          </p:nvSpPr>
          <p:spPr bwMode="auto">
            <a:xfrm>
              <a:off x="3824" y="2263"/>
              <a:ext cx="19" cy="35"/>
            </a:xfrm>
            <a:custGeom>
              <a:avLst/>
              <a:gdLst>
                <a:gd name="T0" fmla="*/ 2 w 13"/>
                <a:gd name="T1" fmla="*/ 2 h 23"/>
                <a:gd name="T2" fmla="*/ 1 w 13"/>
                <a:gd name="T3" fmla="*/ 0 h 23"/>
                <a:gd name="T4" fmla="*/ 7 w 13"/>
                <a:gd name="T5" fmla="*/ 21 h 23"/>
                <a:gd name="T6" fmla="*/ 3 w 13"/>
                <a:gd name="T7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3">
                  <a:moveTo>
                    <a:pt x="2" y="2"/>
                  </a:moveTo>
                  <a:cubicBezTo>
                    <a:pt x="2" y="1"/>
                    <a:pt x="2" y="1"/>
                    <a:pt x="1" y="0"/>
                  </a:cubicBezTo>
                  <a:cubicBezTo>
                    <a:pt x="0" y="5"/>
                    <a:pt x="0" y="23"/>
                    <a:pt x="7" y="21"/>
                  </a:cubicBezTo>
                  <a:cubicBezTo>
                    <a:pt x="13" y="20"/>
                    <a:pt x="3" y="6"/>
                    <a:pt x="3" y="3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20" name="Freeform 817"/>
            <p:cNvSpPr>
              <a:spLocks/>
            </p:cNvSpPr>
            <p:nvPr/>
          </p:nvSpPr>
          <p:spPr bwMode="auto">
            <a:xfrm>
              <a:off x="3804" y="2433"/>
              <a:ext cx="11" cy="27"/>
            </a:xfrm>
            <a:custGeom>
              <a:avLst/>
              <a:gdLst>
                <a:gd name="T0" fmla="*/ 5 w 7"/>
                <a:gd name="T1" fmla="*/ 1 h 18"/>
                <a:gd name="T2" fmla="*/ 5 w 7"/>
                <a:gd name="T3" fmla="*/ 18 h 18"/>
                <a:gd name="T4" fmla="*/ 2 w 7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8">
                  <a:moveTo>
                    <a:pt x="5" y="1"/>
                  </a:moveTo>
                  <a:cubicBezTo>
                    <a:pt x="1" y="3"/>
                    <a:pt x="0" y="16"/>
                    <a:pt x="5" y="18"/>
                  </a:cubicBezTo>
                  <a:cubicBezTo>
                    <a:pt x="7" y="12"/>
                    <a:pt x="4" y="5"/>
                    <a:pt x="2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21" name="Freeform 818"/>
            <p:cNvSpPr>
              <a:spLocks/>
            </p:cNvSpPr>
            <p:nvPr/>
          </p:nvSpPr>
          <p:spPr bwMode="auto">
            <a:xfrm>
              <a:off x="3769" y="2360"/>
              <a:ext cx="13" cy="27"/>
            </a:xfrm>
            <a:custGeom>
              <a:avLst/>
              <a:gdLst>
                <a:gd name="T0" fmla="*/ 1 w 9"/>
                <a:gd name="T1" fmla="*/ 0 h 18"/>
                <a:gd name="T2" fmla="*/ 7 w 9"/>
                <a:gd name="T3" fmla="*/ 18 h 18"/>
                <a:gd name="T4" fmla="*/ 4 w 9"/>
                <a:gd name="T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8">
                  <a:moveTo>
                    <a:pt x="1" y="0"/>
                  </a:moveTo>
                  <a:cubicBezTo>
                    <a:pt x="0" y="5"/>
                    <a:pt x="1" y="15"/>
                    <a:pt x="7" y="18"/>
                  </a:cubicBezTo>
                  <a:cubicBezTo>
                    <a:pt x="9" y="13"/>
                    <a:pt x="5" y="8"/>
                    <a:pt x="4" y="3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22" name="Freeform 819"/>
            <p:cNvSpPr>
              <a:spLocks/>
            </p:cNvSpPr>
            <p:nvPr/>
          </p:nvSpPr>
          <p:spPr bwMode="auto">
            <a:xfrm>
              <a:off x="3757" y="2675"/>
              <a:ext cx="16" cy="30"/>
            </a:xfrm>
            <a:custGeom>
              <a:avLst/>
              <a:gdLst>
                <a:gd name="T0" fmla="*/ 5 w 11"/>
                <a:gd name="T1" fmla="*/ 3 h 20"/>
                <a:gd name="T2" fmla="*/ 6 w 11"/>
                <a:gd name="T3" fmla="*/ 20 h 20"/>
                <a:gd name="T4" fmla="*/ 3 w 11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0">
                  <a:moveTo>
                    <a:pt x="5" y="3"/>
                  </a:moveTo>
                  <a:cubicBezTo>
                    <a:pt x="0" y="4"/>
                    <a:pt x="3" y="18"/>
                    <a:pt x="6" y="20"/>
                  </a:cubicBezTo>
                  <a:cubicBezTo>
                    <a:pt x="11" y="14"/>
                    <a:pt x="6" y="6"/>
                    <a:pt x="3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23" name="Freeform 820"/>
            <p:cNvSpPr>
              <a:spLocks/>
            </p:cNvSpPr>
            <p:nvPr/>
          </p:nvSpPr>
          <p:spPr bwMode="auto">
            <a:xfrm>
              <a:off x="3888" y="2687"/>
              <a:ext cx="14" cy="30"/>
            </a:xfrm>
            <a:custGeom>
              <a:avLst/>
              <a:gdLst>
                <a:gd name="T0" fmla="*/ 8 w 10"/>
                <a:gd name="T1" fmla="*/ 3 h 20"/>
                <a:gd name="T2" fmla="*/ 0 w 10"/>
                <a:gd name="T3" fmla="*/ 11 h 20"/>
                <a:gd name="T4" fmla="*/ 6 w 10"/>
                <a:gd name="T5" fmla="*/ 16 h 20"/>
                <a:gd name="T6" fmla="*/ 2 w 10"/>
                <a:gd name="T7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0">
                  <a:moveTo>
                    <a:pt x="8" y="3"/>
                  </a:moveTo>
                  <a:cubicBezTo>
                    <a:pt x="3" y="0"/>
                    <a:pt x="0" y="7"/>
                    <a:pt x="0" y="11"/>
                  </a:cubicBezTo>
                  <a:cubicBezTo>
                    <a:pt x="1" y="16"/>
                    <a:pt x="3" y="20"/>
                    <a:pt x="6" y="16"/>
                  </a:cubicBezTo>
                  <a:cubicBezTo>
                    <a:pt x="10" y="12"/>
                    <a:pt x="4" y="4"/>
                    <a:pt x="2" y="1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24" name="Freeform 821"/>
            <p:cNvSpPr>
              <a:spLocks/>
            </p:cNvSpPr>
            <p:nvPr/>
          </p:nvSpPr>
          <p:spPr bwMode="auto">
            <a:xfrm>
              <a:off x="3856" y="2641"/>
              <a:ext cx="15" cy="27"/>
            </a:xfrm>
            <a:custGeom>
              <a:avLst/>
              <a:gdLst>
                <a:gd name="T0" fmla="*/ 2 w 10"/>
                <a:gd name="T1" fmla="*/ 3 h 18"/>
                <a:gd name="T2" fmla="*/ 1 w 10"/>
                <a:gd name="T3" fmla="*/ 11 h 18"/>
                <a:gd name="T4" fmla="*/ 10 w 10"/>
                <a:gd name="T5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8">
                  <a:moveTo>
                    <a:pt x="2" y="3"/>
                  </a:moveTo>
                  <a:cubicBezTo>
                    <a:pt x="1" y="0"/>
                    <a:pt x="0" y="10"/>
                    <a:pt x="1" y="11"/>
                  </a:cubicBezTo>
                  <a:cubicBezTo>
                    <a:pt x="5" y="18"/>
                    <a:pt x="10" y="14"/>
                    <a:pt x="10" y="8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25" name="Freeform 822"/>
            <p:cNvSpPr>
              <a:spLocks/>
            </p:cNvSpPr>
            <p:nvPr/>
          </p:nvSpPr>
          <p:spPr bwMode="auto">
            <a:xfrm>
              <a:off x="3999" y="2671"/>
              <a:ext cx="11" cy="26"/>
            </a:xfrm>
            <a:custGeom>
              <a:avLst/>
              <a:gdLst>
                <a:gd name="T0" fmla="*/ 5 w 7"/>
                <a:gd name="T1" fmla="*/ 5 h 18"/>
                <a:gd name="T2" fmla="*/ 2 w 7"/>
                <a:gd name="T3" fmla="*/ 18 h 18"/>
                <a:gd name="T4" fmla="*/ 5 w 7"/>
                <a:gd name="T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8">
                  <a:moveTo>
                    <a:pt x="5" y="5"/>
                  </a:moveTo>
                  <a:cubicBezTo>
                    <a:pt x="1" y="0"/>
                    <a:pt x="0" y="15"/>
                    <a:pt x="2" y="18"/>
                  </a:cubicBezTo>
                  <a:cubicBezTo>
                    <a:pt x="7" y="16"/>
                    <a:pt x="5" y="7"/>
                    <a:pt x="5" y="3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26" name="Freeform 823"/>
            <p:cNvSpPr>
              <a:spLocks/>
            </p:cNvSpPr>
            <p:nvPr/>
          </p:nvSpPr>
          <p:spPr bwMode="auto">
            <a:xfrm>
              <a:off x="4146" y="2700"/>
              <a:ext cx="9" cy="33"/>
            </a:xfrm>
            <a:custGeom>
              <a:avLst/>
              <a:gdLst>
                <a:gd name="T0" fmla="*/ 6 w 6"/>
                <a:gd name="T1" fmla="*/ 11 h 22"/>
                <a:gd name="T2" fmla="*/ 3 w 6"/>
                <a:gd name="T3" fmla="*/ 22 h 22"/>
                <a:gd name="T4" fmla="*/ 4 w 6"/>
                <a:gd name="T5" fmla="*/ 21 h 22"/>
                <a:gd name="T6" fmla="*/ 5 w 6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2">
                  <a:moveTo>
                    <a:pt x="6" y="11"/>
                  </a:moveTo>
                  <a:cubicBezTo>
                    <a:pt x="0" y="8"/>
                    <a:pt x="1" y="19"/>
                    <a:pt x="3" y="22"/>
                  </a:cubicBezTo>
                  <a:cubicBezTo>
                    <a:pt x="3" y="22"/>
                    <a:pt x="4" y="22"/>
                    <a:pt x="4" y="21"/>
                  </a:cubicBezTo>
                  <a:cubicBezTo>
                    <a:pt x="6" y="15"/>
                    <a:pt x="5" y="7"/>
                    <a:pt x="5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27" name="Freeform 824"/>
            <p:cNvSpPr>
              <a:spLocks/>
            </p:cNvSpPr>
            <p:nvPr/>
          </p:nvSpPr>
          <p:spPr bwMode="auto">
            <a:xfrm>
              <a:off x="3489" y="2449"/>
              <a:ext cx="48" cy="63"/>
            </a:xfrm>
            <a:custGeom>
              <a:avLst/>
              <a:gdLst>
                <a:gd name="T0" fmla="*/ 13 w 32"/>
                <a:gd name="T1" fmla="*/ 7 h 42"/>
                <a:gd name="T2" fmla="*/ 8 w 32"/>
                <a:gd name="T3" fmla="*/ 33 h 42"/>
                <a:gd name="T4" fmla="*/ 28 w 32"/>
                <a:gd name="T5" fmla="*/ 33 h 42"/>
                <a:gd name="T6" fmla="*/ 7 w 32"/>
                <a:gd name="T7" fmla="*/ 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42">
                  <a:moveTo>
                    <a:pt x="13" y="7"/>
                  </a:moveTo>
                  <a:cubicBezTo>
                    <a:pt x="0" y="0"/>
                    <a:pt x="3" y="27"/>
                    <a:pt x="8" y="33"/>
                  </a:cubicBezTo>
                  <a:cubicBezTo>
                    <a:pt x="14" y="40"/>
                    <a:pt x="24" y="42"/>
                    <a:pt x="28" y="33"/>
                  </a:cubicBezTo>
                  <a:cubicBezTo>
                    <a:pt x="32" y="23"/>
                    <a:pt x="16" y="2"/>
                    <a:pt x="7" y="9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28" name="Freeform 825"/>
            <p:cNvSpPr>
              <a:spLocks/>
            </p:cNvSpPr>
            <p:nvPr/>
          </p:nvSpPr>
          <p:spPr bwMode="auto">
            <a:xfrm>
              <a:off x="3470" y="2516"/>
              <a:ext cx="55" cy="60"/>
            </a:xfrm>
            <a:custGeom>
              <a:avLst/>
              <a:gdLst>
                <a:gd name="T0" fmla="*/ 7 w 37"/>
                <a:gd name="T1" fmla="*/ 10 h 40"/>
                <a:gd name="T2" fmla="*/ 24 w 37"/>
                <a:gd name="T3" fmla="*/ 32 h 40"/>
                <a:gd name="T4" fmla="*/ 11 w 37"/>
                <a:gd name="T5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0">
                  <a:moveTo>
                    <a:pt x="7" y="10"/>
                  </a:moveTo>
                  <a:cubicBezTo>
                    <a:pt x="0" y="19"/>
                    <a:pt x="16" y="40"/>
                    <a:pt x="24" y="32"/>
                  </a:cubicBezTo>
                  <a:cubicBezTo>
                    <a:pt x="37" y="21"/>
                    <a:pt x="11" y="0"/>
                    <a:pt x="11" y="14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29" name="Freeform 826"/>
            <p:cNvSpPr>
              <a:spLocks/>
            </p:cNvSpPr>
            <p:nvPr/>
          </p:nvSpPr>
          <p:spPr bwMode="auto">
            <a:xfrm>
              <a:off x="3529" y="2524"/>
              <a:ext cx="51" cy="71"/>
            </a:xfrm>
            <a:custGeom>
              <a:avLst/>
              <a:gdLst>
                <a:gd name="T0" fmla="*/ 14 w 34"/>
                <a:gd name="T1" fmla="*/ 14 h 48"/>
                <a:gd name="T2" fmla="*/ 13 w 34"/>
                <a:gd name="T3" fmla="*/ 41 h 48"/>
                <a:gd name="T4" fmla="*/ 5 w 34"/>
                <a:gd name="T5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48">
                  <a:moveTo>
                    <a:pt x="14" y="14"/>
                  </a:moveTo>
                  <a:cubicBezTo>
                    <a:pt x="0" y="15"/>
                    <a:pt x="0" y="36"/>
                    <a:pt x="13" y="41"/>
                  </a:cubicBezTo>
                  <a:cubicBezTo>
                    <a:pt x="34" y="48"/>
                    <a:pt x="22" y="0"/>
                    <a:pt x="5" y="17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30" name="Freeform 827"/>
            <p:cNvSpPr>
              <a:spLocks/>
            </p:cNvSpPr>
            <p:nvPr/>
          </p:nvSpPr>
          <p:spPr bwMode="auto">
            <a:xfrm>
              <a:off x="3394" y="2293"/>
              <a:ext cx="49" cy="49"/>
            </a:xfrm>
            <a:custGeom>
              <a:avLst/>
              <a:gdLst>
                <a:gd name="T0" fmla="*/ 22 w 33"/>
                <a:gd name="T1" fmla="*/ 5 h 33"/>
                <a:gd name="T2" fmla="*/ 20 w 33"/>
                <a:gd name="T3" fmla="*/ 0 h 33"/>
                <a:gd name="T4" fmla="*/ 19 w 33"/>
                <a:gd name="T5" fmla="*/ 32 h 33"/>
                <a:gd name="T6" fmla="*/ 29 w 33"/>
                <a:gd name="T7" fmla="*/ 9 h 33"/>
                <a:gd name="T8" fmla="*/ 12 w 33"/>
                <a:gd name="T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2" y="5"/>
                  </a:moveTo>
                  <a:cubicBezTo>
                    <a:pt x="21" y="3"/>
                    <a:pt x="21" y="1"/>
                    <a:pt x="20" y="0"/>
                  </a:cubicBezTo>
                  <a:cubicBezTo>
                    <a:pt x="8" y="5"/>
                    <a:pt x="0" y="33"/>
                    <a:pt x="19" y="32"/>
                  </a:cubicBezTo>
                  <a:cubicBezTo>
                    <a:pt x="27" y="32"/>
                    <a:pt x="33" y="16"/>
                    <a:pt x="29" y="9"/>
                  </a:cubicBezTo>
                  <a:cubicBezTo>
                    <a:pt x="24" y="0"/>
                    <a:pt x="13" y="5"/>
                    <a:pt x="12" y="14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31" name="Freeform 828"/>
            <p:cNvSpPr>
              <a:spLocks/>
            </p:cNvSpPr>
            <p:nvPr/>
          </p:nvSpPr>
          <p:spPr bwMode="auto">
            <a:xfrm>
              <a:off x="3334" y="2119"/>
              <a:ext cx="55" cy="46"/>
            </a:xfrm>
            <a:custGeom>
              <a:avLst/>
              <a:gdLst>
                <a:gd name="T0" fmla="*/ 11 w 37"/>
                <a:gd name="T1" fmla="*/ 7 h 31"/>
                <a:gd name="T2" fmla="*/ 19 w 37"/>
                <a:gd name="T3" fmla="*/ 30 h 31"/>
                <a:gd name="T4" fmla="*/ 7 w 37"/>
                <a:gd name="T5" fmla="*/ 1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1">
                  <a:moveTo>
                    <a:pt x="11" y="7"/>
                  </a:moveTo>
                  <a:cubicBezTo>
                    <a:pt x="0" y="4"/>
                    <a:pt x="8" y="31"/>
                    <a:pt x="19" y="30"/>
                  </a:cubicBezTo>
                  <a:cubicBezTo>
                    <a:pt x="37" y="27"/>
                    <a:pt x="17" y="0"/>
                    <a:pt x="7" y="14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32" name="Freeform 829"/>
            <p:cNvSpPr>
              <a:spLocks/>
            </p:cNvSpPr>
            <p:nvPr/>
          </p:nvSpPr>
          <p:spPr bwMode="auto">
            <a:xfrm>
              <a:off x="3609" y="2650"/>
              <a:ext cx="81" cy="90"/>
            </a:xfrm>
            <a:custGeom>
              <a:avLst/>
              <a:gdLst>
                <a:gd name="T0" fmla="*/ 10 w 54"/>
                <a:gd name="T1" fmla="*/ 28 h 61"/>
                <a:gd name="T2" fmla="*/ 1 w 54"/>
                <a:gd name="T3" fmla="*/ 41 h 61"/>
                <a:gd name="T4" fmla="*/ 20 w 54"/>
                <a:gd name="T5" fmla="*/ 57 h 61"/>
                <a:gd name="T6" fmla="*/ 6 w 54"/>
                <a:gd name="T7" fmla="*/ 3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61">
                  <a:moveTo>
                    <a:pt x="10" y="28"/>
                  </a:moveTo>
                  <a:cubicBezTo>
                    <a:pt x="5" y="23"/>
                    <a:pt x="1" y="36"/>
                    <a:pt x="1" y="41"/>
                  </a:cubicBezTo>
                  <a:cubicBezTo>
                    <a:pt x="0" y="51"/>
                    <a:pt x="9" y="61"/>
                    <a:pt x="20" y="57"/>
                  </a:cubicBezTo>
                  <a:cubicBezTo>
                    <a:pt x="54" y="45"/>
                    <a:pt x="2" y="0"/>
                    <a:pt x="6" y="39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33" name="Freeform 830"/>
            <p:cNvSpPr>
              <a:spLocks/>
            </p:cNvSpPr>
            <p:nvPr/>
          </p:nvSpPr>
          <p:spPr bwMode="auto">
            <a:xfrm>
              <a:off x="3685" y="2702"/>
              <a:ext cx="40" cy="43"/>
            </a:xfrm>
            <a:custGeom>
              <a:avLst/>
              <a:gdLst>
                <a:gd name="T0" fmla="*/ 10 w 27"/>
                <a:gd name="T1" fmla="*/ 17 h 29"/>
                <a:gd name="T2" fmla="*/ 8 w 27"/>
                <a:gd name="T3" fmla="*/ 17 h 29"/>
                <a:gd name="T4" fmla="*/ 25 w 27"/>
                <a:gd name="T5" fmla="*/ 16 h 29"/>
                <a:gd name="T6" fmla="*/ 4 w 27"/>
                <a:gd name="T7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9">
                  <a:moveTo>
                    <a:pt x="10" y="17"/>
                  </a:moveTo>
                  <a:cubicBezTo>
                    <a:pt x="8" y="16"/>
                    <a:pt x="8" y="16"/>
                    <a:pt x="8" y="17"/>
                  </a:cubicBezTo>
                  <a:cubicBezTo>
                    <a:pt x="13" y="24"/>
                    <a:pt x="27" y="29"/>
                    <a:pt x="25" y="16"/>
                  </a:cubicBezTo>
                  <a:cubicBezTo>
                    <a:pt x="24" y="3"/>
                    <a:pt x="0" y="0"/>
                    <a:pt x="4" y="17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34" name="Freeform 831"/>
            <p:cNvSpPr>
              <a:spLocks/>
            </p:cNvSpPr>
            <p:nvPr/>
          </p:nvSpPr>
          <p:spPr bwMode="auto">
            <a:xfrm>
              <a:off x="3714" y="2794"/>
              <a:ext cx="58" cy="64"/>
            </a:xfrm>
            <a:custGeom>
              <a:avLst/>
              <a:gdLst>
                <a:gd name="T0" fmla="*/ 5 w 39"/>
                <a:gd name="T1" fmla="*/ 20 h 43"/>
                <a:gd name="T2" fmla="*/ 2 w 39"/>
                <a:gd name="T3" fmla="*/ 19 h 43"/>
                <a:gd name="T4" fmla="*/ 28 w 39"/>
                <a:gd name="T5" fmla="*/ 30 h 43"/>
                <a:gd name="T6" fmla="*/ 5 w 39"/>
                <a:gd name="T7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3">
                  <a:moveTo>
                    <a:pt x="5" y="20"/>
                  </a:moveTo>
                  <a:cubicBezTo>
                    <a:pt x="4" y="19"/>
                    <a:pt x="3" y="19"/>
                    <a:pt x="2" y="19"/>
                  </a:cubicBezTo>
                  <a:cubicBezTo>
                    <a:pt x="3" y="31"/>
                    <a:pt x="21" y="43"/>
                    <a:pt x="28" y="30"/>
                  </a:cubicBezTo>
                  <a:cubicBezTo>
                    <a:pt x="39" y="10"/>
                    <a:pt x="0" y="0"/>
                    <a:pt x="5" y="21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35" name="Freeform 832"/>
            <p:cNvSpPr>
              <a:spLocks/>
            </p:cNvSpPr>
            <p:nvPr/>
          </p:nvSpPr>
          <p:spPr bwMode="auto">
            <a:xfrm>
              <a:off x="3834" y="2787"/>
              <a:ext cx="55" cy="58"/>
            </a:xfrm>
            <a:custGeom>
              <a:avLst/>
              <a:gdLst>
                <a:gd name="T0" fmla="*/ 12 w 37"/>
                <a:gd name="T1" fmla="*/ 14 h 39"/>
                <a:gd name="T2" fmla="*/ 9 w 37"/>
                <a:gd name="T3" fmla="*/ 13 h 39"/>
                <a:gd name="T4" fmla="*/ 30 w 37"/>
                <a:gd name="T5" fmla="*/ 21 h 39"/>
                <a:gd name="T6" fmla="*/ 13 w 37"/>
                <a:gd name="T7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39">
                  <a:moveTo>
                    <a:pt x="12" y="14"/>
                  </a:moveTo>
                  <a:cubicBezTo>
                    <a:pt x="11" y="13"/>
                    <a:pt x="10" y="13"/>
                    <a:pt x="9" y="13"/>
                  </a:cubicBezTo>
                  <a:cubicBezTo>
                    <a:pt x="3" y="27"/>
                    <a:pt x="24" y="39"/>
                    <a:pt x="30" y="21"/>
                  </a:cubicBezTo>
                  <a:cubicBezTo>
                    <a:pt x="37" y="0"/>
                    <a:pt x="0" y="2"/>
                    <a:pt x="13" y="29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36" name="Freeform 833"/>
            <p:cNvSpPr>
              <a:spLocks/>
            </p:cNvSpPr>
            <p:nvPr/>
          </p:nvSpPr>
          <p:spPr bwMode="auto">
            <a:xfrm>
              <a:off x="3852" y="2816"/>
              <a:ext cx="70" cy="78"/>
            </a:xfrm>
            <a:custGeom>
              <a:avLst/>
              <a:gdLst>
                <a:gd name="T0" fmla="*/ 21 w 47"/>
                <a:gd name="T1" fmla="*/ 37 h 52"/>
                <a:gd name="T2" fmla="*/ 12 w 47"/>
                <a:gd name="T3" fmla="*/ 36 h 52"/>
                <a:gd name="T4" fmla="*/ 40 w 47"/>
                <a:gd name="T5" fmla="*/ 32 h 52"/>
                <a:gd name="T6" fmla="*/ 18 w 47"/>
                <a:gd name="T7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52">
                  <a:moveTo>
                    <a:pt x="21" y="37"/>
                  </a:moveTo>
                  <a:cubicBezTo>
                    <a:pt x="18" y="35"/>
                    <a:pt x="15" y="34"/>
                    <a:pt x="12" y="36"/>
                  </a:cubicBezTo>
                  <a:cubicBezTo>
                    <a:pt x="8" y="52"/>
                    <a:pt x="36" y="48"/>
                    <a:pt x="40" y="32"/>
                  </a:cubicBezTo>
                  <a:cubicBezTo>
                    <a:pt x="47" y="0"/>
                    <a:pt x="0" y="10"/>
                    <a:pt x="18" y="35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37" name="Freeform 834"/>
            <p:cNvSpPr>
              <a:spLocks/>
            </p:cNvSpPr>
            <p:nvPr/>
          </p:nvSpPr>
          <p:spPr bwMode="auto">
            <a:xfrm>
              <a:off x="3910" y="2794"/>
              <a:ext cx="24" cy="33"/>
            </a:xfrm>
            <a:custGeom>
              <a:avLst/>
              <a:gdLst>
                <a:gd name="T0" fmla="*/ 1 w 16"/>
                <a:gd name="T1" fmla="*/ 13 h 22"/>
                <a:gd name="T2" fmla="*/ 15 w 16"/>
                <a:gd name="T3" fmla="*/ 12 h 22"/>
                <a:gd name="T4" fmla="*/ 3 w 16"/>
                <a:gd name="T5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2">
                  <a:moveTo>
                    <a:pt x="1" y="13"/>
                  </a:moveTo>
                  <a:cubicBezTo>
                    <a:pt x="5" y="19"/>
                    <a:pt x="15" y="22"/>
                    <a:pt x="15" y="12"/>
                  </a:cubicBezTo>
                  <a:cubicBezTo>
                    <a:pt x="16" y="0"/>
                    <a:pt x="0" y="0"/>
                    <a:pt x="3" y="14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38" name="Freeform 835"/>
            <p:cNvSpPr>
              <a:spLocks/>
            </p:cNvSpPr>
            <p:nvPr/>
          </p:nvSpPr>
          <p:spPr bwMode="auto">
            <a:xfrm>
              <a:off x="4012" y="2800"/>
              <a:ext cx="51" cy="86"/>
            </a:xfrm>
            <a:custGeom>
              <a:avLst/>
              <a:gdLst>
                <a:gd name="T0" fmla="*/ 4 w 34"/>
                <a:gd name="T1" fmla="*/ 40 h 58"/>
                <a:gd name="T2" fmla="*/ 29 w 34"/>
                <a:gd name="T3" fmla="*/ 27 h 58"/>
                <a:gd name="T4" fmla="*/ 0 w 34"/>
                <a:gd name="T5" fmla="*/ 4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58">
                  <a:moveTo>
                    <a:pt x="4" y="40"/>
                  </a:moveTo>
                  <a:cubicBezTo>
                    <a:pt x="14" y="58"/>
                    <a:pt x="34" y="44"/>
                    <a:pt x="29" y="27"/>
                  </a:cubicBezTo>
                  <a:cubicBezTo>
                    <a:pt x="21" y="0"/>
                    <a:pt x="0" y="34"/>
                    <a:pt x="0" y="47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39" name="Freeform 836"/>
            <p:cNvSpPr>
              <a:spLocks/>
            </p:cNvSpPr>
            <p:nvPr/>
          </p:nvSpPr>
          <p:spPr bwMode="auto">
            <a:xfrm>
              <a:off x="4079" y="2816"/>
              <a:ext cx="64" cy="95"/>
            </a:xfrm>
            <a:custGeom>
              <a:avLst/>
              <a:gdLst>
                <a:gd name="T0" fmla="*/ 13 w 43"/>
                <a:gd name="T1" fmla="*/ 25 h 64"/>
                <a:gd name="T2" fmla="*/ 22 w 43"/>
                <a:gd name="T3" fmla="*/ 48 h 64"/>
                <a:gd name="T4" fmla="*/ 5 w 43"/>
                <a:gd name="T5" fmla="*/ 3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64">
                  <a:moveTo>
                    <a:pt x="13" y="25"/>
                  </a:moveTo>
                  <a:cubicBezTo>
                    <a:pt x="0" y="19"/>
                    <a:pt x="1" y="64"/>
                    <a:pt x="22" y="48"/>
                  </a:cubicBezTo>
                  <a:cubicBezTo>
                    <a:pt x="43" y="31"/>
                    <a:pt x="6" y="0"/>
                    <a:pt x="5" y="35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0" name="Freeform 837"/>
            <p:cNvSpPr>
              <a:spLocks/>
            </p:cNvSpPr>
            <p:nvPr/>
          </p:nvSpPr>
          <p:spPr bwMode="auto">
            <a:xfrm>
              <a:off x="4149" y="2757"/>
              <a:ext cx="63" cy="47"/>
            </a:xfrm>
            <a:custGeom>
              <a:avLst/>
              <a:gdLst>
                <a:gd name="T0" fmla="*/ 2 w 42"/>
                <a:gd name="T1" fmla="*/ 15 h 32"/>
                <a:gd name="T2" fmla="*/ 25 w 42"/>
                <a:gd name="T3" fmla="*/ 26 h 32"/>
                <a:gd name="T4" fmla="*/ 0 w 42"/>
                <a:gd name="T5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2">
                  <a:moveTo>
                    <a:pt x="2" y="15"/>
                  </a:moveTo>
                  <a:cubicBezTo>
                    <a:pt x="2" y="25"/>
                    <a:pt x="17" y="32"/>
                    <a:pt x="25" y="26"/>
                  </a:cubicBezTo>
                  <a:cubicBezTo>
                    <a:pt x="42" y="14"/>
                    <a:pt x="5" y="0"/>
                    <a:pt x="0" y="20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1" name="Freeform 838"/>
            <p:cNvSpPr>
              <a:spLocks/>
            </p:cNvSpPr>
            <p:nvPr/>
          </p:nvSpPr>
          <p:spPr bwMode="auto">
            <a:xfrm>
              <a:off x="4239" y="2729"/>
              <a:ext cx="56" cy="49"/>
            </a:xfrm>
            <a:custGeom>
              <a:avLst/>
              <a:gdLst>
                <a:gd name="T0" fmla="*/ 9 w 38"/>
                <a:gd name="T1" fmla="*/ 10 h 33"/>
                <a:gd name="T2" fmla="*/ 7 w 38"/>
                <a:gd name="T3" fmla="*/ 33 h 33"/>
                <a:gd name="T4" fmla="*/ 26 w 38"/>
                <a:gd name="T5" fmla="*/ 6 h 33"/>
                <a:gd name="T6" fmla="*/ 10 w 38"/>
                <a:gd name="T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3">
                  <a:moveTo>
                    <a:pt x="9" y="10"/>
                  </a:moveTo>
                  <a:cubicBezTo>
                    <a:pt x="1" y="16"/>
                    <a:pt x="0" y="26"/>
                    <a:pt x="7" y="33"/>
                  </a:cubicBezTo>
                  <a:cubicBezTo>
                    <a:pt x="15" y="32"/>
                    <a:pt x="38" y="16"/>
                    <a:pt x="26" y="6"/>
                  </a:cubicBezTo>
                  <a:cubicBezTo>
                    <a:pt x="19" y="0"/>
                    <a:pt x="12" y="11"/>
                    <a:pt x="10" y="17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2" name="Freeform 839"/>
            <p:cNvSpPr>
              <a:spLocks/>
            </p:cNvSpPr>
            <p:nvPr/>
          </p:nvSpPr>
          <p:spPr bwMode="auto">
            <a:xfrm>
              <a:off x="4204" y="2767"/>
              <a:ext cx="48" cy="80"/>
            </a:xfrm>
            <a:custGeom>
              <a:avLst/>
              <a:gdLst>
                <a:gd name="T0" fmla="*/ 6 w 32"/>
                <a:gd name="T1" fmla="*/ 33 h 54"/>
                <a:gd name="T2" fmla="*/ 15 w 32"/>
                <a:gd name="T3" fmla="*/ 47 h 54"/>
                <a:gd name="T4" fmla="*/ 7 w 32"/>
                <a:gd name="T5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54">
                  <a:moveTo>
                    <a:pt x="6" y="33"/>
                  </a:moveTo>
                  <a:cubicBezTo>
                    <a:pt x="0" y="36"/>
                    <a:pt x="2" y="54"/>
                    <a:pt x="15" y="47"/>
                  </a:cubicBezTo>
                  <a:cubicBezTo>
                    <a:pt x="32" y="39"/>
                    <a:pt x="23" y="0"/>
                    <a:pt x="7" y="35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3" name="Freeform 840"/>
            <p:cNvSpPr>
              <a:spLocks/>
            </p:cNvSpPr>
            <p:nvPr/>
          </p:nvSpPr>
          <p:spPr bwMode="auto">
            <a:xfrm>
              <a:off x="4368" y="1727"/>
              <a:ext cx="37" cy="56"/>
            </a:xfrm>
            <a:custGeom>
              <a:avLst/>
              <a:gdLst>
                <a:gd name="T0" fmla="*/ 9 w 25"/>
                <a:gd name="T1" fmla="*/ 10 h 38"/>
                <a:gd name="T2" fmla="*/ 7 w 25"/>
                <a:gd name="T3" fmla="*/ 31 h 38"/>
                <a:gd name="T4" fmla="*/ 3 w 25"/>
                <a:gd name="T5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38">
                  <a:moveTo>
                    <a:pt x="9" y="10"/>
                  </a:moveTo>
                  <a:cubicBezTo>
                    <a:pt x="0" y="11"/>
                    <a:pt x="0" y="27"/>
                    <a:pt x="7" y="31"/>
                  </a:cubicBezTo>
                  <a:cubicBezTo>
                    <a:pt x="22" y="38"/>
                    <a:pt x="25" y="0"/>
                    <a:pt x="3" y="12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4" name="Freeform 841"/>
            <p:cNvSpPr>
              <a:spLocks/>
            </p:cNvSpPr>
            <p:nvPr/>
          </p:nvSpPr>
          <p:spPr bwMode="auto">
            <a:xfrm>
              <a:off x="4359" y="1706"/>
              <a:ext cx="37" cy="31"/>
            </a:xfrm>
            <a:custGeom>
              <a:avLst/>
              <a:gdLst>
                <a:gd name="T0" fmla="*/ 15 w 25"/>
                <a:gd name="T1" fmla="*/ 2 h 21"/>
                <a:gd name="T2" fmla="*/ 13 w 25"/>
                <a:gd name="T3" fmla="*/ 1 h 21"/>
                <a:gd name="T4" fmla="*/ 14 w 25"/>
                <a:gd name="T5" fmla="*/ 17 h 21"/>
                <a:gd name="T6" fmla="*/ 24 w 25"/>
                <a:gd name="T7" fmla="*/ 5 h 21"/>
                <a:gd name="T8" fmla="*/ 13 w 25"/>
                <a:gd name="T9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1">
                  <a:moveTo>
                    <a:pt x="15" y="2"/>
                  </a:moveTo>
                  <a:cubicBezTo>
                    <a:pt x="14" y="1"/>
                    <a:pt x="14" y="1"/>
                    <a:pt x="13" y="1"/>
                  </a:cubicBezTo>
                  <a:cubicBezTo>
                    <a:pt x="10" y="5"/>
                    <a:pt x="0" y="21"/>
                    <a:pt x="14" y="17"/>
                  </a:cubicBezTo>
                  <a:cubicBezTo>
                    <a:pt x="18" y="15"/>
                    <a:pt x="25" y="10"/>
                    <a:pt x="24" y="5"/>
                  </a:cubicBezTo>
                  <a:cubicBezTo>
                    <a:pt x="22" y="0"/>
                    <a:pt x="16" y="0"/>
                    <a:pt x="13" y="3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5" name="Freeform 842"/>
            <p:cNvSpPr>
              <a:spLocks/>
            </p:cNvSpPr>
            <p:nvPr/>
          </p:nvSpPr>
          <p:spPr bwMode="auto">
            <a:xfrm>
              <a:off x="4380" y="1665"/>
              <a:ext cx="9" cy="11"/>
            </a:xfrm>
            <a:custGeom>
              <a:avLst/>
              <a:gdLst>
                <a:gd name="T0" fmla="*/ 3 w 6"/>
                <a:gd name="T1" fmla="*/ 7 h 8"/>
                <a:gd name="T2" fmla="*/ 4 w 6"/>
                <a:gd name="T3" fmla="*/ 8 h 8"/>
                <a:gd name="T4" fmla="*/ 0 w 6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8">
                  <a:moveTo>
                    <a:pt x="3" y="7"/>
                  </a:moveTo>
                  <a:cubicBezTo>
                    <a:pt x="3" y="7"/>
                    <a:pt x="3" y="8"/>
                    <a:pt x="4" y="8"/>
                  </a:cubicBezTo>
                  <a:cubicBezTo>
                    <a:pt x="6" y="4"/>
                    <a:pt x="0" y="0"/>
                    <a:pt x="0" y="6"/>
                  </a:cubicBezTo>
                </a:path>
              </a:pathLst>
            </a:custGeom>
            <a:solidFill>
              <a:srgbClr val="D052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6" name="Freeform 843"/>
            <p:cNvSpPr>
              <a:spLocks/>
            </p:cNvSpPr>
            <p:nvPr/>
          </p:nvSpPr>
          <p:spPr bwMode="auto">
            <a:xfrm>
              <a:off x="3907" y="1024"/>
              <a:ext cx="58" cy="42"/>
            </a:xfrm>
            <a:custGeom>
              <a:avLst/>
              <a:gdLst>
                <a:gd name="T0" fmla="*/ 12 w 39"/>
                <a:gd name="T1" fmla="*/ 0 h 28"/>
                <a:gd name="T2" fmla="*/ 12 w 39"/>
                <a:gd name="T3" fmla="*/ 27 h 28"/>
                <a:gd name="T4" fmla="*/ 18 w 39"/>
                <a:gd name="T5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12" y="0"/>
                  </a:moveTo>
                  <a:cubicBezTo>
                    <a:pt x="4" y="3"/>
                    <a:pt x="0" y="25"/>
                    <a:pt x="12" y="27"/>
                  </a:cubicBezTo>
                  <a:cubicBezTo>
                    <a:pt x="21" y="28"/>
                    <a:pt x="39" y="3"/>
                    <a:pt x="18" y="2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7" name="Freeform 844"/>
            <p:cNvSpPr>
              <a:spLocks/>
            </p:cNvSpPr>
            <p:nvPr/>
          </p:nvSpPr>
          <p:spPr bwMode="auto">
            <a:xfrm>
              <a:off x="3861" y="1030"/>
              <a:ext cx="30" cy="42"/>
            </a:xfrm>
            <a:custGeom>
              <a:avLst/>
              <a:gdLst>
                <a:gd name="T0" fmla="*/ 12 w 20"/>
                <a:gd name="T1" fmla="*/ 5 h 28"/>
                <a:gd name="T2" fmla="*/ 1 w 20"/>
                <a:gd name="T3" fmla="*/ 14 h 28"/>
                <a:gd name="T4" fmla="*/ 19 w 20"/>
                <a:gd name="T5" fmla="*/ 2 h 28"/>
                <a:gd name="T6" fmla="*/ 8 w 20"/>
                <a:gd name="T7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8">
                  <a:moveTo>
                    <a:pt x="12" y="5"/>
                  </a:moveTo>
                  <a:cubicBezTo>
                    <a:pt x="7" y="2"/>
                    <a:pt x="0" y="8"/>
                    <a:pt x="1" y="14"/>
                  </a:cubicBezTo>
                  <a:cubicBezTo>
                    <a:pt x="5" y="28"/>
                    <a:pt x="20" y="10"/>
                    <a:pt x="19" y="2"/>
                  </a:cubicBezTo>
                  <a:cubicBezTo>
                    <a:pt x="14" y="0"/>
                    <a:pt x="10" y="4"/>
                    <a:pt x="8" y="8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8" name="Freeform 845"/>
            <p:cNvSpPr>
              <a:spLocks/>
            </p:cNvSpPr>
            <p:nvPr/>
          </p:nvSpPr>
          <p:spPr bwMode="auto">
            <a:xfrm>
              <a:off x="3992" y="1020"/>
              <a:ext cx="55" cy="46"/>
            </a:xfrm>
            <a:custGeom>
              <a:avLst/>
              <a:gdLst>
                <a:gd name="T0" fmla="*/ 4 w 37"/>
                <a:gd name="T1" fmla="*/ 15 h 31"/>
                <a:gd name="T2" fmla="*/ 21 w 37"/>
                <a:gd name="T3" fmla="*/ 27 h 31"/>
                <a:gd name="T4" fmla="*/ 3 w 37"/>
                <a:gd name="T5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1">
                  <a:moveTo>
                    <a:pt x="4" y="15"/>
                  </a:moveTo>
                  <a:cubicBezTo>
                    <a:pt x="0" y="21"/>
                    <a:pt x="13" y="31"/>
                    <a:pt x="21" y="27"/>
                  </a:cubicBezTo>
                  <a:cubicBezTo>
                    <a:pt x="37" y="18"/>
                    <a:pt x="16" y="0"/>
                    <a:pt x="3" y="2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9" name="Freeform 846"/>
            <p:cNvSpPr>
              <a:spLocks/>
            </p:cNvSpPr>
            <p:nvPr/>
          </p:nvSpPr>
          <p:spPr bwMode="auto">
            <a:xfrm>
              <a:off x="3925" y="1091"/>
              <a:ext cx="34" cy="34"/>
            </a:xfrm>
            <a:custGeom>
              <a:avLst/>
              <a:gdLst>
                <a:gd name="T0" fmla="*/ 2 w 23"/>
                <a:gd name="T1" fmla="*/ 9 h 23"/>
                <a:gd name="T2" fmla="*/ 0 w 23"/>
                <a:gd name="T3" fmla="*/ 15 h 23"/>
                <a:gd name="T4" fmla="*/ 21 w 23"/>
                <a:gd name="T5" fmla="*/ 12 h 23"/>
                <a:gd name="T6" fmla="*/ 6 w 23"/>
                <a:gd name="T7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3">
                  <a:moveTo>
                    <a:pt x="2" y="9"/>
                  </a:moveTo>
                  <a:cubicBezTo>
                    <a:pt x="0" y="11"/>
                    <a:pt x="0" y="13"/>
                    <a:pt x="0" y="15"/>
                  </a:cubicBezTo>
                  <a:cubicBezTo>
                    <a:pt x="6" y="21"/>
                    <a:pt x="19" y="23"/>
                    <a:pt x="21" y="12"/>
                  </a:cubicBezTo>
                  <a:cubicBezTo>
                    <a:pt x="23" y="0"/>
                    <a:pt x="9" y="4"/>
                    <a:pt x="6" y="12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50" name="Freeform 847"/>
            <p:cNvSpPr>
              <a:spLocks/>
            </p:cNvSpPr>
            <p:nvPr/>
          </p:nvSpPr>
          <p:spPr bwMode="auto">
            <a:xfrm>
              <a:off x="4033" y="981"/>
              <a:ext cx="46" cy="52"/>
            </a:xfrm>
            <a:custGeom>
              <a:avLst/>
              <a:gdLst>
                <a:gd name="T0" fmla="*/ 6 w 31"/>
                <a:gd name="T1" fmla="*/ 19 h 35"/>
                <a:gd name="T2" fmla="*/ 28 w 31"/>
                <a:gd name="T3" fmla="*/ 20 h 35"/>
                <a:gd name="T4" fmla="*/ 0 w 31"/>
                <a:gd name="T5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35">
                  <a:moveTo>
                    <a:pt x="6" y="19"/>
                  </a:moveTo>
                  <a:cubicBezTo>
                    <a:pt x="12" y="23"/>
                    <a:pt x="26" y="35"/>
                    <a:pt x="28" y="20"/>
                  </a:cubicBezTo>
                  <a:cubicBezTo>
                    <a:pt x="31" y="0"/>
                    <a:pt x="4" y="20"/>
                    <a:pt x="0" y="24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51" name="Freeform 848"/>
            <p:cNvSpPr>
              <a:spLocks/>
            </p:cNvSpPr>
            <p:nvPr/>
          </p:nvSpPr>
          <p:spPr bwMode="auto">
            <a:xfrm>
              <a:off x="3950" y="1043"/>
              <a:ext cx="24" cy="26"/>
            </a:xfrm>
            <a:custGeom>
              <a:avLst/>
              <a:gdLst>
                <a:gd name="T0" fmla="*/ 6 w 16"/>
                <a:gd name="T1" fmla="*/ 17 h 17"/>
                <a:gd name="T2" fmla="*/ 14 w 16"/>
                <a:gd name="T3" fmla="*/ 11 h 17"/>
                <a:gd name="T4" fmla="*/ 0 w 16"/>
                <a:gd name="T5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17">
                  <a:moveTo>
                    <a:pt x="6" y="17"/>
                  </a:moveTo>
                  <a:cubicBezTo>
                    <a:pt x="7" y="17"/>
                    <a:pt x="13" y="17"/>
                    <a:pt x="14" y="11"/>
                  </a:cubicBezTo>
                  <a:cubicBezTo>
                    <a:pt x="16" y="0"/>
                    <a:pt x="0" y="1"/>
                    <a:pt x="0" y="11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52" name="Freeform 849"/>
            <p:cNvSpPr>
              <a:spLocks/>
            </p:cNvSpPr>
            <p:nvPr/>
          </p:nvSpPr>
          <p:spPr bwMode="auto">
            <a:xfrm>
              <a:off x="4112" y="1006"/>
              <a:ext cx="37" cy="42"/>
            </a:xfrm>
            <a:custGeom>
              <a:avLst/>
              <a:gdLst>
                <a:gd name="T0" fmla="*/ 4 w 25"/>
                <a:gd name="T1" fmla="*/ 7 h 28"/>
                <a:gd name="T2" fmla="*/ 22 w 25"/>
                <a:gd name="T3" fmla="*/ 17 h 28"/>
                <a:gd name="T4" fmla="*/ 2 w 25"/>
                <a:gd name="T5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28">
                  <a:moveTo>
                    <a:pt x="4" y="7"/>
                  </a:moveTo>
                  <a:cubicBezTo>
                    <a:pt x="4" y="14"/>
                    <a:pt x="18" y="28"/>
                    <a:pt x="22" y="17"/>
                  </a:cubicBezTo>
                  <a:cubicBezTo>
                    <a:pt x="25" y="8"/>
                    <a:pt x="0" y="0"/>
                    <a:pt x="2" y="15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53" name="Freeform 850"/>
            <p:cNvSpPr>
              <a:spLocks/>
            </p:cNvSpPr>
            <p:nvPr/>
          </p:nvSpPr>
          <p:spPr bwMode="auto">
            <a:xfrm>
              <a:off x="4152" y="1079"/>
              <a:ext cx="36" cy="37"/>
            </a:xfrm>
            <a:custGeom>
              <a:avLst/>
              <a:gdLst>
                <a:gd name="T0" fmla="*/ 0 w 24"/>
                <a:gd name="T1" fmla="*/ 21 h 25"/>
                <a:gd name="T2" fmla="*/ 22 w 24"/>
                <a:gd name="T3" fmla="*/ 14 h 25"/>
                <a:gd name="T4" fmla="*/ 1 w 24"/>
                <a:gd name="T5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5">
                  <a:moveTo>
                    <a:pt x="0" y="21"/>
                  </a:moveTo>
                  <a:cubicBezTo>
                    <a:pt x="6" y="19"/>
                    <a:pt x="20" y="25"/>
                    <a:pt x="22" y="14"/>
                  </a:cubicBezTo>
                  <a:cubicBezTo>
                    <a:pt x="24" y="4"/>
                    <a:pt x="2" y="0"/>
                    <a:pt x="1" y="13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54" name="Freeform 851"/>
            <p:cNvSpPr>
              <a:spLocks/>
            </p:cNvSpPr>
            <p:nvPr/>
          </p:nvSpPr>
          <p:spPr bwMode="auto">
            <a:xfrm>
              <a:off x="4258" y="1048"/>
              <a:ext cx="33" cy="38"/>
            </a:xfrm>
            <a:custGeom>
              <a:avLst/>
              <a:gdLst>
                <a:gd name="T0" fmla="*/ 1 w 22"/>
                <a:gd name="T1" fmla="*/ 12 h 26"/>
                <a:gd name="T2" fmla="*/ 19 w 22"/>
                <a:gd name="T3" fmla="*/ 24 h 26"/>
                <a:gd name="T4" fmla="*/ 0 w 22"/>
                <a:gd name="T5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1" y="12"/>
                  </a:moveTo>
                  <a:cubicBezTo>
                    <a:pt x="5" y="18"/>
                    <a:pt x="10" y="26"/>
                    <a:pt x="19" y="24"/>
                  </a:cubicBezTo>
                  <a:cubicBezTo>
                    <a:pt x="22" y="13"/>
                    <a:pt x="11" y="0"/>
                    <a:pt x="0" y="8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55" name="Freeform 852"/>
            <p:cNvSpPr>
              <a:spLocks/>
            </p:cNvSpPr>
            <p:nvPr/>
          </p:nvSpPr>
          <p:spPr bwMode="auto">
            <a:xfrm>
              <a:off x="4112" y="1052"/>
              <a:ext cx="40" cy="30"/>
            </a:xfrm>
            <a:custGeom>
              <a:avLst/>
              <a:gdLst>
                <a:gd name="T0" fmla="*/ 6 w 27"/>
                <a:gd name="T1" fmla="*/ 6 h 20"/>
                <a:gd name="T2" fmla="*/ 17 w 27"/>
                <a:gd name="T3" fmla="*/ 16 h 20"/>
                <a:gd name="T4" fmla="*/ 7 w 27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0">
                  <a:moveTo>
                    <a:pt x="6" y="6"/>
                  </a:moveTo>
                  <a:cubicBezTo>
                    <a:pt x="0" y="14"/>
                    <a:pt x="11" y="20"/>
                    <a:pt x="17" y="16"/>
                  </a:cubicBezTo>
                  <a:cubicBezTo>
                    <a:pt x="27" y="8"/>
                    <a:pt x="14" y="0"/>
                    <a:pt x="7" y="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56" name="Freeform 853"/>
            <p:cNvSpPr>
              <a:spLocks/>
            </p:cNvSpPr>
            <p:nvPr/>
          </p:nvSpPr>
          <p:spPr bwMode="auto">
            <a:xfrm>
              <a:off x="4085" y="1012"/>
              <a:ext cx="29" cy="39"/>
            </a:xfrm>
            <a:custGeom>
              <a:avLst/>
              <a:gdLst>
                <a:gd name="T0" fmla="*/ 3 w 19"/>
                <a:gd name="T1" fmla="*/ 15 h 26"/>
                <a:gd name="T2" fmla="*/ 11 w 19"/>
                <a:gd name="T3" fmla="*/ 19 h 26"/>
                <a:gd name="T4" fmla="*/ 1 w 19"/>
                <a:gd name="T5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6">
                  <a:moveTo>
                    <a:pt x="3" y="15"/>
                  </a:moveTo>
                  <a:cubicBezTo>
                    <a:pt x="2" y="15"/>
                    <a:pt x="5" y="26"/>
                    <a:pt x="11" y="19"/>
                  </a:cubicBezTo>
                  <a:cubicBezTo>
                    <a:pt x="19" y="11"/>
                    <a:pt x="0" y="0"/>
                    <a:pt x="1" y="16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57" name="Freeform 854"/>
            <p:cNvSpPr>
              <a:spLocks/>
            </p:cNvSpPr>
            <p:nvPr/>
          </p:nvSpPr>
          <p:spPr bwMode="auto">
            <a:xfrm>
              <a:off x="4189" y="1031"/>
              <a:ext cx="54" cy="52"/>
            </a:xfrm>
            <a:custGeom>
              <a:avLst/>
              <a:gdLst>
                <a:gd name="T0" fmla="*/ 6 w 36"/>
                <a:gd name="T1" fmla="*/ 10 h 35"/>
                <a:gd name="T2" fmla="*/ 17 w 36"/>
                <a:gd name="T3" fmla="*/ 31 h 35"/>
                <a:gd name="T4" fmla="*/ 8 w 36"/>
                <a:gd name="T5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5">
                  <a:moveTo>
                    <a:pt x="6" y="10"/>
                  </a:moveTo>
                  <a:cubicBezTo>
                    <a:pt x="0" y="14"/>
                    <a:pt x="9" y="29"/>
                    <a:pt x="17" y="31"/>
                  </a:cubicBezTo>
                  <a:cubicBezTo>
                    <a:pt x="36" y="35"/>
                    <a:pt x="21" y="0"/>
                    <a:pt x="8" y="17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58" name="Freeform 855"/>
            <p:cNvSpPr>
              <a:spLocks/>
            </p:cNvSpPr>
            <p:nvPr/>
          </p:nvSpPr>
          <p:spPr bwMode="auto">
            <a:xfrm>
              <a:off x="4240" y="1078"/>
              <a:ext cx="51" cy="57"/>
            </a:xfrm>
            <a:custGeom>
              <a:avLst/>
              <a:gdLst>
                <a:gd name="T0" fmla="*/ 11 w 34"/>
                <a:gd name="T1" fmla="*/ 25 h 39"/>
                <a:gd name="T2" fmla="*/ 1 w 34"/>
                <a:gd name="T3" fmla="*/ 20 h 39"/>
                <a:gd name="T4" fmla="*/ 20 w 34"/>
                <a:gd name="T5" fmla="*/ 35 h 39"/>
                <a:gd name="T6" fmla="*/ 6 w 34"/>
                <a:gd name="T7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9">
                  <a:moveTo>
                    <a:pt x="11" y="25"/>
                  </a:moveTo>
                  <a:cubicBezTo>
                    <a:pt x="9" y="22"/>
                    <a:pt x="6" y="20"/>
                    <a:pt x="1" y="20"/>
                  </a:cubicBezTo>
                  <a:cubicBezTo>
                    <a:pt x="0" y="28"/>
                    <a:pt x="12" y="39"/>
                    <a:pt x="20" y="35"/>
                  </a:cubicBezTo>
                  <a:cubicBezTo>
                    <a:pt x="34" y="26"/>
                    <a:pt x="10" y="0"/>
                    <a:pt x="6" y="27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59" name="Freeform 856"/>
            <p:cNvSpPr>
              <a:spLocks/>
            </p:cNvSpPr>
            <p:nvPr/>
          </p:nvSpPr>
          <p:spPr bwMode="auto">
            <a:xfrm>
              <a:off x="4331" y="1110"/>
              <a:ext cx="44" cy="49"/>
            </a:xfrm>
            <a:custGeom>
              <a:avLst/>
              <a:gdLst>
                <a:gd name="T0" fmla="*/ 10 w 30"/>
                <a:gd name="T1" fmla="*/ 20 h 33"/>
                <a:gd name="T2" fmla="*/ 21 w 30"/>
                <a:gd name="T3" fmla="*/ 27 h 33"/>
                <a:gd name="T4" fmla="*/ 0 w 30"/>
                <a:gd name="T5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3">
                  <a:moveTo>
                    <a:pt x="10" y="20"/>
                  </a:moveTo>
                  <a:cubicBezTo>
                    <a:pt x="7" y="22"/>
                    <a:pt x="15" y="33"/>
                    <a:pt x="21" y="27"/>
                  </a:cubicBezTo>
                  <a:cubicBezTo>
                    <a:pt x="30" y="17"/>
                    <a:pt x="8" y="0"/>
                    <a:pt x="0" y="17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60" name="Freeform 857"/>
            <p:cNvSpPr>
              <a:spLocks/>
            </p:cNvSpPr>
            <p:nvPr/>
          </p:nvSpPr>
          <p:spPr bwMode="auto">
            <a:xfrm>
              <a:off x="4302" y="1080"/>
              <a:ext cx="27" cy="17"/>
            </a:xfrm>
            <a:custGeom>
              <a:avLst/>
              <a:gdLst>
                <a:gd name="T0" fmla="*/ 12 w 18"/>
                <a:gd name="T1" fmla="*/ 9 h 11"/>
                <a:gd name="T2" fmla="*/ 15 w 18"/>
                <a:gd name="T3" fmla="*/ 11 h 11"/>
                <a:gd name="T4" fmla="*/ 0 w 18"/>
                <a:gd name="T5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1">
                  <a:moveTo>
                    <a:pt x="12" y="9"/>
                  </a:moveTo>
                  <a:cubicBezTo>
                    <a:pt x="12" y="9"/>
                    <a:pt x="9" y="9"/>
                    <a:pt x="15" y="11"/>
                  </a:cubicBezTo>
                  <a:cubicBezTo>
                    <a:pt x="18" y="0"/>
                    <a:pt x="2" y="0"/>
                    <a:pt x="0" y="9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61" name="Freeform 858"/>
            <p:cNvSpPr>
              <a:spLocks/>
            </p:cNvSpPr>
            <p:nvPr/>
          </p:nvSpPr>
          <p:spPr bwMode="auto">
            <a:xfrm>
              <a:off x="4219" y="1088"/>
              <a:ext cx="42" cy="89"/>
            </a:xfrm>
            <a:custGeom>
              <a:avLst/>
              <a:gdLst>
                <a:gd name="T0" fmla="*/ 0 w 28"/>
                <a:gd name="T1" fmla="*/ 32 h 60"/>
                <a:gd name="T2" fmla="*/ 1 w 28"/>
                <a:gd name="T3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" h="60">
                  <a:moveTo>
                    <a:pt x="0" y="32"/>
                  </a:moveTo>
                  <a:cubicBezTo>
                    <a:pt x="10" y="60"/>
                    <a:pt x="28" y="0"/>
                    <a:pt x="1" y="20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62" name="Freeform 859"/>
            <p:cNvSpPr>
              <a:spLocks/>
            </p:cNvSpPr>
            <p:nvPr/>
          </p:nvSpPr>
          <p:spPr bwMode="auto">
            <a:xfrm>
              <a:off x="4363" y="1186"/>
              <a:ext cx="14" cy="22"/>
            </a:xfrm>
            <a:custGeom>
              <a:avLst/>
              <a:gdLst>
                <a:gd name="T0" fmla="*/ 2 w 9"/>
                <a:gd name="T1" fmla="*/ 10 h 15"/>
                <a:gd name="T2" fmla="*/ 7 w 9"/>
                <a:gd name="T3" fmla="*/ 15 h 15"/>
                <a:gd name="T4" fmla="*/ 6 w 9"/>
                <a:gd name="T5" fmla="*/ 0 h 15"/>
                <a:gd name="T6" fmla="*/ 1 w 9"/>
                <a:gd name="T7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5">
                  <a:moveTo>
                    <a:pt x="2" y="10"/>
                  </a:moveTo>
                  <a:cubicBezTo>
                    <a:pt x="3" y="13"/>
                    <a:pt x="4" y="15"/>
                    <a:pt x="7" y="15"/>
                  </a:cubicBezTo>
                  <a:cubicBezTo>
                    <a:pt x="8" y="10"/>
                    <a:pt x="9" y="4"/>
                    <a:pt x="6" y="0"/>
                  </a:cubicBezTo>
                  <a:cubicBezTo>
                    <a:pt x="1" y="3"/>
                    <a:pt x="0" y="9"/>
                    <a:pt x="1" y="14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63" name="Freeform 860"/>
            <p:cNvSpPr>
              <a:spLocks/>
            </p:cNvSpPr>
            <p:nvPr/>
          </p:nvSpPr>
          <p:spPr bwMode="auto">
            <a:xfrm>
              <a:off x="4418" y="1229"/>
              <a:ext cx="14" cy="18"/>
            </a:xfrm>
            <a:custGeom>
              <a:avLst/>
              <a:gdLst>
                <a:gd name="T0" fmla="*/ 0 w 9"/>
                <a:gd name="T1" fmla="*/ 4 h 12"/>
                <a:gd name="T2" fmla="*/ 6 w 9"/>
                <a:gd name="T3" fmla="*/ 12 h 12"/>
                <a:gd name="T4" fmla="*/ 6 w 9"/>
                <a:gd name="T5" fmla="*/ 0 h 12"/>
                <a:gd name="T6" fmla="*/ 3 w 9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2">
                  <a:moveTo>
                    <a:pt x="0" y="4"/>
                  </a:moveTo>
                  <a:cubicBezTo>
                    <a:pt x="1" y="7"/>
                    <a:pt x="4" y="10"/>
                    <a:pt x="6" y="12"/>
                  </a:cubicBezTo>
                  <a:cubicBezTo>
                    <a:pt x="9" y="8"/>
                    <a:pt x="9" y="4"/>
                    <a:pt x="6" y="0"/>
                  </a:cubicBezTo>
                  <a:cubicBezTo>
                    <a:pt x="3" y="3"/>
                    <a:pt x="3" y="8"/>
                    <a:pt x="3" y="12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64" name="Freeform 861"/>
            <p:cNvSpPr>
              <a:spLocks/>
            </p:cNvSpPr>
            <p:nvPr/>
          </p:nvSpPr>
          <p:spPr bwMode="auto">
            <a:xfrm>
              <a:off x="4347" y="1242"/>
              <a:ext cx="57" cy="48"/>
            </a:xfrm>
            <a:custGeom>
              <a:avLst/>
              <a:gdLst>
                <a:gd name="T0" fmla="*/ 12 w 38"/>
                <a:gd name="T1" fmla="*/ 14 h 32"/>
                <a:gd name="T2" fmla="*/ 21 w 38"/>
                <a:gd name="T3" fmla="*/ 30 h 32"/>
                <a:gd name="T4" fmla="*/ 13 w 38"/>
                <a:gd name="T5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2">
                  <a:moveTo>
                    <a:pt x="12" y="14"/>
                  </a:moveTo>
                  <a:cubicBezTo>
                    <a:pt x="0" y="16"/>
                    <a:pt x="15" y="32"/>
                    <a:pt x="21" y="30"/>
                  </a:cubicBezTo>
                  <a:cubicBezTo>
                    <a:pt x="38" y="26"/>
                    <a:pt x="12" y="0"/>
                    <a:pt x="13" y="21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65" name="Freeform 862"/>
            <p:cNvSpPr>
              <a:spLocks/>
            </p:cNvSpPr>
            <p:nvPr/>
          </p:nvSpPr>
          <p:spPr bwMode="auto">
            <a:xfrm>
              <a:off x="4401" y="1198"/>
              <a:ext cx="13" cy="24"/>
            </a:xfrm>
            <a:custGeom>
              <a:avLst/>
              <a:gdLst>
                <a:gd name="T0" fmla="*/ 8 w 9"/>
                <a:gd name="T1" fmla="*/ 0 h 16"/>
                <a:gd name="T2" fmla="*/ 5 w 9"/>
                <a:gd name="T3" fmla="*/ 9 h 16"/>
                <a:gd name="T4" fmla="*/ 9 w 9"/>
                <a:gd name="T5" fmla="*/ 1 h 16"/>
                <a:gd name="T6" fmla="*/ 1 w 9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6">
                  <a:moveTo>
                    <a:pt x="8" y="0"/>
                  </a:moveTo>
                  <a:cubicBezTo>
                    <a:pt x="3" y="3"/>
                    <a:pt x="2" y="6"/>
                    <a:pt x="5" y="9"/>
                  </a:cubicBezTo>
                  <a:cubicBezTo>
                    <a:pt x="7" y="7"/>
                    <a:pt x="8" y="5"/>
                    <a:pt x="9" y="1"/>
                  </a:cubicBezTo>
                  <a:cubicBezTo>
                    <a:pt x="2" y="0"/>
                    <a:pt x="0" y="9"/>
                    <a:pt x="1" y="16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66" name="Freeform 863"/>
            <p:cNvSpPr>
              <a:spLocks/>
            </p:cNvSpPr>
            <p:nvPr/>
          </p:nvSpPr>
          <p:spPr bwMode="auto">
            <a:xfrm>
              <a:off x="4410" y="1306"/>
              <a:ext cx="14" cy="23"/>
            </a:xfrm>
            <a:custGeom>
              <a:avLst/>
              <a:gdLst>
                <a:gd name="T0" fmla="*/ 9 w 10"/>
                <a:gd name="T1" fmla="*/ 15 h 15"/>
                <a:gd name="T2" fmla="*/ 5 w 10"/>
                <a:gd name="T3" fmla="*/ 0 h 15"/>
                <a:gd name="T4" fmla="*/ 4 w 10"/>
                <a:gd name="T5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5">
                  <a:moveTo>
                    <a:pt x="9" y="15"/>
                  </a:moveTo>
                  <a:cubicBezTo>
                    <a:pt x="10" y="11"/>
                    <a:pt x="8" y="4"/>
                    <a:pt x="5" y="0"/>
                  </a:cubicBezTo>
                  <a:cubicBezTo>
                    <a:pt x="2" y="5"/>
                    <a:pt x="0" y="11"/>
                    <a:pt x="4" y="14"/>
                  </a:cubicBezTo>
                </a:path>
              </a:pathLst>
            </a:custGeom>
            <a:solidFill>
              <a:srgbClr val="E87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67" name="Freeform 864"/>
            <p:cNvSpPr>
              <a:spLocks/>
            </p:cNvSpPr>
            <p:nvPr/>
          </p:nvSpPr>
          <p:spPr bwMode="auto">
            <a:xfrm>
              <a:off x="4068" y="993"/>
              <a:ext cx="221" cy="89"/>
            </a:xfrm>
            <a:custGeom>
              <a:avLst/>
              <a:gdLst>
                <a:gd name="T0" fmla="*/ 0 w 149"/>
                <a:gd name="T1" fmla="*/ 5 h 60"/>
                <a:gd name="T2" fmla="*/ 13 w 149"/>
                <a:gd name="T3" fmla="*/ 11 h 60"/>
                <a:gd name="T4" fmla="*/ 24 w 149"/>
                <a:gd name="T5" fmla="*/ 5 h 60"/>
                <a:gd name="T6" fmla="*/ 45 w 149"/>
                <a:gd name="T7" fmla="*/ 14 h 60"/>
                <a:gd name="T8" fmla="*/ 82 w 149"/>
                <a:gd name="T9" fmla="*/ 22 h 60"/>
                <a:gd name="T10" fmla="*/ 100 w 149"/>
                <a:gd name="T11" fmla="*/ 22 h 60"/>
                <a:gd name="T12" fmla="*/ 112 w 149"/>
                <a:gd name="T13" fmla="*/ 35 h 60"/>
                <a:gd name="T14" fmla="*/ 121 w 149"/>
                <a:gd name="T15" fmla="*/ 38 h 60"/>
                <a:gd name="T16" fmla="*/ 131 w 149"/>
                <a:gd name="T17" fmla="*/ 45 h 60"/>
                <a:gd name="T18" fmla="*/ 149 w 149"/>
                <a:gd name="T19" fmla="*/ 60 h 60"/>
                <a:gd name="T20" fmla="*/ 111 w 149"/>
                <a:gd name="T21" fmla="*/ 38 h 60"/>
                <a:gd name="T22" fmla="*/ 106 w 149"/>
                <a:gd name="T23" fmla="*/ 25 h 60"/>
                <a:gd name="T24" fmla="*/ 85 w 149"/>
                <a:gd name="T25" fmla="*/ 35 h 60"/>
                <a:gd name="T26" fmla="*/ 47 w 149"/>
                <a:gd name="T27" fmla="*/ 12 h 60"/>
                <a:gd name="T28" fmla="*/ 44 w 149"/>
                <a:gd name="T29" fmla="*/ 16 h 60"/>
                <a:gd name="T30" fmla="*/ 26 w 149"/>
                <a:gd name="T31" fmla="*/ 8 h 60"/>
                <a:gd name="T32" fmla="*/ 5 w 149"/>
                <a:gd name="T33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9" h="60">
                  <a:moveTo>
                    <a:pt x="0" y="5"/>
                  </a:moveTo>
                  <a:cubicBezTo>
                    <a:pt x="3" y="9"/>
                    <a:pt x="8" y="12"/>
                    <a:pt x="13" y="11"/>
                  </a:cubicBezTo>
                  <a:cubicBezTo>
                    <a:pt x="19" y="11"/>
                    <a:pt x="18" y="7"/>
                    <a:pt x="24" y="5"/>
                  </a:cubicBezTo>
                  <a:cubicBezTo>
                    <a:pt x="31" y="2"/>
                    <a:pt x="41" y="6"/>
                    <a:pt x="45" y="14"/>
                  </a:cubicBezTo>
                  <a:cubicBezTo>
                    <a:pt x="46" y="0"/>
                    <a:pt x="78" y="14"/>
                    <a:pt x="82" y="22"/>
                  </a:cubicBezTo>
                  <a:cubicBezTo>
                    <a:pt x="89" y="19"/>
                    <a:pt x="92" y="18"/>
                    <a:pt x="100" y="22"/>
                  </a:cubicBezTo>
                  <a:cubicBezTo>
                    <a:pt x="107" y="25"/>
                    <a:pt x="107" y="31"/>
                    <a:pt x="112" y="35"/>
                  </a:cubicBezTo>
                  <a:cubicBezTo>
                    <a:pt x="114" y="37"/>
                    <a:pt x="118" y="36"/>
                    <a:pt x="121" y="38"/>
                  </a:cubicBezTo>
                  <a:cubicBezTo>
                    <a:pt x="125" y="40"/>
                    <a:pt x="127" y="42"/>
                    <a:pt x="131" y="45"/>
                  </a:cubicBezTo>
                  <a:cubicBezTo>
                    <a:pt x="137" y="51"/>
                    <a:pt x="143" y="56"/>
                    <a:pt x="149" y="60"/>
                  </a:cubicBezTo>
                  <a:cubicBezTo>
                    <a:pt x="135" y="56"/>
                    <a:pt x="126" y="38"/>
                    <a:pt x="111" y="38"/>
                  </a:cubicBezTo>
                  <a:cubicBezTo>
                    <a:pt x="110" y="34"/>
                    <a:pt x="107" y="30"/>
                    <a:pt x="106" y="25"/>
                  </a:cubicBezTo>
                  <a:cubicBezTo>
                    <a:pt x="94" y="17"/>
                    <a:pt x="86" y="21"/>
                    <a:pt x="85" y="35"/>
                  </a:cubicBezTo>
                  <a:cubicBezTo>
                    <a:pt x="77" y="22"/>
                    <a:pt x="65" y="7"/>
                    <a:pt x="47" y="12"/>
                  </a:cubicBezTo>
                  <a:cubicBezTo>
                    <a:pt x="46" y="14"/>
                    <a:pt x="45" y="15"/>
                    <a:pt x="44" y="16"/>
                  </a:cubicBezTo>
                  <a:cubicBezTo>
                    <a:pt x="41" y="8"/>
                    <a:pt x="33" y="6"/>
                    <a:pt x="26" y="8"/>
                  </a:cubicBezTo>
                  <a:cubicBezTo>
                    <a:pt x="17" y="11"/>
                    <a:pt x="15" y="13"/>
                    <a:pt x="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68" name="Freeform 865"/>
            <p:cNvSpPr>
              <a:spLocks/>
            </p:cNvSpPr>
            <p:nvPr/>
          </p:nvSpPr>
          <p:spPr bwMode="auto">
            <a:xfrm>
              <a:off x="3697" y="1847"/>
              <a:ext cx="176" cy="269"/>
            </a:xfrm>
            <a:custGeom>
              <a:avLst/>
              <a:gdLst>
                <a:gd name="T0" fmla="*/ 68 w 118"/>
                <a:gd name="T1" fmla="*/ 1 h 181"/>
                <a:gd name="T2" fmla="*/ 43 w 118"/>
                <a:gd name="T3" fmla="*/ 50 h 181"/>
                <a:gd name="T4" fmla="*/ 25 w 118"/>
                <a:gd name="T5" fmla="*/ 70 h 181"/>
                <a:gd name="T6" fmla="*/ 4 w 118"/>
                <a:gd name="T7" fmla="*/ 96 h 181"/>
                <a:gd name="T8" fmla="*/ 0 w 118"/>
                <a:gd name="T9" fmla="*/ 107 h 181"/>
                <a:gd name="T10" fmla="*/ 20 w 118"/>
                <a:gd name="T11" fmla="*/ 122 h 181"/>
                <a:gd name="T12" fmla="*/ 14 w 118"/>
                <a:gd name="T13" fmla="*/ 181 h 181"/>
                <a:gd name="T14" fmla="*/ 21 w 118"/>
                <a:gd name="T15" fmla="*/ 148 h 181"/>
                <a:gd name="T16" fmla="*/ 45 w 118"/>
                <a:gd name="T17" fmla="*/ 132 h 181"/>
                <a:gd name="T18" fmla="*/ 32 w 118"/>
                <a:gd name="T19" fmla="*/ 98 h 181"/>
                <a:gd name="T20" fmla="*/ 54 w 118"/>
                <a:gd name="T21" fmla="*/ 95 h 181"/>
                <a:gd name="T22" fmla="*/ 73 w 118"/>
                <a:gd name="T23" fmla="*/ 74 h 181"/>
                <a:gd name="T24" fmla="*/ 78 w 118"/>
                <a:gd name="T25" fmla="*/ 106 h 181"/>
                <a:gd name="T26" fmla="*/ 94 w 118"/>
                <a:gd name="T27" fmla="*/ 129 h 181"/>
                <a:gd name="T28" fmla="*/ 118 w 118"/>
                <a:gd name="T29" fmla="*/ 139 h 181"/>
                <a:gd name="T30" fmla="*/ 114 w 118"/>
                <a:gd name="T31" fmla="*/ 89 h 181"/>
                <a:gd name="T32" fmla="*/ 97 w 118"/>
                <a:gd name="T33" fmla="*/ 91 h 181"/>
                <a:gd name="T34" fmla="*/ 103 w 118"/>
                <a:gd name="T35" fmla="*/ 62 h 181"/>
                <a:gd name="T36" fmla="*/ 71 w 118"/>
                <a:gd name="T37" fmla="*/ 56 h 181"/>
                <a:gd name="T38" fmla="*/ 75 w 118"/>
                <a:gd name="T39" fmla="*/ 52 h 181"/>
                <a:gd name="T40" fmla="*/ 78 w 118"/>
                <a:gd name="T4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8" h="181">
                  <a:moveTo>
                    <a:pt x="68" y="1"/>
                  </a:moveTo>
                  <a:cubicBezTo>
                    <a:pt x="68" y="12"/>
                    <a:pt x="66" y="70"/>
                    <a:pt x="43" y="50"/>
                  </a:cubicBezTo>
                  <a:cubicBezTo>
                    <a:pt x="61" y="71"/>
                    <a:pt x="31" y="91"/>
                    <a:pt x="25" y="70"/>
                  </a:cubicBezTo>
                  <a:cubicBezTo>
                    <a:pt x="44" y="90"/>
                    <a:pt x="27" y="106"/>
                    <a:pt x="4" y="96"/>
                  </a:cubicBezTo>
                  <a:cubicBezTo>
                    <a:pt x="6" y="102"/>
                    <a:pt x="6" y="106"/>
                    <a:pt x="0" y="107"/>
                  </a:cubicBezTo>
                  <a:cubicBezTo>
                    <a:pt x="8" y="109"/>
                    <a:pt x="16" y="112"/>
                    <a:pt x="20" y="122"/>
                  </a:cubicBezTo>
                  <a:cubicBezTo>
                    <a:pt x="25" y="134"/>
                    <a:pt x="22" y="171"/>
                    <a:pt x="14" y="181"/>
                  </a:cubicBezTo>
                  <a:cubicBezTo>
                    <a:pt x="18" y="172"/>
                    <a:pt x="16" y="159"/>
                    <a:pt x="21" y="148"/>
                  </a:cubicBezTo>
                  <a:cubicBezTo>
                    <a:pt x="23" y="143"/>
                    <a:pt x="43" y="115"/>
                    <a:pt x="45" y="132"/>
                  </a:cubicBezTo>
                  <a:cubicBezTo>
                    <a:pt x="33" y="134"/>
                    <a:pt x="27" y="107"/>
                    <a:pt x="32" y="98"/>
                  </a:cubicBezTo>
                  <a:cubicBezTo>
                    <a:pt x="38" y="91"/>
                    <a:pt x="46" y="96"/>
                    <a:pt x="54" y="95"/>
                  </a:cubicBezTo>
                  <a:cubicBezTo>
                    <a:pt x="54" y="85"/>
                    <a:pt x="62" y="73"/>
                    <a:pt x="73" y="74"/>
                  </a:cubicBezTo>
                  <a:cubicBezTo>
                    <a:pt x="91" y="75"/>
                    <a:pt x="82" y="96"/>
                    <a:pt x="78" y="106"/>
                  </a:cubicBezTo>
                  <a:cubicBezTo>
                    <a:pt x="92" y="100"/>
                    <a:pt x="94" y="118"/>
                    <a:pt x="94" y="129"/>
                  </a:cubicBezTo>
                  <a:cubicBezTo>
                    <a:pt x="101" y="119"/>
                    <a:pt x="114" y="131"/>
                    <a:pt x="118" y="139"/>
                  </a:cubicBezTo>
                  <a:cubicBezTo>
                    <a:pt x="108" y="132"/>
                    <a:pt x="98" y="91"/>
                    <a:pt x="114" y="89"/>
                  </a:cubicBezTo>
                  <a:cubicBezTo>
                    <a:pt x="111" y="96"/>
                    <a:pt x="102" y="97"/>
                    <a:pt x="97" y="91"/>
                  </a:cubicBezTo>
                  <a:cubicBezTo>
                    <a:pt x="93" y="85"/>
                    <a:pt x="100" y="68"/>
                    <a:pt x="103" y="62"/>
                  </a:cubicBezTo>
                  <a:cubicBezTo>
                    <a:pt x="99" y="66"/>
                    <a:pt x="73" y="61"/>
                    <a:pt x="71" y="56"/>
                  </a:cubicBezTo>
                  <a:cubicBezTo>
                    <a:pt x="73" y="55"/>
                    <a:pt x="74" y="53"/>
                    <a:pt x="75" y="52"/>
                  </a:cubicBezTo>
                  <a:cubicBezTo>
                    <a:pt x="60" y="49"/>
                    <a:pt x="71" y="8"/>
                    <a:pt x="78" y="0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69" name="Freeform 866"/>
            <p:cNvSpPr>
              <a:spLocks/>
            </p:cNvSpPr>
            <p:nvPr/>
          </p:nvSpPr>
          <p:spPr bwMode="auto">
            <a:xfrm>
              <a:off x="4099" y="2379"/>
              <a:ext cx="144" cy="152"/>
            </a:xfrm>
            <a:custGeom>
              <a:avLst/>
              <a:gdLst>
                <a:gd name="T0" fmla="*/ 0 w 97"/>
                <a:gd name="T1" fmla="*/ 82 h 102"/>
                <a:gd name="T2" fmla="*/ 11 w 97"/>
                <a:gd name="T3" fmla="*/ 43 h 102"/>
                <a:gd name="T4" fmla="*/ 25 w 97"/>
                <a:gd name="T5" fmla="*/ 28 h 102"/>
                <a:gd name="T6" fmla="*/ 7 w 97"/>
                <a:gd name="T7" fmla="*/ 0 h 102"/>
                <a:gd name="T8" fmla="*/ 40 w 97"/>
                <a:gd name="T9" fmla="*/ 26 h 102"/>
                <a:gd name="T10" fmla="*/ 40 w 97"/>
                <a:gd name="T11" fmla="*/ 20 h 102"/>
                <a:gd name="T12" fmla="*/ 56 w 97"/>
                <a:gd name="T13" fmla="*/ 17 h 102"/>
                <a:gd name="T14" fmla="*/ 76 w 97"/>
                <a:gd name="T15" fmla="*/ 7 h 102"/>
                <a:gd name="T16" fmla="*/ 93 w 97"/>
                <a:gd name="T17" fmla="*/ 5 h 102"/>
                <a:gd name="T18" fmla="*/ 97 w 97"/>
                <a:gd name="T19" fmla="*/ 36 h 102"/>
                <a:gd name="T20" fmla="*/ 92 w 97"/>
                <a:gd name="T21" fmla="*/ 72 h 102"/>
                <a:gd name="T22" fmla="*/ 87 w 97"/>
                <a:gd name="T23" fmla="*/ 43 h 102"/>
                <a:gd name="T24" fmla="*/ 74 w 97"/>
                <a:gd name="T25" fmla="*/ 50 h 102"/>
                <a:gd name="T26" fmla="*/ 50 w 97"/>
                <a:gd name="T27" fmla="*/ 51 h 102"/>
                <a:gd name="T28" fmla="*/ 28 w 97"/>
                <a:gd name="T29" fmla="*/ 33 h 102"/>
                <a:gd name="T30" fmla="*/ 41 w 97"/>
                <a:gd name="T31" fmla="*/ 56 h 102"/>
                <a:gd name="T32" fmla="*/ 50 w 97"/>
                <a:gd name="T33" fmla="*/ 82 h 102"/>
                <a:gd name="T34" fmla="*/ 55 w 97"/>
                <a:gd name="T35" fmla="*/ 102 h 102"/>
                <a:gd name="T36" fmla="*/ 26 w 97"/>
                <a:gd name="T37" fmla="*/ 84 h 102"/>
                <a:gd name="T38" fmla="*/ 6 w 97"/>
                <a:gd name="T39" fmla="*/ 8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02">
                  <a:moveTo>
                    <a:pt x="0" y="82"/>
                  </a:moveTo>
                  <a:cubicBezTo>
                    <a:pt x="23" y="80"/>
                    <a:pt x="20" y="58"/>
                    <a:pt x="11" y="43"/>
                  </a:cubicBezTo>
                  <a:cubicBezTo>
                    <a:pt x="22" y="50"/>
                    <a:pt x="25" y="37"/>
                    <a:pt x="25" y="28"/>
                  </a:cubicBezTo>
                  <a:cubicBezTo>
                    <a:pt x="24" y="16"/>
                    <a:pt x="16" y="7"/>
                    <a:pt x="7" y="0"/>
                  </a:cubicBezTo>
                  <a:cubicBezTo>
                    <a:pt x="17" y="7"/>
                    <a:pt x="25" y="29"/>
                    <a:pt x="40" y="26"/>
                  </a:cubicBezTo>
                  <a:cubicBezTo>
                    <a:pt x="40" y="24"/>
                    <a:pt x="40" y="22"/>
                    <a:pt x="40" y="20"/>
                  </a:cubicBezTo>
                  <a:cubicBezTo>
                    <a:pt x="40" y="41"/>
                    <a:pt x="65" y="39"/>
                    <a:pt x="56" y="17"/>
                  </a:cubicBezTo>
                  <a:cubicBezTo>
                    <a:pt x="63" y="35"/>
                    <a:pt x="76" y="19"/>
                    <a:pt x="76" y="7"/>
                  </a:cubicBezTo>
                  <a:cubicBezTo>
                    <a:pt x="80" y="10"/>
                    <a:pt x="93" y="12"/>
                    <a:pt x="93" y="5"/>
                  </a:cubicBezTo>
                  <a:cubicBezTo>
                    <a:pt x="85" y="12"/>
                    <a:pt x="77" y="41"/>
                    <a:pt x="97" y="36"/>
                  </a:cubicBezTo>
                  <a:cubicBezTo>
                    <a:pt x="90" y="42"/>
                    <a:pt x="83" y="66"/>
                    <a:pt x="92" y="72"/>
                  </a:cubicBezTo>
                  <a:cubicBezTo>
                    <a:pt x="90" y="64"/>
                    <a:pt x="95" y="49"/>
                    <a:pt x="87" y="43"/>
                  </a:cubicBezTo>
                  <a:cubicBezTo>
                    <a:pt x="81" y="38"/>
                    <a:pt x="75" y="42"/>
                    <a:pt x="74" y="50"/>
                  </a:cubicBezTo>
                  <a:cubicBezTo>
                    <a:pt x="79" y="30"/>
                    <a:pt x="55" y="44"/>
                    <a:pt x="50" y="51"/>
                  </a:cubicBezTo>
                  <a:cubicBezTo>
                    <a:pt x="48" y="45"/>
                    <a:pt x="36" y="26"/>
                    <a:pt x="28" y="33"/>
                  </a:cubicBezTo>
                  <a:cubicBezTo>
                    <a:pt x="21" y="40"/>
                    <a:pt x="36" y="52"/>
                    <a:pt x="41" y="56"/>
                  </a:cubicBezTo>
                  <a:cubicBezTo>
                    <a:pt x="24" y="57"/>
                    <a:pt x="35" y="83"/>
                    <a:pt x="50" y="82"/>
                  </a:cubicBezTo>
                  <a:cubicBezTo>
                    <a:pt x="41" y="86"/>
                    <a:pt x="49" y="99"/>
                    <a:pt x="55" y="102"/>
                  </a:cubicBezTo>
                  <a:cubicBezTo>
                    <a:pt x="45" y="99"/>
                    <a:pt x="38" y="81"/>
                    <a:pt x="26" y="84"/>
                  </a:cubicBezTo>
                  <a:cubicBezTo>
                    <a:pt x="23" y="69"/>
                    <a:pt x="13" y="82"/>
                    <a:pt x="6" y="82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70" name="Freeform 867"/>
            <p:cNvSpPr>
              <a:spLocks/>
            </p:cNvSpPr>
            <p:nvPr/>
          </p:nvSpPr>
          <p:spPr bwMode="auto">
            <a:xfrm>
              <a:off x="3644" y="2370"/>
              <a:ext cx="181" cy="261"/>
            </a:xfrm>
            <a:custGeom>
              <a:avLst/>
              <a:gdLst>
                <a:gd name="T0" fmla="*/ 20 w 122"/>
                <a:gd name="T1" fmla="*/ 4 h 175"/>
                <a:gd name="T2" fmla="*/ 36 w 122"/>
                <a:gd name="T3" fmla="*/ 29 h 175"/>
                <a:gd name="T4" fmla="*/ 23 w 122"/>
                <a:gd name="T5" fmla="*/ 54 h 175"/>
                <a:gd name="T6" fmla="*/ 0 w 122"/>
                <a:gd name="T7" fmla="*/ 92 h 175"/>
                <a:gd name="T8" fmla="*/ 30 w 122"/>
                <a:gd name="T9" fmla="*/ 92 h 175"/>
                <a:gd name="T10" fmla="*/ 47 w 122"/>
                <a:gd name="T11" fmla="*/ 81 h 175"/>
                <a:gd name="T12" fmla="*/ 47 w 122"/>
                <a:gd name="T13" fmla="*/ 122 h 175"/>
                <a:gd name="T14" fmla="*/ 42 w 122"/>
                <a:gd name="T15" fmla="*/ 159 h 175"/>
                <a:gd name="T16" fmla="*/ 58 w 122"/>
                <a:gd name="T17" fmla="*/ 130 h 175"/>
                <a:gd name="T18" fmla="*/ 75 w 122"/>
                <a:gd name="T19" fmla="*/ 145 h 175"/>
                <a:gd name="T20" fmla="*/ 93 w 122"/>
                <a:gd name="T21" fmla="*/ 135 h 175"/>
                <a:gd name="T22" fmla="*/ 122 w 122"/>
                <a:gd name="T23" fmla="*/ 175 h 175"/>
                <a:gd name="T24" fmla="*/ 118 w 122"/>
                <a:gd name="T25" fmla="*/ 133 h 175"/>
                <a:gd name="T26" fmla="*/ 94 w 122"/>
                <a:gd name="T27" fmla="*/ 112 h 175"/>
                <a:gd name="T28" fmla="*/ 85 w 122"/>
                <a:gd name="T29" fmla="*/ 84 h 175"/>
                <a:gd name="T30" fmla="*/ 80 w 122"/>
                <a:gd name="T31" fmla="*/ 62 h 175"/>
                <a:gd name="T32" fmla="*/ 47 w 122"/>
                <a:gd name="T33" fmla="*/ 54 h 175"/>
                <a:gd name="T34" fmla="*/ 46 w 122"/>
                <a:gd name="T35" fmla="*/ 60 h 175"/>
                <a:gd name="T36" fmla="*/ 50 w 122"/>
                <a:gd name="T37" fmla="*/ 28 h 175"/>
                <a:gd name="T38" fmla="*/ 24 w 122"/>
                <a:gd name="T3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2" h="175">
                  <a:moveTo>
                    <a:pt x="20" y="4"/>
                  </a:moveTo>
                  <a:cubicBezTo>
                    <a:pt x="31" y="7"/>
                    <a:pt x="35" y="19"/>
                    <a:pt x="36" y="29"/>
                  </a:cubicBezTo>
                  <a:cubicBezTo>
                    <a:pt x="36" y="35"/>
                    <a:pt x="30" y="63"/>
                    <a:pt x="23" y="54"/>
                  </a:cubicBezTo>
                  <a:cubicBezTo>
                    <a:pt x="48" y="59"/>
                    <a:pt x="6" y="89"/>
                    <a:pt x="0" y="92"/>
                  </a:cubicBezTo>
                  <a:cubicBezTo>
                    <a:pt x="5" y="89"/>
                    <a:pt x="40" y="70"/>
                    <a:pt x="30" y="92"/>
                  </a:cubicBezTo>
                  <a:cubicBezTo>
                    <a:pt x="23" y="74"/>
                    <a:pt x="54" y="67"/>
                    <a:pt x="47" y="81"/>
                  </a:cubicBezTo>
                  <a:cubicBezTo>
                    <a:pt x="61" y="90"/>
                    <a:pt x="57" y="111"/>
                    <a:pt x="47" y="122"/>
                  </a:cubicBezTo>
                  <a:cubicBezTo>
                    <a:pt x="54" y="118"/>
                    <a:pt x="57" y="155"/>
                    <a:pt x="42" y="159"/>
                  </a:cubicBezTo>
                  <a:cubicBezTo>
                    <a:pt x="43" y="149"/>
                    <a:pt x="48" y="135"/>
                    <a:pt x="58" y="130"/>
                  </a:cubicBezTo>
                  <a:cubicBezTo>
                    <a:pt x="68" y="126"/>
                    <a:pt x="80" y="134"/>
                    <a:pt x="75" y="145"/>
                  </a:cubicBezTo>
                  <a:cubicBezTo>
                    <a:pt x="71" y="129"/>
                    <a:pt x="85" y="132"/>
                    <a:pt x="93" y="135"/>
                  </a:cubicBezTo>
                  <a:cubicBezTo>
                    <a:pt x="109" y="140"/>
                    <a:pt x="122" y="158"/>
                    <a:pt x="122" y="175"/>
                  </a:cubicBezTo>
                  <a:cubicBezTo>
                    <a:pt x="113" y="161"/>
                    <a:pt x="114" y="149"/>
                    <a:pt x="118" y="133"/>
                  </a:cubicBezTo>
                  <a:cubicBezTo>
                    <a:pt x="106" y="135"/>
                    <a:pt x="97" y="121"/>
                    <a:pt x="94" y="112"/>
                  </a:cubicBezTo>
                  <a:cubicBezTo>
                    <a:pt x="82" y="138"/>
                    <a:pt x="61" y="100"/>
                    <a:pt x="85" y="84"/>
                  </a:cubicBezTo>
                  <a:cubicBezTo>
                    <a:pt x="70" y="92"/>
                    <a:pt x="72" y="69"/>
                    <a:pt x="80" y="62"/>
                  </a:cubicBezTo>
                  <a:cubicBezTo>
                    <a:pt x="70" y="71"/>
                    <a:pt x="40" y="74"/>
                    <a:pt x="47" y="54"/>
                  </a:cubicBezTo>
                  <a:cubicBezTo>
                    <a:pt x="47" y="56"/>
                    <a:pt x="46" y="57"/>
                    <a:pt x="46" y="60"/>
                  </a:cubicBezTo>
                  <a:cubicBezTo>
                    <a:pt x="33" y="53"/>
                    <a:pt x="47" y="37"/>
                    <a:pt x="50" y="28"/>
                  </a:cubicBezTo>
                  <a:cubicBezTo>
                    <a:pt x="41" y="27"/>
                    <a:pt x="31" y="7"/>
                    <a:pt x="24" y="0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71" name="Freeform 868"/>
            <p:cNvSpPr>
              <a:spLocks/>
            </p:cNvSpPr>
            <p:nvPr/>
          </p:nvSpPr>
          <p:spPr bwMode="auto">
            <a:xfrm>
              <a:off x="3801" y="2052"/>
              <a:ext cx="164" cy="121"/>
            </a:xfrm>
            <a:custGeom>
              <a:avLst/>
              <a:gdLst>
                <a:gd name="T0" fmla="*/ 0 w 110"/>
                <a:gd name="T1" fmla="*/ 68 h 81"/>
                <a:gd name="T2" fmla="*/ 29 w 110"/>
                <a:gd name="T3" fmla="*/ 42 h 81"/>
                <a:gd name="T4" fmla="*/ 51 w 110"/>
                <a:gd name="T5" fmla="*/ 49 h 81"/>
                <a:gd name="T6" fmla="*/ 43 w 110"/>
                <a:gd name="T7" fmla="*/ 16 h 81"/>
                <a:gd name="T8" fmla="*/ 52 w 110"/>
                <a:gd name="T9" fmla="*/ 0 h 81"/>
                <a:gd name="T10" fmla="*/ 51 w 110"/>
                <a:gd name="T11" fmla="*/ 3 h 81"/>
                <a:gd name="T12" fmla="*/ 79 w 110"/>
                <a:gd name="T13" fmla="*/ 25 h 81"/>
                <a:gd name="T14" fmla="*/ 101 w 110"/>
                <a:gd name="T15" fmla="*/ 51 h 81"/>
                <a:gd name="T16" fmla="*/ 110 w 110"/>
                <a:gd name="T17" fmla="*/ 81 h 81"/>
                <a:gd name="T18" fmla="*/ 76 w 110"/>
                <a:gd name="T19" fmla="*/ 58 h 81"/>
                <a:gd name="T20" fmla="*/ 62 w 110"/>
                <a:gd name="T21" fmla="*/ 39 h 81"/>
                <a:gd name="T22" fmla="*/ 61 w 110"/>
                <a:gd name="T23" fmla="*/ 64 h 81"/>
                <a:gd name="T24" fmla="*/ 47 w 110"/>
                <a:gd name="T25" fmla="*/ 65 h 81"/>
                <a:gd name="T26" fmla="*/ 16 w 110"/>
                <a:gd name="T27" fmla="*/ 7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0" h="81">
                  <a:moveTo>
                    <a:pt x="0" y="68"/>
                  </a:moveTo>
                  <a:cubicBezTo>
                    <a:pt x="16" y="77"/>
                    <a:pt x="48" y="54"/>
                    <a:pt x="29" y="42"/>
                  </a:cubicBezTo>
                  <a:cubicBezTo>
                    <a:pt x="30" y="50"/>
                    <a:pt x="45" y="55"/>
                    <a:pt x="51" y="49"/>
                  </a:cubicBezTo>
                  <a:cubicBezTo>
                    <a:pt x="59" y="40"/>
                    <a:pt x="46" y="24"/>
                    <a:pt x="43" y="16"/>
                  </a:cubicBezTo>
                  <a:cubicBezTo>
                    <a:pt x="53" y="18"/>
                    <a:pt x="57" y="7"/>
                    <a:pt x="52" y="0"/>
                  </a:cubicBezTo>
                  <a:cubicBezTo>
                    <a:pt x="52" y="1"/>
                    <a:pt x="52" y="2"/>
                    <a:pt x="51" y="3"/>
                  </a:cubicBezTo>
                  <a:cubicBezTo>
                    <a:pt x="55" y="10"/>
                    <a:pt x="67" y="41"/>
                    <a:pt x="79" y="25"/>
                  </a:cubicBezTo>
                  <a:cubicBezTo>
                    <a:pt x="78" y="40"/>
                    <a:pt x="81" y="56"/>
                    <a:pt x="101" y="51"/>
                  </a:cubicBezTo>
                  <a:cubicBezTo>
                    <a:pt x="102" y="63"/>
                    <a:pt x="100" y="73"/>
                    <a:pt x="110" y="81"/>
                  </a:cubicBezTo>
                  <a:cubicBezTo>
                    <a:pt x="103" y="77"/>
                    <a:pt x="81" y="44"/>
                    <a:pt x="76" y="58"/>
                  </a:cubicBezTo>
                  <a:cubicBezTo>
                    <a:pt x="74" y="50"/>
                    <a:pt x="71" y="41"/>
                    <a:pt x="62" y="39"/>
                  </a:cubicBezTo>
                  <a:cubicBezTo>
                    <a:pt x="62" y="47"/>
                    <a:pt x="63" y="56"/>
                    <a:pt x="61" y="64"/>
                  </a:cubicBezTo>
                  <a:cubicBezTo>
                    <a:pt x="57" y="59"/>
                    <a:pt x="50" y="59"/>
                    <a:pt x="47" y="65"/>
                  </a:cubicBezTo>
                  <a:cubicBezTo>
                    <a:pt x="41" y="48"/>
                    <a:pt x="22" y="67"/>
                    <a:pt x="16" y="73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72" name="Freeform 869"/>
            <p:cNvSpPr>
              <a:spLocks/>
            </p:cNvSpPr>
            <p:nvPr/>
          </p:nvSpPr>
          <p:spPr bwMode="auto">
            <a:xfrm>
              <a:off x="3421" y="2110"/>
              <a:ext cx="81" cy="127"/>
            </a:xfrm>
            <a:custGeom>
              <a:avLst/>
              <a:gdLst>
                <a:gd name="T0" fmla="*/ 51 w 55"/>
                <a:gd name="T1" fmla="*/ 17 h 85"/>
                <a:gd name="T2" fmla="*/ 31 w 55"/>
                <a:gd name="T3" fmla="*/ 15 h 85"/>
                <a:gd name="T4" fmla="*/ 9 w 55"/>
                <a:gd name="T5" fmla="*/ 20 h 85"/>
                <a:gd name="T6" fmla="*/ 1 w 55"/>
                <a:gd name="T7" fmla="*/ 0 h 85"/>
                <a:gd name="T8" fmla="*/ 7 w 55"/>
                <a:gd name="T9" fmla="*/ 50 h 85"/>
                <a:gd name="T10" fmla="*/ 6 w 55"/>
                <a:gd name="T11" fmla="*/ 85 h 85"/>
                <a:gd name="T12" fmla="*/ 31 w 55"/>
                <a:gd name="T13" fmla="*/ 62 h 85"/>
                <a:gd name="T14" fmla="*/ 29 w 55"/>
                <a:gd name="T15" fmla="*/ 31 h 85"/>
                <a:gd name="T16" fmla="*/ 50 w 55"/>
                <a:gd name="T17" fmla="*/ 40 h 85"/>
                <a:gd name="T18" fmla="*/ 55 w 55"/>
                <a:gd name="T19" fmla="*/ 2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85">
                  <a:moveTo>
                    <a:pt x="51" y="17"/>
                  </a:moveTo>
                  <a:cubicBezTo>
                    <a:pt x="48" y="38"/>
                    <a:pt x="31" y="32"/>
                    <a:pt x="31" y="15"/>
                  </a:cubicBezTo>
                  <a:cubicBezTo>
                    <a:pt x="31" y="28"/>
                    <a:pt x="16" y="25"/>
                    <a:pt x="9" y="20"/>
                  </a:cubicBezTo>
                  <a:cubicBezTo>
                    <a:pt x="1" y="14"/>
                    <a:pt x="0" y="9"/>
                    <a:pt x="1" y="0"/>
                  </a:cubicBezTo>
                  <a:cubicBezTo>
                    <a:pt x="4" y="9"/>
                    <a:pt x="28" y="49"/>
                    <a:pt x="7" y="50"/>
                  </a:cubicBezTo>
                  <a:cubicBezTo>
                    <a:pt x="19" y="53"/>
                    <a:pt x="19" y="80"/>
                    <a:pt x="6" y="85"/>
                  </a:cubicBezTo>
                  <a:cubicBezTo>
                    <a:pt x="8" y="78"/>
                    <a:pt x="24" y="41"/>
                    <a:pt x="31" y="62"/>
                  </a:cubicBezTo>
                  <a:cubicBezTo>
                    <a:pt x="23" y="56"/>
                    <a:pt x="17" y="36"/>
                    <a:pt x="29" y="31"/>
                  </a:cubicBezTo>
                  <a:cubicBezTo>
                    <a:pt x="33" y="30"/>
                    <a:pt x="47" y="38"/>
                    <a:pt x="50" y="40"/>
                  </a:cubicBezTo>
                  <a:cubicBezTo>
                    <a:pt x="45" y="34"/>
                    <a:pt x="45" y="24"/>
                    <a:pt x="55" y="22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73" name="Freeform 870"/>
            <p:cNvSpPr>
              <a:spLocks/>
            </p:cNvSpPr>
            <p:nvPr/>
          </p:nvSpPr>
          <p:spPr bwMode="auto">
            <a:xfrm>
              <a:off x="3474" y="2148"/>
              <a:ext cx="170" cy="135"/>
            </a:xfrm>
            <a:custGeom>
              <a:avLst/>
              <a:gdLst>
                <a:gd name="T0" fmla="*/ 95 w 114"/>
                <a:gd name="T1" fmla="*/ 91 h 91"/>
                <a:gd name="T2" fmla="*/ 86 w 114"/>
                <a:gd name="T3" fmla="*/ 47 h 91"/>
                <a:gd name="T4" fmla="*/ 68 w 114"/>
                <a:gd name="T5" fmla="*/ 52 h 91"/>
                <a:gd name="T6" fmla="*/ 24 w 114"/>
                <a:gd name="T7" fmla="*/ 79 h 91"/>
                <a:gd name="T8" fmla="*/ 0 w 114"/>
                <a:gd name="T9" fmla="*/ 42 h 91"/>
                <a:gd name="T10" fmla="*/ 31 w 114"/>
                <a:gd name="T11" fmla="*/ 28 h 91"/>
                <a:gd name="T12" fmla="*/ 47 w 114"/>
                <a:gd name="T13" fmla="*/ 27 h 91"/>
                <a:gd name="T14" fmla="*/ 53 w 114"/>
                <a:gd name="T15" fmla="*/ 0 h 91"/>
                <a:gd name="T16" fmla="*/ 46 w 114"/>
                <a:gd name="T17" fmla="*/ 41 h 91"/>
                <a:gd name="T18" fmla="*/ 72 w 114"/>
                <a:gd name="T19" fmla="*/ 24 h 91"/>
                <a:gd name="T20" fmla="*/ 97 w 114"/>
                <a:gd name="T21" fmla="*/ 28 h 91"/>
                <a:gd name="T22" fmla="*/ 112 w 114"/>
                <a:gd name="T23" fmla="*/ 43 h 91"/>
                <a:gd name="T24" fmla="*/ 112 w 114"/>
                <a:gd name="T25" fmla="*/ 43 h 91"/>
                <a:gd name="T26" fmla="*/ 100 w 114"/>
                <a:gd name="T27" fmla="*/ 8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4" h="91">
                  <a:moveTo>
                    <a:pt x="95" y="91"/>
                  </a:moveTo>
                  <a:cubicBezTo>
                    <a:pt x="114" y="87"/>
                    <a:pt x="97" y="53"/>
                    <a:pt x="86" y="47"/>
                  </a:cubicBezTo>
                  <a:cubicBezTo>
                    <a:pt x="80" y="44"/>
                    <a:pt x="59" y="47"/>
                    <a:pt x="68" y="52"/>
                  </a:cubicBezTo>
                  <a:cubicBezTo>
                    <a:pt x="49" y="36"/>
                    <a:pt x="32" y="66"/>
                    <a:pt x="24" y="79"/>
                  </a:cubicBezTo>
                  <a:cubicBezTo>
                    <a:pt x="24" y="70"/>
                    <a:pt x="16" y="18"/>
                    <a:pt x="0" y="42"/>
                  </a:cubicBezTo>
                  <a:cubicBezTo>
                    <a:pt x="14" y="42"/>
                    <a:pt x="19" y="30"/>
                    <a:pt x="31" y="28"/>
                  </a:cubicBezTo>
                  <a:cubicBezTo>
                    <a:pt x="41" y="26"/>
                    <a:pt x="38" y="34"/>
                    <a:pt x="47" y="27"/>
                  </a:cubicBezTo>
                  <a:cubicBezTo>
                    <a:pt x="53" y="21"/>
                    <a:pt x="54" y="8"/>
                    <a:pt x="53" y="0"/>
                  </a:cubicBezTo>
                  <a:cubicBezTo>
                    <a:pt x="50" y="13"/>
                    <a:pt x="46" y="27"/>
                    <a:pt x="46" y="41"/>
                  </a:cubicBezTo>
                  <a:cubicBezTo>
                    <a:pt x="59" y="43"/>
                    <a:pt x="61" y="24"/>
                    <a:pt x="72" y="24"/>
                  </a:cubicBezTo>
                  <a:cubicBezTo>
                    <a:pt x="79" y="24"/>
                    <a:pt x="91" y="43"/>
                    <a:pt x="97" y="28"/>
                  </a:cubicBezTo>
                  <a:cubicBezTo>
                    <a:pt x="100" y="35"/>
                    <a:pt x="104" y="41"/>
                    <a:pt x="112" y="43"/>
                  </a:cubicBezTo>
                  <a:cubicBezTo>
                    <a:pt x="113" y="43"/>
                    <a:pt x="113" y="43"/>
                    <a:pt x="112" y="43"/>
                  </a:cubicBezTo>
                  <a:cubicBezTo>
                    <a:pt x="101" y="52"/>
                    <a:pt x="91" y="76"/>
                    <a:pt x="100" y="89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74" name="Freeform 871"/>
            <p:cNvSpPr>
              <a:spLocks/>
            </p:cNvSpPr>
            <p:nvPr/>
          </p:nvSpPr>
          <p:spPr bwMode="auto">
            <a:xfrm>
              <a:off x="3400" y="1605"/>
              <a:ext cx="238" cy="131"/>
            </a:xfrm>
            <a:custGeom>
              <a:avLst/>
              <a:gdLst>
                <a:gd name="T0" fmla="*/ 34 w 160"/>
                <a:gd name="T1" fmla="*/ 1 h 88"/>
                <a:gd name="T2" fmla="*/ 57 w 160"/>
                <a:gd name="T3" fmla="*/ 37 h 88"/>
                <a:gd name="T4" fmla="*/ 73 w 160"/>
                <a:gd name="T5" fmla="*/ 49 h 88"/>
                <a:gd name="T6" fmla="*/ 97 w 160"/>
                <a:gd name="T7" fmla="*/ 23 h 88"/>
                <a:gd name="T8" fmla="*/ 119 w 160"/>
                <a:gd name="T9" fmla="*/ 24 h 88"/>
                <a:gd name="T10" fmla="*/ 150 w 160"/>
                <a:gd name="T11" fmla="*/ 19 h 88"/>
                <a:gd name="T12" fmla="*/ 160 w 160"/>
                <a:gd name="T13" fmla="*/ 29 h 88"/>
                <a:gd name="T14" fmla="*/ 151 w 160"/>
                <a:gd name="T15" fmla="*/ 70 h 88"/>
                <a:gd name="T16" fmla="*/ 149 w 160"/>
                <a:gd name="T17" fmla="*/ 88 h 88"/>
                <a:gd name="T18" fmla="*/ 137 w 160"/>
                <a:gd name="T19" fmla="*/ 40 h 88"/>
                <a:gd name="T20" fmla="*/ 128 w 160"/>
                <a:gd name="T21" fmla="*/ 45 h 88"/>
                <a:gd name="T22" fmla="*/ 114 w 160"/>
                <a:gd name="T23" fmla="*/ 55 h 88"/>
                <a:gd name="T24" fmla="*/ 87 w 160"/>
                <a:gd name="T25" fmla="*/ 57 h 88"/>
                <a:gd name="T26" fmla="*/ 47 w 160"/>
                <a:gd name="T27" fmla="*/ 64 h 88"/>
                <a:gd name="T28" fmla="*/ 0 w 160"/>
                <a:gd name="T29" fmla="*/ 72 h 88"/>
                <a:gd name="T30" fmla="*/ 19 w 160"/>
                <a:gd name="T31" fmla="*/ 23 h 88"/>
                <a:gd name="T32" fmla="*/ 29 w 160"/>
                <a:gd name="T3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88">
                  <a:moveTo>
                    <a:pt x="34" y="1"/>
                  </a:moveTo>
                  <a:cubicBezTo>
                    <a:pt x="17" y="15"/>
                    <a:pt x="50" y="51"/>
                    <a:pt x="57" y="37"/>
                  </a:cubicBezTo>
                  <a:cubicBezTo>
                    <a:pt x="48" y="44"/>
                    <a:pt x="67" y="50"/>
                    <a:pt x="73" y="49"/>
                  </a:cubicBezTo>
                  <a:cubicBezTo>
                    <a:pt x="86" y="48"/>
                    <a:pt x="94" y="35"/>
                    <a:pt x="97" y="23"/>
                  </a:cubicBezTo>
                  <a:cubicBezTo>
                    <a:pt x="101" y="40"/>
                    <a:pt x="114" y="41"/>
                    <a:pt x="119" y="24"/>
                  </a:cubicBezTo>
                  <a:cubicBezTo>
                    <a:pt x="131" y="28"/>
                    <a:pt x="141" y="28"/>
                    <a:pt x="150" y="19"/>
                  </a:cubicBezTo>
                  <a:cubicBezTo>
                    <a:pt x="137" y="23"/>
                    <a:pt x="155" y="28"/>
                    <a:pt x="160" y="29"/>
                  </a:cubicBezTo>
                  <a:cubicBezTo>
                    <a:pt x="140" y="20"/>
                    <a:pt x="149" y="63"/>
                    <a:pt x="151" y="70"/>
                  </a:cubicBezTo>
                  <a:cubicBezTo>
                    <a:pt x="145" y="72"/>
                    <a:pt x="147" y="83"/>
                    <a:pt x="149" y="88"/>
                  </a:cubicBezTo>
                  <a:cubicBezTo>
                    <a:pt x="146" y="74"/>
                    <a:pt x="145" y="51"/>
                    <a:pt x="137" y="40"/>
                  </a:cubicBezTo>
                  <a:cubicBezTo>
                    <a:pt x="131" y="31"/>
                    <a:pt x="127" y="34"/>
                    <a:pt x="128" y="45"/>
                  </a:cubicBezTo>
                  <a:cubicBezTo>
                    <a:pt x="124" y="32"/>
                    <a:pt x="113" y="45"/>
                    <a:pt x="114" y="55"/>
                  </a:cubicBezTo>
                  <a:cubicBezTo>
                    <a:pt x="104" y="44"/>
                    <a:pt x="98" y="44"/>
                    <a:pt x="87" y="57"/>
                  </a:cubicBezTo>
                  <a:cubicBezTo>
                    <a:pt x="79" y="46"/>
                    <a:pt x="56" y="57"/>
                    <a:pt x="47" y="64"/>
                  </a:cubicBezTo>
                  <a:cubicBezTo>
                    <a:pt x="37" y="30"/>
                    <a:pt x="12" y="53"/>
                    <a:pt x="0" y="72"/>
                  </a:cubicBezTo>
                  <a:cubicBezTo>
                    <a:pt x="6" y="54"/>
                    <a:pt x="19" y="42"/>
                    <a:pt x="19" y="23"/>
                  </a:cubicBezTo>
                  <a:cubicBezTo>
                    <a:pt x="32" y="23"/>
                    <a:pt x="29" y="8"/>
                    <a:pt x="29" y="0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75" name="Freeform 872"/>
            <p:cNvSpPr>
              <a:spLocks/>
            </p:cNvSpPr>
            <p:nvPr/>
          </p:nvSpPr>
          <p:spPr bwMode="auto">
            <a:xfrm>
              <a:off x="3728" y="1494"/>
              <a:ext cx="228" cy="157"/>
            </a:xfrm>
            <a:custGeom>
              <a:avLst/>
              <a:gdLst>
                <a:gd name="T0" fmla="*/ 28 w 153"/>
                <a:gd name="T1" fmla="*/ 23 h 106"/>
                <a:gd name="T2" fmla="*/ 40 w 153"/>
                <a:gd name="T3" fmla="*/ 43 h 106"/>
                <a:gd name="T4" fmla="*/ 27 w 153"/>
                <a:gd name="T5" fmla="*/ 70 h 106"/>
                <a:gd name="T6" fmla="*/ 0 w 153"/>
                <a:gd name="T7" fmla="*/ 88 h 106"/>
                <a:gd name="T8" fmla="*/ 0 w 153"/>
                <a:gd name="T9" fmla="*/ 105 h 106"/>
                <a:gd name="T10" fmla="*/ 19 w 153"/>
                <a:gd name="T11" fmla="*/ 106 h 106"/>
                <a:gd name="T12" fmla="*/ 45 w 153"/>
                <a:gd name="T13" fmla="*/ 84 h 106"/>
                <a:gd name="T14" fmla="*/ 66 w 153"/>
                <a:gd name="T15" fmla="*/ 74 h 106"/>
                <a:gd name="T16" fmla="*/ 70 w 153"/>
                <a:gd name="T17" fmla="*/ 89 h 106"/>
                <a:gd name="T18" fmla="*/ 80 w 153"/>
                <a:gd name="T19" fmla="*/ 102 h 106"/>
                <a:gd name="T20" fmla="*/ 92 w 153"/>
                <a:gd name="T21" fmla="*/ 77 h 106"/>
                <a:gd name="T22" fmla="*/ 102 w 153"/>
                <a:gd name="T23" fmla="*/ 38 h 106"/>
                <a:gd name="T24" fmla="*/ 134 w 153"/>
                <a:gd name="T25" fmla="*/ 22 h 106"/>
                <a:gd name="T26" fmla="*/ 153 w 153"/>
                <a:gd name="T27" fmla="*/ 10 h 106"/>
                <a:gd name="T28" fmla="*/ 152 w 153"/>
                <a:gd name="T29" fmla="*/ 0 h 106"/>
                <a:gd name="T30" fmla="*/ 152 w 153"/>
                <a:gd name="T31" fmla="*/ 0 h 106"/>
                <a:gd name="T32" fmla="*/ 140 w 153"/>
                <a:gd name="T33" fmla="*/ 0 h 106"/>
                <a:gd name="T34" fmla="*/ 123 w 153"/>
                <a:gd name="T35" fmla="*/ 8 h 106"/>
                <a:gd name="T36" fmla="*/ 92 w 153"/>
                <a:gd name="T37" fmla="*/ 15 h 106"/>
                <a:gd name="T38" fmla="*/ 74 w 153"/>
                <a:gd name="T39" fmla="*/ 32 h 106"/>
                <a:gd name="T40" fmla="*/ 47 w 153"/>
                <a:gd name="T41" fmla="*/ 2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3" h="106">
                  <a:moveTo>
                    <a:pt x="28" y="23"/>
                  </a:moveTo>
                  <a:cubicBezTo>
                    <a:pt x="41" y="21"/>
                    <a:pt x="49" y="32"/>
                    <a:pt x="40" y="43"/>
                  </a:cubicBezTo>
                  <a:cubicBezTo>
                    <a:pt x="48" y="53"/>
                    <a:pt x="37" y="85"/>
                    <a:pt x="27" y="70"/>
                  </a:cubicBezTo>
                  <a:cubicBezTo>
                    <a:pt x="29" y="84"/>
                    <a:pt x="11" y="99"/>
                    <a:pt x="0" y="88"/>
                  </a:cubicBezTo>
                  <a:cubicBezTo>
                    <a:pt x="2" y="94"/>
                    <a:pt x="4" y="100"/>
                    <a:pt x="0" y="105"/>
                  </a:cubicBezTo>
                  <a:cubicBezTo>
                    <a:pt x="3" y="96"/>
                    <a:pt x="14" y="102"/>
                    <a:pt x="19" y="106"/>
                  </a:cubicBezTo>
                  <a:cubicBezTo>
                    <a:pt x="20" y="93"/>
                    <a:pt x="32" y="83"/>
                    <a:pt x="45" y="84"/>
                  </a:cubicBezTo>
                  <a:cubicBezTo>
                    <a:pt x="38" y="69"/>
                    <a:pt x="58" y="61"/>
                    <a:pt x="66" y="74"/>
                  </a:cubicBezTo>
                  <a:cubicBezTo>
                    <a:pt x="69" y="77"/>
                    <a:pt x="68" y="86"/>
                    <a:pt x="70" y="89"/>
                  </a:cubicBezTo>
                  <a:cubicBezTo>
                    <a:pt x="73" y="94"/>
                    <a:pt x="77" y="97"/>
                    <a:pt x="80" y="102"/>
                  </a:cubicBezTo>
                  <a:cubicBezTo>
                    <a:pt x="69" y="93"/>
                    <a:pt x="79" y="69"/>
                    <a:pt x="92" y="77"/>
                  </a:cubicBezTo>
                  <a:cubicBezTo>
                    <a:pt x="71" y="67"/>
                    <a:pt x="69" y="27"/>
                    <a:pt x="102" y="38"/>
                  </a:cubicBezTo>
                  <a:cubicBezTo>
                    <a:pt x="89" y="20"/>
                    <a:pt x="124" y="11"/>
                    <a:pt x="134" y="22"/>
                  </a:cubicBezTo>
                  <a:cubicBezTo>
                    <a:pt x="126" y="12"/>
                    <a:pt x="145" y="4"/>
                    <a:pt x="153" y="10"/>
                  </a:cubicBezTo>
                  <a:cubicBezTo>
                    <a:pt x="153" y="8"/>
                    <a:pt x="152" y="2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7" y="4"/>
                    <a:pt x="145" y="0"/>
                    <a:pt x="140" y="0"/>
                  </a:cubicBezTo>
                  <a:cubicBezTo>
                    <a:pt x="130" y="1"/>
                    <a:pt x="131" y="2"/>
                    <a:pt x="123" y="8"/>
                  </a:cubicBezTo>
                  <a:cubicBezTo>
                    <a:pt x="112" y="16"/>
                    <a:pt x="105" y="20"/>
                    <a:pt x="92" y="15"/>
                  </a:cubicBezTo>
                  <a:cubicBezTo>
                    <a:pt x="89" y="22"/>
                    <a:pt x="84" y="39"/>
                    <a:pt x="74" y="32"/>
                  </a:cubicBezTo>
                  <a:cubicBezTo>
                    <a:pt x="77" y="53"/>
                    <a:pt x="49" y="33"/>
                    <a:pt x="47" y="22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76" name="Freeform 873"/>
            <p:cNvSpPr>
              <a:spLocks/>
            </p:cNvSpPr>
            <p:nvPr/>
          </p:nvSpPr>
          <p:spPr bwMode="auto">
            <a:xfrm>
              <a:off x="3938" y="1286"/>
              <a:ext cx="180" cy="181"/>
            </a:xfrm>
            <a:custGeom>
              <a:avLst/>
              <a:gdLst>
                <a:gd name="T0" fmla="*/ 0 w 121"/>
                <a:gd name="T1" fmla="*/ 18 h 122"/>
                <a:gd name="T2" fmla="*/ 12 w 121"/>
                <a:gd name="T3" fmla="*/ 53 h 122"/>
                <a:gd name="T4" fmla="*/ 12 w 121"/>
                <a:gd name="T5" fmla="*/ 84 h 122"/>
                <a:gd name="T6" fmla="*/ 16 w 121"/>
                <a:gd name="T7" fmla="*/ 122 h 122"/>
                <a:gd name="T8" fmla="*/ 36 w 121"/>
                <a:gd name="T9" fmla="*/ 89 h 122"/>
                <a:gd name="T10" fmla="*/ 36 w 121"/>
                <a:gd name="T11" fmla="*/ 94 h 122"/>
                <a:gd name="T12" fmla="*/ 41 w 121"/>
                <a:gd name="T13" fmla="*/ 60 h 122"/>
                <a:gd name="T14" fmla="*/ 68 w 121"/>
                <a:gd name="T15" fmla="*/ 47 h 122"/>
                <a:gd name="T16" fmla="*/ 101 w 121"/>
                <a:gd name="T17" fmla="*/ 35 h 122"/>
                <a:gd name="T18" fmla="*/ 121 w 121"/>
                <a:gd name="T19" fmla="*/ 26 h 122"/>
                <a:gd name="T20" fmla="*/ 96 w 121"/>
                <a:gd name="T21" fmla="*/ 14 h 122"/>
                <a:gd name="T22" fmla="*/ 80 w 121"/>
                <a:gd name="T23" fmla="*/ 26 h 122"/>
                <a:gd name="T24" fmla="*/ 68 w 121"/>
                <a:gd name="T25" fmla="*/ 18 h 122"/>
                <a:gd name="T26" fmla="*/ 31 w 121"/>
                <a:gd name="T27" fmla="*/ 42 h 122"/>
                <a:gd name="T28" fmla="*/ 34 w 121"/>
                <a:gd name="T29" fmla="*/ 22 h 122"/>
                <a:gd name="T30" fmla="*/ 9 w 121"/>
                <a:gd name="T31" fmla="*/ 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1" h="122">
                  <a:moveTo>
                    <a:pt x="0" y="18"/>
                  </a:moveTo>
                  <a:cubicBezTo>
                    <a:pt x="11" y="0"/>
                    <a:pt x="37" y="44"/>
                    <a:pt x="12" y="53"/>
                  </a:cubicBezTo>
                  <a:cubicBezTo>
                    <a:pt x="26" y="52"/>
                    <a:pt x="24" y="80"/>
                    <a:pt x="12" y="84"/>
                  </a:cubicBezTo>
                  <a:cubicBezTo>
                    <a:pt x="16" y="97"/>
                    <a:pt x="22" y="108"/>
                    <a:pt x="16" y="122"/>
                  </a:cubicBezTo>
                  <a:cubicBezTo>
                    <a:pt x="11" y="110"/>
                    <a:pt x="21" y="88"/>
                    <a:pt x="36" y="89"/>
                  </a:cubicBezTo>
                  <a:cubicBezTo>
                    <a:pt x="36" y="91"/>
                    <a:pt x="36" y="92"/>
                    <a:pt x="36" y="94"/>
                  </a:cubicBezTo>
                  <a:cubicBezTo>
                    <a:pt x="18" y="96"/>
                    <a:pt x="21" y="55"/>
                    <a:pt x="41" y="60"/>
                  </a:cubicBezTo>
                  <a:cubicBezTo>
                    <a:pt x="35" y="46"/>
                    <a:pt x="60" y="31"/>
                    <a:pt x="68" y="47"/>
                  </a:cubicBezTo>
                  <a:cubicBezTo>
                    <a:pt x="63" y="28"/>
                    <a:pt x="91" y="27"/>
                    <a:pt x="101" y="35"/>
                  </a:cubicBezTo>
                  <a:cubicBezTo>
                    <a:pt x="91" y="23"/>
                    <a:pt x="113" y="19"/>
                    <a:pt x="121" y="26"/>
                  </a:cubicBezTo>
                  <a:cubicBezTo>
                    <a:pt x="114" y="20"/>
                    <a:pt x="105" y="10"/>
                    <a:pt x="96" y="14"/>
                  </a:cubicBezTo>
                  <a:cubicBezTo>
                    <a:pt x="90" y="16"/>
                    <a:pt x="89" y="26"/>
                    <a:pt x="80" y="26"/>
                  </a:cubicBezTo>
                  <a:cubicBezTo>
                    <a:pt x="76" y="25"/>
                    <a:pt x="72" y="19"/>
                    <a:pt x="68" y="18"/>
                  </a:cubicBezTo>
                  <a:cubicBezTo>
                    <a:pt x="60" y="41"/>
                    <a:pt x="49" y="36"/>
                    <a:pt x="31" y="42"/>
                  </a:cubicBezTo>
                  <a:cubicBezTo>
                    <a:pt x="28" y="35"/>
                    <a:pt x="30" y="26"/>
                    <a:pt x="34" y="22"/>
                  </a:cubicBezTo>
                  <a:cubicBezTo>
                    <a:pt x="33" y="23"/>
                    <a:pt x="12" y="16"/>
                    <a:pt x="9" y="13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77" name="Freeform 874"/>
            <p:cNvSpPr>
              <a:spLocks/>
            </p:cNvSpPr>
            <p:nvPr/>
          </p:nvSpPr>
          <p:spPr bwMode="auto">
            <a:xfrm>
              <a:off x="4163" y="1474"/>
              <a:ext cx="134" cy="146"/>
            </a:xfrm>
            <a:custGeom>
              <a:avLst/>
              <a:gdLst>
                <a:gd name="T0" fmla="*/ 19 w 90"/>
                <a:gd name="T1" fmla="*/ 1 h 98"/>
                <a:gd name="T2" fmla="*/ 16 w 90"/>
                <a:gd name="T3" fmla="*/ 40 h 98"/>
                <a:gd name="T4" fmla="*/ 0 w 90"/>
                <a:gd name="T5" fmla="*/ 61 h 98"/>
                <a:gd name="T6" fmla="*/ 19 w 90"/>
                <a:gd name="T7" fmla="*/ 50 h 98"/>
                <a:gd name="T8" fmla="*/ 27 w 90"/>
                <a:gd name="T9" fmla="*/ 74 h 98"/>
                <a:gd name="T10" fmla="*/ 34 w 90"/>
                <a:gd name="T11" fmla="*/ 98 h 98"/>
                <a:gd name="T12" fmla="*/ 50 w 90"/>
                <a:gd name="T13" fmla="*/ 63 h 98"/>
                <a:gd name="T14" fmla="*/ 33 w 90"/>
                <a:gd name="T15" fmla="*/ 56 h 98"/>
                <a:gd name="T16" fmla="*/ 40 w 90"/>
                <a:gd name="T17" fmla="*/ 40 h 98"/>
                <a:gd name="T18" fmla="*/ 36 w 90"/>
                <a:gd name="T19" fmla="*/ 39 h 98"/>
                <a:gd name="T20" fmla="*/ 64 w 90"/>
                <a:gd name="T21" fmla="*/ 42 h 98"/>
                <a:gd name="T22" fmla="*/ 90 w 90"/>
                <a:gd name="T23" fmla="*/ 35 h 98"/>
                <a:gd name="T24" fmla="*/ 81 w 90"/>
                <a:gd name="T25" fmla="*/ 19 h 98"/>
                <a:gd name="T26" fmla="*/ 45 w 90"/>
                <a:gd name="T27" fmla="*/ 26 h 98"/>
                <a:gd name="T28" fmla="*/ 33 w 90"/>
                <a:gd name="T2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98">
                  <a:moveTo>
                    <a:pt x="19" y="1"/>
                  </a:moveTo>
                  <a:cubicBezTo>
                    <a:pt x="34" y="9"/>
                    <a:pt x="28" y="32"/>
                    <a:pt x="16" y="40"/>
                  </a:cubicBezTo>
                  <a:cubicBezTo>
                    <a:pt x="15" y="48"/>
                    <a:pt x="8" y="57"/>
                    <a:pt x="0" y="61"/>
                  </a:cubicBezTo>
                  <a:cubicBezTo>
                    <a:pt x="4" y="57"/>
                    <a:pt x="13" y="49"/>
                    <a:pt x="19" y="50"/>
                  </a:cubicBezTo>
                  <a:cubicBezTo>
                    <a:pt x="29" y="51"/>
                    <a:pt x="31" y="66"/>
                    <a:pt x="27" y="74"/>
                  </a:cubicBezTo>
                  <a:cubicBezTo>
                    <a:pt x="36" y="78"/>
                    <a:pt x="34" y="89"/>
                    <a:pt x="34" y="98"/>
                  </a:cubicBezTo>
                  <a:cubicBezTo>
                    <a:pt x="30" y="89"/>
                    <a:pt x="36" y="60"/>
                    <a:pt x="50" y="63"/>
                  </a:cubicBezTo>
                  <a:cubicBezTo>
                    <a:pt x="42" y="60"/>
                    <a:pt x="37" y="63"/>
                    <a:pt x="33" y="56"/>
                  </a:cubicBezTo>
                  <a:cubicBezTo>
                    <a:pt x="27" y="49"/>
                    <a:pt x="31" y="40"/>
                    <a:pt x="40" y="40"/>
                  </a:cubicBezTo>
                  <a:cubicBezTo>
                    <a:pt x="35" y="42"/>
                    <a:pt x="41" y="41"/>
                    <a:pt x="36" y="39"/>
                  </a:cubicBezTo>
                  <a:cubicBezTo>
                    <a:pt x="45" y="31"/>
                    <a:pt x="56" y="36"/>
                    <a:pt x="64" y="42"/>
                  </a:cubicBezTo>
                  <a:cubicBezTo>
                    <a:pt x="62" y="28"/>
                    <a:pt x="86" y="24"/>
                    <a:pt x="90" y="35"/>
                  </a:cubicBezTo>
                  <a:cubicBezTo>
                    <a:pt x="84" y="32"/>
                    <a:pt x="82" y="25"/>
                    <a:pt x="81" y="19"/>
                  </a:cubicBezTo>
                  <a:cubicBezTo>
                    <a:pt x="76" y="21"/>
                    <a:pt x="40" y="46"/>
                    <a:pt x="45" y="26"/>
                  </a:cubicBezTo>
                  <a:cubicBezTo>
                    <a:pt x="43" y="39"/>
                    <a:pt x="25" y="14"/>
                    <a:pt x="33" y="0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78" name="Freeform 875"/>
            <p:cNvSpPr>
              <a:spLocks/>
            </p:cNvSpPr>
            <p:nvPr/>
          </p:nvSpPr>
          <p:spPr bwMode="auto">
            <a:xfrm>
              <a:off x="3931" y="1730"/>
              <a:ext cx="208" cy="140"/>
            </a:xfrm>
            <a:custGeom>
              <a:avLst/>
              <a:gdLst>
                <a:gd name="T0" fmla="*/ 9 w 140"/>
                <a:gd name="T1" fmla="*/ 6 h 94"/>
                <a:gd name="T2" fmla="*/ 37 w 140"/>
                <a:gd name="T3" fmla="*/ 13 h 94"/>
                <a:gd name="T4" fmla="*/ 47 w 140"/>
                <a:gd name="T5" fmla="*/ 46 h 94"/>
                <a:gd name="T6" fmla="*/ 74 w 140"/>
                <a:gd name="T7" fmla="*/ 0 h 94"/>
                <a:gd name="T8" fmla="*/ 108 w 140"/>
                <a:gd name="T9" fmla="*/ 12 h 94"/>
                <a:gd name="T10" fmla="*/ 140 w 140"/>
                <a:gd name="T11" fmla="*/ 28 h 94"/>
                <a:gd name="T12" fmla="*/ 103 w 140"/>
                <a:gd name="T13" fmla="*/ 42 h 94"/>
                <a:gd name="T14" fmla="*/ 74 w 140"/>
                <a:gd name="T15" fmla="*/ 38 h 94"/>
                <a:gd name="T16" fmla="*/ 73 w 140"/>
                <a:gd name="T17" fmla="*/ 77 h 94"/>
                <a:gd name="T18" fmla="*/ 55 w 140"/>
                <a:gd name="T19" fmla="*/ 58 h 94"/>
                <a:gd name="T20" fmla="*/ 43 w 140"/>
                <a:gd name="T21" fmla="*/ 94 h 94"/>
                <a:gd name="T22" fmla="*/ 40 w 140"/>
                <a:gd name="T23" fmla="*/ 50 h 94"/>
                <a:gd name="T24" fmla="*/ 16 w 140"/>
                <a:gd name="T25" fmla="*/ 54 h 94"/>
                <a:gd name="T26" fmla="*/ 27 w 140"/>
                <a:gd name="T27" fmla="*/ 27 h 94"/>
                <a:gd name="T28" fmla="*/ 10 w 140"/>
                <a:gd name="T29" fmla="*/ 1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94">
                  <a:moveTo>
                    <a:pt x="9" y="6"/>
                  </a:moveTo>
                  <a:cubicBezTo>
                    <a:pt x="0" y="13"/>
                    <a:pt x="35" y="34"/>
                    <a:pt x="37" y="13"/>
                  </a:cubicBezTo>
                  <a:cubicBezTo>
                    <a:pt x="31" y="20"/>
                    <a:pt x="38" y="44"/>
                    <a:pt x="47" y="46"/>
                  </a:cubicBezTo>
                  <a:cubicBezTo>
                    <a:pt x="63" y="49"/>
                    <a:pt x="74" y="11"/>
                    <a:pt x="74" y="0"/>
                  </a:cubicBezTo>
                  <a:cubicBezTo>
                    <a:pt x="77" y="14"/>
                    <a:pt x="99" y="34"/>
                    <a:pt x="108" y="12"/>
                  </a:cubicBezTo>
                  <a:cubicBezTo>
                    <a:pt x="110" y="26"/>
                    <a:pt x="128" y="29"/>
                    <a:pt x="140" y="28"/>
                  </a:cubicBezTo>
                  <a:cubicBezTo>
                    <a:pt x="127" y="28"/>
                    <a:pt x="102" y="21"/>
                    <a:pt x="103" y="42"/>
                  </a:cubicBezTo>
                  <a:cubicBezTo>
                    <a:pt x="90" y="38"/>
                    <a:pt x="85" y="22"/>
                    <a:pt x="74" y="38"/>
                  </a:cubicBezTo>
                  <a:cubicBezTo>
                    <a:pt x="67" y="49"/>
                    <a:pt x="71" y="65"/>
                    <a:pt x="73" y="77"/>
                  </a:cubicBezTo>
                  <a:cubicBezTo>
                    <a:pt x="67" y="69"/>
                    <a:pt x="68" y="57"/>
                    <a:pt x="55" y="58"/>
                  </a:cubicBezTo>
                  <a:cubicBezTo>
                    <a:pt x="43" y="60"/>
                    <a:pt x="43" y="83"/>
                    <a:pt x="43" y="94"/>
                  </a:cubicBezTo>
                  <a:cubicBezTo>
                    <a:pt x="41" y="82"/>
                    <a:pt x="46" y="58"/>
                    <a:pt x="40" y="50"/>
                  </a:cubicBezTo>
                  <a:cubicBezTo>
                    <a:pt x="33" y="40"/>
                    <a:pt x="22" y="46"/>
                    <a:pt x="16" y="54"/>
                  </a:cubicBezTo>
                  <a:cubicBezTo>
                    <a:pt x="21" y="48"/>
                    <a:pt x="32" y="35"/>
                    <a:pt x="27" y="27"/>
                  </a:cubicBezTo>
                  <a:cubicBezTo>
                    <a:pt x="23" y="19"/>
                    <a:pt x="12" y="25"/>
                    <a:pt x="10" y="15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79" name="Freeform 876"/>
            <p:cNvSpPr>
              <a:spLocks/>
            </p:cNvSpPr>
            <p:nvPr/>
          </p:nvSpPr>
          <p:spPr bwMode="auto">
            <a:xfrm>
              <a:off x="3520" y="1245"/>
              <a:ext cx="211" cy="210"/>
            </a:xfrm>
            <a:custGeom>
              <a:avLst/>
              <a:gdLst>
                <a:gd name="T0" fmla="*/ 0 w 142"/>
                <a:gd name="T1" fmla="*/ 73 h 141"/>
                <a:gd name="T2" fmla="*/ 22 w 142"/>
                <a:gd name="T3" fmla="*/ 99 h 141"/>
                <a:gd name="T4" fmla="*/ 27 w 142"/>
                <a:gd name="T5" fmla="*/ 131 h 141"/>
                <a:gd name="T6" fmla="*/ 55 w 142"/>
                <a:gd name="T7" fmla="*/ 141 h 141"/>
                <a:gd name="T8" fmla="*/ 85 w 142"/>
                <a:gd name="T9" fmla="*/ 121 h 141"/>
                <a:gd name="T10" fmla="*/ 117 w 142"/>
                <a:gd name="T11" fmla="*/ 111 h 141"/>
                <a:gd name="T12" fmla="*/ 142 w 142"/>
                <a:gd name="T13" fmla="*/ 108 h 141"/>
                <a:gd name="T14" fmla="*/ 131 w 142"/>
                <a:gd name="T15" fmla="*/ 78 h 141"/>
                <a:gd name="T16" fmla="*/ 130 w 142"/>
                <a:gd name="T17" fmla="*/ 88 h 141"/>
                <a:gd name="T18" fmla="*/ 125 w 142"/>
                <a:gd name="T19" fmla="*/ 85 h 141"/>
                <a:gd name="T20" fmla="*/ 113 w 142"/>
                <a:gd name="T21" fmla="*/ 94 h 141"/>
                <a:gd name="T22" fmla="*/ 106 w 142"/>
                <a:gd name="T23" fmla="*/ 43 h 141"/>
                <a:gd name="T24" fmla="*/ 87 w 142"/>
                <a:gd name="T25" fmla="*/ 49 h 141"/>
                <a:gd name="T26" fmla="*/ 85 w 142"/>
                <a:gd name="T27" fmla="*/ 0 h 141"/>
                <a:gd name="T28" fmla="*/ 75 w 142"/>
                <a:gd name="T29" fmla="*/ 48 h 141"/>
                <a:gd name="T30" fmla="*/ 77 w 142"/>
                <a:gd name="T31" fmla="*/ 73 h 141"/>
                <a:gd name="T32" fmla="*/ 90 w 142"/>
                <a:gd name="T33" fmla="*/ 82 h 141"/>
                <a:gd name="T34" fmla="*/ 91 w 142"/>
                <a:gd name="T35" fmla="*/ 94 h 141"/>
                <a:gd name="T36" fmla="*/ 68 w 142"/>
                <a:gd name="T37" fmla="*/ 101 h 141"/>
                <a:gd name="T38" fmla="*/ 52 w 142"/>
                <a:gd name="T39" fmla="*/ 115 h 141"/>
                <a:gd name="T40" fmla="*/ 50 w 142"/>
                <a:gd name="T41" fmla="*/ 110 h 141"/>
                <a:gd name="T42" fmla="*/ 42 w 142"/>
                <a:gd name="T43" fmla="*/ 86 h 141"/>
                <a:gd name="T44" fmla="*/ 42 w 142"/>
                <a:gd name="T45" fmla="*/ 48 h 141"/>
                <a:gd name="T46" fmla="*/ 30 w 142"/>
                <a:gd name="T47" fmla="*/ 70 h 141"/>
                <a:gd name="T48" fmla="*/ 20 w 142"/>
                <a:gd name="T49" fmla="*/ 71 h 141"/>
                <a:gd name="T50" fmla="*/ 7 w 142"/>
                <a:gd name="T51" fmla="*/ 6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2" h="141">
                  <a:moveTo>
                    <a:pt x="0" y="73"/>
                  </a:moveTo>
                  <a:cubicBezTo>
                    <a:pt x="14" y="60"/>
                    <a:pt x="37" y="88"/>
                    <a:pt x="22" y="99"/>
                  </a:cubicBezTo>
                  <a:cubicBezTo>
                    <a:pt x="34" y="96"/>
                    <a:pt x="31" y="123"/>
                    <a:pt x="27" y="131"/>
                  </a:cubicBezTo>
                  <a:cubicBezTo>
                    <a:pt x="30" y="108"/>
                    <a:pt x="58" y="121"/>
                    <a:pt x="55" y="141"/>
                  </a:cubicBezTo>
                  <a:cubicBezTo>
                    <a:pt x="38" y="123"/>
                    <a:pt x="69" y="102"/>
                    <a:pt x="85" y="121"/>
                  </a:cubicBezTo>
                  <a:cubicBezTo>
                    <a:pt x="76" y="100"/>
                    <a:pt x="109" y="99"/>
                    <a:pt x="117" y="111"/>
                  </a:cubicBezTo>
                  <a:cubicBezTo>
                    <a:pt x="116" y="100"/>
                    <a:pt x="138" y="102"/>
                    <a:pt x="142" y="108"/>
                  </a:cubicBezTo>
                  <a:cubicBezTo>
                    <a:pt x="134" y="99"/>
                    <a:pt x="130" y="90"/>
                    <a:pt x="131" y="78"/>
                  </a:cubicBezTo>
                  <a:cubicBezTo>
                    <a:pt x="132" y="82"/>
                    <a:pt x="131" y="84"/>
                    <a:pt x="130" y="88"/>
                  </a:cubicBezTo>
                  <a:cubicBezTo>
                    <a:pt x="129" y="87"/>
                    <a:pt x="126" y="86"/>
                    <a:pt x="125" y="85"/>
                  </a:cubicBezTo>
                  <a:cubicBezTo>
                    <a:pt x="124" y="97"/>
                    <a:pt x="120" y="102"/>
                    <a:pt x="113" y="94"/>
                  </a:cubicBezTo>
                  <a:cubicBezTo>
                    <a:pt x="105" y="85"/>
                    <a:pt x="106" y="55"/>
                    <a:pt x="106" y="43"/>
                  </a:cubicBezTo>
                  <a:cubicBezTo>
                    <a:pt x="107" y="65"/>
                    <a:pt x="92" y="74"/>
                    <a:pt x="87" y="49"/>
                  </a:cubicBezTo>
                  <a:cubicBezTo>
                    <a:pt x="84" y="36"/>
                    <a:pt x="81" y="12"/>
                    <a:pt x="85" y="0"/>
                  </a:cubicBezTo>
                  <a:cubicBezTo>
                    <a:pt x="83" y="16"/>
                    <a:pt x="81" y="33"/>
                    <a:pt x="75" y="48"/>
                  </a:cubicBezTo>
                  <a:cubicBezTo>
                    <a:pt x="84" y="53"/>
                    <a:pt x="83" y="67"/>
                    <a:pt x="77" y="73"/>
                  </a:cubicBezTo>
                  <a:cubicBezTo>
                    <a:pt x="84" y="72"/>
                    <a:pt x="92" y="75"/>
                    <a:pt x="90" y="82"/>
                  </a:cubicBezTo>
                  <a:cubicBezTo>
                    <a:pt x="100" y="72"/>
                    <a:pt x="103" y="99"/>
                    <a:pt x="91" y="94"/>
                  </a:cubicBezTo>
                  <a:cubicBezTo>
                    <a:pt x="89" y="106"/>
                    <a:pt x="76" y="111"/>
                    <a:pt x="68" y="101"/>
                  </a:cubicBezTo>
                  <a:cubicBezTo>
                    <a:pt x="65" y="108"/>
                    <a:pt x="60" y="114"/>
                    <a:pt x="52" y="115"/>
                  </a:cubicBezTo>
                  <a:cubicBezTo>
                    <a:pt x="52" y="113"/>
                    <a:pt x="51" y="112"/>
                    <a:pt x="50" y="110"/>
                  </a:cubicBezTo>
                  <a:cubicBezTo>
                    <a:pt x="48" y="133"/>
                    <a:pt x="17" y="90"/>
                    <a:pt x="42" y="86"/>
                  </a:cubicBezTo>
                  <a:cubicBezTo>
                    <a:pt x="33" y="96"/>
                    <a:pt x="36" y="56"/>
                    <a:pt x="42" y="48"/>
                  </a:cubicBezTo>
                  <a:cubicBezTo>
                    <a:pt x="41" y="57"/>
                    <a:pt x="37" y="66"/>
                    <a:pt x="30" y="70"/>
                  </a:cubicBezTo>
                  <a:cubicBezTo>
                    <a:pt x="33" y="69"/>
                    <a:pt x="19" y="71"/>
                    <a:pt x="20" y="71"/>
                  </a:cubicBezTo>
                  <a:cubicBezTo>
                    <a:pt x="14" y="70"/>
                    <a:pt x="11" y="73"/>
                    <a:pt x="7" y="66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80" name="Freeform 877"/>
            <p:cNvSpPr>
              <a:spLocks/>
            </p:cNvSpPr>
            <p:nvPr/>
          </p:nvSpPr>
          <p:spPr bwMode="auto">
            <a:xfrm>
              <a:off x="3810" y="1351"/>
              <a:ext cx="152" cy="143"/>
            </a:xfrm>
            <a:custGeom>
              <a:avLst/>
              <a:gdLst>
                <a:gd name="T0" fmla="*/ 11 w 102"/>
                <a:gd name="T1" fmla="*/ 24 h 96"/>
                <a:gd name="T2" fmla="*/ 26 w 102"/>
                <a:gd name="T3" fmla="*/ 47 h 96"/>
                <a:gd name="T4" fmla="*/ 0 w 102"/>
                <a:gd name="T5" fmla="*/ 79 h 96"/>
                <a:gd name="T6" fmla="*/ 19 w 102"/>
                <a:gd name="T7" fmla="*/ 68 h 96"/>
                <a:gd name="T8" fmla="*/ 25 w 102"/>
                <a:gd name="T9" fmla="*/ 94 h 96"/>
                <a:gd name="T10" fmla="*/ 48 w 102"/>
                <a:gd name="T11" fmla="*/ 70 h 96"/>
                <a:gd name="T12" fmla="*/ 73 w 102"/>
                <a:gd name="T13" fmla="*/ 87 h 96"/>
                <a:gd name="T14" fmla="*/ 102 w 102"/>
                <a:gd name="T15" fmla="*/ 96 h 96"/>
                <a:gd name="T16" fmla="*/ 99 w 102"/>
                <a:gd name="T17" fmla="*/ 55 h 96"/>
                <a:gd name="T18" fmla="*/ 82 w 102"/>
                <a:gd name="T19" fmla="*/ 54 h 96"/>
                <a:gd name="T20" fmla="*/ 61 w 102"/>
                <a:gd name="T21" fmla="*/ 44 h 96"/>
                <a:gd name="T22" fmla="*/ 40 w 102"/>
                <a:gd name="T23" fmla="*/ 59 h 96"/>
                <a:gd name="T24" fmla="*/ 41 w 102"/>
                <a:gd name="T25" fmla="*/ 28 h 96"/>
                <a:gd name="T26" fmla="*/ 24 w 102"/>
                <a:gd name="T27" fmla="*/ 1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96">
                  <a:moveTo>
                    <a:pt x="11" y="24"/>
                  </a:moveTo>
                  <a:cubicBezTo>
                    <a:pt x="20" y="0"/>
                    <a:pt x="42" y="33"/>
                    <a:pt x="26" y="47"/>
                  </a:cubicBezTo>
                  <a:cubicBezTo>
                    <a:pt x="25" y="60"/>
                    <a:pt x="9" y="71"/>
                    <a:pt x="0" y="79"/>
                  </a:cubicBezTo>
                  <a:cubicBezTo>
                    <a:pt x="4" y="75"/>
                    <a:pt x="13" y="66"/>
                    <a:pt x="19" y="68"/>
                  </a:cubicBezTo>
                  <a:cubicBezTo>
                    <a:pt x="31" y="70"/>
                    <a:pt x="29" y="86"/>
                    <a:pt x="25" y="94"/>
                  </a:cubicBezTo>
                  <a:cubicBezTo>
                    <a:pt x="12" y="81"/>
                    <a:pt x="44" y="50"/>
                    <a:pt x="48" y="70"/>
                  </a:cubicBezTo>
                  <a:cubicBezTo>
                    <a:pt x="55" y="51"/>
                    <a:pt x="72" y="77"/>
                    <a:pt x="73" y="87"/>
                  </a:cubicBezTo>
                  <a:cubicBezTo>
                    <a:pt x="83" y="79"/>
                    <a:pt x="98" y="87"/>
                    <a:pt x="102" y="96"/>
                  </a:cubicBezTo>
                  <a:cubicBezTo>
                    <a:pt x="94" y="87"/>
                    <a:pt x="90" y="64"/>
                    <a:pt x="99" y="55"/>
                  </a:cubicBezTo>
                  <a:cubicBezTo>
                    <a:pt x="102" y="72"/>
                    <a:pt x="86" y="63"/>
                    <a:pt x="82" y="54"/>
                  </a:cubicBezTo>
                  <a:cubicBezTo>
                    <a:pt x="71" y="71"/>
                    <a:pt x="68" y="49"/>
                    <a:pt x="61" y="44"/>
                  </a:cubicBezTo>
                  <a:cubicBezTo>
                    <a:pt x="58" y="50"/>
                    <a:pt x="48" y="61"/>
                    <a:pt x="40" y="59"/>
                  </a:cubicBezTo>
                  <a:cubicBezTo>
                    <a:pt x="25" y="56"/>
                    <a:pt x="36" y="37"/>
                    <a:pt x="41" y="28"/>
                  </a:cubicBezTo>
                  <a:cubicBezTo>
                    <a:pt x="34" y="24"/>
                    <a:pt x="25" y="20"/>
                    <a:pt x="24" y="11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81" name="Freeform 878"/>
            <p:cNvSpPr>
              <a:spLocks/>
            </p:cNvSpPr>
            <p:nvPr/>
          </p:nvSpPr>
          <p:spPr bwMode="auto">
            <a:xfrm>
              <a:off x="3569" y="2011"/>
              <a:ext cx="110" cy="126"/>
            </a:xfrm>
            <a:custGeom>
              <a:avLst/>
              <a:gdLst>
                <a:gd name="T0" fmla="*/ 48 w 74"/>
                <a:gd name="T1" fmla="*/ 0 h 85"/>
                <a:gd name="T2" fmla="*/ 25 w 74"/>
                <a:gd name="T3" fmla="*/ 14 h 85"/>
                <a:gd name="T4" fmla="*/ 0 w 74"/>
                <a:gd name="T5" fmla="*/ 40 h 85"/>
                <a:gd name="T6" fmla="*/ 15 w 74"/>
                <a:gd name="T7" fmla="*/ 54 h 85"/>
                <a:gd name="T8" fmla="*/ 35 w 74"/>
                <a:gd name="T9" fmla="*/ 43 h 85"/>
                <a:gd name="T10" fmla="*/ 58 w 74"/>
                <a:gd name="T11" fmla="*/ 65 h 85"/>
                <a:gd name="T12" fmla="*/ 72 w 74"/>
                <a:gd name="T13" fmla="*/ 85 h 85"/>
                <a:gd name="T14" fmla="*/ 69 w 74"/>
                <a:gd name="T15" fmla="*/ 40 h 85"/>
                <a:gd name="T16" fmla="*/ 55 w 74"/>
                <a:gd name="T17" fmla="*/ 25 h 85"/>
                <a:gd name="T18" fmla="*/ 42 w 74"/>
                <a:gd name="T19" fmla="*/ 28 h 85"/>
                <a:gd name="T20" fmla="*/ 55 w 74"/>
                <a:gd name="T21" fmla="*/ 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85">
                  <a:moveTo>
                    <a:pt x="48" y="0"/>
                  </a:moveTo>
                  <a:cubicBezTo>
                    <a:pt x="46" y="8"/>
                    <a:pt x="26" y="34"/>
                    <a:pt x="25" y="14"/>
                  </a:cubicBezTo>
                  <a:cubicBezTo>
                    <a:pt x="26" y="28"/>
                    <a:pt x="10" y="35"/>
                    <a:pt x="0" y="40"/>
                  </a:cubicBezTo>
                  <a:cubicBezTo>
                    <a:pt x="4" y="45"/>
                    <a:pt x="11" y="49"/>
                    <a:pt x="15" y="54"/>
                  </a:cubicBezTo>
                  <a:cubicBezTo>
                    <a:pt x="15" y="45"/>
                    <a:pt x="33" y="26"/>
                    <a:pt x="35" y="43"/>
                  </a:cubicBezTo>
                  <a:cubicBezTo>
                    <a:pt x="52" y="21"/>
                    <a:pt x="63" y="48"/>
                    <a:pt x="58" y="65"/>
                  </a:cubicBezTo>
                  <a:cubicBezTo>
                    <a:pt x="68" y="65"/>
                    <a:pt x="74" y="78"/>
                    <a:pt x="72" y="85"/>
                  </a:cubicBezTo>
                  <a:cubicBezTo>
                    <a:pt x="65" y="72"/>
                    <a:pt x="55" y="51"/>
                    <a:pt x="69" y="40"/>
                  </a:cubicBezTo>
                  <a:cubicBezTo>
                    <a:pt x="60" y="41"/>
                    <a:pt x="58" y="32"/>
                    <a:pt x="55" y="25"/>
                  </a:cubicBezTo>
                  <a:cubicBezTo>
                    <a:pt x="51" y="28"/>
                    <a:pt x="47" y="28"/>
                    <a:pt x="42" y="28"/>
                  </a:cubicBezTo>
                  <a:cubicBezTo>
                    <a:pt x="40" y="20"/>
                    <a:pt x="47" y="6"/>
                    <a:pt x="55" y="4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82" name="Freeform 879"/>
            <p:cNvSpPr>
              <a:spLocks/>
            </p:cNvSpPr>
            <p:nvPr/>
          </p:nvSpPr>
          <p:spPr bwMode="auto">
            <a:xfrm>
              <a:off x="3975" y="2085"/>
              <a:ext cx="97" cy="123"/>
            </a:xfrm>
            <a:custGeom>
              <a:avLst/>
              <a:gdLst>
                <a:gd name="T0" fmla="*/ 14 w 65"/>
                <a:gd name="T1" fmla="*/ 57 h 83"/>
                <a:gd name="T2" fmla="*/ 28 w 65"/>
                <a:gd name="T3" fmla="*/ 45 h 83"/>
                <a:gd name="T4" fmla="*/ 33 w 65"/>
                <a:gd name="T5" fmla="*/ 45 h 83"/>
                <a:gd name="T6" fmla="*/ 7 w 65"/>
                <a:gd name="T7" fmla="*/ 18 h 83"/>
                <a:gd name="T8" fmla="*/ 0 w 65"/>
                <a:gd name="T9" fmla="*/ 0 h 83"/>
                <a:gd name="T10" fmla="*/ 20 w 65"/>
                <a:gd name="T11" fmla="*/ 12 h 83"/>
                <a:gd name="T12" fmla="*/ 48 w 65"/>
                <a:gd name="T13" fmla="*/ 42 h 83"/>
                <a:gd name="T14" fmla="*/ 65 w 65"/>
                <a:gd name="T15" fmla="*/ 77 h 83"/>
                <a:gd name="T16" fmla="*/ 64 w 65"/>
                <a:gd name="T17" fmla="*/ 83 h 83"/>
                <a:gd name="T18" fmla="*/ 38 w 65"/>
                <a:gd name="T19" fmla="*/ 64 h 83"/>
                <a:gd name="T20" fmla="*/ 14 w 65"/>
                <a:gd name="T21" fmla="*/ 6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5" h="83">
                  <a:moveTo>
                    <a:pt x="14" y="57"/>
                  </a:moveTo>
                  <a:cubicBezTo>
                    <a:pt x="20" y="71"/>
                    <a:pt x="29" y="54"/>
                    <a:pt x="28" y="45"/>
                  </a:cubicBezTo>
                  <a:cubicBezTo>
                    <a:pt x="29" y="45"/>
                    <a:pt x="31" y="45"/>
                    <a:pt x="33" y="45"/>
                  </a:cubicBezTo>
                  <a:cubicBezTo>
                    <a:pt x="36" y="32"/>
                    <a:pt x="17" y="23"/>
                    <a:pt x="7" y="18"/>
                  </a:cubicBezTo>
                  <a:cubicBezTo>
                    <a:pt x="8" y="12"/>
                    <a:pt x="5" y="5"/>
                    <a:pt x="0" y="0"/>
                  </a:cubicBezTo>
                  <a:cubicBezTo>
                    <a:pt x="6" y="5"/>
                    <a:pt x="16" y="7"/>
                    <a:pt x="20" y="12"/>
                  </a:cubicBezTo>
                  <a:cubicBezTo>
                    <a:pt x="31" y="25"/>
                    <a:pt x="26" y="38"/>
                    <a:pt x="48" y="42"/>
                  </a:cubicBezTo>
                  <a:cubicBezTo>
                    <a:pt x="43" y="56"/>
                    <a:pt x="51" y="72"/>
                    <a:pt x="65" y="77"/>
                  </a:cubicBezTo>
                  <a:cubicBezTo>
                    <a:pt x="64" y="78"/>
                    <a:pt x="64" y="81"/>
                    <a:pt x="64" y="83"/>
                  </a:cubicBezTo>
                  <a:cubicBezTo>
                    <a:pt x="59" y="75"/>
                    <a:pt x="47" y="51"/>
                    <a:pt x="38" y="64"/>
                  </a:cubicBezTo>
                  <a:cubicBezTo>
                    <a:pt x="33" y="56"/>
                    <a:pt x="17" y="50"/>
                    <a:pt x="14" y="61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83" name="Freeform 880"/>
            <p:cNvSpPr>
              <a:spLocks/>
            </p:cNvSpPr>
            <p:nvPr/>
          </p:nvSpPr>
          <p:spPr bwMode="auto">
            <a:xfrm>
              <a:off x="4024" y="2663"/>
              <a:ext cx="93" cy="150"/>
            </a:xfrm>
            <a:custGeom>
              <a:avLst/>
              <a:gdLst>
                <a:gd name="T0" fmla="*/ 0 w 62"/>
                <a:gd name="T1" fmla="*/ 13 h 101"/>
                <a:gd name="T2" fmla="*/ 13 w 62"/>
                <a:gd name="T3" fmla="*/ 44 h 101"/>
                <a:gd name="T4" fmla="*/ 25 w 62"/>
                <a:gd name="T5" fmla="*/ 68 h 101"/>
                <a:gd name="T6" fmla="*/ 14 w 62"/>
                <a:gd name="T7" fmla="*/ 88 h 101"/>
                <a:gd name="T8" fmla="*/ 43 w 62"/>
                <a:gd name="T9" fmla="*/ 101 h 101"/>
                <a:gd name="T10" fmla="*/ 51 w 62"/>
                <a:gd name="T11" fmla="*/ 65 h 101"/>
                <a:gd name="T12" fmla="*/ 62 w 62"/>
                <a:gd name="T13" fmla="*/ 41 h 101"/>
                <a:gd name="T14" fmla="*/ 43 w 62"/>
                <a:gd name="T15" fmla="*/ 51 h 101"/>
                <a:gd name="T16" fmla="*/ 45 w 62"/>
                <a:gd name="T17" fmla="*/ 24 h 101"/>
                <a:gd name="T18" fmla="*/ 3 w 62"/>
                <a:gd name="T19" fmla="*/ 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101">
                  <a:moveTo>
                    <a:pt x="0" y="13"/>
                  </a:moveTo>
                  <a:cubicBezTo>
                    <a:pt x="12" y="0"/>
                    <a:pt x="18" y="35"/>
                    <a:pt x="13" y="44"/>
                  </a:cubicBezTo>
                  <a:cubicBezTo>
                    <a:pt x="28" y="37"/>
                    <a:pt x="38" y="62"/>
                    <a:pt x="25" y="68"/>
                  </a:cubicBezTo>
                  <a:cubicBezTo>
                    <a:pt x="37" y="71"/>
                    <a:pt x="25" y="87"/>
                    <a:pt x="14" y="88"/>
                  </a:cubicBezTo>
                  <a:cubicBezTo>
                    <a:pt x="24" y="90"/>
                    <a:pt x="40" y="89"/>
                    <a:pt x="43" y="101"/>
                  </a:cubicBezTo>
                  <a:cubicBezTo>
                    <a:pt x="31" y="90"/>
                    <a:pt x="34" y="73"/>
                    <a:pt x="51" y="65"/>
                  </a:cubicBezTo>
                  <a:cubicBezTo>
                    <a:pt x="48" y="57"/>
                    <a:pt x="54" y="45"/>
                    <a:pt x="62" y="41"/>
                  </a:cubicBezTo>
                  <a:cubicBezTo>
                    <a:pt x="61" y="48"/>
                    <a:pt x="50" y="52"/>
                    <a:pt x="43" y="51"/>
                  </a:cubicBezTo>
                  <a:cubicBezTo>
                    <a:pt x="40" y="42"/>
                    <a:pt x="40" y="32"/>
                    <a:pt x="45" y="24"/>
                  </a:cubicBezTo>
                  <a:cubicBezTo>
                    <a:pt x="34" y="36"/>
                    <a:pt x="5" y="14"/>
                    <a:pt x="3" y="2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84" name="Freeform 881"/>
            <p:cNvSpPr>
              <a:spLocks/>
            </p:cNvSpPr>
            <p:nvPr/>
          </p:nvSpPr>
          <p:spPr bwMode="auto">
            <a:xfrm>
              <a:off x="4247" y="1183"/>
              <a:ext cx="227" cy="146"/>
            </a:xfrm>
            <a:custGeom>
              <a:avLst/>
              <a:gdLst>
                <a:gd name="T0" fmla="*/ 116 w 152"/>
                <a:gd name="T1" fmla="*/ 1 h 98"/>
                <a:gd name="T2" fmla="*/ 111 w 152"/>
                <a:gd name="T3" fmla="*/ 33 h 98"/>
                <a:gd name="T4" fmla="*/ 98 w 152"/>
                <a:gd name="T5" fmla="*/ 23 h 98"/>
                <a:gd name="T6" fmla="*/ 69 w 152"/>
                <a:gd name="T7" fmla="*/ 5 h 98"/>
                <a:gd name="T8" fmla="*/ 60 w 152"/>
                <a:gd name="T9" fmla="*/ 27 h 98"/>
                <a:gd name="T10" fmla="*/ 34 w 152"/>
                <a:gd name="T11" fmla="*/ 0 h 98"/>
                <a:gd name="T12" fmla="*/ 0 w 152"/>
                <a:gd name="T13" fmla="*/ 11 h 98"/>
                <a:gd name="T14" fmla="*/ 13 w 152"/>
                <a:gd name="T15" fmla="*/ 35 h 98"/>
                <a:gd name="T16" fmla="*/ 26 w 152"/>
                <a:gd name="T17" fmla="*/ 43 h 98"/>
                <a:gd name="T18" fmla="*/ 21 w 152"/>
                <a:gd name="T19" fmla="*/ 98 h 98"/>
                <a:gd name="T20" fmla="*/ 47 w 152"/>
                <a:gd name="T21" fmla="*/ 39 h 98"/>
                <a:gd name="T22" fmla="*/ 42 w 152"/>
                <a:gd name="T23" fmla="*/ 22 h 98"/>
                <a:gd name="T24" fmla="*/ 65 w 152"/>
                <a:gd name="T25" fmla="*/ 44 h 98"/>
                <a:gd name="T26" fmla="*/ 93 w 152"/>
                <a:gd name="T27" fmla="*/ 51 h 98"/>
                <a:gd name="T28" fmla="*/ 123 w 152"/>
                <a:gd name="T29" fmla="*/ 53 h 98"/>
                <a:gd name="T30" fmla="*/ 150 w 152"/>
                <a:gd name="T31" fmla="*/ 60 h 98"/>
                <a:gd name="T32" fmla="*/ 142 w 152"/>
                <a:gd name="T33" fmla="*/ 35 h 98"/>
                <a:gd name="T34" fmla="*/ 117 w 152"/>
                <a:gd name="T35" fmla="*/ 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2" h="98">
                  <a:moveTo>
                    <a:pt x="116" y="1"/>
                  </a:moveTo>
                  <a:cubicBezTo>
                    <a:pt x="118" y="9"/>
                    <a:pt x="123" y="29"/>
                    <a:pt x="111" y="33"/>
                  </a:cubicBezTo>
                  <a:cubicBezTo>
                    <a:pt x="104" y="36"/>
                    <a:pt x="98" y="31"/>
                    <a:pt x="98" y="23"/>
                  </a:cubicBezTo>
                  <a:cubicBezTo>
                    <a:pt x="92" y="44"/>
                    <a:pt x="70" y="17"/>
                    <a:pt x="69" y="5"/>
                  </a:cubicBezTo>
                  <a:cubicBezTo>
                    <a:pt x="71" y="12"/>
                    <a:pt x="69" y="25"/>
                    <a:pt x="60" y="27"/>
                  </a:cubicBezTo>
                  <a:cubicBezTo>
                    <a:pt x="48" y="30"/>
                    <a:pt x="39" y="8"/>
                    <a:pt x="34" y="0"/>
                  </a:cubicBezTo>
                  <a:cubicBezTo>
                    <a:pt x="27" y="14"/>
                    <a:pt x="13" y="10"/>
                    <a:pt x="0" y="11"/>
                  </a:cubicBezTo>
                  <a:cubicBezTo>
                    <a:pt x="5" y="16"/>
                    <a:pt x="34" y="26"/>
                    <a:pt x="13" y="35"/>
                  </a:cubicBezTo>
                  <a:cubicBezTo>
                    <a:pt x="19" y="25"/>
                    <a:pt x="24" y="36"/>
                    <a:pt x="26" y="43"/>
                  </a:cubicBezTo>
                  <a:cubicBezTo>
                    <a:pt x="33" y="62"/>
                    <a:pt x="22" y="80"/>
                    <a:pt x="21" y="98"/>
                  </a:cubicBezTo>
                  <a:cubicBezTo>
                    <a:pt x="16" y="86"/>
                    <a:pt x="31" y="31"/>
                    <a:pt x="47" y="39"/>
                  </a:cubicBezTo>
                  <a:cubicBezTo>
                    <a:pt x="38" y="39"/>
                    <a:pt x="33" y="28"/>
                    <a:pt x="42" y="22"/>
                  </a:cubicBezTo>
                  <a:cubicBezTo>
                    <a:pt x="54" y="16"/>
                    <a:pt x="64" y="35"/>
                    <a:pt x="65" y="44"/>
                  </a:cubicBezTo>
                  <a:cubicBezTo>
                    <a:pt x="73" y="33"/>
                    <a:pt x="89" y="39"/>
                    <a:pt x="93" y="51"/>
                  </a:cubicBezTo>
                  <a:cubicBezTo>
                    <a:pt x="92" y="34"/>
                    <a:pt x="116" y="48"/>
                    <a:pt x="123" y="53"/>
                  </a:cubicBezTo>
                  <a:cubicBezTo>
                    <a:pt x="122" y="36"/>
                    <a:pt x="152" y="47"/>
                    <a:pt x="150" y="60"/>
                  </a:cubicBezTo>
                  <a:cubicBezTo>
                    <a:pt x="144" y="53"/>
                    <a:pt x="141" y="44"/>
                    <a:pt x="142" y="35"/>
                  </a:cubicBezTo>
                  <a:cubicBezTo>
                    <a:pt x="124" y="48"/>
                    <a:pt x="119" y="12"/>
                    <a:pt x="117" y="2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85" name="Freeform 882"/>
            <p:cNvSpPr>
              <a:spLocks/>
            </p:cNvSpPr>
            <p:nvPr/>
          </p:nvSpPr>
          <p:spPr bwMode="auto">
            <a:xfrm>
              <a:off x="4398" y="1327"/>
              <a:ext cx="117" cy="107"/>
            </a:xfrm>
            <a:custGeom>
              <a:avLst/>
              <a:gdLst>
                <a:gd name="T0" fmla="*/ 65 w 79"/>
                <a:gd name="T1" fmla="*/ 7 h 72"/>
                <a:gd name="T2" fmla="*/ 53 w 79"/>
                <a:gd name="T3" fmla="*/ 24 h 72"/>
                <a:gd name="T4" fmla="*/ 12 w 79"/>
                <a:gd name="T5" fmla="*/ 0 h 72"/>
                <a:gd name="T6" fmla="*/ 5 w 79"/>
                <a:gd name="T7" fmla="*/ 17 h 72"/>
                <a:gd name="T8" fmla="*/ 3 w 79"/>
                <a:gd name="T9" fmla="*/ 34 h 72"/>
                <a:gd name="T10" fmla="*/ 0 w 79"/>
                <a:gd name="T11" fmla="*/ 62 h 72"/>
                <a:gd name="T12" fmla="*/ 10 w 79"/>
                <a:gd name="T13" fmla="*/ 72 h 72"/>
                <a:gd name="T14" fmla="*/ 31 w 79"/>
                <a:gd name="T15" fmla="*/ 63 h 72"/>
                <a:gd name="T16" fmla="*/ 60 w 79"/>
                <a:gd name="T17" fmla="*/ 61 h 72"/>
                <a:gd name="T18" fmla="*/ 79 w 79"/>
                <a:gd name="T19" fmla="*/ 3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72">
                  <a:moveTo>
                    <a:pt x="65" y="7"/>
                  </a:moveTo>
                  <a:cubicBezTo>
                    <a:pt x="67" y="15"/>
                    <a:pt x="64" y="31"/>
                    <a:pt x="53" y="24"/>
                  </a:cubicBezTo>
                  <a:cubicBezTo>
                    <a:pt x="58" y="60"/>
                    <a:pt x="1" y="26"/>
                    <a:pt x="12" y="0"/>
                  </a:cubicBezTo>
                  <a:cubicBezTo>
                    <a:pt x="15" y="7"/>
                    <a:pt x="12" y="15"/>
                    <a:pt x="5" y="17"/>
                  </a:cubicBezTo>
                  <a:cubicBezTo>
                    <a:pt x="5" y="23"/>
                    <a:pt x="5" y="29"/>
                    <a:pt x="3" y="34"/>
                  </a:cubicBezTo>
                  <a:cubicBezTo>
                    <a:pt x="9" y="42"/>
                    <a:pt x="6" y="54"/>
                    <a:pt x="0" y="62"/>
                  </a:cubicBezTo>
                  <a:cubicBezTo>
                    <a:pt x="7" y="62"/>
                    <a:pt x="10" y="66"/>
                    <a:pt x="10" y="72"/>
                  </a:cubicBezTo>
                  <a:cubicBezTo>
                    <a:pt x="4" y="50"/>
                    <a:pt x="32" y="41"/>
                    <a:pt x="31" y="63"/>
                  </a:cubicBezTo>
                  <a:cubicBezTo>
                    <a:pt x="32" y="50"/>
                    <a:pt x="53" y="57"/>
                    <a:pt x="60" y="61"/>
                  </a:cubicBezTo>
                  <a:cubicBezTo>
                    <a:pt x="60" y="48"/>
                    <a:pt x="58" y="27"/>
                    <a:pt x="79" y="31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86" name="Freeform 883"/>
            <p:cNvSpPr>
              <a:spLocks/>
            </p:cNvSpPr>
            <p:nvPr/>
          </p:nvSpPr>
          <p:spPr bwMode="auto">
            <a:xfrm>
              <a:off x="4432" y="1523"/>
              <a:ext cx="89" cy="130"/>
            </a:xfrm>
            <a:custGeom>
              <a:avLst/>
              <a:gdLst>
                <a:gd name="T0" fmla="*/ 58 w 60"/>
                <a:gd name="T1" fmla="*/ 50 h 87"/>
                <a:gd name="T2" fmla="*/ 39 w 60"/>
                <a:gd name="T3" fmla="*/ 44 h 87"/>
                <a:gd name="T4" fmla="*/ 31 w 60"/>
                <a:gd name="T5" fmla="*/ 0 h 87"/>
                <a:gd name="T6" fmla="*/ 18 w 60"/>
                <a:gd name="T7" fmla="*/ 11 h 87"/>
                <a:gd name="T8" fmla="*/ 18 w 60"/>
                <a:gd name="T9" fmla="*/ 54 h 87"/>
                <a:gd name="T10" fmla="*/ 0 w 60"/>
                <a:gd name="T11" fmla="*/ 77 h 87"/>
                <a:gd name="T12" fmla="*/ 31 w 60"/>
                <a:gd name="T13" fmla="*/ 87 h 87"/>
                <a:gd name="T14" fmla="*/ 51 w 60"/>
                <a:gd name="T15" fmla="*/ 64 h 87"/>
                <a:gd name="T16" fmla="*/ 60 w 60"/>
                <a:gd name="T17" fmla="*/ 5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87">
                  <a:moveTo>
                    <a:pt x="58" y="50"/>
                  </a:moveTo>
                  <a:cubicBezTo>
                    <a:pt x="54" y="61"/>
                    <a:pt x="34" y="58"/>
                    <a:pt x="39" y="44"/>
                  </a:cubicBezTo>
                  <a:cubicBezTo>
                    <a:pt x="21" y="40"/>
                    <a:pt x="20" y="11"/>
                    <a:pt x="31" y="0"/>
                  </a:cubicBezTo>
                  <a:cubicBezTo>
                    <a:pt x="29" y="6"/>
                    <a:pt x="25" y="15"/>
                    <a:pt x="18" y="11"/>
                  </a:cubicBezTo>
                  <a:cubicBezTo>
                    <a:pt x="28" y="18"/>
                    <a:pt x="33" y="50"/>
                    <a:pt x="18" y="54"/>
                  </a:cubicBezTo>
                  <a:cubicBezTo>
                    <a:pt x="26" y="69"/>
                    <a:pt x="5" y="68"/>
                    <a:pt x="0" y="77"/>
                  </a:cubicBezTo>
                  <a:cubicBezTo>
                    <a:pt x="10" y="61"/>
                    <a:pt x="36" y="64"/>
                    <a:pt x="31" y="87"/>
                  </a:cubicBezTo>
                  <a:cubicBezTo>
                    <a:pt x="26" y="76"/>
                    <a:pt x="41" y="61"/>
                    <a:pt x="51" y="64"/>
                  </a:cubicBezTo>
                  <a:cubicBezTo>
                    <a:pt x="51" y="58"/>
                    <a:pt x="54" y="57"/>
                    <a:pt x="60" y="58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87" name="Freeform 884"/>
            <p:cNvSpPr>
              <a:spLocks/>
            </p:cNvSpPr>
            <p:nvPr/>
          </p:nvSpPr>
          <p:spPr bwMode="auto">
            <a:xfrm>
              <a:off x="3937" y="1547"/>
              <a:ext cx="74" cy="174"/>
            </a:xfrm>
            <a:custGeom>
              <a:avLst/>
              <a:gdLst>
                <a:gd name="T0" fmla="*/ 40 w 50"/>
                <a:gd name="T1" fmla="*/ 0 h 117"/>
                <a:gd name="T2" fmla="*/ 23 w 50"/>
                <a:gd name="T3" fmla="*/ 23 h 117"/>
                <a:gd name="T4" fmla="*/ 0 w 50"/>
                <a:gd name="T5" fmla="*/ 43 h 117"/>
                <a:gd name="T6" fmla="*/ 11 w 50"/>
                <a:gd name="T7" fmla="*/ 62 h 117"/>
                <a:gd name="T8" fmla="*/ 39 w 50"/>
                <a:gd name="T9" fmla="*/ 117 h 117"/>
                <a:gd name="T10" fmla="*/ 48 w 50"/>
                <a:gd name="T11" fmla="*/ 59 h 117"/>
                <a:gd name="T12" fmla="*/ 50 w 50"/>
                <a:gd name="T13" fmla="*/ 62 h 117"/>
                <a:gd name="T14" fmla="*/ 50 w 50"/>
                <a:gd name="T15" fmla="*/ 34 h 117"/>
                <a:gd name="T16" fmla="*/ 50 w 50"/>
                <a:gd name="T17" fmla="*/ 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117">
                  <a:moveTo>
                    <a:pt x="40" y="0"/>
                  </a:moveTo>
                  <a:cubicBezTo>
                    <a:pt x="39" y="5"/>
                    <a:pt x="41" y="44"/>
                    <a:pt x="23" y="23"/>
                  </a:cubicBezTo>
                  <a:cubicBezTo>
                    <a:pt x="35" y="36"/>
                    <a:pt x="9" y="44"/>
                    <a:pt x="0" y="43"/>
                  </a:cubicBezTo>
                  <a:cubicBezTo>
                    <a:pt x="5" y="49"/>
                    <a:pt x="17" y="51"/>
                    <a:pt x="11" y="62"/>
                  </a:cubicBezTo>
                  <a:cubicBezTo>
                    <a:pt x="29" y="69"/>
                    <a:pt x="41" y="99"/>
                    <a:pt x="39" y="117"/>
                  </a:cubicBezTo>
                  <a:cubicBezTo>
                    <a:pt x="35" y="99"/>
                    <a:pt x="31" y="71"/>
                    <a:pt x="48" y="59"/>
                  </a:cubicBezTo>
                  <a:cubicBezTo>
                    <a:pt x="48" y="59"/>
                    <a:pt x="49" y="61"/>
                    <a:pt x="50" y="62"/>
                  </a:cubicBezTo>
                  <a:cubicBezTo>
                    <a:pt x="31" y="57"/>
                    <a:pt x="35" y="27"/>
                    <a:pt x="50" y="34"/>
                  </a:cubicBezTo>
                  <a:cubicBezTo>
                    <a:pt x="37" y="32"/>
                    <a:pt x="45" y="12"/>
                    <a:pt x="50" y="5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88" name="Freeform 885"/>
            <p:cNvSpPr>
              <a:spLocks/>
            </p:cNvSpPr>
            <p:nvPr/>
          </p:nvSpPr>
          <p:spPr bwMode="auto">
            <a:xfrm>
              <a:off x="3812" y="1711"/>
              <a:ext cx="111" cy="107"/>
            </a:xfrm>
            <a:custGeom>
              <a:avLst/>
              <a:gdLst>
                <a:gd name="T0" fmla="*/ 0 w 75"/>
                <a:gd name="T1" fmla="*/ 61 h 72"/>
                <a:gd name="T2" fmla="*/ 18 w 75"/>
                <a:gd name="T3" fmla="*/ 38 h 72"/>
                <a:gd name="T4" fmla="*/ 7 w 75"/>
                <a:gd name="T5" fmla="*/ 6 h 72"/>
                <a:gd name="T6" fmla="*/ 17 w 75"/>
                <a:gd name="T7" fmla="*/ 0 h 72"/>
                <a:gd name="T8" fmla="*/ 27 w 75"/>
                <a:gd name="T9" fmla="*/ 18 h 72"/>
                <a:gd name="T10" fmla="*/ 32 w 75"/>
                <a:gd name="T11" fmla="*/ 15 h 72"/>
                <a:gd name="T12" fmla="*/ 56 w 75"/>
                <a:gd name="T13" fmla="*/ 29 h 72"/>
                <a:gd name="T14" fmla="*/ 72 w 75"/>
                <a:gd name="T15" fmla="*/ 14 h 72"/>
                <a:gd name="T16" fmla="*/ 72 w 75"/>
                <a:gd name="T17" fmla="*/ 18 h 72"/>
                <a:gd name="T18" fmla="*/ 75 w 75"/>
                <a:gd name="T19" fmla="*/ 20 h 72"/>
                <a:gd name="T20" fmla="*/ 67 w 75"/>
                <a:gd name="T21" fmla="*/ 48 h 72"/>
                <a:gd name="T22" fmla="*/ 43 w 75"/>
                <a:gd name="T23" fmla="*/ 42 h 72"/>
                <a:gd name="T24" fmla="*/ 29 w 75"/>
                <a:gd name="T25" fmla="*/ 69 h 72"/>
                <a:gd name="T26" fmla="*/ 11 w 75"/>
                <a:gd name="T27" fmla="*/ 72 h 72"/>
                <a:gd name="T28" fmla="*/ 1 w 75"/>
                <a:gd name="T29" fmla="*/ 6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72">
                  <a:moveTo>
                    <a:pt x="0" y="61"/>
                  </a:moveTo>
                  <a:cubicBezTo>
                    <a:pt x="10" y="54"/>
                    <a:pt x="17" y="52"/>
                    <a:pt x="18" y="38"/>
                  </a:cubicBezTo>
                  <a:cubicBezTo>
                    <a:pt x="20" y="25"/>
                    <a:pt x="12" y="17"/>
                    <a:pt x="7" y="6"/>
                  </a:cubicBezTo>
                  <a:cubicBezTo>
                    <a:pt x="12" y="13"/>
                    <a:pt x="18" y="8"/>
                    <a:pt x="17" y="0"/>
                  </a:cubicBezTo>
                  <a:cubicBezTo>
                    <a:pt x="19" y="5"/>
                    <a:pt x="22" y="15"/>
                    <a:pt x="27" y="18"/>
                  </a:cubicBezTo>
                  <a:cubicBezTo>
                    <a:pt x="32" y="21"/>
                    <a:pt x="36" y="20"/>
                    <a:pt x="32" y="15"/>
                  </a:cubicBezTo>
                  <a:cubicBezTo>
                    <a:pt x="32" y="26"/>
                    <a:pt x="46" y="30"/>
                    <a:pt x="56" y="29"/>
                  </a:cubicBezTo>
                  <a:cubicBezTo>
                    <a:pt x="65" y="28"/>
                    <a:pt x="68" y="22"/>
                    <a:pt x="72" y="14"/>
                  </a:cubicBezTo>
                  <a:cubicBezTo>
                    <a:pt x="72" y="14"/>
                    <a:pt x="72" y="17"/>
                    <a:pt x="72" y="18"/>
                  </a:cubicBezTo>
                  <a:cubicBezTo>
                    <a:pt x="73" y="19"/>
                    <a:pt x="74" y="18"/>
                    <a:pt x="75" y="20"/>
                  </a:cubicBezTo>
                  <a:cubicBezTo>
                    <a:pt x="67" y="27"/>
                    <a:pt x="62" y="39"/>
                    <a:pt x="67" y="48"/>
                  </a:cubicBezTo>
                  <a:cubicBezTo>
                    <a:pt x="62" y="41"/>
                    <a:pt x="50" y="31"/>
                    <a:pt x="43" y="42"/>
                  </a:cubicBezTo>
                  <a:cubicBezTo>
                    <a:pt x="26" y="8"/>
                    <a:pt x="30" y="58"/>
                    <a:pt x="29" y="69"/>
                  </a:cubicBezTo>
                  <a:cubicBezTo>
                    <a:pt x="23" y="61"/>
                    <a:pt x="13" y="60"/>
                    <a:pt x="11" y="72"/>
                  </a:cubicBezTo>
                  <a:cubicBezTo>
                    <a:pt x="11" y="67"/>
                    <a:pt x="6" y="62"/>
                    <a:pt x="1" y="66"/>
                  </a:cubicBezTo>
                </a:path>
              </a:pathLst>
            </a:custGeom>
            <a:solidFill>
              <a:srgbClr val="C846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89" name="Freeform 886"/>
            <p:cNvSpPr>
              <a:spLocks/>
            </p:cNvSpPr>
            <p:nvPr/>
          </p:nvSpPr>
          <p:spPr bwMode="auto">
            <a:xfrm>
              <a:off x="3838" y="1739"/>
              <a:ext cx="23" cy="41"/>
            </a:xfrm>
            <a:custGeom>
              <a:avLst/>
              <a:gdLst>
                <a:gd name="T0" fmla="*/ 0 w 15"/>
                <a:gd name="T1" fmla="*/ 0 h 28"/>
                <a:gd name="T2" fmla="*/ 3 w 15"/>
                <a:gd name="T3" fmla="*/ 28 h 28"/>
                <a:gd name="T4" fmla="*/ 15 w 15"/>
                <a:gd name="T5" fmla="*/ 9 h 28"/>
                <a:gd name="T6" fmla="*/ 4 w 15"/>
                <a:gd name="T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28">
                  <a:moveTo>
                    <a:pt x="0" y="0"/>
                  </a:moveTo>
                  <a:cubicBezTo>
                    <a:pt x="6" y="7"/>
                    <a:pt x="3" y="20"/>
                    <a:pt x="3" y="28"/>
                  </a:cubicBezTo>
                  <a:cubicBezTo>
                    <a:pt x="3" y="19"/>
                    <a:pt x="6" y="9"/>
                    <a:pt x="15" y="9"/>
                  </a:cubicBezTo>
                  <a:cubicBezTo>
                    <a:pt x="11" y="8"/>
                    <a:pt x="6" y="5"/>
                    <a:pt x="4" y="1"/>
                  </a:cubicBezTo>
                </a:path>
              </a:pathLst>
            </a:custGeom>
            <a:solidFill>
              <a:srgbClr val="B435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90" name="Freeform 887"/>
            <p:cNvSpPr>
              <a:spLocks/>
            </p:cNvSpPr>
            <p:nvPr/>
          </p:nvSpPr>
          <p:spPr bwMode="auto">
            <a:xfrm>
              <a:off x="3963" y="2043"/>
              <a:ext cx="47" cy="26"/>
            </a:xfrm>
            <a:custGeom>
              <a:avLst/>
              <a:gdLst>
                <a:gd name="T0" fmla="*/ 0 w 31"/>
                <a:gd name="T1" fmla="*/ 1 h 17"/>
                <a:gd name="T2" fmla="*/ 5 w 31"/>
                <a:gd name="T3" fmla="*/ 8 h 17"/>
                <a:gd name="T4" fmla="*/ 31 w 31"/>
                <a:gd name="T5" fmla="*/ 17 h 17"/>
                <a:gd name="T6" fmla="*/ 14 w 31"/>
                <a:gd name="T7" fmla="*/ 4 h 17"/>
                <a:gd name="T8" fmla="*/ 1 w 31"/>
                <a:gd name="T9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7">
                  <a:moveTo>
                    <a:pt x="0" y="1"/>
                  </a:moveTo>
                  <a:cubicBezTo>
                    <a:pt x="5" y="2"/>
                    <a:pt x="6" y="4"/>
                    <a:pt x="5" y="8"/>
                  </a:cubicBezTo>
                  <a:cubicBezTo>
                    <a:pt x="9" y="0"/>
                    <a:pt x="26" y="13"/>
                    <a:pt x="31" y="17"/>
                  </a:cubicBezTo>
                  <a:cubicBezTo>
                    <a:pt x="24" y="15"/>
                    <a:pt x="20" y="7"/>
                    <a:pt x="14" y="4"/>
                  </a:cubicBezTo>
                  <a:cubicBezTo>
                    <a:pt x="9" y="2"/>
                    <a:pt x="5" y="5"/>
                    <a:pt x="1" y="1"/>
                  </a:cubicBezTo>
                </a:path>
              </a:pathLst>
            </a:custGeom>
            <a:solidFill>
              <a:srgbClr val="B435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91" name="Freeform 888"/>
            <p:cNvSpPr>
              <a:spLocks/>
            </p:cNvSpPr>
            <p:nvPr/>
          </p:nvSpPr>
          <p:spPr bwMode="auto">
            <a:xfrm>
              <a:off x="3764" y="1928"/>
              <a:ext cx="73" cy="41"/>
            </a:xfrm>
            <a:custGeom>
              <a:avLst/>
              <a:gdLst>
                <a:gd name="T0" fmla="*/ 14 w 49"/>
                <a:gd name="T1" fmla="*/ 1 h 28"/>
                <a:gd name="T2" fmla="*/ 13 w 49"/>
                <a:gd name="T3" fmla="*/ 11 h 28"/>
                <a:gd name="T4" fmla="*/ 0 w 49"/>
                <a:gd name="T5" fmla="*/ 26 h 28"/>
                <a:gd name="T6" fmla="*/ 6 w 49"/>
                <a:gd name="T7" fmla="*/ 27 h 28"/>
                <a:gd name="T8" fmla="*/ 36 w 49"/>
                <a:gd name="T9" fmla="*/ 21 h 28"/>
                <a:gd name="T10" fmla="*/ 36 w 49"/>
                <a:gd name="T11" fmla="*/ 17 h 28"/>
                <a:gd name="T12" fmla="*/ 49 w 49"/>
                <a:gd name="T13" fmla="*/ 22 h 28"/>
                <a:gd name="T14" fmla="*/ 24 w 49"/>
                <a:gd name="T15" fmla="*/ 7 h 28"/>
                <a:gd name="T16" fmla="*/ 13 w 4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28">
                  <a:moveTo>
                    <a:pt x="14" y="1"/>
                  </a:moveTo>
                  <a:cubicBezTo>
                    <a:pt x="11" y="0"/>
                    <a:pt x="14" y="7"/>
                    <a:pt x="13" y="11"/>
                  </a:cubicBezTo>
                  <a:cubicBezTo>
                    <a:pt x="11" y="18"/>
                    <a:pt x="6" y="24"/>
                    <a:pt x="0" y="26"/>
                  </a:cubicBezTo>
                  <a:cubicBezTo>
                    <a:pt x="2" y="28"/>
                    <a:pt x="3" y="27"/>
                    <a:pt x="6" y="27"/>
                  </a:cubicBezTo>
                  <a:cubicBezTo>
                    <a:pt x="9" y="13"/>
                    <a:pt x="28" y="11"/>
                    <a:pt x="36" y="21"/>
                  </a:cubicBezTo>
                  <a:cubicBezTo>
                    <a:pt x="36" y="19"/>
                    <a:pt x="36" y="18"/>
                    <a:pt x="36" y="17"/>
                  </a:cubicBezTo>
                  <a:cubicBezTo>
                    <a:pt x="41" y="16"/>
                    <a:pt x="45" y="18"/>
                    <a:pt x="49" y="22"/>
                  </a:cubicBezTo>
                  <a:cubicBezTo>
                    <a:pt x="40" y="18"/>
                    <a:pt x="33" y="10"/>
                    <a:pt x="24" y="7"/>
                  </a:cubicBezTo>
                  <a:cubicBezTo>
                    <a:pt x="18" y="5"/>
                    <a:pt x="11" y="8"/>
                    <a:pt x="13" y="0"/>
                  </a:cubicBezTo>
                </a:path>
              </a:pathLst>
            </a:custGeom>
            <a:solidFill>
              <a:srgbClr val="B435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92" name="Freeform 889"/>
            <p:cNvSpPr>
              <a:spLocks/>
            </p:cNvSpPr>
            <p:nvPr/>
          </p:nvSpPr>
          <p:spPr bwMode="auto">
            <a:xfrm>
              <a:off x="3956" y="1602"/>
              <a:ext cx="37" cy="45"/>
            </a:xfrm>
            <a:custGeom>
              <a:avLst/>
              <a:gdLst>
                <a:gd name="T0" fmla="*/ 0 w 25"/>
                <a:gd name="T1" fmla="*/ 11 h 30"/>
                <a:gd name="T2" fmla="*/ 15 w 25"/>
                <a:gd name="T3" fmla="*/ 30 h 30"/>
                <a:gd name="T4" fmla="*/ 13 w 25"/>
                <a:gd name="T5" fmla="*/ 24 h 30"/>
                <a:gd name="T6" fmla="*/ 25 w 25"/>
                <a:gd name="T7" fmla="*/ 26 h 30"/>
                <a:gd name="T8" fmla="*/ 19 w 25"/>
                <a:gd name="T9" fmla="*/ 0 h 30"/>
                <a:gd name="T10" fmla="*/ 6 w 25"/>
                <a:gd name="T11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0">
                  <a:moveTo>
                    <a:pt x="0" y="11"/>
                  </a:moveTo>
                  <a:cubicBezTo>
                    <a:pt x="10" y="0"/>
                    <a:pt x="14" y="25"/>
                    <a:pt x="15" y="30"/>
                  </a:cubicBezTo>
                  <a:cubicBezTo>
                    <a:pt x="14" y="29"/>
                    <a:pt x="14" y="26"/>
                    <a:pt x="13" y="24"/>
                  </a:cubicBezTo>
                  <a:cubicBezTo>
                    <a:pt x="17" y="21"/>
                    <a:pt x="22" y="21"/>
                    <a:pt x="25" y="26"/>
                  </a:cubicBezTo>
                  <a:cubicBezTo>
                    <a:pt x="16" y="21"/>
                    <a:pt x="12" y="8"/>
                    <a:pt x="19" y="0"/>
                  </a:cubicBezTo>
                  <a:cubicBezTo>
                    <a:pt x="18" y="5"/>
                    <a:pt x="12" y="8"/>
                    <a:pt x="6" y="8"/>
                  </a:cubicBezTo>
                </a:path>
              </a:pathLst>
            </a:custGeom>
            <a:solidFill>
              <a:srgbClr val="B435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93" name="Freeform 890"/>
            <p:cNvSpPr>
              <a:spLocks/>
            </p:cNvSpPr>
            <p:nvPr/>
          </p:nvSpPr>
          <p:spPr bwMode="auto">
            <a:xfrm>
              <a:off x="3801" y="1553"/>
              <a:ext cx="40" cy="61"/>
            </a:xfrm>
            <a:custGeom>
              <a:avLst/>
              <a:gdLst>
                <a:gd name="T0" fmla="*/ 2 w 27"/>
                <a:gd name="T1" fmla="*/ 1 h 41"/>
                <a:gd name="T2" fmla="*/ 0 w 27"/>
                <a:gd name="T3" fmla="*/ 18 h 41"/>
                <a:gd name="T4" fmla="*/ 27 w 27"/>
                <a:gd name="T5" fmla="*/ 41 h 41"/>
                <a:gd name="T6" fmla="*/ 24 w 27"/>
                <a:gd name="T7" fmla="*/ 10 h 41"/>
                <a:gd name="T8" fmla="*/ 3 w 27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1">
                  <a:moveTo>
                    <a:pt x="2" y="1"/>
                  </a:moveTo>
                  <a:cubicBezTo>
                    <a:pt x="3" y="7"/>
                    <a:pt x="4" y="13"/>
                    <a:pt x="0" y="18"/>
                  </a:cubicBezTo>
                  <a:cubicBezTo>
                    <a:pt x="14" y="7"/>
                    <a:pt x="25" y="31"/>
                    <a:pt x="27" y="41"/>
                  </a:cubicBezTo>
                  <a:cubicBezTo>
                    <a:pt x="20" y="35"/>
                    <a:pt x="17" y="16"/>
                    <a:pt x="24" y="10"/>
                  </a:cubicBezTo>
                  <a:cubicBezTo>
                    <a:pt x="17" y="12"/>
                    <a:pt x="3" y="10"/>
                    <a:pt x="3" y="0"/>
                  </a:cubicBezTo>
                </a:path>
              </a:pathLst>
            </a:custGeom>
            <a:solidFill>
              <a:srgbClr val="B435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94" name="Freeform 891"/>
            <p:cNvSpPr>
              <a:spLocks/>
            </p:cNvSpPr>
            <p:nvPr/>
          </p:nvSpPr>
          <p:spPr bwMode="auto">
            <a:xfrm>
              <a:off x="4414" y="1369"/>
              <a:ext cx="64" cy="41"/>
            </a:xfrm>
            <a:custGeom>
              <a:avLst/>
              <a:gdLst>
                <a:gd name="T0" fmla="*/ 0 w 43"/>
                <a:gd name="T1" fmla="*/ 0 h 28"/>
                <a:gd name="T2" fmla="*/ 3 w 43"/>
                <a:gd name="T3" fmla="*/ 24 h 28"/>
                <a:gd name="T4" fmla="*/ 28 w 43"/>
                <a:gd name="T5" fmla="*/ 28 h 28"/>
                <a:gd name="T6" fmla="*/ 43 w 43"/>
                <a:gd name="T7" fmla="*/ 21 h 28"/>
                <a:gd name="T8" fmla="*/ 22 w 43"/>
                <a:gd name="T9" fmla="*/ 17 h 28"/>
                <a:gd name="T10" fmla="*/ 6 w 43"/>
                <a:gd name="T11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8">
                  <a:moveTo>
                    <a:pt x="0" y="0"/>
                  </a:moveTo>
                  <a:cubicBezTo>
                    <a:pt x="5" y="6"/>
                    <a:pt x="8" y="18"/>
                    <a:pt x="3" y="24"/>
                  </a:cubicBezTo>
                  <a:cubicBezTo>
                    <a:pt x="5" y="7"/>
                    <a:pt x="23" y="19"/>
                    <a:pt x="28" y="28"/>
                  </a:cubicBezTo>
                  <a:cubicBezTo>
                    <a:pt x="20" y="19"/>
                    <a:pt x="39" y="20"/>
                    <a:pt x="43" y="21"/>
                  </a:cubicBezTo>
                  <a:cubicBezTo>
                    <a:pt x="37" y="20"/>
                    <a:pt x="28" y="20"/>
                    <a:pt x="22" y="17"/>
                  </a:cubicBezTo>
                  <a:cubicBezTo>
                    <a:pt x="16" y="15"/>
                    <a:pt x="12" y="7"/>
                    <a:pt x="6" y="4"/>
                  </a:cubicBezTo>
                </a:path>
              </a:pathLst>
            </a:custGeom>
            <a:solidFill>
              <a:srgbClr val="B435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95" name="Freeform 892"/>
            <p:cNvSpPr>
              <a:spLocks/>
            </p:cNvSpPr>
            <p:nvPr/>
          </p:nvSpPr>
          <p:spPr bwMode="auto">
            <a:xfrm>
              <a:off x="4282" y="1204"/>
              <a:ext cx="18" cy="34"/>
            </a:xfrm>
            <a:custGeom>
              <a:avLst/>
              <a:gdLst>
                <a:gd name="T0" fmla="*/ 0 w 12"/>
                <a:gd name="T1" fmla="*/ 0 h 23"/>
                <a:gd name="T2" fmla="*/ 8 w 12"/>
                <a:gd name="T3" fmla="*/ 23 h 23"/>
                <a:gd name="T4" fmla="*/ 12 w 12"/>
                <a:gd name="T5" fmla="*/ 0 h 23"/>
                <a:gd name="T6" fmla="*/ 0 w 12"/>
                <a:gd name="T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3">
                  <a:moveTo>
                    <a:pt x="0" y="0"/>
                  </a:moveTo>
                  <a:cubicBezTo>
                    <a:pt x="7" y="7"/>
                    <a:pt x="8" y="13"/>
                    <a:pt x="8" y="23"/>
                  </a:cubicBezTo>
                  <a:cubicBezTo>
                    <a:pt x="6" y="15"/>
                    <a:pt x="6" y="7"/>
                    <a:pt x="12" y="0"/>
                  </a:cubicBezTo>
                  <a:cubicBezTo>
                    <a:pt x="8" y="3"/>
                    <a:pt x="3" y="4"/>
                    <a:pt x="0" y="1"/>
                  </a:cubicBezTo>
                </a:path>
              </a:pathLst>
            </a:custGeom>
            <a:solidFill>
              <a:srgbClr val="B435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96" name="Freeform 893"/>
            <p:cNvSpPr>
              <a:spLocks/>
            </p:cNvSpPr>
            <p:nvPr/>
          </p:nvSpPr>
          <p:spPr bwMode="auto">
            <a:xfrm>
              <a:off x="4350" y="1213"/>
              <a:ext cx="31" cy="27"/>
            </a:xfrm>
            <a:custGeom>
              <a:avLst/>
              <a:gdLst>
                <a:gd name="T0" fmla="*/ 0 w 21"/>
                <a:gd name="T1" fmla="*/ 14 h 18"/>
                <a:gd name="T2" fmla="*/ 4 w 21"/>
                <a:gd name="T3" fmla="*/ 7 h 18"/>
                <a:gd name="T4" fmla="*/ 21 w 21"/>
                <a:gd name="T5" fmla="*/ 18 h 18"/>
                <a:gd name="T6" fmla="*/ 2 w 21"/>
                <a:gd name="T7" fmla="*/ 0 h 18"/>
                <a:gd name="T8" fmla="*/ 1 w 21"/>
                <a:gd name="T9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8">
                  <a:moveTo>
                    <a:pt x="0" y="14"/>
                  </a:moveTo>
                  <a:cubicBezTo>
                    <a:pt x="0" y="11"/>
                    <a:pt x="2" y="9"/>
                    <a:pt x="4" y="7"/>
                  </a:cubicBezTo>
                  <a:cubicBezTo>
                    <a:pt x="8" y="10"/>
                    <a:pt x="18" y="15"/>
                    <a:pt x="21" y="18"/>
                  </a:cubicBezTo>
                  <a:cubicBezTo>
                    <a:pt x="15" y="15"/>
                    <a:pt x="4" y="7"/>
                    <a:pt x="2" y="0"/>
                  </a:cubicBezTo>
                  <a:cubicBezTo>
                    <a:pt x="1" y="2"/>
                    <a:pt x="1" y="3"/>
                    <a:pt x="1" y="5"/>
                  </a:cubicBezTo>
                </a:path>
              </a:pathLst>
            </a:custGeom>
            <a:solidFill>
              <a:srgbClr val="B435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97" name="Freeform 894"/>
            <p:cNvSpPr>
              <a:spLocks/>
            </p:cNvSpPr>
            <p:nvPr/>
          </p:nvSpPr>
          <p:spPr bwMode="auto">
            <a:xfrm>
              <a:off x="3725" y="2467"/>
              <a:ext cx="20" cy="80"/>
            </a:xfrm>
            <a:custGeom>
              <a:avLst/>
              <a:gdLst>
                <a:gd name="T0" fmla="*/ 0 w 13"/>
                <a:gd name="T1" fmla="*/ 10 h 54"/>
                <a:gd name="T2" fmla="*/ 8 w 13"/>
                <a:gd name="T3" fmla="*/ 28 h 54"/>
                <a:gd name="T4" fmla="*/ 11 w 13"/>
                <a:gd name="T5" fmla="*/ 54 h 54"/>
                <a:gd name="T6" fmla="*/ 12 w 13"/>
                <a:gd name="T7" fmla="*/ 20 h 54"/>
                <a:gd name="T8" fmla="*/ 9 w 13"/>
                <a:gd name="T9" fmla="*/ 20 h 54"/>
                <a:gd name="T10" fmla="*/ 13 w 13"/>
                <a:gd name="T11" fmla="*/ 0 h 54"/>
                <a:gd name="T12" fmla="*/ 2 w 13"/>
                <a:gd name="T13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54">
                  <a:moveTo>
                    <a:pt x="0" y="10"/>
                  </a:moveTo>
                  <a:cubicBezTo>
                    <a:pt x="5" y="14"/>
                    <a:pt x="9" y="21"/>
                    <a:pt x="8" y="28"/>
                  </a:cubicBezTo>
                  <a:cubicBezTo>
                    <a:pt x="13" y="31"/>
                    <a:pt x="12" y="47"/>
                    <a:pt x="11" y="54"/>
                  </a:cubicBezTo>
                  <a:cubicBezTo>
                    <a:pt x="8" y="44"/>
                    <a:pt x="10" y="30"/>
                    <a:pt x="12" y="20"/>
                  </a:cubicBezTo>
                  <a:cubicBezTo>
                    <a:pt x="11" y="20"/>
                    <a:pt x="10" y="20"/>
                    <a:pt x="9" y="20"/>
                  </a:cubicBezTo>
                  <a:cubicBezTo>
                    <a:pt x="6" y="13"/>
                    <a:pt x="9" y="6"/>
                    <a:pt x="13" y="0"/>
                  </a:cubicBezTo>
                  <a:cubicBezTo>
                    <a:pt x="11" y="4"/>
                    <a:pt x="7" y="7"/>
                    <a:pt x="2" y="8"/>
                  </a:cubicBezTo>
                </a:path>
              </a:pathLst>
            </a:custGeom>
            <a:solidFill>
              <a:srgbClr val="B435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98" name="Freeform 895"/>
            <p:cNvSpPr>
              <a:spLocks/>
            </p:cNvSpPr>
            <p:nvPr/>
          </p:nvSpPr>
          <p:spPr bwMode="auto">
            <a:xfrm>
              <a:off x="3693" y="2445"/>
              <a:ext cx="25" cy="32"/>
            </a:xfrm>
            <a:custGeom>
              <a:avLst/>
              <a:gdLst>
                <a:gd name="T0" fmla="*/ 4 w 17"/>
                <a:gd name="T1" fmla="*/ 4 h 22"/>
                <a:gd name="T2" fmla="*/ 2 w 17"/>
                <a:gd name="T3" fmla="*/ 22 h 22"/>
                <a:gd name="T4" fmla="*/ 5 w 1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22">
                  <a:moveTo>
                    <a:pt x="4" y="4"/>
                  </a:moveTo>
                  <a:cubicBezTo>
                    <a:pt x="3" y="10"/>
                    <a:pt x="7" y="19"/>
                    <a:pt x="2" y="22"/>
                  </a:cubicBezTo>
                  <a:cubicBezTo>
                    <a:pt x="17" y="17"/>
                    <a:pt x="0" y="8"/>
                    <a:pt x="5" y="0"/>
                  </a:cubicBezTo>
                </a:path>
              </a:pathLst>
            </a:custGeom>
            <a:solidFill>
              <a:srgbClr val="B435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99" name="Freeform 896"/>
            <p:cNvSpPr>
              <a:spLocks/>
            </p:cNvSpPr>
            <p:nvPr/>
          </p:nvSpPr>
          <p:spPr bwMode="auto">
            <a:xfrm>
              <a:off x="3514" y="2203"/>
              <a:ext cx="20" cy="26"/>
            </a:xfrm>
            <a:custGeom>
              <a:avLst/>
              <a:gdLst>
                <a:gd name="T0" fmla="*/ 1 w 13"/>
                <a:gd name="T1" fmla="*/ 0 h 18"/>
                <a:gd name="T2" fmla="*/ 3 w 13"/>
                <a:gd name="T3" fmla="*/ 18 h 18"/>
                <a:gd name="T4" fmla="*/ 13 w 13"/>
                <a:gd name="T5" fmla="*/ 3 h 18"/>
                <a:gd name="T6" fmla="*/ 2 w 13"/>
                <a:gd name="T7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8">
                  <a:moveTo>
                    <a:pt x="1" y="0"/>
                  </a:moveTo>
                  <a:cubicBezTo>
                    <a:pt x="0" y="6"/>
                    <a:pt x="2" y="12"/>
                    <a:pt x="3" y="18"/>
                  </a:cubicBezTo>
                  <a:cubicBezTo>
                    <a:pt x="4" y="12"/>
                    <a:pt x="7" y="3"/>
                    <a:pt x="13" y="3"/>
                  </a:cubicBezTo>
                  <a:cubicBezTo>
                    <a:pt x="11" y="4"/>
                    <a:pt x="5" y="6"/>
                    <a:pt x="2" y="1"/>
                  </a:cubicBezTo>
                </a:path>
              </a:pathLst>
            </a:custGeom>
            <a:solidFill>
              <a:srgbClr val="B435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00" name="Freeform 897"/>
            <p:cNvSpPr>
              <a:spLocks/>
            </p:cNvSpPr>
            <p:nvPr/>
          </p:nvSpPr>
          <p:spPr bwMode="auto">
            <a:xfrm>
              <a:off x="3574" y="2197"/>
              <a:ext cx="46" cy="22"/>
            </a:xfrm>
            <a:custGeom>
              <a:avLst/>
              <a:gdLst>
                <a:gd name="T0" fmla="*/ 0 w 31"/>
                <a:gd name="T1" fmla="*/ 8 h 15"/>
                <a:gd name="T2" fmla="*/ 17 w 31"/>
                <a:gd name="T3" fmla="*/ 11 h 15"/>
                <a:gd name="T4" fmla="*/ 31 w 31"/>
                <a:gd name="T5" fmla="*/ 15 h 15"/>
                <a:gd name="T6" fmla="*/ 27 w 31"/>
                <a:gd name="T7" fmla="*/ 5 h 15"/>
                <a:gd name="T8" fmla="*/ 27 w 31"/>
                <a:gd name="T9" fmla="*/ 5 h 15"/>
                <a:gd name="T10" fmla="*/ 7 w 31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15">
                  <a:moveTo>
                    <a:pt x="0" y="8"/>
                  </a:moveTo>
                  <a:cubicBezTo>
                    <a:pt x="4" y="0"/>
                    <a:pt x="16" y="4"/>
                    <a:pt x="17" y="11"/>
                  </a:cubicBezTo>
                  <a:cubicBezTo>
                    <a:pt x="22" y="9"/>
                    <a:pt x="30" y="10"/>
                    <a:pt x="31" y="15"/>
                  </a:cubicBezTo>
                  <a:cubicBezTo>
                    <a:pt x="27" y="14"/>
                    <a:pt x="26" y="9"/>
                    <a:pt x="27" y="5"/>
                  </a:cubicBezTo>
                  <a:cubicBezTo>
                    <a:pt x="27" y="4"/>
                    <a:pt x="27" y="4"/>
                    <a:pt x="27" y="5"/>
                  </a:cubicBezTo>
                  <a:cubicBezTo>
                    <a:pt x="20" y="11"/>
                    <a:pt x="14" y="4"/>
                    <a:pt x="7" y="1"/>
                  </a:cubicBezTo>
                </a:path>
              </a:pathLst>
            </a:custGeom>
            <a:solidFill>
              <a:srgbClr val="B435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01" name="Freeform 898"/>
            <p:cNvSpPr>
              <a:spLocks/>
            </p:cNvSpPr>
            <p:nvPr/>
          </p:nvSpPr>
          <p:spPr bwMode="auto">
            <a:xfrm>
              <a:off x="4056" y="2702"/>
              <a:ext cx="35" cy="76"/>
            </a:xfrm>
            <a:custGeom>
              <a:avLst/>
              <a:gdLst>
                <a:gd name="T0" fmla="*/ 0 w 24"/>
                <a:gd name="T1" fmla="*/ 5 h 51"/>
                <a:gd name="T2" fmla="*/ 14 w 24"/>
                <a:gd name="T3" fmla="*/ 32 h 51"/>
                <a:gd name="T4" fmla="*/ 16 w 24"/>
                <a:gd name="T5" fmla="*/ 51 h 51"/>
                <a:gd name="T6" fmla="*/ 24 w 24"/>
                <a:gd name="T7" fmla="*/ 28 h 51"/>
                <a:gd name="T8" fmla="*/ 16 w 24"/>
                <a:gd name="T9" fmla="*/ 3 h 51"/>
                <a:gd name="T10" fmla="*/ 0 w 24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51">
                  <a:moveTo>
                    <a:pt x="0" y="5"/>
                  </a:moveTo>
                  <a:cubicBezTo>
                    <a:pt x="12" y="11"/>
                    <a:pt x="19" y="17"/>
                    <a:pt x="14" y="32"/>
                  </a:cubicBezTo>
                  <a:cubicBezTo>
                    <a:pt x="19" y="34"/>
                    <a:pt x="23" y="48"/>
                    <a:pt x="16" y="51"/>
                  </a:cubicBezTo>
                  <a:cubicBezTo>
                    <a:pt x="14" y="44"/>
                    <a:pt x="19" y="34"/>
                    <a:pt x="24" y="28"/>
                  </a:cubicBezTo>
                  <a:cubicBezTo>
                    <a:pt x="15" y="23"/>
                    <a:pt x="16" y="12"/>
                    <a:pt x="16" y="3"/>
                  </a:cubicBezTo>
                  <a:cubicBezTo>
                    <a:pt x="10" y="5"/>
                    <a:pt x="4" y="4"/>
                    <a:pt x="0" y="0"/>
                  </a:cubicBezTo>
                </a:path>
              </a:pathLst>
            </a:custGeom>
            <a:solidFill>
              <a:srgbClr val="B435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02" name="Freeform 899"/>
            <p:cNvSpPr>
              <a:spLocks/>
            </p:cNvSpPr>
            <p:nvPr/>
          </p:nvSpPr>
          <p:spPr bwMode="auto">
            <a:xfrm>
              <a:off x="3670" y="1861"/>
              <a:ext cx="72" cy="58"/>
            </a:xfrm>
            <a:custGeom>
              <a:avLst/>
              <a:gdLst>
                <a:gd name="T0" fmla="*/ 21 w 48"/>
                <a:gd name="T1" fmla="*/ 4 h 39"/>
                <a:gd name="T2" fmla="*/ 28 w 48"/>
                <a:gd name="T3" fmla="*/ 36 h 39"/>
                <a:gd name="T4" fmla="*/ 26 w 48"/>
                <a:gd name="T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9">
                  <a:moveTo>
                    <a:pt x="21" y="4"/>
                  </a:moveTo>
                  <a:cubicBezTo>
                    <a:pt x="5" y="17"/>
                    <a:pt x="0" y="39"/>
                    <a:pt x="28" y="36"/>
                  </a:cubicBezTo>
                  <a:cubicBezTo>
                    <a:pt x="48" y="35"/>
                    <a:pt x="43" y="3"/>
                    <a:pt x="26" y="0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03" name="Freeform 900"/>
            <p:cNvSpPr>
              <a:spLocks/>
            </p:cNvSpPr>
            <p:nvPr/>
          </p:nvSpPr>
          <p:spPr bwMode="auto">
            <a:xfrm>
              <a:off x="3725" y="1911"/>
              <a:ext cx="32" cy="54"/>
            </a:xfrm>
            <a:custGeom>
              <a:avLst/>
              <a:gdLst>
                <a:gd name="T0" fmla="*/ 21 w 21"/>
                <a:gd name="T1" fmla="*/ 1 h 36"/>
                <a:gd name="T2" fmla="*/ 8 w 21"/>
                <a:gd name="T3" fmla="*/ 24 h 36"/>
                <a:gd name="T4" fmla="*/ 16 w 21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6">
                  <a:moveTo>
                    <a:pt x="21" y="1"/>
                  </a:moveTo>
                  <a:cubicBezTo>
                    <a:pt x="12" y="1"/>
                    <a:pt x="0" y="16"/>
                    <a:pt x="8" y="24"/>
                  </a:cubicBezTo>
                  <a:cubicBezTo>
                    <a:pt x="20" y="36"/>
                    <a:pt x="21" y="7"/>
                    <a:pt x="16" y="0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04" name="Freeform 901"/>
            <p:cNvSpPr>
              <a:spLocks/>
            </p:cNvSpPr>
            <p:nvPr/>
          </p:nvSpPr>
          <p:spPr bwMode="auto">
            <a:xfrm>
              <a:off x="3873" y="1821"/>
              <a:ext cx="65" cy="59"/>
            </a:xfrm>
            <a:custGeom>
              <a:avLst/>
              <a:gdLst>
                <a:gd name="T0" fmla="*/ 33 w 44"/>
                <a:gd name="T1" fmla="*/ 8 h 40"/>
                <a:gd name="T2" fmla="*/ 16 w 44"/>
                <a:gd name="T3" fmla="*/ 35 h 40"/>
                <a:gd name="T4" fmla="*/ 41 w 44"/>
                <a:gd name="T5" fmla="*/ 21 h 40"/>
                <a:gd name="T6" fmla="*/ 25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33" y="8"/>
                  </a:moveTo>
                  <a:cubicBezTo>
                    <a:pt x="23" y="9"/>
                    <a:pt x="0" y="25"/>
                    <a:pt x="16" y="35"/>
                  </a:cubicBezTo>
                  <a:cubicBezTo>
                    <a:pt x="25" y="40"/>
                    <a:pt x="39" y="29"/>
                    <a:pt x="41" y="21"/>
                  </a:cubicBezTo>
                  <a:cubicBezTo>
                    <a:pt x="44" y="11"/>
                    <a:pt x="34" y="0"/>
                    <a:pt x="25" y="11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05" name="Freeform 902"/>
            <p:cNvSpPr>
              <a:spLocks/>
            </p:cNvSpPr>
            <p:nvPr/>
          </p:nvSpPr>
          <p:spPr bwMode="auto">
            <a:xfrm>
              <a:off x="3877" y="1877"/>
              <a:ext cx="66" cy="51"/>
            </a:xfrm>
            <a:custGeom>
              <a:avLst/>
              <a:gdLst>
                <a:gd name="T0" fmla="*/ 4 w 44"/>
                <a:gd name="T1" fmla="*/ 20 h 34"/>
                <a:gd name="T2" fmla="*/ 29 w 44"/>
                <a:gd name="T3" fmla="*/ 24 h 34"/>
                <a:gd name="T4" fmla="*/ 7 w 44"/>
                <a:gd name="T5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34">
                  <a:moveTo>
                    <a:pt x="4" y="20"/>
                  </a:moveTo>
                  <a:cubicBezTo>
                    <a:pt x="0" y="34"/>
                    <a:pt x="23" y="32"/>
                    <a:pt x="29" y="24"/>
                  </a:cubicBezTo>
                  <a:cubicBezTo>
                    <a:pt x="44" y="5"/>
                    <a:pt x="20" y="0"/>
                    <a:pt x="7" y="11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06" name="Freeform 903"/>
            <p:cNvSpPr>
              <a:spLocks/>
            </p:cNvSpPr>
            <p:nvPr/>
          </p:nvSpPr>
          <p:spPr bwMode="auto">
            <a:xfrm>
              <a:off x="4051" y="1786"/>
              <a:ext cx="45" cy="79"/>
            </a:xfrm>
            <a:custGeom>
              <a:avLst/>
              <a:gdLst>
                <a:gd name="T0" fmla="*/ 2 w 30"/>
                <a:gd name="T1" fmla="*/ 8 h 53"/>
                <a:gd name="T2" fmla="*/ 24 w 30"/>
                <a:gd name="T3" fmla="*/ 34 h 53"/>
                <a:gd name="T4" fmla="*/ 10 w 30"/>
                <a:gd name="T5" fmla="*/ 1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53">
                  <a:moveTo>
                    <a:pt x="2" y="8"/>
                  </a:moveTo>
                  <a:cubicBezTo>
                    <a:pt x="0" y="19"/>
                    <a:pt x="11" y="53"/>
                    <a:pt x="24" y="34"/>
                  </a:cubicBezTo>
                  <a:cubicBezTo>
                    <a:pt x="30" y="24"/>
                    <a:pt x="17" y="0"/>
                    <a:pt x="10" y="10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07" name="Freeform 904"/>
            <p:cNvSpPr>
              <a:spLocks/>
            </p:cNvSpPr>
            <p:nvPr/>
          </p:nvSpPr>
          <p:spPr bwMode="auto">
            <a:xfrm>
              <a:off x="4105" y="1835"/>
              <a:ext cx="55" cy="51"/>
            </a:xfrm>
            <a:custGeom>
              <a:avLst/>
              <a:gdLst>
                <a:gd name="T0" fmla="*/ 4 w 37"/>
                <a:gd name="T1" fmla="*/ 12 h 34"/>
                <a:gd name="T2" fmla="*/ 22 w 37"/>
                <a:gd name="T3" fmla="*/ 30 h 34"/>
                <a:gd name="T4" fmla="*/ 6 w 37"/>
                <a:gd name="T5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4">
                  <a:moveTo>
                    <a:pt x="4" y="12"/>
                  </a:moveTo>
                  <a:cubicBezTo>
                    <a:pt x="0" y="21"/>
                    <a:pt x="13" y="34"/>
                    <a:pt x="22" y="30"/>
                  </a:cubicBezTo>
                  <a:cubicBezTo>
                    <a:pt x="37" y="23"/>
                    <a:pt x="19" y="0"/>
                    <a:pt x="6" y="8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08" name="Freeform 905"/>
            <p:cNvSpPr>
              <a:spLocks/>
            </p:cNvSpPr>
            <p:nvPr/>
          </p:nvSpPr>
          <p:spPr bwMode="auto">
            <a:xfrm>
              <a:off x="3986" y="2177"/>
              <a:ext cx="74" cy="60"/>
            </a:xfrm>
            <a:custGeom>
              <a:avLst/>
              <a:gdLst>
                <a:gd name="T0" fmla="*/ 0 w 50"/>
                <a:gd name="T1" fmla="*/ 28 h 40"/>
                <a:gd name="T2" fmla="*/ 32 w 50"/>
                <a:gd name="T3" fmla="*/ 25 h 40"/>
                <a:gd name="T4" fmla="*/ 7 w 50"/>
                <a:gd name="T5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40">
                  <a:moveTo>
                    <a:pt x="0" y="28"/>
                  </a:moveTo>
                  <a:cubicBezTo>
                    <a:pt x="6" y="40"/>
                    <a:pt x="25" y="36"/>
                    <a:pt x="32" y="25"/>
                  </a:cubicBezTo>
                  <a:cubicBezTo>
                    <a:pt x="50" y="0"/>
                    <a:pt x="19" y="4"/>
                    <a:pt x="7" y="20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09" name="Freeform 906"/>
            <p:cNvSpPr>
              <a:spLocks/>
            </p:cNvSpPr>
            <p:nvPr/>
          </p:nvSpPr>
          <p:spPr bwMode="auto">
            <a:xfrm>
              <a:off x="3904" y="2140"/>
              <a:ext cx="64" cy="63"/>
            </a:xfrm>
            <a:custGeom>
              <a:avLst/>
              <a:gdLst>
                <a:gd name="T0" fmla="*/ 3 w 43"/>
                <a:gd name="T1" fmla="*/ 13 h 42"/>
                <a:gd name="T2" fmla="*/ 24 w 43"/>
                <a:gd name="T3" fmla="*/ 35 h 42"/>
                <a:gd name="T4" fmla="*/ 0 w 43"/>
                <a:gd name="T5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42">
                  <a:moveTo>
                    <a:pt x="3" y="13"/>
                  </a:moveTo>
                  <a:cubicBezTo>
                    <a:pt x="0" y="20"/>
                    <a:pt x="14" y="42"/>
                    <a:pt x="24" y="35"/>
                  </a:cubicBezTo>
                  <a:cubicBezTo>
                    <a:pt x="43" y="21"/>
                    <a:pt x="14" y="0"/>
                    <a:pt x="0" y="1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10" name="Freeform 907"/>
            <p:cNvSpPr>
              <a:spLocks/>
            </p:cNvSpPr>
            <p:nvPr/>
          </p:nvSpPr>
          <p:spPr bwMode="auto">
            <a:xfrm>
              <a:off x="3780" y="1944"/>
              <a:ext cx="66" cy="89"/>
            </a:xfrm>
            <a:custGeom>
              <a:avLst/>
              <a:gdLst>
                <a:gd name="T0" fmla="*/ 8 w 44"/>
                <a:gd name="T1" fmla="*/ 21 h 60"/>
                <a:gd name="T2" fmla="*/ 16 w 44"/>
                <a:gd name="T3" fmla="*/ 55 h 60"/>
                <a:gd name="T4" fmla="*/ 4 w 44"/>
                <a:gd name="T5" fmla="*/ 3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60">
                  <a:moveTo>
                    <a:pt x="8" y="21"/>
                  </a:moveTo>
                  <a:cubicBezTo>
                    <a:pt x="0" y="29"/>
                    <a:pt x="0" y="60"/>
                    <a:pt x="16" y="55"/>
                  </a:cubicBezTo>
                  <a:cubicBezTo>
                    <a:pt x="44" y="47"/>
                    <a:pt x="9" y="0"/>
                    <a:pt x="4" y="31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11" name="Freeform 908"/>
            <p:cNvSpPr>
              <a:spLocks/>
            </p:cNvSpPr>
            <p:nvPr/>
          </p:nvSpPr>
          <p:spPr bwMode="auto">
            <a:xfrm>
              <a:off x="3819" y="2027"/>
              <a:ext cx="49" cy="64"/>
            </a:xfrm>
            <a:custGeom>
              <a:avLst/>
              <a:gdLst>
                <a:gd name="T0" fmla="*/ 3 w 33"/>
                <a:gd name="T1" fmla="*/ 21 h 43"/>
                <a:gd name="T2" fmla="*/ 26 w 33"/>
                <a:gd name="T3" fmla="*/ 32 h 43"/>
                <a:gd name="T4" fmla="*/ 0 w 33"/>
                <a:gd name="T5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43">
                  <a:moveTo>
                    <a:pt x="3" y="21"/>
                  </a:moveTo>
                  <a:cubicBezTo>
                    <a:pt x="3" y="28"/>
                    <a:pt x="20" y="43"/>
                    <a:pt x="26" y="32"/>
                  </a:cubicBezTo>
                  <a:cubicBezTo>
                    <a:pt x="33" y="18"/>
                    <a:pt x="2" y="0"/>
                    <a:pt x="0" y="18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12" name="Freeform 909"/>
            <p:cNvSpPr>
              <a:spLocks/>
            </p:cNvSpPr>
            <p:nvPr/>
          </p:nvSpPr>
          <p:spPr bwMode="auto">
            <a:xfrm>
              <a:off x="3806" y="2067"/>
              <a:ext cx="32" cy="48"/>
            </a:xfrm>
            <a:custGeom>
              <a:avLst/>
              <a:gdLst>
                <a:gd name="T0" fmla="*/ 2 w 22"/>
                <a:gd name="T1" fmla="*/ 14 h 32"/>
                <a:gd name="T2" fmla="*/ 19 w 22"/>
                <a:gd name="T3" fmla="*/ 21 h 32"/>
                <a:gd name="T4" fmla="*/ 1 w 22"/>
                <a:gd name="T5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32">
                  <a:moveTo>
                    <a:pt x="2" y="14"/>
                  </a:moveTo>
                  <a:cubicBezTo>
                    <a:pt x="5" y="21"/>
                    <a:pt x="16" y="32"/>
                    <a:pt x="19" y="21"/>
                  </a:cubicBezTo>
                  <a:cubicBezTo>
                    <a:pt x="22" y="10"/>
                    <a:pt x="0" y="0"/>
                    <a:pt x="1" y="13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13" name="Freeform 910"/>
            <p:cNvSpPr>
              <a:spLocks/>
            </p:cNvSpPr>
            <p:nvPr/>
          </p:nvSpPr>
          <p:spPr bwMode="auto">
            <a:xfrm>
              <a:off x="3899" y="2036"/>
              <a:ext cx="45" cy="48"/>
            </a:xfrm>
            <a:custGeom>
              <a:avLst/>
              <a:gdLst>
                <a:gd name="T0" fmla="*/ 0 w 30"/>
                <a:gd name="T1" fmla="*/ 23 h 32"/>
                <a:gd name="T2" fmla="*/ 30 w 30"/>
                <a:gd name="T3" fmla="*/ 17 h 32"/>
                <a:gd name="T4" fmla="*/ 0 w 30"/>
                <a:gd name="T5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2">
                  <a:moveTo>
                    <a:pt x="0" y="23"/>
                  </a:moveTo>
                  <a:cubicBezTo>
                    <a:pt x="7" y="27"/>
                    <a:pt x="29" y="32"/>
                    <a:pt x="30" y="17"/>
                  </a:cubicBezTo>
                  <a:cubicBezTo>
                    <a:pt x="30" y="0"/>
                    <a:pt x="4" y="2"/>
                    <a:pt x="0" y="16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14" name="Freeform 911"/>
            <p:cNvSpPr>
              <a:spLocks/>
            </p:cNvSpPr>
            <p:nvPr/>
          </p:nvSpPr>
          <p:spPr bwMode="auto">
            <a:xfrm>
              <a:off x="3943" y="2055"/>
              <a:ext cx="46" cy="60"/>
            </a:xfrm>
            <a:custGeom>
              <a:avLst/>
              <a:gdLst>
                <a:gd name="T0" fmla="*/ 3 w 31"/>
                <a:gd name="T1" fmla="*/ 37 h 40"/>
                <a:gd name="T2" fmla="*/ 0 w 31"/>
                <a:gd name="T3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1" h="40">
                  <a:moveTo>
                    <a:pt x="3" y="37"/>
                  </a:moveTo>
                  <a:cubicBezTo>
                    <a:pt x="31" y="40"/>
                    <a:pt x="0" y="0"/>
                    <a:pt x="0" y="28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15" name="Freeform 912"/>
            <p:cNvSpPr>
              <a:spLocks/>
            </p:cNvSpPr>
            <p:nvPr/>
          </p:nvSpPr>
          <p:spPr bwMode="auto">
            <a:xfrm>
              <a:off x="3974" y="2112"/>
              <a:ext cx="37" cy="47"/>
            </a:xfrm>
            <a:custGeom>
              <a:avLst/>
              <a:gdLst>
                <a:gd name="T0" fmla="*/ 2 w 25"/>
                <a:gd name="T1" fmla="*/ 24 h 32"/>
                <a:gd name="T2" fmla="*/ 25 w 25"/>
                <a:gd name="T3" fmla="*/ 16 h 32"/>
                <a:gd name="T4" fmla="*/ 0 w 25"/>
                <a:gd name="T5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32">
                  <a:moveTo>
                    <a:pt x="2" y="24"/>
                  </a:moveTo>
                  <a:cubicBezTo>
                    <a:pt x="10" y="32"/>
                    <a:pt x="25" y="27"/>
                    <a:pt x="25" y="16"/>
                  </a:cubicBezTo>
                  <a:cubicBezTo>
                    <a:pt x="23" y="0"/>
                    <a:pt x="0" y="0"/>
                    <a:pt x="0" y="18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16" name="Freeform 913"/>
            <p:cNvSpPr>
              <a:spLocks/>
            </p:cNvSpPr>
            <p:nvPr/>
          </p:nvSpPr>
          <p:spPr bwMode="auto">
            <a:xfrm>
              <a:off x="4186" y="2110"/>
              <a:ext cx="61" cy="75"/>
            </a:xfrm>
            <a:custGeom>
              <a:avLst/>
              <a:gdLst>
                <a:gd name="T0" fmla="*/ 1 w 41"/>
                <a:gd name="T1" fmla="*/ 23 h 50"/>
                <a:gd name="T2" fmla="*/ 34 w 41"/>
                <a:gd name="T3" fmla="*/ 33 h 50"/>
                <a:gd name="T4" fmla="*/ 0 w 41"/>
                <a:gd name="T5" fmla="*/ 1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50">
                  <a:moveTo>
                    <a:pt x="1" y="23"/>
                  </a:moveTo>
                  <a:cubicBezTo>
                    <a:pt x="7" y="30"/>
                    <a:pt x="28" y="50"/>
                    <a:pt x="34" y="33"/>
                  </a:cubicBezTo>
                  <a:cubicBezTo>
                    <a:pt x="41" y="16"/>
                    <a:pt x="9" y="0"/>
                    <a:pt x="0" y="19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17" name="Freeform 914"/>
            <p:cNvSpPr>
              <a:spLocks/>
            </p:cNvSpPr>
            <p:nvPr/>
          </p:nvSpPr>
          <p:spPr bwMode="auto">
            <a:xfrm>
              <a:off x="3430" y="2069"/>
              <a:ext cx="66" cy="83"/>
            </a:xfrm>
            <a:custGeom>
              <a:avLst/>
              <a:gdLst>
                <a:gd name="T0" fmla="*/ 8 w 45"/>
                <a:gd name="T1" fmla="*/ 16 h 56"/>
                <a:gd name="T2" fmla="*/ 28 w 45"/>
                <a:gd name="T3" fmla="*/ 43 h 56"/>
                <a:gd name="T4" fmla="*/ 8 w 45"/>
                <a:gd name="T5" fmla="*/ 2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56">
                  <a:moveTo>
                    <a:pt x="8" y="16"/>
                  </a:moveTo>
                  <a:cubicBezTo>
                    <a:pt x="0" y="28"/>
                    <a:pt x="12" y="56"/>
                    <a:pt x="28" y="43"/>
                  </a:cubicBezTo>
                  <a:cubicBezTo>
                    <a:pt x="45" y="29"/>
                    <a:pt x="19" y="0"/>
                    <a:pt x="8" y="21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18" name="Freeform 915"/>
            <p:cNvSpPr>
              <a:spLocks/>
            </p:cNvSpPr>
            <p:nvPr/>
          </p:nvSpPr>
          <p:spPr bwMode="auto">
            <a:xfrm>
              <a:off x="3547" y="2219"/>
              <a:ext cx="51" cy="43"/>
            </a:xfrm>
            <a:custGeom>
              <a:avLst/>
              <a:gdLst>
                <a:gd name="T0" fmla="*/ 3 w 34"/>
                <a:gd name="T1" fmla="*/ 15 h 29"/>
                <a:gd name="T2" fmla="*/ 0 w 34"/>
                <a:gd name="T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4" h="29">
                  <a:moveTo>
                    <a:pt x="3" y="15"/>
                  </a:moveTo>
                  <a:cubicBezTo>
                    <a:pt x="12" y="29"/>
                    <a:pt x="34" y="6"/>
                    <a:pt x="0" y="0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19" name="Freeform 916"/>
            <p:cNvSpPr>
              <a:spLocks/>
            </p:cNvSpPr>
            <p:nvPr/>
          </p:nvSpPr>
          <p:spPr bwMode="auto">
            <a:xfrm>
              <a:off x="3434" y="2200"/>
              <a:ext cx="71" cy="66"/>
            </a:xfrm>
            <a:custGeom>
              <a:avLst/>
              <a:gdLst>
                <a:gd name="T0" fmla="*/ 14 w 48"/>
                <a:gd name="T1" fmla="*/ 15 h 45"/>
                <a:gd name="T2" fmla="*/ 31 w 48"/>
                <a:gd name="T3" fmla="*/ 37 h 45"/>
                <a:gd name="T4" fmla="*/ 9 w 48"/>
                <a:gd name="T5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45">
                  <a:moveTo>
                    <a:pt x="14" y="15"/>
                  </a:moveTo>
                  <a:cubicBezTo>
                    <a:pt x="0" y="24"/>
                    <a:pt x="20" y="45"/>
                    <a:pt x="31" y="37"/>
                  </a:cubicBezTo>
                  <a:cubicBezTo>
                    <a:pt x="48" y="26"/>
                    <a:pt x="12" y="0"/>
                    <a:pt x="9" y="23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20" name="Freeform 917"/>
            <p:cNvSpPr>
              <a:spLocks/>
            </p:cNvSpPr>
            <p:nvPr/>
          </p:nvSpPr>
          <p:spPr bwMode="auto">
            <a:xfrm>
              <a:off x="4035" y="1666"/>
              <a:ext cx="59" cy="86"/>
            </a:xfrm>
            <a:custGeom>
              <a:avLst/>
              <a:gdLst>
                <a:gd name="T0" fmla="*/ 9 w 40"/>
                <a:gd name="T1" fmla="*/ 25 h 58"/>
                <a:gd name="T2" fmla="*/ 26 w 40"/>
                <a:gd name="T3" fmla="*/ 48 h 58"/>
                <a:gd name="T4" fmla="*/ 0 w 40"/>
                <a:gd name="T5" fmla="*/ 1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8">
                  <a:moveTo>
                    <a:pt x="9" y="25"/>
                  </a:moveTo>
                  <a:cubicBezTo>
                    <a:pt x="1" y="27"/>
                    <a:pt x="13" y="58"/>
                    <a:pt x="26" y="48"/>
                  </a:cubicBezTo>
                  <a:cubicBezTo>
                    <a:pt x="40" y="37"/>
                    <a:pt x="17" y="0"/>
                    <a:pt x="0" y="17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21" name="Freeform 918"/>
            <p:cNvSpPr>
              <a:spLocks/>
            </p:cNvSpPr>
            <p:nvPr/>
          </p:nvSpPr>
          <p:spPr bwMode="auto">
            <a:xfrm>
              <a:off x="3990" y="1636"/>
              <a:ext cx="55" cy="76"/>
            </a:xfrm>
            <a:custGeom>
              <a:avLst/>
              <a:gdLst>
                <a:gd name="T0" fmla="*/ 12 w 37"/>
                <a:gd name="T1" fmla="*/ 18 h 51"/>
                <a:gd name="T2" fmla="*/ 21 w 37"/>
                <a:gd name="T3" fmla="*/ 46 h 51"/>
                <a:gd name="T4" fmla="*/ 7 w 37"/>
                <a:gd name="T5" fmla="*/ 1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51">
                  <a:moveTo>
                    <a:pt x="12" y="18"/>
                  </a:moveTo>
                  <a:cubicBezTo>
                    <a:pt x="0" y="20"/>
                    <a:pt x="8" y="51"/>
                    <a:pt x="21" y="46"/>
                  </a:cubicBezTo>
                  <a:cubicBezTo>
                    <a:pt x="37" y="40"/>
                    <a:pt x="24" y="0"/>
                    <a:pt x="7" y="14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22" name="Freeform 919"/>
            <p:cNvSpPr>
              <a:spLocks/>
            </p:cNvSpPr>
            <p:nvPr/>
          </p:nvSpPr>
          <p:spPr bwMode="auto">
            <a:xfrm>
              <a:off x="4002" y="1584"/>
              <a:ext cx="27" cy="40"/>
            </a:xfrm>
            <a:custGeom>
              <a:avLst/>
              <a:gdLst>
                <a:gd name="T0" fmla="*/ 8 w 18"/>
                <a:gd name="T1" fmla="*/ 11 h 27"/>
                <a:gd name="T2" fmla="*/ 14 w 18"/>
                <a:gd name="T3" fmla="*/ 27 h 27"/>
                <a:gd name="T4" fmla="*/ 0 w 18"/>
                <a:gd name="T5" fmla="*/ 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7">
                  <a:moveTo>
                    <a:pt x="8" y="11"/>
                  </a:moveTo>
                  <a:cubicBezTo>
                    <a:pt x="5" y="17"/>
                    <a:pt x="8" y="25"/>
                    <a:pt x="14" y="27"/>
                  </a:cubicBezTo>
                  <a:cubicBezTo>
                    <a:pt x="18" y="17"/>
                    <a:pt x="11" y="0"/>
                    <a:pt x="0" y="9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23" name="Freeform 920"/>
            <p:cNvSpPr>
              <a:spLocks/>
            </p:cNvSpPr>
            <p:nvPr/>
          </p:nvSpPr>
          <p:spPr bwMode="auto">
            <a:xfrm>
              <a:off x="3934" y="1550"/>
              <a:ext cx="55" cy="46"/>
            </a:xfrm>
            <a:custGeom>
              <a:avLst/>
              <a:gdLst>
                <a:gd name="T0" fmla="*/ 1 w 37"/>
                <a:gd name="T1" fmla="*/ 9 h 31"/>
                <a:gd name="T2" fmla="*/ 27 w 37"/>
                <a:gd name="T3" fmla="*/ 18 h 31"/>
                <a:gd name="T4" fmla="*/ 0 w 37"/>
                <a:gd name="T5" fmla="*/ 1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1">
                  <a:moveTo>
                    <a:pt x="1" y="9"/>
                  </a:moveTo>
                  <a:cubicBezTo>
                    <a:pt x="3" y="19"/>
                    <a:pt x="20" y="31"/>
                    <a:pt x="27" y="18"/>
                  </a:cubicBezTo>
                  <a:cubicBezTo>
                    <a:pt x="37" y="0"/>
                    <a:pt x="8" y="0"/>
                    <a:pt x="0" y="10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24" name="Freeform 921"/>
            <p:cNvSpPr>
              <a:spLocks/>
            </p:cNvSpPr>
            <p:nvPr/>
          </p:nvSpPr>
          <p:spPr bwMode="auto">
            <a:xfrm>
              <a:off x="3886" y="1526"/>
              <a:ext cx="31" cy="48"/>
            </a:xfrm>
            <a:custGeom>
              <a:avLst/>
              <a:gdLst>
                <a:gd name="T0" fmla="*/ 3 w 21"/>
                <a:gd name="T1" fmla="*/ 13 h 32"/>
                <a:gd name="T2" fmla="*/ 1 w 21"/>
                <a:gd name="T3" fmla="*/ 14 h 32"/>
                <a:gd name="T4" fmla="*/ 18 w 21"/>
                <a:gd name="T5" fmla="*/ 19 h 32"/>
                <a:gd name="T6" fmla="*/ 0 w 21"/>
                <a:gd name="T7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2">
                  <a:moveTo>
                    <a:pt x="3" y="13"/>
                  </a:moveTo>
                  <a:cubicBezTo>
                    <a:pt x="2" y="13"/>
                    <a:pt x="1" y="13"/>
                    <a:pt x="1" y="14"/>
                  </a:cubicBezTo>
                  <a:cubicBezTo>
                    <a:pt x="3" y="22"/>
                    <a:pt x="14" y="32"/>
                    <a:pt x="18" y="19"/>
                  </a:cubicBezTo>
                  <a:cubicBezTo>
                    <a:pt x="21" y="5"/>
                    <a:pt x="0" y="0"/>
                    <a:pt x="0" y="17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25" name="Freeform 922"/>
            <p:cNvSpPr>
              <a:spLocks/>
            </p:cNvSpPr>
            <p:nvPr/>
          </p:nvSpPr>
          <p:spPr bwMode="auto">
            <a:xfrm>
              <a:off x="3937" y="1513"/>
              <a:ext cx="38" cy="34"/>
            </a:xfrm>
            <a:custGeom>
              <a:avLst/>
              <a:gdLst>
                <a:gd name="T0" fmla="*/ 11 w 26"/>
                <a:gd name="T1" fmla="*/ 16 h 23"/>
                <a:gd name="T2" fmla="*/ 22 w 26"/>
                <a:gd name="T3" fmla="*/ 15 h 23"/>
                <a:gd name="T4" fmla="*/ 0 w 26"/>
                <a:gd name="T5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3">
                  <a:moveTo>
                    <a:pt x="11" y="16"/>
                  </a:moveTo>
                  <a:cubicBezTo>
                    <a:pt x="14" y="22"/>
                    <a:pt x="21" y="23"/>
                    <a:pt x="22" y="15"/>
                  </a:cubicBezTo>
                  <a:cubicBezTo>
                    <a:pt x="26" y="0"/>
                    <a:pt x="4" y="14"/>
                    <a:pt x="0" y="18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26" name="Freeform 923"/>
            <p:cNvSpPr>
              <a:spLocks/>
            </p:cNvSpPr>
            <p:nvPr/>
          </p:nvSpPr>
          <p:spPr bwMode="auto">
            <a:xfrm>
              <a:off x="3917" y="1327"/>
              <a:ext cx="35" cy="57"/>
            </a:xfrm>
            <a:custGeom>
              <a:avLst/>
              <a:gdLst>
                <a:gd name="T0" fmla="*/ 7 w 23"/>
                <a:gd name="T1" fmla="*/ 26 h 38"/>
                <a:gd name="T2" fmla="*/ 23 w 23"/>
                <a:gd name="T3" fmla="*/ 21 h 38"/>
                <a:gd name="T4" fmla="*/ 3 w 23"/>
                <a:gd name="T5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8">
                  <a:moveTo>
                    <a:pt x="7" y="26"/>
                  </a:moveTo>
                  <a:cubicBezTo>
                    <a:pt x="12" y="38"/>
                    <a:pt x="22" y="32"/>
                    <a:pt x="23" y="21"/>
                  </a:cubicBezTo>
                  <a:cubicBezTo>
                    <a:pt x="23" y="5"/>
                    <a:pt x="0" y="0"/>
                    <a:pt x="3" y="19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27" name="Freeform 924"/>
            <p:cNvSpPr>
              <a:spLocks/>
            </p:cNvSpPr>
            <p:nvPr/>
          </p:nvSpPr>
          <p:spPr bwMode="auto">
            <a:xfrm>
              <a:off x="4011" y="1338"/>
              <a:ext cx="57" cy="69"/>
            </a:xfrm>
            <a:custGeom>
              <a:avLst/>
              <a:gdLst>
                <a:gd name="T0" fmla="*/ 7 w 38"/>
                <a:gd name="T1" fmla="*/ 24 h 47"/>
                <a:gd name="T2" fmla="*/ 31 w 38"/>
                <a:gd name="T3" fmla="*/ 35 h 47"/>
                <a:gd name="T4" fmla="*/ 3 w 38"/>
                <a:gd name="T5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47">
                  <a:moveTo>
                    <a:pt x="7" y="24"/>
                  </a:moveTo>
                  <a:cubicBezTo>
                    <a:pt x="1" y="38"/>
                    <a:pt x="25" y="47"/>
                    <a:pt x="31" y="35"/>
                  </a:cubicBezTo>
                  <a:cubicBezTo>
                    <a:pt x="38" y="22"/>
                    <a:pt x="0" y="0"/>
                    <a:pt x="3" y="37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28" name="Freeform 925"/>
            <p:cNvSpPr>
              <a:spLocks/>
            </p:cNvSpPr>
            <p:nvPr/>
          </p:nvSpPr>
          <p:spPr bwMode="auto">
            <a:xfrm>
              <a:off x="4060" y="1355"/>
              <a:ext cx="54" cy="82"/>
            </a:xfrm>
            <a:custGeom>
              <a:avLst/>
              <a:gdLst>
                <a:gd name="T0" fmla="*/ 11 w 36"/>
                <a:gd name="T1" fmla="*/ 36 h 55"/>
                <a:gd name="T2" fmla="*/ 0 w 36"/>
                <a:gd name="T3" fmla="*/ 2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6" h="55">
                  <a:moveTo>
                    <a:pt x="11" y="36"/>
                  </a:moveTo>
                  <a:cubicBezTo>
                    <a:pt x="34" y="55"/>
                    <a:pt x="36" y="0"/>
                    <a:pt x="0" y="21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29" name="Freeform 926"/>
            <p:cNvSpPr>
              <a:spLocks/>
            </p:cNvSpPr>
            <p:nvPr/>
          </p:nvSpPr>
          <p:spPr bwMode="auto">
            <a:xfrm>
              <a:off x="3926" y="1387"/>
              <a:ext cx="40" cy="37"/>
            </a:xfrm>
            <a:custGeom>
              <a:avLst/>
              <a:gdLst>
                <a:gd name="T0" fmla="*/ 3 w 27"/>
                <a:gd name="T1" fmla="*/ 13 h 25"/>
                <a:gd name="T2" fmla="*/ 16 w 27"/>
                <a:gd name="T3" fmla="*/ 20 h 25"/>
                <a:gd name="T4" fmla="*/ 0 w 27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5">
                  <a:moveTo>
                    <a:pt x="3" y="13"/>
                  </a:moveTo>
                  <a:cubicBezTo>
                    <a:pt x="3" y="20"/>
                    <a:pt x="11" y="25"/>
                    <a:pt x="16" y="20"/>
                  </a:cubicBezTo>
                  <a:cubicBezTo>
                    <a:pt x="27" y="10"/>
                    <a:pt x="7" y="0"/>
                    <a:pt x="0" y="0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30" name="Freeform 927"/>
            <p:cNvSpPr>
              <a:spLocks/>
            </p:cNvSpPr>
            <p:nvPr/>
          </p:nvSpPr>
          <p:spPr bwMode="auto">
            <a:xfrm>
              <a:off x="3812" y="1388"/>
              <a:ext cx="34" cy="51"/>
            </a:xfrm>
            <a:custGeom>
              <a:avLst/>
              <a:gdLst>
                <a:gd name="T0" fmla="*/ 2 w 23"/>
                <a:gd name="T1" fmla="*/ 16 h 34"/>
                <a:gd name="T2" fmla="*/ 16 w 23"/>
                <a:gd name="T3" fmla="*/ 28 h 34"/>
                <a:gd name="T4" fmla="*/ 1 w 23"/>
                <a:gd name="T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4">
                  <a:moveTo>
                    <a:pt x="2" y="16"/>
                  </a:moveTo>
                  <a:cubicBezTo>
                    <a:pt x="0" y="22"/>
                    <a:pt x="10" y="34"/>
                    <a:pt x="16" y="28"/>
                  </a:cubicBezTo>
                  <a:cubicBezTo>
                    <a:pt x="23" y="21"/>
                    <a:pt x="4" y="0"/>
                    <a:pt x="1" y="17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31" name="Freeform 928"/>
            <p:cNvSpPr>
              <a:spLocks/>
            </p:cNvSpPr>
            <p:nvPr/>
          </p:nvSpPr>
          <p:spPr bwMode="auto">
            <a:xfrm>
              <a:off x="3800" y="1452"/>
              <a:ext cx="64" cy="95"/>
            </a:xfrm>
            <a:custGeom>
              <a:avLst/>
              <a:gdLst>
                <a:gd name="T0" fmla="*/ 11 w 43"/>
                <a:gd name="T1" fmla="*/ 40 h 64"/>
                <a:gd name="T2" fmla="*/ 28 w 43"/>
                <a:gd name="T3" fmla="*/ 53 h 64"/>
                <a:gd name="T4" fmla="*/ 2 w 43"/>
                <a:gd name="T5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64">
                  <a:moveTo>
                    <a:pt x="11" y="40"/>
                  </a:moveTo>
                  <a:cubicBezTo>
                    <a:pt x="5" y="44"/>
                    <a:pt x="18" y="64"/>
                    <a:pt x="28" y="53"/>
                  </a:cubicBezTo>
                  <a:cubicBezTo>
                    <a:pt x="43" y="36"/>
                    <a:pt x="0" y="0"/>
                    <a:pt x="2" y="40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32" name="Freeform 929"/>
            <p:cNvSpPr>
              <a:spLocks/>
            </p:cNvSpPr>
            <p:nvPr/>
          </p:nvSpPr>
          <p:spPr bwMode="auto">
            <a:xfrm>
              <a:off x="4088" y="1629"/>
              <a:ext cx="58" cy="79"/>
            </a:xfrm>
            <a:custGeom>
              <a:avLst/>
              <a:gdLst>
                <a:gd name="T0" fmla="*/ 12 w 39"/>
                <a:gd name="T1" fmla="*/ 12 h 53"/>
                <a:gd name="T2" fmla="*/ 28 w 39"/>
                <a:gd name="T3" fmla="*/ 45 h 53"/>
                <a:gd name="T4" fmla="*/ 29 w 39"/>
                <a:gd name="T5" fmla="*/ 8 h 53"/>
                <a:gd name="T6" fmla="*/ 9 w 39"/>
                <a:gd name="T7" fmla="*/ 1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53">
                  <a:moveTo>
                    <a:pt x="12" y="12"/>
                  </a:moveTo>
                  <a:cubicBezTo>
                    <a:pt x="0" y="23"/>
                    <a:pt x="11" y="53"/>
                    <a:pt x="28" y="45"/>
                  </a:cubicBezTo>
                  <a:cubicBezTo>
                    <a:pt x="39" y="40"/>
                    <a:pt x="36" y="15"/>
                    <a:pt x="29" y="8"/>
                  </a:cubicBezTo>
                  <a:cubicBezTo>
                    <a:pt x="23" y="1"/>
                    <a:pt x="8" y="0"/>
                    <a:pt x="9" y="14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33" name="Freeform 930"/>
            <p:cNvSpPr>
              <a:spLocks/>
            </p:cNvSpPr>
            <p:nvPr/>
          </p:nvSpPr>
          <p:spPr bwMode="auto">
            <a:xfrm>
              <a:off x="4142" y="1565"/>
              <a:ext cx="53" cy="48"/>
            </a:xfrm>
            <a:custGeom>
              <a:avLst/>
              <a:gdLst>
                <a:gd name="T0" fmla="*/ 3 w 36"/>
                <a:gd name="T1" fmla="*/ 17 h 32"/>
                <a:gd name="T2" fmla="*/ 0 w 36"/>
                <a:gd name="T3" fmla="*/ 19 h 32"/>
                <a:gd name="T4" fmla="*/ 29 w 36"/>
                <a:gd name="T5" fmla="*/ 19 h 32"/>
                <a:gd name="T6" fmla="*/ 1 w 36"/>
                <a:gd name="T7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2">
                  <a:moveTo>
                    <a:pt x="3" y="17"/>
                  </a:moveTo>
                  <a:cubicBezTo>
                    <a:pt x="1" y="17"/>
                    <a:pt x="0" y="18"/>
                    <a:pt x="0" y="19"/>
                  </a:cubicBezTo>
                  <a:cubicBezTo>
                    <a:pt x="8" y="23"/>
                    <a:pt x="24" y="32"/>
                    <a:pt x="29" y="19"/>
                  </a:cubicBezTo>
                  <a:cubicBezTo>
                    <a:pt x="36" y="0"/>
                    <a:pt x="7" y="7"/>
                    <a:pt x="1" y="19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34" name="Freeform 931"/>
            <p:cNvSpPr>
              <a:spLocks/>
            </p:cNvSpPr>
            <p:nvPr/>
          </p:nvSpPr>
          <p:spPr bwMode="auto">
            <a:xfrm>
              <a:off x="4314" y="1555"/>
              <a:ext cx="55" cy="40"/>
            </a:xfrm>
            <a:custGeom>
              <a:avLst/>
              <a:gdLst>
                <a:gd name="T0" fmla="*/ 1 w 37"/>
                <a:gd name="T1" fmla="*/ 16 h 27"/>
                <a:gd name="T2" fmla="*/ 34 w 37"/>
                <a:gd name="T3" fmla="*/ 17 h 27"/>
                <a:gd name="T4" fmla="*/ 27 w 37"/>
                <a:gd name="T5" fmla="*/ 4 h 27"/>
                <a:gd name="T6" fmla="*/ 0 w 37"/>
                <a:gd name="T7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7">
                  <a:moveTo>
                    <a:pt x="1" y="16"/>
                  </a:moveTo>
                  <a:cubicBezTo>
                    <a:pt x="3" y="24"/>
                    <a:pt x="31" y="27"/>
                    <a:pt x="34" y="17"/>
                  </a:cubicBezTo>
                  <a:cubicBezTo>
                    <a:pt x="37" y="12"/>
                    <a:pt x="33" y="7"/>
                    <a:pt x="27" y="4"/>
                  </a:cubicBezTo>
                  <a:cubicBezTo>
                    <a:pt x="16" y="0"/>
                    <a:pt x="8" y="10"/>
                    <a:pt x="0" y="15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35" name="Freeform 932"/>
            <p:cNvSpPr>
              <a:spLocks/>
            </p:cNvSpPr>
            <p:nvPr/>
          </p:nvSpPr>
          <p:spPr bwMode="auto">
            <a:xfrm>
              <a:off x="4230" y="1538"/>
              <a:ext cx="55" cy="58"/>
            </a:xfrm>
            <a:custGeom>
              <a:avLst/>
              <a:gdLst>
                <a:gd name="T0" fmla="*/ 9 w 37"/>
                <a:gd name="T1" fmla="*/ 10 h 39"/>
                <a:gd name="T2" fmla="*/ 31 w 37"/>
                <a:gd name="T3" fmla="*/ 27 h 39"/>
                <a:gd name="T4" fmla="*/ 0 w 37"/>
                <a:gd name="T5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9">
                  <a:moveTo>
                    <a:pt x="9" y="10"/>
                  </a:moveTo>
                  <a:cubicBezTo>
                    <a:pt x="6" y="19"/>
                    <a:pt x="25" y="39"/>
                    <a:pt x="31" y="27"/>
                  </a:cubicBezTo>
                  <a:cubicBezTo>
                    <a:pt x="37" y="16"/>
                    <a:pt x="8" y="0"/>
                    <a:pt x="0" y="10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36" name="Freeform 933"/>
            <p:cNvSpPr>
              <a:spLocks/>
            </p:cNvSpPr>
            <p:nvPr/>
          </p:nvSpPr>
          <p:spPr bwMode="auto">
            <a:xfrm>
              <a:off x="4227" y="1480"/>
              <a:ext cx="35" cy="36"/>
            </a:xfrm>
            <a:custGeom>
              <a:avLst/>
              <a:gdLst>
                <a:gd name="T0" fmla="*/ 2 w 24"/>
                <a:gd name="T1" fmla="*/ 15 h 24"/>
                <a:gd name="T2" fmla="*/ 3 w 24"/>
                <a:gd name="T3" fmla="*/ 18 h 24"/>
                <a:gd name="T4" fmla="*/ 23 w 24"/>
                <a:gd name="T5" fmla="*/ 13 h 24"/>
                <a:gd name="T6" fmla="*/ 0 w 24"/>
                <a:gd name="T7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4">
                  <a:moveTo>
                    <a:pt x="2" y="15"/>
                  </a:moveTo>
                  <a:cubicBezTo>
                    <a:pt x="2" y="16"/>
                    <a:pt x="2" y="17"/>
                    <a:pt x="3" y="18"/>
                  </a:cubicBezTo>
                  <a:cubicBezTo>
                    <a:pt x="10" y="18"/>
                    <a:pt x="22" y="24"/>
                    <a:pt x="23" y="13"/>
                  </a:cubicBezTo>
                  <a:cubicBezTo>
                    <a:pt x="24" y="0"/>
                    <a:pt x="5" y="1"/>
                    <a:pt x="0" y="9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37" name="Freeform 934"/>
            <p:cNvSpPr>
              <a:spLocks/>
            </p:cNvSpPr>
            <p:nvPr/>
          </p:nvSpPr>
          <p:spPr bwMode="auto">
            <a:xfrm>
              <a:off x="4298" y="1314"/>
              <a:ext cx="46" cy="55"/>
            </a:xfrm>
            <a:custGeom>
              <a:avLst/>
              <a:gdLst>
                <a:gd name="T0" fmla="*/ 0 w 31"/>
                <a:gd name="T1" fmla="*/ 19 h 37"/>
                <a:gd name="T2" fmla="*/ 29 w 31"/>
                <a:gd name="T3" fmla="*/ 21 h 37"/>
                <a:gd name="T4" fmla="*/ 4 w 31"/>
                <a:gd name="T5" fmla="*/ 1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37">
                  <a:moveTo>
                    <a:pt x="0" y="19"/>
                  </a:moveTo>
                  <a:cubicBezTo>
                    <a:pt x="4" y="29"/>
                    <a:pt x="26" y="37"/>
                    <a:pt x="29" y="21"/>
                  </a:cubicBezTo>
                  <a:cubicBezTo>
                    <a:pt x="31" y="8"/>
                    <a:pt x="7" y="0"/>
                    <a:pt x="4" y="15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38" name="Freeform 935"/>
            <p:cNvSpPr>
              <a:spLocks/>
            </p:cNvSpPr>
            <p:nvPr/>
          </p:nvSpPr>
          <p:spPr bwMode="auto">
            <a:xfrm>
              <a:off x="4355" y="1265"/>
              <a:ext cx="52" cy="87"/>
            </a:xfrm>
            <a:custGeom>
              <a:avLst/>
              <a:gdLst>
                <a:gd name="T0" fmla="*/ 7 w 35"/>
                <a:gd name="T1" fmla="*/ 46 h 59"/>
                <a:gd name="T2" fmla="*/ 0 w 35"/>
                <a:gd name="T3" fmla="*/ 3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" h="59">
                  <a:moveTo>
                    <a:pt x="7" y="46"/>
                  </a:moveTo>
                  <a:cubicBezTo>
                    <a:pt x="35" y="59"/>
                    <a:pt x="7" y="0"/>
                    <a:pt x="0" y="31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39" name="Freeform 936"/>
            <p:cNvSpPr>
              <a:spLocks/>
            </p:cNvSpPr>
            <p:nvPr/>
          </p:nvSpPr>
          <p:spPr bwMode="auto">
            <a:xfrm>
              <a:off x="4427" y="1421"/>
              <a:ext cx="66" cy="93"/>
            </a:xfrm>
            <a:custGeom>
              <a:avLst/>
              <a:gdLst>
                <a:gd name="T0" fmla="*/ 7 w 44"/>
                <a:gd name="T1" fmla="*/ 39 h 63"/>
                <a:gd name="T2" fmla="*/ 33 w 44"/>
                <a:gd name="T3" fmla="*/ 41 h 63"/>
                <a:gd name="T4" fmla="*/ 5 w 44"/>
                <a:gd name="T5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4" h="63">
                  <a:moveTo>
                    <a:pt x="7" y="39"/>
                  </a:moveTo>
                  <a:cubicBezTo>
                    <a:pt x="0" y="52"/>
                    <a:pt x="26" y="63"/>
                    <a:pt x="33" y="41"/>
                  </a:cubicBezTo>
                  <a:cubicBezTo>
                    <a:pt x="44" y="10"/>
                    <a:pt x="1" y="0"/>
                    <a:pt x="5" y="31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40" name="Freeform 937"/>
            <p:cNvSpPr>
              <a:spLocks/>
            </p:cNvSpPr>
            <p:nvPr/>
          </p:nvSpPr>
          <p:spPr bwMode="auto">
            <a:xfrm>
              <a:off x="4491" y="1410"/>
              <a:ext cx="46" cy="55"/>
            </a:xfrm>
            <a:custGeom>
              <a:avLst/>
              <a:gdLst>
                <a:gd name="T0" fmla="*/ 8 w 31"/>
                <a:gd name="T1" fmla="*/ 28 h 37"/>
                <a:gd name="T2" fmla="*/ 21 w 31"/>
                <a:gd name="T3" fmla="*/ 31 h 37"/>
                <a:gd name="T4" fmla="*/ 0 w 31"/>
                <a:gd name="T5" fmla="*/ 2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37">
                  <a:moveTo>
                    <a:pt x="8" y="28"/>
                  </a:moveTo>
                  <a:cubicBezTo>
                    <a:pt x="5" y="33"/>
                    <a:pt x="16" y="37"/>
                    <a:pt x="21" y="31"/>
                  </a:cubicBezTo>
                  <a:cubicBezTo>
                    <a:pt x="31" y="18"/>
                    <a:pt x="6" y="0"/>
                    <a:pt x="0" y="20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41" name="Freeform 938"/>
            <p:cNvSpPr>
              <a:spLocks/>
            </p:cNvSpPr>
            <p:nvPr/>
          </p:nvSpPr>
          <p:spPr bwMode="auto">
            <a:xfrm>
              <a:off x="4201" y="1696"/>
              <a:ext cx="49" cy="65"/>
            </a:xfrm>
            <a:custGeom>
              <a:avLst/>
              <a:gdLst>
                <a:gd name="T0" fmla="*/ 0 w 33"/>
                <a:gd name="T1" fmla="*/ 17 h 44"/>
                <a:gd name="T2" fmla="*/ 27 w 33"/>
                <a:gd name="T3" fmla="*/ 26 h 44"/>
                <a:gd name="T4" fmla="*/ 2 w 33"/>
                <a:gd name="T5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44">
                  <a:moveTo>
                    <a:pt x="0" y="17"/>
                  </a:moveTo>
                  <a:cubicBezTo>
                    <a:pt x="5" y="27"/>
                    <a:pt x="20" y="44"/>
                    <a:pt x="27" y="26"/>
                  </a:cubicBezTo>
                  <a:cubicBezTo>
                    <a:pt x="33" y="13"/>
                    <a:pt x="11" y="0"/>
                    <a:pt x="2" y="10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42" name="Freeform 939"/>
            <p:cNvSpPr>
              <a:spLocks/>
            </p:cNvSpPr>
            <p:nvPr/>
          </p:nvSpPr>
          <p:spPr bwMode="auto">
            <a:xfrm>
              <a:off x="4270" y="1684"/>
              <a:ext cx="32" cy="41"/>
            </a:xfrm>
            <a:custGeom>
              <a:avLst/>
              <a:gdLst>
                <a:gd name="T0" fmla="*/ 0 w 22"/>
                <a:gd name="T1" fmla="*/ 15 h 28"/>
                <a:gd name="T2" fmla="*/ 15 w 22"/>
                <a:gd name="T3" fmla="*/ 19 h 28"/>
                <a:gd name="T4" fmla="*/ 0 w 22"/>
                <a:gd name="T5" fmla="*/ 1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8">
                  <a:moveTo>
                    <a:pt x="0" y="15"/>
                  </a:moveTo>
                  <a:cubicBezTo>
                    <a:pt x="1" y="22"/>
                    <a:pt x="11" y="28"/>
                    <a:pt x="15" y="19"/>
                  </a:cubicBezTo>
                  <a:cubicBezTo>
                    <a:pt x="22" y="7"/>
                    <a:pt x="3" y="0"/>
                    <a:pt x="0" y="15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43" name="Freeform 940"/>
            <p:cNvSpPr>
              <a:spLocks/>
            </p:cNvSpPr>
            <p:nvPr/>
          </p:nvSpPr>
          <p:spPr bwMode="auto">
            <a:xfrm>
              <a:off x="4247" y="1727"/>
              <a:ext cx="30" cy="56"/>
            </a:xfrm>
            <a:custGeom>
              <a:avLst/>
              <a:gdLst>
                <a:gd name="T0" fmla="*/ 5 w 20"/>
                <a:gd name="T1" fmla="*/ 30 h 38"/>
                <a:gd name="T2" fmla="*/ 19 w 20"/>
                <a:gd name="T3" fmla="*/ 17 h 38"/>
                <a:gd name="T4" fmla="*/ 0 w 20"/>
                <a:gd name="T5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38">
                  <a:moveTo>
                    <a:pt x="5" y="30"/>
                  </a:moveTo>
                  <a:cubicBezTo>
                    <a:pt x="14" y="38"/>
                    <a:pt x="20" y="26"/>
                    <a:pt x="19" y="17"/>
                  </a:cubicBezTo>
                  <a:cubicBezTo>
                    <a:pt x="17" y="4"/>
                    <a:pt x="1" y="0"/>
                    <a:pt x="0" y="16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44" name="Freeform 941"/>
            <p:cNvSpPr>
              <a:spLocks/>
            </p:cNvSpPr>
            <p:nvPr/>
          </p:nvSpPr>
          <p:spPr bwMode="auto">
            <a:xfrm>
              <a:off x="4377" y="1575"/>
              <a:ext cx="43" cy="55"/>
            </a:xfrm>
            <a:custGeom>
              <a:avLst/>
              <a:gdLst>
                <a:gd name="T0" fmla="*/ 1 w 29"/>
                <a:gd name="T1" fmla="*/ 20 h 37"/>
                <a:gd name="T2" fmla="*/ 18 w 29"/>
                <a:gd name="T3" fmla="*/ 31 h 37"/>
                <a:gd name="T4" fmla="*/ 0 w 29"/>
                <a:gd name="T5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37">
                  <a:moveTo>
                    <a:pt x="1" y="20"/>
                  </a:moveTo>
                  <a:cubicBezTo>
                    <a:pt x="3" y="27"/>
                    <a:pt x="10" y="37"/>
                    <a:pt x="18" y="31"/>
                  </a:cubicBezTo>
                  <a:cubicBezTo>
                    <a:pt x="29" y="23"/>
                    <a:pt x="10" y="0"/>
                    <a:pt x="0" y="17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45" name="Freeform 942"/>
            <p:cNvSpPr>
              <a:spLocks/>
            </p:cNvSpPr>
            <p:nvPr/>
          </p:nvSpPr>
          <p:spPr bwMode="auto">
            <a:xfrm>
              <a:off x="4262" y="2561"/>
              <a:ext cx="43" cy="59"/>
            </a:xfrm>
            <a:custGeom>
              <a:avLst/>
              <a:gdLst>
                <a:gd name="T0" fmla="*/ 5 w 29"/>
                <a:gd name="T1" fmla="*/ 27 h 40"/>
                <a:gd name="T2" fmla="*/ 27 w 29"/>
                <a:gd name="T3" fmla="*/ 23 h 40"/>
                <a:gd name="T4" fmla="*/ 0 w 29"/>
                <a:gd name="T5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40">
                  <a:moveTo>
                    <a:pt x="5" y="27"/>
                  </a:moveTo>
                  <a:cubicBezTo>
                    <a:pt x="9" y="40"/>
                    <a:pt x="26" y="35"/>
                    <a:pt x="27" y="23"/>
                  </a:cubicBezTo>
                  <a:cubicBezTo>
                    <a:pt x="29" y="0"/>
                    <a:pt x="5" y="9"/>
                    <a:pt x="0" y="23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46" name="Freeform 943"/>
            <p:cNvSpPr>
              <a:spLocks/>
            </p:cNvSpPr>
            <p:nvPr/>
          </p:nvSpPr>
          <p:spPr bwMode="auto">
            <a:xfrm>
              <a:off x="4240" y="2623"/>
              <a:ext cx="61" cy="86"/>
            </a:xfrm>
            <a:custGeom>
              <a:avLst/>
              <a:gdLst>
                <a:gd name="T0" fmla="*/ 3 w 41"/>
                <a:gd name="T1" fmla="*/ 41 h 58"/>
                <a:gd name="T2" fmla="*/ 0 w 41"/>
                <a:gd name="T3" fmla="*/ 1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" h="58">
                  <a:moveTo>
                    <a:pt x="3" y="41"/>
                  </a:moveTo>
                  <a:cubicBezTo>
                    <a:pt x="25" y="58"/>
                    <a:pt x="41" y="0"/>
                    <a:pt x="0" y="15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47" name="Freeform 944"/>
            <p:cNvSpPr>
              <a:spLocks/>
            </p:cNvSpPr>
            <p:nvPr/>
          </p:nvSpPr>
          <p:spPr bwMode="auto">
            <a:xfrm>
              <a:off x="4102" y="2509"/>
              <a:ext cx="59" cy="52"/>
            </a:xfrm>
            <a:custGeom>
              <a:avLst/>
              <a:gdLst>
                <a:gd name="T0" fmla="*/ 5 w 40"/>
                <a:gd name="T1" fmla="*/ 23 h 35"/>
                <a:gd name="T2" fmla="*/ 34 w 40"/>
                <a:gd name="T3" fmla="*/ 21 h 35"/>
                <a:gd name="T4" fmla="*/ 0 w 40"/>
                <a:gd name="T5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5">
                  <a:moveTo>
                    <a:pt x="5" y="23"/>
                  </a:moveTo>
                  <a:cubicBezTo>
                    <a:pt x="9" y="35"/>
                    <a:pt x="30" y="34"/>
                    <a:pt x="34" y="21"/>
                  </a:cubicBezTo>
                  <a:cubicBezTo>
                    <a:pt x="40" y="0"/>
                    <a:pt x="10" y="4"/>
                    <a:pt x="0" y="11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48" name="Freeform 945"/>
            <p:cNvSpPr>
              <a:spLocks/>
            </p:cNvSpPr>
            <p:nvPr/>
          </p:nvSpPr>
          <p:spPr bwMode="auto">
            <a:xfrm>
              <a:off x="4021" y="2393"/>
              <a:ext cx="49" cy="53"/>
            </a:xfrm>
            <a:custGeom>
              <a:avLst/>
              <a:gdLst>
                <a:gd name="T0" fmla="*/ 5 w 33"/>
                <a:gd name="T1" fmla="*/ 20 h 36"/>
                <a:gd name="T2" fmla="*/ 23 w 33"/>
                <a:gd name="T3" fmla="*/ 28 h 36"/>
                <a:gd name="T4" fmla="*/ 2 w 33"/>
                <a:gd name="T5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36">
                  <a:moveTo>
                    <a:pt x="5" y="20"/>
                  </a:moveTo>
                  <a:cubicBezTo>
                    <a:pt x="4" y="26"/>
                    <a:pt x="17" y="36"/>
                    <a:pt x="23" y="28"/>
                  </a:cubicBezTo>
                  <a:cubicBezTo>
                    <a:pt x="33" y="16"/>
                    <a:pt x="0" y="0"/>
                    <a:pt x="2" y="21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49" name="Freeform 946"/>
            <p:cNvSpPr>
              <a:spLocks/>
            </p:cNvSpPr>
            <p:nvPr/>
          </p:nvSpPr>
          <p:spPr bwMode="auto">
            <a:xfrm>
              <a:off x="4082" y="2396"/>
              <a:ext cx="44" cy="43"/>
            </a:xfrm>
            <a:custGeom>
              <a:avLst/>
              <a:gdLst>
                <a:gd name="T0" fmla="*/ 3 w 29"/>
                <a:gd name="T1" fmla="*/ 18 h 29"/>
                <a:gd name="T2" fmla="*/ 21 w 29"/>
                <a:gd name="T3" fmla="*/ 19 h 29"/>
                <a:gd name="T4" fmla="*/ 0 w 29"/>
                <a:gd name="T5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29">
                  <a:moveTo>
                    <a:pt x="3" y="18"/>
                  </a:moveTo>
                  <a:cubicBezTo>
                    <a:pt x="7" y="27"/>
                    <a:pt x="16" y="29"/>
                    <a:pt x="21" y="19"/>
                  </a:cubicBezTo>
                  <a:cubicBezTo>
                    <a:pt x="29" y="3"/>
                    <a:pt x="5" y="0"/>
                    <a:pt x="0" y="15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50" name="Freeform 947"/>
            <p:cNvSpPr>
              <a:spLocks/>
            </p:cNvSpPr>
            <p:nvPr/>
          </p:nvSpPr>
          <p:spPr bwMode="auto">
            <a:xfrm>
              <a:off x="4163" y="2333"/>
              <a:ext cx="50" cy="72"/>
            </a:xfrm>
            <a:custGeom>
              <a:avLst/>
              <a:gdLst>
                <a:gd name="T0" fmla="*/ 5 w 34"/>
                <a:gd name="T1" fmla="*/ 30 h 48"/>
                <a:gd name="T2" fmla="*/ 33 w 34"/>
                <a:gd name="T3" fmla="*/ 29 h 48"/>
                <a:gd name="T4" fmla="*/ 16 w 34"/>
                <a:gd name="T5" fmla="*/ 0 h 48"/>
                <a:gd name="T6" fmla="*/ 0 w 34"/>
                <a:gd name="T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48">
                  <a:moveTo>
                    <a:pt x="5" y="30"/>
                  </a:moveTo>
                  <a:cubicBezTo>
                    <a:pt x="7" y="47"/>
                    <a:pt x="30" y="48"/>
                    <a:pt x="33" y="29"/>
                  </a:cubicBezTo>
                  <a:cubicBezTo>
                    <a:pt x="34" y="20"/>
                    <a:pt x="28" y="1"/>
                    <a:pt x="16" y="0"/>
                  </a:cubicBezTo>
                  <a:cubicBezTo>
                    <a:pt x="5" y="0"/>
                    <a:pt x="3" y="15"/>
                    <a:pt x="0" y="24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51" name="Freeform 948"/>
            <p:cNvSpPr>
              <a:spLocks/>
            </p:cNvSpPr>
            <p:nvPr/>
          </p:nvSpPr>
          <p:spPr bwMode="auto">
            <a:xfrm>
              <a:off x="3959" y="2252"/>
              <a:ext cx="43" cy="44"/>
            </a:xfrm>
            <a:custGeom>
              <a:avLst/>
              <a:gdLst>
                <a:gd name="T0" fmla="*/ 0 w 29"/>
                <a:gd name="T1" fmla="*/ 15 h 30"/>
                <a:gd name="T2" fmla="*/ 15 w 29"/>
                <a:gd name="T3" fmla="*/ 27 h 30"/>
                <a:gd name="T4" fmla="*/ 4 w 29"/>
                <a:gd name="T5" fmla="*/ 0 h 30"/>
                <a:gd name="T6" fmla="*/ 1 w 29"/>
                <a:gd name="T7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30">
                  <a:moveTo>
                    <a:pt x="0" y="15"/>
                  </a:moveTo>
                  <a:cubicBezTo>
                    <a:pt x="0" y="20"/>
                    <a:pt x="9" y="30"/>
                    <a:pt x="15" y="27"/>
                  </a:cubicBezTo>
                  <a:cubicBezTo>
                    <a:pt x="29" y="23"/>
                    <a:pt x="12" y="2"/>
                    <a:pt x="4" y="0"/>
                  </a:cubicBezTo>
                  <a:cubicBezTo>
                    <a:pt x="2" y="1"/>
                    <a:pt x="1" y="2"/>
                    <a:pt x="1" y="4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52" name="Freeform 949"/>
            <p:cNvSpPr>
              <a:spLocks/>
            </p:cNvSpPr>
            <p:nvPr/>
          </p:nvSpPr>
          <p:spPr bwMode="auto">
            <a:xfrm>
              <a:off x="3978" y="2247"/>
              <a:ext cx="42" cy="107"/>
            </a:xfrm>
            <a:custGeom>
              <a:avLst/>
              <a:gdLst>
                <a:gd name="T0" fmla="*/ 3 w 28"/>
                <a:gd name="T1" fmla="*/ 57 h 72"/>
                <a:gd name="T2" fmla="*/ 0 w 28"/>
                <a:gd name="T3" fmla="*/ 63 h 72"/>
                <a:gd name="T4" fmla="*/ 26 w 28"/>
                <a:gd name="T5" fmla="*/ 44 h 72"/>
                <a:gd name="T6" fmla="*/ 6 w 28"/>
                <a:gd name="T7" fmla="*/ 2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72">
                  <a:moveTo>
                    <a:pt x="3" y="57"/>
                  </a:moveTo>
                  <a:cubicBezTo>
                    <a:pt x="2" y="59"/>
                    <a:pt x="1" y="61"/>
                    <a:pt x="0" y="63"/>
                  </a:cubicBezTo>
                  <a:cubicBezTo>
                    <a:pt x="15" y="72"/>
                    <a:pt x="24" y="57"/>
                    <a:pt x="26" y="44"/>
                  </a:cubicBezTo>
                  <a:cubicBezTo>
                    <a:pt x="28" y="27"/>
                    <a:pt x="12" y="0"/>
                    <a:pt x="6" y="27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53" name="Freeform 950"/>
            <p:cNvSpPr>
              <a:spLocks/>
            </p:cNvSpPr>
            <p:nvPr/>
          </p:nvSpPr>
          <p:spPr bwMode="auto">
            <a:xfrm>
              <a:off x="4076" y="2070"/>
              <a:ext cx="54" cy="82"/>
            </a:xfrm>
            <a:custGeom>
              <a:avLst/>
              <a:gdLst>
                <a:gd name="T0" fmla="*/ 4 w 36"/>
                <a:gd name="T1" fmla="*/ 42 h 55"/>
                <a:gd name="T2" fmla="*/ 4 w 36"/>
                <a:gd name="T3" fmla="*/ 4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6" h="55">
                  <a:moveTo>
                    <a:pt x="4" y="42"/>
                  </a:moveTo>
                  <a:cubicBezTo>
                    <a:pt x="36" y="55"/>
                    <a:pt x="0" y="0"/>
                    <a:pt x="4" y="40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54" name="Freeform 951"/>
            <p:cNvSpPr>
              <a:spLocks/>
            </p:cNvSpPr>
            <p:nvPr/>
          </p:nvSpPr>
          <p:spPr bwMode="auto">
            <a:xfrm>
              <a:off x="4292" y="2124"/>
              <a:ext cx="39" cy="67"/>
            </a:xfrm>
            <a:custGeom>
              <a:avLst/>
              <a:gdLst>
                <a:gd name="T0" fmla="*/ 3 w 26"/>
                <a:gd name="T1" fmla="*/ 31 h 45"/>
                <a:gd name="T2" fmla="*/ 24 w 26"/>
                <a:gd name="T3" fmla="*/ 24 h 45"/>
                <a:gd name="T4" fmla="*/ 0 w 26"/>
                <a:gd name="T5" fmla="*/ 2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45">
                  <a:moveTo>
                    <a:pt x="3" y="31"/>
                  </a:moveTo>
                  <a:cubicBezTo>
                    <a:pt x="6" y="45"/>
                    <a:pt x="24" y="36"/>
                    <a:pt x="24" y="24"/>
                  </a:cubicBezTo>
                  <a:cubicBezTo>
                    <a:pt x="26" y="0"/>
                    <a:pt x="6" y="9"/>
                    <a:pt x="0" y="24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55" name="Freeform 952"/>
            <p:cNvSpPr>
              <a:spLocks/>
            </p:cNvSpPr>
            <p:nvPr/>
          </p:nvSpPr>
          <p:spPr bwMode="auto">
            <a:xfrm>
              <a:off x="4441" y="1624"/>
              <a:ext cx="49" cy="72"/>
            </a:xfrm>
            <a:custGeom>
              <a:avLst/>
              <a:gdLst>
                <a:gd name="T0" fmla="*/ 7 w 33"/>
                <a:gd name="T1" fmla="*/ 13 h 48"/>
                <a:gd name="T2" fmla="*/ 19 w 33"/>
                <a:gd name="T3" fmla="*/ 45 h 48"/>
                <a:gd name="T4" fmla="*/ 9 w 33"/>
                <a:gd name="T5" fmla="*/ 0 h 48"/>
                <a:gd name="T6" fmla="*/ 0 w 33"/>
                <a:gd name="T7" fmla="*/ 1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8">
                  <a:moveTo>
                    <a:pt x="7" y="13"/>
                  </a:moveTo>
                  <a:cubicBezTo>
                    <a:pt x="4" y="20"/>
                    <a:pt x="7" y="48"/>
                    <a:pt x="19" y="45"/>
                  </a:cubicBezTo>
                  <a:cubicBezTo>
                    <a:pt x="33" y="43"/>
                    <a:pt x="16" y="4"/>
                    <a:pt x="9" y="0"/>
                  </a:cubicBezTo>
                  <a:cubicBezTo>
                    <a:pt x="4" y="4"/>
                    <a:pt x="3" y="12"/>
                    <a:pt x="0" y="18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56" name="Freeform 953"/>
            <p:cNvSpPr>
              <a:spLocks/>
            </p:cNvSpPr>
            <p:nvPr/>
          </p:nvSpPr>
          <p:spPr bwMode="auto">
            <a:xfrm>
              <a:off x="3908" y="1137"/>
              <a:ext cx="51" cy="55"/>
            </a:xfrm>
            <a:custGeom>
              <a:avLst/>
              <a:gdLst>
                <a:gd name="T0" fmla="*/ 0 w 34"/>
                <a:gd name="T1" fmla="*/ 19 h 37"/>
                <a:gd name="T2" fmla="*/ 31 w 34"/>
                <a:gd name="T3" fmla="*/ 22 h 37"/>
                <a:gd name="T4" fmla="*/ 23 w 34"/>
                <a:gd name="T5" fmla="*/ 4 h 37"/>
                <a:gd name="T6" fmla="*/ 0 w 34"/>
                <a:gd name="T7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37">
                  <a:moveTo>
                    <a:pt x="0" y="19"/>
                  </a:moveTo>
                  <a:cubicBezTo>
                    <a:pt x="3" y="25"/>
                    <a:pt x="25" y="37"/>
                    <a:pt x="31" y="22"/>
                  </a:cubicBezTo>
                  <a:cubicBezTo>
                    <a:pt x="34" y="15"/>
                    <a:pt x="31" y="6"/>
                    <a:pt x="23" y="4"/>
                  </a:cubicBezTo>
                  <a:cubicBezTo>
                    <a:pt x="13" y="0"/>
                    <a:pt x="6" y="13"/>
                    <a:pt x="0" y="19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57" name="Freeform 954"/>
            <p:cNvSpPr>
              <a:spLocks/>
            </p:cNvSpPr>
            <p:nvPr/>
          </p:nvSpPr>
          <p:spPr bwMode="auto">
            <a:xfrm>
              <a:off x="3975" y="1121"/>
              <a:ext cx="67" cy="66"/>
            </a:xfrm>
            <a:custGeom>
              <a:avLst/>
              <a:gdLst>
                <a:gd name="T0" fmla="*/ 13 w 45"/>
                <a:gd name="T1" fmla="*/ 28 h 45"/>
                <a:gd name="T2" fmla="*/ 10 w 45"/>
                <a:gd name="T3" fmla="*/ 28 h 45"/>
                <a:gd name="T4" fmla="*/ 43 w 45"/>
                <a:gd name="T5" fmla="*/ 25 h 45"/>
                <a:gd name="T6" fmla="*/ 0 w 45"/>
                <a:gd name="T7" fmla="*/ 2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45">
                  <a:moveTo>
                    <a:pt x="13" y="28"/>
                  </a:moveTo>
                  <a:cubicBezTo>
                    <a:pt x="11" y="26"/>
                    <a:pt x="10" y="27"/>
                    <a:pt x="10" y="28"/>
                  </a:cubicBezTo>
                  <a:cubicBezTo>
                    <a:pt x="19" y="37"/>
                    <a:pt x="41" y="45"/>
                    <a:pt x="43" y="25"/>
                  </a:cubicBezTo>
                  <a:cubicBezTo>
                    <a:pt x="45" y="0"/>
                    <a:pt x="9" y="7"/>
                    <a:pt x="0" y="21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58" name="Freeform 955"/>
            <p:cNvSpPr>
              <a:spLocks/>
            </p:cNvSpPr>
            <p:nvPr/>
          </p:nvSpPr>
          <p:spPr bwMode="auto">
            <a:xfrm>
              <a:off x="3935" y="1216"/>
              <a:ext cx="36" cy="64"/>
            </a:xfrm>
            <a:custGeom>
              <a:avLst/>
              <a:gdLst>
                <a:gd name="T0" fmla="*/ 9 w 24"/>
                <a:gd name="T1" fmla="*/ 19 h 43"/>
                <a:gd name="T2" fmla="*/ 21 w 24"/>
                <a:gd name="T3" fmla="*/ 23 h 43"/>
                <a:gd name="T4" fmla="*/ 4 w 24"/>
                <a:gd name="T5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43">
                  <a:moveTo>
                    <a:pt x="9" y="19"/>
                  </a:moveTo>
                  <a:cubicBezTo>
                    <a:pt x="5" y="29"/>
                    <a:pt x="19" y="43"/>
                    <a:pt x="21" y="23"/>
                  </a:cubicBezTo>
                  <a:cubicBezTo>
                    <a:pt x="24" y="3"/>
                    <a:pt x="0" y="0"/>
                    <a:pt x="4" y="23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59" name="Freeform 956"/>
            <p:cNvSpPr>
              <a:spLocks/>
            </p:cNvSpPr>
            <p:nvPr/>
          </p:nvSpPr>
          <p:spPr bwMode="auto">
            <a:xfrm>
              <a:off x="3981" y="1248"/>
              <a:ext cx="30" cy="41"/>
            </a:xfrm>
            <a:custGeom>
              <a:avLst/>
              <a:gdLst>
                <a:gd name="T0" fmla="*/ 5 w 20"/>
                <a:gd name="T1" fmla="*/ 19 h 27"/>
                <a:gd name="T2" fmla="*/ 19 w 20"/>
                <a:gd name="T3" fmla="*/ 16 h 27"/>
                <a:gd name="T4" fmla="*/ 11 w 20"/>
                <a:gd name="T5" fmla="*/ 1 h 27"/>
                <a:gd name="T6" fmla="*/ 0 w 20"/>
                <a:gd name="T7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7">
                  <a:moveTo>
                    <a:pt x="5" y="19"/>
                  </a:moveTo>
                  <a:cubicBezTo>
                    <a:pt x="8" y="27"/>
                    <a:pt x="17" y="23"/>
                    <a:pt x="19" y="16"/>
                  </a:cubicBezTo>
                  <a:cubicBezTo>
                    <a:pt x="20" y="10"/>
                    <a:pt x="17" y="2"/>
                    <a:pt x="11" y="1"/>
                  </a:cubicBezTo>
                  <a:cubicBezTo>
                    <a:pt x="3" y="0"/>
                    <a:pt x="1" y="11"/>
                    <a:pt x="0" y="17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60" name="Freeform 957"/>
            <p:cNvSpPr>
              <a:spLocks/>
            </p:cNvSpPr>
            <p:nvPr/>
          </p:nvSpPr>
          <p:spPr bwMode="auto">
            <a:xfrm>
              <a:off x="3989" y="1300"/>
              <a:ext cx="19" cy="30"/>
            </a:xfrm>
            <a:custGeom>
              <a:avLst/>
              <a:gdLst>
                <a:gd name="T0" fmla="*/ 1 w 13"/>
                <a:gd name="T1" fmla="*/ 16 h 20"/>
                <a:gd name="T2" fmla="*/ 12 w 13"/>
                <a:gd name="T3" fmla="*/ 11 h 20"/>
                <a:gd name="T4" fmla="*/ 3 w 13"/>
                <a:gd name="T5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20">
                  <a:moveTo>
                    <a:pt x="1" y="16"/>
                  </a:moveTo>
                  <a:cubicBezTo>
                    <a:pt x="0" y="20"/>
                    <a:pt x="11" y="19"/>
                    <a:pt x="12" y="11"/>
                  </a:cubicBezTo>
                  <a:cubicBezTo>
                    <a:pt x="13" y="2"/>
                    <a:pt x="5" y="0"/>
                    <a:pt x="3" y="8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61" name="Freeform 958"/>
            <p:cNvSpPr>
              <a:spLocks/>
            </p:cNvSpPr>
            <p:nvPr/>
          </p:nvSpPr>
          <p:spPr bwMode="auto">
            <a:xfrm>
              <a:off x="3764" y="1577"/>
              <a:ext cx="60" cy="104"/>
            </a:xfrm>
            <a:custGeom>
              <a:avLst/>
              <a:gdLst>
                <a:gd name="T0" fmla="*/ 14 w 40"/>
                <a:gd name="T1" fmla="*/ 42 h 70"/>
                <a:gd name="T2" fmla="*/ 18 w 40"/>
                <a:gd name="T3" fmla="*/ 67 h 70"/>
                <a:gd name="T4" fmla="*/ 8 w 40"/>
                <a:gd name="T5" fmla="*/ 4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70">
                  <a:moveTo>
                    <a:pt x="14" y="42"/>
                  </a:moveTo>
                  <a:cubicBezTo>
                    <a:pt x="4" y="42"/>
                    <a:pt x="0" y="70"/>
                    <a:pt x="18" y="67"/>
                  </a:cubicBezTo>
                  <a:cubicBezTo>
                    <a:pt x="40" y="63"/>
                    <a:pt x="25" y="0"/>
                    <a:pt x="8" y="47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62" name="Freeform 959"/>
            <p:cNvSpPr>
              <a:spLocks/>
            </p:cNvSpPr>
            <p:nvPr/>
          </p:nvSpPr>
          <p:spPr bwMode="auto">
            <a:xfrm>
              <a:off x="3776" y="1688"/>
              <a:ext cx="31" cy="29"/>
            </a:xfrm>
            <a:custGeom>
              <a:avLst/>
              <a:gdLst>
                <a:gd name="T0" fmla="*/ 3 w 21"/>
                <a:gd name="T1" fmla="*/ 12 h 19"/>
                <a:gd name="T2" fmla="*/ 19 w 21"/>
                <a:gd name="T3" fmla="*/ 18 h 19"/>
                <a:gd name="T4" fmla="*/ 0 w 21"/>
                <a:gd name="T5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9">
                  <a:moveTo>
                    <a:pt x="3" y="12"/>
                  </a:moveTo>
                  <a:cubicBezTo>
                    <a:pt x="8" y="17"/>
                    <a:pt x="13" y="19"/>
                    <a:pt x="19" y="18"/>
                  </a:cubicBezTo>
                  <a:cubicBezTo>
                    <a:pt x="21" y="6"/>
                    <a:pt x="7" y="0"/>
                    <a:pt x="0" y="10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63" name="Freeform 960"/>
            <p:cNvSpPr>
              <a:spLocks/>
            </p:cNvSpPr>
            <p:nvPr/>
          </p:nvSpPr>
          <p:spPr bwMode="auto">
            <a:xfrm>
              <a:off x="3679" y="2038"/>
              <a:ext cx="46" cy="59"/>
            </a:xfrm>
            <a:custGeom>
              <a:avLst/>
              <a:gdLst>
                <a:gd name="T0" fmla="*/ 5 w 31"/>
                <a:gd name="T1" fmla="*/ 14 h 40"/>
                <a:gd name="T2" fmla="*/ 2 w 31"/>
                <a:gd name="T3" fmla="*/ 12 h 40"/>
                <a:gd name="T4" fmla="*/ 15 w 31"/>
                <a:gd name="T5" fmla="*/ 39 h 40"/>
                <a:gd name="T6" fmla="*/ 8 w 31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40">
                  <a:moveTo>
                    <a:pt x="5" y="14"/>
                  </a:moveTo>
                  <a:cubicBezTo>
                    <a:pt x="3" y="14"/>
                    <a:pt x="4" y="11"/>
                    <a:pt x="2" y="12"/>
                  </a:cubicBezTo>
                  <a:cubicBezTo>
                    <a:pt x="0" y="20"/>
                    <a:pt x="3" y="40"/>
                    <a:pt x="15" y="39"/>
                  </a:cubicBezTo>
                  <a:cubicBezTo>
                    <a:pt x="31" y="38"/>
                    <a:pt x="24" y="1"/>
                    <a:pt x="8" y="0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64" name="Freeform 961"/>
            <p:cNvSpPr>
              <a:spLocks/>
            </p:cNvSpPr>
            <p:nvPr/>
          </p:nvSpPr>
          <p:spPr bwMode="auto">
            <a:xfrm>
              <a:off x="3614" y="2061"/>
              <a:ext cx="43" cy="46"/>
            </a:xfrm>
            <a:custGeom>
              <a:avLst/>
              <a:gdLst>
                <a:gd name="T0" fmla="*/ 9 w 29"/>
                <a:gd name="T1" fmla="*/ 23 h 31"/>
                <a:gd name="T2" fmla="*/ 22 w 29"/>
                <a:gd name="T3" fmla="*/ 31 h 31"/>
                <a:gd name="T4" fmla="*/ 0 w 29"/>
                <a:gd name="T5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31">
                  <a:moveTo>
                    <a:pt x="9" y="23"/>
                  </a:moveTo>
                  <a:cubicBezTo>
                    <a:pt x="12" y="28"/>
                    <a:pt x="17" y="31"/>
                    <a:pt x="22" y="31"/>
                  </a:cubicBezTo>
                  <a:cubicBezTo>
                    <a:pt x="29" y="19"/>
                    <a:pt x="7" y="0"/>
                    <a:pt x="0" y="16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65" name="Freeform 962"/>
            <p:cNvSpPr>
              <a:spLocks/>
            </p:cNvSpPr>
            <p:nvPr/>
          </p:nvSpPr>
          <p:spPr bwMode="auto">
            <a:xfrm>
              <a:off x="3636" y="2109"/>
              <a:ext cx="61" cy="107"/>
            </a:xfrm>
            <a:custGeom>
              <a:avLst/>
              <a:gdLst>
                <a:gd name="T0" fmla="*/ 12 w 41"/>
                <a:gd name="T1" fmla="*/ 43 h 72"/>
                <a:gd name="T2" fmla="*/ 7 w 41"/>
                <a:gd name="T3" fmla="*/ 39 h 72"/>
                <a:gd name="T4" fmla="*/ 27 w 41"/>
                <a:gd name="T5" fmla="*/ 54 h 72"/>
                <a:gd name="T6" fmla="*/ 0 w 41"/>
                <a:gd name="T7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72">
                  <a:moveTo>
                    <a:pt x="12" y="43"/>
                  </a:moveTo>
                  <a:cubicBezTo>
                    <a:pt x="10" y="41"/>
                    <a:pt x="10" y="39"/>
                    <a:pt x="7" y="39"/>
                  </a:cubicBezTo>
                  <a:cubicBezTo>
                    <a:pt x="4" y="55"/>
                    <a:pt x="15" y="72"/>
                    <a:pt x="27" y="54"/>
                  </a:cubicBezTo>
                  <a:cubicBezTo>
                    <a:pt x="41" y="33"/>
                    <a:pt x="7" y="0"/>
                    <a:pt x="0" y="39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66" name="Freeform 963"/>
            <p:cNvSpPr>
              <a:spLocks/>
            </p:cNvSpPr>
            <p:nvPr/>
          </p:nvSpPr>
          <p:spPr bwMode="auto">
            <a:xfrm>
              <a:off x="3565" y="1987"/>
              <a:ext cx="62" cy="65"/>
            </a:xfrm>
            <a:custGeom>
              <a:avLst/>
              <a:gdLst>
                <a:gd name="T0" fmla="*/ 5 w 42"/>
                <a:gd name="T1" fmla="*/ 13 h 44"/>
                <a:gd name="T2" fmla="*/ 20 w 42"/>
                <a:gd name="T3" fmla="*/ 36 h 44"/>
                <a:gd name="T4" fmla="*/ 0 w 42"/>
                <a:gd name="T5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44">
                  <a:moveTo>
                    <a:pt x="5" y="13"/>
                  </a:moveTo>
                  <a:cubicBezTo>
                    <a:pt x="2" y="23"/>
                    <a:pt x="2" y="44"/>
                    <a:pt x="20" y="36"/>
                  </a:cubicBezTo>
                  <a:cubicBezTo>
                    <a:pt x="42" y="25"/>
                    <a:pt x="20" y="0"/>
                    <a:pt x="0" y="11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67" name="Freeform 964"/>
            <p:cNvSpPr>
              <a:spLocks/>
            </p:cNvSpPr>
            <p:nvPr/>
          </p:nvSpPr>
          <p:spPr bwMode="auto">
            <a:xfrm>
              <a:off x="3465" y="1972"/>
              <a:ext cx="55" cy="60"/>
            </a:xfrm>
            <a:custGeom>
              <a:avLst/>
              <a:gdLst>
                <a:gd name="T0" fmla="*/ 7 w 37"/>
                <a:gd name="T1" fmla="*/ 23 h 40"/>
                <a:gd name="T2" fmla="*/ 37 w 37"/>
                <a:gd name="T3" fmla="*/ 20 h 40"/>
                <a:gd name="T4" fmla="*/ 7 w 37"/>
                <a:gd name="T5" fmla="*/ 2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40">
                  <a:moveTo>
                    <a:pt x="7" y="23"/>
                  </a:moveTo>
                  <a:cubicBezTo>
                    <a:pt x="0" y="38"/>
                    <a:pt x="36" y="40"/>
                    <a:pt x="37" y="20"/>
                  </a:cubicBezTo>
                  <a:cubicBezTo>
                    <a:pt x="37" y="0"/>
                    <a:pt x="4" y="9"/>
                    <a:pt x="7" y="26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68" name="Freeform 965"/>
            <p:cNvSpPr>
              <a:spLocks/>
            </p:cNvSpPr>
            <p:nvPr/>
          </p:nvSpPr>
          <p:spPr bwMode="auto">
            <a:xfrm>
              <a:off x="3525" y="1936"/>
              <a:ext cx="31" cy="47"/>
            </a:xfrm>
            <a:custGeom>
              <a:avLst/>
              <a:gdLst>
                <a:gd name="T0" fmla="*/ 3 w 21"/>
                <a:gd name="T1" fmla="*/ 8 h 31"/>
                <a:gd name="T2" fmla="*/ 1 w 21"/>
                <a:gd name="T3" fmla="*/ 12 h 31"/>
                <a:gd name="T4" fmla="*/ 0 w 21"/>
                <a:gd name="T5" fmla="*/ 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31">
                  <a:moveTo>
                    <a:pt x="3" y="8"/>
                  </a:moveTo>
                  <a:cubicBezTo>
                    <a:pt x="1" y="9"/>
                    <a:pt x="0" y="10"/>
                    <a:pt x="1" y="12"/>
                  </a:cubicBezTo>
                  <a:cubicBezTo>
                    <a:pt x="16" y="31"/>
                    <a:pt x="21" y="0"/>
                    <a:pt x="0" y="5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69" name="Freeform 966"/>
            <p:cNvSpPr>
              <a:spLocks/>
            </p:cNvSpPr>
            <p:nvPr/>
          </p:nvSpPr>
          <p:spPr bwMode="auto">
            <a:xfrm>
              <a:off x="3470" y="1911"/>
              <a:ext cx="23" cy="30"/>
            </a:xfrm>
            <a:custGeom>
              <a:avLst/>
              <a:gdLst>
                <a:gd name="T0" fmla="*/ 2 w 16"/>
                <a:gd name="T1" fmla="*/ 5 h 20"/>
                <a:gd name="T2" fmla="*/ 14 w 16"/>
                <a:gd name="T3" fmla="*/ 12 h 20"/>
                <a:gd name="T4" fmla="*/ 0 w 16"/>
                <a:gd name="T5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20">
                  <a:moveTo>
                    <a:pt x="2" y="5"/>
                  </a:moveTo>
                  <a:cubicBezTo>
                    <a:pt x="3" y="8"/>
                    <a:pt x="11" y="20"/>
                    <a:pt x="14" y="12"/>
                  </a:cubicBezTo>
                  <a:cubicBezTo>
                    <a:pt x="16" y="4"/>
                    <a:pt x="3" y="0"/>
                    <a:pt x="0" y="9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70" name="Freeform 967"/>
            <p:cNvSpPr>
              <a:spLocks/>
            </p:cNvSpPr>
            <p:nvPr/>
          </p:nvSpPr>
          <p:spPr bwMode="auto">
            <a:xfrm>
              <a:off x="3604" y="2546"/>
              <a:ext cx="41" cy="52"/>
            </a:xfrm>
            <a:custGeom>
              <a:avLst/>
              <a:gdLst>
                <a:gd name="T0" fmla="*/ 6 w 28"/>
                <a:gd name="T1" fmla="*/ 22 h 35"/>
                <a:gd name="T2" fmla="*/ 24 w 28"/>
                <a:gd name="T3" fmla="*/ 14 h 35"/>
                <a:gd name="T4" fmla="*/ 1 w 28"/>
                <a:gd name="T5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35">
                  <a:moveTo>
                    <a:pt x="6" y="22"/>
                  </a:moveTo>
                  <a:cubicBezTo>
                    <a:pt x="13" y="35"/>
                    <a:pt x="28" y="27"/>
                    <a:pt x="24" y="14"/>
                  </a:cubicBezTo>
                  <a:cubicBezTo>
                    <a:pt x="19" y="0"/>
                    <a:pt x="0" y="4"/>
                    <a:pt x="1" y="19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71" name="Freeform 968"/>
            <p:cNvSpPr>
              <a:spLocks/>
            </p:cNvSpPr>
            <p:nvPr/>
          </p:nvSpPr>
          <p:spPr bwMode="auto">
            <a:xfrm>
              <a:off x="3669" y="2578"/>
              <a:ext cx="64" cy="90"/>
            </a:xfrm>
            <a:custGeom>
              <a:avLst/>
              <a:gdLst>
                <a:gd name="T0" fmla="*/ 8 w 43"/>
                <a:gd name="T1" fmla="*/ 37 h 60"/>
                <a:gd name="T2" fmla="*/ 35 w 43"/>
                <a:gd name="T3" fmla="*/ 45 h 60"/>
                <a:gd name="T4" fmla="*/ 5 w 43"/>
                <a:gd name="T5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60">
                  <a:moveTo>
                    <a:pt x="8" y="37"/>
                  </a:moveTo>
                  <a:cubicBezTo>
                    <a:pt x="12" y="47"/>
                    <a:pt x="28" y="60"/>
                    <a:pt x="35" y="45"/>
                  </a:cubicBezTo>
                  <a:cubicBezTo>
                    <a:pt x="43" y="26"/>
                    <a:pt x="0" y="0"/>
                    <a:pt x="5" y="33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872" name="Freeform 969"/>
            <p:cNvSpPr>
              <a:spLocks/>
            </p:cNvSpPr>
            <p:nvPr/>
          </p:nvSpPr>
          <p:spPr bwMode="auto">
            <a:xfrm>
              <a:off x="3651" y="2494"/>
              <a:ext cx="57" cy="52"/>
            </a:xfrm>
            <a:custGeom>
              <a:avLst/>
              <a:gdLst>
                <a:gd name="T0" fmla="*/ 0 w 38"/>
                <a:gd name="T1" fmla="*/ 19 h 35"/>
                <a:gd name="T2" fmla="*/ 37 w 38"/>
                <a:gd name="T3" fmla="*/ 19 h 35"/>
                <a:gd name="T4" fmla="*/ 5 w 38"/>
                <a:gd name="T5" fmla="*/ 1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35">
                  <a:moveTo>
                    <a:pt x="0" y="19"/>
                  </a:moveTo>
                  <a:cubicBezTo>
                    <a:pt x="7" y="23"/>
                    <a:pt x="35" y="35"/>
                    <a:pt x="37" y="19"/>
                  </a:cubicBezTo>
                  <a:cubicBezTo>
                    <a:pt x="38" y="5"/>
                    <a:pt x="10" y="0"/>
                    <a:pt x="5" y="14"/>
                  </a:cubicBezTo>
                </a:path>
              </a:pathLst>
            </a:custGeom>
            <a:solidFill>
              <a:srgbClr val="DE55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2273" name="Group 2272"/>
          <p:cNvGrpSpPr>
            <a:grpSpLocks noChangeAspect="1"/>
          </p:cNvGrpSpPr>
          <p:nvPr/>
        </p:nvGrpSpPr>
        <p:grpSpPr bwMode="auto">
          <a:xfrm>
            <a:off x="390032" y="1136846"/>
            <a:ext cx="2542539" cy="2242721"/>
            <a:chOff x="1872" y="1257"/>
            <a:chExt cx="2002" cy="1766"/>
          </a:xfrm>
        </p:grpSpPr>
        <p:sp>
          <p:nvSpPr>
            <p:cNvPr id="2274" name="Freeform 2273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solidFill>
              <a:srgbClr val="8752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275" name="Freeform 2274"/>
            <p:cNvSpPr>
              <a:spLocks/>
            </p:cNvSpPr>
            <p:nvPr/>
          </p:nvSpPr>
          <p:spPr bwMode="auto">
            <a:xfrm>
              <a:off x="1945" y="1335"/>
              <a:ext cx="840" cy="650"/>
            </a:xfrm>
            <a:custGeom>
              <a:avLst/>
              <a:gdLst>
                <a:gd name="T0" fmla="*/ 336 w 336"/>
                <a:gd name="T1" fmla="*/ 35 h 244"/>
                <a:gd name="T2" fmla="*/ 90 w 336"/>
                <a:gd name="T3" fmla="*/ 39 h 244"/>
                <a:gd name="T4" fmla="*/ 0 w 336"/>
                <a:gd name="T5" fmla="*/ 244 h 244"/>
                <a:gd name="T6" fmla="*/ 102 w 336"/>
                <a:gd name="T7" fmla="*/ 43 h 244"/>
                <a:gd name="T8" fmla="*/ 336 w 336"/>
                <a:gd name="T9" fmla="*/ 3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244">
                  <a:moveTo>
                    <a:pt x="336" y="35"/>
                  </a:moveTo>
                  <a:cubicBezTo>
                    <a:pt x="287" y="19"/>
                    <a:pt x="154" y="0"/>
                    <a:pt x="90" y="39"/>
                  </a:cubicBezTo>
                  <a:cubicBezTo>
                    <a:pt x="26" y="77"/>
                    <a:pt x="5" y="157"/>
                    <a:pt x="0" y="244"/>
                  </a:cubicBezTo>
                  <a:cubicBezTo>
                    <a:pt x="9" y="199"/>
                    <a:pt x="26" y="74"/>
                    <a:pt x="102" y="43"/>
                  </a:cubicBezTo>
                  <a:cubicBezTo>
                    <a:pt x="179" y="12"/>
                    <a:pt x="259" y="22"/>
                    <a:pt x="33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276" name="Freeform 2275"/>
            <p:cNvSpPr>
              <a:spLocks/>
            </p:cNvSpPr>
            <p:nvPr/>
          </p:nvSpPr>
          <p:spPr bwMode="auto">
            <a:xfrm>
              <a:off x="1930" y="1343"/>
              <a:ext cx="920" cy="1224"/>
            </a:xfrm>
            <a:custGeom>
              <a:avLst/>
              <a:gdLst>
                <a:gd name="T0" fmla="*/ 134 w 368"/>
                <a:gd name="T1" fmla="*/ 61 h 459"/>
                <a:gd name="T2" fmla="*/ 32 w 368"/>
                <a:gd name="T3" fmla="*/ 237 h 459"/>
                <a:gd name="T4" fmla="*/ 17 w 368"/>
                <a:gd name="T5" fmla="*/ 459 h 459"/>
                <a:gd name="T6" fmla="*/ 5 w 368"/>
                <a:gd name="T7" fmla="*/ 240 h 459"/>
                <a:gd name="T8" fmla="*/ 101 w 368"/>
                <a:gd name="T9" fmla="*/ 39 h 459"/>
                <a:gd name="T10" fmla="*/ 368 w 368"/>
                <a:gd name="T11" fmla="*/ 35 h 459"/>
                <a:gd name="T12" fmla="*/ 134 w 368"/>
                <a:gd name="T13" fmla="*/ 6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8" h="459">
                  <a:moveTo>
                    <a:pt x="134" y="61"/>
                  </a:moveTo>
                  <a:cubicBezTo>
                    <a:pt x="53" y="96"/>
                    <a:pt x="37" y="185"/>
                    <a:pt x="32" y="237"/>
                  </a:cubicBezTo>
                  <a:cubicBezTo>
                    <a:pt x="26" y="289"/>
                    <a:pt x="28" y="419"/>
                    <a:pt x="17" y="459"/>
                  </a:cubicBezTo>
                  <a:cubicBezTo>
                    <a:pt x="21" y="428"/>
                    <a:pt x="0" y="327"/>
                    <a:pt x="5" y="240"/>
                  </a:cubicBezTo>
                  <a:cubicBezTo>
                    <a:pt x="10" y="153"/>
                    <a:pt x="37" y="77"/>
                    <a:pt x="101" y="39"/>
                  </a:cubicBezTo>
                  <a:cubicBezTo>
                    <a:pt x="165" y="0"/>
                    <a:pt x="318" y="19"/>
                    <a:pt x="368" y="35"/>
                  </a:cubicBezTo>
                  <a:cubicBezTo>
                    <a:pt x="338" y="29"/>
                    <a:pt x="210" y="28"/>
                    <a:pt x="134" y="61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277" name="Freeform 2276"/>
            <p:cNvSpPr>
              <a:spLocks/>
            </p:cNvSpPr>
            <p:nvPr/>
          </p:nvSpPr>
          <p:spPr bwMode="auto">
            <a:xfrm>
              <a:off x="2392" y="1505"/>
              <a:ext cx="1317" cy="1302"/>
            </a:xfrm>
            <a:custGeom>
              <a:avLst/>
              <a:gdLst>
                <a:gd name="T0" fmla="*/ 519 w 527"/>
                <a:gd name="T1" fmla="*/ 159 h 488"/>
                <a:gd name="T2" fmla="*/ 519 w 527"/>
                <a:gd name="T3" fmla="*/ 169 h 488"/>
                <a:gd name="T4" fmla="*/ 425 w 527"/>
                <a:gd name="T5" fmla="*/ 268 h 488"/>
                <a:gd name="T6" fmla="*/ 341 w 527"/>
                <a:gd name="T7" fmla="*/ 270 h 488"/>
                <a:gd name="T8" fmla="*/ 284 w 527"/>
                <a:gd name="T9" fmla="*/ 328 h 488"/>
                <a:gd name="T10" fmla="*/ 141 w 527"/>
                <a:gd name="T11" fmla="*/ 395 h 488"/>
                <a:gd name="T12" fmla="*/ 0 w 527"/>
                <a:gd name="T13" fmla="*/ 488 h 488"/>
                <a:gd name="T14" fmla="*/ 140 w 527"/>
                <a:gd name="T15" fmla="*/ 371 h 488"/>
                <a:gd name="T16" fmla="*/ 303 w 527"/>
                <a:gd name="T17" fmla="*/ 260 h 488"/>
                <a:gd name="T18" fmla="*/ 317 w 527"/>
                <a:gd name="T19" fmla="*/ 128 h 488"/>
                <a:gd name="T20" fmla="*/ 332 w 527"/>
                <a:gd name="T21" fmla="*/ 0 h 488"/>
                <a:gd name="T22" fmla="*/ 341 w 527"/>
                <a:gd name="T23" fmla="*/ 72 h 488"/>
                <a:gd name="T24" fmla="*/ 345 w 527"/>
                <a:gd name="T25" fmla="*/ 155 h 488"/>
                <a:gd name="T26" fmla="*/ 353 w 527"/>
                <a:gd name="T27" fmla="*/ 231 h 488"/>
                <a:gd name="T28" fmla="*/ 437 w 527"/>
                <a:gd name="T29" fmla="*/ 226 h 488"/>
                <a:gd name="T30" fmla="*/ 519 w 527"/>
                <a:gd name="T31" fmla="*/ 15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7" h="488">
                  <a:moveTo>
                    <a:pt x="519" y="159"/>
                  </a:moveTo>
                  <a:cubicBezTo>
                    <a:pt x="527" y="154"/>
                    <a:pt x="526" y="161"/>
                    <a:pt x="519" y="169"/>
                  </a:cubicBezTo>
                  <a:cubicBezTo>
                    <a:pt x="490" y="201"/>
                    <a:pt x="475" y="247"/>
                    <a:pt x="425" y="268"/>
                  </a:cubicBezTo>
                  <a:cubicBezTo>
                    <a:pt x="387" y="285"/>
                    <a:pt x="355" y="262"/>
                    <a:pt x="341" y="270"/>
                  </a:cubicBezTo>
                  <a:cubicBezTo>
                    <a:pt x="328" y="278"/>
                    <a:pt x="311" y="304"/>
                    <a:pt x="284" y="328"/>
                  </a:cubicBezTo>
                  <a:cubicBezTo>
                    <a:pt x="257" y="352"/>
                    <a:pt x="211" y="364"/>
                    <a:pt x="141" y="395"/>
                  </a:cubicBezTo>
                  <a:cubicBezTo>
                    <a:pt x="72" y="426"/>
                    <a:pt x="39" y="455"/>
                    <a:pt x="0" y="488"/>
                  </a:cubicBezTo>
                  <a:cubicBezTo>
                    <a:pt x="32" y="451"/>
                    <a:pt x="100" y="391"/>
                    <a:pt x="140" y="371"/>
                  </a:cubicBezTo>
                  <a:cubicBezTo>
                    <a:pt x="180" y="351"/>
                    <a:pt x="275" y="304"/>
                    <a:pt x="303" y="260"/>
                  </a:cubicBezTo>
                  <a:cubicBezTo>
                    <a:pt x="331" y="216"/>
                    <a:pt x="315" y="176"/>
                    <a:pt x="317" y="128"/>
                  </a:cubicBezTo>
                  <a:cubicBezTo>
                    <a:pt x="320" y="80"/>
                    <a:pt x="339" y="32"/>
                    <a:pt x="332" y="0"/>
                  </a:cubicBezTo>
                  <a:cubicBezTo>
                    <a:pt x="340" y="19"/>
                    <a:pt x="343" y="43"/>
                    <a:pt x="341" y="72"/>
                  </a:cubicBezTo>
                  <a:cubicBezTo>
                    <a:pt x="340" y="102"/>
                    <a:pt x="339" y="126"/>
                    <a:pt x="345" y="155"/>
                  </a:cubicBezTo>
                  <a:cubicBezTo>
                    <a:pt x="352" y="184"/>
                    <a:pt x="353" y="218"/>
                    <a:pt x="353" y="231"/>
                  </a:cubicBezTo>
                  <a:cubicBezTo>
                    <a:pt x="353" y="244"/>
                    <a:pt x="400" y="248"/>
                    <a:pt x="437" y="226"/>
                  </a:cubicBezTo>
                  <a:cubicBezTo>
                    <a:pt x="466" y="208"/>
                    <a:pt x="493" y="176"/>
                    <a:pt x="519" y="159"/>
                  </a:cubicBezTo>
                  <a:close/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278" name="Freeform 2277"/>
            <p:cNvSpPr>
              <a:spLocks/>
            </p:cNvSpPr>
            <p:nvPr/>
          </p:nvSpPr>
          <p:spPr bwMode="auto">
            <a:xfrm>
              <a:off x="3659" y="1505"/>
              <a:ext cx="193" cy="475"/>
            </a:xfrm>
            <a:custGeom>
              <a:avLst/>
              <a:gdLst>
                <a:gd name="T0" fmla="*/ 61 w 77"/>
                <a:gd name="T1" fmla="*/ 0 h 178"/>
                <a:gd name="T2" fmla="*/ 61 w 77"/>
                <a:gd name="T3" fmla="*/ 104 h 178"/>
                <a:gd name="T4" fmla="*/ 31 w 77"/>
                <a:gd name="T5" fmla="*/ 146 h 178"/>
                <a:gd name="T6" fmla="*/ 6 w 77"/>
                <a:gd name="T7" fmla="*/ 174 h 178"/>
                <a:gd name="T8" fmla="*/ 1 w 77"/>
                <a:gd name="T9" fmla="*/ 171 h 178"/>
                <a:gd name="T10" fmla="*/ 63 w 77"/>
                <a:gd name="T11" fmla="*/ 74 h 178"/>
                <a:gd name="T12" fmla="*/ 61 w 77"/>
                <a:gd name="T13" fmla="*/ 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8">
                  <a:moveTo>
                    <a:pt x="61" y="0"/>
                  </a:moveTo>
                  <a:cubicBezTo>
                    <a:pt x="77" y="28"/>
                    <a:pt x="75" y="76"/>
                    <a:pt x="61" y="104"/>
                  </a:cubicBezTo>
                  <a:cubicBezTo>
                    <a:pt x="55" y="117"/>
                    <a:pt x="41" y="135"/>
                    <a:pt x="31" y="146"/>
                  </a:cubicBezTo>
                  <a:cubicBezTo>
                    <a:pt x="28" y="150"/>
                    <a:pt x="11" y="171"/>
                    <a:pt x="6" y="174"/>
                  </a:cubicBezTo>
                  <a:cubicBezTo>
                    <a:pt x="0" y="178"/>
                    <a:pt x="6" y="166"/>
                    <a:pt x="1" y="171"/>
                  </a:cubicBezTo>
                  <a:cubicBezTo>
                    <a:pt x="22" y="142"/>
                    <a:pt x="56" y="111"/>
                    <a:pt x="63" y="74"/>
                  </a:cubicBezTo>
                  <a:cubicBezTo>
                    <a:pt x="66" y="56"/>
                    <a:pt x="71" y="21"/>
                    <a:pt x="61" y="4"/>
                  </a:cubicBezTo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279" name="Freeform 2278"/>
            <p:cNvSpPr>
              <a:spLocks/>
            </p:cNvSpPr>
            <p:nvPr/>
          </p:nvSpPr>
          <p:spPr bwMode="auto">
            <a:xfrm>
              <a:off x="3257" y="1468"/>
              <a:ext cx="430" cy="629"/>
            </a:xfrm>
            <a:custGeom>
              <a:avLst/>
              <a:gdLst>
                <a:gd name="T0" fmla="*/ 5 w 172"/>
                <a:gd name="T1" fmla="*/ 54 h 236"/>
                <a:gd name="T2" fmla="*/ 7 w 172"/>
                <a:gd name="T3" fmla="*/ 137 h 236"/>
                <a:gd name="T4" fmla="*/ 18 w 172"/>
                <a:gd name="T5" fmla="*/ 236 h 236"/>
                <a:gd name="T6" fmla="*/ 18 w 172"/>
                <a:gd name="T7" fmla="*/ 139 h 236"/>
                <a:gd name="T8" fmla="*/ 19 w 172"/>
                <a:gd name="T9" fmla="*/ 48 h 236"/>
                <a:gd name="T10" fmla="*/ 88 w 172"/>
                <a:gd name="T11" fmla="*/ 11 h 236"/>
                <a:gd name="T12" fmla="*/ 172 w 172"/>
                <a:gd name="T13" fmla="*/ 7 h 236"/>
                <a:gd name="T14" fmla="*/ 80 w 172"/>
                <a:gd name="T15" fmla="*/ 5 h 236"/>
                <a:gd name="T16" fmla="*/ 5 w 172"/>
                <a:gd name="T17" fmla="*/ 5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236">
                  <a:moveTo>
                    <a:pt x="5" y="54"/>
                  </a:moveTo>
                  <a:cubicBezTo>
                    <a:pt x="8" y="79"/>
                    <a:pt x="1" y="102"/>
                    <a:pt x="7" y="137"/>
                  </a:cubicBezTo>
                  <a:cubicBezTo>
                    <a:pt x="13" y="172"/>
                    <a:pt x="21" y="213"/>
                    <a:pt x="18" y="236"/>
                  </a:cubicBezTo>
                  <a:cubicBezTo>
                    <a:pt x="20" y="216"/>
                    <a:pt x="20" y="167"/>
                    <a:pt x="18" y="139"/>
                  </a:cubicBezTo>
                  <a:cubicBezTo>
                    <a:pt x="16" y="111"/>
                    <a:pt x="15" y="62"/>
                    <a:pt x="19" y="48"/>
                  </a:cubicBezTo>
                  <a:cubicBezTo>
                    <a:pt x="23" y="34"/>
                    <a:pt x="34" y="8"/>
                    <a:pt x="88" y="11"/>
                  </a:cubicBezTo>
                  <a:cubicBezTo>
                    <a:pt x="142" y="14"/>
                    <a:pt x="164" y="8"/>
                    <a:pt x="172" y="7"/>
                  </a:cubicBezTo>
                  <a:cubicBezTo>
                    <a:pt x="161" y="7"/>
                    <a:pt x="102" y="8"/>
                    <a:pt x="80" y="5"/>
                  </a:cubicBezTo>
                  <a:cubicBezTo>
                    <a:pt x="58" y="2"/>
                    <a:pt x="0" y="0"/>
                    <a:pt x="5" y="54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280" name="Freeform 2279"/>
            <p:cNvSpPr>
              <a:spLocks/>
            </p:cNvSpPr>
            <p:nvPr/>
          </p:nvSpPr>
          <p:spPr bwMode="auto">
            <a:xfrm>
              <a:off x="3055" y="1972"/>
              <a:ext cx="230" cy="437"/>
            </a:xfrm>
            <a:custGeom>
              <a:avLst/>
              <a:gdLst>
                <a:gd name="T0" fmla="*/ 80 w 92"/>
                <a:gd name="T1" fmla="*/ 0 h 164"/>
                <a:gd name="T2" fmla="*/ 0 w 92"/>
                <a:gd name="T3" fmla="*/ 164 h 164"/>
                <a:gd name="T4" fmla="*/ 80 w 92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64">
                  <a:moveTo>
                    <a:pt x="80" y="0"/>
                  </a:moveTo>
                  <a:cubicBezTo>
                    <a:pt x="85" y="24"/>
                    <a:pt x="92" y="112"/>
                    <a:pt x="0" y="164"/>
                  </a:cubicBezTo>
                  <a:cubicBezTo>
                    <a:pt x="26" y="149"/>
                    <a:pt x="78" y="101"/>
                    <a:pt x="80" y="0"/>
                  </a:cubicBezTo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281" name="Freeform 2280"/>
            <p:cNvSpPr>
              <a:spLocks/>
            </p:cNvSpPr>
            <p:nvPr/>
          </p:nvSpPr>
          <p:spPr bwMode="auto">
            <a:xfrm>
              <a:off x="3285" y="2097"/>
              <a:ext cx="309" cy="152"/>
            </a:xfrm>
            <a:custGeom>
              <a:avLst/>
              <a:gdLst>
                <a:gd name="T0" fmla="*/ 124 w 124"/>
                <a:gd name="T1" fmla="*/ 0 h 57"/>
                <a:gd name="T2" fmla="*/ 59 w 124"/>
                <a:gd name="T3" fmla="*/ 49 h 57"/>
                <a:gd name="T4" fmla="*/ 0 w 124"/>
                <a:gd name="T5" fmla="*/ 46 h 57"/>
                <a:gd name="T6" fmla="*/ 63 w 124"/>
                <a:gd name="T7" fmla="*/ 41 h 57"/>
                <a:gd name="T8" fmla="*/ 124 w 124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7">
                  <a:moveTo>
                    <a:pt x="124" y="0"/>
                  </a:moveTo>
                  <a:cubicBezTo>
                    <a:pt x="100" y="29"/>
                    <a:pt x="82" y="41"/>
                    <a:pt x="59" y="49"/>
                  </a:cubicBezTo>
                  <a:cubicBezTo>
                    <a:pt x="36" y="57"/>
                    <a:pt x="11" y="48"/>
                    <a:pt x="0" y="46"/>
                  </a:cubicBezTo>
                  <a:cubicBezTo>
                    <a:pt x="12" y="46"/>
                    <a:pt x="32" y="53"/>
                    <a:pt x="63" y="41"/>
                  </a:cubicBezTo>
                  <a:cubicBezTo>
                    <a:pt x="94" y="28"/>
                    <a:pt x="119" y="5"/>
                    <a:pt x="124" y="0"/>
                  </a:cubicBezTo>
                  <a:close/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282" name="Freeform 2281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283" name="Freeform 2282"/>
            <p:cNvSpPr>
              <a:spLocks/>
            </p:cNvSpPr>
            <p:nvPr/>
          </p:nvSpPr>
          <p:spPr bwMode="auto">
            <a:xfrm>
              <a:off x="3187" y="1476"/>
              <a:ext cx="133" cy="779"/>
            </a:xfrm>
            <a:custGeom>
              <a:avLst/>
              <a:gdLst>
                <a:gd name="T0" fmla="*/ 0 w 53"/>
                <a:gd name="T1" fmla="*/ 0 h 292"/>
                <a:gd name="T2" fmla="*/ 21 w 53"/>
                <a:gd name="T3" fmla="*/ 107 h 292"/>
                <a:gd name="T4" fmla="*/ 17 w 53"/>
                <a:gd name="T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2">
                  <a:moveTo>
                    <a:pt x="0" y="0"/>
                  </a:moveTo>
                  <a:cubicBezTo>
                    <a:pt x="26" y="4"/>
                    <a:pt x="24" y="61"/>
                    <a:pt x="21" y="107"/>
                  </a:cubicBezTo>
                  <a:cubicBezTo>
                    <a:pt x="18" y="153"/>
                    <a:pt x="53" y="228"/>
                    <a:pt x="17" y="292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</p:grpSp>
      <p:sp>
        <p:nvSpPr>
          <p:cNvPr id="623" name="Rectangle 622"/>
          <p:cNvSpPr/>
          <p:nvPr/>
        </p:nvSpPr>
        <p:spPr>
          <a:xfrm>
            <a:off x="2481002" y="5877770"/>
            <a:ext cx="72062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err="1" smtClean="0">
                <a:latin typeface="Arial" pitchFamily="34" charset="0"/>
                <a:cs typeface="Arial" pitchFamily="34" charset="0"/>
              </a:rPr>
              <a:t>Wienkers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and Heath (</a:t>
            </a:r>
            <a:r>
              <a:rPr lang="en-CA" dirty="0">
                <a:latin typeface="Arial" pitchFamily="34" charset="0"/>
                <a:cs typeface="Arial" pitchFamily="34" charset="0"/>
              </a:rPr>
              <a:t>2005) Nat Rev Drug </a:t>
            </a:r>
            <a:r>
              <a:rPr lang="en-CA" dirty="0" err="1">
                <a:latin typeface="Arial" pitchFamily="34" charset="0"/>
                <a:cs typeface="Arial" pitchFamily="34" charset="0"/>
              </a:rPr>
              <a:t>Discov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. 4 </a:t>
            </a:r>
            <a:r>
              <a:rPr lang="en-CA" dirty="0">
                <a:latin typeface="Arial" pitchFamily="34" charset="0"/>
                <a:cs typeface="Arial" pitchFamily="34" charset="0"/>
              </a:rPr>
              <a:t>(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10) 825-33</a:t>
            </a:r>
            <a:endParaRPr lang="en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4" name="Rectangle 623"/>
          <p:cNvSpPr/>
          <p:nvPr/>
        </p:nvSpPr>
        <p:spPr>
          <a:xfrm>
            <a:off x="2576971" y="5313918"/>
            <a:ext cx="72062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>
                <a:latin typeface="Arial" pitchFamily="34" charset="0"/>
                <a:cs typeface="Arial" pitchFamily="34" charset="0"/>
              </a:rPr>
              <a:t>Does CKD impact hepatic drug metabolism?</a:t>
            </a:r>
            <a:endParaRPr lang="en-CA" dirty="0">
              <a:latin typeface="Arial" pitchFamily="34" charset="0"/>
              <a:cs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250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1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" dur="2000" fill="hold"/>
                                        <p:tgtEl>
                                          <p:spTgt spid="16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684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3067025"/>
              </p:ext>
            </p:extLst>
          </p:nvPr>
        </p:nvGraphicFramePr>
        <p:xfrm>
          <a:off x="457200" y="1481138"/>
          <a:ext cx="8229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/>
          <p:cNvSpPr/>
          <p:nvPr/>
        </p:nvSpPr>
        <p:spPr>
          <a:xfrm>
            <a:off x="1907705" y="5837402"/>
            <a:ext cx="72062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>
                <a:latin typeface="Arial" pitchFamily="34" charset="0"/>
                <a:cs typeface="Arial" pitchFamily="34" charset="0"/>
              </a:rPr>
              <a:t>Shimada et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al.  (1994) J</a:t>
            </a:r>
            <a:r>
              <a:rPr lang="en-CA" dirty="0">
                <a:latin typeface="Arial" pitchFamily="34" charset="0"/>
                <a:cs typeface="Arial" pitchFamily="34" charset="0"/>
              </a:rPr>
              <a:t>. </a:t>
            </a:r>
            <a:r>
              <a:rPr lang="en-CA" dirty="0" err="1">
                <a:latin typeface="Arial" pitchFamily="34" charset="0"/>
                <a:cs typeface="Arial" pitchFamily="34" charset="0"/>
              </a:rPr>
              <a:t>Pharmacol</a:t>
            </a:r>
            <a:r>
              <a:rPr lang="en-CA" dirty="0">
                <a:latin typeface="Arial" pitchFamily="34" charset="0"/>
                <a:cs typeface="Arial" pitchFamily="34" charset="0"/>
              </a:rPr>
              <a:t>. Exp.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Ther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. 270 </a:t>
            </a:r>
            <a:r>
              <a:rPr lang="en-CA" dirty="0">
                <a:latin typeface="Arial" pitchFamily="34" charset="0"/>
                <a:cs typeface="Arial" pitchFamily="34" charset="0"/>
              </a:rPr>
              <a:t>(1) 414-23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8273" y="93074"/>
            <a:ext cx="88108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3B1B70"/>
                </a:solidFill>
                <a:latin typeface="Arial" pitchFamily="34" charset="0"/>
                <a:cs typeface="Arial" pitchFamily="34" charset="0"/>
              </a:rPr>
              <a:t>Cytochrome</a:t>
            </a:r>
            <a:r>
              <a:rPr lang="en-US" sz="4400" b="1" dirty="0" smtClean="0">
                <a:solidFill>
                  <a:srgbClr val="3B1B70"/>
                </a:solidFill>
                <a:latin typeface="Arial" pitchFamily="34" charset="0"/>
                <a:cs typeface="Arial" pitchFamily="34" charset="0"/>
              </a:rPr>
              <a:t> P450 Mediated Drug Metabolism</a:t>
            </a:r>
            <a:endParaRPr lang="en-US" sz="4400" dirty="0">
              <a:solidFill>
                <a:srgbClr val="807F83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45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60" y="274638"/>
            <a:ext cx="8571340" cy="1143000"/>
          </a:xfrm>
        </p:spPr>
        <p:txBody>
          <a:bodyPr>
            <a:normAutofit fontScale="90000"/>
          </a:bodyPr>
          <a:lstStyle/>
          <a:p>
            <a:pPr marL="914400" lvl="1" indent="-514350" algn="ctr"/>
            <a:r>
              <a:rPr lang="en-US" sz="3200" b="1" dirty="0" smtClean="0">
                <a:solidFill>
                  <a:srgbClr val="4F2683"/>
                </a:solidFill>
                <a:latin typeface="+mj-lt"/>
              </a:rPr>
              <a:t>Nuclear Receptor and Epigenetic Changes in CYP3A and CYP2C Mediated Metabolism in CKD.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sz="2400" b="1" dirty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Hypothesis</a:t>
            </a:r>
          </a:p>
          <a:p>
            <a:pPr marL="0" indent="0" algn="just">
              <a:buNone/>
            </a:pPr>
            <a:r>
              <a:rPr lang="en-CA" sz="2400" dirty="0" smtClean="0">
                <a:latin typeface="Arial" pitchFamily="34" charset="0"/>
                <a:cs typeface="Arial" pitchFamily="34" charset="0"/>
              </a:rPr>
              <a:t>Altered </a:t>
            </a:r>
            <a:r>
              <a:rPr lang="en-CA" sz="2400" dirty="0">
                <a:latin typeface="Arial" pitchFamily="34" charset="0"/>
                <a:cs typeface="Arial" pitchFamily="34" charset="0"/>
              </a:rPr>
              <a:t>drug metabolism in CKD is secondary to decreased nuclear receptor binding to the CYP3A and CYP2C promoter </a:t>
            </a:r>
            <a:r>
              <a:rPr lang="en-CA" sz="2400" dirty="0" smtClean="0">
                <a:latin typeface="Arial" pitchFamily="34" charset="0"/>
                <a:cs typeface="Arial" pitchFamily="34" charset="0"/>
              </a:rPr>
              <a:t>which is </a:t>
            </a:r>
            <a:r>
              <a:rPr lang="en-CA" sz="2400" smtClean="0">
                <a:latin typeface="Arial" pitchFamily="34" charset="0"/>
                <a:cs typeface="Arial" pitchFamily="34" charset="0"/>
              </a:rPr>
              <a:t>associated with histone </a:t>
            </a:r>
            <a:r>
              <a:rPr lang="en-CA" sz="2400" dirty="0">
                <a:latin typeface="Arial" pitchFamily="34" charset="0"/>
                <a:cs typeface="Arial" pitchFamily="34" charset="0"/>
              </a:rPr>
              <a:t>modulation. </a:t>
            </a:r>
            <a:endParaRPr lang="en-CA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CA" sz="2400" b="1" dirty="0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Objective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CA" sz="2400" dirty="0">
                <a:latin typeface="Arial" pitchFamily="34" charset="0"/>
                <a:cs typeface="Arial" pitchFamily="34" charset="0"/>
              </a:rPr>
              <a:t>To determine </a:t>
            </a:r>
            <a:r>
              <a:rPr lang="en-CA" sz="2400" dirty="0" smtClean="0">
                <a:latin typeface="Arial" pitchFamily="34" charset="0"/>
                <a:cs typeface="Arial" pitchFamily="34" charset="0"/>
              </a:rPr>
              <a:t>nuclear receptor binding in CKD.</a:t>
            </a:r>
            <a:endParaRPr lang="en-CA" sz="2400" dirty="0">
              <a:latin typeface="Arial" pitchFamily="34" charset="0"/>
              <a:cs typeface="Arial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CA" sz="2400" dirty="0">
                <a:latin typeface="Arial" pitchFamily="34" charset="0"/>
                <a:cs typeface="Arial" pitchFamily="34" charset="0"/>
              </a:rPr>
              <a:t>To investigate the epigenetic modulation of hepatic drug metabolizing enzymes in CKD</a:t>
            </a:r>
            <a:r>
              <a:rPr lang="en-CA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CA" sz="2400" dirty="0" smtClean="0">
                <a:latin typeface="Arial" pitchFamily="34" charset="0"/>
                <a:cs typeface="Arial" pitchFamily="34" charset="0"/>
              </a:rPr>
              <a:t>To evaluate uremic toxins that may </a:t>
            </a:r>
            <a:r>
              <a:rPr lang="en-CA" sz="2400" dirty="0" err="1" smtClean="0">
                <a:latin typeface="Arial" pitchFamily="34" charset="0"/>
                <a:cs typeface="Arial" pitchFamily="34" charset="0"/>
              </a:rPr>
              <a:t>downregulate</a:t>
            </a:r>
            <a:r>
              <a:rPr lang="en-CA" sz="2400" dirty="0" smtClean="0">
                <a:latin typeface="Arial" pitchFamily="34" charset="0"/>
                <a:cs typeface="Arial" pitchFamily="34" charset="0"/>
              </a:rPr>
              <a:t> hepatic CYP3A.</a:t>
            </a:r>
            <a:endParaRPr lang="en-CA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 noChangeAspect="1"/>
          </p:cNvGrpSpPr>
          <p:nvPr/>
        </p:nvGrpSpPr>
        <p:grpSpPr bwMode="auto">
          <a:xfrm>
            <a:off x="1411107" y="2458109"/>
            <a:ext cx="6358336" cy="6079542"/>
            <a:chOff x="4464" y="1533"/>
            <a:chExt cx="762" cy="849"/>
          </a:xfrm>
          <a:solidFill>
            <a:srgbClr val="5174AA"/>
          </a:solidFill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4764" y="1576"/>
              <a:ext cx="330" cy="125"/>
            </a:xfrm>
            <a:custGeom>
              <a:avLst/>
              <a:gdLst>
                <a:gd name="T0" fmla="*/ 6 w 132"/>
                <a:gd name="T1" fmla="*/ 2 h 47"/>
                <a:gd name="T2" fmla="*/ 1 w 132"/>
                <a:gd name="T3" fmla="*/ 8 h 47"/>
                <a:gd name="T4" fmla="*/ 8 w 132"/>
                <a:gd name="T5" fmla="*/ 13 h 47"/>
                <a:gd name="T6" fmla="*/ 31 w 132"/>
                <a:gd name="T7" fmla="*/ 11 h 47"/>
                <a:gd name="T8" fmla="*/ 122 w 132"/>
                <a:gd name="T9" fmla="*/ 45 h 47"/>
                <a:gd name="T10" fmla="*/ 130 w 132"/>
                <a:gd name="T11" fmla="*/ 44 h 47"/>
                <a:gd name="T12" fmla="*/ 129 w 132"/>
                <a:gd name="T13" fmla="*/ 36 h 47"/>
                <a:gd name="T14" fmla="*/ 31 w 132"/>
                <a:gd name="T15" fmla="*/ 0 h 47"/>
                <a:gd name="T16" fmla="*/ 6 w 132"/>
                <a:gd name="T17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47">
                  <a:moveTo>
                    <a:pt x="6" y="2"/>
                  </a:moveTo>
                  <a:cubicBezTo>
                    <a:pt x="2" y="2"/>
                    <a:pt x="0" y="5"/>
                    <a:pt x="1" y="8"/>
                  </a:cubicBezTo>
                  <a:cubicBezTo>
                    <a:pt x="1" y="12"/>
                    <a:pt x="4" y="14"/>
                    <a:pt x="8" y="13"/>
                  </a:cubicBezTo>
                  <a:cubicBezTo>
                    <a:pt x="15" y="12"/>
                    <a:pt x="23" y="11"/>
                    <a:pt x="31" y="11"/>
                  </a:cubicBezTo>
                  <a:cubicBezTo>
                    <a:pt x="65" y="11"/>
                    <a:pt x="97" y="23"/>
                    <a:pt x="122" y="45"/>
                  </a:cubicBezTo>
                  <a:cubicBezTo>
                    <a:pt x="124" y="47"/>
                    <a:pt x="128" y="47"/>
                    <a:pt x="130" y="44"/>
                  </a:cubicBezTo>
                  <a:cubicBezTo>
                    <a:pt x="132" y="42"/>
                    <a:pt x="132" y="38"/>
                    <a:pt x="129" y="36"/>
                  </a:cubicBezTo>
                  <a:cubicBezTo>
                    <a:pt x="102" y="12"/>
                    <a:pt x="67" y="0"/>
                    <a:pt x="31" y="0"/>
                  </a:cubicBezTo>
                  <a:cubicBezTo>
                    <a:pt x="23" y="0"/>
                    <a:pt x="14" y="0"/>
                    <a:pt x="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5061" y="1736"/>
              <a:ext cx="158" cy="555"/>
            </a:xfrm>
            <a:custGeom>
              <a:avLst/>
              <a:gdLst>
                <a:gd name="T0" fmla="*/ 28 w 63"/>
                <a:gd name="T1" fmla="*/ 2 h 208"/>
                <a:gd name="T2" fmla="*/ 26 w 63"/>
                <a:gd name="T3" fmla="*/ 10 h 208"/>
                <a:gd name="T4" fmla="*/ 52 w 63"/>
                <a:gd name="T5" fmla="*/ 91 h 208"/>
                <a:gd name="T6" fmla="*/ 3 w 63"/>
                <a:gd name="T7" fmla="*/ 197 h 208"/>
                <a:gd name="T8" fmla="*/ 2 w 63"/>
                <a:gd name="T9" fmla="*/ 205 h 208"/>
                <a:gd name="T10" fmla="*/ 10 w 63"/>
                <a:gd name="T11" fmla="*/ 206 h 208"/>
                <a:gd name="T12" fmla="*/ 63 w 63"/>
                <a:gd name="T13" fmla="*/ 91 h 208"/>
                <a:gd name="T14" fmla="*/ 36 w 63"/>
                <a:gd name="T15" fmla="*/ 3 h 208"/>
                <a:gd name="T16" fmla="*/ 28 w 63"/>
                <a:gd name="T17" fmla="*/ 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208">
                  <a:moveTo>
                    <a:pt x="28" y="2"/>
                  </a:moveTo>
                  <a:cubicBezTo>
                    <a:pt x="25" y="4"/>
                    <a:pt x="24" y="8"/>
                    <a:pt x="26" y="10"/>
                  </a:cubicBezTo>
                  <a:cubicBezTo>
                    <a:pt x="43" y="34"/>
                    <a:pt x="52" y="62"/>
                    <a:pt x="52" y="91"/>
                  </a:cubicBezTo>
                  <a:cubicBezTo>
                    <a:pt x="52" y="131"/>
                    <a:pt x="34" y="170"/>
                    <a:pt x="3" y="197"/>
                  </a:cubicBezTo>
                  <a:cubicBezTo>
                    <a:pt x="0" y="199"/>
                    <a:pt x="0" y="202"/>
                    <a:pt x="2" y="205"/>
                  </a:cubicBezTo>
                  <a:cubicBezTo>
                    <a:pt x="4" y="207"/>
                    <a:pt x="8" y="208"/>
                    <a:pt x="10" y="206"/>
                  </a:cubicBezTo>
                  <a:cubicBezTo>
                    <a:pt x="44" y="177"/>
                    <a:pt x="63" y="135"/>
                    <a:pt x="63" y="91"/>
                  </a:cubicBezTo>
                  <a:cubicBezTo>
                    <a:pt x="63" y="59"/>
                    <a:pt x="54" y="29"/>
                    <a:pt x="36" y="3"/>
                  </a:cubicBezTo>
                  <a:cubicBezTo>
                    <a:pt x="34" y="1"/>
                    <a:pt x="30" y="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4684" y="2288"/>
              <a:ext cx="370" cy="94"/>
            </a:xfrm>
            <a:custGeom>
              <a:avLst/>
              <a:gdLst>
                <a:gd name="T0" fmla="*/ 138 w 148"/>
                <a:gd name="T1" fmla="*/ 1 h 35"/>
                <a:gd name="T2" fmla="*/ 63 w 148"/>
                <a:gd name="T3" fmla="*/ 23 h 35"/>
                <a:gd name="T4" fmla="*/ 9 w 148"/>
                <a:gd name="T5" fmla="*/ 12 h 35"/>
                <a:gd name="T6" fmla="*/ 1 w 148"/>
                <a:gd name="T7" fmla="*/ 15 h 35"/>
                <a:gd name="T8" fmla="*/ 4 w 148"/>
                <a:gd name="T9" fmla="*/ 23 h 35"/>
                <a:gd name="T10" fmla="*/ 63 w 148"/>
                <a:gd name="T11" fmla="*/ 35 h 35"/>
                <a:gd name="T12" fmla="*/ 144 w 148"/>
                <a:gd name="T13" fmla="*/ 11 h 35"/>
                <a:gd name="T14" fmla="*/ 146 w 148"/>
                <a:gd name="T15" fmla="*/ 3 h 35"/>
                <a:gd name="T16" fmla="*/ 138 w 148"/>
                <a:gd name="T17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35">
                  <a:moveTo>
                    <a:pt x="138" y="1"/>
                  </a:moveTo>
                  <a:cubicBezTo>
                    <a:pt x="115" y="16"/>
                    <a:pt x="90" y="23"/>
                    <a:pt x="63" y="23"/>
                  </a:cubicBezTo>
                  <a:cubicBezTo>
                    <a:pt x="44" y="23"/>
                    <a:pt x="26" y="19"/>
                    <a:pt x="9" y="12"/>
                  </a:cubicBezTo>
                  <a:cubicBezTo>
                    <a:pt x="6" y="11"/>
                    <a:pt x="3" y="12"/>
                    <a:pt x="1" y="15"/>
                  </a:cubicBezTo>
                  <a:cubicBezTo>
                    <a:pt x="0" y="18"/>
                    <a:pt x="1" y="22"/>
                    <a:pt x="4" y="23"/>
                  </a:cubicBezTo>
                  <a:cubicBezTo>
                    <a:pt x="23" y="31"/>
                    <a:pt x="43" y="35"/>
                    <a:pt x="63" y="35"/>
                  </a:cubicBezTo>
                  <a:cubicBezTo>
                    <a:pt x="92" y="35"/>
                    <a:pt x="120" y="27"/>
                    <a:pt x="144" y="11"/>
                  </a:cubicBezTo>
                  <a:cubicBezTo>
                    <a:pt x="147" y="10"/>
                    <a:pt x="148" y="6"/>
                    <a:pt x="146" y="3"/>
                  </a:cubicBezTo>
                  <a:cubicBezTo>
                    <a:pt x="144" y="1"/>
                    <a:pt x="140" y="0"/>
                    <a:pt x="13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494" y="2115"/>
              <a:ext cx="170" cy="208"/>
            </a:xfrm>
            <a:custGeom>
              <a:avLst/>
              <a:gdLst>
                <a:gd name="T0" fmla="*/ 4 w 68"/>
                <a:gd name="T1" fmla="*/ 2 h 78"/>
                <a:gd name="T2" fmla="*/ 1 w 68"/>
                <a:gd name="T3" fmla="*/ 9 h 78"/>
                <a:gd name="T4" fmla="*/ 58 w 68"/>
                <a:gd name="T5" fmla="*/ 76 h 78"/>
                <a:gd name="T6" fmla="*/ 66 w 68"/>
                <a:gd name="T7" fmla="*/ 74 h 78"/>
                <a:gd name="T8" fmla="*/ 65 w 68"/>
                <a:gd name="T9" fmla="*/ 66 h 78"/>
                <a:gd name="T10" fmla="*/ 11 w 68"/>
                <a:gd name="T11" fmla="*/ 5 h 78"/>
                <a:gd name="T12" fmla="*/ 4 w 68"/>
                <a:gd name="T13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78">
                  <a:moveTo>
                    <a:pt x="4" y="2"/>
                  </a:moveTo>
                  <a:cubicBezTo>
                    <a:pt x="1" y="3"/>
                    <a:pt x="0" y="6"/>
                    <a:pt x="1" y="9"/>
                  </a:cubicBezTo>
                  <a:cubicBezTo>
                    <a:pt x="13" y="37"/>
                    <a:pt x="33" y="60"/>
                    <a:pt x="58" y="76"/>
                  </a:cubicBezTo>
                  <a:cubicBezTo>
                    <a:pt x="61" y="78"/>
                    <a:pt x="65" y="77"/>
                    <a:pt x="66" y="74"/>
                  </a:cubicBezTo>
                  <a:cubicBezTo>
                    <a:pt x="68" y="72"/>
                    <a:pt x="67" y="68"/>
                    <a:pt x="65" y="66"/>
                  </a:cubicBezTo>
                  <a:cubicBezTo>
                    <a:pt x="41" y="51"/>
                    <a:pt x="23" y="30"/>
                    <a:pt x="11" y="5"/>
                  </a:cubicBezTo>
                  <a:cubicBezTo>
                    <a:pt x="10" y="2"/>
                    <a:pt x="7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4464" y="1595"/>
              <a:ext cx="278" cy="493"/>
            </a:xfrm>
            <a:custGeom>
              <a:avLst/>
              <a:gdLst>
                <a:gd name="T0" fmla="*/ 102 w 111"/>
                <a:gd name="T1" fmla="*/ 1 h 185"/>
                <a:gd name="T2" fmla="*/ 0 w 111"/>
                <a:gd name="T3" fmla="*/ 144 h 185"/>
                <a:gd name="T4" fmla="*/ 4 w 111"/>
                <a:gd name="T5" fmla="*/ 180 h 185"/>
                <a:gd name="T6" fmla="*/ 12 w 111"/>
                <a:gd name="T7" fmla="*/ 184 h 185"/>
                <a:gd name="T8" fmla="*/ 16 w 111"/>
                <a:gd name="T9" fmla="*/ 177 h 185"/>
                <a:gd name="T10" fmla="*/ 12 w 111"/>
                <a:gd name="T11" fmla="*/ 144 h 185"/>
                <a:gd name="T12" fmla="*/ 106 w 111"/>
                <a:gd name="T13" fmla="*/ 12 h 185"/>
                <a:gd name="T14" fmla="*/ 110 w 111"/>
                <a:gd name="T15" fmla="*/ 4 h 185"/>
                <a:gd name="T16" fmla="*/ 102 w 111"/>
                <a:gd name="T17" fmla="*/ 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85">
                  <a:moveTo>
                    <a:pt x="102" y="1"/>
                  </a:moveTo>
                  <a:cubicBezTo>
                    <a:pt x="41" y="22"/>
                    <a:pt x="0" y="79"/>
                    <a:pt x="0" y="144"/>
                  </a:cubicBezTo>
                  <a:cubicBezTo>
                    <a:pt x="0" y="156"/>
                    <a:pt x="2" y="168"/>
                    <a:pt x="4" y="180"/>
                  </a:cubicBezTo>
                  <a:cubicBezTo>
                    <a:pt x="5" y="183"/>
                    <a:pt x="8" y="185"/>
                    <a:pt x="12" y="184"/>
                  </a:cubicBezTo>
                  <a:cubicBezTo>
                    <a:pt x="15" y="183"/>
                    <a:pt x="17" y="180"/>
                    <a:pt x="16" y="177"/>
                  </a:cubicBezTo>
                  <a:cubicBezTo>
                    <a:pt x="13" y="166"/>
                    <a:pt x="12" y="155"/>
                    <a:pt x="12" y="144"/>
                  </a:cubicBezTo>
                  <a:cubicBezTo>
                    <a:pt x="12" y="84"/>
                    <a:pt x="50" y="31"/>
                    <a:pt x="106" y="12"/>
                  </a:cubicBezTo>
                  <a:cubicBezTo>
                    <a:pt x="109" y="11"/>
                    <a:pt x="111" y="7"/>
                    <a:pt x="110" y="4"/>
                  </a:cubicBezTo>
                  <a:cubicBezTo>
                    <a:pt x="109" y="1"/>
                    <a:pt x="105" y="0"/>
                    <a:pt x="10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689" y="2344"/>
              <a:ext cx="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4479" y="1571"/>
              <a:ext cx="712" cy="778"/>
            </a:xfrm>
            <a:custGeom>
              <a:avLst/>
              <a:gdLst>
                <a:gd name="T0" fmla="*/ 259 w 285"/>
                <a:gd name="T1" fmla="*/ 72 h 292"/>
                <a:gd name="T2" fmla="*/ 264 w 285"/>
                <a:gd name="T3" fmla="*/ 63 h 292"/>
                <a:gd name="T4" fmla="*/ 245 w 285"/>
                <a:gd name="T5" fmla="*/ 43 h 292"/>
                <a:gd name="T6" fmla="*/ 236 w 285"/>
                <a:gd name="T7" fmla="*/ 47 h 292"/>
                <a:gd name="T8" fmla="*/ 122 w 285"/>
                <a:gd name="T9" fmla="*/ 15 h 292"/>
                <a:gd name="T10" fmla="*/ 116 w 285"/>
                <a:gd name="T11" fmla="*/ 6 h 292"/>
                <a:gd name="T12" fmla="*/ 100 w 285"/>
                <a:gd name="T13" fmla="*/ 9 h 292"/>
                <a:gd name="T14" fmla="*/ 104 w 285"/>
                <a:gd name="T15" fmla="*/ 13 h 292"/>
                <a:gd name="T16" fmla="*/ 8 w 285"/>
                <a:gd name="T17" fmla="*/ 129 h 292"/>
                <a:gd name="T18" fmla="*/ 19 w 285"/>
                <a:gd name="T19" fmla="*/ 141 h 292"/>
                <a:gd name="T20" fmla="*/ 6 w 285"/>
                <a:gd name="T21" fmla="*/ 150 h 292"/>
                <a:gd name="T22" fmla="*/ 10 w 285"/>
                <a:gd name="T23" fmla="*/ 186 h 292"/>
                <a:gd name="T24" fmla="*/ 0 w 285"/>
                <a:gd name="T25" fmla="*/ 191 h 292"/>
                <a:gd name="T26" fmla="*/ 6 w 285"/>
                <a:gd name="T27" fmla="*/ 210 h 292"/>
                <a:gd name="T28" fmla="*/ 17 w 285"/>
                <a:gd name="T29" fmla="*/ 209 h 292"/>
                <a:gd name="T30" fmla="*/ 72 w 285"/>
                <a:gd name="T31" fmla="*/ 278 h 292"/>
                <a:gd name="T32" fmla="*/ 68 w 285"/>
                <a:gd name="T33" fmla="*/ 281 h 292"/>
                <a:gd name="T34" fmla="*/ 83 w 285"/>
                <a:gd name="T35" fmla="*/ 284 h 292"/>
                <a:gd name="T36" fmla="*/ 145 w 285"/>
                <a:gd name="T37" fmla="*/ 292 h 292"/>
                <a:gd name="T38" fmla="*/ 228 w 285"/>
                <a:gd name="T39" fmla="*/ 272 h 292"/>
                <a:gd name="T40" fmla="*/ 228 w 285"/>
                <a:gd name="T41" fmla="*/ 278 h 292"/>
                <a:gd name="T42" fmla="*/ 235 w 285"/>
                <a:gd name="T43" fmla="*/ 267 h 292"/>
                <a:gd name="T44" fmla="*/ 285 w 285"/>
                <a:gd name="T45" fmla="*/ 153 h 292"/>
                <a:gd name="T46" fmla="*/ 82 w 285"/>
                <a:gd name="T47" fmla="*/ 203 h 292"/>
                <a:gd name="T48" fmla="*/ 101 w 285"/>
                <a:gd name="T49" fmla="*/ 203 h 292"/>
                <a:gd name="T50" fmla="*/ 93 w 285"/>
                <a:gd name="T51" fmla="*/ 124 h 292"/>
                <a:gd name="T52" fmla="*/ 93 w 285"/>
                <a:gd name="T53" fmla="*/ 100 h 292"/>
                <a:gd name="T54" fmla="*/ 93 w 285"/>
                <a:gd name="T55" fmla="*/ 124 h 292"/>
                <a:gd name="T56" fmla="*/ 148 w 285"/>
                <a:gd name="T57" fmla="*/ 143 h 292"/>
                <a:gd name="T58" fmla="*/ 148 w 285"/>
                <a:gd name="T59" fmla="*/ 160 h 292"/>
                <a:gd name="T60" fmla="*/ 162 w 285"/>
                <a:gd name="T61" fmla="*/ 247 h 292"/>
                <a:gd name="T62" fmla="*/ 162 w 285"/>
                <a:gd name="T63" fmla="*/ 229 h 292"/>
                <a:gd name="T64" fmla="*/ 162 w 285"/>
                <a:gd name="T65" fmla="*/ 247 h 292"/>
                <a:gd name="T66" fmla="*/ 183 w 285"/>
                <a:gd name="T67" fmla="*/ 29 h 292"/>
                <a:gd name="T68" fmla="*/ 202 w 285"/>
                <a:gd name="T69" fmla="*/ 25 h 292"/>
                <a:gd name="T70" fmla="*/ 193 w 285"/>
                <a:gd name="T71" fmla="*/ 40 h 292"/>
                <a:gd name="T72" fmla="*/ 211 w 285"/>
                <a:gd name="T73" fmla="*/ 162 h 292"/>
                <a:gd name="T74" fmla="*/ 236 w 285"/>
                <a:gd name="T75" fmla="*/ 16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5" h="292">
                  <a:moveTo>
                    <a:pt x="285" y="153"/>
                  </a:moveTo>
                  <a:cubicBezTo>
                    <a:pt x="285" y="124"/>
                    <a:pt x="276" y="96"/>
                    <a:pt x="259" y="72"/>
                  </a:cubicBezTo>
                  <a:cubicBezTo>
                    <a:pt x="257" y="70"/>
                    <a:pt x="258" y="66"/>
                    <a:pt x="261" y="64"/>
                  </a:cubicBezTo>
                  <a:cubicBezTo>
                    <a:pt x="262" y="63"/>
                    <a:pt x="263" y="63"/>
                    <a:pt x="264" y="63"/>
                  </a:cubicBezTo>
                  <a:cubicBezTo>
                    <a:pt x="266" y="53"/>
                    <a:pt x="253" y="40"/>
                    <a:pt x="246" y="44"/>
                  </a:cubicBezTo>
                  <a:cubicBezTo>
                    <a:pt x="245" y="43"/>
                    <a:pt x="245" y="43"/>
                    <a:pt x="245" y="43"/>
                  </a:cubicBezTo>
                  <a:cubicBezTo>
                    <a:pt x="245" y="44"/>
                    <a:pt x="245" y="45"/>
                    <a:pt x="244" y="46"/>
                  </a:cubicBezTo>
                  <a:cubicBezTo>
                    <a:pt x="242" y="49"/>
                    <a:pt x="238" y="49"/>
                    <a:pt x="236" y="47"/>
                  </a:cubicBezTo>
                  <a:cubicBezTo>
                    <a:pt x="211" y="25"/>
                    <a:pt x="179" y="13"/>
                    <a:pt x="145" y="13"/>
                  </a:cubicBezTo>
                  <a:cubicBezTo>
                    <a:pt x="137" y="13"/>
                    <a:pt x="129" y="14"/>
                    <a:pt x="122" y="15"/>
                  </a:cubicBezTo>
                  <a:cubicBezTo>
                    <a:pt x="118" y="16"/>
                    <a:pt x="115" y="14"/>
                    <a:pt x="115" y="10"/>
                  </a:cubicBezTo>
                  <a:cubicBezTo>
                    <a:pt x="115" y="9"/>
                    <a:pt x="115" y="7"/>
                    <a:pt x="116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3" y="0"/>
                    <a:pt x="100" y="4"/>
                    <a:pt x="100" y="9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3" y="11"/>
                    <a:pt x="104" y="13"/>
                  </a:cubicBezTo>
                  <a:cubicBezTo>
                    <a:pt x="105" y="16"/>
                    <a:pt x="103" y="20"/>
                    <a:pt x="100" y="21"/>
                  </a:cubicBezTo>
                  <a:cubicBezTo>
                    <a:pt x="51" y="37"/>
                    <a:pt x="17" y="79"/>
                    <a:pt x="8" y="129"/>
                  </a:cubicBezTo>
                  <a:cubicBezTo>
                    <a:pt x="9" y="128"/>
                    <a:pt x="10" y="127"/>
                    <a:pt x="11" y="127"/>
                  </a:cubicBezTo>
                  <a:cubicBezTo>
                    <a:pt x="15" y="127"/>
                    <a:pt x="19" y="133"/>
                    <a:pt x="19" y="141"/>
                  </a:cubicBezTo>
                  <a:cubicBezTo>
                    <a:pt x="19" y="148"/>
                    <a:pt x="15" y="154"/>
                    <a:pt x="11" y="154"/>
                  </a:cubicBezTo>
                  <a:cubicBezTo>
                    <a:pt x="9" y="154"/>
                    <a:pt x="7" y="153"/>
                    <a:pt x="6" y="150"/>
                  </a:cubicBezTo>
                  <a:cubicBezTo>
                    <a:pt x="6" y="151"/>
                    <a:pt x="6" y="152"/>
                    <a:pt x="6" y="153"/>
                  </a:cubicBezTo>
                  <a:cubicBezTo>
                    <a:pt x="6" y="164"/>
                    <a:pt x="7" y="175"/>
                    <a:pt x="10" y="186"/>
                  </a:cubicBezTo>
                  <a:cubicBezTo>
                    <a:pt x="11" y="189"/>
                    <a:pt x="9" y="192"/>
                    <a:pt x="6" y="193"/>
                  </a:cubicBezTo>
                  <a:cubicBezTo>
                    <a:pt x="3" y="193"/>
                    <a:pt x="1" y="193"/>
                    <a:pt x="0" y="191"/>
                  </a:cubicBezTo>
                  <a:cubicBezTo>
                    <a:pt x="5" y="196"/>
                    <a:pt x="8" y="205"/>
                    <a:pt x="6" y="210"/>
                  </a:cubicBezTo>
                  <a:cubicBezTo>
                    <a:pt x="6" y="210"/>
                    <a:pt x="6" y="210"/>
                    <a:pt x="6" y="210"/>
                  </a:cubicBezTo>
                  <a:cubicBezTo>
                    <a:pt x="7" y="208"/>
                    <a:pt x="8" y="206"/>
                    <a:pt x="10" y="206"/>
                  </a:cubicBezTo>
                  <a:cubicBezTo>
                    <a:pt x="13" y="204"/>
                    <a:pt x="16" y="206"/>
                    <a:pt x="17" y="209"/>
                  </a:cubicBezTo>
                  <a:cubicBezTo>
                    <a:pt x="29" y="234"/>
                    <a:pt x="47" y="255"/>
                    <a:pt x="71" y="270"/>
                  </a:cubicBezTo>
                  <a:cubicBezTo>
                    <a:pt x="73" y="272"/>
                    <a:pt x="74" y="276"/>
                    <a:pt x="72" y="278"/>
                  </a:cubicBezTo>
                  <a:cubicBezTo>
                    <a:pt x="71" y="280"/>
                    <a:pt x="70" y="281"/>
                    <a:pt x="68" y="281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5" y="279"/>
                    <a:pt x="81" y="284"/>
                    <a:pt x="83" y="288"/>
                  </a:cubicBezTo>
                  <a:cubicBezTo>
                    <a:pt x="83" y="287"/>
                    <a:pt x="83" y="285"/>
                    <a:pt x="83" y="284"/>
                  </a:cubicBezTo>
                  <a:cubicBezTo>
                    <a:pt x="85" y="281"/>
                    <a:pt x="88" y="280"/>
                    <a:pt x="91" y="281"/>
                  </a:cubicBezTo>
                  <a:cubicBezTo>
                    <a:pt x="108" y="288"/>
                    <a:pt x="126" y="292"/>
                    <a:pt x="145" y="292"/>
                  </a:cubicBezTo>
                  <a:cubicBezTo>
                    <a:pt x="172" y="292"/>
                    <a:pt x="197" y="285"/>
                    <a:pt x="220" y="270"/>
                  </a:cubicBezTo>
                  <a:cubicBezTo>
                    <a:pt x="222" y="269"/>
                    <a:pt x="226" y="270"/>
                    <a:pt x="228" y="272"/>
                  </a:cubicBezTo>
                  <a:cubicBezTo>
                    <a:pt x="229" y="274"/>
                    <a:pt x="229" y="277"/>
                    <a:pt x="228" y="279"/>
                  </a:cubicBezTo>
                  <a:cubicBezTo>
                    <a:pt x="228" y="278"/>
                    <a:pt x="228" y="278"/>
                    <a:pt x="228" y="278"/>
                  </a:cubicBezTo>
                  <a:cubicBezTo>
                    <a:pt x="230" y="273"/>
                    <a:pt x="235" y="270"/>
                    <a:pt x="239" y="269"/>
                  </a:cubicBezTo>
                  <a:cubicBezTo>
                    <a:pt x="237" y="269"/>
                    <a:pt x="236" y="268"/>
                    <a:pt x="235" y="267"/>
                  </a:cubicBezTo>
                  <a:cubicBezTo>
                    <a:pt x="233" y="264"/>
                    <a:pt x="233" y="261"/>
                    <a:pt x="236" y="259"/>
                  </a:cubicBezTo>
                  <a:cubicBezTo>
                    <a:pt x="267" y="232"/>
                    <a:pt x="285" y="193"/>
                    <a:pt x="285" y="153"/>
                  </a:cubicBezTo>
                  <a:close/>
                  <a:moveTo>
                    <a:pt x="92" y="214"/>
                  </a:moveTo>
                  <a:cubicBezTo>
                    <a:pt x="86" y="214"/>
                    <a:pt x="82" y="209"/>
                    <a:pt x="82" y="203"/>
                  </a:cubicBezTo>
                  <a:cubicBezTo>
                    <a:pt x="82" y="197"/>
                    <a:pt x="86" y="193"/>
                    <a:pt x="92" y="193"/>
                  </a:cubicBezTo>
                  <a:cubicBezTo>
                    <a:pt x="97" y="193"/>
                    <a:pt x="101" y="197"/>
                    <a:pt x="101" y="203"/>
                  </a:cubicBezTo>
                  <a:cubicBezTo>
                    <a:pt x="101" y="209"/>
                    <a:pt x="97" y="214"/>
                    <a:pt x="92" y="214"/>
                  </a:cubicBezTo>
                  <a:close/>
                  <a:moveTo>
                    <a:pt x="93" y="124"/>
                  </a:moveTo>
                  <a:cubicBezTo>
                    <a:pt x="87" y="124"/>
                    <a:pt x="82" y="119"/>
                    <a:pt x="82" y="112"/>
                  </a:cubicBezTo>
                  <a:cubicBezTo>
                    <a:pt x="82" y="106"/>
                    <a:pt x="87" y="100"/>
                    <a:pt x="93" y="100"/>
                  </a:cubicBezTo>
                  <a:cubicBezTo>
                    <a:pt x="99" y="100"/>
                    <a:pt x="104" y="106"/>
                    <a:pt x="104" y="112"/>
                  </a:cubicBezTo>
                  <a:cubicBezTo>
                    <a:pt x="104" y="119"/>
                    <a:pt x="99" y="124"/>
                    <a:pt x="93" y="124"/>
                  </a:cubicBezTo>
                  <a:close/>
                  <a:moveTo>
                    <a:pt x="140" y="151"/>
                  </a:moveTo>
                  <a:cubicBezTo>
                    <a:pt x="140" y="147"/>
                    <a:pt x="144" y="143"/>
                    <a:pt x="148" y="143"/>
                  </a:cubicBezTo>
                  <a:cubicBezTo>
                    <a:pt x="153" y="143"/>
                    <a:pt x="156" y="147"/>
                    <a:pt x="156" y="151"/>
                  </a:cubicBezTo>
                  <a:cubicBezTo>
                    <a:pt x="156" y="156"/>
                    <a:pt x="153" y="160"/>
                    <a:pt x="148" y="160"/>
                  </a:cubicBezTo>
                  <a:cubicBezTo>
                    <a:pt x="144" y="160"/>
                    <a:pt x="140" y="156"/>
                    <a:pt x="140" y="151"/>
                  </a:cubicBezTo>
                  <a:close/>
                  <a:moveTo>
                    <a:pt x="162" y="247"/>
                  </a:moveTo>
                  <a:cubicBezTo>
                    <a:pt x="156" y="247"/>
                    <a:pt x="151" y="243"/>
                    <a:pt x="151" y="238"/>
                  </a:cubicBezTo>
                  <a:cubicBezTo>
                    <a:pt x="151" y="233"/>
                    <a:pt x="156" y="229"/>
                    <a:pt x="162" y="229"/>
                  </a:cubicBezTo>
                  <a:cubicBezTo>
                    <a:pt x="167" y="229"/>
                    <a:pt x="172" y="233"/>
                    <a:pt x="172" y="238"/>
                  </a:cubicBezTo>
                  <a:cubicBezTo>
                    <a:pt x="172" y="243"/>
                    <a:pt x="167" y="247"/>
                    <a:pt x="162" y="247"/>
                  </a:cubicBezTo>
                  <a:close/>
                  <a:moveTo>
                    <a:pt x="193" y="40"/>
                  </a:moveTo>
                  <a:cubicBezTo>
                    <a:pt x="187" y="40"/>
                    <a:pt x="183" y="35"/>
                    <a:pt x="183" y="29"/>
                  </a:cubicBezTo>
                  <a:cubicBezTo>
                    <a:pt x="183" y="25"/>
                    <a:pt x="185" y="22"/>
                    <a:pt x="188" y="20"/>
                  </a:cubicBezTo>
                  <a:cubicBezTo>
                    <a:pt x="192" y="21"/>
                    <a:pt x="197" y="23"/>
                    <a:pt x="202" y="25"/>
                  </a:cubicBezTo>
                  <a:cubicBezTo>
                    <a:pt x="202" y="26"/>
                    <a:pt x="202" y="28"/>
                    <a:pt x="202" y="29"/>
                  </a:cubicBezTo>
                  <a:cubicBezTo>
                    <a:pt x="202" y="35"/>
                    <a:pt x="198" y="40"/>
                    <a:pt x="193" y="40"/>
                  </a:cubicBezTo>
                  <a:close/>
                  <a:moveTo>
                    <a:pt x="224" y="176"/>
                  </a:moveTo>
                  <a:cubicBezTo>
                    <a:pt x="217" y="176"/>
                    <a:pt x="211" y="170"/>
                    <a:pt x="211" y="162"/>
                  </a:cubicBezTo>
                  <a:cubicBezTo>
                    <a:pt x="211" y="154"/>
                    <a:pt x="217" y="147"/>
                    <a:pt x="224" y="147"/>
                  </a:cubicBezTo>
                  <a:cubicBezTo>
                    <a:pt x="231" y="147"/>
                    <a:pt x="236" y="154"/>
                    <a:pt x="236" y="162"/>
                  </a:cubicBezTo>
                  <a:cubicBezTo>
                    <a:pt x="236" y="170"/>
                    <a:pt x="231" y="176"/>
                    <a:pt x="224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4479" y="1571"/>
              <a:ext cx="712" cy="778"/>
            </a:xfrm>
            <a:custGeom>
              <a:avLst/>
              <a:gdLst>
                <a:gd name="T0" fmla="*/ 259 w 285"/>
                <a:gd name="T1" fmla="*/ 72 h 292"/>
                <a:gd name="T2" fmla="*/ 261 w 285"/>
                <a:gd name="T3" fmla="*/ 64 h 292"/>
                <a:gd name="T4" fmla="*/ 264 w 285"/>
                <a:gd name="T5" fmla="*/ 63 h 292"/>
                <a:gd name="T6" fmla="*/ 246 w 285"/>
                <a:gd name="T7" fmla="*/ 44 h 292"/>
                <a:gd name="T8" fmla="*/ 245 w 285"/>
                <a:gd name="T9" fmla="*/ 43 h 292"/>
                <a:gd name="T10" fmla="*/ 244 w 285"/>
                <a:gd name="T11" fmla="*/ 46 h 292"/>
                <a:gd name="T12" fmla="*/ 236 w 285"/>
                <a:gd name="T13" fmla="*/ 47 h 292"/>
                <a:gd name="T14" fmla="*/ 145 w 285"/>
                <a:gd name="T15" fmla="*/ 13 h 292"/>
                <a:gd name="T16" fmla="*/ 122 w 285"/>
                <a:gd name="T17" fmla="*/ 15 h 292"/>
                <a:gd name="T18" fmla="*/ 115 w 285"/>
                <a:gd name="T19" fmla="*/ 10 h 292"/>
                <a:gd name="T20" fmla="*/ 116 w 285"/>
                <a:gd name="T21" fmla="*/ 6 h 292"/>
                <a:gd name="T22" fmla="*/ 116 w 285"/>
                <a:gd name="T23" fmla="*/ 6 h 292"/>
                <a:gd name="T24" fmla="*/ 100 w 285"/>
                <a:gd name="T25" fmla="*/ 9 h 292"/>
                <a:gd name="T26" fmla="*/ 100 w 285"/>
                <a:gd name="T27" fmla="*/ 10 h 292"/>
                <a:gd name="T28" fmla="*/ 104 w 285"/>
                <a:gd name="T29" fmla="*/ 13 h 292"/>
                <a:gd name="T30" fmla="*/ 100 w 285"/>
                <a:gd name="T31" fmla="*/ 21 h 292"/>
                <a:gd name="T32" fmla="*/ 8 w 285"/>
                <a:gd name="T33" fmla="*/ 129 h 292"/>
                <a:gd name="T34" fmla="*/ 11 w 285"/>
                <a:gd name="T35" fmla="*/ 127 h 292"/>
                <a:gd name="T36" fmla="*/ 19 w 285"/>
                <a:gd name="T37" fmla="*/ 141 h 292"/>
                <a:gd name="T38" fmla="*/ 11 w 285"/>
                <a:gd name="T39" fmla="*/ 154 h 292"/>
                <a:gd name="T40" fmla="*/ 6 w 285"/>
                <a:gd name="T41" fmla="*/ 150 h 292"/>
                <a:gd name="T42" fmla="*/ 6 w 285"/>
                <a:gd name="T43" fmla="*/ 153 h 292"/>
                <a:gd name="T44" fmla="*/ 10 w 285"/>
                <a:gd name="T45" fmla="*/ 186 h 292"/>
                <a:gd name="T46" fmla="*/ 6 w 285"/>
                <a:gd name="T47" fmla="*/ 193 h 292"/>
                <a:gd name="T48" fmla="*/ 0 w 285"/>
                <a:gd name="T49" fmla="*/ 191 h 292"/>
                <a:gd name="T50" fmla="*/ 6 w 285"/>
                <a:gd name="T51" fmla="*/ 210 h 292"/>
                <a:gd name="T52" fmla="*/ 6 w 285"/>
                <a:gd name="T53" fmla="*/ 210 h 292"/>
                <a:gd name="T54" fmla="*/ 10 w 285"/>
                <a:gd name="T55" fmla="*/ 206 h 292"/>
                <a:gd name="T56" fmla="*/ 17 w 285"/>
                <a:gd name="T57" fmla="*/ 209 h 292"/>
                <a:gd name="T58" fmla="*/ 71 w 285"/>
                <a:gd name="T59" fmla="*/ 270 h 292"/>
                <a:gd name="T60" fmla="*/ 72 w 285"/>
                <a:gd name="T61" fmla="*/ 278 h 292"/>
                <a:gd name="T62" fmla="*/ 68 w 285"/>
                <a:gd name="T63" fmla="*/ 281 h 292"/>
                <a:gd name="T64" fmla="*/ 68 w 285"/>
                <a:gd name="T65" fmla="*/ 281 h 292"/>
                <a:gd name="T66" fmla="*/ 83 w 285"/>
                <a:gd name="T67" fmla="*/ 288 h 292"/>
                <a:gd name="T68" fmla="*/ 83 w 285"/>
                <a:gd name="T69" fmla="*/ 284 h 292"/>
                <a:gd name="T70" fmla="*/ 91 w 285"/>
                <a:gd name="T71" fmla="*/ 281 h 292"/>
                <a:gd name="T72" fmla="*/ 145 w 285"/>
                <a:gd name="T73" fmla="*/ 292 h 292"/>
                <a:gd name="T74" fmla="*/ 193 w 285"/>
                <a:gd name="T75" fmla="*/ 283 h 292"/>
                <a:gd name="T76" fmla="*/ 164 w 285"/>
                <a:gd name="T77" fmla="*/ 287 h 292"/>
                <a:gd name="T78" fmla="*/ 45 w 285"/>
                <a:gd name="T79" fmla="*/ 168 h 292"/>
                <a:gd name="T80" fmla="*/ 164 w 285"/>
                <a:gd name="T81" fmla="*/ 48 h 292"/>
                <a:gd name="T82" fmla="*/ 284 w 285"/>
                <a:gd name="T83" fmla="*/ 167 h 292"/>
                <a:gd name="T84" fmla="*/ 285 w 285"/>
                <a:gd name="T85" fmla="*/ 153 h 292"/>
                <a:gd name="T86" fmla="*/ 259 w 285"/>
                <a:gd name="T87" fmla="*/ 72 h 292"/>
                <a:gd name="T88" fmla="*/ 193 w 285"/>
                <a:gd name="T89" fmla="*/ 40 h 292"/>
                <a:gd name="T90" fmla="*/ 183 w 285"/>
                <a:gd name="T91" fmla="*/ 29 h 292"/>
                <a:gd name="T92" fmla="*/ 188 w 285"/>
                <a:gd name="T93" fmla="*/ 20 h 292"/>
                <a:gd name="T94" fmla="*/ 202 w 285"/>
                <a:gd name="T95" fmla="*/ 25 h 292"/>
                <a:gd name="T96" fmla="*/ 202 w 285"/>
                <a:gd name="T97" fmla="*/ 29 h 292"/>
                <a:gd name="T98" fmla="*/ 193 w 285"/>
                <a:gd name="T99" fmla="*/ 4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5" h="292">
                  <a:moveTo>
                    <a:pt x="259" y="72"/>
                  </a:moveTo>
                  <a:cubicBezTo>
                    <a:pt x="257" y="70"/>
                    <a:pt x="258" y="66"/>
                    <a:pt x="261" y="64"/>
                  </a:cubicBezTo>
                  <a:cubicBezTo>
                    <a:pt x="262" y="63"/>
                    <a:pt x="263" y="63"/>
                    <a:pt x="264" y="63"/>
                  </a:cubicBezTo>
                  <a:cubicBezTo>
                    <a:pt x="266" y="53"/>
                    <a:pt x="253" y="40"/>
                    <a:pt x="246" y="44"/>
                  </a:cubicBezTo>
                  <a:cubicBezTo>
                    <a:pt x="245" y="43"/>
                    <a:pt x="245" y="43"/>
                    <a:pt x="245" y="43"/>
                  </a:cubicBezTo>
                  <a:cubicBezTo>
                    <a:pt x="245" y="44"/>
                    <a:pt x="245" y="45"/>
                    <a:pt x="244" y="46"/>
                  </a:cubicBezTo>
                  <a:cubicBezTo>
                    <a:pt x="242" y="49"/>
                    <a:pt x="238" y="49"/>
                    <a:pt x="236" y="47"/>
                  </a:cubicBezTo>
                  <a:cubicBezTo>
                    <a:pt x="211" y="25"/>
                    <a:pt x="179" y="13"/>
                    <a:pt x="145" y="13"/>
                  </a:cubicBezTo>
                  <a:cubicBezTo>
                    <a:pt x="137" y="13"/>
                    <a:pt x="129" y="14"/>
                    <a:pt x="122" y="15"/>
                  </a:cubicBezTo>
                  <a:cubicBezTo>
                    <a:pt x="118" y="16"/>
                    <a:pt x="115" y="14"/>
                    <a:pt x="115" y="10"/>
                  </a:cubicBezTo>
                  <a:cubicBezTo>
                    <a:pt x="115" y="9"/>
                    <a:pt x="115" y="7"/>
                    <a:pt x="116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3" y="0"/>
                    <a:pt x="100" y="4"/>
                    <a:pt x="100" y="9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3" y="11"/>
                    <a:pt x="104" y="13"/>
                  </a:cubicBezTo>
                  <a:cubicBezTo>
                    <a:pt x="105" y="16"/>
                    <a:pt x="103" y="20"/>
                    <a:pt x="100" y="21"/>
                  </a:cubicBezTo>
                  <a:cubicBezTo>
                    <a:pt x="51" y="37"/>
                    <a:pt x="17" y="79"/>
                    <a:pt x="8" y="129"/>
                  </a:cubicBezTo>
                  <a:cubicBezTo>
                    <a:pt x="9" y="128"/>
                    <a:pt x="10" y="127"/>
                    <a:pt x="11" y="127"/>
                  </a:cubicBezTo>
                  <a:cubicBezTo>
                    <a:pt x="15" y="127"/>
                    <a:pt x="19" y="133"/>
                    <a:pt x="19" y="141"/>
                  </a:cubicBezTo>
                  <a:cubicBezTo>
                    <a:pt x="19" y="148"/>
                    <a:pt x="15" y="154"/>
                    <a:pt x="11" y="154"/>
                  </a:cubicBezTo>
                  <a:cubicBezTo>
                    <a:pt x="9" y="154"/>
                    <a:pt x="7" y="153"/>
                    <a:pt x="6" y="150"/>
                  </a:cubicBezTo>
                  <a:cubicBezTo>
                    <a:pt x="6" y="151"/>
                    <a:pt x="6" y="152"/>
                    <a:pt x="6" y="153"/>
                  </a:cubicBezTo>
                  <a:cubicBezTo>
                    <a:pt x="6" y="164"/>
                    <a:pt x="7" y="175"/>
                    <a:pt x="10" y="186"/>
                  </a:cubicBezTo>
                  <a:cubicBezTo>
                    <a:pt x="11" y="189"/>
                    <a:pt x="9" y="192"/>
                    <a:pt x="6" y="193"/>
                  </a:cubicBezTo>
                  <a:cubicBezTo>
                    <a:pt x="3" y="193"/>
                    <a:pt x="1" y="193"/>
                    <a:pt x="0" y="191"/>
                  </a:cubicBezTo>
                  <a:cubicBezTo>
                    <a:pt x="5" y="196"/>
                    <a:pt x="8" y="205"/>
                    <a:pt x="6" y="210"/>
                  </a:cubicBezTo>
                  <a:cubicBezTo>
                    <a:pt x="6" y="210"/>
                    <a:pt x="6" y="210"/>
                    <a:pt x="6" y="210"/>
                  </a:cubicBezTo>
                  <a:cubicBezTo>
                    <a:pt x="7" y="208"/>
                    <a:pt x="8" y="206"/>
                    <a:pt x="10" y="206"/>
                  </a:cubicBezTo>
                  <a:cubicBezTo>
                    <a:pt x="13" y="204"/>
                    <a:pt x="16" y="206"/>
                    <a:pt x="17" y="209"/>
                  </a:cubicBezTo>
                  <a:cubicBezTo>
                    <a:pt x="29" y="234"/>
                    <a:pt x="47" y="255"/>
                    <a:pt x="71" y="270"/>
                  </a:cubicBezTo>
                  <a:cubicBezTo>
                    <a:pt x="73" y="272"/>
                    <a:pt x="74" y="276"/>
                    <a:pt x="72" y="278"/>
                  </a:cubicBezTo>
                  <a:cubicBezTo>
                    <a:pt x="71" y="280"/>
                    <a:pt x="70" y="281"/>
                    <a:pt x="68" y="281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5" y="279"/>
                    <a:pt x="81" y="284"/>
                    <a:pt x="83" y="288"/>
                  </a:cubicBezTo>
                  <a:cubicBezTo>
                    <a:pt x="83" y="287"/>
                    <a:pt x="83" y="285"/>
                    <a:pt x="83" y="284"/>
                  </a:cubicBezTo>
                  <a:cubicBezTo>
                    <a:pt x="85" y="281"/>
                    <a:pt x="88" y="280"/>
                    <a:pt x="91" y="281"/>
                  </a:cubicBezTo>
                  <a:cubicBezTo>
                    <a:pt x="108" y="288"/>
                    <a:pt x="126" y="292"/>
                    <a:pt x="145" y="292"/>
                  </a:cubicBezTo>
                  <a:cubicBezTo>
                    <a:pt x="162" y="292"/>
                    <a:pt x="178" y="289"/>
                    <a:pt x="193" y="283"/>
                  </a:cubicBezTo>
                  <a:cubicBezTo>
                    <a:pt x="184" y="286"/>
                    <a:pt x="174" y="287"/>
                    <a:pt x="164" y="287"/>
                  </a:cubicBezTo>
                  <a:cubicBezTo>
                    <a:pt x="98" y="287"/>
                    <a:pt x="45" y="234"/>
                    <a:pt x="45" y="168"/>
                  </a:cubicBezTo>
                  <a:cubicBezTo>
                    <a:pt x="45" y="102"/>
                    <a:pt x="98" y="48"/>
                    <a:pt x="164" y="48"/>
                  </a:cubicBezTo>
                  <a:cubicBezTo>
                    <a:pt x="230" y="48"/>
                    <a:pt x="284" y="101"/>
                    <a:pt x="284" y="167"/>
                  </a:cubicBezTo>
                  <a:cubicBezTo>
                    <a:pt x="284" y="162"/>
                    <a:pt x="285" y="158"/>
                    <a:pt x="285" y="153"/>
                  </a:cubicBezTo>
                  <a:cubicBezTo>
                    <a:pt x="285" y="124"/>
                    <a:pt x="276" y="96"/>
                    <a:pt x="259" y="72"/>
                  </a:cubicBezTo>
                  <a:close/>
                  <a:moveTo>
                    <a:pt x="193" y="40"/>
                  </a:moveTo>
                  <a:cubicBezTo>
                    <a:pt x="187" y="40"/>
                    <a:pt x="183" y="35"/>
                    <a:pt x="183" y="29"/>
                  </a:cubicBezTo>
                  <a:cubicBezTo>
                    <a:pt x="183" y="25"/>
                    <a:pt x="185" y="22"/>
                    <a:pt x="188" y="20"/>
                  </a:cubicBezTo>
                  <a:cubicBezTo>
                    <a:pt x="192" y="21"/>
                    <a:pt x="197" y="23"/>
                    <a:pt x="202" y="25"/>
                  </a:cubicBezTo>
                  <a:cubicBezTo>
                    <a:pt x="202" y="26"/>
                    <a:pt x="202" y="28"/>
                    <a:pt x="202" y="29"/>
                  </a:cubicBezTo>
                  <a:cubicBezTo>
                    <a:pt x="202" y="35"/>
                    <a:pt x="198" y="40"/>
                    <a:pt x="193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689" y="2344"/>
              <a:ext cx="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4479" y="1571"/>
              <a:ext cx="712" cy="778"/>
            </a:xfrm>
            <a:custGeom>
              <a:avLst/>
              <a:gdLst>
                <a:gd name="T0" fmla="*/ 259 w 285"/>
                <a:gd name="T1" fmla="*/ 72 h 292"/>
                <a:gd name="T2" fmla="*/ 264 w 285"/>
                <a:gd name="T3" fmla="*/ 63 h 292"/>
                <a:gd name="T4" fmla="*/ 245 w 285"/>
                <a:gd name="T5" fmla="*/ 43 h 292"/>
                <a:gd name="T6" fmla="*/ 236 w 285"/>
                <a:gd name="T7" fmla="*/ 47 h 292"/>
                <a:gd name="T8" fmla="*/ 122 w 285"/>
                <a:gd name="T9" fmla="*/ 15 h 292"/>
                <a:gd name="T10" fmla="*/ 116 w 285"/>
                <a:gd name="T11" fmla="*/ 6 h 292"/>
                <a:gd name="T12" fmla="*/ 100 w 285"/>
                <a:gd name="T13" fmla="*/ 9 h 292"/>
                <a:gd name="T14" fmla="*/ 104 w 285"/>
                <a:gd name="T15" fmla="*/ 13 h 292"/>
                <a:gd name="T16" fmla="*/ 8 w 285"/>
                <a:gd name="T17" fmla="*/ 129 h 292"/>
                <a:gd name="T18" fmla="*/ 19 w 285"/>
                <a:gd name="T19" fmla="*/ 141 h 292"/>
                <a:gd name="T20" fmla="*/ 6 w 285"/>
                <a:gd name="T21" fmla="*/ 150 h 292"/>
                <a:gd name="T22" fmla="*/ 10 w 285"/>
                <a:gd name="T23" fmla="*/ 186 h 292"/>
                <a:gd name="T24" fmla="*/ 0 w 285"/>
                <a:gd name="T25" fmla="*/ 191 h 292"/>
                <a:gd name="T26" fmla="*/ 6 w 285"/>
                <a:gd name="T27" fmla="*/ 210 h 292"/>
                <a:gd name="T28" fmla="*/ 17 w 285"/>
                <a:gd name="T29" fmla="*/ 209 h 292"/>
                <a:gd name="T30" fmla="*/ 72 w 285"/>
                <a:gd name="T31" fmla="*/ 278 h 292"/>
                <a:gd name="T32" fmla="*/ 68 w 285"/>
                <a:gd name="T33" fmla="*/ 281 h 292"/>
                <a:gd name="T34" fmla="*/ 83 w 285"/>
                <a:gd name="T35" fmla="*/ 284 h 292"/>
                <a:gd name="T36" fmla="*/ 145 w 285"/>
                <a:gd name="T37" fmla="*/ 292 h 292"/>
                <a:gd name="T38" fmla="*/ 228 w 285"/>
                <a:gd name="T39" fmla="*/ 272 h 292"/>
                <a:gd name="T40" fmla="*/ 228 w 285"/>
                <a:gd name="T41" fmla="*/ 278 h 292"/>
                <a:gd name="T42" fmla="*/ 235 w 285"/>
                <a:gd name="T43" fmla="*/ 267 h 292"/>
                <a:gd name="T44" fmla="*/ 285 w 285"/>
                <a:gd name="T45" fmla="*/ 153 h 292"/>
                <a:gd name="T46" fmla="*/ 82 w 285"/>
                <a:gd name="T47" fmla="*/ 203 h 292"/>
                <a:gd name="T48" fmla="*/ 101 w 285"/>
                <a:gd name="T49" fmla="*/ 203 h 292"/>
                <a:gd name="T50" fmla="*/ 93 w 285"/>
                <a:gd name="T51" fmla="*/ 124 h 292"/>
                <a:gd name="T52" fmla="*/ 93 w 285"/>
                <a:gd name="T53" fmla="*/ 100 h 292"/>
                <a:gd name="T54" fmla="*/ 93 w 285"/>
                <a:gd name="T55" fmla="*/ 124 h 292"/>
                <a:gd name="T56" fmla="*/ 148 w 285"/>
                <a:gd name="T57" fmla="*/ 143 h 292"/>
                <a:gd name="T58" fmla="*/ 148 w 285"/>
                <a:gd name="T59" fmla="*/ 160 h 292"/>
                <a:gd name="T60" fmla="*/ 162 w 285"/>
                <a:gd name="T61" fmla="*/ 247 h 292"/>
                <a:gd name="T62" fmla="*/ 162 w 285"/>
                <a:gd name="T63" fmla="*/ 229 h 292"/>
                <a:gd name="T64" fmla="*/ 162 w 285"/>
                <a:gd name="T65" fmla="*/ 247 h 292"/>
                <a:gd name="T66" fmla="*/ 183 w 285"/>
                <a:gd name="T67" fmla="*/ 29 h 292"/>
                <a:gd name="T68" fmla="*/ 202 w 285"/>
                <a:gd name="T69" fmla="*/ 25 h 292"/>
                <a:gd name="T70" fmla="*/ 193 w 285"/>
                <a:gd name="T71" fmla="*/ 40 h 292"/>
                <a:gd name="T72" fmla="*/ 211 w 285"/>
                <a:gd name="T73" fmla="*/ 162 h 292"/>
                <a:gd name="T74" fmla="*/ 236 w 285"/>
                <a:gd name="T75" fmla="*/ 16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5" h="292">
                  <a:moveTo>
                    <a:pt x="285" y="153"/>
                  </a:moveTo>
                  <a:cubicBezTo>
                    <a:pt x="285" y="124"/>
                    <a:pt x="276" y="96"/>
                    <a:pt x="259" y="72"/>
                  </a:cubicBezTo>
                  <a:cubicBezTo>
                    <a:pt x="257" y="70"/>
                    <a:pt x="258" y="66"/>
                    <a:pt x="261" y="64"/>
                  </a:cubicBezTo>
                  <a:cubicBezTo>
                    <a:pt x="262" y="63"/>
                    <a:pt x="263" y="63"/>
                    <a:pt x="264" y="63"/>
                  </a:cubicBezTo>
                  <a:cubicBezTo>
                    <a:pt x="266" y="53"/>
                    <a:pt x="253" y="40"/>
                    <a:pt x="246" y="44"/>
                  </a:cubicBezTo>
                  <a:cubicBezTo>
                    <a:pt x="245" y="43"/>
                    <a:pt x="245" y="43"/>
                    <a:pt x="245" y="43"/>
                  </a:cubicBezTo>
                  <a:cubicBezTo>
                    <a:pt x="245" y="44"/>
                    <a:pt x="245" y="45"/>
                    <a:pt x="244" y="46"/>
                  </a:cubicBezTo>
                  <a:cubicBezTo>
                    <a:pt x="242" y="49"/>
                    <a:pt x="238" y="49"/>
                    <a:pt x="236" y="47"/>
                  </a:cubicBezTo>
                  <a:cubicBezTo>
                    <a:pt x="211" y="25"/>
                    <a:pt x="179" y="13"/>
                    <a:pt x="145" y="13"/>
                  </a:cubicBezTo>
                  <a:cubicBezTo>
                    <a:pt x="137" y="13"/>
                    <a:pt x="129" y="14"/>
                    <a:pt x="122" y="15"/>
                  </a:cubicBezTo>
                  <a:cubicBezTo>
                    <a:pt x="118" y="16"/>
                    <a:pt x="115" y="14"/>
                    <a:pt x="115" y="10"/>
                  </a:cubicBezTo>
                  <a:cubicBezTo>
                    <a:pt x="115" y="9"/>
                    <a:pt x="115" y="7"/>
                    <a:pt x="116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3" y="0"/>
                    <a:pt x="100" y="4"/>
                    <a:pt x="100" y="9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3" y="11"/>
                    <a:pt x="104" y="13"/>
                  </a:cubicBezTo>
                  <a:cubicBezTo>
                    <a:pt x="105" y="16"/>
                    <a:pt x="103" y="20"/>
                    <a:pt x="100" y="21"/>
                  </a:cubicBezTo>
                  <a:cubicBezTo>
                    <a:pt x="51" y="37"/>
                    <a:pt x="17" y="79"/>
                    <a:pt x="8" y="129"/>
                  </a:cubicBezTo>
                  <a:cubicBezTo>
                    <a:pt x="9" y="128"/>
                    <a:pt x="10" y="127"/>
                    <a:pt x="11" y="127"/>
                  </a:cubicBezTo>
                  <a:cubicBezTo>
                    <a:pt x="15" y="127"/>
                    <a:pt x="19" y="133"/>
                    <a:pt x="19" y="141"/>
                  </a:cubicBezTo>
                  <a:cubicBezTo>
                    <a:pt x="19" y="148"/>
                    <a:pt x="15" y="154"/>
                    <a:pt x="11" y="154"/>
                  </a:cubicBezTo>
                  <a:cubicBezTo>
                    <a:pt x="9" y="154"/>
                    <a:pt x="7" y="153"/>
                    <a:pt x="6" y="150"/>
                  </a:cubicBezTo>
                  <a:cubicBezTo>
                    <a:pt x="6" y="151"/>
                    <a:pt x="6" y="152"/>
                    <a:pt x="6" y="153"/>
                  </a:cubicBezTo>
                  <a:cubicBezTo>
                    <a:pt x="6" y="164"/>
                    <a:pt x="7" y="175"/>
                    <a:pt x="10" y="186"/>
                  </a:cubicBezTo>
                  <a:cubicBezTo>
                    <a:pt x="11" y="189"/>
                    <a:pt x="9" y="192"/>
                    <a:pt x="6" y="193"/>
                  </a:cubicBezTo>
                  <a:cubicBezTo>
                    <a:pt x="3" y="193"/>
                    <a:pt x="1" y="193"/>
                    <a:pt x="0" y="191"/>
                  </a:cubicBezTo>
                  <a:cubicBezTo>
                    <a:pt x="5" y="196"/>
                    <a:pt x="8" y="205"/>
                    <a:pt x="6" y="210"/>
                  </a:cubicBezTo>
                  <a:cubicBezTo>
                    <a:pt x="6" y="210"/>
                    <a:pt x="6" y="210"/>
                    <a:pt x="6" y="210"/>
                  </a:cubicBezTo>
                  <a:cubicBezTo>
                    <a:pt x="7" y="208"/>
                    <a:pt x="8" y="206"/>
                    <a:pt x="10" y="206"/>
                  </a:cubicBezTo>
                  <a:cubicBezTo>
                    <a:pt x="13" y="204"/>
                    <a:pt x="16" y="206"/>
                    <a:pt x="17" y="209"/>
                  </a:cubicBezTo>
                  <a:cubicBezTo>
                    <a:pt x="29" y="234"/>
                    <a:pt x="47" y="255"/>
                    <a:pt x="71" y="270"/>
                  </a:cubicBezTo>
                  <a:cubicBezTo>
                    <a:pt x="73" y="272"/>
                    <a:pt x="74" y="276"/>
                    <a:pt x="72" y="278"/>
                  </a:cubicBezTo>
                  <a:cubicBezTo>
                    <a:pt x="71" y="280"/>
                    <a:pt x="70" y="281"/>
                    <a:pt x="68" y="281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5" y="279"/>
                    <a:pt x="81" y="284"/>
                    <a:pt x="83" y="288"/>
                  </a:cubicBezTo>
                  <a:cubicBezTo>
                    <a:pt x="83" y="287"/>
                    <a:pt x="83" y="285"/>
                    <a:pt x="83" y="284"/>
                  </a:cubicBezTo>
                  <a:cubicBezTo>
                    <a:pt x="85" y="281"/>
                    <a:pt x="88" y="280"/>
                    <a:pt x="91" y="281"/>
                  </a:cubicBezTo>
                  <a:cubicBezTo>
                    <a:pt x="108" y="288"/>
                    <a:pt x="126" y="292"/>
                    <a:pt x="145" y="292"/>
                  </a:cubicBezTo>
                  <a:cubicBezTo>
                    <a:pt x="172" y="292"/>
                    <a:pt x="197" y="285"/>
                    <a:pt x="220" y="270"/>
                  </a:cubicBezTo>
                  <a:cubicBezTo>
                    <a:pt x="222" y="269"/>
                    <a:pt x="226" y="270"/>
                    <a:pt x="228" y="272"/>
                  </a:cubicBezTo>
                  <a:cubicBezTo>
                    <a:pt x="229" y="274"/>
                    <a:pt x="229" y="277"/>
                    <a:pt x="228" y="279"/>
                  </a:cubicBezTo>
                  <a:cubicBezTo>
                    <a:pt x="228" y="278"/>
                    <a:pt x="228" y="278"/>
                    <a:pt x="228" y="278"/>
                  </a:cubicBezTo>
                  <a:cubicBezTo>
                    <a:pt x="230" y="273"/>
                    <a:pt x="235" y="270"/>
                    <a:pt x="239" y="269"/>
                  </a:cubicBezTo>
                  <a:cubicBezTo>
                    <a:pt x="237" y="269"/>
                    <a:pt x="236" y="268"/>
                    <a:pt x="235" y="267"/>
                  </a:cubicBezTo>
                  <a:cubicBezTo>
                    <a:pt x="233" y="264"/>
                    <a:pt x="233" y="261"/>
                    <a:pt x="236" y="259"/>
                  </a:cubicBezTo>
                  <a:cubicBezTo>
                    <a:pt x="267" y="232"/>
                    <a:pt x="285" y="193"/>
                    <a:pt x="285" y="153"/>
                  </a:cubicBezTo>
                  <a:close/>
                  <a:moveTo>
                    <a:pt x="92" y="214"/>
                  </a:moveTo>
                  <a:cubicBezTo>
                    <a:pt x="86" y="214"/>
                    <a:pt x="82" y="209"/>
                    <a:pt x="82" y="203"/>
                  </a:cubicBezTo>
                  <a:cubicBezTo>
                    <a:pt x="82" y="197"/>
                    <a:pt x="86" y="193"/>
                    <a:pt x="92" y="193"/>
                  </a:cubicBezTo>
                  <a:cubicBezTo>
                    <a:pt x="97" y="193"/>
                    <a:pt x="101" y="197"/>
                    <a:pt x="101" y="203"/>
                  </a:cubicBezTo>
                  <a:cubicBezTo>
                    <a:pt x="101" y="209"/>
                    <a:pt x="97" y="214"/>
                    <a:pt x="92" y="214"/>
                  </a:cubicBezTo>
                  <a:close/>
                  <a:moveTo>
                    <a:pt x="93" y="124"/>
                  </a:moveTo>
                  <a:cubicBezTo>
                    <a:pt x="87" y="124"/>
                    <a:pt x="82" y="119"/>
                    <a:pt x="82" y="112"/>
                  </a:cubicBezTo>
                  <a:cubicBezTo>
                    <a:pt x="82" y="106"/>
                    <a:pt x="87" y="100"/>
                    <a:pt x="93" y="100"/>
                  </a:cubicBezTo>
                  <a:cubicBezTo>
                    <a:pt x="99" y="100"/>
                    <a:pt x="104" y="106"/>
                    <a:pt x="104" y="112"/>
                  </a:cubicBezTo>
                  <a:cubicBezTo>
                    <a:pt x="104" y="119"/>
                    <a:pt x="99" y="124"/>
                    <a:pt x="93" y="124"/>
                  </a:cubicBezTo>
                  <a:close/>
                  <a:moveTo>
                    <a:pt x="140" y="151"/>
                  </a:moveTo>
                  <a:cubicBezTo>
                    <a:pt x="140" y="147"/>
                    <a:pt x="144" y="143"/>
                    <a:pt x="148" y="143"/>
                  </a:cubicBezTo>
                  <a:cubicBezTo>
                    <a:pt x="153" y="143"/>
                    <a:pt x="156" y="147"/>
                    <a:pt x="156" y="151"/>
                  </a:cubicBezTo>
                  <a:cubicBezTo>
                    <a:pt x="156" y="156"/>
                    <a:pt x="153" y="160"/>
                    <a:pt x="148" y="160"/>
                  </a:cubicBezTo>
                  <a:cubicBezTo>
                    <a:pt x="144" y="160"/>
                    <a:pt x="140" y="156"/>
                    <a:pt x="140" y="151"/>
                  </a:cubicBezTo>
                  <a:close/>
                  <a:moveTo>
                    <a:pt x="162" y="247"/>
                  </a:moveTo>
                  <a:cubicBezTo>
                    <a:pt x="156" y="247"/>
                    <a:pt x="151" y="243"/>
                    <a:pt x="151" y="238"/>
                  </a:cubicBezTo>
                  <a:cubicBezTo>
                    <a:pt x="151" y="233"/>
                    <a:pt x="156" y="229"/>
                    <a:pt x="162" y="229"/>
                  </a:cubicBezTo>
                  <a:cubicBezTo>
                    <a:pt x="167" y="229"/>
                    <a:pt x="172" y="233"/>
                    <a:pt x="172" y="238"/>
                  </a:cubicBezTo>
                  <a:cubicBezTo>
                    <a:pt x="172" y="243"/>
                    <a:pt x="167" y="247"/>
                    <a:pt x="162" y="247"/>
                  </a:cubicBezTo>
                  <a:close/>
                  <a:moveTo>
                    <a:pt x="193" y="40"/>
                  </a:moveTo>
                  <a:cubicBezTo>
                    <a:pt x="187" y="40"/>
                    <a:pt x="183" y="35"/>
                    <a:pt x="183" y="29"/>
                  </a:cubicBezTo>
                  <a:cubicBezTo>
                    <a:pt x="183" y="25"/>
                    <a:pt x="185" y="22"/>
                    <a:pt x="188" y="20"/>
                  </a:cubicBezTo>
                  <a:cubicBezTo>
                    <a:pt x="192" y="21"/>
                    <a:pt x="197" y="23"/>
                    <a:pt x="202" y="25"/>
                  </a:cubicBezTo>
                  <a:cubicBezTo>
                    <a:pt x="202" y="26"/>
                    <a:pt x="202" y="28"/>
                    <a:pt x="202" y="29"/>
                  </a:cubicBezTo>
                  <a:cubicBezTo>
                    <a:pt x="202" y="35"/>
                    <a:pt x="198" y="40"/>
                    <a:pt x="193" y="40"/>
                  </a:cubicBezTo>
                  <a:close/>
                  <a:moveTo>
                    <a:pt x="224" y="176"/>
                  </a:moveTo>
                  <a:cubicBezTo>
                    <a:pt x="217" y="176"/>
                    <a:pt x="211" y="170"/>
                    <a:pt x="211" y="162"/>
                  </a:cubicBezTo>
                  <a:cubicBezTo>
                    <a:pt x="211" y="154"/>
                    <a:pt x="217" y="147"/>
                    <a:pt x="224" y="147"/>
                  </a:cubicBezTo>
                  <a:cubicBezTo>
                    <a:pt x="231" y="147"/>
                    <a:pt x="236" y="154"/>
                    <a:pt x="236" y="162"/>
                  </a:cubicBezTo>
                  <a:cubicBezTo>
                    <a:pt x="236" y="170"/>
                    <a:pt x="231" y="176"/>
                    <a:pt x="224" y="176"/>
                  </a:cubicBezTo>
                  <a:close/>
                </a:path>
              </a:pathLst>
            </a:custGeom>
            <a:grp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4479" y="1571"/>
              <a:ext cx="712" cy="778"/>
            </a:xfrm>
            <a:custGeom>
              <a:avLst/>
              <a:gdLst>
                <a:gd name="T0" fmla="*/ 259 w 285"/>
                <a:gd name="T1" fmla="*/ 72 h 292"/>
                <a:gd name="T2" fmla="*/ 261 w 285"/>
                <a:gd name="T3" fmla="*/ 64 h 292"/>
                <a:gd name="T4" fmla="*/ 264 w 285"/>
                <a:gd name="T5" fmla="*/ 63 h 292"/>
                <a:gd name="T6" fmla="*/ 246 w 285"/>
                <a:gd name="T7" fmla="*/ 44 h 292"/>
                <a:gd name="T8" fmla="*/ 245 w 285"/>
                <a:gd name="T9" fmla="*/ 43 h 292"/>
                <a:gd name="T10" fmla="*/ 244 w 285"/>
                <a:gd name="T11" fmla="*/ 46 h 292"/>
                <a:gd name="T12" fmla="*/ 236 w 285"/>
                <a:gd name="T13" fmla="*/ 47 h 292"/>
                <a:gd name="T14" fmla="*/ 145 w 285"/>
                <a:gd name="T15" fmla="*/ 13 h 292"/>
                <a:gd name="T16" fmla="*/ 122 w 285"/>
                <a:gd name="T17" fmla="*/ 15 h 292"/>
                <a:gd name="T18" fmla="*/ 115 w 285"/>
                <a:gd name="T19" fmla="*/ 10 h 292"/>
                <a:gd name="T20" fmla="*/ 116 w 285"/>
                <a:gd name="T21" fmla="*/ 6 h 292"/>
                <a:gd name="T22" fmla="*/ 116 w 285"/>
                <a:gd name="T23" fmla="*/ 6 h 292"/>
                <a:gd name="T24" fmla="*/ 100 w 285"/>
                <a:gd name="T25" fmla="*/ 9 h 292"/>
                <a:gd name="T26" fmla="*/ 100 w 285"/>
                <a:gd name="T27" fmla="*/ 10 h 292"/>
                <a:gd name="T28" fmla="*/ 104 w 285"/>
                <a:gd name="T29" fmla="*/ 13 h 292"/>
                <a:gd name="T30" fmla="*/ 100 w 285"/>
                <a:gd name="T31" fmla="*/ 21 h 292"/>
                <a:gd name="T32" fmla="*/ 8 w 285"/>
                <a:gd name="T33" fmla="*/ 129 h 292"/>
                <a:gd name="T34" fmla="*/ 11 w 285"/>
                <a:gd name="T35" fmla="*/ 127 h 292"/>
                <a:gd name="T36" fmla="*/ 19 w 285"/>
                <a:gd name="T37" fmla="*/ 141 h 292"/>
                <a:gd name="T38" fmla="*/ 11 w 285"/>
                <a:gd name="T39" fmla="*/ 154 h 292"/>
                <a:gd name="T40" fmla="*/ 6 w 285"/>
                <a:gd name="T41" fmla="*/ 150 h 292"/>
                <a:gd name="T42" fmla="*/ 6 w 285"/>
                <a:gd name="T43" fmla="*/ 153 h 292"/>
                <a:gd name="T44" fmla="*/ 10 w 285"/>
                <a:gd name="T45" fmla="*/ 186 h 292"/>
                <a:gd name="T46" fmla="*/ 6 w 285"/>
                <a:gd name="T47" fmla="*/ 193 h 292"/>
                <a:gd name="T48" fmla="*/ 0 w 285"/>
                <a:gd name="T49" fmla="*/ 191 h 292"/>
                <a:gd name="T50" fmla="*/ 6 w 285"/>
                <a:gd name="T51" fmla="*/ 210 h 292"/>
                <a:gd name="T52" fmla="*/ 6 w 285"/>
                <a:gd name="T53" fmla="*/ 210 h 292"/>
                <a:gd name="T54" fmla="*/ 10 w 285"/>
                <a:gd name="T55" fmla="*/ 206 h 292"/>
                <a:gd name="T56" fmla="*/ 17 w 285"/>
                <a:gd name="T57" fmla="*/ 209 h 292"/>
                <a:gd name="T58" fmla="*/ 71 w 285"/>
                <a:gd name="T59" fmla="*/ 270 h 292"/>
                <a:gd name="T60" fmla="*/ 72 w 285"/>
                <a:gd name="T61" fmla="*/ 278 h 292"/>
                <a:gd name="T62" fmla="*/ 68 w 285"/>
                <a:gd name="T63" fmla="*/ 281 h 292"/>
                <a:gd name="T64" fmla="*/ 68 w 285"/>
                <a:gd name="T65" fmla="*/ 281 h 292"/>
                <a:gd name="T66" fmla="*/ 83 w 285"/>
                <a:gd name="T67" fmla="*/ 288 h 292"/>
                <a:gd name="T68" fmla="*/ 83 w 285"/>
                <a:gd name="T69" fmla="*/ 284 h 292"/>
                <a:gd name="T70" fmla="*/ 91 w 285"/>
                <a:gd name="T71" fmla="*/ 281 h 292"/>
                <a:gd name="T72" fmla="*/ 145 w 285"/>
                <a:gd name="T73" fmla="*/ 292 h 292"/>
                <a:gd name="T74" fmla="*/ 193 w 285"/>
                <a:gd name="T75" fmla="*/ 283 h 292"/>
                <a:gd name="T76" fmla="*/ 164 w 285"/>
                <a:gd name="T77" fmla="*/ 287 h 292"/>
                <a:gd name="T78" fmla="*/ 45 w 285"/>
                <a:gd name="T79" fmla="*/ 168 h 292"/>
                <a:gd name="T80" fmla="*/ 164 w 285"/>
                <a:gd name="T81" fmla="*/ 48 h 292"/>
                <a:gd name="T82" fmla="*/ 284 w 285"/>
                <a:gd name="T83" fmla="*/ 167 h 292"/>
                <a:gd name="T84" fmla="*/ 285 w 285"/>
                <a:gd name="T85" fmla="*/ 153 h 292"/>
                <a:gd name="T86" fmla="*/ 259 w 285"/>
                <a:gd name="T87" fmla="*/ 72 h 292"/>
                <a:gd name="T88" fmla="*/ 193 w 285"/>
                <a:gd name="T89" fmla="*/ 40 h 292"/>
                <a:gd name="T90" fmla="*/ 183 w 285"/>
                <a:gd name="T91" fmla="*/ 29 h 292"/>
                <a:gd name="T92" fmla="*/ 188 w 285"/>
                <a:gd name="T93" fmla="*/ 20 h 292"/>
                <a:gd name="T94" fmla="*/ 202 w 285"/>
                <a:gd name="T95" fmla="*/ 25 h 292"/>
                <a:gd name="T96" fmla="*/ 202 w 285"/>
                <a:gd name="T97" fmla="*/ 29 h 292"/>
                <a:gd name="T98" fmla="*/ 193 w 285"/>
                <a:gd name="T99" fmla="*/ 4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5" h="292">
                  <a:moveTo>
                    <a:pt x="259" y="72"/>
                  </a:moveTo>
                  <a:cubicBezTo>
                    <a:pt x="257" y="70"/>
                    <a:pt x="258" y="66"/>
                    <a:pt x="261" y="64"/>
                  </a:cubicBezTo>
                  <a:cubicBezTo>
                    <a:pt x="262" y="63"/>
                    <a:pt x="263" y="63"/>
                    <a:pt x="264" y="63"/>
                  </a:cubicBezTo>
                  <a:cubicBezTo>
                    <a:pt x="266" y="53"/>
                    <a:pt x="253" y="40"/>
                    <a:pt x="246" y="44"/>
                  </a:cubicBezTo>
                  <a:cubicBezTo>
                    <a:pt x="245" y="43"/>
                    <a:pt x="245" y="43"/>
                    <a:pt x="245" y="43"/>
                  </a:cubicBezTo>
                  <a:cubicBezTo>
                    <a:pt x="245" y="44"/>
                    <a:pt x="245" y="45"/>
                    <a:pt x="244" y="46"/>
                  </a:cubicBezTo>
                  <a:cubicBezTo>
                    <a:pt x="242" y="49"/>
                    <a:pt x="238" y="49"/>
                    <a:pt x="236" y="47"/>
                  </a:cubicBezTo>
                  <a:cubicBezTo>
                    <a:pt x="211" y="25"/>
                    <a:pt x="179" y="13"/>
                    <a:pt x="145" y="13"/>
                  </a:cubicBezTo>
                  <a:cubicBezTo>
                    <a:pt x="137" y="13"/>
                    <a:pt x="129" y="14"/>
                    <a:pt x="122" y="15"/>
                  </a:cubicBezTo>
                  <a:cubicBezTo>
                    <a:pt x="118" y="16"/>
                    <a:pt x="115" y="14"/>
                    <a:pt x="115" y="10"/>
                  </a:cubicBezTo>
                  <a:cubicBezTo>
                    <a:pt x="115" y="9"/>
                    <a:pt x="115" y="7"/>
                    <a:pt x="116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3" y="0"/>
                    <a:pt x="100" y="4"/>
                    <a:pt x="100" y="9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3" y="11"/>
                    <a:pt x="104" y="13"/>
                  </a:cubicBezTo>
                  <a:cubicBezTo>
                    <a:pt x="105" y="16"/>
                    <a:pt x="103" y="20"/>
                    <a:pt x="100" y="21"/>
                  </a:cubicBezTo>
                  <a:cubicBezTo>
                    <a:pt x="51" y="37"/>
                    <a:pt x="17" y="79"/>
                    <a:pt x="8" y="129"/>
                  </a:cubicBezTo>
                  <a:cubicBezTo>
                    <a:pt x="9" y="128"/>
                    <a:pt x="10" y="127"/>
                    <a:pt x="11" y="127"/>
                  </a:cubicBezTo>
                  <a:cubicBezTo>
                    <a:pt x="15" y="127"/>
                    <a:pt x="19" y="133"/>
                    <a:pt x="19" y="141"/>
                  </a:cubicBezTo>
                  <a:cubicBezTo>
                    <a:pt x="19" y="148"/>
                    <a:pt x="15" y="154"/>
                    <a:pt x="11" y="154"/>
                  </a:cubicBezTo>
                  <a:cubicBezTo>
                    <a:pt x="9" y="154"/>
                    <a:pt x="7" y="153"/>
                    <a:pt x="6" y="150"/>
                  </a:cubicBezTo>
                  <a:cubicBezTo>
                    <a:pt x="6" y="151"/>
                    <a:pt x="6" y="152"/>
                    <a:pt x="6" y="153"/>
                  </a:cubicBezTo>
                  <a:cubicBezTo>
                    <a:pt x="6" y="164"/>
                    <a:pt x="7" y="175"/>
                    <a:pt x="10" y="186"/>
                  </a:cubicBezTo>
                  <a:cubicBezTo>
                    <a:pt x="11" y="189"/>
                    <a:pt x="9" y="192"/>
                    <a:pt x="6" y="193"/>
                  </a:cubicBezTo>
                  <a:cubicBezTo>
                    <a:pt x="3" y="193"/>
                    <a:pt x="1" y="193"/>
                    <a:pt x="0" y="191"/>
                  </a:cubicBezTo>
                  <a:cubicBezTo>
                    <a:pt x="5" y="196"/>
                    <a:pt x="8" y="205"/>
                    <a:pt x="6" y="210"/>
                  </a:cubicBezTo>
                  <a:cubicBezTo>
                    <a:pt x="6" y="210"/>
                    <a:pt x="6" y="210"/>
                    <a:pt x="6" y="210"/>
                  </a:cubicBezTo>
                  <a:cubicBezTo>
                    <a:pt x="7" y="208"/>
                    <a:pt x="8" y="206"/>
                    <a:pt x="10" y="206"/>
                  </a:cubicBezTo>
                  <a:cubicBezTo>
                    <a:pt x="13" y="204"/>
                    <a:pt x="16" y="206"/>
                    <a:pt x="17" y="209"/>
                  </a:cubicBezTo>
                  <a:cubicBezTo>
                    <a:pt x="29" y="234"/>
                    <a:pt x="47" y="255"/>
                    <a:pt x="71" y="270"/>
                  </a:cubicBezTo>
                  <a:cubicBezTo>
                    <a:pt x="73" y="272"/>
                    <a:pt x="74" y="276"/>
                    <a:pt x="72" y="278"/>
                  </a:cubicBezTo>
                  <a:cubicBezTo>
                    <a:pt x="71" y="280"/>
                    <a:pt x="70" y="281"/>
                    <a:pt x="68" y="281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5" y="279"/>
                    <a:pt x="81" y="284"/>
                    <a:pt x="83" y="288"/>
                  </a:cubicBezTo>
                  <a:cubicBezTo>
                    <a:pt x="83" y="287"/>
                    <a:pt x="83" y="285"/>
                    <a:pt x="83" y="284"/>
                  </a:cubicBezTo>
                  <a:cubicBezTo>
                    <a:pt x="85" y="281"/>
                    <a:pt x="88" y="280"/>
                    <a:pt x="91" y="281"/>
                  </a:cubicBezTo>
                  <a:cubicBezTo>
                    <a:pt x="108" y="288"/>
                    <a:pt x="126" y="292"/>
                    <a:pt x="145" y="292"/>
                  </a:cubicBezTo>
                  <a:cubicBezTo>
                    <a:pt x="162" y="292"/>
                    <a:pt x="178" y="289"/>
                    <a:pt x="193" y="283"/>
                  </a:cubicBezTo>
                  <a:cubicBezTo>
                    <a:pt x="184" y="286"/>
                    <a:pt x="174" y="287"/>
                    <a:pt x="164" y="287"/>
                  </a:cubicBezTo>
                  <a:cubicBezTo>
                    <a:pt x="98" y="287"/>
                    <a:pt x="45" y="234"/>
                    <a:pt x="45" y="168"/>
                  </a:cubicBezTo>
                  <a:cubicBezTo>
                    <a:pt x="45" y="102"/>
                    <a:pt x="98" y="48"/>
                    <a:pt x="164" y="48"/>
                  </a:cubicBezTo>
                  <a:cubicBezTo>
                    <a:pt x="230" y="48"/>
                    <a:pt x="284" y="101"/>
                    <a:pt x="284" y="167"/>
                  </a:cubicBezTo>
                  <a:cubicBezTo>
                    <a:pt x="284" y="162"/>
                    <a:pt x="285" y="158"/>
                    <a:pt x="285" y="153"/>
                  </a:cubicBezTo>
                  <a:cubicBezTo>
                    <a:pt x="285" y="124"/>
                    <a:pt x="276" y="96"/>
                    <a:pt x="259" y="72"/>
                  </a:cubicBezTo>
                  <a:close/>
                  <a:moveTo>
                    <a:pt x="193" y="40"/>
                  </a:moveTo>
                  <a:cubicBezTo>
                    <a:pt x="187" y="40"/>
                    <a:pt x="183" y="35"/>
                    <a:pt x="183" y="29"/>
                  </a:cubicBezTo>
                  <a:cubicBezTo>
                    <a:pt x="183" y="25"/>
                    <a:pt x="185" y="22"/>
                    <a:pt x="188" y="20"/>
                  </a:cubicBezTo>
                  <a:cubicBezTo>
                    <a:pt x="192" y="21"/>
                    <a:pt x="197" y="23"/>
                    <a:pt x="202" y="25"/>
                  </a:cubicBezTo>
                  <a:cubicBezTo>
                    <a:pt x="202" y="26"/>
                    <a:pt x="202" y="28"/>
                    <a:pt x="202" y="29"/>
                  </a:cubicBezTo>
                  <a:cubicBezTo>
                    <a:pt x="202" y="35"/>
                    <a:pt x="198" y="40"/>
                    <a:pt x="193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4479" y="2072"/>
              <a:ext cx="38" cy="59"/>
            </a:xfrm>
            <a:custGeom>
              <a:avLst/>
              <a:gdLst>
                <a:gd name="T0" fmla="*/ 15 w 15"/>
                <a:gd name="T1" fmla="*/ 18 h 22"/>
                <a:gd name="T2" fmla="*/ 10 w 15"/>
                <a:gd name="T3" fmla="*/ 0 h 22"/>
                <a:gd name="T4" fmla="*/ 6 w 15"/>
                <a:gd name="T5" fmla="*/ 5 h 22"/>
                <a:gd name="T6" fmla="*/ 0 w 15"/>
                <a:gd name="T7" fmla="*/ 3 h 22"/>
                <a:gd name="T8" fmla="*/ 6 w 15"/>
                <a:gd name="T9" fmla="*/ 22 h 22"/>
                <a:gd name="T10" fmla="*/ 6 w 15"/>
                <a:gd name="T11" fmla="*/ 22 h 22"/>
                <a:gd name="T12" fmla="*/ 10 w 15"/>
                <a:gd name="T13" fmla="*/ 18 h 22"/>
                <a:gd name="T14" fmla="*/ 15 w 15"/>
                <a:gd name="T1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22">
                  <a:moveTo>
                    <a:pt x="15" y="18"/>
                  </a:moveTo>
                  <a:cubicBezTo>
                    <a:pt x="15" y="11"/>
                    <a:pt x="13" y="5"/>
                    <a:pt x="10" y="0"/>
                  </a:cubicBezTo>
                  <a:cubicBezTo>
                    <a:pt x="9" y="3"/>
                    <a:pt x="8" y="4"/>
                    <a:pt x="6" y="5"/>
                  </a:cubicBezTo>
                  <a:cubicBezTo>
                    <a:pt x="3" y="5"/>
                    <a:pt x="1" y="5"/>
                    <a:pt x="0" y="3"/>
                  </a:cubicBezTo>
                  <a:cubicBezTo>
                    <a:pt x="5" y="8"/>
                    <a:pt x="8" y="17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0"/>
                    <a:pt x="8" y="18"/>
                    <a:pt x="10" y="18"/>
                  </a:cubicBezTo>
                  <a:cubicBezTo>
                    <a:pt x="12" y="17"/>
                    <a:pt x="14" y="17"/>
                    <a:pt x="1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4649" y="2296"/>
              <a:ext cx="53" cy="43"/>
            </a:xfrm>
            <a:custGeom>
              <a:avLst/>
              <a:gdLst>
                <a:gd name="T0" fmla="*/ 5 w 21"/>
                <a:gd name="T1" fmla="*/ 1 h 16"/>
                <a:gd name="T2" fmla="*/ 4 w 21"/>
                <a:gd name="T3" fmla="*/ 6 h 16"/>
                <a:gd name="T4" fmla="*/ 0 w 21"/>
                <a:gd name="T5" fmla="*/ 9 h 16"/>
                <a:gd name="T6" fmla="*/ 0 w 21"/>
                <a:gd name="T7" fmla="*/ 9 h 16"/>
                <a:gd name="T8" fmla="*/ 15 w 21"/>
                <a:gd name="T9" fmla="*/ 16 h 16"/>
                <a:gd name="T10" fmla="*/ 15 w 21"/>
                <a:gd name="T11" fmla="*/ 12 h 16"/>
                <a:gd name="T12" fmla="*/ 21 w 21"/>
                <a:gd name="T13" fmla="*/ 9 h 16"/>
                <a:gd name="T14" fmla="*/ 5 w 21"/>
                <a:gd name="T15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6">
                  <a:moveTo>
                    <a:pt x="5" y="1"/>
                  </a:moveTo>
                  <a:cubicBezTo>
                    <a:pt x="5" y="3"/>
                    <a:pt x="5" y="5"/>
                    <a:pt x="4" y="6"/>
                  </a:cubicBezTo>
                  <a:cubicBezTo>
                    <a:pt x="3" y="8"/>
                    <a:pt x="2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7"/>
                    <a:pt x="13" y="12"/>
                    <a:pt x="15" y="16"/>
                  </a:cubicBezTo>
                  <a:cubicBezTo>
                    <a:pt x="15" y="15"/>
                    <a:pt x="15" y="13"/>
                    <a:pt x="15" y="12"/>
                  </a:cubicBezTo>
                  <a:cubicBezTo>
                    <a:pt x="16" y="10"/>
                    <a:pt x="18" y="9"/>
                    <a:pt x="21" y="9"/>
                  </a:cubicBezTo>
                  <a:cubicBezTo>
                    <a:pt x="17" y="4"/>
                    <a:pt x="10" y="0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5036" y="2264"/>
              <a:ext cx="40" cy="51"/>
            </a:xfrm>
            <a:custGeom>
              <a:avLst/>
              <a:gdLst>
                <a:gd name="T0" fmla="*/ 12 w 16"/>
                <a:gd name="T1" fmla="*/ 7 h 19"/>
                <a:gd name="T2" fmla="*/ 12 w 16"/>
                <a:gd name="T3" fmla="*/ 0 h 19"/>
                <a:gd name="T4" fmla="*/ 0 w 16"/>
                <a:gd name="T5" fmla="*/ 9 h 19"/>
                <a:gd name="T6" fmla="*/ 0 w 16"/>
                <a:gd name="T7" fmla="*/ 10 h 19"/>
                <a:gd name="T8" fmla="*/ 5 w 16"/>
                <a:gd name="T9" fmla="*/ 12 h 19"/>
                <a:gd name="T10" fmla="*/ 5 w 16"/>
                <a:gd name="T11" fmla="*/ 19 h 19"/>
                <a:gd name="T12" fmla="*/ 5 w 16"/>
                <a:gd name="T13" fmla="*/ 18 h 19"/>
                <a:gd name="T14" fmla="*/ 16 w 16"/>
                <a:gd name="T15" fmla="*/ 9 h 19"/>
                <a:gd name="T16" fmla="*/ 12 w 16"/>
                <a:gd name="T17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9">
                  <a:moveTo>
                    <a:pt x="12" y="7"/>
                  </a:moveTo>
                  <a:cubicBezTo>
                    <a:pt x="10" y="5"/>
                    <a:pt x="10" y="2"/>
                    <a:pt x="12" y="0"/>
                  </a:cubicBezTo>
                  <a:cubicBezTo>
                    <a:pt x="7" y="1"/>
                    <a:pt x="1" y="5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0"/>
                    <a:pt x="4" y="11"/>
                    <a:pt x="5" y="12"/>
                  </a:cubicBezTo>
                  <a:cubicBezTo>
                    <a:pt x="6" y="14"/>
                    <a:pt x="6" y="17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7" y="13"/>
                    <a:pt x="12" y="10"/>
                    <a:pt x="16" y="9"/>
                  </a:cubicBezTo>
                  <a:cubicBezTo>
                    <a:pt x="14" y="9"/>
                    <a:pt x="13" y="8"/>
                    <a:pt x="12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5079" y="1677"/>
              <a:ext cx="65" cy="78"/>
            </a:xfrm>
            <a:custGeom>
              <a:avLst/>
              <a:gdLst>
                <a:gd name="T0" fmla="*/ 18 w 26"/>
                <a:gd name="T1" fmla="*/ 29 h 29"/>
                <a:gd name="T2" fmla="*/ 18 w 26"/>
                <a:gd name="T3" fmla="*/ 29 h 29"/>
                <a:gd name="T4" fmla="*/ 21 w 26"/>
                <a:gd name="T5" fmla="*/ 24 h 29"/>
                <a:gd name="T6" fmla="*/ 24 w 26"/>
                <a:gd name="T7" fmla="*/ 23 h 29"/>
                <a:gd name="T8" fmla="*/ 6 w 26"/>
                <a:gd name="T9" fmla="*/ 4 h 29"/>
                <a:gd name="T10" fmla="*/ 5 w 26"/>
                <a:gd name="T11" fmla="*/ 3 h 29"/>
                <a:gd name="T12" fmla="*/ 4 w 26"/>
                <a:gd name="T13" fmla="*/ 6 h 29"/>
                <a:gd name="T14" fmla="*/ 0 w 26"/>
                <a:gd name="T15" fmla="*/ 8 h 29"/>
                <a:gd name="T16" fmla="*/ 0 w 26"/>
                <a:gd name="T17" fmla="*/ 8 h 29"/>
                <a:gd name="T18" fmla="*/ 18 w 26"/>
                <a:gd name="T1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9">
                  <a:moveTo>
                    <a:pt x="18" y="29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7"/>
                    <a:pt x="19" y="25"/>
                    <a:pt x="21" y="24"/>
                  </a:cubicBezTo>
                  <a:cubicBezTo>
                    <a:pt x="22" y="23"/>
                    <a:pt x="23" y="23"/>
                    <a:pt x="24" y="23"/>
                  </a:cubicBezTo>
                  <a:cubicBezTo>
                    <a:pt x="26" y="13"/>
                    <a:pt x="13" y="0"/>
                    <a:pt x="6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5"/>
                    <a:pt x="4" y="6"/>
                  </a:cubicBezTo>
                  <a:cubicBezTo>
                    <a:pt x="3" y="7"/>
                    <a:pt x="2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6"/>
                    <a:pt x="19" y="13"/>
                    <a:pt x="1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4729" y="1571"/>
              <a:ext cx="40" cy="48"/>
            </a:xfrm>
            <a:custGeom>
              <a:avLst/>
              <a:gdLst>
                <a:gd name="T0" fmla="*/ 4 w 16"/>
                <a:gd name="T1" fmla="*/ 18 h 18"/>
                <a:gd name="T2" fmla="*/ 16 w 16"/>
                <a:gd name="T3" fmla="*/ 13 h 18"/>
                <a:gd name="T4" fmla="*/ 15 w 16"/>
                <a:gd name="T5" fmla="*/ 10 h 18"/>
                <a:gd name="T6" fmla="*/ 16 w 16"/>
                <a:gd name="T7" fmla="*/ 6 h 18"/>
                <a:gd name="T8" fmla="*/ 16 w 16"/>
                <a:gd name="T9" fmla="*/ 6 h 18"/>
                <a:gd name="T10" fmla="*/ 0 w 16"/>
                <a:gd name="T11" fmla="*/ 9 h 18"/>
                <a:gd name="T12" fmla="*/ 0 w 16"/>
                <a:gd name="T13" fmla="*/ 10 h 18"/>
                <a:gd name="T14" fmla="*/ 4 w 16"/>
                <a:gd name="T15" fmla="*/ 13 h 18"/>
                <a:gd name="T16" fmla="*/ 3 w 16"/>
                <a:gd name="T17" fmla="*/ 18 h 18"/>
                <a:gd name="T18" fmla="*/ 4 w 16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8">
                  <a:moveTo>
                    <a:pt x="4" y="18"/>
                  </a:moveTo>
                  <a:cubicBezTo>
                    <a:pt x="6" y="9"/>
                    <a:pt x="12" y="10"/>
                    <a:pt x="16" y="13"/>
                  </a:cubicBezTo>
                  <a:cubicBezTo>
                    <a:pt x="15" y="12"/>
                    <a:pt x="15" y="11"/>
                    <a:pt x="15" y="10"/>
                  </a:cubicBezTo>
                  <a:cubicBezTo>
                    <a:pt x="15" y="9"/>
                    <a:pt x="15" y="7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3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3" y="11"/>
                    <a:pt x="4" y="13"/>
                  </a:cubicBezTo>
                  <a:cubicBezTo>
                    <a:pt x="4" y="15"/>
                    <a:pt x="4" y="17"/>
                    <a:pt x="3" y="18"/>
                  </a:cubicBezTo>
                  <a:lnTo>
                    <a:pt x="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4574" y="1539"/>
              <a:ext cx="652" cy="474"/>
            </a:xfrm>
            <a:custGeom>
              <a:avLst/>
              <a:gdLst>
                <a:gd name="T0" fmla="*/ 261 w 261"/>
                <a:gd name="T1" fmla="*/ 146 h 178"/>
                <a:gd name="T2" fmla="*/ 116 w 261"/>
                <a:gd name="T3" fmla="*/ 0 h 178"/>
                <a:gd name="T4" fmla="*/ 0 w 261"/>
                <a:gd name="T5" fmla="*/ 58 h 178"/>
                <a:gd name="T6" fmla="*/ 58 w 261"/>
                <a:gd name="T7" fmla="*/ 22 h 178"/>
                <a:gd name="T8" fmla="*/ 62 w 261"/>
                <a:gd name="T9" fmla="*/ 22 h 178"/>
                <a:gd name="T10" fmla="*/ 62 w 261"/>
                <a:gd name="T11" fmla="*/ 21 h 178"/>
                <a:gd name="T12" fmla="*/ 78 w 261"/>
                <a:gd name="T13" fmla="*/ 18 h 178"/>
                <a:gd name="T14" fmla="*/ 78 w 261"/>
                <a:gd name="T15" fmla="*/ 18 h 178"/>
                <a:gd name="T16" fmla="*/ 82 w 261"/>
                <a:gd name="T17" fmla="*/ 16 h 178"/>
                <a:gd name="T18" fmla="*/ 107 w 261"/>
                <a:gd name="T19" fmla="*/ 14 h 178"/>
                <a:gd name="T20" fmla="*/ 205 w 261"/>
                <a:gd name="T21" fmla="*/ 50 h 178"/>
                <a:gd name="T22" fmla="*/ 207 w 261"/>
                <a:gd name="T23" fmla="*/ 55 h 178"/>
                <a:gd name="T24" fmla="*/ 208 w 261"/>
                <a:gd name="T25" fmla="*/ 56 h 178"/>
                <a:gd name="T26" fmla="*/ 226 w 261"/>
                <a:gd name="T27" fmla="*/ 75 h 178"/>
                <a:gd name="T28" fmla="*/ 231 w 261"/>
                <a:gd name="T29" fmla="*/ 77 h 178"/>
                <a:gd name="T30" fmla="*/ 258 w 261"/>
                <a:gd name="T31" fmla="*/ 165 h 178"/>
                <a:gd name="T32" fmla="*/ 258 w 261"/>
                <a:gd name="T33" fmla="*/ 178 h 178"/>
                <a:gd name="T34" fmla="*/ 261 w 261"/>
                <a:gd name="T35" fmla="*/ 14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1" h="178">
                  <a:moveTo>
                    <a:pt x="261" y="146"/>
                  </a:moveTo>
                  <a:cubicBezTo>
                    <a:pt x="261" y="65"/>
                    <a:pt x="196" y="0"/>
                    <a:pt x="116" y="0"/>
                  </a:cubicBezTo>
                  <a:cubicBezTo>
                    <a:pt x="69" y="0"/>
                    <a:pt x="27" y="23"/>
                    <a:pt x="0" y="58"/>
                  </a:cubicBezTo>
                  <a:cubicBezTo>
                    <a:pt x="16" y="42"/>
                    <a:pt x="36" y="29"/>
                    <a:pt x="58" y="22"/>
                  </a:cubicBezTo>
                  <a:cubicBezTo>
                    <a:pt x="59" y="21"/>
                    <a:pt x="61" y="21"/>
                    <a:pt x="62" y="2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16"/>
                    <a:pt x="75" y="12"/>
                    <a:pt x="78" y="18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7"/>
                    <a:pt x="80" y="16"/>
                    <a:pt x="82" y="16"/>
                  </a:cubicBezTo>
                  <a:cubicBezTo>
                    <a:pt x="90" y="14"/>
                    <a:pt x="99" y="14"/>
                    <a:pt x="107" y="14"/>
                  </a:cubicBezTo>
                  <a:cubicBezTo>
                    <a:pt x="143" y="14"/>
                    <a:pt x="178" y="26"/>
                    <a:pt x="205" y="50"/>
                  </a:cubicBezTo>
                  <a:cubicBezTo>
                    <a:pt x="207" y="51"/>
                    <a:pt x="208" y="53"/>
                    <a:pt x="207" y="55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15" y="52"/>
                    <a:pt x="228" y="65"/>
                    <a:pt x="226" y="75"/>
                  </a:cubicBezTo>
                  <a:cubicBezTo>
                    <a:pt x="228" y="75"/>
                    <a:pt x="230" y="76"/>
                    <a:pt x="231" y="77"/>
                  </a:cubicBezTo>
                  <a:cubicBezTo>
                    <a:pt x="249" y="103"/>
                    <a:pt x="258" y="133"/>
                    <a:pt x="258" y="165"/>
                  </a:cubicBezTo>
                  <a:cubicBezTo>
                    <a:pt x="258" y="169"/>
                    <a:pt x="258" y="174"/>
                    <a:pt x="258" y="178"/>
                  </a:cubicBezTo>
                  <a:cubicBezTo>
                    <a:pt x="260" y="168"/>
                    <a:pt x="261" y="157"/>
                    <a:pt x="261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684" y="1840"/>
              <a:ext cx="50" cy="61"/>
            </a:xfrm>
            <a:custGeom>
              <a:avLst/>
              <a:gdLst>
                <a:gd name="T0" fmla="*/ 16 w 20"/>
                <a:gd name="T1" fmla="*/ 20 h 23"/>
                <a:gd name="T2" fmla="*/ 5 w 20"/>
                <a:gd name="T3" fmla="*/ 8 h 23"/>
                <a:gd name="T4" fmla="*/ 7 w 20"/>
                <a:gd name="T5" fmla="*/ 0 h 23"/>
                <a:gd name="T6" fmla="*/ 0 w 20"/>
                <a:gd name="T7" fmla="*/ 11 h 23"/>
                <a:gd name="T8" fmla="*/ 11 w 20"/>
                <a:gd name="T9" fmla="*/ 23 h 23"/>
                <a:gd name="T10" fmla="*/ 20 w 20"/>
                <a:gd name="T11" fmla="*/ 19 h 23"/>
                <a:gd name="T12" fmla="*/ 16 w 20"/>
                <a:gd name="T13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3">
                  <a:moveTo>
                    <a:pt x="16" y="20"/>
                  </a:moveTo>
                  <a:cubicBezTo>
                    <a:pt x="10" y="20"/>
                    <a:pt x="5" y="14"/>
                    <a:pt x="5" y="8"/>
                  </a:cubicBezTo>
                  <a:cubicBezTo>
                    <a:pt x="5" y="5"/>
                    <a:pt x="6" y="2"/>
                    <a:pt x="7" y="0"/>
                  </a:cubicBezTo>
                  <a:cubicBezTo>
                    <a:pt x="3" y="2"/>
                    <a:pt x="0" y="6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5" y="23"/>
                    <a:pt x="18" y="22"/>
                    <a:pt x="20" y="19"/>
                  </a:cubicBezTo>
                  <a:cubicBezTo>
                    <a:pt x="18" y="19"/>
                    <a:pt x="17" y="20"/>
                    <a:pt x="1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684" y="2085"/>
              <a:ext cx="43" cy="56"/>
            </a:xfrm>
            <a:custGeom>
              <a:avLst/>
              <a:gdLst>
                <a:gd name="T0" fmla="*/ 14 w 17"/>
                <a:gd name="T1" fmla="*/ 18 h 21"/>
                <a:gd name="T2" fmla="*/ 4 w 17"/>
                <a:gd name="T3" fmla="*/ 7 h 21"/>
                <a:gd name="T4" fmla="*/ 6 w 17"/>
                <a:gd name="T5" fmla="*/ 0 h 21"/>
                <a:gd name="T6" fmla="*/ 0 w 17"/>
                <a:gd name="T7" fmla="*/ 10 h 21"/>
                <a:gd name="T8" fmla="*/ 10 w 17"/>
                <a:gd name="T9" fmla="*/ 21 h 21"/>
                <a:gd name="T10" fmla="*/ 17 w 17"/>
                <a:gd name="T11" fmla="*/ 17 h 21"/>
                <a:gd name="T12" fmla="*/ 14 w 17"/>
                <a:gd name="T1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1">
                  <a:moveTo>
                    <a:pt x="14" y="18"/>
                  </a:moveTo>
                  <a:cubicBezTo>
                    <a:pt x="8" y="18"/>
                    <a:pt x="4" y="13"/>
                    <a:pt x="4" y="7"/>
                  </a:cubicBezTo>
                  <a:cubicBezTo>
                    <a:pt x="4" y="4"/>
                    <a:pt x="5" y="2"/>
                    <a:pt x="6" y="0"/>
                  </a:cubicBezTo>
                  <a:cubicBezTo>
                    <a:pt x="2" y="2"/>
                    <a:pt x="0" y="6"/>
                    <a:pt x="0" y="10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13" y="21"/>
                    <a:pt x="16" y="19"/>
                    <a:pt x="17" y="17"/>
                  </a:cubicBezTo>
                  <a:cubicBezTo>
                    <a:pt x="16" y="17"/>
                    <a:pt x="15" y="18"/>
                    <a:pt x="1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494" y="1939"/>
              <a:ext cx="28" cy="42"/>
            </a:xfrm>
            <a:custGeom>
              <a:avLst/>
              <a:gdLst>
                <a:gd name="T0" fmla="*/ 8 w 11"/>
                <a:gd name="T1" fmla="*/ 12 h 16"/>
                <a:gd name="T2" fmla="*/ 1 w 11"/>
                <a:gd name="T3" fmla="*/ 0 h 16"/>
                <a:gd name="T4" fmla="*/ 0 w 11"/>
                <a:gd name="T5" fmla="*/ 12 h 16"/>
                <a:gd name="T6" fmla="*/ 5 w 11"/>
                <a:gd name="T7" fmla="*/ 16 h 16"/>
                <a:gd name="T8" fmla="*/ 11 w 11"/>
                <a:gd name="T9" fmla="*/ 11 h 16"/>
                <a:gd name="T10" fmla="*/ 8 w 11"/>
                <a:gd name="T11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6">
                  <a:moveTo>
                    <a:pt x="8" y="12"/>
                  </a:moveTo>
                  <a:cubicBezTo>
                    <a:pt x="4" y="12"/>
                    <a:pt x="1" y="7"/>
                    <a:pt x="1" y="0"/>
                  </a:cubicBezTo>
                  <a:cubicBezTo>
                    <a:pt x="0" y="4"/>
                    <a:pt x="0" y="8"/>
                    <a:pt x="0" y="12"/>
                  </a:cubicBezTo>
                  <a:cubicBezTo>
                    <a:pt x="1" y="15"/>
                    <a:pt x="3" y="16"/>
                    <a:pt x="5" y="16"/>
                  </a:cubicBezTo>
                  <a:cubicBezTo>
                    <a:pt x="8" y="16"/>
                    <a:pt x="10" y="14"/>
                    <a:pt x="11" y="11"/>
                  </a:cubicBezTo>
                  <a:cubicBezTo>
                    <a:pt x="10" y="11"/>
                    <a:pt x="9" y="12"/>
                    <a:pt x="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4856" y="2184"/>
              <a:ext cx="48" cy="45"/>
            </a:xfrm>
            <a:custGeom>
              <a:avLst/>
              <a:gdLst>
                <a:gd name="T0" fmla="*/ 15 w 19"/>
                <a:gd name="T1" fmla="*/ 14 h 17"/>
                <a:gd name="T2" fmla="*/ 4 w 19"/>
                <a:gd name="T3" fmla="*/ 5 h 17"/>
                <a:gd name="T4" fmla="*/ 6 w 19"/>
                <a:gd name="T5" fmla="*/ 0 h 17"/>
                <a:gd name="T6" fmla="*/ 0 w 19"/>
                <a:gd name="T7" fmla="*/ 8 h 17"/>
                <a:gd name="T8" fmla="*/ 11 w 19"/>
                <a:gd name="T9" fmla="*/ 17 h 17"/>
                <a:gd name="T10" fmla="*/ 19 w 19"/>
                <a:gd name="T11" fmla="*/ 14 h 17"/>
                <a:gd name="T12" fmla="*/ 15 w 19"/>
                <a:gd name="T13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7">
                  <a:moveTo>
                    <a:pt x="15" y="14"/>
                  </a:moveTo>
                  <a:cubicBezTo>
                    <a:pt x="9" y="14"/>
                    <a:pt x="4" y="10"/>
                    <a:pt x="4" y="5"/>
                  </a:cubicBezTo>
                  <a:cubicBezTo>
                    <a:pt x="4" y="3"/>
                    <a:pt x="5" y="1"/>
                    <a:pt x="6" y="0"/>
                  </a:cubicBezTo>
                  <a:cubicBezTo>
                    <a:pt x="3" y="1"/>
                    <a:pt x="0" y="4"/>
                    <a:pt x="0" y="8"/>
                  </a:cubicBezTo>
                  <a:cubicBezTo>
                    <a:pt x="0" y="13"/>
                    <a:pt x="5" y="17"/>
                    <a:pt x="11" y="17"/>
                  </a:cubicBezTo>
                  <a:cubicBezTo>
                    <a:pt x="14" y="17"/>
                    <a:pt x="17" y="16"/>
                    <a:pt x="19" y="14"/>
                  </a:cubicBezTo>
                  <a:cubicBezTo>
                    <a:pt x="18" y="14"/>
                    <a:pt x="16" y="14"/>
                    <a:pt x="1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5006" y="1965"/>
              <a:ext cx="58" cy="75"/>
            </a:xfrm>
            <a:custGeom>
              <a:avLst/>
              <a:gdLst>
                <a:gd name="T0" fmla="*/ 18 w 23"/>
                <a:gd name="T1" fmla="*/ 23 h 28"/>
                <a:gd name="T2" fmla="*/ 5 w 23"/>
                <a:gd name="T3" fmla="*/ 9 h 28"/>
                <a:gd name="T4" fmla="*/ 8 w 23"/>
                <a:gd name="T5" fmla="*/ 0 h 28"/>
                <a:gd name="T6" fmla="*/ 0 w 23"/>
                <a:gd name="T7" fmla="*/ 14 h 28"/>
                <a:gd name="T8" fmla="*/ 13 w 23"/>
                <a:gd name="T9" fmla="*/ 28 h 28"/>
                <a:gd name="T10" fmla="*/ 23 w 23"/>
                <a:gd name="T11" fmla="*/ 22 h 28"/>
                <a:gd name="T12" fmla="*/ 18 w 23"/>
                <a:gd name="T13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8">
                  <a:moveTo>
                    <a:pt x="18" y="23"/>
                  </a:moveTo>
                  <a:cubicBezTo>
                    <a:pt x="11" y="23"/>
                    <a:pt x="5" y="17"/>
                    <a:pt x="5" y="9"/>
                  </a:cubicBezTo>
                  <a:cubicBezTo>
                    <a:pt x="5" y="6"/>
                    <a:pt x="6" y="3"/>
                    <a:pt x="8" y="0"/>
                  </a:cubicBezTo>
                  <a:cubicBezTo>
                    <a:pt x="3" y="2"/>
                    <a:pt x="0" y="8"/>
                    <a:pt x="0" y="14"/>
                  </a:cubicBezTo>
                  <a:cubicBezTo>
                    <a:pt x="0" y="22"/>
                    <a:pt x="6" y="28"/>
                    <a:pt x="13" y="28"/>
                  </a:cubicBezTo>
                  <a:cubicBezTo>
                    <a:pt x="17" y="28"/>
                    <a:pt x="20" y="26"/>
                    <a:pt x="23" y="22"/>
                  </a:cubicBezTo>
                  <a:cubicBezTo>
                    <a:pt x="21" y="23"/>
                    <a:pt x="19" y="23"/>
                    <a:pt x="1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4936" y="1624"/>
              <a:ext cx="43" cy="53"/>
            </a:xfrm>
            <a:custGeom>
              <a:avLst/>
              <a:gdLst>
                <a:gd name="T0" fmla="*/ 5 w 17"/>
                <a:gd name="T1" fmla="*/ 0 h 20"/>
                <a:gd name="T2" fmla="*/ 0 w 17"/>
                <a:gd name="T3" fmla="*/ 9 h 20"/>
                <a:gd name="T4" fmla="*/ 10 w 17"/>
                <a:gd name="T5" fmla="*/ 20 h 20"/>
                <a:gd name="T6" fmla="*/ 17 w 17"/>
                <a:gd name="T7" fmla="*/ 16 h 20"/>
                <a:gd name="T8" fmla="*/ 14 w 17"/>
                <a:gd name="T9" fmla="*/ 17 h 20"/>
                <a:gd name="T10" fmla="*/ 4 w 17"/>
                <a:gd name="T11" fmla="*/ 6 h 20"/>
                <a:gd name="T12" fmla="*/ 5 w 17"/>
                <a:gd name="T13" fmla="*/ 0 h 20"/>
                <a:gd name="T14" fmla="*/ 5 w 17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0">
                  <a:moveTo>
                    <a:pt x="5" y="0"/>
                  </a:moveTo>
                  <a:cubicBezTo>
                    <a:pt x="2" y="2"/>
                    <a:pt x="0" y="5"/>
                    <a:pt x="0" y="9"/>
                  </a:cubicBezTo>
                  <a:cubicBezTo>
                    <a:pt x="0" y="15"/>
                    <a:pt x="4" y="20"/>
                    <a:pt x="10" y="20"/>
                  </a:cubicBezTo>
                  <a:cubicBezTo>
                    <a:pt x="13" y="20"/>
                    <a:pt x="15" y="18"/>
                    <a:pt x="17" y="16"/>
                  </a:cubicBezTo>
                  <a:cubicBezTo>
                    <a:pt x="16" y="16"/>
                    <a:pt x="15" y="17"/>
                    <a:pt x="14" y="17"/>
                  </a:cubicBezTo>
                  <a:cubicBezTo>
                    <a:pt x="8" y="17"/>
                    <a:pt x="4" y="12"/>
                    <a:pt x="4" y="6"/>
                  </a:cubicBezTo>
                  <a:cubicBezTo>
                    <a:pt x="4" y="4"/>
                    <a:pt x="4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829" y="1955"/>
              <a:ext cx="37" cy="42"/>
            </a:xfrm>
            <a:custGeom>
              <a:avLst/>
              <a:gdLst>
                <a:gd name="T0" fmla="*/ 12 w 15"/>
                <a:gd name="T1" fmla="*/ 13 h 16"/>
                <a:gd name="T2" fmla="*/ 3 w 15"/>
                <a:gd name="T3" fmla="*/ 5 h 16"/>
                <a:gd name="T4" fmla="*/ 5 w 15"/>
                <a:gd name="T5" fmla="*/ 0 h 16"/>
                <a:gd name="T6" fmla="*/ 0 w 15"/>
                <a:gd name="T7" fmla="*/ 7 h 16"/>
                <a:gd name="T8" fmla="*/ 8 w 15"/>
                <a:gd name="T9" fmla="*/ 16 h 16"/>
                <a:gd name="T10" fmla="*/ 15 w 15"/>
                <a:gd name="T11" fmla="*/ 12 h 16"/>
                <a:gd name="T12" fmla="*/ 12 w 15"/>
                <a:gd name="T1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6">
                  <a:moveTo>
                    <a:pt x="12" y="13"/>
                  </a:moveTo>
                  <a:cubicBezTo>
                    <a:pt x="7" y="13"/>
                    <a:pt x="3" y="9"/>
                    <a:pt x="3" y="5"/>
                  </a:cubicBezTo>
                  <a:cubicBezTo>
                    <a:pt x="3" y="3"/>
                    <a:pt x="4" y="1"/>
                    <a:pt x="5" y="0"/>
                  </a:cubicBezTo>
                  <a:cubicBezTo>
                    <a:pt x="2" y="1"/>
                    <a:pt x="0" y="4"/>
                    <a:pt x="0" y="7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11" y="16"/>
                    <a:pt x="13" y="14"/>
                    <a:pt x="15" y="12"/>
                  </a:cubicBezTo>
                  <a:cubicBezTo>
                    <a:pt x="14" y="13"/>
                    <a:pt x="13" y="13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4782" y="1533"/>
              <a:ext cx="262" cy="64"/>
            </a:xfrm>
            <a:custGeom>
              <a:avLst/>
              <a:gdLst>
                <a:gd name="T0" fmla="*/ 105 w 105"/>
                <a:gd name="T1" fmla="*/ 24 h 24"/>
                <a:gd name="T2" fmla="*/ 0 w 105"/>
                <a:gd name="T3" fmla="*/ 10 h 24"/>
                <a:gd name="T4" fmla="*/ 105 w 105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24">
                  <a:moveTo>
                    <a:pt x="105" y="24"/>
                  </a:moveTo>
                  <a:cubicBezTo>
                    <a:pt x="61" y="0"/>
                    <a:pt x="19" y="4"/>
                    <a:pt x="0" y="10"/>
                  </a:cubicBezTo>
                  <a:cubicBezTo>
                    <a:pt x="7" y="9"/>
                    <a:pt x="52" y="1"/>
                    <a:pt x="105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5159" y="1701"/>
              <a:ext cx="67" cy="272"/>
            </a:xfrm>
            <a:custGeom>
              <a:avLst/>
              <a:gdLst>
                <a:gd name="T0" fmla="*/ 0 w 27"/>
                <a:gd name="T1" fmla="*/ 0 h 102"/>
                <a:gd name="T2" fmla="*/ 5 w 27"/>
                <a:gd name="T3" fmla="*/ 13 h 102"/>
                <a:gd name="T4" fmla="*/ 2 w 27"/>
                <a:gd name="T5" fmla="*/ 24 h 102"/>
                <a:gd name="T6" fmla="*/ 0 w 27"/>
                <a:gd name="T7" fmla="*/ 19 h 102"/>
                <a:gd name="T8" fmla="*/ 3 w 27"/>
                <a:gd name="T9" fmla="*/ 26 h 102"/>
                <a:gd name="T10" fmla="*/ 4 w 27"/>
                <a:gd name="T11" fmla="*/ 27 h 102"/>
                <a:gd name="T12" fmla="*/ 6 w 27"/>
                <a:gd name="T13" fmla="*/ 31 h 102"/>
                <a:gd name="T14" fmla="*/ 24 w 27"/>
                <a:gd name="T15" fmla="*/ 96 h 102"/>
                <a:gd name="T16" fmla="*/ 26 w 27"/>
                <a:gd name="T17" fmla="*/ 102 h 102"/>
                <a:gd name="T18" fmla="*/ 27 w 27"/>
                <a:gd name="T19" fmla="*/ 85 h 102"/>
                <a:gd name="T20" fmla="*/ 0 w 27"/>
                <a:gd name="T2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102">
                  <a:moveTo>
                    <a:pt x="0" y="0"/>
                  </a:moveTo>
                  <a:cubicBezTo>
                    <a:pt x="2" y="4"/>
                    <a:pt x="4" y="8"/>
                    <a:pt x="5" y="13"/>
                  </a:cubicBezTo>
                  <a:cubicBezTo>
                    <a:pt x="7" y="20"/>
                    <a:pt x="7" y="22"/>
                    <a:pt x="2" y="2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1"/>
                    <a:pt x="1" y="23"/>
                    <a:pt x="3" y="26"/>
                  </a:cubicBezTo>
                  <a:cubicBezTo>
                    <a:pt x="3" y="26"/>
                    <a:pt x="3" y="27"/>
                    <a:pt x="4" y="27"/>
                  </a:cubicBezTo>
                  <a:cubicBezTo>
                    <a:pt x="4" y="29"/>
                    <a:pt x="5" y="30"/>
                    <a:pt x="6" y="31"/>
                  </a:cubicBezTo>
                  <a:cubicBezTo>
                    <a:pt x="17" y="51"/>
                    <a:pt x="23" y="73"/>
                    <a:pt x="24" y="96"/>
                  </a:cubicBezTo>
                  <a:cubicBezTo>
                    <a:pt x="25" y="98"/>
                    <a:pt x="26" y="100"/>
                    <a:pt x="26" y="102"/>
                  </a:cubicBezTo>
                  <a:cubicBezTo>
                    <a:pt x="27" y="96"/>
                    <a:pt x="27" y="90"/>
                    <a:pt x="27" y="85"/>
                  </a:cubicBezTo>
                  <a:cubicBezTo>
                    <a:pt x="27" y="53"/>
                    <a:pt x="17" y="2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961" y="2053"/>
              <a:ext cx="203" cy="246"/>
            </a:xfrm>
            <a:custGeom>
              <a:avLst/>
              <a:gdLst>
                <a:gd name="T0" fmla="*/ 0 w 81"/>
                <a:gd name="T1" fmla="*/ 92 h 92"/>
                <a:gd name="T2" fmla="*/ 81 w 81"/>
                <a:gd name="T3" fmla="*/ 0 h 92"/>
                <a:gd name="T4" fmla="*/ 0 w 81"/>
                <a:gd name="T5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92">
                  <a:moveTo>
                    <a:pt x="0" y="92"/>
                  </a:moveTo>
                  <a:cubicBezTo>
                    <a:pt x="55" y="73"/>
                    <a:pt x="80" y="12"/>
                    <a:pt x="81" y="0"/>
                  </a:cubicBezTo>
                  <a:cubicBezTo>
                    <a:pt x="70" y="29"/>
                    <a:pt x="36" y="77"/>
                    <a:pt x="0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4764" y="1576"/>
              <a:ext cx="330" cy="125"/>
            </a:xfrm>
            <a:custGeom>
              <a:avLst/>
              <a:gdLst>
                <a:gd name="T0" fmla="*/ 6 w 132"/>
                <a:gd name="T1" fmla="*/ 2 h 47"/>
                <a:gd name="T2" fmla="*/ 1 w 132"/>
                <a:gd name="T3" fmla="*/ 8 h 47"/>
                <a:gd name="T4" fmla="*/ 8 w 132"/>
                <a:gd name="T5" fmla="*/ 13 h 47"/>
                <a:gd name="T6" fmla="*/ 31 w 132"/>
                <a:gd name="T7" fmla="*/ 11 h 47"/>
                <a:gd name="T8" fmla="*/ 122 w 132"/>
                <a:gd name="T9" fmla="*/ 45 h 47"/>
                <a:gd name="T10" fmla="*/ 130 w 132"/>
                <a:gd name="T11" fmla="*/ 44 h 47"/>
                <a:gd name="T12" fmla="*/ 129 w 132"/>
                <a:gd name="T13" fmla="*/ 36 h 47"/>
                <a:gd name="T14" fmla="*/ 31 w 132"/>
                <a:gd name="T15" fmla="*/ 0 h 47"/>
                <a:gd name="T16" fmla="*/ 6 w 132"/>
                <a:gd name="T17" fmla="*/ 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47">
                  <a:moveTo>
                    <a:pt x="6" y="2"/>
                  </a:moveTo>
                  <a:cubicBezTo>
                    <a:pt x="2" y="2"/>
                    <a:pt x="0" y="5"/>
                    <a:pt x="1" y="8"/>
                  </a:cubicBezTo>
                  <a:cubicBezTo>
                    <a:pt x="1" y="12"/>
                    <a:pt x="4" y="14"/>
                    <a:pt x="8" y="13"/>
                  </a:cubicBezTo>
                  <a:cubicBezTo>
                    <a:pt x="15" y="12"/>
                    <a:pt x="23" y="11"/>
                    <a:pt x="31" y="11"/>
                  </a:cubicBezTo>
                  <a:cubicBezTo>
                    <a:pt x="65" y="11"/>
                    <a:pt x="97" y="23"/>
                    <a:pt x="122" y="45"/>
                  </a:cubicBezTo>
                  <a:cubicBezTo>
                    <a:pt x="124" y="47"/>
                    <a:pt x="128" y="47"/>
                    <a:pt x="130" y="44"/>
                  </a:cubicBezTo>
                  <a:cubicBezTo>
                    <a:pt x="132" y="42"/>
                    <a:pt x="132" y="38"/>
                    <a:pt x="129" y="36"/>
                  </a:cubicBezTo>
                  <a:cubicBezTo>
                    <a:pt x="102" y="12"/>
                    <a:pt x="67" y="0"/>
                    <a:pt x="31" y="0"/>
                  </a:cubicBezTo>
                  <a:cubicBezTo>
                    <a:pt x="23" y="0"/>
                    <a:pt x="14" y="0"/>
                    <a:pt x="6" y="2"/>
                  </a:cubicBezTo>
                  <a:close/>
                </a:path>
              </a:pathLst>
            </a:custGeom>
            <a:solidFill>
              <a:srgbClr val="FFFFFF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5061" y="1736"/>
              <a:ext cx="158" cy="555"/>
            </a:xfrm>
            <a:custGeom>
              <a:avLst/>
              <a:gdLst>
                <a:gd name="T0" fmla="*/ 28 w 63"/>
                <a:gd name="T1" fmla="*/ 2 h 208"/>
                <a:gd name="T2" fmla="*/ 26 w 63"/>
                <a:gd name="T3" fmla="*/ 10 h 208"/>
                <a:gd name="T4" fmla="*/ 52 w 63"/>
                <a:gd name="T5" fmla="*/ 91 h 208"/>
                <a:gd name="T6" fmla="*/ 3 w 63"/>
                <a:gd name="T7" fmla="*/ 197 h 208"/>
                <a:gd name="T8" fmla="*/ 2 w 63"/>
                <a:gd name="T9" fmla="*/ 205 h 208"/>
                <a:gd name="T10" fmla="*/ 10 w 63"/>
                <a:gd name="T11" fmla="*/ 206 h 208"/>
                <a:gd name="T12" fmla="*/ 63 w 63"/>
                <a:gd name="T13" fmla="*/ 91 h 208"/>
                <a:gd name="T14" fmla="*/ 36 w 63"/>
                <a:gd name="T15" fmla="*/ 3 h 208"/>
                <a:gd name="T16" fmla="*/ 28 w 63"/>
                <a:gd name="T17" fmla="*/ 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208">
                  <a:moveTo>
                    <a:pt x="28" y="2"/>
                  </a:moveTo>
                  <a:cubicBezTo>
                    <a:pt x="25" y="4"/>
                    <a:pt x="24" y="8"/>
                    <a:pt x="26" y="10"/>
                  </a:cubicBezTo>
                  <a:cubicBezTo>
                    <a:pt x="43" y="34"/>
                    <a:pt x="52" y="62"/>
                    <a:pt x="52" y="91"/>
                  </a:cubicBezTo>
                  <a:cubicBezTo>
                    <a:pt x="52" y="131"/>
                    <a:pt x="34" y="170"/>
                    <a:pt x="3" y="197"/>
                  </a:cubicBezTo>
                  <a:cubicBezTo>
                    <a:pt x="0" y="199"/>
                    <a:pt x="0" y="202"/>
                    <a:pt x="2" y="205"/>
                  </a:cubicBezTo>
                  <a:cubicBezTo>
                    <a:pt x="4" y="207"/>
                    <a:pt x="8" y="208"/>
                    <a:pt x="10" y="206"/>
                  </a:cubicBezTo>
                  <a:cubicBezTo>
                    <a:pt x="44" y="177"/>
                    <a:pt x="63" y="135"/>
                    <a:pt x="63" y="91"/>
                  </a:cubicBezTo>
                  <a:cubicBezTo>
                    <a:pt x="63" y="59"/>
                    <a:pt x="54" y="29"/>
                    <a:pt x="36" y="3"/>
                  </a:cubicBezTo>
                  <a:cubicBezTo>
                    <a:pt x="34" y="1"/>
                    <a:pt x="30" y="0"/>
                    <a:pt x="28" y="2"/>
                  </a:cubicBezTo>
                  <a:close/>
                </a:path>
              </a:pathLst>
            </a:custGeom>
            <a:solidFill>
              <a:srgbClr val="FFFFFF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684" y="2288"/>
              <a:ext cx="370" cy="94"/>
            </a:xfrm>
            <a:custGeom>
              <a:avLst/>
              <a:gdLst>
                <a:gd name="T0" fmla="*/ 138 w 148"/>
                <a:gd name="T1" fmla="*/ 1 h 35"/>
                <a:gd name="T2" fmla="*/ 63 w 148"/>
                <a:gd name="T3" fmla="*/ 23 h 35"/>
                <a:gd name="T4" fmla="*/ 9 w 148"/>
                <a:gd name="T5" fmla="*/ 12 h 35"/>
                <a:gd name="T6" fmla="*/ 1 w 148"/>
                <a:gd name="T7" fmla="*/ 15 h 35"/>
                <a:gd name="T8" fmla="*/ 4 w 148"/>
                <a:gd name="T9" fmla="*/ 23 h 35"/>
                <a:gd name="T10" fmla="*/ 63 w 148"/>
                <a:gd name="T11" fmla="*/ 35 h 35"/>
                <a:gd name="T12" fmla="*/ 144 w 148"/>
                <a:gd name="T13" fmla="*/ 11 h 35"/>
                <a:gd name="T14" fmla="*/ 146 w 148"/>
                <a:gd name="T15" fmla="*/ 3 h 35"/>
                <a:gd name="T16" fmla="*/ 138 w 148"/>
                <a:gd name="T17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35">
                  <a:moveTo>
                    <a:pt x="138" y="1"/>
                  </a:moveTo>
                  <a:cubicBezTo>
                    <a:pt x="115" y="16"/>
                    <a:pt x="90" y="23"/>
                    <a:pt x="63" y="23"/>
                  </a:cubicBezTo>
                  <a:cubicBezTo>
                    <a:pt x="44" y="23"/>
                    <a:pt x="26" y="19"/>
                    <a:pt x="9" y="12"/>
                  </a:cubicBezTo>
                  <a:cubicBezTo>
                    <a:pt x="6" y="11"/>
                    <a:pt x="3" y="12"/>
                    <a:pt x="1" y="15"/>
                  </a:cubicBezTo>
                  <a:cubicBezTo>
                    <a:pt x="0" y="18"/>
                    <a:pt x="1" y="22"/>
                    <a:pt x="4" y="23"/>
                  </a:cubicBezTo>
                  <a:cubicBezTo>
                    <a:pt x="23" y="31"/>
                    <a:pt x="43" y="35"/>
                    <a:pt x="63" y="35"/>
                  </a:cubicBezTo>
                  <a:cubicBezTo>
                    <a:pt x="92" y="35"/>
                    <a:pt x="120" y="27"/>
                    <a:pt x="144" y="11"/>
                  </a:cubicBezTo>
                  <a:cubicBezTo>
                    <a:pt x="147" y="10"/>
                    <a:pt x="148" y="6"/>
                    <a:pt x="146" y="3"/>
                  </a:cubicBezTo>
                  <a:cubicBezTo>
                    <a:pt x="144" y="1"/>
                    <a:pt x="140" y="0"/>
                    <a:pt x="138" y="1"/>
                  </a:cubicBezTo>
                  <a:close/>
                </a:path>
              </a:pathLst>
            </a:custGeom>
            <a:solidFill>
              <a:srgbClr val="FFFFFF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494" y="2115"/>
              <a:ext cx="170" cy="208"/>
            </a:xfrm>
            <a:custGeom>
              <a:avLst/>
              <a:gdLst>
                <a:gd name="T0" fmla="*/ 4 w 68"/>
                <a:gd name="T1" fmla="*/ 2 h 78"/>
                <a:gd name="T2" fmla="*/ 1 w 68"/>
                <a:gd name="T3" fmla="*/ 9 h 78"/>
                <a:gd name="T4" fmla="*/ 58 w 68"/>
                <a:gd name="T5" fmla="*/ 76 h 78"/>
                <a:gd name="T6" fmla="*/ 66 w 68"/>
                <a:gd name="T7" fmla="*/ 74 h 78"/>
                <a:gd name="T8" fmla="*/ 65 w 68"/>
                <a:gd name="T9" fmla="*/ 66 h 78"/>
                <a:gd name="T10" fmla="*/ 11 w 68"/>
                <a:gd name="T11" fmla="*/ 5 h 78"/>
                <a:gd name="T12" fmla="*/ 4 w 68"/>
                <a:gd name="T13" fmla="*/ 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78">
                  <a:moveTo>
                    <a:pt x="4" y="2"/>
                  </a:moveTo>
                  <a:cubicBezTo>
                    <a:pt x="1" y="3"/>
                    <a:pt x="0" y="6"/>
                    <a:pt x="1" y="9"/>
                  </a:cubicBezTo>
                  <a:cubicBezTo>
                    <a:pt x="13" y="37"/>
                    <a:pt x="33" y="60"/>
                    <a:pt x="58" y="76"/>
                  </a:cubicBezTo>
                  <a:cubicBezTo>
                    <a:pt x="61" y="78"/>
                    <a:pt x="65" y="77"/>
                    <a:pt x="66" y="74"/>
                  </a:cubicBezTo>
                  <a:cubicBezTo>
                    <a:pt x="68" y="72"/>
                    <a:pt x="67" y="68"/>
                    <a:pt x="65" y="66"/>
                  </a:cubicBezTo>
                  <a:cubicBezTo>
                    <a:pt x="41" y="51"/>
                    <a:pt x="23" y="30"/>
                    <a:pt x="11" y="5"/>
                  </a:cubicBezTo>
                  <a:cubicBezTo>
                    <a:pt x="10" y="2"/>
                    <a:pt x="7" y="0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4464" y="1595"/>
              <a:ext cx="278" cy="493"/>
            </a:xfrm>
            <a:custGeom>
              <a:avLst/>
              <a:gdLst>
                <a:gd name="T0" fmla="*/ 102 w 111"/>
                <a:gd name="T1" fmla="*/ 1 h 185"/>
                <a:gd name="T2" fmla="*/ 0 w 111"/>
                <a:gd name="T3" fmla="*/ 144 h 185"/>
                <a:gd name="T4" fmla="*/ 4 w 111"/>
                <a:gd name="T5" fmla="*/ 180 h 185"/>
                <a:gd name="T6" fmla="*/ 12 w 111"/>
                <a:gd name="T7" fmla="*/ 184 h 185"/>
                <a:gd name="T8" fmla="*/ 16 w 111"/>
                <a:gd name="T9" fmla="*/ 177 h 185"/>
                <a:gd name="T10" fmla="*/ 12 w 111"/>
                <a:gd name="T11" fmla="*/ 144 h 185"/>
                <a:gd name="T12" fmla="*/ 106 w 111"/>
                <a:gd name="T13" fmla="*/ 12 h 185"/>
                <a:gd name="T14" fmla="*/ 110 w 111"/>
                <a:gd name="T15" fmla="*/ 4 h 185"/>
                <a:gd name="T16" fmla="*/ 102 w 111"/>
                <a:gd name="T17" fmla="*/ 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185">
                  <a:moveTo>
                    <a:pt x="102" y="1"/>
                  </a:moveTo>
                  <a:cubicBezTo>
                    <a:pt x="41" y="22"/>
                    <a:pt x="0" y="79"/>
                    <a:pt x="0" y="144"/>
                  </a:cubicBezTo>
                  <a:cubicBezTo>
                    <a:pt x="0" y="156"/>
                    <a:pt x="2" y="168"/>
                    <a:pt x="4" y="180"/>
                  </a:cubicBezTo>
                  <a:cubicBezTo>
                    <a:pt x="5" y="183"/>
                    <a:pt x="8" y="185"/>
                    <a:pt x="12" y="184"/>
                  </a:cubicBezTo>
                  <a:cubicBezTo>
                    <a:pt x="15" y="183"/>
                    <a:pt x="17" y="180"/>
                    <a:pt x="16" y="177"/>
                  </a:cubicBezTo>
                  <a:cubicBezTo>
                    <a:pt x="13" y="166"/>
                    <a:pt x="12" y="155"/>
                    <a:pt x="12" y="144"/>
                  </a:cubicBezTo>
                  <a:cubicBezTo>
                    <a:pt x="12" y="84"/>
                    <a:pt x="50" y="31"/>
                    <a:pt x="106" y="12"/>
                  </a:cubicBezTo>
                  <a:cubicBezTo>
                    <a:pt x="109" y="11"/>
                    <a:pt x="111" y="7"/>
                    <a:pt x="110" y="4"/>
                  </a:cubicBezTo>
                  <a:cubicBezTo>
                    <a:pt x="109" y="1"/>
                    <a:pt x="105" y="0"/>
                    <a:pt x="102" y="1"/>
                  </a:cubicBezTo>
                  <a:close/>
                </a:path>
              </a:pathLst>
            </a:custGeom>
            <a:solidFill>
              <a:srgbClr val="FFFFFF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4689" y="2344"/>
              <a:ext cx="1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4479" y="1571"/>
              <a:ext cx="712" cy="778"/>
            </a:xfrm>
            <a:custGeom>
              <a:avLst/>
              <a:gdLst>
                <a:gd name="T0" fmla="*/ 235 w 285"/>
                <a:gd name="T1" fmla="*/ 267 h 292"/>
                <a:gd name="T2" fmla="*/ 236 w 285"/>
                <a:gd name="T3" fmla="*/ 259 h 292"/>
                <a:gd name="T4" fmla="*/ 285 w 285"/>
                <a:gd name="T5" fmla="*/ 153 h 292"/>
                <a:gd name="T6" fmla="*/ 259 w 285"/>
                <a:gd name="T7" fmla="*/ 72 h 292"/>
                <a:gd name="T8" fmla="*/ 261 w 285"/>
                <a:gd name="T9" fmla="*/ 64 h 292"/>
                <a:gd name="T10" fmla="*/ 264 w 285"/>
                <a:gd name="T11" fmla="*/ 63 h 292"/>
                <a:gd name="T12" fmla="*/ 246 w 285"/>
                <a:gd name="T13" fmla="*/ 44 h 292"/>
                <a:gd name="T14" fmla="*/ 245 w 285"/>
                <a:gd name="T15" fmla="*/ 43 h 292"/>
                <a:gd name="T16" fmla="*/ 244 w 285"/>
                <a:gd name="T17" fmla="*/ 46 h 292"/>
                <a:gd name="T18" fmla="*/ 236 w 285"/>
                <a:gd name="T19" fmla="*/ 47 h 292"/>
                <a:gd name="T20" fmla="*/ 145 w 285"/>
                <a:gd name="T21" fmla="*/ 13 h 292"/>
                <a:gd name="T22" fmla="*/ 122 w 285"/>
                <a:gd name="T23" fmla="*/ 15 h 292"/>
                <a:gd name="T24" fmla="*/ 115 w 285"/>
                <a:gd name="T25" fmla="*/ 10 h 292"/>
                <a:gd name="T26" fmla="*/ 116 w 285"/>
                <a:gd name="T27" fmla="*/ 6 h 292"/>
                <a:gd name="T28" fmla="*/ 116 w 285"/>
                <a:gd name="T29" fmla="*/ 6 h 292"/>
                <a:gd name="T30" fmla="*/ 100 w 285"/>
                <a:gd name="T31" fmla="*/ 9 h 292"/>
                <a:gd name="T32" fmla="*/ 100 w 285"/>
                <a:gd name="T33" fmla="*/ 10 h 292"/>
                <a:gd name="T34" fmla="*/ 104 w 285"/>
                <a:gd name="T35" fmla="*/ 13 h 292"/>
                <a:gd name="T36" fmla="*/ 100 w 285"/>
                <a:gd name="T37" fmla="*/ 21 h 292"/>
                <a:gd name="T38" fmla="*/ 6 w 285"/>
                <a:gd name="T39" fmla="*/ 153 h 292"/>
                <a:gd name="T40" fmla="*/ 10 w 285"/>
                <a:gd name="T41" fmla="*/ 186 h 292"/>
                <a:gd name="T42" fmla="*/ 6 w 285"/>
                <a:gd name="T43" fmla="*/ 193 h 292"/>
                <a:gd name="T44" fmla="*/ 0 w 285"/>
                <a:gd name="T45" fmla="*/ 191 h 292"/>
                <a:gd name="T46" fmla="*/ 6 w 285"/>
                <a:gd name="T47" fmla="*/ 210 h 292"/>
                <a:gd name="T48" fmla="*/ 6 w 285"/>
                <a:gd name="T49" fmla="*/ 210 h 292"/>
                <a:gd name="T50" fmla="*/ 10 w 285"/>
                <a:gd name="T51" fmla="*/ 206 h 292"/>
                <a:gd name="T52" fmla="*/ 17 w 285"/>
                <a:gd name="T53" fmla="*/ 209 h 292"/>
                <a:gd name="T54" fmla="*/ 71 w 285"/>
                <a:gd name="T55" fmla="*/ 270 h 292"/>
                <a:gd name="T56" fmla="*/ 72 w 285"/>
                <a:gd name="T57" fmla="*/ 278 h 292"/>
                <a:gd name="T58" fmla="*/ 68 w 285"/>
                <a:gd name="T59" fmla="*/ 281 h 292"/>
                <a:gd name="T60" fmla="*/ 68 w 285"/>
                <a:gd name="T61" fmla="*/ 281 h 292"/>
                <a:gd name="T62" fmla="*/ 83 w 285"/>
                <a:gd name="T63" fmla="*/ 288 h 292"/>
                <a:gd name="T64" fmla="*/ 83 w 285"/>
                <a:gd name="T65" fmla="*/ 284 h 292"/>
                <a:gd name="T66" fmla="*/ 91 w 285"/>
                <a:gd name="T67" fmla="*/ 281 h 292"/>
                <a:gd name="T68" fmla="*/ 145 w 285"/>
                <a:gd name="T69" fmla="*/ 292 h 292"/>
                <a:gd name="T70" fmla="*/ 220 w 285"/>
                <a:gd name="T71" fmla="*/ 270 h 292"/>
                <a:gd name="T72" fmla="*/ 228 w 285"/>
                <a:gd name="T73" fmla="*/ 272 h 292"/>
                <a:gd name="T74" fmla="*/ 228 w 285"/>
                <a:gd name="T75" fmla="*/ 279 h 292"/>
                <a:gd name="T76" fmla="*/ 228 w 285"/>
                <a:gd name="T77" fmla="*/ 278 h 292"/>
                <a:gd name="T78" fmla="*/ 239 w 285"/>
                <a:gd name="T79" fmla="*/ 269 h 292"/>
                <a:gd name="T80" fmla="*/ 235 w 285"/>
                <a:gd name="T81" fmla="*/ 267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5" h="292">
                  <a:moveTo>
                    <a:pt x="235" y="267"/>
                  </a:moveTo>
                  <a:cubicBezTo>
                    <a:pt x="233" y="264"/>
                    <a:pt x="233" y="261"/>
                    <a:pt x="236" y="259"/>
                  </a:cubicBezTo>
                  <a:cubicBezTo>
                    <a:pt x="267" y="232"/>
                    <a:pt x="285" y="193"/>
                    <a:pt x="285" y="153"/>
                  </a:cubicBezTo>
                  <a:cubicBezTo>
                    <a:pt x="285" y="124"/>
                    <a:pt x="276" y="96"/>
                    <a:pt x="259" y="72"/>
                  </a:cubicBezTo>
                  <a:cubicBezTo>
                    <a:pt x="257" y="70"/>
                    <a:pt x="258" y="66"/>
                    <a:pt x="261" y="64"/>
                  </a:cubicBezTo>
                  <a:cubicBezTo>
                    <a:pt x="262" y="63"/>
                    <a:pt x="263" y="63"/>
                    <a:pt x="264" y="63"/>
                  </a:cubicBezTo>
                  <a:cubicBezTo>
                    <a:pt x="266" y="53"/>
                    <a:pt x="253" y="40"/>
                    <a:pt x="246" y="44"/>
                  </a:cubicBezTo>
                  <a:cubicBezTo>
                    <a:pt x="245" y="43"/>
                    <a:pt x="245" y="43"/>
                    <a:pt x="245" y="43"/>
                  </a:cubicBezTo>
                  <a:cubicBezTo>
                    <a:pt x="245" y="44"/>
                    <a:pt x="245" y="45"/>
                    <a:pt x="244" y="46"/>
                  </a:cubicBezTo>
                  <a:cubicBezTo>
                    <a:pt x="242" y="49"/>
                    <a:pt x="238" y="49"/>
                    <a:pt x="236" y="47"/>
                  </a:cubicBezTo>
                  <a:cubicBezTo>
                    <a:pt x="211" y="25"/>
                    <a:pt x="179" y="13"/>
                    <a:pt x="145" y="13"/>
                  </a:cubicBezTo>
                  <a:cubicBezTo>
                    <a:pt x="137" y="13"/>
                    <a:pt x="129" y="14"/>
                    <a:pt x="122" y="15"/>
                  </a:cubicBezTo>
                  <a:cubicBezTo>
                    <a:pt x="118" y="16"/>
                    <a:pt x="115" y="14"/>
                    <a:pt x="115" y="10"/>
                  </a:cubicBezTo>
                  <a:cubicBezTo>
                    <a:pt x="115" y="9"/>
                    <a:pt x="115" y="7"/>
                    <a:pt x="116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3" y="0"/>
                    <a:pt x="100" y="4"/>
                    <a:pt x="100" y="9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3" y="11"/>
                    <a:pt x="104" y="13"/>
                  </a:cubicBezTo>
                  <a:cubicBezTo>
                    <a:pt x="105" y="16"/>
                    <a:pt x="103" y="20"/>
                    <a:pt x="100" y="21"/>
                  </a:cubicBezTo>
                  <a:cubicBezTo>
                    <a:pt x="44" y="40"/>
                    <a:pt x="6" y="93"/>
                    <a:pt x="6" y="153"/>
                  </a:cubicBezTo>
                  <a:cubicBezTo>
                    <a:pt x="6" y="164"/>
                    <a:pt x="7" y="175"/>
                    <a:pt x="10" y="186"/>
                  </a:cubicBezTo>
                  <a:cubicBezTo>
                    <a:pt x="11" y="189"/>
                    <a:pt x="9" y="192"/>
                    <a:pt x="6" y="193"/>
                  </a:cubicBezTo>
                  <a:cubicBezTo>
                    <a:pt x="3" y="193"/>
                    <a:pt x="1" y="193"/>
                    <a:pt x="0" y="191"/>
                  </a:cubicBezTo>
                  <a:cubicBezTo>
                    <a:pt x="5" y="196"/>
                    <a:pt x="8" y="205"/>
                    <a:pt x="6" y="210"/>
                  </a:cubicBezTo>
                  <a:cubicBezTo>
                    <a:pt x="6" y="210"/>
                    <a:pt x="6" y="210"/>
                    <a:pt x="6" y="210"/>
                  </a:cubicBezTo>
                  <a:cubicBezTo>
                    <a:pt x="7" y="208"/>
                    <a:pt x="8" y="206"/>
                    <a:pt x="10" y="206"/>
                  </a:cubicBezTo>
                  <a:cubicBezTo>
                    <a:pt x="13" y="204"/>
                    <a:pt x="16" y="206"/>
                    <a:pt x="17" y="209"/>
                  </a:cubicBezTo>
                  <a:cubicBezTo>
                    <a:pt x="29" y="234"/>
                    <a:pt x="47" y="255"/>
                    <a:pt x="71" y="270"/>
                  </a:cubicBezTo>
                  <a:cubicBezTo>
                    <a:pt x="73" y="272"/>
                    <a:pt x="74" y="276"/>
                    <a:pt x="72" y="278"/>
                  </a:cubicBezTo>
                  <a:cubicBezTo>
                    <a:pt x="71" y="280"/>
                    <a:pt x="70" y="281"/>
                    <a:pt x="68" y="281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5" y="279"/>
                    <a:pt x="81" y="284"/>
                    <a:pt x="83" y="288"/>
                  </a:cubicBezTo>
                  <a:cubicBezTo>
                    <a:pt x="83" y="287"/>
                    <a:pt x="83" y="285"/>
                    <a:pt x="83" y="284"/>
                  </a:cubicBezTo>
                  <a:cubicBezTo>
                    <a:pt x="85" y="281"/>
                    <a:pt x="88" y="280"/>
                    <a:pt x="91" y="281"/>
                  </a:cubicBezTo>
                  <a:cubicBezTo>
                    <a:pt x="108" y="288"/>
                    <a:pt x="126" y="292"/>
                    <a:pt x="145" y="292"/>
                  </a:cubicBezTo>
                  <a:cubicBezTo>
                    <a:pt x="172" y="292"/>
                    <a:pt x="197" y="285"/>
                    <a:pt x="220" y="270"/>
                  </a:cubicBezTo>
                  <a:cubicBezTo>
                    <a:pt x="222" y="269"/>
                    <a:pt x="226" y="270"/>
                    <a:pt x="228" y="272"/>
                  </a:cubicBezTo>
                  <a:cubicBezTo>
                    <a:pt x="229" y="274"/>
                    <a:pt x="229" y="277"/>
                    <a:pt x="228" y="279"/>
                  </a:cubicBezTo>
                  <a:cubicBezTo>
                    <a:pt x="228" y="278"/>
                    <a:pt x="228" y="278"/>
                    <a:pt x="228" y="278"/>
                  </a:cubicBezTo>
                  <a:cubicBezTo>
                    <a:pt x="230" y="273"/>
                    <a:pt x="235" y="270"/>
                    <a:pt x="239" y="269"/>
                  </a:cubicBezTo>
                  <a:cubicBezTo>
                    <a:pt x="237" y="269"/>
                    <a:pt x="236" y="268"/>
                    <a:pt x="235" y="267"/>
                  </a:cubicBezTo>
                  <a:close/>
                </a:path>
              </a:pathLst>
            </a:custGeom>
            <a:solidFill>
              <a:srgbClr val="FDFBD4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479" y="2072"/>
              <a:ext cx="38" cy="59"/>
            </a:xfrm>
            <a:custGeom>
              <a:avLst/>
              <a:gdLst>
                <a:gd name="T0" fmla="*/ 15 w 15"/>
                <a:gd name="T1" fmla="*/ 18 h 22"/>
                <a:gd name="T2" fmla="*/ 10 w 15"/>
                <a:gd name="T3" fmla="*/ 0 h 22"/>
                <a:gd name="T4" fmla="*/ 6 w 15"/>
                <a:gd name="T5" fmla="*/ 5 h 22"/>
                <a:gd name="T6" fmla="*/ 0 w 15"/>
                <a:gd name="T7" fmla="*/ 3 h 22"/>
                <a:gd name="T8" fmla="*/ 6 w 15"/>
                <a:gd name="T9" fmla="*/ 22 h 22"/>
                <a:gd name="T10" fmla="*/ 6 w 15"/>
                <a:gd name="T11" fmla="*/ 22 h 22"/>
                <a:gd name="T12" fmla="*/ 10 w 15"/>
                <a:gd name="T13" fmla="*/ 18 h 22"/>
                <a:gd name="T14" fmla="*/ 15 w 15"/>
                <a:gd name="T15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22">
                  <a:moveTo>
                    <a:pt x="15" y="18"/>
                  </a:moveTo>
                  <a:cubicBezTo>
                    <a:pt x="15" y="11"/>
                    <a:pt x="13" y="5"/>
                    <a:pt x="10" y="0"/>
                  </a:cubicBezTo>
                  <a:cubicBezTo>
                    <a:pt x="9" y="3"/>
                    <a:pt x="8" y="4"/>
                    <a:pt x="6" y="5"/>
                  </a:cubicBezTo>
                  <a:cubicBezTo>
                    <a:pt x="3" y="5"/>
                    <a:pt x="1" y="5"/>
                    <a:pt x="0" y="3"/>
                  </a:cubicBezTo>
                  <a:cubicBezTo>
                    <a:pt x="5" y="8"/>
                    <a:pt x="8" y="17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0"/>
                    <a:pt x="8" y="18"/>
                    <a:pt x="10" y="18"/>
                  </a:cubicBezTo>
                  <a:cubicBezTo>
                    <a:pt x="12" y="17"/>
                    <a:pt x="14" y="17"/>
                    <a:pt x="15" y="18"/>
                  </a:cubicBezTo>
                  <a:close/>
                </a:path>
              </a:pathLst>
            </a:custGeom>
            <a:solidFill>
              <a:srgbClr val="F6AC41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649" y="2296"/>
              <a:ext cx="53" cy="43"/>
            </a:xfrm>
            <a:custGeom>
              <a:avLst/>
              <a:gdLst>
                <a:gd name="T0" fmla="*/ 5 w 21"/>
                <a:gd name="T1" fmla="*/ 1 h 16"/>
                <a:gd name="T2" fmla="*/ 4 w 21"/>
                <a:gd name="T3" fmla="*/ 6 h 16"/>
                <a:gd name="T4" fmla="*/ 0 w 21"/>
                <a:gd name="T5" fmla="*/ 9 h 16"/>
                <a:gd name="T6" fmla="*/ 0 w 21"/>
                <a:gd name="T7" fmla="*/ 9 h 16"/>
                <a:gd name="T8" fmla="*/ 15 w 21"/>
                <a:gd name="T9" fmla="*/ 16 h 16"/>
                <a:gd name="T10" fmla="*/ 15 w 21"/>
                <a:gd name="T11" fmla="*/ 12 h 16"/>
                <a:gd name="T12" fmla="*/ 21 w 21"/>
                <a:gd name="T13" fmla="*/ 9 h 16"/>
                <a:gd name="T14" fmla="*/ 5 w 21"/>
                <a:gd name="T15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6">
                  <a:moveTo>
                    <a:pt x="5" y="1"/>
                  </a:moveTo>
                  <a:cubicBezTo>
                    <a:pt x="5" y="3"/>
                    <a:pt x="5" y="5"/>
                    <a:pt x="4" y="6"/>
                  </a:cubicBezTo>
                  <a:cubicBezTo>
                    <a:pt x="3" y="8"/>
                    <a:pt x="2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7"/>
                    <a:pt x="13" y="12"/>
                    <a:pt x="15" y="16"/>
                  </a:cubicBezTo>
                  <a:cubicBezTo>
                    <a:pt x="15" y="15"/>
                    <a:pt x="15" y="13"/>
                    <a:pt x="15" y="12"/>
                  </a:cubicBezTo>
                  <a:cubicBezTo>
                    <a:pt x="16" y="10"/>
                    <a:pt x="18" y="9"/>
                    <a:pt x="21" y="9"/>
                  </a:cubicBezTo>
                  <a:cubicBezTo>
                    <a:pt x="17" y="4"/>
                    <a:pt x="10" y="0"/>
                    <a:pt x="5" y="1"/>
                  </a:cubicBezTo>
                  <a:close/>
                </a:path>
              </a:pathLst>
            </a:custGeom>
            <a:solidFill>
              <a:srgbClr val="F6AC41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5036" y="2264"/>
              <a:ext cx="40" cy="51"/>
            </a:xfrm>
            <a:custGeom>
              <a:avLst/>
              <a:gdLst>
                <a:gd name="T0" fmla="*/ 12 w 16"/>
                <a:gd name="T1" fmla="*/ 7 h 19"/>
                <a:gd name="T2" fmla="*/ 12 w 16"/>
                <a:gd name="T3" fmla="*/ 0 h 19"/>
                <a:gd name="T4" fmla="*/ 0 w 16"/>
                <a:gd name="T5" fmla="*/ 9 h 19"/>
                <a:gd name="T6" fmla="*/ 0 w 16"/>
                <a:gd name="T7" fmla="*/ 10 h 19"/>
                <a:gd name="T8" fmla="*/ 5 w 16"/>
                <a:gd name="T9" fmla="*/ 12 h 19"/>
                <a:gd name="T10" fmla="*/ 5 w 16"/>
                <a:gd name="T11" fmla="*/ 19 h 19"/>
                <a:gd name="T12" fmla="*/ 5 w 16"/>
                <a:gd name="T13" fmla="*/ 18 h 19"/>
                <a:gd name="T14" fmla="*/ 16 w 16"/>
                <a:gd name="T15" fmla="*/ 9 h 19"/>
                <a:gd name="T16" fmla="*/ 12 w 16"/>
                <a:gd name="T17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9">
                  <a:moveTo>
                    <a:pt x="12" y="7"/>
                  </a:moveTo>
                  <a:cubicBezTo>
                    <a:pt x="10" y="5"/>
                    <a:pt x="10" y="2"/>
                    <a:pt x="12" y="0"/>
                  </a:cubicBezTo>
                  <a:cubicBezTo>
                    <a:pt x="7" y="1"/>
                    <a:pt x="1" y="5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10"/>
                    <a:pt x="4" y="11"/>
                    <a:pt x="5" y="12"/>
                  </a:cubicBezTo>
                  <a:cubicBezTo>
                    <a:pt x="6" y="14"/>
                    <a:pt x="6" y="17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7" y="13"/>
                    <a:pt x="12" y="10"/>
                    <a:pt x="16" y="9"/>
                  </a:cubicBezTo>
                  <a:cubicBezTo>
                    <a:pt x="14" y="9"/>
                    <a:pt x="13" y="8"/>
                    <a:pt x="12" y="7"/>
                  </a:cubicBezTo>
                  <a:close/>
                </a:path>
              </a:pathLst>
            </a:custGeom>
            <a:solidFill>
              <a:srgbClr val="F6AC41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5079" y="1677"/>
              <a:ext cx="65" cy="78"/>
            </a:xfrm>
            <a:custGeom>
              <a:avLst/>
              <a:gdLst>
                <a:gd name="T0" fmla="*/ 18 w 26"/>
                <a:gd name="T1" fmla="*/ 29 h 29"/>
                <a:gd name="T2" fmla="*/ 18 w 26"/>
                <a:gd name="T3" fmla="*/ 29 h 29"/>
                <a:gd name="T4" fmla="*/ 21 w 26"/>
                <a:gd name="T5" fmla="*/ 24 h 29"/>
                <a:gd name="T6" fmla="*/ 24 w 26"/>
                <a:gd name="T7" fmla="*/ 23 h 29"/>
                <a:gd name="T8" fmla="*/ 6 w 26"/>
                <a:gd name="T9" fmla="*/ 4 h 29"/>
                <a:gd name="T10" fmla="*/ 5 w 26"/>
                <a:gd name="T11" fmla="*/ 3 h 29"/>
                <a:gd name="T12" fmla="*/ 4 w 26"/>
                <a:gd name="T13" fmla="*/ 6 h 29"/>
                <a:gd name="T14" fmla="*/ 0 w 26"/>
                <a:gd name="T15" fmla="*/ 8 h 29"/>
                <a:gd name="T16" fmla="*/ 0 w 26"/>
                <a:gd name="T17" fmla="*/ 8 h 29"/>
                <a:gd name="T18" fmla="*/ 18 w 26"/>
                <a:gd name="T1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9">
                  <a:moveTo>
                    <a:pt x="18" y="29"/>
                  </a:moveTo>
                  <a:cubicBezTo>
                    <a:pt x="18" y="29"/>
                    <a:pt x="18" y="29"/>
                    <a:pt x="18" y="29"/>
                  </a:cubicBezTo>
                  <a:cubicBezTo>
                    <a:pt x="18" y="27"/>
                    <a:pt x="19" y="25"/>
                    <a:pt x="21" y="24"/>
                  </a:cubicBezTo>
                  <a:cubicBezTo>
                    <a:pt x="22" y="23"/>
                    <a:pt x="23" y="23"/>
                    <a:pt x="24" y="23"/>
                  </a:cubicBezTo>
                  <a:cubicBezTo>
                    <a:pt x="26" y="13"/>
                    <a:pt x="13" y="0"/>
                    <a:pt x="6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5"/>
                    <a:pt x="4" y="6"/>
                  </a:cubicBezTo>
                  <a:cubicBezTo>
                    <a:pt x="3" y="7"/>
                    <a:pt x="2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5" y="6"/>
                    <a:pt x="19" y="13"/>
                    <a:pt x="18" y="29"/>
                  </a:cubicBezTo>
                  <a:close/>
                </a:path>
              </a:pathLst>
            </a:custGeom>
            <a:solidFill>
              <a:srgbClr val="FFC000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4729" y="1571"/>
              <a:ext cx="40" cy="48"/>
            </a:xfrm>
            <a:custGeom>
              <a:avLst/>
              <a:gdLst>
                <a:gd name="T0" fmla="*/ 4 w 16"/>
                <a:gd name="T1" fmla="*/ 18 h 18"/>
                <a:gd name="T2" fmla="*/ 16 w 16"/>
                <a:gd name="T3" fmla="*/ 13 h 18"/>
                <a:gd name="T4" fmla="*/ 15 w 16"/>
                <a:gd name="T5" fmla="*/ 10 h 18"/>
                <a:gd name="T6" fmla="*/ 16 w 16"/>
                <a:gd name="T7" fmla="*/ 6 h 18"/>
                <a:gd name="T8" fmla="*/ 16 w 16"/>
                <a:gd name="T9" fmla="*/ 6 h 18"/>
                <a:gd name="T10" fmla="*/ 0 w 16"/>
                <a:gd name="T11" fmla="*/ 9 h 18"/>
                <a:gd name="T12" fmla="*/ 0 w 16"/>
                <a:gd name="T13" fmla="*/ 10 h 18"/>
                <a:gd name="T14" fmla="*/ 4 w 16"/>
                <a:gd name="T15" fmla="*/ 13 h 18"/>
                <a:gd name="T16" fmla="*/ 3 w 16"/>
                <a:gd name="T17" fmla="*/ 18 h 18"/>
                <a:gd name="T18" fmla="*/ 4 w 16"/>
                <a:gd name="T1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8">
                  <a:moveTo>
                    <a:pt x="4" y="18"/>
                  </a:moveTo>
                  <a:cubicBezTo>
                    <a:pt x="6" y="9"/>
                    <a:pt x="12" y="10"/>
                    <a:pt x="16" y="13"/>
                  </a:cubicBezTo>
                  <a:cubicBezTo>
                    <a:pt x="15" y="12"/>
                    <a:pt x="15" y="11"/>
                    <a:pt x="15" y="10"/>
                  </a:cubicBezTo>
                  <a:cubicBezTo>
                    <a:pt x="15" y="9"/>
                    <a:pt x="15" y="7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3" y="0"/>
                    <a:pt x="0" y="4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3" y="11"/>
                    <a:pt x="4" y="13"/>
                  </a:cubicBezTo>
                  <a:cubicBezTo>
                    <a:pt x="4" y="15"/>
                    <a:pt x="4" y="17"/>
                    <a:pt x="3" y="18"/>
                  </a:cubicBezTo>
                  <a:lnTo>
                    <a:pt x="4" y="18"/>
                  </a:lnTo>
                  <a:close/>
                </a:path>
              </a:pathLst>
            </a:custGeom>
            <a:solidFill>
              <a:srgbClr val="FFC000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4574" y="1539"/>
              <a:ext cx="652" cy="474"/>
            </a:xfrm>
            <a:custGeom>
              <a:avLst/>
              <a:gdLst>
                <a:gd name="T0" fmla="*/ 261 w 261"/>
                <a:gd name="T1" fmla="*/ 146 h 178"/>
                <a:gd name="T2" fmla="*/ 116 w 261"/>
                <a:gd name="T3" fmla="*/ 0 h 178"/>
                <a:gd name="T4" fmla="*/ 0 w 261"/>
                <a:gd name="T5" fmla="*/ 58 h 178"/>
                <a:gd name="T6" fmla="*/ 58 w 261"/>
                <a:gd name="T7" fmla="*/ 22 h 178"/>
                <a:gd name="T8" fmla="*/ 62 w 261"/>
                <a:gd name="T9" fmla="*/ 22 h 178"/>
                <a:gd name="T10" fmla="*/ 62 w 261"/>
                <a:gd name="T11" fmla="*/ 21 h 178"/>
                <a:gd name="T12" fmla="*/ 78 w 261"/>
                <a:gd name="T13" fmla="*/ 18 h 178"/>
                <a:gd name="T14" fmla="*/ 78 w 261"/>
                <a:gd name="T15" fmla="*/ 18 h 178"/>
                <a:gd name="T16" fmla="*/ 82 w 261"/>
                <a:gd name="T17" fmla="*/ 16 h 178"/>
                <a:gd name="T18" fmla="*/ 107 w 261"/>
                <a:gd name="T19" fmla="*/ 14 h 178"/>
                <a:gd name="T20" fmla="*/ 205 w 261"/>
                <a:gd name="T21" fmla="*/ 50 h 178"/>
                <a:gd name="T22" fmla="*/ 207 w 261"/>
                <a:gd name="T23" fmla="*/ 55 h 178"/>
                <a:gd name="T24" fmla="*/ 208 w 261"/>
                <a:gd name="T25" fmla="*/ 56 h 178"/>
                <a:gd name="T26" fmla="*/ 226 w 261"/>
                <a:gd name="T27" fmla="*/ 75 h 178"/>
                <a:gd name="T28" fmla="*/ 231 w 261"/>
                <a:gd name="T29" fmla="*/ 77 h 178"/>
                <a:gd name="T30" fmla="*/ 258 w 261"/>
                <a:gd name="T31" fmla="*/ 165 h 178"/>
                <a:gd name="T32" fmla="*/ 258 w 261"/>
                <a:gd name="T33" fmla="*/ 178 h 178"/>
                <a:gd name="T34" fmla="*/ 261 w 261"/>
                <a:gd name="T35" fmla="*/ 14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1" h="178">
                  <a:moveTo>
                    <a:pt x="261" y="146"/>
                  </a:moveTo>
                  <a:cubicBezTo>
                    <a:pt x="261" y="65"/>
                    <a:pt x="196" y="0"/>
                    <a:pt x="116" y="0"/>
                  </a:cubicBezTo>
                  <a:cubicBezTo>
                    <a:pt x="69" y="0"/>
                    <a:pt x="27" y="23"/>
                    <a:pt x="0" y="58"/>
                  </a:cubicBezTo>
                  <a:cubicBezTo>
                    <a:pt x="16" y="42"/>
                    <a:pt x="36" y="29"/>
                    <a:pt x="58" y="22"/>
                  </a:cubicBezTo>
                  <a:cubicBezTo>
                    <a:pt x="59" y="21"/>
                    <a:pt x="61" y="21"/>
                    <a:pt x="62" y="2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16"/>
                    <a:pt x="75" y="12"/>
                    <a:pt x="78" y="18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7"/>
                    <a:pt x="80" y="16"/>
                    <a:pt x="82" y="16"/>
                  </a:cubicBezTo>
                  <a:cubicBezTo>
                    <a:pt x="90" y="14"/>
                    <a:pt x="99" y="14"/>
                    <a:pt x="107" y="14"/>
                  </a:cubicBezTo>
                  <a:cubicBezTo>
                    <a:pt x="143" y="14"/>
                    <a:pt x="178" y="26"/>
                    <a:pt x="205" y="50"/>
                  </a:cubicBezTo>
                  <a:cubicBezTo>
                    <a:pt x="207" y="51"/>
                    <a:pt x="208" y="53"/>
                    <a:pt x="207" y="55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15" y="52"/>
                    <a:pt x="228" y="65"/>
                    <a:pt x="226" y="75"/>
                  </a:cubicBezTo>
                  <a:cubicBezTo>
                    <a:pt x="228" y="75"/>
                    <a:pt x="230" y="76"/>
                    <a:pt x="231" y="77"/>
                  </a:cubicBezTo>
                  <a:cubicBezTo>
                    <a:pt x="249" y="103"/>
                    <a:pt x="258" y="133"/>
                    <a:pt x="258" y="165"/>
                  </a:cubicBezTo>
                  <a:cubicBezTo>
                    <a:pt x="258" y="169"/>
                    <a:pt x="258" y="174"/>
                    <a:pt x="258" y="178"/>
                  </a:cubicBezTo>
                  <a:cubicBezTo>
                    <a:pt x="260" y="168"/>
                    <a:pt x="261" y="157"/>
                    <a:pt x="261" y="146"/>
                  </a:cubicBezTo>
                  <a:close/>
                </a:path>
              </a:pathLst>
            </a:custGeom>
            <a:solidFill>
              <a:srgbClr val="FFC000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>
              <a:off x="4684" y="2085"/>
              <a:ext cx="48" cy="56"/>
            </a:xfrm>
            <a:prstGeom prst="ellipse">
              <a:avLst/>
            </a:prstGeom>
            <a:solidFill>
              <a:srgbClr val="F6AC41"/>
            </a:solidFill>
            <a:ln w="7938" cap="rnd">
              <a:solidFill>
                <a:srgbClr val="333333"/>
              </a:solidFill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4684" y="2085"/>
              <a:ext cx="43" cy="56"/>
            </a:xfrm>
            <a:custGeom>
              <a:avLst/>
              <a:gdLst>
                <a:gd name="T0" fmla="*/ 14 w 17"/>
                <a:gd name="T1" fmla="*/ 18 h 21"/>
                <a:gd name="T2" fmla="*/ 4 w 17"/>
                <a:gd name="T3" fmla="*/ 7 h 21"/>
                <a:gd name="T4" fmla="*/ 6 w 17"/>
                <a:gd name="T5" fmla="*/ 0 h 21"/>
                <a:gd name="T6" fmla="*/ 0 w 17"/>
                <a:gd name="T7" fmla="*/ 10 h 21"/>
                <a:gd name="T8" fmla="*/ 10 w 17"/>
                <a:gd name="T9" fmla="*/ 21 h 21"/>
                <a:gd name="T10" fmla="*/ 17 w 17"/>
                <a:gd name="T11" fmla="*/ 17 h 21"/>
                <a:gd name="T12" fmla="*/ 14 w 17"/>
                <a:gd name="T1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1">
                  <a:moveTo>
                    <a:pt x="14" y="18"/>
                  </a:moveTo>
                  <a:cubicBezTo>
                    <a:pt x="8" y="18"/>
                    <a:pt x="4" y="13"/>
                    <a:pt x="4" y="7"/>
                  </a:cubicBezTo>
                  <a:cubicBezTo>
                    <a:pt x="4" y="4"/>
                    <a:pt x="5" y="2"/>
                    <a:pt x="6" y="0"/>
                  </a:cubicBezTo>
                  <a:cubicBezTo>
                    <a:pt x="2" y="2"/>
                    <a:pt x="0" y="6"/>
                    <a:pt x="0" y="10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13" y="21"/>
                    <a:pt x="16" y="19"/>
                    <a:pt x="17" y="17"/>
                  </a:cubicBezTo>
                  <a:cubicBezTo>
                    <a:pt x="16" y="17"/>
                    <a:pt x="15" y="18"/>
                    <a:pt x="14" y="18"/>
                  </a:cubicBezTo>
                  <a:close/>
                </a:path>
              </a:pathLst>
            </a:custGeom>
            <a:solidFill>
              <a:srgbClr val="F6AC41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4494" y="1909"/>
              <a:ext cx="33" cy="72"/>
            </a:xfrm>
            <a:custGeom>
              <a:avLst/>
              <a:gdLst>
                <a:gd name="T0" fmla="*/ 13 w 13"/>
                <a:gd name="T1" fmla="*/ 14 h 27"/>
                <a:gd name="T2" fmla="*/ 5 w 13"/>
                <a:gd name="T3" fmla="*/ 0 h 27"/>
                <a:gd name="T4" fmla="*/ 2 w 13"/>
                <a:gd name="T5" fmla="*/ 2 h 27"/>
                <a:gd name="T6" fmla="*/ 0 w 13"/>
                <a:gd name="T7" fmla="*/ 23 h 27"/>
                <a:gd name="T8" fmla="*/ 5 w 13"/>
                <a:gd name="T9" fmla="*/ 27 h 27"/>
                <a:gd name="T10" fmla="*/ 13 w 13"/>
                <a:gd name="T11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27">
                  <a:moveTo>
                    <a:pt x="13" y="14"/>
                  </a:moveTo>
                  <a:cubicBezTo>
                    <a:pt x="13" y="6"/>
                    <a:pt x="9" y="0"/>
                    <a:pt x="5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1" y="9"/>
                    <a:pt x="0" y="16"/>
                    <a:pt x="0" y="23"/>
                  </a:cubicBezTo>
                  <a:cubicBezTo>
                    <a:pt x="1" y="26"/>
                    <a:pt x="3" y="27"/>
                    <a:pt x="5" y="27"/>
                  </a:cubicBezTo>
                  <a:cubicBezTo>
                    <a:pt x="9" y="27"/>
                    <a:pt x="13" y="21"/>
                    <a:pt x="13" y="14"/>
                  </a:cubicBezTo>
                  <a:close/>
                </a:path>
              </a:pathLst>
            </a:custGeom>
            <a:solidFill>
              <a:srgbClr val="FFC000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4494" y="1939"/>
              <a:ext cx="28" cy="42"/>
            </a:xfrm>
            <a:custGeom>
              <a:avLst/>
              <a:gdLst>
                <a:gd name="T0" fmla="*/ 8 w 11"/>
                <a:gd name="T1" fmla="*/ 12 h 16"/>
                <a:gd name="T2" fmla="*/ 1 w 11"/>
                <a:gd name="T3" fmla="*/ 0 h 16"/>
                <a:gd name="T4" fmla="*/ 0 w 11"/>
                <a:gd name="T5" fmla="*/ 12 h 16"/>
                <a:gd name="T6" fmla="*/ 5 w 11"/>
                <a:gd name="T7" fmla="*/ 16 h 16"/>
                <a:gd name="T8" fmla="*/ 11 w 11"/>
                <a:gd name="T9" fmla="*/ 11 h 16"/>
                <a:gd name="T10" fmla="*/ 8 w 11"/>
                <a:gd name="T11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6">
                  <a:moveTo>
                    <a:pt x="8" y="12"/>
                  </a:moveTo>
                  <a:cubicBezTo>
                    <a:pt x="4" y="12"/>
                    <a:pt x="1" y="7"/>
                    <a:pt x="1" y="0"/>
                  </a:cubicBezTo>
                  <a:cubicBezTo>
                    <a:pt x="0" y="4"/>
                    <a:pt x="0" y="8"/>
                    <a:pt x="0" y="12"/>
                  </a:cubicBezTo>
                  <a:cubicBezTo>
                    <a:pt x="1" y="15"/>
                    <a:pt x="3" y="16"/>
                    <a:pt x="5" y="16"/>
                  </a:cubicBezTo>
                  <a:cubicBezTo>
                    <a:pt x="8" y="16"/>
                    <a:pt x="10" y="14"/>
                    <a:pt x="11" y="11"/>
                  </a:cubicBezTo>
                  <a:cubicBezTo>
                    <a:pt x="10" y="11"/>
                    <a:pt x="9" y="12"/>
                    <a:pt x="8" y="12"/>
                  </a:cubicBezTo>
                  <a:close/>
                </a:path>
              </a:pathLst>
            </a:custGeom>
            <a:solidFill>
              <a:srgbClr val="FFC000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51" name="Oval 50"/>
            <p:cNvSpPr>
              <a:spLocks noChangeArrowheads="1"/>
            </p:cNvSpPr>
            <p:nvPr/>
          </p:nvSpPr>
          <p:spPr bwMode="auto">
            <a:xfrm>
              <a:off x="4856" y="2181"/>
              <a:ext cx="53" cy="48"/>
            </a:xfrm>
            <a:prstGeom prst="ellipse">
              <a:avLst/>
            </a:prstGeom>
            <a:solidFill>
              <a:srgbClr val="F6AC41"/>
            </a:solidFill>
            <a:ln w="7938" cap="rnd">
              <a:solidFill>
                <a:srgbClr val="333333"/>
              </a:solidFill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4856" y="2184"/>
              <a:ext cx="48" cy="45"/>
            </a:xfrm>
            <a:custGeom>
              <a:avLst/>
              <a:gdLst>
                <a:gd name="T0" fmla="*/ 15 w 19"/>
                <a:gd name="T1" fmla="*/ 14 h 17"/>
                <a:gd name="T2" fmla="*/ 4 w 19"/>
                <a:gd name="T3" fmla="*/ 5 h 17"/>
                <a:gd name="T4" fmla="*/ 6 w 19"/>
                <a:gd name="T5" fmla="*/ 0 h 17"/>
                <a:gd name="T6" fmla="*/ 0 w 19"/>
                <a:gd name="T7" fmla="*/ 8 h 17"/>
                <a:gd name="T8" fmla="*/ 11 w 19"/>
                <a:gd name="T9" fmla="*/ 17 h 17"/>
                <a:gd name="T10" fmla="*/ 19 w 19"/>
                <a:gd name="T11" fmla="*/ 14 h 17"/>
                <a:gd name="T12" fmla="*/ 15 w 19"/>
                <a:gd name="T13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7">
                  <a:moveTo>
                    <a:pt x="15" y="14"/>
                  </a:moveTo>
                  <a:cubicBezTo>
                    <a:pt x="9" y="14"/>
                    <a:pt x="4" y="10"/>
                    <a:pt x="4" y="5"/>
                  </a:cubicBezTo>
                  <a:cubicBezTo>
                    <a:pt x="4" y="3"/>
                    <a:pt x="5" y="1"/>
                    <a:pt x="6" y="0"/>
                  </a:cubicBezTo>
                  <a:cubicBezTo>
                    <a:pt x="3" y="1"/>
                    <a:pt x="0" y="4"/>
                    <a:pt x="0" y="8"/>
                  </a:cubicBezTo>
                  <a:cubicBezTo>
                    <a:pt x="0" y="13"/>
                    <a:pt x="5" y="17"/>
                    <a:pt x="11" y="17"/>
                  </a:cubicBezTo>
                  <a:cubicBezTo>
                    <a:pt x="14" y="17"/>
                    <a:pt x="17" y="16"/>
                    <a:pt x="19" y="14"/>
                  </a:cubicBezTo>
                  <a:cubicBezTo>
                    <a:pt x="18" y="14"/>
                    <a:pt x="16" y="14"/>
                    <a:pt x="15" y="14"/>
                  </a:cubicBezTo>
                  <a:close/>
                </a:path>
              </a:pathLst>
            </a:custGeom>
            <a:solidFill>
              <a:srgbClr val="F6AC41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53" name="Oval 52"/>
            <p:cNvSpPr>
              <a:spLocks noChangeArrowheads="1"/>
            </p:cNvSpPr>
            <p:nvPr/>
          </p:nvSpPr>
          <p:spPr bwMode="auto">
            <a:xfrm>
              <a:off x="5006" y="1963"/>
              <a:ext cx="63" cy="77"/>
            </a:xfrm>
            <a:prstGeom prst="ellipse">
              <a:avLst/>
            </a:prstGeom>
            <a:solidFill>
              <a:srgbClr val="FFC000"/>
            </a:solidFill>
            <a:ln w="7938" cap="rnd">
              <a:solidFill>
                <a:srgbClr val="333333"/>
              </a:solidFill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5006" y="1965"/>
              <a:ext cx="58" cy="75"/>
            </a:xfrm>
            <a:custGeom>
              <a:avLst/>
              <a:gdLst>
                <a:gd name="T0" fmla="*/ 18 w 23"/>
                <a:gd name="T1" fmla="*/ 23 h 28"/>
                <a:gd name="T2" fmla="*/ 5 w 23"/>
                <a:gd name="T3" fmla="*/ 9 h 28"/>
                <a:gd name="T4" fmla="*/ 8 w 23"/>
                <a:gd name="T5" fmla="*/ 0 h 28"/>
                <a:gd name="T6" fmla="*/ 0 w 23"/>
                <a:gd name="T7" fmla="*/ 14 h 28"/>
                <a:gd name="T8" fmla="*/ 13 w 23"/>
                <a:gd name="T9" fmla="*/ 28 h 28"/>
                <a:gd name="T10" fmla="*/ 23 w 23"/>
                <a:gd name="T11" fmla="*/ 22 h 28"/>
                <a:gd name="T12" fmla="*/ 18 w 23"/>
                <a:gd name="T13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8">
                  <a:moveTo>
                    <a:pt x="18" y="23"/>
                  </a:moveTo>
                  <a:cubicBezTo>
                    <a:pt x="11" y="23"/>
                    <a:pt x="5" y="17"/>
                    <a:pt x="5" y="9"/>
                  </a:cubicBezTo>
                  <a:cubicBezTo>
                    <a:pt x="5" y="6"/>
                    <a:pt x="6" y="3"/>
                    <a:pt x="8" y="0"/>
                  </a:cubicBezTo>
                  <a:cubicBezTo>
                    <a:pt x="3" y="2"/>
                    <a:pt x="0" y="8"/>
                    <a:pt x="0" y="14"/>
                  </a:cubicBezTo>
                  <a:cubicBezTo>
                    <a:pt x="0" y="22"/>
                    <a:pt x="6" y="28"/>
                    <a:pt x="13" y="28"/>
                  </a:cubicBezTo>
                  <a:cubicBezTo>
                    <a:pt x="17" y="28"/>
                    <a:pt x="20" y="26"/>
                    <a:pt x="23" y="22"/>
                  </a:cubicBezTo>
                  <a:cubicBezTo>
                    <a:pt x="21" y="23"/>
                    <a:pt x="19" y="23"/>
                    <a:pt x="18" y="23"/>
                  </a:cubicBezTo>
                  <a:close/>
                </a:path>
              </a:pathLst>
            </a:custGeom>
            <a:solidFill>
              <a:srgbClr val="FFC000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4936" y="1624"/>
              <a:ext cx="48" cy="53"/>
            </a:xfrm>
            <a:custGeom>
              <a:avLst/>
              <a:gdLst>
                <a:gd name="T0" fmla="*/ 0 w 19"/>
                <a:gd name="T1" fmla="*/ 9 h 20"/>
                <a:gd name="T2" fmla="*/ 10 w 19"/>
                <a:gd name="T3" fmla="*/ 20 h 20"/>
                <a:gd name="T4" fmla="*/ 19 w 19"/>
                <a:gd name="T5" fmla="*/ 9 h 20"/>
                <a:gd name="T6" fmla="*/ 19 w 19"/>
                <a:gd name="T7" fmla="*/ 5 h 20"/>
                <a:gd name="T8" fmla="*/ 5 w 19"/>
                <a:gd name="T9" fmla="*/ 0 h 20"/>
                <a:gd name="T10" fmla="*/ 0 w 19"/>
                <a:gd name="T11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0">
                  <a:moveTo>
                    <a:pt x="0" y="9"/>
                  </a:moveTo>
                  <a:cubicBezTo>
                    <a:pt x="0" y="15"/>
                    <a:pt x="4" y="20"/>
                    <a:pt x="10" y="20"/>
                  </a:cubicBezTo>
                  <a:cubicBezTo>
                    <a:pt x="15" y="20"/>
                    <a:pt x="19" y="15"/>
                    <a:pt x="19" y="9"/>
                  </a:cubicBezTo>
                  <a:cubicBezTo>
                    <a:pt x="19" y="8"/>
                    <a:pt x="19" y="6"/>
                    <a:pt x="19" y="5"/>
                  </a:cubicBezTo>
                  <a:cubicBezTo>
                    <a:pt x="14" y="3"/>
                    <a:pt x="9" y="1"/>
                    <a:pt x="5" y="0"/>
                  </a:cubicBezTo>
                  <a:cubicBezTo>
                    <a:pt x="2" y="2"/>
                    <a:pt x="0" y="5"/>
                    <a:pt x="0" y="9"/>
                  </a:cubicBezTo>
                  <a:close/>
                </a:path>
              </a:pathLst>
            </a:custGeom>
            <a:solidFill>
              <a:srgbClr val="FFC000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4936" y="1624"/>
              <a:ext cx="43" cy="53"/>
            </a:xfrm>
            <a:custGeom>
              <a:avLst/>
              <a:gdLst>
                <a:gd name="T0" fmla="*/ 5 w 17"/>
                <a:gd name="T1" fmla="*/ 0 h 20"/>
                <a:gd name="T2" fmla="*/ 0 w 17"/>
                <a:gd name="T3" fmla="*/ 9 h 20"/>
                <a:gd name="T4" fmla="*/ 10 w 17"/>
                <a:gd name="T5" fmla="*/ 20 h 20"/>
                <a:gd name="T6" fmla="*/ 17 w 17"/>
                <a:gd name="T7" fmla="*/ 16 h 20"/>
                <a:gd name="T8" fmla="*/ 14 w 17"/>
                <a:gd name="T9" fmla="*/ 17 h 20"/>
                <a:gd name="T10" fmla="*/ 4 w 17"/>
                <a:gd name="T11" fmla="*/ 6 h 20"/>
                <a:gd name="T12" fmla="*/ 5 w 17"/>
                <a:gd name="T13" fmla="*/ 0 h 20"/>
                <a:gd name="T14" fmla="*/ 5 w 17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0">
                  <a:moveTo>
                    <a:pt x="5" y="0"/>
                  </a:moveTo>
                  <a:cubicBezTo>
                    <a:pt x="2" y="2"/>
                    <a:pt x="0" y="5"/>
                    <a:pt x="0" y="9"/>
                  </a:cubicBezTo>
                  <a:cubicBezTo>
                    <a:pt x="0" y="15"/>
                    <a:pt x="4" y="20"/>
                    <a:pt x="10" y="20"/>
                  </a:cubicBezTo>
                  <a:cubicBezTo>
                    <a:pt x="13" y="20"/>
                    <a:pt x="15" y="18"/>
                    <a:pt x="17" y="16"/>
                  </a:cubicBezTo>
                  <a:cubicBezTo>
                    <a:pt x="16" y="16"/>
                    <a:pt x="15" y="17"/>
                    <a:pt x="14" y="17"/>
                  </a:cubicBezTo>
                  <a:cubicBezTo>
                    <a:pt x="8" y="17"/>
                    <a:pt x="4" y="12"/>
                    <a:pt x="4" y="6"/>
                  </a:cubicBezTo>
                  <a:cubicBezTo>
                    <a:pt x="4" y="4"/>
                    <a:pt x="4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FFC000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4829" y="1952"/>
              <a:ext cx="40" cy="45"/>
            </a:xfrm>
            <a:prstGeom prst="ellipse">
              <a:avLst/>
            </a:prstGeom>
            <a:solidFill>
              <a:srgbClr val="FFC000"/>
            </a:solidFill>
            <a:ln w="7938" cap="rnd">
              <a:solidFill>
                <a:srgbClr val="333333"/>
              </a:solidFill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4829" y="1955"/>
              <a:ext cx="37" cy="42"/>
            </a:xfrm>
            <a:custGeom>
              <a:avLst/>
              <a:gdLst>
                <a:gd name="T0" fmla="*/ 12 w 15"/>
                <a:gd name="T1" fmla="*/ 13 h 16"/>
                <a:gd name="T2" fmla="*/ 3 w 15"/>
                <a:gd name="T3" fmla="*/ 5 h 16"/>
                <a:gd name="T4" fmla="*/ 5 w 15"/>
                <a:gd name="T5" fmla="*/ 0 h 16"/>
                <a:gd name="T6" fmla="*/ 0 w 15"/>
                <a:gd name="T7" fmla="*/ 7 h 16"/>
                <a:gd name="T8" fmla="*/ 8 w 15"/>
                <a:gd name="T9" fmla="*/ 16 h 16"/>
                <a:gd name="T10" fmla="*/ 15 w 15"/>
                <a:gd name="T11" fmla="*/ 12 h 16"/>
                <a:gd name="T12" fmla="*/ 12 w 15"/>
                <a:gd name="T13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6">
                  <a:moveTo>
                    <a:pt x="12" y="13"/>
                  </a:moveTo>
                  <a:cubicBezTo>
                    <a:pt x="7" y="13"/>
                    <a:pt x="3" y="9"/>
                    <a:pt x="3" y="5"/>
                  </a:cubicBezTo>
                  <a:cubicBezTo>
                    <a:pt x="3" y="3"/>
                    <a:pt x="4" y="1"/>
                    <a:pt x="5" y="0"/>
                  </a:cubicBezTo>
                  <a:cubicBezTo>
                    <a:pt x="2" y="1"/>
                    <a:pt x="0" y="4"/>
                    <a:pt x="0" y="7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11" y="16"/>
                    <a:pt x="13" y="14"/>
                    <a:pt x="15" y="12"/>
                  </a:cubicBezTo>
                  <a:cubicBezTo>
                    <a:pt x="14" y="13"/>
                    <a:pt x="13" y="13"/>
                    <a:pt x="12" y="13"/>
                  </a:cubicBezTo>
                  <a:close/>
                </a:path>
              </a:pathLst>
            </a:custGeom>
            <a:solidFill>
              <a:srgbClr val="FFC000"/>
            </a:solidFill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/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sz="1600">
                <a:latin typeface="Arial"/>
                <a:cs typeface="Arial"/>
              </a:endParaRPr>
            </a:p>
          </p:txBody>
        </p:sp>
      </p:grpSp>
      <p:grpSp>
        <p:nvGrpSpPr>
          <p:cNvPr id="3" name="Group 1606"/>
          <p:cNvGrpSpPr>
            <a:grpSpLocks noChangeAspect="1"/>
          </p:cNvGrpSpPr>
          <p:nvPr/>
        </p:nvGrpSpPr>
        <p:grpSpPr>
          <a:xfrm>
            <a:off x="1784949" y="4489278"/>
            <a:ext cx="5652000" cy="1406028"/>
            <a:chOff x="2442164" y="4742652"/>
            <a:chExt cx="4691373" cy="1167046"/>
          </a:xfrm>
        </p:grpSpPr>
        <p:sp>
          <p:nvSpPr>
            <p:cNvPr id="1414" name="Rectangle 1413"/>
            <p:cNvSpPr/>
            <p:nvPr/>
          </p:nvSpPr>
          <p:spPr>
            <a:xfrm>
              <a:off x="2442164" y="5732749"/>
              <a:ext cx="4691373" cy="87368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2000">
                <a:latin typeface="Arial"/>
                <a:cs typeface="Arial"/>
              </a:endParaRPr>
            </a:p>
          </p:txBody>
        </p:sp>
        <p:sp>
          <p:nvSpPr>
            <p:cNvPr id="1415" name="Rectangle 1414"/>
            <p:cNvSpPr/>
            <p:nvPr/>
          </p:nvSpPr>
          <p:spPr>
            <a:xfrm>
              <a:off x="6074061" y="5577796"/>
              <a:ext cx="838200" cy="331902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>
                  <a:solidFill>
                    <a:schemeClr val="bg1"/>
                  </a:solidFill>
                  <a:latin typeface="Arial"/>
                  <a:cs typeface="Arial"/>
                </a:rPr>
                <a:t>CYP3A</a:t>
              </a:r>
              <a:endParaRPr lang="en-CA" sz="14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cxnSp>
          <p:nvCxnSpPr>
            <p:cNvPr id="1416" name="Elbow Connector 1415"/>
            <p:cNvCxnSpPr/>
            <p:nvPr/>
          </p:nvCxnSpPr>
          <p:spPr>
            <a:xfrm flipV="1">
              <a:off x="5992363" y="5376298"/>
              <a:ext cx="609600" cy="375502"/>
            </a:xfrm>
            <a:prstGeom prst="bentConnector3">
              <a:avLst>
                <a:gd name="adj1" fmla="val -1031"/>
              </a:avLst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17" name="Rectangle 1416"/>
            <p:cNvSpPr/>
            <p:nvPr/>
          </p:nvSpPr>
          <p:spPr>
            <a:xfrm>
              <a:off x="4956985" y="5675598"/>
              <a:ext cx="685800" cy="185002"/>
            </a:xfrm>
            <a:prstGeom prst="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400" dirty="0" smtClean="0">
                  <a:solidFill>
                    <a:sysClr val="windowText" lastClr="000000"/>
                  </a:solidFill>
                  <a:latin typeface="Arial"/>
                  <a:cs typeface="Arial"/>
                </a:rPr>
                <a:t>TATAA</a:t>
              </a:r>
              <a:endParaRPr lang="en-CA" sz="1400" dirty="0">
                <a:solidFill>
                  <a:sysClr val="windowText" lastClr="000000"/>
                </a:solidFill>
                <a:latin typeface="Arial"/>
                <a:cs typeface="Arial"/>
              </a:endParaRPr>
            </a:p>
          </p:txBody>
        </p:sp>
        <p:sp>
          <p:nvSpPr>
            <p:cNvPr id="1419" name="Rectangle 1418"/>
            <p:cNvSpPr/>
            <p:nvPr/>
          </p:nvSpPr>
          <p:spPr>
            <a:xfrm>
              <a:off x="2755864" y="5675598"/>
              <a:ext cx="685800" cy="185002"/>
            </a:xfrm>
            <a:prstGeom prst="rect">
              <a:avLst/>
            </a:prstGeom>
            <a:solidFill>
              <a:srgbClr val="4F268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XRE</a:t>
              </a:r>
              <a:endParaRPr lang="en-CA" sz="14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446" name="Oval 1445"/>
            <p:cNvSpPr/>
            <p:nvPr/>
          </p:nvSpPr>
          <p:spPr>
            <a:xfrm>
              <a:off x="3107969" y="5004144"/>
              <a:ext cx="565200" cy="674827"/>
            </a:xfrm>
            <a:prstGeom prst="ellipse">
              <a:avLst/>
            </a:prstGeom>
            <a:solidFill>
              <a:srgbClr val="0070C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447" name="Oval 1446"/>
            <p:cNvSpPr/>
            <p:nvPr/>
          </p:nvSpPr>
          <p:spPr>
            <a:xfrm>
              <a:off x="2538425" y="5004143"/>
              <a:ext cx="565200" cy="674827"/>
            </a:xfrm>
            <a:prstGeom prst="ellipse">
              <a:avLst/>
            </a:prstGeom>
            <a:solidFill>
              <a:srgbClr val="0070C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450" name="Rectangle 1449"/>
            <p:cNvSpPr/>
            <p:nvPr/>
          </p:nvSpPr>
          <p:spPr>
            <a:xfrm>
              <a:off x="3909150" y="5683932"/>
              <a:ext cx="751922" cy="202840"/>
            </a:xfrm>
            <a:prstGeom prst="rect">
              <a:avLst/>
            </a:prstGeom>
            <a:solidFill>
              <a:srgbClr val="4F2683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HNF-4</a:t>
              </a:r>
              <a:r>
                <a:rPr lang="el-GR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α</a:t>
              </a:r>
              <a:endParaRPr lang="en-CA" sz="14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451" name="Oval 1450"/>
            <p:cNvSpPr/>
            <p:nvPr/>
          </p:nvSpPr>
          <p:spPr>
            <a:xfrm>
              <a:off x="4259515" y="5013817"/>
              <a:ext cx="267898" cy="67482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1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452" name="Oval 1451"/>
            <p:cNvSpPr/>
            <p:nvPr/>
          </p:nvSpPr>
          <p:spPr>
            <a:xfrm>
              <a:off x="3998323" y="5013816"/>
              <a:ext cx="256848" cy="67482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1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1453" name="Rectangle 1452"/>
            <p:cNvSpPr/>
            <p:nvPr/>
          </p:nvSpPr>
          <p:spPr>
            <a:xfrm>
              <a:off x="3927891" y="4742652"/>
              <a:ext cx="678204" cy="2554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CA" sz="1400" dirty="0">
                  <a:latin typeface="Arial"/>
                  <a:cs typeface="Arial"/>
                </a:rPr>
                <a:t>HNF-4</a:t>
              </a:r>
              <a:r>
                <a:rPr lang="el-GR" sz="1400" dirty="0">
                  <a:latin typeface="Arial"/>
                  <a:cs typeface="Arial"/>
                </a:rPr>
                <a:t>α</a:t>
              </a:r>
              <a:endParaRPr lang="en-CA" sz="1400" dirty="0">
                <a:latin typeface="Arial"/>
                <a:cs typeface="Arial"/>
              </a:endParaRPr>
            </a:p>
          </p:txBody>
        </p:sp>
        <p:sp>
          <p:nvSpPr>
            <p:cNvPr id="1454" name="Rectangle 1453"/>
            <p:cNvSpPr/>
            <p:nvPr/>
          </p:nvSpPr>
          <p:spPr>
            <a:xfrm>
              <a:off x="2499277" y="5157965"/>
              <a:ext cx="678557" cy="3831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2400" dirty="0" smtClean="0">
                  <a:solidFill>
                    <a:schemeClr val="bg1"/>
                  </a:solidFill>
                  <a:latin typeface="Arial"/>
                  <a:cs typeface="Arial"/>
                </a:rPr>
                <a:t>PXR</a:t>
              </a:r>
              <a:endParaRPr lang="en-CA" sz="2400" dirty="0">
                <a:latin typeface="Arial"/>
                <a:cs typeface="Arial"/>
              </a:endParaRPr>
            </a:p>
          </p:txBody>
        </p:sp>
        <p:sp>
          <p:nvSpPr>
            <p:cNvPr id="1455" name="Rectangle 1454"/>
            <p:cNvSpPr/>
            <p:nvPr/>
          </p:nvSpPr>
          <p:spPr>
            <a:xfrm>
              <a:off x="3079961" y="5157965"/>
              <a:ext cx="692652" cy="3831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CA" sz="2400" dirty="0" smtClean="0">
                  <a:solidFill>
                    <a:schemeClr val="bg1"/>
                  </a:solidFill>
                  <a:latin typeface="Arial"/>
                  <a:cs typeface="Arial"/>
                </a:rPr>
                <a:t>RXR</a:t>
              </a:r>
              <a:endParaRPr lang="en-CA" sz="2400" dirty="0">
                <a:latin typeface="Arial"/>
                <a:cs typeface="Arial"/>
              </a:endParaRPr>
            </a:p>
          </p:txBody>
        </p:sp>
      </p:grpSp>
      <p:grpSp>
        <p:nvGrpSpPr>
          <p:cNvPr id="4" name="Group 1601"/>
          <p:cNvGrpSpPr/>
          <p:nvPr/>
        </p:nvGrpSpPr>
        <p:grpSpPr>
          <a:xfrm>
            <a:off x="13176" y="1548177"/>
            <a:ext cx="9163549" cy="646113"/>
            <a:chOff x="13176" y="-76837"/>
            <a:chExt cx="9163549" cy="646113"/>
          </a:xfrm>
        </p:grpSpPr>
        <p:grpSp>
          <p:nvGrpSpPr>
            <p:cNvPr id="45" name="Group 1600"/>
            <p:cNvGrpSpPr/>
            <p:nvPr/>
          </p:nvGrpSpPr>
          <p:grpSpPr>
            <a:xfrm>
              <a:off x="2304585" y="-68580"/>
              <a:ext cx="135696" cy="297253"/>
              <a:chOff x="2304585" y="-68580"/>
              <a:chExt cx="135696" cy="297253"/>
            </a:xfrm>
          </p:grpSpPr>
          <p:sp>
            <p:nvSpPr>
              <p:cNvPr id="732" name="Oval 1837"/>
              <p:cNvSpPr>
                <a:spLocks noChangeAspect="1" noChangeArrowheads="1"/>
              </p:cNvSpPr>
              <p:nvPr/>
            </p:nvSpPr>
            <p:spPr bwMode="auto">
              <a:xfrm>
                <a:off x="2304585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33" name="Oval 1838"/>
              <p:cNvSpPr>
                <a:spLocks noChangeAspect="1" noChangeArrowheads="1"/>
              </p:cNvSpPr>
              <p:nvPr/>
            </p:nvSpPr>
            <p:spPr bwMode="auto">
              <a:xfrm>
                <a:off x="2304585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34" name="Freeform 1839"/>
              <p:cNvSpPr>
                <a:spLocks noChangeAspect="1"/>
              </p:cNvSpPr>
              <p:nvPr/>
            </p:nvSpPr>
            <p:spPr bwMode="auto">
              <a:xfrm>
                <a:off x="2337927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35" name="Freeform 1840"/>
              <p:cNvSpPr>
                <a:spLocks noChangeAspect="1"/>
              </p:cNvSpPr>
              <p:nvPr/>
            </p:nvSpPr>
            <p:spPr bwMode="auto">
              <a:xfrm>
                <a:off x="2341804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36" name="Freeform 1841"/>
              <p:cNvSpPr>
                <a:spLocks noChangeAspect="1"/>
              </p:cNvSpPr>
              <p:nvPr/>
            </p:nvSpPr>
            <p:spPr bwMode="auto">
              <a:xfrm>
                <a:off x="2378249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37" name="Oval 1842"/>
              <p:cNvSpPr>
                <a:spLocks noChangeAspect="1" noChangeArrowheads="1"/>
              </p:cNvSpPr>
              <p:nvPr/>
            </p:nvSpPr>
            <p:spPr bwMode="auto">
              <a:xfrm>
                <a:off x="2326296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46" name="Group 1599"/>
            <p:cNvGrpSpPr/>
            <p:nvPr/>
          </p:nvGrpSpPr>
          <p:grpSpPr>
            <a:xfrm>
              <a:off x="2304585" y="272023"/>
              <a:ext cx="135696" cy="297253"/>
              <a:chOff x="2304585" y="272023"/>
              <a:chExt cx="135696" cy="297253"/>
            </a:xfrm>
          </p:grpSpPr>
          <p:sp>
            <p:nvSpPr>
              <p:cNvPr id="726" name="Oval 1844"/>
              <p:cNvSpPr>
                <a:spLocks noChangeAspect="1" noChangeArrowheads="1"/>
              </p:cNvSpPr>
              <p:nvPr/>
            </p:nvSpPr>
            <p:spPr bwMode="auto">
              <a:xfrm rot="10800000">
                <a:off x="2304585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27" name="Oval 1845"/>
              <p:cNvSpPr>
                <a:spLocks noChangeAspect="1" noChangeArrowheads="1"/>
              </p:cNvSpPr>
              <p:nvPr/>
            </p:nvSpPr>
            <p:spPr bwMode="auto">
              <a:xfrm rot="10800000">
                <a:off x="2304585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28" name="Freeform 1846"/>
              <p:cNvSpPr>
                <a:spLocks noChangeAspect="1"/>
              </p:cNvSpPr>
              <p:nvPr/>
            </p:nvSpPr>
            <p:spPr bwMode="auto">
              <a:xfrm rot="10800000">
                <a:off x="2339478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29" name="Freeform 1847"/>
              <p:cNvSpPr>
                <a:spLocks noChangeAspect="1"/>
              </p:cNvSpPr>
              <p:nvPr/>
            </p:nvSpPr>
            <p:spPr bwMode="auto">
              <a:xfrm rot="10800000">
                <a:off x="2399184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30" name="Freeform 1848"/>
              <p:cNvSpPr>
                <a:spLocks noChangeAspect="1"/>
              </p:cNvSpPr>
              <p:nvPr/>
            </p:nvSpPr>
            <p:spPr bwMode="auto">
              <a:xfrm rot="10800000">
                <a:off x="2351109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31" name="Oval 1849"/>
              <p:cNvSpPr>
                <a:spLocks noChangeAspect="1" noChangeArrowheads="1"/>
              </p:cNvSpPr>
              <p:nvPr/>
            </p:nvSpPr>
            <p:spPr bwMode="auto">
              <a:xfrm rot="10800000">
                <a:off x="2374372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59" name="Group 1598"/>
            <p:cNvGrpSpPr/>
            <p:nvPr/>
          </p:nvGrpSpPr>
          <p:grpSpPr>
            <a:xfrm>
              <a:off x="2449036" y="-68580"/>
              <a:ext cx="135696" cy="297253"/>
              <a:chOff x="2449036" y="-68580"/>
              <a:chExt cx="135696" cy="297253"/>
            </a:xfrm>
          </p:grpSpPr>
          <p:sp>
            <p:nvSpPr>
              <p:cNvPr id="720" name="Oval 1851"/>
              <p:cNvSpPr>
                <a:spLocks noChangeAspect="1" noChangeArrowheads="1"/>
              </p:cNvSpPr>
              <p:nvPr/>
            </p:nvSpPr>
            <p:spPr bwMode="auto">
              <a:xfrm>
                <a:off x="2449036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21" name="Oval 1852"/>
              <p:cNvSpPr>
                <a:spLocks noChangeAspect="1" noChangeArrowheads="1"/>
              </p:cNvSpPr>
              <p:nvPr/>
            </p:nvSpPr>
            <p:spPr bwMode="auto">
              <a:xfrm>
                <a:off x="2449036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22" name="Freeform 1853"/>
              <p:cNvSpPr>
                <a:spLocks noChangeAspect="1"/>
              </p:cNvSpPr>
              <p:nvPr/>
            </p:nvSpPr>
            <p:spPr bwMode="auto">
              <a:xfrm>
                <a:off x="2482378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23" name="Freeform 1854"/>
              <p:cNvSpPr>
                <a:spLocks noChangeAspect="1"/>
              </p:cNvSpPr>
              <p:nvPr/>
            </p:nvSpPr>
            <p:spPr bwMode="auto">
              <a:xfrm>
                <a:off x="2486255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24" name="Freeform 1855"/>
              <p:cNvSpPr>
                <a:spLocks noChangeAspect="1"/>
              </p:cNvSpPr>
              <p:nvPr/>
            </p:nvSpPr>
            <p:spPr bwMode="auto">
              <a:xfrm>
                <a:off x="2522700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25" name="Oval 1856"/>
              <p:cNvSpPr>
                <a:spLocks noChangeAspect="1" noChangeArrowheads="1"/>
              </p:cNvSpPr>
              <p:nvPr/>
            </p:nvSpPr>
            <p:spPr bwMode="auto">
              <a:xfrm>
                <a:off x="2470747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60" name="Group 1597"/>
            <p:cNvGrpSpPr/>
            <p:nvPr/>
          </p:nvGrpSpPr>
          <p:grpSpPr>
            <a:xfrm>
              <a:off x="2449036" y="272023"/>
              <a:ext cx="135696" cy="297253"/>
              <a:chOff x="2449036" y="272023"/>
              <a:chExt cx="135696" cy="297253"/>
            </a:xfrm>
          </p:grpSpPr>
          <p:sp>
            <p:nvSpPr>
              <p:cNvPr id="714" name="Oval 1858"/>
              <p:cNvSpPr>
                <a:spLocks noChangeAspect="1" noChangeArrowheads="1"/>
              </p:cNvSpPr>
              <p:nvPr/>
            </p:nvSpPr>
            <p:spPr bwMode="auto">
              <a:xfrm rot="10800000">
                <a:off x="2449036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15" name="Oval 1859"/>
              <p:cNvSpPr>
                <a:spLocks noChangeAspect="1" noChangeArrowheads="1"/>
              </p:cNvSpPr>
              <p:nvPr/>
            </p:nvSpPr>
            <p:spPr bwMode="auto">
              <a:xfrm rot="10800000">
                <a:off x="2449036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16" name="Freeform 1860"/>
              <p:cNvSpPr>
                <a:spLocks noChangeAspect="1"/>
              </p:cNvSpPr>
              <p:nvPr/>
            </p:nvSpPr>
            <p:spPr bwMode="auto">
              <a:xfrm rot="10800000">
                <a:off x="2483929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17" name="Freeform 1861"/>
              <p:cNvSpPr>
                <a:spLocks noChangeAspect="1"/>
              </p:cNvSpPr>
              <p:nvPr/>
            </p:nvSpPr>
            <p:spPr bwMode="auto">
              <a:xfrm rot="10800000">
                <a:off x="2543635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18" name="Freeform 1862"/>
              <p:cNvSpPr>
                <a:spLocks noChangeAspect="1"/>
              </p:cNvSpPr>
              <p:nvPr/>
            </p:nvSpPr>
            <p:spPr bwMode="auto">
              <a:xfrm rot="10800000">
                <a:off x="2495560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19" name="Oval 1863"/>
              <p:cNvSpPr>
                <a:spLocks noChangeAspect="1" noChangeArrowheads="1"/>
              </p:cNvSpPr>
              <p:nvPr/>
            </p:nvSpPr>
            <p:spPr bwMode="auto">
              <a:xfrm rot="10800000">
                <a:off x="2518823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61" name="Group 1596"/>
            <p:cNvGrpSpPr/>
            <p:nvPr/>
          </p:nvGrpSpPr>
          <p:grpSpPr>
            <a:xfrm>
              <a:off x="2589109" y="-68580"/>
              <a:ext cx="135696" cy="297253"/>
              <a:chOff x="2589109" y="-68580"/>
              <a:chExt cx="135696" cy="297253"/>
            </a:xfrm>
          </p:grpSpPr>
          <p:sp>
            <p:nvSpPr>
              <p:cNvPr id="708" name="Oval 1865"/>
              <p:cNvSpPr>
                <a:spLocks noChangeAspect="1" noChangeArrowheads="1"/>
              </p:cNvSpPr>
              <p:nvPr/>
            </p:nvSpPr>
            <p:spPr bwMode="auto">
              <a:xfrm>
                <a:off x="2589109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09" name="Oval 1866"/>
              <p:cNvSpPr>
                <a:spLocks noChangeAspect="1" noChangeArrowheads="1"/>
              </p:cNvSpPr>
              <p:nvPr/>
            </p:nvSpPr>
            <p:spPr bwMode="auto">
              <a:xfrm>
                <a:off x="2589109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10" name="Freeform 1867"/>
              <p:cNvSpPr>
                <a:spLocks noChangeAspect="1"/>
              </p:cNvSpPr>
              <p:nvPr/>
            </p:nvSpPr>
            <p:spPr bwMode="auto">
              <a:xfrm>
                <a:off x="2622451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11" name="Freeform 1868"/>
              <p:cNvSpPr>
                <a:spLocks noChangeAspect="1"/>
              </p:cNvSpPr>
              <p:nvPr/>
            </p:nvSpPr>
            <p:spPr bwMode="auto">
              <a:xfrm>
                <a:off x="2626328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12" name="Freeform 1869"/>
              <p:cNvSpPr>
                <a:spLocks noChangeAspect="1"/>
              </p:cNvSpPr>
              <p:nvPr/>
            </p:nvSpPr>
            <p:spPr bwMode="auto">
              <a:xfrm>
                <a:off x="2662773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13" name="Oval 1870"/>
              <p:cNvSpPr>
                <a:spLocks noChangeAspect="1" noChangeArrowheads="1"/>
              </p:cNvSpPr>
              <p:nvPr/>
            </p:nvSpPr>
            <p:spPr bwMode="auto">
              <a:xfrm>
                <a:off x="2610820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62" name="Group 1595"/>
            <p:cNvGrpSpPr/>
            <p:nvPr/>
          </p:nvGrpSpPr>
          <p:grpSpPr>
            <a:xfrm>
              <a:off x="2589109" y="272023"/>
              <a:ext cx="135696" cy="297253"/>
              <a:chOff x="2589109" y="272023"/>
              <a:chExt cx="135696" cy="297253"/>
            </a:xfrm>
          </p:grpSpPr>
          <p:sp>
            <p:nvSpPr>
              <p:cNvPr id="702" name="Oval 1872"/>
              <p:cNvSpPr>
                <a:spLocks noChangeAspect="1" noChangeArrowheads="1"/>
              </p:cNvSpPr>
              <p:nvPr/>
            </p:nvSpPr>
            <p:spPr bwMode="auto">
              <a:xfrm rot="10800000">
                <a:off x="2589109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03" name="Oval 1873"/>
              <p:cNvSpPr>
                <a:spLocks noChangeAspect="1" noChangeArrowheads="1"/>
              </p:cNvSpPr>
              <p:nvPr/>
            </p:nvSpPr>
            <p:spPr bwMode="auto">
              <a:xfrm rot="10800000">
                <a:off x="2589109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04" name="Freeform 1874"/>
              <p:cNvSpPr>
                <a:spLocks noChangeAspect="1"/>
              </p:cNvSpPr>
              <p:nvPr/>
            </p:nvSpPr>
            <p:spPr bwMode="auto">
              <a:xfrm rot="10800000">
                <a:off x="2624002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05" name="Freeform 1875"/>
              <p:cNvSpPr>
                <a:spLocks noChangeAspect="1"/>
              </p:cNvSpPr>
              <p:nvPr/>
            </p:nvSpPr>
            <p:spPr bwMode="auto">
              <a:xfrm rot="10800000">
                <a:off x="2683708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06" name="Freeform 1876"/>
              <p:cNvSpPr>
                <a:spLocks noChangeAspect="1"/>
              </p:cNvSpPr>
              <p:nvPr/>
            </p:nvSpPr>
            <p:spPr bwMode="auto">
              <a:xfrm rot="10800000">
                <a:off x="2635633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07" name="Oval 1877"/>
              <p:cNvSpPr>
                <a:spLocks noChangeAspect="1" noChangeArrowheads="1"/>
              </p:cNvSpPr>
              <p:nvPr/>
            </p:nvSpPr>
            <p:spPr bwMode="auto">
              <a:xfrm rot="10800000">
                <a:off x="2658896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63" name="Group 1594"/>
            <p:cNvGrpSpPr/>
            <p:nvPr/>
          </p:nvGrpSpPr>
          <p:grpSpPr>
            <a:xfrm>
              <a:off x="2731371" y="-68580"/>
              <a:ext cx="135696" cy="297253"/>
              <a:chOff x="2731371" y="-68580"/>
              <a:chExt cx="135696" cy="297253"/>
            </a:xfrm>
          </p:grpSpPr>
          <p:sp>
            <p:nvSpPr>
              <p:cNvPr id="696" name="Oval 1879"/>
              <p:cNvSpPr>
                <a:spLocks noChangeAspect="1" noChangeArrowheads="1"/>
              </p:cNvSpPr>
              <p:nvPr/>
            </p:nvSpPr>
            <p:spPr bwMode="auto">
              <a:xfrm>
                <a:off x="2731371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97" name="Oval 1880"/>
              <p:cNvSpPr>
                <a:spLocks noChangeAspect="1" noChangeArrowheads="1"/>
              </p:cNvSpPr>
              <p:nvPr/>
            </p:nvSpPr>
            <p:spPr bwMode="auto">
              <a:xfrm>
                <a:off x="2731371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98" name="Freeform 1881"/>
              <p:cNvSpPr>
                <a:spLocks noChangeAspect="1"/>
              </p:cNvSpPr>
              <p:nvPr/>
            </p:nvSpPr>
            <p:spPr bwMode="auto">
              <a:xfrm>
                <a:off x="2764713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99" name="Freeform 1882"/>
              <p:cNvSpPr>
                <a:spLocks noChangeAspect="1"/>
              </p:cNvSpPr>
              <p:nvPr/>
            </p:nvSpPr>
            <p:spPr bwMode="auto">
              <a:xfrm>
                <a:off x="2768590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00" name="Freeform 1883"/>
              <p:cNvSpPr>
                <a:spLocks noChangeAspect="1"/>
              </p:cNvSpPr>
              <p:nvPr/>
            </p:nvSpPr>
            <p:spPr bwMode="auto">
              <a:xfrm>
                <a:off x="2805035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01" name="Oval 1884"/>
              <p:cNvSpPr>
                <a:spLocks noChangeAspect="1" noChangeArrowheads="1"/>
              </p:cNvSpPr>
              <p:nvPr/>
            </p:nvSpPr>
            <p:spPr bwMode="auto">
              <a:xfrm>
                <a:off x="2753082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13" name="Group 1593"/>
            <p:cNvGrpSpPr/>
            <p:nvPr/>
          </p:nvGrpSpPr>
          <p:grpSpPr>
            <a:xfrm>
              <a:off x="2731371" y="272023"/>
              <a:ext cx="135696" cy="297253"/>
              <a:chOff x="2731371" y="272023"/>
              <a:chExt cx="135696" cy="297253"/>
            </a:xfrm>
          </p:grpSpPr>
          <p:sp>
            <p:nvSpPr>
              <p:cNvPr id="690" name="Oval 1886"/>
              <p:cNvSpPr>
                <a:spLocks noChangeAspect="1" noChangeArrowheads="1"/>
              </p:cNvSpPr>
              <p:nvPr/>
            </p:nvSpPr>
            <p:spPr bwMode="auto">
              <a:xfrm rot="10800000">
                <a:off x="2731371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91" name="Oval 1887"/>
              <p:cNvSpPr>
                <a:spLocks noChangeAspect="1" noChangeArrowheads="1"/>
              </p:cNvSpPr>
              <p:nvPr/>
            </p:nvSpPr>
            <p:spPr bwMode="auto">
              <a:xfrm rot="10800000">
                <a:off x="2731371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92" name="Freeform 1888"/>
              <p:cNvSpPr>
                <a:spLocks noChangeAspect="1"/>
              </p:cNvSpPr>
              <p:nvPr/>
            </p:nvSpPr>
            <p:spPr bwMode="auto">
              <a:xfrm rot="10800000">
                <a:off x="2766264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93" name="Freeform 1889"/>
              <p:cNvSpPr>
                <a:spLocks noChangeAspect="1"/>
              </p:cNvSpPr>
              <p:nvPr/>
            </p:nvSpPr>
            <p:spPr bwMode="auto">
              <a:xfrm rot="10800000">
                <a:off x="2825970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94" name="Freeform 1890"/>
              <p:cNvSpPr>
                <a:spLocks noChangeAspect="1"/>
              </p:cNvSpPr>
              <p:nvPr/>
            </p:nvSpPr>
            <p:spPr bwMode="auto">
              <a:xfrm rot="10800000">
                <a:off x="2777895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95" name="Oval 1891"/>
              <p:cNvSpPr>
                <a:spLocks noChangeAspect="1" noChangeArrowheads="1"/>
              </p:cNvSpPr>
              <p:nvPr/>
            </p:nvSpPr>
            <p:spPr bwMode="auto">
              <a:xfrm rot="10800000">
                <a:off x="2801158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18" name="Group 1592"/>
            <p:cNvGrpSpPr/>
            <p:nvPr/>
          </p:nvGrpSpPr>
          <p:grpSpPr>
            <a:xfrm>
              <a:off x="2880199" y="-72708"/>
              <a:ext cx="135696" cy="297253"/>
              <a:chOff x="2880199" y="-72708"/>
              <a:chExt cx="135696" cy="297253"/>
            </a:xfrm>
          </p:grpSpPr>
          <p:sp>
            <p:nvSpPr>
              <p:cNvPr id="684" name="Oval 1893"/>
              <p:cNvSpPr>
                <a:spLocks noChangeAspect="1" noChangeArrowheads="1"/>
              </p:cNvSpPr>
              <p:nvPr/>
            </p:nvSpPr>
            <p:spPr bwMode="auto">
              <a:xfrm>
                <a:off x="2880199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85" name="Oval 1894"/>
              <p:cNvSpPr>
                <a:spLocks noChangeAspect="1" noChangeArrowheads="1"/>
              </p:cNvSpPr>
              <p:nvPr/>
            </p:nvSpPr>
            <p:spPr bwMode="auto">
              <a:xfrm>
                <a:off x="2880199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86" name="Freeform 1895"/>
              <p:cNvSpPr>
                <a:spLocks noChangeAspect="1"/>
              </p:cNvSpPr>
              <p:nvPr/>
            </p:nvSpPr>
            <p:spPr bwMode="auto">
              <a:xfrm>
                <a:off x="2913541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87" name="Freeform 1896"/>
              <p:cNvSpPr>
                <a:spLocks noChangeAspect="1"/>
              </p:cNvSpPr>
              <p:nvPr/>
            </p:nvSpPr>
            <p:spPr bwMode="auto">
              <a:xfrm>
                <a:off x="2917418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88" name="Freeform 1897"/>
              <p:cNvSpPr>
                <a:spLocks noChangeAspect="1"/>
              </p:cNvSpPr>
              <p:nvPr/>
            </p:nvSpPr>
            <p:spPr bwMode="auto">
              <a:xfrm>
                <a:off x="2953863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89" name="Oval 1898"/>
              <p:cNvSpPr>
                <a:spLocks noChangeAspect="1" noChangeArrowheads="1"/>
              </p:cNvSpPr>
              <p:nvPr/>
            </p:nvSpPr>
            <p:spPr bwMode="auto">
              <a:xfrm>
                <a:off x="2901910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20" name="Group 1591"/>
            <p:cNvGrpSpPr/>
            <p:nvPr/>
          </p:nvGrpSpPr>
          <p:grpSpPr>
            <a:xfrm>
              <a:off x="2880199" y="267894"/>
              <a:ext cx="135696" cy="297253"/>
              <a:chOff x="2880199" y="267894"/>
              <a:chExt cx="135696" cy="297253"/>
            </a:xfrm>
          </p:grpSpPr>
          <p:sp>
            <p:nvSpPr>
              <p:cNvPr id="678" name="Oval 1900"/>
              <p:cNvSpPr>
                <a:spLocks noChangeAspect="1" noChangeArrowheads="1"/>
              </p:cNvSpPr>
              <p:nvPr/>
            </p:nvSpPr>
            <p:spPr bwMode="auto">
              <a:xfrm rot="10800000">
                <a:off x="2880199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79" name="Oval 1901"/>
              <p:cNvSpPr>
                <a:spLocks noChangeAspect="1" noChangeArrowheads="1"/>
              </p:cNvSpPr>
              <p:nvPr/>
            </p:nvSpPr>
            <p:spPr bwMode="auto">
              <a:xfrm rot="10800000">
                <a:off x="2880199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80" name="Freeform 1902"/>
              <p:cNvSpPr>
                <a:spLocks noChangeAspect="1"/>
              </p:cNvSpPr>
              <p:nvPr/>
            </p:nvSpPr>
            <p:spPr bwMode="auto">
              <a:xfrm rot="10800000">
                <a:off x="2915092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81" name="Freeform 1903"/>
              <p:cNvSpPr>
                <a:spLocks noChangeAspect="1"/>
              </p:cNvSpPr>
              <p:nvPr/>
            </p:nvSpPr>
            <p:spPr bwMode="auto">
              <a:xfrm rot="10800000">
                <a:off x="2974798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82" name="Freeform 1904"/>
              <p:cNvSpPr>
                <a:spLocks noChangeAspect="1"/>
              </p:cNvSpPr>
              <p:nvPr/>
            </p:nvSpPr>
            <p:spPr bwMode="auto">
              <a:xfrm rot="10800000">
                <a:off x="2926723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83" name="Oval 1905"/>
              <p:cNvSpPr>
                <a:spLocks noChangeAspect="1" noChangeArrowheads="1"/>
              </p:cNvSpPr>
              <p:nvPr/>
            </p:nvSpPr>
            <p:spPr bwMode="auto">
              <a:xfrm rot="10800000">
                <a:off x="2949986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21" name="Group 1590"/>
            <p:cNvGrpSpPr/>
            <p:nvPr/>
          </p:nvGrpSpPr>
          <p:grpSpPr>
            <a:xfrm>
              <a:off x="3024649" y="-72708"/>
              <a:ext cx="135696" cy="297253"/>
              <a:chOff x="3024649" y="-72708"/>
              <a:chExt cx="135696" cy="297253"/>
            </a:xfrm>
          </p:grpSpPr>
          <p:sp>
            <p:nvSpPr>
              <p:cNvPr id="672" name="Oval 1907"/>
              <p:cNvSpPr>
                <a:spLocks noChangeAspect="1" noChangeArrowheads="1"/>
              </p:cNvSpPr>
              <p:nvPr/>
            </p:nvSpPr>
            <p:spPr bwMode="auto">
              <a:xfrm>
                <a:off x="3024649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73" name="Oval 1908"/>
              <p:cNvSpPr>
                <a:spLocks noChangeAspect="1" noChangeArrowheads="1"/>
              </p:cNvSpPr>
              <p:nvPr/>
            </p:nvSpPr>
            <p:spPr bwMode="auto">
              <a:xfrm>
                <a:off x="3024649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74" name="Freeform 1909"/>
              <p:cNvSpPr>
                <a:spLocks noChangeAspect="1"/>
              </p:cNvSpPr>
              <p:nvPr/>
            </p:nvSpPr>
            <p:spPr bwMode="auto">
              <a:xfrm>
                <a:off x="3057991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75" name="Freeform 1910"/>
              <p:cNvSpPr>
                <a:spLocks noChangeAspect="1"/>
              </p:cNvSpPr>
              <p:nvPr/>
            </p:nvSpPr>
            <p:spPr bwMode="auto">
              <a:xfrm>
                <a:off x="3061868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76" name="Freeform 1911"/>
              <p:cNvSpPr>
                <a:spLocks noChangeAspect="1"/>
              </p:cNvSpPr>
              <p:nvPr/>
            </p:nvSpPr>
            <p:spPr bwMode="auto">
              <a:xfrm>
                <a:off x="3098313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77" name="Oval 1912"/>
              <p:cNvSpPr>
                <a:spLocks noChangeAspect="1" noChangeArrowheads="1"/>
              </p:cNvSpPr>
              <p:nvPr/>
            </p:nvSpPr>
            <p:spPr bwMode="auto">
              <a:xfrm>
                <a:off x="3046360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22" name="Group 1589"/>
            <p:cNvGrpSpPr/>
            <p:nvPr/>
          </p:nvGrpSpPr>
          <p:grpSpPr>
            <a:xfrm>
              <a:off x="3024649" y="267894"/>
              <a:ext cx="135696" cy="297253"/>
              <a:chOff x="3024649" y="267894"/>
              <a:chExt cx="135696" cy="297253"/>
            </a:xfrm>
          </p:grpSpPr>
          <p:sp>
            <p:nvSpPr>
              <p:cNvPr id="666" name="Oval 1914"/>
              <p:cNvSpPr>
                <a:spLocks noChangeAspect="1" noChangeArrowheads="1"/>
              </p:cNvSpPr>
              <p:nvPr/>
            </p:nvSpPr>
            <p:spPr bwMode="auto">
              <a:xfrm rot="10800000">
                <a:off x="3024649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67" name="Oval 1915"/>
              <p:cNvSpPr>
                <a:spLocks noChangeAspect="1" noChangeArrowheads="1"/>
              </p:cNvSpPr>
              <p:nvPr/>
            </p:nvSpPr>
            <p:spPr bwMode="auto">
              <a:xfrm rot="10800000">
                <a:off x="3024649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68" name="Freeform 1916"/>
              <p:cNvSpPr>
                <a:spLocks noChangeAspect="1"/>
              </p:cNvSpPr>
              <p:nvPr/>
            </p:nvSpPr>
            <p:spPr bwMode="auto">
              <a:xfrm rot="10800000">
                <a:off x="3059542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69" name="Freeform 1917"/>
              <p:cNvSpPr>
                <a:spLocks noChangeAspect="1"/>
              </p:cNvSpPr>
              <p:nvPr/>
            </p:nvSpPr>
            <p:spPr bwMode="auto">
              <a:xfrm rot="10800000">
                <a:off x="3119248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70" name="Freeform 1918"/>
              <p:cNvSpPr>
                <a:spLocks noChangeAspect="1"/>
              </p:cNvSpPr>
              <p:nvPr/>
            </p:nvSpPr>
            <p:spPr bwMode="auto">
              <a:xfrm rot="10800000">
                <a:off x="3071173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71" name="Oval 1919"/>
              <p:cNvSpPr>
                <a:spLocks noChangeAspect="1" noChangeArrowheads="1"/>
              </p:cNvSpPr>
              <p:nvPr/>
            </p:nvSpPr>
            <p:spPr bwMode="auto">
              <a:xfrm rot="10800000">
                <a:off x="3094436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23" name="Group 1588"/>
            <p:cNvGrpSpPr/>
            <p:nvPr/>
          </p:nvGrpSpPr>
          <p:grpSpPr>
            <a:xfrm>
              <a:off x="3164723" y="-72708"/>
              <a:ext cx="135696" cy="297253"/>
              <a:chOff x="3164723" y="-72708"/>
              <a:chExt cx="135696" cy="297253"/>
            </a:xfrm>
          </p:grpSpPr>
          <p:sp>
            <p:nvSpPr>
              <p:cNvPr id="660" name="Oval 1921"/>
              <p:cNvSpPr>
                <a:spLocks noChangeAspect="1" noChangeArrowheads="1"/>
              </p:cNvSpPr>
              <p:nvPr/>
            </p:nvSpPr>
            <p:spPr bwMode="auto">
              <a:xfrm>
                <a:off x="3164723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61" name="Oval 1922"/>
              <p:cNvSpPr>
                <a:spLocks noChangeAspect="1" noChangeArrowheads="1"/>
              </p:cNvSpPr>
              <p:nvPr/>
            </p:nvSpPr>
            <p:spPr bwMode="auto">
              <a:xfrm>
                <a:off x="3164723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62" name="Freeform 1923"/>
              <p:cNvSpPr>
                <a:spLocks noChangeAspect="1"/>
              </p:cNvSpPr>
              <p:nvPr/>
            </p:nvSpPr>
            <p:spPr bwMode="auto">
              <a:xfrm>
                <a:off x="3198065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63" name="Freeform 1924"/>
              <p:cNvSpPr>
                <a:spLocks noChangeAspect="1"/>
              </p:cNvSpPr>
              <p:nvPr/>
            </p:nvSpPr>
            <p:spPr bwMode="auto">
              <a:xfrm>
                <a:off x="3201942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64" name="Freeform 1925"/>
              <p:cNvSpPr>
                <a:spLocks noChangeAspect="1"/>
              </p:cNvSpPr>
              <p:nvPr/>
            </p:nvSpPr>
            <p:spPr bwMode="auto">
              <a:xfrm>
                <a:off x="3238387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65" name="Oval 1926"/>
              <p:cNvSpPr>
                <a:spLocks noChangeAspect="1" noChangeArrowheads="1"/>
              </p:cNvSpPr>
              <p:nvPr/>
            </p:nvSpPr>
            <p:spPr bwMode="auto">
              <a:xfrm>
                <a:off x="3186434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24" name="Group 1587"/>
            <p:cNvGrpSpPr/>
            <p:nvPr/>
          </p:nvGrpSpPr>
          <p:grpSpPr>
            <a:xfrm>
              <a:off x="3164723" y="267894"/>
              <a:ext cx="135696" cy="297253"/>
              <a:chOff x="3164723" y="267894"/>
              <a:chExt cx="135696" cy="297253"/>
            </a:xfrm>
          </p:grpSpPr>
          <p:sp>
            <p:nvSpPr>
              <p:cNvPr id="654" name="Oval 1928"/>
              <p:cNvSpPr>
                <a:spLocks noChangeAspect="1" noChangeArrowheads="1"/>
              </p:cNvSpPr>
              <p:nvPr/>
            </p:nvSpPr>
            <p:spPr bwMode="auto">
              <a:xfrm rot="10800000">
                <a:off x="3164723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55" name="Oval 1929"/>
              <p:cNvSpPr>
                <a:spLocks noChangeAspect="1" noChangeArrowheads="1"/>
              </p:cNvSpPr>
              <p:nvPr/>
            </p:nvSpPr>
            <p:spPr bwMode="auto">
              <a:xfrm rot="10800000">
                <a:off x="3164723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56" name="Freeform 1930"/>
              <p:cNvSpPr>
                <a:spLocks noChangeAspect="1"/>
              </p:cNvSpPr>
              <p:nvPr/>
            </p:nvSpPr>
            <p:spPr bwMode="auto">
              <a:xfrm rot="10800000">
                <a:off x="3199616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57" name="Freeform 1931"/>
              <p:cNvSpPr>
                <a:spLocks noChangeAspect="1"/>
              </p:cNvSpPr>
              <p:nvPr/>
            </p:nvSpPr>
            <p:spPr bwMode="auto">
              <a:xfrm rot="10800000">
                <a:off x="3259322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58" name="Freeform 1932"/>
              <p:cNvSpPr>
                <a:spLocks noChangeAspect="1"/>
              </p:cNvSpPr>
              <p:nvPr/>
            </p:nvSpPr>
            <p:spPr bwMode="auto">
              <a:xfrm rot="10800000">
                <a:off x="3211247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59" name="Oval 1933"/>
              <p:cNvSpPr>
                <a:spLocks noChangeAspect="1" noChangeArrowheads="1"/>
              </p:cNvSpPr>
              <p:nvPr/>
            </p:nvSpPr>
            <p:spPr bwMode="auto">
              <a:xfrm rot="10800000">
                <a:off x="3234510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25" name="Group 1586"/>
            <p:cNvGrpSpPr/>
            <p:nvPr/>
          </p:nvGrpSpPr>
          <p:grpSpPr>
            <a:xfrm>
              <a:off x="3306985" y="-72708"/>
              <a:ext cx="135696" cy="297253"/>
              <a:chOff x="3306985" y="-72708"/>
              <a:chExt cx="135696" cy="297253"/>
            </a:xfrm>
          </p:grpSpPr>
          <p:sp>
            <p:nvSpPr>
              <p:cNvPr id="648" name="Oval 1935"/>
              <p:cNvSpPr>
                <a:spLocks noChangeAspect="1" noChangeArrowheads="1"/>
              </p:cNvSpPr>
              <p:nvPr/>
            </p:nvSpPr>
            <p:spPr bwMode="auto">
              <a:xfrm>
                <a:off x="3306985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49" name="Oval 1936"/>
              <p:cNvSpPr>
                <a:spLocks noChangeAspect="1" noChangeArrowheads="1"/>
              </p:cNvSpPr>
              <p:nvPr/>
            </p:nvSpPr>
            <p:spPr bwMode="auto">
              <a:xfrm>
                <a:off x="3306985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50" name="Freeform 1937"/>
              <p:cNvSpPr>
                <a:spLocks noChangeAspect="1"/>
              </p:cNvSpPr>
              <p:nvPr/>
            </p:nvSpPr>
            <p:spPr bwMode="auto">
              <a:xfrm>
                <a:off x="3340327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51" name="Freeform 1938"/>
              <p:cNvSpPr>
                <a:spLocks noChangeAspect="1"/>
              </p:cNvSpPr>
              <p:nvPr/>
            </p:nvSpPr>
            <p:spPr bwMode="auto">
              <a:xfrm>
                <a:off x="3344204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52" name="Freeform 1939"/>
              <p:cNvSpPr>
                <a:spLocks noChangeAspect="1"/>
              </p:cNvSpPr>
              <p:nvPr/>
            </p:nvSpPr>
            <p:spPr bwMode="auto">
              <a:xfrm>
                <a:off x="3380649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53" name="Oval 1940"/>
              <p:cNvSpPr>
                <a:spLocks noChangeAspect="1" noChangeArrowheads="1"/>
              </p:cNvSpPr>
              <p:nvPr/>
            </p:nvSpPr>
            <p:spPr bwMode="auto">
              <a:xfrm>
                <a:off x="3328696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26" name="Group 1585"/>
            <p:cNvGrpSpPr/>
            <p:nvPr/>
          </p:nvGrpSpPr>
          <p:grpSpPr>
            <a:xfrm>
              <a:off x="3306985" y="267894"/>
              <a:ext cx="135696" cy="297253"/>
              <a:chOff x="3306985" y="267894"/>
              <a:chExt cx="135696" cy="297253"/>
            </a:xfrm>
          </p:grpSpPr>
          <p:sp>
            <p:nvSpPr>
              <p:cNvPr id="642" name="Oval 1942"/>
              <p:cNvSpPr>
                <a:spLocks noChangeAspect="1" noChangeArrowheads="1"/>
              </p:cNvSpPr>
              <p:nvPr/>
            </p:nvSpPr>
            <p:spPr bwMode="auto">
              <a:xfrm rot="10800000">
                <a:off x="3306985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43" name="Oval 1943"/>
              <p:cNvSpPr>
                <a:spLocks noChangeAspect="1" noChangeArrowheads="1"/>
              </p:cNvSpPr>
              <p:nvPr/>
            </p:nvSpPr>
            <p:spPr bwMode="auto">
              <a:xfrm rot="10800000">
                <a:off x="3306985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44" name="Freeform 1944"/>
              <p:cNvSpPr>
                <a:spLocks noChangeAspect="1"/>
              </p:cNvSpPr>
              <p:nvPr/>
            </p:nvSpPr>
            <p:spPr bwMode="auto">
              <a:xfrm rot="10800000">
                <a:off x="3341878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45" name="Freeform 1945"/>
              <p:cNvSpPr>
                <a:spLocks noChangeAspect="1"/>
              </p:cNvSpPr>
              <p:nvPr/>
            </p:nvSpPr>
            <p:spPr bwMode="auto">
              <a:xfrm rot="10800000">
                <a:off x="3401584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46" name="Freeform 1946"/>
              <p:cNvSpPr>
                <a:spLocks noChangeAspect="1"/>
              </p:cNvSpPr>
              <p:nvPr/>
            </p:nvSpPr>
            <p:spPr bwMode="auto">
              <a:xfrm rot="10800000">
                <a:off x="3353509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47" name="Oval 1947"/>
              <p:cNvSpPr>
                <a:spLocks noChangeAspect="1" noChangeArrowheads="1"/>
              </p:cNvSpPr>
              <p:nvPr/>
            </p:nvSpPr>
            <p:spPr bwMode="auto">
              <a:xfrm rot="10800000">
                <a:off x="3376772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27" name="Group 1584"/>
            <p:cNvGrpSpPr/>
            <p:nvPr/>
          </p:nvGrpSpPr>
          <p:grpSpPr>
            <a:xfrm>
              <a:off x="3455812" y="-72708"/>
              <a:ext cx="135696" cy="297253"/>
              <a:chOff x="3455812" y="-72708"/>
              <a:chExt cx="135696" cy="297253"/>
            </a:xfrm>
          </p:grpSpPr>
          <p:sp>
            <p:nvSpPr>
              <p:cNvPr id="636" name="Oval 1949"/>
              <p:cNvSpPr>
                <a:spLocks noChangeAspect="1" noChangeArrowheads="1"/>
              </p:cNvSpPr>
              <p:nvPr/>
            </p:nvSpPr>
            <p:spPr bwMode="auto">
              <a:xfrm>
                <a:off x="3455812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37" name="Oval 1950"/>
              <p:cNvSpPr>
                <a:spLocks noChangeAspect="1" noChangeArrowheads="1"/>
              </p:cNvSpPr>
              <p:nvPr/>
            </p:nvSpPr>
            <p:spPr bwMode="auto">
              <a:xfrm>
                <a:off x="3455812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38" name="Freeform 1951"/>
              <p:cNvSpPr>
                <a:spLocks noChangeAspect="1"/>
              </p:cNvSpPr>
              <p:nvPr/>
            </p:nvSpPr>
            <p:spPr bwMode="auto">
              <a:xfrm>
                <a:off x="3489154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39" name="Freeform 1952"/>
              <p:cNvSpPr>
                <a:spLocks noChangeAspect="1"/>
              </p:cNvSpPr>
              <p:nvPr/>
            </p:nvSpPr>
            <p:spPr bwMode="auto">
              <a:xfrm>
                <a:off x="3493031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40" name="Freeform 1953"/>
              <p:cNvSpPr>
                <a:spLocks noChangeAspect="1"/>
              </p:cNvSpPr>
              <p:nvPr/>
            </p:nvSpPr>
            <p:spPr bwMode="auto">
              <a:xfrm>
                <a:off x="3529476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41" name="Oval 1954"/>
              <p:cNvSpPr>
                <a:spLocks noChangeAspect="1" noChangeArrowheads="1"/>
              </p:cNvSpPr>
              <p:nvPr/>
            </p:nvSpPr>
            <p:spPr bwMode="auto">
              <a:xfrm>
                <a:off x="3477523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28" name="Group 1583"/>
            <p:cNvGrpSpPr/>
            <p:nvPr/>
          </p:nvGrpSpPr>
          <p:grpSpPr>
            <a:xfrm>
              <a:off x="3455812" y="267894"/>
              <a:ext cx="135696" cy="297253"/>
              <a:chOff x="3455812" y="267894"/>
              <a:chExt cx="135696" cy="297253"/>
            </a:xfrm>
          </p:grpSpPr>
          <p:sp>
            <p:nvSpPr>
              <p:cNvPr id="630" name="Oval 1956"/>
              <p:cNvSpPr>
                <a:spLocks noChangeAspect="1" noChangeArrowheads="1"/>
              </p:cNvSpPr>
              <p:nvPr/>
            </p:nvSpPr>
            <p:spPr bwMode="auto">
              <a:xfrm rot="10800000">
                <a:off x="3455812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31" name="Oval 1957"/>
              <p:cNvSpPr>
                <a:spLocks noChangeAspect="1" noChangeArrowheads="1"/>
              </p:cNvSpPr>
              <p:nvPr/>
            </p:nvSpPr>
            <p:spPr bwMode="auto">
              <a:xfrm rot="10800000">
                <a:off x="3455812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32" name="Freeform 1958"/>
              <p:cNvSpPr>
                <a:spLocks noChangeAspect="1"/>
              </p:cNvSpPr>
              <p:nvPr/>
            </p:nvSpPr>
            <p:spPr bwMode="auto">
              <a:xfrm rot="10800000">
                <a:off x="3490705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33" name="Freeform 1959"/>
              <p:cNvSpPr>
                <a:spLocks noChangeAspect="1"/>
              </p:cNvSpPr>
              <p:nvPr/>
            </p:nvSpPr>
            <p:spPr bwMode="auto">
              <a:xfrm rot="10800000">
                <a:off x="3550411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34" name="Freeform 1960"/>
              <p:cNvSpPr>
                <a:spLocks noChangeAspect="1"/>
              </p:cNvSpPr>
              <p:nvPr/>
            </p:nvSpPr>
            <p:spPr bwMode="auto">
              <a:xfrm rot="10800000">
                <a:off x="3502336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35" name="Oval 1961"/>
              <p:cNvSpPr>
                <a:spLocks noChangeAspect="1" noChangeArrowheads="1"/>
              </p:cNvSpPr>
              <p:nvPr/>
            </p:nvSpPr>
            <p:spPr bwMode="auto">
              <a:xfrm rot="10800000">
                <a:off x="3525599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29" name="Group 1582"/>
            <p:cNvGrpSpPr/>
            <p:nvPr/>
          </p:nvGrpSpPr>
          <p:grpSpPr>
            <a:xfrm>
              <a:off x="3600263" y="-72708"/>
              <a:ext cx="135696" cy="297253"/>
              <a:chOff x="3600263" y="-72708"/>
              <a:chExt cx="135696" cy="297253"/>
            </a:xfrm>
          </p:grpSpPr>
          <p:sp>
            <p:nvSpPr>
              <p:cNvPr id="624" name="Oval 1963"/>
              <p:cNvSpPr>
                <a:spLocks noChangeAspect="1" noChangeArrowheads="1"/>
              </p:cNvSpPr>
              <p:nvPr/>
            </p:nvSpPr>
            <p:spPr bwMode="auto">
              <a:xfrm>
                <a:off x="3600263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25" name="Oval 1964"/>
              <p:cNvSpPr>
                <a:spLocks noChangeAspect="1" noChangeArrowheads="1"/>
              </p:cNvSpPr>
              <p:nvPr/>
            </p:nvSpPr>
            <p:spPr bwMode="auto">
              <a:xfrm>
                <a:off x="3600263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26" name="Freeform 1965"/>
              <p:cNvSpPr>
                <a:spLocks noChangeAspect="1"/>
              </p:cNvSpPr>
              <p:nvPr/>
            </p:nvSpPr>
            <p:spPr bwMode="auto">
              <a:xfrm>
                <a:off x="3633605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27" name="Freeform 1966"/>
              <p:cNvSpPr>
                <a:spLocks noChangeAspect="1"/>
              </p:cNvSpPr>
              <p:nvPr/>
            </p:nvSpPr>
            <p:spPr bwMode="auto">
              <a:xfrm>
                <a:off x="3637482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28" name="Freeform 1967"/>
              <p:cNvSpPr>
                <a:spLocks noChangeAspect="1"/>
              </p:cNvSpPr>
              <p:nvPr/>
            </p:nvSpPr>
            <p:spPr bwMode="auto">
              <a:xfrm>
                <a:off x="3673927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29" name="Oval 1968"/>
              <p:cNvSpPr>
                <a:spLocks noChangeAspect="1" noChangeArrowheads="1"/>
              </p:cNvSpPr>
              <p:nvPr/>
            </p:nvSpPr>
            <p:spPr bwMode="auto">
              <a:xfrm>
                <a:off x="3621974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30" name="Group 1581"/>
            <p:cNvGrpSpPr/>
            <p:nvPr/>
          </p:nvGrpSpPr>
          <p:grpSpPr>
            <a:xfrm>
              <a:off x="3600263" y="267894"/>
              <a:ext cx="135696" cy="297253"/>
              <a:chOff x="3600263" y="267894"/>
              <a:chExt cx="135696" cy="297253"/>
            </a:xfrm>
          </p:grpSpPr>
          <p:sp>
            <p:nvSpPr>
              <p:cNvPr id="618" name="Oval 1970"/>
              <p:cNvSpPr>
                <a:spLocks noChangeAspect="1" noChangeArrowheads="1"/>
              </p:cNvSpPr>
              <p:nvPr/>
            </p:nvSpPr>
            <p:spPr bwMode="auto">
              <a:xfrm rot="10800000">
                <a:off x="3600263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19" name="Oval 1971"/>
              <p:cNvSpPr>
                <a:spLocks noChangeAspect="1" noChangeArrowheads="1"/>
              </p:cNvSpPr>
              <p:nvPr/>
            </p:nvSpPr>
            <p:spPr bwMode="auto">
              <a:xfrm rot="10800000">
                <a:off x="3600263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20" name="Freeform 1972"/>
              <p:cNvSpPr>
                <a:spLocks noChangeAspect="1"/>
              </p:cNvSpPr>
              <p:nvPr/>
            </p:nvSpPr>
            <p:spPr bwMode="auto">
              <a:xfrm rot="10800000">
                <a:off x="3635156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21" name="Freeform 1973"/>
              <p:cNvSpPr>
                <a:spLocks noChangeAspect="1"/>
              </p:cNvSpPr>
              <p:nvPr/>
            </p:nvSpPr>
            <p:spPr bwMode="auto">
              <a:xfrm rot="10800000">
                <a:off x="3694862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22" name="Freeform 1974"/>
              <p:cNvSpPr>
                <a:spLocks noChangeAspect="1"/>
              </p:cNvSpPr>
              <p:nvPr/>
            </p:nvSpPr>
            <p:spPr bwMode="auto">
              <a:xfrm rot="10800000">
                <a:off x="3646787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23" name="Oval 1975"/>
              <p:cNvSpPr>
                <a:spLocks noChangeAspect="1" noChangeArrowheads="1"/>
              </p:cNvSpPr>
              <p:nvPr/>
            </p:nvSpPr>
            <p:spPr bwMode="auto">
              <a:xfrm rot="10800000">
                <a:off x="3670050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31" name="Group 1580"/>
            <p:cNvGrpSpPr/>
            <p:nvPr/>
          </p:nvGrpSpPr>
          <p:grpSpPr>
            <a:xfrm>
              <a:off x="3740336" y="-72708"/>
              <a:ext cx="135696" cy="297253"/>
              <a:chOff x="3740336" y="-72708"/>
              <a:chExt cx="135696" cy="297253"/>
            </a:xfrm>
          </p:grpSpPr>
          <p:sp>
            <p:nvSpPr>
              <p:cNvPr id="612" name="Oval 1977"/>
              <p:cNvSpPr>
                <a:spLocks noChangeAspect="1" noChangeArrowheads="1"/>
              </p:cNvSpPr>
              <p:nvPr/>
            </p:nvSpPr>
            <p:spPr bwMode="auto">
              <a:xfrm>
                <a:off x="3740336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13" name="Oval 1978"/>
              <p:cNvSpPr>
                <a:spLocks noChangeAspect="1" noChangeArrowheads="1"/>
              </p:cNvSpPr>
              <p:nvPr/>
            </p:nvSpPr>
            <p:spPr bwMode="auto">
              <a:xfrm>
                <a:off x="3740336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14" name="Freeform 1979"/>
              <p:cNvSpPr>
                <a:spLocks noChangeAspect="1"/>
              </p:cNvSpPr>
              <p:nvPr/>
            </p:nvSpPr>
            <p:spPr bwMode="auto">
              <a:xfrm>
                <a:off x="3773678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15" name="Freeform 1980"/>
              <p:cNvSpPr>
                <a:spLocks noChangeAspect="1"/>
              </p:cNvSpPr>
              <p:nvPr/>
            </p:nvSpPr>
            <p:spPr bwMode="auto">
              <a:xfrm>
                <a:off x="3777555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16" name="Freeform 1981"/>
              <p:cNvSpPr>
                <a:spLocks noChangeAspect="1"/>
              </p:cNvSpPr>
              <p:nvPr/>
            </p:nvSpPr>
            <p:spPr bwMode="auto">
              <a:xfrm>
                <a:off x="3814000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17" name="Oval 1982"/>
              <p:cNvSpPr>
                <a:spLocks noChangeAspect="1" noChangeArrowheads="1"/>
              </p:cNvSpPr>
              <p:nvPr/>
            </p:nvSpPr>
            <p:spPr bwMode="auto">
              <a:xfrm>
                <a:off x="3762047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32" name="Group 1579"/>
            <p:cNvGrpSpPr/>
            <p:nvPr/>
          </p:nvGrpSpPr>
          <p:grpSpPr>
            <a:xfrm>
              <a:off x="3740336" y="267894"/>
              <a:ext cx="135696" cy="297253"/>
              <a:chOff x="3740336" y="267894"/>
              <a:chExt cx="135696" cy="297253"/>
            </a:xfrm>
          </p:grpSpPr>
          <p:sp>
            <p:nvSpPr>
              <p:cNvPr id="606" name="Oval 1984"/>
              <p:cNvSpPr>
                <a:spLocks noChangeAspect="1" noChangeArrowheads="1"/>
              </p:cNvSpPr>
              <p:nvPr/>
            </p:nvSpPr>
            <p:spPr bwMode="auto">
              <a:xfrm rot="10800000">
                <a:off x="3740336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07" name="Oval 1985"/>
              <p:cNvSpPr>
                <a:spLocks noChangeAspect="1" noChangeArrowheads="1"/>
              </p:cNvSpPr>
              <p:nvPr/>
            </p:nvSpPr>
            <p:spPr bwMode="auto">
              <a:xfrm rot="10800000">
                <a:off x="3740336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08" name="Freeform 1986"/>
              <p:cNvSpPr>
                <a:spLocks noChangeAspect="1"/>
              </p:cNvSpPr>
              <p:nvPr/>
            </p:nvSpPr>
            <p:spPr bwMode="auto">
              <a:xfrm rot="10800000">
                <a:off x="3775229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09" name="Freeform 1987"/>
              <p:cNvSpPr>
                <a:spLocks noChangeAspect="1"/>
              </p:cNvSpPr>
              <p:nvPr/>
            </p:nvSpPr>
            <p:spPr bwMode="auto">
              <a:xfrm rot="10800000">
                <a:off x="3834935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10" name="Freeform 1988"/>
              <p:cNvSpPr>
                <a:spLocks noChangeAspect="1"/>
              </p:cNvSpPr>
              <p:nvPr/>
            </p:nvSpPr>
            <p:spPr bwMode="auto">
              <a:xfrm rot="10800000">
                <a:off x="3786860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11" name="Oval 1989"/>
              <p:cNvSpPr>
                <a:spLocks noChangeAspect="1" noChangeArrowheads="1"/>
              </p:cNvSpPr>
              <p:nvPr/>
            </p:nvSpPr>
            <p:spPr bwMode="auto">
              <a:xfrm rot="10800000">
                <a:off x="3810123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33" name="Group 1578"/>
            <p:cNvGrpSpPr/>
            <p:nvPr/>
          </p:nvGrpSpPr>
          <p:grpSpPr>
            <a:xfrm>
              <a:off x="3882598" y="-72708"/>
              <a:ext cx="135696" cy="297253"/>
              <a:chOff x="3882598" y="-72708"/>
              <a:chExt cx="135696" cy="297253"/>
            </a:xfrm>
          </p:grpSpPr>
          <p:sp>
            <p:nvSpPr>
              <p:cNvPr id="600" name="Oval 1991"/>
              <p:cNvSpPr>
                <a:spLocks noChangeAspect="1" noChangeArrowheads="1"/>
              </p:cNvSpPr>
              <p:nvPr/>
            </p:nvSpPr>
            <p:spPr bwMode="auto">
              <a:xfrm>
                <a:off x="3882598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01" name="Oval 1992"/>
              <p:cNvSpPr>
                <a:spLocks noChangeAspect="1" noChangeArrowheads="1"/>
              </p:cNvSpPr>
              <p:nvPr/>
            </p:nvSpPr>
            <p:spPr bwMode="auto">
              <a:xfrm>
                <a:off x="3882598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02" name="Freeform 1993"/>
              <p:cNvSpPr>
                <a:spLocks noChangeAspect="1"/>
              </p:cNvSpPr>
              <p:nvPr/>
            </p:nvSpPr>
            <p:spPr bwMode="auto">
              <a:xfrm>
                <a:off x="3915940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03" name="Freeform 1994"/>
              <p:cNvSpPr>
                <a:spLocks noChangeAspect="1"/>
              </p:cNvSpPr>
              <p:nvPr/>
            </p:nvSpPr>
            <p:spPr bwMode="auto">
              <a:xfrm>
                <a:off x="3919817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04" name="Freeform 1995"/>
              <p:cNvSpPr>
                <a:spLocks noChangeAspect="1"/>
              </p:cNvSpPr>
              <p:nvPr/>
            </p:nvSpPr>
            <p:spPr bwMode="auto">
              <a:xfrm>
                <a:off x="3956262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605" name="Oval 1996"/>
              <p:cNvSpPr>
                <a:spLocks noChangeAspect="1" noChangeArrowheads="1"/>
              </p:cNvSpPr>
              <p:nvPr/>
            </p:nvSpPr>
            <p:spPr bwMode="auto">
              <a:xfrm>
                <a:off x="3904309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34" name="Group 1577"/>
            <p:cNvGrpSpPr/>
            <p:nvPr/>
          </p:nvGrpSpPr>
          <p:grpSpPr>
            <a:xfrm>
              <a:off x="3882598" y="267894"/>
              <a:ext cx="135696" cy="297253"/>
              <a:chOff x="3882598" y="267894"/>
              <a:chExt cx="135696" cy="297253"/>
            </a:xfrm>
          </p:grpSpPr>
          <p:sp>
            <p:nvSpPr>
              <p:cNvPr id="594" name="Oval 1998"/>
              <p:cNvSpPr>
                <a:spLocks noChangeAspect="1" noChangeArrowheads="1"/>
              </p:cNvSpPr>
              <p:nvPr/>
            </p:nvSpPr>
            <p:spPr bwMode="auto">
              <a:xfrm rot="10800000">
                <a:off x="3882598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95" name="Oval 1999"/>
              <p:cNvSpPr>
                <a:spLocks noChangeAspect="1" noChangeArrowheads="1"/>
              </p:cNvSpPr>
              <p:nvPr/>
            </p:nvSpPr>
            <p:spPr bwMode="auto">
              <a:xfrm rot="10800000">
                <a:off x="3882598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96" name="Freeform 2000"/>
              <p:cNvSpPr>
                <a:spLocks noChangeAspect="1"/>
              </p:cNvSpPr>
              <p:nvPr/>
            </p:nvSpPr>
            <p:spPr bwMode="auto">
              <a:xfrm rot="10800000">
                <a:off x="3917491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97" name="Freeform 2001"/>
              <p:cNvSpPr>
                <a:spLocks noChangeAspect="1"/>
              </p:cNvSpPr>
              <p:nvPr/>
            </p:nvSpPr>
            <p:spPr bwMode="auto">
              <a:xfrm rot="10800000">
                <a:off x="3977197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98" name="Freeform 2002"/>
              <p:cNvSpPr>
                <a:spLocks noChangeAspect="1"/>
              </p:cNvSpPr>
              <p:nvPr/>
            </p:nvSpPr>
            <p:spPr bwMode="auto">
              <a:xfrm rot="10800000">
                <a:off x="3929122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99" name="Oval 2003"/>
              <p:cNvSpPr>
                <a:spLocks noChangeAspect="1" noChangeArrowheads="1"/>
              </p:cNvSpPr>
              <p:nvPr/>
            </p:nvSpPr>
            <p:spPr bwMode="auto">
              <a:xfrm rot="10800000">
                <a:off x="3952385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35" name="Group 1576"/>
            <p:cNvGrpSpPr/>
            <p:nvPr/>
          </p:nvGrpSpPr>
          <p:grpSpPr>
            <a:xfrm>
              <a:off x="4031426" y="-76837"/>
              <a:ext cx="135696" cy="297253"/>
              <a:chOff x="4031426" y="-76837"/>
              <a:chExt cx="135696" cy="297253"/>
            </a:xfrm>
          </p:grpSpPr>
          <p:sp>
            <p:nvSpPr>
              <p:cNvPr id="588" name="Oval 2005"/>
              <p:cNvSpPr>
                <a:spLocks noChangeAspect="1" noChangeArrowheads="1"/>
              </p:cNvSpPr>
              <p:nvPr/>
            </p:nvSpPr>
            <p:spPr bwMode="auto">
              <a:xfrm>
                <a:off x="4031426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89" name="Oval 2006"/>
              <p:cNvSpPr>
                <a:spLocks noChangeAspect="1" noChangeArrowheads="1"/>
              </p:cNvSpPr>
              <p:nvPr/>
            </p:nvSpPr>
            <p:spPr bwMode="auto">
              <a:xfrm>
                <a:off x="4031426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90" name="Freeform 2007"/>
              <p:cNvSpPr>
                <a:spLocks noChangeAspect="1"/>
              </p:cNvSpPr>
              <p:nvPr/>
            </p:nvSpPr>
            <p:spPr bwMode="auto">
              <a:xfrm>
                <a:off x="4064768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91" name="Freeform 2008"/>
              <p:cNvSpPr>
                <a:spLocks noChangeAspect="1"/>
              </p:cNvSpPr>
              <p:nvPr/>
            </p:nvSpPr>
            <p:spPr bwMode="auto">
              <a:xfrm>
                <a:off x="4068645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92" name="Freeform 2009"/>
              <p:cNvSpPr>
                <a:spLocks noChangeAspect="1"/>
              </p:cNvSpPr>
              <p:nvPr/>
            </p:nvSpPr>
            <p:spPr bwMode="auto">
              <a:xfrm>
                <a:off x="4105090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93" name="Oval 2010"/>
              <p:cNvSpPr>
                <a:spLocks noChangeAspect="1" noChangeArrowheads="1"/>
              </p:cNvSpPr>
              <p:nvPr/>
            </p:nvSpPr>
            <p:spPr bwMode="auto">
              <a:xfrm>
                <a:off x="4053137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36" name="Group 1575"/>
            <p:cNvGrpSpPr/>
            <p:nvPr/>
          </p:nvGrpSpPr>
          <p:grpSpPr>
            <a:xfrm>
              <a:off x="4031426" y="263766"/>
              <a:ext cx="135696" cy="297253"/>
              <a:chOff x="4031426" y="263766"/>
              <a:chExt cx="135696" cy="297253"/>
            </a:xfrm>
          </p:grpSpPr>
          <p:sp>
            <p:nvSpPr>
              <p:cNvPr id="582" name="Oval 2012"/>
              <p:cNvSpPr>
                <a:spLocks noChangeAspect="1" noChangeArrowheads="1"/>
              </p:cNvSpPr>
              <p:nvPr/>
            </p:nvSpPr>
            <p:spPr bwMode="auto">
              <a:xfrm rot="10800000">
                <a:off x="4031426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83" name="Oval 2013"/>
              <p:cNvSpPr>
                <a:spLocks noChangeAspect="1" noChangeArrowheads="1"/>
              </p:cNvSpPr>
              <p:nvPr/>
            </p:nvSpPr>
            <p:spPr bwMode="auto">
              <a:xfrm rot="10800000">
                <a:off x="4031426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84" name="Freeform 2014"/>
              <p:cNvSpPr>
                <a:spLocks noChangeAspect="1"/>
              </p:cNvSpPr>
              <p:nvPr/>
            </p:nvSpPr>
            <p:spPr bwMode="auto">
              <a:xfrm rot="10800000">
                <a:off x="4066319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85" name="Freeform 2015"/>
              <p:cNvSpPr>
                <a:spLocks noChangeAspect="1"/>
              </p:cNvSpPr>
              <p:nvPr/>
            </p:nvSpPr>
            <p:spPr bwMode="auto">
              <a:xfrm rot="10800000">
                <a:off x="4126025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86" name="Freeform 2016"/>
              <p:cNvSpPr>
                <a:spLocks noChangeAspect="1"/>
              </p:cNvSpPr>
              <p:nvPr/>
            </p:nvSpPr>
            <p:spPr bwMode="auto">
              <a:xfrm rot="10800000">
                <a:off x="4077950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87" name="Oval 2017"/>
              <p:cNvSpPr>
                <a:spLocks noChangeAspect="1" noChangeArrowheads="1"/>
              </p:cNvSpPr>
              <p:nvPr/>
            </p:nvSpPr>
            <p:spPr bwMode="auto">
              <a:xfrm rot="10800000">
                <a:off x="4101213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37" name="Group 1574"/>
            <p:cNvGrpSpPr/>
            <p:nvPr/>
          </p:nvGrpSpPr>
          <p:grpSpPr>
            <a:xfrm>
              <a:off x="4175877" y="-76837"/>
              <a:ext cx="135696" cy="297253"/>
              <a:chOff x="4175877" y="-76837"/>
              <a:chExt cx="135696" cy="297253"/>
            </a:xfrm>
          </p:grpSpPr>
          <p:sp>
            <p:nvSpPr>
              <p:cNvPr id="576" name="Oval 2019"/>
              <p:cNvSpPr>
                <a:spLocks noChangeAspect="1" noChangeArrowheads="1"/>
              </p:cNvSpPr>
              <p:nvPr/>
            </p:nvSpPr>
            <p:spPr bwMode="auto">
              <a:xfrm>
                <a:off x="4175877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77" name="Oval 2020"/>
              <p:cNvSpPr>
                <a:spLocks noChangeAspect="1" noChangeArrowheads="1"/>
              </p:cNvSpPr>
              <p:nvPr/>
            </p:nvSpPr>
            <p:spPr bwMode="auto">
              <a:xfrm>
                <a:off x="4175877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78" name="Freeform 2021"/>
              <p:cNvSpPr>
                <a:spLocks noChangeAspect="1"/>
              </p:cNvSpPr>
              <p:nvPr/>
            </p:nvSpPr>
            <p:spPr bwMode="auto">
              <a:xfrm>
                <a:off x="4209219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79" name="Freeform 2022"/>
              <p:cNvSpPr>
                <a:spLocks noChangeAspect="1"/>
              </p:cNvSpPr>
              <p:nvPr/>
            </p:nvSpPr>
            <p:spPr bwMode="auto">
              <a:xfrm>
                <a:off x="4213096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80" name="Freeform 2023"/>
              <p:cNvSpPr>
                <a:spLocks noChangeAspect="1"/>
              </p:cNvSpPr>
              <p:nvPr/>
            </p:nvSpPr>
            <p:spPr bwMode="auto">
              <a:xfrm>
                <a:off x="4249541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81" name="Oval 2024"/>
              <p:cNvSpPr>
                <a:spLocks noChangeAspect="1" noChangeArrowheads="1"/>
              </p:cNvSpPr>
              <p:nvPr/>
            </p:nvSpPr>
            <p:spPr bwMode="auto">
              <a:xfrm>
                <a:off x="4197588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38" name="Group 1573"/>
            <p:cNvGrpSpPr/>
            <p:nvPr/>
          </p:nvGrpSpPr>
          <p:grpSpPr>
            <a:xfrm>
              <a:off x="4175877" y="263766"/>
              <a:ext cx="135696" cy="297253"/>
              <a:chOff x="4175877" y="263766"/>
              <a:chExt cx="135696" cy="297253"/>
            </a:xfrm>
          </p:grpSpPr>
          <p:sp>
            <p:nvSpPr>
              <p:cNvPr id="570" name="Oval 2026"/>
              <p:cNvSpPr>
                <a:spLocks noChangeAspect="1" noChangeArrowheads="1"/>
              </p:cNvSpPr>
              <p:nvPr/>
            </p:nvSpPr>
            <p:spPr bwMode="auto">
              <a:xfrm rot="10800000">
                <a:off x="4175877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71" name="Oval 2027"/>
              <p:cNvSpPr>
                <a:spLocks noChangeAspect="1" noChangeArrowheads="1"/>
              </p:cNvSpPr>
              <p:nvPr/>
            </p:nvSpPr>
            <p:spPr bwMode="auto">
              <a:xfrm rot="10800000">
                <a:off x="4175877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72" name="Freeform 2028"/>
              <p:cNvSpPr>
                <a:spLocks noChangeAspect="1"/>
              </p:cNvSpPr>
              <p:nvPr/>
            </p:nvSpPr>
            <p:spPr bwMode="auto">
              <a:xfrm rot="10800000">
                <a:off x="4210770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73" name="Freeform 2029"/>
              <p:cNvSpPr>
                <a:spLocks noChangeAspect="1"/>
              </p:cNvSpPr>
              <p:nvPr/>
            </p:nvSpPr>
            <p:spPr bwMode="auto">
              <a:xfrm rot="10800000">
                <a:off x="4270476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74" name="Freeform 2030"/>
              <p:cNvSpPr>
                <a:spLocks noChangeAspect="1"/>
              </p:cNvSpPr>
              <p:nvPr/>
            </p:nvSpPr>
            <p:spPr bwMode="auto">
              <a:xfrm rot="10800000">
                <a:off x="4222401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75" name="Oval 2031"/>
              <p:cNvSpPr>
                <a:spLocks noChangeAspect="1" noChangeArrowheads="1"/>
              </p:cNvSpPr>
              <p:nvPr/>
            </p:nvSpPr>
            <p:spPr bwMode="auto">
              <a:xfrm rot="10800000">
                <a:off x="4245664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39" name="Group 1572"/>
            <p:cNvGrpSpPr/>
            <p:nvPr/>
          </p:nvGrpSpPr>
          <p:grpSpPr>
            <a:xfrm>
              <a:off x="4315950" y="-76837"/>
              <a:ext cx="135696" cy="297253"/>
              <a:chOff x="4315950" y="-76837"/>
              <a:chExt cx="135696" cy="297253"/>
            </a:xfrm>
          </p:grpSpPr>
          <p:sp>
            <p:nvSpPr>
              <p:cNvPr id="564" name="Oval 2033"/>
              <p:cNvSpPr>
                <a:spLocks noChangeAspect="1" noChangeArrowheads="1"/>
              </p:cNvSpPr>
              <p:nvPr/>
            </p:nvSpPr>
            <p:spPr bwMode="auto">
              <a:xfrm>
                <a:off x="4315950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65" name="Oval 2034"/>
              <p:cNvSpPr>
                <a:spLocks noChangeAspect="1" noChangeArrowheads="1"/>
              </p:cNvSpPr>
              <p:nvPr/>
            </p:nvSpPr>
            <p:spPr bwMode="auto">
              <a:xfrm>
                <a:off x="4315950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66" name="Freeform 2035"/>
              <p:cNvSpPr>
                <a:spLocks noChangeAspect="1"/>
              </p:cNvSpPr>
              <p:nvPr/>
            </p:nvSpPr>
            <p:spPr bwMode="auto">
              <a:xfrm>
                <a:off x="4349292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67" name="Freeform 2036"/>
              <p:cNvSpPr>
                <a:spLocks noChangeAspect="1"/>
              </p:cNvSpPr>
              <p:nvPr/>
            </p:nvSpPr>
            <p:spPr bwMode="auto">
              <a:xfrm>
                <a:off x="4353169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68" name="Freeform 2037"/>
              <p:cNvSpPr>
                <a:spLocks noChangeAspect="1"/>
              </p:cNvSpPr>
              <p:nvPr/>
            </p:nvSpPr>
            <p:spPr bwMode="auto">
              <a:xfrm>
                <a:off x="4389614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69" name="Oval 2038"/>
              <p:cNvSpPr>
                <a:spLocks noChangeAspect="1" noChangeArrowheads="1"/>
              </p:cNvSpPr>
              <p:nvPr/>
            </p:nvSpPr>
            <p:spPr bwMode="auto">
              <a:xfrm>
                <a:off x="4337661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40" name="Group 1571"/>
            <p:cNvGrpSpPr/>
            <p:nvPr/>
          </p:nvGrpSpPr>
          <p:grpSpPr>
            <a:xfrm>
              <a:off x="4315950" y="263766"/>
              <a:ext cx="135696" cy="297253"/>
              <a:chOff x="4315950" y="263766"/>
              <a:chExt cx="135696" cy="297253"/>
            </a:xfrm>
          </p:grpSpPr>
          <p:sp>
            <p:nvSpPr>
              <p:cNvPr id="558" name="Oval 2040"/>
              <p:cNvSpPr>
                <a:spLocks noChangeAspect="1" noChangeArrowheads="1"/>
              </p:cNvSpPr>
              <p:nvPr/>
            </p:nvSpPr>
            <p:spPr bwMode="auto">
              <a:xfrm rot="10800000">
                <a:off x="4315950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59" name="Oval 2041"/>
              <p:cNvSpPr>
                <a:spLocks noChangeAspect="1" noChangeArrowheads="1"/>
              </p:cNvSpPr>
              <p:nvPr/>
            </p:nvSpPr>
            <p:spPr bwMode="auto">
              <a:xfrm rot="10800000">
                <a:off x="4315950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60" name="Freeform 2042"/>
              <p:cNvSpPr>
                <a:spLocks noChangeAspect="1"/>
              </p:cNvSpPr>
              <p:nvPr/>
            </p:nvSpPr>
            <p:spPr bwMode="auto">
              <a:xfrm rot="10800000">
                <a:off x="4350843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61" name="Freeform 2043"/>
              <p:cNvSpPr>
                <a:spLocks noChangeAspect="1"/>
              </p:cNvSpPr>
              <p:nvPr/>
            </p:nvSpPr>
            <p:spPr bwMode="auto">
              <a:xfrm rot="10800000">
                <a:off x="4410549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62" name="Freeform 2044"/>
              <p:cNvSpPr>
                <a:spLocks noChangeAspect="1"/>
              </p:cNvSpPr>
              <p:nvPr/>
            </p:nvSpPr>
            <p:spPr bwMode="auto">
              <a:xfrm rot="10800000">
                <a:off x="4362474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63" name="Oval 2045"/>
              <p:cNvSpPr>
                <a:spLocks noChangeAspect="1" noChangeArrowheads="1"/>
              </p:cNvSpPr>
              <p:nvPr/>
            </p:nvSpPr>
            <p:spPr bwMode="auto">
              <a:xfrm rot="10800000">
                <a:off x="4385737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41" name="Group 1570"/>
            <p:cNvGrpSpPr/>
            <p:nvPr/>
          </p:nvGrpSpPr>
          <p:grpSpPr>
            <a:xfrm>
              <a:off x="4458212" y="-76837"/>
              <a:ext cx="135696" cy="297253"/>
              <a:chOff x="4458212" y="-76837"/>
              <a:chExt cx="135696" cy="297253"/>
            </a:xfrm>
          </p:grpSpPr>
          <p:sp>
            <p:nvSpPr>
              <p:cNvPr id="552" name="Oval 2047"/>
              <p:cNvSpPr>
                <a:spLocks noChangeAspect="1" noChangeArrowheads="1"/>
              </p:cNvSpPr>
              <p:nvPr/>
            </p:nvSpPr>
            <p:spPr bwMode="auto">
              <a:xfrm>
                <a:off x="4458212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53" name="Oval 2048"/>
              <p:cNvSpPr>
                <a:spLocks noChangeAspect="1" noChangeArrowheads="1"/>
              </p:cNvSpPr>
              <p:nvPr/>
            </p:nvSpPr>
            <p:spPr bwMode="auto">
              <a:xfrm>
                <a:off x="4458212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54" name="Freeform 2049"/>
              <p:cNvSpPr>
                <a:spLocks noChangeAspect="1"/>
              </p:cNvSpPr>
              <p:nvPr/>
            </p:nvSpPr>
            <p:spPr bwMode="auto">
              <a:xfrm>
                <a:off x="4491554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55" name="Freeform 2050"/>
              <p:cNvSpPr>
                <a:spLocks noChangeAspect="1"/>
              </p:cNvSpPr>
              <p:nvPr/>
            </p:nvSpPr>
            <p:spPr bwMode="auto">
              <a:xfrm>
                <a:off x="4495431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56" name="Freeform 2051"/>
              <p:cNvSpPr>
                <a:spLocks noChangeAspect="1"/>
              </p:cNvSpPr>
              <p:nvPr/>
            </p:nvSpPr>
            <p:spPr bwMode="auto">
              <a:xfrm>
                <a:off x="4531876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57" name="Oval 2052"/>
              <p:cNvSpPr>
                <a:spLocks noChangeAspect="1" noChangeArrowheads="1"/>
              </p:cNvSpPr>
              <p:nvPr/>
            </p:nvSpPr>
            <p:spPr bwMode="auto">
              <a:xfrm>
                <a:off x="4479923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42" name="Group 1569"/>
            <p:cNvGrpSpPr/>
            <p:nvPr/>
          </p:nvGrpSpPr>
          <p:grpSpPr>
            <a:xfrm>
              <a:off x="4458212" y="263766"/>
              <a:ext cx="135696" cy="297253"/>
              <a:chOff x="4458212" y="263766"/>
              <a:chExt cx="135696" cy="297253"/>
            </a:xfrm>
          </p:grpSpPr>
          <p:sp>
            <p:nvSpPr>
              <p:cNvPr id="546" name="Oval 2054"/>
              <p:cNvSpPr>
                <a:spLocks noChangeAspect="1" noChangeArrowheads="1"/>
              </p:cNvSpPr>
              <p:nvPr/>
            </p:nvSpPr>
            <p:spPr bwMode="auto">
              <a:xfrm rot="10800000">
                <a:off x="4458212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47" name="Oval 2055"/>
              <p:cNvSpPr>
                <a:spLocks noChangeAspect="1" noChangeArrowheads="1"/>
              </p:cNvSpPr>
              <p:nvPr/>
            </p:nvSpPr>
            <p:spPr bwMode="auto">
              <a:xfrm rot="10800000">
                <a:off x="4458212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48" name="Freeform 2056"/>
              <p:cNvSpPr>
                <a:spLocks noChangeAspect="1"/>
              </p:cNvSpPr>
              <p:nvPr/>
            </p:nvSpPr>
            <p:spPr bwMode="auto">
              <a:xfrm rot="10800000">
                <a:off x="4493105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49" name="Freeform 2057"/>
              <p:cNvSpPr>
                <a:spLocks noChangeAspect="1"/>
              </p:cNvSpPr>
              <p:nvPr/>
            </p:nvSpPr>
            <p:spPr bwMode="auto">
              <a:xfrm rot="10800000">
                <a:off x="4552811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50" name="Freeform 2058"/>
              <p:cNvSpPr>
                <a:spLocks noChangeAspect="1"/>
              </p:cNvSpPr>
              <p:nvPr/>
            </p:nvSpPr>
            <p:spPr bwMode="auto">
              <a:xfrm rot="10800000">
                <a:off x="4504736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551" name="Oval 2059"/>
              <p:cNvSpPr>
                <a:spLocks noChangeAspect="1" noChangeArrowheads="1"/>
              </p:cNvSpPr>
              <p:nvPr/>
            </p:nvSpPr>
            <p:spPr bwMode="auto">
              <a:xfrm rot="10800000">
                <a:off x="4527999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43" name="Group 1568"/>
            <p:cNvGrpSpPr/>
            <p:nvPr/>
          </p:nvGrpSpPr>
          <p:grpSpPr>
            <a:xfrm>
              <a:off x="13176" y="-68580"/>
              <a:ext cx="135696" cy="297253"/>
              <a:chOff x="13176" y="-68580"/>
              <a:chExt cx="135696" cy="297253"/>
            </a:xfrm>
          </p:grpSpPr>
          <p:sp>
            <p:nvSpPr>
              <p:cNvPr id="957" name="Oval 1837"/>
              <p:cNvSpPr>
                <a:spLocks noChangeAspect="1" noChangeArrowheads="1"/>
              </p:cNvSpPr>
              <p:nvPr/>
            </p:nvSpPr>
            <p:spPr bwMode="auto">
              <a:xfrm>
                <a:off x="13176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58" name="Oval 1838"/>
              <p:cNvSpPr>
                <a:spLocks noChangeAspect="1" noChangeArrowheads="1"/>
              </p:cNvSpPr>
              <p:nvPr/>
            </p:nvSpPr>
            <p:spPr bwMode="auto">
              <a:xfrm>
                <a:off x="13176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59" name="Freeform 1839"/>
              <p:cNvSpPr>
                <a:spLocks noChangeAspect="1"/>
              </p:cNvSpPr>
              <p:nvPr/>
            </p:nvSpPr>
            <p:spPr bwMode="auto">
              <a:xfrm>
                <a:off x="46518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60" name="Freeform 1840"/>
              <p:cNvSpPr>
                <a:spLocks noChangeAspect="1"/>
              </p:cNvSpPr>
              <p:nvPr/>
            </p:nvSpPr>
            <p:spPr bwMode="auto">
              <a:xfrm>
                <a:off x="50395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61" name="Freeform 1841"/>
              <p:cNvSpPr>
                <a:spLocks noChangeAspect="1"/>
              </p:cNvSpPr>
              <p:nvPr/>
            </p:nvSpPr>
            <p:spPr bwMode="auto">
              <a:xfrm>
                <a:off x="86840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62" name="Oval 1842"/>
              <p:cNvSpPr>
                <a:spLocks noChangeAspect="1" noChangeArrowheads="1"/>
              </p:cNvSpPr>
              <p:nvPr/>
            </p:nvSpPr>
            <p:spPr bwMode="auto">
              <a:xfrm>
                <a:off x="34887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44" name="Group 1567"/>
            <p:cNvGrpSpPr/>
            <p:nvPr/>
          </p:nvGrpSpPr>
          <p:grpSpPr>
            <a:xfrm>
              <a:off x="13176" y="272023"/>
              <a:ext cx="135696" cy="297253"/>
              <a:chOff x="13176" y="272023"/>
              <a:chExt cx="135696" cy="297253"/>
            </a:xfrm>
          </p:grpSpPr>
          <p:sp>
            <p:nvSpPr>
              <p:cNvPr id="951" name="Oval 1844"/>
              <p:cNvSpPr>
                <a:spLocks noChangeAspect="1" noChangeArrowheads="1"/>
              </p:cNvSpPr>
              <p:nvPr/>
            </p:nvSpPr>
            <p:spPr bwMode="auto">
              <a:xfrm rot="10800000">
                <a:off x="13176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52" name="Oval 1845"/>
              <p:cNvSpPr>
                <a:spLocks noChangeAspect="1" noChangeArrowheads="1"/>
              </p:cNvSpPr>
              <p:nvPr/>
            </p:nvSpPr>
            <p:spPr bwMode="auto">
              <a:xfrm rot="10800000">
                <a:off x="13176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53" name="Freeform 1846"/>
              <p:cNvSpPr>
                <a:spLocks noChangeAspect="1"/>
              </p:cNvSpPr>
              <p:nvPr/>
            </p:nvSpPr>
            <p:spPr bwMode="auto">
              <a:xfrm rot="10800000">
                <a:off x="48069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54" name="Freeform 1847"/>
              <p:cNvSpPr>
                <a:spLocks noChangeAspect="1"/>
              </p:cNvSpPr>
              <p:nvPr/>
            </p:nvSpPr>
            <p:spPr bwMode="auto">
              <a:xfrm rot="10800000">
                <a:off x="107775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55" name="Freeform 1848"/>
              <p:cNvSpPr>
                <a:spLocks noChangeAspect="1"/>
              </p:cNvSpPr>
              <p:nvPr/>
            </p:nvSpPr>
            <p:spPr bwMode="auto">
              <a:xfrm rot="10800000">
                <a:off x="59700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56" name="Oval 1849"/>
              <p:cNvSpPr>
                <a:spLocks noChangeAspect="1" noChangeArrowheads="1"/>
              </p:cNvSpPr>
              <p:nvPr/>
            </p:nvSpPr>
            <p:spPr bwMode="auto">
              <a:xfrm rot="10800000">
                <a:off x="82963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45" name="Group 1566"/>
            <p:cNvGrpSpPr/>
            <p:nvPr/>
          </p:nvGrpSpPr>
          <p:grpSpPr>
            <a:xfrm>
              <a:off x="157627" y="-68580"/>
              <a:ext cx="135696" cy="297253"/>
              <a:chOff x="157627" y="-68580"/>
              <a:chExt cx="135696" cy="297253"/>
            </a:xfrm>
          </p:grpSpPr>
          <p:sp>
            <p:nvSpPr>
              <p:cNvPr id="945" name="Oval 1851"/>
              <p:cNvSpPr>
                <a:spLocks noChangeAspect="1" noChangeArrowheads="1"/>
              </p:cNvSpPr>
              <p:nvPr/>
            </p:nvSpPr>
            <p:spPr bwMode="auto">
              <a:xfrm>
                <a:off x="157627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46" name="Oval 1852"/>
              <p:cNvSpPr>
                <a:spLocks noChangeAspect="1" noChangeArrowheads="1"/>
              </p:cNvSpPr>
              <p:nvPr/>
            </p:nvSpPr>
            <p:spPr bwMode="auto">
              <a:xfrm>
                <a:off x="157627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47" name="Freeform 1853"/>
              <p:cNvSpPr>
                <a:spLocks noChangeAspect="1"/>
              </p:cNvSpPr>
              <p:nvPr/>
            </p:nvSpPr>
            <p:spPr bwMode="auto">
              <a:xfrm>
                <a:off x="190969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48" name="Freeform 1854"/>
              <p:cNvSpPr>
                <a:spLocks noChangeAspect="1"/>
              </p:cNvSpPr>
              <p:nvPr/>
            </p:nvSpPr>
            <p:spPr bwMode="auto">
              <a:xfrm>
                <a:off x="194846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49" name="Freeform 1855"/>
              <p:cNvSpPr>
                <a:spLocks noChangeAspect="1"/>
              </p:cNvSpPr>
              <p:nvPr/>
            </p:nvSpPr>
            <p:spPr bwMode="auto">
              <a:xfrm>
                <a:off x="231291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50" name="Oval 1856"/>
              <p:cNvSpPr>
                <a:spLocks noChangeAspect="1" noChangeArrowheads="1"/>
              </p:cNvSpPr>
              <p:nvPr/>
            </p:nvSpPr>
            <p:spPr bwMode="auto">
              <a:xfrm>
                <a:off x="179338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48" name="Group 1565"/>
            <p:cNvGrpSpPr/>
            <p:nvPr/>
          </p:nvGrpSpPr>
          <p:grpSpPr>
            <a:xfrm>
              <a:off x="157627" y="272023"/>
              <a:ext cx="135696" cy="297253"/>
              <a:chOff x="157627" y="272023"/>
              <a:chExt cx="135696" cy="297253"/>
            </a:xfrm>
          </p:grpSpPr>
          <p:sp>
            <p:nvSpPr>
              <p:cNvPr id="939" name="Oval 1858"/>
              <p:cNvSpPr>
                <a:spLocks noChangeAspect="1" noChangeArrowheads="1"/>
              </p:cNvSpPr>
              <p:nvPr/>
            </p:nvSpPr>
            <p:spPr bwMode="auto">
              <a:xfrm rot="10800000">
                <a:off x="157627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40" name="Oval 1859"/>
              <p:cNvSpPr>
                <a:spLocks noChangeAspect="1" noChangeArrowheads="1"/>
              </p:cNvSpPr>
              <p:nvPr/>
            </p:nvSpPr>
            <p:spPr bwMode="auto">
              <a:xfrm rot="10800000">
                <a:off x="157627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41" name="Freeform 1860"/>
              <p:cNvSpPr>
                <a:spLocks noChangeAspect="1"/>
              </p:cNvSpPr>
              <p:nvPr/>
            </p:nvSpPr>
            <p:spPr bwMode="auto">
              <a:xfrm rot="10800000">
                <a:off x="192520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42" name="Freeform 1861"/>
              <p:cNvSpPr>
                <a:spLocks noChangeAspect="1"/>
              </p:cNvSpPr>
              <p:nvPr/>
            </p:nvSpPr>
            <p:spPr bwMode="auto">
              <a:xfrm rot="10800000">
                <a:off x="252226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43" name="Freeform 1862"/>
              <p:cNvSpPr>
                <a:spLocks noChangeAspect="1"/>
              </p:cNvSpPr>
              <p:nvPr/>
            </p:nvSpPr>
            <p:spPr bwMode="auto">
              <a:xfrm rot="10800000">
                <a:off x="204151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44" name="Oval 1863"/>
              <p:cNvSpPr>
                <a:spLocks noChangeAspect="1" noChangeArrowheads="1"/>
              </p:cNvSpPr>
              <p:nvPr/>
            </p:nvSpPr>
            <p:spPr bwMode="auto">
              <a:xfrm rot="10800000">
                <a:off x="227414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49" name="Group 1564"/>
            <p:cNvGrpSpPr/>
            <p:nvPr/>
          </p:nvGrpSpPr>
          <p:grpSpPr>
            <a:xfrm>
              <a:off x="297700" y="-68580"/>
              <a:ext cx="135696" cy="297253"/>
              <a:chOff x="297700" y="-68580"/>
              <a:chExt cx="135696" cy="297253"/>
            </a:xfrm>
          </p:grpSpPr>
          <p:sp>
            <p:nvSpPr>
              <p:cNvPr id="933" name="Oval 1865"/>
              <p:cNvSpPr>
                <a:spLocks noChangeAspect="1" noChangeArrowheads="1"/>
              </p:cNvSpPr>
              <p:nvPr/>
            </p:nvSpPr>
            <p:spPr bwMode="auto">
              <a:xfrm>
                <a:off x="297700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34" name="Oval 1866"/>
              <p:cNvSpPr>
                <a:spLocks noChangeAspect="1" noChangeArrowheads="1"/>
              </p:cNvSpPr>
              <p:nvPr/>
            </p:nvSpPr>
            <p:spPr bwMode="auto">
              <a:xfrm>
                <a:off x="297700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35" name="Freeform 1867"/>
              <p:cNvSpPr>
                <a:spLocks noChangeAspect="1"/>
              </p:cNvSpPr>
              <p:nvPr/>
            </p:nvSpPr>
            <p:spPr bwMode="auto">
              <a:xfrm>
                <a:off x="331042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36" name="Freeform 1868"/>
              <p:cNvSpPr>
                <a:spLocks noChangeAspect="1"/>
              </p:cNvSpPr>
              <p:nvPr/>
            </p:nvSpPr>
            <p:spPr bwMode="auto">
              <a:xfrm>
                <a:off x="334919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37" name="Freeform 1869"/>
              <p:cNvSpPr>
                <a:spLocks noChangeAspect="1"/>
              </p:cNvSpPr>
              <p:nvPr/>
            </p:nvSpPr>
            <p:spPr bwMode="auto">
              <a:xfrm>
                <a:off x="371364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38" name="Oval 1870"/>
              <p:cNvSpPr>
                <a:spLocks noChangeAspect="1" noChangeArrowheads="1"/>
              </p:cNvSpPr>
              <p:nvPr/>
            </p:nvSpPr>
            <p:spPr bwMode="auto">
              <a:xfrm>
                <a:off x="319411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56" name="Group 1563"/>
            <p:cNvGrpSpPr/>
            <p:nvPr/>
          </p:nvGrpSpPr>
          <p:grpSpPr>
            <a:xfrm>
              <a:off x="297700" y="272023"/>
              <a:ext cx="135696" cy="297253"/>
              <a:chOff x="297700" y="272023"/>
              <a:chExt cx="135696" cy="297253"/>
            </a:xfrm>
          </p:grpSpPr>
          <p:sp>
            <p:nvSpPr>
              <p:cNvPr id="927" name="Oval 1872"/>
              <p:cNvSpPr>
                <a:spLocks noChangeAspect="1" noChangeArrowheads="1"/>
              </p:cNvSpPr>
              <p:nvPr/>
            </p:nvSpPr>
            <p:spPr bwMode="auto">
              <a:xfrm rot="10800000">
                <a:off x="297700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28" name="Oval 1873"/>
              <p:cNvSpPr>
                <a:spLocks noChangeAspect="1" noChangeArrowheads="1"/>
              </p:cNvSpPr>
              <p:nvPr/>
            </p:nvSpPr>
            <p:spPr bwMode="auto">
              <a:xfrm rot="10800000">
                <a:off x="297700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29" name="Freeform 1874"/>
              <p:cNvSpPr>
                <a:spLocks noChangeAspect="1"/>
              </p:cNvSpPr>
              <p:nvPr/>
            </p:nvSpPr>
            <p:spPr bwMode="auto">
              <a:xfrm rot="10800000">
                <a:off x="332593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30" name="Freeform 1875"/>
              <p:cNvSpPr>
                <a:spLocks noChangeAspect="1"/>
              </p:cNvSpPr>
              <p:nvPr/>
            </p:nvSpPr>
            <p:spPr bwMode="auto">
              <a:xfrm rot="10800000">
                <a:off x="392299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31" name="Freeform 1876"/>
              <p:cNvSpPr>
                <a:spLocks noChangeAspect="1"/>
              </p:cNvSpPr>
              <p:nvPr/>
            </p:nvSpPr>
            <p:spPr bwMode="auto">
              <a:xfrm rot="10800000">
                <a:off x="344224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32" name="Oval 1877"/>
              <p:cNvSpPr>
                <a:spLocks noChangeAspect="1" noChangeArrowheads="1"/>
              </p:cNvSpPr>
              <p:nvPr/>
            </p:nvSpPr>
            <p:spPr bwMode="auto">
              <a:xfrm rot="10800000">
                <a:off x="367487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57" name="Group 1562"/>
            <p:cNvGrpSpPr/>
            <p:nvPr/>
          </p:nvGrpSpPr>
          <p:grpSpPr>
            <a:xfrm>
              <a:off x="439962" y="-68580"/>
              <a:ext cx="135696" cy="297253"/>
              <a:chOff x="439962" y="-68580"/>
              <a:chExt cx="135696" cy="297253"/>
            </a:xfrm>
          </p:grpSpPr>
          <p:sp>
            <p:nvSpPr>
              <p:cNvPr id="921" name="Oval 1879"/>
              <p:cNvSpPr>
                <a:spLocks noChangeAspect="1" noChangeArrowheads="1"/>
              </p:cNvSpPr>
              <p:nvPr/>
            </p:nvSpPr>
            <p:spPr bwMode="auto">
              <a:xfrm>
                <a:off x="439962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22" name="Oval 1880"/>
              <p:cNvSpPr>
                <a:spLocks noChangeAspect="1" noChangeArrowheads="1"/>
              </p:cNvSpPr>
              <p:nvPr/>
            </p:nvSpPr>
            <p:spPr bwMode="auto">
              <a:xfrm>
                <a:off x="439962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23" name="Freeform 1881"/>
              <p:cNvSpPr>
                <a:spLocks noChangeAspect="1"/>
              </p:cNvSpPr>
              <p:nvPr/>
            </p:nvSpPr>
            <p:spPr bwMode="auto">
              <a:xfrm>
                <a:off x="473304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24" name="Freeform 1882"/>
              <p:cNvSpPr>
                <a:spLocks noChangeAspect="1"/>
              </p:cNvSpPr>
              <p:nvPr/>
            </p:nvSpPr>
            <p:spPr bwMode="auto">
              <a:xfrm>
                <a:off x="477181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25" name="Freeform 1883"/>
              <p:cNvSpPr>
                <a:spLocks noChangeAspect="1"/>
              </p:cNvSpPr>
              <p:nvPr/>
            </p:nvSpPr>
            <p:spPr bwMode="auto">
              <a:xfrm>
                <a:off x="513626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26" name="Oval 1884"/>
              <p:cNvSpPr>
                <a:spLocks noChangeAspect="1" noChangeArrowheads="1"/>
              </p:cNvSpPr>
              <p:nvPr/>
            </p:nvSpPr>
            <p:spPr bwMode="auto">
              <a:xfrm>
                <a:off x="461673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58" name="Group 1561"/>
            <p:cNvGrpSpPr/>
            <p:nvPr/>
          </p:nvGrpSpPr>
          <p:grpSpPr>
            <a:xfrm>
              <a:off x="439962" y="272023"/>
              <a:ext cx="135696" cy="297253"/>
              <a:chOff x="439962" y="272023"/>
              <a:chExt cx="135696" cy="297253"/>
            </a:xfrm>
          </p:grpSpPr>
          <p:sp>
            <p:nvSpPr>
              <p:cNvPr id="915" name="Oval 1886"/>
              <p:cNvSpPr>
                <a:spLocks noChangeAspect="1" noChangeArrowheads="1"/>
              </p:cNvSpPr>
              <p:nvPr/>
            </p:nvSpPr>
            <p:spPr bwMode="auto">
              <a:xfrm rot="10800000">
                <a:off x="439962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16" name="Oval 1887"/>
              <p:cNvSpPr>
                <a:spLocks noChangeAspect="1" noChangeArrowheads="1"/>
              </p:cNvSpPr>
              <p:nvPr/>
            </p:nvSpPr>
            <p:spPr bwMode="auto">
              <a:xfrm rot="10800000">
                <a:off x="439962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17" name="Freeform 1888"/>
              <p:cNvSpPr>
                <a:spLocks noChangeAspect="1"/>
              </p:cNvSpPr>
              <p:nvPr/>
            </p:nvSpPr>
            <p:spPr bwMode="auto">
              <a:xfrm rot="10800000">
                <a:off x="474855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18" name="Freeform 1889"/>
              <p:cNvSpPr>
                <a:spLocks noChangeAspect="1"/>
              </p:cNvSpPr>
              <p:nvPr/>
            </p:nvSpPr>
            <p:spPr bwMode="auto">
              <a:xfrm rot="10800000">
                <a:off x="534561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19" name="Freeform 1890"/>
              <p:cNvSpPr>
                <a:spLocks noChangeAspect="1"/>
              </p:cNvSpPr>
              <p:nvPr/>
            </p:nvSpPr>
            <p:spPr bwMode="auto">
              <a:xfrm rot="10800000">
                <a:off x="486486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20" name="Oval 1891"/>
              <p:cNvSpPr>
                <a:spLocks noChangeAspect="1" noChangeArrowheads="1"/>
              </p:cNvSpPr>
              <p:nvPr/>
            </p:nvSpPr>
            <p:spPr bwMode="auto">
              <a:xfrm rot="10800000">
                <a:off x="509749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59" name="Group 1560"/>
            <p:cNvGrpSpPr/>
            <p:nvPr/>
          </p:nvGrpSpPr>
          <p:grpSpPr>
            <a:xfrm>
              <a:off x="588790" y="-72708"/>
              <a:ext cx="135696" cy="297253"/>
              <a:chOff x="588790" y="-72708"/>
              <a:chExt cx="135696" cy="297253"/>
            </a:xfrm>
          </p:grpSpPr>
          <p:sp>
            <p:nvSpPr>
              <p:cNvPr id="909" name="Oval 1893"/>
              <p:cNvSpPr>
                <a:spLocks noChangeAspect="1" noChangeArrowheads="1"/>
              </p:cNvSpPr>
              <p:nvPr/>
            </p:nvSpPr>
            <p:spPr bwMode="auto">
              <a:xfrm>
                <a:off x="588790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10" name="Oval 1894"/>
              <p:cNvSpPr>
                <a:spLocks noChangeAspect="1" noChangeArrowheads="1"/>
              </p:cNvSpPr>
              <p:nvPr/>
            </p:nvSpPr>
            <p:spPr bwMode="auto">
              <a:xfrm>
                <a:off x="588790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11" name="Freeform 1895"/>
              <p:cNvSpPr>
                <a:spLocks noChangeAspect="1"/>
              </p:cNvSpPr>
              <p:nvPr/>
            </p:nvSpPr>
            <p:spPr bwMode="auto">
              <a:xfrm>
                <a:off x="622132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12" name="Freeform 1896"/>
              <p:cNvSpPr>
                <a:spLocks noChangeAspect="1"/>
              </p:cNvSpPr>
              <p:nvPr/>
            </p:nvSpPr>
            <p:spPr bwMode="auto">
              <a:xfrm>
                <a:off x="626009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13" name="Freeform 1897"/>
              <p:cNvSpPr>
                <a:spLocks noChangeAspect="1"/>
              </p:cNvSpPr>
              <p:nvPr/>
            </p:nvSpPr>
            <p:spPr bwMode="auto">
              <a:xfrm>
                <a:off x="662454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14" name="Oval 1898"/>
              <p:cNvSpPr>
                <a:spLocks noChangeAspect="1" noChangeArrowheads="1"/>
              </p:cNvSpPr>
              <p:nvPr/>
            </p:nvSpPr>
            <p:spPr bwMode="auto">
              <a:xfrm>
                <a:off x="610501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60" name="Group 1559"/>
            <p:cNvGrpSpPr/>
            <p:nvPr/>
          </p:nvGrpSpPr>
          <p:grpSpPr>
            <a:xfrm>
              <a:off x="588790" y="267894"/>
              <a:ext cx="135696" cy="297253"/>
              <a:chOff x="588790" y="267894"/>
              <a:chExt cx="135696" cy="297253"/>
            </a:xfrm>
          </p:grpSpPr>
          <p:sp>
            <p:nvSpPr>
              <p:cNvPr id="903" name="Oval 1900"/>
              <p:cNvSpPr>
                <a:spLocks noChangeAspect="1" noChangeArrowheads="1"/>
              </p:cNvSpPr>
              <p:nvPr/>
            </p:nvSpPr>
            <p:spPr bwMode="auto">
              <a:xfrm rot="10800000">
                <a:off x="588790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04" name="Oval 1901"/>
              <p:cNvSpPr>
                <a:spLocks noChangeAspect="1" noChangeArrowheads="1"/>
              </p:cNvSpPr>
              <p:nvPr/>
            </p:nvSpPr>
            <p:spPr bwMode="auto">
              <a:xfrm rot="10800000">
                <a:off x="588790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05" name="Freeform 1902"/>
              <p:cNvSpPr>
                <a:spLocks noChangeAspect="1"/>
              </p:cNvSpPr>
              <p:nvPr/>
            </p:nvSpPr>
            <p:spPr bwMode="auto">
              <a:xfrm rot="10800000">
                <a:off x="623683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06" name="Freeform 1903"/>
              <p:cNvSpPr>
                <a:spLocks noChangeAspect="1"/>
              </p:cNvSpPr>
              <p:nvPr/>
            </p:nvSpPr>
            <p:spPr bwMode="auto">
              <a:xfrm rot="10800000">
                <a:off x="683389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07" name="Freeform 1904"/>
              <p:cNvSpPr>
                <a:spLocks noChangeAspect="1"/>
              </p:cNvSpPr>
              <p:nvPr/>
            </p:nvSpPr>
            <p:spPr bwMode="auto">
              <a:xfrm rot="10800000">
                <a:off x="635314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08" name="Oval 1905"/>
              <p:cNvSpPr>
                <a:spLocks noChangeAspect="1" noChangeArrowheads="1"/>
              </p:cNvSpPr>
              <p:nvPr/>
            </p:nvSpPr>
            <p:spPr bwMode="auto">
              <a:xfrm rot="10800000">
                <a:off x="658577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61" name="Group 1558"/>
            <p:cNvGrpSpPr/>
            <p:nvPr/>
          </p:nvGrpSpPr>
          <p:grpSpPr>
            <a:xfrm>
              <a:off x="733240" y="-72708"/>
              <a:ext cx="135696" cy="297253"/>
              <a:chOff x="733240" y="-72708"/>
              <a:chExt cx="135696" cy="297253"/>
            </a:xfrm>
          </p:grpSpPr>
          <p:sp>
            <p:nvSpPr>
              <p:cNvPr id="897" name="Oval 1907"/>
              <p:cNvSpPr>
                <a:spLocks noChangeAspect="1" noChangeArrowheads="1"/>
              </p:cNvSpPr>
              <p:nvPr/>
            </p:nvSpPr>
            <p:spPr bwMode="auto">
              <a:xfrm>
                <a:off x="733240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98" name="Oval 1908"/>
              <p:cNvSpPr>
                <a:spLocks noChangeAspect="1" noChangeArrowheads="1"/>
              </p:cNvSpPr>
              <p:nvPr/>
            </p:nvSpPr>
            <p:spPr bwMode="auto">
              <a:xfrm>
                <a:off x="733240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99" name="Freeform 1909"/>
              <p:cNvSpPr>
                <a:spLocks noChangeAspect="1"/>
              </p:cNvSpPr>
              <p:nvPr/>
            </p:nvSpPr>
            <p:spPr bwMode="auto">
              <a:xfrm>
                <a:off x="766582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00" name="Freeform 1910"/>
              <p:cNvSpPr>
                <a:spLocks noChangeAspect="1"/>
              </p:cNvSpPr>
              <p:nvPr/>
            </p:nvSpPr>
            <p:spPr bwMode="auto">
              <a:xfrm>
                <a:off x="770459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01" name="Freeform 1911"/>
              <p:cNvSpPr>
                <a:spLocks noChangeAspect="1"/>
              </p:cNvSpPr>
              <p:nvPr/>
            </p:nvSpPr>
            <p:spPr bwMode="auto">
              <a:xfrm>
                <a:off x="806904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02" name="Oval 1912"/>
              <p:cNvSpPr>
                <a:spLocks noChangeAspect="1" noChangeArrowheads="1"/>
              </p:cNvSpPr>
              <p:nvPr/>
            </p:nvSpPr>
            <p:spPr bwMode="auto">
              <a:xfrm>
                <a:off x="754951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62" name="Group 1557"/>
            <p:cNvGrpSpPr/>
            <p:nvPr/>
          </p:nvGrpSpPr>
          <p:grpSpPr>
            <a:xfrm>
              <a:off x="733240" y="267894"/>
              <a:ext cx="135696" cy="297253"/>
              <a:chOff x="733240" y="267894"/>
              <a:chExt cx="135696" cy="297253"/>
            </a:xfrm>
          </p:grpSpPr>
          <p:sp>
            <p:nvSpPr>
              <p:cNvPr id="891" name="Oval 1914"/>
              <p:cNvSpPr>
                <a:spLocks noChangeAspect="1" noChangeArrowheads="1"/>
              </p:cNvSpPr>
              <p:nvPr/>
            </p:nvSpPr>
            <p:spPr bwMode="auto">
              <a:xfrm rot="10800000">
                <a:off x="733240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92" name="Oval 1915"/>
              <p:cNvSpPr>
                <a:spLocks noChangeAspect="1" noChangeArrowheads="1"/>
              </p:cNvSpPr>
              <p:nvPr/>
            </p:nvSpPr>
            <p:spPr bwMode="auto">
              <a:xfrm rot="10800000">
                <a:off x="733240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93" name="Freeform 1916"/>
              <p:cNvSpPr>
                <a:spLocks noChangeAspect="1"/>
              </p:cNvSpPr>
              <p:nvPr/>
            </p:nvSpPr>
            <p:spPr bwMode="auto">
              <a:xfrm rot="10800000">
                <a:off x="768133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94" name="Freeform 1917"/>
              <p:cNvSpPr>
                <a:spLocks noChangeAspect="1"/>
              </p:cNvSpPr>
              <p:nvPr/>
            </p:nvSpPr>
            <p:spPr bwMode="auto">
              <a:xfrm rot="10800000">
                <a:off x="827839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95" name="Freeform 1918"/>
              <p:cNvSpPr>
                <a:spLocks noChangeAspect="1"/>
              </p:cNvSpPr>
              <p:nvPr/>
            </p:nvSpPr>
            <p:spPr bwMode="auto">
              <a:xfrm rot="10800000">
                <a:off x="779764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96" name="Oval 1919"/>
              <p:cNvSpPr>
                <a:spLocks noChangeAspect="1" noChangeArrowheads="1"/>
              </p:cNvSpPr>
              <p:nvPr/>
            </p:nvSpPr>
            <p:spPr bwMode="auto">
              <a:xfrm rot="10800000">
                <a:off x="803027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63" name="Group 1556"/>
            <p:cNvGrpSpPr/>
            <p:nvPr/>
          </p:nvGrpSpPr>
          <p:grpSpPr>
            <a:xfrm>
              <a:off x="873314" y="-72708"/>
              <a:ext cx="135696" cy="297253"/>
              <a:chOff x="873314" y="-72708"/>
              <a:chExt cx="135696" cy="297253"/>
            </a:xfrm>
          </p:grpSpPr>
          <p:sp>
            <p:nvSpPr>
              <p:cNvPr id="885" name="Oval 1921"/>
              <p:cNvSpPr>
                <a:spLocks noChangeAspect="1" noChangeArrowheads="1"/>
              </p:cNvSpPr>
              <p:nvPr/>
            </p:nvSpPr>
            <p:spPr bwMode="auto">
              <a:xfrm>
                <a:off x="873314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86" name="Oval 1922"/>
              <p:cNvSpPr>
                <a:spLocks noChangeAspect="1" noChangeArrowheads="1"/>
              </p:cNvSpPr>
              <p:nvPr/>
            </p:nvSpPr>
            <p:spPr bwMode="auto">
              <a:xfrm>
                <a:off x="873314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87" name="Freeform 1923"/>
              <p:cNvSpPr>
                <a:spLocks noChangeAspect="1"/>
              </p:cNvSpPr>
              <p:nvPr/>
            </p:nvSpPr>
            <p:spPr bwMode="auto">
              <a:xfrm>
                <a:off x="906656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88" name="Freeform 1924"/>
              <p:cNvSpPr>
                <a:spLocks noChangeAspect="1"/>
              </p:cNvSpPr>
              <p:nvPr/>
            </p:nvSpPr>
            <p:spPr bwMode="auto">
              <a:xfrm>
                <a:off x="910533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89" name="Freeform 1925"/>
              <p:cNvSpPr>
                <a:spLocks noChangeAspect="1"/>
              </p:cNvSpPr>
              <p:nvPr/>
            </p:nvSpPr>
            <p:spPr bwMode="auto">
              <a:xfrm>
                <a:off x="946978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90" name="Oval 1926"/>
              <p:cNvSpPr>
                <a:spLocks noChangeAspect="1" noChangeArrowheads="1"/>
              </p:cNvSpPr>
              <p:nvPr/>
            </p:nvSpPr>
            <p:spPr bwMode="auto">
              <a:xfrm>
                <a:off x="895025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64" name="Group 1555"/>
            <p:cNvGrpSpPr/>
            <p:nvPr/>
          </p:nvGrpSpPr>
          <p:grpSpPr>
            <a:xfrm>
              <a:off x="873314" y="267894"/>
              <a:ext cx="135696" cy="297253"/>
              <a:chOff x="873314" y="267894"/>
              <a:chExt cx="135696" cy="297253"/>
            </a:xfrm>
          </p:grpSpPr>
          <p:sp>
            <p:nvSpPr>
              <p:cNvPr id="879" name="Oval 1928"/>
              <p:cNvSpPr>
                <a:spLocks noChangeAspect="1" noChangeArrowheads="1"/>
              </p:cNvSpPr>
              <p:nvPr/>
            </p:nvSpPr>
            <p:spPr bwMode="auto">
              <a:xfrm rot="10800000">
                <a:off x="873314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80" name="Oval 1929"/>
              <p:cNvSpPr>
                <a:spLocks noChangeAspect="1" noChangeArrowheads="1"/>
              </p:cNvSpPr>
              <p:nvPr/>
            </p:nvSpPr>
            <p:spPr bwMode="auto">
              <a:xfrm rot="10800000">
                <a:off x="873314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81" name="Freeform 1930"/>
              <p:cNvSpPr>
                <a:spLocks noChangeAspect="1"/>
              </p:cNvSpPr>
              <p:nvPr/>
            </p:nvSpPr>
            <p:spPr bwMode="auto">
              <a:xfrm rot="10800000">
                <a:off x="908207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82" name="Freeform 1931"/>
              <p:cNvSpPr>
                <a:spLocks noChangeAspect="1"/>
              </p:cNvSpPr>
              <p:nvPr/>
            </p:nvSpPr>
            <p:spPr bwMode="auto">
              <a:xfrm rot="10800000">
                <a:off x="967913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83" name="Freeform 1932"/>
              <p:cNvSpPr>
                <a:spLocks noChangeAspect="1"/>
              </p:cNvSpPr>
              <p:nvPr/>
            </p:nvSpPr>
            <p:spPr bwMode="auto">
              <a:xfrm rot="10800000">
                <a:off x="919838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84" name="Oval 1933"/>
              <p:cNvSpPr>
                <a:spLocks noChangeAspect="1" noChangeArrowheads="1"/>
              </p:cNvSpPr>
              <p:nvPr/>
            </p:nvSpPr>
            <p:spPr bwMode="auto">
              <a:xfrm rot="10800000">
                <a:off x="943101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65" name="Group 1554"/>
            <p:cNvGrpSpPr/>
            <p:nvPr/>
          </p:nvGrpSpPr>
          <p:grpSpPr>
            <a:xfrm>
              <a:off x="1015576" y="-72708"/>
              <a:ext cx="135696" cy="297253"/>
              <a:chOff x="1015576" y="-72708"/>
              <a:chExt cx="135696" cy="297253"/>
            </a:xfrm>
          </p:grpSpPr>
          <p:sp>
            <p:nvSpPr>
              <p:cNvPr id="873" name="Oval 1935"/>
              <p:cNvSpPr>
                <a:spLocks noChangeAspect="1" noChangeArrowheads="1"/>
              </p:cNvSpPr>
              <p:nvPr/>
            </p:nvSpPr>
            <p:spPr bwMode="auto">
              <a:xfrm>
                <a:off x="1015576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74" name="Oval 1936"/>
              <p:cNvSpPr>
                <a:spLocks noChangeAspect="1" noChangeArrowheads="1"/>
              </p:cNvSpPr>
              <p:nvPr/>
            </p:nvSpPr>
            <p:spPr bwMode="auto">
              <a:xfrm>
                <a:off x="1015576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75" name="Freeform 1937"/>
              <p:cNvSpPr>
                <a:spLocks noChangeAspect="1"/>
              </p:cNvSpPr>
              <p:nvPr/>
            </p:nvSpPr>
            <p:spPr bwMode="auto">
              <a:xfrm>
                <a:off x="1048918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76" name="Freeform 1938"/>
              <p:cNvSpPr>
                <a:spLocks noChangeAspect="1"/>
              </p:cNvSpPr>
              <p:nvPr/>
            </p:nvSpPr>
            <p:spPr bwMode="auto">
              <a:xfrm>
                <a:off x="1052795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77" name="Freeform 1939"/>
              <p:cNvSpPr>
                <a:spLocks noChangeAspect="1"/>
              </p:cNvSpPr>
              <p:nvPr/>
            </p:nvSpPr>
            <p:spPr bwMode="auto">
              <a:xfrm>
                <a:off x="1089240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78" name="Oval 1940"/>
              <p:cNvSpPr>
                <a:spLocks noChangeAspect="1" noChangeArrowheads="1"/>
              </p:cNvSpPr>
              <p:nvPr/>
            </p:nvSpPr>
            <p:spPr bwMode="auto">
              <a:xfrm>
                <a:off x="1037287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66" name="Group 1553"/>
            <p:cNvGrpSpPr/>
            <p:nvPr/>
          </p:nvGrpSpPr>
          <p:grpSpPr>
            <a:xfrm>
              <a:off x="1015576" y="267894"/>
              <a:ext cx="135696" cy="297253"/>
              <a:chOff x="1015576" y="267894"/>
              <a:chExt cx="135696" cy="297253"/>
            </a:xfrm>
          </p:grpSpPr>
          <p:sp>
            <p:nvSpPr>
              <p:cNvPr id="867" name="Oval 1942"/>
              <p:cNvSpPr>
                <a:spLocks noChangeAspect="1" noChangeArrowheads="1"/>
              </p:cNvSpPr>
              <p:nvPr/>
            </p:nvSpPr>
            <p:spPr bwMode="auto">
              <a:xfrm rot="10800000">
                <a:off x="1015576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68" name="Oval 1943"/>
              <p:cNvSpPr>
                <a:spLocks noChangeAspect="1" noChangeArrowheads="1"/>
              </p:cNvSpPr>
              <p:nvPr/>
            </p:nvSpPr>
            <p:spPr bwMode="auto">
              <a:xfrm rot="10800000">
                <a:off x="1015576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69" name="Freeform 1944"/>
              <p:cNvSpPr>
                <a:spLocks noChangeAspect="1"/>
              </p:cNvSpPr>
              <p:nvPr/>
            </p:nvSpPr>
            <p:spPr bwMode="auto">
              <a:xfrm rot="10800000">
                <a:off x="1050469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70" name="Freeform 1945"/>
              <p:cNvSpPr>
                <a:spLocks noChangeAspect="1"/>
              </p:cNvSpPr>
              <p:nvPr/>
            </p:nvSpPr>
            <p:spPr bwMode="auto">
              <a:xfrm rot="10800000">
                <a:off x="1110175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71" name="Freeform 1946"/>
              <p:cNvSpPr>
                <a:spLocks noChangeAspect="1"/>
              </p:cNvSpPr>
              <p:nvPr/>
            </p:nvSpPr>
            <p:spPr bwMode="auto">
              <a:xfrm rot="10800000">
                <a:off x="1062100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72" name="Oval 1947"/>
              <p:cNvSpPr>
                <a:spLocks noChangeAspect="1" noChangeArrowheads="1"/>
              </p:cNvSpPr>
              <p:nvPr/>
            </p:nvSpPr>
            <p:spPr bwMode="auto">
              <a:xfrm rot="10800000">
                <a:off x="1085363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67" name="Group 1552"/>
            <p:cNvGrpSpPr/>
            <p:nvPr/>
          </p:nvGrpSpPr>
          <p:grpSpPr>
            <a:xfrm>
              <a:off x="1164403" y="-72708"/>
              <a:ext cx="135696" cy="297253"/>
              <a:chOff x="1164403" y="-72708"/>
              <a:chExt cx="135696" cy="297253"/>
            </a:xfrm>
          </p:grpSpPr>
          <p:sp>
            <p:nvSpPr>
              <p:cNvPr id="861" name="Oval 1949"/>
              <p:cNvSpPr>
                <a:spLocks noChangeAspect="1" noChangeArrowheads="1"/>
              </p:cNvSpPr>
              <p:nvPr/>
            </p:nvSpPr>
            <p:spPr bwMode="auto">
              <a:xfrm>
                <a:off x="1164403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62" name="Oval 1950"/>
              <p:cNvSpPr>
                <a:spLocks noChangeAspect="1" noChangeArrowheads="1"/>
              </p:cNvSpPr>
              <p:nvPr/>
            </p:nvSpPr>
            <p:spPr bwMode="auto">
              <a:xfrm>
                <a:off x="1164403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63" name="Freeform 1951"/>
              <p:cNvSpPr>
                <a:spLocks noChangeAspect="1"/>
              </p:cNvSpPr>
              <p:nvPr/>
            </p:nvSpPr>
            <p:spPr bwMode="auto">
              <a:xfrm>
                <a:off x="1197745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64" name="Freeform 1952"/>
              <p:cNvSpPr>
                <a:spLocks noChangeAspect="1"/>
              </p:cNvSpPr>
              <p:nvPr/>
            </p:nvSpPr>
            <p:spPr bwMode="auto">
              <a:xfrm>
                <a:off x="1201622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65" name="Freeform 1953"/>
              <p:cNvSpPr>
                <a:spLocks noChangeAspect="1"/>
              </p:cNvSpPr>
              <p:nvPr/>
            </p:nvSpPr>
            <p:spPr bwMode="auto">
              <a:xfrm>
                <a:off x="1238067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66" name="Oval 1954"/>
              <p:cNvSpPr>
                <a:spLocks noChangeAspect="1" noChangeArrowheads="1"/>
              </p:cNvSpPr>
              <p:nvPr/>
            </p:nvSpPr>
            <p:spPr bwMode="auto">
              <a:xfrm>
                <a:off x="1186114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68" name="Group 1551"/>
            <p:cNvGrpSpPr/>
            <p:nvPr/>
          </p:nvGrpSpPr>
          <p:grpSpPr>
            <a:xfrm>
              <a:off x="1164403" y="267894"/>
              <a:ext cx="135696" cy="297253"/>
              <a:chOff x="1164403" y="267894"/>
              <a:chExt cx="135696" cy="297253"/>
            </a:xfrm>
          </p:grpSpPr>
          <p:sp>
            <p:nvSpPr>
              <p:cNvPr id="855" name="Oval 1956"/>
              <p:cNvSpPr>
                <a:spLocks noChangeAspect="1" noChangeArrowheads="1"/>
              </p:cNvSpPr>
              <p:nvPr/>
            </p:nvSpPr>
            <p:spPr bwMode="auto">
              <a:xfrm rot="10800000">
                <a:off x="1164403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56" name="Oval 1957"/>
              <p:cNvSpPr>
                <a:spLocks noChangeAspect="1" noChangeArrowheads="1"/>
              </p:cNvSpPr>
              <p:nvPr/>
            </p:nvSpPr>
            <p:spPr bwMode="auto">
              <a:xfrm rot="10800000">
                <a:off x="1164403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57" name="Freeform 1958"/>
              <p:cNvSpPr>
                <a:spLocks noChangeAspect="1"/>
              </p:cNvSpPr>
              <p:nvPr/>
            </p:nvSpPr>
            <p:spPr bwMode="auto">
              <a:xfrm rot="10800000">
                <a:off x="1199296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58" name="Freeform 1959"/>
              <p:cNvSpPr>
                <a:spLocks noChangeAspect="1"/>
              </p:cNvSpPr>
              <p:nvPr/>
            </p:nvSpPr>
            <p:spPr bwMode="auto">
              <a:xfrm rot="10800000">
                <a:off x="1259002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59" name="Freeform 1960"/>
              <p:cNvSpPr>
                <a:spLocks noChangeAspect="1"/>
              </p:cNvSpPr>
              <p:nvPr/>
            </p:nvSpPr>
            <p:spPr bwMode="auto">
              <a:xfrm rot="10800000">
                <a:off x="1210927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60" name="Oval 1961"/>
              <p:cNvSpPr>
                <a:spLocks noChangeAspect="1" noChangeArrowheads="1"/>
              </p:cNvSpPr>
              <p:nvPr/>
            </p:nvSpPr>
            <p:spPr bwMode="auto">
              <a:xfrm rot="10800000">
                <a:off x="1234190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69" name="Group 1550"/>
            <p:cNvGrpSpPr/>
            <p:nvPr/>
          </p:nvGrpSpPr>
          <p:grpSpPr>
            <a:xfrm>
              <a:off x="1308854" y="-72708"/>
              <a:ext cx="135696" cy="297253"/>
              <a:chOff x="1308854" y="-72708"/>
              <a:chExt cx="135696" cy="297253"/>
            </a:xfrm>
          </p:grpSpPr>
          <p:sp>
            <p:nvSpPr>
              <p:cNvPr id="849" name="Oval 1963"/>
              <p:cNvSpPr>
                <a:spLocks noChangeAspect="1" noChangeArrowheads="1"/>
              </p:cNvSpPr>
              <p:nvPr/>
            </p:nvSpPr>
            <p:spPr bwMode="auto">
              <a:xfrm>
                <a:off x="1308854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50" name="Oval 1964"/>
              <p:cNvSpPr>
                <a:spLocks noChangeAspect="1" noChangeArrowheads="1"/>
              </p:cNvSpPr>
              <p:nvPr/>
            </p:nvSpPr>
            <p:spPr bwMode="auto">
              <a:xfrm>
                <a:off x="1308854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51" name="Freeform 1965"/>
              <p:cNvSpPr>
                <a:spLocks noChangeAspect="1"/>
              </p:cNvSpPr>
              <p:nvPr/>
            </p:nvSpPr>
            <p:spPr bwMode="auto">
              <a:xfrm>
                <a:off x="1342196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52" name="Freeform 1966"/>
              <p:cNvSpPr>
                <a:spLocks noChangeAspect="1"/>
              </p:cNvSpPr>
              <p:nvPr/>
            </p:nvSpPr>
            <p:spPr bwMode="auto">
              <a:xfrm>
                <a:off x="1346073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53" name="Freeform 1967"/>
              <p:cNvSpPr>
                <a:spLocks noChangeAspect="1"/>
              </p:cNvSpPr>
              <p:nvPr/>
            </p:nvSpPr>
            <p:spPr bwMode="auto">
              <a:xfrm>
                <a:off x="1382518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54" name="Oval 1968"/>
              <p:cNvSpPr>
                <a:spLocks noChangeAspect="1" noChangeArrowheads="1"/>
              </p:cNvSpPr>
              <p:nvPr/>
            </p:nvSpPr>
            <p:spPr bwMode="auto">
              <a:xfrm>
                <a:off x="1330565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70" name="Group 1549"/>
            <p:cNvGrpSpPr/>
            <p:nvPr/>
          </p:nvGrpSpPr>
          <p:grpSpPr>
            <a:xfrm>
              <a:off x="1308854" y="267894"/>
              <a:ext cx="135696" cy="297253"/>
              <a:chOff x="1308854" y="267894"/>
              <a:chExt cx="135696" cy="297253"/>
            </a:xfrm>
          </p:grpSpPr>
          <p:sp>
            <p:nvSpPr>
              <p:cNvPr id="843" name="Oval 1970"/>
              <p:cNvSpPr>
                <a:spLocks noChangeAspect="1" noChangeArrowheads="1"/>
              </p:cNvSpPr>
              <p:nvPr/>
            </p:nvSpPr>
            <p:spPr bwMode="auto">
              <a:xfrm rot="10800000">
                <a:off x="1308854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44" name="Oval 1971"/>
              <p:cNvSpPr>
                <a:spLocks noChangeAspect="1" noChangeArrowheads="1"/>
              </p:cNvSpPr>
              <p:nvPr/>
            </p:nvSpPr>
            <p:spPr bwMode="auto">
              <a:xfrm rot="10800000">
                <a:off x="1308854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45" name="Freeform 1972"/>
              <p:cNvSpPr>
                <a:spLocks noChangeAspect="1"/>
              </p:cNvSpPr>
              <p:nvPr/>
            </p:nvSpPr>
            <p:spPr bwMode="auto">
              <a:xfrm rot="10800000">
                <a:off x="1343747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46" name="Freeform 1973"/>
              <p:cNvSpPr>
                <a:spLocks noChangeAspect="1"/>
              </p:cNvSpPr>
              <p:nvPr/>
            </p:nvSpPr>
            <p:spPr bwMode="auto">
              <a:xfrm rot="10800000">
                <a:off x="1403453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47" name="Freeform 1974"/>
              <p:cNvSpPr>
                <a:spLocks noChangeAspect="1"/>
              </p:cNvSpPr>
              <p:nvPr/>
            </p:nvSpPr>
            <p:spPr bwMode="auto">
              <a:xfrm rot="10800000">
                <a:off x="1355378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48" name="Oval 1975"/>
              <p:cNvSpPr>
                <a:spLocks noChangeAspect="1" noChangeArrowheads="1"/>
              </p:cNvSpPr>
              <p:nvPr/>
            </p:nvSpPr>
            <p:spPr bwMode="auto">
              <a:xfrm rot="10800000">
                <a:off x="1378641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471" name="Group 1548"/>
            <p:cNvGrpSpPr/>
            <p:nvPr/>
          </p:nvGrpSpPr>
          <p:grpSpPr>
            <a:xfrm>
              <a:off x="1448927" y="-72708"/>
              <a:ext cx="135696" cy="297253"/>
              <a:chOff x="1448927" y="-72708"/>
              <a:chExt cx="135696" cy="297253"/>
            </a:xfrm>
          </p:grpSpPr>
          <p:sp>
            <p:nvSpPr>
              <p:cNvPr id="837" name="Oval 1977"/>
              <p:cNvSpPr>
                <a:spLocks noChangeAspect="1" noChangeArrowheads="1"/>
              </p:cNvSpPr>
              <p:nvPr/>
            </p:nvSpPr>
            <p:spPr bwMode="auto">
              <a:xfrm>
                <a:off x="1448927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38" name="Oval 1978"/>
              <p:cNvSpPr>
                <a:spLocks noChangeAspect="1" noChangeArrowheads="1"/>
              </p:cNvSpPr>
              <p:nvPr/>
            </p:nvSpPr>
            <p:spPr bwMode="auto">
              <a:xfrm>
                <a:off x="1448927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39" name="Freeform 1979"/>
              <p:cNvSpPr>
                <a:spLocks noChangeAspect="1"/>
              </p:cNvSpPr>
              <p:nvPr/>
            </p:nvSpPr>
            <p:spPr bwMode="auto">
              <a:xfrm>
                <a:off x="1482269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40" name="Freeform 1980"/>
              <p:cNvSpPr>
                <a:spLocks noChangeAspect="1"/>
              </p:cNvSpPr>
              <p:nvPr/>
            </p:nvSpPr>
            <p:spPr bwMode="auto">
              <a:xfrm>
                <a:off x="1486146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41" name="Freeform 1981"/>
              <p:cNvSpPr>
                <a:spLocks noChangeAspect="1"/>
              </p:cNvSpPr>
              <p:nvPr/>
            </p:nvSpPr>
            <p:spPr bwMode="auto">
              <a:xfrm>
                <a:off x="1522591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42" name="Oval 1982"/>
              <p:cNvSpPr>
                <a:spLocks noChangeAspect="1" noChangeArrowheads="1"/>
              </p:cNvSpPr>
              <p:nvPr/>
            </p:nvSpPr>
            <p:spPr bwMode="auto">
              <a:xfrm>
                <a:off x="1470638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00" name="Group 1547"/>
            <p:cNvGrpSpPr/>
            <p:nvPr/>
          </p:nvGrpSpPr>
          <p:grpSpPr>
            <a:xfrm>
              <a:off x="1448927" y="267894"/>
              <a:ext cx="135696" cy="297253"/>
              <a:chOff x="1448927" y="267894"/>
              <a:chExt cx="135696" cy="297253"/>
            </a:xfrm>
          </p:grpSpPr>
          <p:sp>
            <p:nvSpPr>
              <p:cNvPr id="831" name="Oval 1984"/>
              <p:cNvSpPr>
                <a:spLocks noChangeAspect="1" noChangeArrowheads="1"/>
              </p:cNvSpPr>
              <p:nvPr/>
            </p:nvSpPr>
            <p:spPr bwMode="auto">
              <a:xfrm rot="10800000">
                <a:off x="1448927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32" name="Oval 1985"/>
              <p:cNvSpPr>
                <a:spLocks noChangeAspect="1" noChangeArrowheads="1"/>
              </p:cNvSpPr>
              <p:nvPr/>
            </p:nvSpPr>
            <p:spPr bwMode="auto">
              <a:xfrm rot="10800000">
                <a:off x="1448927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33" name="Freeform 1986"/>
              <p:cNvSpPr>
                <a:spLocks noChangeAspect="1"/>
              </p:cNvSpPr>
              <p:nvPr/>
            </p:nvSpPr>
            <p:spPr bwMode="auto">
              <a:xfrm rot="10800000">
                <a:off x="1483820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34" name="Freeform 1987"/>
              <p:cNvSpPr>
                <a:spLocks noChangeAspect="1"/>
              </p:cNvSpPr>
              <p:nvPr/>
            </p:nvSpPr>
            <p:spPr bwMode="auto">
              <a:xfrm rot="10800000">
                <a:off x="1543526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35" name="Freeform 1988"/>
              <p:cNvSpPr>
                <a:spLocks noChangeAspect="1"/>
              </p:cNvSpPr>
              <p:nvPr/>
            </p:nvSpPr>
            <p:spPr bwMode="auto">
              <a:xfrm rot="10800000">
                <a:off x="1495451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36" name="Oval 1989"/>
              <p:cNvSpPr>
                <a:spLocks noChangeAspect="1" noChangeArrowheads="1"/>
              </p:cNvSpPr>
              <p:nvPr/>
            </p:nvSpPr>
            <p:spPr bwMode="auto">
              <a:xfrm rot="10800000">
                <a:off x="1518714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01" name="Group 1546"/>
            <p:cNvGrpSpPr/>
            <p:nvPr/>
          </p:nvGrpSpPr>
          <p:grpSpPr>
            <a:xfrm>
              <a:off x="1591189" y="-72708"/>
              <a:ext cx="135696" cy="297253"/>
              <a:chOff x="1591189" y="-72708"/>
              <a:chExt cx="135696" cy="297253"/>
            </a:xfrm>
          </p:grpSpPr>
          <p:sp>
            <p:nvSpPr>
              <p:cNvPr id="825" name="Oval 1991"/>
              <p:cNvSpPr>
                <a:spLocks noChangeAspect="1" noChangeArrowheads="1"/>
              </p:cNvSpPr>
              <p:nvPr/>
            </p:nvSpPr>
            <p:spPr bwMode="auto">
              <a:xfrm>
                <a:off x="1591189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26" name="Oval 1992"/>
              <p:cNvSpPr>
                <a:spLocks noChangeAspect="1" noChangeArrowheads="1"/>
              </p:cNvSpPr>
              <p:nvPr/>
            </p:nvSpPr>
            <p:spPr bwMode="auto">
              <a:xfrm>
                <a:off x="1591189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27" name="Freeform 1993"/>
              <p:cNvSpPr>
                <a:spLocks noChangeAspect="1"/>
              </p:cNvSpPr>
              <p:nvPr/>
            </p:nvSpPr>
            <p:spPr bwMode="auto">
              <a:xfrm>
                <a:off x="1624531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28" name="Freeform 1994"/>
              <p:cNvSpPr>
                <a:spLocks noChangeAspect="1"/>
              </p:cNvSpPr>
              <p:nvPr/>
            </p:nvSpPr>
            <p:spPr bwMode="auto">
              <a:xfrm>
                <a:off x="1628408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29" name="Freeform 1995"/>
              <p:cNvSpPr>
                <a:spLocks noChangeAspect="1"/>
              </p:cNvSpPr>
              <p:nvPr/>
            </p:nvSpPr>
            <p:spPr bwMode="auto">
              <a:xfrm>
                <a:off x="1664853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30" name="Oval 1996"/>
              <p:cNvSpPr>
                <a:spLocks noChangeAspect="1" noChangeArrowheads="1"/>
              </p:cNvSpPr>
              <p:nvPr/>
            </p:nvSpPr>
            <p:spPr bwMode="auto">
              <a:xfrm>
                <a:off x="1612900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02" name="Group 1545"/>
            <p:cNvGrpSpPr/>
            <p:nvPr/>
          </p:nvGrpSpPr>
          <p:grpSpPr>
            <a:xfrm>
              <a:off x="1591189" y="267894"/>
              <a:ext cx="135696" cy="297253"/>
              <a:chOff x="1591189" y="267894"/>
              <a:chExt cx="135696" cy="297253"/>
            </a:xfrm>
          </p:grpSpPr>
          <p:sp>
            <p:nvSpPr>
              <p:cNvPr id="819" name="Oval 1998"/>
              <p:cNvSpPr>
                <a:spLocks noChangeAspect="1" noChangeArrowheads="1"/>
              </p:cNvSpPr>
              <p:nvPr/>
            </p:nvSpPr>
            <p:spPr bwMode="auto">
              <a:xfrm rot="10800000">
                <a:off x="1591189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20" name="Oval 1999"/>
              <p:cNvSpPr>
                <a:spLocks noChangeAspect="1" noChangeArrowheads="1"/>
              </p:cNvSpPr>
              <p:nvPr/>
            </p:nvSpPr>
            <p:spPr bwMode="auto">
              <a:xfrm rot="10800000">
                <a:off x="1591189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21" name="Freeform 2000"/>
              <p:cNvSpPr>
                <a:spLocks noChangeAspect="1"/>
              </p:cNvSpPr>
              <p:nvPr/>
            </p:nvSpPr>
            <p:spPr bwMode="auto">
              <a:xfrm rot="10800000">
                <a:off x="1626082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22" name="Freeform 2001"/>
              <p:cNvSpPr>
                <a:spLocks noChangeAspect="1"/>
              </p:cNvSpPr>
              <p:nvPr/>
            </p:nvSpPr>
            <p:spPr bwMode="auto">
              <a:xfrm rot="10800000">
                <a:off x="1685788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23" name="Freeform 2002"/>
              <p:cNvSpPr>
                <a:spLocks noChangeAspect="1"/>
              </p:cNvSpPr>
              <p:nvPr/>
            </p:nvSpPr>
            <p:spPr bwMode="auto">
              <a:xfrm rot="10800000">
                <a:off x="1637713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24" name="Oval 2003"/>
              <p:cNvSpPr>
                <a:spLocks noChangeAspect="1" noChangeArrowheads="1"/>
              </p:cNvSpPr>
              <p:nvPr/>
            </p:nvSpPr>
            <p:spPr bwMode="auto">
              <a:xfrm rot="10800000">
                <a:off x="1660976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03" name="Group 1544"/>
            <p:cNvGrpSpPr/>
            <p:nvPr/>
          </p:nvGrpSpPr>
          <p:grpSpPr>
            <a:xfrm>
              <a:off x="1740017" y="-76837"/>
              <a:ext cx="135696" cy="297253"/>
              <a:chOff x="1740017" y="-76837"/>
              <a:chExt cx="135696" cy="297253"/>
            </a:xfrm>
          </p:grpSpPr>
          <p:sp>
            <p:nvSpPr>
              <p:cNvPr id="813" name="Oval 2005"/>
              <p:cNvSpPr>
                <a:spLocks noChangeAspect="1" noChangeArrowheads="1"/>
              </p:cNvSpPr>
              <p:nvPr/>
            </p:nvSpPr>
            <p:spPr bwMode="auto">
              <a:xfrm>
                <a:off x="1740017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14" name="Oval 2006"/>
              <p:cNvSpPr>
                <a:spLocks noChangeAspect="1" noChangeArrowheads="1"/>
              </p:cNvSpPr>
              <p:nvPr/>
            </p:nvSpPr>
            <p:spPr bwMode="auto">
              <a:xfrm>
                <a:off x="1740017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15" name="Freeform 2007"/>
              <p:cNvSpPr>
                <a:spLocks noChangeAspect="1"/>
              </p:cNvSpPr>
              <p:nvPr/>
            </p:nvSpPr>
            <p:spPr bwMode="auto">
              <a:xfrm>
                <a:off x="1773359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16" name="Freeform 2008"/>
              <p:cNvSpPr>
                <a:spLocks noChangeAspect="1"/>
              </p:cNvSpPr>
              <p:nvPr/>
            </p:nvSpPr>
            <p:spPr bwMode="auto">
              <a:xfrm>
                <a:off x="1777236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17" name="Freeform 2009"/>
              <p:cNvSpPr>
                <a:spLocks noChangeAspect="1"/>
              </p:cNvSpPr>
              <p:nvPr/>
            </p:nvSpPr>
            <p:spPr bwMode="auto">
              <a:xfrm>
                <a:off x="1813681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18" name="Oval 2010"/>
              <p:cNvSpPr>
                <a:spLocks noChangeAspect="1" noChangeArrowheads="1"/>
              </p:cNvSpPr>
              <p:nvPr/>
            </p:nvSpPr>
            <p:spPr bwMode="auto">
              <a:xfrm>
                <a:off x="1761728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07" name="Group 1543"/>
            <p:cNvGrpSpPr/>
            <p:nvPr/>
          </p:nvGrpSpPr>
          <p:grpSpPr>
            <a:xfrm>
              <a:off x="1740017" y="263766"/>
              <a:ext cx="135696" cy="297253"/>
              <a:chOff x="1740017" y="263766"/>
              <a:chExt cx="135696" cy="297253"/>
            </a:xfrm>
          </p:grpSpPr>
          <p:sp>
            <p:nvSpPr>
              <p:cNvPr id="807" name="Oval 2012"/>
              <p:cNvSpPr>
                <a:spLocks noChangeAspect="1" noChangeArrowheads="1"/>
              </p:cNvSpPr>
              <p:nvPr/>
            </p:nvSpPr>
            <p:spPr bwMode="auto">
              <a:xfrm rot="10800000">
                <a:off x="1740017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08" name="Oval 2013"/>
              <p:cNvSpPr>
                <a:spLocks noChangeAspect="1" noChangeArrowheads="1"/>
              </p:cNvSpPr>
              <p:nvPr/>
            </p:nvSpPr>
            <p:spPr bwMode="auto">
              <a:xfrm rot="10800000">
                <a:off x="1740017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09" name="Freeform 2014"/>
              <p:cNvSpPr>
                <a:spLocks noChangeAspect="1"/>
              </p:cNvSpPr>
              <p:nvPr/>
            </p:nvSpPr>
            <p:spPr bwMode="auto">
              <a:xfrm rot="10800000">
                <a:off x="1774910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10" name="Freeform 2015"/>
              <p:cNvSpPr>
                <a:spLocks noChangeAspect="1"/>
              </p:cNvSpPr>
              <p:nvPr/>
            </p:nvSpPr>
            <p:spPr bwMode="auto">
              <a:xfrm rot="10800000">
                <a:off x="1834616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11" name="Freeform 2016"/>
              <p:cNvSpPr>
                <a:spLocks noChangeAspect="1"/>
              </p:cNvSpPr>
              <p:nvPr/>
            </p:nvSpPr>
            <p:spPr bwMode="auto">
              <a:xfrm rot="10800000">
                <a:off x="1786541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12" name="Oval 2017"/>
              <p:cNvSpPr>
                <a:spLocks noChangeAspect="1" noChangeArrowheads="1"/>
              </p:cNvSpPr>
              <p:nvPr/>
            </p:nvSpPr>
            <p:spPr bwMode="auto">
              <a:xfrm rot="10800000">
                <a:off x="1809804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10" name="Group 1542"/>
            <p:cNvGrpSpPr/>
            <p:nvPr/>
          </p:nvGrpSpPr>
          <p:grpSpPr>
            <a:xfrm>
              <a:off x="1884468" y="-76837"/>
              <a:ext cx="135696" cy="297253"/>
              <a:chOff x="1884468" y="-76837"/>
              <a:chExt cx="135696" cy="297253"/>
            </a:xfrm>
          </p:grpSpPr>
          <p:sp>
            <p:nvSpPr>
              <p:cNvPr id="801" name="Oval 2019"/>
              <p:cNvSpPr>
                <a:spLocks noChangeAspect="1" noChangeArrowheads="1"/>
              </p:cNvSpPr>
              <p:nvPr/>
            </p:nvSpPr>
            <p:spPr bwMode="auto">
              <a:xfrm>
                <a:off x="1884468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02" name="Oval 2020"/>
              <p:cNvSpPr>
                <a:spLocks noChangeAspect="1" noChangeArrowheads="1"/>
              </p:cNvSpPr>
              <p:nvPr/>
            </p:nvSpPr>
            <p:spPr bwMode="auto">
              <a:xfrm>
                <a:off x="1884468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03" name="Freeform 2021"/>
              <p:cNvSpPr>
                <a:spLocks noChangeAspect="1"/>
              </p:cNvSpPr>
              <p:nvPr/>
            </p:nvSpPr>
            <p:spPr bwMode="auto">
              <a:xfrm>
                <a:off x="1917810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04" name="Freeform 2022"/>
              <p:cNvSpPr>
                <a:spLocks noChangeAspect="1"/>
              </p:cNvSpPr>
              <p:nvPr/>
            </p:nvSpPr>
            <p:spPr bwMode="auto">
              <a:xfrm>
                <a:off x="1921687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05" name="Freeform 2023"/>
              <p:cNvSpPr>
                <a:spLocks noChangeAspect="1"/>
              </p:cNvSpPr>
              <p:nvPr/>
            </p:nvSpPr>
            <p:spPr bwMode="auto">
              <a:xfrm>
                <a:off x="1958132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06" name="Oval 2024"/>
              <p:cNvSpPr>
                <a:spLocks noChangeAspect="1" noChangeArrowheads="1"/>
              </p:cNvSpPr>
              <p:nvPr/>
            </p:nvSpPr>
            <p:spPr bwMode="auto">
              <a:xfrm>
                <a:off x="1906179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11" name="Group 1541"/>
            <p:cNvGrpSpPr/>
            <p:nvPr/>
          </p:nvGrpSpPr>
          <p:grpSpPr>
            <a:xfrm>
              <a:off x="1884468" y="263766"/>
              <a:ext cx="135696" cy="297253"/>
              <a:chOff x="1884468" y="263766"/>
              <a:chExt cx="135696" cy="297253"/>
            </a:xfrm>
          </p:grpSpPr>
          <p:sp>
            <p:nvSpPr>
              <p:cNvPr id="795" name="Oval 2026"/>
              <p:cNvSpPr>
                <a:spLocks noChangeAspect="1" noChangeArrowheads="1"/>
              </p:cNvSpPr>
              <p:nvPr/>
            </p:nvSpPr>
            <p:spPr bwMode="auto">
              <a:xfrm rot="10800000">
                <a:off x="1884468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96" name="Oval 2027"/>
              <p:cNvSpPr>
                <a:spLocks noChangeAspect="1" noChangeArrowheads="1"/>
              </p:cNvSpPr>
              <p:nvPr/>
            </p:nvSpPr>
            <p:spPr bwMode="auto">
              <a:xfrm rot="10800000">
                <a:off x="1884468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97" name="Freeform 2028"/>
              <p:cNvSpPr>
                <a:spLocks noChangeAspect="1"/>
              </p:cNvSpPr>
              <p:nvPr/>
            </p:nvSpPr>
            <p:spPr bwMode="auto">
              <a:xfrm rot="10800000">
                <a:off x="1919361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98" name="Freeform 2029"/>
              <p:cNvSpPr>
                <a:spLocks noChangeAspect="1"/>
              </p:cNvSpPr>
              <p:nvPr/>
            </p:nvSpPr>
            <p:spPr bwMode="auto">
              <a:xfrm rot="10800000">
                <a:off x="1979067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99" name="Freeform 2030"/>
              <p:cNvSpPr>
                <a:spLocks noChangeAspect="1"/>
              </p:cNvSpPr>
              <p:nvPr/>
            </p:nvSpPr>
            <p:spPr bwMode="auto">
              <a:xfrm rot="10800000">
                <a:off x="1930992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800" name="Oval 2031"/>
              <p:cNvSpPr>
                <a:spLocks noChangeAspect="1" noChangeArrowheads="1"/>
              </p:cNvSpPr>
              <p:nvPr/>
            </p:nvSpPr>
            <p:spPr bwMode="auto">
              <a:xfrm rot="10800000">
                <a:off x="1954255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12" name="Group 1540"/>
            <p:cNvGrpSpPr/>
            <p:nvPr/>
          </p:nvGrpSpPr>
          <p:grpSpPr>
            <a:xfrm>
              <a:off x="2024541" y="-76837"/>
              <a:ext cx="135696" cy="297253"/>
              <a:chOff x="2024541" y="-76837"/>
              <a:chExt cx="135696" cy="297253"/>
            </a:xfrm>
          </p:grpSpPr>
          <p:sp>
            <p:nvSpPr>
              <p:cNvPr id="789" name="Oval 2033"/>
              <p:cNvSpPr>
                <a:spLocks noChangeAspect="1" noChangeArrowheads="1"/>
              </p:cNvSpPr>
              <p:nvPr/>
            </p:nvSpPr>
            <p:spPr bwMode="auto">
              <a:xfrm>
                <a:off x="2024541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90" name="Oval 2034"/>
              <p:cNvSpPr>
                <a:spLocks noChangeAspect="1" noChangeArrowheads="1"/>
              </p:cNvSpPr>
              <p:nvPr/>
            </p:nvSpPr>
            <p:spPr bwMode="auto">
              <a:xfrm>
                <a:off x="2024541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91" name="Freeform 2035"/>
              <p:cNvSpPr>
                <a:spLocks noChangeAspect="1"/>
              </p:cNvSpPr>
              <p:nvPr/>
            </p:nvSpPr>
            <p:spPr bwMode="auto">
              <a:xfrm>
                <a:off x="2057883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92" name="Freeform 2036"/>
              <p:cNvSpPr>
                <a:spLocks noChangeAspect="1"/>
              </p:cNvSpPr>
              <p:nvPr/>
            </p:nvSpPr>
            <p:spPr bwMode="auto">
              <a:xfrm>
                <a:off x="2061760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93" name="Freeform 2037"/>
              <p:cNvSpPr>
                <a:spLocks noChangeAspect="1"/>
              </p:cNvSpPr>
              <p:nvPr/>
            </p:nvSpPr>
            <p:spPr bwMode="auto">
              <a:xfrm>
                <a:off x="2098205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94" name="Oval 2038"/>
              <p:cNvSpPr>
                <a:spLocks noChangeAspect="1" noChangeArrowheads="1"/>
              </p:cNvSpPr>
              <p:nvPr/>
            </p:nvSpPr>
            <p:spPr bwMode="auto">
              <a:xfrm>
                <a:off x="2046252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13" name="Group 1539"/>
            <p:cNvGrpSpPr/>
            <p:nvPr/>
          </p:nvGrpSpPr>
          <p:grpSpPr>
            <a:xfrm>
              <a:off x="2024541" y="263766"/>
              <a:ext cx="135696" cy="297253"/>
              <a:chOff x="2024541" y="263766"/>
              <a:chExt cx="135696" cy="297253"/>
            </a:xfrm>
          </p:grpSpPr>
          <p:sp>
            <p:nvSpPr>
              <p:cNvPr id="783" name="Oval 2040"/>
              <p:cNvSpPr>
                <a:spLocks noChangeAspect="1" noChangeArrowheads="1"/>
              </p:cNvSpPr>
              <p:nvPr/>
            </p:nvSpPr>
            <p:spPr bwMode="auto">
              <a:xfrm rot="10800000">
                <a:off x="2024541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84" name="Oval 2041"/>
              <p:cNvSpPr>
                <a:spLocks noChangeAspect="1" noChangeArrowheads="1"/>
              </p:cNvSpPr>
              <p:nvPr/>
            </p:nvSpPr>
            <p:spPr bwMode="auto">
              <a:xfrm rot="10800000">
                <a:off x="2024541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85" name="Freeform 2042"/>
              <p:cNvSpPr>
                <a:spLocks noChangeAspect="1"/>
              </p:cNvSpPr>
              <p:nvPr/>
            </p:nvSpPr>
            <p:spPr bwMode="auto">
              <a:xfrm rot="10800000">
                <a:off x="2059434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86" name="Freeform 2043"/>
              <p:cNvSpPr>
                <a:spLocks noChangeAspect="1"/>
              </p:cNvSpPr>
              <p:nvPr/>
            </p:nvSpPr>
            <p:spPr bwMode="auto">
              <a:xfrm rot="10800000">
                <a:off x="2119140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87" name="Freeform 2044"/>
              <p:cNvSpPr>
                <a:spLocks noChangeAspect="1"/>
              </p:cNvSpPr>
              <p:nvPr/>
            </p:nvSpPr>
            <p:spPr bwMode="auto">
              <a:xfrm rot="10800000">
                <a:off x="2071065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88" name="Oval 2045"/>
              <p:cNvSpPr>
                <a:spLocks noChangeAspect="1" noChangeArrowheads="1"/>
              </p:cNvSpPr>
              <p:nvPr/>
            </p:nvSpPr>
            <p:spPr bwMode="auto">
              <a:xfrm rot="10800000">
                <a:off x="2094328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14" name="Group 1538"/>
            <p:cNvGrpSpPr/>
            <p:nvPr/>
          </p:nvGrpSpPr>
          <p:grpSpPr>
            <a:xfrm>
              <a:off x="2166803" y="-76837"/>
              <a:ext cx="135696" cy="297253"/>
              <a:chOff x="2166803" y="-76837"/>
              <a:chExt cx="135696" cy="297253"/>
            </a:xfrm>
          </p:grpSpPr>
          <p:sp>
            <p:nvSpPr>
              <p:cNvPr id="777" name="Oval 2047"/>
              <p:cNvSpPr>
                <a:spLocks noChangeAspect="1" noChangeArrowheads="1"/>
              </p:cNvSpPr>
              <p:nvPr/>
            </p:nvSpPr>
            <p:spPr bwMode="auto">
              <a:xfrm>
                <a:off x="2166803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78" name="Oval 2048"/>
              <p:cNvSpPr>
                <a:spLocks noChangeAspect="1" noChangeArrowheads="1"/>
              </p:cNvSpPr>
              <p:nvPr/>
            </p:nvSpPr>
            <p:spPr bwMode="auto">
              <a:xfrm>
                <a:off x="2166803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79" name="Freeform 2049"/>
              <p:cNvSpPr>
                <a:spLocks noChangeAspect="1"/>
              </p:cNvSpPr>
              <p:nvPr/>
            </p:nvSpPr>
            <p:spPr bwMode="auto">
              <a:xfrm>
                <a:off x="2200145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80" name="Freeform 2050"/>
              <p:cNvSpPr>
                <a:spLocks noChangeAspect="1"/>
              </p:cNvSpPr>
              <p:nvPr/>
            </p:nvSpPr>
            <p:spPr bwMode="auto">
              <a:xfrm>
                <a:off x="2204022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81" name="Freeform 2051"/>
              <p:cNvSpPr>
                <a:spLocks noChangeAspect="1"/>
              </p:cNvSpPr>
              <p:nvPr/>
            </p:nvSpPr>
            <p:spPr bwMode="auto">
              <a:xfrm>
                <a:off x="2240467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82" name="Oval 2052"/>
              <p:cNvSpPr>
                <a:spLocks noChangeAspect="1" noChangeArrowheads="1"/>
              </p:cNvSpPr>
              <p:nvPr/>
            </p:nvSpPr>
            <p:spPr bwMode="auto">
              <a:xfrm>
                <a:off x="2188514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15" name="Group 1537"/>
            <p:cNvGrpSpPr/>
            <p:nvPr/>
          </p:nvGrpSpPr>
          <p:grpSpPr>
            <a:xfrm>
              <a:off x="2166803" y="263766"/>
              <a:ext cx="135696" cy="297253"/>
              <a:chOff x="2166803" y="263766"/>
              <a:chExt cx="135696" cy="297253"/>
            </a:xfrm>
          </p:grpSpPr>
          <p:sp>
            <p:nvSpPr>
              <p:cNvPr id="771" name="Oval 2054"/>
              <p:cNvSpPr>
                <a:spLocks noChangeAspect="1" noChangeArrowheads="1"/>
              </p:cNvSpPr>
              <p:nvPr/>
            </p:nvSpPr>
            <p:spPr bwMode="auto">
              <a:xfrm rot="10800000">
                <a:off x="2166803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72" name="Oval 2055"/>
              <p:cNvSpPr>
                <a:spLocks noChangeAspect="1" noChangeArrowheads="1"/>
              </p:cNvSpPr>
              <p:nvPr/>
            </p:nvSpPr>
            <p:spPr bwMode="auto">
              <a:xfrm rot="10800000">
                <a:off x="2166803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73" name="Freeform 2056"/>
              <p:cNvSpPr>
                <a:spLocks noChangeAspect="1"/>
              </p:cNvSpPr>
              <p:nvPr/>
            </p:nvSpPr>
            <p:spPr bwMode="auto">
              <a:xfrm rot="10800000">
                <a:off x="2201696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74" name="Freeform 2057"/>
              <p:cNvSpPr>
                <a:spLocks noChangeAspect="1"/>
              </p:cNvSpPr>
              <p:nvPr/>
            </p:nvSpPr>
            <p:spPr bwMode="auto">
              <a:xfrm rot="10800000">
                <a:off x="2261402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75" name="Freeform 2058"/>
              <p:cNvSpPr>
                <a:spLocks noChangeAspect="1"/>
              </p:cNvSpPr>
              <p:nvPr/>
            </p:nvSpPr>
            <p:spPr bwMode="auto">
              <a:xfrm rot="10800000">
                <a:off x="2213327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776" name="Oval 2059"/>
              <p:cNvSpPr>
                <a:spLocks noChangeAspect="1" noChangeArrowheads="1"/>
              </p:cNvSpPr>
              <p:nvPr/>
            </p:nvSpPr>
            <p:spPr bwMode="auto">
              <a:xfrm rot="10800000">
                <a:off x="2236590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16" name="Group 1536"/>
            <p:cNvGrpSpPr/>
            <p:nvPr/>
          </p:nvGrpSpPr>
          <p:grpSpPr>
            <a:xfrm>
              <a:off x="6887402" y="-68580"/>
              <a:ext cx="135696" cy="297253"/>
              <a:chOff x="6887402" y="-68580"/>
              <a:chExt cx="135696" cy="297253"/>
            </a:xfrm>
          </p:grpSpPr>
          <p:sp>
            <p:nvSpPr>
              <p:cNvPr id="1182" name="Oval 1837"/>
              <p:cNvSpPr>
                <a:spLocks noChangeAspect="1" noChangeArrowheads="1"/>
              </p:cNvSpPr>
              <p:nvPr/>
            </p:nvSpPr>
            <p:spPr bwMode="auto">
              <a:xfrm>
                <a:off x="6887402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83" name="Oval 1838"/>
              <p:cNvSpPr>
                <a:spLocks noChangeAspect="1" noChangeArrowheads="1"/>
              </p:cNvSpPr>
              <p:nvPr/>
            </p:nvSpPr>
            <p:spPr bwMode="auto">
              <a:xfrm>
                <a:off x="6887402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84" name="Freeform 1839"/>
              <p:cNvSpPr>
                <a:spLocks noChangeAspect="1"/>
              </p:cNvSpPr>
              <p:nvPr/>
            </p:nvSpPr>
            <p:spPr bwMode="auto">
              <a:xfrm>
                <a:off x="6920744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85" name="Freeform 1840"/>
              <p:cNvSpPr>
                <a:spLocks noChangeAspect="1"/>
              </p:cNvSpPr>
              <p:nvPr/>
            </p:nvSpPr>
            <p:spPr bwMode="auto">
              <a:xfrm>
                <a:off x="6924621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86" name="Freeform 1841"/>
              <p:cNvSpPr>
                <a:spLocks noChangeAspect="1"/>
              </p:cNvSpPr>
              <p:nvPr/>
            </p:nvSpPr>
            <p:spPr bwMode="auto">
              <a:xfrm>
                <a:off x="6961066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87" name="Oval 1842"/>
              <p:cNvSpPr>
                <a:spLocks noChangeAspect="1" noChangeArrowheads="1"/>
              </p:cNvSpPr>
              <p:nvPr/>
            </p:nvSpPr>
            <p:spPr bwMode="auto">
              <a:xfrm>
                <a:off x="6909113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17" name="Group 1535"/>
            <p:cNvGrpSpPr/>
            <p:nvPr/>
          </p:nvGrpSpPr>
          <p:grpSpPr>
            <a:xfrm>
              <a:off x="6887402" y="272023"/>
              <a:ext cx="135696" cy="297253"/>
              <a:chOff x="6887402" y="272023"/>
              <a:chExt cx="135696" cy="297253"/>
            </a:xfrm>
          </p:grpSpPr>
          <p:sp>
            <p:nvSpPr>
              <p:cNvPr id="1176" name="Oval 1844"/>
              <p:cNvSpPr>
                <a:spLocks noChangeAspect="1" noChangeArrowheads="1"/>
              </p:cNvSpPr>
              <p:nvPr/>
            </p:nvSpPr>
            <p:spPr bwMode="auto">
              <a:xfrm rot="10800000">
                <a:off x="6887402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77" name="Oval 1845"/>
              <p:cNvSpPr>
                <a:spLocks noChangeAspect="1" noChangeArrowheads="1"/>
              </p:cNvSpPr>
              <p:nvPr/>
            </p:nvSpPr>
            <p:spPr bwMode="auto">
              <a:xfrm rot="10800000">
                <a:off x="6887402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78" name="Freeform 1846"/>
              <p:cNvSpPr>
                <a:spLocks noChangeAspect="1"/>
              </p:cNvSpPr>
              <p:nvPr/>
            </p:nvSpPr>
            <p:spPr bwMode="auto">
              <a:xfrm rot="10800000">
                <a:off x="6922295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79" name="Freeform 1847"/>
              <p:cNvSpPr>
                <a:spLocks noChangeAspect="1"/>
              </p:cNvSpPr>
              <p:nvPr/>
            </p:nvSpPr>
            <p:spPr bwMode="auto">
              <a:xfrm rot="10800000">
                <a:off x="6982001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80" name="Freeform 1848"/>
              <p:cNvSpPr>
                <a:spLocks noChangeAspect="1"/>
              </p:cNvSpPr>
              <p:nvPr/>
            </p:nvSpPr>
            <p:spPr bwMode="auto">
              <a:xfrm rot="10800000">
                <a:off x="6933926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81" name="Oval 1849"/>
              <p:cNvSpPr>
                <a:spLocks noChangeAspect="1" noChangeArrowheads="1"/>
              </p:cNvSpPr>
              <p:nvPr/>
            </p:nvSpPr>
            <p:spPr bwMode="auto">
              <a:xfrm rot="10800000">
                <a:off x="6957189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18" name="Group 1534"/>
            <p:cNvGrpSpPr/>
            <p:nvPr/>
          </p:nvGrpSpPr>
          <p:grpSpPr>
            <a:xfrm>
              <a:off x="7031853" y="-68580"/>
              <a:ext cx="135696" cy="297253"/>
              <a:chOff x="7031853" y="-68580"/>
              <a:chExt cx="135696" cy="297253"/>
            </a:xfrm>
          </p:grpSpPr>
          <p:sp>
            <p:nvSpPr>
              <p:cNvPr id="1170" name="Oval 1851"/>
              <p:cNvSpPr>
                <a:spLocks noChangeAspect="1" noChangeArrowheads="1"/>
              </p:cNvSpPr>
              <p:nvPr/>
            </p:nvSpPr>
            <p:spPr bwMode="auto">
              <a:xfrm>
                <a:off x="7031853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71" name="Oval 1852"/>
              <p:cNvSpPr>
                <a:spLocks noChangeAspect="1" noChangeArrowheads="1"/>
              </p:cNvSpPr>
              <p:nvPr/>
            </p:nvSpPr>
            <p:spPr bwMode="auto">
              <a:xfrm>
                <a:off x="7031853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72" name="Freeform 1853"/>
              <p:cNvSpPr>
                <a:spLocks noChangeAspect="1"/>
              </p:cNvSpPr>
              <p:nvPr/>
            </p:nvSpPr>
            <p:spPr bwMode="auto">
              <a:xfrm>
                <a:off x="7065195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73" name="Freeform 1854"/>
              <p:cNvSpPr>
                <a:spLocks noChangeAspect="1"/>
              </p:cNvSpPr>
              <p:nvPr/>
            </p:nvSpPr>
            <p:spPr bwMode="auto">
              <a:xfrm>
                <a:off x="7069072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74" name="Freeform 1855"/>
              <p:cNvSpPr>
                <a:spLocks noChangeAspect="1"/>
              </p:cNvSpPr>
              <p:nvPr/>
            </p:nvSpPr>
            <p:spPr bwMode="auto">
              <a:xfrm>
                <a:off x="7105517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75" name="Oval 1856"/>
              <p:cNvSpPr>
                <a:spLocks noChangeAspect="1" noChangeArrowheads="1"/>
              </p:cNvSpPr>
              <p:nvPr/>
            </p:nvSpPr>
            <p:spPr bwMode="auto">
              <a:xfrm>
                <a:off x="7053564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19" name="Group 1533"/>
            <p:cNvGrpSpPr/>
            <p:nvPr/>
          </p:nvGrpSpPr>
          <p:grpSpPr>
            <a:xfrm>
              <a:off x="7031853" y="272023"/>
              <a:ext cx="135696" cy="297253"/>
              <a:chOff x="7031853" y="272023"/>
              <a:chExt cx="135696" cy="297253"/>
            </a:xfrm>
          </p:grpSpPr>
          <p:sp>
            <p:nvSpPr>
              <p:cNvPr id="1164" name="Oval 1858"/>
              <p:cNvSpPr>
                <a:spLocks noChangeAspect="1" noChangeArrowheads="1"/>
              </p:cNvSpPr>
              <p:nvPr/>
            </p:nvSpPr>
            <p:spPr bwMode="auto">
              <a:xfrm rot="10800000">
                <a:off x="7031853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65" name="Oval 1859"/>
              <p:cNvSpPr>
                <a:spLocks noChangeAspect="1" noChangeArrowheads="1"/>
              </p:cNvSpPr>
              <p:nvPr/>
            </p:nvSpPr>
            <p:spPr bwMode="auto">
              <a:xfrm rot="10800000">
                <a:off x="7031853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66" name="Freeform 1860"/>
              <p:cNvSpPr>
                <a:spLocks noChangeAspect="1"/>
              </p:cNvSpPr>
              <p:nvPr/>
            </p:nvSpPr>
            <p:spPr bwMode="auto">
              <a:xfrm rot="10800000">
                <a:off x="7066746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67" name="Freeform 1861"/>
              <p:cNvSpPr>
                <a:spLocks noChangeAspect="1"/>
              </p:cNvSpPr>
              <p:nvPr/>
            </p:nvSpPr>
            <p:spPr bwMode="auto">
              <a:xfrm rot="10800000">
                <a:off x="7126452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68" name="Freeform 1862"/>
              <p:cNvSpPr>
                <a:spLocks noChangeAspect="1"/>
              </p:cNvSpPr>
              <p:nvPr/>
            </p:nvSpPr>
            <p:spPr bwMode="auto">
              <a:xfrm rot="10800000">
                <a:off x="7078377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69" name="Oval 1863"/>
              <p:cNvSpPr>
                <a:spLocks noChangeAspect="1" noChangeArrowheads="1"/>
              </p:cNvSpPr>
              <p:nvPr/>
            </p:nvSpPr>
            <p:spPr bwMode="auto">
              <a:xfrm rot="10800000">
                <a:off x="7101640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20" name="Group 1532"/>
            <p:cNvGrpSpPr/>
            <p:nvPr/>
          </p:nvGrpSpPr>
          <p:grpSpPr>
            <a:xfrm>
              <a:off x="7171926" y="-68580"/>
              <a:ext cx="135696" cy="297253"/>
              <a:chOff x="7171926" y="-68580"/>
              <a:chExt cx="135696" cy="297253"/>
            </a:xfrm>
          </p:grpSpPr>
          <p:sp>
            <p:nvSpPr>
              <p:cNvPr id="1158" name="Oval 1865"/>
              <p:cNvSpPr>
                <a:spLocks noChangeAspect="1" noChangeArrowheads="1"/>
              </p:cNvSpPr>
              <p:nvPr/>
            </p:nvSpPr>
            <p:spPr bwMode="auto">
              <a:xfrm>
                <a:off x="7171926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59" name="Oval 1866"/>
              <p:cNvSpPr>
                <a:spLocks noChangeAspect="1" noChangeArrowheads="1"/>
              </p:cNvSpPr>
              <p:nvPr/>
            </p:nvSpPr>
            <p:spPr bwMode="auto">
              <a:xfrm>
                <a:off x="7171926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60" name="Freeform 1867"/>
              <p:cNvSpPr>
                <a:spLocks noChangeAspect="1"/>
              </p:cNvSpPr>
              <p:nvPr/>
            </p:nvSpPr>
            <p:spPr bwMode="auto">
              <a:xfrm>
                <a:off x="7205268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61" name="Freeform 1868"/>
              <p:cNvSpPr>
                <a:spLocks noChangeAspect="1"/>
              </p:cNvSpPr>
              <p:nvPr/>
            </p:nvSpPr>
            <p:spPr bwMode="auto">
              <a:xfrm>
                <a:off x="7209145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62" name="Freeform 1869"/>
              <p:cNvSpPr>
                <a:spLocks noChangeAspect="1"/>
              </p:cNvSpPr>
              <p:nvPr/>
            </p:nvSpPr>
            <p:spPr bwMode="auto">
              <a:xfrm>
                <a:off x="7245590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63" name="Oval 1870"/>
              <p:cNvSpPr>
                <a:spLocks noChangeAspect="1" noChangeArrowheads="1"/>
              </p:cNvSpPr>
              <p:nvPr/>
            </p:nvSpPr>
            <p:spPr bwMode="auto">
              <a:xfrm>
                <a:off x="7193637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21" name="Group 1531"/>
            <p:cNvGrpSpPr/>
            <p:nvPr/>
          </p:nvGrpSpPr>
          <p:grpSpPr>
            <a:xfrm>
              <a:off x="7171926" y="272023"/>
              <a:ext cx="135696" cy="297253"/>
              <a:chOff x="7171926" y="272023"/>
              <a:chExt cx="135696" cy="297253"/>
            </a:xfrm>
          </p:grpSpPr>
          <p:sp>
            <p:nvSpPr>
              <p:cNvPr id="1152" name="Oval 1872"/>
              <p:cNvSpPr>
                <a:spLocks noChangeAspect="1" noChangeArrowheads="1"/>
              </p:cNvSpPr>
              <p:nvPr/>
            </p:nvSpPr>
            <p:spPr bwMode="auto">
              <a:xfrm rot="10800000">
                <a:off x="7171926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53" name="Oval 1873"/>
              <p:cNvSpPr>
                <a:spLocks noChangeAspect="1" noChangeArrowheads="1"/>
              </p:cNvSpPr>
              <p:nvPr/>
            </p:nvSpPr>
            <p:spPr bwMode="auto">
              <a:xfrm rot="10800000">
                <a:off x="7171926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54" name="Freeform 1874"/>
              <p:cNvSpPr>
                <a:spLocks noChangeAspect="1"/>
              </p:cNvSpPr>
              <p:nvPr/>
            </p:nvSpPr>
            <p:spPr bwMode="auto">
              <a:xfrm rot="10800000">
                <a:off x="7206819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55" name="Freeform 1875"/>
              <p:cNvSpPr>
                <a:spLocks noChangeAspect="1"/>
              </p:cNvSpPr>
              <p:nvPr/>
            </p:nvSpPr>
            <p:spPr bwMode="auto">
              <a:xfrm rot="10800000">
                <a:off x="7266525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56" name="Freeform 1876"/>
              <p:cNvSpPr>
                <a:spLocks noChangeAspect="1"/>
              </p:cNvSpPr>
              <p:nvPr/>
            </p:nvSpPr>
            <p:spPr bwMode="auto">
              <a:xfrm rot="10800000">
                <a:off x="7218450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57" name="Oval 1877"/>
              <p:cNvSpPr>
                <a:spLocks noChangeAspect="1" noChangeArrowheads="1"/>
              </p:cNvSpPr>
              <p:nvPr/>
            </p:nvSpPr>
            <p:spPr bwMode="auto">
              <a:xfrm rot="10800000">
                <a:off x="7241713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22" name="Group 1530"/>
            <p:cNvGrpSpPr/>
            <p:nvPr/>
          </p:nvGrpSpPr>
          <p:grpSpPr>
            <a:xfrm>
              <a:off x="7314188" y="-68580"/>
              <a:ext cx="135696" cy="297253"/>
              <a:chOff x="7314188" y="-68580"/>
              <a:chExt cx="135696" cy="297253"/>
            </a:xfrm>
          </p:grpSpPr>
          <p:sp>
            <p:nvSpPr>
              <p:cNvPr id="1146" name="Oval 1879"/>
              <p:cNvSpPr>
                <a:spLocks noChangeAspect="1" noChangeArrowheads="1"/>
              </p:cNvSpPr>
              <p:nvPr/>
            </p:nvSpPr>
            <p:spPr bwMode="auto">
              <a:xfrm>
                <a:off x="7314188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47" name="Oval 1880"/>
              <p:cNvSpPr>
                <a:spLocks noChangeAspect="1" noChangeArrowheads="1"/>
              </p:cNvSpPr>
              <p:nvPr/>
            </p:nvSpPr>
            <p:spPr bwMode="auto">
              <a:xfrm>
                <a:off x="7314188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48" name="Freeform 1881"/>
              <p:cNvSpPr>
                <a:spLocks noChangeAspect="1"/>
              </p:cNvSpPr>
              <p:nvPr/>
            </p:nvSpPr>
            <p:spPr bwMode="auto">
              <a:xfrm>
                <a:off x="7347530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49" name="Freeform 1882"/>
              <p:cNvSpPr>
                <a:spLocks noChangeAspect="1"/>
              </p:cNvSpPr>
              <p:nvPr/>
            </p:nvSpPr>
            <p:spPr bwMode="auto">
              <a:xfrm>
                <a:off x="7351407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50" name="Freeform 1883"/>
              <p:cNvSpPr>
                <a:spLocks noChangeAspect="1"/>
              </p:cNvSpPr>
              <p:nvPr/>
            </p:nvSpPr>
            <p:spPr bwMode="auto">
              <a:xfrm>
                <a:off x="7387852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51" name="Oval 1884"/>
              <p:cNvSpPr>
                <a:spLocks noChangeAspect="1" noChangeArrowheads="1"/>
              </p:cNvSpPr>
              <p:nvPr/>
            </p:nvSpPr>
            <p:spPr bwMode="auto">
              <a:xfrm>
                <a:off x="7335899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23" name="Group 1529"/>
            <p:cNvGrpSpPr/>
            <p:nvPr/>
          </p:nvGrpSpPr>
          <p:grpSpPr>
            <a:xfrm>
              <a:off x="7314188" y="272023"/>
              <a:ext cx="135696" cy="297253"/>
              <a:chOff x="7314188" y="272023"/>
              <a:chExt cx="135696" cy="297253"/>
            </a:xfrm>
          </p:grpSpPr>
          <p:sp>
            <p:nvSpPr>
              <p:cNvPr id="1140" name="Oval 1886"/>
              <p:cNvSpPr>
                <a:spLocks noChangeAspect="1" noChangeArrowheads="1"/>
              </p:cNvSpPr>
              <p:nvPr/>
            </p:nvSpPr>
            <p:spPr bwMode="auto">
              <a:xfrm rot="10800000">
                <a:off x="7314188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41" name="Oval 1887"/>
              <p:cNvSpPr>
                <a:spLocks noChangeAspect="1" noChangeArrowheads="1"/>
              </p:cNvSpPr>
              <p:nvPr/>
            </p:nvSpPr>
            <p:spPr bwMode="auto">
              <a:xfrm rot="10800000">
                <a:off x="7314188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42" name="Freeform 1888"/>
              <p:cNvSpPr>
                <a:spLocks noChangeAspect="1"/>
              </p:cNvSpPr>
              <p:nvPr/>
            </p:nvSpPr>
            <p:spPr bwMode="auto">
              <a:xfrm rot="10800000">
                <a:off x="7349081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43" name="Freeform 1889"/>
              <p:cNvSpPr>
                <a:spLocks noChangeAspect="1"/>
              </p:cNvSpPr>
              <p:nvPr/>
            </p:nvSpPr>
            <p:spPr bwMode="auto">
              <a:xfrm rot="10800000">
                <a:off x="7408787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44" name="Freeform 1890"/>
              <p:cNvSpPr>
                <a:spLocks noChangeAspect="1"/>
              </p:cNvSpPr>
              <p:nvPr/>
            </p:nvSpPr>
            <p:spPr bwMode="auto">
              <a:xfrm rot="10800000">
                <a:off x="7360712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45" name="Oval 1891"/>
              <p:cNvSpPr>
                <a:spLocks noChangeAspect="1" noChangeArrowheads="1"/>
              </p:cNvSpPr>
              <p:nvPr/>
            </p:nvSpPr>
            <p:spPr bwMode="auto">
              <a:xfrm rot="10800000">
                <a:off x="7383975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24" name="Group 1528"/>
            <p:cNvGrpSpPr/>
            <p:nvPr/>
          </p:nvGrpSpPr>
          <p:grpSpPr>
            <a:xfrm>
              <a:off x="7463016" y="-72708"/>
              <a:ext cx="135696" cy="297253"/>
              <a:chOff x="7463016" y="-72708"/>
              <a:chExt cx="135696" cy="297253"/>
            </a:xfrm>
          </p:grpSpPr>
          <p:sp>
            <p:nvSpPr>
              <p:cNvPr id="1134" name="Oval 1893"/>
              <p:cNvSpPr>
                <a:spLocks noChangeAspect="1" noChangeArrowheads="1"/>
              </p:cNvSpPr>
              <p:nvPr/>
            </p:nvSpPr>
            <p:spPr bwMode="auto">
              <a:xfrm>
                <a:off x="7463016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35" name="Oval 1894"/>
              <p:cNvSpPr>
                <a:spLocks noChangeAspect="1" noChangeArrowheads="1"/>
              </p:cNvSpPr>
              <p:nvPr/>
            </p:nvSpPr>
            <p:spPr bwMode="auto">
              <a:xfrm>
                <a:off x="7463016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36" name="Freeform 1895"/>
              <p:cNvSpPr>
                <a:spLocks noChangeAspect="1"/>
              </p:cNvSpPr>
              <p:nvPr/>
            </p:nvSpPr>
            <p:spPr bwMode="auto">
              <a:xfrm>
                <a:off x="7496358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37" name="Freeform 1896"/>
              <p:cNvSpPr>
                <a:spLocks noChangeAspect="1"/>
              </p:cNvSpPr>
              <p:nvPr/>
            </p:nvSpPr>
            <p:spPr bwMode="auto">
              <a:xfrm>
                <a:off x="7500235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38" name="Freeform 1897"/>
              <p:cNvSpPr>
                <a:spLocks noChangeAspect="1"/>
              </p:cNvSpPr>
              <p:nvPr/>
            </p:nvSpPr>
            <p:spPr bwMode="auto">
              <a:xfrm>
                <a:off x="7536680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39" name="Oval 1898"/>
              <p:cNvSpPr>
                <a:spLocks noChangeAspect="1" noChangeArrowheads="1"/>
              </p:cNvSpPr>
              <p:nvPr/>
            </p:nvSpPr>
            <p:spPr bwMode="auto">
              <a:xfrm>
                <a:off x="7484727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25" name="Group 1527"/>
            <p:cNvGrpSpPr/>
            <p:nvPr/>
          </p:nvGrpSpPr>
          <p:grpSpPr>
            <a:xfrm>
              <a:off x="7463016" y="267894"/>
              <a:ext cx="135696" cy="297253"/>
              <a:chOff x="7463016" y="267894"/>
              <a:chExt cx="135696" cy="297253"/>
            </a:xfrm>
          </p:grpSpPr>
          <p:sp>
            <p:nvSpPr>
              <p:cNvPr id="1128" name="Oval 1900"/>
              <p:cNvSpPr>
                <a:spLocks noChangeAspect="1" noChangeArrowheads="1"/>
              </p:cNvSpPr>
              <p:nvPr/>
            </p:nvSpPr>
            <p:spPr bwMode="auto">
              <a:xfrm rot="10800000">
                <a:off x="7463016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29" name="Oval 1901"/>
              <p:cNvSpPr>
                <a:spLocks noChangeAspect="1" noChangeArrowheads="1"/>
              </p:cNvSpPr>
              <p:nvPr/>
            </p:nvSpPr>
            <p:spPr bwMode="auto">
              <a:xfrm rot="10800000">
                <a:off x="7463016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30" name="Freeform 1902"/>
              <p:cNvSpPr>
                <a:spLocks noChangeAspect="1"/>
              </p:cNvSpPr>
              <p:nvPr/>
            </p:nvSpPr>
            <p:spPr bwMode="auto">
              <a:xfrm rot="10800000">
                <a:off x="7497909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31" name="Freeform 1903"/>
              <p:cNvSpPr>
                <a:spLocks noChangeAspect="1"/>
              </p:cNvSpPr>
              <p:nvPr/>
            </p:nvSpPr>
            <p:spPr bwMode="auto">
              <a:xfrm rot="10800000">
                <a:off x="7557615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32" name="Freeform 1904"/>
              <p:cNvSpPr>
                <a:spLocks noChangeAspect="1"/>
              </p:cNvSpPr>
              <p:nvPr/>
            </p:nvSpPr>
            <p:spPr bwMode="auto">
              <a:xfrm rot="10800000">
                <a:off x="7509540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33" name="Oval 1905"/>
              <p:cNvSpPr>
                <a:spLocks noChangeAspect="1" noChangeArrowheads="1"/>
              </p:cNvSpPr>
              <p:nvPr/>
            </p:nvSpPr>
            <p:spPr bwMode="auto">
              <a:xfrm rot="10800000">
                <a:off x="7532803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26" name="Group 1526"/>
            <p:cNvGrpSpPr/>
            <p:nvPr/>
          </p:nvGrpSpPr>
          <p:grpSpPr>
            <a:xfrm>
              <a:off x="7607466" y="-72708"/>
              <a:ext cx="135696" cy="297253"/>
              <a:chOff x="7607466" y="-72708"/>
              <a:chExt cx="135696" cy="297253"/>
            </a:xfrm>
          </p:grpSpPr>
          <p:sp>
            <p:nvSpPr>
              <p:cNvPr id="1122" name="Oval 1907"/>
              <p:cNvSpPr>
                <a:spLocks noChangeAspect="1" noChangeArrowheads="1"/>
              </p:cNvSpPr>
              <p:nvPr/>
            </p:nvSpPr>
            <p:spPr bwMode="auto">
              <a:xfrm>
                <a:off x="7607466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23" name="Oval 1908"/>
              <p:cNvSpPr>
                <a:spLocks noChangeAspect="1" noChangeArrowheads="1"/>
              </p:cNvSpPr>
              <p:nvPr/>
            </p:nvSpPr>
            <p:spPr bwMode="auto">
              <a:xfrm>
                <a:off x="7607466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24" name="Freeform 1909"/>
              <p:cNvSpPr>
                <a:spLocks noChangeAspect="1"/>
              </p:cNvSpPr>
              <p:nvPr/>
            </p:nvSpPr>
            <p:spPr bwMode="auto">
              <a:xfrm>
                <a:off x="7640808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25" name="Freeform 1910"/>
              <p:cNvSpPr>
                <a:spLocks noChangeAspect="1"/>
              </p:cNvSpPr>
              <p:nvPr/>
            </p:nvSpPr>
            <p:spPr bwMode="auto">
              <a:xfrm>
                <a:off x="7644685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26" name="Freeform 1911"/>
              <p:cNvSpPr>
                <a:spLocks noChangeAspect="1"/>
              </p:cNvSpPr>
              <p:nvPr/>
            </p:nvSpPr>
            <p:spPr bwMode="auto">
              <a:xfrm>
                <a:off x="7681130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27" name="Oval 1912"/>
              <p:cNvSpPr>
                <a:spLocks noChangeAspect="1" noChangeArrowheads="1"/>
              </p:cNvSpPr>
              <p:nvPr/>
            </p:nvSpPr>
            <p:spPr bwMode="auto">
              <a:xfrm>
                <a:off x="7629177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27" name="Group 1525"/>
            <p:cNvGrpSpPr/>
            <p:nvPr/>
          </p:nvGrpSpPr>
          <p:grpSpPr>
            <a:xfrm>
              <a:off x="7607466" y="267894"/>
              <a:ext cx="135696" cy="297253"/>
              <a:chOff x="7607466" y="267894"/>
              <a:chExt cx="135696" cy="297253"/>
            </a:xfrm>
          </p:grpSpPr>
          <p:sp>
            <p:nvSpPr>
              <p:cNvPr id="1116" name="Oval 1914"/>
              <p:cNvSpPr>
                <a:spLocks noChangeAspect="1" noChangeArrowheads="1"/>
              </p:cNvSpPr>
              <p:nvPr/>
            </p:nvSpPr>
            <p:spPr bwMode="auto">
              <a:xfrm rot="10800000">
                <a:off x="7607466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17" name="Oval 1915"/>
              <p:cNvSpPr>
                <a:spLocks noChangeAspect="1" noChangeArrowheads="1"/>
              </p:cNvSpPr>
              <p:nvPr/>
            </p:nvSpPr>
            <p:spPr bwMode="auto">
              <a:xfrm rot="10800000">
                <a:off x="7607466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18" name="Freeform 1916"/>
              <p:cNvSpPr>
                <a:spLocks noChangeAspect="1"/>
              </p:cNvSpPr>
              <p:nvPr/>
            </p:nvSpPr>
            <p:spPr bwMode="auto">
              <a:xfrm rot="10800000">
                <a:off x="7642359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19" name="Freeform 1917"/>
              <p:cNvSpPr>
                <a:spLocks noChangeAspect="1"/>
              </p:cNvSpPr>
              <p:nvPr/>
            </p:nvSpPr>
            <p:spPr bwMode="auto">
              <a:xfrm rot="10800000">
                <a:off x="7702065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20" name="Freeform 1918"/>
              <p:cNvSpPr>
                <a:spLocks noChangeAspect="1"/>
              </p:cNvSpPr>
              <p:nvPr/>
            </p:nvSpPr>
            <p:spPr bwMode="auto">
              <a:xfrm rot="10800000">
                <a:off x="7653990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21" name="Oval 1919"/>
              <p:cNvSpPr>
                <a:spLocks noChangeAspect="1" noChangeArrowheads="1"/>
              </p:cNvSpPr>
              <p:nvPr/>
            </p:nvSpPr>
            <p:spPr bwMode="auto">
              <a:xfrm rot="10800000">
                <a:off x="7677253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28" name="Group 1524"/>
            <p:cNvGrpSpPr/>
            <p:nvPr/>
          </p:nvGrpSpPr>
          <p:grpSpPr>
            <a:xfrm>
              <a:off x="7747540" y="-72708"/>
              <a:ext cx="135696" cy="297253"/>
              <a:chOff x="7747540" y="-72708"/>
              <a:chExt cx="135696" cy="297253"/>
            </a:xfrm>
          </p:grpSpPr>
          <p:sp>
            <p:nvSpPr>
              <p:cNvPr id="1110" name="Oval 1921"/>
              <p:cNvSpPr>
                <a:spLocks noChangeAspect="1" noChangeArrowheads="1"/>
              </p:cNvSpPr>
              <p:nvPr/>
            </p:nvSpPr>
            <p:spPr bwMode="auto">
              <a:xfrm>
                <a:off x="7747540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11" name="Oval 1922"/>
              <p:cNvSpPr>
                <a:spLocks noChangeAspect="1" noChangeArrowheads="1"/>
              </p:cNvSpPr>
              <p:nvPr/>
            </p:nvSpPr>
            <p:spPr bwMode="auto">
              <a:xfrm>
                <a:off x="7747540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12" name="Freeform 1923"/>
              <p:cNvSpPr>
                <a:spLocks noChangeAspect="1"/>
              </p:cNvSpPr>
              <p:nvPr/>
            </p:nvSpPr>
            <p:spPr bwMode="auto">
              <a:xfrm>
                <a:off x="7780882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13" name="Freeform 1924"/>
              <p:cNvSpPr>
                <a:spLocks noChangeAspect="1"/>
              </p:cNvSpPr>
              <p:nvPr/>
            </p:nvSpPr>
            <p:spPr bwMode="auto">
              <a:xfrm>
                <a:off x="7784759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14" name="Freeform 1925"/>
              <p:cNvSpPr>
                <a:spLocks noChangeAspect="1"/>
              </p:cNvSpPr>
              <p:nvPr/>
            </p:nvSpPr>
            <p:spPr bwMode="auto">
              <a:xfrm>
                <a:off x="7821204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15" name="Oval 1926"/>
              <p:cNvSpPr>
                <a:spLocks noChangeAspect="1" noChangeArrowheads="1"/>
              </p:cNvSpPr>
              <p:nvPr/>
            </p:nvSpPr>
            <p:spPr bwMode="auto">
              <a:xfrm>
                <a:off x="7769251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29" name="Group 1523"/>
            <p:cNvGrpSpPr/>
            <p:nvPr/>
          </p:nvGrpSpPr>
          <p:grpSpPr>
            <a:xfrm>
              <a:off x="7747540" y="267894"/>
              <a:ext cx="135696" cy="297253"/>
              <a:chOff x="7747540" y="267894"/>
              <a:chExt cx="135696" cy="297253"/>
            </a:xfrm>
          </p:grpSpPr>
          <p:sp>
            <p:nvSpPr>
              <p:cNvPr id="1104" name="Oval 1928"/>
              <p:cNvSpPr>
                <a:spLocks noChangeAspect="1" noChangeArrowheads="1"/>
              </p:cNvSpPr>
              <p:nvPr/>
            </p:nvSpPr>
            <p:spPr bwMode="auto">
              <a:xfrm rot="10800000">
                <a:off x="7747540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05" name="Oval 1929"/>
              <p:cNvSpPr>
                <a:spLocks noChangeAspect="1" noChangeArrowheads="1"/>
              </p:cNvSpPr>
              <p:nvPr/>
            </p:nvSpPr>
            <p:spPr bwMode="auto">
              <a:xfrm rot="10800000">
                <a:off x="7747540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06" name="Freeform 1930"/>
              <p:cNvSpPr>
                <a:spLocks noChangeAspect="1"/>
              </p:cNvSpPr>
              <p:nvPr/>
            </p:nvSpPr>
            <p:spPr bwMode="auto">
              <a:xfrm rot="10800000">
                <a:off x="7782433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07" name="Freeform 1931"/>
              <p:cNvSpPr>
                <a:spLocks noChangeAspect="1"/>
              </p:cNvSpPr>
              <p:nvPr/>
            </p:nvSpPr>
            <p:spPr bwMode="auto">
              <a:xfrm rot="10800000">
                <a:off x="7842139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08" name="Freeform 1932"/>
              <p:cNvSpPr>
                <a:spLocks noChangeAspect="1"/>
              </p:cNvSpPr>
              <p:nvPr/>
            </p:nvSpPr>
            <p:spPr bwMode="auto">
              <a:xfrm rot="10800000">
                <a:off x="7794064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09" name="Oval 1933"/>
              <p:cNvSpPr>
                <a:spLocks noChangeAspect="1" noChangeArrowheads="1"/>
              </p:cNvSpPr>
              <p:nvPr/>
            </p:nvSpPr>
            <p:spPr bwMode="auto">
              <a:xfrm rot="10800000">
                <a:off x="7817327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30" name="Group 1522"/>
            <p:cNvGrpSpPr/>
            <p:nvPr/>
          </p:nvGrpSpPr>
          <p:grpSpPr>
            <a:xfrm>
              <a:off x="7889802" y="-72708"/>
              <a:ext cx="135696" cy="297253"/>
              <a:chOff x="7889802" y="-72708"/>
              <a:chExt cx="135696" cy="297253"/>
            </a:xfrm>
          </p:grpSpPr>
          <p:sp>
            <p:nvSpPr>
              <p:cNvPr id="1098" name="Oval 1935"/>
              <p:cNvSpPr>
                <a:spLocks noChangeAspect="1" noChangeArrowheads="1"/>
              </p:cNvSpPr>
              <p:nvPr/>
            </p:nvSpPr>
            <p:spPr bwMode="auto">
              <a:xfrm>
                <a:off x="7889802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99" name="Oval 1936"/>
              <p:cNvSpPr>
                <a:spLocks noChangeAspect="1" noChangeArrowheads="1"/>
              </p:cNvSpPr>
              <p:nvPr/>
            </p:nvSpPr>
            <p:spPr bwMode="auto">
              <a:xfrm>
                <a:off x="7889802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00" name="Freeform 1937"/>
              <p:cNvSpPr>
                <a:spLocks noChangeAspect="1"/>
              </p:cNvSpPr>
              <p:nvPr/>
            </p:nvSpPr>
            <p:spPr bwMode="auto">
              <a:xfrm>
                <a:off x="7923144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01" name="Freeform 1938"/>
              <p:cNvSpPr>
                <a:spLocks noChangeAspect="1"/>
              </p:cNvSpPr>
              <p:nvPr/>
            </p:nvSpPr>
            <p:spPr bwMode="auto">
              <a:xfrm>
                <a:off x="7927021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02" name="Freeform 1939"/>
              <p:cNvSpPr>
                <a:spLocks noChangeAspect="1"/>
              </p:cNvSpPr>
              <p:nvPr/>
            </p:nvSpPr>
            <p:spPr bwMode="auto">
              <a:xfrm>
                <a:off x="7963466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103" name="Oval 1940"/>
              <p:cNvSpPr>
                <a:spLocks noChangeAspect="1" noChangeArrowheads="1"/>
              </p:cNvSpPr>
              <p:nvPr/>
            </p:nvSpPr>
            <p:spPr bwMode="auto">
              <a:xfrm>
                <a:off x="7911513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631" name="Group 1521"/>
            <p:cNvGrpSpPr/>
            <p:nvPr/>
          </p:nvGrpSpPr>
          <p:grpSpPr>
            <a:xfrm>
              <a:off x="7889802" y="267894"/>
              <a:ext cx="135696" cy="297253"/>
              <a:chOff x="7889802" y="267894"/>
              <a:chExt cx="135696" cy="297253"/>
            </a:xfrm>
          </p:grpSpPr>
          <p:sp>
            <p:nvSpPr>
              <p:cNvPr id="1092" name="Oval 1942"/>
              <p:cNvSpPr>
                <a:spLocks noChangeAspect="1" noChangeArrowheads="1"/>
              </p:cNvSpPr>
              <p:nvPr/>
            </p:nvSpPr>
            <p:spPr bwMode="auto">
              <a:xfrm rot="10800000">
                <a:off x="7889802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93" name="Oval 1943"/>
              <p:cNvSpPr>
                <a:spLocks noChangeAspect="1" noChangeArrowheads="1"/>
              </p:cNvSpPr>
              <p:nvPr/>
            </p:nvSpPr>
            <p:spPr bwMode="auto">
              <a:xfrm rot="10800000">
                <a:off x="7889802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94" name="Freeform 1944"/>
              <p:cNvSpPr>
                <a:spLocks noChangeAspect="1"/>
              </p:cNvSpPr>
              <p:nvPr/>
            </p:nvSpPr>
            <p:spPr bwMode="auto">
              <a:xfrm rot="10800000">
                <a:off x="7924695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95" name="Freeform 1945"/>
              <p:cNvSpPr>
                <a:spLocks noChangeAspect="1"/>
              </p:cNvSpPr>
              <p:nvPr/>
            </p:nvSpPr>
            <p:spPr bwMode="auto">
              <a:xfrm rot="10800000">
                <a:off x="7984401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96" name="Freeform 1946"/>
              <p:cNvSpPr>
                <a:spLocks noChangeAspect="1"/>
              </p:cNvSpPr>
              <p:nvPr/>
            </p:nvSpPr>
            <p:spPr bwMode="auto">
              <a:xfrm rot="10800000">
                <a:off x="7936326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97" name="Oval 1947"/>
              <p:cNvSpPr>
                <a:spLocks noChangeAspect="1" noChangeArrowheads="1"/>
              </p:cNvSpPr>
              <p:nvPr/>
            </p:nvSpPr>
            <p:spPr bwMode="auto">
              <a:xfrm rot="10800000">
                <a:off x="7959589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28" name="Group 1520"/>
            <p:cNvGrpSpPr/>
            <p:nvPr/>
          </p:nvGrpSpPr>
          <p:grpSpPr>
            <a:xfrm>
              <a:off x="8038629" y="-72708"/>
              <a:ext cx="135696" cy="297253"/>
              <a:chOff x="8038629" y="-72708"/>
              <a:chExt cx="135696" cy="297253"/>
            </a:xfrm>
          </p:grpSpPr>
          <p:sp>
            <p:nvSpPr>
              <p:cNvPr id="1086" name="Oval 1949"/>
              <p:cNvSpPr>
                <a:spLocks noChangeAspect="1" noChangeArrowheads="1"/>
              </p:cNvSpPr>
              <p:nvPr/>
            </p:nvSpPr>
            <p:spPr bwMode="auto">
              <a:xfrm>
                <a:off x="8038629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87" name="Oval 1950"/>
              <p:cNvSpPr>
                <a:spLocks noChangeAspect="1" noChangeArrowheads="1"/>
              </p:cNvSpPr>
              <p:nvPr/>
            </p:nvSpPr>
            <p:spPr bwMode="auto">
              <a:xfrm>
                <a:off x="8038629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88" name="Freeform 1951"/>
              <p:cNvSpPr>
                <a:spLocks noChangeAspect="1"/>
              </p:cNvSpPr>
              <p:nvPr/>
            </p:nvSpPr>
            <p:spPr bwMode="auto">
              <a:xfrm>
                <a:off x="8071971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89" name="Freeform 1952"/>
              <p:cNvSpPr>
                <a:spLocks noChangeAspect="1"/>
              </p:cNvSpPr>
              <p:nvPr/>
            </p:nvSpPr>
            <p:spPr bwMode="auto">
              <a:xfrm>
                <a:off x="8075848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90" name="Freeform 1953"/>
              <p:cNvSpPr>
                <a:spLocks noChangeAspect="1"/>
              </p:cNvSpPr>
              <p:nvPr/>
            </p:nvSpPr>
            <p:spPr bwMode="auto">
              <a:xfrm>
                <a:off x="8112293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91" name="Oval 1954"/>
              <p:cNvSpPr>
                <a:spLocks noChangeAspect="1" noChangeArrowheads="1"/>
              </p:cNvSpPr>
              <p:nvPr/>
            </p:nvSpPr>
            <p:spPr bwMode="auto">
              <a:xfrm>
                <a:off x="8060340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29" name="Group 1519"/>
            <p:cNvGrpSpPr/>
            <p:nvPr/>
          </p:nvGrpSpPr>
          <p:grpSpPr>
            <a:xfrm>
              <a:off x="8038629" y="267894"/>
              <a:ext cx="135696" cy="297253"/>
              <a:chOff x="8038629" y="267894"/>
              <a:chExt cx="135696" cy="297253"/>
            </a:xfrm>
          </p:grpSpPr>
          <p:sp>
            <p:nvSpPr>
              <p:cNvPr id="1080" name="Oval 1956"/>
              <p:cNvSpPr>
                <a:spLocks noChangeAspect="1" noChangeArrowheads="1"/>
              </p:cNvSpPr>
              <p:nvPr/>
            </p:nvSpPr>
            <p:spPr bwMode="auto">
              <a:xfrm rot="10800000">
                <a:off x="8038629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81" name="Oval 1957"/>
              <p:cNvSpPr>
                <a:spLocks noChangeAspect="1" noChangeArrowheads="1"/>
              </p:cNvSpPr>
              <p:nvPr/>
            </p:nvSpPr>
            <p:spPr bwMode="auto">
              <a:xfrm rot="10800000">
                <a:off x="8038629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82" name="Freeform 1958"/>
              <p:cNvSpPr>
                <a:spLocks noChangeAspect="1"/>
              </p:cNvSpPr>
              <p:nvPr/>
            </p:nvSpPr>
            <p:spPr bwMode="auto">
              <a:xfrm rot="10800000">
                <a:off x="8073522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83" name="Freeform 1959"/>
              <p:cNvSpPr>
                <a:spLocks noChangeAspect="1"/>
              </p:cNvSpPr>
              <p:nvPr/>
            </p:nvSpPr>
            <p:spPr bwMode="auto">
              <a:xfrm rot="10800000">
                <a:off x="8133228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84" name="Freeform 1960"/>
              <p:cNvSpPr>
                <a:spLocks noChangeAspect="1"/>
              </p:cNvSpPr>
              <p:nvPr/>
            </p:nvSpPr>
            <p:spPr bwMode="auto">
              <a:xfrm rot="10800000">
                <a:off x="8085153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85" name="Oval 1961"/>
              <p:cNvSpPr>
                <a:spLocks noChangeAspect="1" noChangeArrowheads="1"/>
              </p:cNvSpPr>
              <p:nvPr/>
            </p:nvSpPr>
            <p:spPr bwMode="auto">
              <a:xfrm rot="10800000">
                <a:off x="8108416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30" name="Group 1518"/>
            <p:cNvGrpSpPr/>
            <p:nvPr/>
          </p:nvGrpSpPr>
          <p:grpSpPr>
            <a:xfrm>
              <a:off x="8183080" y="-72708"/>
              <a:ext cx="135696" cy="297253"/>
              <a:chOff x="8183080" y="-72708"/>
              <a:chExt cx="135696" cy="297253"/>
            </a:xfrm>
          </p:grpSpPr>
          <p:sp>
            <p:nvSpPr>
              <p:cNvPr id="1074" name="Oval 1963"/>
              <p:cNvSpPr>
                <a:spLocks noChangeAspect="1" noChangeArrowheads="1"/>
              </p:cNvSpPr>
              <p:nvPr/>
            </p:nvSpPr>
            <p:spPr bwMode="auto">
              <a:xfrm>
                <a:off x="8183080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75" name="Oval 1964"/>
              <p:cNvSpPr>
                <a:spLocks noChangeAspect="1" noChangeArrowheads="1"/>
              </p:cNvSpPr>
              <p:nvPr/>
            </p:nvSpPr>
            <p:spPr bwMode="auto">
              <a:xfrm>
                <a:off x="8183080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76" name="Freeform 1965"/>
              <p:cNvSpPr>
                <a:spLocks noChangeAspect="1"/>
              </p:cNvSpPr>
              <p:nvPr/>
            </p:nvSpPr>
            <p:spPr bwMode="auto">
              <a:xfrm>
                <a:off x="8216422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77" name="Freeform 1966"/>
              <p:cNvSpPr>
                <a:spLocks noChangeAspect="1"/>
              </p:cNvSpPr>
              <p:nvPr/>
            </p:nvSpPr>
            <p:spPr bwMode="auto">
              <a:xfrm>
                <a:off x="8220299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78" name="Freeform 1967"/>
              <p:cNvSpPr>
                <a:spLocks noChangeAspect="1"/>
              </p:cNvSpPr>
              <p:nvPr/>
            </p:nvSpPr>
            <p:spPr bwMode="auto">
              <a:xfrm>
                <a:off x="8256744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79" name="Oval 1968"/>
              <p:cNvSpPr>
                <a:spLocks noChangeAspect="1" noChangeArrowheads="1"/>
              </p:cNvSpPr>
              <p:nvPr/>
            </p:nvSpPr>
            <p:spPr bwMode="auto">
              <a:xfrm>
                <a:off x="8204791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31" name="Group 1517"/>
            <p:cNvGrpSpPr/>
            <p:nvPr/>
          </p:nvGrpSpPr>
          <p:grpSpPr>
            <a:xfrm>
              <a:off x="8183080" y="267894"/>
              <a:ext cx="135696" cy="297253"/>
              <a:chOff x="8183080" y="267894"/>
              <a:chExt cx="135696" cy="297253"/>
            </a:xfrm>
          </p:grpSpPr>
          <p:sp>
            <p:nvSpPr>
              <p:cNvPr id="1068" name="Oval 1970"/>
              <p:cNvSpPr>
                <a:spLocks noChangeAspect="1" noChangeArrowheads="1"/>
              </p:cNvSpPr>
              <p:nvPr/>
            </p:nvSpPr>
            <p:spPr bwMode="auto">
              <a:xfrm rot="10800000">
                <a:off x="8183080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69" name="Oval 1971"/>
              <p:cNvSpPr>
                <a:spLocks noChangeAspect="1" noChangeArrowheads="1"/>
              </p:cNvSpPr>
              <p:nvPr/>
            </p:nvSpPr>
            <p:spPr bwMode="auto">
              <a:xfrm rot="10800000">
                <a:off x="8183080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70" name="Freeform 1972"/>
              <p:cNvSpPr>
                <a:spLocks noChangeAspect="1"/>
              </p:cNvSpPr>
              <p:nvPr/>
            </p:nvSpPr>
            <p:spPr bwMode="auto">
              <a:xfrm rot="10800000">
                <a:off x="8217973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71" name="Freeform 1973"/>
              <p:cNvSpPr>
                <a:spLocks noChangeAspect="1"/>
              </p:cNvSpPr>
              <p:nvPr/>
            </p:nvSpPr>
            <p:spPr bwMode="auto">
              <a:xfrm rot="10800000">
                <a:off x="8277679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72" name="Freeform 1974"/>
              <p:cNvSpPr>
                <a:spLocks noChangeAspect="1"/>
              </p:cNvSpPr>
              <p:nvPr/>
            </p:nvSpPr>
            <p:spPr bwMode="auto">
              <a:xfrm rot="10800000">
                <a:off x="8229604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73" name="Oval 1975"/>
              <p:cNvSpPr>
                <a:spLocks noChangeAspect="1" noChangeArrowheads="1"/>
              </p:cNvSpPr>
              <p:nvPr/>
            </p:nvSpPr>
            <p:spPr bwMode="auto">
              <a:xfrm rot="10800000">
                <a:off x="8252867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32" name="Group 1516"/>
            <p:cNvGrpSpPr/>
            <p:nvPr/>
          </p:nvGrpSpPr>
          <p:grpSpPr>
            <a:xfrm>
              <a:off x="8323153" y="-72708"/>
              <a:ext cx="135696" cy="297253"/>
              <a:chOff x="8323153" y="-72708"/>
              <a:chExt cx="135696" cy="297253"/>
            </a:xfrm>
          </p:grpSpPr>
          <p:sp>
            <p:nvSpPr>
              <p:cNvPr id="1062" name="Oval 1977"/>
              <p:cNvSpPr>
                <a:spLocks noChangeAspect="1" noChangeArrowheads="1"/>
              </p:cNvSpPr>
              <p:nvPr/>
            </p:nvSpPr>
            <p:spPr bwMode="auto">
              <a:xfrm>
                <a:off x="8323153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63" name="Oval 1978"/>
              <p:cNvSpPr>
                <a:spLocks noChangeAspect="1" noChangeArrowheads="1"/>
              </p:cNvSpPr>
              <p:nvPr/>
            </p:nvSpPr>
            <p:spPr bwMode="auto">
              <a:xfrm>
                <a:off x="8323153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64" name="Freeform 1979"/>
              <p:cNvSpPr>
                <a:spLocks noChangeAspect="1"/>
              </p:cNvSpPr>
              <p:nvPr/>
            </p:nvSpPr>
            <p:spPr bwMode="auto">
              <a:xfrm>
                <a:off x="8356495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65" name="Freeform 1980"/>
              <p:cNvSpPr>
                <a:spLocks noChangeAspect="1"/>
              </p:cNvSpPr>
              <p:nvPr/>
            </p:nvSpPr>
            <p:spPr bwMode="auto">
              <a:xfrm>
                <a:off x="8360372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66" name="Freeform 1981"/>
              <p:cNvSpPr>
                <a:spLocks noChangeAspect="1"/>
              </p:cNvSpPr>
              <p:nvPr/>
            </p:nvSpPr>
            <p:spPr bwMode="auto">
              <a:xfrm>
                <a:off x="8396817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67" name="Oval 1982"/>
              <p:cNvSpPr>
                <a:spLocks noChangeAspect="1" noChangeArrowheads="1"/>
              </p:cNvSpPr>
              <p:nvPr/>
            </p:nvSpPr>
            <p:spPr bwMode="auto">
              <a:xfrm>
                <a:off x="8344864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33" name="Group 1515"/>
            <p:cNvGrpSpPr/>
            <p:nvPr/>
          </p:nvGrpSpPr>
          <p:grpSpPr>
            <a:xfrm>
              <a:off x="8323153" y="267894"/>
              <a:ext cx="135696" cy="297253"/>
              <a:chOff x="8323153" y="267894"/>
              <a:chExt cx="135696" cy="297253"/>
            </a:xfrm>
          </p:grpSpPr>
          <p:sp>
            <p:nvSpPr>
              <p:cNvPr id="1056" name="Oval 1984"/>
              <p:cNvSpPr>
                <a:spLocks noChangeAspect="1" noChangeArrowheads="1"/>
              </p:cNvSpPr>
              <p:nvPr/>
            </p:nvSpPr>
            <p:spPr bwMode="auto">
              <a:xfrm rot="10800000">
                <a:off x="8323153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57" name="Oval 1985"/>
              <p:cNvSpPr>
                <a:spLocks noChangeAspect="1" noChangeArrowheads="1"/>
              </p:cNvSpPr>
              <p:nvPr/>
            </p:nvSpPr>
            <p:spPr bwMode="auto">
              <a:xfrm rot="10800000">
                <a:off x="8323153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58" name="Freeform 1986"/>
              <p:cNvSpPr>
                <a:spLocks noChangeAspect="1"/>
              </p:cNvSpPr>
              <p:nvPr/>
            </p:nvSpPr>
            <p:spPr bwMode="auto">
              <a:xfrm rot="10800000">
                <a:off x="8358046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59" name="Freeform 1987"/>
              <p:cNvSpPr>
                <a:spLocks noChangeAspect="1"/>
              </p:cNvSpPr>
              <p:nvPr/>
            </p:nvSpPr>
            <p:spPr bwMode="auto">
              <a:xfrm rot="10800000">
                <a:off x="8417752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60" name="Freeform 1988"/>
              <p:cNvSpPr>
                <a:spLocks noChangeAspect="1"/>
              </p:cNvSpPr>
              <p:nvPr/>
            </p:nvSpPr>
            <p:spPr bwMode="auto">
              <a:xfrm rot="10800000">
                <a:off x="8369677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61" name="Oval 1989"/>
              <p:cNvSpPr>
                <a:spLocks noChangeAspect="1" noChangeArrowheads="1"/>
              </p:cNvSpPr>
              <p:nvPr/>
            </p:nvSpPr>
            <p:spPr bwMode="auto">
              <a:xfrm rot="10800000">
                <a:off x="8392940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34" name="Group 1514"/>
            <p:cNvGrpSpPr/>
            <p:nvPr/>
          </p:nvGrpSpPr>
          <p:grpSpPr>
            <a:xfrm>
              <a:off x="8465415" y="-72708"/>
              <a:ext cx="135696" cy="297253"/>
              <a:chOff x="8465415" y="-72708"/>
              <a:chExt cx="135696" cy="297253"/>
            </a:xfrm>
          </p:grpSpPr>
          <p:sp>
            <p:nvSpPr>
              <p:cNvPr id="1050" name="Oval 1991"/>
              <p:cNvSpPr>
                <a:spLocks noChangeAspect="1" noChangeArrowheads="1"/>
              </p:cNvSpPr>
              <p:nvPr/>
            </p:nvSpPr>
            <p:spPr bwMode="auto">
              <a:xfrm>
                <a:off x="8465415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51" name="Oval 1992"/>
              <p:cNvSpPr>
                <a:spLocks noChangeAspect="1" noChangeArrowheads="1"/>
              </p:cNvSpPr>
              <p:nvPr/>
            </p:nvSpPr>
            <p:spPr bwMode="auto">
              <a:xfrm>
                <a:off x="8465415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52" name="Freeform 1993"/>
              <p:cNvSpPr>
                <a:spLocks noChangeAspect="1"/>
              </p:cNvSpPr>
              <p:nvPr/>
            </p:nvSpPr>
            <p:spPr bwMode="auto">
              <a:xfrm>
                <a:off x="8498757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53" name="Freeform 1994"/>
              <p:cNvSpPr>
                <a:spLocks noChangeAspect="1"/>
              </p:cNvSpPr>
              <p:nvPr/>
            </p:nvSpPr>
            <p:spPr bwMode="auto">
              <a:xfrm>
                <a:off x="8502634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54" name="Freeform 1995"/>
              <p:cNvSpPr>
                <a:spLocks noChangeAspect="1"/>
              </p:cNvSpPr>
              <p:nvPr/>
            </p:nvSpPr>
            <p:spPr bwMode="auto">
              <a:xfrm>
                <a:off x="8539079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55" name="Oval 1996"/>
              <p:cNvSpPr>
                <a:spLocks noChangeAspect="1" noChangeArrowheads="1"/>
              </p:cNvSpPr>
              <p:nvPr/>
            </p:nvSpPr>
            <p:spPr bwMode="auto">
              <a:xfrm>
                <a:off x="8487126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35" name="Group 1513"/>
            <p:cNvGrpSpPr/>
            <p:nvPr/>
          </p:nvGrpSpPr>
          <p:grpSpPr>
            <a:xfrm>
              <a:off x="8465415" y="267894"/>
              <a:ext cx="135696" cy="297253"/>
              <a:chOff x="8465415" y="267894"/>
              <a:chExt cx="135696" cy="297253"/>
            </a:xfrm>
          </p:grpSpPr>
          <p:sp>
            <p:nvSpPr>
              <p:cNvPr id="1044" name="Oval 1998"/>
              <p:cNvSpPr>
                <a:spLocks noChangeAspect="1" noChangeArrowheads="1"/>
              </p:cNvSpPr>
              <p:nvPr/>
            </p:nvSpPr>
            <p:spPr bwMode="auto">
              <a:xfrm rot="10800000">
                <a:off x="8465415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45" name="Oval 1999"/>
              <p:cNvSpPr>
                <a:spLocks noChangeAspect="1" noChangeArrowheads="1"/>
              </p:cNvSpPr>
              <p:nvPr/>
            </p:nvSpPr>
            <p:spPr bwMode="auto">
              <a:xfrm rot="10800000">
                <a:off x="8465415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46" name="Freeform 2000"/>
              <p:cNvSpPr>
                <a:spLocks noChangeAspect="1"/>
              </p:cNvSpPr>
              <p:nvPr/>
            </p:nvSpPr>
            <p:spPr bwMode="auto">
              <a:xfrm rot="10800000">
                <a:off x="8500308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47" name="Freeform 2001"/>
              <p:cNvSpPr>
                <a:spLocks noChangeAspect="1"/>
              </p:cNvSpPr>
              <p:nvPr/>
            </p:nvSpPr>
            <p:spPr bwMode="auto">
              <a:xfrm rot="10800000">
                <a:off x="8560014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48" name="Freeform 2002"/>
              <p:cNvSpPr>
                <a:spLocks noChangeAspect="1"/>
              </p:cNvSpPr>
              <p:nvPr/>
            </p:nvSpPr>
            <p:spPr bwMode="auto">
              <a:xfrm rot="10800000">
                <a:off x="8511939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49" name="Oval 2003"/>
              <p:cNvSpPr>
                <a:spLocks noChangeAspect="1" noChangeArrowheads="1"/>
              </p:cNvSpPr>
              <p:nvPr/>
            </p:nvSpPr>
            <p:spPr bwMode="auto">
              <a:xfrm rot="10800000">
                <a:off x="8535202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36" name="Group 1512"/>
            <p:cNvGrpSpPr/>
            <p:nvPr/>
          </p:nvGrpSpPr>
          <p:grpSpPr>
            <a:xfrm>
              <a:off x="8614243" y="-76837"/>
              <a:ext cx="135696" cy="297253"/>
              <a:chOff x="8614243" y="-76837"/>
              <a:chExt cx="135696" cy="297253"/>
            </a:xfrm>
          </p:grpSpPr>
          <p:sp>
            <p:nvSpPr>
              <p:cNvPr id="1038" name="Oval 2005"/>
              <p:cNvSpPr>
                <a:spLocks noChangeAspect="1" noChangeArrowheads="1"/>
              </p:cNvSpPr>
              <p:nvPr/>
            </p:nvSpPr>
            <p:spPr bwMode="auto">
              <a:xfrm>
                <a:off x="8614243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39" name="Oval 2006"/>
              <p:cNvSpPr>
                <a:spLocks noChangeAspect="1" noChangeArrowheads="1"/>
              </p:cNvSpPr>
              <p:nvPr/>
            </p:nvSpPr>
            <p:spPr bwMode="auto">
              <a:xfrm>
                <a:off x="8614243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40" name="Freeform 2007"/>
              <p:cNvSpPr>
                <a:spLocks noChangeAspect="1"/>
              </p:cNvSpPr>
              <p:nvPr/>
            </p:nvSpPr>
            <p:spPr bwMode="auto">
              <a:xfrm>
                <a:off x="8647585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41" name="Freeform 2008"/>
              <p:cNvSpPr>
                <a:spLocks noChangeAspect="1"/>
              </p:cNvSpPr>
              <p:nvPr/>
            </p:nvSpPr>
            <p:spPr bwMode="auto">
              <a:xfrm>
                <a:off x="8651462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42" name="Freeform 2009"/>
              <p:cNvSpPr>
                <a:spLocks noChangeAspect="1"/>
              </p:cNvSpPr>
              <p:nvPr/>
            </p:nvSpPr>
            <p:spPr bwMode="auto">
              <a:xfrm>
                <a:off x="8687907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43" name="Oval 2010"/>
              <p:cNvSpPr>
                <a:spLocks noChangeAspect="1" noChangeArrowheads="1"/>
              </p:cNvSpPr>
              <p:nvPr/>
            </p:nvSpPr>
            <p:spPr bwMode="auto">
              <a:xfrm>
                <a:off x="8635954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37" name="Group 1511"/>
            <p:cNvGrpSpPr/>
            <p:nvPr/>
          </p:nvGrpSpPr>
          <p:grpSpPr>
            <a:xfrm>
              <a:off x="8614243" y="263766"/>
              <a:ext cx="135696" cy="297253"/>
              <a:chOff x="8614243" y="263766"/>
              <a:chExt cx="135696" cy="297253"/>
            </a:xfrm>
          </p:grpSpPr>
          <p:sp>
            <p:nvSpPr>
              <p:cNvPr id="1032" name="Oval 2012"/>
              <p:cNvSpPr>
                <a:spLocks noChangeAspect="1" noChangeArrowheads="1"/>
              </p:cNvSpPr>
              <p:nvPr/>
            </p:nvSpPr>
            <p:spPr bwMode="auto">
              <a:xfrm rot="10800000">
                <a:off x="8614243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33" name="Oval 2013"/>
              <p:cNvSpPr>
                <a:spLocks noChangeAspect="1" noChangeArrowheads="1"/>
              </p:cNvSpPr>
              <p:nvPr/>
            </p:nvSpPr>
            <p:spPr bwMode="auto">
              <a:xfrm rot="10800000">
                <a:off x="8614243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34" name="Freeform 2014"/>
              <p:cNvSpPr>
                <a:spLocks noChangeAspect="1"/>
              </p:cNvSpPr>
              <p:nvPr/>
            </p:nvSpPr>
            <p:spPr bwMode="auto">
              <a:xfrm rot="10800000">
                <a:off x="8649136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35" name="Freeform 2015"/>
              <p:cNvSpPr>
                <a:spLocks noChangeAspect="1"/>
              </p:cNvSpPr>
              <p:nvPr/>
            </p:nvSpPr>
            <p:spPr bwMode="auto">
              <a:xfrm rot="10800000">
                <a:off x="8708842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36" name="Freeform 2016"/>
              <p:cNvSpPr>
                <a:spLocks noChangeAspect="1"/>
              </p:cNvSpPr>
              <p:nvPr/>
            </p:nvSpPr>
            <p:spPr bwMode="auto">
              <a:xfrm rot="10800000">
                <a:off x="8660767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37" name="Oval 2017"/>
              <p:cNvSpPr>
                <a:spLocks noChangeAspect="1" noChangeArrowheads="1"/>
              </p:cNvSpPr>
              <p:nvPr/>
            </p:nvSpPr>
            <p:spPr bwMode="auto">
              <a:xfrm rot="10800000">
                <a:off x="8684030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38" name="Group 1510"/>
            <p:cNvGrpSpPr/>
            <p:nvPr/>
          </p:nvGrpSpPr>
          <p:grpSpPr>
            <a:xfrm>
              <a:off x="8758694" y="-76837"/>
              <a:ext cx="135696" cy="297253"/>
              <a:chOff x="8758694" y="-76837"/>
              <a:chExt cx="135696" cy="297253"/>
            </a:xfrm>
          </p:grpSpPr>
          <p:sp>
            <p:nvSpPr>
              <p:cNvPr id="1026" name="Oval 2019"/>
              <p:cNvSpPr>
                <a:spLocks noChangeAspect="1" noChangeArrowheads="1"/>
              </p:cNvSpPr>
              <p:nvPr/>
            </p:nvSpPr>
            <p:spPr bwMode="auto">
              <a:xfrm>
                <a:off x="8758694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27" name="Oval 2020"/>
              <p:cNvSpPr>
                <a:spLocks noChangeAspect="1" noChangeArrowheads="1"/>
              </p:cNvSpPr>
              <p:nvPr/>
            </p:nvSpPr>
            <p:spPr bwMode="auto">
              <a:xfrm>
                <a:off x="8758694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28" name="Freeform 2021"/>
              <p:cNvSpPr>
                <a:spLocks noChangeAspect="1"/>
              </p:cNvSpPr>
              <p:nvPr/>
            </p:nvSpPr>
            <p:spPr bwMode="auto">
              <a:xfrm>
                <a:off x="8792036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29" name="Freeform 2022"/>
              <p:cNvSpPr>
                <a:spLocks noChangeAspect="1"/>
              </p:cNvSpPr>
              <p:nvPr/>
            </p:nvSpPr>
            <p:spPr bwMode="auto">
              <a:xfrm>
                <a:off x="8795913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30" name="Freeform 2023"/>
              <p:cNvSpPr>
                <a:spLocks noChangeAspect="1"/>
              </p:cNvSpPr>
              <p:nvPr/>
            </p:nvSpPr>
            <p:spPr bwMode="auto">
              <a:xfrm>
                <a:off x="8832358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31" name="Oval 2024"/>
              <p:cNvSpPr>
                <a:spLocks noChangeAspect="1" noChangeArrowheads="1"/>
              </p:cNvSpPr>
              <p:nvPr/>
            </p:nvSpPr>
            <p:spPr bwMode="auto">
              <a:xfrm>
                <a:off x="8780405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39" name="Group 1509"/>
            <p:cNvGrpSpPr/>
            <p:nvPr/>
          </p:nvGrpSpPr>
          <p:grpSpPr>
            <a:xfrm>
              <a:off x="8758694" y="263766"/>
              <a:ext cx="135696" cy="297253"/>
              <a:chOff x="8758694" y="263766"/>
              <a:chExt cx="135696" cy="297253"/>
            </a:xfrm>
          </p:grpSpPr>
          <p:sp>
            <p:nvSpPr>
              <p:cNvPr id="1020" name="Oval 2026"/>
              <p:cNvSpPr>
                <a:spLocks noChangeAspect="1" noChangeArrowheads="1"/>
              </p:cNvSpPr>
              <p:nvPr/>
            </p:nvSpPr>
            <p:spPr bwMode="auto">
              <a:xfrm rot="10800000">
                <a:off x="8758694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21" name="Oval 2027"/>
              <p:cNvSpPr>
                <a:spLocks noChangeAspect="1" noChangeArrowheads="1"/>
              </p:cNvSpPr>
              <p:nvPr/>
            </p:nvSpPr>
            <p:spPr bwMode="auto">
              <a:xfrm rot="10800000">
                <a:off x="8758694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22" name="Freeform 2028"/>
              <p:cNvSpPr>
                <a:spLocks noChangeAspect="1"/>
              </p:cNvSpPr>
              <p:nvPr/>
            </p:nvSpPr>
            <p:spPr bwMode="auto">
              <a:xfrm rot="10800000">
                <a:off x="8793587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23" name="Freeform 2029"/>
              <p:cNvSpPr>
                <a:spLocks noChangeAspect="1"/>
              </p:cNvSpPr>
              <p:nvPr/>
            </p:nvSpPr>
            <p:spPr bwMode="auto">
              <a:xfrm rot="10800000">
                <a:off x="8853293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24" name="Freeform 2030"/>
              <p:cNvSpPr>
                <a:spLocks noChangeAspect="1"/>
              </p:cNvSpPr>
              <p:nvPr/>
            </p:nvSpPr>
            <p:spPr bwMode="auto">
              <a:xfrm rot="10800000">
                <a:off x="8805218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25" name="Oval 2031"/>
              <p:cNvSpPr>
                <a:spLocks noChangeAspect="1" noChangeArrowheads="1"/>
              </p:cNvSpPr>
              <p:nvPr/>
            </p:nvSpPr>
            <p:spPr bwMode="auto">
              <a:xfrm rot="10800000">
                <a:off x="8828481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40" name="Group 1508"/>
            <p:cNvGrpSpPr/>
            <p:nvPr/>
          </p:nvGrpSpPr>
          <p:grpSpPr>
            <a:xfrm>
              <a:off x="8898767" y="-76837"/>
              <a:ext cx="135696" cy="297253"/>
              <a:chOff x="8898767" y="-76837"/>
              <a:chExt cx="135696" cy="297253"/>
            </a:xfrm>
          </p:grpSpPr>
          <p:sp>
            <p:nvSpPr>
              <p:cNvPr id="1014" name="Oval 2033"/>
              <p:cNvSpPr>
                <a:spLocks noChangeAspect="1" noChangeArrowheads="1"/>
              </p:cNvSpPr>
              <p:nvPr/>
            </p:nvSpPr>
            <p:spPr bwMode="auto">
              <a:xfrm>
                <a:off x="8898767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15" name="Oval 2034"/>
              <p:cNvSpPr>
                <a:spLocks noChangeAspect="1" noChangeArrowheads="1"/>
              </p:cNvSpPr>
              <p:nvPr/>
            </p:nvSpPr>
            <p:spPr bwMode="auto">
              <a:xfrm>
                <a:off x="8898767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16" name="Freeform 2035"/>
              <p:cNvSpPr>
                <a:spLocks noChangeAspect="1"/>
              </p:cNvSpPr>
              <p:nvPr/>
            </p:nvSpPr>
            <p:spPr bwMode="auto">
              <a:xfrm>
                <a:off x="8932109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17" name="Freeform 2036"/>
              <p:cNvSpPr>
                <a:spLocks noChangeAspect="1"/>
              </p:cNvSpPr>
              <p:nvPr/>
            </p:nvSpPr>
            <p:spPr bwMode="auto">
              <a:xfrm>
                <a:off x="8935986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18" name="Freeform 2037"/>
              <p:cNvSpPr>
                <a:spLocks noChangeAspect="1"/>
              </p:cNvSpPr>
              <p:nvPr/>
            </p:nvSpPr>
            <p:spPr bwMode="auto">
              <a:xfrm>
                <a:off x="8972431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19" name="Oval 2038"/>
              <p:cNvSpPr>
                <a:spLocks noChangeAspect="1" noChangeArrowheads="1"/>
              </p:cNvSpPr>
              <p:nvPr/>
            </p:nvSpPr>
            <p:spPr bwMode="auto">
              <a:xfrm>
                <a:off x="8920478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41" name="Group 1507"/>
            <p:cNvGrpSpPr/>
            <p:nvPr/>
          </p:nvGrpSpPr>
          <p:grpSpPr>
            <a:xfrm>
              <a:off x="8898767" y="263766"/>
              <a:ext cx="135696" cy="297253"/>
              <a:chOff x="8898767" y="263766"/>
              <a:chExt cx="135696" cy="297253"/>
            </a:xfrm>
          </p:grpSpPr>
          <p:sp>
            <p:nvSpPr>
              <p:cNvPr id="1008" name="Oval 2040"/>
              <p:cNvSpPr>
                <a:spLocks noChangeAspect="1" noChangeArrowheads="1"/>
              </p:cNvSpPr>
              <p:nvPr/>
            </p:nvSpPr>
            <p:spPr bwMode="auto">
              <a:xfrm rot="10800000">
                <a:off x="8898767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09" name="Oval 2041"/>
              <p:cNvSpPr>
                <a:spLocks noChangeAspect="1" noChangeArrowheads="1"/>
              </p:cNvSpPr>
              <p:nvPr/>
            </p:nvSpPr>
            <p:spPr bwMode="auto">
              <a:xfrm rot="10800000">
                <a:off x="8898767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10" name="Freeform 2042"/>
              <p:cNvSpPr>
                <a:spLocks noChangeAspect="1"/>
              </p:cNvSpPr>
              <p:nvPr/>
            </p:nvSpPr>
            <p:spPr bwMode="auto">
              <a:xfrm rot="10800000">
                <a:off x="8933660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11" name="Freeform 2043"/>
              <p:cNvSpPr>
                <a:spLocks noChangeAspect="1"/>
              </p:cNvSpPr>
              <p:nvPr/>
            </p:nvSpPr>
            <p:spPr bwMode="auto">
              <a:xfrm rot="10800000">
                <a:off x="8993366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12" name="Freeform 2044"/>
              <p:cNvSpPr>
                <a:spLocks noChangeAspect="1"/>
              </p:cNvSpPr>
              <p:nvPr/>
            </p:nvSpPr>
            <p:spPr bwMode="auto">
              <a:xfrm rot="10800000">
                <a:off x="8945291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13" name="Oval 2045"/>
              <p:cNvSpPr>
                <a:spLocks noChangeAspect="1" noChangeArrowheads="1"/>
              </p:cNvSpPr>
              <p:nvPr/>
            </p:nvSpPr>
            <p:spPr bwMode="auto">
              <a:xfrm rot="10800000">
                <a:off x="8968554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42" name="Group 1506"/>
            <p:cNvGrpSpPr/>
            <p:nvPr/>
          </p:nvGrpSpPr>
          <p:grpSpPr>
            <a:xfrm>
              <a:off x="9041029" y="-76837"/>
              <a:ext cx="135696" cy="297253"/>
              <a:chOff x="9041029" y="-76837"/>
              <a:chExt cx="135696" cy="297253"/>
            </a:xfrm>
          </p:grpSpPr>
          <p:sp>
            <p:nvSpPr>
              <p:cNvPr id="1002" name="Oval 2047"/>
              <p:cNvSpPr>
                <a:spLocks noChangeAspect="1" noChangeArrowheads="1"/>
              </p:cNvSpPr>
              <p:nvPr/>
            </p:nvSpPr>
            <p:spPr bwMode="auto">
              <a:xfrm>
                <a:off x="9041029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03" name="Oval 2048"/>
              <p:cNvSpPr>
                <a:spLocks noChangeAspect="1" noChangeArrowheads="1"/>
              </p:cNvSpPr>
              <p:nvPr/>
            </p:nvSpPr>
            <p:spPr bwMode="auto">
              <a:xfrm>
                <a:off x="9041029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04" name="Freeform 2049"/>
              <p:cNvSpPr>
                <a:spLocks noChangeAspect="1"/>
              </p:cNvSpPr>
              <p:nvPr/>
            </p:nvSpPr>
            <p:spPr bwMode="auto">
              <a:xfrm>
                <a:off x="9074371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05" name="Freeform 2050"/>
              <p:cNvSpPr>
                <a:spLocks noChangeAspect="1"/>
              </p:cNvSpPr>
              <p:nvPr/>
            </p:nvSpPr>
            <p:spPr bwMode="auto">
              <a:xfrm>
                <a:off x="9078248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06" name="Freeform 2051"/>
              <p:cNvSpPr>
                <a:spLocks noChangeAspect="1"/>
              </p:cNvSpPr>
              <p:nvPr/>
            </p:nvSpPr>
            <p:spPr bwMode="auto">
              <a:xfrm>
                <a:off x="9114693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07" name="Oval 2052"/>
              <p:cNvSpPr>
                <a:spLocks noChangeAspect="1" noChangeArrowheads="1"/>
              </p:cNvSpPr>
              <p:nvPr/>
            </p:nvSpPr>
            <p:spPr bwMode="auto">
              <a:xfrm>
                <a:off x="9062740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43" name="Group 1505"/>
            <p:cNvGrpSpPr/>
            <p:nvPr/>
          </p:nvGrpSpPr>
          <p:grpSpPr>
            <a:xfrm>
              <a:off x="9041029" y="263766"/>
              <a:ext cx="135696" cy="297253"/>
              <a:chOff x="9041029" y="263766"/>
              <a:chExt cx="135696" cy="297253"/>
            </a:xfrm>
          </p:grpSpPr>
          <p:sp>
            <p:nvSpPr>
              <p:cNvPr id="996" name="Oval 2054"/>
              <p:cNvSpPr>
                <a:spLocks noChangeAspect="1" noChangeArrowheads="1"/>
              </p:cNvSpPr>
              <p:nvPr/>
            </p:nvSpPr>
            <p:spPr bwMode="auto">
              <a:xfrm rot="10800000">
                <a:off x="9041029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97" name="Oval 2055"/>
              <p:cNvSpPr>
                <a:spLocks noChangeAspect="1" noChangeArrowheads="1"/>
              </p:cNvSpPr>
              <p:nvPr/>
            </p:nvSpPr>
            <p:spPr bwMode="auto">
              <a:xfrm rot="10800000">
                <a:off x="9041029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98" name="Freeform 2056"/>
              <p:cNvSpPr>
                <a:spLocks noChangeAspect="1"/>
              </p:cNvSpPr>
              <p:nvPr/>
            </p:nvSpPr>
            <p:spPr bwMode="auto">
              <a:xfrm rot="10800000">
                <a:off x="9075922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999" name="Freeform 2057"/>
              <p:cNvSpPr>
                <a:spLocks noChangeAspect="1"/>
              </p:cNvSpPr>
              <p:nvPr/>
            </p:nvSpPr>
            <p:spPr bwMode="auto">
              <a:xfrm rot="10800000">
                <a:off x="9135628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00" name="Freeform 2058"/>
              <p:cNvSpPr>
                <a:spLocks noChangeAspect="1"/>
              </p:cNvSpPr>
              <p:nvPr/>
            </p:nvSpPr>
            <p:spPr bwMode="auto">
              <a:xfrm rot="10800000">
                <a:off x="9087553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001" name="Oval 2059"/>
              <p:cNvSpPr>
                <a:spLocks noChangeAspect="1" noChangeArrowheads="1"/>
              </p:cNvSpPr>
              <p:nvPr/>
            </p:nvSpPr>
            <p:spPr bwMode="auto">
              <a:xfrm rot="10800000">
                <a:off x="9110816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44" name="Group 1504"/>
            <p:cNvGrpSpPr/>
            <p:nvPr/>
          </p:nvGrpSpPr>
          <p:grpSpPr>
            <a:xfrm>
              <a:off x="4595994" y="-68580"/>
              <a:ext cx="135696" cy="297253"/>
              <a:chOff x="4595994" y="-68580"/>
              <a:chExt cx="135696" cy="297253"/>
            </a:xfrm>
          </p:grpSpPr>
          <p:sp>
            <p:nvSpPr>
              <p:cNvPr id="1407" name="Oval 1837"/>
              <p:cNvSpPr>
                <a:spLocks noChangeAspect="1" noChangeArrowheads="1"/>
              </p:cNvSpPr>
              <p:nvPr/>
            </p:nvSpPr>
            <p:spPr bwMode="auto">
              <a:xfrm>
                <a:off x="4595994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408" name="Oval 1838"/>
              <p:cNvSpPr>
                <a:spLocks noChangeAspect="1" noChangeArrowheads="1"/>
              </p:cNvSpPr>
              <p:nvPr/>
            </p:nvSpPr>
            <p:spPr bwMode="auto">
              <a:xfrm>
                <a:off x="4595994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409" name="Freeform 1839"/>
              <p:cNvSpPr>
                <a:spLocks noChangeAspect="1"/>
              </p:cNvSpPr>
              <p:nvPr/>
            </p:nvSpPr>
            <p:spPr bwMode="auto">
              <a:xfrm>
                <a:off x="4629336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410" name="Freeform 1840"/>
              <p:cNvSpPr>
                <a:spLocks noChangeAspect="1"/>
              </p:cNvSpPr>
              <p:nvPr/>
            </p:nvSpPr>
            <p:spPr bwMode="auto">
              <a:xfrm>
                <a:off x="4633213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411" name="Freeform 1841"/>
              <p:cNvSpPr>
                <a:spLocks noChangeAspect="1"/>
              </p:cNvSpPr>
              <p:nvPr/>
            </p:nvSpPr>
            <p:spPr bwMode="auto">
              <a:xfrm>
                <a:off x="4669658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412" name="Oval 1842"/>
              <p:cNvSpPr>
                <a:spLocks noChangeAspect="1" noChangeArrowheads="1"/>
              </p:cNvSpPr>
              <p:nvPr/>
            </p:nvSpPr>
            <p:spPr bwMode="auto">
              <a:xfrm>
                <a:off x="4617705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46" name="Group 1503"/>
            <p:cNvGrpSpPr/>
            <p:nvPr/>
          </p:nvGrpSpPr>
          <p:grpSpPr>
            <a:xfrm>
              <a:off x="4595994" y="272023"/>
              <a:ext cx="135696" cy="297253"/>
              <a:chOff x="4595994" y="272023"/>
              <a:chExt cx="135696" cy="297253"/>
            </a:xfrm>
          </p:grpSpPr>
          <p:sp>
            <p:nvSpPr>
              <p:cNvPr id="1401" name="Oval 1844"/>
              <p:cNvSpPr>
                <a:spLocks noChangeAspect="1" noChangeArrowheads="1"/>
              </p:cNvSpPr>
              <p:nvPr/>
            </p:nvSpPr>
            <p:spPr bwMode="auto">
              <a:xfrm rot="10800000">
                <a:off x="4595994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402" name="Oval 1845"/>
              <p:cNvSpPr>
                <a:spLocks noChangeAspect="1" noChangeArrowheads="1"/>
              </p:cNvSpPr>
              <p:nvPr/>
            </p:nvSpPr>
            <p:spPr bwMode="auto">
              <a:xfrm rot="10800000">
                <a:off x="4595994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403" name="Freeform 1846"/>
              <p:cNvSpPr>
                <a:spLocks noChangeAspect="1"/>
              </p:cNvSpPr>
              <p:nvPr/>
            </p:nvSpPr>
            <p:spPr bwMode="auto">
              <a:xfrm rot="10800000">
                <a:off x="4630887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404" name="Freeform 1847"/>
              <p:cNvSpPr>
                <a:spLocks noChangeAspect="1"/>
              </p:cNvSpPr>
              <p:nvPr/>
            </p:nvSpPr>
            <p:spPr bwMode="auto">
              <a:xfrm rot="10800000">
                <a:off x="4690593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405" name="Freeform 1848"/>
              <p:cNvSpPr>
                <a:spLocks noChangeAspect="1"/>
              </p:cNvSpPr>
              <p:nvPr/>
            </p:nvSpPr>
            <p:spPr bwMode="auto">
              <a:xfrm rot="10800000">
                <a:off x="4642518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406" name="Oval 1849"/>
              <p:cNvSpPr>
                <a:spLocks noChangeAspect="1" noChangeArrowheads="1"/>
              </p:cNvSpPr>
              <p:nvPr/>
            </p:nvSpPr>
            <p:spPr bwMode="auto">
              <a:xfrm rot="10800000">
                <a:off x="4665781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47" name="Group 511"/>
            <p:cNvGrpSpPr/>
            <p:nvPr/>
          </p:nvGrpSpPr>
          <p:grpSpPr>
            <a:xfrm>
              <a:off x="4740445" y="-68580"/>
              <a:ext cx="135696" cy="297253"/>
              <a:chOff x="4740445" y="-68580"/>
              <a:chExt cx="135696" cy="297253"/>
            </a:xfrm>
          </p:grpSpPr>
          <p:sp>
            <p:nvSpPr>
              <p:cNvPr id="1395" name="Oval 1851"/>
              <p:cNvSpPr>
                <a:spLocks noChangeAspect="1" noChangeArrowheads="1"/>
              </p:cNvSpPr>
              <p:nvPr/>
            </p:nvSpPr>
            <p:spPr bwMode="auto">
              <a:xfrm>
                <a:off x="4740445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96" name="Oval 1852"/>
              <p:cNvSpPr>
                <a:spLocks noChangeAspect="1" noChangeArrowheads="1"/>
              </p:cNvSpPr>
              <p:nvPr/>
            </p:nvSpPr>
            <p:spPr bwMode="auto">
              <a:xfrm>
                <a:off x="4740445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97" name="Freeform 1853"/>
              <p:cNvSpPr>
                <a:spLocks noChangeAspect="1"/>
              </p:cNvSpPr>
              <p:nvPr/>
            </p:nvSpPr>
            <p:spPr bwMode="auto">
              <a:xfrm>
                <a:off x="4773787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98" name="Freeform 1854"/>
              <p:cNvSpPr>
                <a:spLocks noChangeAspect="1"/>
              </p:cNvSpPr>
              <p:nvPr/>
            </p:nvSpPr>
            <p:spPr bwMode="auto">
              <a:xfrm>
                <a:off x="4777664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99" name="Freeform 1855"/>
              <p:cNvSpPr>
                <a:spLocks noChangeAspect="1"/>
              </p:cNvSpPr>
              <p:nvPr/>
            </p:nvSpPr>
            <p:spPr bwMode="auto">
              <a:xfrm>
                <a:off x="4814109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400" name="Oval 1856"/>
              <p:cNvSpPr>
                <a:spLocks noChangeAspect="1" noChangeArrowheads="1"/>
              </p:cNvSpPr>
              <p:nvPr/>
            </p:nvSpPr>
            <p:spPr bwMode="auto">
              <a:xfrm>
                <a:off x="4762156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48" name="Group 1502"/>
            <p:cNvGrpSpPr/>
            <p:nvPr/>
          </p:nvGrpSpPr>
          <p:grpSpPr>
            <a:xfrm>
              <a:off x="4740445" y="272023"/>
              <a:ext cx="135696" cy="297253"/>
              <a:chOff x="4740445" y="272023"/>
              <a:chExt cx="135696" cy="297253"/>
            </a:xfrm>
          </p:grpSpPr>
          <p:sp>
            <p:nvSpPr>
              <p:cNvPr id="1389" name="Oval 1858"/>
              <p:cNvSpPr>
                <a:spLocks noChangeAspect="1" noChangeArrowheads="1"/>
              </p:cNvSpPr>
              <p:nvPr/>
            </p:nvSpPr>
            <p:spPr bwMode="auto">
              <a:xfrm rot="10800000">
                <a:off x="4740445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90" name="Oval 1859"/>
              <p:cNvSpPr>
                <a:spLocks noChangeAspect="1" noChangeArrowheads="1"/>
              </p:cNvSpPr>
              <p:nvPr/>
            </p:nvSpPr>
            <p:spPr bwMode="auto">
              <a:xfrm rot="10800000">
                <a:off x="4740445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91" name="Freeform 1860"/>
              <p:cNvSpPr>
                <a:spLocks noChangeAspect="1"/>
              </p:cNvSpPr>
              <p:nvPr/>
            </p:nvSpPr>
            <p:spPr bwMode="auto">
              <a:xfrm rot="10800000">
                <a:off x="4775338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92" name="Freeform 1861"/>
              <p:cNvSpPr>
                <a:spLocks noChangeAspect="1"/>
              </p:cNvSpPr>
              <p:nvPr/>
            </p:nvSpPr>
            <p:spPr bwMode="auto">
              <a:xfrm rot="10800000">
                <a:off x="4835044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93" name="Freeform 1862"/>
              <p:cNvSpPr>
                <a:spLocks noChangeAspect="1"/>
              </p:cNvSpPr>
              <p:nvPr/>
            </p:nvSpPr>
            <p:spPr bwMode="auto">
              <a:xfrm rot="10800000">
                <a:off x="4786969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94" name="Oval 1863"/>
              <p:cNvSpPr>
                <a:spLocks noChangeAspect="1" noChangeArrowheads="1"/>
              </p:cNvSpPr>
              <p:nvPr/>
            </p:nvSpPr>
            <p:spPr bwMode="auto">
              <a:xfrm rot="10800000">
                <a:off x="4810232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49" name="Group 1501"/>
            <p:cNvGrpSpPr/>
            <p:nvPr/>
          </p:nvGrpSpPr>
          <p:grpSpPr>
            <a:xfrm>
              <a:off x="4880518" y="-68580"/>
              <a:ext cx="135696" cy="297253"/>
              <a:chOff x="4880518" y="-68580"/>
              <a:chExt cx="135696" cy="297253"/>
            </a:xfrm>
          </p:grpSpPr>
          <p:sp>
            <p:nvSpPr>
              <p:cNvPr id="1383" name="Oval 1865"/>
              <p:cNvSpPr>
                <a:spLocks noChangeAspect="1" noChangeArrowheads="1"/>
              </p:cNvSpPr>
              <p:nvPr/>
            </p:nvSpPr>
            <p:spPr bwMode="auto">
              <a:xfrm>
                <a:off x="4880518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84" name="Oval 1866"/>
              <p:cNvSpPr>
                <a:spLocks noChangeAspect="1" noChangeArrowheads="1"/>
              </p:cNvSpPr>
              <p:nvPr/>
            </p:nvSpPr>
            <p:spPr bwMode="auto">
              <a:xfrm>
                <a:off x="4880518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85" name="Freeform 1867"/>
              <p:cNvSpPr>
                <a:spLocks noChangeAspect="1"/>
              </p:cNvSpPr>
              <p:nvPr/>
            </p:nvSpPr>
            <p:spPr bwMode="auto">
              <a:xfrm>
                <a:off x="4913860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86" name="Freeform 1868"/>
              <p:cNvSpPr>
                <a:spLocks noChangeAspect="1"/>
              </p:cNvSpPr>
              <p:nvPr/>
            </p:nvSpPr>
            <p:spPr bwMode="auto">
              <a:xfrm>
                <a:off x="4917737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87" name="Freeform 1869"/>
              <p:cNvSpPr>
                <a:spLocks noChangeAspect="1"/>
              </p:cNvSpPr>
              <p:nvPr/>
            </p:nvSpPr>
            <p:spPr bwMode="auto">
              <a:xfrm>
                <a:off x="4954182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88" name="Oval 1870"/>
              <p:cNvSpPr>
                <a:spLocks noChangeAspect="1" noChangeArrowheads="1"/>
              </p:cNvSpPr>
              <p:nvPr/>
            </p:nvSpPr>
            <p:spPr bwMode="auto">
              <a:xfrm>
                <a:off x="4902229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50" name="Group 1500"/>
            <p:cNvGrpSpPr/>
            <p:nvPr/>
          </p:nvGrpSpPr>
          <p:grpSpPr>
            <a:xfrm>
              <a:off x="4880518" y="272023"/>
              <a:ext cx="135696" cy="297253"/>
              <a:chOff x="4880518" y="272023"/>
              <a:chExt cx="135696" cy="297253"/>
            </a:xfrm>
          </p:grpSpPr>
          <p:sp>
            <p:nvSpPr>
              <p:cNvPr id="1377" name="Oval 1872"/>
              <p:cNvSpPr>
                <a:spLocks noChangeAspect="1" noChangeArrowheads="1"/>
              </p:cNvSpPr>
              <p:nvPr/>
            </p:nvSpPr>
            <p:spPr bwMode="auto">
              <a:xfrm rot="10800000">
                <a:off x="4880518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78" name="Oval 1873"/>
              <p:cNvSpPr>
                <a:spLocks noChangeAspect="1" noChangeArrowheads="1"/>
              </p:cNvSpPr>
              <p:nvPr/>
            </p:nvSpPr>
            <p:spPr bwMode="auto">
              <a:xfrm rot="10800000">
                <a:off x="4880518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79" name="Freeform 1874"/>
              <p:cNvSpPr>
                <a:spLocks noChangeAspect="1"/>
              </p:cNvSpPr>
              <p:nvPr/>
            </p:nvSpPr>
            <p:spPr bwMode="auto">
              <a:xfrm rot="10800000">
                <a:off x="4915411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80" name="Freeform 1875"/>
              <p:cNvSpPr>
                <a:spLocks noChangeAspect="1"/>
              </p:cNvSpPr>
              <p:nvPr/>
            </p:nvSpPr>
            <p:spPr bwMode="auto">
              <a:xfrm rot="10800000">
                <a:off x="4975117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81" name="Freeform 1876"/>
              <p:cNvSpPr>
                <a:spLocks noChangeAspect="1"/>
              </p:cNvSpPr>
              <p:nvPr/>
            </p:nvSpPr>
            <p:spPr bwMode="auto">
              <a:xfrm rot="10800000">
                <a:off x="4927042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82" name="Oval 1877"/>
              <p:cNvSpPr>
                <a:spLocks noChangeAspect="1" noChangeArrowheads="1"/>
              </p:cNvSpPr>
              <p:nvPr/>
            </p:nvSpPr>
            <p:spPr bwMode="auto">
              <a:xfrm rot="10800000">
                <a:off x="4950305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51" name="Group 1499"/>
            <p:cNvGrpSpPr/>
            <p:nvPr/>
          </p:nvGrpSpPr>
          <p:grpSpPr>
            <a:xfrm>
              <a:off x="5022780" y="-68580"/>
              <a:ext cx="135696" cy="297253"/>
              <a:chOff x="5022780" y="-68580"/>
              <a:chExt cx="135696" cy="297253"/>
            </a:xfrm>
          </p:grpSpPr>
          <p:sp>
            <p:nvSpPr>
              <p:cNvPr id="1371" name="Oval 1879"/>
              <p:cNvSpPr>
                <a:spLocks noChangeAspect="1" noChangeArrowheads="1"/>
              </p:cNvSpPr>
              <p:nvPr/>
            </p:nvSpPr>
            <p:spPr bwMode="auto">
              <a:xfrm>
                <a:off x="5022780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72" name="Oval 1880"/>
              <p:cNvSpPr>
                <a:spLocks noChangeAspect="1" noChangeArrowheads="1"/>
              </p:cNvSpPr>
              <p:nvPr/>
            </p:nvSpPr>
            <p:spPr bwMode="auto">
              <a:xfrm>
                <a:off x="5022780" y="-68580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73" name="Freeform 1881"/>
              <p:cNvSpPr>
                <a:spLocks noChangeAspect="1"/>
              </p:cNvSpPr>
              <p:nvPr/>
            </p:nvSpPr>
            <p:spPr bwMode="auto">
              <a:xfrm>
                <a:off x="5056122" y="57550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74" name="Freeform 1882"/>
              <p:cNvSpPr>
                <a:spLocks noChangeAspect="1"/>
              </p:cNvSpPr>
              <p:nvPr/>
            </p:nvSpPr>
            <p:spPr bwMode="auto">
              <a:xfrm>
                <a:off x="5059999" y="12835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75" name="Freeform 1883"/>
              <p:cNvSpPr>
                <a:spLocks noChangeAspect="1"/>
              </p:cNvSpPr>
              <p:nvPr/>
            </p:nvSpPr>
            <p:spPr bwMode="auto">
              <a:xfrm>
                <a:off x="5096444" y="12024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76" name="Oval 1884"/>
              <p:cNvSpPr>
                <a:spLocks noChangeAspect="1" noChangeArrowheads="1"/>
              </p:cNvSpPr>
              <p:nvPr/>
            </p:nvSpPr>
            <p:spPr bwMode="auto">
              <a:xfrm>
                <a:off x="5044491" y="-40551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52" name="Group 1498"/>
            <p:cNvGrpSpPr/>
            <p:nvPr/>
          </p:nvGrpSpPr>
          <p:grpSpPr>
            <a:xfrm>
              <a:off x="5022780" y="272023"/>
              <a:ext cx="135696" cy="297253"/>
              <a:chOff x="5022780" y="272023"/>
              <a:chExt cx="135696" cy="297253"/>
            </a:xfrm>
          </p:grpSpPr>
          <p:sp>
            <p:nvSpPr>
              <p:cNvPr id="1365" name="Oval 1886"/>
              <p:cNvSpPr>
                <a:spLocks noChangeAspect="1" noChangeArrowheads="1"/>
              </p:cNvSpPr>
              <p:nvPr/>
            </p:nvSpPr>
            <p:spPr bwMode="auto">
              <a:xfrm rot="10800000">
                <a:off x="5022780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66" name="Oval 1887"/>
              <p:cNvSpPr>
                <a:spLocks noChangeAspect="1" noChangeArrowheads="1"/>
              </p:cNvSpPr>
              <p:nvPr/>
            </p:nvSpPr>
            <p:spPr bwMode="auto">
              <a:xfrm rot="10800000">
                <a:off x="5022780" y="431345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67" name="Freeform 1888"/>
              <p:cNvSpPr>
                <a:spLocks noChangeAspect="1"/>
              </p:cNvSpPr>
              <p:nvPr/>
            </p:nvSpPr>
            <p:spPr bwMode="auto">
              <a:xfrm rot="10800000">
                <a:off x="5057673" y="27202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68" name="Freeform 1889"/>
              <p:cNvSpPr>
                <a:spLocks noChangeAspect="1"/>
              </p:cNvSpPr>
              <p:nvPr/>
            </p:nvSpPr>
            <p:spPr bwMode="auto">
              <a:xfrm rot="10800000">
                <a:off x="5117379" y="274236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69" name="Freeform 1890"/>
              <p:cNvSpPr>
                <a:spLocks noChangeAspect="1"/>
              </p:cNvSpPr>
              <p:nvPr/>
            </p:nvSpPr>
            <p:spPr bwMode="auto">
              <a:xfrm rot="10800000">
                <a:off x="5069304" y="274236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70" name="Oval 1891"/>
              <p:cNvSpPr>
                <a:spLocks noChangeAspect="1" noChangeArrowheads="1"/>
              </p:cNvSpPr>
              <p:nvPr/>
            </p:nvSpPr>
            <p:spPr bwMode="auto">
              <a:xfrm rot="10800000">
                <a:off x="5092567" y="496254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53" name="Group 1497"/>
            <p:cNvGrpSpPr/>
            <p:nvPr/>
          </p:nvGrpSpPr>
          <p:grpSpPr>
            <a:xfrm>
              <a:off x="5171608" y="-72708"/>
              <a:ext cx="135696" cy="297253"/>
              <a:chOff x="5171608" y="-72708"/>
              <a:chExt cx="135696" cy="297253"/>
            </a:xfrm>
          </p:grpSpPr>
          <p:sp>
            <p:nvSpPr>
              <p:cNvPr id="1359" name="Oval 1893"/>
              <p:cNvSpPr>
                <a:spLocks noChangeAspect="1" noChangeArrowheads="1"/>
              </p:cNvSpPr>
              <p:nvPr/>
            </p:nvSpPr>
            <p:spPr bwMode="auto">
              <a:xfrm>
                <a:off x="5171608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60" name="Oval 1894"/>
              <p:cNvSpPr>
                <a:spLocks noChangeAspect="1" noChangeArrowheads="1"/>
              </p:cNvSpPr>
              <p:nvPr/>
            </p:nvSpPr>
            <p:spPr bwMode="auto">
              <a:xfrm>
                <a:off x="5171608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61" name="Freeform 1895"/>
              <p:cNvSpPr>
                <a:spLocks noChangeAspect="1"/>
              </p:cNvSpPr>
              <p:nvPr/>
            </p:nvSpPr>
            <p:spPr bwMode="auto">
              <a:xfrm>
                <a:off x="5204950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62" name="Freeform 1896"/>
              <p:cNvSpPr>
                <a:spLocks noChangeAspect="1"/>
              </p:cNvSpPr>
              <p:nvPr/>
            </p:nvSpPr>
            <p:spPr bwMode="auto">
              <a:xfrm>
                <a:off x="5208827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63" name="Freeform 1897"/>
              <p:cNvSpPr>
                <a:spLocks noChangeAspect="1"/>
              </p:cNvSpPr>
              <p:nvPr/>
            </p:nvSpPr>
            <p:spPr bwMode="auto">
              <a:xfrm>
                <a:off x="5245272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64" name="Oval 1898"/>
              <p:cNvSpPr>
                <a:spLocks noChangeAspect="1" noChangeArrowheads="1"/>
              </p:cNvSpPr>
              <p:nvPr/>
            </p:nvSpPr>
            <p:spPr bwMode="auto">
              <a:xfrm>
                <a:off x="5193319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54" name="Group 1496"/>
            <p:cNvGrpSpPr/>
            <p:nvPr/>
          </p:nvGrpSpPr>
          <p:grpSpPr>
            <a:xfrm>
              <a:off x="5171608" y="267894"/>
              <a:ext cx="135696" cy="297253"/>
              <a:chOff x="5171608" y="267894"/>
              <a:chExt cx="135696" cy="297253"/>
            </a:xfrm>
          </p:grpSpPr>
          <p:sp>
            <p:nvSpPr>
              <p:cNvPr id="1353" name="Oval 1900"/>
              <p:cNvSpPr>
                <a:spLocks noChangeAspect="1" noChangeArrowheads="1"/>
              </p:cNvSpPr>
              <p:nvPr/>
            </p:nvSpPr>
            <p:spPr bwMode="auto">
              <a:xfrm rot="10800000">
                <a:off x="5171608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54" name="Oval 1901"/>
              <p:cNvSpPr>
                <a:spLocks noChangeAspect="1" noChangeArrowheads="1"/>
              </p:cNvSpPr>
              <p:nvPr/>
            </p:nvSpPr>
            <p:spPr bwMode="auto">
              <a:xfrm rot="10800000">
                <a:off x="5171608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55" name="Freeform 1902"/>
              <p:cNvSpPr>
                <a:spLocks noChangeAspect="1"/>
              </p:cNvSpPr>
              <p:nvPr/>
            </p:nvSpPr>
            <p:spPr bwMode="auto">
              <a:xfrm rot="10800000">
                <a:off x="5206501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56" name="Freeform 1903"/>
              <p:cNvSpPr>
                <a:spLocks noChangeAspect="1"/>
              </p:cNvSpPr>
              <p:nvPr/>
            </p:nvSpPr>
            <p:spPr bwMode="auto">
              <a:xfrm rot="10800000">
                <a:off x="5266207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57" name="Freeform 1904"/>
              <p:cNvSpPr>
                <a:spLocks noChangeAspect="1"/>
              </p:cNvSpPr>
              <p:nvPr/>
            </p:nvSpPr>
            <p:spPr bwMode="auto">
              <a:xfrm rot="10800000">
                <a:off x="5218132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58" name="Oval 1905"/>
              <p:cNvSpPr>
                <a:spLocks noChangeAspect="1" noChangeArrowheads="1"/>
              </p:cNvSpPr>
              <p:nvPr/>
            </p:nvSpPr>
            <p:spPr bwMode="auto">
              <a:xfrm rot="10800000">
                <a:off x="5241395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55" name="Group 1495"/>
            <p:cNvGrpSpPr/>
            <p:nvPr/>
          </p:nvGrpSpPr>
          <p:grpSpPr>
            <a:xfrm>
              <a:off x="5316058" y="-72708"/>
              <a:ext cx="135696" cy="297253"/>
              <a:chOff x="5316058" y="-72708"/>
              <a:chExt cx="135696" cy="297253"/>
            </a:xfrm>
          </p:grpSpPr>
          <p:sp>
            <p:nvSpPr>
              <p:cNvPr id="1347" name="Oval 1907"/>
              <p:cNvSpPr>
                <a:spLocks noChangeAspect="1" noChangeArrowheads="1"/>
              </p:cNvSpPr>
              <p:nvPr/>
            </p:nvSpPr>
            <p:spPr bwMode="auto">
              <a:xfrm>
                <a:off x="5316058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48" name="Oval 1908"/>
              <p:cNvSpPr>
                <a:spLocks noChangeAspect="1" noChangeArrowheads="1"/>
              </p:cNvSpPr>
              <p:nvPr/>
            </p:nvSpPr>
            <p:spPr bwMode="auto">
              <a:xfrm>
                <a:off x="5316058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49" name="Freeform 1909"/>
              <p:cNvSpPr>
                <a:spLocks noChangeAspect="1"/>
              </p:cNvSpPr>
              <p:nvPr/>
            </p:nvSpPr>
            <p:spPr bwMode="auto">
              <a:xfrm>
                <a:off x="5349400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50" name="Freeform 1910"/>
              <p:cNvSpPr>
                <a:spLocks noChangeAspect="1"/>
              </p:cNvSpPr>
              <p:nvPr/>
            </p:nvSpPr>
            <p:spPr bwMode="auto">
              <a:xfrm>
                <a:off x="5353277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51" name="Freeform 1911"/>
              <p:cNvSpPr>
                <a:spLocks noChangeAspect="1"/>
              </p:cNvSpPr>
              <p:nvPr/>
            </p:nvSpPr>
            <p:spPr bwMode="auto">
              <a:xfrm>
                <a:off x="5389722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52" name="Oval 1912"/>
              <p:cNvSpPr>
                <a:spLocks noChangeAspect="1" noChangeArrowheads="1"/>
              </p:cNvSpPr>
              <p:nvPr/>
            </p:nvSpPr>
            <p:spPr bwMode="auto">
              <a:xfrm>
                <a:off x="5337769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56" name="Group 1494"/>
            <p:cNvGrpSpPr/>
            <p:nvPr/>
          </p:nvGrpSpPr>
          <p:grpSpPr>
            <a:xfrm>
              <a:off x="5316058" y="267894"/>
              <a:ext cx="135696" cy="297253"/>
              <a:chOff x="5316058" y="267894"/>
              <a:chExt cx="135696" cy="297253"/>
            </a:xfrm>
          </p:grpSpPr>
          <p:sp>
            <p:nvSpPr>
              <p:cNvPr id="1341" name="Oval 1914"/>
              <p:cNvSpPr>
                <a:spLocks noChangeAspect="1" noChangeArrowheads="1"/>
              </p:cNvSpPr>
              <p:nvPr/>
            </p:nvSpPr>
            <p:spPr bwMode="auto">
              <a:xfrm rot="10800000">
                <a:off x="5316058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42" name="Oval 1915"/>
              <p:cNvSpPr>
                <a:spLocks noChangeAspect="1" noChangeArrowheads="1"/>
              </p:cNvSpPr>
              <p:nvPr/>
            </p:nvSpPr>
            <p:spPr bwMode="auto">
              <a:xfrm rot="10800000">
                <a:off x="5316058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43" name="Freeform 1916"/>
              <p:cNvSpPr>
                <a:spLocks noChangeAspect="1"/>
              </p:cNvSpPr>
              <p:nvPr/>
            </p:nvSpPr>
            <p:spPr bwMode="auto">
              <a:xfrm rot="10800000">
                <a:off x="5350951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44" name="Freeform 1917"/>
              <p:cNvSpPr>
                <a:spLocks noChangeAspect="1"/>
              </p:cNvSpPr>
              <p:nvPr/>
            </p:nvSpPr>
            <p:spPr bwMode="auto">
              <a:xfrm rot="10800000">
                <a:off x="5410657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45" name="Freeform 1918"/>
              <p:cNvSpPr>
                <a:spLocks noChangeAspect="1"/>
              </p:cNvSpPr>
              <p:nvPr/>
            </p:nvSpPr>
            <p:spPr bwMode="auto">
              <a:xfrm rot="10800000">
                <a:off x="5362582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46" name="Oval 1919"/>
              <p:cNvSpPr>
                <a:spLocks noChangeAspect="1" noChangeArrowheads="1"/>
              </p:cNvSpPr>
              <p:nvPr/>
            </p:nvSpPr>
            <p:spPr bwMode="auto">
              <a:xfrm rot="10800000">
                <a:off x="5385845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57" name="Group 1493"/>
            <p:cNvGrpSpPr/>
            <p:nvPr/>
          </p:nvGrpSpPr>
          <p:grpSpPr>
            <a:xfrm>
              <a:off x="5456132" y="-72708"/>
              <a:ext cx="135696" cy="297253"/>
              <a:chOff x="5456132" y="-72708"/>
              <a:chExt cx="135696" cy="297253"/>
            </a:xfrm>
          </p:grpSpPr>
          <p:sp>
            <p:nvSpPr>
              <p:cNvPr id="1335" name="Oval 1921"/>
              <p:cNvSpPr>
                <a:spLocks noChangeAspect="1" noChangeArrowheads="1"/>
              </p:cNvSpPr>
              <p:nvPr/>
            </p:nvSpPr>
            <p:spPr bwMode="auto">
              <a:xfrm>
                <a:off x="5456132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36" name="Oval 1922"/>
              <p:cNvSpPr>
                <a:spLocks noChangeAspect="1" noChangeArrowheads="1"/>
              </p:cNvSpPr>
              <p:nvPr/>
            </p:nvSpPr>
            <p:spPr bwMode="auto">
              <a:xfrm>
                <a:off x="5456132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37" name="Freeform 1923"/>
              <p:cNvSpPr>
                <a:spLocks noChangeAspect="1"/>
              </p:cNvSpPr>
              <p:nvPr/>
            </p:nvSpPr>
            <p:spPr bwMode="auto">
              <a:xfrm>
                <a:off x="5489474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38" name="Freeform 1924"/>
              <p:cNvSpPr>
                <a:spLocks noChangeAspect="1"/>
              </p:cNvSpPr>
              <p:nvPr/>
            </p:nvSpPr>
            <p:spPr bwMode="auto">
              <a:xfrm>
                <a:off x="5493351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39" name="Freeform 1925"/>
              <p:cNvSpPr>
                <a:spLocks noChangeAspect="1"/>
              </p:cNvSpPr>
              <p:nvPr/>
            </p:nvSpPr>
            <p:spPr bwMode="auto">
              <a:xfrm>
                <a:off x="5529796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40" name="Oval 1926"/>
              <p:cNvSpPr>
                <a:spLocks noChangeAspect="1" noChangeArrowheads="1"/>
              </p:cNvSpPr>
              <p:nvPr/>
            </p:nvSpPr>
            <p:spPr bwMode="auto">
              <a:xfrm>
                <a:off x="5477843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58" name="Group 1492"/>
            <p:cNvGrpSpPr/>
            <p:nvPr/>
          </p:nvGrpSpPr>
          <p:grpSpPr>
            <a:xfrm>
              <a:off x="5456132" y="267894"/>
              <a:ext cx="135696" cy="297253"/>
              <a:chOff x="5456132" y="267894"/>
              <a:chExt cx="135696" cy="297253"/>
            </a:xfrm>
          </p:grpSpPr>
          <p:sp>
            <p:nvSpPr>
              <p:cNvPr id="1329" name="Oval 1928"/>
              <p:cNvSpPr>
                <a:spLocks noChangeAspect="1" noChangeArrowheads="1"/>
              </p:cNvSpPr>
              <p:nvPr/>
            </p:nvSpPr>
            <p:spPr bwMode="auto">
              <a:xfrm rot="10800000">
                <a:off x="5456132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30" name="Oval 1929"/>
              <p:cNvSpPr>
                <a:spLocks noChangeAspect="1" noChangeArrowheads="1"/>
              </p:cNvSpPr>
              <p:nvPr/>
            </p:nvSpPr>
            <p:spPr bwMode="auto">
              <a:xfrm rot="10800000">
                <a:off x="5456132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31" name="Freeform 1930"/>
              <p:cNvSpPr>
                <a:spLocks noChangeAspect="1"/>
              </p:cNvSpPr>
              <p:nvPr/>
            </p:nvSpPr>
            <p:spPr bwMode="auto">
              <a:xfrm rot="10800000">
                <a:off x="5491025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32" name="Freeform 1931"/>
              <p:cNvSpPr>
                <a:spLocks noChangeAspect="1"/>
              </p:cNvSpPr>
              <p:nvPr/>
            </p:nvSpPr>
            <p:spPr bwMode="auto">
              <a:xfrm rot="10800000">
                <a:off x="5550731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33" name="Freeform 1932"/>
              <p:cNvSpPr>
                <a:spLocks noChangeAspect="1"/>
              </p:cNvSpPr>
              <p:nvPr/>
            </p:nvSpPr>
            <p:spPr bwMode="auto">
              <a:xfrm rot="10800000">
                <a:off x="5502656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34" name="Oval 1933"/>
              <p:cNvSpPr>
                <a:spLocks noChangeAspect="1" noChangeArrowheads="1"/>
              </p:cNvSpPr>
              <p:nvPr/>
            </p:nvSpPr>
            <p:spPr bwMode="auto">
              <a:xfrm rot="10800000">
                <a:off x="5525919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1759" name="Group 1491"/>
            <p:cNvGrpSpPr/>
            <p:nvPr/>
          </p:nvGrpSpPr>
          <p:grpSpPr>
            <a:xfrm>
              <a:off x="5598394" y="-72708"/>
              <a:ext cx="135696" cy="297253"/>
              <a:chOff x="5598394" y="-72708"/>
              <a:chExt cx="135696" cy="297253"/>
            </a:xfrm>
          </p:grpSpPr>
          <p:sp>
            <p:nvSpPr>
              <p:cNvPr id="1323" name="Oval 1935"/>
              <p:cNvSpPr>
                <a:spLocks noChangeAspect="1" noChangeArrowheads="1"/>
              </p:cNvSpPr>
              <p:nvPr/>
            </p:nvSpPr>
            <p:spPr bwMode="auto">
              <a:xfrm>
                <a:off x="5598394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24" name="Oval 1936"/>
              <p:cNvSpPr>
                <a:spLocks noChangeAspect="1" noChangeArrowheads="1"/>
              </p:cNvSpPr>
              <p:nvPr/>
            </p:nvSpPr>
            <p:spPr bwMode="auto">
              <a:xfrm>
                <a:off x="5598394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25" name="Freeform 1937"/>
              <p:cNvSpPr>
                <a:spLocks noChangeAspect="1"/>
              </p:cNvSpPr>
              <p:nvPr/>
            </p:nvSpPr>
            <p:spPr bwMode="auto">
              <a:xfrm>
                <a:off x="5631736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26" name="Freeform 1938"/>
              <p:cNvSpPr>
                <a:spLocks noChangeAspect="1"/>
              </p:cNvSpPr>
              <p:nvPr/>
            </p:nvSpPr>
            <p:spPr bwMode="auto">
              <a:xfrm>
                <a:off x="5635613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27" name="Freeform 1939"/>
              <p:cNvSpPr>
                <a:spLocks noChangeAspect="1"/>
              </p:cNvSpPr>
              <p:nvPr/>
            </p:nvSpPr>
            <p:spPr bwMode="auto">
              <a:xfrm>
                <a:off x="5672058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28" name="Oval 1940"/>
              <p:cNvSpPr>
                <a:spLocks noChangeAspect="1" noChangeArrowheads="1"/>
              </p:cNvSpPr>
              <p:nvPr/>
            </p:nvSpPr>
            <p:spPr bwMode="auto">
              <a:xfrm>
                <a:off x="5620105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544" name="Group 1490"/>
            <p:cNvGrpSpPr/>
            <p:nvPr/>
          </p:nvGrpSpPr>
          <p:grpSpPr>
            <a:xfrm>
              <a:off x="5598394" y="267894"/>
              <a:ext cx="135696" cy="297253"/>
              <a:chOff x="5598394" y="267894"/>
              <a:chExt cx="135696" cy="297253"/>
            </a:xfrm>
          </p:grpSpPr>
          <p:sp>
            <p:nvSpPr>
              <p:cNvPr id="1317" name="Oval 1942"/>
              <p:cNvSpPr>
                <a:spLocks noChangeAspect="1" noChangeArrowheads="1"/>
              </p:cNvSpPr>
              <p:nvPr/>
            </p:nvSpPr>
            <p:spPr bwMode="auto">
              <a:xfrm rot="10800000">
                <a:off x="5598394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18" name="Oval 1943"/>
              <p:cNvSpPr>
                <a:spLocks noChangeAspect="1" noChangeArrowheads="1"/>
              </p:cNvSpPr>
              <p:nvPr/>
            </p:nvSpPr>
            <p:spPr bwMode="auto">
              <a:xfrm rot="10800000">
                <a:off x="5598394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19" name="Freeform 1944"/>
              <p:cNvSpPr>
                <a:spLocks noChangeAspect="1"/>
              </p:cNvSpPr>
              <p:nvPr/>
            </p:nvSpPr>
            <p:spPr bwMode="auto">
              <a:xfrm rot="10800000">
                <a:off x="5633287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20" name="Freeform 1945"/>
              <p:cNvSpPr>
                <a:spLocks noChangeAspect="1"/>
              </p:cNvSpPr>
              <p:nvPr/>
            </p:nvSpPr>
            <p:spPr bwMode="auto">
              <a:xfrm rot="10800000">
                <a:off x="5692993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21" name="Freeform 1946"/>
              <p:cNvSpPr>
                <a:spLocks noChangeAspect="1"/>
              </p:cNvSpPr>
              <p:nvPr/>
            </p:nvSpPr>
            <p:spPr bwMode="auto">
              <a:xfrm rot="10800000">
                <a:off x="5644918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22" name="Oval 1947"/>
              <p:cNvSpPr>
                <a:spLocks noChangeAspect="1" noChangeArrowheads="1"/>
              </p:cNvSpPr>
              <p:nvPr/>
            </p:nvSpPr>
            <p:spPr bwMode="auto">
              <a:xfrm rot="10800000">
                <a:off x="5668181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545" name="Group 1489"/>
            <p:cNvGrpSpPr/>
            <p:nvPr/>
          </p:nvGrpSpPr>
          <p:grpSpPr>
            <a:xfrm>
              <a:off x="5747221" y="-72708"/>
              <a:ext cx="135696" cy="297253"/>
              <a:chOff x="5747221" y="-72708"/>
              <a:chExt cx="135696" cy="297253"/>
            </a:xfrm>
          </p:grpSpPr>
          <p:sp>
            <p:nvSpPr>
              <p:cNvPr id="1311" name="Oval 1949"/>
              <p:cNvSpPr>
                <a:spLocks noChangeAspect="1" noChangeArrowheads="1"/>
              </p:cNvSpPr>
              <p:nvPr/>
            </p:nvSpPr>
            <p:spPr bwMode="auto">
              <a:xfrm>
                <a:off x="5747221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12" name="Oval 1950"/>
              <p:cNvSpPr>
                <a:spLocks noChangeAspect="1" noChangeArrowheads="1"/>
              </p:cNvSpPr>
              <p:nvPr/>
            </p:nvSpPr>
            <p:spPr bwMode="auto">
              <a:xfrm>
                <a:off x="5747221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13" name="Freeform 1951"/>
              <p:cNvSpPr>
                <a:spLocks noChangeAspect="1"/>
              </p:cNvSpPr>
              <p:nvPr/>
            </p:nvSpPr>
            <p:spPr bwMode="auto">
              <a:xfrm>
                <a:off x="5780563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14" name="Freeform 1952"/>
              <p:cNvSpPr>
                <a:spLocks noChangeAspect="1"/>
              </p:cNvSpPr>
              <p:nvPr/>
            </p:nvSpPr>
            <p:spPr bwMode="auto">
              <a:xfrm>
                <a:off x="5784440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15" name="Freeform 1953"/>
              <p:cNvSpPr>
                <a:spLocks noChangeAspect="1"/>
              </p:cNvSpPr>
              <p:nvPr/>
            </p:nvSpPr>
            <p:spPr bwMode="auto">
              <a:xfrm>
                <a:off x="5820885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16" name="Oval 1954"/>
              <p:cNvSpPr>
                <a:spLocks noChangeAspect="1" noChangeArrowheads="1"/>
              </p:cNvSpPr>
              <p:nvPr/>
            </p:nvSpPr>
            <p:spPr bwMode="auto">
              <a:xfrm>
                <a:off x="5768932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738" name="Group 1488"/>
            <p:cNvGrpSpPr/>
            <p:nvPr/>
          </p:nvGrpSpPr>
          <p:grpSpPr>
            <a:xfrm>
              <a:off x="5747221" y="267894"/>
              <a:ext cx="135696" cy="297253"/>
              <a:chOff x="5747221" y="267894"/>
              <a:chExt cx="135696" cy="297253"/>
            </a:xfrm>
          </p:grpSpPr>
          <p:sp>
            <p:nvSpPr>
              <p:cNvPr id="1305" name="Oval 1956"/>
              <p:cNvSpPr>
                <a:spLocks noChangeAspect="1" noChangeArrowheads="1"/>
              </p:cNvSpPr>
              <p:nvPr/>
            </p:nvSpPr>
            <p:spPr bwMode="auto">
              <a:xfrm rot="10800000">
                <a:off x="5747221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06" name="Oval 1957"/>
              <p:cNvSpPr>
                <a:spLocks noChangeAspect="1" noChangeArrowheads="1"/>
              </p:cNvSpPr>
              <p:nvPr/>
            </p:nvSpPr>
            <p:spPr bwMode="auto">
              <a:xfrm rot="10800000">
                <a:off x="5747221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07" name="Freeform 1958"/>
              <p:cNvSpPr>
                <a:spLocks noChangeAspect="1"/>
              </p:cNvSpPr>
              <p:nvPr/>
            </p:nvSpPr>
            <p:spPr bwMode="auto">
              <a:xfrm rot="10800000">
                <a:off x="5782114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08" name="Freeform 1959"/>
              <p:cNvSpPr>
                <a:spLocks noChangeAspect="1"/>
              </p:cNvSpPr>
              <p:nvPr/>
            </p:nvSpPr>
            <p:spPr bwMode="auto">
              <a:xfrm rot="10800000">
                <a:off x="5841820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09" name="Freeform 1960"/>
              <p:cNvSpPr>
                <a:spLocks noChangeAspect="1"/>
              </p:cNvSpPr>
              <p:nvPr/>
            </p:nvSpPr>
            <p:spPr bwMode="auto">
              <a:xfrm rot="10800000">
                <a:off x="5793745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10" name="Oval 1961"/>
              <p:cNvSpPr>
                <a:spLocks noChangeAspect="1" noChangeArrowheads="1"/>
              </p:cNvSpPr>
              <p:nvPr/>
            </p:nvSpPr>
            <p:spPr bwMode="auto">
              <a:xfrm rot="10800000">
                <a:off x="5817008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739" name="Group 1487"/>
            <p:cNvGrpSpPr/>
            <p:nvPr/>
          </p:nvGrpSpPr>
          <p:grpSpPr>
            <a:xfrm>
              <a:off x="5891672" y="-72708"/>
              <a:ext cx="135696" cy="297253"/>
              <a:chOff x="5891672" y="-72708"/>
              <a:chExt cx="135696" cy="297253"/>
            </a:xfrm>
          </p:grpSpPr>
          <p:sp>
            <p:nvSpPr>
              <p:cNvPr id="1299" name="Oval 1963"/>
              <p:cNvSpPr>
                <a:spLocks noChangeAspect="1" noChangeArrowheads="1"/>
              </p:cNvSpPr>
              <p:nvPr/>
            </p:nvSpPr>
            <p:spPr bwMode="auto">
              <a:xfrm>
                <a:off x="5891672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00" name="Oval 1964"/>
              <p:cNvSpPr>
                <a:spLocks noChangeAspect="1" noChangeArrowheads="1"/>
              </p:cNvSpPr>
              <p:nvPr/>
            </p:nvSpPr>
            <p:spPr bwMode="auto">
              <a:xfrm>
                <a:off x="5891672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01" name="Freeform 1965"/>
              <p:cNvSpPr>
                <a:spLocks noChangeAspect="1"/>
              </p:cNvSpPr>
              <p:nvPr/>
            </p:nvSpPr>
            <p:spPr bwMode="auto">
              <a:xfrm>
                <a:off x="5925014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02" name="Freeform 1966"/>
              <p:cNvSpPr>
                <a:spLocks noChangeAspect="1"/>
              </p:cNvSpPr>
              <p:nvPr/>
            </p:nvSpPr>
            <p:spPr bwMode="auto">
              <a:xfrm>
                <a:off x="5928891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03" name="Freeform 1967"/>
              <p:cNvSpPr>
                <a:spLocks noChangeAspect="1"/>
              </p:cNvSpPr>
              <p:nvPr/>
            </p:nvSpPr>
            <p:spPr bwMode="auto">
              <a:xfrm>
                <a:off x="5965336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304" name="Oval 1968"/>
              <p:cNvSpPr>
                <a:spLocks noChangeAspect="1" noChangeArrowheads="1"/>
              </p:cNvSpPr>
              <p:nvPr/>
            </p:nvSpPr>
            <p:spPr bwMode="auto">
              <a:xfrm>
                <a:off x="5913383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740" name="Group 1486"/>
            <p:cNvGrpSpPr/>
            <p:nvPr/>
          </p:nvGrpSpPr>
          <p:grpSpPr>
            <a:xfrm>
              <a:off x="5891672" y="267894"/>
              <a:ext cx="135696" cy="297253"/>
              <a:chOff x="5891672" y="267894"/>
              <a:chExt cx="135696" cy="297253"/>
            </a:xfrm>
          </p:grpSpPr>
          <p:sp>
            <p:nvSpPr>
              <p:cNvPr id="1293" name="Oval 1970"/>
              <p:cNvSpPr>
                <a:spLocks noChangeAspect="1" noChangeArrowheads="1"/>
              </p:cNvSpPr>
              <p:nvPr/>
            </p:nvSpPr>
            <p:spPr bwMode="auto">
              <a:xfrm rot="10800000">
                <a:off x="5891672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94" name="Oval 1971"/>
              <p:cNvSpPr>
                <a:spLocks noChangeAspect="1" noChangeArrowheads="1"/>
              </p:cNvSpPr>
              <p:nvPr/>
            </p:nvSpPr>
            <p:spPr bwMode="auto">
              <a:xfrm rot="10800000">
                <a:off x="5891672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95" name="Freeform 1972"/>
              <p:cNvSpPr>
                <a:spLocks noChangeAspect="1"/>
              </p:cNvSpPr>
              <p:nvPr/>
            </p:nvSpPr>
            <p:spPr bwMode="auto">
              <a:xfrm rot="10800000">
                <a:off x="5926565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96" name="Freeform 1973"/>
              <p:cNvSpPr>
                <a:spLocks noChangeAspect="1"/>
              </p:cNvSpPr>
              <p:nvPr/>
            </p:nvSpPr>
            <p:spPr bwMode="auto">
              <a:xfrm rot="10800000">
                <a:off x="5986271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97" name="Freeform 1974"/>
              <p:cNvSpPr>
                <a:spLocks noChangeAspect="1"/>
              </p:cNvSpPr>
              <p:nvPr/>
            </p:nvSpPr>
            <p:spPr bwMode="auto">
              <a:xfrm rot="10800000">
                <a:off x="5938196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98" name="Oval 1975"/>
              <p:cNvSpPr>
                <a:spLocks noChangeAspect="1" noChangeArrowheads="1"/>
              </p:cNvSpPr>
              <p:nvPr/>
            </p:nvSpPr>
            <p:spPr bwMode="auto">
              <a:xfrm rot="10800000">
                <a:off x="5961459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741" name="Group 1485"/>
            <p:cNvGrpSpPr/>
            <p:nvPr/>
          </p:nvGrpSpPr>
          <p:grpSpPr>
            <a:xfrm>
              <a:off x="6031745" y="-72708"/>
              <a:ext cx="135696" cy="297253"/>
              <a:chOff x="6031745" y="-72708"/>
              <a:chExt cx="135696" cy="297253"/>
            </a:xfrm>
          </p:grpSpPr>
          <p:sp>
            <p:nvSpPr>
              <p:cNvPr id="1287" name="Oval 1977"/>
              <p:cNvSpPr>
                <a:spLocks noChangeAspect="1" noChangeArrowheads="1"/>
              </p:cNvSpPr>
              <p:nvPr/>
            </p:nvSpPr>
            <p:spPr bwMode="auto">
              <a:xfrm>
                <a:off x="6031745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88" name="Oval 1978"/>
              <p:cNvSpPr>
                <a:spLocks noChangeAspect="1" noChangeArrowheads="1"/>
              </p:cNvSpPr>
              <p:nvPr/>
            </p:nvSpPr>
            <p:spPr bwMode="auto">
              <a:xfrm>
                <a:off x="6031745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89" name="Freeform 1979"/>
              <p:cNvSpPr>
                <a:spLocks noChangeAspect="1"/>
              </p:cNvSpPr>
              <p:nvPr/>
            </p:nvSpPr>
            <p:spPr bwMode="auto">
              <a:xfrm>
                <a:off x="6065087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90" name="Freeform 1980"/>
              <p:cNvSpPr>
                <a:spLocks noChangeAspect="1"/>
              </p:cNvSpPr>
              <p:nvPr/>
            </p:nvSpPr>
            <p:spPr bwMode="auto">
              <a:xfrm>
                <a:off x="6068964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91" name="Freeform 1981"/>
              <p:cNvSpPr>
                <a:spLocks noChangeAspect="1"/>
              </p:cNvSpPr>
              <p:nvPr/>
            </p:nvSpPr>
            <p:spPr bwMode="auto">
              <a:xfrm>
                <a:off x="6105409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92" name="Oval 1982"/>
              <p:cNvSpPr>
                <a:spLocks noChangeAspect="1" noChangeArrowheads="1"/>
              </p:cNvSpPr>
              <p:nvPr/>
            </p:nvSpPr>
            <p:spPr bwMode="auto">
              <a:xfrm>
                <a:off x="6053456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742" name="Group 1484"/>
            <p:cNvGrpSpPr/>
            <p:nvPr/>
          </p:nvGrpSpPr>
          <p:grpSpPr>
            <a:xfrm>
              <a:off x="6031745" y="267894"/>
              <a:ext cx="135696" cy="297253"/>
              <a:chOff x="6031745" y="267894"/>
              <a:chExt cx="135696" cy="297253"/>
            </a:xfrm>
          </p:grpSpPr>
          <p:sp>
            <p:nvSpPr>
              <p:cNvPr id="1281" name="Oval 1984"/>
              <p:cNvSpPr>
                <a:spLocks noChangeAspect="1" noChangeArrowheads="1"/>
              </p:cNvSpPr>
              <p:nvPr/>
            </p:nvSpPr>
            <p:spPr bwMode="auto">
              <a:xfrm rot="10800000">
                <a:off x="6031745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82" name="Oval 1985"/>
              <p:cNvSpPr>
                <a:spLocks noChangeAspect="1" noChangeArrowheads="1"/>
              </p:cNvSpPr>
              <p:nvPr/>
            </p:nvSpPr>
            <p:spPr bwMode="auto">
              <a:xfrm rot="10800000">
                <a:off x="6031745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83" name="Freeform 1986"/>
              <p:cNvSpPr>
                <a:spLocks noChangeAspect="1"/>
              </p:cNvSpPr>
              <p:nvPr/>
            </p:nvSpPr>
            <p:spPr bwMode="auto">
              <a:xfrm rot="10800000">
                <a:off x="6066638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84" name="Freeform 1987"/>
              <p:cNvSpPr>
                <a:spLocks noChangeAspect="1"/>
              </p:cNvSpPr>
              <p:nvPr/>
            </p:nvSpPr>
            <p:spPr bwMode="auto">
              <a:xfrm rot="10800000">
                <a:off x="6126344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85" name="Freeform 1988"/>
              <p:cNvSpPr>
                <a:spLocks noChangeAspect="1"/>
              </p:cNvSpPr>
              <p:nvPr/>
            </p:nvSpPr>
            <p:spPr bwMode="auto">
              <a:xfrm rot="10800000">
                <a:off x="6078269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86" name="Oval 1989"/>
              <p:cNvSpPr>
                <a:spLocks noChangeAspect="1" noChangeArrowheads="1"/>
              </p:cNvSpPr>
              <p:nvPr/>
            </p:nvSpPr>
            <p:spPr bwMode="auto">
              <a:xfrm rot="10800000">
                <a:off x="6101532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743" name="Group 1483"/>
            <p:cNvGrpSpPr/>
            <p:nvPr/>
          </p:nvGrpSpPr>
          <p:grpSpPr>
            <a:xfrm>
              <a:off x="6174007" y="-72708"/>
              <a:ext cx="135696" cy="297253"/>
              <a:chOff x="6174007" y="-72708"/>
              <a:chExt cx="135696" cy="297253"/>
            </a:xfrm>
          </p:grpSpPr>
          <p:sp>
            <p:nvSpPr>
              <p:cNvPr id="1275" name="Oval 1991"/>
              <p:cNvSpPr>
                <a:spLocks noChangeAspect="1" noChangeArrowheads="1"/>
              </p:cNvSpPr>
              <p:nvPr/>
            </p:nvSpPr>
            <p:spPr bwMode="auto">
              <a:xfrm>
                <a:off x="6174007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76" name="Oval 1992"/>
              <p:cNvSpPr>
                <a:spLocks noChangeAspect="1" noChangeArrowheads="1"/>
              </p:cNvSpPr>
              <p:nvPr/>
            </p:nvSpPr>
            <p:spPr bwMode="auto">
              <a:xfrm>
                <a:off x="6174007" y="-7270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77" name="Freeform 1993"/>
              <p:cNvSpPr>
                <a:spLocks noChangeAspect="1"/>
              </p:cNvSpPr>
              <p:nvPr/>
            </p:nvSpPr>
            <p:spPr bwMode="auto">
              <a:xfrm>
                <a:off x="6207349" y="53422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78" name="Freeform 1994"/>
              <p:cNvSpPr>
                <a:spLocks noChangeAspect="1"/>
              </p:cNvSpPr>
              <p:nvPr/>
            </p:nvSpPr>
            <p:spPr bwMode="auto">
              <a:xfrm>
                <a:off x="6211226" y="124231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79" name="Freeform 1995"/>
              <p:cNvSpPr>
                <a:spLocks noChangeAspect="1"/>
              </p:cNvSpPr>
              <p:nvPr/>
            </p:nvSpPr>
            <p:spPr bwMode="auto">
              <a:xfrm>
                <a:off x="6247671" y="116118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80" name="Oval 1996"/>
              <p:cNvSpPr>
                <a:spLocks noChangeAspect="1" noChangeArrowheads="1"/>
              </p:cNvSpPr>
              <p:nvPr/>
            </p:nvSpPr>
            <p:spPr bwMode="auto">
              <a:xfrm>
                <a:off x="6195718" y="-44679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744" name="Group 1482"/>
            <p:cNvGrpSpPr/>
            <p:nvPr/>
          </p:nvGrpSpPr>
          <p:grpSpPr>
            <a:xfrm>
              <a:off x="6174007" y="267894"/>
              <a:ext cx="135696" cy="297253"/>
              <a:chOff x="6174007" y="267894"/>
              <a:chExt cx="135696" cy="297253"/>
            </a:xfrm>
          </p:grpSpPr>
          <p:sp>
            <p:nvSpPr>
              <p:cNvPr id="1269" name="Oval 1998"/>
              <p:cNvSpPr>
                <a:spLocks noChangeAspect="1" noChangeArrowheads="1"/>
              </p:cNvSpPr>
              <p:nvPr/>
            </p:nvSpPr>
            <p:spPr bwMode="auto">
              <a:xfrm rot="10800000">
                <a:off x="6174007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70" name="Oval 1999"/>
              <p:cNvSpPr>
                <a:spLocks noChangeAspect="1" noChangeArrowheads="1"/>
              </p:cNvSpPr>
              <p:nvPr/>
            </p:nvSpPr>
            <p:spPr bwMode="auto">
              <a:xfrm rot="10800000">
                <a:off x="6174007" y="427216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71" name="Freeform 2000"/>
              <p:cNvSpPr>
                <a:spLocks noChangeAspect="1"/>
              </p:cNvSpPr>
              <p:nvPr/>
            </p:nvSpPr>
            <p:spPr bwMode="auto">
              <a:xfrm rot="10800000">
                <a:off x="6208900" y="267894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72" name="Freeform 2001"/>
              <p:cNvSpPr>
                <a:spLocks noChangeAspect="1"/>
              </p:cNvSpPr>
              <p:nvPr/>
            </p:nvSpPr>
            <p:spPr bwMode="auto">
              <a:xfrm rot="10800000">
                <a:off x="6268606" y="270107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73" name="Freeform 2002"/>
              <p:cNvSpPr>
                <a:spLocks noChangeAspect="1"/>
              </p:cNvSpPr>
              <p:nvPr/>
            </p:nvSpPr>
            <p:spPr bwMode="auto">
              <a:xfrm rot="10800000">
                <a:off x="6220531" y="270107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74" name="Oval 2003"/>
              <p:cNvSpPr>
                <a:spLocks noChangeAspect="1" noChangeArrowheads="1"/>
              </p:cNvSpPr>
              <p:nvPr/>
            </p:nvSpPr>
            <p:spPr bwMode="auto">
              <a:xfrm rot="10800000">
                <a:off x="6243794" y="492125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745" name="Group 1481"/>
            <p:cNvGrpSpPr/>
            <p:nvPr/>
          </p:nvGrpSpPr>
          <p:grpSpPr>
            <a:xfrm>
              <a:off x="6322835" y="-76837"/>
              <a:ext cx="135696" cy="297253"/>
              <a:chOff x="6322835" y="-76837"/>
              <a:chExt cx="135696" cy="297253"/>
            </a:xfrm>
          </p:grpSpPr>
          <p:sp>
            <p:nvSpPr>
              <p:cNvPr id="1263" name="Oval 2005"/>
              <p:cNvSpPr>
                <a:spLocks noChangeAspect="1" noChangeArrowheads="1"/>
              </p:cNvSpPr>
              <p:nvPr/>
            </p:nvSpPr>
            <p:spPr bwMode="auto">
              <a:xfrm>
                <a:off x="6322835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64" name="Oval 2006"/>
              <p:cNvSpPr>
                <a:spLocks noChangeAspect="1" noChangeArrowheads="1"/>
              </p:cNvSpPr>
              <p:nvPr/>
            </p:nvSpPr>
            <p:spPr bwMode="auto">
              <a:xfrm>
                <a:off x="6322835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65" name="Freeform 2007"/>
              <p:cNvSpPr>
                <a:spLocks noChangeAspect="1"/>
              </p:cNvSpPr>
              <p:nvPr/>
            </p:nvSpPr>
            <p:spPr bwMode="auto">
              <a:xfrm>
                <a:off x="6356177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66" name="Freeform 2008"/>
              <p:cNvSpPr>
                <a:spLocks noChangeAspect="1"/>
              </p:cNvSpPr>
              <p:nvPr/>
            </p:nvSpPr>
            <p:spPr bwMode="auto">
              <a:xfrm>
                <a:off x="6360054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67" name="Freeform 2009"/>
              <p:cNvSpPr>
                <a:spLocks noChangeAspect="1"/>
              </p:cNvSpPr>
              <p:nvPr/>
            </p:nvSpPr>
            <p:spPr bwMode="auto">
              <a:xfrm>
                <a:off x="6396499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68" name="Oval 2010"/>
              <p:cNvSpPr>
                <a:spLocks noChangeAspect="1" noChangeArrowheads="1"/>
              </p:cNvSpPr>
              <p:nvPr/>
            </p:nvSpPr>
            <p:spPr bwMode="auto">
              <a:xfrm>
                <a:off x="6344546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746" name="Group 62"/>
            <p:cNvGrpSpPr/>
            <p:nvPr/>
          </p:nvGrpSpPr>
          <p:grpSpPr>
            <a:xfrm>
              <a:off x="6322835" y="263766"/>
              <a:ext cx="135696" cy="297253"/>
              <a:chOff x="6322835" y="263766"/>
              <a:chExt cx="135696" cy="297253"/>
            </a:xfrm>
          </p:grpSpPr>
          <p:sp>
            <p:nvSpPr>
              <p:cNvPr id="1257" name="Oval 2012"/>
              <p:cNvSpPr>
                <a:spLocks noChangeAspect="1" noChangeArrowheads="1"/>
              </p:cNvSpPr>
              <p:nvPr/>
            </p:nvSpPr>
            <p:spPr bwMode="auto">
              <a:xfrm rot="10800000">
                <a:off x="6322835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58" name="Oval 2013"/>
              <p:cNvSpPr>
                <a:spLocks noChangeAspect="1" noChangeArrowheads="1"/>
              </p:cNvSpPr>
              <p:nvPr/>
            </p:nvSpPr>
            <p:spPr bwMode="auto">
              <a:xfrm rot="10800000">
                <a:off x="6322835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59" name="Freeform 2014"/>
              <p:cNvSpPr>
                <a:spLocks noChangeAspect="1"/>
              </p:cNvSpPr>
              <p:nvPr/>
            </p:nvSpPr>
            <p:spPr bwMode="auto">
              <a:xfrm rot="10800000">
                <a:off x="6357728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60" name="Freeform 2015"/>
              <p:cNvSpPr>
                <a:spLocks noChangeAspect="1"/>
              </p:cNvSpPr>
              <p:nvPr/>
            </p:nvSpPr>
            <p:spPr bwMode="auto">
              <a:xfrm rot="10800000">
                <a:off x="6417434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61" name="Freeform 2016"/>
              <p:cNvSpPr>
                <a:spLocks noChangeAspect="1"/>
              </p:cNvSpPr>
              <p:nvPr/>
            </p:nvSpPr>
            <p:spPr bwMode="auto">
              <a:xfrm rot="10800000">
                <a:off x="6369359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62" name="Oval 2017"/>
              <p:cNvSpPr>
                <a:spLocks noChangeAspect="1" noChangeArrowheads="1"/>
              </p:cNvSpPr>
              <p:nvPr/>
            </p:nvSpPr>
            <p:spPr bwMode="auto">
              <a:xfrm rot="10800000">
                <a:off x="6392622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747" name="Group 61"/>
            <p:cNvGrpSpPr/>
            <p:nvPr/>
          </p:nvGrpSpPr>
          <p:grpSpPr>
            <a:xfrm>
              <a:off x="6467286" y="-76837"/>
              <a:ext cx="135696" cy="297253"/>
              <a:chOff x="6467286" y="-76837"/>
              <a:chExt cx="135696" cy="297253"/>
            </a:xfrm>
          </p:grpSpPr>
          <p:sp>
            <p:nvSpPr>
              <p:cNvPr id="1251" name="Oval 2019"/>
              <p:cNvSpPr>
                <a:spLocks noChangeAspect="1" noChangeArrowheads="1"/>
              </p:cNvSpPr>
              <p:nvPr/>
            </p:nvSpPr>
            <p:spPr bwMode="auto">
              <a:xfrm>
                <a:off x="6467286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52" name="Oval 2020"/>
              <p:cNvSpPr>
                <a:spLocks noChangeAspect="1" noChangeArrowheads="1"/>
              </p:cNvSpPr>
              <p:nvPr/>
            </p:nvSpPr>
            <p:spPr bwMode="auto">
              <a:xfrm>
                <a:off x="6467286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53" name="Freeform 2021"/>
              <p:cNvSpPr>
                <a:spLocks noChangeAspect="1"/>
              </p:cNvSpPr>
              <p:nvPr/>
            </p:nvSpPr>
            <p:spPr bwMode="auto">
              <a:xfrm>
                <a:off x="6500628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54" name="Freeform 2022"/>
              <p:cNvSpPr>
                <a:spLocks noChangeAspect="1"/>
              </p:cNvSpPr>
              <p:nvPr/>
            </p:nvSpPr>
            <p:spPr bwMode="auto">
              <a:xfrm>
                <a:off x="6504505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55" name="Freeform 2023"/>
              <p:cNvSpPr>
                <a:spLocks noChangeAspect="1"/>
              </p:cNvSpPr>
              <p:nvPr/>
            </p:nvSpPr>
            <p:spPr bwMode="auto">
              <a:xfrm>
                <a:off x="6540950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56" name="Oval 2024"/>
              <p:cNvSpPr>
                <a:spLocks noChangeAspect="1" noChangeArrowheads="1"/>
              </p:cNvSpPr>
              <p:nvPr/>
            </p:nvSpPr>
            <p:spPr bwMode="auto">
              <a:xfrm>
                <a:off x="6488997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748" name="Group 60"/>
            <p:cNvGrpSpPr/>
            <p:nvPr/>
          </p:nvGrpSpPr>
          <p:grpSpPr>
            <a:xfrm>
              <a:off x="6467286" y="263766"/>
              <a:ext cx="135696" cy="297253"/>
              <a:chOff x="6467286" y="263766"/>
              <a:chExt cx="135696" cy="297253"/>
            </a:xfrm>
          </p:grpSpPr>
          <p:sp>
            <p:nvSpPr>
              <p:cNvPr id="1245" name="Oval 2026"/>
              <p:cNvSpPr>
                <a:spLocks noChangeAspect="1" noChangeArrowheads="1"/>
              </p:cNvSpPr>
              <p:nvPr/>
            </p:nvSpPr>
            <p:spPr bwMode="auto">
              <a:xfrm rot="10800000">
                <a:off x="6467286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46" name="Oval 2027"/>
              <p:cNvSpPr>
                <a:spLocks noChangeAspect="1" noChangeArrowheads="1"/>
              </p:cNvSpPr>
              <p:nvPr/>
            </p:nvSpPr>
            <p:spPr bwMode="auto">
              <a:xfrm rot="10800000">
                <a:off x="6467286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47" name="Freeform 2028"/>
              <p:cNvSpPr>
                <a:spLocks noChangeAspect="1"/>
              </p:cNvSpPr>
              <p:nvPr/>
            </p:nvSpPr>
            <p:spPr bwMode="auto">
              <a:xfrm rot="10800000">
                <a:off x="6502179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48" name="Freeform 2029"/>
              <p:cNvSpPr>
                <a:spLocks noChangeAspect="1"/>
              </p:cNvSpPr>
              <p:nvPr/>
            </p:nvSpPr>
            <p:spPr bwMode="auto">
              <a:xfrm rot="10800000">
                <a:off x="6561885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49" name="Freeform 2030"/>
              <p:cNvSpPr>
                <a:spLocks noChangeAspect="1"/>
              </p:cNvSpPr>
              <p:nvPr/>
            </p:nvSpPr>
            <p:spPr bwMode="auto">
              <a:xfrm rot="10800000">
                <a:off x="6513810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50" name="Oval 2031"/>
              <p:cNvSpPr>
                <a:spLocks noChangeAspect="1" noChangeArrowheads="1"/>
              </p:cNvSpPr>
              <p:nvPr/>
            </p:nvSpPr>
            <p:spPr bwMode="auto">
              <a:xfrm rot="10800000">
                <a:off x="6537073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749" name="Group 59"/>
            <p:cNvGrpSpPr/>
            <p:nvPr/>
          </p:nvGrpSpPr>
          <p:grpSpPr>
            <a:xfrm>
              <a:off x="6607359" y="-76837"/>
              <a:ext cx="135696" cy="297253"/>
              <a:chOff x="6607359" y="-76837"/>
              <a:chExt cx="135696" cy="297253"/>
            </a:xfrm>
          </p:grpSpPr>
          <p:sp>
            <p:nvSpPr>
              <p:cNvPr id="1239" name="Oval 2033"/>
              <p:cNvSpPr>
                <a:spLocks noChangeAspect="1" noChangeArrowheads="1"/>
              </p:cNvSpPr>
              <p:nvPr/>
            </p:nvSpPr>
            <p:spPr bwMode="auto">
              <a:xfrm>
                <a:off x="6607359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40" name="Oval 2034"/>
              <p:cNvSpPr>
                <a:spLocks noChangeAspect="1" noChangeArrowheads="1"/>
              </p:cNvSpPr>
              <p:nvPr/>
            </p:nvSpPr>
            <p:spPr bwMode="auto">
              <a:xfrm>
                <a:off x="6607359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41" name="Freeform 2035"/>
              <p:cNvSpPr>
                <a:spLocks noChangeAspect="1"/>
              </p:cNvSpPr>
              <p:nvPr/>
            </p:nvSpPr>
            <p:spPr bwMode="auto">
              <a:xfrm>
                <a:off x="6640701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42" name="Freeform 2036"/>
              <p:cNvSpPr>
                <a:spLocks noChangeAspect="1"/>
              </p:cNvSpPr>
              <p:nvPr/>
            </p:nvSpPr>
            <p:spPr bwMode="auto">
              <a:xfrm>
                <a:off x="6644578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43" name="Freeform 2037"/>
              <p:cNvSpPr>
                <a:spLocks noChangeAspect="1"/>
              </p:cNvSpPr>
              <p:nvPr/>
            </p:nvSpPr>
            <p:spPr bwMode="auto">
              <a:xfrm>
                <a:off x="6681023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44" name="Oval 2038"/>
              <p:cNvSpPr>
                <a:spLocks noChangeAspect="1" noChangeArrowheads="1"/>
              </p:cNvSpPr>
              <p:nvPr/>
            </p:nvSpPr>
            <p:spPr bwMode="auto">
              <a:xfrm>
                <a:off x="6629070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750" name="Group 58"/>
            <p:cNvGrpSpPr/>
            <p:nvPr/>
          </p:nvGrpSpPr>
          <p:grpSpPr>
            <a:xfrm>
              <a:off x="6607359" y="263766"/>
              <a:ext cx="135696" cy="297253"/>
              <a:chOff x="6607359" y="263766"/>
              <a:chExt cx="135696" cy="297253"/>
            </a:xfrm>
          </p:grpSpPr>
          <p:sp>
            <p:nvSpPr>
              <p:cNvPr id="1233" name="Oval 2040"/>
              <p:cNvSpPr>
                <a:spLocks noChangeAspect="1" noChangeArrowheads="1"/>
              </p:cNvSpPr>
              <p:nvPr/>
            </p:nvSpPr>
            <p:spPr bwMode="auto">
              <a:xfrm rot="10800000">
                <a:off x="6607359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34" name="Oval 2041"/>
              <p:cNvSpPr>
                <a:spLocks noChangeAspect="1" noChangeArrowheads="1"/>
              </p:cNvSpPr>
              <p:nvPr/>
            </p:nvSpPr>
            <p:spPr bwMode="auto">
              <a:xfrm rot="10800000">
                <a:off x="6607359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35" name="Freeform 2042"/>
              <p:cNvSpPr>
                <a:spLocks noChangeAspect="1"/>
              </p:cNvSpPr>
              <p:nvPr/>
            </p:nvSpPr>
            <p:spPr bwMode="auto">
              <a:xfrm rot="10800000">
                <a:off x="6642252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36" name="Freeform 2043"/>
              <p:cNvSpPr>
                <a:spLocks noChangeAspect="1"/>
              </p:cNvSpPr>
              <p:nvPr/>
            </p:nvSpPr>
            <p:spPr bwMode="auto">
              <a:xfrm rot="10800000">
                <a:off x="6701958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37" name="Freeform 2044"/>
              <p:cNvSpPr>
                <a:spLocks noChangeAspect="1"/>
              </p:cNvSpPr>
              <p:nvPr/>
            </p:nvSpPr>
            <p:spPr bwMode="auto">
              <a:xfrm rot="10800000">
                <a:off x="6653883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38" name="Oval 2045"/>
              <p:cNvSpPr>
                <a:spLocks noChangeAspect="1" noChangeArrowheads="1"/>
              </p:cNvSpPr>
              <p:nvPr/>
            </p:nvSpPr>
            <p:spPr bwMode="auto">
              <a:xfrm rot="10800000">
                <a:off x="6677146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751" name="Group 2"/>
            <p:cNvGrpSpPr/>
            <p:nvPr/>
          </p:nvGrpSpPr>
          <p:grpSpPr>
            <a:xfrm>
              <a:off x="6749621" y="-76837"/>
              <a:ext cx="135696" cy="297253"/>
              <a:chOff x="6749621" y="-76837"/>
              <a:chExt cx="135696" cy="297253"/>
            </a:xfrm>
          </p:grpSpPr>
          <p:sp>
            <p:nvSpPr>
              <p:cNvPr id="1227" name="Oval 2047"/>
              <p:cNvSpPr>
                <a:spLocks noChangeAspect="1" noChangeArrowheads="1"/>
              </p:cNvSpPr>
              <p:nvPr/>
            </p:nvSpPr>
            <p:spPr bwMode="auto">
              <a:xfrm>
                <a:off x="6749621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28" name="Oval 2048"/>
              <p:cNvSpPr>
                <a:spLocks noChangeAspect="1" noChangeArrowheads="1"/>
              </p:cNvSpPr>
              <p:nvPr/>
            </p:nvSpPr>
            <p:spPr bwMode="auto">
              <a:xfrm>
                <a:off x="6749621" y="-76837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29" name="Freeform 2049"/>
              <p:cNvSpPr>
                <a:spLocks noChangeAspect="1"/>
              </p:cNvSpPr>
              <p:nvPr/>
            </p:nvSpPr>
            <p:spPr bwMode="auto">
              <a:xfrm>
                <a:off x="6782963" y="49293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30" name="Freeform 2050"/>
              <p:cNvSpPr>
                <a:spLocks noChangeAspect="1"/>
              </p:cNvSpPr>
              <p:nvPr/>
            </p:nvSpPr>
            <p:spPr bwMode="auto">
              <a:xfrm>
                <a:off x="6786840" y="120102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31" name="Freeform 2051"/>
              <p:cNvSpPr>
                <a:spLocks noChangeAspect="1"/>
              </p:cNvSpPr>
              <p:nvPr/>
            </p:nvSpPr>
            <p:spPr bwMode="auto">
              <a:xfrm>
                <a:off x="6823285" y="11198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32" name="Oval 2052"/>
              <p:cNvSpPr>
                <a:spLocks noChangeAspect="1" noChangeArrowheads="1"/>
              </p:cNvSpPr>
              <p:nvPr/>
            </p:nvSpPr>
            <p:spPr bwMode="auto">
              <a:xfrm>
                <a:off x="6771332" y="-48808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  <p:grpSp>
          <p:nvGrpSpPr>
            <p:cNvPr id="752" name="Group 1"/>
            <p:cNvGrpSpPr/>
            <p:nvPr/>
          </p:nvGrpSpPr>
          <p:grpSpPr>
            <a:xfrm>
              <a:off x="6749621" y="263766"/>
              <a:ext cx="135696" cy="297253"/>
              <a:chOff x="6749621" y="263766"/>
              <a:chExt cx="135696" cy="297253"/>
            </a:xfrm>
          </p:grpSpPr>
          <p:sp>
            <p:nvSpPr>
              <p:cNvPr id="1221" name="Oval 2054"/>
              <p:cNvSpPr>
                <a:spLocks noChangeAspect="1" noChangeArrowheads="1"/>
              </p:cNvSpPr>
              <p:nvPr/>
            </p:nvSpPr>
            <p:spPr bwMode="auto">
              <a:xfrm rot="10800000">
                <a:off x="6749621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22" name="Oval 2055"/>
              <p:cNvSpPr>
                <a:spLocks noChangeAspect="1" noChangeArrowheads="1"/>
              </p:cNvSpPr>
              <p:nvPr/>
            </p:nvSpPr>
            <p:spPr bwMode="auto">
              <a:xfrm rot="10800000">
                <a:off x="6749621" y="423088"/>
                <a:ext cx="135696" cy="137931"/>
              </a:xfrm>
              <a:prstGeom prst="ellipse">
                <a:avLst/>
              </a:prstGeom>
              <a:solidFill>
                <a:srgbClr val="CFE68C"/>
              </a:solidFill>
              <a:ln w="7938">
                <a:solidFill>
                  <a:srgbClr val="AD62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23" name="Freeform 2056"/>
              <p:cNvSpPr>
                <a:spLocks noChangeAspect="1"/>
              </p:cNvSpPr>
              <p:nvPr/>
            </p:nvSpPr>
            <p:spPr bwMode="auto">
              <a:xfrm rot="10800000">
                <a:off x="6784514" y="263766"/>
                <a:ext cx="67460" cy="171123"/>
              </a:xfrm>
              <a:custGeom>
                <a:avLst/>
                <a:gdLst>
                  <a:gd name="T0" fmla="*/ 32 w 35"/>
                  <a:gd name="T1" fmla="*/ 30 h 87"/>
                  <a:gd name="T2" fmla="*/ 33 w 35"/>
                  <a:gd name="T3" fmla="*/ 31 h 87"/>
                  <a:gd name="T4" fmla="*/ 34 w 35"/>
                  <a:gd name="T5" fmla="*/ 33 h 87"/>
                  <a:gd name="T6" fmla="*/ 34 w 35"/>
                  <a:gd name="T7" fmla="*/ 34 h 87"/>
                  <a:gd name="T8" fmla="*/ 35 w 35"/>
                  <a:gd name="T9" fmla="*/ 35 h 87"/>
                  <a:gd name="T10" fmla="*/ 35 w 35"/>
                  <a:gd name="T11" fmla="*/ 38 h 87"/>
                  <a:gd name="T12" fmla="*/ 35 w 35"/>
                  <a:gd name="T13" fmla="*/ 82 h 87"/>
                  <a:gd name="T14" fmla="*/ 30 w 35"/>
                  <a:gd name="T15" fmla="*/ 87 h 87"/>
                  <a:gd name="T16" fmla="*/ 25 w 35"/>
                  <a:gd name="T17" fmla="*/ 82 h 87"/>
                  <a:gd name="T18" fmla="*/ 25 w 35"/>
                  <a:gd name="T19" fmla="*/ 38 h 87"/>
                  <a:gd name="T20" fmla="*/ 18 w 35"/>
                  <a:gd name="T21" fmla="*/ 32 h 87"/>
                  <a:gd name="T22" fmla="*/ 10 w 35"/>
                  <a:gd name="T23" fmla="*/ 38 h 87"/>
                  <a:gd name="T24" fmla="*/ 10 w 35"/>
                  <a:gd name="T25" fmla="*/ 82 h 87"/>
                  <a:gd name="T26" fmla="*/ 5 w 35"/>
                  <a:gd name="T27" fmla="*/ 87 h 87"/>
                  <a:gd name="T28" fmla="*/ 0 w 35"/>
                  <a:gd name="T29" fmla="*/ 82 h 87"/>
                  <a:gd name="T30" fmla="*/ 0 w 35"/>
                  <a:gd name="T31" fmla="*/ 38 h 87"/>
                  <a:gd name="T32" fmla="*/ 1 w 35"/>
                  <a:gd name="T33" fmla="*/ 35 h 87"/>
                  <a:gd name="T34" fmla="*/ 1 w 35"/>
                  <a:gd name="T35" fmla="*/ 34 h 87"/>
                  <a:gd name="T36" fmla="*/ 2 w 35"/>
                  <a:gd name="T37" fmla="*/ 33 h 87"/>
                  <a:gd name="T38" fmla="*/ 2 w 35"/>
                  <a:gd name="T39" fmla="*/ 32 h 87"/>
                  <a:gd name="T40" fmla="*/ 3 w 35"/>
                  <a:gd name="T41" fmla="*/ 30 h 87"/>
                  <a:gd name="T42" fmla="*/ 4 w 35"/>
                  <a:gd name="T43" fmla="*/ 29 h 87"/>
                  <a:gd name="T44" fmla="*/ 6 w 35"/>
                  <a:gd name="T45" fmla="*/ 27 h 87"/>
                  <a:gd name="T46" fmla="*/ 7 w 35"/>
                  <a:gd name="T47" fmla="*/ 25 h 87"/>
                  <a:gd name="T48" fmla="*/ 8 w 35"/>
                  <a:gd name="T49" fmla="*/ 25 h 87"/>
                  <a:gd name="T50" fmla="*/ 10 w 35"/>
                  <a:gd name="T51" fmla="*/ 24 h 87"/>
                  <a:gd name="T52" fmla="*/ 10 w 35"/>
                  <a:gd name="T53" fmla="*/ 23 h 87"/>
                  <a:gd name="T54" fmla="*/ 12 w 35"/>
                  <a:gd name="T55" fmla="*/ 22 h 87"/>
                  <a:gd name="T56" fmla="*/ 12 w 35"/>
                  <a:gd name="T57" fmla="*/ 5 h 87"/>
                  <a:gd name="T58" fmla="*/ 17 w 35"/>
                  <a:gd name="T59" fmla="*/ 0 h 87"/>
                  <a:gd name="T60" fmla="*/ 22 w 35"/>
                  <a:gd name="T61" fmla="*/ 5 h 87"/>
                  <a:gd name="T62" fmla="*/ 22 w 35"/>
                  <a:gd name="T63" fmla="*/ 22 h 87"/>
                  <a:gd name="T64" fmla="*/ 22 w 35"/>
                  <a:gd name="T65" fmla="*/ 22 h 87"/>
                  <a:gd name="T66" fmla="*/ 31 w 35"/>
                  <a:gd name="T67" fmla="*/ 28 h 87"/>
                  <a:gd name="T68" fmla="*/ 31 w 35"/>
                  <a:gd name="T69" fmla="*/ 29 h 87"/>
                  <a:gd name="T70" fmla="*/ 32 w 35"/>
                  <a:gd name="T71" fmla="*/ 3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5" h="87">
                    <a:moveTo>
                      <a:pt x="32" y="30"/>
                    </a:moveTo>
                    <a:cubicBezTo>
                      <a:pt x="33" y="31"/>
                      <a:pt x="33" y="31"/>
                      <a:pt x="33" y="31"/>
                    </a:cubicBezTo>
                    <a:cubicBezTo>
                      <a:pt x="33" y="32"/>
                      <a:pt x="33" y="32"/>
                      <a:pt x="34" y="33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6"/>
                      <a:pt x="35" y="37"/>
                      <a:pt x="35" y="38"/>
                    </a:cubicBezTo>
                    <a:cubicBezTo>
                      <a:pt x="35" y="82"/>
                      <a:pt x="35" y="82"/>
                      <a:pt x="35" y="82"/>
                    </a:cubicBezTo>
                    <a:cubicBezTo>
                      <a:pt x="35" y="85"/>
                      <a:pt x="33" y="87"/>
                      <a:pt x="30" y="87"/>
                    </a:cubicBezTo>
                    <a:cubicBezTo>
                      <a:pt x="27" y="87"/>
                      <a:pt x="25" y="85"/>
                      <a:pt x="25" y="82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6"/>
                      <a:pt x="22" y="32"/>
                      <a:pt x="18" y="32"/>
                    </a:cubicBezTo>
                    <a:cubicBezTo>
                      <a:pt x="13" y="32"/>
                      <a:pt x="10" y="36"/>
                      <a:pt x="10" y="38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5"/>
                      <a:pt x="8" y="87"/>
                      <a:pt x="5" y="87"/>
                    </a:cubicBezTo>
                    <a:cubicBezTo>
                      <a:pt x="3" y="87"/>
                      <a:pt x="0" y="85"/>
                      <a:pt x="0" y="82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7"/>
                      <a:pt x="0" y="36"/>
                      <a:pt x="1" y="35"/>
                    </a:cubicBezTo>
                    <a:cubicBezTo>
                      <a:pt x="1" y="35"/>
                      <a:pt x="1" y="35"/>
                      <a:pt x="1" y="34"/>
                    </a:cubicBezTo>
                    <a:cubicBezTo>
                      <a:pt x="1" y="34"/>
                      <a:pt x="1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3" y="31"/>
                      <a:pt x="3" y="30"/>
                      <a:pt x="3" y="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8"/>
                      <a:pt x="5" y="27"/>
                      <a:pt x="6" y="27"/>
                    </a:cubicBezTo>
                    <a:cubicBezTo>
                      <a:pt x="6" y="26"/>
                      <a:pt x="7" y="26"/>
                      <a:pt x="7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4"/>
                      <a:pt x="9" y="24"/>
                      <a:pt x="10" y="24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3"/>
                      <a:pt x="12" y="22"/>
                      <a:pt x="12" y="22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3"/>
                      <a:pt x="14" y="0"/>
                      <a:pt x="17" y="0"/>
                    </a:cubicBezTo>
                    <a:cubicBezTo>
                      <a:pt x="20" y="0"/>
                      <a:pt x="22" y="3"/>
                      <a:pt x="22" y="5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5" y="23"/>
                      <a:pt x="28" y="25"/>
                      <a:pt x="31" y="28"/>
                    </a:cubicBezTo>
                    <a:cubicBezTo>
                      <a:pt x="31" y="28"/>
                      <a:pt x="31" y="28"/>
                      <a:pt x="31" y="29"/>
                    </a:cubicBezTo>
                    <a:cubicBezTo>
                      <a:pt x="32" y="29"/>
                      <a:pt x="32" y="30"/>
                      <a:pt x="32" y="30"/>
                    </a:cubicBezTo>
                    <a:close/>
                  </a:path>
                </a:pathLst>
              </a:custGeom>
              <a:solidFill>
                <a:srgbClr val="FF6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24" name="Freeform 2057"/>
              <p:cNvSpPr>
                <a:spLocks noChangeAspect="1"/>
              </p:cNvSpPr>
              <p:nvPr/>
            </p:nvSpPr>
            <p:spPr bwMode="auto">
              <a:xfrm rot="10800000">
                <a:off x="6844220" y="265979"/>
                <a:ext cx="3877" cy="98101"/>
              </a:xfrm>
              <a:custGeom>
                <a:avLst/>
                <a:gdLst>
                  <a:gd name="T0" fmla="*/ 0 w 2"/>
                  <a:gd name="T1" fmla="*/ 44 h 50"/>
                  <a:gd name="T2" fmla="*/ 0 w 2"/>
                  <a:gd name="T3" fmla="*/ 0 h 50"/>
                  <a:gd name="T4" fmla="*/ 0 w 2"/>
                  <a:gd name="T5" fmla="*/ 0 h 50"/>
                  <a:gd name="T6" fmla="*/ 2 w 2"/>
                  <a:gd name="T7" fmla="*/ 23 h 50"/>
                  <a:gd name="T8" fmla="*/ 2 w 2"/>
                  <a:gd name="T9" fmla="*/ 43 h 50"/>
                  <a:gd name="T10" fmla="*/ 2 w 2"/>
                  <a:gd name="T11" fmla="*/ 50 h 50"/>
                  <a:gd name="T12" fmla="*/ 2 w 2"/>
                  <a:gd name="T13" fmla="*/ 50 h 50"/>
                  <a:gd name="T14" fmla="*/ 0 w 2"/>
                  <a:gd name="T15" fmla="*/ 4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0">
                    <a:moveTo>
                      <a:pt x="0" y="4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5"/>
                      <a:pt x="2" y="23"/>
                    </a:cubicBezTo>
                    <a:cubicBezTo>
                      <a:pt x="2" y="30"/>
                      <a:pt x="2" y="43"/>
                      <a:pt x="2" y="43"/>
                    </a:cubicBezTo>
                    <a:cubicBezTo>
                      <a:pt x="2" y="44"/>
                      <a:pt x="2" y="49"/>
                      <a:pt x="2" y="5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48"/>
                      <a:pt x="0" y="46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25" name="Freeform 2058"/>
              <p:cNvSpPr>
                <a:spLocks noChangeAspect="1"/>
              </p:cNvSpPr>
              <p:nvPr/>
            </p:nvSpPr>
            <p:spPr bwMode="auto">
              <a:xfrm rot="10800000">
                <a:off x="6796145" y="265979"/>
                <a:ext cx="15508" cy="106214"/>
              </a:xfrm>
              <a:custGeom>
                <a:avLst/>
                <a:gdLst>
                  <a:gd name="T0" fmla="*/ 6 w 8"/>
                  <a:gd name="T1" fmla="*/ 48 h 54"/>
                  <a:gd name="T2" fmla="*/ 8 w 8"/>
                  <a:gd name="T3" fmla="*/ 54 h 54"/>
                  <a:gd name="T4" fmla="*/ 5 w 8"/>
                  <a:gd name="T5" fmla="*/ 48 h 54"/>
                  <a:gd name="T6" fmla="*/ 5 w 8"/>
                  <a:gd name="T7" fmla="*/ 39 h 54"/>
                  <a:gd name="T8" fmla="*/ 5 w 8"/>
                  <a:gd name="T9" fmla="*/ 6 h 54"/>
                  <a:gd name="T10" fmla="*/ 0 w 8"/>
                  <a:gd name="T11" fmla="*/ 0 h 54"/>
                  <a:gd name="T12" fmla="*/ 7 w 8"/>
                  <a:gd name="T13" fmla="*/ 8 h 54"/>
                  <a:gd name="T14" fmla="*/ 6 w 8"/>
                  <a:gd name="T15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4">
                    <a:moveTo>
                      <a:pt x="6" y="48"/>
                    </a:moveTo>
                    <a:cubicBezTo>
                      <a:pt x="6" y="50"/>
                      <a:pt x="7" y="53"/>
                      <a:pt x="8" y="54"/>
                    </a:cubicBezTo>
                    <a:cubicBezTo>
                      <a:pt x="6" y="52"/>
                      <a:pt x="5" y="50"/>
                      <a:pt x="5" y="4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3" y="0"/>
                      <a:pt x="0" y="0"/>
                    </a:cubicBezTo>
                    <a:cubicBezTo>
                      <a:pt x="6" y="0"/>
                      <a:pt x="7" y="5"/>
                      <a:pt x="7" y="8"/>
                    </a:cubicBezTo>
                    <a:lnTo>
                      <a:pt x="6" y="4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  <p:sp>
            <p:nvSpPr>
              <p:cNvPr id="1226" name="Oval 2059"/>
              <p:cNvSpPr>
                <a:spLocks noChangeAspect="1" noChangeArrowheads="1"/>
              </p:cNvSpPr>
              <p:nvPr/>
            </p:nvSpPr>
            <p:spPr bwMode="auto">
              <a:xfrm rot="10800000">
                <a:off x="6819408" y="487997"/>
                <a:ext cx="44198" cy="44994"/>
              </a:xfrm>
              <a:prstGeom prst="ellipse">
                <a:avLst/>
              </a:prstGeom>
              <a:solidFill>
                <a:srgbClr val="CFE68C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en-CA" sz="1600">
                  <a:latin typeface="Arial"/>
                  <a:cs typeface="Arial"/>
                </a:endParaRPr>
              </a:p>
            </p:txBody>
          </p:sp>
        </p:grpSp>
      </p:grpSp>
      <p:sp>
        <p:nvSpPr>
          <p:cNvPr id="1604" name="Rectangle 3"/>
          <p:cNvSpPr>
            <a:spLocks/>
          </p:cNvSpPr>
          <p:nvPr/>
        </p:nvSpPr>
        <p:spPr bwMode="auto">
          <a:xfrm>
            <a:off x="6120989" y="2284981"/>
            <a:ext cx="2941751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6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Modified from Huss </a:t>
            </a:r>
            <a:r>
              <a:rPr lang="en-US" sz="1600" i="1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et al.</a:t>
            </a:r>
            <a:r>
              <a:rPr lang="en-US" sz="1600" dirty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 1999</a:t>
            </a:r>
          </a:p>
        </p:txBody>
      </p:sp>
      <p:sp>
        <p:nvSpPr>
          <p:cNvPr id="1605" name="Rectangle 3"/>
          <p:cNvSpPr>
            <a:spLocks/>
          </p:cNvSpPr>
          <p:nvPr/>
        </p:nvSpPr>
        <p:spPr bwMode="auto">
          <a:xfrm>
            <a:off x="2812896" y="5736587"/>
            <a:ext cx="500125" cy="50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-118</a:t>
            </a:r>
            <a:endParaRPr lang="en-US" sz="1600" dirty="0">
              <a:solidFill>
                <a:schemeClr val="tx1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606" name="Rectangle 3"/>
          <p:cNvSpPr>
            <a:spLocks/>
          </p:cNvSpPr>
          <p:nvPr/>
        </p:nvSpPr>
        <p:spPr bwMode="auto">
          <a:xfrm>
            <a:off x="1952857" y="5736587"/>
            <a:ext cx="500125" cy="50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-136</a:t>
            </a:r>
            <a:endParaRPr lang="en-US" sz="1600" dirty="0">
              <a:solidFill>
                <a:schemeClr val="tx1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608" name="Rectangle 3"/>
          <p:cNvSpPr>
            <a:spLocks/>
          </p:cNvSpPr>
          <p:nvPr/>
        </p:nvSpPr>
        <p:spPr bwMode="auto">
          <a:xfrm>
            <a:off x="3391089" y="5736587"/>
            <a:ext cx="500125" cy="50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-110</a:t>
            </a:r>
            <a:endParaRPr lang="en-US" sz="1600" dirty="0">
              <a:solidFill>
                <a:schemeClr val="tx1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609" name="Rectangle 3"/>
          <p:cNvSpPr>
            <a:spLocks/>
          </p:cNvSpPr>
          <p:nvPr/>
        </p:nvSpPr>
        <p:spPr bwMode="auto">
          <a:xfrm>
            <a:off x="4243042" y="5738829"/>
            <a:ext cx="500125" cy="50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1600" dirty="0" smtClean="0">
                <a:solidFill>
                  <a:schemeClr val="tx1"/>
                </a:solidFill>
                <a:latin typeface="Arial"/>
                <a:ea typeface="ＭＳ Ｐゴシック" charset="0"/>
                <a:cs typeface="Arial"/>
              </a:rPr>
              <a:t>-86</a:t>
            </a:r>
            <a:endParaRPr lang="en-US" sz="1600" dirty="0">
              <a:solidFill>
                <a:schemeClr val="tx1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745" name="Oval 1744"/>
          <p:cNvSpPr>
            <a:spLocks noChangeAspect="1"/>
          </p:cNvSpPr>
          <p:nvPr/>
        </p:nvSpPr>
        <p:spPr>
          <a:xfrm>
            <a:off x="4644384" y="4843280"/>
            <a:ext cx="1147155" cy="7545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>
                <a:solidFill>
                  <a:schemeClr val="bg1"/>
                </a:solidFill>
                <a:latin typeface="Arial"/>
                <a:cs typeface="Arial"/>
              </a:rPr>
              <a:t>RNA Pol II</a:t>
            </a:r>
            <a:endParaRPr lang="en-CA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7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marL="914400" lvl="1" indent="-514350" algn="ctr"/>
            <a:r>
              <a:rPr lang="en-US" sz="5400" b="1" dirty="0" smtClean="0">
                <a:solidFill>
                  <a:srgbClr val="4F2683"/>
                </a:solidFill>
                <a:latin typeface="+mj-lt"/>
              </a:rPr>
              <a:t>Nuclear Receptors</a:t>
            </a:r>
          </a:p>
        </p:txBody>
      </p:sp>
    </p:spTree>
    <p:extLst>
      <p:ext uri="{BB962C8B-B14F-4D97-AF65-F5344CB8AC3E}">
        <p14:creationId xmlns:p14="http://schemas.microsoft.com/office/powerpoint/2010/main" val="94200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414"/>
          <p:cNvGrpSpPr/>
          <p:nvPr/>
        </p:nvGrpSpPr>
        <p:grpSpPr>
          <a:xfrm>
            <a:off x="4228176" y="1123286"/>
            <a:ext cx="3793053" cy="2145891"/>
            <a:chOff x="4228176" y="1123286"/>
            <a:chExt cx="3793053" cy="2145891"/>
          </a:xfrm>
        </p:grpSpPr>
        <p:grpSp>
          <p:nvGrpSpPr>
            <p:cNvPr id="3" name="Group 3232"/>
            <p:cNvGrpSpPr/>
            <p:nvPr/>
          </p:nvGrpSpPr>
          <p:grpSpPr>
            <a:xfrm>
              <a:off x="4788111" y="1123286"/>
              <a:ext cx="3233118" cy="2145891"/>
              <a:chOff x="-2653865" y="1480477"/>
              <a:chExt cx="3233118" cy="2145891"/>
            </a:xfrm>
          </p:grpSpPr>
          <p:sp>
            <p:nvSpPr>
              <p:cNvPr id="3234" name="Curved Up Arrow 3233"/>
              <p:cNvSpPr/>
              <p:nvPr/>
            </p:nvSpPr>
            <p:spPr>
              <a:xfrm rot="11318588" flipH="1">
                <a:off x="-1930953" y="1977739"/>
                <a:ext cx="2076667" cy="271779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235" name="Curved Up Arrow 3234"/>
              <p:cNvSpPr/>
              <p:nvPr/>
            </p:nvSpPr>
            <p:spPr>
              <a:xfrm rot="10641412">
                <a:off x="-1553434" y="2791596"/>
                <a:ext cx="1229913" cy="271779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grpSp>
            <p:nvGrpSpPr>
              <p:cNvPr id="4" name="Group 3235"/>
              <p:cNvGrpSpPr/>
              <p:nvPr/>
            </p:nvGrpSpPr>
            <p:grpSpPr>
              <a:xfrm rot="180000">
                <a:off x="-1613974" y="1738166"/>
                <a:ext cx="636783" cy="717215"/>
                <a:chOff x="3665538" y="3184525"/>
                <a:chExt cx="119063" cy="120651"/>
              </a:xfrm>
            </p:grpSpPr>
            <p:sp>
              <p:nvSpPr>
                <p:cNvPr id="3313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14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15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16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17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18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19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20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5" name="Group 3236"/>
              <p:cNvGrpSpPr/>
              <p:nvPr/>
            </p:nvGrpSpPr>
            <p:grpSpPr>
              <a:xfrm rot="180000">
                <a:off x="-1003504" y="1770158"/>
                <a:ext cx="636783" cy="717215"/>
                <a:chOff x="3665538" y="3184525"/>
                <a:chExt cx="119063" cy="120651"/>
              </a:xfrm>
            </p:grpSpPr>
            <p:sp>
              <p:nvSpPr>
                <p:cNvPr id="330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0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0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0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0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1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1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1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6" name="Group 3237"/>
              <p:cNvGrpSpPr/>
              <p:nvPr/>
            </p:nvGrpSpPr>
            <p:grpSpPr>
              <a:xfrm rot="180000">
                <a:off x="-1608919" y="2452813"/>
                <a:ext cx="636783" cy="717215"/>
                <a:chOff x="3665538" y="3184525"/>
                <a:chExt cx="119063" cy="120651"/>
              </a:xfrm>
            </p:grpSpPr>
            <p:sp>
              <p:nvSpPr>
                <p:cNvPr id="3297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98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99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00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01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02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03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304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" name="Group 3238"/>
              <p:cNvGrpSpPr/>
              <p:nvPr/>
            </p:nvGrpSpPr>
            <p:grpSpPr>
              <a:xfrm rot="180000">
                <a:off x="-1003184" y="2494011"/>
                <a:ext cx="636783" cy="717215"/>
                <a:chOff x="3665538" y="3184525"/>
                <a:chExt cx="119063" cy="120651"/>
              </a:xfrm>
            </p:grpSpPr>
            <p:sp>
              <p:nvSpPr>
                <p:cNvPr id="3289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90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91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92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93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94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95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96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8" name="Group 3239"/>
              <p:cNvGrpSpPr/>
              <p:nvPr/>
            </p:nvGrpSpPr>
            <p:grpSpPr>
              <a:xfrm rot="180000">
                <a:off x="-1256619" y="1976441"/>
                <a:ext cx="636783" cy="717208"/>
                <a:chOff x="3665538" y="3184526"/>
                <a:chExt cx="119063" cy="120650"/>
              </a:xfrm>
            </p:grpSpPr>
            <p:sp>
              <p:nvSpPr>
                <p:cNvPr id="3281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82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83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84" name="Freeform 405"/>
                <p:cNvSpPr>
                  <a:spLocks/>
                </p:cNvSpPr>
                <p:nvPr/>
              </p:nvSpPr>
              <p:spPr bwMode="auto">
                <a:xfrm>
                  <a:off x="3686177" y="3184526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85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86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87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88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9" name="Group 3240"/>
              <p:cNvGrpSpPr/>
              <p:nvPr/>
            </p:nvGrpSpPr>
            <p:grpSpPr>
              <a:xfrm rot="180000">
                <a:off x="-1862033" y="2659108"/>
                <a:ext cx="636783" cy="717215"/>
                <a:chOff x="3665538" y="3184525"/>
                <a:chExt cx="119063" cy="120651"/>
              </a:xfrm>
            </p:grpSpPr>
            <p:sp>
              <p:nvSpPr>
                <p:cNvPr id="3273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74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75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76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77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78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79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80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10" name="Group 3241"/>
              <p:cNvGrpSpPr/>
              <p:nvPr/>
            </p:nvGrpSpPr>
            <p:grpSpPr>
              <a:xfrm rot="180000">
                <a:off x="-1256297" y="2700306"/>
                <a:ext cx="636783" cy="717215"/>
                <a:chOff x="3665538" y="3184525"/>
                <a:chExt cx="119063" cy="120651"/>
              </a:xfrm>
            </p:grpSpPr>
            <p:sp>
              <p:nvSpPr>
                <p:cNvPr id="326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6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6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6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6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7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7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7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11" name="Group 3242"/>
              <p:cNvGrpSpPr/>
              <p:nvPr/>
            </p:nvGrpSpPr>
            <p:grpSpPr>
              <a:xfrm rot="180000">
                <a:off x="-1870515" y="1940010"/>
                <a:ext cx="636783" cy="717208"/>
                <a:chOff x="3665538" y="3184526"/>
                <a:chExt cx="119063" cy="120650"/>
              </a:xfrm>
            </p:grpSpPr>
            <p:sp>
              <p:nvSpPr>
                <p:cNvPr id="3259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60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61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62" name="Freeform 405"/>
                <p:cNvSpPr>
                  <a:spLocks/>
                </p:cNvSpPr>
                <p:nvPr/>
              </p:nvSpPr>
              <p:spPr bwMode="auto">
                <a:xfrm>
                  <a:off x="3686177" y="3184526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63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64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3244" name="Curved Up Arrow 3243"/>
              <p:cNvSpPr/>
              <p:nvPr/>
            </p:nvSpPr>
            <p:spPr>
              <a:xfrm rot="811290">
                <a:off x="-2001056" y="2281527"/>
                <a:ext cx="1663221" cy="328662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245" name="TextBox 3244"/>
              <p:cNvSpPr txBox="1"/>
              <p:nvPr/>
            </p:nvSpPr>
            <p:spPr>
              <a:xfrm>
                <a:off x="-1782254" y="2021054"/>
                <a:ext cx="5781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2400" dirty="0" smtClean="0">
                    <a:latin typeface="Arial"/>
                    <a:cs typeface="Arial"/>
                  </a:rPr>
                  <a:t>H3</a:t>
                </a:r>
                <a:endParaRPr lang="en-CA" sz="2400" dirty="0">
                  <a:latin typeface="Arial"/>
                  <a:cs typeface="Arial"/>
                </a:endParaRPr>
              </a:p>
            </p:txBody>
          </p:sp>
          <p:sp>
            <p:nvSpPr>
              <p:cNvPr id="3246" name="Rectangle 787"/>
              <p:cNvSpPr/>
              <p:nvPr/>
            </p:nvSpPr>
            <p:spPr>
              <a:xfrm>
                <a:off x="-1892180" y="1630831"/>
                <a:ext cx="2471433" cy="1995537"/>
              </a:xfrm>
              <a:custGeom>
                <a:avLst/>
                <a:gdLst>
                  <a:gd name="connsiteX0" fmla="*/ 0 w 3012044"/>
                  <a:gd name="connsiteY0" fmla="*/ 0 h 2242612"/>
                  <a:gd name="connsiteX1" fmla="*/ 3012044 w 3012044"/>
                  <a:gd name="connsiteY1" fmla="*/ 0 h 2242612"/>
                  <a:gd name="connsiteX2" fmla="*/ 3012044 w 3012044"/>
                  <a:gd name="connsiteY2" fmla="*/ 2242612 h 2242612"/>
                  <a:gd name="connsiteX3" fmla="*/ 0 w 3012044"/>
                  <a:gd name="connsiteY3" fmla="*/ 2242612 h 2242612"/>
                  <a:gd name="connsiteX4" fmla="*/ 0 w 3012044"/>
                  <a:gd name="connsiteY4" fmla="*/ 0 h 2242612"/>
                  <a:gd name="connsiteX0" fmla="*/ 2232 w 3014276"/>
                  <a:gd name="connsiteY0" fmla="*/ 0 h 2242612"/>
                  <a:gd name="connsiteX1" fmla="*/ 3014276 w 3014276"/>
                  <a:gd name="connsiteY1" fmla="*/ 0 h 2242612"/>
                  <a:gd name="connsiteX2" fmla="*/ 3014276 w 3014276"/>
                  <a:gd name="connsiteY2" fmla="*/ 2242612 h 2242612"/>
                  <a:gd name="connsiteX3" fmla="*/ 2232 w 3014276"/>
                  <a:gd name="connsiteY3" fmla="*/ 2242612 h 2242612"/>
                  <a:gd name="connsiteX4" fmla="*/ 0 w 3014276"/>
                  <a:gd name="connsiteY4" fmla="*/ 907189 h 2242612"/>
                  <a:gd name="connsiteX5" fmla="*/ 2232 w 3014276"/>
                  <a:gd name="connsiteY5" fmla="*/ 0 h 2242612"/>
                  <a:gd name="connsiteX0" fmla="*/ 2232 w 3014276"/>
                  <a:gd name="connsiteY0" fmla="*/ 13956 h 2256568"/>
                  <a:gd name="connsiteX1" fmla="*/ 725659 w 3014276"/>
                  <a:gd name="connsiteY1" fmla="*/ 0 h 2256568"/>
                  <a:gd name="connsiteX2" fmla="*/ 3014276 w 3014276"/>
                  <a:gd name="connsiteY2" fmla="*/ 13956 h 2256568"/>
                  <a:gd name="connsiteX3" fmla="*/ 3014276 w 3014276"/>
                  <a:gd name="connsiteY3" fmla="*/ 2256568 h 2256568"/>
                  <a:gd name="connsiteX4" fmla="*/ 2232 w 3014276"/>
                  <a:gd name="connsiteY4" fmla="*/ 2256568 h 2256568"/>
                  <a:gd name="connsiteX5" fmla="*/ 0 w 3014276"/>
                  <a:gd name="connsiteY5" fmla="*/ 921145 h 2256568"/>
                  <a:gd name="connsiteX6" fmla="*/ 2232 w 3014276"/>
                  <a:gd name="connsiteY6" fmla="*/ 13956 h 2256568"/>
                  <a:gd name="connsiteX0" fmla="*/ 518566 w 3014276"/>
                  <a:gd name="connsiteY0" fmla="*/ 725751 h 2256568"/>
                  <a:gd name="connsiteX1" fmla="*/ 725659 w 3014276"/>
                  <a:gd name="connsiteY1" fmla="*/ 0 h 2256568"/>
                  <a:gd name="connsiteX2" fmla="*/ 3014276 w 3014276"/>
                  <a:gd name="connsiteY2" fmla="*/ 13956 h 2256568"/>
                  <a:gd name="connsiteX3" fmla="*/ 3014276 w 3014276"/>
                  <a:gd name="connsiteY3" fmla="*/ 2256568 h 2256568"/>
                  <a:gd name="connsiteX4" fmla="*/ 2232 w 3014276"/>
                  <a:gd name="connsiteY4" fmla="*/ 2256568 h 2256568"/>
                  <a:gd name="connsiteX5" fmla="*/ 0 w 3014276"/>
                  <a:gd name="connsiteY5" fmla="*/ 921145 h 2256568"/>
                  <a:gd name="connsiteX6" fmla="*/ 518566 w 3014276"/>
                  <a:gd name="connsiteY6" fmla="*/ 725751 h 2256568"/>
                  <a:gd name="connsiteX0" fmla="*/ 825576 w 3014276"/>
                  <a:gd name="connsiteY0" fmla="*/ 888226 h 2256568"/>
                  <a:gd name="connsiteX1" fmla="*/ 725659 w 3014276"/>
                  <a:gd name="connsiteY1" fmla="*/ 0 h 2256568"/>
                  <a:gd name="connsiteX2" fmla="*/ 3014276 w 3014276"/>
                  <a:gd name="connsiteY2" fmla="*/ 13956 h 2256568"/>
                  <a:gd name="connsiteX3" fmla="*/ 3014276 w 3014276"/>
                  <a:gd name="connsiteY3" fmla="*/ 2256568 h 2256568"/>
                  <a:gd name="connsiteX4" fmla="*/ 2232 w 3014276"/>
                  <a:gd name="connsiteY4" fmla="*/ 2256568 h 2256568"/>
                  <a:gd name="connsiteX5" fmla="*/ 0 w 3014276"/>
                  <a:gd name="connsiteY5" fmla="*/ 921145 h 2256568"/>
                  <a:gd name="connsiteX6" fmla="*/ 825576 w 3014276"/>
                  <a:gd name="connsiteY6" fmla="*/ 888226 h 2256568"/>
                  <a:gd name="connsiteX0" fmla="*/ 867441 w 3014276"/>
                  <a:gd name="connsiteY0" fmla="*/ 947307 h 2256568"/>
                  <a:gd name="connsiteX1" fmla="*/ 725659 w 3014276"/>
                  <a:gd name="connsiteY1" fmla="*/ 0 h 2256568"/>
                  <a:gd name="connsiteX2" fmla="*/ 3014276 w 3014276"/>
                  <a:gd name="connsiteY2" fmla="*/ 13956 h 2256568"/>
                  <a:gd name="connsiteX3" fmla="*/ 3014276 w 3014276"/>
                  <a:gd name="connsiteY3" fmla="*/ 2256568 h 2256568"/>
                  <a:gd name="connsiteX4" fmla="*/ 2232 w 3014276"/>
                  <a:gd name="connsiteY4" fmla="*/ 2256568 h 2256568"/>
                  <a:gd name="connsiteX5" fmla="*/ 0 w 3014276"/>
                  <a:gd name="connsiteY5" fmla="*/ 921145 h 2256568"/>
                  <a:gd name="connsiteX6" fmla="*/ 867441 w 3014276"/>
                  <a:gd name="connsiteY6" fmla="*/ 947307 h 2256568"/>
                  <a:gd name="connsiteX0" fmla="*/ 867441 w 3014276"/>
                  <a:gd name="connsiteY0" fmla="*/ 947307 h 2256568"/>
                  <a:gd name="connsiteX1" fmla="*/ 893119 w 3014276"/>
                  <a:gd name="connsiteY1" fmla="*/ 0 h 2256568"/>
                  <a:gd name="connsiteX2" fmla="*/ 3014276 w 3014276"/>
                  <a:gd name="connsiteY2" fmla="*/ 13956 h 2256568"/>
                  <a:gd name="connsiteX3" fmla="*/ 3014276 w 3014276"/>
                  <a:gd name="connsiteY3" fmla="*/ 2256568 h 2256568"/>
                  <a:gd name="connsiteX4" fmla="*/ 2232 w 3014276"/>
                  <a:gd name="connsiteY4" fmla="*/ 2256568 h 2256568"/>
                  <a:gd name="connsiteX5" fmla="*/ 0 w 3014276"/>
                  <a:gd name="connsiteY5" fmla="*/ 921145 h 2256568"/>
                  <a:gd name="connsiteX6" fmla="*/ 867441 w 3014276"/>
                  <a:gd name="connsiteY6" fmla="*/ 947307 h 2256568"/>
                  <a:gd name="connsiteX0" fmla="*/ 881396 w 3028231"/>
                  <a:gd name="connsiteY0" fmla="*/ 947307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994995 h 2256568"/>
                  <a:gd name="connsiteX6" fmla="*/ 881396 w 3028231"/>
                  <a:gd name="connsiteY6" fmla="*/ 947307 h 2256568"/>
                  <a:gd name="connsiteX0" fmla="*/ 881396 w 3028231"/>
                  <a:gd name="connsiteY0" fmla="*/ 947307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881396 w 3028231"/>
                  <a:gd name="connsiteY6" fmla="*/ 947307 h 2256568"/>
                  <a:gd name="connsiteX0" fmla="*/ 755801 w 3028231"/>
                  <a:gd name="connsiteY0" fmla="*/ 858684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55801 w 3028231"/>
                  <a:gd name="connsiteY6" fmla="*/ 858684 h 2256568"/>
                  <a:gd name="connsiteX0" fmla="*/ 755801 w 3028231"/>
                  <a:gd name="connsiteY0" fmla="*/ 858684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55801 w 3028231"/>
                  <a:gd name="connsiteY6" fmla="*/ 858684 h 2256568"/>
                  <a:gd name="connsiteX0" fmla="*/ 755801 w 3028231"/>
                  <a:gd name="connsiteY0" fmla="*/ 858684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55801 w 3028231"/>
                  <a:gd name="connsiteY6" fmla="*/ 858684 h 2256568"/>
                  <a:gd name="connsiteX0" fmla="*/ 797666 w 3028231"/>
                  <a:gd name="connsiteY0" fmla="*/ 947306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97666 w 3028231"/>
                  <a:gd name="connsiteY6" fmla="*/ 947306 h 2256568"/>
                  <a:gd name="connsiteX0" fmla="*/ 797666 w 3028231"/>
                  <a:gd name="connsiteY0" fmla="*/ 947306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97666 w 3028231"/>
                  <a:gd name="connsiteY6" fmla="*/ 947306 h 2256568"/>
                  <a:gd name="connsiteX0" fmla="*/ 797666 w 3028231"/>
                  <a:gd name="connsiteY0" fmla="*/ 947306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97666 w 3028231"/>
                  <a:gd name="connsiteY6" fmla="*/ 947306 h 2256568"/>
                  <a:gd name="connsiteX0" fmla="*/ 797666 w 3028231"/>
                  <a:gd name="connsiteY0" fmla="*/ 947306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97666 w 3028231"/>
                  <a:gd name="connsiteY6" fmla="*/ 947306 h 2256568"/>
                  <a:gd name="connsiteX0" fmla="*/ 797666 w 3028231"/>
                  <a:gd name="connsiteY0" fmla="*/ 947306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97666 w 3028231"/>
                  <a:gd name="connsiteY6" fmla="*/ 947306 h 2256568"/>
                  <a:gd name="connsiteX0" fmla="*/ 797666 w 3028231"/>
                  <a:gd name="connsiteY0" fmla="*/ 947306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97666 w 3028231"/>
                  <a:gd name="connsiteY6" fmla="*/ 947306 h 2256568"/>
                  <a:gd name="connsiteX0" fmla="*/ 838632 w 3028231"/>
                  <a:gd name="connsiteY0" fmla="*/ 1043199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838632 w 3028231"/>
                  <a:gd name="connsiteY6" fmla="*/ 1043199 h 2256568"/>
                  <a:gd name="connsiteX0" fmla="*/ 852287 w 3028231"/>
                  <a:gd name="connsiteY0" fmla="*/ 988403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852287 w 3028231"/>
                  <a:gd name="connsiteY6" fmla="*/ 988403 h 2256568"/>
                  <a:gd name="connsiteX0" fmla="*/ 809917 w 3028231"/>
                  <a:gd name="connsiteY0" fmla="*/ 1157839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809917 w 3028231"/>
                  <a:gd name="connsiteY6" fmla="*/ 1157839 h 2256568"/>
                  <a:gd name="connsiteX0" fmla="*/ 809917 w 3028231"/>
                  <a:gd name="connsiteY0" fmla="*/ 1157839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91360 h 2256568"/>
                  <a:gd name="connsiteX6" fmla="*/ 809917 w 3028231"/>
                  <a:gd name="connsiteY6" fmla="*/ 1157839 h 2256568"/>
                  <a:gd name="connsiteX0" fmla="*/ 809917 w 3028231"/>
                  <a:gd name="connsiteY0" fmla="*/ 1143883 h 2242612"/>
                  <a:gd name="connsiteX1" fmla="*/ 709345 w 3028231"/>
                  <a:gd name="connsiteY1" fmla="*/ 12111 h 2242612"/>
                  <a:gd name="connsiteX2" fmla="*/ 3028231 w 3028231"/>
                  <a:gd name="connsiteY2" fmla="*/ 0 h 2242612"/>
                  <a:gd name="connsiteX3" fmla="*/ 3028231 w 3028231"/>
                  <a:gd name="connsiteY3" fmla="*/ 2242612 h 2242612"/>
                  <a:gd name="connsiteX4" fmla="*/ 16187 w 3028231"/>
                  <a:gd name="connsiteY4" fmla="*/ 2242612 h 2242612"/>
                  <a:gd name="connsiteX5" fmla="*/ 0 w 3028231"/>
                  <a:gd name="connsiteY5" fmla="*/ 1177404 h 2242612"/>
                  <a:gd name="connsiteX6" fmla="*/ 809917 w 3028231"/>
                  <a:gd name="connsiteY6" fmla="*/ 1143883 h 2242612"/>
                  <a:gd name="connsiteX0" fmla="*/ 809917 w 3028231"/>
                  <a:gd name="connsiteY0" fmla="*/ 1143883 h 2242612"/>
                  <a:gd name="connsiteX1" fmla="*/ 709345 w 3028231"/>
                  <a:gd name="connsiteY1" fmla="*/ 12111 h 2242612"/>
                  <a:gd name="connsiteX2" fmla="*/ 3028231 w 3028231"/>
                  <a:gd name="connsiteY2" fmla="*/ 0 h 2242612"/>
                  <a:gd name="connsiteX3" fmla="*/ 3028231 w 3028231"/>
                  <a:gd name="connsiteY3" fmla="*/ 2242612 h 2242612"/>
                  <a:gd name="connsiteX4" fmla="*/ 16187 w 3028231"/>
                  <a:gd name="connsiteY4" fmla="*/ 2242612 h 2242612"/>
                  <a:gd name="connsiteX5" fmla="*/ 0 w 3028231"/>
                  <a:gd name="connsiteY5" fmla="*/ 1177404 h 2242612"/>
                  <a:gd name="connsiteX6" fmla="*/ 809917 w 3028231"/>
                  <a:gd name="connsiteY6" fmla="*/ 1143883 h 2242612"/>
                  <a:gd name="connsiteX0" fmla="*/ 809917 w 3028231"/>
                  <a:gd name="connsiteY0" fmla="*/ 1143883 h 2242612"/>
                  <a:gd name="connsiteX1" fmla="*/ 469247 w 3028231"/>
                  <a:gd name="connsiteY1" fmla="*/ 141640 h 2242612"/>
                  <a:gd name="connsiteX2" fmla="*/ 3028231 w 3028231"/>
                  <a:gd name="connsiteY2" fmla="*/ 0 h 2242612"/>
                  <a:gd name="connsiteX3" fmla="*/ 3028231 w 3028231"/>
                  <a:gd name="connsiteY3" fmla="*/ 2242612 h 2242612"/>
                  <a:gd name="connsiteX4" fmla="*/ 16187 w 3028231"/>
                  <a:gd name="connsiteY4" fmla="*/ 2242612 h 2242612"/>
                  <a:gd name="connsiteX5" fmla="*/ 0 w 3028231"/>
                  <a:gd name="connsiteY5" fmla="*/ 1177404 h 2242612"/>
                  <a:gd name="connsiteX6" fmla="*/ 809917 w 3028231"/>
                  <a:gd name="connsiteY6" fmla="*/ 1143883 h 224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28231" h="2242612">
                    <a:moveTo>
                      <a:pt x="809917" y="1143883"/>
                    </a:moveTo>
                    <a:cubicBezTo>
                      <a:pt x="1055710" y="621329"/>
                      <a:pt x="1011334" y="546031"/>
                      <a:pt x="469247" y="141640"/>
                    </a:cubicBezTo>
                    <a:lnTo>
                      <a:pt x="3028231" y="0"/>
                    </a:lnTo>
                    <a:lnTo>
                      <a:pt x="3028231" y="2242612"/>
                    </a:lnTo>
                    <a:lnTo>
                      <a:pt x="16187" y="2242612"/>
                    </a:lnTo>
                    <a:lnTo>
                      <a:pt x="0" y="1177404"/>
                    </a:lnTo>
                    <a:cubicBezTo>
                      <a:pt x="349619" y="1166430"/>
                      <a:pt x="502163" y="1405953"/>
                      <a:pt x="809917" y="11438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latin typeface="Arial"/>
                  <a:cs typeface="Arial"/>
                </a:endParaRPr>
              </a:p>
            </p:txBody>
          </p:sp>
          <p:sp>
            <p:nvSpPr>
              <p:cNvPr id="3247" name="Freeform 3246"/>
              <p:cNvSpPr/>
              <p:nvPr/>
            </p:nvSpPr>
            <p:spPr>
              <a:xfrm>
                <a:off x="-2534803" y="1923539"/>
                <a:ext cx="776108" cy="259593"/>
              </a:xfrm>
              <a:custGeom>
                <a:avLst/>
                <a:gdLst>
                  <a:gd name="connsiteX0" fmla="*/ 919444 w 919444"/>
                  <a:gd name="connsiteY0" fmla="*/ 158122 h 307536"/>
                  <a:gd name="connsiteX1" fmla="*/ 515947 w 919444"/>
                  <a:gd name="connsiteY1" fmla="*/ 303650 h 307536"/>
                  <a:gd name="connsiteX2" fmla="*/ 476258 w 919444"/>
                  <a:gd name="connsiteY2" fmla="*/ 19209 h 307536"/>
                  <a:gd name="connsiteX3" fmla="*/ 0 w 919444"/>
                  <a:gd name="connsiteY3" fmla="*/ 25824 h 307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9444" h="307536">
                    <a:moveTo>
                      <a:pt x="919444" y="158122"/>
                    </a:moveTo>
                    <a:cubicBezTo>
                      <a:pt x="754627" y="242462"/>
                      <a:pt x="589811" y="326802"/>
                      <a:pt x="515947" y="303650"/>
                    </a:cubicBezTo>
                    <a:cubicBezTo>
                      <a:pt x="442083" y="280498"/>
                      <a:pt x="562249" y="65513"/>
                      <a:pt x="476258" y="19209"/>
                    </a:cubicBezTo>
                    <a:cubicBezTo>
                      <a:pt x="390267" y="-27095"/>
                      <a:pt x="56225" y="24721"/>
                      <a:pt x="0" y="25824"/>
                    </a:cubicBezTo>
                  </a:path>
                </a:pathLst>
              </a:cu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248" name="Moon 3247"/>
              <p:cNvSpPr/>
              <p:nvPr/>
            </p:nvSpPr>
            <p:spPr>
              <a:xfrm flipH="1">
                <a:off x="-1829141" y="1770166"/>
                <a:ext cx="1258832" cy="1090726"/>
              </a:xfrm>
              <a:prstGeom prst="moon">
                <a:avLst>
                  <a:gd name="adj" fmla="val 49084"/>
                </a:avLst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latin typeface="Arial"/>
                  <a:cs typeface="Arial"/>
                </a:endParaRPr>
              </a:p>
            </p:txBody>
          </p:sp>
          <p:grpSp>
            <p:nvGrpSpPr>
              <p:cNvPr id="12" name="Group 3248"/>
              <p:cNvGrpSpPr/>
              <p:nvPr/>
            </p:nvGrpSpPr>
            <p:grpSpPr>
              <a:xfrm>
                <a:off x="-2653865" y="1480477"/>
                <a:ext cx="344998" cy="443062"/>
                <a:chOff x="1718291" y="3894373"/>
                <a:chExt cx="344998" cy="443062"/>
              </a:xfrm>
            </p:grpSpPr>
            <p:grpSp>
              <p:nvGrpSpPr>
                <p:cNvPr id="13" name="Group 3254"/>
                <p:cNvGrpSpPr>
                  <a:grpSpLocks noChangeAspect="1"/>
                </p:cNvGrpSpPr>
                <p:nvPr/>
              </p:nvGrpSpPr>
              <p:grpSpPr>
                <a:xfrm>
                  <a:off x="1718291" y="3894373"/>
                  <a:ext cx="344998" cy="230832"/>
                  <a:chOff x="32954122" y="16358216"/>
                  <a:chExt cx="588190" cy="406322"/>
                </a:xfrm>
              </p:grpSpPr>
              <p:sp>
                <p:nvSpPr>
                  <p:cNvPr id="3257" name="Oval 3256"/>
                  <p:cNvSpPr>
                    <a:spLocks noChangeAspect="1"/>
                  </p:cNvSpPr>
                  <p:nvPr/>
                </p:nvSpPr>
                <p:spPr>
                  <a:xfrm>
                    <a:off x="33044931" y="16407986"/>
                    <a:ext cx="406572" cy="327035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4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3258" name="Rectangle 3257"/>
                  <p:cNvSpPr/>
                  <p:nvPr/>
                </p:nvSpPr>
                <p:spPr>
                  <a:xfrm>
                    <a:off x="32954122" y="16358216"/>
                    <a:ext cx="588190" cy="40632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CA" sz="9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rPr>
                      <a:t>AC</a:t>
                    </a:r>
                    <a:endParaRPr lang="en-CA" sz="9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  <p:cxnSp>
              <p:nvCxnSpPr>
                <p:cNvPr id="3256" name="Straight Connector 3255"/>
                <p:cNvCxnSpPr/>
                <p:nvPr/>
              </p:nvCxnSpPr>
              <p:spPr>
                <a:xfrm>
                  <a:off x="1905179" y="4132528"/>
                  <a:ext cx="61971" cy="20490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" name="Group 3249"/>
              <p:cNvGrpSpPr/>
              <p:nvPr/>
            </p:nvGrpSpPr>
            <p:grpSpPr>
              <a:xfrm>
                <a:off x="-2359536" y="1506239"/>
                <a:ext cx="344998" cy="443062"/>
                <a:chOff x="1718291" y="3894373"/>
                <a:chExt cx="344998" cy="443062"/>
              </a:xfrm>
            </p:grpSpPr>
            <p:grpSp>
              <p:nvGrpSpPr>
                <p:cNvPr id="15" name="Group 3250"/>
                <p:cNvGrpSpPr>
                  <a:grpSpLocks noChangeAspect="1"/>
                </p:cNvGrpSpPr>
                <p:nvPr/>
              </p:nvGrpSpPr>
              <p:grpSpPr>
                <a:xfrm>
                  <a:off x="1718291" y="3894373"/>
                  <a:ext cx="344998" cy="230832"/>
                  <a:chOff x="32954122" y="16358216"/>
                  <a:chExt cx="588190" cy="406322"/>
                </a:xfrm>
              </p:grpSpPr>
              <p:sp>
                <p:nvSpPr>
                  <p:cNvPr id="3253" name="Oval 3252"/>
                  <p:cNvSpPr>
                    <a:spLocks noChangeAspect="1"/>
                  </p:cNvSpPr>
                  <p:nvPr/>
                </p:nvSpPr>
                <p:spPr>
                  <a:xfrm>
                    <a:off x="33044931" y="16407986"/>
                    <a:ext cx="406572" cy="327035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4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3254" name="Rectangle 3253"/>
                  <p:cNvSpPr/>
                  <p:nvPr/>
                </p:nvSpPr>
                <p:spPr>
                  <a:xfrm>
                    <a:off x="32954122" y="16358216"/>
                    <a:ext cx="588190" cy="40632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CA" sz="9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rPr>
                      <a:t>AC</a:t>
                    </a:r>
                    <a:endParaRPr lang="en-CA" sz="9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  <p:cxnSp>
              <p:nvCxnSpPr>
                <p:cNvPr id="3252" name="Straight Connector 3251"/>
                <p:cNvCxnSpPr/>
                <p:nvPr/>
              </p:nvCxnSpPr>
              <p:spPr>
                <a:xfrm>
                  <a:off x="1905179" y="4132528"/>
                  <a:ext cx="61971" cy="20490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400" name="Down Arrow 3399"/>
            <p:cNvSpPr/>
            <p:nvPr/>
          </p:nvSpPr>
          <p:spPr>
            <a:xfrm rot="3017074" flipH="1" flipV="1">
              <a:off x="4244533" y="1925428"/>
              <a:ext cx="327286" cy="360000"/>
            </a:xfrm>
            <a:prstGeom prst="downArrow">
              <a:avLst/>
            </a:prstGeom>
            <a:solidFill>
              <a:srgbClr val="00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Arial"/>
                <a:cs typeface="Arial"/>
              </a:endParaRPr>
            </a:p>
          </p:txBody>
        </p:sp>
      </p:grpSp>
      <p:grpSp>
        <p:nvGrpSpPr>
          <p:cNvPr id="16" name="Group 3320"/>
          <p:cNvGrpSpPr/>
          <p:nvPr/>
        </p:nvGrpSpPr>
        <p:grpSpPr>
          <a:xfrm>
            <a:off x="7042690" y="1106964"/>
            <a:ext cx="3346445" cy="2140537"/>
            <a:chOff x="1431780" y="1521174"/>
            <a:chExt cx="3346445" cy="2140537"/>
          </a:xfrm>
        </p:grpSpPr>
        <p:sp>
          <p:nvSpPr>
            <p:cNvPr id="3322" name="Curved Up Arrow 3321"/>
            <p:cNvSpPr/>
            <p:nvPr/>
          </p:nvSpPr>
          <p:spPr>
            <a:xfrm rot="11318588" flipH="1">
              <a:off x="2268019" y="2013083"/>
              <a:ext cx="2076667" cy="271779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323" name="Curved Up Arrow 3322"/>
            <p:cNvSpPr/>
            <p:nvPr/>
          </p:nvSpPr>
          <p:spPr>
            <a:xfrm rot="10641412">
              <a:off x="2645538" y="2826939"/>
              <a:ext cx="1229913" cy="271779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grpSp>
          <p:nvGrpSpPr>
            <p:cNvPr id="17" name="Group 3323"/>
            <p:cNvGrpSpPr/>
            <p:nvPr/>
          </p:nvGrpSpPr>
          <p:grpSpPr>
            <a:xfrm rot="180000">
              <a:off x="2584998" y="1773509"/>
              <a:ext cx="636783" cy="717215"/>
              <a:chOff x="3665538" y="3184525"/>
              <a:chExt cx="119063" cy="120651"/>
            </a:xfrm>
          </p:grpSpPr>
          <p:sp>
            <p:nvSpPr>
              <p:cNvPr id="3389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90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91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92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93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94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95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96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18" name="Group 3324"/>
            <p:cNvGrpSpPr/>
            <p:nvPr/>
          </p:nvGrpSpPr>
          <p:grpSpPr>
            <a:xfrm rot="180000">
              <a:off x="3195468" y="1805502"/>
              <a:ext cx="636783" cy="717215"/>
              <a:chOff x="3665538" y="3184525"/>
              <a:chExt cx="119063" cy="120651"/>
            </a:xfrm>
          </p:grpSpPr>
          <p:sp>
            <p:nvSpPr>
              <p:cNvPr id="3381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82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83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84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85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86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87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88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19" name="Group 3325"/>
            <p:cNvGrpSpPr/>
            <p:nvPr/>
          </p:nvGrpSpPr>
          <p:grpSpPr>
            <a:xfrm rot="180000">
              <a:off x="2590053" y="2488156"/>
              <a:ext cx="636783" cy="717215"/>
              <a:chOff x="3665538" y="3184525"/>
              <a:chExt cx="119063" cy="120651"/>
            </a:xfrm>
          </p:grpSpPr>
          <p:sp>
            <p:nvSpPr>
              <p:cNvPr id="3373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74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75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76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77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78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79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80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" name="Group 3326"/>
            <p:cNvGrpSpPr/>
            <p:nvPr/>
          </p:nvGrpSpPr>
          <p:grpSpPr>
            <a:xfrm rot="180000">
              <a:off x="3195789" y="2529355"/>
              <a:ext cx="636783" cy="717215"/>
              <a:chOff x="3665538" y="3184525"/>
              <a:chExt cx="119063" cy="120651"/>
            </a:xfrm>
          </p:grpSpPr>
          <p:sp>
            <p:nvSpPr>
              <p:cNvPr id="3365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66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67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68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69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70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71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72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1" name="Group 3327"/>
            <p:cNvGrpSpPr/>
            <p:nvPr/>
          </p:nvGrpSpPr>
          <p:grpSpPr>
            <a:xfrm rot="180000">
              <a:off x="2942353" y="2011785"/>
              <a:ext cx="636783" cy="717208"/>
              <a:chOff x="3665538" y="3184526"/>
              <a:chExt cx="119063" cy="120650"/>
            </a:xfrm>
          </p:grpSpPr>
          <p:sp>
            <p:nvSpPr>
              <p:cNvPr id="3357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58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59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60" name="Freeform 405"/>
              <p:cNvSpPr>
                <a:spLocks/>
              </p:cNvSpPr>
              <p:nvPr/>
            </p:nvSpPr>
            <p:spPr bwMode="auto">
              <a:xfrm>
                <a:off x="3686177" y="3184526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61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62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63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64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2" name="Group 3328"/>
            <p:cNvGrpSpPr/>
            <p:nvPr/>
          </p:nvGrpSpPr>
          <p:grpSpPr>
            <a:xfrm rot="180000">
              <a:off x="2328457" y="1975354"/>
              <a:ext cx="636783" cy="717208"/>
              <a:chOff x="3665538" y="3184526"/>
              <a:chExt cx="119063" cy="120650"/>
            </a:xfrm>
          </p:grpSpPr>
          <p:sp>
            <p:nvSpPr>
              <p:cNvPr id="3351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52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53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54" name="Freeform 405"/>
              <p:cNvSpPr>
                <a:spLocks/>
              </p:cNvSpPr>
              <p:nvPr/>
            </p:nvSpPr>
            <p:spPr bwMode="auto">
              <a:xfrm>
                <a:off x="3686177" y="3184526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55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356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sp>
          <p:nvSpPr>
            <p:cNvPr id="3330" name="Curved Up Arrow 3329"/>
            <p:cNvSpPr/>
            <p:nvPr/>
          </p:nvSpPr>
          <p:spPr>
            <a:xfrm rot="811290">
              <a:off x="2197917" y="2316871"/>
              <a:ext cx="1663221" cy="328662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3331" name="TextBox 3330"/>
            <p:cNvSpPr txBox="1"/>
            <p:nvPr/>
          </p:nvSpPr>
          <p:spPr>
            <a:xfrm>
              <a:off x="2416718" y="2056397"/>
              <a:ext cx="5781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400" dirty="0" smtClean="0">
                  <a:latin typeface="Arial"/>
                  <a:cs typeface="Arial"/>
                </a:rPr>
                <a:t>H4</a:t>
              </a:r>
              <a:endParaRPr lang="en-CA" sz="2400" dirty="0">
                <a:latin typeface="Arial"/>
                <a:cs typeface="Arial"/>
              </a:endParaRPr>
            </a:p>
          </p:txBody>
        </p:sp>
        <p:sp>
          <p:nvSpPr>
            <p:cNvPr id="3332" name="Rectangle 787"/>
            <p:cNvSpPr/>
            <p:nvPr/>
          </p:nvSpPr>
          <p:spPr>
            <a:xfrm>
              <a:off x="2306792" y="1666174"/>
              <a:ext cx="2471433" cy="1995537"/>
            </a:xfrm>
            <a:custGeom>
              <a:avLst/>
              <a:gdLst>
                <a:gd name="connsiteX0" fmla="*/ 0 w 3012044"/>
                <a:gd name="connsiteY0" fmla="*/ 0 h 2242612"/>
                <a:gd name="connsiteX1" fmla="*/ 3012044 w 3012044"/>
                <a:gd name="connsiteY1" fmla="*/ 0 h 2242612"/>
                <a:gd name="connsiteX2" fmla="*/ 3012044 w 3012044"/>
                <a:gd name="connsiteY2" fmla="*/ 2242612 h 2242612"/>
                <a:gd name="connsiteX3" fmla="*/ 0 w 3012044"/>
                <a:gd name="connsiteY3" fmla="*/ 2242612 h 2242612"/>
                <a:gd name="connsiteX4" fmla="*/ 0 w 3012044"/>
                <a:gd name="connsiteY4" fmla="*/ 0 h 2242612"/>
                <a:gd name="connsiteX0" fmla="*/ 2232 w 3014276"/>
                <a:gd name="connsiteY0" fmla="*/ 0 h 2242612"/>
                <a:gd name="connsiteX1" fmla="*/ 3014276 w 3014276"/>
                <a:gd name="connsiteY1" fmla="*/ 0 h 2242612"/>
                <a:gd name="connsiteX2" fmla="*/ 3014276 w 3014276"/>
                <a:gd name="connsiteY2" fmla="*/ 2242612 h 2242612"/>
                <a:gd name="connsiteX3" fmla="*/ 2232 w 3014276"/>
                <a:gd name="connsiteY3" fmla="*/ 2242612 h 2242612"/>
                <a:gd name="connsiteX4" fmla="*/ 0 w 3014276"/>
                <a:gd name="connsiteY4" fmla="*/ 907189 h 2242612"/>
                <a:gd name="connsiteX5" fmla="*/ 2232 w 3014276"/>
                <a:gd name="connsiteY5" fmla="*/ 0 h 2242612"/>
                <a:gd name="connsiteX0" fmla="*/ 2232 w 3014276"/>
                <a:gd name="connsiteY0" fmla="*/ 13956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2232 w 3014276"/>
                <a:gd name="connsiteY6" fmla="*/ 13956 h 2256568"/>
                <a:gd name="connsiteX0" fmla="*/ 518566 w 3014276"/>
                <a:gd name="connsiteY0" fmla="*/ 725751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518566 w 3014276"/>
                <a:gd name="connsiteY6" fmla="*/ 725751 h 2256568"/>
                <a:gd name="connsiteX0" fmla="*/ 825576 w 3014276"/>
                <a:gd name="connsiteY0" fmla="*/ 888226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825576 w 3014276"/>
                <a:gd name="connsiteY6" fmla="*/ 888226 h 2256568"/>
                <a:gd name="connsiteX0" fmla="*/ 867441 w 3014276"/>
                <a:gd name="connsiteY0" fmla="*/ 947307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867441 w 3014276"/>
                <a:gd name="connsiteY6" fmla="*/ 947307 h 2256568"/>
                <a:gd name="connsiteX0" fmla="*/ 867441 w 3014276"/>
                <a:gd name="connsiteY0" fmla="*/ 947307 h 2256568"/>
                <a:gd name="connsiteX1" fmla="*/ 89311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867441 w 3014276"/>
                <a:gd name="connsiteY6" fmla="*/ 947307 h 2256568"/>
                <a:gd name="connsiteX0" fmla="*/ 881396 w 3028231"/>
                <a:gd name="connsiteY0" fmla="*/ 947307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994995 h 2256568"/>
                <a:gd name="connsiteX6" fmla="*/ 881396 w 3028231"/>
                <a:gd name="connsiteY6" fmla="*/ 947307 h 2256568"/>
                <a:gd name="connsiteX0" fmla="*/ 881396 w 3028231"/>
                <a:gd name="connsiteY0" fmla="*/ 947307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81396 w 3028231"/>
                <a:gd name="connsiteY6" fmla="*/ 947307 h 2256568"/>
                <a:gd name="connsiteX0" fmla="*/ 755801 w 3028231"/>
                <a:gd name="connsiteY0" fmla="*/ 858684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55801 w 3028231"/>
                <a:gd name="connsiteY6" fmla="*/ 858684 h 2256568"/>
                <a:gd name="connsiteX0" fmla="*/ 755801 w 3028231"/>
                <a:gd name="connsiteY0" fmla="*/ 858684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55801 w 3028231"/>
                <a:gd name="connsiteY6" fmla="*/ 858684 h 2256568"/>
                <a:gd name="connsiteX0" fmla="*/ 755801 w 3028231"/>
                <a:gd name="connsiteY0" fmla="*/ 858684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55801 w 3028231"/>
                <a:gd name="connsiteY6" fmla="*/ 858684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838632 w 3028231"/>
                <a:gd name="connsiteY0" fmla="*/ 1043199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38632 w 3028231"/>
                <a:gd name="connsiteY6" fmla="*/ 1043199 h 2256568"/>
                <a:gd name="connsiteX0" fmla="*/ 852287 w 3028231"/>
                <a:gd name="connsiteY0" fmla="*/ 988403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52287 w 3028231"/>
                <a:gd name="connsiteY6" fmla="*/ 988403 h 2256568"/>
                <a:gd name="connsiteX0" fmla="*/ 809917 w 3028231"/>
                <a:gd name="connsiteY0" fmla="*/ 1157839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09917 w 3028231"/>
                <a:gd name="connsiteY6" fmla="*/ 1157839 h 2256568"/>
                <a:gd name="connsiteX0" fmla="*/ 809917 w 3028231"/>
                <a:gd name="connsiteY0" fmla="*/ 1157839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91360 h 2256568"/>
                <a:gd name="connsiteX6" fmla="*/ 809917 w 3028231"/>
                <a:gd name="connsiteY6" fmla="*/ 1157839 h 2256568"/>
                <a:gd name="connsiteX0" fmla="*/ 809917 w 3028231"/>
                <a:gd name="connsiteY0" fmla="*/ 1143883 h 2242612"/>
                <a:gd name="connsiteX1" fmla="*/ 709345 w 3028231"/>
                <a:gd name="connsiteY1" fmla="*/ 12111 h 2242612"/>
                <a:gd name="connsiteX2" fmla="*/ 3028231 w 3028231"/>
                <a:gd name="connsiteY2" fmla="*/ 0 h 2242612"/>
                <a:gd name="connsiteX3" fmla="*/ 3028231 w 3028231"/>
                <a:gd name="connsiteY3" fmla="*/ 2242612 h 2242612"/>
                <a:gd name="connsiteX4" fmla="*/ 16187 w 3028231"/>
                <a:gd name="connsiteY4" fmla="*/ 2242612 h 2242612"/>
                <a:gd name="connsiteX5" fmla="*/ 0 w 3028231"/>
                <a:gd name="connsiteY5" fmla="*/ 1177404 h 2242612"/>
                <a:gd name="connsiteX6" fmla="*/ 809917 w 3028231"/>
                <a:gd name="connsiteY6" fmla="*/ 1143883 h 2242612"/>
                <a:gd name="connsiteX0" fmla="*/ 809917 w 3028231"/>
                <a:gd name="connsiteY0" fmla="*/ 1143883 h 2242612"/>
                <a:gd name="connsiteX1" fmla="*/ 709345 w 3028231"/>
                <a:gd name="connsiteY1" fmla="*/ 12111 h 2242612"/>
                <a:gd name="connsiteX2" fmla="*/ 3028231 w 3028231"/>
                <a:gd name="connsiteY2" fmla="*/ 0 h 2242612"/>
                <a:gd name="connsiteX3" fmla="*/ 3028231 w 3028231"/>
                <a:gd name="connsiteY3" fmla="*/ 2242612 h 2242612"/>
                <a:gd name="connsiteX4" fmla="*/ 16187 w 3028231"/>
                <a:gd name="connsiteY4" fmla="*/ 2242612 h 2242612"/>
                <a:gd name="connsiteX5" fmla="*/ 0 w 3028231"/>
                <a:gd name="connsiteY5" fmla="*/ 1177404 h 2242612"/>
                <a:gd name="connsiteX6" fmla="*/ 809917 w 3028231"/>
                <a:gd name="connsiteY6" fmla="*/ 1143883 h 2242612"/>
                <a:gd name="connsiteX0" fmla="*/ 809917 w 3028231"/>
                <a:gd name="connsiteY0" fmla="*/ 1143883 h 2242612"/>
                <a:gd name="connsiteX1" fmla="*/ 469247 w 3028231"/>
                <a:gd name="connsiteY1" fmla="*/ 141640 h 2242612"/>
                <a:gd name="connsiteX2" fmla="*/ 3028231 w 3028231"/>
                <a:gd name="connsiteY2" fmla="*/ 0 h 2242612"/>
                <a:gd name="connsiteX3" fmla="*/ 3028231 w 3028231"/>
                <a:gd name="connsiteY3" fmla="*/ 2242612 h 2242612"/>
                <a:gd name="connsiteX4" fmla="*/ 16187 w 3028231"/>
                <a:gd name="connsiteY4" fmla="*/ 2242612 h 2242612"/>
                <a:gd name="connsiteX5" fmla="*/ 0 w 3028231"/>
                <a:gd name="connsiteY5" fmla="*/ 1177404 h 2242612"/>
                <a:gd name="connsiteX6" fmla="*/ 809917 w 3028231"/>
                <a:gd name="connsiteY6" fmla="*/ 1143883 h 224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8231" h="2242612">
                  <a:moveTo>
                    <a:pt x="809917" y="1143883"/>
                  </a:moveTo>
                  <a:cubicBezTo>
                    <a:pt x="1055710" y="621329"/>
                    <a:pt x="1011334" y="546031"/>
                    <a:pt x="469247" y="141640"/>
                  </a:cubicBezTo>
                  <a:lnTo>
                    <a:pt x="3028231" y="0"/>
                  </a:lnTo>
                  <a:lnTo>
                    <a:pt x="3028231" y="2242612"/>
                  </a:lnTo>
                  <a:lnTo>
                    <a:pt x="16187" y="2242612"/>
                  </a:lnTo>
                  <a:lnTo>
                    <a:pt x="0" y="1177404"/>
                  </a:lnTo>
                  <a:cubicBezTo>
                    <a:pt x="349619" y="1166430"/>
                    <a:pt x="502163" y="1405953"/>
                    <a:pt x="809917" y="11438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Arial"/>
                <a:cs typeface="Arial"/>
              </a:endParaRPr>
            </a:p>
          </p:txBody>
        </p:sp>
        <p:sp>
          <p:nvSpPr>
            <p:cNvPr id="3333" name="Freeform 3332"/>
            <p:cNvSpPr/>
            <p:nvPr/>
          </p:nvSpPr>
          <p:spPr>
            <a:xfrm>
              <a:off x="1664169" y="1958883"/>
              <a:ext cx="776108" cy="259593"/>
            </a:xfrm>
            <a:custGeom>
              <a:avLst/>
              <a:gdLst>
                <a:gd name="connsiteX0" fmla="*/ 919444 w 919444"/>
                <a:gd name="connsiteY0" fmla="*/ 158122 h 307536"/>
                <a:gd name="connsiteX1" fmla="*/ 515947 w 919444"/>
                <a:gd name="connsiteY1" fmla="*/ 303650 h 307536"/>
                <a:gd name="connsiteX2" fmla="*/ 476258 w 919444"/>
                <a:gd name="connsiteY2" fmla="*/ 19209 h 307536"/>
                <a:gd name="connsiteX3" fmla="*/ 0 w 919444"/>
                <a:gd name="connsiteY3" fmla="*/ 25824 h 307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9444" h="307536">
                  <a:moveTo>
                    <a:pt x="919444" y="158122"/>
                  </a:moveTo>
                  <a:cubicBezTo>
                    <a:pt x="754627" y="242462"/>
                    <a:pt x="589811" y="326802"/>
                    <a:pt x="515947" y="303650"/>
                  </a:cubicBezTo>
                  <a:cubicBezTo>
                    <a:pt x="442083" y="280498"/>
                    <a:pt x="562249" y="65513"/>
                    <a:pt x="476258" y="19209"/>
                  </a:cubicBezTo>
                  <a:cubicBezTo>
                    <a:pt x="390267" y="-27095"/>
                    <a:pt x="56225" y="24721"/>
                    <a:pt x="0" y="25824"/>
                  </a:cubicBez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>
                <a:latin typeface="Arial"/>
                <a:cs typeface="Arial"/>
              </a:endParaRPr>
            </a:p>
          </p:txBody>
        </p:sp>
        <p:sp>
          <p:nvSpPr>
            <p:cNvPr id="3334" name="Moon 3333"/>
            <p:cNvSpPr/>
            <p:nvPr/>
          </p:nvSpPr>
          <p:spPr>
            <a:xfrm flipH="1">
              <a:off x="2369832" y="1805509"/>
              <a:ext cx="1258832" cy="1090726"/>
            </a:xfrm>
            <a:prstGeom prst="moon">
              <a:avLst>
                <a:gd name="adj" fmla="val 4908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Arial"/>
                <a:cs typeface="Arial"/>
              </a:endParaRPr>
            </a:p>
          </p:txBody>
        </p:sp>
        <p:grpSp>
          <p:nvGrpSpPr>
            <p:cNvPr id="23" name="Group 3334"/>
            <p:cNvGrpSpPr>
              <a:grpSpLocks noChangeAspect="1"/>
            </p:cNvGrpSpPr>
            <p:nvPr/>
          </p:nvGrpSpPr>
          <p:grpSpPr>
            <a:xfrm>
              <a:off x="1431780" y="1521174"/>
              <a:ext cx="344998" cy="230832"/>
              <a:chOff x="32954122" y="16358216"/>
              <a:chExt cx="588190" cy="406322"/>
            </a:xfrm>
          </p:grpSpPr>
          <p:sp>
            <p:nvSpPr>
              <p:cNvPr id="3349" name="Oval 3348"/>
              <p:cNvSpPr>
                <a:spLocks noChangeAspect="1"/>
              </p:cNvSpPr>
              <p:nvPr/>
            </p:nvSpPr>
            <p:spPr>
              <a:xfrm>
                <a:off x="33044931" y="16407986"/>
                <a:ext cx="406572" cy="327035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50" name="Rectangle 3349"/>
              <p:cNvSpPr/>
              <p:nvPr/>
            </p:nvSpPr>
            <p:spPr>
              <a:xfrm>
                <a:off x="32954122" y="16358216"/>
                <a:ext cx="588190" cy="4063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CA" sz="900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AC</a:t>
                </a:r>
                <a:endParaRPr lang="en-CA" sz="9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cxnSp>
          <p:nvCxnSpPr>
            <p:cNvPr id="3336" name="Straight Connector 3335"/>
            <p:cNvCxnSpPr/>
            <p:nvPr/>
          </p:nvCxnSpPr>
          <p:spPr>
            <a:xfrm>
              <a:off x="1618668" y="1759329"/>
              <a:ext cx="61971" cy="204907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3336"/>
            <p:cNvGrpSpPr>
              <a:grpSpLocks noChangeAspect="1"/>
            </p:cNvGrpSpPr>
            <p:nvPr/>
          </p:nvGrpSpPr>
          <p:grpSpPr>
            <a:xfrm>
              <a:off x="1974040" y="1534110"/>
              <a:ext cx="344998" cy="230832"/>
              <a:chOff x="32954122" y="16358216"/>
              <a:chExt cx="588190" cy="406322"/>
            </a:xfrm>
          </p:grpSpPr>
          <p:sp>
            <p:nvSpPr>
              <p:cNvPr id="3347" name="Oval 3346"/>
              <p:cNvSpPr>
                <a:spLocks noChangeAspect="1"/>
              </p:cNvSpPr>
              <p:nvPr/>
            </p:nvSpPr>
            <p:spPr>
              <a:xfrm>
                <a:off x="33044931" y="16407986"/>
                <a:ext cx="406572" cy="327035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48" name="Rectangle 3347"/>
              <p:cNvSpPr/>
              <p:nvPr/>
            </p:nvSpPr>
            <p:spPr>
              <a:xfrm>
                <a:off x="32954122" y="16358216"/>
                <a:ext cx="588190" cy="4063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CA" sz="900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AC</a:t>
                </a:r>
                <a:endParaRPr lang="en-CA" sz="9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25" name="Group 3337"/>
            <p:cNvGrpSpPr>
              <a:grpSpLocks noChangeAspect="1"/>
            </p:cNvGrpSpPr>
            <p:nvPr/>
          </p:nvGrpSpPr>
          <p:grpSpPr>
            <a:xfrm>
              <a:off x="2073976" y="1764942"/>
              <a:ext cx="344998" cy="230832"/>
              <a:chOff x="32954122" y="16358216"/>
              <a:chExt cx="588190" cy="406322"/>
            </a:xfrm>
          </p:grpSpPr>
          <p:sp>
            <p:nvSpPr>
              <p:cNvPr id="3345" name="Oval 3344"/>
              <p:cNvSpPr>
                <a:spLocks noChangeAspect="1"/>
              </p:cNvSpPr>
              <p:nvPr/>
            </p:nvSpPr>
            <p:spPr>
              <a:xfrm>
                <a:off x="33044931" y="16407986"/>
                <a:ext cx="406572" cy="327035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46" name="Rectangle 3345"/>
              <p:cNvSpPr/>
              <p:nvPr/>
            </p:nvSpPr>
            <p:spPr>
              <a:xfrm>
                <a:off x="32954122" y="16358216"/>
                <a:ext cx="588190" cy="4063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CA" sz="900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AC</a:t>
                </a:r>
                <a:endParaRPr lang="en-CA" sz="9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cxnSp>
          <p:nvCxnSpPr>
            <p:cNvPr id="3339" name="Straight Connector 3338"/>
            <p:cNvCxnSpPr/>
            <p:nvPr/>
          </p:nvCxnSpPr>
          <p:spPr>
            <a:xfrm flipH="1">
              <a:off x="2177134" y="2003097"/>
              <a:ext cx="61971" cy="204907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3339"/>
            <p:cNvGrpSpPr>
              <a:grpSpLocks noChangeAspect="1"/>
            </p:cNvGrpSpPr>
            <p:nvPr/>
          </p:nvGrpSpPr>
          <p:grpSpPr>
            <a:xfrm>
              <a:off x="1648168" y="1521174"/>
              <a:ext cx="344998" cy="230832"/>
              <a:chOff x="32954122" y="16358216"/>
              <a:chExt cx="588190" cy="406322"/>
            </a:xfrm>
          </p:grpSpPr>
          <p:sp>
            <p:nvSpPr>
              <p:cNvPr id="3343" name="Oval 3342"/>
              <p:cNvSpPr>
                <a:spLocks noChangeAspect="1"/>
              </p:cNvSpPr>
              <p:nvPr/>
            </p:nvSpPr>
            <p:spPr>
              <a:xfrm>
                <a:off x="33044931" y="16407986"/>
                <a:ext cx="406572" cy="327035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3344" name="Rectangle 3343"/>
              <p:cNvSpPr/>
              <p:nvPr/>
            </p:nvSpPr>
            <p:spPr>
              <a:xfrm>
                <a:off x="32954122" y="16358216"/>
                <a:ext cx="588190" cy="4063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CA" sz="900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AC</a:t>
                </a:r>
                <a:endParaRPr lang="en-CA" sz="9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cxnSp>
          <p:nvCxnSpPr>
            <p:cNvPr id="3341" name="Straight Connector 3340"/>
            <p:cNvCxnSpPr/>
            <p:nvPr/>
          </p:nvCxnSpPr>
          <p:spPr>
            <a:xfrm flipH="1">
              <a:off x="1751326" y="1759329"/>
              <a:ext cx="61971" cy="204907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2" name="Straight Connector 3341"/>
            <p:cNvCxnSpPr/>
            <p:nvPr/>
          </p:nvCxnSpPr>
          <p:spPr>
            <a:xfrm flipH="1">
              <a:off x="2026525" y="1749896"/>
              <a:ext cx="61971" cy="204907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6" name="TextBox 1175"/>
          <p:cNvSpPr txBox="1"/>
          <p:nvPr/>
        </p:nvSpPr>
        <p:spPr>
          <a:xfrm>
            <a:off x="248273" y="141469"/>
            <a:ext cx="8810885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dirty="0" smtClean="0">
                <a:solidFill>
                  <a:srgbClr val="3B1B70"/>
                </a:solidFill>
                <a:latin typeface="Arial"/>
                <a:cs typeface="Arial"/>
              </a:rPr>
              <a:t>Epigenetic Modifications</a:t>
            </a:r>
            <a:endParaRPr lang="en-US" sz="5400" dirty="0">
              <a:solidFill>
                <a:srgbClr val="807F83"/>
              </a:solidFill>
              <a:latin typeface="Arial"/>
              <a:cs typeface="Arial"/>
            </a:endParaRPr>
          </a:p>
        </p:txBody>
      </p:sp>
      <p:sp>
        <p:nvSpPr>
          <p:cNvPr id="2823" name="TextBox 2822"/>
          <p:cNvSpPr txBox="1"/>
          <p:nvPr/>
        </p:nvSpPr>
        <p:spPr>
          <a:xfrm>
            <a:off x="424168" y="2357152"/>
            <a:ext cx="1198252" cy="369332"/>
          </a:xfrm>
          <a:prstGeom prst="rect">
            <a:avLst/>
          </a:prstGeom>
          <a:solidFill>
            <a:srgbClr val="00FF00"/>
          </a:solidFill>
        </p:spPr>
        <p:txBody>
          <a:bodyPr wrap="none" rtlCol="0">
            <a:spAutoFit/>
          </a:bodyPr>
          <a:lstStyle/>
          <a:p>
            <a:r>
              <a:rPr lang="en-CA" dirty="0" smtClean="0">
                <a:latin typeface="Arial"/>
                <a:cs typeface="Arial"/>
              </a:rPr>
              <a:t>Activating</a:t>
            </a:r>
            <a:endParaRPr lang="en-CA" dirty="0">
              <a:latin typeface="Arial"/>
              <a:cs typeface="Arial"/>
            </a:endParaRPr>
          </a:p>
        </p:txBody>
      </p:sp>
      <p:sp>
        <p:nvSpPr>
          <p:cNvPr id="2824" name="TextBox 2823"/>
          <p:cNvSpPr txBox="1"/>
          <p:nvPr/>
        </p:nvSpPr>
        <p:spPr>
          <a:xfrm>
            <a:off x="476410" y="4748511"/>
            <a:ext cx="1121408" cy="369332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CA" dirty="0" smtClean="0">
                <a:latin typeface="Arial"/>
                <a:cs typeface="Arial"/>
              </a:rPr>
              <a:t>Silencing</a:t>
            </a:r>
            <a:endParaRPr lang="en-CA" dirty="0">
              <a:latin typeface="Arial"/>
              <a:cs typeface="Arial"/>
            </a:endParaRPr>
          </a:p>
        </p:txBody>
      </p:sp>
      <p:grpSp>
        <p:nvGrpSpPr>
          <p:cNvPr id="27" name="Group 2820"/>
          <p:cNvGrpSpPr/>
          <p:nvPr/>
        </p:nvGrpSpPr>
        <p:grpSpPr>
          <a:xfrm>
            <a:off x="4724755" y="4743088"/>
            <a:ext cx="3341252" cy="2114912"/>
            <a:chOff x="6849973" y="4329263"/>
            <a:chExt cx="3341252" cy="2114912"/>
          </a:xfrm>
        </p:grpSpPr>
        <p:sp>
          <p:nvSpPr>
            <p:cNvPr id="2424" name="Curved Up Arrow 2423"/>
            <p:cNvSpPr/>
            <p:nvPr/>
          </p:nvSpPr>
          <p:spPr>
            <a:xfrm rot="11318588" flipH="1">
              <a:off x="7681019" y="4872824"/>
              <a:ext cx="2076667" cy="271779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425" name="Curved Up Arrow 2424"/>
            <p:cNvSpPr/>
            <p:nvPr/>
          </p:nvSpPr>
          <p:spPr>
            <a:xfrm rot="10641412">
              <a:off x="8058538" y="5686680"/>
              <a:ext cx="1229913" cy="271779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grpSp>
          <p:nvGrpSpPr>
            <p:cNvPr id="28" name="Group 2425"/>
            <p:cNvGrpSpPr/>
            <p:nvPr/>
          </p:nvGrpSpPr>
          <p:grpSpPr>
            <a:xfrm rot="180000">
              <a:off x="7997998" y="4633250"/>
              <a:ext cx="636783" cy="717215"/>
              <a:chOff x="3665538" y="3184525"/>
              <a:chExt cx="119063" cy="120651"/>
            </a:xfrm>
          </p:grpSpPr>
          <p:sp>
            <p:nvSpPr>
              <p:cNvPr id="2746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47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48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49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50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51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52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53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9" name="Group 2426"/>
            <p:cNvGrpSpPr/>
            <p:nvPr/>
          </p:nvGrpSpPr>
          <p:grpSpPr>
            <a:xfrm rot="180000">
              <a:off x="8608468" y="4665243"/>
              <a:ext cx="636783" cy="717215"/>
              <a:chOff x="3665538" y="3184525"/>
              <a:chExt cx="119063" cy="120651"/>
            </a:xfrm>
          </p:grpSpPr>
          <p:sp>
            <p:nvSpPr>
              <p:cNvPr id="2738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39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40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41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42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43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44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45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0" name="Group 2427"/>
            <p:cNvGrpSpPr/>
            <p:nvPr/>
          </p:nvGrpSpPr>
          <p:grpSpPr>
            <a:xfrm rot="180000">
              <a:off x="8003053" y="5347897"/>
              <a:ext cx="636783" cy="717215"/>
              <a:chOff x="3665538" y="3184525"/>
              <a:chExt cx="119063" cy="120651"/>
            </a:xfrm>
          </p:grpSpPr>
          <p:sp>
            <p:nvSpPr>
              <p:cNvPr id="2730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31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32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33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34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35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36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37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1" name="Group 2428"/>
            <p:cNvGrpSpPr/>
            <p:nvPr/>
          </p:nvGrpSpPr>
          <p:grpSpPr>
            <a:xfrm rot="180000">
              <a:off x="8608789" y="5389096"/>
              <a:ext cx="636783" cy="717215"/>
              <a:chOff x="3665538" y="3184525"/>
              <a:chExt cx="119063" cy="120651"/>
            </a:xfrm>
          </p:grpSpPr>
          <p:sp>
            <p:nvSpPr>
              <p:cNvPr id="2722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23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24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25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26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27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28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29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688" name="Group 2429"/>
            <p:cNvGrpSpPr/>
            <p:nvPr/>
          </p:nvGrpSpPr>
          <p:grpSpPr>
            <a:xfrm rot="180000">
              <a:off x="8355353" y="4871526"/>
              <a:ext cx="636783" cy="717208"/>
              <a:chOff x="3665538" y="3184526"/>
              <a:chExt cx="119063" cy="120650"/>
            </a:xfrm>
          </p:grpSpPr>
          <p:sp>
            <p:nvSpPr>
              <p:cNvPr id="2714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15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16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17" name="Freeform 405"/>
              <p:cNvSpPr>
                <a:spLocks/>
              </p:cNvSpPr>
              <p:nvPr/>
            </p:nvSpPr>
            <p:spPr bwMode="auto">
              <a:xfrm>
                <a:off x="3686177" y="3184526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18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19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20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21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689" name="Group 2430"/>
            <p:cNvGrpSpPr/>
            <p:nvPr/>
          </p:nvGrpSpPr>
          <p:grpSpPr>
            <a:xfrm rot="180000">
              <a:off x="7741457" y="4835095"/>
              <a:ext cx="636783" cy="717208"/>
              <a:chOff x="3665538" y="3184526"/>
              <a:chExt cx="119063" cy="120650"/>
            </a:xfrm>
          </p:grpSpPr>
          <p:sp>
            <p:nvSpPr>
              <p:cNvPr id="2708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09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10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11" name="Freeform 405"/>
              <p:cNvSpPr>
                <a:spLocks/>
              </p:cNvSpPr>
              <p:nvPr/>
            </p:nvSpPr>
            <p:spPr bwMode="auto">
              <a:xfrm>
                <a:off x="3686177" y="3184526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12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13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sp>
          <p:nvSpPr>
            <p:cNvPr id="2432" name="Curved Up Arrow 2431"/>
            <p:cNvSpPr/>
            <p:nvPr/>
          </p:nvSpPr>
          <p:spPr>
            <a:xfrm rot="811290">
              <a:off x="7610917" y="5176612"/>
              <a:ext cx="1663221" cy="328662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433" name="TextBox 2432"/>
            <p:cNvSpPr txBox="1"/>
            <p:nvPr/>
          </p:nvSpPr>
          <p:spPr>
            <a:xfrm>
              <a:off x="7829718" y="4916138"/>
              <a:ext cx="5781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400" dirty="0" smtClean="0">
                  <a:latin typeface="Arial"/>
                  <a:cs typeface="Arial"/>
                </a:rPr>
                <a:t>H3</a:t>
              </a:r>
              <a:endParaRPr lang="en-CA" sz="2400" dirty="0">
                <a:latin typeface="Arial"/>
                <a:cs typeface="Arial"/>
              </a:endParaRPr>
            </a:p>
          </p:txBody>
        </p:sp>
        <p:sp>
          <p:nvSpPr>
            <p:cNvPr id="2434" name="Rectangle 787"/>
            <p:cNvSpPr/>
            <p:nvPr/>
          </p:nvSpPr>
          <p:spPr>
            <a:xfrm>
              <a:off x="7719792" y="4525915"/>
              <a:ext cx="2471433" cy="1918260"/>
            </a:xfrm>
            <a:custGeom>
              <a:avLst/>
              <a:gdLst>
                <a:gd name="connsiteX0" fmla="*/ 0 w 3012044"/>
                <a:gd name="connsiteY0" fmla="*/ 0 h 2242612"/>
                <a:gd name="connsiteX1" fmla="*/ 3012044 w 3012044"/>
                <a:gd name="connsiteY1" fmla="*/ 0 h 2242612"/>
                <a:gd name="connsiteX2" fmla="*/ 3012044 w 3012044"/>
                <a:gd name="connsiteY2" fmla="*/ 2242612 h 2242612"/>
                <a:gd name="connsiteX3" fmla="*/ 0 w 3012044"/>
                <a:gd name="connsiteY3" fmla="*/ 2242612 h 2242612"/>
                <a:gd name="connsiteX4" fmla="*/ 0 w 3012044"/>
                <a:gd name="connsiteY4" fmla="*/ 0 h 2242612"/>
                <a:gd name="connsiteX0" fmla="*/ 2232 w 3014276"/>
                <a:gd name="connsiteY0" fmla="*/ 0 h 2242612"/>
                <a:gd name="connsiteX1" fmla="*/ 3014276 w 3014276"/>
                <a:gd name="connsiteY1" fmla="*/ 0 h 2242612"/>
                <a:gd name="connsiteX2" fmla="*/ 3014276 w 3014276"/>
                <a:gd name="connsiteY2" fmla="*/ 2242612 h 2242612"/>
                <a:gd name="connsiteX3" fmla="*/ 2232 w 3014276"/>
                <a:gd name="connsiteY3" fmla="*/ 2242612 h 2242612"/>
                <a:gd name="connsiteX4" fmla="*/ 0 w 3014276"/>
                <a:gd name="connsiteY4" fmla="*/ 907189 h 2242612"/>
                <a:gd name="connsiteX5" fmla="*/ 2232 w 3014276"/>
                <a:gd name="connsiteY5" fmla="*/ 0 h 2242612"/>
                <a:gd name="connsiteX0" fmla="*/ 2232 w 3014276"/>
                <a:gd name="connsiteY0" fmla="*/ 13956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2232 w 3014276"/>
                <a:gd name="connsiteY6" fmla="*/ 13956 h 2256568"/>
                <a:gd name="connsiteX0" fmla="*/ 518566 w 3014276"/>
                <a:gd name="connsiteY0" fmla="*/ 725751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518566 w 3014276"/>
                <a:gd name="connsiteY6" fmla="*/ 725751 h 2256568"/>
                <a:gd name="connsiteX0" fmla="*/ 825576 w 3014276"/>
                <a:gd name="connsiteY0" fmla="*/ 888226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825576 w 3014276"/>
                <a:gd name="connsiteY6" fmla="*/ 888226 h 2256568"/>
                <a:gd name="connsiteX0" fmla="*/ 867441 w 3014276"/>
                <a:gd name="connsiteY0" fmla="*/ 947307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867441 w 3014276"/>
                <a:gd name="connsiteY6" fmla="*/ 947307 h 2256568"/>
                <a:gd name="connsiteX0" fmla="*/ 867441 w 3014276"/>
                <a:gd name="connsiteY0" fmla="*/ 947307 h 2256568"/>
                <a:gd name="connsiteX1" fmla="*/ 89311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867441 w 3014276"/>
                <a:gd name="connsiteY6" fmla="*/ 947307 h 2256568"/>
                <a:gd name="connsiteX0" fmla="*/ 881396 w 3028231"/>
                <a:gd name="connsiteY0" fmla="*/ 947307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994995 h 2256568"/>
                <a:gd name="connsiteX6" fmla="*/ 881396 w 3028231"/>
                <a:gd name="connsiteY6" fmla="*/ 947307 h 2256568"/>
                <a:gd name="connsiteX0" fmla="*/ 881396 w 3028231"/>
                <a:gd name="connsiteY0" fmla="*/ 947307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81396 w 3028231"/>
                <a:gd name="connsiteY6" fmla="*/ 947307 h 2256568"/>
                <a:gd name="connsiteX0" fmla="*/ 755801 w 3028231"/>
                <a:gd name="connsiteY0" fmla="*/ 858684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55801 w 3028231"/>
                <a:gd name="connsiteY6" fmla="*/ 858684 h 2256568"/>
                <a:gd name="connsiteX0" fmla="*/ 755801 w 3028231"/>
                <a:gd name="connsiteY0" fmla="*/ 858684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55801 w 3028231"/>
                <a:gd name="connsiteY6" fmla="*/ 858684 h 2256568"/>
                <a:gd name="connsiteX0" fmla="*/ 755801 w 3028231"/>
                <a:gd name="connsiteY0" fmla="*/ 858684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55801 w 3028231"/>
                <a:gd name="connsiteY6" fmla="*/ 858684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838632 w 3028231"/>
                <a:gd name="connsiteY0" fmla="*/ 1043199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38632 w 3028231"/>
                <a:gd name="connsiteY6" fmla="*/ 1043199 h 2256568"/>
                <a:gd name="connsiteX0" fmla="*/ 852287 w 3028231"/>
                <a:gd name="connsiteY0" fmla="*/ 988403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52287 w 3028231"/>
                <a:gd name="connsiteY6" fmla="*/ 988403 h 2256568"/>
                <a:gd name="connsiteX0" fmla="*/ 809917 w 3028231"/>
                <a:gd name="connsiteY0" fmla="*/ 1157839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09917 w 3028231"/>
                <a:gd name="connsiteY6" fmla="*/ 1157839 h 2256568"/>
                <a:gd name="connsiteX0" fmla="*/ 809917 w 3028231"/>
                <a:gd name="connsiteY0" fmla="*/ 1157839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91360 h 2256568"/>
                <a:gd name="connsiteX6" fmla="*/ 809917 w 3028231"/>
                <a:gd name="connsiteY6" fmla="*/ 1157839 h 2256568"/>
                <a:gd name="connsiteX0" fmla="*/ 809917 w 3028231"/>
                <a:gd name="connsiteY0" fmla="*/ 1143883 h 2242612"/>
                <a:gd name="connsiteX1" fmla="*/ 709345 w 3028231"/>
                <a:gd name="connsiteY1" fmla="*/ 12111 h 2242612"/>
                <a:gd name="connsiteX2" fmla="*/ 3028231 w 3028231"/>
                <a:gd name="connsiteY2" fmla="*/ 0 h 2242612"/>
                <a:gd name="connsiteX3" fmla="*/ 3028231 w 3028231"/>
                <a:gd name="connsiteY3" fmla="*/ 2242612 h 2242612"/>
                <a:gd name="connsiteX4" fmla="*/ 16187 w 3028231"/>
                <a:gd name="connsiteY4" fmla="*/ 2242612 h 2242612"/>
                <a:gd name="connsiteX5" fmla="*/ 0 w 3028231"/>
                <a:gd name="connsiteY5" fmla="*/ 1177404 h 2242612"/>
                <a:gd name="connsiteX6" fmla="*/ 809917 w 3028231"/>
                <a:gd name="connsiteY6" fmla="*/ 1143883 h 2242612"/>
                <a:gd name="connsiteX0" fmla="*/ 809917 w 3028231"/>
                <a:gd name="connsiteY0" fmla="*/ 1143883 h 2242612"/>
                <a:gd name="connsiteX1" fmla="*/ 709345 w 3028231"/>
                <a:gd name="connsiteY1" fmla="*/ 12111 h 2242612"/>
                <a:gd name="connsiteX2" fmla="*/ 3028231 w 3028231"/>
                <a:gd name="connsiteY2" fmla="*/ 0 h 2242612"/>
                <a:gd name="connsiteX3" fmla="*/ 3028231 w 3028231"/>
                <a:gd name="connsiteY3" fmla="*/ 2242612 h 2242612"/>
                <a:gd name="connsiteX4" fmla="*/ 16187 w 3028231"/>
                <a:gd name="connsiteY4" fmla="*/ 2242612 h 2242612"/>
                <a:gd name="connsiteX5" fmla="*/ 0 w 3028231"/>
                <a:gd name="connsiteY5" fmla="*/ 1177404 h 2242612"/>
                <a:gd name="connsiteX6" fmla="*/ 809917 w 3028231"/>
                <a:gd name="connsiteY6" fmla="*/ 1143883 h 2242612"/>
                <a:gd name="connsiteX0" fmla="*/ 809917 w 3028231"/>
                <a:gd name="connsiteY0" fmla="*/ 1143883 h 2242612"/>
                <a:gd name="connsiteX1" fmla="*/ 469247 w 3028231"/>
                <a:gd name="connsiteY1" fmla="*/ 141640 h 2242612"/>
                <a:gd name="connsiteX2" fmla="*/ 3028231 w 3028231"/>
                <a:gd name="connsiteY2" fmla="*/ 0 h 2242612"/>
                <a:gd name="connsiteX3" fmla="*/ 3028231 w 3028231"/>
                <a:gd name="connsiteY3" fmla="*/ 2242612 h 2242612"/>
                <a:gd name="connsiteX4" fmla="*/ 16187 w 3028231"/>
                <a:gd name="connsiteY4" fmla="*/ 2242612 h 2242612"/>
                <a:gd name="connsiteX5" fmla="*/ 0 w 3028231"/>
                <a:gd name="connsiteY5" fmla="*/ 1177404 h 2242612"/>
                <a:gd name="connsiteX6" fmla="*/ 809917 w 3028231"/>
                <a:gd name="connsiteY6" fmla="*/ 1143883 h 224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8231" h="2242612">
                  <a:moveTo>
                    <a:pt x="809917" y="1143883"/>
                  </a:moveTo>
                  <a:cubicBezTo>
                    <a:pt x="1055710" y="621329"/>
                    <a:pt x="1011334" y="546031"/>
                    <a:pt x="469247" y="141640"/>
                  </a:cubicBezTo>
                  <a:lnTo>
                    <a:pt x="3028231" y="0"/>
                  </a:lnTo>
                  <a:lnTo>
                    <a:pt x="3028231" y="2242612"/>
                  </a:lnTo>
                  <a:lnTo>
                    <a:pt x="16187" y="2242612"/>
                  </a:lnTo>
                  <a:lnTo>
                    <a:pt x="0" y="1177404"/>
                  </a:lnTo>
                  <a:cubicBezTo>
                    <a:pt x="349619" y="1166430"/>
                    <a:pt x="502163" y="1405953"/>
                    <a:pt x="809917" y="11438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Arial"/>
                <a:cs typeface="Arial"/>
              </a:endParaRPr>
            </a:p>
          </p:txBody>
        </p:sp>
        <p:sp>
          <p:nvSpPr>
            <p:cNvPr id="2435" name="Freeform 2434"/>
            <p:cNvSpPr/>
            <p:nvPr/>
          </p:nvSpPr>
          <p:spPr>
            <a:xfrm>
              <a:off x="7077169" y="4818624"/>
              <a:ext cx="776108" cy="259593"/>
            </a:xfrm>
            <a:custGeom>
              <a:avLst/>
              <a:gdLst>
                <a:gd name="connsiteX0" fmla="*/ 919444 w 919444"/>
                <a:gd name="connsiteY0" fmla="*/ 158122 h 307536"/>
                <a:gd name="connsiteX1" fmla="*/ 515947 w 919444"/>
                <a:gd name="connsiteY1" fmla="*/ 303650 h 307536"/>
                <a:gd name="connsiteX2" fmla="*/ 476258 w 919444"/>
                <a:gd name="connsiteY2" fmla="*/ 19209 h 307536"/>
                <a:gd name="connsiteX3" fmla="*/ 0 w 919444"/>
                <a:gd name="connsiteY3" fmla="*/ 25824 h 307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9444" h="307536">
                  <a:moveTo>
                    <a:pt x="919444" y="158122"/>
                  </a:moveTo>
                  <a:cubicBezTo>
                    <a:pt x="754627" y="242462"/>
                    <a:pt x="589811" y="326802"/>
                    <a:pt x="515947" y="303650"/>
                  </a:cubicBezTo>
                  <a:cubicBezTo>
                    <a:pt x="442083" y="280498"/>
                    <a:pt x="562249" y="65513"/>
                    <a:pt x="476258" y="19209"/>
                  </a:cubicBezTo>
                  <a:cubicBezTo>
                    <a:pt x="390267" y="-27095"/>
                    <a:pt x="56225" y="24721"/>
                    <a:pt x="0" y="25824"/>
                  </a:cubicBez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>
                <a:latin typeface="Arial"/>
                <a:cs typeface="Arial"/>
              </a:endParaRPr>
            </a:p>
          </p:txBody>
        </p:sp>
        <p:grpSp>
          <p:nvGrpSpPr>
            <p:cNvPr id="2690" name="Group 2435"/>
            <p:cNvGrpSpPr>
              <a:grpSpLocks noChangeAspect="1"/>
            </p:cNvGrpSpPr>
            <p:nvPr/>
          </p:nvGrpSpPr>
          <p:grpSpPr>
            <a:xfrm>
              <a:off x="7078276" y="4756974"/>
              <a:ext cx="435636" cy="360000"/>
              <a:chOff x="33034338" y="16371475"/>
              <a:chExt cx="427757" cy="353489"/>
            </a:xfrm>
          </p:grpSpPr>
          <p:sp>
            <p:nvSpPr>
              <p:cNvPr id="2706" name="Oval 2705"/>
              <p:cNvSpPr>
                <a:spLocks noChangeAspect="1"/>
              </p:cNvSpPr>
              <p:nvPr/>
            </p:nvSpPr>
            <p:spPr>
              <a:xfrm>
                <a:off x="33044931" y="16397929"/>
                <a:ext cx="406571" cy="32703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1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707" name="Rectangle 2706"/>
              <p:cNvSpPr/>
              <p:nvPr/>
            </p:nvSpPr>
            <p:spPr>
              <a:xfrm>
                <a:off x="33034338" y="16371475"/>
                <a:ext cx="427757" cy="3324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CA" sz="1600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K9</a:t>
                </a:r>
                <a:endParaRPr lang="en-CA" sz="20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2437" name="Moon 2436"/>
            <p:cNvSpPr/>
            <p:nvPr/>
          </p:nvSpPr>
          <p:spPr>
            <a:xfrm flipH="1">
              <a:off x="7782832" y="4665250"/>
              <a:ext cx="1258832" cy="1090726"/>
            </a:xfrm>
            <a:prstGeom prst="moon">
              <a:avLst>
                <a:gd name="adj" fmla="val 4908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Arial"/>
                <a:cs typeface="Arial"/>
              </a:endParaRPr>
            </a:p>
          </p:txBody>
        </p:sp>
        <p:grpSp>
          <p:nvGrpSpPr>
            <p:cNvPr id="2691" name="Group 2438"/>
            <p:cNvGrpSpPr/>
            <p:nvPr/>
          </p:nvGrpSpPr>
          <p:grpSpPr>
            <a:xfrm>
              <a:off x="6849973" y="4329263"/>
              <a:ext cx="875939" cy="455773"/>
              <a:chOff x="5860846" y="3616835"/>
              <a:chExt cx="875939" cy="455773"/>
            </a:xfrm>
          </p:grpSpPr>
          <p:grpSp>
            <p:nvGrpSpPr>
              <p:cNvPr id="2692" name="Group 2456"/>
              <p:cNvGrpSpPr/>
              <p:nvPr/>
            </p:nvGrpSpPr>
            <p:grpSpPr>
              <a:xfrm>
                <a:off x="5860846" y="3616835"/>
                <a:ext cx="875939" cy="230832"/>
                <a:chOff x="1260933" y="3414981"/>
                <a:chExt cx="1037712" cy="273463"/>
              </a:xfrm>
            </p:grpSpPr>
            <p:grpSp>
              <p:nvGrpSpPr>
                <p:cNvPr id="2693" name="Group 2461"/>
                <p:cNvGrpSpPr>
                  <a:grpSpLocks noChangeAspect="1"/>
                </p:cNvGrpSpPr>
                <p:nvPr/>
              </p:nvGrpSpPr>
              <p:grpSpPr>
                <a:xfrm>
                  <a:off x="1889931" y="3414981"/>
                  <a:ext cx="408714" cy="273463"/>
                  <a:chOff x="32937527" y="16358216"/>
                  <a:chExt cx="621380" cy="415757"/>
                </a:xfrm>
              </p:grpSpPr>
              <p:sp>
                <p:nvSpPr>
                  <p:cNvPr id="2469" name="Oval 2468"/>
                  <p:cNvSpPr>
                    <a:spLocks noChangeAspect="1"/>
                  </p:cNvSpPr>
                  <p:nvPr/>
                </p:nvSpPr>
                <p:spPr>
                  <a:xfrm>
                    <a:off x="33044931" y="16407986"/>
                    <a:ext cx="406572" cy="327035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4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470" name="Rectangle 2469"/>
                  <p:cNvSpPr/>
                  <p:nvPr/>
                </p:nvSpPr>
                <p:spPr>
                  <a:xfrm>
                    <a:off x="32937527" y="16358216"/>
                    <a:ext cx="621380" cy="41575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CA" sz="9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rPr>
                      <a:t>Me</a:t>
                    </a:r>
                    <a:endParaRPr lang="en-CA" sz="9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694" name="Group 2462"/>
                <p:cNvGrpSpPr>
                  <a:grpSpLocks noChangeAspect="1"/>
                </p:cNvGrpSpPr>
                <p:nvPr/>
              </p:nvGrpSpPr>
              <p:grpSpPr>
                <a:xfrm>
                  <a:off x="1575432" y="3414981"/>
                  <a:ext cx="408714" cy="273463"/>
                  <a:chOff x="32937527" y="16358216"/>
                  <a:chExt cx="621380" cy="415757"/>
                </a:xfrm>
              </p:grpSpPr>
              <p:sp>
                <p:nvSpPr>
                  <p:cNvPr id="2467" name="Oval 2466"/>
                  <p:cNvSpPr>
                    <a:spLocks noChangeAspect="1"/>
                  </p:cNvSpPr>
                  <p:nvPr/>
                </p:nvSpPr>
                <p:spPr>
                  <a:xfrm>
                    <a:off x="33044931" y="16407986"/>
                    <a:ext cx="406572" cy="327035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4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468" name="Rectangle 2467"/>
                  <p:cNvSpPr/>
                  <p:nvPr/>
                </p:nvSpPr>
                <p:spPr>
                  <a:xfrm>
                    <a:off x="32937527" y="16358216"/>
                    <a:ext cx="621380" cy="41575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CA" sz="9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rPr>
                      <a:t>Me</a:t>
                    </a:r>
                    <a:endParaRPr lang="en-CA" sz="9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695" name="Group 2463"/>
                <p:cNvGrpSpPr>
                  <a:grpSpLocks noChangeAspect="1"/>
                </p:cNvGrpSpPr>
                <p:nvPr/>
              </p:nvGrpSpPr>
              <p:grpSpPr>
                <a:xfrm>
                  <a:off x="1260933" y="3414981"/>
                  <a:ext cx="408714" cy="273463"/>
                  <a:chOff x="32937527" y="16358216"/>
                  <a:chExt cx="621380" cy="415757"/>
                </a:xfrm>
              </p:grpSpPr>
              <p:sp>
                <p:nvSpPr>
                  <p:cNvPr id="2465" name="Oval 2464"/>
                  <p:cNvSpPr>
                    <a:spLocks noChangeAspect="1"/>
                  </p:cNvSpPr>
                  <p:nvPr/>
                </p:nvSpPr>
                <p:spPr>
                  <a:xfrm>
                    <a:off x="33044931" y="16407986"/>
                    <a:ext cx="406572" cy="327035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4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466" name="Rectangle 2465"/>
                  <p:cNvSpPr/>
                  <p:nvPr/>
                </p:nvSpPr>
                <p:spPr>
                  <a:xfrm>
                    <a:off x="32937527" y="16358216"/>
                    <a:ext cx="621380" cy="41575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CA" sz="9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rPr>
                      <a:t>Me</a:t>
                    </a:r>
                    <a:endParaRPr lang="en-CA" sz="9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696" name="Group 2457"/>
              <p:cNvGrpSpPr/>
              <p:nvPr/>
            </p:nvGrpSpPr>
            <p:grpSpPr>
              <a:xfrm>
                <a:off x="6076932" y="3857299"/>
                <a:ext cx="442514" cy="215309"/>
                <a:chOff x="1682751" y="3611482"/>
                <a:chExt cx="524240" cy="255073"/>
              </a:xfrm>
            </p:grpSpPr>
            <p:cxnSp>
              <p:nvCxnSpPr>
                <p:cNvPr id="2459" name="Straight Connector 2458"/>
                <p:cNvCxnSpPr/>
                <p:nvPr/>
              </p:nvCxnSpPr>
              <p:spPr>
                <a:xfrm>
                  <a:off x="1682751" y="3623805"/>
                  <a:ext cx="112805" cy="24275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0" name="Straight Connector 2459"/>
                <p:cNvCxnSpPr/>
                <p:nvPr/>
              </p:nvCxnSpPr>
              <p:spPr>
                <a:xfrm>
                  <a:off x="1944871" y="3611482"/>
                  <a:ext cx="0" cy="21599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1" name="Straight Connector 2460"/>
                <p:cNvCxnSpPr/>
                <p:nvPr/>
              </p:nvCxnSpPr>
              <p:spPr>
                <a:xfrm flipH="1">
                  <a:off x="2094186" y="3612918"/>
                  <a:ext cx="112805" cy="24275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697" name="Group 3413"/>
          <p:cNvGrpSpPr/>
          <p:nvPr/>
        </p:nvGrpSpPr>
        <p:grpSpPr>
          <a:xfrm>
            <a:off x="4228176" y="2688001"/>
            <a:ext cx="3817651" cy="2415702"/>
            <a:chOff x="4228176" y="2688001"/>
            <a:chExt cx="3817651" cy="2415702"/>
          </a:xfrm>
        </p:grpSpPr>
        <p:grpSp>
          <p:nvGrpSpPr>
            <p:cNvPr id="2698" name="Group 3231"/>
            <p:cNvGrpSpPr/>
            <p:nvPr/>
          </p:nvGrpSpPr>
          <p:grpSpPr>
            <a:xfrm>
              <a:off x="4777350" y="2908563"/>
              <a:ext cx="3268477" cy="2195140"/>
              <a:chOff x="4460938" y="1215632"/>
              <a:chExt cx="3268477" cy="2195140"/>
            </a:xfrm>
          </p:grpSpPr>
          <p:sp>
            <p:nvSpPr>
              <p:cNvPr id="2826" name="Curved Up Arrow 2825"/>
              <p:cNvSpPr/>
              <p:nvPr/>
            </p:nvSpPr>
            <p:spPr>
              <a:xfrm rot="11318588" flipH="1">
                <a:off x="5219209" y="1762143"/>
                <a:ext cx="2076667" cy="271779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827" name="Curved Up Arrow 2826"/>
              <p:cNvSpPr/>
              <p:nvPr/>
            </p:nvSpPr>
            <p:spPr>
              <a:xfrm rot="10641412">
                <a:off x="5596728" y="2576000"/>
                <a:ext cx="1229913" cy="271779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grpSp>
            <p:nvGrpSpPr>
              <p:cNvPr id="2699" name="Group 2827"/>
              <p:cNvGrpSpPr/>
              <p:nvPr/>
            </p:nvGrpSpPr>
            <p:grpSpPr>
              <a:xfrm rot="180000">
                <a:off x="5536188" y="1522570"/>
                <a:ext cx="636783" cy="717215"/>
                <a:chOff x="3665538" y="3184525"/>
                <a:chExt cx="119063" cy="120651"/>
              </a:xfrm>
            </p:grpSpPr>
            <p:sp>
              <p:nvSpPr>
                <p:cNvPr id="3223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24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25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26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27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28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29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30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2700" name="Group 2828"/>
              <p:cNvGrpSpPr/>
              <p:nvPr/>
            </p:nvGrpSpPr>
            <p:grpSpPr>
              <a:xfrm rot="180000">
                <a:off x="6146658" y="1554562"/>
                <a:ext cx="636783" cy="717215"/>
                <a:chOff x="3665538" y="3184525"/>
                <a:chExt cx="119063" cy="120651"/>
              </a:xfrm>
            </p:grpSpPr>
            <p:sp>
              <p:nvSpPr>
                <p:cNvPr id="321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1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1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1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1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2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2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2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2701" name="Group 2829"/>
              <p:cNvGrpSpPr/>
              <p:nvPr/>
            </p:nvGrpSpPr>
            <p:grpSpPr>
              <a:xfrm rot="180000">
                <a:off x="5541243" y="2237217"/>
                <a:ext cx="636783" cy="717215"/>
                <a:chOff x="3665538" y="3184525"/>
                <a:chExt cx="119063" cy="120651"/>
              </a:xfrm>
            </p:grpSpPr>
            <p:sp>
              <p:nvSpPr>
                <p:cNvPr id="3207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08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09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10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11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12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13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14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2702" name="Group 2830"/>
              <p:cNvGrpSpPr/>
              <p:nvPr/>
            </p:nvGrpSpPr>
            <p:grpSpPr>
              <a:xfrm rot="180000">
                <a:off x="6146978" y="2278415"/>
                <a:ext cx="636783" cy="717215"/>
                <a:chOff x="3665538" y="3184525"/>
                <a:chExt cx="119063" cy="120651"/>
              </a:xfrm>
            </p:grpSpPr>
            <p:sp>
              <p:nvSpPr>
                <p:cNvPr id="3199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00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01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02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03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04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05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206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2703" name="Group 2831"/>
              <p:cNvGrpSpPr/>
              <p:nvPr/>
            </p:nvGrpSpPr>
            <p:grpSpPr>
              <a:xfrm rot="180000">
                <a:off x="5893543" y="1760845"/>
                <a:ext cx="636783" cy="717208"/>
                <a:chOff x="3665538" y="3184526"/>
                <a:chExt cx="119063" cy="120650"/>
              </a:xfrm>
            </p:grpSpPr>
            <p:sp>
              <p:nvSpPr>
                <p:cNvPr id="3191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92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93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94" name="Freeform 405"/>
                <p:cNvSpPr>
                  <a:spLocks/>
                </p:cNvSpPr>
                <p:nvPr/>
              </p:nvSpPr>
              <p:spPr bwMode="auto">
                <a:xfrm>
                  <a:off x="3686177" y="3184526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95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96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97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98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2704" name="Group 2832"/>
              <p:cNvGrpSpPr/>
              <p:nvPr/>
            </p:nvGrpSpPr>
            <p:grpSpPr>
              <a:xfrm rot="180000">
                <a:off x="5288129" y="2443512"/>
                <a:ext cx="636783" cy="717215"/>
                <a:chOff x="3665538" y="3184525"/>
                <a:chExt cx="119063" cy="120651"/>
              </a:xfrm>
            </p:grpSpPr>
            <p:sp>
              <p:nvSpPr>
                <p:cNvPr id="3183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84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85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86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87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88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89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90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2705" name="Group 2833"/>
              <p:cNvGrpSpPr/>
              <p:nvPr/>
            </p:nvGrpSpPr>
            <p:grpSpPr>
              <a:xfrm rot="180000">
                <a:off x="5893865" y="2484710"/>
                <a:ext cx="636783" cy="717215"/>
                <a:chOff x="3665538" y="3184525"/>
                <a:chExt cx="119063" cy="120651"/>
              </a:xfrm>
            </p:grpSpPr>
            <p:sp>
              <p:nvSpPr>
                <p:cNvPr id="317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7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7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7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7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8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8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8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2818" name="Group 2834"/>
              <p:cNvGrpSpPr/>
              <p:nvPr/>
            </p:nvGrpSpPr>
            <p:grpSpPr>
              <a:xfrm rot="180000">
                <a:off x="5279647" y="1724414"/>
                <a:ext cx="636783" cy="717208"/>
                <a:chOff x="3665538" y="3184526"/>
                <a:chExt cx="119063" cy="120650"/>
              </a:xfrm>
            </p:grpSpPr>
            <p:sp>
              <p:nvSpPr>
                <p:cNvPr id="3169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70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71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72" name="Freeform 405"/>
                <p:cNvSpPr>
                  <a:spLocks/>
                </p:cNvSpPr>
                <p:nvPr/>
              </p:nvSpPr>
              <p:spPr bwMode="auto">
                <a:xfrm>
                  <a:off x="3686177" y="3184526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73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3174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2836" name="Curved Up Arrow 2835"/>
              <p:cNvSpPr/>
              <p:nvPr/>
            </p:nvSpPr>
            <p:spPr>
              <a:xfrm rot="811290">
                <a:off x="5149106" y="2065931"/>
                <a:ext cx="1663221" cy="328662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837" name="TextBox 2836"/>
              <p:cNvSpPr txBox="1"/>
              <p:nvPr/>
            </p:nvSpPr>
            <p:spPr>
              <a:xfrm>
                <a:off x="5367908" y="1805458"/>
                <a:ext cx="5781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2400" dirty="0" smtClean="0">
                    <a:latin typeface="Arial"/>
                    <a:cs typeface="Arial"/>
                  </a:rPr>
                  <a:t>H3</a:t>
                </a:r>
                <a:endParaRPr lang="en-CA" sz="2400" dirty="0">
                  <a:latin typeface="Arial"/>
                  <a:cs typeface="Arial"/>
                </a:endParaRPr>
              </a:p>
            </p:txBody>
          </p:sp>
          <p:sp>
            <p:nvSpPr>
              <p:cNvPr id="2838" name="Rectangle 787"/>
              <p:cNvSpPr/>
              <p:nvPr/>
            </p:nvSpPr>
            <p:spPr>
              <a:xfrm>
                <a:off x="5257982" y="1415235"/>
                <a:ext cx="2471433" cy="1995537"/>
              </a:xfrm>
              <a:custGeom>
                <a:avLst/>
                <a:gdLst>
                  <a:gd name="connsiteX0" fmla="*/ 0 w 3012044"/>
                  <a:gd name="connsiteY0" fmla="*/ 0 h 2242612"/>
                  <a:gd name="connsiteX1" fmla="*/ 3012044 w 3012044"/>
                  <a:gd name="connsiteY1" fmla="*/ 0 h 2242612"/>
                  <a:gd name="connsiteX2" fmla="*/ 3012044 w 3012044"/>
                  <a:gd name="connsiteY2" fmla="*/ 2242612 h 2242612"/>
                  <a:gd name="connsiteX3" fmla="*/ 0 w 3012044"/>
                  <a:gd name="connsiteY3" fmla="*/ 2242612 h 2242612"/>
                  <a:gd name="connsiteX4" fmla="*/ 0 w 3012044"/>
                  <a:gd name="connsiteY4" fmla="*/ 0 h 2242612"/>
                  <a:gd name="connsiteX0" fmla="*/ 2232 w 3014276"/>
                  <a:gd name="connsiteY0" fmla="*/ 0 h 2242612"/>
                  <a:gd name="connsiteX1" fmla="*/ 3014276 w 3014276"/>
                  <a:gd name="connsiteY1" fmla="*/ 0 h 2242612"/>
                  <a:gd name="connsiteX2" fmla="*/ 3014276 w 3014276"/>
                  <a:gd name="connsiteY2" fmla="*/ 2242612 h 2242612"/>
                  <a:gd name="connsiteX3" fmla="*/ 2232 w 3014276"/>
                  <a:gd name="connsiteY3" fmla="*/ 2242612 h 2242612"/>
                  <a:gd name="connsiteX4" fmla="*/ 0 w 3014276"/>
                  <a:gd name="connsiteY4" fmla="*/ 907189 h 2242612"/>
                  <a:gd name="connsiteX5" fmla="*/ 2232 w 3014276"/>
                  <a:gd name="connsiteY5" fmla="*/ 0 h 2242612"/>
                  <a:gd name="connsiteX0" fmla="*/ 2232 w 3014276"/>
                  <a:gd name="connsiteY0" fmla="*/ 13956 h 2256568"/>
                  <a:gd name="connsiteX1" fmla="*/ 725659 w 3014276"/>
                  <a:gd name="connsiteY1" fmla="*/ 0 h 2256568"/>
                  <a:gd name="connsiteX2" fmla="*/ 3014276 w 3014276"/>
                  <a:gd name="connsiteY2" fmla="*/ 13956 h 2256568"/>
                  <a:gd name="connsiteX3" fmla="*/ 3014276 w 3014276"/>
                  <a:gd name="connsiteY3" fmla="*/ 2256568 h 2256568"/>
                  <a:gd name="connsiteX4" fmla="*/ 2232 w 3014276"/>
                  <a:gd name="connsiteY4" fmla="*/ 2256568 h 2256568"/>
                  <a:gd name="connsiteX5" fmla="*/ 0 w 3014276"/>
                  <a:gd name="connsiteY5" fmla="*/ 921145 h 2256568"/>
                  <a:gd name="connsiteX6" fmla="*/ 2232 w 3014276"/>
                  <a:gd name="connsiteY6" fmla="*/ 13956 h 2256568"/>
                  <a:gd name="connsiteX0" fmla="*/ 518566 w 3014276"/>
                  <a:gd name="connsiteY0" fmla="*/ 725751 h 2256568"/>
                  <a:gd name="connsiteX1" fmla="*/ 725659 w 3014276"/>
                  <a:gd name="connsiteY1" fmla="*/ 0 h 2256568"/>
                  <a:gd name="connsiteX2" fmla="*/ 3014276 w 3014276"/>
                  <a:gd name="connsiteY2" fmla="*/ 13956 h 2256568"/>
                  <a:gd name="connsiteX3" fmla="*/ 3014276 w 3014276"/>
                  <a:gd name="connsiteY3" fmla="*/ 2256568 h 2256568"/>
                  <a:gd name="connsiteX4" fmla="*/ 2232 w 3014276"/>
                  <a:gd name="connsiteY4" fmla="*/ 2256568 h 2256568"/>
                  <a:gd name="connsiteX5" fmla="*/ 0 w 3014276"/>
                  <a:gd name="connsiteY5" fmla="*/ 921145 h 2256568"/>
                  <a:gd name="connsiteX6" fmla="*/ 518566 w 3014276"/>
                  <a:gd name="connsiteY6" fmla="*/ 725751 h 2256568"/>
                  <a:gd name="connsiteX0" fmla="*/ 825576 w 3014276"/>
                  <a:gd name="connsiteY0" fmla="*/ 888226 h 2256568"/>
                  <a:gd name="connsiteX1" fmla="*/ 725659 w 3014276"/>
                  <a:gd name="connsiteY1" fmla="*/ 0 h 2256568"/>
                  <a:gd name="connsiteX2" fmla="*/ 3014276 w 3014276"/>
                  <a:gd name="connsiteY2" fmla="*/ 13956 h 2256568"/>
                  <a:gd name="connsiteX3" fmla="*/ 3014276 w 3014276"/>
                  <a:gd name="connsiteY3" fmla="*/ 2256568 h 2256568"/>
                  <a:gd name="connsiteX4" fmla="*/ 2232 w 3014276"/>
                  <a:gd name="connsiteY4" fmla="*/ 2256568 h 2256568"/>
                  <a:gd name="connsiteX5" fmla="*/ 0 w 3014276"/>
                  <a:gd name="connsiteY5" fmla="*/ 921145 h 2256568"/>
                  <a:gd name="connsiteX6" fmla="*/ 825576 w 3014276"/>
                  <a:gd name="connsiteY6" fmla="*/ 888226 h 2256568"/>
                  <a:gd name="connsiteX0" fmla="*/ 867441 w 3014276"/>
                  <a:gd name="connsiteY0" fmla="*/ 947307 h 2256568"/>
                  <a:gd name="connsiteX1" fmla="*/ 725659 w 3014276"/>
                  <a:gd name="connsiteY1" fmla="*/ 0 h 2256568"/>
                  <a:gd name="connsiteX2" fmla="*/ 3014276 w 3014276"/>
                  <a:gd name="connsiteY2" fmla="*/ 13956 h 2256568"/>
                  <a:gd name="connsiteX3" fmla="*/ 3014276 w 3014276"/>
                  <a:gd name="connsiteY3" fmla="*/ 2256568 h 2256568"/>
                  <a:gd name="connsiteX4" fmla="*/ 2232 w 3014276"/>
                  <a:gd name="connsiteY4" fmla="*/ 2256568 h 2256568"/>
                  <a:gd name="connsiteX5" fmla="*/ 0 w 3014276"/>
                  <a:gd name="connsiteY5" fmla="*/ 921145 h 2256568"/>
                  <a:gd name="connsiteX6" fmla="*/ 867441 w 3014276"/>
                  <a:gd name="connsiteY6" fmla="*/ 947307 h 2256568"/>
                  <a:gd name="connsiteX0" fmla="*/ 867441 w 3014276"/>
                  <a:gd name="connsiteY0" fmla="*/ 947307 h 2256568"/>
                  <a:gd name="connsiteX1" fmla="*/ 893119 w 3014276"/>
                  <a:gd name="connsiteY1" fmla="*/ 0 h 2256568"/>
                  <a:gd name="connsiteX2" fmla="*/ 3014276 w 3014276"/>
                  <a:gd name="connsiteY2" fmla="*/ 13956 h 2256568"/>
                  <a:gd name="connsiteX3" fmla="*/ 3014276 w 3014276"/>
                  <a:gd name="connsiteY3" fmla="*/ 2256568 h 2256568"/>
                  <a:gd name="connsiteX4" fmla="*/ 2232 w 3014276"/>
                  <a:gd name="connsiteY4" fmla="*/ 2256568 h 2256568"/>
                  <a:gd name="connsiteX5" fmla="*/ 0 w 3014276"/>
                  <a:gd name="connsiteY5" fmla="*/ 921145 h 2256568"/>
                  <a:gd name="connsiteX6" fmla="*/ 867441 w 3014276"/>
                  <a:gd name="connsiteY6" fmla="*/ 947307 h 2256568"/>
                  <a:gd name="connsiteX0" fmla="*/ 881396 w 3028231"/>
                  <a:gd name="connsiteY0" fmla="*/ 947307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994995 h 2256568"/>
                  <a:gd name="connsiteX6" fmla="*/ 881396 w 3028231"/>
                  <a:gd name="connsiteY6" fmla="*/ 947307 h 2256568"/>
                  <a:gd name="connsiteX0" fmla="*/ 881396 w 3028231"/>
                  <a:gd name="connsiteY0" fmla="*/ 947307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881396 w 3028231"/>
                  <a:gd name="connsiteY6" fmla="*/ 947307 h 2256568"/>
                  <a:gd name="connsiteX0" fmla="*/ 755801 w 3028231"/>
                  <a:gd name="connsiteY0" fmla="*/ 858684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55801 w 3028231"/>
                  <a:gd name="connsiteY6" fmla="*/ 858684 h 2256568"/>
                  <a:gd name="connsiteX0" fmla="*/ 755801 w 3028231"/>
                  <a:gd name="connsiteY0" fmla="*/ 858684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55801 w 3028231"/>
                  <a:gd name="connsiteY6" fmla="*/ 858684 h 2256568"/>
                  <a:gd name="connsiteX0" fmla="*/ 755801 w 3028231"/>
                  <a:gd name="connsiteY0" fmla="*/ 858684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55801 w 3028231"/>
                  <a:gd name="connsiteY6" fmla="*/ 858684 h 2256568"/>
                  <a:gd name="connsiteX0" fmla="*/ 797666 w 3028231"/>
                  <a:gd name="connsiteY0" fmla="*/ 947306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97666 w 3028231"/>
                  <a:gd name="connsiteY6" fmla="*/ 947306 h 2256568"/>
                  <a:gd name="connsiteX0" fmla="*/ 797666 w 3028231"/>
                  <a:gd name="connsiteY0" fmla="*/ 947306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97666 w 3028231"/>
                  <a:gd name="connsiteY6" fmla="*/ 947306 h 2256568"/>
                  <a:gd name="connsiteX0" fmla="*/ 797666 w 3028231"/>
                  <a:gd name="connsiteY0" fmla="*/ 947306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97666 w 3028231"/>
                  <a:gd name="connsiteY6" fmla="*/ 947306 h 2256568"/>
                  <a:gd name="connsiteX0" fmla="*/ 797666 w 3028231"/>
                  <a:gd name="connsiteY0" fmla="*/ 947306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97666 w 3028231"/>
                  <a:gd name="connsiteY6" fmla="*/ 947306 h 2256568"/>
                  <a:gd name="connsiteX0" fmla="*/ 797666 w 3028231"/>
                  <a:gd name="connsiteY0" fmla="*/ 947306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97666 w 3028231"/>
                  <a:gd name="connsiteY6" fmla="*/ 947306 h 2256568"/>
                  <a:gd name="connsiteX0" fmla="*/ 797666 w 3028231"/>
                  <a:gd name="connsiteY0" fmla="*/ 947306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797666 w 3028231"/>
                  <a:gd name="connsiteY6" fmla="*/ 947306 h 2256568"/>
                  <a:gd name="connsiteX0" fmla="*/ 838632 w 3028231"/>
                  <a:gd name="connsiteY0" fmla="*/ 1043199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838632 w 3028231"/>
                  <a:gd name="connsiteY6" fmla="*/ 1043199 h 2256568"/>
                  <a:gd name="connsiteX0" fmla="*/ 852287 w 3028231"/>
                  <a:gd name="connsiteY0" fmla="*/ 988403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852287 w 3028231"/>
                  <a:gd name="connsiteY6" fmla="*/ 988403 h 2256568"/>
                  <a:gd name="connsiteX0" fmla="*/ 809917 w 3028231"/>
                  <a:gd name="connsiteY0" fmla="*/ 1157839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13158 h 2256568"/>
                  <a:gd name="connsiteX6" fmla="*/ 809917 w 3028231"/>
                  <a:gd name="connsiteY6" fmla="*/ 1157839 h 2256568"/>
                  <a:gd name="connsiteX0" fmla="*/ 809917 w 3028231"/>
                  <a:gd name="connsiteY0" fmla="*/ 1157839 h 2256568"/>
                  <a:gd name="connsiteX1" fmla="*/ 907074 w 3028231"/>
                  <a:gd name="connsiteY1" fmla="*/ 0 h 2256568"/>
                  <a:gd name="connsiteX2" fmla="*/ 3028231 w 3028231"/>
                  <a:gd name="connsiteY2" fmla="*/ 13956 h 2256568"/>
                  <a:gd name="connsiteX3" fmla="*/ 3028231 w 3028231"/>
                  <a:gd name="connsiteY3" fmla="*/ 2256568 h 2256568"/>
                  <a:gd name="connsiteX4" fmla="*/ 16187 w 3028231"/>
                  <a:gd name="connsiteY4" fmla="*/ 2256568 h 2256568"/>
                  <a:gd name="connsiteX5" fmla="*/ 0 w 3028231"/>
                  <a:gd name="connsiteY5" fmla="*/ 1191360 h 2256568"/>
                  <a:gd name="connsiteX6" fmla="*/ 809917 w 3028231"/>
                  <a:gd name="connsiteY6" fmla="*/ 1157839 h 2256568"/>
                  <a:gd name="connsiteX0" fmla="*/ 809917 w 3028231"/>
                  <a:gd name="connsiteY0" fmla="*/ 1143883 h 2242612"/>
                  <a:gd name="connsiteX1" fmla="*/ 709345 w 3028231"/>
                  <a:gd name="connsiteY1" fmla="*/ 12111 h 2242612"/>
                  <a:gd name="connsiteX2" fmla="*/ 3028231 w 3028231"/>
                  <a:gd name="connsiteY2" fmla="*/ 0 h 2242612"/>
                  <a:gd name="connsiteX3" fmla="*/ 3028231 w 3028231"/>
                  <a:gd name="connsiteY3" fmla="*/ 2242612 h 2242612"/>
                  <a:gd name="connsiteX4" fmla="*/ 16187 w 3028231"/>
                  <a:gd name="connsiteY4" fmla="*/ 2242612 h 2242612"/>
                  <a:gd name="connsiteX5" fmla="*/ 0 w 3028231"/>
                  <a:gd name="connsiteY5" fmla="*/ 1177404 h 2242612"/>
                  <a:gd name="connsiteX6" fmla="*/ 809917 w 3028231"/>
                  <a:gd name="connsiteY6" fmla="*/ 1143883 h 2242612"/>
                  <a:gd name="connsiteX0" fmla="*/ 809917 w 3028231"/>
                  <a:gd name="connsiteY0" fmla="*/ 1143883 h 2242612"/>
                  <a:gd name="connsiteX1" fmla="*/ 709345 w 3028231"/>
                  <a:gd name="connsiteY1" fmla="*/ 12111 h 2242612"/>
                  <a:gd name="connsiteX2" fmla="*/ 3028231 w 3028231"/>
                  <a:gd name="connsiteY2" fmla="*/ 0 h 2242612"/>
                  <a:gd name="connsiteX3" fmla="*/ 3028231 w 3028231"/>
                  <a:gd name="connsiteY3" fmla="*/ 2242612 h 2242612"/>
                  <a:gd name="connsiteX4" fmla="*/ 16187 w 3028231"/>
                  <a:gd name="connsiteY4" fmla="*/ 2242612 h 2242612"/>
                  <a:gd name="connsiteX5" fmla="*/ 0 w 3028231"/>
                  <a:gd name="connsiteY5" fmla="*/ 1177404 h 2242612"/>
                  <a:gd name="connsiteX6" fmla="*/ 809917 w 3028231"/>
                  <a:gd name="connsiteY6" fmla="*/ 1143883 h 2242612"/>
                  <a:gd name="connsiteX0" fmla="*/ 809917 w 3028231"/>
                  <a:gd name="connsiteY0" fmla="*/ 1143883 h 2242612"/>
                  <a:gd name="connsiteX1" fmla="*/ 469247 w 3028231"/>
                  <a:gd name="connsiteY1" fmla="*/ 141640 h 2242612"/>
                  <a:gd name="connsiteX2" fmla="*/ 3028231 w 3028231"/>
                  <a:gd name="connsiteY2" fmla="*/ 0 h 2242612"/>
                  <a:gd name="connsiteX3" fmla="*/ 3028231 w 3028231"/>
                  <a:gd name="connsiteY3" fmla="*/ 2242612 h 2242612"/>
                  <a:gd name="connsiteX4" fmla="*/ 16187 w 3028231"/>
                  <a:gd name="connsiteY4" fmla="*/ 2242612 h 2242612"/>
                  <a:gd name="connsiteX5" fmla="*/ 0 w 3028231"/>
                  <a:gd name="connsiteY5" fmla="*/ 1177404 h 2242612"/>
                  <a:gd name="connsiteX6" fmla="*/ 809917 w 3028231"/>
                  <a:gd name="connsiteY6" fmla="*/ 1143883 h 2242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28231" h="2242612">
                    <a:moveTo>
                      <a:pt x="809917" y="1143883"/>
                    </a:moveTo>
                    <a:cubicBezTo>
                      <a:pt x="1055710" y="621329"/>
                      <a:pt x="1011334" y="546031"/>
                      <a:pt x="469247" y="141640"/>
                    </a:cubicBezTo>
                    <a:lnTo>
                      <a:pt x="3028231" y="0"/>
                    </a:lnTo>
                    <a:lnTo>
                      <a:pt x="3028231" y="2242612"/>
                    </a:lnTo>
                    <a:lnTo>
                      <a:pt x="16187" y="2242612"/>
                    </a:lnTo>
                    <a:lnTo>
                      <a:pt x="0" y="1177404"/>
                    </a:lnTo>
                    <a:cubicBezTo>
                      <a:pt x="349619" y="1166430"/>
                      <a:pt x="502163" y="1405953"/>
                      <a:pt x="809917" y="11438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latin typeface="Arial"/>
                  <a:cs typeface="Arial"/>
                </a:endParaRPr>
              </a:p>
            </p:txBody>
          </p:sp>
          <p:sp>
            <p:nvSpPr>
              <p:cNvPr id="2839" name="Freeform 2838"/>
              <p:cNvSpPr/>
              <p:nvPr/>
            </p:nvSpPr>
            <p:spPr>
              <a:xfrm>
                <a:off x="4615359" y="1707943"/>
                <a:ext cx="776108" cy="259593"/>
              </a:xfrm>
              <a:custGeom>
                <a:avLst/>
                <a:gdLst>
                  <a:gd name="connsiteX0" fmla="*/ 919444 w 919444"/>
                  <a:gd name="connsiteY0" fmla="*/ 158122 h 307536"/>
                  <a:gd name="connsiteX1" fmla="*/ 515947 w 919444"/>
                  <a:gd name="connsiteY1" fmla="*/ 303650 h 307536"/>
                  <a:gd name="connsiteX2" fmla="*/ 476258 w 919444"/>
                  <a:gd name="connsiteY2" fmla="*/ 19209 h 307536"/>
                  <a:gd name="connsiteX3" fmla="*/ 0 w 919444"/>
                  <a:gd name="connsiteY3" fmla="*/ 25824 h 307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19444" h="307536">
                    <a:moveTo>
                      <a:pt x="919444" y="158122"/>
                    </a:moveTo>
                    <a:cubicBezTo>
                      <a:pt x="754627" y="242462"/>
                      <a:pt x="589811" y="326802"/>
                      <a:pt x="515947" y="303650"/>
                    </a:cubicBezTo>
                    <a:cubicBezTo>
                      <a:pt x="442083" y="280498"/>
                      <a:pt x="562249" y="65513"/>
                      <a:pt x="476258" y="19209"/>
                    </a:cubicBezTo>
                    <a:cubicBezTo>
                      <a:pt x="390267" y="-27095"/>
                      <a:pt x="56225" y="24721"/>
                      <a:pt x="0" y="25824"/>
                    </a:cubicBezTo>
                  </a:path>
                </a:pathLst>
              </a:cu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40" name="Moon 2839"/>
              <p:cNvSpPr/>
              <p:nvPr/>
            </p:nvSpPr>
            <p:spPr>
              <a:xfrm flipH="1">
                <a:off x="5321021" y="1554570"/>
                <a:ext cx="1258832" cy="1090726"/>
              </a:xfrm>
              <a:prstGeom prst="moon">
                <a:avLst>
                  <a:gd name="adj" fmla="val 49084"/>
                </a:avLst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latin typeface="Arial"/>
                  <a:cs typeface="Arial"/>
                </a:endParaRPr>
              </a:p>
            </p:txBody>
          </p:sp>
          <p:grpSp>
            <p:nvGrpSpPr>
              <p:cNvPr id="2819" name="Group 2854"/>
              <p:cNvGrpSpPr/>
              <p:nvPr/>
            </p:nvGrpSpPr>
            <p:grpSpPr>
              <a:xfrm>
                <a:off x="4460938" y="1215632"/>
                <a:ext cx="633723" cy="770163"/>
                <a:chOff x="2074674" y="3999176"/>
                <a:chExt cx="633723" cy="770163"/>
              </a:xfrm>
            </p:grpSpPr>
            <p:grpSp>
              <p:nvGrpSpPr>
                <p:cNvPr id="2820" name="Group 3109"/>
                <p:cNvGrpSpPr>
                  <a:grpSpLocks noChangeAspect="1"/>
                </p:cNvGrpSpPr>
                <p:nvPr/>
              </p:nvGrpSpPr>
              <p:grpSpPr>
                <a:xfrm>
                  <a:off x="2203781" y="4420298"/>
                  <a:ext cx="435636" cy="349041"/>
                  <a:chOff x="33027601" y="16371446"/>
                  <a:chExt cx="441226" cy="353518"/>
                </a:xfrm>
              </p:grpSpPr>
              <p:sp>
                <p:nvSpPr>
                  <p:cNvPr id="3121" name="Oval 3120"/>
                  <p:cNvSpPr>
                    <a:spLocks noChangeAspect="1"/>
                  </p:cNvSpPr>
                  <p:nvPr/>
                </p:nvSpPr>
                <p:spPr>
                  <a:xfrm>
                    <a:off x="33044931" y="16397929"/>
                    <a:ext cx="406571" cy="327035"/>
                  </a:xfrm>
                  <a:prstGeom prst="ellipse">
                    <a:avLst/>
                  </a:prstGeom>
                  <a:solidFill>
                    <a:srgbClr val="FFFF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9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3122" name="Rectangle 3121"/>
                  <p:cNvSpPr/>
                  <p:nvPr/>
                </p:nvSpPr>
                <p:spPr>
                  <a:xfrm>
                    <a:off x="33027601" y="16371446"/>
                    <a:ext cx="441226" cy="342896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CA" sz="16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rPr>
                      <a:t>K4</a:t>
                    </a:r>
                    <a:endParaRPr lang="en-CA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21" name="Group 3110"/>
                <p:cNvGrpSpPr/>
                <p:nvPr/>
              </p:nvGrpSpPr>
              <p:grpSpPr>
                <a:xfrm>
                  <a:off x="2074674" y="3999176"/>
                  <a:ext cx="633723" cy="230832"/>
                  <a:chOff x="2074674" y="3999176"/>
                  <a:chExt cx="633723" cy="230832"/>
                </a:xfrm>
              </p:grpSpPr>
              <p:grpSp>
                <p:nvGrpSpPr>
                  <p:cNvPr id="2822" name="Group 3114"/>
                  <p:cNvGrpSpPr>
                    <a:grpSpLocks noChangeAspect="1"/>
                  </p:cNvGrpSpPr>
                  <p:nvPr/>
                </p:nvGrpSpPr>
                <p:grpSpPr>
                  <a:xfrm>
                    <a:off x="2363399" y="3999176"/>
                    <a:ext cx="344998" cy="230832"/>
                    <a:chOff x="32954122" y="16358216"/>
                    <a:chExt cx="588190" cy="406322"/>
                  </a:xfrm>
                </p:grpSpPr>
                <p:sp>
                  <p:nvSpPr>
                    <p:cNvPr id="3119" name="Oval 3118"/>
                    <p:cNvSpPr>
                      <a:spLocks noChangeAspect="1"/>
                    </p:cNvSpPr>
                    <p:nvPr/>
                  </p:nvSpPr>
                  <p:spPr>
                    <a:xfrm>
                      <a:off x="33044931" y="16407986"/>
                      <a:ext cx="406572" cy="327035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6"/>
                    </a:lnRef>
                    <a:fillRef idx="3">
                      <a:schemeClr val="accent6"/>
                    </a:fillRef>
                    <a:effectRef idx="2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sz="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p:txBody>
                </p:sp>
                <p:sp>
                  <p:nvSpPr>
                    <p:cNvPr id="3120" name="Rectangle 3119"/>
                    <p:cNvSpPr/>
                    <p:nvPr/>
                  </p:nvSpPr>
                  <p:spPr>
                    <a:xfrm>
                      <a:off x="32954122" y="16358216"/>
                      <a:ext cx="588190" cy="40632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algn="ctr"/>
                      <a:r>
                        <a:rPr lang="en-CA" sz="9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Me</a:t>
                      </a:r>
                      <a:endParaRPr lang="en-CA" sz="9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p:txBody>
                </p:sp>
              </p:grpSp>
              <p:grpSp>
                <p:nvGrpSpPr>
                  <p:cNvPr id="2825" name="Group 3115"/>
                  <p:cNvGrpSpPr>
                    <a:grpSpLocks noChangeAspect="1"/>
                  </p:cNvGrpSpPr>
                  <p:nvPr/>
                </p:nvGrpSpPr>
                <p:grpSpPr>
                  <a:xfrm>
                    <a:off x="2074674" y="3999176"/>
                    <a:ext cx="344998" cy="230832"/>
                    <a:chOff x="32954122" y="16358216"/>
                    <a:chExt cx="588190" cy="406322"/>
                  </a:xfrm>
                </p:grpSpPr>
                <p:sp>
                  <p:nvSpPr>
                    <p:cNvPr id="3117" name="Oval 3116"/>
                    <p:cNvSpPr>
                      <a:spLocks noChangeAspect="1"/>
                    </p:cNvSpPr>
                    <p:nvPr/>
                  </p:nvSpPr>
                  <p:spPr>
                    <a:xfrm>
                      <a:off x="33044931" y="16407986"/>
                      <a:ext cx="406572" cy="327035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6"/>
                    </a:lnRef>
                    <a:fillRef idx="3">
                      <a:schemeClr val="accent6"/>
                    </a:fillRef>
                    <a:effectRef idx="2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CA" sz="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p:txBody>
                </p:sp>
                <p:sp>
                  <p:nvSpPr>
                    <p:cNvPr id="3118" name="Rectangle 3117"/>
                    <p:cNvSpPr/>
                    <p:nvPr/>
                  </p:nvSpPr>
                  <p:spPr>
                    <a:xfrm>
                      <a:off x="32954122" y="16358216"/>
                      <a:ext cx="588190" cy="40632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algn="ctr"/>
                      <a:r>
                        <a:rPr lang="en-CA" sz="900" dirty="0" smtClean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Me</a:t>
                      </a:r>
                      <a:endParaRPr lang="en-CA" sz="9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p:txBody>
                </p:sp>
              </p:grpSp>
            </p:grpSp>
            <p:grpSp>
              <p:nvGrpSpPr>
                <p:cNvPr id="2828" name="Group 3111"/>
                <p:cNvGrpSpPr/>
                <p:nvPr/>
              </p:nvGrpSpPr>
              <p:grpSpPr>
                <a:xfrm>
                  <a:off x="2261562" y="4228141"/>
                  <a:ext cx="287997" cy="214097"/>
                  <a:chOff x="1682751" y="3612918"/>
                  <a:chExt cx="524240" cy="253637"/>
                </a:xfrm>
              </p:grpSpPr>
              <p:cxnSp>
                <p:nvCxnSpPr>
                  <p:cNvPr id="3113" name="Straight Connector 3112"/>
                  <p:cNvCxnSpPr/>
                  <p:nvPr/>
                </p:nvCxnSpPr>
                <p:spPr>
                  <a:xfrm>
                    <a:off x="1682751" y="3623805"/>
                    <a:ext cx="112805" cy="24275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14" name="Straight Connector 3113"/>
                  <p:cNvCxnSpPr/>
                  <p:nvPr/>
                </p:nvCxnSpPr>
                <p:spPr>
                  <a:xfrm flipH="1">
                    <a:off x="2094186" y="3612918"/>
                    <a:ext cx="112805" cy="24275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858" name="Oval 409"/>
              <p:cNvSpPr>
                <a:spLocks noChangeArrowheads="1"/>
              </p:cNvSpPr>
              <p:nvPr/>
            </p:nvSpPr>
            <p:spPr bwMode="auto">
              <a:xfrm flipV="1">
                <a:off x="4524825" y="2954545"/>
                <a:ext cx="2573" cy="1544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sp>
          <p:nvSpPr>
            <p:cNvPr id="3399" name="Down Arrow 3398"/>
            <p:cNvSpPr/>
            <p:nvPr/>
          </p:nvSpPr>
          <p:spPr>
            <a:xfrm rot="18582926" flipH="1">
              <a:off x="4244533" y="2671644"/>
              <a:ext cx="327286" cy="360000"/>
            </a:xfrm>
            <a:prstGeom prst="downArrow">
              <a:avLst/>
            </a:prstGeom>
            <a:solidFill>
              <a:srgbClr val="00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Arial"/>
                <a:cs typeface="Arial"/>
              </a:endParaRPr>
            </a:p>
          </p:txBody>
        </p:sp>
      </p:grpSp>
      <p:sp>
        <p:nvSpPr>
          <p:cNvPr id="3402" name="Down Arrow 3401"/>
          <p:cNvSpPr/>
          <p:nvPr/>
        </p:nvSpPr>
        <p:spPr>
          <a:xfrm flipH="1" flipV="1">
            <a:off x="8092526" y="2608235"/>
            <a:ext cx="327286" cy="360000"/>
          </a:xfrm>
          <a:prstGeom prst="downArrow">
            <a:avLst/>
          </a:prstGeom>
          <a:solidFill>
            <a:srgbClr val="00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Arial"/>
              <a:cs typeface="Arial"/>
            </a:endParaRPr>
          </a:p>
        </p:txBody>
      </p:sp>
      <p:sp>
        <p:nvSpPr>
          <p:cNvPr id="3404" name="Down Arrow 3403"/>
          <p:cNvSpPr/>
          <p:nvPr/>
        </p:nvSpPr>
        <p:spPr>
          <a:xfrm rot="16200000" flipH="1">
            <a:off x="4181508" y="4778264"/>
            <a:ext cx="327286" cy="36000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Arial"/>
              <a:cs typeface="Arial"/>
            </a:endParaRPr>
          </a:p>
        </p:txBody>
      </p:sp>
      <p:grpSp>
        <p:nvGrpSpPr>
          <p:cNvPr id="2829" name="Group 3411"/>
          <p:cNvGrpSpPr/>
          <p:nvPr/>
        </p:nvGrpSpPr>
        <p:grpSpPr>
          <a:xfrm>
            <a:off x="1980290" y="1487605"/>
            <a:ext cx="2035046" cy="1251272"/>
            <a:chOff x="1980290" y="1487605"/>
            <a:chExt cx="2035046" cy="1251272"/>
          </a:xfrm>
        </p:grpSpPr>
        <p:grpSp>
          <p:nvGrpSpPr>
            <p:cNvPr id="2830" name="Group 2148"/>
            <p:cNvGrpSpPr>
              <a:grpSpLocks noChangeAspect="1"/>
            </p:cNvGrpSpPr>
            <p:nvPr/>
          </p:nvGrpSpPr>
          <p:grpSpPr>
            <a:xfrm rot="180000">
              <a:off x="2571140" y="2344760"/>
              <a:ext cx="1444196" cy="394117"/>
              <a:chOff x="3544346" y="2141291"/>
              <a:chExt cx="5235675" cy="1285484"/>
            </a:xfrm>
          </p:grpSpPr>
          <p:grpSp>
            <p:nvGrpSpPr>
              <p:cNvPr id="2831" name="Group 2149"/>
              <p:cNvGrpSpPr/>
              <p:nvPr/>
            </p:nvGrpSpPr>
            <p:grpSpPr>
              <a:xfrm>
                <a:off x="3544346" y="2435943"/>
                <a:ext cx="1747734" cy="990832"/>
                <a:chOff x="3544346" y="2435943"/>
                <a:chExt cx="1747734" cy="990832"/>
              </a:xfrm>
            </p:grpSpPr>
            <p:cxnSp>
              <p:nvCxnSpPr>
                <p:cNvPr id="2309" name="Straight Connector 2308"/>
                <p:cNvCxnSpPr/>
                <p:nvPr/>
              </p:nvCxnSpPr>
              <p:spPr>
                <a:xfrm rot="21300000" flipH="1" flipV="1">
                  <a:off x="3544346" y="2899549"/>
                  <a:ext cx="935341" cy="412045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10" name="Curved Up Arrow 2309"/>
                <p:cNvSpPr/>
                <p:nvPr/>
              </p:nvSpPr>
              <p:spPr>
                <a:xfrm rot="21210742" flipV="1">
                  <a:off x="3919994" y="2721267"/>
                  <a:ext cx="1065857" cy="191437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311" name="Curved Up Arrow 2310"/>
                <p:cNvSpPr/>
                <p:nvPr/>
              </p:nvSpPr>
              <p:spPr>
                <a:xfrm rot="11138588" flipH="1">
                  <a:off x="3913786" y="2566393"/>
                  <a:ext cx="1378294" cy="162288"/>
                </a:xfrm>
                <a:prstGeom prst="curvedUpArrow">
                  <a:avLst>
                    <a:gd name="adj1" fmla="val 0"/>
                    <a:gd name="adj2" fmla="val 0"/>
                    <a:gd name="adj3" fmla="val 10000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312" name="Curved Up Arrow 2311"/>
                <p:cNvSpPr/>
                <p:nvPr/>
              </p:nvSpPr>
              <p:spPr>
                <a:xfrm rot="10461412">
                  <a:off x="4192658" y="3053140"/>
                  <a:ext cx="816300" cy="162288"/>
                </a:xfrm>
                <a:prstGeom prst="curvedUpArrow">
                  <a:avLst>
                    <a:gd name="adj1" fmla="val 0"/>
                    <a:gd name="adj2" fmla="val 0"/>
                    <a:gd name="adj3" fmla="val 10000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grpSp>
              <p:nvGrpSpPr>
                <p:cNvPr id="2832" name="Group 2312"/>
                <p:cNvGrpSpPr/>
                <p:nvPr/>
              </p:nvGrpSpPr>
              <p:grpSpPr>
                <a:xfrm>
                  <a:off x="4123947" y="243594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379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80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81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82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83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84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85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86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33" name="Group 2313"/>
                <p:cNvGrpSpPr/>
                <p:nvPr/>
              </p:nvGrpSpPr>
              <p:grpSpPr>
                <a:xfrm>
                  <a:off x="4529675" y="243594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371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72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73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74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75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76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77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78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34" name="Group 2314"/>
                <p:cNvGrpSpPr/>
                <p:nvPr/>
              </p:nvGrpSpPr>
              <p:grpSpPr>
                <a:xfrm>
                  <a:off x="4152121" y="2861939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363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64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65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66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67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68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69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70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35" name="Group 2315"/>
                <p:cNvGrpSpPr/>
                <p:nvPr/>
              </p:nvGrpSpPr>
              <p:grpSpPr>
                <a:xfrm>
                  <a:off x="4555031" y="2867577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355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56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57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58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59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60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61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62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41" name="Group 2316"/>
                <p:cNvGrpSpPr/>
                <p:nvPr/>
              </p:nvGrpSpPr>
              <p:grpSpPr>
                <a:xfrm>
                  <a:off x="3963349" y="2566870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347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48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49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50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51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52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53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54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44" name="Group 2317"/>
                <p:cNvGrpSpPr/>
                <p:nvPr/>
              </p:nvGrpSpPr>
              <p:grpSpPr>
                <a:xfrm>
                  <a:off x="4369077" y="2566870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339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40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41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42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43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44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45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46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45" name="Group 2318"/>
                <p:cNvGrpSpPr/>
                <p:nvPr/>
              </p:nvGrpSpPr>
              <p:grpSpPr>
                <a:xfrm>
                  <a:off x="3991523" y="2992866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331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32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33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34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35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36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37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38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46" name="Group 2319"/>
                <p:cNvGrpSpPr/>
                <p:nvPr/>
              </p:nvGrpSpPr>
              <p:grpSpPr>
                <a:xfrm>
                  <a:off x="4394433" y="299850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323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24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25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26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27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28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29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30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sp>
              <p:nvSpPr>
                <p:cNvPr id="2321" name="Curved Up Arrow 2320"/>
                <p:cNvSpPr/>
                <p:nvPr/>
              </p:nvSpPr>
              <p:spPr>
                <a:xfrm rot="631290">
                  <a:off x="3880800" y="2764800"/>
                  <a:ext cx="1101252" cy="187774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322" name="Curved Up Arrow 2321"/>
                <p:cNvSpPr/>
                <p:nvPr/>
              </p:nvSpPr>
              <p:spPr>
                <a:xfrm rot="631290">
                  <a:off x="3906000" y="3079304"/>
                  <a:ext cx="1101252" cy="187774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2847" name="Group 2150"/>
              <p:cNvGrpSpPr/>
              <p:nvPr/>
            </p:nvGrpSpPr>
            <p:grpSpPr>
              <a:xfrm>
                <a:off x="5292666" y="2289428"/>
                <a:ext cx="1747734" cy="990832"/>
                <a:chOff x="3544346" y="2435943"/>
                <a:chExt cx="1747734" cy="990832"/>
              </a:xfrm>
            </p:grpSpPr>
            <p:cxnSp>
              <p:nvCxnSpPr>
                <p:cNvPr id="2231" name="Straight Connector 2230"/>
                <p:cNvCxnSpPr/>
                <p:nvPr/>
              </p:nvCxnSpPr>
              <p:spPr>
                <a:xfrm rot="21300000" flipH="1" flipV="1">
                  <a:off x="3544346" y="2899549"/>
                  <a:ext cx="935341" cy="412045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32" name="Curved Up Arrow 2231"/>
                <p:cNvSpPr/>
                <p:nvPr/>
              </p:nvSpPr>
              <p:spPr>
                <a:xfrm rot="21210742" flipV="1">
                  <a:off x="3919994" y="2721267"/>
                  <a:ext cx="1065857" cy="191437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233" name="Curved Up Arrow 2232"/>
                <p:cNvSpPr/>
                <p:nvPr/>
              </p:nvSpPr>
              <p:spPr>
                <a:xfrm rot="11138588" flipH="1">
                  <a:off x="3913786" y="2566393"/>
                  <a:ext cx="1378294" cy="162288"/>
                </a:xfrm>
                <a:prstGeom prst="curvedUpArrow">
                  <a:avLst>
                    <a:gd name="adj1" fmla="val 0"/>
                    <a:gd name="adj2" fmla="val 0"/>
                    <a:gd name="adj3" fmla="val 10000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234" name="Curved Up Arrow 2233"/>
                <p:cNvSpPr/>
                <p:nvPr/>
              </p:nvSpPr>
              <p:spPr>
                <a:xfrm rot="10461412">
                  <a:off x="4192658" y="3053140"/>
                  <a:ext cx="816300" cy="162288"/>
                </a:xfrm>
                <a:prstGeom prst="curvedUpArrow">
                  <a:avLst>
                    <a:gd name="adj1" fmla="val 0"/>
                    <a:gd name="adj2" fmla="val 0"/>
                    <a:gd name="adj3" fmla="val 10000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grpSp>
              <p:nvGrpSpPr>
                <p:cNvPr id="2848" name="Group 2234"/>
                <p:cNvGrpSpPr/>
                <p:nvPr/>
              </p:nvGrpSpPr>
              <p:grpSpPr>
                <a:xfrm>
                  <a:off x="4123947" y="243594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301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02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03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04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05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06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07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08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49" name="Group 2235"/>
                <p:cNvGrpSpPr/>
                <p:nvPr/>
              </p:nvGrpSpPr>
              <p:grpSpPr>
                <a:xfrm>
                  <a:off x="4529675" y="243594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293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94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95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96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97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98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99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300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55" name="Group 2236"/>
                <p:cNvGrpSpPr/>
                <p:nvPr/>
              </p:nvGrpSpPr>
              <p:grpSpPr>
                <a:xfrm>
                  <a:off x="4152121" y="2861939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285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86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87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88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89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90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91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92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56" name="Group 2237"/>
                <p:cNvGrpSpPr/>
                <p:nvPr/>
              </p:nvGrpSpPr>
              <p:grpSpPr>
                <a:xfrm>
                  <a:off x="4555031" y="2867577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277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78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79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80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81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82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83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84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57" name="Group 2238"/>
                <p:cNvGrpSpPr/>
                <p:nvPr/>
              </p:nvGrpSpPr>
              <p:grpSpPr>
                <a:xfrm>
                  <a:off x="3963349" y="2566870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269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70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71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72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73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74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75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76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59" name="Group 2239"/>
                <p:cNvGrpSpPr/>
                <p:nvPr/>
              </p:nvGrpSpPr>
              <p:grpSpPr>
                <a:xfrm>
                  <a:off x="4369077" y="2566870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261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62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63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64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65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66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67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68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60" name="Group 2240"/>
                <p:cNvGrpSpPr/>
                <p:nvPr/>
              </p:nvGrpSpPr>
              <p:grpSpPr>
                <a:xfrm>
                  <a:off x="3991523" y="2992866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253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54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55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56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57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58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59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60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61" name="Group 2241"/>
                <p:cNvGrpSpPr/>
                <p:nvPr/>
              </p:nvGrpSpPr>
              <p:grpSpPr>
                <a:xfrm>
                  <a:off x="4394433" y="299850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245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46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47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48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49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50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51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52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sp>
              <p:nvSpPr>
                <p:cNvPr id="2243" name="Curved Up Arrow 2242"/>
                <p:cNvSpPr/>
                <p:nvPr/>
              </p:nvSpPr>
              <p:spPr>
                <a:xfrm rot="631290">
                  <a:off x="3880800" y="2764800"/>
                  <a:ext cx="1101252" cy="187774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244" name="Curved Up Arrow 2243"/>
                <p:cNvSpPr/>
                <p:nvPr/>
              </p:nvSpPr>
              <p:spPr>
                <a:xfrm rot="631290">
                  <a:off x="3906000" y="3079304"/>
                  <a:ext cx="1101252" cy="187774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2862" name="Group 2151"/>
              <p:cNvGrpSpPr/>
              <p:nvPr/>
            </p:nvGrpSpPr>
            <p:grpSpPr>
              <a:xfrm>
                <a:off x="7032287" y="2141291"/>
                <a:ext cx="1747734" cy="990832"/>
                <a:chOff x="3544346" y="2435943"/>
                <a:chExt cx="1747734" cy="990832"/>
              </a:xfrm>
            </p:grpSpPr>
            <p:cxnSp>
              <p:nvCxnSpPr>
                <p:cNvPr id="2153" name="Straight Connector 2152"/>
                <p:cNvCxnSpPr/>
                <p:nvPr/>
              </p:nvCxnSpPr>
              <p:spPr>
                <a:xfrm rot="21300000" flipH="1" flipV="1">
                  <a:off x="3544346" y="2899549"/>
                  <a:ext cx="935341" cy="412045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54" name="Curved Up Arrow 2153"/>
                <p:cNvSpPr/>
                <p:nvPr/>
              </p:nvSpPr>
              <p:spPr>
                <a:xfrm rot="21210742" flipV="1">
                  <a:off x="3919994" y="2721267"/>
                  <a:ext cx="1065857" cy="191437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155" name="Curved Up Arrow 2154"/>
                <p:cNvSpPr/>
                <p:nvPr/>
              </p:nvSpPr>
              <p:spPr>
                <a:xfrm rot="11138588" flipH="1">
                  <a:off x="3913786" y="2566393"/>
                  <a:ext cx="1378294" cy="162288"/>
                </a:xfrm>
                <a:prstGeom prst="curvedUpArrow">
                  <a:avLst>
                    <a:gd name="adj1" fmla="val 0"/>
                    <a:gd name="adj2" fmla="val 0"/>
                    <a:gd name="adj3" fmla="val 10000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156" name="Curved Up Arrow 2155"/>
                <p:cNvSpPr/>
                <p:nvPr/>
              </p:nvSpPr>
              <p:spPr>
                <a:xfrm rot="10461412">
                  <a:off x="4192658" y="3053140"/>
                  <a:ext cx="816300" cy="162288"/>
                </a:xfrm>
                <a:prstGeom prst="curvedUpArrow">
                  <a:avLst>
                    <a:gd name="adj1" fmla="val 0"/>
                    <a:gd name="adj2" fmla="val 0"/>
                    <a:gd name="adj3" fmla="val 10000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grpSp>
              <p:nvGrpSpPr>
                <p:cNvPr id="2865" name="Group 2156"/>
                <p:cNvGrpSpPr/>
                <p:nvPr/>
              </p:nvGrpSpPr>
              <p:grpSpPr>
                <a:xfrm>
                  <a:off x="4123947" y="243594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223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24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25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26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27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28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29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30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66" name="Group 2157"/>
                <p:cNvGrpSpPr/>
                <p:nvPr/>
              </p:nvGrpSpPr>
              <p:grpSpPr>
                <a:xfrm>
                  <a:off x="4529675" y="243594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215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16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17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18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19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20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21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22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73" name="Group 2158"/>
                <p:cNvGrpSpPr/>
                <p:nvPr/>
              </p:nvGrpSpPr>
              <p:grpSpPr>
                <a:xfrm>
                  <a:off x="4152121" y="2861939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207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08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09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10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11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12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13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14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74" name="Group 2159"/>
                <p:cNvGrpSpPr/>
                <p:nvPr/>
              </p:nvGrpSpPr>
              <p:grpSpPr>
                <a:xfrm>
                  <a:off x="4555031" y="2867577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199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00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01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02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03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04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05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206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75" name="Group 2160"/>
                <p:cNvGrpSpPr/>
                <p:nvPr/>
              </p:nvGrpSpPr>
              <p:grpSpPr>
                <a:xfrm>
                  <a:off x="3963349" y="2566870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191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92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93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94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95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96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97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98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76" name="Group 2161"/>
                <p:cNvGrpSpPr/>
                <p:nvPr/>
              </p:nvGrpSpPr>
              <p:grpSpPr>
                <a:xfrm>
                  <a:off x="4369077" y="2566870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183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84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85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86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87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88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89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90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77" name="Group 2162"/>
                <p:cNvGrpSpPr/>
                <p:nvPr/>
              </p:nvGrpSpPr>
              <p:grpSpPr>
                <a:xfrm>
                  <a:off x="3991523" y="2992866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175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76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77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78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79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80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81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82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878" name="Group 2163"/>
                <p:cNvGrpSpPr/>
                <p:nvPr/>
              </p:nvGrpSpPr>
              <p:grpSpPr>
                <a:xfrm>
                  <a:off x="4394433" y="299850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2167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68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69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70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71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72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73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174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sp>
              <p:nvSpPr>
                <p:cNvPr id="2165" name="Curved Up Arrow 2164"/>
                <p:cNvSpPr/>
                <p:nvPr/>
              </p:nvSpPr>
              <p:spPr>
                <a:xfrm rot="631290">
                  <a:off x="3880800" y="2764800"/>
                  <a:ext cx="1101252" cy="187774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166" name="Curved Up Arrow 2165"/>
                <p:cNvSpPr/>
                <p:nvPr/>
              </p:nvSpPr>
              <p:spPr>
                <a:xfrm rot="631290">
                  <a:off x="3906000" y="3079304"/>
                  <a:ext cx="1101252" cy="187774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</p:grpSp>
        </p:grpSp>
        <p:sp>
          <p:nvSpPr>
            <p:cNvPr id="3398" name="Down Arrow 3397"/>
            <p:cNvSpPr/>
            <p:nvPr/>
          </p:nvSpPr>
          <p:spPr>
            <a:xfrm rot="16200000" flipH="1">
              <a:off x="1996647" y="2365849"/>
              <a:ext cx="327286" cy="360000"/>
            </a:xfrm>
            <a:prstGeom prst="downArrow">
              <a:avLst/>
            </a:prstGeom>
            <a:solidFill>
              <a:srgbClr val="00FF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Arial"/>
                <a:cs typeface="Arial"/>
              </a:endParaRPr>
            </a:p>
          </p:txBody>
        </p:sp>
        <p:sp>
          <p:nvSpPr>
            <p:cNvPr id="3405" name="Bent-Up Arrow 3404"/>
            <p:cNvSpPr>
              <a:spLocks noChangeAspect="1"/>
            </p:cNvSpPr>
            <p:nvPr/>
          </p:nvSpPr>
          <p:spPr>
            <a:xfrm rot="5400000" flipH="1">
              <a:off x="3022631" y="1939266"/>
              <a:ext cx="456347" cy="539998"/>
            </a:xfrm>
            <a:prstGeom prst="bentUpArrow">
              <a:avLst>
                <a:gd name="adj1" fmla="val 9210"/>
                <a:gd name="adj2" fmla="val 28276"/>
                <a:gd name="adj3" fmla="val 31037"/>
              </a:avLst>
            </a:prstGeom>
            <a:solidFill>
              <a:srgbClr val="00FF00"/>
            </a:solidFill>
            <a:ln w="28575" cmpd="sng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Arial"/>
                <a:cs typeface="Arial"/>
              </a:endParaRPr>
            </a:p>
          </p:txBody>
        </p:sp>
        <p:sp>
          <p:nvSpPr>
            <p:cNvPr id="3409" name="TextBox 3408"/>
            <p:cNvSpPr txBox="1"/>
            <p:nvPr/>
          </p:nvSpPr>
          <p:spPr>
            <a:xfrm>
              <a:off x="2710919" y="1487605"/>
              <a:ext cx="1275146" cy="369332"/>
            </a:xfrm>
            <a:prstGeom prst="rect">
              <a:avLst/>
            </a:prstGeom>
            <a:solidFill>
              <a:srgbClr val="00FF00"/>
            </a:solidFill>
          </p:spPr>
          <p:txBody>
            <a:bodyPr wrap="none" rtlCol="0">
              <a:spAutoFit/>
            </a:bodyPr>
            <a:lstStyle/>
            <a:p>
              <a:r>
                <a:rPr lang="en-CA" dirty="0" smtClean="0">
                  <a:latin typeface="Arial"/>
                  <a:cs typeface="Arial"/>
                </a:rPr>
                <a:t>“Gene On”</a:t>
              </a:r>
              <a:endParaRPr lang="en-CA" dirty="0">
                <a:latin typeface="Arial"/>
                <a:cs typeface="Arial"/>
              </a:endParaRPr>
            </a:p>
          </p:txBody>
        </p:sp>
      </p:grpSp>
      <p:grpSp>
        <p:nvGrpSpPr>
          <p:cNvPr id="2879" name="Group 3412"/>
          <p:cNvGrpSpPr/>
          <p:nvPr/>
        </p:nvGrpSpPr>
        <p:grpSpPr>
          <a:xfrm>
            <a:off x="1980290" y="3950512"/>
            <a:ext cx="1987866" cy="1232394"/>
            <a:chOff x="1980290" y="3950512"/>
            <a:chExt cx="1987866" cy="1232394"/>
          </a:xfrm>
        </p:grpSpPr>
        <p:grpSp>
          <p:nvGrpSpPr>
            <p:cNvPr id="3104" name="Group 906"/>
            <p:cNvGrpSpPr/>
            <p:nvPr/>
          </p:nvGrpSpPr>
          <p:grpSpPr>
            <a:xfrm>
              <a:off x="2832874" y="4743088"/>
              <a:ext cx="920728" cy="439818"/>
              <a:chOff x="3905985" y="4693552"/>
              <a:chExt cx="920728" cy="439818"/>
            </a:xfrm>
          </p:grpSpPr>
          <p:grpSp>
            <p:nvGrpSpPr>
              <p:cNvPr id="3105" name="Group 907"/>
              <p:cNvGrpSpPr/>
              <p:nvPr/>
            </p:nvGrpSpPr>
            <p:grpSpPr>
              <a:xfrm rot="180000">
                <a:off x="3905985" y="4829590"/>
                <a:ext cx="482091" cy="303780"/>
                <a:chOff x="3544346" y="2435943"/>
                <a:chExt cx="1747734" cy="990832"/>
              </a:xfrm>
            </p:grpSpPr>
            <p:cxnSp>
              <p:nvCxnSpPr>
                <p:cNvPr id="1065" name="Straight Connector 1064"/>
                <p:cNvCxnSpPr/>
                <p:nvPr/>
              </p:nvCxnSpPr>
              <p:spPr>
                <a:xfrm rot="21300000" flipH="1" flipV="1">
                  <a:off x="3544346" y="2899549"/>
                  <a:ext cx="935341" cy="412045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66" name="Curved Up Arrow 1065"/>
                <p:cNvSpPr/>
                <p:nvPr/>
              </p:nvSpPr>
              <p:spPr>
                <a:xfrm rot="21210742" flipV="1">
                  <a:off x="3919994" y="2721267"/>
                  <a:ext cx="1065857" cy="191437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67" name="Curved Up Arrow 1066"/>
                <p:cNvSpPr/>
                <p:nvPr/>
              </p:nvSpPr>
              <p:spPr>
                <a:xfrm rot="11138588" flipH="1">
                  <a:off x="3913786" y="2566393"/>
                  <a:ext cx="1378294" cy="162288"/>
                </a:xfrm>
                <a:prstGeom prst="curvedUpArrow">
                  <a:avLst>
                    <a:gd name="adj1" fmla="val 0"/>
                    <a:gd name="adj2" fmla="val 0"/>
                    <a:gd name="adj3" fmla="val 10000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68" name="Curved Up Arrow 1067"/>
                <p:cNvSpPr/>
                <p:nvPr/>
              </p:nvSpPr>
              <p:spPr>
                <a:xfrm rot="10461412">
                  <a:off x="4192658" y="3053140"/>
                  <a:ext cx="816300" cy="162288"/>
                </a:xfrm>
                <a:prstGeom prst="curvedUpArrow">
                  <a:avLst>
                    <a:gd name="adj1" fmla="val 0"/>
                    <a:gd name="adj2" fmla="val 0"/>
                    <a:gd name="adj3" fmla="val 10000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grpSp>
              <p:nvGrpSpPr>
                <p:cNvPr id="3106" name="Group 1068"/>
                <p:cNvGrpSpPr/>
                <p:nvPr/>
              </p:nvGrpSpPr>
              <p:grpSpPr>
                <a:xfrm>
                  <a:off x="4123947" y="243594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135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36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37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38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39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40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41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42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107" name="Group 1069"/>
                <p:cNvGrpSpPr/>
                <p:nvPr/>
              </p:nvGrpSpPr>
              <p:grpSpPr>
                <a:xfrm>
                  <a:off x="4529675" y="243594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127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28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29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30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31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32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33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34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108" name="Group 1070"/>
                <p:cNvGrpSpPr/>
                <p:nvPr/>
              </p:nvGrpSpPr>
              <p:grpSpPr>
                <a:xfrm>
                  <a:off x="4152121" y="2861939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119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20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21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22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23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24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25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26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109" name="Group 1071"/>
                <p:cNvGrpSpPr/>
                <p:nvPr/>
              </p:nvGrpSpPr>
              <p:grpSpPr>
                <a:xfrm>
                  <a:off x="4555031" y="2867577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111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12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13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14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15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16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17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18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110" name="Group 1072"/>
                <p:cNvGrpSpPr/>
                <p:nvPr/>
              </p:nvGrpSpPr>
              <p:grpSpPr>
                <a:xfrm>
                  <a:off x="3963349" y="2566870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103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04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05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06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07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08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09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10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111" name="Group 1073"/>
                <p:cNvGrpSpPr/>
                <p:nvPr/>
              </p:nvGrpSpPr>
              <p:grpSpPr>
                <a:xfrm>
                  <a:off x="4369077" y="2566870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095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96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97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98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99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00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01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102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112" name="Group 1074"/>
                <p:cNvGrpSpPr/>
                <p:nvPr/>
              </p:nvGrpSpPr>
              <p:grpSpPr>
                <a:xfrm>
                  <a:off x="3991523" y="2992866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087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88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89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90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91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92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93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94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115" name="Group 1075"/>
                <p:cNvGrpSpPr/>
                <p:nvPr/>
              </p:nvGrpSpPr>
              <p:grpSpPr>
                <a:xfrm>
                  <a:off x="4394433" y="299850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079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80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81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82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83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84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85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86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sp>
              <p:nvSpPr>
                <p:cNvPr id="1077" name="Curved Up Arrow 1076"/>
                <p:cNvSpPr/>
                <p:nvPr/>
              </p:nvSpPr>
              <p:spPr>
                <a:xfrm rot="631290">
                  <a:off x="3880800" y="2764800"/>
                  <a:ext cx="1101252" cy="187774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78" name="Curved Up Arrow 1077"/>
                <p:cNvSpPr/>
                <p:nvPr/>
              </p:nvSpPr>
              <p:spPr>
                <a:xfrm rot="631290">
                  <a:off x="3906000" y="3079304"/>
                  <a:ext cx="1101252" cy="187774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3116" name="Group 908"/>
              <p:cNvGrpSpPr/>
              <p:nvPr/>
            </p:nvGrpSpPr>
            <p:grpSpPr>
              <a:xfrm rot="180000">
                <a:off x="4218110" y="4693552"/>
                <a:ext cx="389284" cy="303780"/>
                <a:chOff x="3880800" y="2435943"/>
                <a:chExt cx="1411280" cy="990832"/>
              </a:xfrm>
            </p:grpSpPr>
            <p:sp>
              <p:nvSpPr>
                <p:cNvPr id="988" name="Curved Up Arrow 987"/>
                <p:cNvSpPr/>
                <p:nvPr/>
              </p:nvSpPr>
              <p:spPr>
                <a:xfrm rot="21210742" flipV="1">
                  <a:off x="3919994" y="2721267"/>
                  <a:ext cx="1065857" cy="191437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989" name="Curved Up Arrow 988"/>
                <p:cNvSpPr/>
                <p:nvPr/>
              </p:nvSpPr>
              <p:spPr>
                <a:xfrm rot="11138588" flipH="1">
                  <a:off x="3913786" y="2566393"/>
                  <a:ext cx="1378294" cy="162288"/>
                </a:xfrm>
                <a:prstGeom prst="curvedUpArrow">
                  <a:avLst>
                    <a:gd name="adj1" fmla="val 0"/>
                    <a:gd name="adj2" fmla="val 0"/>
                    <a:gd name="adj3" fmla="val 10000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990" name="Curved Up Arrow 989"/>
                <p:cNvSpPr/>
                <p:nvPr/>
              </p:nvSpPr>
              <p:spPr>
                <a:xfrm rot="10461412">
                  <a:off x="4192658" y="3053140"/>
                  <a:ext cx="816300" cy="162288"/>
                </a:xfrm>
                <a:prstGeom prst="curvedUpArrow">
                  <a:avLst>
                    <a:gd name="adj1" fmla="val 0"/>
                    <a:gd name="adj2" fmla="val 0"/>
                    <a:gd name="adj3" fmla="val 10000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grpSp>
              <p:nvGrpSpPr>
                <p:cNvPr id="3231" name="Group 990"/>
                <p:cNvGrpSpPr/>
                <p:nvPr/>
              </p:nvGrpSpPr>
              <p:grpSpPr>
                <a:xfrm>
                  <a:off x="4123947" y="243594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057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58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59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60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61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62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63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64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232" name="Group 991"/>
                <p:cNvGrpSpPr/>
                <p:nvPr/>
              </p:nvGrpSpPr>
              <p:grpSpPr>
                <a:xfrm>
                  <a:off x="4529675" y="243594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049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50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51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52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53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54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55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56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233" name="Group 992"/>
                <p:cNvGrpSpPr/>
                <p:nvPr/>
              </p:nvGrpSpPr>
              <p:grpSpPr>
                <a:xfrm>
                  <a:off x="4152121" y="2861939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041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42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43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44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45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46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47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48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236" name="Group 993"/>
                <p:cNvGrpSpPr/>
                <p:nvPr/>
              </p:nvGrpSpPr>
              <p:grpSpPr>
                <a:xfrm>
                  <a:off x="4555031" y="2867577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033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34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35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36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37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38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39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40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237" name="Group 994"/>
                <p:cNvGrpSpPr/>
                <p:nvPr/>
              </p:nvGrpSpPr>
              <p:grpSpPr>
                <a:xfrm>
                  <a:off x="3963349" y="2566870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025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26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27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28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29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30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31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32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238" name="Group 995"/>
                <p:cNvGrpSpPr/>
                <p:nvPr/>
              </p:nvGrpSpPr>
              <p:grpSpPr>
                <a:xfrm>
                  <a:off x="4369077" y="2566870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017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18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19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20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21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22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23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24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239" name="Group 996"/>
                <p:cNvGrpSpPr/>
                <p:nvPr/>
              </p:nvGrpSpPr>
              <p:grpSpPr>
                <a:xfrm>
                  <a:off x="3991523" y="2992866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009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10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11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12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13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14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15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16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240" name="Group 997"/>
                <p:cNvGrpSpPr/>
                <p:nvPr/>
              </p:nvGrpSpPr>
              <p:grpSpPr>
                <a:xfrm>
                  <a:off x="4394433" y="299850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1001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02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03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04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05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06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07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1008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sp>
              <p:nvSpPr>
                <p:cNvPr id="999" name="Curved Up Arrow 998"/>
                <p:cNvSpPr/>
                <p:nvPr/>
              </p:nvSpPr>
              <p:spPr>
                <a:xfrm rot="631290">
                  <a:off x="3880800" y="2764800"/>
                  <a:ext cx="1101252" cy="187774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1000" name="Curved Up Arrow 999"/>
                <p:cNvSpPr/>
                <p:nvPr/>
              </p:nvSpPr>
              <p:spPr>
                <a:xfrm rot="631290">
                  <a:off x="3906000" y="3079304"/>
                  <a:ext cx="1101252" cy="187774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3241" name="Group 909"/>
              <p:cNvGrpSpPr/>
              <p:nvPr/>
            </p:nvGrpSpPr>
            <p:grpSpPr>
              <a:xfrm rot="180000">
                <a:off x="4437429" y="4780637"/>
                <a:ext cx="389284" cy="303780"/>
                <a:chOff x="3880800" y="2435943"/>
                <a:chExt cx="1411280" cy="990832"/>
              </a:xfrm>
            </p:grpSpPr>
            <p:sp>
              <p:nvSpPr>
                <p:cNvPr id="911" name="Curved Up Arrow 910"/>
                <p:cNvSpPr/>
                <p:nvPr/>
              </p:nvSpPr>
              <p:spPr>
                <a:xfrm rot="21210742" flipV="1">
                  <a:off x="3919994" y="2721267"/>
                  <a:ext cx="1065857" cy="191437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912" name="Curved Up Arrow 911"/>
                <p:cNvSpPr/>
                <p:nvPr/>
              </p:nvSpPr>
              <p:spPr>
                <a:xfrm rot="11138588" flipH="1">
                  <a:off x="3913786" y="2566393"/>
                  <a:ext cx="1378294" cy="162288"/>
                </a:xfrm>
                <a:prstGeom prst="curvedUpArrow">
                  <a:avLst>
                    <a:gd name="adj1" fmla="val 0"/>
                    <a:gd name="adj2" fmla="val 0"/>
                    <a:gd name="adj3" fmla="val 10000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913" name="Curved Up Arrow 912"/>
                <p:cNvSpPr/>
                <p:nvPr/>
              </p:nvSpPr>
              <p:spPr>
                <a:xfrm rot="10461412">
                  <a:off x="4192658" y="3053140"/>
                  <a:ext cx="816300" cy="162288"/>
                </a:xfrm>
                <a:prstGeom prst="curvedUpArrow">
                  <a:avLst>
                    <a:gd name="adj1" fmla="val 0"/>
                    <a:gd name="adj2" fmla="val 0"/>
                    <a:gd name="adj3" fmla="val 10000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grpSp>
              <p:nvGrpSpPr>
                <p:cNvPr id="3242" name="Group 913"/>
                <p:cNvGrpSpPr/>
                <p:nvPr/>
              </p:nvGrpSpPr>
              <p:grpSpPr>
                <a:xfrm>
                  <a:off x="4123947" y="243594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980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81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82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83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84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85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86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87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243" name="Group 914"/>
                <p:cNvGrpSpPr/>
                <p:nvPr/>
              </p:nvGrpSpPr>
              <p:grpSpPr>
                <a:xfrm>
                  <a:off x="4529675" y="243594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972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73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74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75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76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77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78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79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249" name="Group 915"/>
                <p:cNvGrpSpPr/>
                <p:nvPr/>
              </p:nvGrpSpPr>
              <p:grpSpPr>
                <a:xfrm>
                  <a:off x="4152121" y="2861939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964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65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66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67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68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69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70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71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250" name="Group 916"/>
                <p:cNvGrpSpPr/>
                <p:nvPr/>
              </p:nvGrpSpPr>
              <p:grpSpPr>
                <a:xfrm>
                  <a:off x="4555031" y="2867577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956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57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58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59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60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61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62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63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251" name="Group 917"/>
                <p:cNvGrpSpPr/>
                <p:nvPr/>
              </p:nvGrpSpPr>
              <p:grpSpPr>
                <a:xfrm>
                  <a:off x="3963349" y="2566870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948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49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50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51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52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53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54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55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255" name="Group 918"/>
                <p:cNvGrpSpPr/>
                <p:nvPr/>
              </p:nvGrpSpPr>
              <p:grpSpPr>
                <a:xfrm>
                  <a:off x="4369077" y="2566870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940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41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42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43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44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45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46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47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321" name="Group 919"/>
                <p:cNvGrpSpPr/>
                <p:nvPr/>
              </p:nvGrpSpPr>
              <p:grpSpPr>
                <a:xfrm>
                  <a:off x="3991523" y="2992866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932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33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34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35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36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37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38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39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324" name="Group 920"/>
                <p:cNvGrpSpPr/>
                <p:nvPr/>
              </p:nvGrpSpPr>
              <p:grpSpPr>
                <a:xfrm>
                  <a:off x="4394433" y="2998503"/>
                  <a:ext cx="422636" cy="428272"/>
                  <a:chOff x="3665538" y="3184525"/>
                  <a:chExt cx="119063" cy="120651"/>
                </a:xfrm>
              </p:grpSpPr>
              <p:sp>
                <p:nvSpPr>
                  <p:cNvPr id="924" name="Oval 402"/>
                  <p:cNvSpPr>
                    <a:spLocks noChangeArrowheads="1"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prstGeom prst="ellipse">
                    <a:avLst/>
                  </a:prstGeom>
                  <a:solidFill>
                    <a:srgbClr val="EE7F1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25" name="Freeform 403"/>
                  <p:cNvSpPr>
                    <a:spLocks/>
                  </p:cNvSpPr>
                  <p:nvPr/>
                </p:nvSpPr>
                <p:spPr bwMode="auto">
                  <a:xfrm>
                    <a:off x="3665538" y="3233738"/>
                    <a:ext cx="119063" cy="71438"/>
                  </a:xfrm>
                  <a:custGeom>
                    <a:avLst/>
                    <a:gdLst>
                      <a:gd name="T0" fmla="*/ 33 w 66"/>
                      <a:gd name="T1" fmla="*/ 26 h 40"/>
                      <a:gd name="T2" fmla="*/ 1 w 66"/>
                      <a:gd name="T3" fmla="*/ 0 h 40"/>
                      <a:gd name="T4" fmla="*/ 0 w 66"/>
                      <a:gd name="T5" fmla="*/ 7 h 40"/>
                      <a:gd name="T6" fmla="*/ 33 w 66"/>
                      <a:gd name="T7" fmla="*/ 40 h 40"/>
                      <a:gd name="T8" fmla="*/ 66 w 66"/>
                      <a:gd name="T9" fmla="*/ 7 h 40"/>
                      <a:gd name="T10" fmla="*/ 65 w 66"/>
                      <a:gd name="T11" fmla="*/ 0 h 40"/>
                      <a:gd name="T12" fmla="*/ 33 w 66"/>
                      <a:gd name="T13" fmla="*/ 26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66" h="40">
                        <a:moveTo>
                          <a:pt x="33" y="26"/>
                        </a:moveTo>
                        <a:cubicBezTo>
                          <a:pt x="17" y="26"/>
                          <a:pt x="4" y="15"/>
                          <a:pt x="1" y="0"/>
                        </a:cubicBezTo>
                        <a:cubicBezTo>
                          <a:pt x="0" y="3"/>
                          <a:pt x="0" y="5"/>
                          <a:pt x="0" y="7"/>
                        </a:cubicBezTo>
                        <a:cubicBezTo>
                          <a:pt x="0" y="25"/>
                          <a:pt x="15" y="40"/>
                          <a:pt x="33" y="40"/>
                        </a:cubicBezTo>
                        <a:cubicBezTo>
                          <a:pt x="51" y="40"/>
                          <a:pt x="66" y="25"/>
                          <a:pt x="66" y="7"/>
                        </a:cubicBezTo>
                        <a:cubicBezTo>
                          <a:pt x="66" y="5"/>
                          <a:pt x="65" y="3"/>
                          <a:pt x="65" y="0"/>
                        </a:cubicBezTo>
                        <a:cubicBezTo>
                          <a:pt x="62" y="15"/>
                          <a:pt x="49" y="26"/>
                          <a:pt x="33" y="26"/>
                        </a:cubicBezTo>
                        <a:close/>
                      </a:path>
                    </a:pathLst>
                  </a:custGeom>
                  <a:solidFill>
                    <a:srgbClr val="E85A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26" name="Freeform 404"/>
                  <p:cNvSpPr>
                    <a:spLocks/>
                  </p:cNvSpPr>
                  <p:nvPr/>
                </p:nvSpPr>
                <p:spPr bwMode="auto">
                  <a:xfrm>
                    <a:off x="3665538" y="3186113"/>
                    <a:ext cx="119063" cy="119063"/>
                  </a:xfrm>
                  <a:custGeom>
                    <a:avLst/>
                    <a:gdLst>
                      <a:gd name="T0" fmla="*/ 66 w 66"/>
                      <a:gd name="T1" fmla="*/ 33 h 66"/>
                      <a:gd name="T2" fmla="*/ 65 w 66"/>
                      <a:gd name="T3" fmla="*/ 33 h 66"/>
                      <a:gd name="T4" fmla="*/ 56 w 66"/>
                      <a:gd name="T5" fmla="*/ 56 h 66"/>
                      <a:gd name="T6" fmla="*/ 33 w 66"/>
                      <a:gd name="T7" fmla="*/ 65 h 66"/>
                      <a:gd name="T8" fmla="*/ 10 w 66"/>
                      <a:gd name="T9" fmla="*/ 56 h 66"/>
                      <a:gd name="T10" fmla="*/ 1 w 66"/>
                      <a:gd name="T11" fmla="*/ 33 h 66"/>
                      <a:gd name="T12" fmla="*/ 10 w 66"/>
                      <a:gd name="T13" fmla="*/ 10 h 66"/>
                      <a:gd name="T14" fmla="*/ 33 w 66"/>
                      <a:gd name="T15" fmla="*/ 1 h 66"/>
                      <a:gd name="T16" fmla="*/ 56 w 66"/>
                      <a:gd name="T17" fmla="*/ 10 h 66"/>
                      <a:gd name="T18" fmla="*/ 65 w 66"/>
                      <a:gd name="T19" fmla="*/ 33 h 66"/>
                      <a:gd name="T20" fmla="*/ 66 w 66"/>
                      <a:gd name="T21" fmla="*/ 33 h 66"/>
                      <a:gd name="T22" fmla="*/ 66 w 66"/>
                      <a:gd name="T23" fmla="*/ 33 h 66"/>
                      <a:gd name="T24" fmla="*/ 33 w 66"/>
                      <a:gd name="T25" fmla="*/ 0 h 66"/>
                      <a:gd name="T26" fmla="*/ 0 w 66"/>
                      <a:gd name="T27" fmla="*/ 33 h 66"/>
                      <a:gd name="T28" fmla="*/ 33 w 66"/>
                      <a:gd name="T29" fmla="*/ 66 h 66"/>
                      <a:gd name="T30" fmla="*/ 66 w 66"/>
                      <a:gd name="T31" fmla="*/ 33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66" h="66">
                        <a:moveTo>
                          <a:pt x="66" y="33"/>
                        </a:moveTo>
                        <a:cubicBezTo>
                          <a:pt x="65" y="33"/>
                          <a:pt x="65" y="33"/>
                          <a:pt x="65" y="33"/>
                        </a:cubicBezTo>
                        <a:cubicBezTo>
                          <a:pt x="65" y="42"/>
                          <a:pt x="62" y="50"/>
                          <a:pt x="56" y="56"/>
                        </a:cubicBezTo>
                        <a:cubicBezTo>
                          <a:pt x="50" y="62"/>
                          <a:pt x="42" y="65"/>
                          <a:pt x="33" y="65"/>
                        </a:cubicBezTo>
                        <a:cubicBezTo>
                          <a:pt x="24" y="65"/>
                          <a:pt x="16" y="62"/>
                          <a:pt x="10" y="56"/>
                        </a:cubicBezTo>
                        <a:cubicBezTo>
                          <a:pt x="4" y="50"/>
                          <a:pt x="1" y="42"/>
                          <a:pt x="1" y="33"/>
                        </a:cubicBezTo>
                        <a:cubicBezTo>
                          <a:pt x="1" y="24"/>
                          <a:pt x="4" y="16"/>
                          <a:pt x="10" y="10"/>
                        </a:cubicBezTo>
                        <a:cubicBezTo>
                          <a:pt x="16" y="4"/>
                          <a:pt x="24" y="1"/>
                          <a:pt x="33" y="1"/>
                        </a:cubicBezTo>
                        <a:cubicBezTo>
                          <a:pt x="42" y="1"/>
                          <a:pt x="50" y="4"/>
                          <a:pt x="56" y="10"/>
                        </a:cubicBezTo>
                        <a:cubicBezTo>
                          <a:pt x="62" y="16"/>
                          <a:pt x="65" y="24"/>
                          <a:pt x="65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33"/>
                          <a:pt x="66" y="33"/>
                          <a:pt x="66" y="33"/>
                        </a:cubicBezTo>
                        <a:cubicBezTo>
                          <a:pt x="66" y="15"/>
                          <a:pt x="51" y="0"/>
                          <a:pt x="33" y="0"/>
                        </a:cubicBez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15" y="66"/>
                          <a:pt x="33" y="66"/>
                        </a:cubicBezTo>
                        <a:cubicBezTo>
                          <a:pt x="51" y="66"/>
                          <a:pt x="66" y="51"/>
                          <a:pt x="66" y="33"/>
                        </a:cubicBezTo>
                        <a:close/>
                      </a:path>
                    </a:pathLst>
                  </a:custGeom>
                  <a:solidFill>
                    <a:srgbClr val="343434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27" name="Freeform 405"/>
                  <p:cNvSpPr>
                    <a:spLocks/>
                  </p:cNvSpPr>
                  <p:nvPr/>
                </p:nvSpPr>
                <p:spPr bwMode="auto">
                  <a:xfrm>
                    <a:off x="3686176" y="3184525"/>
                    <a:ext cx="93663" cy="71438"/>
                  </a:xfrm>
                  <a:custGeom>
                    <a:avLst/>
                    <a:gdLst>
                      <a:gd name="T0" fmla="*/ 48 w 51"/>
                      <a:gd name="T1" fmla="*/ 28 h 40"/>
                      <a:gd name="T2" fmla="*/ 20 w 51"/>
                      <a:gd name="T3" fmla="*/ 36 h 40"/>
                      <a:gd name="T4" fmla="*/ 3 w 51"/>
                      <a:gd name="T5" fmla="*/ 12 h 40"/>
                      <a:gd name="T6" fmla="*/ 31 w 51"/>
                      <a:gd name="T7" fmla="*/ 4 h 40"/>
                      <a:gd name="T8" fmla="*/ 48 w 51"/>
                      <a:gd name="T9" fmla="*/ 28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1" h="40">
                        <a:moveTo>
                          <a:pt x="48" y="28"/>
                        </a:moveTo>
                        <a:cubicBezTo>
                          <a:pt x="45" y="36"/>
                          <a:pt x="33" y="40"/>
                          <a:pt x="20" y="36"/>
                        </a:cubicBezTo>
                        <a:cubicBezTo>
                          <a:pt x="8" y="31"/>
                          <a:pt x="0" y="21"/>
                          <a:pt x="3" y="12"/>
                        </a:cubicBezTo>
                        <a:cubicBezTo>
                          <a:pt x="6" y="3"/>
                          <a:pt x="19" y="0"/>
                          <a:pt x="31" y="4"/>
                        </a:cubicBezTo>
                        <a:cubicBezTo>
                          <a:pt x="44" y="8"/>
                          <a:pt x="51" y="19"/>
                          <a:pt x="48" y="28"/>
                        </a:cubicBezTo>
                        <a:close/>
                      </a:path>
                    </a:pathLst>
                  </a:custGeom>
                  <a:solidFill>
                    <a:srgbClr val="F3961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28" name="Oval 406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36913"/>
                    <a:ext cx="22225" cy="2222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29" name="Oval 407"/>
                  <p:cNvSpPr>
                    <a:spLocks noChangeArrowheads="1"/>
                  </p:cNvSpPr>
                  <p:nvPr/>
                </p:nvSpPr>
                <p:spPr bwMode="auto">
                  <a:xfrm>
                    <a:off x="3748088" y="3214688"/>
                    <a:ext cx="14288" cy="15875"/>
                  </a:xfrm>
                  <a:prstGeom prst="ellipse">
                    <a:avLst/>
                  </a:prstGeom>
                  <a:solidFill>
                    <a:srgbClr val="F4A61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30" name="Oval 408"/>
                  <p:cNvSpPr>
                    <a:spLocks noChangeArrowheads="1"/>
                  </p:cNvSpPr>
                  <p:nvPr/>
                </p:nvSpPr>
                <p:spPr bwMode="auto">
                  <a:xfrm>
                    <a:off x="3760788" y="3236913"/>
                    <a:ext cx="11113" cy="1270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931" name="Oval 409"/>
                  <p:cNvSpPr>
                    <a:spLocks noChangeArrowheads="1"/>
                  </p:cNvSpPr>
                  <p:nvPr/>
                </p:nvSpPr>
                <p:spPr bwMode="auto">
                  <a:xfrm>
                    <a:off x="3757613" y="3225800"/>
                    <a:ext cx="7938" cy="476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CA" dirty="0">
                      <a:latin typeface="Arial"/>
                      <a:cs typeface="Arial"/>
                    </a:endParaRPr>
                  </a:p>
                </p:txBody>
              </p:sp>
            </p:grpSp>
            <p:sp>
              <p:nvSpPr>
                <p:cNvPr id="922" name="Curved Up Arrow 921"/>
                <p:cNvSpPr/>
                <p:nvPr/>
              </p:nvSpPr>
              <p:spPr>
                <a:xfrm rot="631290">
                  <a:off x="3880800" y="2764800"/>
                  <a:ext cx="1101252" cy="187774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923" name="Curved Up Arrow 922"/>
                <p:cNvSpPr/>
                <p:nvPr/>
              </p:nvSpPr>
              <p:spPr>
                <a:xfrm rot="631290">
                  <a:off x="3906000" y="3079304"/>
                  <a:ext cx="1101252" cy="187774"/>
                </a:xfrm>
                <a:prstGeom prst="curvedUpArrow">
                  <a:avLst>
                    <a:gd name="adj1" fmla="val 0"/>
                    <a:gd name="adj2" fmla="val 0"/>
                    <a:gd name="adj3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</p:grpSp>
        </p:grpSp>
        <p:sp>
          <p:nvSpPr>
            <p:cNvPr id="3403" name="Down Arrow 3402"/>
            <p:cNvSpPr/>
            <p:nvPr/>
          </p:nvSpPr>
          <p:spPr>
            <a:xfrm rot="16200000" flipH="1">
              <a:off x="1996647" y="4774200"/>
              <a:ext cx="327286" cy="360000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Arial"/>
                <a:cs typeface="Arial"/>
              </a:endParaRPr>
            </a:p>
          </p:txBody>
        </p:sp>
        <p:sp>
          <p:nvSpPr>
            <p:cNvPr id="3407" name="Bent-Up Arrow 3406"/>
            <p:cNvSpPr>
              <a:spLocks noChangeAspect="1"/>
            </p:cNvSpPr>
            <p:nvPr/>
          </p:nvSpPr>
          <p:spPr>
            <a:xfrm rot="5400000" flipH="1">
              <a:off x="3022630" y="4372974"/>
              <a:ext cx="456348" cy="540000"/>
            </a:xfrm>
            <a:prstGeom prst="bentUpArrow">
              <a:avLst>
                <a:gd name="adj1" fmla="val 9210"/>
                <a:gd name="adj2" fmla="val 28276"/>
                <a:gd name="adj3" fmla="val 0"/>
              </a:avLst>
            </a:prstGeom>
            <a:solidFill>
              <a:srgbClr val="FF0000"/>
            </a:solidFill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Arial"/>
                <a:cs typeface="Arial"/>
              </a:endParaRPr>
            </a:p>
          </p:txBody>
        </p:sp>
        <p:sp>
          <p:nvSpPr>
            <p:cNvPr id="3410" name="TextBox 3409"/>
            <p:cNvSpPr txBox="1"/>
            <p:nvPr/>
          </p:nvSpPr>
          <p:spPr>
            <a:xfrm>
              <a:off x="2693448" y="3950512"/>
              <a:ext cx="1274708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 rtlCol="0">
              <a:spAutoFit/>
            </a:bodyPr>
            <a:lstStyle/>
            <a:p>
              <a:r>
                <a:rPr lang="en-CA" dirty="0" smtClean="0">
                  <a:latin typeface="Arial"/>
                  <a:cs typeface="Arial"/>
                </a:rPr>
                <a:t>“Gene Off”</a:t>
              </a:r>
              <a:endParaRPr lang="en-CA" dirty="0">
                <a:latin typeface="Arial"/>
                <a:cs typeface="Arial"/>
              </a:endParaRPr>
            </a:p>
          </p:txBody>
        </p:sp>
      </p:grpSp>
      <p:grpSp>
        <p:nvGrpSpPr>
          <p:cNvPr id="3325" name="Group 3230"/>
          <p:cNvGrpSpPr/>
          <p:nvPr/>
        </p:nvGrpSpPr>
        <p:grpSpPr>
          <a:xfrm>
            <a:off x="7187369" y="2914177"/>
            <a:ext cx="3275276" cy="2178558"/>
            <a:chOff x="8653111" y="1267557"/>
            <a:chExt cx="3275276" cy="2178558"/>
          </a:xfrm>
        </p:grpSpPr>
        <p:sp>
          <p:nvSpPr>
            <p:cNvPr id="2842" name="Curved Up Arrow 2841"/>
            <p:cNvSpPr/>
            <p:nvPr/>
          </p:nvSpPr>
          <p:spPr>
            <a:xfrm rot="11318588" flipH="1">
              <a:off x="9418181" y="1797487"/>
              <a:ext cx="2076667" cy="271779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843" name="Curved Up Arrow 2842"/>
            <p:cNvSpPr/>
            <p:nvPr/>
          </p:nvSpPr>
          <p:spPr>
            <a:xfrm rot="10641412">
              <a:off x="9795700" y="2611343"/>
              <a:ext cx="1229913" cy="271779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grpSp>
          <p:nvGrpSpPr>
            <p:cNvPr id="3326" name="Group 2843"/>
            <p:cNvGrpSpPr/>
            <p:nvPr/>
          </p:nvGrpSpPr>
          <p:grpSpPr>
            <a:xfrm rot="180000">
              <a:off x="9735160" y="1557913"/>
              <a:ext cx="636783" cy="717215"/>
              <a:chOff x="3665538" y="3184525"/>
              <a:chExt cx="119063" cy="120651"/>
            </a:xfrm>
          </p:grpSpPr>
          <p:sp>
            <p:nvSpPr>
              <p:cNvPr id="3161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62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63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64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65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66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67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68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327" name="Group 2844"/>
            <p:cNvGrpSpPr/>
            <p:nvPr/>
          </p:nvGrpSpPr>
          <p:grpSpPr>
            <a:xfrm rot="180000">
              <a:off x="10345630" y="1589906"/>
              <a:ext cx="636783" cy="717215"/>
              <a:chOff x="3665538" y="3184525"/>
              <a:chExt cx="119063" cy="120651"/>
            </a:xfrm>
          </p:grpSpPr>
          <p:sp>
            <p:nvSpPr>
              <p:cNvPr id="3153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54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55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56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57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58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59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60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328" name="Group 2845"/>
            <p:cNvGrpSpPr/>
            <p:nvPr/>
          </p:nvGrpSpPr>
          <p:grpSpPr>
            <a:xfrm rot="180000">
              <a:off x="9740215" y="2272560"/>
              <a:ext cx="636783" cy="717215"/>
              <a:chOff x="3665538" y="3184525"/>
              <a:chExt cx="119063" cy="120651"/>
            </a:xfrm>
          </p:grpSpPr>
          <p:sp>
            <p:nvSpPr>
              <p:cNvPr id="3145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46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47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48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49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50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51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52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329" name="Group 2846"/>
            <p:cNvGrpSpPr/>
            <p:nvPr/>
          </p:nvGrpSpPr>
          <p:grpSpPr>
            <a:xfrm rot="180000">
              <a:off x="10345951" y="2313759"/>
              <a:ext cx="636783" cy="717215"/>
              <a:chOff x="3665538" y="3184525"/>
              <a:chExt cx="119063" cy="120651"/>
            </a:xfrm>
          </p:grpSpPr>
          <p:sp>
            <p:nvSpPr>
              <p:cNvPr id="3137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38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39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40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41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42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43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44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335" name="Group 2847"/>
            <p:cNvGrpSpPr/>
            <p:nvPr/>
          </p:nvGrpSpPr>
          <p:grpSpPr>
            <a:xfrm rot="180000">
              <a:off x="10092515" y="1796189"/>
              <a:ext cx="636783" cy="717208"/>
              <a:chOff x="3665538" y="3184526"/>
              <a:chExt cx="119063" cy="120650"/>
            </a:xfrm>
          </p:grpSpPr>
          <p:sp>
            <p:nvSpPr>
              <p:cNvPr id="3129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30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31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32" name="Freeform 405"/>
              <p:cNvSpPr>
                <a:spLocks/>
              </p:cNvSpPr>
              <p:nvPr/>
            </p:nvSpPr>
            <p:spPr bwMode="auto">
              <a:xfrm>
                <a:off x="3686177" y="3184526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33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34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35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36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337" name="Group 2848"/>
            <p:cNvGrpSpPr/>
            <p:nvPr/>
          </p:nvGrpSpPr>
          <p:grpSpPr>
            <a:xfrm rot="180000">
              <a:off x="9478619" y="1759758"/>
              <a:ext cx="636783" cy="717208"/>
              <a:chOff x="3665538" y="3184526"/>
              <a:chExt cx="119063" cy="120650"/>
            </a:xfrm>
          </p:grpSpPr>
          <p:sp>
            <p:nvSpPr>
              <p:cNvPr id="3123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24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25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26" name="Freeform 405"/>
              <p:cNvSpPr>
                <a:spLocks/>
              </p:cNvSpPr>
              <p:nvPr/>
            </p:nvSpPr>
            <p:spPr bwMode="auto">
              <a:xfrm>
                <a:off x="3686177" y="3184526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27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3128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sp>
          <p:nvSpPr>
            <p:cNvPr id="2850" name="Curved Up Arrow 2849"/>
            <p:cNvSpPr/>
            <p:nvPr/>
          </p:nvSpPr>
          <p:spPr>
            <a:xfrm rot="811290">
              <a:off x="9348079" y="2101275"/>
              <a:ext cx="1663221" cy="328662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851" name="TextBox 2850"/>
            <p:cNvSpPr txBox="1"/>
            <p:nvPr/>
          </p:nvSpPr>
          <p:spPr>
            <a:xfrm>
              <a:off x="9566880" y="1840801"/>
              <a:ext cx="5781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400" dirty="0" smtClean="0">
                  <a:latin typeface="Arial"/>
                  <a:cs typeface="Arial"/>
                </a:rPr>
                <a:t>H4</a:t>
              </a:r>
              <a:endParaRPr lang="en-CA" sz="2400" dirty="0">
                <a:latin typeface="Arial"/>
                <a:cs typeface="Arial"/>
              </a:endParaRPr>
            </a:p>
          </p:txBody>
        </p:sp>
        <p:sp>
          <p:nvSpPr>
            <p:cNvPr id="2852" name="Rectangle 787"/>
            <p:cNvSpPr/>
            <p:nvPr/>
          </p:nvSpPr>
          <p:spPr>
            <a:xfrm>
              <a:off x="9456954" y="1450578"/>
              <a:ext cx="2471433" cy="1995537"/>
            </a:xfrm>
            <a:custGeom>
              <a:avLst/>
              <a:gdLst>
                <a:gd name="connsiteX0" fmla="*/ 0 w 3012044"/>
                <a:gd name="connsiteY0" fmla="*/ 0 h 2242612"/>
                <a:gd name="connsiteX1" fmla="*/ 3012044 w 3012044"/>
                <a:gd name="connsiteY1" fmla="*/ 0 h 2242612"/>
                <a:gd name="connsiteX2" fmla="*/ 3012044 w 3012044"/>
                <a:gd name="connsiteY2" fmla="*/ 2242612 h 2242612"/>
                <a:gd name="connsiteX3" fmla="*/ 0 w 3012044"/>
                <a:gd name="connsiteY3" fmla="*/ 2242612 h 2242612"/>
                <a:gd name="connsiteX4" fmla="*/ 0 w 3012044"/>
                <a:gd name="connsiteY4" fmla="*/ 0 h 2242612"/>
                <a:gd name="connsiteX0" fmla="*/ 2232 w 3014276"/>
                <a:gd name="connsiteY0" fmla="*/ 0 h 2242612"/>
                <a:gd name="connsiteX1" fmla="*/ 3014276 w 3014276"/>
                <a:gd name="connsiteY1" fmla="*/ 0 h 2242612"/>
                <a:gd name="connsiteX2" fmla="*/ 3014276 w 3014276"/>
                <a:gd name="connsiteY2" fmla="*/ 2242612 h 2242612"/>
                <a:gd name="connsiteX3" fmla="*/ 2232 w 3014276"/>
                <a:gd name="connsiteY3" fmla="*/ 2242612 h 2242612"/>
                <a:gd name="connsiteX4" fmla="*/ 0 w 3014276"/>
                <a:gd name="connsiteY4" fmla="*/ 907189 h 2242612"/>
                <a:gd name="connsiteX5" fmla="*/ 2232 w 3014276"/>
                <a:gd name="connsiteY5" fmla="*/ 0 h 2242612"/>
                <a:gd name="connsiteX0" fmla="*/ 2232 w 3014276"/>
                <a:gd name="connsiteY0" fmla="*/ 13956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2232 w 3014276"/>
                <a:gd name="connsiteY6" fmla="*/ 13956 h 2256568"/>
                <a:gd name="connsiteX0" fmla="*/ 518566 w 3014276"/>
                <a:gd name="connsiteY0" fmla="*/ 725751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518566 w 3014276"/>
                <a:gd name="connsiteY6" fmla="*/ 725751 h 2256568"/>
                <a:gd name="connsiteX0" fmla="*/ 825576 w 3014276"/>
                <a:gd name="connsiteY0" fmla="*/ 888226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825576 w 3014276"/>
                <a:gd name="connsiteY6" fmla="*/ 888226 h 2256568"/>
                <a:gd name="connsiteX0" fmla="*/ 867441 w 3014276"/>
                <a:gd name="connsiteY0" fmla="*/ 947307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867441 w 3014276"/>
                <a:gd name="connsiteY6" fmla="*/ 947307 h 2256568"/>
                <a:gd name="connsiteX0" fmla="*/ 867441 w 3014276"/>
                <a:gd name="connsiteY0" fmla="*/ 947307 h 2256568"/>
                <a:gd name="connsiteX1" fmla="*/ 89311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867441 w 3014276"/>
                <a:gd name="connsiteY6" fmla="*/ 947307 h 2256568"/>
                <a:gd name="connsiteX0" fmla="*/ 881396 w 3028231"/>
                <a:gd name="connsiteY0" fmla="*/ 947307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994995 h 2256568"/>
                <a:gd name="connsiteX6" fmla="*/ 881396 w 3028231"/>
                <a:gd name="connsiteY6" fmla="*/ 947307 h 2256568"/>
                <a:gd name="connsiteX0" fmla="*/ 881396 w 3028231"/>
                <a:gd name="connsiteY0" fmla="*/ 947307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81396 w 3028231"/>
                <a:gd name="connsiteY6" fmla="*/ 947307 h 2256568"/>
                <a:gd name="connsiteX0" fmla="*/ 755801 w 3028231"/>
                <a:gd name="connsiteY0" fmla="*/ 858684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55801 w 3028231"/>
                <a:gd name="connsiteY6" fmla="*/ 858684 h 2256568"/>
                <a:gd name="connsiteX0" fmla="*/ 755801 w 3028231"/>
                <a:gd name="connsiteY0" fmla="*/ 858684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55801 w 3028231"/>
                <a:gd name="connsiteY6" fmla="*/ 858684 h 2256568"/>
                <a:gd name="connsiteX0" fmla="*/ 755801 w 3028231"/>
                <a:gd name="connsiteY0" fmla="*/ 858684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55801 w 3028231"/>
                <a:gd name="connsiteY6" fmla="*/ 858684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838632 w 3028231"/>
                <a:gd name="connsiteY0" fmla="*/ 1043199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38632 w 3028231"/>
                <a:gd name="connsiteY6" fmla="*/ 1043199 h 2256568"/>
                <a:gd name="connsiteX0" fmla="*/ 852287 w 3028231"/>
                <a:gd name="connsiteY0" fmla="*/ 988403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52287 w 3028231"/>
                <a:gd name="connsiteY6" fmla="*/ 988403 h 2256568"/>
                <a:gd name="connsiteX0" fmla="*/ 809917 w 3028231"/>
                <a:gd name="connsiteY0" fmla="*/ 1157839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09917 w 3028231"/>
                <a:gd name="connsiteY6" fmla="*/ 1157839 h 2256568"/>
                <a:gd name="connsiteX0" fmla="*/ 809917 w 3028231"/>
                <a:gd name="connsiteY0" fmla="*/ 1157839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91360 h 2256568"/>
                <a:gd name="connsiteX6" fmla="*/ 809917 w 3028231"/>
                <a:gd name="connsiteY6" fmla="*/ 1157839 h 2256568"/>
                <a:gd name="connsiteX0" fmla="*/ 809917 w 3028231"/>
                <a:gd name="connsiteY0" fmla="*/ 1143883 h 2242612"/>
                <a:gd name="connsiteX1" fmla="*/ 709345 w 3028231"/>
                <a:gd name="connsiteY1" fmla="*/ 12111 h 2242612"/>
                <a:gd name="connsiteX2" fmla="*/ 3028231 w 3028231"/>
                <a:gd name="connsiteY2" fmla="*/ 0 h 2242612"/>
                <a:gd name="connsiteX3" fmla="*/ 3028231 w 3028231"/>
                <a:gd name="connsiteY3" fmla="*/ 2242612 h 2242612"/>
                <a:gd name="connsiteX4" fmla="*/ 16187 w 3028231"/>
                <a:gd name="connsiteY4" fmla="*/ 2242612 h 2242612"/>
                <a:gd name="connsiteX5" fmla="*/ 0 w 3028231"/>
                <a:gd name="connsiteY5" fmla="*/ 1177404 h 2242612"/>
                <a:gd name="connsiteX6" fmla="*/ 809917 w 3028231"/>
                <a:gd name="connsiteY6" fmla="*/ 1143883 h 2242612"/>
                <a:gd name="connsiteX0" fmla="*/ 809917 w 3028231"/>
                <a:gd name="connsiteY0" fmla="*/ 1143883 h 2242612"/>
                <a:gd name="connsiteX1" fmla="*/ 709345 w 3028231"/>
                <a:gd name="connsiteY1" fmla="*/ 12111 h 2242612"/>
                <a:gd name="connsiteX2" fmla="*/ 3028231 w 3028231"/>
                <a:gd name="connsiteY2" fmla="*/ 0 h 2242612"/>
                <a:gd name="connsiteX3" fmla="*/ 3028231 w 3028231"/>
                <a:gd name="connsiteY3" fmla="*/ 2242612 h 2242612"/>
                <a:gd name="connsiteX4" fmla="*/ 16187 w 3028231"/>
                <a:gd name="connsiteY4" fmla="*/ 2242612 h 2242612"/>
                <a:gd name="connsiteX5" fmla="*/ 0 w 3028231"/>
                <a:gd name="connsiteY5" fmla="*/ 1177404 h 2242612"/>
                <a:gd name="connsiteX6" fmla="*/ 809917 w 3028231"/>
                <a:gd name="connsiteY6" fmla="*/ 1143883 h 2242612"/>
                <a:gd name="connsiteX0" fmla="*/ 809917 w 3028231"/>
                <a:gd name="connsiteY0" fmla="*/ 1143883 h 2242612"/>
                <a:gd name="connsiteX1" fmla="*/ 469247 w 3028231"/>
                <a:gd name="connsiteY1" fmla="*/ 141640 h 2242612"/>
                <a:gd name="connsiteX2" fmla="*/ 3028231 w 3028231"/>
                <a:gd name="connsiteY2" fmla="*/ 0 h 2242612"/>
                <a:gd name="connsiteX3" fmla="*/ 3028231 w 3028231"/>
                <a:gd name="connsiteY3" fmla="*/ 2242612 h 2242612"/>
                <a:gd name="connsiteX4" fmla="*/ 16187 w 3028231"/>
                <a:gd name="connsiteY4" fmla="*/ 2242612 h 2242612"/>
                <a:gd name="connsiteX5" fmla="*/ 0 w 3028231"/>
                <a:gd name="connsiteY5" fmla="*/ 1177404 h 2242612"/>
                <a:gd name="connsiteX6" fmla="*/ 809917 w 3028231"/>
                <a:gd name="connsiteY6" fmla="*/ 1143883 h 224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8231" h="2242612">
                  <a:moveTo>
                    <a:pt x="809917" y="1143883"/>
                  </a:moveTo>
                  <a:cubicBezTo>
                    <a:pt x="1055710" y="621329"/>
                    <a:pt x="1011334" y="546031"/>
                    <a:pt x="469247" y="141640"/>
                  </a:cubicBezTo>
                  <a:lnTo>
                    <a:pt x="3028231" y="0"/>
                  </a:lnTo>
                  <a:lnTo>
                    <a:pt x="3028231" y="2242612"/>
                  </a:lnTo>
                  <a:lnTo>
                    <a:pt x="16187" y="2242612"/>
                  </a:lnTo>
                  <a:lnTo>
                    <a:pt x="0" y="1177404"/>
                  </a:lnTo>
                  <a:cubicBezTo>
                    <a:pt x="349619" y="1166430"/>
                    <a:pt x="502163" y="1405953"/>
                    <a:pt x="809917" y="11438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Arial"/>
                <a:cs typeface="Arial"/>
              </a:endParaRPr>
            </a:p>
          </p:txBody>
        </p:sp>
        <p:sp>
          <p:nvSpPr>
            <p:cNvPr id="2853" name="Freeform 2852"/>
            <p:cNvSpPr/>
            <p:nvPr/>
          </p:nvSpPr>
          <p:spPr>
            <a:xfrm>
              <a:off x="8814331" y="1743287"/>
              <a:ext cx="776108" cy="259593"/>
            </a:xfrm>
            <a:custGeom>
              <a:avLst/>
              <a:gdLst>
                <a:gd name="connsiteX0" fmla="*/ 919444 w 919444"/>
                <a:gd name="connsiteY0" fmla="*/ 158122 h 307536"/>
                <a:gd name="connsiteX1" fmla="*/ 515947 w 919444"/>
                <a:gd name="connsiteY1" fmla="*/ 303650 h 307536"/>
                <a:gd name="connsiteX2" fmla="*/ 476258 w 919444"/>
                <a:gd name="connsiteY2" fmla="*/ 19209 h 307536"/>
                <a:gd name="connsiteX3" fmla="*/ 0 w 919444"/>
                <a:gd name="connsiteY3" fmla="*/ 25824 h 307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9444" h="307536">
                  <a:moveTo>
                    <a:pt x="919444" y="158122"/>
                  </a:moveTo>
                  <a:cubicBezTo>
                    <a:pt x="754627" y="242462"/>
                    <a:pt x="589811" y="326802"/>
                    <a:pt x="515947" y="303650"/>
                  </a:cubicBezTo>
                  <a:cubicBezTo>
                    <a:pt x="442083" y="280498"/>
                    <a:pt x="562249" y="65513"/>
                    <a:pt x="476258" y="19209"/>
                  </a:cubicBezTo>
                  <a:cubicBezTo>
                    <a:pt x="390267" y="-27095"/>
                    <a:pt x="56225" y="24721"/>
                    <a:pt x="0" y="25824"/>
                  </a:cubicBez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>
                <a:latin typeface="Arial"/>
                <a:cs typeface="Arial"/>
              </a:endParaRPr>
            </a:p>
          </p:txBody>
        </p:sp>
        <p:sp>
          <p:nvSpPr>
            <p:cNvPr id="2854" name="Moon 2853"/>
            <p:cNvSpPr/>
            <p:nvPr/>
          </p:nvSpPr>
          <p:spPr>
            <a:xfrm flipH="1">
              <a:off x="9519994" y="1589913"/>
              <a:ext cx="1258832" cy="1090726"/>
            </a:xfrm>
            <a:prstGeom prst="moon">
              <a:avLst>
                <a:gd name="adj" fmla="val 4908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Arial"/>
                <a:cs typeface="Arial"/>
              </a:endParaRPr>
            </a:p>
          </p:txBody>
        </p:sp>
        <p:grpSp>
          <p:nvGrpSpPr>
            <p:cNvPr id="3338" name="Group 2856"/>
            <p:cNvGrpSpPr/>
            <p:nvPr/>
          </p:nvGrpSpPr>
          <p:grpSpPr>
            <a:xfrm>
              <a:off x="8653111" y="1267557"/>
              <a:ext cx="633723" cy="770163"/>
              <a:chOff x="2074674" y="3999176"/>
              <a:chExt cx="633723" cy="770163"/>
            </a:xfrm>
          </p:grpSpPr>
          <p:grpSp>
            <p:nvGrpSpPr>
              <p:cNvPr id="3340" name="Group 2859"/>
              <p:cNvGrpSpPr>
                <a:grpSpLocks noChangeAspect="1"/>
              </p:cNvGrpSpPr>
              <p:nvPr/>
            </p:nvGrpSpPr>
            <p:grpSpPr>
              <a:xfrm>
                <a:off x="2198141" y="4420298"/>
                <a:ext cx="446957" cy="349041"/>
                <a:chOff x="33021869" y="16371446"/>
                <a:chExt cx="452692" cy="353518"/>
              </a:xfrm>
            </p:grpSpPr>
            <p:sp>
              <p:nvSpPr>
                <p:cNvPr id="2871" name="Oval 2870"/>
                <p:cNvSpPr>
                  <a:spLocks noChangeAspect="1"/>
                </p:cNvSpPr>
                <p:nvPr/>
              </p:nvSpPr>
              <p:spPr>
                <a:xfrm>
                  <a:off x="33044931" y="16397929"/>
                  <a:ext cx="406571" cy="327035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6"/>
                </a:lnRef>
                <a:fillRef idx="3">
                  <a:schemeClr val="accent6"/>
                </a:fillRef>
                <a:effectRef idx="2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 sz="900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2872" name="Rectangle 2871"/>
                <p:cNvSpPr/>
                <p:nvPr/>
              </p:nvSpPr>
              <p:spPr>
                <a:xfrm>
                  <a:off x="33021869" y="16371446"/>
                  <a:ext cx="452692" cy="34289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en-CA" sz="1600" dirty="0" smtClean="0">
                      <a:latin typeface="Arial"/>
                      <a:cs typeface="Arial"/>
                    </a:rPr>
                    <a:t>R3</a:t>
                  </a:r>
                  <a:endParaRPr lang="en-CA" dirty="0">
                    <a:solidFill>
                      <a:schemeClr val="tx1"/>
                    </a:solidFill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3397" name="Group 2860"/>
              <p:cNvGrpSpPr/>
              <p:nvPr/>
            </p:nvGrpSpPr>
            <p:grpSpPr>
              <a:xfrm>
                <a:off x="2074674" y="3999176"/>
                <a:ext cx="633723" cy="230832"/>
                <a:chOff x="2074674" y="3999176"/>
                <a:chExt cx="633723" cy="230832"/>
              </a:xfrm>
            </p:grpSpPr>
            <p:grpSp>
              <p:nvGrpSpPr>
                <p:cNvPr id="3401" name="Group 2864"/>
                <p:cNvGrpSpPr>
                  <a:grpSpLocks noChangeAspect="1"/>
                </p:cNvGrpSpPr>
                <p:nvPr/>
              </p:nvGrpSpPr>
              <p:grpSpPr>
                <a:xfrm>
                  <a:off x="2363399" y="3999176"/>
                  <a:ext cx="344998" cy="230832"/>
                  <a:chOff x="32954122" y="16358216"/>
                  <a:chExt cx="588190" cy="406322"/>
                </a:xfrm>
              </p:grpSpPr>
              <p:sp>
                <p:nvSpPr>
                  <p:cNvPr id="2869" name="Oval 2868"/>
                  <p:cNvSpPr>
                    <a:spLocks noChangeAspect="1"/>
                  </p:cNvSpPr>
                  <p:nvPr/>
                </p:nvSpPr>
                <p:spPr>
                  <a:xfrm>
                    <a:off x="33044931" y="16407986"/>
                    <a:ext cx="406572" cy="327035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4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870" name="Rectangle 2869"/>
                  <p:cNvSpPr/>
                  <p:nvPr/>
                </p:nvSpPr>
                <p:spPr>
                  <a:xfrm>
                    <a:off x="32954122" y="16358216"/>
                    <a:ext cx="588190" cy="40632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CA" sz="9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rPr>
                      <a:t>Me</a:t>
                    </a:r>
                    <a:endParaRPr lang="en-CA" sz="9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3406" name="Group 2865"/>
                <p:cNvGrpSpPr>
                  <a:grpSpLocks noChangeAspect="1"/>
                </p:cNvGrpSpPr>
                <p:nvPr/>
              </p:nvGrpSpPr>
              <p:grpSpPr>
                <a:xfrm>
                  <a:off x="2074674" y="3999176"/>
                  <a:ext cx="344998" cy="230832"/>
                  <a:chOff x="32954122" y="16358216"/>
                  <a:chExt cx="588190" cy="406322"/>
                </a:xfrm>
              </p:grpSpPr>
              <p:sp>
                <p:nvSpPr>
                  <p:cNvPr id="2867" name="Oval 2866"/>
                  <p:cNvSpPr>
                    <a:spLocks noChangeAspect="1"/>
                  </p:cNvSpPr>
                  <p:nvPr/>
                </p:nvSpPr>
                <p:spPr>
                  <a:xfrm>
                    <a:off x="33044931" y="16407986"/>
                    <a:ext cx="406572" cy="327035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4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868" name="Rectangle 2867"/>
                  <p:cNvSpPr/>
                  <p:nvPr/>
                </p:nvSpPr>
                <p:spPr>
                  <a:xfrm>
                    <a:off x="32954122" y="16358216"/>
                    <a:ext cx="588190" cy="40632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CA" sz="9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rPr>
                      <a:t>Me</a:t>
                    </a:r>
                    <a:endParaRPr lang="en-CA" sz="9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</p:grpSp>
          <p:grpSp>
            <p:nvGrpSpPr>
              <p:cNvPr id="3408" name="Group 2861"/>
              <p:cNvGrpSpPr/>
              <p:nvPr/>
            </p:nvGrpSpPr>
            <p:grpSpPr>
              <a:xfrm>
                <a:off x="2261562" y="4228141"/>
                <a:ext cx="287997" cy="214097"/>
                <a:chOff x="1682751" y="3612918"/>
                <a:chExt cx="524240" cy="253637"/>
              </a:xfrm>
            </p:grpSpPr>
            <p:cxnSp>
              <p:nvCxnSpPr>
                <p:cNvPr id="2863" name="Straight Connector 2862"/>
                <p:cNvCxnSpPr/>
                <p:nvPr/>
              </p:nvCxnSpPr>
              <p:spPr>
                <a:xfrm>
                  <a:off x="1682751" y="3623805"/>
                  <a:ext cx="112805" cy="24275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4" name="Straight Connector 2863"/>
                <p:cNvCxnSpPr/>
                <p:nvPr/>
              </p:nvCxnSpPr>
              <p:spPr>
                <a:xfrm flipH="1">
                  <a:off x="2094186" y="3612918"/>
                  <a:ext cx="112805" cy="24275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411" name="Group 2821"/>
          <p:cNvGrpSpPr/>
          <p:nvPr/>
        </p:nvGrpSpPr>
        <p:grpSpPr>
          <a:xfrm>
            <a:off x="6900358" y="4743088"/>
            <a:ext cx="3204590" cy="2002262"/>
            <a:chOff x="5090376" y="4734086"/>
            <a:chExt cx="3204590" cy="2002262"/>
          </a:xfrm>
        </p:grpSpPr>
        <p:sp>
          <p:nvSpPr>
            <p:cNvPr id="2407" name="Curved Up Arrow 2406"/>
            <p:cNvSpPr/>
            <p:nvPr/>
          </p:nvSpPr>
          <p:spPr>
            <a:xfrm rot="11318588" flipH="1">
              <a:off x="5784760" y="5174028"/>
              <a:ext cx="2076667" cy="271779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408" name="Curved Up Arrow 2407"/>
            <p:cNvSpPr/>
            <p:nvPr/>
          </p:nvSpPr>
          <p:spPr>
            <a:xfrm rot="10641412">
              <a:off x="6162279" y="5987885"/>
              <a:ext cx="1229913" cy="271779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grpSp>
          <p:nvGrpSpPr>
            <p:cNvPr id="3412" name="Group 2408"/>
            <p:cNvGrpSpPr/>
            <p:nvPr/>
          </p:nvGrpSpPr>
          <p:grpSpPr>
            <a:xfrm rot="180000">
              <a:off x="6101739" y="4934455"/>
              <a:ext cx="636783" cy="717215"/>
              <a:chOff x="3665538" y="3184525"/>
              <a:chExt cx="119063" cy="120651"/>
            </a:xfrm>
          </p:grpSpPr>
          <p:sp>
            <p:nvSpPr>
              <p:cNvPr id="2810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11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12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13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14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15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16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17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413" name="Group 2409"/>
            <p:cNvGrpSpPr/>
            <p:nvPr/>
          </p:nvGrpSpPr>
          <p:grpSpPr>
            <a:xfrm rot="180000">
              <a:off x="6712209" y="4966447"/>
              <a:ext cx="636783" cy="717215"/>
              <a:chOff x="3665538" y="3184525"/>
              <a:chExt cx="119063" cy="120651"/>
            </a:xfrm>
          </p:grpSpPr>
          <p:sp>
            <p:nvSpPr>
              <p:cNvPr id="2802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03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04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05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06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07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08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09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414" name="Group 2410"/>
            <p:cNvGrpSpPr/>
            <p:nvPr/>
          </p:nvGrpSpPr>
          <p:grpSpPr>
            <a:xfrm rot="180000">
              <a:off x="6106794" y="5649102"/>
              <a:ext cx="636783" cy="717215"/>
              <a:chOff x="3665538" y="3184525"/>
              <a:chExt cx="119063" cy="120651"/>
            </a:xfrm>
          </p:grpSpPr>
          <p:sp>
            <p:nvSpPr>
              <p:cNvPr id="2794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95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96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97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98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99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00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801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415" name="Group 2411"/>
            <p:cNvGrpSpPr/>
            <p:nvPr/>
          </p:nvGrpSpPr>
          <p:grpSpPr>
            <a:xfrm rot="180000">
              <a:off x="6712529" y="5690300"/>
              <a:ext cx="636783" cy="717215"/>
              <a:chOff x="3665538" y="3184525"/>
              <a:chExt cx="119063" cy="120651"/>
            </a:xfrm>
          </p:grpSpPr>
          <p:sp>
            <p:nvSpPr>
              <p:cNvPr id="2786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87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88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89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90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91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92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93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416" name="Group 2412"/>
            <p:cNvGrpSpPr/>
            <p:nvPr/>
          </p:nvGrpSpPr>
          <p:grpSpPr>
            <a:xfrm rot="180000">
              <a:off x="6459094" y="5172730"/>
              <a:ext cx="636783" cy="717208"/>
              <a:chOff x="3665538" y="3184526"/>
              <a:chExt cx="119063" cy="120650"/>
            </a:xfrm>
          </p:grpSpPr>
          <p:sp>
            <p:nvSpPr>
              <p:cNvPr id="2778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79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80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81" name="Freeform 405"/>
              <p:cNvSpPr>
                <a:spLocks/>
              </p:cNvSpPr>
              <p:nvPr/>
            </p:nvSpPr>
            <p:spPr bwMode="auto">
              <a:xfrm>
                <a:off x="3686177" y="3184526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82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83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84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85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417" name="Group 2413"/>
            <p:cNvGrpSpPr/>
            <p:nvPr/>
          </p:nvGrpSpPr>
          <p:grpSpPr>
            <a:xfrm rot="180000">
              <a:off x="5853680" y="5855397"/>
              <a:ext cx="636783" cy="717215"/>
              <a:chOff x="3665538" y="3184525"/>
              <a:chExt cx="119063" cy="120651"/>
            </a:xfrm>
          </p:grpSpPr>
          <p:sp>
            <p:nvSpPr>
              <p:cNvPr id="2770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71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72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73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74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75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76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77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418" name="Group 2414"/>
            <p:cNvGrpSpPr/>
            <p:nvPr/>
          </p:nvGrpSpPr>
          <p:grpSpPr>
            <a:xfrm rot="180000">
              <a:off x="6459416" y="5896595"/>
              <a:ext cx="636783" cy="717215"/>
              <a:chOff x="3665538" y="3184525"/>
              <a:chExt cx="119063" cy="120651"/>
            </a:xfrm>
          </p:grpSpPr>
          <p:sp>
            <p:nvSpPr>
              <p:cNvPr id="2762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63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64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65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66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67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68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69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419" name="Group 2415"/>
            <p:cNvGrpSpPr/>
            <p:nvPr/>
          </p:nvGrpSpPr>
          <p:grpSpPr>
            <a:xfrm rot="180000">
              <a:off x="5845198" y="5136299"/>
              <a:ext cx="636783" cy="717208"/>
              <a:chOff x="3665538" y="3184526"/>
              <a:chExt cx="119063" cy="120650"/>
            </a:xfrm>
          </p:grpSpPr>
          <p:sp>
            <p:nvSpPr>
              <p:cNvPr id="2756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57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58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59" name="Freeform 405"/>
              <p:cNvSpPr>
                <a:spLocks/>
              </p:cNvSpPr>
              <p:nvPr/>
            </p:nvSpPr>
            <p:spPr bwMode="auto">
              <a:xfrm>
                <a:off x="3686177" y="3184526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60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  <p:sp>
            <p:nvSpPr>
              <p:cNvPr id="2761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dirty="0">
                  <a:latin typeface="Arial"/>
                  <a:cs typeface="Arial"/>
                </a:endParaRPr>
              </a:p>
            </p:txBody>
          </p:sp>
        </p:grpSp>
        <p:sp>
          <p:nvSpPr>
            <p:cNvPr id="2417" name="Curved Up Arrow 2416"/>
            <p:cNvSpPr/>
            <p:nvPr/>
          </p:nvSpPr>
          <p:spPr>
            <a:xfrm rot="811290">
              <a:off x="5714657" y="5477816"/>
              <a:ext cx="1663221" cy="328662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418" name="TextBox 2417"/>
            <p:cNvSpPr txBox="1"/>
            <p:nvPr/>
          </p:nvSpPr>
          <p:spPr>
            <a:xfrm>
              <a:off x="5933459" y="5217343"/>
              <a:ext cx="5781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2400" dirty="0" smtClean="0">
                  <a:latin typeface="Arial"/>
                  <a:cs typeface="Arial"/>
                </a:rPr>
                <a:t>H3</a:t>
              </a:r>
              <a:endParaRPr lang="en-CA" sz="2400" dirty="0">
                <a:latin typeface="Arial"/>
                <a:cs typeface="Arial"/>
              </a:endParaRPr>
            </a:p>
          </p:txBody>
        </p:sp>
        <p:sp>
          <p:nvSpPr>
            <p:cNvPr id="2419" name="Rectangle 787"/>
            <p:cNvSpPr/>
            <p:nvPr/>
          </p:nvSpPr>
          <p:spPr>
            <a:xfrm>
              <a:off x="5823533" y="4827120"/>
              <a:ext cx="2471433" cy="1909228"/>
            </a:xfrm>
            <a:custGeom>
              <a:avLst/>
              <a:gdLst>
                <a:gd name="connsiteX0" fmla="*/ 0 w 3012044"/>
                <a:gd name="connsiteY0" fmla="*/ 0 h 2242612"/>
                <a:gd name="connsiteX1" fmla="*/ 3012044 w 3012044"/>
                <a:gd name="connsiteY1" fmla="*/ 0 h 2242612"/>
                <a:gd name="connsiteX2" fmla="*/ 3012044 w 3012044"/>
                <a:gd name="connsiteY2" fmla="*/ 2242612 h 2242612"/>
                <a:gd name="connsiteX3" fmla="*/ 0 w 3012044"/>
                <a:gd name="connsiteY3" fmla="*/ 2242612 h 2242612"/>
                <a:gd name="connsiteX4" fmla="*/ 0 w 3012044"/>
                <a:gd name="connsiteY4" fmla="*/ 0 h 2242612"/>
                <a:gd name="connsiteX0" fmla="*/ 2232 w 3014276"/>
                <a:gd name="connsiteY0" fmla="*/ 0 h 2242612"/>
                <a:gd name="connsiteX1" fmla="*/ 3014276 w 3014276"/>
                <a:gd name="connsiteY1" fmla="*/ 0 h 2242612"/>
                <a:gd name="connsiteX2" fmla="*/ 3014276 w 3014276"/>
                <a:gd name="connsiteY2" fmla="*/ 2242612 h 2242612"/>
                <a:gd name="connsiteX3" fmla="*/ 2232 w 3014276"/>
                <a:gd name="connsiteY3" fmla="*/ 2242612 h 2242612"/>
                <a:gd name="connsiteX4" fmla="*/ 0 w 3014276"/>
                <a:gd name="connsiteY4" fmla="*/ 907189 h 2242612"/>
                <a:gd name="connsiteX5" fmla="*/ 2232 w 3014276"/>
                <a:gd name="connsiteY5" fmla="*/ 0 h 2242612"/>
                <a:gd name="connsiteX0" fmla="*/ 2232 w 3014276"/>
                <a:gd name="connsiteY0" fmla="*/ 13956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2232 w 3014276"/>
                <a:gd name="connsiteY6" fmla="*/ 13956 h 2256568"/>
                <a:gd name="connsiteX0" fmla="*/ 518566 w 3014276"/>
                <a:gd name="connsiteY0" fmla="*/ 725751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518566 w 3014276"/>
                <a:gd name="connsiteY6" fmla="*/ 725751 h 2256568"/>
                <a:gd name="connsiteX0" fmla="*/ 825576 w 3014276"/>
                <a:gd name="connsiteY0" fmla="*/ 888226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825576 w 3014276"/>
                <a:gd name="connsiteY6" fmla="*/ 888226 h 2256568"/>
                <a:gd name="connsiteX0" fmla="*/ 867441 w 3014276"/>
                <a:gd name="connsiteY0" fmla="*/ 947307 h 2256568"/>
                <a:gd name="connsiteX1" fmla="*/ 72565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867441 w 3014276"/>
                <a:gd name="connsiteY6" fmla="*/ 947307 h 2256568"/>
                <a:gd name="connsiteX0" fmla="*/ 867441 w 3014276"/>
                <a:gd name="connsiteY0" fmla="*/ 947307 h 2256568"/>
                <a:gd name="connsiteX1" fmla="*/ 893119 w 3014276"/>
                <a:gd name="connsiteY1" fmla="*/ 0 h 2256568"/>
                <a:gd name="connsiteX2" fmla="*/ 3014276 w 3014276"/>
                <a:gd name="connsiteY2" fmla="*/ 13956 h 2256568"/>
                <a:gd name="connsiteX3" fmla="*/ 3014276 w 3014276"/>
                <a:gd name="connsiteY3" fmla="*/ 2256568 h 2256568"/>
                <a:gd name="connsiteX4" fmla="*/ 2232 w 3014276"/>
                <a:gd name="connsiteY4" fmla="*/ 2256568 h 2256568"/>
                <a:gd name="connsiteX5" fmla="*/ 0 w 3014276"/>
                <a:gd name="connsiteY5" fmla="*/ 921145 h 2256568"/>
                <a:gd name="connsiteX6" fmla="*/ 867441 w 3014276"/>
                <a:gd name="connsiteY6" fmla="*/ 947307 h 2256568"/>
                <a:gd name="connsiteX0" fmla="*/ 881396 w 3028231"/>
                <a:gd name="connsiteY0" fmla="*/ 947307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994995 h 2256568"/>
                <a:gd name="connsiteX6" fmla="*/ 881396 w 3028231"/>
                <a:gd name="connsiteY6" fmla="*/ 947307 h 2256568"/>
                <a:gd name="connsiteX0" fmla="*/ 881396 w 3028231"/>
                <a:gd name="connsiteY0" fmla="*/ 947307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81396 w 3028231"/>
                <a:gd name="connsiteY6" fmla="*/ 947307 h 2256568"/>
                <a:gd name="connsiteX0" fmla="*/ 755801 w 3028231"/>
                <a:gd name="connsiteY0" fmla="*/ 858684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55801 w 3028231"/>
                <a:gd name="connsiteY6" fmla="*/ 858684 h 2256568"/>
                <a:gd name="connsiteX0" fmla="*/ 755801 w 3028231"/>
                <a:gd name="connsiteY0" fmla="*/ 858684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55801 w 3028231"/>
                <a:gd name="connsiteY6" fmla="*/ 858684 h 2256568"/>
                <a:gd name="connsiteX0" fmla="*/ 755801 w 3028231"/>
                <a:gd name="connsiteY0" fmla="*/ 858684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55801 w 3028231"/>
                <a:gd name="connsiteY6" fmla="*/ 858684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797666 w 3028231"/>
                <a:gd name="connsiteY0" fmla="*/ 947306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797666 w 3028231"/>
                <a:gd name="connsiteY6" fmla="*/ 947306 h 2256568"/>
                <a:gd name="connsiteX0" fmla="*/ 838632 w 3028231"/>
                <a:gd name="connsiteY0" fmla="*/ 1043199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38632 w 3028231"/>
                <a:gd name="connsiteY6" fmla="*/ 1043199 h 2256568"/>
                <a:gd name="connsiteX0" fmla="*/ 852287 w 3028231"/>
                <a:gd name="connsiteY0" fmla="*/ 988403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52287 w 3028231"/>
                <a:gd name="connsiteY6" fmla="*/ 988403 h 2256568"/>
                <a:gd name="connsiteX0" fmla="*/ 809917 w 3028231"/>
                <a:gd name="connsiteY0" fmla="*/ 1157839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13158 h 2256568"/>
                <a:gd name="connsiteX6" fmla="*/ 809917 w 3028231"/>
                <a:gd name="connsiteY6" fmla="*/ 1157839 h 2256568"/>
                <a:gd name="connsiteX0" fmla="*/ 809917 w 3028231"/>
                <a:gd name="connsiteY0" fmla="*/ 1157839 h 2256568"/>
                <a:gd name="connsiteX1" fmla="*/ 907074 w 3028231"/>
                <a:gd name="connsiteY1" fmla="*/ 0 h 2256568"/>
                <a:gd name="connsiteX2" fmla="*/ 3028231 w 3028231"/>
                <a:gd name="connsiteY2" fmla="*/ 13956 h 2256568"/>
                <a:gd name="connsiteX3" fmla="*/ 3028231 w 3028231"/>
                <a:gd name="connsiteY3" fmla="*/ 2256568 h 2256568"/>
                <a:gd name="connsiteX4" fmla="*/ 16187 w 3028231"/>
                <a:gd name="connsiteY4" fmla="*/ 2256568 h 2256568"/>
                <a:gd name="connsiteX5" fmla="*/ 0 w 3028231"/>
                <a:gd name="connsiteY5" fmla="*/ 1191360 h 2256568"/>
                <a:gd name="connsiteX6" fmla="*/ 809917 w 3028231"/>
                <a:gd name="connsiteY6" fmla="*/ 1157839 h 2256568"/>
                <a:gd name="connsiteX0" fmla="*/ 809917 w 3028231"/>
                <a:gd name="connsiteY0" fmla="*/ 1143883 h 2242612"/>
                <a:gd name="connsiteX1" fmla="*/ 709345 w 3028231"/>
                <a:gd name="connsiteY1" fmla="*/ 12111 h 2242612"/>
                <a:gd name="connsiteX2" fmla="*/ 3028231 w 3028231"/>
                <a:gd name="connsiteY2" fmla="*/ 0 h 2242612"/>
                <a:gd name="connsiteX3" fmla="*/ 3028231 w 3028231"/>
                <a:gd name="connsiteY3" fmla="*/ 2242612 h 2242612"/>
                <a:gd name="connsiteX4" fmla="*/ 16187 w 3028231"/>
                <a:gd name="connsiteY4" fmla="*/ 2242612 h 2242612"/>
                <a:gd name="connsiteX5" fmla="*/ 0 w 3028231"/>
                <a:gd name="connsiteY5" fmla="*/ 1177404 h 2242612"/>
                <a:gd name="connsiteX6" fmla="*/ 809917 w 3028231"/>
                <a:gd name="connsiteY6" fmla="*/ 1143883 h 2242612"/>
                <a:gd name="connsiteX0" fmla="*/ 809917 w 3028231"/>
                <a:gd name="connsiteY0" fmla="*/ 1143883 h 2242612"/>
                <a:gd name="connsiteX1" fmla="*/ 709345 w 3028231"/>
                <a:gd name="connsiteY1" fmla="*/ 12111 h 2242612"/>
                <a:gd name="connsiteX2" fmla="*/ 3028231 w 3028231"/>
                <a:gd name="connsiteY2" fmla="*/ 0 h 2242612"/>
                <a:gd name="connsiteX3" fmla="*/ 3028231 w 3028231"/>
                <a:gd name="connsiteY3" fmla="*/ 2242612 h 2242612"/>
                <a:gd name="connsiteX4" fmla="*/ 16187 w 3028231"/>
                <a:gd name="connsiteY4" fmla="*/ 2242612 h 2242612"/>
                <a:gd name="connsiteX5" fmla="*/ 0 w 3028231"/>
                <a:gd name="connsiteY5" fmla="*/ 1177404 h 2242612"/>
                <a:gd name="connsiteX6" fmla="*/ 809917 w 3028231"/>
                <a:gd name="connsiteY6" fmla="*/ 1143883 h 2242612"/>
                <a:gd name="connsiteX0" fmla="*/ 809917 w 3028231"/>
                <a:gd name="connsiteY0" fmla="*/ 1143883 h 2242612"/>
                <a:gd name="connsiteX1" fmla="*/ 469247 w 3028231"/>
                <a:gd name="connsiteY1" fmla="*/ 141640 h 2242612"/>
                <a:gd name="connsiteX2" fmla="*/ 3028231 w 3028231"/>
                <a:gd name="connsiteY2" fmla="*/ 0 h 2242612"/>
                <a:gd name="connsiteX3" fmla="*/ 3028231 w 3028231"/>
                <a:gd name="connsiteY3" fmla="*/ 2242612 h 2242612"/>
                <a:gd name="connsiteX4" fmla="*/ 16187 w 3028231"/>
                <a:gd name="connsiteY4" fmla="*/ 2242612 h 2242612"/>
                <a:gd name="connsiteX5" fmla="*/ 0 w 3028231"/>
                <a:gd name="connsiteY5" fmla="*/ 1177404 h 2242612"/>
                <a:gd name="connsiteX6" fmla="*/ 809917 w 3028231"/>
                <a:gd name="connsiteY6" fmla="*/ 1143883 h 224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8231" h="2242612">
                  <a:moveTo>
                    <a:pt x="809917" y="1143883"/>
                  </a:moveTo>
                  <a:cubicBezTo>
                    <a:pt x="1055710" y="621329"/>
                    <a:pt x="1011334" y="546031"/>
                    <a:pt x="469247" y="141640"/>
                  </a:cubicBezTo>
                  <a:lnTo>
                    <a:pt x="3028231" y="0"/>
                  </a:lnTo>
                  <a:lnTo>
                    <a:pt x="3028231" y="2242612"/>
                  </a:lnTo>
                  <a:lnTo>
                    <a:pt x="16187" y="2242612"/>
                  </a:lnTo>
                  <a:lnTo>
                    <a:pt x="0" y="1177404"/>
                  </a:lnTo>
                  <a:cubicBezTo>
                    <a:pt x="349619" y="1166430"/>
                    <a:pt x="502163" y="1405953"/>
                    <a:pt x="809917" y="11438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Arial"/>
                <a:cs typeface="Arial"/>
              </a:endParaRPr>
            </a:p>
          </p:txBody>
        </p:sp>
        <p:sp>
          <p:nvSpPr>
            <p:cNvPr id="2420" name="Freeform 2419"/>
            <p:cNvSpPr/>
            <p:nvPr/>
          </p:nvSpPr>
          <p:spPr>
            <a:xfrm>
              <a:off x="5180910" y="5119828"/>
              <a:ext cx="776108" cy="259593"/>
            </a:xfrm>
            <a:custGeom>
              <a:avLst/>
              <a:gdLst>
                <a:gd name="connsiteX0" fmla="*/ 919444 w 919444"/>
                <a:gd name="connsiteY0" fmla="*/ 158122 h 307536"/>
                <a:gd name="connsiteX1" fmla="*/ 515947 w 919444"/>
                <a:gd name="connsiteY1" fmla="*/ 303650 h 307536"/>
                <a:gd name="connsiteX2" fmla="*/ 476258 w 919444"/>
                <a:gd name="connsiteY2" fmla="*/ 19209 h 307536"/>
                <a:gd name="connsiteX3" fmla="*/ 0 w 919444"/>
                <a:gd name="connsiteY3" fmla="*/ 25824 h 307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9444" h="307536">
                  <a:moveTo>
                    <a:pt x="919444" y="158122"/>
                  </a:moveTo>
                  <a:cubicBezTo>
                    <a:pt x="754627" y="242462"/>
                    <a:pt x="589811" y="326802"/>
                    <a:pt x="515947" y="303650"/>
                  </a:cubicBezTo>
                  <a:cubicBezTo>
                    <a:pt x="442083" y="280498"/>
                    <a:pt x="562249" y="65513"/>
                    <a:pt x="476258" y="19209"/>
                  </a:cubicBezTo>
                  <a:cubicBezTo>
                    <a:pt x="390267" y="-27095"/>
                    <a:pt x="56225" y="24721"/>
                    <a:pt x="0" y="25824"/>
                  </a:cubicBez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>
                <a:latin typeface="Arial"/>
                <a:cs typeface="Arial"/>
              </a:endParaRPr>
            </a:p>
          </p:txBody>
        </p:sp>
        <p:grpSp>
          <p:nvGrpSpPr>
            <p:cNvPr id="3420" name="Group 2420"/>
            <p:cNvGrpSpPr>
              <a:grpSpLocks noChangeAspect="1"/>
            </p:cNvGrpSpPr>
            <p:nvPr/>
          </p:nvGrpSpPr>
          <p:grpSpPr>
            <a:xfrm>
              <a:off x="5438583" y="5155209"/>
              <a:ext cx="549750" cy="349041"/>
              <a:chOff x="32969814" y="16371446"/>
              <a:chExt cx="556804" cy="353518"/>
            </a:xfrm>
          </p:grpSpPr>
          <p:sp>
            <p:nvSpPr>
              <p:cNvPr id="2754" name="Oval 2753"/>
              <p:cNvSpPr>
                <a:spLocks noChangeAspect="1"/>
              </p:cNvSpPr>
              <p:nvPr/>
            </p:nvSpPr>
            <p:spPr>
              <a:xfrm>
                <a:off x="33044931" y="16397929"/>
                <a:ext cx="406571" cy="32703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9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2755" name="Rectangle 2754"/>
              <p:cNvSpPr/>
              <p:nvPr/>
            </p:nvSpPr>
            <p:spPr>
              <a:xfrm>
                <a:off x="32969814" y="16371446"/>
                <a:ext cx="556804" cy="3428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CA" sz="1600" dirty="0" smtClean="0">
                    <a:solidFill>
                      <a:schemeClr val="tx1"/>
                    </a:solidFill>
                    <a:latin typeface="Arial"/>
                    <a:cs typeface="Arial"/>
                  </a:rPr>
                  <a:t>K27</a:t>
                </a:r>
                <a:endParaRPr lang="en-CA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2422" name="Moon 2421"/>
            <p:cNvSpPr/>
            <p:nvPr/>
          </p:nvSpPr>
          <p:spPr>
            <a:xfrm flipH="1">
              <a:off x="5886572" y="4966455"/>
              <a:ext cx="1258832" cy="1090726"/>
            </a:xfrm>
            <a:prstGeom prst="moon">
              <a:avLst>
                <a:gd name="adj" fmla="val 49084"/>
              </a:avLst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Arial"/>
                <a:cs typeface="Arial"/>
              </a:endParaRPr>
            </a:p>
          </p:txBody>
        </p:sp>
        <p:grpSp>
          <p:nvGrpSpPr>
            <p:cNvPr id="3421" name="Group 2439"/>
            <p:cNvGrpSpPr/>
            <p:nvPr/>
          </p:nvGrpSpPr>
          <p:grpSpPr>
            <a:xfrm>
              <a:off x="5261296" y="4734086"/>
              <a:ext cx="875939" cy="455773"/>
              <a:chOff x="5860846" y="3616835"/>
              <a:chExt cx="875939" cy="455773"/>
            </a:xfrm>
          </p:grpSpPr>
          <p:grpSp>
            <p:nvGrpSpPr>
              <p:cNvPr id="3422" name="Group 2442"/>
              <p:cNvGrpSpPr/>
              <p:nvPr/>
            </p:nvGrpSpPr>
            <p:grpSpPr>
              <a:xfrm>
                <a:off x="5860846" y="3616835"/>
                <a:ext cx="875939" cy="230832"/>
                <a:chOff x="1260933" y="3414981"/>
                <a:chExt cx="1037712" cy="273463"/>
              </a:xfrm>
            </p:grpSpPr>
            <p:grpSp>
              <p:nvGrpSpPr>
                <p:cNvPr id="3423" name="Group 2447"/>
                <p:cNvGrpSpPr>
                  <a:grpSpLocks noChangeAspect="1"/>
                </p:cNvGrpSpPr>
                <p:nvPr/>
              </p:nvGrpSpPr>
              <p:grpSpPr>
                <a:xfrm>
                  <a:off x="1889931" y="3414981"/>
                  <a:ext cx="408714" cy="273463"/>
                  <a:chOff x="32937527" y="16358216"/>
                  <a:chExt cx="621380" cy="415757"/>
                </a:xfrm>
              </p:grpSpPr>
              <p:sp>
                <p:nvSpPr>
                  <p:cNvPr id="2455" name="Oval 2454"/>
                  <p:cNvSpPr>
                    <a:spLocks noChangeAspect="1"/>
                  </p:cNvSpPr>
                  <p:nvPr/>
                </p:nvSpPr>
                <p:spPr>
                  <a:xfrm>
                    <a:off x="33044931" y="16407986"/>
                    <a:ext cx="406572" cy="327035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4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456" name="Rectangle 2455"/>
                  <p:cNvSpPr/>
                  <p:nvPr/>
                </p:nvSpPr>
                <p:spPr>
                  <a:xfrm>
                    <a:off x="32937527" y="16358216"/>
                    <a:ext cx="621380" cy="41575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CA" sz="9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rPr>
                      <a:t>Me</a:t>
                    </a:r>
                    <a:endParaRPr lang="en-CA" sz="9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144" name="Group 2448"/>
                <p:cNvGrpSpPr>
                  <a:grpSpLocks noChangeAspect="1"/>
                </p:cNvGrpSpPr>
                <p:nvPr/>
              </p:nvGrpSpPr>
              <p:grpSpPr>
                <a:xfrm>
                  <a:off x="1575432" y="3414981"/>
                  <a:ext cx="408714" cy="273463"/>
                  <a:chOff x="32937527" y="16358216"/>
                  <a:chExt cx="621380" cy="415757"/>
                </a:xfrm>
              </p:grpSpPr>
              <p:sp>
                <p:nvSpPr>
                  <p:cNvPr id="2453" name="Oval 2452"/>
                  <p:cNvSpPr>
                    <a:spLocks noChangeAspect="1"/>
                  </p:cNvSpPr>
                  <p:nvPr/>
                </p:nvSpPr>
                <p:spPr>
                  <a:xfrm>
                    <a:off x="33044931" y="16407986"/>
                    <a:ext cx="406572" cy="327035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4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454" name="Rectangle 2453"/>
                  <p:cNvSpPr/>
                  <p:nvPr/>
                </p:nvSpPr>
                <p:spPr>
                  <a:xfrm>
                    <a:off x="32937527" y="16358216"/>
                    <a:ext cx="621380" cy="41575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CA" sz="9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rPr>
                      <a:t>Me</a:t>
                    </a:r>
                    <a:endParaRPr lang="en-CA" sz="9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  <p:grpSp>
              <p:nvGrpSpPr>
                <p:cNvPr id="2145" name="Group 2449"/>
                <p:cNvGrpSpPr>
                  <a:grpSpLocks noChangeAspect="1"/>
                </p:cNvGrpSpPr>
                <p:nvPr/>
              </p:nvGrpSpPr>
              <p:grpSpPr>
                <a:xfrm>
                  <a:off x="1260933" y="3414981"/>
                  <a:ext cx="408714" cy="273463"/>
                  <a:chOff x="32937527" y="16358216"/>
                  <a:chExt cx="621380" cy="415757"/>
                </a:xfrm>
              </p:grpSpPr>
              <p:sp>
                <p:nvSpPr>
                  <p:cNvPr id="2451" name="Oval 2450"/>
                  <p:cNvSpPr>
                    <a:spLocks noChangeAspect="1"/>
                  </p:cNvSpPr>
                  <p:nvPr/>
                </p:nvSpPr>
                <p:spPr>
                  <a:xfrm>
                    <a:off x="33044931" y="16407986"/>
                    <a:ext cx="406572" cy="327035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6"/>
                  </a:lnRef>
                  <a:fillRef idx="3">
                    <a:schemeClr val="accent6"/>
                  </a:fillRef>
                  <a:effectRef idx="2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CA" sz="4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  <p:sp>
                <p:nvSpPr>
                  <p:cNvPr id="2452" name="Rectangle 2451"/>
                  <p:cNvSpPr/>
                  <p:nvPr/>
                </p:nvSpPr>
                <p:spPr>
                  <a:xfrm>
                    <a:off x="32937527" y="16358216"/>
                    <a:ext cx="621380" cy="415757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:r>
                      <a:rPr lang="en-CA" sz="900" dirty="0" smtClean="0">
                        <a:solidFill>
                          <a:schemeClr val="tx1"/>
                        </a:solidFill>
                        <a:latin typeface="Arial"/>
                        <a:cs typeface="Arial"/>
                      </a:rPr>
                      <a:t>Me</a:t>
                    </a:r>
                    <a:endParaRPr lang="en-CA" sz="900" dirty="0">
                      <a:solidFill>
                        <a:schemeClr val="tx1"/>
                      </a:solidFill>
                      <a:latin typeface="Arial"/>
                      <a:cs typeface="Arial"/>
                    </a:endParaRPr>
                  </a:p>
                </p:txBody>
              </p:sp>
            </p:grpSp>
          </p:grpSp>
          <p:grpSp>
            <p:nvGrpSpPr>
              <p:cNvPr id="2146" name="Group 2443"/>
              <p:cNvGrpSpPr/>
              <p:nvPr/>
            </p:nvGrpSpPr>
            <p:grpSpPr>
              <a:xfrm>
                <a:off x="6076932" y="3857299"/>
                <a:ext cx="442514" cy="215309"/>
                <a:chOff x="1682751" y="3611482"/>
                <a:chExt cx="524240" cy="255073"/>
              </a:xfrm>
            </p:grpSpPr>
            <p:cxnSp>
              <p:nvCxnSpPr>
                <p:cNvPr id="2445" name="Straight Connector 2444"/>
                <p:cNvCxnSpPr/>
                <p:nvPr/>
              </p:nvCxnSpPr>
              <p:spPr>
                <a:xfrm>
                  <a:off x="1682751" y="3623805"/>
                  <a:ext cx="112805" cy="24275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6" name="Straight Connector 2445"/>
                <p:cNvCxnSpPr/>
                <p:nvPr/>
              </p:nvCxnSpPr>
              <p:spPr>
                <a:xfrm>
                  <a:off x="1944871" y="3611482"/>
                  <a:ext cx="0" cy="21599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7" name="Straight Connector 2446"/>
                <p:cNvCxnSpPr/>
                <p:nvPr/>
              </p:nvCxnSpPr>
              <p:spPr>
                <a:xfrm flipH="1">
                  <a:off x="2094186" y="3612918"/>
                  <a:ext cx="112805" cy="24275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441" name="Oval 409"/>
            <p:cNvSpPr>
              <a:spLocks noChangeArrowheads="1"/>
            </p:cNvSpPr>
            <p:nvPr/>
          </p:nvSpPr>
          <p:spPr bwMode="auto">
            <a:xfrm flipV="1">
              <a:off x="5090376" y="6352775"/>
              <a:ext cx="2573" cy="154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4310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90" y="1128236"/>
            <a:ext cx="2096546" cy="424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371" y="660898"/>
            <a:ext cx="2353425" cy="221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AutoShape 9"/>
          <p:cNvSpPr>
            <a:spLocks noChangeAspect="1"/>
          </p:cNvSpPr>
          <p:nvPr/>
        </p:nvSpPr>
        <p:spPr bwMode="auto">
          <a:xfrm rot="19662014">
            <a:off x="1653249" y="2347819"/>
            <a:ext cx="1327933" cy="1037894"/>
          </a:xfrm>
          <a:prstGeom prst="rightArrow">
            <a:avLst>
              <a:gd name="adj1" fmla="val 46657"/>
              <a:gd name="adj2" fmla="val 60046"/>
            </a:avLst>
          </a:prstGeom>
          <a:solidFill>
            <a:srgbClr val="6666FF"/>
          </a:solidFill>
          <a:ln w="254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 anchor="ctr"/>
          <a:lstStyle/>
          <a:p>
            <a:endParaRPr lang="en-US" sz="4300" dirty="0">
              <a:solidFill>
                <a:srgbClr val="FFFFFF"/>
              </a:solidFill>
              <a:ea typeface="ＭＳ Ｐゴシック" charset="0"/>
              <a:cs typeface="Futura" charset="0"/>
            </a:endParaRPr>
          </a:p>
        </p:txBody>
      </p:sp>
      <p:sp>
        <p:nvSpPr>
          <p:cNvPr id="27" name="AutoShape 60"/>
          <p:cNvSpPr>
            <a:spLocks noChangeAspect="1"/>
          </p:cNvSpPr>
          <p:nvPr/>
        </p:nvSpPr>
        <p:spPr bwMode="auto">
          <a:xfrm>
            <a:off x="4698149" y="1835017"/>
            <a:ext cx="1037894" cy="103789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25400" cap="flat">
                <a:solidFill>
                  <a:srgbClr val="ADADAD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CA"/>
          </a:p>
        </p:txBody>
      </p:sp>
      <p:grpSp>
        <p:nvGrpSpPr>
          <p:cNvPr id="5" name="Group 3"/>
          <p:cNvGrpSpPr/>
          <p:nvPr/>
        </p:nvGrpSpPr>
        <p:grpSpPr>
          <a:xfrm>
            <a:off x="2701832" y="2562816"/>
            <a:ext cx="5367932" cy="3572254"/>
            <a:chOff x="2701832" y="2562816"/>
            <a:chExt cx="5367932" cy="357225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01832" y="2562816"/>
              <a:ext cx="5367932" cy="3572254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6699796" y="2660633"/>
              <a:ext cx="274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>
                  <a:latin typeface="Arial"/>
                  <a:cs typeface="Arial"/>
                </a:rPr>
                <a:t>*</a:t>
              </a:r>
              <a:endParaRPr lang="en-CA" dirty="0">
                <a:latin typeface="Arial"/>
                <a:cs typeface="Arial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48273" y="141469"/>
            <a:ext cx="8810885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b="1" dirty="0" smtClean="0">
                <a:solidFill>
                  <a:srgbClr val="3B1B70"/>
                </a:solidFill>
                <a:latin typeface="Arial"/>
                <a:cs typeface="Arial"/>
              </a:rPr>
              <a:t>Experimental Model</a:t>
            </a:r>
            <a:endParaRPr lang="en-US" sz="5400" dirty="0">
              <a:solidFill>
                <a:srgbClr val="807F83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2308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 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8" b="2877"/>
          <a:stretch/>
        </p:blipFill>
        <p:spPr>
          <a:xfrm>
            <a:off x="310106" y="544351"/>
            <a:ext cx="8332877" cy="55259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8273" y="-89461"/>
            <a:ext cx="8810885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solidFill>
                  <a:srgbClr val="3B1B70"/>
                </a:solidFill>
                <a:latin typeface="Arial"/>
                <a:cs typeface="Arial"/>
              </a:rPr>
              <a:t>P450 Expression &amp; Activity</a:t>
            </a:r>
            <a:endParaRPr lang="en-US" sz="4800" dirty="0">
              <a:solidFill>
                <a:srgbClr val="807F83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3316" y="5888900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Velenosi</a:t>
            </a:r>
            <a:r>
              <a:rPr lang="en-US" dirty="0" smtClean="0"/>
              <a:t> </a:t>
            </a:r>
            <a:r>
              <a:rPr lang="en-US" i="1" dirty="0" smtClean="0"/>
              <a:t>et al. (2014) FASEB J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38400" y="663601"/>
            <a:ext cx="1013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CYP2C11</a:t>
            </a:r>
            <a:endParaRPr lang="en-US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6722533" y="663601"/>
            <a:ext cx="923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CYP3A2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583214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48273" y="-89461"/>
            <a:ext cx="8810885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 smtClean="0">
                <a:solidFill>
                  <a:srgbClr val="3B1B70"/>
                </a:solidFill>
                <a:latin typeface="Arial"/>
                <a:cs typeface="Arial"/>
              </a:rPr>
              <a:t>CYP2C11 &amp; CYP3A4 Transcription is Decreased in CKD </a:t>
            </a:r>
            <a:endParaRPr lang="en-US" sz="3600" dirty="0">
              <a:solidFill>
                <a:srgbClr val="807F83"/>
              </a:solidFill>
              <a:latin typeface="Arial"/>
              <a:cs typeface="Arial"/>
            </a:endParaRPr>
          </a:p>
        </p:txBody>
      </p:sp>
      <p:pic>
        <p:nvPicPr>
          <p:cNvPr id="3" name="Picture 2" descr="Figure 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51"/>
          <a:stretch/>
        </p:blipFill>
        <p:spPr>
          <a:xfrm>
            <a:off x="-6936" y="1633054"/>
            <a:ext cx="9150936" cy="39597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22383" y="5704234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Velenosi</a:t>
            </a:r>
            <a:r>
              <a:rPr lang="en-US" dirty="0" smtClean="0"/>
              <a:t> </a:t>
            </a:r>
            <a:r>
              <a:rPr lang="en-US" i="1" dirty="0" smtClean="0"/>
              <a:t>et al. (2014) FASEB 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686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igure 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2"/>
          <a:stretch/>
        </p:blipFill>
        <p:spPr>
          <a:xfrm>
            <a:off x="1094996" y="355237"/>
            <a:ext cx="7218110" cy="5709875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-1555515" y="348161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1094996" y="357863"/>
            <a:ext cx="1395636" cy="3184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-247412" y="-72966"/>
            <a:ext cx="9632641" cy="5847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solidFill>
                  <a:srgbClr val="3B1B70"/>
                </a:solidFill>
                <a:latin typeface="Arial"/>
                <a:cs typeface="Arial"/>
              </a:rPr>
              <a:t>Nuclear Receptor Binding is Decreased in CKD </a:t>
            </a:r>
            <a:endParaRPr lang="en-US" sz="3200" dirty="0">
              <a:solidFill>
                <a:srgbClr val="807F83"/>
              </a:solidFill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3316" y="5888900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Velenosi</a:t>
            </a:r>
            <a:r>
              <a:rPr lang="en-US" dirty="0" smtClean="0"/>
              <a:t> </a:t>
            </a:r>
            <a:r>
              <a:rPr lang="en-US" i="1" dirty="0" smtClean="0"/>
              <a:t>et al. (2014) FASEB 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883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-1555515" y="348161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/>
          </a:p>
        </p:txBody>
      </p:sp>
      <p:sp>
        <p:nvSpPr>
          <p:cNvPr id="36" name="TextBox 35"/>
          <p:cNvSpPr txBox="1"/>
          <p:nvPr/>
        </p:nvSpPr>
        <p:spPr>
          <a:xfrm>
            <a:off x="-247412" y="-72966"/>
            <a:ext cx="963264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 smtClean="0">
                <a:solidFill>
                  <a:srgbClr val="3B1B70"/>
                </a:solidFill>
                <a:latin typeface="Arial"/>
                <a:cs typeface="Arial"/>
              </a:rPr>
              <a:t>Histone Acetylation is Decreased in CKD </a:t>
            </a:r>
            <a:endParaRPr lang="en-US" sz="3600" dirty="0">
              <a:solidFill>
                <a:srgbClr val="807F83"/>
              </a:solidFill>
              <a:latin typeface="Arial"/>
              <a:cs typeface="Arial"/>
            </a:endParaRPr>
          </a:p>
        </p:txBody>
      </p:sp>
      <p:pic>
        <p:nvPicPr>
          <p:cNvPr id="5" name="Picture 4" descr="Figure 4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1"/>
          <a:stretch/>
        </p:blipFill>
        <p:spPr>
          <a:xfrm>
            <a:off x="610278" y="481406"/>
            <a:ext cx="7765433" cy="57326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3316" y="5888900"/>
            <a:ext cx="2941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Velenosi</a:t>
            </a:r>
            <a:r>
              <a:rPr lang="en-US" dirty="0" smtClean="0"/>
              <a:t> </a:t>
            </a:r>
            <a:r>
              <a:rPr lang="en-US" i="1" dirty="0" smtClean="0"/>
              <a:t>et al. (2014) FASEB J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869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Rectangle 787"/>
          <p:cNvSpPr/>
          <p:nvPr/>
        </p:nvSpPr>
        <p:spPr>
          <a:xfrm>
            <a:off x="2473595" y="972710"/>
            <a:ext cx="2471433" cy="1995537"/>
          </a:xfrm>
          <a:custGeom>
            <a:avLst/>
            <a:gdLst>
              <a:gd name="connsiteX0" fmla="*/ 0 w 3012044"/>
              <a:gd name="connsiteY0" fmla="*/ 0 h 2242612"/>
              <a:gd name="connsiteX1" fmla="*/ 3012044 w 3012044"/>
              <a:gd name="connsiteY1" fmla="*/ 0 h 2242612"/>
              <a:gd name="connsiteX2" fmla="*/ 3012044 w 3012044"/>
              <a:gd name="connsiteY2" fmla="*/ 2242612 h 2242612"/>
              <a:gd name="connsiteX3" fmla="*/ 0 w 3012044"/>
              <a:gd name="connsiteY3" fmla="*/ 2242612 h 2242612"/>
              <a:gd name="connsiteX4" fmla="*/ 0 w 3012044"/>
              <a:gd name="connsiteY4" fmla="*/ 0 h 2242612"/>
              <a:gd name="connsiteX0" fmla="*/ 2232 w 3014276"/>
              <a:gd name="connsiteY0" fmla="*/ 0 h 2242612"/>
              <a:gd name="connsiteX1" fmla="*/ 3014276 w 3014276"/>
              <a:gd name="connsiteY1" fmla="*/ 0 h 2242612"/>
              <a:gd name="connsiteX2" fmla="*/ 3014276 w 3014276"/>
              <a:gd name="connsiteY2" fmla="*/ 2242612 h 2242612"/>
              <a:gd name="connsiteX3" fmla="*/ 2232 w 3014276"/>
              <a:gd name="connsiteY3" fmla="*/ 2242612 h 2242612"/>
              <a:gd name="connsiteX4" fmla="*/ 0 w 3014276"/>
              <a:gd name="connsiteY4" fmla="*/ 907189 h 2242612"/>
              <a:gd name="connsiteX5" fmla="*/ 2232 w 3014276"/>
              <a:gd name="connsiteY5" fmla="*/ 0 h 2242612"/>
              <a:gd name="connsiteX0" fmla="*/ 2232 w 3014276"/>
              <a:gd name="connsiteY0" fmla="*/ 13956 h 2256568"/>
              <a:gd name="connsiteX1" fmla="*/ 725659 w 3014276"/>
              <a:gd name="connsiteY1" fmla="*/ 0 h 2256568"/>
              <a:gd name="connsiteX2" fmla="*/ 3014276 w 3014276"/>
              <a:gd name="connsiteY2" fmla="*/ 13956 h 2256568"/>
              <a:gd name="connsiteX3" fmla="*/ 3014276 w 3014276"/>
              <a:gd name="connsiteY3" fmla="*/ 2256568 h 2256568"/>
              <a:gd name="connsiteX4" fmla="*/ 2232 w 3014276"/>
              <a:gd name="connsiteY4" fmla="*/ 2256568 h 2256568"/>
              <a:gd name="connsiteX5" fmla="*/ 0 w 3014276"/>
              <a:gd name="connsiteY5" fmla="*/ 921145 h 2256568"/>
              <a:gd name="connsiteX6" fmla="*/ 2232 w 3014276"/>
              <a:gd name="connsiteY6" fmla="*/ 13956 h 2256568"/>
              <a:gd name="connsiteX0" fmla="*/ 518566 w 3014276"/>
              <a:gd name="connsiteY0" fmla="*/ 725751 h 2256568"/>
              <a:gd name="connsiteX1" fmla="*/ 725659 w 3014276"/>
              <a:gd name="connsiteY1" fmla="*/ 0 h 2256568"/>
              <a:gd name="connsiteX2" fmla="*/ 3014276 w 3014276"/>
              <a:gd name="connsiteY2" fmla="*/ 13956 h 2256568"/>
              <a:gd name="connsiteX3" fmla="*/ 3014276 w 3014276"/>
              <a:gd name="connsiteY3" fmla="*/ 2256568 h 2256568"/>
              <a:gd name="connsiteX4" fmla="*/ 2232 w 3014276"/>
              <a:gd name="connsiteY4" fmla="*/ 2256568 h 2256568"/>
              <a:gd name="connsiteX5" fmla="*/ 0 w 3014276"/>
              <a:gd name="connsiteY5" fmla="*/ 921145 h 2256568"/>
              <a:gd name="connsiteX6" fmla="*/ 518566 w 3014276"/>
              <a:gd name="connsiteY6" fmla="*/ 725751 h 2256568"/>
              <a:gd name="connsiteX0" fmla="*/ 825576 w 3014276"/>
              <a:gd name="connsiteY0" fmla="*/ 888226 h 2256568"/>
              <a:gd name="connsiteX1" fmla="*/ 725659 w 3014276"/>
              <a:gd name="connsiteY1" fmla="*/ 0 h 2256568"/>
              <a:gd name="connsiteX2" fmla="*/ 3014276 w 3014276"/>
              <a:gd name="connsiteY2" fmla="*/ 13956 h 2256568"/>
              <a:gd name="connsiteX3" fmla="*/ 3014276 w 3014276"/>
              <a:gd name="connsiteY3" fmla="*/ 2256568 h 2256568"/>
              <a:gd name="connsiteX4" fmla="*/ 2232 w 3014276"/>
              <a:gd name="connsiteY4" fmla="*/ 2256568 h 2256568"/>
              <a:gd name="connsiteX5" fmla="*/ 0 w 3014276"/>
              <a:gd name="connsiteY5" fmla="*/ 921145 h 2256568"/>
              <a:gd name="connsiteX6" fmla="*/ 825576 w 3014276"/>
              <a:gd name="connsiteY6" fmla="*/ 888226 h 2256568"/>
              <a:gd name="connsiteX0" fmla="*/ 867441 w 3014276"/>
              <a:gd name="connsiteY0" fmla="*/ 947307 h 2256568"/>
              <a:gd name="connsiteX1" fmla="*/ 725659 w 3014276"/>
              <a:gd name="connsiteY1" fmla="*/ 0 h 2256568"/>
              <a:gd name="connsiteX2" fmla="*/ 3014276 w 3014276"/>
              <a:gd name="connsiteY2" fmla="*/ 13956 h 2256568"/>
              <a:gd name="connsiteX3" fmla="*/ 3014276 w 3014276"/>
              <a:gd name="connsiteY3" fmla="*/ 2256568 h 2256568"/>
              <a:gd name="connsiteX4" fmla="*/ 2232 w 3014276"/>
              <a:gd name="connsiteY4" fmla="*/ 2256568 h 2256568"/>
              <a:gd name="connsiteX5" fmla="*/ 0 w 3014276"/>
              <a:gd name="connsiteY5" fmla="*/ 921145 h 2256568"/>
              <a:gd name="connsiteX6" fmla="*/ 867441 w 3014276"/>
              <a:gd name="connsiteY6" fmla="*/ 947307 h 2256568"/>
              <a:gd name="connsiteX0" fmla="*/ 867441 w 3014276"/>
              <a:gd name="connsiteY0" fmla="*/ 947307 h 2256568"/>
              <a:gd name="connsiteX1" fmla="*/ 893119 w 3014276"/>
              <a:gd name="connsiteY1" fmla="*/ 0 h 2256568"/>
              <a:gd name="connsiteX2" fmla="*/ 3014276 w 3014276"/>
              <a:gd name="connsiteY2" fmla="*/ 13956 h 2256568"/>
              <a:gd name="connsiteX3" fmla="*/ 3014276 w 3014276"/>
              <a:gd name="connsiteY3" fmla="*/ 2256568 h 2256568"/>
              <a:gd name="connsiteX4" fmla="*/ 2232 w 3014276"/>
              <a:gd name="connsiteY4" fmla="*/ 2256568 h 2256568"/>
              <a:gd name="connsiteX5" fmla="*/ 0 w 3014276"/>
              <a:gd name="connsiteY5" fmla="*/ 921145 h 2256568"/>
              <a:gd name="connsiteX6" fmla="*/ 867441 w 3014276"/>
              <a:gd name="connsiteY6" fmla="*/ 947307 h 2256568"/>
              <a:gd name="connsiteX0" fmla="*/ 881396 w 3028231"/>
              <a:gd name="connsiteY0" fmla="*/ 947307 h 2256568"/>
              <a:gd name="connsiteX1" fmla="*/ 907074 w 3028231"/>
              <a:gd name="connsiteY1" fmla="*/ 0 h 2256568"/>
              <a:gd name="connsiteX2" fmla="*/ 3028231 w 3028231"/>
              <a:gd name="connsiteY2" fmla="*/ 13956 h 2256568"/>
              <a:gd name="connsiteX3" fmla="*/ 3028231 w 3028231"/>
              <a:gd name="connsiteY3" fmla="*/ 2256568 h 2256568"/>
              <a:gd name="connsiteX4" fmla="*/ 16187 w 3028231"/>
              <a:gd name="connsiteY4" fmla="*/ 2256568 h 2256568"/>
              <a:gd name="connsiteX5" fmla="*/ 0 w 3028231"/>
              <a:gd name="connsiteY5" fmla="*/ 994995 h 2256568"/>
              <a:gd name="connsiteX6" fmla="*/ 881396 w 3028231"/>
              <a:gd name="connsiteY6" fmla="*/ 947307 h 2256568"/>
              <a:gd name="connsiteX0" fmla="*/ 881396 w 3028231"/>
              <a:gd name="connsiteY0" fmla="*/ 947307 h 2256568"/>
              <a:gd name="connsiteX1" fmla="*/ 907074 w 3028231"/>
              <a:gd name="connsiteY1" fmla="*/ 0 h 2256568"/>
              <a:gd name="connsiteX2" fmla="*/ 3028231 w 3028231"/>
              <a:gd name="connsiteY2" fmla="*/ 13956 h 2256568"/>
              <a:gd name="connsiteX3" fmla="*/ 3028231 w 3028231"/>
              <a:gd name="connsiteY3" fmla="*/ 2256568 h 2256568"/>
              <a:gd name="connsiteX4" fmla="*/ 16187 w 3028231"/>
              <a:gd name="connsiteY4" fmla="*/ 2256568 h 2256568"/>
              <a:gd name="connsiteX5" fmla="*/ 0 w 3028231"/>
              <a:gd name="connsiteY5" fmla="*/ 1113158 h 2256568"/>
              <a:gd name="connsiteX6" fmla="*/ 881396 w 3028231"/>
              <a:gd name="connsiteY6" fmla="*/ 947307 h 2256568"/>
              <a:gd name="connsiteX0" fmla="*/ 755801 w 3028231"/>
              <a:gd name="connsiteY0" fmla="*/ 858684 h 2256568"/>
              <a:gd name="connsiteX1" fmla="*/ 907074 w 3028231"/>
              <a:gd name="connsiteY1" fmla="*/ 0 h 2256568"/>
              <a:gd name="connsiteX2" fmla="*/ 3028231 w 3028231"/>
              <a:gd name="connsiteY2" fmla="*/ 13956 h 2256568"/>
              <a:gd name="connsiteX3" fmla="*/ 3028231 w 3028231"/>
              <a:gd name="connsiteY3" fmla="*/ 2256568 h 2256568"/>
              <a:gd name="connsiteX4" fmla="*/ 16187 w 3028231"/>
              <a:gd name="connsiteY4" fmla="*/ 2256568 h 2256568"/>
              <a:gd name="connsiteX5" fmla="*/ 0 w 3028231"/>
              <a:gd name="connsiteY5" fmla="*/ 1113158 h 2256568"/>
              <a:gd name="connsiteX6" fmla="*/ 755801 w 3028231"/>
              <a:gd name="connsiteY6" fmla="*/ 858684 h 2256568"/>
              <a:gd name="connsiteX0" fmla="*/ 755801 w 3028231"/>
              <a:gd name="connsiteY0" fmla="*/ 858684 h 2256568"/>
              <a:gd name="connsiteX1" fmla="*/ 907074 w 3028231"/>
              <a:gd name="connsiteY1" fmla="*/ 0 h 2256568"/>
              <a:gd name="connsiteX2" fmla="*/ 3028231 w 3028231"/>
              <a:gd name="connsiteY2" fmla="*/ 13956 h 2256568"/>
              <a:gd name="connsiteX3" fmla="*/ 3028231 w 3028231"/>
              <a:gd name="connsiteY3" fmla="*/ 2256568 h 2256568"/>
              <a:gd name="connsiteX4" fmla="*/ 16187 w 3028231"/>
              <a:gd name="connsiteY4" fmla="*/ 2256568 h 2256568"/>
              <a:gd name="connsiteX5" fmla="*/ 0 w 3028231"/>
              <a:gd name="connsiteY5" fmla="*/ 1113158 h 2256568"/>
              <a:gd name="connsiteX6" fmla="*/ 755801 w 3028231"/>
              <a:gd name="connsiteY6" fmla="*/ 858684 h 2256568"/>
              <a:gd name="connsiteX0" fmla="*/ 755801 w 3028231"/>
              <a:gd name="connsiteY0" fmla="*/ 858684 h 2256568"/>
              <a:gd name="connsiteX1" fmla="*/ 907074 w 3028231"/>
              <a:gd name="connsiteY1" fmla="*/ 0 h 2256568"/>
              <a:gd name="connsiteX2" fmla="*/ 3028231 w 3028231"/>
              <a:gd name="connsiteY2" fmla="*/ 13956 h 2256568"/>
              <a:gd name="connsiteX3" fmla="*/ 3028231 w 3028231"/>
              <a:gd name="connsiteY3" fmla="*/ 2256568 h 2256568"/>
              <a:gd name="connsiteX4" fmla="*/ 16187 w 3028231"/>
              <a:gd name="connsiteY4" fmla="*/ 2256568 h 2256568"/>
              <a:gd name="connsiteX5" fmla="*/ 0 w 3028231"/>
              <a:gd name="connsiteY5" fmla="*/ 1113158 h 2256568"/>
              <a:gd name="connsiteX6" fmla="*/ 755801 w 3028231"/>
              <a:gd name="connsiteY6" fmla="*/ 858684 h 2256568"/>
              <a:gd name="connsiteX0" fmla="*/ 797666 w 3028231"/>
              <a:gd name="connsiteY0" fmla="*/ 947306 h 2256568"/>
              <a:gd name="connsiteX1" fmla="*/ 907074 w 3028231"/>
              <a:gd name="connsiteY1" fmla="*/ 0 h 2256568"/>
              <a:gd name="connsiteX2" fmla="*/ 3028231 w 3028231"/>
              <a:gd name="connsiteY2" fmla="*/ 13956 h 2256568"/>
              <a:gd name="connsiteX3" fmla="*/ 3028231 w 3028231"/>
              <a:gd name="connsiteY3" fmla="*/ 2256568 h 2256568"/>
              <a:gd name="connsiteX4" fmla="*/ 16187 w 3028231"/>
              <a:gd name="connsiteY4" fmla="*/ 2256568 h 2256568"/>
              <a:gd name="connsiteX5" fmla="*/ 0 w 3028231"/>
              <a:gd name="connsiteY5" fmla="*/ 1113158 h 2256568"/>
              <a:gd name="connsiteX6" fmla="*/ 797666 w 3028231"/>
              <a:gd name="connsiteY6" fmla="*/ 947306 h 2256568"/>
              <a:gd name="connsiteX0" fmla="*/ 797666 w 3028231"/>
              <a:gd name="connsiteY0" fmla="*/ 947306 h 2256568"/>
              <a:gd name="connsiteX1" fmla="*/ 907074 w 3028231"/>
              <a:gd name="connsiteY1" fmla="*/ 0 h 2256568"/>
              <a:gd name="connsiteX2" fmla="*/ 3028231 w 3028231"/>
              <a:gd name="connsiteY2" fmla="*/ 13956 h 2256568"/>
              <a:gd name="connsiteX3" fmla="*/ 3028231 w 3028231"/>
              <a:gd name="connsiteY3" fmla="*/ 2256568 h 2256568"/>
              <a:gd name="connsiteX4" fmla="*/ 16187 w 3028231"/>
              <a:gd name="connsiteY4" fmla="*/ 2256568 h 2256568"/>
              <a:gd name="connsiteX5" fmla="*/ 0 w 3028231"/>
              <a:gd name="connsiteY5" fmla="*/ 1113158 h 2256568"/>
              <a:gd name="connsiteX6" fmla="*/ 797666 w 3028231"/>
              <a:gd name="connsiteY6" fmla="*/ 947306 h 2256568"/>
              <a:gd name="connsiteX0" fmla="*/ 797666 w 3028231"/>
              <a:gd name="connsiteY0" fmla="*/ 947306 h 2256568"/>
              <a:gd name="connsiteX1" fmla="*/ 907074 w 3028231"/>
              <a:gd name="connsiteY1" fmla="*/ 0 h 2256568"/>
              <a:gd name="connsiteX2" fmla="*/ 3028231 w 3028231"/>
              <a:gd name="connsiteY2" fmla="*/ 13956 h 2256568"/>
              <a:gd name="connsiteX3" fmla="*/ 3028231 w 3028231"/>
              <a:gd name="connsiteY3" fmla="*/ 2256568 h 2256568"/>
              <a:gd name="connsiteX4" fmla="*/ 16187 w 3028231"/>
              <a:gd name="connsiteY4" fmla="*/ 2256568 h 2256568"/>
              <a:gd name="connsiteX5" fmla="*/ 0 w 3028231"/>
              <a:gd name="connsiteY5" fmla="*/ 1113158 h 2256568"/>
              <a:gd name="connsiteX6" fmla="*/ 797666 w 3028231"/>
              <a:gd name="connsiteY6" fmla="*/ 947306 h 2256568"/>
              <a:gd name="connsiteX0" fmla="*/ 797666 w 3028231"/>
              <a:gd name="connsiteY0" fmla="*/ 947306 h 2256568"/>
              <a:gd name="connsiteX1" fmla="*/ 907074 w 3028231"/>
              <a:gd name="connsiteY1" fmla="*/ 0 h 2256568"/>
              <a:gd name="connsiteX2" fmla="*/ 3028231 w 3028231"/>
              <a:gd name="connsiteY2" fmla="*/ 13956 h 2256568"/>
              <a:gd name="connsiteX3" fmla="*/ 3028231 w 3028231"/>
              <a:gd name="connsiteY3" fmla="*/ 2256568 h 2256568"/>
              <a:gd name="connsiteX4" fmla="*/ 16187 w 3028231"/>
              <a:gd name="connsiteY4" fmla="*/ 2256568 h 2256568"/>
              <a:gd name="connsiteX5" fmla="*/ 0 w 3028231"/>
              <a:gd name="connsiteY5" fmla="*/ 1113158 h 2256568"/>
              <a:gd name="connsiteX6" fmla="*/ 797666 w 3028231"/>
              <a:gd name="connsiteY6" fmla="*/ 947306 h 2256568"/>
              <a:gd name="connsiteX0" fmla="*/ 797666 w 3028231"/>
              <a:gd name="connsiteY0" fmla="*/ 947306 h 2256568"/>
              <a:gd name="connsiteX1" fmla="*/ 907074 w 3028231"/>
              <a:gd name="connsiteY1" fmla="*/ 0 h 2256568"/>
              <a:gd name="connsiteX2" fmla="*/ 3028231 w 3028231"/>
              <a:gd name="connsiteY2" fmla="*/ 13956 h 2256568"/>
              <a:gd name="connsiteX3" fmla="*/ 3028231 w 3028231"/>
              <a:gd name="connsiteY3" fmla="*/ 2256568 h 2256568"/>
              <a:gd name="connsiteX4" fmla="*/ 16187 w 3028231"/>
              <a:gd name="connsiteY4" fmla="*/ 2256568 h 2256568"/>
              <a:gd name="connsiteX5" fmla="*/ 0 w 3028231"/>
              <a:gd name="connsiteY5" fmla="*/ 1113158 h 2256568"/>
              <a:gd name="connsiteX6" fmla="*/ 797666 w 3028231"/>
              <a:gd name="connsiteY6" fmla="*/ 947306 h 2256568"/>
              <a:gd name="connsiteX0" fmla="*/ 797666 w 3028231"/>
              <a:gd name="connsiteY0" fmla="*/ 947306 h 2256568"/>
              <a:gd name="connsiteX1" fmla="*/ 907074 w 3028231"/>
              <a:gd name="connsiteY1" fmla="*/ 0 h 2256568"/>
              <a:gd name="connsiteX2" fmla="*/ 3028231 w 3028231"/>
              <a:gd name="connsiteY2" fmla="*/ 13956 h 2256568"/>
              <a:gd name="connsiteX3" fmla="*/ 3028231 w 3028231"/>
              <a:gd name="connsiteY3" fmla="*/ 2256568 h 2256568"/>
              <a:gd name="connsiteX4" fmla="*/ 16187 w 3028231"/>
              <a:gd name="connsiteY4" fmla="*/ 2256568 h 2256568"/>
              <a:gd name="connsiteX5" fmla="*/ 0 w 3028231"/>
              <a:gd name="connsiteY5" fmla="*/ 1113158 h 2256568"/>
              <a:gd name="connsiteX6" fmla="*/ 797666 w 3028231"/>
              <a:gd name="connsiteY6" fmla="*/ 947306 h 2256568"/>
              <a:gd name="connsiteX0" fmla="*/ 838632 w 3028231"/>
              <a:gd name="connsiteY0" fmla="*/ 1043199 h 2256568"/>
              <a:gd name="connsiteX1" fmla="*/ 907074 w 3028231"/>
              <a:gd name="connsiteY1" fmla="*/ 0 h 2256568"/>
              <a:gd name="connsiteX2" fmla="*/ 3028231 w 3028231"/>
              <a:gd name="connsiteY2" fmla="*/ 13956 h 2256568"/>
              <a:gd name="connsiteX3" fmla="*/ 3028231 w 3028231"/>
              <a:gd name="connsiteY3" fmla="*/ 2256568 h 2256568"/>
              <a:gd name="connsiteX4" fmla="*/ 16187 w 3028231"/>
              <a:gd name="connsiteY4" fmla="*/ 2256568 h 2256568"/>
              <a:gd name="connsiteX5" fmla="*/ 0 w 3028231"/>
              <a:gd name="connsiteY5" fmla="*/ 1113158 h 2256568"/>
              <a:gd name="connsiteX6" fmla="*/ 838632 w 3028231"/>
              <a:gd name="connsiteY6" fmla="*/ 1043199 h 2256568"/>
              <a:gd name="connsiteX0" fmla="*/ 852287 w 3028231"/>
              <a:gd name="connsiteY0" fmla="*/ 988403 h 2256568"/>
              <a:gd name="connsiteX1" fmla="*/ 907074 w 3028231"/>
              <a:gd name="connsiteY1" fmla="*/ 0 h 2256568"/>
              <a:gd name="connsiteX2" fmla="*/ 3028231 w 3028231"/>
              <a:gd name="connsiteY2" fmla="*/ 13956 h 2256568"/>
              <a:gd name="connsiteX3" fmla="*/ 3028231 w 3028231"/>
              <a:gd name="connsiteY3" fmla="*/ 2256568 h 2256568"/>
              <a:gd name="connsiteX4" fmla="*/ 16187 w 3028231"/>
              <a:gd name="connsiteY4" fmla="*/ 2256568 h 2256568"/>
              <a:gd name="connsiteX5" fmla="*/ 0 w 3028231"/>
              <a:gd name="connsiteY5" fmla="*/ 1113158 h 2256568"/>
              <a:gd name="connsiteX6" fmla="*/ 852287 w 3028231"/>
              <a:gd name="connsiteY6" fmla="*/ 988403 h 2256568"/>
              <a:gd name="connsiteX0" fmla="*/ 809917 w 3028231"/>
              <a:gd name="connsiteY0" fmla="*/ 1157839 h 2256568"/>
              <a:gd name="connsiteX1" fmla="*/ 907074 w 3028231"/>
              <a:gd name="connsiteY1" fmla="*/ 0 h 2256568"/>
              <a:gd name="connsiteX2" fmla="*/ 3028231 w 3028231"/>
              <a:gd name="connsiteY2" fmla="*/ 13956 h 2256568"/>
              <a:gd name="connsiteX3" fmla="*/ 3028231 w 3028231"/>
              <a:gd name="connsiteY3" fmla="*/ 2256568 h 2256568"/>
              <a:gd name="connsiteX4" fmla="*/ 16187 w 3028231"/>
              <a:gd name="connsiteY4" fmla="*/ 2256568 h 2256568"/>
              <a:gd name="connsiteX5" fmla="*/ 0 w 3028231"/>
              <a:gd name="connsiteY5" fmla="*/ 1113158 h 2256568"/>
              <a:gd name="connsiteX6" fmla="*/ 809917 w 3028231"/>
              <a:gd name="connsiteY6" fmla="*/ 1157839 h 2256568"/>
              <a:gd name="connsiteX0" fmla="*/ 809917 w 3028231"/>
              <a:gd name="connsiteY0" fmla="*/ 1157839 h 2256568"/>
              <a:gd name="connsiteX1" fmla="*/ 907074 w 3028231"/>
              <a:gd name="connsiteY1" fmla="*/ 0 h 2256568"/>
              <a:gd name="connsiteX2" fmla="*/ 3028231 w 3028231"/>
              <a:gd name="connsiteY2" fmla="*/ 13956 h 2256568"/>
              <a:gd name="connsiteX3" fmla="*/ 3028231 w 3028231"/>
              <a:gd name="connsiteY3" fmla="*/ 2256568 h 2256568"/>
              <a:gd name="connsiteX4" fmla="*/ 16187 w 3028231"/>
              <a:gd name="connsiteY4" fmla="*/ 2256568 h 2256568"/>
              <a:gd name="connsiteX5" fmla="*/ 0 w 3028231"/>
              <a:gd name="connsiteY5" fmla="*/ 1191360 h 2256568"/>
              <a:gd name="connsiteX6" fmla="*/ 809917 w 3028231"/>
              <a:gd name="connsiteY6" fmla="*/ 1157839 h 2256568"/>
              <a:gd name="connsiteX0" fmla="*/ 809917 w 3028231"/>
              <a:gd name="connsiteY0" fmla="*/ 1143883 h 2242612"/>
              <a:gd name="connsiteX1" fmla="*/ 709345 w 3028231"/>
              <a:gd name="connsiteY1" fmla="*/ 12111 h 2242612"/>
              <a:gd name="connsiteX2" fmla="*/ 3028231 w 3028231"/>
              <a:gd name="connsiteY2" fmla="*/ 0 h 2242612"/>
              <a:gd name="connsiteX3" fmla="*/ 3028231 w 3028231"/>
              <a:gd name="connsiteY3" fmla="*/ 2242612 h 2242612"/>
              <a:gd name="connsiteX4" fmla="*/ 16187 w 3028231"/>
              <a:gd name="connsiteY4" fmla="*/ 2242612 h 2242612"/>
              <a:gd name="connsiteX5" fmla="*/ 0 w 3028231"/>
              <a:gd name="connsiteY5" fmla="*/ 1177404 h 2242612"/>
              <a:gd name="connsiteX6" fmla="*/ 809917 w 3028231"/>
              <a:gd name="connsiteY6" fmla="*/ 1143883 h 2242612"/>
              <a:gd name="connsiteX0" fmla="*/ 809917 w 3028231"/>
              <a:gd name="connsiteY0" fmla="*/ 1143883 h 2242612"/>
              <a:gd name="connsiteX1" fmla="*/ 709345 w 3028231"/>
              <a:gd name="connsiteY1" fmla="*/ 12111 h 2242612"/>
              <a:gd name="connsiteX2" fmla="*/ 3028231 w 3028231"/>
              <a:gd name="connsiteY2" fmla="*/ 0 h 2242612"/>
              <a:gd name="connsiteX3" fmla="*/ 3028231 w 3028231"/>
              <a:gd name="connsiteY3" fmla="*/ 2242612 h 2242612"/>
              <a:gd name="connsiteX4" fmla="*/ 16187 w 3028231"/>
              <a:gd name="connsiteY4" fmla="*/ 2242612 h 2242612"/>
              <a:gd name="connsiteX5" fmla="*/ 0 w 3028231"/>
              <a:gd name="connsiteY5" fmla="*/ 1177404 h 2242612"/>
              <a:gd name="connsiteX6" fmla="*/ 809917 w 3028231"/>
              <a:gd name="connsiteY6" fmla="*/ 1143883 h 2242612"/>
              <a:gd name="connsiteX0" fmla="*/ 809917 w 3028231"/>
              <a:gd name="connsiteY0" fmla="*/ 1143883 h 2242612"/>
              <a:gd name="connsiteX1" fmla="*/ 469247 w 3028231"/>
              <a:gd name="connsiteY1" fmla="*/ 141640 h 2242612"/>
              <a:gd name="connsiteX2" fmla="*/ 3028231 w 3028231"/>
              <a:gd name="connsiteY2" fmla="*/ 0 h 2242612"/>
              <a:gd name="connsiteX3" fmla="*/ 3028231 w 3028231"/>
              <a:gd name="connsiteY3" fmla="*/ 2242612 h 2242612"/>
              <a:gd name="connsiteX4" fmla="*/ 16187 w 3028231"/>
              <a:gd name="connsiteY4" fmla="*/ 2242612 h 2242612"/>
              <a:gd name="connsiteX5" fmla="*/ 0 w 3028231"/>
              <a:gd name="connsiteY5" fmla="*/ 1177404 h 2242612"/>
              <a:gd name="connsiteX6" fmla="*/ 809917 w 3028231"/>
              <a:gd name="connsiteY6" fmla="*/ 1143883 h 2242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28231" h="2242612">
                <a:moveTo>
                  <a:pt x="809917" y="1143883"/>
                </a:moveTo>
                <a:cubicBezTo>
                  <a:pt x="1055710" y="621329"/>
                  <a:pt x="1011334" y="546031"/>
                  <a:pt x="469247" y="141640"/>
                </a:cubicBezTo>
                <a:lnTo>
                  <a:pt x="3028231" y="0"/>
                </a:lnTo>
                <a:lnTo>
                  <a:pt x="3028231" y="2242612"/>
                </a:lnTo>
                <a:lnTo>
                  <a:pt x="16187" y="2242612"/>
                </a:lnTo>
                <a:lnTo>
                  <a:pt x="0" y="1177404"/>
                </a:lnTo>
                <a:cubicBezTo>
                  <a:pt x="349619" y="1166430"/>
                  <a:pt x="502163" y="1405953"/>
                  <a:pt x="809917" y="11438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33" name="Picture 932" descr="Figure 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3"/>
          <a:stretch/>
        </p:blipFill>
        <p:spPr>
          <a:xfrm>
            <a:off x="1039138" y="469748"/>
            <a:ext cx="6728232" cy="5715013"/>
          </a:xfrm>
          <a:prstGeom prst="rect">
            <a:avLst/>
          </a:prstGeom>
        </p:spPr>
      </p:pic>
      <p:sp>
        <p:nvSpPr>
          <p:cNvPr id="445" name="TextBox 444"/>
          <p:cNvSpPr txBox="1"/>
          <p:nvPr/>
        </p:nvSpPr>
        <p:spPr>
          <a:xfrm>
            <a:off x="-247412" y="-72966"/>
            <a:ext cx="963264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 smtClean="0">
                <a:solidFill>
                  <a:srgbClr val="3B1B70"/>
                </a:solidFill>
                <a:latin typeface="Arial"/>
                <a:cs typeface="Arial"/>
              </a:rPr>
              <a:t>Histone Methylation is Unaltered in CKD </a:t>
            </a:r>
            <a:endParaRPr lang="en-US" sz="3600" dirty="0">
              <a:solidFill>
                <a:srgbClr val="807F83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1654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spect="1"/>
          </p:cNvSpPr>
          <p:nvPr/>
        </p:nvSpPr>
        <p:spPr>
          <a:xfrm>
            <a:off x="3231603" y="1781653"/>
            <a:ext cx="2548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4F2683"/>
                </a:solidFill>
                <a:latin typeface="Arial"/>
                <a:cs typeface="Arial"/>
              </a:rPr>
              <a:t>Mechanism?</a:t>
            </a:r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>
          <a:xfrm>
            <a:off x="-124674" y="1068500"/>
            <a:ext cx="9440649" cy="1296654"/>
            <a:chOff x="909438" y="1101593"/>
            <a:chExt cx="7261496" cy="1624013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990820" y="1157078"/>
              <a:ext cx="684349" cy="1513042"/>
            </a:xfrm>
            <a:custGeom>
              <a:avLst/>
              <a:gdLst>
                <a:gd name="T0" fmla="*/ 134 w 134"/>
                <a:gd name="T1" fmla="*/ 432 h 482"/>
                <a:gd name="T2" fmla="*/ 43 w 134"/>
                <a:gd name="T3" fmla="*/ 241 h 482"/>
                <a:gd name="T4" fmla="*/ 134 w 134"/>
                <a:gd name="T5" fmla="*/ 50 h 482"/>
                <a:gd name="T6" fmla="*/ 134 w 134"/>
                <a:gd name="T7" fmla="*/ 50 h 482"/>
                <a:gd name="T8" fmla="*/ 128 w 134"/>
                <a:gd name="T9" fmla="*/ 0 h 482"/>
                <a:gd name="T10" fmla="*/ 44 w 134"/>
                <a:gd name="T11" fmla="*/ 66 h 482"/>
                <a:gd name="T12" fmla="*/ 0 w 134"/>
                <a:gd name="T13" fmla="*/ 241 h 482"/>
                <a:gd name="T14" fmla="*/ 128 w 134"/>
                <a:gd name="T15" fmla="*/ 482 h 482"/>
                <a:gd name="T16" fmla="*/ 134 w 134"/>
                <a:gd name="T17" fmla="*/ 432 h 482"/>
                <a:gd name="T18" fmla="*/ 134 w 134"/>
                <a:gd name="T19" fmla="*/ 432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2">
                  <a:moveTo>
                    <a:pt x="134" y="432"/>
                  </a:moveTo>
                  <a:cubicBezTo>
                    <a:pt x="89" y="423"/>
                    <a:pt x="43" y="350"/>
                    <a:pt x="43" y="241"/>
                  </a:cubicBezTo>
                  <a:cubicBezTo>
                    <a:pt x="43" y="129"/>
                    <a:pt x="90" y="56"/>
                    <a:pt x="134" y="50"/>
                  </a:cubicBezTo>
                  <a:cubicBezTo>
                    <a:pt x="134" y="50"/>
                    <a:pt x="134" y="50"/>
                    <a:pt x="134" y="5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06" y="4"/>
                    <a:pt x="70" y="24"/>
                    <a:pt x="44" y="66"/>
                  </a:cubicBezTo>
                  <a:cubicBezTo>
                    <a:pt x="16" y="112"/>
                    <a:pt x="0" y="174"/>
                    <a:pt x="0" y="241"/>
                  </a:cubicBezTo>
                  <a:cubicBezTo>
                    <a:pt x="0" y="366"/>
                    <a:pt x="57" y="470"/>
                    <a:pt x="128" y="482"/>
                  </a:cubicBezTo>
                  <a:cubicBezTo>
                    <a:pt x="134" y="432"/>
                    <a:pt x="134" y="432"/>
                    <a:pt x="134" y="432"/>
                  </a:cubicBezTo>
                  <a:cubicBezTo>
                    <a:pt x="134" y="432"/>
                    <a:pt x="134" y="432"/>
                    <a:pt x="134" y="432"/>
                  </a:cubicBezTo>
                  <a:close/>
                </a:path>
              </a:pathLst>
            </a:custGeom>
            <a:solidFill>
              <a:srgbClr val="FDD4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678868" y="2478056"/>
              <a:ext cx="6480968" cy="34145"/>
            </a:xfrm>
            <a:custGeom>
              <a:avLst/>
              <a:gdLst>
                <a:gd name="T0" fmla="*/ 1752 w 1752"/>
                <a:gd name="T1" fmla="*/ 0 h 16"/>
                <a:gd name="T2" fmla="*/ 2 w 1752"/>
                <a:gd name="T3" fmla="*/ 0 h 16"/>
                <a:gd name="T4" fmla="*/ 0 w 1752"/>
                <a:gd name="T5" fmla="*/ 16 h 16"/>
                <a:gd name="T6" fmla="*/ 1751 w 1752"/>
                <a:gd name="T7" fmla="*/ 16 h 16"/>
                <a:gd name="T8" fmla="*/ 1752 w 175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2" h="16">
                  <a:moveTo>
                    <a:pt x="1752" y="0"/>
                  </a:moveTo>
                  <a:lnTo>
                    <a:pt x="2" y="0"/>
                  </a:lnTo>
                  <a:lnTo>
                    <a:pt x="0" y="16"/>
                  </a:lnTo>
                  <a:lnTo>
                    <a:pt x="1751" y="16"/>
                  </a:lnTo>
                  <a:lnTo>
                    <a:pt x="1752" y="0"/>
                  </a:lnTo>
                  <a:close/>
                </a:path>
              </a:pathLst>
            </a:custGeom>
            <a:solidFill>
              <a:srgbClr val="FEE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645576" y="2512201"/>
              <a:ext cx="6510561" cy="157920"/>
            </a:xfrm>
            <a:custGeom>
              <a:avLst/>
              <a:gdLst>
                <a:gd name="T0" fmla="*/ 1760 w 1760"/>
                <a:gd name="T1" fmla="*/ 0 h 74"/>
                <a:gd name="T2" fmla="*/ 9 w 1760"/>
                <a:gd name="T3" fmla="*/ 0 h 74"/>
                <a:gd name="T4" fmla="*/ 0 w 1760"/>
                <a:gd name="T5" fmla="*/ 74 h 74"/>
                <a:gd name="T6" fmla="*/ 1750 w 1760"/>
                <a:gd name="T7" fmla="*/ 74 h 74"/>
                <a:gd name="T8" fmla="*/ 1760 w 1760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0" h="74">
                  <a:moveTo>
                    <a:pt x="1760" y="0"/>
                  </a:moveTo>
                  <a:lnTo>
                    <a:pt x="9" y="0"/>
                  </a:lnTo>
                  <a:lnTo>
                    <a:pt x="0" y="74"/>
                  </a:lnTo>
                  <a:lnTo>
                    <a:pt x="1750" y="74"/>
                  </a:lnTo>
                  <a:lnTo>
                    <a:pt x="1760" y="0"/>
                  </a:lnTo>
                  <a:close/>
                </a:path>
              </a:pathLst>
            </a:custGeom>
            <a:solidFill>
              <a:srgbClr val="FCB2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634478" y="2670121"/>
              <a:ext cx="6484667" cy="55485"/>
            </a:xfrm>
            <a:custGeom>
              <a:avLst/>
              <a:gdLst>
                <a:gd name="T0" fmla="*/ 1753 w 1753"/>
                <a:gd name="T1" fmla="*/ 0 h 26"/>
                <a:gd name="T2" fmla="*/ 3 w 1753"/>
                <a:gd name="T3" fmla="*/ 0 h 26"/>
                <a:gd name="T4" fmla="*/ 0 w 1753"/>
                <a:gd name="T5" fmla="*/ 25 h 26"/>
                <a:gd name="T6" fmla="*/ 1750 w 1753"/>
                <a:gd name="T7" fmla="*/ 26 h 26"/>
                <a:gd name="T8" fmla="*/ 1753 w 175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3" h="26">
                  <a:moveTo>
                    <a:pt x="1753" y="0"/>
                  </a:moveTo>
                  <a:lnTo>
                    <a:pt x="3" y="0"/>
                  </a:lnTo>
                  <a:lnTo>
                    <a:pt x="0" y="25"/>
                  </a:lnTo>
                  <a:lnTo>
                    <a:pt x="1750" y="26"/>
                  </a:lnTo>
                  <a:lnTo>
                    <a:pt x="1753" y="0"/>
                  </a:lnTo>
                  <a:close/>
                </a:path>
              </a:pathLst>
            </a:custGeom>
            <a:solidFill>
              <a:srgbClr val="F47F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686267" y="2437509"/>
              <a:ext cx="6484667" cy="40547"/>
            </a:xfrm>
            <a:custGeom>
              <a:avLst/>
              <a:gdLst>
                <a:gd name="T0" fmla="*/ 1753 w 1753"/>
                <a:gd name="T1" fmla="*/ 0 h 19"/>
                <a:gd name="T2" fmla="*/ 583 w 1753"/>
                <a:gd name="T3" fmla="*/ 0 h 19"/>
                <a:gd name="T4" fmla="*/ 1 w 1753"/>
                <a:gd name="T5" fmla="*/ 3 h 19"/>
                <a:gd name="T6" fmla="*/ 0 w 1753"/>
                <a:gd name="T7" fmla="*/ 19 h 19"/>
                <a:gd name="T8" fmla="*/ 1750 w 1753"/>
                <a:gd name="T9" fmla="*/ 19 h 19"/>
                <a:gd name="T10" fmla="*/ 1753 w 175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3" h="19">
                  <a:moveTo>
                    <a:pt x="1753" y="0"/>
                  </a:moveTo>
                  <a:lnTo>
                    <a:pt x="583" y="0"/>
                  </a:lnTo>
                  <a:lnTo>
                    <a:pt x="1" y="3"/>
                  </a:lnTo>
                  <a:lnTo>
                    <a:pt x="0" y="19"/>
                  </a:lnTo>
                  <a:lnTo>
                    <a:pt x="1750" y="19"/>
                  </a:lnTo>
                  <a:lnTo>
                    <a:pt x="1753" y="0"/>
                  </a:lnTo>
                  <a:close/>
                </a:path>
              </a:pathLst>
            </a:custGeom>
            <a:solidFill>
              <a:srgbClr val="F19D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909439" y="1103727"/>
              <a:ext cx="739836" cy="1619745"/>
            </a:xfrm>
            <a:custGeom>
              <a:avLst/>
              <a:gdLst>
                <a:gd name="T0" fmla="*/ 144 w 145"/>
                <a:gd name="T1" fmla="*/ 499 h 516"/>
                <a:gd name="T2" fmla="*/ 17 w 145"/>
                <a:gd name="T3" fmla="*/ 258 h 516"/>
                <a:gd name="T4" fmla="*/ 60 w 145"/>
                <a:gd name="T5" fmla="*/ 83 h 516"/>
                <a:gd name="T6" fmla="*/ 145 w 145"/>
                <a:gd name="T7" fmla="*/ 17 h 516"/>
                <a:gd name="T8" fmla="*/ 142 w 145"/>
                <a:gd name="T9" fmla="*/ 0 h 516"/>
                <a:gd name="T10" fmla="*/ 0 w 145"/>
                <a:gd name="T11" fmla="*/ 258 h 516"/>
                <a:gd name="T12" fmla="*/ 142 w 145"/>
                <a:gd name="T13" fmla="*/ 516 h 516"/>
                <a:gd name="T14" fmla="*/ 144 w 145"/>
                <a:gd name="T15" fmla="*/ 499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" h="516">
                  <a:moveTo>
                    <a:pt x="144" y="499"/>
                  </a:moveTo>
                  <a:cubicBezTo>
                    <a:pt x="73" y="487"/>
                    <a:pt x="17" y="383"/>
                    <a:pt x="17" y="258"/>
                  </a:cubicBezTo>
                  <a:cubicBezTo>
                    <a:pt x="17" y="191"/>
                    <a:pt x="32" y="129"/>
                    <a:pt x="60" y="83"/>
                  </a:cubicBezTo>
                  <a:cubicBezTo>
                    <a:pt x="87" y="41"/>
                    <a:pt x="122" y="21"/>
                    <a:pt x="145" y="17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62" y="14"/>
                    <a:pt x="0" y="123"/>
                    <a:pt x="0" y="258"/>
                  </a:cubicBezTo>
                  <a:cubicBezTo>
                    <a:pt x="0" y="393"/>
                    <a:pt x="61" y="503"/>
                    <a:pt x="142" y="516"/>
                  </a:cubicBezTo>
                  <a:lnTo>
                    <a:pt x="144" y="499"/>
                  </a:lnTo>
                  <a:close/>
                </a:path>
              </a:pathLst>
            </a:custGeom>
            <a:solidFill>
              <a:srgbClr val="F8B5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634478" y="1101593"/>
              <a:ext cx="6484667" cy="55485"/>
            </a:xfrm>
            <a:custGeom>
              <a:avLst/>
              <a:gdLst>
                <a:gd name="T0" fmla="*/ 1750 w 1753"/>
                <a:gd name="T1" fmla="*/ 0 h 26"/>
                <a:gd name="T2" fmla="*/ 0 w 1753"/>
                <a:gd name="T3" fmla="*/ 1 h 26"/>
                <a:gd name="T4" fmla="*/ 4 w 1753"/>
                <a:gd name="T5" fmla="*/ 26 h 26"/>
                <a:gd name="T6" fmla="*/ 4 w 1753"/>
                <a:gd name="T7" fmla="*/ 26 h 26"/>
                <a:gd name="T8" fmla="*/ 1753 w 1753"/>
                <a:gd name="T9" fmla="*/ 26 h 26"/>
                <a:gd name="T10" fmla="*/ 1750 w 1753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3" h="26">
                  <a:moveTo>
                    <a:pt x="1750" y="0"/>
                  </a:moveTo>
                  <a:lnTo>
                    <a:pt x="0" y="1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753" y="26"/>
                  </a:lnTo>
                  <a:lnTo>
                    <a:pt x="1750" y="0"/>
                  </a:lnTo>
                  <a:close/>
                </a:path>
              </a:pathLst>
            </a:custGeom>
            <a:solidFill>
              <a:srgbClr val="F47F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649275" y="1157078"/>
              <a:ext cx="6506861" cy="160054"/>
            </a:xfrm>
            <a:custGeom>
              <a:avLst/>
              <a:gdLst>
                <a:gd name="T0" fmla="*/ 1749 w 1759"/>
                <a:gd name="T1" fmla="*/ 0 h 75"/>
                <a:gd name="T2" fmla="*/ 0 w 1759"/>
                <a:gd name="T3" fmla="*/ 0 h 75"/>
                <a:gd name="T4" fmla="*/ 8 w 1759"/>
                <a:gd name="T5" fmla="*/ 75 h 75"/>
                <a:gd name="T6" fmla="*/ 1759 w 1759"/>
                <a:gd name="T7" fmla="*/ 75 h 75"/>
                <a:gd name="T8" fmla="*/ 1749 w 1759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9" h="75">
                  <a:moveTo>
                    <a:pt x="1749" y="0"/>
                  </a:moveTo>
                  <a:lnTo>
                    <a:pt x="0" y="0"/>
                  </a:lnTo>
                  <a:lnTo>
                    <a:pt x="8" y="75"/>
                  </a:lnTo>
                  <a:lnTo>
                    <a:pt x="1759" y="75"/>
                  </a:lnTo>
                  <a:lnTo>
                    <a:pt x="1749" y="0"/>
                  </a:lnTo>
                  <a:close/>
                </a:path>
              </a:pathLst>
            </a:custGeom>
            <a:solidFill>
              <a:srgbClr val="FCB2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675169" y="1347009"/>
              <a:ext cx="6495765" cy="46949"/>
            </a:xfrm>
            <a:custGeom>
              <a:avLst/>
              <a:gdLst>
                <a:gd name="T0" fmla="*/ 1272 w 1274"/>
                <a:gd name="T1" fmla="*/ 2 h 15"/>
                <a:gd name="T2" fmla="*/ 2 w 1274"/>
                <a:gd name="T3" fmla="*/ 0 h 15"/>
                <a:gd name="T4" fmla="*/ 3 w 1274"/>
                <a:gd name="T5" fmla="*/ 11 h 15"/>
                <a:gd name="T6" fmla="*/ 140 w 1274"/>
                <a:gd name="T7" fmla="*/ 15 h 15"/>
                <a:gd name="T8" fmla="*/ 1274 w 1274"/>
                <a:gd name="T9" fmla="*/ 15 h 15"/>
                <a:gd name="T10" fmla="*/ 1272 w 1274"/>
                <a:gd name="T11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4" h="15">
                  <a:moveTo>
                    <a:pt x="1272" y="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11"/>
                    <a:pt x="140" y="15"/>
                    <a:pt x="140" y="15"/>
                  </a:cubicBezTo>
                  <a:cubicBezTo>
                    <a:pt x="1274" y="15"/>
                    <a:pt x="1274" y="15"/>
                    <a:pt x="1274" y="15"/>
                  </a:cubicBezTo>
                  <a:lnTo>
                    <a:pt x="1272" y="2"/>
                  </a:lnTo>
                  <a:close/>
                </a:path>
              </a:pathLst>
            </a:custGeom>
            <a:solidFill>
              <a:srgbClr val="F19D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678868" y="1317132"/>
              <a:ext cx="6480968" cy="36279"/>
            </a:xfrm>
            <a:custGeom>
              <a:avLst/>
              <a:gdLst>
                <a:gd name="T0" fmla="*/ 1751 w 1752"/>
                <a:gd name="T1" fmla="*/ 0 h 17"/>
                <a:gd name="T2" fmla="*/ 0 w 1752"/>
                <a:gd name="T3" fmla="*/ 0 h 17"/>
                <a:gd name="T4" fmla="*/ 2 w 1752"/>
                <a:gd name="T5" fmla="*/ 14 h 17"/>
                <a:gd name="T6" fmla="*/ 1752 w 1752"/>
                <a:gd name="T7" fmla="*/ 17 h 17"/>
                <a:gd name="T8" fmla="*/ 1751 w 1752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2" h="17">
                  <a:moveTo>
                    <a:pt x="1751" y="0"/>
                  </a:moveTo>
                  <a:lnTo>
                    <a:pt x="0" y="0"/>
                  </a:lnTo>
                  <a:lnTo>
                    <a:pt x="2" y="14"/>
                  </a:lnTo>
                  <a:lnTo>
                    <a:pt x="1752" y="17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EE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1216471" y="1317132"/>
              <a:ext cx="469797" cy="1195069"/>
            </a:xfrm>
            <a:custGeom>
              <a:avLst/>
              <a:gdLst>
                <a:gd name="T0" fmla="*/ 91 w 92"/>
                <a:gd name="T1" fmla="*/ 381 h 381"/>
                <a:gd name="T2" fmla="*/ 91 w 92"/>
                <a:gd name="T3" fmla="*/ 381 h 381"/>
                <a:gd name="T4" fmla="*/ 92 w 92"/>
                <a:gd name="T5" fmla="*/ 370 h 381"/>
                <a:gd name="T6" fmla="*/ 10 w 92"/>
                <a:gd name="T7" fmla="*/ 190 h 381"/>
                <a:gd name="T8" fmla="*/ 92 w 92"/>
                <a:gd name="T9" fmla="*/ 9 h 381"/>
                <a:gd name="T10" fmla="*/ 91 w 92"/>
                <a:gd name="T11" fmla="*/ 0 h 381"/>
                <a:gd name="T12" fmla="*/ 91 w 92"/>
                <a:gd name="T13" fmla="*/ 0 h 381"/>
                <a:gd name="T14" fmla="*/ 91 w 92"/>
                <a:gd name="T15" fmla="*/ 0 h 381"/>
                <a:gd name="T16" fmla="*/ 0 w 92"/>
                <a:gd name="T17" fmla="*/ 190 h 381"/>
                <a:gd name="T18" fmla="*/ 90 w 92"/>
                <a:gd name="T19" fmla="*/ 381 h 381"/>
                <a:gd name="T20" fmla="*/ 91 w 92"/>
                <a:gd name="T21" fmla="*/ 38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381">
                  <a:moveTo>
                    <a:pt x="91" y="381"/>
                  </a:moveTo>
                  <a:cubicBezTo>
                    <a:pt x="91" y="381"/>
                    <a:pt x="91" y="381"/>
                    <a:pt x="91" y="381"/>
                  </a:cubicBezTo>
                  <a:cubicBezTo>
                    <a:pt x="92" y="370"/>
                    <a:pt x="92" y="370"/>
                    <a:pt x="92" y="370"/>
                  </a:cubicBezTo>
                  <a:cubicBezTo>
                    <a:pt x="52" y="362"/>
                    <a:pt x="10" y="292"/>
                    <a:pt x="10" y="190"/>
                  </a:cubicBezTo>
                  <a:cubicBezTo>
                    <a:pt x="10" y="86"/>
                    <a:pt x="51" y="14"/>
                    <a:pt x="92" y="9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5"/>
                    <a:pt x="0" y="78"/>
                    <a:pt x="0" y="190"/>
                  </a:cubicBezTo>
                  <a:cubicBezTo>
                    <a:pt x="0" y="299"/>
                    <a:pt x="46" y="372"/>
                    <a:pt x="90" y="381"/>
                  </a:cubicBezTo>
                  <a:cubicBezTo>
                    <a:pt x="90" y="381"/>
                    <a:pt x="90" y="381"/>
                    <a:pt x="91" y="381"/>
                  </a:cubicBezTo>
                  <a:close/>
                </a:path>
              </a:pathLst>
            </a:custGeom>
            <a:solidFill>
              <a:srgbClr val="FFF0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268259" y="1347009"/>
              <a:ext cx="421707" cy="1131047"/>
            </a:xfrm>
            <a:custGeom>
              <a:avLst/>
              <a:gdLst>
                <a:gd name="T0" fmla="*/ 83 w 83"/>
                <a:gd name="T1" fmla="*/ 351 h 361"/>
                <a:gd name="T2" fmla="*/ 9 w 83"/>
                <a:gd name="T3" fmla="*/ 181 h 361"/>
                <a:gd name="T4" fmla="*/ 83 w 83"/>
                <a:gd name="T5" fmla="*/ 11 h 361"/>
                <a:gd name="T6" fmla="*/ 82 w 83"/>
                <a:gd name="T7" fmla="*/ 0 h 361"/>
                <a:gd name="T8" fmla="*/ 0 w 83"/>
                <a:gd name="T9" fmla="*/ 181 h 361"/>
                <a:gd name="T10" fmla="*/ 82 w 83"/>
                <a:gd name="T11" fmla="*/ 361 h 361"/>
                <a:gd name="T12" fmla="*/ 83 w 83"/>
                <a:gd name="T13" fmla="*/ 35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361">
                  <a:moveTo>
                    <a:pt x="83" y="351"/>
                  </a:moveTo>
                  <a:cubicBezTo>
                    <a:pt x="51" y="345"/>
                    <a:pt x="9" y="282"/>
                    <a:pt x="9" y="181"/>
                  </a:cubicBezTo>
                  <a:cubicBezTo>
                    <a:pt x="9" y="80"/>
                    <a:pt x="51" y="16"/>
                    <a:pt x="83" y="1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1" y="5"/>
                    <a:pt x="0" y="77"/>
                    <a:pt x="0" y="181"/>
                  </a:cubicBezTo>
                  <a:cubicBezTo>
                    <a:pt x="0" y="283"/>
                    <a:pt x="42" y="353"/>
                    <a:pt x="82" y="361"/>
                  </a:cubicBezTo>
                  <a:lnTo>
                    <a:pt x="83" y="351"/>
                  </a:lnTo>
                  <a:close/>
                </a:path>
              </a:pathLst>
            </a:custGeom>
            <a:solidFill>
              <a:srgbClr val="F6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1312650" y="1381154"/>
              <a:ext cx="6847187" cy="1064892"/>
            </a:xfrm>
            <a:custGeom>
              <a:avLst/>
              <a:gdLst>
                <a:gd name="T0" fmla="*/ 1343 w 1343"/>
                <a:gd name="T1" fmla="*/ 4 h 340"/>
                <a:gd name="T2" fmla="*/ 211 w 1343"/>
                <a:gd name="T3" fmla="*/ 4 h 340"/>
                <a:gd name="T4" fmla="*/ 74 w 1343"/>
                <a:gd name="T5" fmla="*/ 0 h 340"/>
                <a:gd name="T6" fmla="*/ 0 w 1343"/>
                <a:gd name="T7" fmla="*/ 170 h 340"/>
                <a:gd name="T8" fmla="*/ 74 w 1343"/>
                <a:gd name="T9" fmla="*/ 340 h 340"/>
                <a:gd name="T10" fmla="*/ 74 w 1343"/>
                <a:gd name="T11" fmla="*/ 339 h 340"/>
                <a:gd name="T12" fmla="*/ 496 w 1343"/>
                <a:gd name="T13" fmla="*/ 337 h 340"/>
                <a:gd name="T14" fmla="*/ 1343 w 1343"/>
                <a:gd name="T15" fmla="*/ 337 h 340"/>
                <a:gd name="T16" fmla="*/ 1274 w 1343"/>
                <a:gd name="T17" fmla="*/ 170 h 340"/>
                <a:gd name="T18" fmla="*/ 1343 w 1343"/>
                <a:gd name="T19" fmla="*/ 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3" h="340">
                  <a:moveTo>
                    <a:pt x="1343" y="4"/>
                  </a:moveTo>
                  <a:cubicBezTo>
                    <a:pt x="211" y="4"/>
                    <a:pt x="211" y="4"/>
                    <a:pt x="211" y="4"/>
                  </a:cubicBezTo>
                  <a:cubicBezTo>
                    <a:pt x="211" y="4"/>
                    <a:pt x="71" y="0"/>
                    <a:pt x="74" y="0"/>
                  </a:cubicBezTo>
                  <a:cubicBezTo>
                    <a:pt x="42" y="5"/>
                    <a:pt x="0" y="69"/>
                    <a:pt x="0" y="170"/>
                  </a:cubicBezTo>
                  <a:cubicBezTo>
                    <a:pt x="0" y="271"/>
                    <a:pt x="42" y="334"/>
                    <a:pt x="74" y="340"/>
                  </a:cubicBezTo>
                  <a:cubicBezTo>
                    <a:pt x="74" y="339"/>
                    <a:pt x="74" y="339"/>
                    <a:pt x="74" y="339"/>
                  </a:cubicBezTo>
                  <a:cubicBezTo>
                    <a:pt x="496" y="337"/>
                    <a:pt x="496" y="337"/>
                    <a:pt x="496" y="337"/>
                  </a:cubicBezTo>
                  <a:cubicBezTo>
                    <a:pt x="1343" y="337"/>
                    <a:pt x="1343" y="337"/>
                    <a:pt x="1343" y="337"/>
                  </a:cubicBezTo>
                  <a:cubicBezTo>
                    <a:pt x="1309" y="315"/>
                    <a:pt x="1274" y="257"/>
                    <a:pt x="1274" y="170"/>
                  </a:cubicBezTo>
                  <a:cubicBezTo>
                    <a:pt x="1274" y="83"/>
                    <a:pt x="1306" y="25"/>
                    <a:pt x="1343" y="4"/>
                  </a:cubicBezTo>
                  <a:close/>
                </a:path>
              </a:pathLst>
            </a:custGeom>
            <a:solidFill>
              <a:srgbClr val="A220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1312650" y="1434505"/>
              <a:ext cx="6754708" cy="975261"/>
            </a:xfrm>
            <a:custGeom>
              <a:avLst/>
              <a:gdLst>
                <a:gd name="T0" fmla="*/ 1317 w 1325"/>
                <a:gd name="T1" fmla="*/ 9 h 311"/>
                <a:gd name="T2" fmla="*/ 622 w 1325"/>
                <a:gd name="T3" fmla="*/ 11 h 311"/>
                <a:gd name="T4" fmla="*/ 41 w 1325"/>
                <a:gd name="T5" fmla="*/ 7 h 311"/>
                <a:gd name="T6" fmla="*/ 0 w 1325"/>
                <a:gd name="T7" fmla="*/ 153 h 311"/>
                <a:gd name="T8" fmla="*/ 47 w 1325"/>
                <a:gd name="T9" fmla="*/ 306 h 311"/>
                <a:gd name="T10" fmla="*/ 666 w 1325"/>
                <a:gd name="T11" fmla="*/ 304 h 311"/>
                <a:gd name="T12" fmla="*/ 1322 w 1325"/>
                <a:gd name="T13" fmla="*/ 302 h 311"/>
                <a:gd name="T14" fmla="*/ 1274 w 1325"/>
                <a:gd name="T15" fmla="*/ 153 h 311"/>
                <a:gd name="T16" fmla="*/ 1317 w 1325"/>
                <a:gd name="T17" fmla="*/ 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5" h="311">
                  <a:moveTo>
                    <a:pt x="1317" y="9"/>
                  </a:moveTo>
                  <a:cubicBezTo>
                    <a:pt x="1321" y="4"/>
                    <a:pt x="961" y="11"/>
                    <a:pt x="622" y="11"/>
                  </a:cubicBezTo>
                  <a:cubicBezTo>
                    <a:pt x="326" y="10"/>
                    <a:pt x="46" y="0"/>
                    <a:pt x="41" y="7"/>
                  </a:cubicBezTo>
                  <a:cubicBezTo>
                    <a:pt x="19" y="34"/>
                    <a:pt x="0" y="85"/>
                    <a:pt x="0" y="153"/>
                  </a:cubicBezTo>
                  <a:cubicBezTo>
                    <a:pt x="0" y="227"/>
                    <a:pt x="23" y="281"/>
                    <a:pt x="47" y="306"/>
                  </a:cubicBezTo>
                  <a:cubicBezTo>
                    <a:pt x="52" y="311"/>
                    <a:pt x="362" y="305"/>
                    <a:pt x="666" y="304"/>
                  </a:cubicBezTo>
                  <a:cubicBezTo>
                    <a:pt x="998" y="303"/>
                    <a:pt x="1325" y="305"/>
                    <a:pt x="1322" y="302"/>
                  </a:cubicBezTo>
                  <a:cubicBezTo>
                    <a:pt x="1296" y="273"/>
                    <a:pt x="1274" y="222"/>
                    <a:pt x="1274" y="153"/>
                  </a:cubicBezTo>
                  <a:cubicBezTo>
                    <a:pt x="1274" y="87"/>
                    <a:pt x="1292" y="38"/>
                    <a:pt x="1317" y="9"/>
                  </a:cubicBezTo>
                  <a:close/>
                </a:path>
              </a:pathLst>
            </a:custGeom>
            <a:solidFill>
              <a:srgbClr val="F44D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1974803" y="2305198"/>
              <a:ext cx="5741131" cy="32011"/>
            </a:xfrm>
            <a:custGeom>
              <a:avLst/>
              <a:gdLst>
                <a:gd name="T0" fmla="*/ 0 w 1126"/>
                <a:gd name="T1" fmla="*/ 10 h 10"/>
                <a:gd name="T2" fmla="*/ 551 w 1126"/>
                <a:gd name="T3" fmla="*/ 0 h 10"/>
                <a:gd name="T4" fmla="*/ 1126 w 1126"/>
                <a:gd name="T5" fmla="*/ 8 h 10"/>
                <a:gd name="T6" fmla="*/ 0 w 1126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6" h="10">
                  <a:moveTo>
                    <a:pt x="0" y="10"/>
                  </a:moveTo>
                  <a:cubicBezTo>
                    <a:pt x="114" y="9"/>
                    <a:pt x="334" y="1"/>
                    <a:pt x="551" y="0"/>
                  </a:cubicBezTo>
                  <a:cubicBezTo>
                    <a:pt x="783" y="0"/>
                    <a:pt x="1013" y="7"/>
                    <a:pt x="1126" y="8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F89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1320048" y="1982956"/>
              <a:ext cx="6758406" cy="422542"/>
            </a:xfrm>
            <a:custGeom>
              <a:avLst/>
              <a:gdLst>
                <a:gd name="T0" fmla="*/ 1318 w 1326"/>
                <a:gd name="T1" fmla="*/ 123 h 135"/>
                <a:gd name="T2" fmla="*/ 1317 w 1326"/>
                <a:gd name="T3" fmla="*/ 122 h 135"/>
                <a:gd name="T4" fmla="*/ 1312 w 1326"/>
                <a:gd name="T5" fmla="*/ 115 h 135"/>
                <a:gd name="T6" fmla="*/ 1311 w 1326"/>
                <a:gd name="T7" fmla="*/ 114 h 135"/>
                <a:gd name="T8" fmla="*/ 1275 w 1326"/>
                <a:gd name="T9" fmla="*/ 10 h 135"/>
                <a:gd name="T10" fmla="*/ 1275 w 1326"/>
                <a:gd name="T11" fmla="*/ 15 h 135"/>
                <a:gd name="T12" fmla="*/ 1108 w 1326"/>
                <a:gd name="T13" fmla="*/ 111 h 135"/>
                <a:gd name="T14" fmla="*/ 311 w 1326"/>
                <a:gd name="T15" fmla="*/ 111 h 135"/>
                <a:gd name="T16" fmla="*/ 56 w 1326"/>
                <a:gd name="T17" fmla="*/ 111 h 135"/>
                <a:gd name="T18" fmla="*/ 8 w 1326"/>
                <a:gd name="T19" fmla="*/ 21 h 135"/>
                <a:gd name="T20" fmla="*/ 0 w 1326"/>
                <a:gd name="T21" fmla="*/ 0 h 135"/>
                <a:gd name="T22" fmla="*/ 46 w 1326"/>
                <a:gd name="T23" fmla="*/ 130 h 135"/>
                <a:gd name="T24" fmla="*/ 676 w 1326"/>
                <a:gd name="T25" fmla="*/ 127 h 135"/>
                <a:gd name="T26" fmla="*/ 1325 w 1326"/>
                <a:gd name="T27" fmla="*/ 131 h 135"/>
                <a:gd name="T28" fmla="*/ 1323 w 1326"/>
                <a:gd name="T29" fmla="*/ 129 h 135"/>
                <a:gd name="T30" fmla="*/ 1318 w 1326"/>
                <a:gd name="T31" fmla="*/ 12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26" h="135">
                  <a:moveTo>
                    <a:pt x="1318" y="123"/>
                  </a:moveTo>
                  <a:cubicBezTo>
                    <a:pt x="1318" y="123"/>
                    <a:pt x="1318" y="122"/>
                    <a:pt x="1317" y="122"/>
                  </a:cubicBezTo>
                  <a:cubicBezTo>
                    <a:pt x="1315" y="120"/>
                    <a:pt x="1314" y="117"/>
                    <a:pt x="1312" y="115"/>
                  </a:cubicBezTo>
                  <a:cubicBezTo>
                    <a:pt x="1312" y="115"/>
                    <a:pt x="1312" y="115"/>
                    <a:pt x="1311" y="114"/>
                  </a:cubicBezTo>
                  <a:cubicBezTo>
                    <a:pt x="1294" y="90"/>
                    <a:pt x="1280" y="55"/>
                    <a:pt x="1275" y="10"/>
                  </a:cubicBezTo>
                  <a:cubicBezTo>
                    <a:pt x="1275" y="15"/>
                    <a:pt x="1275" y="15"/>
                    <a:pt x="1275" y="15"/>
                  </a:cubicBezTo>
                  <a:cubicBezTo>
                    <a:pt x="1280" y="62"/>
                    <a:pt x="1291" y="114"/>
                    <a:pt x="1108" y="111"/>
                  </a:cubicBezTo>
                  <a:cubicBezTo>
                    <a:pt x="926" y="109"/>
                    <a:pt x="311" y="111"/>
                    <a:pt x="311" y="111"/>
                  </a:cubicBezTo>
                  <a:cubicBezTo>
                    <a:pt x="311" y="111"/>
                    <a:pt x="66" y="121"/>
                    <a:pt x="56" y="111"/>
                  </a:cubicBezTo>
                  <a:cubicBezTo>
                    <a:pt x="47" y="102"/>
                    <a:pt x="16" y="78"/>
                    <a:pt x="8" y="21"/>
                  </a:cubicBezTo>
                  <a:cubicBezTo>
                    <a:pt x="6" y="8"/>
                    <a:pt x="4" y="2"/>
                    <a:pt x="0" y="0"/>
                  </a:cubicBezTo>
                  <a:cubicBezTo>
                    <a:pt x="4" y="62"/>
                    <a:pt x="24" y="107"/>
                    <a:pt x="46" y="130"/>
                  </a:cubicBezTo>
                  <a:cubicBezTo>
                    <a:pt x="50" y="135"/>
                    <a:pt x="363" y="128"/>
                    <a:pt x="676" y="127"/>
                  </a:cubicBezTo>
                  <a:cubicBezTo>
                    <a:pt x="1000" y="126"/>
                    <a:pt x="1326" y="132"/>
                    <a:pt x="1325" y="131"/>
                  </a:cubicBezTo>
                  <a:cubicBezTo>
                    <a:pt x="1325" y="130"/>
                    <a:pt x="1324" y="130"/>
                    <a:pt x="1323" y="129"/>
                  </a:cubicBezTo>
                  <a:cubicBezTo>
                    <a:pt x="1322" y="127"/>
                    <a:pt x="1320" y="125"/>
                    <a:pt x="1318" y="123"/>
                  </a:cubicBezTo>
                  <a:close/>
                </a:path>
              </a:pathLst>
            </a:custGeom>
            <a:solidFill>
              <a:srgbClr val="E12A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1090699" y="2369219"/>
              <a:ext cx="33292" cy="34145"/>
            </a:xfrm>
            <a:custGeom>
              <a:avLst/>
              <a:gdLst>
                <a:gd name="T0" fmla="*/ 1 w 7"/>
                <a:gd name="T1" fmla="*/ 1 h 11"/>
                <a:gd name="T2" fmla="*/ 5 w 7"/>
                <a:gd name="T3" fmla="*/ 5 h 11"/>
                <a:gd name="T4" fmla="*/ 6 w 7"/>
                <a:gd name="T5" fmla="*/ 10 h 11"/>
                <a:gd name="T6" fmla="*/ 2 w 7"/>
                <a:gd name="T7" fmla="*/ 6 h 11"/>
                <a:gd name="T8" fmla="*/ 1 w 7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1" y="1"/>
                  </a:moveTo>
                  <a:cubicBezTo>
                    <a:pt x="2" y="0"/>
                    <a:pt x="4" y="2"/>
                    <a:pt x="5" y="5"/>
                  </a:cubicBezTo>
                  <a:cubicBezTo>
                    <a:pt x="6" y="7"/>
                    <a:pt x="7" y="10"/>
                    <a:pt x="6" y="10"/>
                  </a:cubicBezTo>
                  <a:cubicBezTo>
                    <a:pt x="5" y="11"/>
                    <a:pt x="3" y="9"/>
                    <a:pt x="2" y="6"/>
                  </a:cubicBezTo>
                  <a:cubicBezTo>
                    <a:pt x="1" y="4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F15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1497609" y="2665853"/>
              <a:ext cx="51789" cy="25609"/>
            </a:xfrm>
            <a:custGeom>
              <a:avLst/>
              <a:gdLst>
                <a:gd name="T0" fmla="*/ 1 w 10"/>
                <a:gd name="T1" fmla="*/ 1 h 8"/>
                <a:gd name="T2" fmla="*/ 6 w 10"/>
                <a:gd name="T3" fmla="*/ 3 h 8"/>
                <a:gd name="T4" fmla="*/ 9 w 10"/>
                <a:gd name="T5" fmla="*/ 7 h 8"/>
                <a:gd name="T6" fmla="*/ 4 w 10"/>
                <a:gd name="T7" fmla="*/ 6 h 8"/>
                <a:gd name="T8" fmla="*/ 1 w 10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1" y="1"/>
                  </a:moveTo>
                  <a:cubicBezTo>
                    <a:pt x="1" y="0"/>
                    <a:pt x="4" y="1"/>
                    <a:pt x="6" y="3"/>
                  </a:cubicBezTo>
                  <a:cubicBezTo>
                    <a:pt x="8" y="4"/>
                    <a:pt x="10" y="6"/>
                    <a:pt x="9" y="7"/>
                  </a:cubicBezTo>
                  <a:cubicBezTo>
                    <a:pt x="9" y="8"/>
                    <a:pt x="6" y="7"/>
                    <a:pt x="4" y="6"/>
                  </a:cubicBezTo>
                  <a:cubicBezTo>
                    <a:pt x="2" y="4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15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950130" y="2008565"/>
              <a:ext cx="22195" cy="34145"/>
            </a:xfrm>
            <a:custGeom>
              <a:avLst/>
              <a:gdLst>
                <a:gd name="T0" fmla="*/ 1 w 4"/>
                <a:gd name="T1" fmla="*/ 0 h 11"/>
                <a:gd name="T2" fmla="*/ 4 w 4"/>
                <a:gd name="T3" fmla="*/ 5 h 11"/>
                <a:gd name="T4" fmla="*/ 3 w 4"/>
                <a:gd name="T5" fmla="*/ 11 h 11"/>
                <a:gd name="T6" fmla="*/ 0 w 4"/>
                <a:gd name="T7" fmla="*/ 6 h 11"/>
                <a:gd name="T8" fmla="*/ 1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1" y="0"/>
                  </a:moveTo>
                  <a:cubicBezTo>
                    <a:pt x="2" y="0"/>
                    <a:pt x="3" y="2"/>
                    <a:pt x="4" y="5"/>
                  </a:cubicBezTo>
                  <a:cubicBezTo>
                    <a:pt x="4" y="8"/>
                    <a:pt x="4" y="11"/>
                    <a:pt x="3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3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F15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1009316" y="1562548"/>
              <a:ext cx="29593" cy="32011"/>
            </a:xfrm>
            <a:custGeom>
              <a:avLst/>
              <a:gdLst>
                <a:gd name="T0" fmla="*/ 5 w 6"/>
                <a:gd name="T1" fmla="*/ 0 h 10"/>
                <a:gd name="T2" fmla="*/ 5 w 6"/>
                <a:gd name="T3" fmla="*/ 5 h 10"/>
                <a:gd name="T4" fmla="*/ 1 w 6"/>
                <a:gd name="T5" fmla="*/ 10 h 10"/>
                <a:gd name="T6" fmla="*/ 1 w 6"/>
                <a:gd name="T7" fmla="*/ 4 h 10"/>
                <a:gd name="T8" fmla="*/ 5 w 6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5" y="0"/>
                  </a:moveTo>
                  <a:cubicBezTo>
                    <a:pt x="6" y="0"/>
                    <a:pt x="6" y="3"/>
                    <a:pt x="5" y="5"/>
                  </a:cubicBezTo>
                  <a:cubicBezTo>
                    <a:pt x="4" y="8"/>
                    <a:pt x="2" y="10"/>
                    <a:pt x="1" y="10"/>
                  </a:cubicBezTo>
                  <a:cubicBezTo>
                    <a:pt x="0" y="9"/>
                    <a:pt x="0" y="7"/>
                    <a:pt x="1" y="4"/>
                  </a:cubicBezTo>
                  <a:cubicBezTo>
                    <a:pt x="2" y="1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F15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1338544" y="1208296"/>
              <a:ext cx="48089" cy="27743"/>
            </a:xfrm>
            <a:custGeom>
              <a:avLst/>
              <a:gdLst>
                <a:gd name="T0" fmla="*/ 8 w 9"/>
                <a:gd name="T1" fmla="*/ 1 h 9"/>
                <a:gd name="T2" fmla="*/ 5 w 9"/>
                <a:gd name="T3" fmla="*/ 6 h 9"/>
                <a:gd name="T4" fmla="*/ 0 w 9"/>
                <a:gd name="T5" fmla="*/ 8 h 9"/>
                <a:gd name="T6" fmla="*/ 3 w 9"/>
                <a:gd name="T7" fmla="*/ 3 h 9"/>
                <a:gd name="T8" fmla="*/ 8 w 9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8" y="1"/>
                  </a:moveTo>
                  <a:cubicBezTo>
                    <a:pt x="9" y="2"/>
                    <a:pt x="8" y="4"/>
                    <a:pt x="5" y="6"/>
                  </a:cubicBezTo>
                  <a:cubicBezTo>
                    <a:pt x="3" y="8"/>
                    <a:pt x="1" y="9"/>
                    <a:pt x="0" y="8"/>
                  </a:cubicBezTo>
                  <a:cubicBezTo>
                    <a:pt x="0" y="7"/>
                    <a:pt x="1" y="5"/>
                    <a:pt x="3" y="3"/>
                  </a:cubicBezTo>
                  <a:cubicBezTo>
                    <a:pt x="5" y="1"/>
                    <a:pt x="7" y="0"/>
                    <a:pt x="8" y="1"/>
                  </a:cubicBezTo>
                  <a:close/>
                </a:path>
              </a:pathLst>
            </a:custGeom>
            <a:solidFill>
              <a:srgbClr val="F15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1878625" y="2693595"/>
              <a:ext cx="517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2574071" y="2693595"/>
              <a:ext cx="480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3306509" y="2693595"/>
              <a:ext cx="517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4327484" y="2693595"/>
              <a:ext cx="480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5263377" y="2693595"/>
              <a:ext cx="480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6073498" y="2693595"/>
              <a:ext cx="517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6339839" y="1122934"/>
              <a:ext cx="44391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7098171" y="1122934"/>
              <a:ext cx="48089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7974878" y="1122934"/>
              <a:ext cx="51789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5585205" y="1122934"/>
              <a:ext cx="48089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4882361" y="1122934"/>
              <a:ext cx="44391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883582" y="1122934"/>
              <a:ext cx="51789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3265818" y="1122934"/>
              <a:ext cx="51789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2451998" y="1122934"/>
              <a:ext cx="44391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1889722" y="1122934"/>
              <a:ext cx="44391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861423" y="2693595"/>
              <a:ext cx="480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" name="Oval 43"/>
            <p:cNvSpPr>
              <a:spLocks noChangeArrowheads="1"/>
            </p:cNvSpPr>
            <p:nvPr/>
          </p:nvSpPr>
          <p:spPr bwMode="auto">
            <a:xfrm>
              <a:off x="7579065" y="2693595"/>
              <a:ext cx="517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578991" y="1522001"/>
              <a:ext cx="2667111" cy="140847"/>
            </a:xfrm>
            <a:custGeom>
              <a:avLst/>
              <a:gdLst>
                <a:gd name="T0" fmla="*/ 523 w 523"/>
                <a:gd name="T1" fmla="*/ 14 h 45"/>
                <a:gd name="T2" fmla="*/ 97 w 523"/>
                <a:gd name="T3" fmla="*/ 2 h 45"/>
                <a:gd name="T4" fmla="*/ 0 w 523"/>
                <a:gd name="T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3" h="45">
                  <a:moveTo>
                    <a:pt x="523" y="14"/>
                  </a:moveTo>
                  <a:cubicBezTo>
                    <a:pt x="415" y="10"/>
                    <a:pt x="189" y="4"/>
                    <a:pt x="97" y="2"/>
                  </a:cubicBezTo>
                  <a:cubicBezTo>
                    <a:pt x="22" y="0"/>
                    <a:pt x="10" y="12"/>
                    <a:pt x="0" y="45"/>
                  </a:cubicBez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1808340" y="2446045"/>
              <a:ext cx="36992" cy="32011"/>
            </a:xfrm>
            <a:custGeom>
              <a:avLst/>
              <a:gdLst>
                <a:gd name="T0" fmla="*/ 0 w 7"/>
                <a:gd name="T1" fmla="*/ 10 h 10"/>
                <a:gd name="T2" fmla="*/ 7 w 7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0">
                  <a:moveTo>
                    <a:pt x="0" y="10"/>
                  </a:moveTo>
                  <a:cubicBezTo>
                    <a:pt x="5" y="7"/>
                    <a:pt x="7" y="5"/>
                    <a:pt x="7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1845331" y="2456716"/>
              <a:ext cx="14797" cy="19206"/>
            </a:xfrm>
            <a:custGeom>
              <a:avLst/>
              <a:gdLst>
                <a:gd name="T0" fmla="*/ 0 w 3"/>
                <a:gd name="T1" fmla="*/ 0 h 6"/>
                <a:gd name="T2" fmla="*/ 3 w 3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cubicBezTo>
                    <a:pt x="0" y="3"/>
                    <a:pt x="0" y="6"/>
                    <a:pt x="3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2296632" y="2446045"/>
              <a:ext cx="11097" cy="32011"/>
            </a:xfrm>
            <a:custGeom>
              <a:avLst/>
              <a:gdLst>
                <a:gd name="T0" fmla="*/ 2 w 2"/>
                <a:gd name="T1" fmla="*/ 10 h 10"/>
                <a:gd name="T2" fmla="*/ 0 w 2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0">
                  <a:moveTo>
                    <a:pt x="2" y="10"/>
                  </a:moveTo>
                  <a:cubicBezTo>
                    <a:pt x="1" y="4"/>
                    <a:pt x="1" y="3"/>
                    <a:pt x="0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2803421" y="2446045"/>
              <a:ext cx="25894" cy="29877"/>
            </a:xfrm>
            <a:custGeom>
              <a:avLst/>
              <a:gdLst>
                <a:gd name="T0" fmla="*/ 0 w 5"/>
                <a:gd name="T1" fmla="*/ 9 h 9"/>
                <a:gd name="T2" fmla="*/ 4 w 5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cubicBezTo>
                    <a:pt x="3" y="7"/>
                    <a:pt x="5" y="3"/>
                    <a:pt x="4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2818217" y="2465252"/>
              <a:ext cx="18496" cy="10670"/>
            </a:xfrm>
            <a:custGeom>
              <a:avLst/>
              <a:gdLst>
                <a:gd name="T0" fmla="*/ 0 w 4"/>
                <a:gd name="T1" fmla="*/ 0 h 3"/>
                <a:gd name="T2" fmla="*/ 4 w 4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1" y="0"/>
                    <a:pt x="3" y="3"/>
                    <a:pt x="4" y="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3239924" y="2439643"/>
              <a:ext cx="40691" cy="32011"/>
            </a:xfrm>
            <a:custGeom>
              <a:avLst/>
              <a:gdLst>
                <a:gd name="T0" fmla="*/ 0 w 8"/>
                <a:gd name="T1" fmla="*/ 0 h 10"/>
                <a:gd name="T2" fmla="*/ 4 w 8"/>
                <a:gd name="T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cubicBezTo>
                    <a:pt x="7" y="1"/>
                    <a:pt x="8" y="5"/>
                    <a:pt x="4" y="1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3269517" y="2456716"/>
              <a:ext cx="33292" cy="19206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2" y="1"/>
                    <a:pt x="5" y="5"/>
                    <a:pt x="6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3739313" y="2435375"/>
              <a:ext cx="25894" cy="40547"/>
            </a:xfrm>
            <a:custGeom>
              <a:avLst/>
              <a:gdLst>
                <a:gd name="T0" fmla="*/ 2 w 5"/>
                <a:gd name="T1" fmla="*/ 13 h 13"/>
                <a:gd name="T2" fmla="*/ 0 w 5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3">
                  <a:moveTo>
                    <a:pt x="2" y="13"/>
                  </a:moveTo>
                  <a:cubicBezTo>
                    <a:pt x="5" y="8"/>
                    <a:pt x="5" y="3"/>
                    <a:pt x="0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3761509" y="2458850"/>
              <a:ext cx="29593" cy="19206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1" y="3"/>
                    <a:pt x="3" y="6"/>
                    <a:pt x="6" y="5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4223906" y="2437509"/>
              <a:ext cx="36992" cy="40547"/>
            </a:xfrm>
            <a:custGeom>
              <a:avLst/>
              <a:gdLst>
                <a:gd name="T0" fmla="*/ 0 w 7"/>
                <a:gd name="T1" fmla="*/ 13 h 13"/>
                <a:gd name="T2" fmla="*/ 6 w 7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3">
                  <a:moveTo>
                    <a:pt x="0" y="13"/>
                  </a:moveTo>
                  <a:cubicBezTo>
                    <a:pt x="5" y="10"/>
                    <a:pt x="7" y="5"/>
                    <a:pt x="6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4253499" y="2456716"/>
              <a:ext cx="22195" cy="21341"/>
            </a:xfrm>
            <a:custGeom>
              <a:avLst/>
              <a:gdLst>
                <a:gd name="T0" fmla="*/ 0 w 4"/>
                <a:gd name="T1" fmla="*/ 0 h 7"/>
                <a:gd name="T2" fmla="*/ 4 w 4"/>
                <a:gd name="T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0" y="2"/>
                    <a:pt x="2" y="6"/>
                    <a:pt x="4" y="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4719596" y="2437509"/>
              <a:ext cx="40691" cy="40547"/>
            </a:xfrm>
            <a:custGeom>
              <a:avLst/>
              <a:gdLst>
                <a:gd name="T0" fmla="*/ 0 w 8"/>
                <a:gd name="T1" fmla="*/ 0 h 13"/>
                <a:gd name="T2" fmla="*/ 5 w 8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13">
                  <a:moveTo>
                    <a:pt x="0" y="0"/>
                  </a:moveTo>
                  <a:cubicBezTo>
                    <a:pt x="7" y="0"/>
                    <a:pt x="8" y="8"/>
                    <a:pt x="5" y="1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4749190" y="2465252"/>
              <a:ext cx="25894" cy="10670"/>
            </a:xfrm>
            <a:custGeom>
              <a:avLst/>
              <a:gdLst>
                <a:gd name="T0" fmla="*/ 0 w 5"/>
                <a:gd name="T1" fmla="*/ 0 h 3"/>
                <a:gd name="T2" fmla="*/ 5 w 5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2" y="1"/>
                    <a:pt x="4" y="2"/>
                    <a:pt x="5" y="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5181994" y="2435375"/>
              <a:ext cx="25894" cy="40547"/>
            </a:xfrm>
            <a:custGeom>
              <a:avLst/>
              <a:gdLst>
                <a:gd name="T0" fmla="*/ 3 w 5"/>
                <a:gd name="T1" fmla="*/ 13 h 13"/>
                <a:gd name="T2" fmla="*/ 0 w 5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3">
                  <a:moveTo>
                    <a:pt x="3" y="13"/>
                  </a:moveTo>
                  <a:cubicBezTo>
                    <a:pt x="5" y="8"/>
                    <a:pt x="5" y="3"/>
                    <a:pt x="0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5207889" y="2463118"/>
              <a:ext cx="22195" cy="14938"/>
            </a:xfrm>
            <a:custGeom>
              <a:avLst/>
              <a:gdLst>
                <a:gd name="T0" fmla="*/ 0 w 4"/>
                <a:gd name="T1" fmla="*/ 0 h 5"/>
                <a:gd name="T2" fmla="*/ 4 w 4"/>
                <a:gd name="T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cubicBezTo>
                    <a:pt x="0" y="3"/>
                    <a:pt x="1" y="5"/>
                    <a:pt x="4" y="4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5640693" y="2437509"/>
              <a:ext cx="33292" cy="40547"/>
            </a:xfrm>
            <a:custGeom>
              <a:avLst/>
              <a:gdLst>
                <a:gd name="T0" fmla="*/ 0 w 6"/>
                <a:gd name="T1" fmla="*/ 13 h 13"/>
                <a:gd name="T2" fmla="*/ 5 w 6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3">
                  <a:moveTo>
                    <a:pt x="0" y="13"/>
                  </a:moveTo>
                  <a:cubicBezTo>
                    <a:pt x="4" y="10"/>
                    <a:pt x="6" y="5"/>
                    <a:pt x="5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5666588" y="2456716"/>
              <a:ext cx="25894" cy="21341"/>
            </a:xfrm>
            <a:custGeom>
              <a:avLst/>
              <a:gdLst>
                <a:gd name="T0" fmla="*/ 0 w 5"/>
                <a:gd name="T1" fmla="*/ 0 h 7"/>
                <a:gd name="T2" fmla="*/ 5 w 5"/>
                <a:gd name="T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1" y="2"/>
                    <a:pt x="3" y="7"/>
                    <a:pt x="5" y="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95693" y="2439643"/>
              <a:ext cx="36992" cy="38413"/>
            </a:xfrm>
            <a:custGeom>
              <a:avLst/>
              <a:gdLst>
                <a:gd name="T0" fmla="*/ 0 w 7"/>
                <a:gd name="T1" fmla="*/ 12 h 12"/>
                <a:gd name="T2" fmla="*/ 5 w 7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2">
                  <a:moveTo>
                    <a:pt x="0" y="12"/>
                  </a:moveTo>
                  <a:cubicBezTo>
                    <a:pt x="6" y="9"/>
                    <a:pt x="7" y="3"/>
                    <a:pt x="5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632074" y="2437509"/>
              <a:ext cx="29593" cy="38413"/>
            </a:xfrm>
            <a:custGeom>
              <a:avLst/>
              <a:gdLst>
                <a:gd name="T0" fmla="*/ 0 w 6"/>
                <a:gd name="T1" fmla="*/ 12 h 12"/>
                <a:gd name="T2" fmla="*/ 3 w 6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cubicBezTo>
                    <a:pt x="5" y="9"/>
                    <a:pt x="6" y="3"/>
                    <a:pt x="3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650570" y="2465252"/>
              <a:ext cx="14797" cy="10670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1" y="3"/>
                    <a:pt x="3" y="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7053781" y="2437509"/>
              <a:ext cx="44391" cy="44815"/>
            </a:xfrm>
            <a:custGeom>
              <a:avLst/>
              <a:gdLst>
                <a:gd name="T0" fmla="*/ 0 w 9"/>
                <a:gd name="T1" fmla="*/ 0 h 14"/>
                <a:gd name="T2" fmla="*/ 5 w 9"/>
                <a:gd name="T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14">
                  <a:moveTo>
                    <a:pt x="0" y="0"/>
                  </a:moveTo>
                  <a:cubicBezTo>
                    <a:pt x="6" y="1"/>
                    <a:pt x="9" y="9"/>
                    <a:pt x="5" y="14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7083374" y="2465252"/>
              <a:ext cx="25894" cy="10670"/>
            </a:xfrm>
            <a:custGeom>
              <a:avLst/>
              <a:gdLst>
                <a:gd name="T0" fmla="*/ 0 w 5"/>
                <a:gd name="T1" fmla="*/ 0 h 3"/>
                <a:gd name="T2" fmla="*/ 5 w 5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2" y="1"/>
                    <a:pt x="4" y="2"/>
                    <a:pt x="5" y="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7523577" y="2435375"/>
              <a:ext cx="25894" cy="40547"/>
            </a:xfrm>
            <a:custGeom>
              <a:avLst/>
              <a:gdLst>
                <a:gd name="T0" fmla="*/ 2 w 5"/>
                <a:gd name="T1" fmla="*/ 13 h 13"/>
                <a:gd name="T2" fmla="*/ 0 w 5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3">
                  <a:moveTo>
                    <a:pt x="2" y="13"/>
                  </a:moveTo>
                  <a:cubicBezTo>
                    <a:pt x="5" y="8"/>
                    <a:pt x="4" y="3"/>
                    <a:pt x="0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7542074" y="2458850"/>
              <a:ext cx="33292" cy="23475"/>
            </a:xfrm>
            <a:custGeom>
              <a:avLst/>
              <a:gdLst>
                <a:gd name="T0" fmla="*/ 0 w 6"/>
                <a:gd name="T1" fmla="*/ 0 h 7"/>
                <a:gd name="T2" fmla="*/ 6 w 6"/>
                <a:gd name="T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cubicBezTo>
                    <a:pt x="1" y="3"/>
                    <a:pt x="3" y="7"/>
                    <a:pt x="6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7900894" y="2437509"/>
              <a:ext cx="29593" cy="38413"/>
            </a:xfrm>
            <a:custGeom>
              <a:avLst/>
              <a:gdLst>
                <a:gd name="T0" fmla="*/ 0 w 6"/>
                <a:gd name="T1" fmla="*/ 12 h 12"/>
                <a:gd name="T2" fmla="*/ 2 w 6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cubicBezTo>
                    <a:pt x="5" y="9"/>
                    <a:pt x="6" y="3"/>
                    <a:pt x="2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7919389" y="2465252"/>
              <a:ext cx="22195" cy="12804"/>
            </a:xfrm>
            <a:custGeom>
              <a:avLst/>
              <a:gdLst>
                <a:gd name="T0" fmla="*/ 0 w 4"/>
                <a:gd name="T1" fmla="*/ 0 h 4"/>
                <a:gd name="T2" fmla="*/ 4 w 4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0" y="0"/>
                    <a:pt x="2" y="4"/>
                    <a:pt x="4" y="4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6121587" y="2465252"/>
              <a:ext cx="11097" cy="12804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0" y="2"/>
                    <a:pt x="1" y="4"/>
                    <a:pt x="2" y="4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2304031" y="2443911"/>
              <a:ext cx="14797" cy="14938"/>
            </a:xfrm>
            <a:custGeom>
              <a:avLst/>
              <a:gdLst>
                <a:gd name="T0" fmla="*/ 0 w 3"/>
                <a:gd name="T1" fmla="*/ 5 h 5"/>
                <a:gd name="T2" fmla="*/ 3 w 3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0" y="3"/>
                    <a:pt x="1" y="1"/>
                    <a:pt x="3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1808340" y="1353411"/>
              <a:ext cx="29593" cy="29877"/>
            </a:xfrm>
            <a:custGeom>
              <a:avLst/>
              <a:gdLst>
                <a:gd name="T0" fmla="*/ 0 w 6"/>
                <a:gd name="T1" fmla="*/ 0 h 10"/>
                <a:gd name="T2" fmla="*/ 6 w 6"/>
                <a:gd name="T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4" y="3"/>
                    <a:pt x="6" y="6"/>
                    <a:pt x="6" y="1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1837934" y="1355545"/>
              <a:ext cx="14797" cy="19206"/>
            </a:xfrm>
            <a:custGeom>
              <a:avLst/>
              <a:gdLst>
                <a:gd name="T0" fmla="*/ 0 w 3"/>
                <a:gd name="T1" fmla="*/ 6 h 6"/>
                <a:gd name="T2" fmla="*/ 3 w 3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cubicBezTo>
                    <a:pt x="0" y="3"/>
                    <a:pt x="1" y="0"/>
                    <a:pt x="3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2285535" y="1353411"/>
              <a:ext cx="22195" cy="36279"/>
            </a:xfrm>
            <a:custGeom>
              <a:avLst/>
              <a:gdLst>
                <a:gd name="T0" fmla="*/ 4 w 4"/>
                <a:gd name="T1" fmla="*/ 0 h 12"/>
                <a:gd name="T2" fmla="*/ 0 w 4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12">
                  <a:moveTo>
                    <a:pt x="4" y="0"/>
                  </a:moveTo>
                  <a:cubicBezTo>
                    <a:pt x="3" y="6"/>
                    <a:pt x="2" y="9"/>
                    <a:pt x="0" y="12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2803421" y="1355545"/>
              <a:ext cx="25894" cy="38413"/>
            </a:xfrm>
            <a:custGeom>
              <a:avLst/>
              <a:gdLst>
                <a:gd name="T0" fmla="*/ 0 w 5"/>
                <a:gd name="T1" fmla="*/ 0 h 12"/>
                <a:gd name="T2" fmla="*/ 2 w 5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2">
                  <a:moveTo>
                    <a:pt x="0" y="0"/>
                  </a:moveTo>
                  <a:cubicBezTo>
                    <a:pt x="5" y="3"/>
                    <a:pt x="5" y="9"/>
                    <a:pt x="2" y="12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2818217" y="1355545"/>
              <a:ext cx="18496" cy="8536"/>
            </a:xfrm>
            <a:custGeom>
              <a:avLst/>
              <a:gdLst>
                <a:gd name="T0" fmla="*/ 0 w 4"/>
                <a:gd name="T1" fmla="*/ 3 h 3"/>
                <a:gd name="T2" fmla="*/ 4 w 4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1" y="3"/>
                    <a:pt x="3" y="0"/>
                    <a:pt x="4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3347200" y="1355545"/>
              <a:ext cx="40691" cy="38413"/>
            </a:xfrm>
            <a:custGeom>
              <a:avLst/>
              <a:gdLst>
                <a:gd name="T0" fmla="*/ 0 w 8"/>
                <a:gd name="T1" fmla="*/ 12 h 12"/>
                <a:gd name="T2" fmla="*/ 4 w 8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12">
                  <a:moveTo>
                    <a:pt x="0" y="12"/>
                  </a:moveTo>
                  <a:cubicBezTo>
                    <a:pt x="7" y="11"/>
                    <a:pt x="8" y="6"/>
                    <a:pt x="4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3376794" y="1353411"/>
              <a:ext cx="33292" cy="17072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cubicBezTo>
                    <a:pt x="2" y="5"/>
                    <a:pt x="5" y="1"/>
                    <a:pt x="6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3794801" y="1355545"/>
              <a:ext cx="22195" cy="40547"/>
            </a:xfrm>
            <a:custGeom>
              <a:avLst/>
              <a:gdLst>
                <a:gd name="T0" fmla="*/ 2 w 4"/>
                <a:gd name="T1" fmla="*/ 0 h 13"/>
                <a:gd name="T2" fmla="*/ 0 w 4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13">
                  <a:moveTo>
                    <a:pt x="2" y="0"/>
                  </a:moveTo>
                  <a:cubicBezTo>
                    <a:pt x="4" y="4"/>
                    <a:pt x="4" y="9"/>
                    <a:pt x="0" y="1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3813297" y="1349143"/>
              <a:ext cx="29593" cy="1920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cubicBezTo>
                    <a:pt x="0" y="3"/>
                    <a:pt x="3" y="0"/>
                    <a:pt x="6" y="1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4360776" y="1353411"/>
              <a:ext cx="36992" cy="40547"/>
            </a:xfrm>
            <a:custGeom>
              <a:avLst/>
              <a:gdLst>
                <a:gd name="T0" fmla="*/ 0 w 7"/>
                <a:gd name="T1" fmla="*/ 0 h 13"/>
                <a:gd name="T2" fmla="*/ 6 w 7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3">
                  <a:moveTo>
                    <a:pt x="0" y="0"/>
                  </a:moveTo>
                  <a:cubicBezTo>
                    <a:pt x="5" y="3"/>
                    <a:pt x="7" y="8"/>
                    <a:pt x="6" y="1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4394068" y="1353411"/>
              <a:ext cx="18496" cy="21341"/>
            </a:xfrm>
            <a:custGeom>
              <a:avLst/>
              <a:gdLst>
                <a:gd name="T0" fmla="*/ 0 w 4"/>
                <a:gd name="T1" fmla="*/ 7 h 7"/>
                <a:gd name="T2" fmla="*/ 4 w 4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0" y="4"/>
                    <a:pt x="2" y="1"/>
                    <a:pt x="4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4919352" y="1355545"/>
              <a:ext cx="22195" cy="40547"/>
            </a:xfrm>
            <a:custGeom>
              <a:avLst/>
              <a:gdLst>
                <a:gd name="T0" fmla="*/ 3 w 5"/>
                <a:gd name="T1" fmla="*/ 0 h 13"/>
                <a:gd name="T2" fmla="*/ 0 w 5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3">
                  <a:moveTo>
                    <a:pt x="3" y="0"/>
                  </a:moveTo>
                  <a:cubicBezTo>
                    <a:pt x="5" y="4"/>
                    <a:pt x="5" y="9"/>
                    <a:pt x="0" y="1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4941548" y="1353411"/>
              <a:ext cx="22195" cy="14938"/>
            </a:xfrm>
            <a:custGeom>
              <a:avLst/>
              <a:gdLst>
                <a:gd name="T0" fmla="*/ 0 w 4"/>
                <a:gd name="T1" fmla="*/ 5 h 5"/>
                <a:gd name="T2" fmla="*/ 4 w 4"/>
                <a:gd name="T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cubicBezTo>
                    <a:pt x="0" y="2"/>
                    <a:pt x="1" y="0"/>
                    <a:pt x="4" y="1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5315165" y="1355545"/>
              <a:ext cx="25894" cy="38413"/>
            </a:xfrm>
            <a:custGeom>
              <a:avLst/>
              <a:gdLst>
                <a:gd name="T0" fmla="*/ 0 w 5"/>
                <a:gd name="T1" fmla="*/ 0 h 12"/>
                <a:gd name="T2" fmla="*/ 1 w 5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2">
                  <a:moveTo>
                    <a:pt x="0" y="0"/>
                  </a:moveTo>
                  <a:cubicBezTo>
                    <a:pt x="5" y="3"/>
                    <a:pt x="4" y="9"/>
                    <a:pt x="1" y="12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5337360" y="1353411"/>
              <a:ext cx="22195" cy="10670"/>
            </a:xfrm>
            <a:custGeom>
              <a:avLst/>
              <a:gdLst>
                <a:gd name="T0" fmla="*/ 0 w 5"/>
                <a:gd name="T1" fmla="*/ 4 h 4"/>
                <a:gd name="T2" fmla="*/ 5 w 5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4">
                  <a:moveTo>
                    <a:pt x="0" y="4"/>
                  </a:moveTo>
                  <a:cubicBezTo>
                    <a:pt x="0" y="4"/>
                    <a:pt x="4" y="0"/>
                    <a:pt x="5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5640693" y="1353411"/>
              <a:ext cx="33292" cy="40547"/>
            </a:xfrm>
            <a:custGeom>
              <a:avLst/>
              <a:gdLst>
                <a:gd name="T0" fmla="*/ 0 w 6"/>
                <a:gd name="T1" fmla="*/ 0 h 13"/>
                <a:gd name="T2" fmla="*/ 5 w 6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3">
                  <a:moveTo>
                    <a:pt x="0" y="0"/>
                  </a:moveTo>
                  <a:cubicBezTo>
                    <a:pt x="4" y="3"/>
                    <a:pt x="6" y="8"/>
                    <a:pt x="5" y="1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5666588" y="1353411"/>
              <a:ext cx="25894" cy="21341"/>
            </a:xfrm>
            <a:custGeom>
              <a:avLst/>
              <a:gdLst>
                <a:gd name="T0" fmla="*/ 0 w 5"/>
                <a:gd name="T1" fmla="*/ 7 h 7"/>
                <a:gd name="T2" fmla="*/ 5 w 5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cubicBezTo>
                    <a:pt x="1" y="4"/>
                    <a:pt x="3" y="0"/>
                    <a:pt x="5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6095693" y="1353411"/>
              <a:ext cx="36992" cy="36279"/>
            </a:xfrm>
            <a:custGeom>
              <a:avLst/>
              <a:gdLst>
                <a:gd name="T0" fmla="*/ 0 w 7"/>
                <a:gd name="T1" fmla="*/ 0 h 12"/>
                <a:gd name="T2" fmla="*/ 5 w 7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2">
                  <a:moveTo>
                    <a:pt x="0" y="0"/>
                  </a:moveTo>
                  <a:cubicBezTo>
                    <a:pt x="6" y="2"/>
                    <a:pt x="7" y="9"/>
                    <a:pt x="5" y="12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6632074" y="1355545"/>
              <a:ext cx="29593" cy="34145"/>
            </a:xfrm>
            <a:custGeom>
              <a:avLst/>
              <a:gdLst>
                <a:gd name="T0" fmla="*/ 0 w 6"/>
                <a:gd name="T1" fmla="*/ 0 h 11"/>
                <a:gd name="T2" fmla="*/ 3 w 6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1">
                  <a:moveTo>
                    <a:pt x="0" y="0"/>
                  </a:moveTo>
                  <a:cubicBezTo>
                    <a:pt x="5" y="3"/>
                    <a:pt x="6" y="8"/>
                    <a:pt x="3" y="11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6650570" y="1353411"/>
              <a:ext cx="14797" cy="10670"/>
            </a:xfrm>
            <a:custGeom>
              <a:avLst/>
              <a:gdLst>
                <a:gd name="T0" fmla="*/ 0 w 3"/>
                <a:gd name="T1" fmla="*/ 4 h 4"/>
                <a:gd name="T2" fmla="*/ 3 w 3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4"/>
                    <a:pt x="1" y="0"/>
                    <a:pt x="3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7149960" y="1349143"/>
              <a:ext cx="29593" cy="40547"/>
            </a:xfrm>
            <a:custGeom>
              <a:avLst/>
              <a:gdLst>
                <a:gd name="T0" fmla="*/ 0 w 6"/>
                <a:gd name="T1" fmla="*/ 13 h 13"/>
                <a:gd name="T2" fmla="*/ 0 w 6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3">
                  <a:moveTo>
                    <a:pt x="0" y="13"/>
                  </a:moveTo>
                  <a:cubicBezTo>
                    <a:pt x="6" y="13"/>
                    <a:pt x="4" y="5"/>
                    <a:pt x="0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7157358" y="1355545"/>
              <a:ext cx="22195" cy="8536"/>
            </a:xfrm>
            <a:custGeom>
              <a:avLst/>
              <a:gdLst>
                <a:gd name="T0" fmla="*/ 0 w 5"/>
                <a:gd name="T1" fmla="*/ 3 h 3"/>
                <a:gd name="T2" fmla="*/ 5 w 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cubicBezTo>
                    <a:pt x="2" y="2"/>
                    <a:pt x="4" y="1"/>
                    <a:pt x="5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7604959" y="1355545"/>
              <a:ext cx="25894" cy="40547"/>
            </a:xfrm>
            <a:custGeom>
              <a:avLst/>
              <a:gdLst>
                <a:gd name="T0" fmla="*/ 2 w 5"/>
                <a:gd name="T1" fmla="*/ 0 h 13"/>
                <a:gd name="T2" fmla="*/ 0 w 5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3">
                  <a:moveTo>
                    <a:pt x="2" y="0"/>
                  </a:moveTo>
                  <a:cubicBezTo>
                    <a:pt x="5" y="4"/>
                    <a:pt x="5" y="9"/>
                    <a:pt x="0" y="1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7630853" y="1349143"/>
              <a:ext cx="25894" cy="21341"/>
            </a:xfrm>
            <a:custGeom>
              <a:avLst/>
              <a:gdLst>
                <a:gd name="T0" fmla="*/ 0 w 5"/>
                <a:gd name="T1" fmla="*/ 7 h 7"/>
                <a:gd name="T2" fmla="*/ 5 w 5"/>
                <a:gd name="T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cubicBezTo>
                    <a:pt x="0" y="4"/>
                    <a:pt x="3" y="0"/>
                    <a:pt x="5" y="1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6121587" y="1349143"/>
              <a:ext cx="11097" cy="14938"/>
            </a:xfrm>
            <a:custGeom>
              <a:avLst/>
              <a:gdLst>
                <a:gd name="T0" fmla="*/ 0 w 2"/>
                <a:gd name="T1" fmla="*/ 5 h 5"/>
                <a:gd name="T2" fmla="*/ 2 w 2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0" y="3"/>
                    <a:pt x="1" y="1"/>
                    <a:pt x="2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2296632" y="1376886"/>
              <a:ext cx="14797" cy="12804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0" y="2"/>
                    <a:pt x="1" y="4"/>
                    <a:pt x="3" y="4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2200453" y="1103727"/>
              <a:ext cx="3699" cy="51217"/>
            </a:xfrm>
            <a:custGeom>
              <a:avLst/>
              <a:gdLst>
                <a:gd name="T0" fmla="*/ 0 h 16"/>
                <a:gd name="T1" fmla="*/ 16 h 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6">
                  <a:moveTo>
                    <a:pt x="0" y="0"/>
                  </a:moveTo>
                  <a:cubicBezTo>
                    <a:pt x="0" y="6"/>
                    <a:pt x="0" y="11"/>
                    <a:pt x="0" y="1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2200453" y="1133604"/>
              <a:ext cx="25894" cy="23475"/>
            </a:xfrm>
            <a:custGeom>
              <a:avLst/>
              <a:gdLst>
                <a:gd name="T0" fmla="*/ 0 w 5"/>
                <a:gd name="T1" fmla="*/ 0 h 8"/>
                <a:gd name="T2" fmla="*/ 5 w 5"/>
                <a:gd name="T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cubicBezTo>
                    <a:pt x="1" y="3"/>
                    <a:pt x="3" y="6"/>
                    <a:pt x="5" y="8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2829315" y="1103727"/>
              <a:ext cx="7398" cy="53351"/>
            </a:xfrm>
            <a:custGeom>
              <a:avLst/>
              <a:gdLst>
                <a:gd name="T0" fmla="*/ 0 w 2"/>
                <a:gd name="T1" fmla="*/ 17 h 17"/>
                <a:gd name="T2" fmla="*/ 1 w 2"/>
                <a:gd name="T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7">
                  <a:moveTo>
                    <a:pt x="0" y="17"/>
                  </a:moveTo>
                  <a:cubicBezTo>
                    <a:pt x="0" y="11"/>
                    <a:pt x="2" y="6"/>
                    <a:pt x="1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2829315" y="1103727"/>
              <a:ext cx="33292" cy="23475"/>
            </a:xfrm>
            <a:custGeom>
              <a:avLst/>
              <a:gdLst>
                <a:gd name="T0" fmla="*/ 1 w 7"/>
                <a:gd name="T1" fmla="*/ 6 h 7"/>
                <a:gd name="T2" fmla="*/ 1 w 7"/>
                <a:gd name="T3" fmla="*/ 7 h 7"/>
                <a:gd name="T4" fmla="*/ 7 w 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1" y="6"/>
                  </a:moveTo>
                  <a:cubicBezTo>
                    <a:pt x="0" y="7"/>
                    <a:pt x="0" y="7"/>
                    <a:pt x="1" y="7"/>
                  </a:cubicBezTo>
                  <a:cubicBezTo>
                    <a:pt x="3" y="4"/>
                    <a:pt x="4" y="1"/>
                    <a:pt x="7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3484070" y="1103727"/>
              <a:ext cx="14797" cy="53351"/>
            </a:xfrm>
            <a:custGeom>
              <a:avLst/>
              <a:gdLst>
                <a:gd name="T0" fmla="*/ 0 w 3"/>
                <a:gd name="T1" fmla="*/ 0 h 17"/>
                <a:gd name="T2" fmla="*/ 3 w 3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7">
                  <a:moveTo>
                    <a:pt x="0" y="0"/>
                  </a:moveTo>
                  <a:cubicBezTo>
                    <a:pt x="2" y="6"/>
                    <a:pt x="1" y="12"/>
                    <a:pt x="3" y="1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3476672" y="1135738"/>
              <a:ext cx="14797" cy="21341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3"/>
                    <a:pt x="1" y="5"/>
                    <a:pt x="0" y="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4434760" y="1103727"/>
              <a:ext cx="7398" cy="53351"/>
            </a:xfrm>
            <a:custGeom>
              <a:avLst/>
              <a:gdLst>
                <a:gd name="T0" fmla="*/ 0 w 2"/>
                <a:gd name="T1" fmla="*/ 0 h 17"/>
                <a:gd name="T2" fmla="*/ 1 w 2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7">
                  <a:moveTo>
                    <a:pt x="0" y="0"/>
                  </a:moveTo>
                  <a:cubicBezTo>
                    <a:pt x="1" y="4"/>
                    <a:pt x="2" y="13"/>
                    <a:pt x="1" y="1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4442158" y="1140006"/>
              <a:ext cx="18496" cy="17072"/>
            </a:xfrm>
            <a:custGeom>
              <a:avLst/>
              <a:gdLst>
                <a:gd name="T0" fmla="*/ 0 w 3"/>
                <a:gd name="T1" fmla="*/ 0 h 6"/>
                <a:gd name="T2" fmla="*/ 3 w 3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cubicBezTo>
                    <a:pt x="1" y="3"/>
                    <a:pt x="1" y="5"/>
                    <a:pt x="3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5163499" y="1107995"/>
              <a:ext cx="25894" cy="49083"/>
            </a:xfrm>
            <a:custGeom>
              <a:avLst/>
              <a:gdLst>
                <a:gd name="T0" fmla="*/ 0 w 5"/>
                <a:gd name="T1" fmla="*/ 16 h 16"/>
                <a:gd name="T2" fmla="*/ 3 w 5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6">
                  <a:moveTo>
                    <a:pt x="0" y="16"/>
                  </a:moveTo>
                  <a:cubicBezTo>
                    <a:pt x="5" y="11"/>
                    <a:pt x="4" y="5"/>
                    <a:pt x="3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5178295" y="1142140"/>
              <a:ext cx="14797" cy="19206"/>
            </a:xfrm>
            <a:custGeom>
              <a:avLst/>
              <a:gdLst>
                <a:gd name="T0" fmla="*/ 1 w 3"/>
                <a:gd name="T1" fmla="*/ 0 h 6"/>
                <a:gd name="T2" fmla="*/ 3 w 3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cubicBezTo>
                    <a:pt x="0" y="2"/>
                    <a:pt x="1" y="5"/>
                    <a:pt x="3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5936627" y="1103727"/>
              <a:ext cx="11097" cy="53351"/>
            </a:xfrm>
            <a:custGeom>
              <a:avLst/>
              <a:gdLst>
                <a:gd name="T0" fmla="*/ 0 w 2"/>
                <a:gd name="T1" fmla="*/ 17 h 17"/>
                <a:gd name="T2" fmla="*/ 0 w 2"/>
                <a:gd name="T3" fmla="*/ 0 h 17"/>
                <a:gd name="T4" fmla="*/ 0 w 2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7">
                  <a:moveTo>
                    <a:pt x="0" y="17"/>
                  </a:moveTo>
                  <a:cubicBezTo>
                    <a:pt x="0" y="11"/>
                    <a:pt x="2" y="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5944026" y="1103727"/>
              <a:ext cx="14797" cy="17072"/>
            </a:xfrm>
            <a:custGeom>
              <a:avLst/>
              <a:gdLst>
                <a:gd name="T0" fmla="*/ 0 w 3"/>
                <a:gd name="T1" fmla="*/ 5 h 5"/>
                <a:gd name="T2" fmla="*/ 3 w 3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1" y="4"/>
                    <a:pt x="1" y="1"/>
                    <a:pt x="3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6698659" y="1103727"/>
              <a:ext cx="7398" cy="53351"/>
            </a:xfrm>
            <a:custGeom>
              <a:avLst/>
              <a:gdLst>
                <a:gd name="T0" fmla="*/ 0 w 2"/>
                <a:gd name="T1" fmla="*/ 0 h 17"/>
                <a:gd name="T2" fmla="*/ 1 w 2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7">
                  <a:moveTo>
                    <a:pt x="0" y="0"/>
                  </a:moveTo>
                  <a:cubicBezTo>
                    <a:pt x="1" y="5"/>
                    <a:pt x="2" y="13"/>
                    <a:pt x="1" y="1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6706057" y="1140006"/>
              <a:ext cx="22195" cy="17072"/>
            </a:xfrm>
            <a:custGeom>
              <a:avLst/>
              <a:gdLst>
                <a:gd name="T0" fmla="*/ 0 w 4"/>
                <a:gd name="T1" fmla="*/ 0 h 6"/>
                <a:gd name="T2" fmla="*/ 4 w 4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0" y="3"/>
                    <a:pt x="2" y="5"/>
                    <a:pt x="4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7486585" y="1103727"/>
              <a:ext cx="11097" cy="53351"/>
            </a:xfrm>
            <a:custGeom>
              <a:avLst/>
              <a:gdLst>
                <a:gd name="T0" fmla="*/ 0 w 2"/>
                <a:gd name="T1" fmla="*/ 0 h 17"/>
                <a:gd name="T2" fmla="*/ 2 w 2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7">
                  <a:moveTo>
                    <a:pt x="0" y="0"/>
                  </a:moveTo>
                  <a:cubicBezTo>
                    <a:pt x="0" y="6"/>
                    <a:pt x="2" y="12"/>
                    <a:pt x="2" y="1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7497683" y="1140006"/>
              <a:ext cx="25894" cy="21341"/>
            </a:xfrm>
            <a:custGeom>
              <a:avLst/>
              <a:gdLst>
                <a:gd name="T0" fmla="*/ 0 w 5"/>
                <a:gd name="T1" fmla="*/ 0 h 7"/>
                <a:gd name="T2" fmla="*/ 5 w 5"/>
                <a:gd name="T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1" y="3"/>
                    <a:pt x="1" y="5"/>
                    <a:pt x="5" y="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7493984" y="1103727"/>
              <a:ext cx="18496" cy="19206"/>
            </a:xfrm>
            <a:custGeom>
              <a:avLst/>
              <a:gdLst>
                <a:gd name="T0" fmla="*/ 0 w 4"/>
                <a:gd name="T1" fmla="*/ 6 h 6"/>
                <a:gd name="T2" fmla="*/ 4 w 4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6">
                  <a:moveTo>
                    <a:pt x="0" y="6"/>
                  </a:moveTo>
                  <a:cubicBezTo>
                    <a:pt x="0" y="4"/>
                    <a:pt x="1" y="1"/>
                    <a:pt x="4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3842890" y="2672255"/>
              <a:ext cx="3699" cy="51217"/>
            </a:xfrm>
            <a:custGeom>
              <a:avLst/>
              <a:gdLst>
                <a:gd name="T0" fmla="*/ 0 h 16"/>
                <a:gd name="T1" fmla="*/ 16 h 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6">
                  <a:moveTo>
                    <a:pt x="0" y="0"/>
                  </a:moveTo>
                  <a:cubicBezTo>
                    <a:pt x="0" y="6"/>
                    <a:pt x="0" y="11"/>
                    <a:pt x="0" y="1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3842890" y="2699997"/>
              <a:ext cx="25894" cy="25609"/>
            </a:xfrm>
            <a:custGeom>
              <a:avLst/>
              <a:gdLst>
                <a:gd name="T0" fmla="*/ 0 w 5"/>
                <a:gd name="T1" fmla="*/ 0 h 8"/>
                <a:gd name="T2" fmla="*/ 5 w 5"/>
                <a:gd name="T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cubicBezTo>
                    <a:pt x="1" y="3"/>
                    <a:pt x="2" y="6"/>
                    <a:pt x="5" y="8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2148665" y="2672255"/>
              <a:ext cx="11097" cy="51217"/>
            </a:xfrm>
            <a:custGeom>
              <a:avLst/>
              <a:gdLst>
                <a:gd name="T0" fmla="*/ 0 w 2"/>
                <a:gd name="T1" fmla="*/ 16 h 16"/>
                <a:gd name="T2" fmla="*/ 1 w 2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6">
                  <a:moveTo>
                    <a:pt x="0" y="16"/>
                  </a:moveTo>
                  <a:cubicBezTo>
                    <a:pt x="0" y="10"/>
                    <a:pt x="2" y="5"/>
                    <a:pt x="1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2156063" y="2672255"/>
              <a:ext cx="29593" cy="21341"/>
            </a:xfrm>
            <a:custGeom>
              <a:avLst/>
              <a:gdLst>
                <a:gd name="T0" fmla="*/ 0 w 6"/>
                <a:gd name="T1" fmla="*/ 5 h 7"/>
                <a:gd name="T2" fmla="*/ 0 w 6"/>
                <a:gd name="T3" fmla="*/ 7 h 7"/>
                <a:gd name="T4" fmla="*/ 6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6"/>
                    <a:pt x="0" y="7"/>
                    <a:pt x="0" y="7"/>
                  </a:cubicBezTo>
                  <a:cubicBezTo>
                    <a:pt x="2" y="4"/>
                    <a:pt x="3" y="1"/>
                    <a:pt x="6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2995778" y="2670121"/>
              <a:ext cx="14797" cy="55485"/>
            </a:xfrm>
            <a:custGeom>
              <a:avLst/>
              <a:gdLst>
                <a:gd name="T0" fmla="*/ 0 w 3"/>
                <a:gd name="T1" fmla="*/ 0 h 18"/>
                <a:gd name="T2" fmla="*/ 3 w 3"/>
                <a:gd name="T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8">
                  <a:moveTo>
                    <a:pt x="0" y="0"/>
                  </a:moveTo>
                  <a:cubicBezTo>
                    <a:pt x="2" y="6"/>
                    <a:pt x="1" y="12"/>
                    <a:pt x="3" y="18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2984680" y="2699997"/>
              <a:ext cx="14797" cy="25609"/>
            </a:xfrm>
            <a:custGeom>
              <a:avLst/>
              <a:gdLst>
                <a:gd name="T0" fmla="*/ 3 w 3"/>
                <a:gd name="T1" fmla="*/ 0 h 8"/>
                <a:gd name="T2" fmla="*/ 0 w 3"/>
                <a:gd name="T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3"/>
                    <a:pt x="1" y="5"/>
                    <a:pt x="0" y="8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4826874" y="2672255"/>
              <a:ext cx="14797" cy="53351"/>
            </a:xfrm>
            <a:custGeom>
              <a:avLst/>
              <a:gdLst>
                <a:gd name="T0" fmla="*/ 0 w 3"/>
                <a:gd name="T1" fmla="*/ 0 h 17"/>
                <a:gd name="T2" fmla="*/ 1 w 3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7">
                  <a:moveTo>
                    <a:pt x="0" y="0"/>
                  </a:moveTo>
                  <a:cubicBezTo>
                    <a:pt x="2" y="4"/>
                    <a:pt x="3" y="13"/>
                    <a:pt x="1" y="1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4837970" y="2710668"/>
              <a:ext cx="14797" cy="14938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1" y="2"/>
                    <a:pt x="1" y="4"/>
                    <a:pt x="3" y="5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5722075" y="2672255"/>
              <a:ext cx="22195" cy="51217"/>
            </a:xfrm>
            <a:custGeom>
              <a:avLst/>
              <a:gdLst>
                <a:gd name="T0" fmla="*/ 0 w 4"/>
                <a:gd name="T1" fmla="*/ 16 h 16"/>
                <a:gd name="T2" fmla="*/ 2 w 4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16">
                  <a:moveTo>
                    <a:pt x="0" y="16"/>
                  </a:moveTo>
                  <a:cubicBezTo>
                    <a:pt x="4" y="11"/>
                    <a:pt x="3" y="6"/>
                    <a:pt x="2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5736872" y="2706400"/>
              <a:ext cx="11097" cy="19206"/>
            </a:xfrm>
            <a:custGeom>
              <a:avLst/>
              <a:gdLst>
                <a:gd name="T0" fmla="*/ 0 w 2"/>
                <a:gd name="T1" fmla="*/ 0 h 6"/>
                <a:gd name="T2" fmla="*/ 2 w 2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cubicBezTo>
                    <a:pt x="0" y="2"/>
                    <a:pt x="0" y="5"/>
                    <a:pt x="2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6450815" y="2665853"/>
              <a:ext cx="11097" cy="57619"/>
            </a:xfrm>
            <a:custGeom>
              <a:avLst/>
              <a:gdLst>
                <a:gd name="T0" fmla="*/ 1 w 2"/>
                <a:gd name="T1" fmla="*/ 18 h 18"/>
                <a:gd name="T2" fmla="*/ 1 w 2"/>
                <a:gd name="T3" fmla="*/ 1 h 18"/>
                <a:gd name="T4" fmla="*/ 0 w 2"/>
                <a:gd name="T5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8">
                  <a:moveTo>
                    <a:pt x="1" y="18"/>
                  </a:moveTo>
                  <a:cubicBezTo>
                    <a:pt x="1" y="12"/>
                    <a:pt x="2" y="7"/>
                    <a:pt x="1" y="1"/>
                  </a:cubicBezTo>
                  <a:cubicBezTo>
                    <a:pt x="0" y="0"/>
                    <a:pt x="0" y="1"/>
                    <a:pt x="0" y="1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6461911" y="2670121"/>
              <a:ext cx="14797" cy="14938"/>
            </a:xfrm>
            <a:custGeom>
              <a:avLst/>
              <a:gdLst>
                <a:gd name="T0" fmla="*/ 0 w 3"/>
                <a:gd name="T1" fmla="*/ 5 h 5"/>
                <a:gd name="T2" fmla="*/ 3 w 3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0" y="4"/>
                    <a:pt x="1" y="1"/>
                    <a:pt x="3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7967478" y="2672255"/>
              <a:ext cx="7398" cy="53351"/>
            </a:xfrm>
            <a:custGeom>
              <a:avLst/>
              <a:gdLst>
                <a:gd name="T0" fmla="*/ 0 w 2"/>
                <a:gd name="T1" fmla="*/ 0 h 17"/>
                <a:gd name="T2" fmla="*/ 1 w 2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7">
                  <a:moveTo>
                    <a:pt x="0" y="0"/>
                  </a:moveTo>
                  <a:cubicBezTo>
                    <a:pt x="1" y="5"/>
                    <a:pt x="2" y="12"/>
                    <a:pt x="1" y="1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7974878" y="2706400"/>
              <a:ext cx="18496" cy="19206"/>
            </a:xfrm>
            <a:custGeom>
              <a:avLst/>
              <a:gdLst>
                <a:gd name="T0" fmla="*/ 0 w 3"/>
                <a:gd name="T1" fmla="*/ 0 h 6"/>
                <a:gd name="T2" fmla="*/ 3 w 3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cubicBezTo>
                    <a:pt x="0" y="3"/>
                    <a:pt x="2" y="4"/>
                    <a:pt x="3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7179553" y="2672255"/>
              <a:ext cx="11097" cy="53351"/>
            </a:xfrm>
            <a:custGeom>
              <a:avLst/>
              <a:gdLst>
                <a:gd name="T0" fmla="*/ 0 w 2"/>
                <a:gd name="T1" fmla="*/ 0 h 17"/>
                <a:gd name="T2" fmla="*/ 1 w 2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7">
                  <a:moveTo>
                    <a:pt x="0" y="0"/>
                  </a:moveTo>
                  <a:cubicBezTo>
                    <a:pt x="0" y="5"/>
                    <a:pt x="2" y="11"/>
                    <a:pt x="1" y="1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7186952" y="2704265"/>
              <a:ext cx="25894" cy="21341"/>
            </a:xfrm>
            <a:custGeom>
              <a:avLst/>
              <a:gdLst>
                <a:gd name="T0" fmla="*/ 0 w 5"/>
                <a:gd name="T1" fmla="*/ 0 h 7"/>
                <a:gd name="T2" fmla="*/ 5 w 5"/>
                <a:gd name="T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1" y="3"/>
                    <a:pt x="2" y="6"/>
                    <a:pt x="5" y="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7179553" y="2672255"/>
              <a:ext cx="22195" cy="19206"/>
            </a:xfrm>
            <a:custGeom>
              <a:avLst/>
              <a:gdLst>
                <a:gd name="T0" fmla="*/ 1 w 4"/>
                <a:gd name="T1" fmla="*/ 6 h 6"/>
                <a:gd name="T2" fmla="*/ 4 w 4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cubicBezTo>
                    <a:pt x="0" y="3"/>
                    <a:pt x="1" y="1"/>
                    <a:pt x="4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1675169" y="2518603"/>
              <a:ext cx="3144305" cy="119507"/>
            </a:xfrm>
            <a:custGeom>
              <a:avLst/>
              <a:gdLst>
                <a:gd name="T0" fmla="*/ 0 w 617"/>
                <a:gd name="T1" fmla="*/ 37 h 38"/>
                <a:gd name="T2" fmla="*/ 21 w 617"/>
                <a:gd name="T3" fmla="*/ 36 h 38"/>
                <a:gd name="T4" fmla="*/ 41 w 617"/>
                <a:gd name="T5" fmla="*/ 22 h 38"/>
                <a:gd name="T6" fmla="*/ 88 w 617"/>
                <a:gd name="T7" fmla="*/ 33 h 38"/>
                <a:gd name="T8" fmla="*/ 126 w 617"/>
                <a:gd name="T9" fmla="*/ 25 h 38"/>
                <a:gd name="T10" fmla="*/ 145 w 617"/>
                <a:gd name="T11" fmla="*/ 22 h 38"/>
                <a:gd name="T12" fmla="*/ 155 w 617"/>
                <a:gd name="T13" fmla="*/ 30 h 38"/>
                <a:gd name="T14" fmla="*/ 185 w 617"/>
                <a:gd name="T15" fmla="*/ 13 h 38"/>
                <a:gd name="T16" fmla="*/ 236 w 617"/>
                <a:gd name="T17" fmla="*/ 21 h 38"/>
                <a:gd name="T18" fmla="*/ 277 w 617"/>
                <a:gd name="T19" fmla="*/ 8 h 38"/>
                <a:gd name="T20" fmla="*/ 329 w 617"/>
                <a:gd name="T21" fmla="*/ 17 h 38"/>
                <a:gd name="T22" fmla="*/ 361 w 617"/>
                <a:gd name="T23" fmla="*/ 7 h 38"/>
                <a:gd name="T24" fmla="*/ 411 w 617"/>
                <a:gd name="T25" fmla="*/ 23 h 38"/>
                <a:gd name="T26" fmla="*/ 457 w 617"/>
                <a:gd name="T27" fmla="*/ 11 h 38"/>
                <a:gd name="T28" fmla="*/ 500 w 617"/>
                <a:gd name="T29" fmla="*/ 22 h 38"/>
                <a:gd name="T30" fmla="*/ 527 w 617"/>
                <a:gd name="T31" fmla="*/ 10 h 38"/>
                <a:gd name="T32" fmla="*/ 563 w 617"/>
                <a:gd name="T33" fmla="*/ 9 h 38"/>
                <a:gd name="T34" fmla="*/ 580 w 617"/>
                <a:gd name="T35" fmla="*/ 2 h 38"/>
                <a:gd name="T36" fmla="*/ 593 w 617"/>
                <a:gd name="T37" fmla="*/ 9 h 38"/>
                <a:gd name="T38" fmla="*/ 617 w 617"/>
                <a:gd name="T39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7" h="38">
                  <a:moveTo>
                    <a:pt x="0" y="37"/>
                  </a:moveTo>
                  <a:cubicBezTo>
                    <a:pt x="7" y="36"/>
                    <a:pt x="14" y="38"/>
                    <a:pt x="21" y="36"/>
                  </a:cubicBezTo>
                  <a:cubicBezTo>
                    <a:pt x="30" y="34"/>
                    <a:pt x="34" y="27"/>
                    <a:pt x="41" y="22"/>
                  </a:cubicBezTo>
                  <a:cubicBezTo>
                    <a:pt x="59" y="12"/>
                    <a:pt x="71" y="28"/>
                    <a:pt x="88" y="33"/>
                  </a:cubicBezTo>
                  <a:cubicBezTo>
                    <a:pt x="105" y="38"/>
                    <a:pt x="112" y="31"/>
                    <a:pt x="126" y="25"/>
                  </a:cubicBezTo>
                  <a:cubicBezTo>
                    <a:pt x="134" y="22"/>
                    <a:pt x="137" y="20"/>
                    <a:pt x="145" y="22"/>
                  </a:cubicBezTo>
                  <a:cubicBezTo>
                    <a:pt x="149" y="24"/>
                    <a:pt x="152" y="30"/>
                    <a:pt x="155" y="30"/>
                  </a:cubicBezTo>
                  <a:cubicBezTo>
                    <a:pt x="165" y="31"/>
                    <a:pt x="176" y="18"/>
                    <a:pt x="185" y="13"/>
                  </a:cubicBezTo>
                  <a:cubicBezTo>
                    <a:pt x="207" y="3"/>
                    <a:pt x="216" y="16"/>
                    <a:pt x="236" y="21"/>
                  </a:cubicBezTo>
                  <a:cubicBezTo>
                    <a:pt x="252" y="25"/>
                    <a:pt x="263" y="13"/>
                    <a:pt x="277" y="8"/>
                  </a:cubicBezTo>
                  <a:cubicBezTo>
                    <a:pt x="297" y="0"/>
                    <a:pt x="311" y="12"/>
                    <a:pt x="329" y="17"/>
                  </a:cubicBezTo>
                  <a:cubicBezTo>
                    <a:pt x="347" y="22"/>
                    <a:pt x="346" y="12"/>
                    <a:pt x="361" y="7"/>
                  </a:cubicBezTo>
                  <a:cubicBezTo>
                    <a:pt x="380" y="0"/>
                    <a:pt x="394" y="18"/>
                    <a:pt x="411" y="23"/>
                  </a:cubicBezTo>
                  <a:cubicBezTo>
                    <a:pt x="431" y="28"/>
                    <a:pt x="440" y="13"/>
                    <a:pt x="457" y="11"/>
                  </a:cubicBezTo>
                  <a:cubicBezTo>
                    <a:pt x="471" y="10"/>
                    <a:pt x="486" y="24"/>
                    <a:pt x="500" y="22"/>
                  </a:cubicBezTo>
                  <a:cubicBezTo>
                    <a:pt x="513" y="20"/>
                    <a:pt x="512" y="9"/>
                    <a:pt x="527" y="10"/>
                  </a:cubicBezTo>
                  <a:cubicBezTo>
                    <a:pt x="541" y="12"/>
                    <a:pt x="548" y="16"/>
                    <a:pt x="563" y="9"/>
                  </a:cubicBezTo>
                  <a:cubicBezTo>
                    <a:pt x="569" y="7"/>
                    <a:pt x="574" y="2"/>
                    <a:pt x="580" y="2"/>
                  </a:cubicBezTo>
                  <a:cubicBezTo>
                    <a:pt x="586" y="3"/>
                    <a:pt x="588" y="8"/>
                    <a:pt x="593" y="9"/>
                  </a:cubicBezTo>
                  <a:cubicBezTo>
                    <a:pt x="602" y="11"/>
                    <a:pt x="611" y="9"/>
                    <a:pt x="617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1678868" y="2535675"/>
              <a:ext cx="388414" cy="93898"/>
            </a:xfrm>
            <a:custGeom>
              <a:avLst/>
              <a:gdLst>
                <a:gd name="T0" fmla="*/ 0 w 76"/>
                <a:gd name="T1" fmla="*/ 12 h 30"/>
                <a:gd name="T2" fmla="*/ 41 w 76"/>
                <a:gd name="T3" fmla="*/ 20 h 30"/>
                <a:gd name="T4" fmla="*/ 76 w 76"/>
                <a:gd name="T5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" h="30">
                  <a:moveTo>
                    <a:pt x="0" y="12"/>
                  </a:moveTo>
                  <a:cubicBezTo>
                    <a:pt x="11" y="0"/>
                    <a:pt x="31" y="14"/>
                    <a:pt x="41" y="20"/>
                  </a:cubicBezTo>
                  <a:cubicBezTo>
                    <a:pt x="58" y="30"/>
                    <a:pt x="59" y="28"/>
                    <a:pt x="76" y="2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537078" y="2582625"/>
              <a:ext cx="1157844" cy="74692"/>
            </a:xfrm>
            <a:custGeom>
              <a:avLst/>
              <a:gdLst>
                <a:gd name="T0" fmla="*/ 0 w 227"/>
                <a:gd name="T1" fmla="*/ 4 h 24"/>
                <a:gd name="T2" fmla="*/ 40 w 227"/>
                <a:gd name="T3" fmla="*/ 11 h 24"/>
                <a:gd name="T4" fmla="*/ 64 w 227"/>
                <a:gd name="T5" fmla="*/ 1 h 24"/>
                <a:gd name="T6" fmla="*/ 80 w 227"/>
                <a:gd name="T7" fmla="*/ 12 h 24"/>
                <a:gd name="T8" fmla="*/ 115 w 227"/>
                <a:gd name="T9" fmla="*/ 9 h 24"/>
                <a:gd name="T10" fmla="*/ 153 w 227"/>
                <a:gd name="T11" fmla="*/ 16 h 24"/>
                <a:gd name="T12" fmla="*/ 181 w 227"/>
                <a:gd name="T13" fmla="*/ 15 h 24"/>
                <a:gd name="T14" fmla="*/ 227 w 227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7" h="24">
                  <a:moveTo>
                    <a:pt x="0" y="4"/>
                  </a:moveTo>
                  <a:cubicBezTo>
                    <a:pt x="13" y="9"/>
                    <a:pt x="26" y="13"/>
                    <a:pt x="40" y="11"/>
                  </a:cubicBezTo>
                  <a:cubicBezTo>
                    <a:pt x="46" y="9"/>
                    <a:pt x="58" y="0"/>
                    <a:pt x="64" y="1"/>
                  </a:cubicBezTo>
                  <a:cubicBezTo>
                    <a:pt x="69" y="1"/>
                    <a:pt x="74" y="9"/>
                    <a:pt x="80" y="12"/>
                  </a:cubicBezTo>
                  <a:cubicBezTo>
                    <a:pt x="93" y="18"/>
                    <a:pt x="102" y="11"/>
                    <a:pt x="115" y="9"/>
                  </a:cubicBezTo>
                  <a:cubicBezTo>
                    <a:pt x="128" y="7"/>
                    <a:pt x="141" y="11"/>
                    <a:pt x="153" y="16"/>
                  </a:cubicBezTo>
                  <a:cubicBezTo>
                    <a:pt x="168" y="21"/>
                    <a:pt x="168" y="21"/>
                    <a:pt x="181" y="15"/>
                  </a:cubicBezTo>
                  <a:cubicBezTo>
                    <a:pt x="196" y="9"/>
                    <a:pt x="217" y="7"/>
                    <a:pt x="227" y="2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3435981" y="2565552"/>
              <a:ext cx="284837" cy="23475"/>
            </a:xfrm>
            <a:custGeom>
              <a:avLst/>
              <a:gdLst>
                <a:gd name="T0" fmla="*/ 0 w 56"/>
                <a:gd name="T1" fmla="*/ 0 h 7"/>
                <a:gd name="T2" fmla="*/ 56 w 56"/>
                <a:gd name="T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6" h="7">
                  <a:moveTo>
                    <a:pt x="0" y="0"/>
                  </a:moveTo>
                  <a:cubicBezTo>
                    <a:pt x="20" y="7"/>
                    <a:pt x="36" y="7"/>
                    <a:pt x="56" y="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3898378" y="2582625"/>
              <a:ext cx="1161544" cy="76826"/>
            </a:xfrm>
            <a:custGeom>
              <a:avLst/>
              <a:gdLst>
                <a:gd name="T0" fmla="*/ 0 w 228"/>
                <a:gd name="T1" fmla="*/ 1 h 25"/>
                <a:gd name="T2" fmla="*/ 58 w 228"/>
                <a:gd name="T3" fmla="*/ 5 h 25"/>
                <a:gd name="T4" fmla="*/ 80 w 228"/>
                <a:gd name="T5" fmla="*/ 13 h 25"/>
                <a:gd name="T6" fmla="*/ 119 w 228"/>
                <a:gd name="T7" fmla="*/ 6 h 25"/>
                <a:gd name="T8" fmla="*/ 149 w 228"/>
                <a:gd name="T9" fmla="*/ 12 h 25"/>
                <a:gd name="T10" fmla="*/ 174 w 228"/>
                <a:gd name="T11" fmla="*/ 1 h 25"/>
                <a:gd name="T12" fmla="*/ 214 w 228"/>
                <a:gd name="T13" fmla="*/ 7 h 25"/>
                <a:gd name="T14" fmla="*/ 228 w 22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8" h="25">
                  <a:moveTo>
                    <a:pt x="0" y="1"/>
                  </a:moveTo>
                  <a:cubicBezTo>
                    <a:pt x="17" y="20"/>
                    <a:pt x="42" y="0"/>
                    <a:pt x="58" y="5"/>
                  </a:cubicBezTo>
                  <a:cubicBezTo>
                    <a:pt x="69" y="9"/>
                    <a:pt x="67" y="15"/>
                    <a:pt x="80" y="13"/>
                  </a:cubicBezTo>
                  <a:cubicBezTo>
                    <a:pt x="94" y="12"/>
                    <a:pt x="105" y="5"/>
                    <a:pt x="119" y="6"/>
                  </a:cubicBezTo>
                  <a:cubicBezTo>
                    <a:pt x="129" y="7"/>
                    <a:pt x="139" y="12"/>
                    <a:pt x="149" y="12"/>
                  </a:cubicBezTo>
                  <a:cubicBezTo>
                    <a:pt x="161" y="12"/>
                    <a:pt x="163" y="3"/>
                    <a:pt x="174" y="1"/>
                  </a:cubicBezTo>
                  <a:cubicBezTo>
                    <a:pt x="182" y="0"/>
                    <a:pt x="206" y="4"/>
                    <a:pt x="214" y="7"/>
                  </a:cubicBezTo>
                  <a:cubicBezTo>
                    <a:pt x="225" y="13"/>
                    <a:pt x="222" y="15"/>
                    <a:pt x="228" y="2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2374315" y="2537809"/>
              <a:ext cx="240447" cy="44815"/>
            </a:xfrm>
            <a:custGeom>
              <a:avLst/>
              <a:gdLst>
                <a:gd name="T0" fmla="*/ 0 w 47"/>
                <a:gd name="T1" fmla="*/ 14 h 14"/>
                <a:gd name="T2" fmla="*/ 47 w 47"/>
                <a:gd name="T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4">
                  <a:moveTo>
                    <a:pt x="0" y="14"/>
                  </a:moveTo>
                  <a:cubicBezTo>
                    <a:pt x="16" y="0"/>
                    <a:pt x="28" y="2"/>
                    <a:pt x="47" y="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1982201" y="2531407"/>
              <a:ext cx="325528" cy="59753"/>
            </a:xfrm>
            <a:custGeom>
              <a:avLst/>
              <a:gdLst>
                <a:gd name="T0" fmla="*/ 0 w 64"/>
                <a:gd name="T1" fmla="*/ 16 h 19"/>
                <a:gd name="T2" fmla="*/ 41 w 64"/>
                <a:gd name="T3" fmla="*/ 18 h 19"/>
                <a:gd name="T4" fmla="*/ 64 w 64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9">
                  <a:moveTo>
                    <a:pt x="0" y="16"/>
                  </a:moveTo>
                  <a:cubicBezTo>
                    <a:pt x="11" y="3"/>
                    <a:pt x="29" y="19"/>
                    <a:pt x="41" y="18"/>
                  </a:cubicBezTo>
                  <a:cubicBezTo>
                    <a:pt x="50" y="18"/>
                    <a:pt x="61" y="6"/>
                    <a:pt x="64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2067283" y="2531407"/>
              <a:ext cx="210854" cy="34145"/>
            </a:xfrm>
            <a:custGeom>
              <a:avLst/>
              <a:gdLst>
                <a:gd name="T0" fmla="*/ 0 w 41"/>
                <a:gd name="T1" fmla="*/ 11 h 11"/>
                <a:gd name="T2" fmla="*/ 41 w 41"/>
                <a:gd name="T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" h="11">
                  <a:moveTo>
                    <a:pt x="0" y="11"/>
                  </a:moveTo>
                  <a:cubicBezTo>
                    <a:pt x="10" y="3"/>
                    <a:pt x="33" y="0"/>
                    <a:pt x="41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2244844" y="2616769"/>
              <a:ext cx="236748" cy="66156"/>
            </a:xfrm>
            <a:custGeom>
              <a:avLst/>
              <a:gdLst>
                <a:gd name="T0" fmla="*/ 0 w 46"/>
                <a:gd name="T1" fmla="*/ 2 h 21"/>
                <a:gd name="T2" fmla="*/ 46 w 46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6" h="21">
                  <a:moveTo>
                    <a:pt x="0" y="2"/>
                  </a:moveTo>
                  <a:cubicBezTo>
                    <a:pt x="14" y="21"/>
                    <a:pt x="32" y="9"/>
                    <a:pt x="4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1760251" y="2505799"/>
              <a:ext cx="225650" cy="59753"/>
            </a:xfrm>
            <a:custGeom>
              <a:avLst/>
              <a:gdLst>
                <a:gd name="T0" fmla="*/ 0 w 44"/>
                <a:gd name="T1" fmla="*/ 15 h 19"/>
                <a:gd name="T2" fmla="*/ 44 w 44"/>
                <a:gd name="T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19">
                  <a:moveTo>
                    <a:pt x="0" y="15"/>
                  </a:moveTo>
                  <a:cubicBezTo>
                    <a:pt x="14" y="0"/>
                    <a:pt x="30" y="12"/>
                    <a:pt x="44" y="19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3010574" y="2559150"/>
              <a:ext cx="281138" cy="29877"/>
            </a:xfrm>
            <a:custGeom>
              <a:avLst/>
              <a:gdLst>
                <a:gd name="T0" fmla="*/ 0 w 55"/>
                <a:gd name="T1" fmla="*/ 3 h 9"/>
                <a:gd name="T2" fmla="*/ 55 w 55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" h="9">
                  <a:moveTo>
                    <a:pt x="0" y="3"/>
                  </a:moveTo>
                  <a:cubicBezTo>
                    <a:pt x="20" y="6"/>
                    <a:pt x="39" y="9"/>
                    <a:pt x="55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2755332" y="2505799"/>
              <a:ext cx="270040" cy="51217"/>
            </a:xfrm>
            <a:custGeom>
              <a:avLst/>
              <a:gdLst>
                <a:gd name="T0" fmla="*/ 0 w 53"/>
                <a:gd name="T1" fmla="*/ 13 h 16"/>
                <a:gd name="T2" fmla="*/ 53 w 53"/>
                <a:gd name="T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16">
                  <a:moveTo>
                    <a:pt x="0" y="13"/>
                  </a:moveTo>
                  <a:cubicBezTo>
                    <a:pt x="16" y="0"/>
                    <a:pt x="36" y="11"/>
                    <a:pt x="53" y="1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2725737" y="2618903"/>
              <a:ext cx="218252" cy="46949"/>
            </a:xfrm>
            <a:custGeom>
              <a:avLst/>
              <a:gdLst>
                <a:gd name="T0" fmla="*/ 0 w 43"/>
                <a:gd name="T1" fmla="*/ 0 h 15"/>
                <a:gd name="T2" fmla="*/ 43 w 43"/>
                <a:gd name="T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3" h="15">
                  <a:moveTo>
                    <a:pt x="0" y="0"/>
                  </a:moveTo>
                  <a:cubicBezTo>
                    <a:pt x="19" y="15"/>
                    <a:pt x="25" y="8"/>
                    <a:pt x="43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3040167" y="2623172"/>
              <a:ext cx="292235" cy="40547"/>
            </a:xfrm>
            <a:custGeom>
              <a:avLst/>
              <a:gdLst>
                <a:gd name="T0" fmla="*/ 0 w 57"/>
                <a:gd name="T1" fmla="*/ 2 h 13"/>
                <a:gd name="T2" fmla="*/ 23 w 57"/>
                <a:gd name="T3" fmla="*/ 11 h 13"/>
                <a:gd name="T4" fmla="*/ 57 w 57"/>
                <a:gd name="T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2"/>
                  </a:moveTo>
                  <a:cubicBezTo>
                    <a:pt x="3" y="0"/>
                    <a:pt x="16" y="9"/>
                    <a:pt x="23" y="11"/>
                  </a:cubicBezTo>
                  <a:cubicBezTo>
                    <a:pt x="35" y="13"/>
                    <a:pt x="46" y="8"/>
                    <a:pt x="57" y="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3665330" y="2599697"/>
              <a:ext cx="277439" cy="57619"/>
            </a:xfrm>
            <a:custGeom>
              <a:avLst/>
              <a:gdLst>
                <a:gd name="T0" fmla="*/ 2 w 55"/>
                <a:gd name="T1" fmla="*/ 9 h 18"/>
                <a:gd name="T2" fmla="*/ 1 w 55"/>
                <a:gd name="T3" fmla="*/ 5 h 18"/>
                <a:gd name="T4" fmla="*/ 33 w 55"/>
                <a:gd name="T5" fmla="*/ 6 h 18"/>
                <a:gd name="T6" fmla="*/ 55 w 55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8">
                  <a:moveTo>
                    <a:pt x="2" y="9"/>
                  </a:moveTo>
                  <a:cubicBezTo>
                    <a:pt x="0" y="8"/>
                    <a:pt x="0" y="7"/>
                    <a:pt x="1" y="5"/>
                  </a:cubicBezTo>
                  <a:cubicBezTo>
                    <a:pt x="11" y="0"/>
                    <a:pt x="22" y="2"/>
                    <a:pt x="33" y="6"/>
                  </a:cubicBezTo>
                  <a:cubicBezTo>
                    <a:pt x="40" y="9"/>
                    <a:pt x="47" y="17"/>
                    <a:pt x="55" y="18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4031549" y="2616769"/>
              <a:ext cx="244146" cy="55485"/>
            </a:xfrm>
            <a:custGeom>
              <a:avLst/>
              <a:gdLst>
                <a:gd name="T0" fmla="*/ 0 w 48"/>
                <a:gd name="T1" fmla="*/ 0 h 18"/>
                <a:gd name="T2" fmla="*/ 48 w 48"/>
                <a:gd name="T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8" h="18">
                  <a:moveTo>
                    <a:pt x="0" y="0"/>
                  </a:moveTo>
                  <a:cubicBezTo>
                    <a:pt x="13" y="13"/>
                    <a:pt x="35" y="18"/>
                    <a:pt x="48" y="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4345979" y="2623172"/>
              <a:ext cx="307032" cy="55485"/>
            </a:xfrm>
            <a:custGeom>
              <a:avLst/>
              <a:gdLst>
                <a:gd name="T0" fmla="*/ 0 w 60"/>
                <a:gd name="T1" fmla="*/ 0 h 18"/>
                <a:gd name="T2" fmla="*/ 60 w 60"/>
                <a:gd name="T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0" h="18">
                  <a:moveTo>
                    <a:pt x="0" y="0"/>
                  </a:moveTo>
                  <a:cubicBezTo>
                    <a:pt x="9" y="16"/>
                    <a:pt x="55" y="18"/>
                    <a:pt x="60" y="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4682605" y="2618903"/>
              <a:ext cx="344023" cy="34145"/>
            </a:xfrm>
            <a:custGeom>
              <a:avLst/>
              <a:gdLst>
                <a:gd name="T0" fmla="*/ 0 w 67"/>
                <a:gd name="T1" fmla="*/ 0 h 11"/>
                <a:gd name="T2" fmla="*/ 67 w 67"/>
                <a:gd name="T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7" h="11">
                  <a:moveTo>
                    <a:pt x="0" y="0"/>
                  </a:moveTo>
                  <a:cubicBezTo>
                    <a:pt x="23" y="10"/>
                    <a:pt x="43" y="11"/>
                    <a:pt x="67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4493947" y="2552748"/>
              <a:ext cx="203456" cy="29877"/>
            </a:xfrm>
            <a:custGeom>
              <a:avLst/>
              <a:gdLst>
                <a:gd name="T0" fmla="*/ 0 w 40"/>
                <a:gd name="T1" fmla="*/ 2 h 9"/>
                <a:gd name="T2" fmla="*/ 40 w 40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" h="9">
                  <a:moveTo>
                    <a:pt x="0" y="2"/>
                  </a:moveTo>
                  <a:cubicBezTo>
                    <a:pt x="16" y="7"/>
                    <a:pt x="26" y="9"/>
                    <a:pt x="40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4042647" y="2492994"/>
              <a:ext cx="270040" cy="72558"/>
            </a:xfrm>
            <a:custGeom>
              <a:avLst/>
              <a:gdLst>
                <a:gd name="T0" fmla="*/ 0 w 53"/>
                <a:gd name="T1" fmla="*/ 19 h 23"/>
                <a:gd name="T2" fmla="*/ 53 w 53"/>
                <a:gd name="T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23">
                  <a:moveTo>
                    <a:pt x="0" y="19"/>
                  </a:moveTo>
                  <a:cubicBezTo>
                    <a:pt x="4" y="0"/>
                    <a:pt x="42" y="19"/>
                    <a:pt x="53" y="2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5026629" y="2518603"/>
              <a:ext cx="2382274" cy="119507"/>
            </a:xfrm>
            <a:custGeom>
              <a:avLst/>
              <a:gdLst>
                <a:gd name="T0" fmla="*/ 0 w 468"/>
                <a:gd name="T1" fmla="*/ 32 h 38"/>
                <a:gd name="T2" fmla="*/ 32 w 468"/>
                <a:gd name="T3" fmla="*/ 36 h 38"/>
                <a:gd name="T4" fmla="*/ 52 w 468"/>
                <a:gd name="T5" fmla="*/ 22 h 38"/>
                <a:gd name="T6" fmla="*/ 99 w 468"/>
                <a:gd name="T7" fmla="*/ 33 h 38"/>
                <a:gd name="T8" fmla="*/ 137 w 468"/>
                <a:gd name="T9" fmla="*/ 25 h 38"/>
                <a:gd name="T10" fmla="*/ 156 w 468"/>
                <a:gd name="T11" fmla="*/ 22 h 38"/>
                <a:gd name="T12" fmla="*/ 166 w 468"/>
                <a:gd name="T13" fmla="*/ 30 h 38"/>
                <a:gd name="T14" fmla="*/ 196 w 468"/>
                <a:gd name="T15" fmla="*/ 13 h 38"/>
                <a:gd name="T16" fmla="*/ 247 w 468"/>
                <a:gd name="T17" fmla="*/ 21 h 38"/>
                <a:gd name="T18" fmla="*/ 288 w 468"/>
                <a:gd name="T19" fmla="*/ 8 h 38"/>
                <a:gd name="T20" fmla="*/ 340 w 468"/>
                <a:gd name="T21" fmla="*/ 17 h 38"/>
                <a:gd name="T22" fmla="*/ 372 w 468"/>
                <a:gd name="T23" fmla="*/ 7 h 38"/>
                <a:gd name="T24" fmla="*/ 422 w 468"/>
                <a:gd name="T25" fmla="*/ 23 h 38"/>
                <a:gd name="T26" fmla="*/ 468 w 468"/>
                <a:gd name="T27" fmla="*/ 1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8" h="38">
                  <a:moveTo>
                    <a:pt x="0" y="32"/>
                  </a:moveTo>
                  <a:cubicBezTo>
                    <a:pt x="7" y="31"/>
                    <a:pt x="25" y="38"/>
                    <a:pt x="32" y="36"/>
                  </a:cubicBezTo>
                  <a:cubicBezTo>
                    <a:pt x="41" y="34"/>
                    <a:pt x="45" y="27"/>
                    <a:pt x="52" y="22"/>
                  </a:cubicBezTo>
                  <a:cubicBezTo>
                    <a:pt x="70" y="12"/>
                    <a:pt x="82" y="28"/>
                    <a:pt x="99" y="33"/>
                  </a:cubicBezTo>
                  <a:cubicBezTo>
                    <a:pt x="116" y="38"/>
                    <a:pt x="123" y="31"/>
                    <a:pt x="137" y="25"/>
                  </a:cubicBezTo>
                  <a:cubicBezTo>
                    <a:pt x="145" y="22"/>
                    <a:pt x="148" y="20"/>
                    <a:pt x="156" y="22"/>
                  </a:cubicBezTo>
                  <a:cubicBezTo>
                    <a:pt x="160" y="24"/>
                    <a:pt x="163" y="30"/>
                    <a:pt x="166" y="30"/>
                  </a:cubicBezTo>
                  <a:cubicBezTo>
                    <a:pt x="176" y="31"/>
                    <a:pt x="187" y="18"/>
                    <a:pt x="196" y="13"/>
                  </a:cubicBezTo>
                  <a:cubicBezTo>
                    <a:pt x="218" y="3"/>
                    <a:pt x="227" y="16"/>
                    <a:pt x="247" y="21"/>
                  </a:cubicBezTo>
                  <a:cubicBezTo>
                    <a:pt x="263" y="25"/>
                    <a:pt x="274" y="13"/>
                    <a:pt x="288" y="8"/>
                  </a:cubicBezTo>
                  <a:cubicBezTo>
                    <a:pt x="308" y="0"/>
                    <a:pt x="322" y="12"/>
                    <a:pt x="340" y="17"/>
                  </a:cubicBezTo>
                  <a:cubicBezTo>
                    <a:pt x="358" y="22"/>
                    <a:pt x="357" y="12"/>
                    <a:pt x="372" y="7"/>
                  </a:cubicBezTo>
                  <a:cubicBezTo>
                    <a:pt x="391" y="0"/>
                    <a:pt x="405" y="18"/>
                    <a:pt x="422" y="23"/>
                  </a:cubicBezTo>
                  <a:cubicBezTo>
                    <a:pt x="442" y="28"/>
                    <a:pt x="451" y="13"/>
                    <a:pt x="468" y="1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5030328" y="2535675"/>
              <a:ext cx="443902" cy="93898"/>
            </a:xfrm>
            <a:custGeom>
              <a:avLst/>
              <a:gdLst>
                <a:gd name="T0" fmla="*/ 0 w 87"/>
                <a:gd name="T1" fmla="*/ 12 h 30"/>
                <a:gd name="T2" fmla="*/ 52 w 87"/>
                <a:gd name="T3" fmla="*/ 20 h 30"/>
                <a:gd name="T4" fmla="*/ 87 w 87"/>
                <a:gd name="T5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30">
                  <a:moveTo>
                    <a:pt x="0" y="12"/>
                  </a:moveTo>
                  <a:cubicBezTo>
                    <a:pt x="11" y="0"/>
                    <a:pt x="42" y="14"/>
                    <a:pt x="52" y="20"/>
                  </a:cubicBezTo>
                  <a:cubicBezTo>
                    <a:pt x="69" y="30"/>
                    <a:pt x="70" y="28"/>
                    <a:pt x="87" y="2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5944026" y="2582625"/>
              <a:ext cx="1154144" cy="74692"/>
            </a:xfrm>
            <a:custGeom>
              <a:avLst/>
              <a:gdLst>
                <a:gd name="T0" fmla="*/ 0 w 227"/>
                <a:gd name="T1" fmla="*/ 4 h 24"/>
                <a:gd name="T2" fmla="*/ 40 w 227"/>
                <a:gd name="T3" fmla="*/ 11 h 24"/>
                <a:gd name="T4" fmla="*/ 64 w 227"/>
                <a:gd name="T5" fmla="*/ 1 h 24"/>
                <a:gd name="T6" fmla="*/ 80 w 227"/>
                <a:gd name="T7" fmla="*/ 12 h 24"/>
                <a:gd name="T8" fmla="*/ 115 w 227"/>
                <a:gd name="T9" fmla="*/ 9 h 24"/>
                <a:gd name="T10" fmla="*/ 153 w 227"/>
                <a:gd name="T11" fmla="*/ 16 h 24"/>
                <a:gd name="T12" fmla="*/ 181 w 227"/>
                <a:gd name="T13" fmla="*/ 15 h 24"/>
                <a:gd name="T14" fmla="*/ 227 w 227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7" h="24">
                  <a:moveTo>
                    <a:pt x="0" y="4"/>
                  </a:moveTo>
                  <a:cubicBezTo>
                    <a:pt x="13" y="9"/>
                    <a:pt x="26" y="13"/>
                    <a:pt x="40" y="11"/>
                  </a:cubicBezTo>
                  <a:cubicBezTo>
                    <a:pt x="46" y="9"/>
                    <a:pt x="58" y="0"/>
                    <a:pt x="64" y="1"/>
                  </a:cubicBezTo>
                  <a:cubicBezTo>
                    <a:pt x="69" y="1"/>
                    <a:pt x="74" y="9"/>
                    <a:pt x="80" y="12"/>
                  </a:cubicBezTo>
                  <a:cubicBezTo>
                    <a:pt x="93" y="18"/>
                    <a:pt x="102" y="11"/>
                    <a:pt x="115" y="9"/>
                  </a:cubicBezTo>
                  <a:cubicBezTo>
                    <a:pt x="128" y="7"/>
                    <a:pt x="141" y="11"/>
                    <a:pt x="153" y="16"/>
                  </a:cubicBezTo>
                  <a:cubicBezTo>
                    <a:pt x="168" y="21"/>
                    <a:pt x="168" y="21"/>
                    <a:pt x="181" y="15"/>
                  </a:cubicBezTo>
                  <a:cubicBezTo>
                    <a:pt x="196" y="9"/>
                    <a:pt x="217" y="7"/>
                    <a:pt x="227" y="2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6839228" y="2565552"/>
              <a:ext cx="284837" cy="23475"/>
            </a:xfrm>
            <a:custGeom>
              <a:avLst/>
              <a:gdLst>
                <a:gd name="T0" fmla="*/ 0 w 56"/>
                <a:gd name="T1" fmla="*/ 0 h 7"/>
                <a:gd name="T2" fmla="*/ 56 w 56"/>
                <a:gd name="T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6" h="7">
                  <a:moveTo>
                    <a:pt x="0" y="0"/>
                  </a:moveTo>
                  <a:cubicBezTo>
                    <a:pt x="20" y="7"/>
                    <a:pt x="36" y="7"/>
                    <a:pt x="56" y="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8" name="Line 303"/>
            <p:cNvSpPr>
              <a:spLocks noChangeShapeType="1"/>
            </p:cNvSpPr>
            <p:nvPr/>
          </p:nvSpPr>
          <p:spPr bwMode="auto">
            <a:xfrm>
              <a:off x="7305326" y="2584759"/>
              <a:ext cx="3699" cy="2134"/>
            </a:xfrm>
            <a:prstGeom prst="line">
              <a:avLst/>
            </a:prstGeom>
            <a:noFill/>
            <a:ln w="4763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5777562" y="2537809"/>
              <a:ext cx="240447" cy="44815"/>
            </a:xfrm>
            <a:custGeom>
              <a:avLst/>
              <a:gdLst>
                <a:gd name="T0" fmla="*/ 0 w 47"/>
                <a:gd name="T1" fmla="*/ 14 h 14"/>
                <a:gd name="T2" fmla="*/ 47 w 47"/>
                <a:gd name="T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4">
                  <a:moveTo>
                    <a:pt x="0" y="14"/>
                  </a:moveTo>
                  <a:cubicBezTo>
                    <a:pt x="16" y="0"/>
                    <a:pt x="28" y="2"/>
                    <a:pt x="47" y="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5385449" y="2522871"/>
              <a:ext cx="336626" cy="68290"/>
            </a:xfrm>
            <a:custGeom>
              <a:avLst/>
              <a:gdLst>
                <a:gd name="T0" fmla="*/ 0 w 66"/>
                <a:gd name="T1" fmla="*/ 19 h 22"/>
                <a:gd name="T2" fmla="*/ 41 w 66"/>
                <a:gd name="T3" fmla="*/ 21 h 22"/>
                <a:gd name="T4" fmla="*/ 66 w 66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22">
                  <a:moveTo>
                    <a:pt x="0" y="19"/>
                  </a:moveTo>
                  <a:cubicBezTo>
                    <a:pt x="11" y="6"/>
                    <a:pt x="29" y="22"/>
                    <a:pt x="41" y="21"/>
                  </a:cubicBezTo>
                  <a:cubicBezTo>
                    <a:pt x="50" y="21"/>
                    <a:pt x="64" y="7"/>
                    <a:pt x="6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5474230" y="2531407"/>
              <a:ext cx="207154" cy="34145"/>
            </a:xfrm>
            <a:custGeom>
              <a:avLst/>
              <a:gdLst>
                <a:gd name="T0" fmla="*/ 0 w 41"/>
                <a:gd name="T1" fmla="*/ 11 h 11"/>
                <a:gd name="T2" fmla="*/ 41 w 41"/>
                <a:gd name="T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" h="11">
                  <a:moveTo>
                    <a:pt x="0" y="11"/>
                  </a:moveTo>
                  <a:cubicBezTo>
                    <a:pt x="10" y="3"/>
                    <a:pt x="33" y="0"/>
                    <a:pt x="41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5651790" y="2616769"/>
              <a:ext cx="233049" cy="66156"/>
            </a:xfrm>
            <a:custGeom>
              <a:avLst/>
              <a:gdLst>
                <a:gd name="T0" fmla="*/ 0 w 46"/>
                <a:gd name="T1" fmla="*/ 2 h 21"/>
                <a:gd name="T2" fmla="*/ 46 w 46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6" h="21">
                  <a:moveTo>
                    <a:pt x="0" y="2"/>
                  </a:moveTo>
                  <a:cubicBezTo>
                    <a:pt x="14" y="21"/>
                    <a:pt x="32" y="9"/>
                    <a:pt x="4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auto">
            <a:xfrm>
              <a:off x="5167198" y="2505799"/>
              <a:ext cx="225650" cy="59753"/>
            </a:xfrm>
            <a:custGeom>
              <a:avLst/>
              <a:gdLst>
                <a:gd name="T0" fmla="*/ 0 w 44"/>
                <a:gd name="T1" fmla="*/ 15 h 19"/>
                <a:gd name="T2" fmla="*/ 44 w 44"/>
                <a:gd name="T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19">
                  <a:moveTo>
                    <a:pt x="0" y="15"/>
                  </a:moveTo>
                  <a:cubicBezTo>
                    <a:pt x="14" y="0"/>
                    <a:pt x="30" y="12"/>
                    <a:pt x="44" y="19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6417521" y="2559150"/>
              <a:ext cx="281138" cy="29877"/>
            </a:xfrm>
            <a:custGeom>
              <a:avLst/>
              <a:gdLst>
                <a:gd name="T0" fmla="*/ 0 w 55"/>
                <a:gd name="T1" fmla="*/ 3 h 9"/>
                <a:gd name="T2" fmla="*/ 55 w 55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" h="9">
                  <a:moveTo>
                    <a:pt x="0" y="3"/>
                  </a:moveTo>
                  <a:cubicBezTo>
                    <a:pt x="20" y="6"/>
                    <a:pt x="39" y="9"/>
                    <a:pt x="55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6162278" y="2505799"/>
              <a:ext cx="270040" cy="51217"/>
            </a:xfrm>
            <a:custGeom>
              <a:avLst/>
              <a:gdLst>
                <a:gd name="T0" fmla="*/ 0 w 53"/>
                <a:gd name="T1" fmla="*/ 13 h 16"/>
                <a:gd name="T2" fmla="*/ 53 w 53"/>
                <a:gd name="T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16">
                  <a:moveTo>
                    <a:pt x="0" y="13"/>
                  </a:moveTo>
                  <a:cubicBezTo>
                    <a:pt x="16" y="0"/>
                    <a:pt x="36" y="11"/>
                    <a:pt x="53" y="1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6132684" y="2618903"/>
              <a:ext cx="218252" cy="46949"/>
            </a:xfrm>
            <a:custGeom>
              <a:avLst/>
              <a:gdLst>
                <a:gd name="T0" fmla="*/ 0 w 43"/>
                <a:gd name="T1" fmla="*/ 0 h 15"/>
                <a:gd name="T2" fmla="*/ 43 w 43"/>
                <a:gd name="T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3" h="15">
                  <a:moveTo>
                    <a:pt x="0" y="0"/>
                  </a:moveTo>
                  <a:cubicBezTo>
                    <a:pt x="19" y="15"/>
                    <a:pt x="25" y="8"/>
                    <a:pt x="43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" name="Freeform 166"/>
            <p:cNvSpPr>
              <a:spLocks/>
            </p:cNvSpPr>
            <p:nvPr/>
          </p:nvSpPr>
          <p:spPr bwMode="auto">
            <a:xfrm>
              <a:off x="6447115" y="2623172"/>
              <a:ext cx="292235" cy="40547"/>
            </a:xfrm>
            <a:custGeom>
              <a:avLst/>
              <a:gdLst>
                <a:gd name="T0" fmla="*/ 0 w 57"/>
                <a:gd name="T1" fmla="*/ 2 h 13"/>
                <a:gd name="T2" fmla="*/ 23 w 57"/>
                <a:gd name="T3" fmla="*/ 11 h 13"/>
                <a:gd name="T4" fmla="*/ 57 w 57"/>
                <a:gd name="T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2"/>
                  </a:moveTo>
                  <a:cubicBezTo>
                    <a:pt x="3" y="0"/>
                    <a:pt x="16" y="9"/>
                    <a:pt x="23" y="11"/>
                  </a:cubicBezTo>
                  <a:cubicBezTo>
                    <a:pt x="35" y="13"/>
                    <a:pt x="46" y="8"/>
                    <a:pt x="57" y="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7068578" y="2599697"/>
              <a:ext cx="281138" cy="57619"/>
            </a:xfrm>
            <a:custGeom>
              <a:avLst/>
              <a:gdLst>
                <a:gd name="T0" fmla="*/ 2 w 55"/>
                <a:gd name="T1" fmla="*/ 9 h 18"/>
                <a:gd name="T2" fmla="*/ 1 w 55"/>
                <a:gd name="T3" fmla="*/ 5 h 18"/>
                <a:gd name="T4" fmla="*/ 33 w 55"/>
                <a:gd name="T5" fmla="*/ 6 h 18"/>
                <a:gd name="T6" fmla="*/ 55 w 55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8">
                  <a:moveTo>
                    <a:pt x="2" y="9"/>
                  </a:moveTo>
                  <a:cubicBezTo>
                    <a:pt x="0" y="8"/>
                    <a:pt x="0" y="7"/>
                    <a:pt x="1" y="5"/>
                  </a:cubicBezTo>
                  <a:cubicBezTo>
                    <a:pt x="11" y="0"/>
                    <a:pt x="22" y="2"/>
                    <a:pt x="33" y="6"/>
                  </a:cubicBezTo>
                  <a:cubicBezTo>
                    <a:pt x="40" y="9"/>
                    <a:pt x="47" y="17"/>
                    <a:pt x="55" y="18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7408903" y="2544212"/>
              <a:ext cx="125772" cy="32011"/>
            </a:xfrm>
            <a:custGeom>
              <a:avLst/>
              <a:gdLst>
                <a:gd name="T0" fmla="*/ 0 w 24"/>
                <a:gd name="T1" fmla="*/ 4 h 10"/>
                <a:gd name="T2" fmla="*/ 24 w 24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10">
                  <a:moveTo>
                    <a:pt x="0" y="4"/>
                  </a:moveTo>
                  <a:cubicBezTo>
                    <a:pt x="8" y="0"/>
                    <a:pt x="19" y="10"/>
                    <a:pt x="24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7305326" y="2565552"/>
              <a:ext cx="170162" cy="74692"/>
            </a:xfrm>
            <a:custGeom>
              <a:avLst/>
              <a:gdLst>
                <a:gd name="T0" fmla="*/ 0 w 34"/>
                <a:gd name="T1" fmla="*/ 24 h 24"/>
                <a:gd name="T2" fmla="*/ 24 w 34"/>
                <a:gd name="T3" fmla="*/ 18 h 24"/>
                <a:gd name="T4" fmla="*/ 34 w 34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24">
                  <a:moveTo>
                    <a:pt x="0" y="24"/>
                  </a:moveTo>
                  <a:cubicBezTo>
                    <a:pt x="5" y="21"/>
                    <a:pt x="17" y="24"/>
                    <a:pt x="24" y="18"/>
                  </a:cubicBezTo>
                  <a:cubicBezTo>
                    <a:pt x="29" y="14"/>
                    <a:pt x="31" y="2"/>
                    <a:pt x="34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7445894" y="2603965"/>
              <a:ext cx="88780" cy="14938"/>
            </a:xfrm>
            <a:custGeom>
              <a:avLst/>
              <a:gdLst>
                <a:gd name="T0" fmla="*/ 0 w 17"/>
                <a:gd name="T1" fmla="*/ 4 h 5"/>
                <a:gd name="T2" fmla="*/ 17 w 17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5">
                  <a:moveTo>
                    <a:pt x="0" y="4"/>
                  </a:moveTo>
                  <a:cubicBezTo>
                    <a:pt x="5" y="0"/>
                    <a:pt x="11" y="2"/>
                    <a:pt x="17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4804678" y="2522871"/>
              <a:ext cx="292235" cy="76826"/>
            </a:xfrm>
            <a:custGeom>
              <a:avLst/>
              <a:gdLst>
                <a:gd name="T0" fmla="*/ 0 w 57"/>
                <a:gd name="T1" fmla="*/ 4 h 25"/>
                <a:gd name="T2" fmla="*/ 57 w 57"/>
                <a:gd name="T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" h="25">
                  <a:moveTo>
                    <a:pt x="0" y="4"/>
                  </a:moveTo>
                  <a:cubicBezTo>
                    <a:pt x="13" y="25"/>
                    <a:pt x="51" y="24"/>
                    <a:pt x="57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7486585" y="2599697"/>
              <a:ext cx="632560" cy="64022"/>
            </a:xfrm>
            <a:custGeom>
              <a:avLst/>
              <a:gdLst>
                <a:gd name="T0" fmla="*/ 0 w 124"/>
                <a:gd name="T1" fmla="*/ 20 h 20"/>
                <a:gd name="T2" fmla="*/ 26 w 124"/>
                <a:gd name="T3" fmla="*/ 1 h 20"/>
                <a:gd name="T4" fmla="*/ 68 w 124"/>
                <a:gd name="T5" fmla="*/ 5 h 20"/>
                <a:gd name="T6" fmla="*/ 84 w 124"/>
                <a:gd name="T7" fmla="*/ 3 h 20"/>
                <a:gd name="T8" fmla="*/ 101 w 124"/>
                <a:gd name="T9" fmla="*/ 11 h 20"/>
                <a:gd name="T10" fmla="*/ 124 w 124"/>
                <a:gd name="T11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20">
                  <a:moveTo>
                    <a:pt x="0" y="20"/>
                  </a:moveTo>
                  <a:cubicBezTo>
                    <a:pt x="8" y="11"/>
                    <a:pt x="13" y="0"/>
                    <a:pt x="26" y="1"/>
                  </a:cubicBezTo>
                  <a:cubicBezTo>
                    <a:pt x="40" y="2"/>
                    <a:pt x="54" y="7"/>
                    <a:pt x="68" y="5"/>
                  </a:cubicBezTo>
                  <a:cubicBezTo>
                    <a:pt x="73" y="4"/>
                    <a:pt x="79" y="3"/>
                    <a:pt x="84" y="3"/>
                  </a:cubicBezTo>
                  <a:cubicBezTo>
                    <a:pt x="91" y="4"/>
                    <a:pt x="94" y="9"/>
                    <a:pt x="101" y="11"/>
                  </a:cubicBezTo>
                  <a:cubicBezTo>
                    <a:pt x="109" y="14"/>
                    <a:pt x="118" y="11"/>
                    <a:pt x="124" y="1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7934186" y="2582625"/>
              <a:ext cx="207154" cy="29877"/>
            </a:xfrm>
            <a:custGeom>
              <a:avLst/>
              <a:gdLst>
                <a:gd name="T0" fmla="*/ 0 w 40"/>
                <a:gd name="T1" fmla="*/ 10 h 10"/>
                <a:gd name="T2" fmla="*/ 28 w 40"/>
                <a:gd name="T3" fmla="*/ 1 h 10"/>
                <a:gd name="T4" fmla="*/ 40 w 40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0">
                  <a:moveTo>
                    <a:pt x="0" y="10"/>
                  </a:moveTo>
                  <a:cubicBezTo>
                    <a:pt x="10" y="7"/>
                    <a:pt x="16" y="0"/>
                    <a:pt x="28" y="1"/>
                  </a:cubicBezTo>
                  <a:cubicBezTo>
                    <a:pt x="31" y="1"/>
                    <a:pt x="37" y="1"/>
                    <a:pt x="40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7460691" y="2518603"/>
              <a:ext cx="336626" cy="51217"/>
            </a:xfrm>
            <a:custGeom>
              <a:avLst/>
              <a:gdLst>
                <a:gd name="T0" fmla="*/ 0 w 66"/>
                <a:gd name="T1" fmla="*/ 0 h 16"/>
                <a:gd name="T2" fmla="*/ 8 w 66"/>
                <a:gd name="T3" fmla="*/ 6 h 16"/>
                <a:gd name="T4" fmla="*/ 35 w 66"/>
                <a:gd name="T5" fmla="*/ 14 h 16"/>
                <a:gd name="T6" fmla="*/ 61 w 66"/>
                <a:gd name="T7" fmla="*/ 4 h 16"/>
                <a:gd name="T8" fmla="*/ 66 w 6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6">
                  <a:moveTo>
                    <a:pt x="0" y="0"/>
                  </a:moveTo>
                  <a:cubicBezTo>
                    <a:pt x="4" y="0"/>
                    <a:pt x="6" y="4"/>
                    <a:pt x="8" y="6"/>
                  </a:cubicBezTo>
                  <a:cubicBezTo>
                    <a:pt x="15" y="14"/>
                    <a:pt x="25" y="16"/>
                    <a:pt x="35" y="14"/>
                  </a:cubicBezTo>
                  <a:cubicBezTo>
                    <a:pt x="44" y="12"/>
                    <a:pt x="55" y="10"/>
                    <a:pt x="61" y="4"/>
                  </a:cubicBezTo>
                  <a:cubicBezTo>
                    <a:pt x="63" y="3"/>
                    <a:pt x="64" y="1"/>
                    <a:pt x="6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7597561" y="2559150"/>
              <a:ext cx="307032" cy="51217"/>
            </a:xfrm>
            <a:custGeom>
              <a:avLst/>
              <a:gdLst>
                <a:gd name="T0" fmla="*/ 0 w 60"/>
                <a:gd name="T1" fmla="*/ 13 h 16"/>
                <a:gd name="T2" fmla="*/ 9 w 60"/>
                <a:gd name="T3" fmla="*/ 7 h 16"/>
                <a:gd name="T4" fmla="*/ 36 w 60"/>
                <a:gd name="T5" fmla="*/ 0 h 16"/>
                <a:gd name="T6" fmla="*/ 60 w 60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16">
                  <a:moveTo>
                    <a:pt x="0" y="13"/>
                  </a:moveTo>
                  <a:cubicBezTo>
                    <a:pt x="3" y="12"/>
                    <a:pt x="6" y="9"/>
                    <a:pt x="9" y="7"/>
                  </a:cubicBezTo>
                  <a:cubicBezTo>
                    <a:pt x="17" y="3"/>
                    <a:pt x="27" y="0"/>
                    <a:pt x="36" y="0"/>
                  </a:cubicBezTo>
                  <a:cubicBezTo>
                    <a:pt x="47" y="2"/>
                    <a:pt x="52" y="12"/>
                    <a:pt x="60" y="1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7786219" y="2531407"/>
              <a:ext cx="255244" cy="51217"/>
            </a:xfrm>
            <a:custGeom>
              <a:avLst/>
              <a:gdLst>
                <a:gd name="T0" fmla="*/ 0 w 50"/>
                <a:gd name="T1" fmla="*/ 0 h 16"/>
                <a:gd name="T2" fmla="*/ 7 w 50"/>
                <a:gd name="T3" fmla="*/ 2 h 16"/>
                <a:gd name="T4" fmla="*/ 15 w 50"/>
                <a:gd name="T5" fmla="*/ 8 h 16"/>
                <a:gd name="T6" fmla="*/ 35 w 50"/>
                <a:gd name="T7" fmla="*/ 9 h 16"/>
                <a:gd name="T8" fmla="*/ 50 w 5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6">
                  <a:moveTo>
                    <a:pt x="0" y="0"/>
                  </a:moveTo>
                  <a:cubicBezTo>
                    <a:pt x="2" y="1"/>
                    <a:pt x="5" y="1"/>
                    <a:pt x="7" y="2"/>
                  </a:cubicBezTo>
                  <a:cubicBezTo>
                    <a:pt x="10" y="4"/>
                    <a:pt x="12" y="6"/>
                    <a:pt x="15" y="8"/>
                  </a:cubicBezTo>
                  <a:cubicBezTo>
                    <a:pt x="22" y="12"/>
                    <a:pt x="28" y="11"/>
                    <a:pt x="35" y="9"/>
                  </a:cubicBezTo>
                  <a:cubicBezTo>
                    <a:pt x="42" y="8"/>
                    <a:pt x="45" y="13"/>
                    <a:pt x="50" y="1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8" name="Freeform 177"/>
            <p:cNvSpPr>
              <a:spLocks/>
            </p:cNvSpPr>
            <p:nvPr/>
          </p:nvSpPr>
          <p:spPr bwMode="auto">
            <a:xfrm>
              <a:off x="7997073" y="2522871"/>
              <a:ext cx="144268" cy="40547"/>
            </a:xfrm>
            <a:custGeom>
              <a:avLst/>
              <a:gdLst>
                <a:gd name="T0" fmla="*/ 0 w 28"/>
                <a:gd name="T1" fmla="*/ 13 h 13"/>
                <a:gd name="T2" fmla="*/ 5 w 28"/>
                <a:gd name="T3" fmla="*/ 8 h 13"/>
                <a:gd name="T4" fmla="*/ 15 w 28"/>
                <a:gd name="T5" fmla="*/ 4 h 13"/>
                <a:gd name="T6" fmla="*/ 28 w 28"/>
                <a:gd name="T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3">
                  <a:moveTo>
                    <a:pt x="0" y="13"/>
                  </a:moveTo>
                  <a:cubicBezTo>
                    <a:pt x="2" y="11"/>
                    <a:pt x="3" y="9"/>
                    <a:pt x="5" y="8"/>
                  </a:cubicBezTo>
                  <a:cubicBezTo>
                    <a:pt x="8" y="6"/>
                    <a:pt x="12" y="5"/>
                    <a:pt x="15" y="4"/>
                  </a:cubicBezTo>
                  <a:cubicBezTo>
                    <a:pt x="19" y="3"/>
                    <a:pt x="25" y="0"/>
                    <a:pt x="28" y="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7501382" y="2623172"/>
              <a:ext cx="307032" cy="36279"/>
            </a:xfrm>
            <a:custGeom>
              <a:avLst/>
              <a:gdLst>
                <a:gd name="T0" fmla="*/ 0 w 60"/>
                <a:gd name="T1" fmla="*/ 9 h 12"/>
                <a:gd name="T2" fmla="*/ 5 w 60"/>
                <a:gd name="T3" fmla="*/ 8 h 12"/>
                <a:gd name="T4" fmla="*/ 18 w 60"/>
                <a:gd name="T5" fmla="*/ 9 h 12"/>
                <a:gd name="T6" fmla="*/ 42 w 60"/>
                <a:gd name="T7" fmla="*/ 10 h 12"/>
                <a:gd name="T8" fmla="*/ 60 w 60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2">
                  <a:moveTo>
                    <a:pt x="0" y="9"/>
                  </a:moveTo>
                  <a:cubicBezTo>
                    <a:pt x="2" y="9"/>
                    <a:pt x="3" y="9"/>
                    <a:pt x="5" y="8"/>
                  </a:cubicBezTo>
                  <a:cubicBezTo>
                    <a:pt x="10" y="7"/>
                    <a:pt x="13" y="7"/>
                    <a:pt x="18" y="9"/>
                  </a:cubicBezTo>
                  <a:cubicBezTo>
                    <a:pt x="26" y="11"/>
                    <a:pt x="34" y="12"/>
                    <a:pt x="42" y="10"/>
                  </a:cubicBezTo>
                  <a:cubicBezTo>
                    <a:pt x="49" y="9"/>
                    <a:pt x="54" y="2"/>
                    <a:pt x="60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7804715" y="2623172"/>
              <a:ext cx="218252" cy="53351"/>
            </a:xfrm>
            <a:custGeom>
              <a:avLst/>
              <a:gdLst>
                <a:gd name="T0" fmla="*/ 0 w 43"/>
                <a:gd name="T1" fmla="*/ 0 h 17"/>
                <a:gd name="T2" fmla="*/ 27 w 43"/>
                <a:gd name="T3" fmla="*/ 15 h 17"/>
                <a:gd name="T4" fmla="*/ 43 w 43"/>
                <a:gd name="T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17">
                  <a:moveTo>
                    <a:pt x="0" y="0"/>
                  </a:moveTo>
                  <a:cubicBezTo>
                    <a:pt x="6" y="9"/>
                    <a:pt x="16" y="17"/>
                    <a:pt x="27" y="15"/>
                  </a:cubicBezTo>
                  <a:cubicBezTo>
                    <a:pt x="33" y="13"/>
                    <a:pt x="37" y="9"/>
                    <a:pt x="43" y="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7053781" y="2516469"/>
              <a:ext cx="340325" cy="46949"/>
            </a:xfrm>
            <a:custGeom>
              <a:avLst/>
              <a:gdLst>
                <a:gd name="T0" fmla="*/ 0 w 67"/>
                <a:gd name="T1" fmla="*/ 11 h 15"/>
                <a:gd name="T2" fmla="*/ 37 w 67"/>
                <a:gd name="T3" fmla="*/ 4 h 15"/>
                <a:gd name="T4" fmla="*/ 55 w 67"/>
                <a:gd name="T5" fmla="*/ 11 h 15"/>
                <a:gd name="T6" fmla="*/ 67 w 67"/>
                <a:gd name="T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15">
                  <a:moveTo>
                    <a:pt x="0" y="11"/>
                  </a:moveTo>
                  <a:cubicBezTo>
                    <a:pt x="12" y="5"/>
                    <a:pt x="24" y="0"/>
                    <a:pt x="37" y="4"/>
                  </a:cubicBezTo>
                  <a:cubicBezTo>
                    <a:pt x="43" y="6"/>
                    <a:pt x="49" y="9"/>
                    <a:pt x="55" y="11"/>
                  </a:cubicBezTo>
                  <a:cubicBezTo>
                    <a:pt x="59" y="12"/>
                    <a:pt x="63" y="15"/>
                    <a:pt x="67" y="1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3665330" y="2518603"/>
              <a:ext cx="292235" cy="38413"/>
            </a:xfrm>
            <a:custGeom>
              <a:avLst/>
              <a:gdLst>
                <a:gd name="T0" fmla="*/ 0 w 58"/>
                <a:gd name="T1" fmla="*/ 12 h 12"/>
                <a:gd name="T2" fmla="*/ 36 w 58"/>
                <a:gd name="T3" fmla="*/ 2 h 12"/>
                <a:gd name="T4" fmla="*/ 49 w 58"/>
                <a:gd name="T5" fmla="*/ 6 h 12"/>
                <a:gd name="T6" fmla="*/ 58 w 58"/>
                <a:gd name="T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2">
                  <a:moveTo>
                    <a:pt x="0" y="12"/>
                  </a:moveTo>
                  <a:cubicBezTo>
                    <a:pt x="13" y="8"/>
                    <a:pt x="22" y="0"/>
                    <a:pt x="36" y="2"/>
                  </a:cubicBezTo>
                  <a:cubicBezTo>
                    <a:pt x="40" y="3"/>
                    <a:pt x="45" y="4"/>
                    <a:pt x="49" y="6"/>
                  </a:cubicBezTo>
                  <a:cubicBezTo>
                    <a:pt x="52" y="7"/>
                    <a:pt x="56" y="10"/>
                    <a:pt x="58" y="1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1175780" y="1199759"/>
              <a:ext cx="480893" cy="211271"/>
            </a:xfrm>
            <a:custGeom>
              <a:avLst/>
              <a:gdLst>
                <a:gd name="T0" fmla="*/ 94 w 94"/>
                <a:gd name="T1" fmla="*/ 2 h 68"/>
                <a:gd name="T2" fmla="*/ 78 w 94"/>
                <a:gd name="T3" fmla="*/ 6 h 68"/>
                <a:gd name="T4" fmla="*/ 73 w 94"/>
                <a:gd name="T5" fmla="*/ 18 h 68"/>
                <a:gd name="T6" fmla="*/ 43 w 94"/>
                <a:gd name="T7" fmla="*/ 37 h 68"/>
                <a:gd name="T8" fmla="*/ 37 w 94"/>
                <a:gd name="T9" fmla="*/ 52 h 68"/>
                <a:gd name="T10" fmla="*/ 19 w 94"/>
                <a:gd name="T11" fmla="*/ 60 h 68"/>
                <a:gd name="T12" fmla="*/ 9 w 94"/>
                <a:gd name="T13" fmla="*/ 64 h 68"/>
                <a:gd name="T14" fmla="*/ 5 w 94"/>
                <a:gd name="T15" fmla="*/ 66 h 68"/>
                <a:gd name="T16" fmla="*/ 0 w 94"/>
                <a:gd name="T1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68">
                  <a:moveTo>
                    <a:pt x="94" y="2"/>
                  </a:moveTo>
                  <a:cubicBezTo>
                    <a:pt x="89" y="0"/>
                    <a:pt x="82" y="2"/>
                    <a:pt x="78" y="6"/>
                  </a:cubicBezTo>
                  <a:cubicBezTo>
                    <a:pt x="75" y="10"/>
                    <a:pt x="75" y="14"/>
                    <a:pt x="73" y="18"/>
                  </a:cubicBezTo>
                  <a:cubicBezTo>
                    <a:pt x="67" y="30"/>
                    <a:pt x="49" y="24"/>
                    <a:pt x="43" y="37"/>
                  </a:cubicBezTo>
                  <a:cubicBezTo>
                    <a:pt x="41" y="43"/>
                    <a:pt x="42" y="48"/>
                    <a:pt x="37" y="52"/>
                  </a:cubicBezTo>
                  <a:cubicBezTo>
                    <a:pt x="32" y="58"/>
                    <a:pt x="26" y="59"/>
                    <a:pt x="19" y="60"/>
                  </a:cubicBezTo>
                  <a:cubicBezTo>
                    <a:pt x="15" y="61"/>
                    <a:pt x="12" y="62"/>
                    <a:pt x="9" y="64"/>
                  </a:cubicBezTo>
                  <a:cubicBezTo>
                    <a:pt x="8" y="65"/>
                    <a:pt x="7" y="66"/>
                    <a:pt x="5" y="66"/>
                  </a:cubicBezTo>
                  <a:cubicBezTo>
                    <a:pt x="4" y="67"/>
                    <a:pt x="2" y="67"/>
                    <a:pt x="0" y="68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1123991" y="1370483"/>
              <a:ext cx="225650" cy="454553"/>
            </a:xfrm>
            <a:custGeom>
              <a:avLst/>
              <a:gdLst>
                <a:gd name="T0" fmla="*/ 44 w 44"/>
                <a:gd name="T1" fmla="*/ 0 h 145"/>
                <a:gd name="T2" fmla="*/ 38 w 44"/>
                <a:gd name="T3" fmla="*/ 16 h 145"/>
                <a:gd name="T4" fmla="*/ 23 w 44"/>
                <a:gd name="T5" fmla="*/ 37 h 145"/>
                <a:gd name="T6" fmla="*/ 20 w 44"/>
                <a:gd name="T7" fmla="*/ 61 h 145"/>
                <a:gd name="T8" fmla="*/ 6 w 44"/>
                <a:gd name="T9" fmla="*/ 86 h 145"/>
                <a:gd name="T10" fmla="*/ 7 w 44"/>
                <a:gd name="T11" fmla="*/ 106 h 145"/>
                <a:gd name="T12" fmla="*/ 11 w 44"/>
                <a:gd name="T13" fmla="*/ 123 h 145"/>
                <a:gd name="T14" fmla="*/ 14 w 44"/>
                <a:gd name="T15" fmla="*/ 135 h 145"/>
                <a:gd name="T16" fmla="*/ 18 w 44"/>
                <a:gd name="T17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5">
                  <a:moveTo>
                    <a:pt x="44" y="0"/>
                  </a:moveTo>
                  <a:cubicBezTo>
                    <a:pt x="40" y="5"/>
                    <a:pt x="39" y="11"/>
                    <a:pt x="38" y="16"/>
                  </a:cubicBezTo>
                  <a:cubicBezTo>
                    <a:pt x="37" y="28"/>
                    <a:pt x="30" y="29"/>
                    <a:pt x="23" y="37"/>
                  </a:cubicBezTo>
                  <a:cubicBezTo>
                    <a:pt x="15" y="46"/>
                    <a:pt x="21" y="52"/>
                    <a:pt x="20" y="61"/>
                  </a:cubicBezTo>
                  <a:cubicBezTo>
                    <a:pt x="18" y="71"/>
                    <a:pt x="12" y="78"/>
                    <a:pt x="6" y="86"/>
                  </a:cubicBezTo>
                  <a:cubicBezTo>
                    <a:pt x="0" y="95"/>
                    <a:pt x="4" y="98"/>
                    <a:pt x="7" y="106"/>
                  </a:cubicBezTo>
                  <a:cubicBezTo>
                    <a:pt x="9" y="111"/>
                    <a:pt x="9" y="117"/>
                    <a:pt x="11" y="123"/>
                  </a:cubicBezTo>
                  <a:cubicBezTo>
                    <a:pt x="13" y="127"/>
                    <a:pt x="13" y="130"/>
                    <a:pt x="14" y="135"/>
                  </a:cubicBezTo>
                  <a:cubicBezTo>
                    <a:pt x="16" y="139"/>
                    <a:pt x="18" y="140"/>
                    <a:pt x="18" y="14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1009316" y="1690591"/>
              <a:ext cx="144268" cy="335046"/>
            </a:xfrm>
            <a:custGeom>
              <a:avLst/>
              <a:gdLst>
                <a:gd name="T0" fmla="*/ 29 w 29"/>
                <a:gd name="T1" fmla="*/ 0 h 107"/>
                <a:gd name="T2" fmla="*/ 26 w 29"/>
                <a:gd name="T3" fmla="*/ 28 h 107"/>
                <a:gd name="T4" fmla="*/ 25 w 29"/>
                <a:gd name="T5" fmla="*/ 46 h 107"/>
                <a:gd name="T6" fmla="*/ 19 w 29"/>
                <a:gd name="T7" fmla="*/ 61 h 107"/>
                <a:gd name="T8" fmla="*/ 8 w 29"/>
                <a:gd name="T9" fmla="*/ 93 h 107"/>
                <a:gd name="T10" fmla="*/ 0 w 29"/>
                <a:gd name="T11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07">
                  <a:moveTo>
                    <a:pt x="29" y="0"/>
                  </a:moveTo>
                  <a:cubicBezTo>
                    <a:pt x="21" y="8"/>
                    <a:pt x="23" y="18"/>
                    <a:pt x="26" y="28"/>
                  </a:cubicBezTo>
                  <a:cubicBezTo>
                    <a:pt x="28" y="35"/>
                    <a:pt x="28" y="39"/>
                    <a:pt x="25" y="46"/>
                  </a:cubicBezTo>
                  <a:cubicBezTo>
                    <a:pt x="21" y="51"/>
                    <a:pt x="19" y="54"/>
                    <a:pt x="19" y="61"/>
                  </a:cubicBezTo>
                  <a:cubicBezTo>
                    <a:pt x="19" y="75"/>
                    <a:pt x="19" y="83"/>
                    <a:pt x="8" y="93"/>
                  </a:cubicBezTo>
                  <a:cubicBezTo>
                    <a:pt x="4" y="98"/>
                    <a:pt x="4" y="102"/>
                    <a:pt x="0" y="10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1064805" y="1748211"/>
              <a:ext cx="66585" cy="134445"/>
            </a:xfrm>
            <a:custGeom>
              <a:avLst/>
              <a:gdLst>
                <a:gd name="T0" fmla="*/ 13 w 13"/>
                <a:gd name="T1" fmla="*/ 0 h 43"/>
                <a:gd name="T2" fmla="*/ 1 w 13"/>
                <a:gd name="T3" fmla="*/ 23 h 43"/>
                <a:gd name="T4" fmla="*/ 8 w 13"/>
                <a:gd name="T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3">
                  <a:moveTo>
                    <a:pt x="13" y="0"/>
                  </a:moveTo>
                  <a:cubicBezTo>
                    <a:pt x="6" y="6"/>
                    <a:pt x="0" y="13"/>
                    <a:pt x="1" y="23"/>
                  </a:cubicBezTo>
                  <a:cubicBezTo>
                    <a:pt x="2" y="30"/>
                    <a:pt x="9" y="36"/>
                    <a:pt x="8" y="4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1138789" y="1496392"/>
              <a:ext cx="81382" cy="147250"/>
            </a:xfrm>
            <a:custGeom>
              <a:avLst/>
              <a:gdLst>
                <a:gd name="T0" fmla="*/ 16 w 16"/>
                <a:gd name="T1" fmla="*/ 0 h 47"/>
                <a:gd name="T2" fmla="*/ 2 w 16"/>
                <a:gd name="T3" fmla="*/ 20 h 47"/>
                <a:gd name="T4" fmla="*/ 1 w 16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47">
                  <a:moveTo>
                    <a:pt x="16" y="0"/>
                  </a:moveTo>
                  <a:cubicBezTo>
                    <a:pt x="10" y="7"/>
                    <a:pt x="4" y="11"/>
                    <a:pt x="2" y="20"/>
                  </a:cubicBezTo>
                  <a:cubicBezTo>
                    <a:pt x="0" y="28"/>
                    <a:pt x="1" y="40"/>
                    <a:pt x="1" y="4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1227568" y="1443041"/>
              <a:ext cx="96178" cy="128043"/>
            </a:xfrm>
            <a:custGeom>
              <a:avLst/>
              <a:gdLst>
                <a:gd name="T0" fmla="*/ 0 w 19"/>
                <a:gd name="T1" fmla="*/ 41 h 41"/>
                <a:gd name="T2" fmla="*/ 18 w 19"/>
                <a:gd name="T3" fmla="*/ 20 h 41"/>
                <a:gd name="T4" fmla="*/ 17 w 19"/>
                <a:gd name="T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41">
                  <a:moveTo>
                    <a:pt x="0" y="41"/>
                  </a:moveTo>
                  <a:cubicBezTo>
                    <a:pt x="9" y="36"/>
                    <a:pt x="16" y="32"/>
                    <a:pt x="18" y="20"/>
                  </a:cubicBezTo>
                  <a:cubicBezTo>
                    <a:pt x="19" y="14"/>
                    <a:pt x="17" y="7"/>
                    <a:pt x="17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1320048" y="1274451"/>
              <a:ext cx="351423" cy="168590"/>
            </a:xfrm>
            <a:custGeom>
              <a:avLst/>
              <a:gdLst>
                <a:gd name="T0" fmla="*/ 0 w 69"/>
                <a:gd name="T1" fmla="*/ 54 h 54"/>
                <a:gd name="T2" fmla="*/ 17 w 69"/>
                <a:gd name="T3" fmla="*/ 39 h 54"/>
                <a:gd name="T4" fmla="*/ 16 w 69"/>
                <a:gd name="T5" fmla="*/ 21 h 54"/>
                <a:gd name="T6" fmla="*/ 34 w 69"/>
                <a:gd name="T7" fmla="*/ 13 h 54"/>
                <a:gd name="T8" fmla="*/ 41 w 69"/>
                <a:gd name="T9" fmla="*/ 1 h 54"/>
                <a:gd name="T10" fmla="*/ 57 w 69"/>
                <a:gd name="T11" fmla="*/ 5 h 54"/>
                <a:gd name="T12" fmla="*/ 69 w 69"/>
                <a:gd name="T13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54">
                  <a:moveTo>
                    <a:pt x="0" y="54"/>
                  </a:moveTo>
                  <a:cubicBezTo>
                    <a:pt x="10" y="53"/>
                    <a:pt x="17" y="50"/>
                    <a:pt x="17" y="39"/>
                  </a:cubicBezTo>
                  <a:cubicBezTo>
                    <a:pt x="18" y="34"/>
                    <a:pt x="14" y="26"/>
                    <a:pt x="16" y="21"/>
                  </a:cubicBezTo>
                  <a:cubicBezTo>
                    <a:pt x="20" y="16"/>
                    <a:pt x="29" y="16"/>
                    <a:pt x="34" y="13"/>
                  </a:cubicBezTo>
                  <a:cubicBezTo>
                    <a:pt x="37" y="10"/>
                    <a:pt x="41" y="5"/>
                    <a:pt x="41" y="1"/>
                  </a:cubicBezTo>
                  <a:cubicBezTo>
                    <a:pt x="46" y="0"/>
                    <a:pt x="51" y="4"/>
                    <a:pt x="57" y="5"/>
                  </a:cubicBezTo>
                  <a:cubicBezTo>
                    <a:pt x="61" y="5"/>
                    <a:pt x="65" y="5"/>
                    <a:pt x="69" y="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1268259" y="1210430"/>
              <a:ext cx="199756" cy="119507"/>
            </a:xfrm>
            <a:custGeom>
              <a:avLst/>
              <a:gdLst>
                <a:gd name="T0" fmla="*/ 0 w 39"/>
                <a:gd name="T1" fmla="*/ 37 h 38"/>
                <a:gd name="T2" fmla="*/ 20 w 39"/>
                <a:gd name="T3" fmla="*/ 35 h 38"/>
                <a:gd name="T4" fmla="*/ 31 w 39"/>
                <a:gd name="T5" fmla="*/ 23 h 38"/>
                <a:gd name="T6" fmla="*/ 35 w 39"/>
                <a:gd name="T7" fmla="*/ 8 h 38"/>
                <a:gd name="T8" fmla="*/ 39 w 39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8">
                  <a:moveTo>
                    <a:pt x="0" y="37"/>
                  </a:moveTo>
                  <a:cubicBezTo>
                    <a:pt x="7" y="35"/>
                    <a:pt x="14" y="38"/>
                    <a:pt x="20" y="35"/>
                  </a:cubicBezTo>
                  <a:cubicBezTo>
                    <a:pt x="24" y="32"/>
                    <a:pt x="29" y="27"/>
                    <a:pt x="31" y="23"/>
                  </a:cubicBezTo>
                  <a:cubicBezTo>
                    <a:pt x="34" y="19"/>
                    <a:pt x="34" y="13"/>
                    <a:pt x="35" y="8"/>
                  </a:cubicBezTo>
                  <a:cubicBezTo>
                    <a:pt x="36" y="5"/>
                    <a:pt x="38" y="3"/>
                    <a:pt x="39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1057406" y="1483588"/>
              <a:ext cx="92480" cy="140847"/>
            </a:xfrm>
            <a:custGeom>
              <a:avLst/>
              <a:gdLst>
                <a:gd name="T0" fmla="*/ 14 w 18"/>
                <a:gd name="T1" fmla="*/ 0 h 45"/>
                <a:gd name="T2" fmla="*/ 14 w 18"/>
                <a:gd name="T3" fmla="*/ 23 h 45"/>
                <a:gd name="T4" fmla="*/ 0 w 18"/>
                <a:gd name="T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45">
                  <a:moveTo>
                    <a:pt x="14" y="0"/>
                  </a:moveTo>
                  <a:cubicBezTo>
                    <a:pt x="17" y="8"/>
                    <a:pt x="18" y="16"/>
                    <a:pt x="14" y="23"/>
                  </a:cubicBezTo>
                  <a:cubicBezTo>
                    <a:pt x="11" y="32"/>
                    <a:pt x="5" y="38"/>
                    <a:pt x="0" y="4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1164682" y="1575352"/>
              <a:ext cx="66585" cy="128043"/>
            </a:xfrm>
            <a:custGeom>
              <a:avLst/>
              <a:gdLst>
                <a:gd name="T0" fmla="*/ 0 w 13"/>
                <a:gd name="T1" fmla="*/ 41 h 41"/>
                <a:gd name="T2" fmla="*/ 13 w 13"/>
                <a:gd name="T3" fmla="*/ 19 h 41"/>
                <a:gd name="T4" fmla="*/ 12 w 13"/>
                <a:gd name="T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1">
                  <a:moveTo>
                    <a:pt x="0" y="41"/>
                  </a:moveTo>
                  <a:cubicBezTo>
                    <a:pt x="11" y="40"/>
                    <a:pt x="13" y="29"/>
                    <a:pt x="13" y="19"/>
                  </a:cubicBezTo>
                  <a:cubicBezTo>
                    <a:pt x="13" y="14"/>
                    <a:pt x="10" y="6"/>
                    <a:pt x="12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1098097" y="1948811"/>
              <a:ext cx="277439" cy="426810"/>
            </a:xfrm>
            <a:custGeom>
              <a:avLst/>
              <a:gdLst>
                <a:gd name="T0" fmla="*/ 0 w 54"/>
                <a:gd name="T1" fmla="*/ 0 h 136"/>
                <a:gd name="T2" fmla="*/ 9 w 54"/>
                <a:gd name="T3" fmla="*/ 18 h 136"/>
                <a:gd name="T4" fmla="*/ 4 w 54"/>
                <a:gd name="T5" fmla="*/ 53 h 136"/>
                <a:gd name="T6" fmla="*/ 16 w 54"/>
                <a:gd name="T7" fmla="*/ 78 h 136"/>
                <a:gd name="T8" fmla="*/ 21 w 54"/>
                <a:gd name="T9" fmla="*/ 96 h 136"/>
                <a:gd name="T10" fmla="*/ 28 w 54"/>
                <a:gd name="T11" fmla="*/ 114 h 136"/>
                <a:gd name="T12" fmla="*/ 38 w 54"/>
                <a:gd name="T13" fmla="*/ 125 h 136"/>
                <a:gd name="T14" fmla="*/ 54 w 54"/>
                <a:gd name="T15" fmla="*/ 13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36">
                  <a:moveTo>
                    <a:pt x="0" y="0"/>
                  </a:moveTo>
                  <a:cubicBezTo>
                    <a:pt x="1" y="7"/>
                    <a:pt x="7" y="12"/>
                    <a:pt x="9" y="18"/>
                  </a:cubicBezTo>
                  <a:cubicBezTo>
                    <a:pt x="13" y="31"/>
                    <a:pt x="6" y="41"/>
                    <a:pt x="4" y="53"/>
                  </a:cubicBezTo>
                  <a:cubicBezTo>
                    <a:pt x="2" y="65"/>
                    <a:pt x="6" y="71"/>
                    <a:pt x="16" y="78"/>
                  </a:cubicBezTo>
                  <a:cubicBezTo>
                    <a:pt x="23" y="84"/>
                    <a:pt x="23" y="87"/>
                    <a:pt x="21" y="96"/>
                  </a:cubicBezTo>
                  <a:cubicBezTo>
                    <a:pt x="19" y="104"/>
                    <a:pt x="21" y="110"/>
                    <a:pt x="28" y="114"/>
                  </a:cubicBezTo>
                  <a:cubicBezTo>
                    <a:pt x="35" y="118"/>
                    <a:pt x="37" y="117"/>
                    <a:pt x="38" y="125"/>
                  </a:cubicBezTo>
                  <a:cubicBezTo>
                    <a:pt x="38" y="136"/>
                    <a:pt x="48" y="133"/>
                    <a:pt x="54" y="13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1064805" y="1948811"/>
              <a:ext cx="48089" cy="181394"/>
            </a:xfrm>
            <a:custGeom>
              <a:avLst/>
              <a:gdLst>
                <a:gd name="T0" fmla="*/ 7 w 10"/>
                <a:gd name="T1" fmla="*/ 0 h 58"/>
                <a:gd name="T2" fmla="*/ 2 w 10"/>
                <a:gd name="T3" fmla="*/ 18 h 58"/>
                <a:gd name="T4" fmla="*/ 4 w 10"/>
                <a:gd name="T5" fmla="*/ 33 h 58"/>
                <a:gd name="T6" fmla="*/ 10 w 10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8">
                  <a:moveTo>
                    <a:pt x="7" y="0"/>
                  </a:moveTo>
                  <a:cubicBezTo>
                    <a:pt x="6" y="6"/>
                    <a:pt x="3" y="12"/>
                    <a:pt x="2" y="18"/>
                  </a:cubicBezTo>
                  <a:cubicBezTo>
                    <a:pt x="0" y="24"/>
                    <a:pt x="2" y="28"/>
                    <a:pt x="4" y="33"/>
                  </a:cubicBezTo>
                  <a:cubicBezTo>
                    <a:pt x="7" y="42"/>
                    <a:pt x="8" y="50"/>
                    <a:pt x="10" y="58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5" name="Freeform 194"/>
            <p:cNvSpPr>
              <a:spLocks/>
            </p:cNvSpPr>
            <p:nvPr/>
          </p:nvSpPr>
          <p:spPr bwMode="auto">
            <a:xfrm>
              <a:off x="1149885" y="2042710"/>
              <a:ext cx="66585" cy="162188"/>
            </a:xfrm>
            <a:custGeom>
              <a:avLst/>
              <a:gdLst>
                <a:gd name="T0" fmla="*/ 0 w 13"/>
                <a:gd name="T1" fmla="*/ 0 h 52"/>
                <a:gd name="T2" fmla="*/ 3 w 13"/>
                <a:gd name="T3" fmla="*/ 9 h 52"/>
                <a:gd name="T4" fmla="*/ 11 w 13"/>
                <a:gd name="T5" fmla="*/ 28 h 52"/>
                <a:gd name="T6" fmla="*/ 11 w 13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2">
                  <a:moveTo>
                    <a:pt x="0" y="0"/>
                  </a:moveTo>
                  <a:cubicBezTo>
                    <a:pt x="0" y="4"/>
                    <a:pt x="1" y="6"/>
                    <a:pt x="3" y="9"/>
                  </a:cubicBezTo>
                  <a:cubicBezTo>
                    <a:pt x="7" y="16"/>
                    <a:pt x="10" y="20"/>
                    <a:pt x="11" y="28"/>
                  </a:cubicBezTo>
                  <a:cubicBezTo>
                    <a:pt x="13" y="37"/>
                    <a:pt x="11" y="44"/>
                    <a:pt x="11" y="5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1123991" y="1831439"/>
              <a:ext cx="66585" cy="138713"/>
            </a:xfrm>
            <a:custGeom>
              <a:avLst/>
              <a:gdLst>
                <a:gd name="T0" fmla="*/ 0 w 13"/>
                <a:gd name="T1" fmla="*/ 44 h 44"/>
                <a:gd name="T2" fmla="*/ 10 w 13"/>
                <a:gd name="T3" fmla="*/ 21 h 44"/>
                <a:gd name="T4" fmla="*/ 2 w 13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4">
                  <a:moveTo>
                    <a:pt x="0" y="44"/>
                  </a:moveTo>
                  <a:cubicBezTo>
                    <a:pt x="10" y="40"/>
                    <a:pt x="13" y="30"/>
                    <a:pt x="10" y="21"/>
                  </a:cubicBezTo>
                  <a:cubicBezTo>
                    <a:pt x="9" y="13"/>
                    <a:pt x="4" y="7"/>
                    <a:pt x="2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1016715" y="1822902"/>
              <a:ext cx="62887" cy="140847"/>
            </a:xfrm>
            <a:custGeom>
              <a:avLst/>
              <a:gdLst>
                <a:gd name="T0" fmla="*/ 8 w 12"/>
                <a:gd name="T1" fmla="*/ 0 h 45"/>
                <a:gd name="T2" fmla="*/ 2 w 12"/>
                <a:gd name="T3" fmla="*/ 23 h 45"/>
                <a:gd name="T4" fmla="*/ 12 w 12"/>
                <a:gd name="T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45">
                  <a:moveTo>
                    <a:pt x="8" y="0"/>
                  </a:moveTo>
                  <a:cubicBezTo>
                    <a:pt x="7" y="8"/>
                    <a:pt x="0" y="13"/>
                    <a:pt x="2" y="23"/>
                  </a:cubicBezTo>
                  <a:cubicBezTo>
                    <a:pt x="4" y="30"/>
                    <a:pt x="10" y="37"/>
                    <a:pt x="12" y="4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1038909" y="1656446"/>
              <a:ext cx="44391" cy="138713"/>
            </a:xfrm>
            <a:custGeom>
              <a:avLst/>
              <a:gdLst>
                <a:gd name="T0" fmla="*/ 9 w 9"/>
                <a:gd name="T1" fmla="*/ 0 h 44"/>
                <a:gd name="T2" fmla="*/ 0 w 9"/>
                <a:gd name="T3" fmla="*/ 21 h 44"/>
                <a:gd name="T4" fmla="*/ 6 w 9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4">
                  <a:moveTo>
                    <a:pt x="9" y="0"/>
                  </a:moveTo>
                  <a:cubicBezTo>
                    <a:pt x="6" y="7"/>
                    <a:pt x="0" y="12"/>
                    <a:pt x="0" y="21"/>
                  </a:cubicBezTo>
                  <a:cubicBezTo>
                    <a:pt x="1" y="30"/>
                    <a:pt x="6" y="36"/>
                    <a:pt x="6" y="4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1308951" y="2364951"/>
              <a:ext cx="355121" cy="266756"/>
            </a:xfrm>
            <a:custGeom>
              <a:avLst/>
              <a:gdLst>
                <a:gd name="T0" fmla="*/ 0 w 70"/>
                <a:gd name="T1" fmla="*/ 0 h 85"/>
                <a:gd name="T2" fmla="*/ 8 w 70"/>
                <a:gd name="T3" fmla="*/ 11 h 85"/>
                <a:gd name="T4" fmla="*/ 13 w 70"/>
                <a:gd name="T5" fmla="*/ 35 h 85"/>
                <a:gd name="T6" fmla="*/ 27 w 70"/>
                <a:gd name="T7" fmla="*/ 50 h 85"/>
                <a:gd name="T8" fmla="*/ 41 w 70"/>
                <a:gd name="T9" fmla="*/ 59 h 85"/>
                <a:gd name="T10" fmla="*/ 48 w 70"/>
                <a:gd name="T11" fmla="*/ 72 h 85"/>
                <a:gd name="T12" fmla="*/ 62 w 70"/>
                <a:gd name="T13" fmla="*/ 76 h 85"/>
                <a:gd name="T14" fmla="*/ 70 w 70"/>
                <a:gd name="T1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85">
                  <a:moveTo>
                    <a:pt x="0" y="0"/>
                  </a:moveTo>
                  <a:cubicBezTo>
                    <a:pt x="2" y="4"/>
                    <a:pt x="5" y="7"/>
                    <a:pt x="8" y="11"/>
                  </a:cubicBezTo>
                  <a:cubicBezTo>
                    <a:pt x="13" y="19"/>
                    <a:pt x="11" y="26"/>
                    <a:pt x="13" y="35"/>
                  </a:cubicBezTo>
                  <a:cubicBezTo>
                    <a:pt x="15" y="42"/>
                    <a:pt x="21" y="47"/>
                    <a:pt x="27" y="50"/>
                  </a:cubicBezTo>
                  <a:cubicBezTo>
                    <a:pt x="34" y="52"/>
                    <a:pt x="38" y="52"/>
                    <a:pt x="41" y="59"/>
                  </a:cubicBezTo>
                  <a:cubicBezTo>
                    <a:pt x="43" y="64"/>
                    <a:pt x="43" y="68"/>
                    <a:pt x="48" y="72"/>
                  </a:cubicBezTo>
                  <a:cubicBezTo>
                    <a:pt x="53" y="75"/>
                    <a:pt x="58" y="73"/>
                    <a:pt x="62" y="76"/>
                  </a:cubicBezTo>
                  <a:cubicBezTo>
                    <a:pt x="65" y="78"/>
                    <a:pt x="66" y="85"/>
                    <a:pt x="70" y="8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1512405" y="2531407"/>
              <a:ext cx="118374" cy="68290"/>
            </a:xfrm>
            <a:custGeom>
              <a:avLst/>
              <a:gdLst>
                <a:gd name="T0" fmla="*/ 0 w 23"/>
                <a:gd name="T1" fmla="*/ 1 h 22"/>
                <a:gd name="T2" fmla="*/ 17 w 23"/>
                <a:gd name="T3" fmla="*/ 7 h 22"/>
                <a:gd name="T4" fmla="*/ 23 w 23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2">
                  <a:moveTo>
                    <a:pt x="0" y="1"/>
                  </a:moveTo>
                  <a:cubicBezTo>
                    <a:pt x="7" y="5"/>
                    <a:pt x="13" y="0"/>
                    <a:pt x="17" y="7"/>
                  </a:cubicBezTo>
                  <a:cubicBezTo>
                    <a:pt x="19" y="11"/>
                    <a:pt x="21" y="20"/>
                    <a:pt x="23" y="2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1" name="Freeform 200"/>
            <p:cNvSpPr>
              <a:spLocks/>
            </p:cNvSpPr>
            <p:nvPr/>
          </p:nvSpPr>
          <p:spPr bwMode="auto">
            <a:xfrm>
              <a:off x="1364438" y="2428973"/>
              <a:ext cx="162765" cy="106703"/>
            </a:xfrm>
            <a:custGeom>
              <a:avLst/>
              <a:gdLst>
                <a:gd name="T0" fmla="*/ 0 w 32"/>
                <a:gd name="T1" fmla="*/ 0 h 34"/>
                <a:gd name="T2" fmla="*/ 26 w 32"/>
                <a:gd name="T3" fmla="*/ 14 h 34"/>
                <a:gd name="T4" fmla="*/ 32 w 32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34">
                  <a:moveTo>
                    <a:pt x="0" y="0"/>
                  </a:moveTo>
                  <a:cubicBezTo>
                    <a:pt x="1" y="7"/>
                    <a:pt x="21" y="9"/>
                    <a:pt x="26" y="14"/>
                  </a:cubicBezTo>
                  <a:cubicBezTo>
                    <a:pt x="32" y="20"/>
                    <a:pt x="30" y="29"/>
                    <a:pt x="32" y="3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2" name="Freeform 201"/>
            <p:cNvSpPr>
              <a:spLocks/>
            </p:cNvSpPr>
            <p:nvPr/>
          </p:nvSpPr>
          <p:spPr bwMode="auto">
            <a:xfrm>
              <a:off x="1216471" y="2292394"/>
              <a:ext cx="147967" cy="145115"/>
            </a:xfrm>
            <a:custGeom>
              <a:avLst/>
              <a:gdLst>
                <a:gd name="T0" fmla="*/ 0 w 29"/>
                <a:gd name="T1" fmla="*/ 0 h 46"/>
                <a:gd name="T2" fmla="*/ 1 w 29"/>
                <a:gd name="T3" fmla="*/ 18 h 46"/>
                <a:gd name="T4" fmla="*/ 14 w 29"/>
                <a:gd name="T5" fmla="*/ 32 h 46"/>
                <a:gd name="T6" fmla="*/ 29 w 29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6">
                  <a:moveTo>
                    <a:pt x="0" y="0"/>
                  </a:moveTo>
                  <a:cubicBezTo>
                    <a:pt x="2" y="6"/>
                    <a:pt x="0" y="12"/>
                    <a:pt x="1" y="18"/>
                  </a:cubicBezTo>
                  <a:cubicBezTo>
                    <a:pt x="2" y="25"/>
                    <a:pt x="9" y="29"/>
                    <a:pt x="14" y="32"/>
                  </a:cubicBezTo>
                  <a:cubicBezTo>
                    <a:pt x="21" y="36"/>
                    <a:pt x="25" y="42"/>
                    <a:pt x="29" y="4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3" name="Freeform 202"/>
            <p:cNvSpPr>
              <a:spLocks/>
            </p:cNvSpPr>
            <p:nvPr/>
          </p:nvSpPr>
          <p:spPr bwMode="auto">
            <a:xfrm>
              <a:off x="1212772" y="2209166"/>
              <a:ext cx="66585" cy="113105"/>
            </a:xfrm>
            <a:custGeom>
              <a:avLst/>
              <a:gdLst>
                <a:gd name="T0" fmla="*/ 0 w 13"/>
                <a:gd name="T1" fmla="*/ 0 h 36"/>
                <a:gd name="T2" fmla="*/ 7 w 13"/>
                <a:gd name="T3" fmla="*/ 4 h 36"/>
                <a:gd name="T4" fmla="*/ 13 w 13"/>
                <a:gd name="T5" fmla="*/ 16 h 36"/>
                <a:gd name="T6" fmla="*/ 12 w 13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6">
                  <a:moveTo>
                    <a:pt x="0" y="0"/>
                  </a:moveTo>
                  <a:cubicBezTo>
                    <a:pt x="2" y="2"/>
                    <a:pt x="5" y="2"/>
                    <a:pt x="7" y="4"/>
                  </a:cubicBezTo>
                  <a:cubicBezTo>
                    <a:pt x="12" y="7"/>
                    <a:pt x="13" y="11"/>
                    <a:pt x="13" y="16"/>
                  </a:cubicBezTo>
                  <a:cubicBezTo>
                    <a:pt x="13" y="22"/>
                    <a:pt x="12" y="31"/>
                    <a:pt x="12" y="3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4" name="Freeform 203"/>
            <p:cNvSpPr>
              <a:spLocks/>
            </p:cNvSpPr>
            <p:nvPr/>
          </p:nvSpPr>
          <p:spPr bwMode="auto">
            <a:xfrm>
              <a:off x="1027813" y="2091793"/>
              <a:ext cx="103576" cy="166456"/>
            </a:xfrm>
            <a:custGeom>
              <a:avLst/>
              <a:gdLst>
                <a:gd name="T0" fmla="*/ 0 w 20"/>
                <a:gd name="T1" fmla="*/ 0 h 53"/>
                <a:gd name="T2" fmla="*/ 11 w 20"/>
                <a:gd name="T3" fmla="*/ 7 h 53"/>
                <a:gd name="T4" fmla="*/ 17 w 20"/>
                <a:gd name="T5" fmla="*/ 22 h 53"/>
                <a:gd name="T6" fmla="*/ 10 w 20"/>
                <a:gd name="T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53">
                  <a:moveTo>
                    <a:pt x="0" y="0"/>
                  </a:moveTo>
                  <a:cubicBezTo>
                    <a:pt x="3" y="3"/>
                    <a:pt x="8" y="3"/>
                    <a:pt x="11" y="7"/>
                  </a:cubicBezTo>
                  <a:cubicBezTo>
                    <a:pt x="15" y="10"/>
                    <a:pt x="17" y="17"/>
                    <a:pt x="17" y="22"/>
                  </a:cubicBezTo>
                  <a:cubicBezTo>
                    <a:pt x="20" y="34"/>
                    <a:pt x="10" y="41"/>
                    <a:pt x="10" y="5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5" name="Freeform 204"/>
            <p:cNvSpPr>
              <a:spLocks/>
            </p:cNvSpPr>
            <p:nvPr/>
          </p:nvSpPr>
          <p:spPr bwMode="auto">
            <a:xfrm>
              <a:off x="1120292" y="2318002"/>
              <a:ext cx="122073" cy="145115"/>
            </a:xfrm>
            <a:custGeom>
              <a:avLst/>
              <a:gdLst>
                <a:gd name="T0" fmla="*/ 0 w 24"/>
                <a:gd name="T1" fmla="*/ 0 h 46"/>
                <a:gd name="T2" fmla="*/ 23 w 24"/>
                <a:gd name="T3" fmla="*/ 24 h 46"/>
                <a:gd name="T4" fmla="*/ 21 w 24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46">
                  <a:moveTo>
                    <a:pt x="0" y="0"/>
                  </a:moveTo>
                  <a:cubicBezTo>
                    <a:pt x="12" y="5"/>
                    <a:pt x="24" y="9"/>
                    <a:pt x="23" y="24"/>
                  </a:cubicBezTo>
                  <a:cubicBezTo>
                    <a:pt x="22" y="31"/>
                    <a:pt x="21" y="40"/>
                    <a:pt x="21" y="4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6" name="Freeform 205"/>
            <p:cNvSpPr>
              <a:spLocks/>
            </p:cNvSpPr>
            <p:nvPr/>
          </p:nvSpPr>
          <p:spPr bwMode="auto">
            <a:xfrm>
              <a:off x="1268259" y="2486592"/>
              <a:ext cx="199756" cy="130177"/>
            </a:xfrm>
            <a:custGeom>
              <a:avLst/>
              <a:gdLst>
                <a:gd name="T0" fmla="*/ 0 w 39"/>
                <a:gd name="T1" fmla="*/ 2 h 41"/>
                <a:gd name="T2" fmla="*/ 22 w 39"/>
                <a:gd name="T3" fmla="*/ 4 h 41"/>
                <a:gd name="T4" fmla="*/ 33 w 39"/>
                <a:gd name="T5" fmla="*/ 20 h 41"/>
                <a:gd name="T6" fmla="*/ 39 w 39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1">
                  <a:moveTo>
                    <a:pt x="0" y="2"/>
                  </a:moveTo>
                  <a:cubicBezTo>
                    <a:pt x="7" y="4"/>
                    <a:pt x="15" y="0"/>
                    <a:pt x="22" y="4"/>
                  </a:cubicBezTo>
                  <a:cubicBezTo>
                    <a:pt x="29" y="7"/>
                    <a:pt x="31" y="13"/>
                    <a:pt x="33" y="20"/>
                  </a:cubicBezTo>
                  <a:cubicBezTo>
                    <a:pt x="34" y="25"/>
                    <a:pt x="36" y="37"/>
                    <a:pt x="39" y="4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7" name="Freeform 206"/>
            <p:cNvSpPr>
              <a:spLocks/>
            </p:cNvSpPr>
            <p:nvPr/>
          </p:nvSpPr>
          <p:spPr bwMode="auto">
            <a:xfrm>
              <a:off x="1782446" y="1163480"/>
              <a:ext cx="3037030" cy="119507"/>
            </a:xfrm>
            <a:custGeom>
              <a:avLst/>
              <a:gdLst>
                <a:gd name="T0" fmla="*/ 0 w 596"/>
                <a:gd name="T1" fmla="*/ 36 h 38"/>
                <a:gd name="T2" fmla="*/ 20 w 596"/>
                <a:gd name="T3" fmla="*/ 23 h 38"/>
                <a:gd name="T4" fmla="*/ 67 w 596"/>
                <a:gd name="T5" fmla="*/ 33 h 38"/>
                <a:gd name="T6" fmla="*/ 105 w 596"/>
                <a:gd name="T7" fmla="*/ 25 h 38"/>
                <a:gd name="T8" fmla="*/ 124 w 596"/>
                <a:gd name="T9" fmla="*/ 23 h 38"/>
                <a:gd name="T10" fmla="*/ 134 w 596"/>
                <a:gd name="T11" fmla="*/ 31 h 38"/>
                <a:gd name="T12" fmla="*/ 164 w 596"/>
                <a:gd name="T13" fmla="*/ 14 h 38"/>
                <a:gd name="T14" fmla="*/ 215 w 596"/>
                <a:gd name="T15" fmla="*/ 21 h 38"/>
                <a:gd name="T16" fmla="*/ 256 w 596"/>
                <a:gd name="T17" fmla="*/ 8 h 38"/>
                <a:gd name="T18" fmla="*/ 308 w 596"/>
                <a:gd name="T19" fmla="*/ 18 h 38"/>
                <a:gd name="T20" fmla="*/ 340 w 596"/>
                <a:gd name="T21" fmla="*/ 7 h 38"/>
                <a:gd name="T22" fmla="*/ 390 w 596"/>
                <a:gd name="T23" fmla="*/ 23 h 38"/>
                <a:gd name="T24" fmla="*/ 436 w 596"/>
                <a:gd name="T25" fmla="*/ 11 h 38"/>
                <a:gd name="T26" fmla="*/ 479 w 596"/>
                <a:gd name="T27" fmla="*/ 22 h 38"/>
                <a:gd name="T28" fmla="*/ 506 w 596"/>
                <a:gd name="T29" fmla="*/ 11 h 38"/>
                <a:gd name="T30" fmla="*/ 542 w 596"/>
                <a:gd name="T31" fmla="*/ 10 h 38"/>
                <a:gd name="T32" fmla="*/ 559 w 596"/>
                <a:gd name="T33" fmla="*/ 3 h 38"/>
                <a:gd name="T34" fmla="*/ 572 w 596"/>
                <a:gd name="T35" fmla="*/ 10 h 38"/>
                <a:gd name="T36" fmla="*/ 596 w 596"/>
                <a:gd name="T37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6" h="38">
                  <a:moveTo>
                    <a:pt x="0" y="36"/>
                  </a:moveTo>
                  <a:cubicBezTo>
                    <a:pt x="9" y="34"/>
                    <a:pt x="13" y="27"/>
                    <a:pt x="20" y="23"/>
                  </a:cubicBezTo>
                  <a:cubicBezTo>
                    <a:pt x="38" y="12"/>
                    <a:pt x="50" y="28"/>
                    <a:pt x="67" y="33"/>
                  </a:cubicBezTo>
                  <a:cubicBezTo>
                    <a:pt x="84" y="38"/>
                    <a:pt x="91" y="31"/>
                    <a:pt x="105" y="25"/>
                  </a:cubicBezTo>
                  <a:cubicBezTo>
                    <a:pt x="113" y="22"/>
                    <a:pt x="116" y="20"/>
                    <a:pt x="124" y="23"/>
                  </a:cubicBezTo>
                  <a:cubicBezTo>
                    <a:pt x="128" y="24"/>
                    <a:pt x="131" y="31"/>
                    <a:pt x="134" y="31"/>
                  </a:cubicBezTo>
                  <a:cubicBezTo>
                    <a:pt x="144" y="31"/>
                    <a:pt x="155" y="18"/>
                    <a:pt x="164" y="14"/>
                  </a:cubicBezTo>
                  <a:cubicBezTo>
                    <a:pt x="186" y="3"/>
                    <a:pt x="195" y="17"/>
                    <a:pt x="215" y="21"/>
                  </a:cubicBezTo>
                  <a:cubicBezTo>
                    <a:pt x="231" y="25"/>
                    <a:pt x="242" y="13"/>
                    <a:pt x="256" y="8"/>
                  </a:cubicBezTo>
                  <a:cubicBezTo>
                    <a:pt x="276" y="0"/>
                    <a:pt x="290" y="13"/>
                    <a:pt x="308" y="18"/>
                  </a:cubicBezTo>
                  <a:cubicBezTo>
                    <a:pt x="326" y="22"/>
                    <a:pt x="325" y="12"/>
                    <a:pt x="340" y="7"/>
                  </a:cubicBezTo>
                  <a:cubicBezTo>
                    <a:pt x="359" y="1"/>
                    <a:pt x="373" y="18"/>
                    <a:pt x="390" y="23"/>
                  </a:cubicBezTo>
                  <a:cubicBezTo>
                    <a:pt x="410" y="29"/>
                    <a:pt x="419" y="13"/>
                    <a:pt x="436" y="11"/>
                  </a:cubicBezTo>
                  <a:cubicBezTo>
                    <a:pt x="450" y="10"/>
                    <a:pt x="465" y="24"/>
                    <a:pt x="479" y="22"/>
                  </a:cubicBezTo>
                  <a:cubicBezTo>
                    <a:pt x="492" y="20"/>
                    <a:pt x="491" y="9"/>
                    <a:pt x="506" y="11"/>
                  </a:cubicBezTo>
                  <a:cubicBezTo>
                    <a:pt x="520" y="13"/>
                    <a:pt x="527" y="16"/>
                    <a:pt x="542" y="10"/>
                  </a:cubicBezTo>
                  <a:cubicBezTo>
                    <a:pt x="548" y="7"/>
                    <a:pt x="553" y="2"/>
                    <a:pt x="559" y="3"/>
                  </a:cubicBezTo>
                  <a:cubicBezTo>
                    <a:pt x="565" y="3"/>
                    <a:pt x="567" y="9"/>
                    <a:pt x="572" y="10"/>
                  </a:cubicBezTo>
                  <a:cubicBezTo>
                    <a:pt x="581" y="11"/>
                    <a:pt x="590" y="9"/>
                    <a:pt x="596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8" name="Freeform 207"/>
            <p:cNvSpPr>
              <a:spLocks/>
            </p:cNvSpPr>
            <p:nvPr/>
          </p:nvSpPr>
          <p:spPr bwMode="auto">
            <a:xfrm>
              <a:off x="1889722" y="1242440"/>
              <a:ext cx="177560" cy="32011"/>
            </a:xfrm>
            <a:custGeom>
              <a:avLst/>
              <a:gdLst>
                <a:gd name="T0" fmla="*/ 0 w 35"/>
                <a:gd name="T1" fmla="*/ 0 h 10"/>
                <a:gd name="T2" fmla="*/ 35 w 35"/>
                <a:gd name="T3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" h="10">
                  <a:moveTo>
                    <a:pt x="0" y="0"/>
                  </a:moveTo>
                  <a:cubicBezTo>
                    <a:pt x="17" y="10"/>
                    <a:pt x="18" y="8"/>
                    <a:pt x="35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9" name="Freeform 208"/>
            <p:cNvSpPr>
              <a:spLocks/>
            </p:cNvSpPr>
            <p:nvPr/>
          </p:nvSpPr>
          <p:spPr bwMode="auto">
            <a:xfrm>
              <a:off x="2537078" y="1227502"/>
              <a:ext cx="1157844" cy="74692"/>
            </a:xfrm>
            <a:custGeom>
              <a:avLst/>
              <a:gdLst>
                <a:gd name="T0" fmla="*/ 0 w 227"/>
                <a:gd name="T1" fmla="*/ 4 h 24"/>
                <a:gd name="T2" fmla="*/ 40 w 227"/>
                <a:gd name="T3" fmla="*/ 11 h 24"/>
                <a:gd name="T4" fmla="*/ 64 w 227"/>
                <a:gd name="T5" fmla="*/ 1 h 24"/>
                <a:gd name="T6" fmla="*/ 80 w 227"/>
                <a:gd name="T7" fmla="*/ 12 h 24"/>
                <a:gd name="T8" fmla="*/ 115 w 227"/>
                <a:gd name="T9" fmla="*/ 9 h 24"/>
                <a:gd name="T10" fmla="*/ 153 w 227"/>
                <a:gd name="T11" fmla="*/ 16 h 24"/>
                <a:gd name="T12" fmla="*/ 181 w 227"/>
                <a:gd name="T13" fmla="*/ 16 h 24"/>
                <a:gd name="T14" fmla="*/ 227 w 227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7" h="24">
                  <a:moveTo>
                    <a:pt x="0" y="4"/>
                  </a:moveTo>
                  <a:cubicBezTo>
                    <a:pt x="13" y="10"/>
                    <a:pt x="26" y="14"/>
                    <a:pt x="40" y="11"/>
                  </a:cubicBezTo>
                  <a:cubicBezTo>
                    <a:pt x="46" y="10"/>
                    <a:pt x="58" y="0"/>
                    <a:pt x="64" y="1"/>
                  </a:cubicBezTo>
                  <a:cubicBezTo>
                    <a:pt x="69" y="2"/>
                    <a:pt x="74" y="10"/>
                    <a:pt x="80" y="12"/>
                  </a:cubicBezTo>
                  <a:cubicBezTo>
                    <a:pt x="93" y="18"/>
                    <a:pt x="102" y="11"/>
                    <a:pt x="115" y="9"/>
                  </a:cubicBezTo>
                  <a:cubicBezTo>
                    <a:pt x="128" y="8"/>
                    <a:pt x="141" y="12"/>
                    <a:pt x="153" y="16"/>
                  </a:cubicBezTo>
                  <a:cubicBezTo>
                    <a:pt x="168" y="21"/>
                    <a:pt x="168" y="22"/>
                    <a:pt x="181" y="16"/>
                  </a:cubicBezTo>
                  <a:cubicBezTo>
                    <a:pt x="196" y="10"/>
                    <a:pt x="217" y="7"/>
                    <a:pt x="227" y="2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0" name="Freeform 209"/>
            <p:cNvSpPr>
              <a:spLocks/>
            </p:cNvSpPr>
            <p:nvPr/>
          </p:nvSpPr>
          <p:spPr bwMode="auto">
            <a:xfrm>
              <a:off x="3435981" y="1210430"/>
              <a:ext cx="284837" cy="25609"/>
            </a:xfrm>
            <a:custGeom>
              <a:avLst/>
              <a:gdLst>
                <a:gd name="T0" fmla="*/ 0 w 56"/>
                <a:gd name="T1" fmla="*/ 0 h 8"/>
                <a:gd name="T2" fmla="*/ 56 w 56"/>
                <a:gd name="T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6" h="8">
                  <a:moveTo>
                    <a:pt x="0" y="0"/>
                  </a:moveTo>
                  <a:cubicBezTo>
                    <a:pt x="20" y="8"/>
                    <a:pt x="36" y="7"/>
                    <a:pt x="56" y="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1" name="Freeform 210"/>
            <p:cNvSpPr>
              <a:spLocks/>
            </p:cNvSpPr>
            <p:nvPr/>
          </p:nvSpPr>
          <p:spPr bwMode="auto">
            <a:xfrm>
              <a:off x="3898378" y="1227502"/>
              <a:ext cx="1161544" cy="76826"/>
            </a:xfrm>
            <a:custGeom>
              <a:avLst/>
              <a:gdLst>
                <a:gd name="T0" fmla="*/ 0 w 228"/>
                <a:gd name="T1" fmla="*/ 1 h 25"/>
                <a:gd name="T2" fmla="*/ 58 w 228"/>
                <a:gd name="T3" fmla="*/ 5 h 25"/>
                <a:gd name="T4" fmla="*/ 80 w 228"/>
                <a:gd name="T5" fmla="*/ 14 h 25"/>
                <a:gd name="T6" fmla="*/ 119 w 228"/>
                <a:gd name="T7" fmla="*/ 7 h 25"/>
                <a:gd name="T8" fmla="*/ 149 w 228"/>
                <a:gd name="T9" fmla="*/ 12 h 25"/>
                <a:gd name="T10" fmla="*/ 174 w 228"/>
                <a:gd name="T11" fmla="*/ 2 h 25"/>
                <a:gd name="T12" fmla="*/ 214 w 228"/>
                <a:gd name="T13" fmla="*/ 8 h 25"/>
                <a:gd name="T14" fmla="*/ 228 w 22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8" h="25">
                  <a:moveTo>
                    <a:pt x="0" y="1"/>
                  </a:moveTo>
                  <a:cubicBezTo>
                    <a:pt x="17" y="20"/>
                    <a:pt x="42" y="0"/>
                    <a:pt x="58" y="5"/>
                  </a:cubicBezTo>
                  <a:cubicBezTo>
                    <a:pt x="69" y="9"/>
                    <a:pt x="67" y="15"/>
                    <a:pt x="80" y="14"/>
                  </a:cubicBezTo>
                  <a:cubicBezTo>
                    <a:pt x="94" y="12"/>
                    <a:pt x="105" y="6"/>
                    <a:pt x="119" y="7"/>
                  </a:cubicBezTo>
                  <a:cubicBezTo>
                    <a:pt x="129" y="8"/>
                    <a:pt x="139" y="12"/>
                    <a:pt x="149" y="12"/>
                  </a:cubicBezTo>
                  <a:cubicBezTo>
                    <a:pt x="161" y="12"/>
                    <a:pt x="163" y="4"/>
                    <a:pt x="174" y="2"/>
                  </a:cubicBezTo>
                  <a:cubicBezTo>
                    <a:pt x="182" y="0"/>
                    <a:pt x="206" y="4"/>
                    <a:pt x="214" y="8"/>
                  </a:cubicBezTo>
                  <a:cubicBezTo>
                    <a:pt x="225" y="13"/>
                    <a:pt x="222" y="15"/>
                    <a:pt x="228" y="2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2" name="Freeform 211"/>
            <p:cNvSpPr>
              <a:spLocks/>
            </p:cNvSpPr>
            <p:nvPr/>
          </p:nvSpPr>
          <p:spPr bwMode="auto">
            <a:xfrm>
              <a:off x="2374315" y="1182687"/>
              <a:ext cx="240447" cy="44815"/>
            </a:xfrm>
            <a:custGeom>
              <a:avLst/>
              <a:gdLst>
                <a:gd name="T0" fmla="*/ 0 w 47"/>
                <a:gd name="T1" fmla="*/ 14 h 14"/>
                <a:gd name="T2" fmla="*/ 47 w 47"/>
                <a:gd name="T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4">
                  <a:moveTo>
                    <a:pt x="0" y="14"/>
                  </a:moveTo>
                  <a:cubicBezTo>
                    <a:pt x="16" y="0"/>
                    <a:pt x="28" y="3"/>
                    <a:pt x="47" y="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3" name="Freeform 212"/>
            <p:cNvSpPr>
              <a:spLocks/>
            </p:cNvSpPr>
            <p:nvPr/>
          </p:nvSpPr>
          <p:spPr bwMode="auto">
            <a:xfrm>
              <a:off x="1982201" y="1176285"/>
              <a:ext cx="325528" cy="59753"/>
            </a:xfrm>
            <a:custGeom>
              <a:avLst/>
              <a:gdLst>
                <a:gd name="T0" fmla="*/ 0 w 64"/>
                <a:gd name="T1" fmla="*/ 16 h 19"/>
                <a:gd name="T2" fmla="*/ 41 w 64"/>
                <a:gd name="T3" fmla="*/ 18 h 19"/>
                <a:gd name="T4" fmla="*/ 64 w 64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9">
                  <a:moveTo>
                    <a:pt x="0" y="16"/>
                  </a:moveTo>
                  <a:cubicBezTo>
                    <a:pt x="11" y="3"/>
                    <a:pt x="29" y="19"/>
                    <a:pt x="41" y="18"/>
                  </a:cubicBezTo>
                  <a:cubicBezTo>
                    <a:pt x="50" y="18"/>
                    <a:pt x="61" y="6"/>
                    <a:pt x="64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4" name="Freeform 213"/>
            <p:cNvSpPr>
              <a:spLocks/>
            </p:cNvSpPr>
            <p:nvPr/>
          </p:nvSpPr>
          <p:spPr bwMode="auto">
            <a:xfrm>
              <a:off x="2067283" y="1176285"/>
              <a:ext cx="210854" cy="34145"/>
            </a:xfrm>
            <a:custGeom>
              <a:avLst/>
              <a:gdLst>
                <a:gd name="T0" fmla="*/ 0 w 41"/>
                <a:gd name="T1" fmla="*/ 11 h 11"/>
                <a:gd name="T2" fmla="*/ 41 w 41"/>
                <a:gd name="T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" h="11">
                  <a:moveTo>
                    <a:pt x="0" y="11"/>
                  </a:moveTo>
                  <a:cubicBezTo>
                    <a:pt x="10" y="3"/>
                    <a:pt x="33" y="0"/>
                    <a:pt x="41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5" name="Freeform 214"/>
            <p:cNvSpPr>
              <a:spLocks/>
            </p:cNvSpPr>
            <p:nvPr/>
          </p:nvSpPr>
          <p:spPr bwMode="auto">
            <a:xfrm>
              <a:off x="2244844" y="1261647"/>
              <a:ext cx="236748" cy="66156"/>
            </a:xfrm>
            <a:custGeom>
              <a:avLst/>
              <a:gdLst>
                <a:gd name="T0" fmla="*/ 0 w 46"/>
                <a:gd name="T1" fmla="*/ 2 h 21"/>
                <a:gd name="T2" fmla="*/ 46 w 46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6" h="21">
                  <a:moveTo>
                    <a:pt x="0" y="2"/>
                  </a:moveTo>
                  <a:cubicBezTo>
                    <a:pt x="14" y="21"/>
                    <a:pt x="32" y="9"/>
                    <a:pt x="4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6" name="Freeform 215"/>
            <p:cNvSpPr>
              <a:spLocks/>
            </p:cNvSpPr>
            <p:nvPr/>
          </p:nvSpPr>
          <p:spPr bwMode="auto">
            <a:xfrm>
              <a:off x="1760251" y="1150676"/>
              <a:ext cx="225650" cy="59753"/>
            </a:xfrm>
            <a:custGeom>
              <a:avLst/>
              <a:gdLst>
                <a:gd name="T0" fmla="*/ 0 w 44"/>
                <a:gd name="T1" fmla="*/ 15 h 19"/>
                <a:gd name="T2" fmla="*/ 44 w 44"/>
                <a:gd name="T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19">
                  <a:moveTo>
                    <a:pt x="0" y="15"/>
                  </a:moveTo>
                  <a:cubicBezTo>
                    <a:pt x="14" y="0"/>
                    <a:pt x="30" y="12"/>
                    <a:pt x="44" y="19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7" name="Freeform 216"/>
            <p:cNvSpPr>
              <a:spLocks/>
            </p:cNvSpPr>
            <p:nvPr/>
          </p:nvSpPr>
          <p:spPr bwMode="auto">
            <a:xfrm>
              <a:off x="3010574" y="1204027"/>
              <a:ext cx="281138" cy="29877"/>
            </a:xfrm>
            <a:custGeom>
              <a:avLst/>
              <a:gdLst>
                <a:gd name="T0" fmla="*/ 0 w 55"/>
                <a:gd name="T1" fmla="*/ 3 h 9"/>
                <a:gd name="T2" fmla="*/ 55 w 55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" h="9">
                  <a:moveTo>
                    <a:pt x="0" y="3"/>
                  </a:moveTo>
                  <a:cubicBezTo>
                    <a:pt x="20" y="6"/>
                    <a:pt x="39" y="9"/>
                    <a:pt x="55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8" name="Freeform 217"/>
            <p:cNvSpPr>
              <a:spLocks/>
            </p:cNvSpPr>
            <p:nvPr/>
          </p:nvSpPr>
          <p:spPr bwMode="auto">
            <a:xfrm>
              <a:off x="2755332" y="1150676"/>
              <a:ext cx="270040" cy="51217"/>
            </a:xfrm>
            <a:custGeom>
              <a:avLst/>
              <a:gdLst>
                <a:gd name="T0" fmla="*/ 0 w 53"/>
                <a:gd name="T1" fmla="*/ 13 h 16"/>
                <a:gd name="T2" fmla="*/ 53 w 53"/>
                <a:gd name="T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16">
                  <a:moveTo>
                    <a:pt x="0" y="13"/>
                  </a:moveTo>
                  <a:cubicBezTo>
                    <a:pt x="16" y="0"/>
                    <a:pt x="36" y="11"/>
                    <a:pt x="53" y="1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9" name="Freeform 218"/>
            <p:cNvSpPr>
              <a:spLocks/>
            </p:cNvSpPr>
            <p:nvPr/>
          </p:nvSpPr>
          <p:spPr bwMode="auto">
            <a:xfrm>
              <a:off x="2725737" y="1263781"/>
              <a:ext cx="218252" cy="46949"/>
            </a:xfrm>
            <a:custGeom>
              <a:avLst/>
              <a:gdLst>
                <a:gd name="T0" fmla="*/ 0 w 43"/>
                <a:gd name="T1" fmla="*/ 0 h 15"/>
                <a:gd name="T2" fmla="*/ 43 w 43"/>
                <a:gd name="T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3" h="15">
                  <a:moveTo>
                    <a:pt x="0" y="0"/>
                  </a:moveTo>
                  <a:cubicBezTo>
                    <a:pt x="19" y="15"/>
                    <a:pt x="25" y="8"/>
                    <a:pt x="43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0" name="Freeform 219"/>
            <p:cNvSpPr>
              <a:spLocks/>
            </p:cNvSpPr>
            <p:nvPr/>
          </p:nvSpPr>
          <p:spPr bwMode="auto">
            <a:xfrm>
              <a:off x="3040167" y="1270183"/>
              <a:ext cx="292235" cy="38413"/>
            </a:xfrm>
            <a:custGeom>
              <a:avLst/>
              <a:gdLst>
                <a:gd name="T0" fmla="*/ 0 w 57"/>
                <a:gd name="T1" fmla="*/ 1 h 12"/>
                <a:gd name="T2" fmla="*/ 23 w 57"/>
                <a:gd name="T3" fmla="*/ 10 h 12"/>
                <a:gd name="T4" fmla="*/ 57 w 57"/>
                <a:gd name="T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2">
                  <a:moveTo>
                    <a:pt x="0" y="1"/>
                  </a:moveTo>
                  <a:cubicBezTo>
                    <a:pt x="3" y="0"/>
                    <a:pt x="16" y="9"/>
                    <a:pt x="23" y="10"/>
                  </a:cubicBezTo>
                  <a:cubicBezTo>
                    <a:pt x="35" y="12"/>
                    <a:pt x="46" y="8"/>
                    <a:pt x="57" y="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1" name="Freeform 220"/>
            <p:cNvSpPr>
              <a:spLocks/>
            </p:cNvSpPr>
            <p:nvPr/>
          </p:nvSpPr>
          <p:spPr bwMode="auto">
            <a:xfrm>
              <a:off x="3665330" y="1248843"/>
              <a:ext cx="277439" cy="53351"/>
            </a:xfrm>
            <a:custGeom>
              <a:avLst/>
              <a:gdLst>
                <a:gd name="T0" fmla="*/ 2 w 55"/>
                <a:gd name="T1" fmla="*/ 8 h 17"/>
                <a:gd name="T2" fmla="*/ 1 w 55"/>
                <a:gd name="T3" fmla="*/ 4 h 17"/>
                <a:gd name="T4" fmla="*/ 33 w 55"/>
                <a:gd name="T5" fmla="*/ 5 h 17"/>
                <a:gd name="T6" fmla="*/ 55 w 55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7">
                  <a:moveTo>
                    <a:pt x="2" y="8"/>
                  </a:moveTo>
                  <a:cubicBezTo>
                    <a:pt x="0" y="7"/>
                    <a:pt x="0" y="6"/>
                    <a:pt x="1" y="4"/>
                  </a:cubicBezTo>
                  <a:cubicBezTo>
                    <a:pt x="11" y="0"/>
                    <a:pt x="22" y="1"/>
                    <a:pt x="33" y="5"/>
                  </a:cubicBezTo>
                  <a:cubicBezTo>
                    <a:pt x="40" y="8"/>
                    <a:pt x="47" y="16"/>
                    <a:pt x="55" y="1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2" name="Freeform 221"/>
            <p:cNvSpPr>
              <a:spLocks/>
            </p:cNvSpPr>
            <p:nvPr/>
          </p:nvSpPr>
          <p:spPr bwMode="auto">
            <a:xfrm>
              <a:off x="4031549" y="1261647"/>
              <a:ext cx="244146" cy="55485"/>
            </a:xfrm>
            <a:custGeom>
              <a:avLst/>
              <a:gdLst>
                <a:gd name="T0" fmla="*/ 0 w 48"/>
                <a:gd name="T1" fmla="*/ 0 h 18"/>
                <a:gd name="T2" fmla="*/ 48 w 48"/>
                <a:gd name="T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8" h="18">
                  <a:moveTo>
                    <a:pt x="0" y="0"/>
                  </a:moveTo>
                  <a:cubicBezTo>
                    <a:pt x="13" y="13"/>
                    <a:pt x="35" y="18"/>
                    <a:pt x="48" y="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3" name="Freeform 222"/>
            <p:cNvSpPr>
              <a:spLocks/>
            </p:cNvSpPr>
            <p:nvPr/>
          </p:nvSpPr>
          <p:spPr bwMode="auto">
            <a:xfrm>
              <a:off x="4345979" y="1268049"/>
              <a:ext cx="307032" cy="55485"/>
            </a:xfrm>
            <a:custGeom>
              <a:avLst/>
              <a:gdLst>
                <a:gd name="T0" fmla="*/ 0 w 60"/>
                <a:gd name="T1" fmla="*/ 0 h 18"/>
                <a:gd name="T2" fmla="*/ 60 w 60"/>
                <a:gd name="T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0" h="18">
                  <a:moveTo>
                    <a:pt x="0" y="0"/>
                  </a:moveTo>
                  <a:cubicBezTo>
                    <a:pt x="9" y="16"/>
                    <a:pt x="55" y="18"/>
                    <a:pt x="60" y="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4" name="Freeform 223"/>
            <p:cNvSpPr>
              <a:spLocks/>
            </p:cNvSpPr>
            <p:nvPr/>
          </p:nvSpPr>
          <p:spPr bwMode="auto">
            <a:xfrm>
              <a:off x="4682605" y="1263781"/>
              <a:ext cx="344023" cy="36279"/>
            </a:xfrm>
            <a:custGeom>
              <a:avLst/>
              <a:gdLst>
                <a:gd name="T0" fmla="*/ 0 w 67"/>
                <a:gd name="T1" fmla="*/ 0 h 11"/>
                <a:gd name="T2" fmla="*/ 67 w 67"/>
                <a:gd name="T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7" h="11">
                  <a:moveTo>
                    <a:pt x="0" y="0"/>
                  </a:moveTo>
                  <a:cubicBezTo>
                    <a:pt x="23" y="10"/>
                    <a:pt x="43" y="11"/>
                    <a:pt x="67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5" name="Freeform 224"/>
            <p:cNvSpPr>
              <a:spLocks/>
            </p:cNvSpPr>
            <p:nvPr/>
          </p:nvSpPr>
          <p:spPr bwMode="auto">
            <a:xfrm>
              <a:off x="4493947" y="1199759"/>
              <a:ext cx="203456" cy="27743"/>
            </a:xfrm>
            <a:custGeom>
              <a:avLst/>
              <a:gdLst>
                <a:gd name="T0" fmla="*/ 0 w 40"/>
                <a:gd name="T1" fmla="*/ 2 h 9"/>
                <a:gd name="T2" fmla="*/ 40 w 40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" h="9">
                  <a:moveTo>
                    <a:pt x="0" y="2"/>
                  </a:moveTo>
                  <a:cubicBezTo>
                    <a:pt x="16" y="7"/>
                    <a:pt x="26" y="9"/>
                    <a:pt x="40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6" name="Freeform 225"/>
            <p:cNvSpPr>
              <a:spLocks/>
            </p:cNvSpPr>
            <p:nvPr/>
          </p:nvSpPr>
          <p:spPr bwMode="auto">
            <a:xfrm>
              <a:off x="4042647" y="1140006"/>
              <a:ext cx="270040" cy="70424"/>
            </a:xfrm>
            <a:custGeom>
              <a:avLst/>
              <a:gdLst>
                <a:gd name="T0" fmla="*/ 0 w 53"/>
                <a:gd name="T1" fmla="*/ 19 h 23"/>
                <a:gd name="T2" fmla="*/ 53 w 53"/>
                <a:gd name="T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23">
                  <a:moveTo>
                    <a:pt x="0" y="19"/>
                  </a:moveTo>
                  <a:cubicBezTo>
                    <a:pt x="4" y="0"/>
                    <a:pt x="42" y="19"/>
                    <a:pt x="53" y="2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7" name="Freeform 226"/>
            <p:cNvSpPr>
              <a:spLocks/>
            </p:cNvSpPr>
            <p:nvPr/>
          </p:nvSpPr>
          <p:spPr bwMode="auto">
            <a:xfrm>
              <a:off x="5026629" y="1163480"/>
              <a:ext cx="2382274" cy="119507"/>
            </a:xfrm>
            <a:custGeom>
              <a:avLst/>
              <a:gdLst>
                <a:gd name="T0" fmla="*/ 0 w 468"/>
                <a:gd name="T1" fmla="*/ 32 h 38"/>
                <a:gd name="T2" fmla="*/ 32 w 468"/>
                <a:gd name="T3" fmla="*/ 36 h 38"/>
                <a:gd name="T4" fmla="*/ 52 w 468"/>
                <a:gd name="T5" fmla="*/ 23 h 38"/>
                <a:gd name="T6" fmla="*/ 99 w 468"/>
                <a:gd name="T7" fmla="*/ 33 h 38"/>
                <a:gd name="T8" fmla="*/ 137 w 468"/>
                <a:gd name="T9" fmla="*/ 25 h 38"/>
                <a:gd name="T10" fmla="*/ 156 w 468"/>
                <a:gd name="T11" fmla="*/ 23 h 38"/>
                <a:gd name="T12" fmla="*/ 166 w 468"/>
                <a:gd name="T13" fmla="*/ 31 h 38"/>
                <a:gd name="T14" fmla="*/ 196 w 468"/>
                <a:gd name="T15" fmla="*/ 14 h 38"/>
                <a:gd name="T16" fmla="*/ 247 w 468"/>
                <a:gd name="T17" fmla="*/ 21 h 38"/>
                <a:gd name="T18" fmla="*/ 288 w 468"/>
                <a:gd name="T19" fmla="*/ 8 h 38"/>
                <a:gd name="T20" fmla="*/ 340 w 468"/>
                <a:gd name="T21" fmla="*/ 18 h 38"/>
                <a:gd name="T22" fmla="*/ 372 w 468"/>
                <a:gd name="T23" fmla="*/ 7 h 38"/>
                <a:gd name="T24" fmla="*/ 422 w 468"/>
                <a:gd name="T25" fmla="*/ 23 h 38"/>
                <a:gd name="T26" fmla="*/ 468 w 468"/>
                <a:gd name="T27" fmla="*/ 1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8" h="38">
                  <a:moveTo>
                    <a:pt x="0" y="32"/>
                  </a:moveTo>
                  <a:cubicBezTo>
                    <a:pt x="7" y="31"/>
                    <a:pt x="25" y="38"/>
                    <a:pt x="32" y="36"/>
                  </a:cubicBezTo>
                  <a:cubicBezTo>
                    <a:pt x="41" y="34"/>
                    <a:pt x="45" y="27"/>
                    <a:pt x="52" y="23"/>
                  </a:cubicBezTo>
                  <a:cubicBezTo>
                    <a:pt x="70" y="12"/>
                    <a:pt x="82" y="28"/>
                    <a:pt x="99" y="33"/>
                  </a:cubicBezTo>
                  <a:cubicBezTo>
                    <a:pt x="116" y="38"/>
                    <a:pt x="123" y="31"/>
                    <a:pt x="137" y="25"/>
                  </a:cubicBezTo>
                  <a:cubicBezTo>
                    <a:pt x="145" y="22"/>
                    <a:pt x="148" y="20"/>
                    <a:pt x="156" y="23"/>
                  </a:cubicBezTo>
                  <a:cubicBezTo>
                    <a:pt x="160" y="24"/>
                    <a:pt x="163" y="31"/>
                    <a:pt x="166" y="31"/>
                  </a:cubicBezTo>
                  <a:cubicBezTo>
                    <a:pt x="176" y="31"/>
                    <a:pt x="187" y="18"/>
                    <a:pt x="196" y="14"/>
                  </a:cubicBezTo>
                  <a:cubicBezTo>
                    <a:pt x="218" y="3"/>
                    <a:pt x="227" y="17"/>
                    <a:pt x="247" y="21"/>
                  </a:cubicBezTo>
                  <a:cubicBezTo>
                    <a:pt x="263" y="25"/>
                    <a:pt x="274" y="13"/>
                    <a:pt x="288" y="8"/>
                  </a:cubicBezTo>
                  <a:cubicBezTo>
                    <a:pt x="308" y="0"/>
                    <a:pt x="322" y="13"/>
                    <a:pt x="340" y="18"/>
                  </a:cubicBezTo>
                  <a:cubicBezTo>
                    <a:pt x="358" y="22"/>
                    <a:pt x="357" y="12"/>
                    <a:pt x="372" y="7"/>
                  </a:cubicBezTo>
                  <a:cubicBezTo>
                    <a:pt x="391" y="1"/>
                    <a:pt x="405" y="18"/>
                    <a:pt x="422" y="23"/>
                  </a:cubicBezTo>
                  <a:cubicBezTo>
                    <a:pt x="442" y="29"/>
                    <a:pt x="451" y="13"/>
                    <a:pt x="468" y="1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8" name="Freeform 227"/>
            <p:cNvSpPr>
              <a:spLocks/>
            </p:cNvSpPr>
            <p:nvPr/>
          </p:nvSpPr>
          <p:spPr bwMode="auto">
            <a:xfrm>
              <a:off x="5030328" y="1180553"/>
              <a:ext cx="443902" cy="93898"/>
            </a:xfrm>
            <a:custGeom>
              <a:avLst/>
              <a:gdLst>
                <a:gd name="T0" fmla="*/ 0 w 87"/>
                <a:gd name="T1" fmla="*/ 12 h 30"/>
                <a:gd name="T2" fmla="*/ 52 w 87"/>
                <a:gd name="T3" fmla="*/ 20 h 30"/>
                <a:gd name="T4" fmla="*/ 87 w 87"/>
                <a:gd name="T5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30">
                  <a:moveTo>
                    <a:pt x="0" y="12"/>
                  </a:moveTo>
                  <a:cubicBezTo>
                    <a:pt x="11" y="0"/>
                    <a:pt x="42" y="14"/>
                    <a:pt x="52" y="20"/>
                  </a:cubicBezTo>
                  <a:cubicBezTo>
                    <a:pt x="69" y="30"/>
                    <a:pt x="70" y="28"/>
                    <a:pt x="87" y="2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9" name="Freeform 228"/>
            <p:cNvSpPr>
              <a:spLocks/>
            </p:cNvSpPr>
            <p:nvPr/>
          </p:nvSpPr>
          <p:spPr bwMode="auto">
            <a:xfrm>
              <a:off x="5944026" y="1227502"/>
              <a:ext cx="1154144" cy="74692"/>
            </a:xfrm>
            <a:custGeom>
              <a:avLst/>
              <a:gdLst>
                <a:gd name="T0" fmla="*/ 0 w 227"/>
                <a:gd name="T1" fmla="*/ 4 h 24"/>
                <a:gd name="T2" fmla="*/ 40 w 227"/>
                <a:gd name="T3" fmla="*/ 11 h 24"/>
                <a:gd name="T4" fmla="*/ 64 w 227"/>
                <a:gd name="T5" fmla="*/ 1 h 24"/>
                <a:gd name="T6" fmla="*/ 80 w 227"/>
                <a:gd name="T7" fmla="*/ 12 h 24"/>
                <a:gd name="T8" fmla="*/ 115 w 227"/>
                <a:gd name="T9" fmla="*/ 9 h 24"/>
                <a:gd name="T10" fmla="*/ 153 w 227"/>
                <a:gd name="T11" fmla="*/ 16 h 24"/>
                <a:gd name="T12" fmla="*/ 181 w 227"/>
                <a:gd name="T13" fmla="*/ 16 h 24"/>
                <a:gd name="T14" fmla="*/ 227 w 227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7" h="24">
                  <a:moveTo>
                    <a:pt x="0" y="4"/>
                  </a:moveTo>
                  <a:cubicBezTo>
                    <a:pt x="13" y="10"/>
                    <a:pt x="26" y="14"/>
                    <a:pt x="40" y="11"/>
                  </a:cubicBezTo>
                  <a:cubicBezTo>
                    <a:pt x="46" y="10"/>
                    <a:pt x="58" y="0"/>
                    <a:pt x="64" y="1"/>
                  </a:cubicBezTo>
                  <a:cubicBezTo>
                    <a:pt x="69" y="2"/>
                    <a:pt x="74" y="10"/>
                    <a:pt x="80" y="12"/>
                  </a:cubicBezTo>
                  <a:cubicBezTo>
                    <a:pt x="93" y="18"/>
                    <a:pt x="102" y="11"/>
                    <a:pt x="115" y="9"/>
                  </a:cubicBezTo>
                  <a:cubicBezTo>
                    <a:pt x="128" y="8"/>
                    <a:pt x="141" y="12"/>
                    <a:pt x="153" y="16"/>
                  </a:cubicBezTo>
                  <a:cubicBezTo>
                    <a:pt x="168" y="21"/>
                    <a:pt x="168" y="22"/>
                    <a:pt x="181" y="16"/>
                  </a:cubicBezTo>
                  <a:cubicBezTo>
                    <a:pt x="196" y="10"/>
                    <a:pt x="217" y="7"/>
                    <a:pt x="227" y="2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0" name="Freeform 229"/>
            <p:cNvSpPr>
              <a:spLocks/>
            </p:cNvSpPr>
            <p:nvPr/>
          </p:nvSpPr>
          <p:spPr bwMode="auto">
            <a:xfrm>
              <a:off x="6839228" y="1210430"/>
              <a:ext cx="284837" cy="25609"/>
            </a:xfrm>
            <a:custGeom>
              <a:avLst/>
              <a:gdLst>
                <a:gd name="T0" fmla="*/ 0 w 56"/>
                <a:gd name="T1" fmla="*/ 0 h 8"/>
                <a:gd name="T2" fmla="*/ 56 w 56"/>
                <a:gd name="T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6" h="8">
                  <a:moveTo>
                    <a:pt x="0" y="0"/>
                  </a:moveTo>
                  <a:cubicBezTo>
                    <a:pt x="20" y="8"/>
                    <a:pt x="36" y="7"/>
                    <a:pt x="56" y="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1" name="Line 376"/>
            <p:cNvSpPr>
              <a:spLocks noChangeShapeType="1"/>
            </p:cNvSpPr>
            <p:nvPr/>
          </p:nvSpPr>
          <p:spPr bwMode="auto">
            <a:xfrm>
              <a:off x="7305326" y="1229636"/>
              <a:ext cx="3699" cy="2134"/>
            </a:xfrm>
            <a:prstGeom prst="line">
              <a:avLst/>
            </a:prstGeom>
            <a:noFill/>
            <a:ln w="4763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2" name="Freeform 231"/>
            <p:cNvSpPr>
              <a:spLocks/>
            </p:cNvSpPr>
            <p:nvPr/>
          </p:nvSpPr>
          <p:spPr bwMode="auto">
            <a:xfrm>
              <a:off x="5777562" y="1182687"/>
              <a:ext cx="240447" cy="44815"/>
            </a:xfrm>
            <a:custGeom>
              <a:avLst/>
              <a:gdLst>
                <a:gd name="T0" fmla="*/ 0 w 47"/>
                <a:gd name="T1" fmla="*/ 14 h 14"/>
                <a:gd name="T2" fmla="*/ 47 w 47"/>
                <a:gd name="T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4">
                  <a:moveTo>
                    <a:pt x="0" y="14"/>
                  </a:moveTo>
                  <a:cubicBezTo>
                    <a:pt x="16" y="0"/>
                    <a:pt x="28" y="3"/>
                    <a:pt x="47" y="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3" name="Freeform 232"/>
            <p:cNvSpPr>
              <a:spLocks/>
            </p:cNvSpPr>
            <p:nvPr/>
          </p:nvSpPr>
          <p:spPr bwMode="auto">
            <a:xfrm>
              <a:off x="5385449" y="1169883"/>
              <a:ext cx="336626" cy="66156"/>
            </a:xfrm>
            <a:custGeom>
              <a:avLst/>
              <a:gdLst>
                <a:gd name="T0" fmla="*/ 0 w 66"/>
                <a:gd name="T1" fmla="*/ 18 h 21"/>
                <a:gd name="T2" fmla="*/ 41 w 66"/>
                <a:gd name="T3" fmla="*/ 20 h 21"/>
                <a:gd name="T4" fmla="*/ 66 w 66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21">
                  <a:moveTo>
                    <a:pt x="0" y="18"/>
                  </a:moveTo>
                  <a:cubicBezTo>
                    <a:pt x="11" y="5"/>
                    <a:pt x="29" y="21"/>
                    <a:pt x="41" y="20"/>
                  </a:cubicBezTo>
                  <a:cubicBezTo>
                    <a:pt x="50" y="20"/>
                    <a:pt x="64" y="6"/>
                    <a:pt x="6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4" name="Freeform 233"/>
            <p:cNvSpPr>
              <a:spLocks/>
            </p:cNvSpPr>
            <p:nvPr/>
          </p:nvSpPr>
          <p:spPr bwMode="auto">
            <a:xfrm>
              <a:off x="5474230" y="1176285"/>
              <a:ext cx="207154" cy="34145"/>
            </a:xfrm>
            <a:custGeom>
              <a:avLst/>
              <a:gdLst>
                <a:gd name="T0" fmla="*/ 0 w 41"/>
                <a:gd name="T1" fmla="*/ 11 h 11"/>
                <a:gd name="T2" fmla="*/ 41 w 41"/>
                <a:gd name="T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" h="11">
                  <a:moveTo>
                    <a:pt x="0" y="11"/>
                  </a:moveTo>
                  <a:cubicBezTo>
                    <a:pt x="10" y="3"/>
                    <a:pt x="33" y="0"/>
                    <a:pt x="41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5" name="Freeform 234"/>
            <p:cNvSpPr>
              <a:spLocks/>
            </p:cNvSpPr>
            <p:nvPr/>
          </p:nvSpPr>
          <p:spPr bwMode="auto">
            <a:xfrm>
              <a:off x="5651790" y="1261647"/>
              <a:ext cx="233049" cy="66156"/>
            </a:xfrm>
            <a:custGeom>
              <a:avLst/>
              <a:gdLst>
                <a:gd name="T0" fmla="*/ 0 w 46"/>
                <a:gd name="T1" fmla="*/ 2 h 21"/>
                <a:gd name="T2" fmla="*/ 46 w 46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6" h="21">
                  <a:moveTo>
                    <a:pt x="0" y="2"/>
                  </a:moveTo>
                  <a:cubicBezTo>
                    <a:pt x="14" y="21"/>
                    <a:pt x="32" y="9"/>
                    <a:pt x="4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6" name="Freeform 235"/>
            <p:cNvSpPr>
              <a:spLocks/>
            </p:cNvSpPr>
            <p:nvPr/>
          </p:nvSpPr>
          <p:spPr bwMode="auto">
            <a:xfrm>
              <a:off x="5167198" y="1150676"/>
              <a:ext cx="225650" cy="59753"/>
            </a:xfrm>
            <a:custGeom>
              <a:avLst/>
              <a:gdLst>
                <a:gd name="T0" fmla="*/ 0 w 44"/>
                <a:gd name="T1" fmla="*/ 15 h 19"/>
                <a:gd name="T2" fmla="*/ 44 w 44"/>
                <a:gd name="T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19">
                  <a:moveTo>
                    <a:pt x="0" y="15"/>
                  </a:moveTo>
                  <a:cubicBezTo>
                    <a:pt x="14" y="0"/>
                    <a:pt x="30" y="12"/>
                    <a:pt x="44" y="19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7" name="Freeform 236"/>
            <p:cNvSpPr>
              <a:spLocks/>
            </p:cNvSpPr>
            <p:nvPr/>
          </p:nvSpPr>
          <p:spPr bwMode="auto">
            <a:xfrm>
              <a:off x="6417521" y="1204027"/>
              <a:ext cx="281138" cy="29877"/>
            </a:xfrm>
            <a:custGeom>
              <a:avLst/>
              <a:gdLst>
                <a:gd name="T0" fmla="*/ 0 w 55"/>
                <a:gd name="T1" fmla="*/ 3 h 9"/>
                <a:gd name="T2" fmla="*/ 55 w 55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" h="9">
                  <a:moveTo>
                    <a:pt x="0" y="3"/>
                  </a:moveTo>
                  <a:cubicBezTo>
                    <a:pt x="20" y="6"/>
                    <a:pt x="39" y="9"/>
                    <a:pt x="55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8" name="Freeform 237"/>
            <p:cNvSpPr>
              <a:spLocks/>
            </p:cNvSpPr>
            <p:nvPr/>
          </p:nvSpPr>
          <p:spPr bwMode="auto">
            <a:xfrm>
              <a:off x="6162278" y="1150676"/>
              <a:ext cx="270040" cy="51217"/>
            </a:xfrm>
            <a:custGeom>
              <a:avLst/>
              <a:gdLst>
                <a:gd name="T0" fmla="*/ 0 w 53"/>
                <a:gd name="T1" fmla="*/ 13 h 16"/>
                <a:gd name="T2" fmla="*/ 53 w 53"/>
                <a:gd name="T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16">
                  <a:moveTo>
                    <a:pt x="0" y="13"/>
                  </a:moveTo>
                  <a:cubicBezTo>
                    <a:pt x="16" y="0"/>
                    <a:pt x="36" y="11"/>
                    <a:pt x="53" y="1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9" name="Freeform 238"/>
            <p:cNvSpPr>
              <a:spLocks/>
            </p:cNvSpPr>
            <p:nvPr/>
          </p:nvSpPr>
          <p:spPr bwMode="auto">
            <a:xfrm>
              <a:off x="6132684" y="1263781"/>
              <a:ext cx="218252" cy="46949"/>
            </a:xfrm>
            <a:custGeom>
              <a:avLst/>
              <a:gdLst>
                <a:gd name="T0" fmla="*/ 0 w 43"/>
                <a:gd name="T1" fmla="*/ 0 h 15"/>
                <a:gd name="T2" fmla="*/ 43 w 43"/>
                <a:gd name="T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3" h="15">
                  <a:moveTo>
                    <a:pt x="0" y="0"/>
                  </a:moveTo>
                  <a:cubicBezTo>
                    <a:pt x="19" y="15"/>
                    <a:pt x="25" y="8"/>
                    <a:pt x="43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0" name="Freeform 239"/>
            <p:cNvSpPr>
              <a:spLocks/>
            </p:cNvSpPr>
            <p:nvPr/>
          </p:nvSpPr>
          <p:spPr bwMode="auto">
            <a:xfrm>
              <a:off x="6447115" y="1270183"/>
              <a:ext cx="292235" cy="38413"/>
            </a:xfrm>
            <a:custGeom>
              <a:avLst/>
              <a:gdLst>
                <a:gd name="T0" fmla="*/ 0 w 57"/>
                <a:gd name="T1" fmla="*/ 1 h 12"/>
                <a:gd name="T2" fmla="*/ 23 w 57"/>
                <a:gd name="T3" fmla="*/ 10 h 12"/>
                <a:gd name="T4" fmla="*/ 57 w 57"/>
                <a:gd name="T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2">
                  <a:moveTo>
                    <a:pt x="0" y="1"/>
                  </a:moveTo>
                  <a:cubicBezTo>
                    <a:pt x="3" y="0"/>
                    <a:pt x="16" y="9"/>
                    <a:pt x="23" y="10"/>
                  </a:cubicBezTo>
                  <a:cubicBezTo>
                    <a:pt x="35" y="12"/>
                    <a:pt x="46" y="8"/>
                    <a:pt x="57" y="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1" name="Freeform 240"/>
            <p:cNvSpPr>
              <a:spLocks/>
            </p:cNvSpPr>
            <p:nvPr/>
          </p:nvSpPr>
          <p:spPr bwMode="auto">
            <a:xfrm>
              <a:off x="7068578" y="1248843"/>
              <a:ext cx="281138" cy="53351"/>
            </a:xfrm>
            <a:custGeom>
              <a:avLst/>
              <a:gdLst>
                <a:gd name="T0" fmla="*/ 2 w 55"/>
                <a:gd name="T1" fmla="*/ 8 h 17"/>
                <a:gd name="T2" fmla="*/ 1 w 55"/>
                <a:gd name="T3" fmla="*/ 4 h 17"/>
                <a:gd name="T4" fmla="*/ 33 w 55"/>
                <a:gd name="T5" fmla="*/ 5 h 17"/>
                <a:gd name="T6" fmla="*/ 55 w 55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7">
                  <a:moveTo>
                    <a:pt x="2" y="8"/>
                  </a:moveTo>
                  <a:cubicBezTo>
                    <a:pt x="0" y="7"/>
                    <a:pt x="0" y="6"/>
                    <a:pt x="1" y="4"/>
                  </a:cubicBezTo>
                  <a:cubicBezTo>
                    <a:pt x="11" y="0"/>
                    <a:pt x="22" y="1"/>
                    <a:pt x="33" y="5"/>
                  </a:cubicBezTo>
                  <a:cubicBezTo>
                    <a:pt x="40" y="8"/>
                    <a:pt x="47" y="16"/>
                    <a:pt x="55" y="1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2" name="Freeform 241"/>
            <p:cNvSpPr>
              <a:spLocks/>
            </p:cNvSpPr>
            <p:nvPr/>
          </p:nvSpPr>
          <p:spPr bwMode="auto">
            <a:xfrm>
              <a:off x="7408903" y="1189089"/>
              <a:ext cx="125772" cy="32011"/>
            </a:xfrm>
            <a:custGeom>
              <a:avLst/>
              <a:gdLst>
                <a:gd name="T0" fmla="*/ 0 w 24"/>
                <a:gd name="T1" fmla="*/ 4 h 10"/>
                <a:gd name="T2" fmla="*/ 24 w 24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10">
                  <a:moveTo>
                    <a:pt x="0" y="4"/>
                  </a:moveTo>
                  <a:cubicBezTo>
                    <a:pt x="8" y="0"/>
                    <a:pt x="19" y="10"/>
                    <a:pt x="24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3" name="Freeform 242"/>
            <p:cNvSpPr>
              <a:spLocks/>
            </p:cNvSpPr>
            <p:nvPr/>
          </p:nvSpPr>
          <p:spPr bwMode="auto">
            <a:xfrm>
              <a:off x="7305326" y="1210430"/>
              <a:ext cx="170162" cy="76826"/>
            </a:xfrm>
            <a:custGeom>
              <a:avLst/>
              <a:gdLst>
                <a:gd name="T0" fmla="*/ 0 w 34"/>
                <a:gd name="T1" fmla="*/ 24 h 24"/>
                <a:gd name="T2" fmla="*/ 24 w 34"/>
                <a:gd name="T3" fmla="*/ 18 h 24"/>
                <a:gd name="T4" fmla="*/ 34 w 34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24">
                  <a:moveTo>
                    <a:pt x="0" y="24"/>
                  </a:moveTo>
                  <a:cubicBezTo>
                    <a:pt x="5" y="21"/>
                    <a:pt x="17" y="24"/>
                    <a:pt x="24" y="18"/>
                  </a:cubicBezTo>
                  <a:cubicBezTo>
                    <a:pt x="29" y="14"/>
                    <a:pt x="31" y="2"/>
                    <a:pt x="34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4" name="Freeform 243"/>
            <p:cNvSpPr>
              <a:spLocks/>
            </p:cNvSpPr>
            <p:nvPr/>
          </p:nvSpPr>
          <p:spPr bwMode="auto">
            <a:xfrm>
              <a:off x="7445894" y="1248843"/>
              <a:ext cx="88780" cy="14938"/>
            </a:xfrm>
            <a:custGeom>
              <a:avLst/>
              <a:gdLst>
                <a:gd name="T0" fmla="*/ 0 w 17"/>
                <a:gd name="T1" fmla="*/ 4 h 5"/>
                <a:gd name="T2" fmla="*/ 17 w 17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5">
                  <a:moveTo>
                    <a:pt x="0" y="4"/>
                  </a:moveTo>
                  <a:cubicBezTo>
                    <a:pt x="5" y="0"/>
                    <a:pt x="11" y="3"/>
                    <a:pt x="17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5" name="Freeform 244"/>
            <p:cNvSpPr>
              <a:spLocks/>
            </p:cNvSpPr>
            <p:nvPr/>
          </p:nvSpPr>
          <p:spPr bwMode="auto">
            <a:xfrm>
              <a:off x="4804678" y="1167749"/>
              <a:ext cx="292235" cy="78960"/>
            </a:xfrm>
            <a:custGeom>
              <a:avLst/>
              <a:gdLst>
                <a:gd name="T0" fmla="*/ 0 w 57"/>
                <a:gd name="T1" fmla="*/ 4 h 25"/>
                <a:gd name="T2" fmla="*/ 57 w 57"/>
                <a:gd name="T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" h="25">
                  <a:moveTo>
                    <a:pt x="0" y="4"/>
                  </a:moveTo>
                  <a:cubicBezTo>
                    <a:pt x="13" y="25"/>
                    <a:pt x="51" y="24"/>
                    <a:pt x="57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6" name="Freeform 245"/>
            <p:cNvSpPr>
              <a:spLocks/>
            </p:cNvSpPr>
            <p:nvPr/>
          </p:nvSpPr>
          <p:spPr bwMode="auto">
            <a:xfrm>
              <a:off x="7486585" y="1246708"/>
              <a:ext cx="632560" cy="61887"/>
            </a:xfrm>
            <a:custGeom>
              <a:avLst/>
              <a:gdLst>
                <a:gd name="T0" fmla="*/ 0 w 124"/>
                <a:gd name="T1" fmla="*/ 20 h 20"/>
                <a:gd name="T2" fmla="*/ 26 w 124"/>
                <a:gd name="T3" fmla="*/ 1 h 20"/>
                <a:gd name="T4" fmla="*/ 68 w 124"/>
                <a:gd name="T5" fmla="*/ 5 h 20"/>
                <a:gd name="T6" fmla="*/ 84 w 124"/>
                <a:gd name="T7" fmla="*/ 4 h 20"/>
                <a:gd name="T8" fmla="*/ 101 w 124"/>
                <a:gd name="T9" fmla="*/ 12 h 20"/>
                <a:gd name="T10" fmla="*/ 124 w 124"/>
                <a:gd name="T11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20">
                  <a:moveTo>
                    <a:pt x="0" y="20"/>
                  </a:moveTo>
                  <a:cubicBezTo>
                    <a:pt x="8" y="11"/>
                    <a:pt x="13" y="0"/>
                    <a:pt x="26" y="1"/>
                  </a:cubicBezTo>
                  <a:cubicBezTo>
                    <a:pt x="40" y="2"/>
                    <a:pt x="54" y="8"/>
                    <a:pt x="68" y="5"/>
                  </a:cubicBezTo>
                  <a:cubicBezTo>
                    <a:pt x="73" y="4"/>
                    <a:pt x="79" y="3"/>
                    <a:pt x="84" y="4"/>
                  </a:cubicBezTo>
                  <a:cubicBezTo>
                    <a:pt x="91" y="4"/>
                    <a:pt x="94" y="10"/>
                    <a:pt x="101" y="12"/>
                  </a:cubicBezTo>
                  <a:cubicBezTo>
                    <a:pt x="109" y="14"/>
                    <a:pt x="118" y="11"/>
                    <a:pt x="124" y="1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7" name="Freeform 246"/>
            <p:cNvSpPr>
              <a:spLocks/>
            </p:cNvSpPr>
            <p:nvPr/>
          </p:nvSpPr>
          <p:spPr bwMode="auto">
            <a:xfrm>
              <a:off x="7934186" y="1229636"/>
              <a:ext cx="207154" cy="32011"/>
            </a:xfrm>
            <a:custGeom>
              <a:avLst/>
              <a:gdLst>
                <a:gd name="T0" fmla="*/ 0 w 40"/>
                <a:gd name="T1" fmla="*/ 10 h 10"/>
                <a:gd name="T2" fmla="*/ 28 w 40"/>
                <a:gd name="T3" fmla="*/ 0 h 10"/>
                <a:gd name="T4" fmla="*/ 40 w 40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0">
                  <a:moveTo>
                    <a:pt x="0" y="10"/>
                  </a:moveTo>
                  <a:cubicBezTo>
                    <a:pt x="10" y="6"/>
                    <a:pt x="16" y="0"/>
                    <a:pt x="28" y="0"/>
                  </a:cubicBezTo>
                  <a:cubicBezTo>
                    <a:pt x="31" y="0"/>
                    <a:pt x="37" y="1"/>
                    <a:pt x="40" y="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8" name="Freeform 247"/>
            <p:cNvSpPr>
              <a:spLocks/>
            </p:cNvSpPr>
            <p:nvPr/>
          </p:nvSpPr>
          <p:spPr bwMode="auto">
            <a:xfrm>
              <a:off x="7460691" y="1163480"/>
              <a:ext cx="336626" cy="51217"/>
            </a:xfrm>
            <a:custGeom>
              <a:avLst/>
              <a:gdLst>
                <a:gd name="T0" fmla="*/ 0 w 66"/>
                <a:gd name="T1" fmla="*/ 0 h 16"/>
                <a:gd name="T2" fmla="*/ 8 w 66"/>
                <a:gd name="T3" fmla="*/ 7 h 16"/>
                <a:gd name="T4" fmla="*/ 35 w 66"/>
                <a:gd name="T5" fmla="*/ 14 h 16"/>
                <a:gd name="T6" fmla="*/ 61 w 66"/>
                <a:gd name="T7" fmla="*/ 5 h 16"/>
                <a:gd name="T8" fmla="*/ 66 w 6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6">
                  <a:moveTo>
                    <a:pt x="0" y="0"/>
                  </a:moveTo>
                  <a:cubicBezTo>
                    <a:pt x="4" y="0"/>
                    <a:pt x="6" y="4"/>
                    <a:pt x="8" y="7"/>
                  </a:cubicBezTo>
                  <a:cubicBezTo>
                    <a:pt x="15" y="15"/>
                    <a:pt x="25" y="16"/>
                    <a:pt x="35" y="14"/>
                  </a:cubicBezTo>
                  <a:cubicBezTo>
                    <a:pt x="44" y="12"/>
                    <a:pt x="55" y="11"/>
                    <a:pt x="61" y="5"/>
                  </a:cubicBezTo>
                  <a:cubicBezTo>
                    <a:pt x="63" y="3"/>
                    <a:pt x="64" y="1"/>
                    <a:pt x="6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9" name="Freeform 248"/>
            <p:cNvSpPr>
              <a:spLocks/>
            </p:cNvSpPr>
            <p:nvPr/>
          </p:nvSpPr>
          <p:spPr bwMode="auto">
            <a:xfrm>
              <a:off x="7597561" y="1204027"/>
              <a:ext cx="307032" cy="51217"/>
            </a:xfrm>
            <a:custGeom>
              <a:avLst/>
              <a:gdLst>
                <a:gd name="T0" fmla="*/ 0 w 60"/>
                <a:gd name="T1" fmla="*/ 14 h 16"/>
                <a:gd name="T2" fmla="*/ 9 w 60"/>
                <a:gd name="T3" fmla="*/ 8 h 16"/>
                <a:gd name="T4" fmla="*/ 36 w 60"/>
                <a:gd name="T5" fmla="*/ 1 h 16"/>
                <a:gd name="T6" fmla="*/ 60 w 60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16">
                  <a:moveTo>
                    <a:pt x="0" y="14"/>
                  </a:moveTo>
                  <a:cubicBezTo>
                    <a:pt x="3" y="13"/>
                    <a:pt x="6" y="9"/>
                    <a:pt x="9" y="8"/>
                  </a:cubicBezTo>
                  <a:cubicBezTo>
                    <a:pt x="17" y="3"/>
                    <a:pt x="27" y="0"/>
                    <a:pt x="36" y="1"/>
                  </a:cubicBezTo>
                  <a:cubicBezTo>
                    <a:pt x="47" y="2"/>
                    <a:pt x="52" y="12"/>
                    <a:pt x="60" y="1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0" name="Freeform 249"/>
            <p:cNvSpPr>
              <a:spLocks/>
            </p:cNvSpPr>
            <p:nvPr/>
          </p:nvSpPr>
          <p:spPr bwMode="auto">
            <a:xfrm>
              <a:off x="7786219" y="1176285"/>
              <a:ext cx="255244" cy="53351"/>
            </a:xfrm>
            <a:custGeom>
              <a:avLst/>
              <a:gdLst>
                <a:gd name="T0" fmla="*/ 0 w 50"/>
                <a:gd name="T1" fmla="*/ 0 h 17"/>
                <a:gd name="T2" fmla="*/ 7 w 50"/>
                <a:gd name="T3" fmla="*/ 2 h 17"/>
                <a:gd name="T4" fmla="*/ 15 w 50"/>
                <a:gd name="T5" fmla="*/ 8 h 17"/>
                <a:gd name="T6" fmla="*/ 35 w 50"/>
                <a:gd name="T7" fmla="*/ 10 h 17"/>
                <a:gd name="T8" fmla="*/ 50 w 50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7">
                  <a:moveTo>
                    <a:pt x="0" y="0"/>
                  </a:moveTo>
                  <a:cubicBezTo>
                    <a:pt x="2" y="2"/>
                    <a:pt x="5" y="1"/>
                    <a:pt x="7" y="2"/>
                  </a:cubicBezTo>
                  <a:cubicBezTo>
                    <a:pt x="10" y="4"/>
                    <a:pt x="12" y="6"/>
                    <a:pt x="15" y="8"/>
                  </a:cubicBezTo>
                  <a:cubicBezTo>
                    <a:pt x="22" y="12"/>
                    <a:pt x="28" y="11"/>
                    <a:pt x="35" y="10"/>
                  </a:cubicBezTo>
                  <a:cubicBezTo>
                    <a:pt x="42" y="9"/>
                    <a:pt x="45" y="13"/>
                    <a:pt x="50" y="1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1" name="Freeform 250"/>
            <p:cNvSpPr>
              <a:spLocks/>
            </p:cNvSpPr>
            <p:nvPr/>
          </p:nvSpPr>
          <p:spPr bwMode="auto">
            <a:xfrm>
              <a:off x="7997073" y="1169883"/>
              <a:ext cx="144268" cy="38413"/>
            </a:xfrm>
            <a:custGeom>
              <a:avLst/>
              <a:gdLst>
                <a:gd name="T0" fmla="*/ 0 w 28"/>
                <a:gd name="T1" fmla="*/ 12 h 12"/>
                <a:gd name="T2" fmla="*/ 5 w 28"/>
                <a:gd name="T3" fmla="*/ 7 h 12"/>
                <a:gd name="T4" fmla="*/ 15 w 28"/>
                <a:gd name="T5" fmla="*/ 3 h 12"/>
                <a:gd name="T6" fmla="*/ 28 w 28"/>
                <a:gd name="T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2">
                  <a:moveTo>
                    <a:pt x="0" y="12"/>
                  </a:moveTo>
                  <a:cubicBezTo>
                    <a:pt x="2" y="11"/>
                    <a:pt x="3" y="8"/>
                    <a:pt x="5" y="7"/>
                  </a:cubicBezTo>
                  <a:cubicBezTo>
                    <a:pt x="8" y="5"/>
                    <a:pt x="12" y="4"/>
                    <a:pt x="15" y="3"/>
                  </a:cubicBezTo>
                  <a:cubicBezTo>
                    <a:pt x="19" y="2"/>
                    <a:pt x="25" y="0"/>
                    <a:pt x="28" y="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2" name="Freeform 251"/>
            <p:cNvSpPr>
              <a:spLocks/>
            </p:cNvSpPr>
            <p:nvPr/>
          </p:nvSpPr>
          <p:spPr bwMode="auto">
            <a:xfrm>
              <a:off x="7501382" y="1268049"/>
              <a:ext cx="307032" cy="36279"/>
            </a:xfrm>
            <a:custGeom>
              <a:avLst/>
              <a:gdLst>
                <a:gd name="T0" fmla="*/ 0 w 60"/>
                <a:gd name="T1" fmla="*/ 9 h 12"/>
                <a:gd name="T2" fmla="*/ 5 w 60"/>
                <a:gd name="T3" fmla="*/ 8 h 12"/>
                <a:gd name="T4" fmla="*/ 18 w 60"/>
                <a:gd name="T5" fmla="*/ 9 h 12"/>
                <a:gd name="T6" fmla="*/ 42 w 60"/>
                <a:gd name="T7" fmla="*/ 11 h 12"/>
                <a:gd name="T8" fmla="*/ 60 w 60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2">
                  <a:moveTo>
                    <a:pt x="0" y="9"/>
                  </a:moveTo>
                  <a:cubicBezTo>
                    <a:pt x="2" y="10"/>
                    <a:pt x="3" y="9"/>
                    <a:pt x="5" y="8"/>
                  </a:cubicBezTo>
                  <a:cubicBezTo>
                    <a:pt x="10" y="7"/>
                    <a:pt x="13" y="7"/>
                    <a:pt x="18" y="9"/>
                  </a:cubicBezTo>
                  <a:cubicBezTo>
                    <a:pt x="26" y="11"/>
                    <a:pt x="34" y="12"/>
                    <a:pt x="42" y="11"/>
                  </a:cubicBezTo>
                  <a:cubicBezTo>
                    <a:pt x="49" y="9"/>
                    <a:pt x="54" y="3"/>
                    <a:pt x="60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3" name="Freeform 252"/>
            <p:cNvSpPr>
              <a:spLocks/>
            </p:cNvSpPr>
            <p:nvPr/>
          </p:nvSpPr>
          <p:spPr bwMode="auto">
            <a:xfrm>
              <a:off x="7804715" y="1268049"/>
              <a:ext cx="218252" cy="53351"/>
            </a:xfrm>
            <a:custGeom>
              <a:avLst/>
              <a:gdLst>
                <a:gd name="T0" fmla="*/ 0 w 43"/>
                <a:gd name="T1" fmla="*/ 0 h 17"/>
                <a:gd name="T2" fmla="*/ 27 w 43"/>
                <a:gd name="T3" fmla="*/ 15 h 17"/>
                <a:gd name="T4" fmla="*/ 43 w 43"/>
                <a:gd name="T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17">
                  <a:moveTo>
                    <a:pt x="0" y="0"/>
                  </a:moveTo>
                  <a:cubicBezTo>
                    <a:pt x="6" y="9"/>
                    <a:pt x="16" y="17"/>
                    <a:pt x="27" y="15"/>
                  </a:cubicBezTo>
                  <a:cubicBezTo>
                    <a:pt x="33" y="13"/>
                    <a:pt x="37" y="9"/>
                    <a:pt x="43" y="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4" name="Freeform 253"/>
            <p:cNvSpPr>
              <a:spLocks/>
            </p:cNvSpPr>
            <p:nvPr/>
          </p:nvSpPr>
          <p:spPr bwMode="auto">
            <a:xfrm>
              <a:off x="7053781" y="1161346"/>
              <a:ext cx="340325" cy="46949"/>
            </a:xfrm>
            <a:custGeom>
              <a:avLst/>
              <a:gdLst>
                <a:gd name="T0" fmla="*/ 0 w 67"/>
                <a:gd name="T1" fmla="*/ 11 h 15"/>
                <a:gd name="T2" fmla="*/ 37 w 67"/>
                <a:gd name="T3" fmla="*/ 4 h 15"/>
                <a:gd name="T4" fmla="*/ 55 w 67"/>
                <a:gd name="T5" fmla="*/ 11 h 15"/>
                <a:gd name="T6" fmla="*/ 67 w 67"/>
                <a:gd name="T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15">
                  <a:moveTo>
                    <a:pt x="0" y="11"/>
                  </a:moveTo>
                  <a:cubicBezTo>
                    <a:pt x="12" y="5"/>
                    <a:pt x="24" y="0"/>
                    <a:pt x="37" y="4"/>
                  </a:cubicBezTo>
                  <a:cubicBezTo>
                    <a:pt x="43" y="6"/>
                    <a:pt x="49" y="9"/>
                    <a:pt x="55" y="11"/>
                  </a:cubicBezTo>
                  <a:cubicBezTo>
                    <a:pt x="59" y="13"/>
                    <a:pt x="63" y="15"/>
                    <a:pt x="67" y="1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5" name="Freeform 254"/>
            <p:cNvSpPr>
              <a:spLocks/>
            </p:cNvSpPr>
            <p:nvPr/>
          </p:nvSpPr>
          <p:spPr bwMode="auto">
            <a:xfrm>
              <a:off x="3665330" y="1163480"/>
              <a:ext cx="292235" cy="38413"/>
            </a:xfrm>
            <a:custGeom>
              <a:avLst/>
              <a:gdLst>
                <a:gd name="T0" fmla="*/ 0 w 58"/>
                <a:gd name="T1" fmla="*/ 12 h 12"/>
                <a:gd name="T2" fmla="*/ 36 w 58"/>
                <a:gd name="T3" fmla="*/ 2 h 12"/>
                <a:gd name="T4" fmla="*/ 49 w 58"/>
                <a:gd name="T5" fmla="*/ 6 h 12"/>
                <a:gd name="T6" fmla="*/ 58 w 58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2">
                  <a:moveTo>
                    <a:pt x="0" y="12"/>
                  </a:moveTo>
                  <a:cubicBezTo>
                    <a:pt x="13" y="8"/>
                    <a:pt x="22" y="0"/>
                    <a:pt x="36" y="2"/>
                  </a:cubicBezTo>
                  <a:cubicBezTo>
                    <a:pt x="40" y="3"/>
                    <a:pt x="45" y="5"/>
                    <a:pt x="49" y="6"/>
                  </a:cubicBezTo>
                  <a:cubicBezTo>
                    <a:pt x="52" y="7"/>
                    <a:pt x="56" y="11"/>
                    <a:pt x="58" y="1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6" name="Freeform 255"/>
            <p:cNvSpPr>
              <a:spLocks/>
            </p:cNvSpPr>
            <p:nvPr/>
          </p:nvSpPr>
          <p:spPr bwMode="auto">
            <a:xfrm>
              <a:off x="1656673" y="1161346"/>
              <a:ext cx="418008" cy="59753"/>
            </a:xfrm>
            <a:custGeom>
              <a:avLst/>
              <a:gdLst>
                <a:gd name="T0" fmla="*/ 0 w 82"/>
                <a:gd name="T1" fmla="*/ 9 h 19"/>
                <a:gd name="T2" fmla="*/ 26 w 82"/>
                <a:gd name="T3" fmla="*/ 12 h 19"/>
                <a:gd name="T4" fmla="*/ 46 w 82"/>
                <a:gd name="T5" fmla="*/ 17 h 19"/>
                <a:gd name="T6" fmla="*/ 66 w 82"/>
                <a:gd name="T7" fmla="*/ 16 h 19"/>
                <a:gd name="T8" fmla="*/ 82 w 82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9">
                  <a:moveTo>
                    <a:pt x="0" y="9"/>
                  </a:moveTo>
                  <a:cubicBezTo>
                    <a:pt x="9" y="12"/>
                    <a:pt x="17" y="12"/>
                    <a:pt x="26" y="12"/>
                  </a:cubicBezTo>
                  <a:cubicBezTo>
                    <a:pt x="33" y="12"/>
                    <a:pt x="39" y="16"/>
                    <a:pt x="46" y="17"/>
                  </a:cubicBezTo>
                  <a:cubicBezTo>
                    <a:pt x="51" y="18"/>
                    <a:pt x="61" y="19"/>
                    <a:pt x="66" y="16"/>
                  </a:cubicBezTo>
                  <a:cubicBezTo>
                    <a:pt x="72" y="12"/>
                    <a:pt x="75" y="4"/>
                    <a:pt x="82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7" name="Freeform 256"/>
            <p:cNvSpPr>
              <a:spLocks/>
            </p:cNvSpPr>
            <p:nvPr/>
          </p:nvSpPr>
          <p:spPr bwMode="auto">
            <a:xfrm>
              <a:off x="1671470" y="1248843"/>
              <a:ext cx="273739" cy="66156"/>
            </a:xfrm>
            <a:custGeom>
              <a:avLst/>
              <a:gdLst>
                <a:gd name="T0" fmla="*/ 0 w 54"/>
                <a:gd name="T1" fmla="*/ 1 h 21"/>
                <a:gd name="T2" fmla="*/ 16 w 54"/>
                <a:gd name="T3" fmla="*/ 5 h 21"/>
                <a:gd name="T4" fmla="*/ 27 w 54"/>
                <a:gd name="T5" fmla="*/ 12 h 21"/>
                <a:gd name="T6" fmla="*/ 54 w 54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1">
                  <a:moveTo>
                    <a:pt x="0" y="1"/>
                  </a:moveTo>
                  <a:cubicBezTo>
                    <a:pt x="8" y="1"/>
                    <a:pt x="9" y="0"/>
                    <a:pt x="16" y="5"/>
                  </a:cubicBezTo>
                  <a:cubicBezTo>
                    <a:pt x="19" y="7"/>
                    <a:pt x="23" y="10"/>
                    <a:pt x="27" y="12"/>
                  </a:cubicBezTo>
                  <a:cubicBezTo>
                    <a:pt x="36" y="15"/>
                    <a:pt x="45" y="15"/>
                    <a:pt x="54" y="2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8" name="Freeform 257"/>
            <p:cNvSpPr>
              <a:spLocks/>
            </p:cNvSpPr>
            <p:nvPr/>
          </p:nvSpPr>
          <p:spPr bwMode="auto">
            <a:xfrm>
              <a:off x="1656673" y="1199759"/>
              <a:ext cx="262642" cy="40547"/>
            </a:xfrm>
            <a:custGeom>
              <a:avLst/>
              <a:gdLst>
                <a:gd name="T0" fmla="*/ 0 w 52"/>
                <a:gd name="T1" fmla="*/ 0 h 13"/>
                <a:gd name="T2" fmla="*/ 25 w 52"/>
                <a:gd name="T3" fmla="*/ 13 h 13"/>
                <a:gd name="T4" fmla="*/ 52 w 52"/>
                <a:gd name="T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13">
                  <a:moveTo>
                    <a:pt x="0" y="0"/>
                  </a:moveTo>
                  <a:cubicBezTo>
                    <a:pt x="7" y="8"/>
                    <a:pt x="14" y="13"/>
                    <a:pt x="25" y="13"/>
                  </a:cubicBezTo>
                  <a:cubicBezTo>
                    <a:pt x="34" y="13"/>
                    <a:pt x="43" y="6"/>
                    <a:pt x="52" y="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9" name="Freeform 258"/>
            <p:cNvSpPr>
              <a:spLocks/>
            </p:cNvSpPr>
            <p:nvPr/>
          </p:nvSpPr>
          <p:spPr bwMode="auto">
            <a:xfrm>
              <a:off x="2296632" y="1157078"/>
              <a:ext cx="266341" cy="70424"/>
            </a:xfrm>
            <a:custGeom>
              <a:avLst/>
              <a:gdLst>
                <a:gd name="T0" fmla="*/ 0 w 52"/>
                <a:gd name="T1" fmla="*/ 0 h 22"/>
                <a:gd name="T2" fmla="*/ 52 w 52"/>
                <a:gd name="T3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2" h="22">
                  <a:moveTo>
                    <a:pt x="0" y="0"/>
                  </a:moveTo>
                  <a:cubicBezTo>
                    <a:pt x="9" y="22"/>
                    <a:pt x="38" y="10"/>
                    <a:pt x="52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0" name="Freeform 259"/>
            <p:cNvSpPr>
              <a:spLocks/>
            </p:cNvSpPr>
            <p:nvPr/>
          </p:nvSpPr>
          <p:spPr bwMode="auto">
            <a:xfrm>
              <a:off x="909439" y="1103727"/>
              <a:ext cx="739836" cy="1619745"/>
            </a:xfrm>
            <a:custGeom>
              <a:avLst/>
              <a:gdLst>
                <a:gd name="T0" fmla="*/ 144 w 145"/>
                <a:gd name="T1" fmla="*/ 499 h 516"/>
                <a:gd name="T2" fmla="*/ 17 w 145"/>
                <a:gd name="T3" fmla="*/ 258 h 516"/>
                <a:gd name="T4" fmla="*/ 60 w 145"/>
                <a:gd name="T5" fmla="*/ 83 h 516"/>
                <a:gd name="T6" fmla="*/ 145 w 145"/>
                <a:gd name="T7" fmla="*/ 17 h 516"/>
                <a:gd name="T8" fmla="*/ 142 w 145"/>
                <a:gd name="T9" fmla="*/ 0 h 516"/>
                <a:gd name="T10" fmla="*/ 0 w 145"/>
                <a:gd name="T11" fmla="*/ 258 h 516"/>
                <a:gd name="T12" fmla="*/ 142 w 145"/>
                <a:gd name="T13" fmla="*/ 516 h 516"/>
                <a:gd name="T14" fmla="*/ 144 w 145"/>
                <a:gd name="T15" fmla="*/ 499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" h="516">
                  <a:moveTo>
                    <a:pt x="144" y="499"/>
                  </a:moveTo>
                  <a:cubicBezTo>
                    <a:pt x="73" y="487"/>
                    <a:pt x="17" y="383"/>
                    <a:pt x="17" y="258"/>
                  </a:cubicBezTo>
                  <a:cubicBezTo>
                    <a:pt x="17" y="191"/>
                    <a:pt x="32" y="129"/>
                    <a:pt x="60" y="83"/>
                  </a:cubicBezTo>
                  <a:cubicBezTo>
                    <a:pt x="87" y="41"/>
                    <a:pt x="122" y="21"/>
                    <a:pt x="145" y="17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62" y="14"/>
                    <a:pt x="0" y="123"/>
                    <a:pt x="0" y="258"/>
                  </a:cubicBezTo>
                  <a:cubicBezTo>
                    <a:pt x="0" y="393"/>
                    <a:pt x="61" y="503"/>
                    <a:pt x="142" y="516"/>
                  </a:cubicBezTo>
                  <a:lnTo>
                    <a:pt x="144" y="499"/>
                  </a:lnTo>
                  <a:close/>
                </a:path>
              </a:pathLst>
            </a:custGeom>
            <a:noFill/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1" name="Freeform 260"/>
            <p:cNvSpPr>
              <a:spLocks/>
            </p:cNvSpPr>
            <p:nvPr/>
          </p:nvSpPr>
          <p:spPr bwMode="auto">
            <a:xfrm>
              <a:off x="909439" y="1103727"/>
              <a:ext cx="739836" cy="1619745"/>
            </a:xfrm>
            <a:custGeom>
              <a:avLst/>
              <a:gdLst>
                <a:gd name="T0" fmla="*/ 144 w 145"/>
                <a:gd name="T1" fmla="*/ 499 h 516"/>
                <a:gd name="T2" fmla="*/ 17 w 145"/>
                <a:gd name="T3" fmla="*/ 258 h 516"/>
                <a:gd name="T4" fmla="*/ 60 w 145"/>
                <a:gd name="T5" fmla="*/ 83 h 516"/>
                <a:gd name="T6" fmla="*/ 145 w 145"/>
                <a:gd name="T7" fmla="*/ 17 h 516"/>
                <a:gd name="T8" fmla="*/ 142 w 145"/>
                <a:gd name="T9" fmla="*/ 0 h 516"/>
                <a:gd name="T10" fmla="*/ 0 w 145"/>
                <a:gd name="T11" fmla="*/ 258 h 516"/>
                <a:gd name="T12" fmla="*/ 142 w 145"/>
                <a:gd name="T13" fmla="*/ 516 h 516"/>
                <a:gd name="T14" fmla="*/ 144 w 145"/>
                <a:gd name="T15" fmla="*/ 499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" h="516">
                  <a:moveTo>
                    <a:pt x="144" y="499"/>
                  </a:moveTo>
                  <a:cubicBezTo>
                    <a:pt x="73" y="487"/>
                    <a:pt x="17" y="383"/>
                    <a:pt x="17" y="258"/>
                  </a:cubicBezTo>
                  <a:cubicBezTo>
                    <a:pt x="17" y="191"/>
                    <a:pt x="32" y="129"/>
                    <a:pt x="60" y="83"/>
                  </a:cubicBezTo>
                  <a:cubicBezTo>
                    <a:pt x="87" y="41"/>
                    <a:pt x="122" y="21"/>
                    <a:pt x="145" y="17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62" y="14"/>
                    <a:pt x="0" y="123"/>
                    <a:pt x="0" y="258"/>
                  </a:cubicBezTo>
                  <a:cubicBezTo>
                    <a:pt x="0" y="393"/>
                    <a:pt x="61" y="503"/>
                    <a:pt x="142" y="516"/>
                  </a:cubicBezTo>
                  <a:lnTo>
                    <a:pt x="144" y="499"/>
                  </a:lnTo>
                  <a:close/>
                </a:path>
              </a:pathLst>
            </a:custGeom>
            <a:noFill/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2" name="Freeform 261"/>
            <p:cNvSpPr>
              <a:spLocks/>
            </p:cNvSpPr>
            <p:nvPr/>
          </p:nvSpPr>
          <p:spPr bwMode="auto">
            <a:xfrm>
              <a:off x="1634478" y="2670121"/>
              <a:ext cx="6484667" cy="55485"/>
            </a:xfrm>
            <a:custGeom>
              <a:avLst/>
              <a:gdLst>
                <a:gd name="T0" fmla="*/ 1753 w 1753"/>
                <a:gd name="T1" fmla="*/ 0 h 26"/>
                <a:gd name="T2" fmla="*/ 3 w 1753"/>
                <a:gd name="T3" fmla="*/ 0 h 26"/>
                <a:gd name="T4" fmla="*/ 0 w 1753"/>
                <a:gd name="T5" fmla="*/ 25 h 26"/>
                <a:gd name="T6" fmla="*/ 1750 w 1753"/>
                <a:gd name="T7" fmla="*/ 26 h 26"/>
                <a:gd name="T8" fmla="*/ 1753 w 175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3" h="26">
                  <a:moveTo>
                    <a:pt x="1753" y="0"/>
                  </a:moveTo>
                  <a:lnTo>
                    <a:pt x="3" y="0"/>
                  </a:lnTo>
                  <a:lnTo>
                    <a:pt x="0" y="25"/>
                  </a:lnTo>
                  <a:lnTo>
                    <a:pt x="1750" y="26"/>
                  </a:lnTo>
                  <a:lnTo>
                    <a:pt x="1753" y="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3" name="Freeform 262"/>
            <p:cNvSpPr>
              <a:spLocks/>
            </p:cNvSpPr>
            <p:nvPr/>
          </p:nvSpPr>
          <p:spPr bwMode="auto">
            <a:xfrm>
              <a:off x="1634478" y="1101593"/>
              <a:ext cx="6484667" cy="55485"/>
            </a:xfrm>
            <a:custGeom>
              <a:avLst/>
              <a:gdLst>
                <a:gd name="T0" fmla="*/ 1750 w 1753"/>
                <a:gd name="T1" fmla="*/ 0 h 26"/>
                <a:gd name="T2" fmla="*/ 0 w 1753"/>
                <a:gd name="T3" fmla="*/ 1 h 26"/>
                <a:gd name="T4" fmla="*/ 4 w 1753"/>
                <a:gd name="T5" fmla="*/ 26 h 26"/>
                <a:gd name="T6" fmla="*/ 4 w 1753"/>
                <a:gd name="T7" fmla="*/ 26 h 26"/>
                <a:gd name="T8" fmla="*/ 1753 w 1753"/>
                <a:gd name="T9" fmla="*/ 26 h 26"/>
                <a:gd name="T10" fmla="*/ 1750 w 1753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3" h="26">
                  <a:moveTo>
                    <a:pt x="1750" y="0"/>
                  </a:moveTo>
                  <a:lnTo>
                    <a:pt x="0" y="1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753" y="26"/>
                  </a:lnTo>
                  <a:lnTo>
                    <a:pt x="1750" y="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4" name="Freeform 263"/>
            <p:cNvSpPr>
              <a:spLocks/>
            </p:cNvSpPr>
            <p:nvPr/>
          </p:nvSpPr>
          <p:spPr bwMode="auto">
            <a:xfrm>
              <a:off x="1678868" y="2478056"/>
              <a:ext cx="6480968" cy="34145"/>
            </a:xfrm>
            <a:custGeom>
              <a:avLst/>
              <a:gdLst>
                <a:gd name="T0" fmla="*/ 1752 w 1752"/>
                <a:gd name="T1" fmla="*/ 0 h 16"/>
                <a:gd name="T2" fmla="*/ 2 w 1752"/>
                <a:gd name="T3" fmla="*/ 0 h 16"/>
                <a:gd name="T4" fmla="*/ 0 w 1752"/>
                <a:gd name="T5" fmla="*/ 16 h 16"/>
                <a:gd name="T6" fmla="*/ 1751 w 1752"/>
                <a:gd name="T7" fmla="*/ 16 h 16"/>
                <a:gd name="T8" fmla="*/ 1752 w 175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2" h="16">
                  <a:moveTo>
                    <a:pt x="1752" y="0"/>
                  </a:moveTo>
                  <a:lnTo>
                    <a:pt x="2" y="0"/>
                  </a:lnTo>
                  <a:lnTo>
                    <a:pt x="0" y="16"/>
                  </a:lnTo>
                  <a:lnTo>
                    <a:pt x="1751" y="16"/>
                  </a:lnTo>
                  <a:lnTo>
                    <a:pt x="1752" y="0"/>
                  </a:ln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5" name="Freeform 264"/>
            <p:cNvSpPr>
              <a:spLocks/>
            </p:cNvSpPr>
            <p:nvPr/>
          </p:nvSpPr>
          <p:spPr bwMode="auto">
            <a:xfrm>
              <a:off x="1645576" y="2512201"/>
              <a:ext cx="6510561" cy="157920"/>
            </a:xfrm>
            <a:custGeom>
              <a:avLst/>
              <a:gdLst>
                <a:gd name="T0" fmla="*/ 1760 w 1760"/>
                <a:gd name="T1" fmla="*/ 0 h 74"/>
                <a:gd name="T2" fmla="*/ 9 w 1760"/>
                <a:gd name="T3" fmla="*/ 0 h 74"/>
                <a:gd name="T4" fmla="*/ 0 w 1760"/>
                <a:gd name="T5" fmla="*/ 74 h 74"/>
                <a:gd name="T6" fmla="*/ 1750 w 1760"/>
                <a:gd name="T7" fmla="*/ 74 h 74"/>
                <a:gd name="T8" fmla="*/ 1760 w 1760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0" h="74">
                  <a:moveTo>
                    <a:pt x="1760" y="0"/>
                  </a:moveTo>
                  <a:lnTo>
                    <a:pt x="9" y="0"/>
                  </a:lnTo>
                  <a:lnTo>
                    <a:pt x="0" y="74"/>
                  </a:lnTo>
                  <a:lnTo>
                    <a:pt x="1750" y="74"/>
                  </a:lnTo>
                  <a:lnTo>
                    <a:pt x="1760" y="0"/>
                  </a:ln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6" name="Freeform 265"/>
            <p:cNvSpPr>
              <a:spLocks/>
            </p:cNvSpPr>
            <p:nvPr/>
          </p:nvSpPr>
          <p:spPr bwMode="auto">
            <a:xfrm>
              <a:off x="1686267" y="2437509"/>
              <a:ext cx="6484667" cy="40547"/>
            </a:xfrm>
            <a:custGeom>
              <a:avLst/>
              <a:gdLst>
                <a:gd name="T0" fmla="*/ 1753 w 1753"/>
                <a:gd name="T1" fmla="*/ 0 h 19"/>
                <a:gd name="T2" fmla="*/ 583 w 1753"/>
                <a:gd name="T3" fmla="*/ 0 h 19"/>
                <a:gd name="T4" fmla="*/ 1 w 1753"/>
                <a:gd name="T5" fmla="*/ 3 h 19"/>
                <a:gd name="T6" fmla="*/ 0 w 1753"/>
                <a:gd name="T7" fmla="*/ 19 h 19"/>
                <a:gd name="T8" fmla="*/ 1750 w 1753"/>
                <a:gd name="T9" fmla="*/ 19 h 19"/>
                <a:gd name="T10" fmla="*/ 1753 w 175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3" h="19">
                  <a:moveTo>
                    <a:pt x="1753" y="0"/>
                  </a:moveTo>
                  <a:lnTo>
                    <a:pt x="583" y="0"/>
                  </a:lnTo>
                  <a:lnTo>
                    <a:pt x="1" y="3"/>
                  </a:lnTo>
                  <a:lnTo>
                    <a:pt x="0" y="19"/>
                  </a:lnTo>
                  <a:lnTo>
                    <a:pt x="1750" y="19"/>
                  </a:lnTo>
                  <a:lnTo>
                    <a:pt x="1753" y="0"/>
                  </a:ln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7" name="Line 412"/>
            <p:cNvSpPr>
              <a:spLocks noChangeShapeType="1"/>
            </p:cNvSpPr>
            <p:nvPr/>
          </p:nvSpPr>
          <p:spPr bwMode="auto">
            <a:xfrm flipH="1" flipV="1">
              <a:off x="8108047" y="1103727"/>
              <a:ext cx="51789" cy="232612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8" name="Freeform 267"/>
            <p:cNvSpPr>
              <a:spLocks/>
            </p:cNvSpPr>
            <p:nvPr/>
          </p:nvSpPr>
          <p:spPr bwMode="auto">
            <a:xfrm>
              <a:off x="1390332" y="1524135"/>
              <a:ext cx="40691" cy="17072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3" y="2"/>
                    <a:pt x="5" y="5"/>
                    <a:pt x="8" y="4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9" name="Freeform 268"/>
            <p:cNvSpPr>
              <a:spLocks/>
            </p:cNvSpPr>
            <p:nvPr/>
          </p:nvSpPr>
          <p:spPr bwMode="auto">
            <a:xfrm>
              <a:off x="1386633" y="1530537"/>
              <a:ext cx="40691" cy="12804"/>
            </a:xfrm>
            <a:custGeom>
              <a:avLst/>
              <a:gdLst>
                <a:gd name="T0" fmla="*/ 0 w 8"/>
                <a:gd name="T1" fmla="*/ 1 h 4"/>
                <a:gd name="T2" fmla="*/ 8 w 8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cubicBezTo>
                    <a:pt x="3" y="0"/>
                    <a:pt x="6" y="0"/>
                    <a:pt x="8" y="4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0" name="Freeform 269"/>
            <p:cNvSpPr>
              <a:spLocks/>
            </p:cNvSpPr>
            <p:nvPr/>
          </p:nvSpPr>
          <p:spPr bwMode="auto">
            <a:xfrm>
              <a:off x="1283056" y="1754613"/>
              <a:ext cx="44391" cy="12804"/>
            </a:xfrm>
            <a:custGeom>
              <a:avLst/>
              <a:gdLst>
                <a:gd name="T0" fmla="*/ 0 w 9"/>
                <a:gd name="T1" fmla="*/ 0 h 4"/>
                <a:gd name="T2" fmla="*/ 9 w 9"/>
                <a:gd name="T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cubicBezTo>
                    <a:pt x="2" y="2"/>
                    <a:pt x="6" y="4"/>
                    <a:pt x="9" y="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1" name="Freeform 270"/>
            <p:cNvSpPr>
              <a:spLocks/>
            </p:cNvSpPr>
            <p:nvPr/>
          </p:nvSpPr>
          <p:spPr bwMode="auto">
            <a:xfrm>
              <a:off x="1279358" y="1761015"/>
              <a:ext cx="44391" cy="6402"/>
            </a:xfrm>
            <a:custGeom>
              <a:avLst/>
              <a:gdLst>
                <a:gd name="T0" fmla="*/ 0 w 9"/>
                <a:gd name="T1" fmla="*/ 2 h 2"/>
                <a:gd name="T2" fmla="*/ 9 w 9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2">
                  <a:moveTo>
                    <a:pt x="0" y="2"/>
                  </a:moveTo>
                  <a:cubicBezTo>
                    <a:pt x="4" y="2"/>
                    <a:pt x="6" y="0"/>
                    <a:pt x="9" y="2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2" name="Freeform 271"/>
            <p:cNvSpPr>
              <a:spLocks/>
            </p:cNvSpPr>
            <p:nvPr/>
          </p:nvSpPr>
          <p:spPr bwMode="auto">
            <a:xfrm>
              <a:off x="1279358" y="2032039"/>
              <a:ext cx="40691" cy="10670"/>
            </a:xfrm>
            <a:custGeom>
              <a:avLst/>
              <a:gdLst>
                <a:gd name="T0" fmla="*/ 0 w 8"/>
                <a:gd name="T1" fmla="*/ 1 h 3"/>
                <a:gd name="T2" fmla="*/ 8 w 8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3">
                  <a:moveTo>
                    <a:pt x="0" y="1"/>
                  </a:moveTo>
                  <a:cubicBezTo>
                    <a:pt x="3" y="3"/>
                    <a:pt x="6" y="1"/>
                    <a:pt x="8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3" name="Freeform 272"/>
            <p:cNvSpPr>
              <a:spLocks/>
            </p:cNvSpPr>
            <p:nvPr/>
          </p:nvSpPr>
          <p:spPr bwMode="auto">
            <a:xfrm>
              <a:off x="1279358" y="2036307"/>
              <a:ext cx="40691" cy="12804"/>
            </a:xfrm>
            <a:custGeom>
              <a:avLst/>
              <a:gdLst>
                <a:gd name="T0" fmla="*/ 0 w 8"/>
                <a:gd name="T1" fmla="*/ 4 h 4"/>
                <a:gd name="T2" fmla="*/ 8 w 8"/>
                <a:gd name="T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4">
                  <a:moveTo>
                    <a:pt x="0" y="4"/>
                  </a:moveTo>
                  <a:cubicBezTo>
                    <a:pt x="2" y="1"/>
                    <a:pt x="5" y="0"/>
                    <a:pt x="8" y="1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4" name="Freeform 273"/>
            <p:cNvSpPr>
              <a:spLocks/>
            </p:cNvSpPr>
            <p:nvPr/>
          </p:nvSpPr>
          <p:spPr bwMode="auto">
            <a:xfrm>
              <a:off x="1401430" y="2296662"/>
              <a:ext cx="40691" cy="21341"/>
            </a:xfrm>
            <a:custGeom>
              <a:avLst/>
              <a:gdLst>
                <a:gd name="T0" fmla="*/ 0 w 8"/>
                <a:gd name="T1" fmla="*/ 3 h 7"/>
                <a:gd name="T2" fmla="*/ 8 w 8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7">
                  <a:moveTo>
                    <a:pt x="0" y="3"/>
                  </a:moveTo>
                  <a:cubicBezTo>
                    <a:pt x="3" y="7"/>
                    <a:pt x="6" y="3"/>
                    <a:pt x="8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5" name="Freeform 274"/>
            <p:cNvSpPr>
              <a:spLocks/>
            </p:cNvSpPr>
            <p:nvPr/>
          </p:nvSpPr>
          <p:spPr bwMode="auto">
            <a:xfrm>
              <a:off x="1408828" y="2303064"/>
              <a:ext cx="36992" cy="19206"/>
            </a:xfrm>
            <a:custGeom>
              <a:avLst/>
              <a:gdLst>
                <a:gd name="T0" fmla="*/ 0 w 7"/>
                <a:gd name="T1" fmla="*/ 6 h 6"/>
                <a:gd name="T2" fmla="*/ 7 w 7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6">
                  <a:moveTo>
                    <a:pt x="0" y="6"/>
                  </a:moveTo>
                  <a:cubicBezTo>
                    <a:pt x="2" y="2"/>
                    <a:pt x="4" y="0"/>
                    <a:pt x="7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6" name="Freeform 275"/>
            <p:cNvSpPr>
              <a:spLocks/>
            </p:cNvSpPr>
            <p:nvPr/>
          </p:nvSpPr>
          <p:spPr bwMode="auto">
            <a:xfrm>
              <a:off x="1556795" y="1116531"/>
              <a:ext cx="33292" cy="46949"/>
            </a:xfrm>
            <a:custGeom>
              <a:avLst/>
              <a:gdLst>
                <a:gd name="T0" fmla="*/ 0 w 6"/>
                <a:gd name="T1" fmla="*/ 0 h 15"/>
                <a:gd name="T2" fmla="*/ 2 w 6"/>
                <a:gd name="T3" fmla="*/ 8 h 15"/>
                <a:gd name="T4" fmla="*/ 6 w 6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5">
                  <a:moveTo>
                    <a:pt x="0" y="0"/>
                  </a:moveTo>
                  <a:cubicBezTo>
                    <a:pt x="1" y="3"/>
                    <a:pt x="1" y="6"/>
                    <a:pt x="2" y="8"/>
                  </a:cubicBezTo>
                  <a:cubicBezTo>
                    <a:pt x="3" y="11"/>
                    <a:pt x="6" y="13"/>
                    <a:pt x="6" y="15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7" name="Freeform 276"/>
            <p:cNvSpPr>
              <a:spLocks/>
            </p:cNvSpPr>
            <p:nvPr/>
          </p:nvSpPr>
          <p:spPr bwMode="auto">
            <a:xfrm>
              <a:off x="1567893" y="1142140"/>
              <a:ext cx="7398" cy="27743"/>
            </a:xfrm>
            <a:custGeom>
              <a:avLst/>
              <a:gdLst>
                <a:gd name="T0" fmla="*/ 0 w 1"/>
                <a:gd name="T1" fmla="*/ 0 h 9"/>
                <a:gd name="T2" fmla="*/ 1 w 1"/>
                <a:gd name="T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9">
                  <a:moveTo>
                    <a:pt x="0" y="0"/>
                  </a:moveTo>
                  <a:cubicBezTo>
                    <a:pt x="1" y="3"/>
                    <a:pt x="1" y="6"/>
                    <a:pt x="1" y="9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8" name="Freeform 277"/>
            <p:cNvSpPr>
              <a:spLocks/>
            </p:cNvSpPr>
            <p:nvPr/>
          </p:nvSpPr>
          <p:spPr bwMode="auto">
            <a:xfrm>
              <a:off x="1120292" y="1361947"/>
              <a:ext cx="59187" cy="38413"/>
            </a:xfrm>
            <a:custGeom>
              <a:avLst/>
              <a:gdLst>
                <a:gd name="T0" fmla="*/ 0 w 12"/>
                <a:gd name="T1" fmla="*/ 0 h 12"/>
                <a:gd name="T2" fmla="*/ 12 w 12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2">
                  <a:moveTo>
                    <a:pt x="0" y="0"/>
                  </a:moveTo>
                  <a:cubicBezTo>
                    <a:pt x="2" y="5"/>
                    <a:pt x="8" y="9"/>
                    <a:pt x="12" y="12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9" name="Freeform 278"/>
            <p:cNvSpPr>
              <a:spLocks/>
            </p:cNvSpPr>
            <p:nvPr/>
          </p:nvSpPr>
          <p:spPr bwMode="auto">
            <a:xfrm>
              <a:off x="1153585" y="1387556"/>
              <a:ext cx="18496" cy="29877"/>
            </a:xfrm>
            <a:custGeom>
              <a:avLst/>
              <a:gdLst>
                <a:gd name="T0" fmla="*/ 0 w 3"/>
                <a:gd name="T1" fmla="*/ 0 h 10"/>
                <a:gd name="T2" fmla="*/ 3 w 3"/>
                <a:gd name="T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0">
                  <a:moveTo>
                    <a:pt x="0" y="0"/>
                  </a:moveTo>
                  <a:cubicBezTo>
                    <a:pt x="1" y="4"/>
                    <a:pt x="3" y="6"/>
                    <a:pt x="3" y="1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0" name="Freeform 279"/>
            <p:cNvSpPr>
              <a:spLocks/>
            </p:cNvSpPr>
            <p:nvPr/>
          </p:nvSpPr>
          <p:spPr bwMode="auto">
            <a:xfrm>
              <a:off x="909439" y="1822902"/>
              <a:ext cx="88780" cy="21341"/>
            </a:xfrm>
            <a:custGeom>
              <a:avLst/>
              <a:gdLst>
                <a:gd name="T0" fmla="*/ 0 w 17"/>
                <a:gd name="T1" fmla="*/ 0 h 7"/>
                <a:gd name="T2" fmla="*/ 17 w 17"/>
                <a:gd name="T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7">
                  <a:moveTo>
                    <a:pt x="0" y="0"/>
                  </a:moveTo>
                  <a:cubicBezTo>
                    <a:pt x="3" y="7"/>
                    <a:pt x="13" y="4"/>
                    <a:pt x="17" y="5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1" name="Freeform 280"/>
            <p:cNvSpPr>
              <a:spLocks/>
            </p:cNvSpPr>
            <p:nvPr/>
          </p:nvSpPr>
          <p:spPr bwMode="auto">
            <a:xfrm>
              <a:off x="957528" y="1837841"/>
              <a:ext cx="29593" cy="17072"/>
            </a:xfrm>
            <a:custGeom>
              <a:avLst/>
              <a:gdLst>
                <a:gd name="T0" fmla="*/ 0 w 6"/>
                <a:gd name="T1" fmla="*/ 0 h 5"/>
                <a:gd name="T2" fmla="*/ 6 w 6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3" y="1"/>
                    <a:pt x="5" y="3"/>
                    <a:pt x="6" y="5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2" name="Freeform 281"/>
            <p:cNvSpPr>
              <a:spLocks/>
            </p:cNvSpPr>
            <p:nvPr/>
          </p:nvSpPr>
          <p:spPr bwMode="auto">
            <a:xfrm>
              <a:off x="961227" y="2185691"/>
              <a:ext cx="81382" cy="23475"/>
            </a:xfrm>
            <a:custGeom>
              <a:avLst/>
              <a:gdLst>
                <a:gd name="T0" fmla="*/ 0 w 16"/>
                <a:gd name="T1" fmla="*/ 5 h 7"/>
                <a:gd name="T2" fmla="*/ 16 w 16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" h="7">
                  <a:moveTo>
                    <a:pt x="0" y="5"/>
                  </a:moveTo>
                  <a:cubicBezTo>
                    <a:pt x="5" y="7"/>
                    <a:pt x="11" y="3"/>
                    <a:pt x="16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3" name="Freeform 282"/>
            <p:cNvSpPr>
              <a:spLocks/>
            </p:cNvSpPr>
            <p:nvPr/>
          </p:nvSpPr>
          <p:spPr bwMode="auto">
            <a:xfrm>
              <a:off x="1009316" y="2198495"/>
              <a:ext cx="40691" cy="6402"/>
            </a:xfrm>
            <a:custGeom>
              <a:avLst/>
              <a:gdLst>
                <a:gd name="T0" fmla="*/ 0 w 8"/>
                <a:gd name="T1" fmla="*/ 0 h 2"/>
                <a:gd name="T2" fmla="*/ 8 w 8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3" y="0"/>
                    <a:pt x="5" y="1"/>
                    <a:pt x="8" y="2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4" name="Freeform 283"/>
            <p:cNvSpPr>
              <a:spLocks/>
            </p:cNvSpPr>
            <p:nvPr/>
          </p:nvSpPr>
          <p:spPr bwMode="auto">
            <a:xfrm>
              <a:off x="1227568" y="2518603"/>
              <a:ext cx="55487" cy="40547"/>
            </a:xfrm>
            <a:custGeom>
              <a:avLst/>
              <a:gdLst>
                <a:gd name="T0" fmla="*/ 11 w 11"/>
                <a:gd name="T1" fmla="*/ 0 h 13"/>
                <a:gd name="T2" fmla="*/ 0 w 11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13">
                  <a:moveTo>
                    <a:pt x="11" y="0"/>
                  </a:moveTo>
                  <a:cubicBezTo>
                    <a:pt x="9" y="4"/>
                    <a:pt x="5" y="11"/>
                    <a:pt x="0" y="1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5" name="Freeform 284"/>
            <p:cNvSpPr>
              <a:spLocks/>
            </p:cNvSpPr>
            <p:nvPr/>
          </p:nvSpPr>
          <p:spPr bwMode="auto">
            <a:xfrm>
              <a:off x="1260861" y="2531407"/>
              <a:ext cx="33292" cy="6402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cubicBezTo>
                    <a:pt x="2" y="2"/>
                    <a:pt x="4" y="0"/>
                    <a:pt x="6" y="1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6" name="Freeform 285"/>
            <p:cNvSpPr>
              <a:spLocks/>
            </p:cNvSpPr>
            <p:nvPr/>
          </p:nvSpPr>
          <p:spPr bwMode="auto">
            <a:xfrm>
              <a:off x="1649275" y="1157078"/>
              <a:ext cx="6506861" cy="160054"/>
            </a:xfrm>
            <a:custGeom>
              <a:avLst/>
              <a:gdLst>
                <a:gd name="T0" fmla="*/ 1749 w 1759"/>
                <a:gd name="T1" fmla="*/ 0 h 75"/>
                <a:gd name="T2" fmla="*/ 0 w 1759"/>
                <a:gd name="T3" fmla="*/ 0 h 75"/>
                <a:gd name="T4" fmla="*/ 8 w 1759"/>
                <a:gd name="T5" fmla="*/ 75 h 75"/>
                <a:gd name="T6" fmla="*/ 1759 w 1759"/>
                <a:gd name="T7" fmla="*/ 75 h 75"/>
                <a:gd name="T8" fmla="*/ 1749 w 1759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9" h="75">
                  <a:moveTo>
                    <a:pt x="1749" y="0"/>
                  </a:moveTo>
                  <a:lnTo>
                    <a:pt x="0" y="0"/>
                  </a:lnTo>
                  <a:lnTo>
                    <a:pt x="8" y="75"/>
                  </a:lnTo>
                  <a:lnTo>
                    <a:pt x="1759" y="75"/>
                  </a:lnTo>
                  <a:lnTo>
                    <a:pt x="1749" y="0"/>
                  </a:ln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7" name="Freeform 286"/>
            <p:cNvSpPr>
              <a:spLocks/>
            </p:cNvSpPr>
            <p:nvPr/>
          </p:nvSpPr>
          <p:spPr bwMode="auto">
            <a:xfrm>
              <a:off x="1675169" y="1347009"/>
              <a:ext cx="6495765" cy="46949"/>
            </a:xfrm>
            <a:custGeom>
              <a:avLst/>
              <a:gdLst>
                <a:gd name="T0" fmla="*/ 1272 w 1274"/>
                <a:gd name="T1" fmla="*/ 2 h 15"/>
                <a:gd name="T2" fmla="*/ 2 w 1274"/>
                <a:gd name="T3" fmla="*/ 0 h 15"/>
                <a:gd name="T4" fmla="*/ 3 w 1274"/>
                <a:gd name="T5" fmla="*/ 11 h 15"/>
                <a:gd name="T6" fmla="*/ 140 w 1274"/>
                <a:gd name="T7" fmla="*/ 15 h 15"/>
                <a:gd name="T8" fmla="*/ 1274 w 1274"/>
                <a:gd name="T9" fmla="*/ 15 h 15"/>
                <a:gd name="T10" fmla="*/ 1272 w 1274"/>
                <a:gd name="T11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4" h="15">
                  <a:moveTo>
                    <a:pt x="1272" y="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11"/>
                    <a:pt x="140" y="15"/>
                    <a:pt x="140" y="15"/>
                  </a:cubicBezTo>
                  <a:cubicBezTo>
                    <a:pt x="1274" y="15"/>
                    <a:pt x="1274" y="15"/>
                    <a:pt x="1274" y="15"/>
                  </a:cubicBezTo>
                  <a:lnTo>
                    <a:pt x="1272" y="2"/>
                  </a:ln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8" name="Freeform 287"/>
            <p:cNvSpPr>
              <a:spLocks/>
            </p:cNvSpPr>
            <p:nvPr/>
          </p:nvSpPr>
          <p:spPr bwMode="auto">
            <a:xfrm>
              <a:off x="1678868" y="1317132"/>
              <a:ext cx="6480968" cy="36279"/>
            </a:xfrm>
            <a:custGeom>
              <a:avLst/>
              <a:gdLst>
                <a:gd name="T0" fmla="*/ 1751 w 1752"/>
                <a:gd name="T1" fmla="*/ 0 h 17"/>
                <a:gd name="T2" fmla="*/ 0 w 1752"/>
                <a:gd name="T3" fmla="*/ 0 h 17"/>
                <a:gd name="T4" fmla="*/ 2 w 1752"/>
                <a:gd name="T5" fmla="*/ 14 h 17"/>
                <a:gd name="T6" fmla="*/ 1752 w 1752"/>
                <a:gd name="T7" fmla="*/ 17 h 17"/>
                <a:gd name="T8" fmla="*/ 1751 w 1752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2" h="17">
                  <a:moveTo>
                    <a:pt x="1751" y="0"/>
                  </a:moveTo>
                  <a:lnTo>
                    <a:pt x="0" y="0"/>
                  </a:lnTo>
                  <a:lnTo>
                    <a:pt x="2" y="14"/>
                  </a:lnTo>
                  <a:lnTo>
                    <a:pt x="1752" y="17"/>
                  </a:lnTo>
                  <a:lnTo>
                    <a:pt x="1751" y="0"/>
                  </a:ln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9" name="Freeform 288"/>
            <p:cNvSpPr>
              <a:spLocks/>
            </p:cNvSpPr>
            <p:nvPr/>
          </p:nvSpPr>
          <p:spPr bwMode="auto">
            <a:xfrm>
              <a:off x="998219" y="1157078"/>
              <a:ext cx="680650" cy="1513042"/>
            </a:xfrm>
            <a:custGeom>
              <a:avLst/>
              <a:gdLst>
                <a:gd name="T0" fmla="*/ 133 w 134"/>
                <a:gd name="T1" fmla="*/ 432 h 482"/>
                <a:gd name="T2" fmla="*/ 43 w 134"/>
                <a:gd name="T3" fmla="*/ 241 h 482"/>
                <a:gd name="T4" fmla="*/ 134 w 134"/>
                <a:gd name="T5" fmla="*/ 51 h 482"/>
                <a:gd name="T6" fmla="*/ 134 w 134"/>
                <a:gd name="T7" fmla="*/ 51 h 482"/>
                <a:gd name="T8" fmla="*/ 128 w 134"/>
                <a:gd name="T9" fmla="*/ 0 h 482"/>
                <a:gd name="T10" fmla="*/ 43 w 134"/>
                <a:gd name="T11" fmla="*/ 66 h 482"/>
                <a:gd name="T12" fmla="*/ 0 w 134"/>
                <a:gd name="T13" fmla="*/ 241 h 482"/>
                <a:gd name="T14" fmla="*/ 127 w 134"/>
                <a:gd name="T15" fmla="*/ 482 h 482"/>
                <a:gd name="T16" fmla="*/ 134 w 134"/>
                <a:gd name="T17" fmla="*/ 432 h 482"/>
                <a:gd name="T18" fmla="*/ 133 w 134"/>
                <a:gd name="T19" fmla="*/ 432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2">
                  <a:moveTo>
                    <a:pt x="133" y="432"/>
                  </a:moveTo>
                  <a:cubicBezTo>
                    <a:pt x="89" y="423"/>
                    <a:pt x="43" y="350"/>
                    <a:pt x="43" y="241"/>
                  </a:cubicBezTo>
                  <a:cubicBezTo>
                    <a:pt x="43" y="129"/>
                    <a:pt x="89" y="56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05" y="4"/>
                    <a:pt x="70" y="24"/>
                    <a:pt x="43" y="66"/>
                  </a:cubicBezTo>
                  <a:cubicBezTo>
                    <a:pt x="15" y="112"/>
                    <a:pt x="0" y="174"/>
                    <a:pt x="0" y="241"/>
                  </a:cubicBezTo>
                  <a:cubicBezTo>
                    <a:pt x="0" y="366"/>
                    <a:pt x="56" y="470"/>
                    <a:pt x="127" y="482"/>
                  </a:cubicBezTo>
                  <a:cubicBezTo>
                    <a:pt x="134" y="432"/>
                    <a:pt x="134" y="432"/>
                    <a:pt x="134" y="432"/>
                  </a:cubicBezTo>
                  <a:cubicBezTo>
                    <a:pt x="133" y="432"/>
                    <a:pt x="133" y="432"/>
                    <a:pt x="133" y="432"/>
                  </a:cubicBez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0" name="Freeform 289"/>
            <p:cNvSpPr>
              <a:spLocks/>
            </p:cNvSpPr>
            <p:nvPr/>
          </p:nvSpPr>
          <p:spPr bwMode="auto">
            <a:xfrm>
              <a:off x="1216471" y="1317132"/>
              <a:ext cx="469797" cy="1195069"/>
            </a:xfrm>
            <a:custGeom>
              <a:avLst/>
              <a:gdLst>
                <a:gd name="T0" fmla="*/ 91 w 92"/>
                <a:gd name="T1" fmla="*/ 381 h 381"/>
                <a:gd name="T2" fmla="*/ 91 w 92"/>
                <a:gd name="T3" fmla="*/ 381 h 381"/>
                <a:gd name="T4" fmla="*/ 92 w 92"/>
                <a:gd name="T5" fmla="*/ 370 h 381"/>
                <a:gd name="T6" fmla="*/ 10 w 92"/>
                <a:gd name="T7" fmla="*/ 190 h 381"/>
                <a:gd name="T8" fmla="*/ 92 w 92"/>
                <a:gd name="T9" fmla="*/ 9 h 381"/>
                <a:gd name="T10" fmla="*/ 91 w 92"/>
                <a:gd name="T11" fmla="*/ 0 h 381"/>
                <a:gd name="T12" fmla="*/ 91 w 92"/>
                <a:gd name="T13" fmla="*/ 0 h 381"/>
                <a:gd name="T14" fmla="*/ 91 w 92"/>
                <a:gd name="T15" fmla="*/ 0 h 381"/>
                <a:gd name="T16" fmla="*/ 0 w 92"/>
                <a:gd name="T17" fmla="*/ 190 h 381"/>
                <a:gd name="T18" fmla="*/ 90 w 92"/>
                <a:gd name="T19" fmla="*/ 381 h 381"/>
                <a:gd name="T20" fmla="*/ 91 w 92"/>
                <a:gd name="T21" fmla="*/ 38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381">
                  <a:moveTo>
                    <a:pt x="91" y="381"/>
                  </a:moveTo>
                  <a:cubicBezTo>
                    <a:pt x="91" y="381"/>
                    <a:pt x="91" y="381"/>
                    <a:pt x="91" y="381"/>
                  </a:cubicBezTo>
                  <a:cubicBezTo>
                    <a:pt x="92" y="370"/>
                    <a:pt x="92" y="370"/>
                    <a:pt x="92" y="370"/>
                  </a:cubicBezTo>
                  <a:cubicBezTo>
                    <a:pt x="52" y="362"/>
                    <a:pt x="10" y="292"/>
                    <a:pt x="10" y="190"/>
                  </a:cubicBezTo>
                  <a:cubicBezTo>
                    <a:pt x="10" y="86"/>
                    <a:pt x="51" y="14"/>
                    <a:pt x="92" y="9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5"/>
                    <a:pt x="0" y="78"/>
                    <a:pt x="0" y="190"/>
                  </a:cubicBezTo>
                  <a:cubicBezTo>
                    <a:pt x="0" y="299"/>
                    <a:pt x="46" y="372"/>
                    <a:pt x="90" y="381"/>
                  </a:cubicBezTo>
                  <a:cubicBezTo>
                    <a:pt x="90" y="381"/>
                    <a:pt x="90" y="381"/>
                    <a:pt x="91" y="381"/>
                  </a:cubicBez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1" name="Freeform 290"/>
            <p:cNvSpPr>
              <a:spLocks/>
            </p:cNvSpPr>
            <p:nvPr/>
          </p:nvSpPr>
          <p:spPr bwMode="auto">
            <a:xfrm>
              <a:off x="1268259" y="1347009"/>
              <a:ext cx="421707" cy="1131047"/>
            </a:xfrm>
            <a:custGeom>
              <a:avLst/>
              <a:gdLst>
                <a:gd name="T0" fmla="*/ 83 w 83"/>
                <a:gd name="T1" fmla="*/ 351 h 361"/>
                <a:gd name="T2" fmla="*/ 9 w 83"/>
                <a:gd name="T3" fmla="*/ 181 h 361"/>
                <a:gd name="T4" fmla="*/ 83 w 83"/>
                <a:gd name="T5" fmla="*/ 11 h 361"/>
                <a:gd name="T6" fmla="*/ 82 w 83"/>
                <a:gd name="T7" fmla="*/ 0 h 361"/>
                <a:gd name="T8" fmla="*/ 0 w 83"/>
                <a:gd name="T9" fmla="*/ 181 h 361"/>
                <a:gd name="T10" fmla="*/ 82 w 83"/>
                <a:gd name="T11" fmla="*/ 361 h 361"/>
                <a:gd name="T12" fmla="*/ 83 w 83"/>
                <a:gd name="T13" fmla="*/ 35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361">
                  <a:moveTo>
                    <a:pt x="83" y="351"/>
                  </a:moveTo>
                  <a:cubicBezTo>
                    <a:pt x="51" y="345"/>
                    <a:pt x="9" y="282"/>
                    <a:pt x="9" y="181"/>
                  </a:cubicBezTo>
                  <a:cubicBezTo>
                    <a:pt x="9" y="80"/>
                    <a:pt x="51" y="16"/>
                    <a:pt x="83" y="1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1" y="5"/>
                    <a:pt x="0" y="77"/>
                    <a:pt x="0" y="181"/>
                  </a:cubicBezTo>
                  <a:cubicBezTo>
                    <a:pt x="0" y="283"/>
                    <a:pt x="42" y="353"/>
                    <a:pt x="82" y="361"/>
                  </a:cubicBezTo>
                  <a:lnTo>
                    <a:pt x="83" y="351"/>
                  </a:ln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2" name="Freeform 291"/>
            <p:cNvSpPr>
              <a:spLocks/>
            </p:cNvSpPr>
            <p:nvPr/>
          </p:nvSpPr>
          <p:spPr bwMode="auto">
            <a:xfrm>
              <a:off x="1312650" y="1381154"/>
              <a:ext cx="6847187" cy="1064892"/>
            </a:xfrm>
            <a:custGeom>
              <a:avLst/>
              <a:gdLst>
                <a:gd name="T0" fmla="*/ 1343 w 1343"/>
                <a:gd name="T1" fmla="*/ 4 h 340"/>
                <a:gd name="T2" fmla="*/ 211 w 1343"/>
                <a:gd name="T3" fmla="*/ 4 h 340"/>
                <a:gd name="T4" fmla="*/ 74 w 1343"/>
                <a:gd name="T5" fmla="*/ 0 h 340"/>
                <a:gd name="T6" fmla="*/ 0 w 1343"/>
                <a:gd name="T7" fmla="*/ 170 h 340"/>
                <a:gd name="T8" fmla="*/ 74 w 1343"/>
                <a:gd name="T9" fmla="*/ 340 h 340"/>
                <a:gd name="T10" fmla="*/ 74 w 1343"/>
                <a:gd name="T11" fmla="*/ 339 h 340"/>
                <a:gd name="T12" fmla="*/ 496 w 1343"/>
                <a:gd name="T13" fmla="*/ 337 h 340"/>
                <a:gd name="T14" fmla="*/ 1343 w 1343"/>
                <a:gd name="T15" fmla="*/ 337 h 340"/>
                <a:gd name="T16" fmla="*/ 1274 w 1343"/>
                <a:gd name="T17" fmla="*/ 170 h 340"/>
                <a:gd name="T18" fmla="*/ 1343 w 1343"/>
                <a:gd name="T19" fmla="*/ 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3" h="340">
                  <a:moveTo>
                    <a:pt x="1343" y="4"/>
                  </a:moveTo>
                  <a:cubicBezTo>
                    <a:pt x="211" y="4"/>
                    <a:pt x="211" y="4"/>
                    <a:pt x="211" y="4"/>
                  </a:cubicBezTo>
                  <a:cubicBezTo>
                    <a:pt x="211" y="4"/>
                    <a:pt x="71" y="0"/>
                    <a:pt x="74" y="0"/>
                  </a:cubicBezTo>
                  <a:cubicBezTo>
                    <a:pt x="42" y="5"/>
                    <a:pt x="0" y="69"/>
                    <a:pt x="0" y="170"/>
                  </a:cubicBezTo>
                  <a:cubicBezTo>
                    <a:pt x="0" y="271"/>
                    <a:pt x="42" y="334"/>
                    <a:pt x="74" y="340"/>
                  </a:cubicBezTo>
                  <a:cubicBezTo>
                    <a:pt x="74" y="339"/>
                    <a:pt x="74" y="339"/>
                    <a:pt x="74" y="339"/>
                  </a:cubicBezTo>
                  <a:cubicBezTo>
                    <a:pt x="496" y="337"/>
                    <a:pt x="496" y="337"/>
                    <a:pt x="496" y="337"/>
                  </a:cubicBezTo>
                  <a:cubicBezTo>
                    <a:pt x="1343" y="337"/>
                    <a:pt x="1343" y="337"/>
                    <a:pt x="1343" y="337"/>
                  </a:cubicBezTo>
                  <a:cubicBezTo>
                    <a:pt x="1309" y="315"/>
                    <a:pt x="1274" y="257"/>
                    <a:pt x="1274" y="170"/>
                  </a:cubicBezTo>
                  <a:cubicBezTo>
                    <a:pt x="1274" y="83"/>
                    <a:pt x="1306" y="25"/>
                    <a:pt x="1343" y="4"/>
                  </a:cubicBezTo>
                  <a:close/>
                </a:path>
              </a:pathLst>
            </a:custGeom>
            <a:noFill/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3" name="Freeform 292"/>
            <p:cNvSpPr>
              <a:spLocks/>
            </p:cNvSpPr>
            <p:nvPr/>
          </p:nvSpPr>
          <p:spPr bwMode="auto">
            <a:xfrm>
              <a:off x="1312650" y="1381154"/>
              <a:ext cx="6847187" cy="1064892"/>
            </a:xfrm>
            <a:custGeom>
              <a:avLst/>
              <a:gdLst>
                <a:gd name="T0" fmla="*/ 1343 w 1343"/>
                <a:gd name="T1" fmla="*/ 4 h 340"/>
                <a:gd name="T2" fmla="*/ 211 w 1343"/>
                <a:gd name="T3" fmla="*/ 4 h 340"/>
                <a:gd name="T4" fmla="*/ 74 w 1343"/>
                <a:gd name="T5" fmla="*/ 0 h 340"/>
                <a:gd name="T6" fmla="*/ 0 w 1343"/>
                <a:gd name="T7" fmla="*/ 170 h 340"/>
                <a:gd name="T8" fmla="*/ 74 w 1343"/>
                <a:gd name="T9" fmla="*/ 340 h 340"/>
                <a:gd name="T10" fmla="*/ 74 w 1343"/>
                <a:gd name="T11" fmla="*/ 339 h 340"/>
                <a:gd name="T12" fmla="*/ 496 w 1343"/>
                <a:gd name="T13" fmla="*/ 337 h 340"/>
                <a:gd name="T14" fmla="*/ 1343 w 1343"/>
                <a:gd name="T15" fmla="*/ 337 h 340"/>
                <a:gd name="T16" fmla="*/ 1274 w 1343"/>
                <a:gd name="T17" fmla="*/ 170 h 340"/>
                <a:gd name="T18" fmla="*/ 1343 w 1343"/>
                <a:gd name="T19" fmla="*/ 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3" h="340">
                  <a:moveTo>
                    <a:pt x="1343" y="4"/>
                  </a:moveTo>
                  <a:cubicBezTo>
                    <a:pt x="211" y="4"/>
                    <a:pt x="211" y="4"/>
                    <a:pt x="211" y="4"/>
                  </a:cubicBezTo>
                  <a:cubicBezTo>
                    <a:pt x="211" y="4"/>
                    <a:pt x="71" y="0"/>
                    <a:pt x="74" y="0"/>
                  </a:cubicBezTo>
                  <a:cubicBezTo>
                    <a:pt x="42" y="5"/>
                    <a:pt x="0" y="69"/>
                    <a:pt x="0" y="170"/>
                  </a:cubicBezTo>
                  <a:cubicBezTo>
                    <a:pt x="0" y="271"/>
                    <a:pt x="42" y="334"/>
                    <a:pt x="74" y="340"/>
                  </a:cubicBezTo>
                  <a:cubicBezTo>
                    <a:pt x="74" y="339"/>
                    <a:pt x="74" y="339"/>
                    <a:pt x="74" y="339"/>
                  </a:cubicBezTo>
                  <a:cubicBezTo>
                    <a:pt x="496" y="337"/>
                    <a:pt x="496" y="337"/>
                    <a:pt x="496" y="337"/>
                  </a:cubicBezTo>
                  <a:cubicBezTo>
                    <a:pt x="1343" y="337"/>
                    <a:pt x="1343" y="337"/>
                    <a:pt x="1343" y="337"/>
                  </a:cubicBezTo>
                  <a:cubicBezTo>
                    <a:pt x="1309" y="315"/>
                    <a:pt x="1274" y="257"/>
                    <a:pt x="1274" y="170"/>
                  </a:cubicBezTo>
                  <a:cubicBezTo>
                    <a:pt x="1274" y="83"/>
                    <a:pt x="1306" y="25"/>
                    <a:pt x="1343" y="4"/>
                  </a:cubicBez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4" name="Freeform 293"/>
            <p:cNvSpPr>
              <a:spLocks/>
            </p:cNvSpPr>
            <p:nvPr/>
          </p:nvSpPr>
          <p:spPr bwMode="auto">
            <a:xfrm>
              <a:off x="1312650" y="1434505"/>
              <a:ext cx="6754708" cy="975261"/>
            </a:xfrm>
            <a:custGeom>
              <a:avLst/>
              <a:gdLst>
                <a:gd name="T0" fmla="*/ 1317 w 1325"/>
                <a:gd name="T1" fmla="*/ 9 h 311"/>
                <a:gd name="T2" fmla="*/ 622 w 1325"/>
                <a:gd name="T3" fmla="*/ 11 h 311"/>
                <a:gd name="T4" fmla="*/ 41 w 1325"/>
                <a:gd name="T5" fmla="*/ 7 h 311"/>
                <a:gd name="T6" fmla="*/ 0 w 1325"/>
                <a:gd name="T7" fmla="*/ 153 h 311"/>
                <a:gd name="T8" fmla="*/ 47 w 1325"/>
                <a:gd name="T9" fmla="*/ 306 h 311"/>
                <a:gd name="T10" fmla="*/ 666 w 1325"/>
                <a:gd name="T11" fmla="*/ 304 h 311"/>
                <a:gd name="T12" fmla="*/ 1322 w 1325"/>
                <a:gd name="T13" fmla="*/ 302 h 311"/>
                <a:gd name="T14" fmla="*/ 1274 w 1325"/>
                <a:gd name="T15" fmla="*/ 153 h 311"/>
                <a:gd name="T16" fmla="*/ 1317 w 1325"/>
                <a:gd name="T17" fmla="*/ 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5" h="311">
                  <a:moveTo>
                    <a:pt x="1317" y="9"/>
                  </a:moveTo>
                  <a:cubicBezTo>
                    <a:pt x="1321" y="4"/>
                    <a:pt x="961" y="11"/>
                    <a:pt x="622" y="11"/>
                  </a:cubicBezTo>
                  <a:cubicBezTo>
                    <a:pt x="326" y="10"/>
                    <a:pt x="46" y="0"/>
                    <a:pt x="41" y="7"/>
                  </a:cubicBezTo>
                  <a:cubicBezTo>
                    <a:pt x="19" y="34"/>
                    <a:pt x="0" y="85"/>
                    <a:pt x="0" y="153"/>
                  </a:cubicBezTo>
                  <a:cubicBezTo>
                    <a:pt x="0" y="227"/>
                    <a:pt x="23" y="281"/>
                    <a:pt x="47" y="306"/>
                  </a:cubicBezTo>
                  <a:cubicBezTo>
                    <a:pt x="52" y="311"/>
                    <a:pt x="362" y="305"/>
                    <a:pt x="666" y="304"/>
                  </a:cubicBezTo>
                  <a:cubicBezTo>
                    <a:pt x="998" y="303"/>
                    <a:pt x="1325" y="305"/>
                    <a:pt x="1322" y="302"/>
                  </a:cubicBezTo>
                  <a:cubicBezTo>
                    <a:pt x="1296" y="273"/>
                    <a:pt x="1274" y="222"/>
                    <a:pt x="1274" y="153"/>
                  </a:cubicBezTo>
                  <a:cubicBezTo>
                    <a:pt x="1274" y="87"/>
                    <a:pt x="1292" y="38"/>
                    <a:pt x="1317" y="9"/>
                  </a:cubicBezTo>
                  <a:close/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5" name="Freeform 294"/>
            <p:cNvSpPr>
              <a:spLocks/>
            </p:cNvSpPr>
            <p:nvPr/>
          </p:nvSpPr>
          <p:spPr bwMode="auto">
            <a:xfrm>
              <a:off x="7812113" y="1393958"/>
              <a:ext cx="358821" cy="1043551"/>
            </a:xfrm>
            <a:custGeom>
              <a:avLst/>
              <a:gdLst>
                <a:gd name="T0" fmla="*/ 68 w 70"/>
                <a:gd name="T1" fmla="*/ 333 h 333"/>
                <a:gd name="T2" fmla="*/ 0 w 70"/>
                <a:gd name="T3" fmla="*/ 166 h 333"/>
                <a:gd name="T4" fmla="*/ 70 w 70"/>
                <a:gd name="T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333">
                  <a:moveTo>
                    <a:pt x="68" y="333"/>
                  </a:moveTo>
                  <a:cubicBezTo>
                    <a:pt x="34" y="311"/>
                    <a:pt x="0" y="253"/>
                    <a:pt x="0" y="166"/>
                  </a:cubicBezTo>
                  <a:cubicBezTo>
                    <a:pt x="0" y="79"/>
                    <a:pt x="33" y="21"/>
                    <a:pt x="70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6" name="Line 441"/>
            <p:cNvSpPr>
              <a:spLocks noChangeShapeType="1"/>
            </p:cNvSpPr>
            <p:nvPr/>
          </p:nvSpPr>
          <p:spPr bwMode="auto">
            <a:xfrm flipV="1">
              <a:off x="8115447" y="2469520"/>
              <a:ext cx="44391" cy="243282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7" name="Line 442"/>
            <p:cNvSpPr>
              <a:spLocks noChangeShapeType="1"/>
            </p:cNvSpPr>
            <p:nvPr/>
          </p:nvSpPr>
          <p:spPr bwMode="auto">
            <a:xfrm flipV="1">
              <a:off x="8159837" y="2437509"/>
              <a:ext cx="11097" cy="40547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8" name="Line 443"/>
            <p:cNvSpPr>
              <a:spLocks noChangeShapeType="1"/>
            </p:cNvSpPr>
            <p:nvPr/>
          </p:nvSpPr>
          <p:spPr bwMode="auto">
            <a:xfrm flipH="1" flipV="1">
              <a:off x="8108047" y="1103727"/>
              <a:ext cx="62887" cy="290231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9" name="Freeform 298"/>
            <p:cNvSpPr>
              <a:spLocks/>
            </p:cNvSpPr>
            <p:nvPr/>
          </p:nvSpPr>
          <p:spPr bwMode="auto">
            <a:xfrm>
              <a:off x="909438" y="1103727"/>
              <a:ext cx="725039" cy="1619745"/>
            </a:xfrm>
            <a:custGeom>
              <a:avLst/>
              <a:gdLst>
                <a:gd name="T0" fmla="*/ 142 w 142"/>
                <a:gd name="T1" fmla="*/ 0 h 516"/>
                <a:gd name="T2" fmla="*/ 0 w 142"/>
                <a:gd name="T3" fmla="*/ 258 h 516"/>
                <a:gd name="T4" fmla="*/ 142 w 142"/>
                <a:gd name="T5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516">
                  <a:moveTo>
                    <a:pt x="142" y="0"/>
                  </a:moveTo>
                  <a:cubicBezTo>
                    <a:pt x="62" y="14"/>
                    <a:pt x="0" y="123"/>
                    <a:pt x="0" y="258"/>
                  </a:cubicBezTo>
                  <a:cubicBezTo>
                    <a:pt x="0" y="393"/>
                    <a:pt x="61" y="503"/>
                    <a:pt x="142" y="516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0" name="Line 445"/>
            <p:cNvSpPr>
              <a:spLocks noChangeShapeType="1"/>
            </p:cNvSpPr>
            <p:nvPr/>
          </p:nvSpPr>
          <p:spPr bwMode="auto">
            <a:xfrm>
              <a:off x="1638170" y="1103727"/>
              <a:ext cx="51788" cy="279561"/>
            </a:xfrm>
            <a:prstGeom prst="line">
              <a:avLst/>
            </a:prstGeom>
            <a:noFill/>
            <a:ln w="4763">
              <a:solidFill>
                <a:srgbClr val="2E091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1" name="Line 446"/>
            <p:cNvSpPr>
              <a:spLocks noChangeShapeType="1"/>
            </p:cNvSpPr>
            <p:nvPr/>
          </p:nvSpPr>
          <p:spPr bwMode="auto">
            <a:xfrm flipV="1">
              <a:off x="1634466" y="2439643"/>
              <a:ext cx="55487" cy="283829"/>
            </a:xfrm>
            <a:prstGeom prst="line">
              <a:avLst/>
            </a:prstGeom>
            <a:noFill/>
            <a:ln w="4763">
              <a:solidFill>
                <a:srgbClr val="2E091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grpSp>
        <p:nvGrpSpPr>
          <p:cNvPr id="3" name="Group 600"/>
          <p:cNvGrpSpPr>
            <a:grpSpLocks noChangeAspect="1"/>
          </p:cNvGrpSpPr>
          <p:nvPr/>
        </p:nvGrpSpPr>
        <p:grpSpPr bwMode="auto">
          <a:xfrm>
            <a:off x="-127886" y="2392384"/>
            <a:ext cx="4643957" cy="3182611"/>
            <a:chOff x="3600" y="2500"/>
            <a:chExt cx="1534" cy="1256"/>
          </a:xfrm>
        </p:grpSpPr>
        <p:sp>
          <p:nvSpPr>
            <p:cNvPr id="303" name="Freeform 601"/>
            <p:cNvSpPr>
              <a:spLocks/>
            </p:cNvSpPr>
            <p:nvPr/>
          </p:nvSpPr>
          <p:spPr bwMode="auto">
            <a:xfrm>
              <a:off x="3605" y="2536"/>
              <a:ext cx="1529" cy="1220"/>
            </a:xfrm>
            <a:custGeom>
              <a:avLst/>
              <a:gdLst>
                <a:gd name="T0" fmla="*/ 0 w 896"/>
                <a:gd name="T1" fmla="*/ 670 h 670"/>
                <a:gd name="T2" fmla="*/ 896 w 896"/>
                <a:gd name="T3" fmla="*/ 670 h 670"/>
                <a:gd name="T4" fmla="*/ 896 w 896"/>
                <a:gd name="T5" fmla="*/ 179 h 670"/>
                <a:gd name="T6" fmla="*/ 456 w 896"/>
                <a:gd name="T7" fmla="*/ 0 h 670"/>
                <a:gd name="T8" fmla="*/ 456 w 896"/>
                <a:gd name="T9" fmla="*/ 0 h 670"/>
                <a:gd name="T10" fmla="*/ 448 w 896"/>
                <a:gd name="T11" fmla="*/ 0 h 670"/>
                <a:gd name="T12" fmla="*/ 440 w 896"/>
                <a:gd name="T13" fmla="*/ 0 h 670"/>
                <a:gd name="T14" fmla="*/ 440 w 896"/>
                <a:gd name="T15" fmla="*/ 0 h 670"/>
                <a:gd name="T16" fmla="*/ 0 w 896"/>
                <a:gd name="T17" fmla="*/ 179 h 670"/>
                <a:gd name="T18" fmla="*/ 0 w 896"/>
                <a:gd name="T19" fmla="*/ 67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6" h="670">
                  <a:moveTo>
                    <a:pt x="0" y="670"/>
                  </a:moveTo>
                  <a:cubicBezTo>
                    <a:pt x="896" y="670"/>
                    <a:pt x="896" y="670"/>
                    <a:pt x="896" y="670"/>
                  </a:cubicBezTo>
                  <a:cubicBezTo>
                    <a:pt x="896" y="179"/>
                    <a:pt x="896" y="179"/>
                    <a:pt x="896" y="179"/>
                  </a:cubicBezTo>
                  <a:cubicBezTo>
                    <a:pt x="780" y="71"/>
                    <a:pt x="626" y="4"/>
                    <a:pt x="456" y="0"/>
                  </a:cubicBezTo>
                  <a:cubicBezTo>
                    <a:pt x="456" y="0"/>
                    <a:pt x="456" y="0"/>
                    <a:pt x="456" y="0"/>
                  </a:cubicBezTo>
                  <a:cubicBezTo>
                    <a:pt x="453" y="0"/>
                    <a:pt x="451" y="0"/>
                    <a:pt x="448" y="0"/>
                  </a:cubicBezTo>
                  <a:cubicBezTo>
                    <a:pt x="445" y="0"/>
                    <a:pt x="443" y="0"/>
                    <a:pt x="440" y="0"/>
                  </a:cubicBezTo>
                  <a:cubicBezTo>
                    <a:pt x="440" y="0"/>
                    <a:pt x="440" y="0"/>
                    <a:pt x="440" y="0"/>
                  </a:cubicBezTo>
                  <a:cubicBezTo>
                    <a:pt x="270" y="4"/>
                    <a:pt x="116" y="71"/>
                    <a:pt x="0" y="179"/>
                  </a:cubicBezTo>
                  <a:lnTo>
                    <a:pt x="0" y="670"/>
                  </a:lnTo>
                  <a:close/>
                </a:path>
              </a:pathLst>
            </a:custGeom>
            <a:solidFill>
              <a:srgbClr val="E6E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4" name="Freeform 602"/>
            <p:cNvSpPr>
              <a:spLocks/>
            </p:cNvSpPr>
            <p:nvPr/>
          </p:nvSpPr>
          <p:spPr bwMode="auto">
            <a:xfrm>
              <a:off x="3605" y="2651"/>
              <a:ext cx="1529" cy="1105"/>
            </a:xfrm>
            <a:custGeom>
              <a:avLst/>
              <a:gdLst>
                <a:gd name="T0" fmla="*/ 0 w 896"/>
                <a:gd name="T1" fmla="*/ 607 h 607"/>
                <a:gd name="T2" fmla="*/ 896 w 896"/>
                <a:gd name="T3" fmla="*/ 607 h 607"/>
                <a:gd name="T4" fmla="*/ 896 w 896"/>
                <a:gd name="T5" fmla="*/ 218 h 607"/>
                <a:gd name="T6" fmla="*/ 454 w 896"/>
                <a:gd name="T7" fmla="*/ 0 h 607"/>
                <a:gd name="T8" fmla="*/ 454 w 896"/>
                <a:gd name="T9" fmla="*/ 0 h 607"/>
                <a:gd name="T10" fmla="*/ 448 w 896"/>
                <a:gd name="T11" fmla="*/ 0 h 607"/>
                <a:gd name="T12" fmla="*/ 442 w 896"/>
                <a:gd name="T13" fmla="*/ 0 h 607"/>
                <a:gd name="T14" fmla="*/ 442 w 896"/>
                <a:gd name="T15" fmla="*/ 0 h 607"/>
                <a:gd name="T16" fmla="*/ 0 w 896"/>
                <a:gd name="T17" fmla="*/ 217 h 607"/>
                <a:gd name="T18" fmla="*/ 0 w 896"/>
                <a:gd name="T19" fmla="*/ 607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6" h="607">
                  <a:moveTo>
                    <a:pt x="0" y="607"/>
                  </a:moveTo>
                  <a:cubicBezTo>
                    <a:pt x="896" y="607"/>
                    <a:pt x="896" y="607"/>
                    <a:pt x="896" y="607"/>
                  </a:cubicBezTo>
                  <a:cubicBezTo>
                    <a:pt x="896" y="218"/>
                    <a:pt x="896" y="218"/>
                    <a:pt x="896" y="218"/>
                  </a:cubicBezTo>
                  <a:cubicBezTo>
                    <a:pt x="781" y="89"/>
                    <a:pt x="613" y="4"/>
                    <a:pt x="454" y="0"/>
                  </a:cubicBezTo>
                  <a:cubicBezTo>
                    <a:pt x="454" y="0"/>
                    <a:pt x="454" y="0"/>
                    <a:pt x="454" y="0"/>
                  </a:cubicBezTo>
                  <a:cubicBezTo>
                    <a:pt x="452" y="0"/>
                    <a:pt x="450" y="0"/>
                    <a:pt x="448" y="0"/>
                  </a:cubicBezTo>
                  <a:cubicBezTo>
                    <a:pt x="446" y="0"/>
                    <a:pt x="444" y="0"/>
                    <a:pt x="442" y="0"/>
                  </a:cubicBezTo>
                  <a:cubicBezTo>
                    <a:pt x="442" y="0"/>
                    <a:pt x="442" y="0"/>
                    <a:pt x="442" y="0"/>
                  </a:cubicBezTo>
                  <a:cubicBezTo>
                    <a:pt x="277" y="4"/>
                    <a:pt x="113" y="84"/>
                    <a:pt x="0" y="217"/>
                  </a:cubicBezTo>
                  <a:lnTo>
                    <a:pt x="0" y="607"/>
                  </a:lnTo>
                  <a:close/>
                </a:path>
              </a:pathLst>
            </a:custGeom>
            <a:solidFill>
              <a:srgbClr val="FFF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5" name="Freeform 603"/>
            <p:cNvSpPr>
              <a:spLocks noEditPoints="1"/>
            </p:cNvSpPr>
            <p:nvPr/>
          </p:nvSpPr>
          <p:spPr bwMode="auto">
            <a:xfrm>
              <a:off x="4356" y="2538"/>
              <a:ext cx="778" cy="555"/>
            </a:xfrm>
            <a:custGeom>
              <a:avLst/>
              <a:gdLst>
                <a:gd name="T0" fmla="*/ 452 w 456"/>
                <a:gd name="T1" fmla="*/ 243 h 305"/>
                <a:gd name="T2" fmla="*/ 428 w 456"/>
                <a:gd name="T3" fmla="*/ 222 h 305"/>
                <a:gd name="T4" fmla="*/ 406 w 456"/>
                <a:gd name="T5" fmla="*/ 198 h 305"/>
                <a:gd name="T6" fmla="*/ 381 w 456"/>
                <a:gd name="T7" fmla="*/ 177 h 305"/>
                <a:gd name="T8" fmla="*/ 353 w 456"/>
                <a:gd name="T9" fmla="*/ 158 h 305"/>
                <a:gd name="T10" fmla="*/ 326 w 456"/>
                <a:gd name="T11" fmla="*/ 137 h 305"/>
                <a:gd name="T12" fmla="*/ 297 w 456"/>
                <a:gd name="T13" fmla="*/ 120 h 305"/>
                <a:gd name="T14" fmla="*/ 268 w 456"/>
                <a:gd name="T15" fmla="*/ 104 h 305"/>
                <a:gd name="T16" fmla="*/ 237 w 456"/>
                <a:gd name="T17" fmla="*/ 90 h 305"/>
                <a:gd name="T18" fmla="*/ 206 w 456"/>
                <a:gd name="T19" fmla="*/ 77 h 305"/>
                <a:gd name="T20" fmla="*/ 173 w 456"/>
                <a:gd name="T21" fmla="*/ 67 h 305"/>
                <a:gd name="T22" fmla="*/ 141 w 456"/>
                <a:gd name="T23" fmla="*/ 58 h 305"/>
                <a:gd name="T24" fmla="*/ 108 w 456"/>
                <a:gd name="T25" fmla="*/ 51 h 305"/>
                <a:gd name="T26" fmla="*/ 75 w 456"/>
                <a:gd name="T27" fmla="*/ 46 h 305"/>
                <a:gd name="T28" fmla="*/ 41 w 456"/>
                <a:gd name="T29" fmla="*/ 42 h 305"/>
                <a:gd name="T30" fmla="*/ 8 w 456"/>
                <a:gd name="T31" fmla="*/ 41 h 305"/>
                <a:gd name="T32" fmla="*/ 0 w 456"/>
                <a:gd name="T33" fmla="*/ 55 h 305"/>
                <a:gd name="T34" fmla="*/ 8 w 456"/>
                <a:gd name="T35" fmla="*/ 53 h 305"/>
                <a:gd name="T36" fmla="*/ 8 w 456"/>
                <a:gd name="T37" fmla="*/ 73 h 305"/>
                <a:gd name="T38" fmla="*/ 0 w 456"/>
                <a:gd name="T39" fmla="*/ 71 h 305"/>
                <a:gd name="T40" fmla="*/ 8 w 456"/>
                <a:gd name="T41" fmla="*/ 85 h 305"/>
                <a:gd name="T42" fmla="*/ 41 w 456"/>
                <a:gd name="T43" fmla="*/ 86 h 305"/>
                <a:gd name="T44" fmla="*/ 75 w 456"/>
                <a:gd name="T45" fmla="*/ 89 h 305"/>
                <a:gd name="T46" fmla="*/ 108 w 456"/>
                <a:gd name="T47" fmla="*/ 94 h 305"/>
                <a:gd name="T48" fmla="*/ 141 w 456"/>
                <a:gd name="T49" fmla="*/ 102 h 305"/>
                <a:gd name="T50" fmla="*/ 173 w 456"/>
                <a:gd name="T51" fmla="*/ 110 h 305"/>
                <a:gd name="T52" fmla="*/ 206 w 456"/>
                <a:gd name="T53" fmla="*/ 121 h 305"/>
                <a:gd name="T54" fmla="*/ 237 w 456"/>
                <a:gd name="T55" fmla="*/ 133 h 305"/>
                <a:gd name="T56" fmla="*/ 268 w 456"/>
                <a:gd name="T57" fmla="*/ 148 h 305"/>
                <a:gd name="T58" fmla="*/ 297 w 456"/>
                <a:gd name="T59" fmla="*/ 164 h 305"/>
                <a:gd name="T60" fmla="*/ 326 w 456"/>
                <a:gd name="T61" fmla="*/ 181 h 305"/>
                <a:gd name="T62" fmla="*/ 353 w 456"/>
                <a:gd name="T63" fmla="*/ 202 h 305"/>
                <a:gd name="T64" fmla="*/ 381 w 456"/>
                <a:gd name="T65" fmla="*/ 220 h 305"/>
                <a:gd name="T66" fmla="*/ 406 w 456"/>
                <a:gd name="T67" fmla="*/ 241 h 305"/>
                <a:gd name="T68" fmla="*/ 409 w 456"/>
                <a:gd name="T69" fmla="*/ 243 h 305"/>
                <a:gd name="T70" fmla="*/ 432 w 456"/>
                <a:gd name="T71" fmla="*/ 265 h 305"/>
                <a:gd name="T72" fmla="*/ 454 w 456"/>
                <a:gd name="T73" fmla="*/ 290 h 305"/>
                <a:gd name="T74" fmla="*/ 456 w 456"/>
                <a:gd name="T75" fmla="*/ 305 h 305"/>
                <a:gd name="T76" fmla="*/ 454 w 456"/>
                <a:gd name="T77" fmla="*/ 246 h 305"/>
                <a:gd name="T78" fmla="*/ 22 w 456"/>
                <a:gd name="T79" fmla="*/ 0 h 305"/>
                <a:gd name="T80" fmla="*/ 5 w 456"/>
                <a:gd name="T81" fmla="*/ 6 h 305"/>
                <a:gd name="T82" fmla="*/ 0 w 456"/>
                <a:gd name="T83" fmla="*/ 18 h 305"/>
                <a:gd name="T84" fmla="*/ 30 w 456"/>
                <a:gd name="T85" fmla="*/ 12 h 305"/>
                <a:gd name="T86" fmla="*/ 66 w 456"/>
                <a:gd name="T87" fmla="*/ 14 h 305"/>
                <a:gd name="T88" fmla="*/ 102 w 456"/>
                <a:gd name="T89" fmla="*/ 19 h 305"/>
                <a:gd name="T90" fmla="*/ 138 w 456"/>
                <a:gd name="T91" fmla="*/ 26 h 305"/>
                <a:gd name="T92" fmla="*/ 173 w 456"/>
                <a:gd name="T93" fmla="*/ 35 h 305"/>
                <a:gd name="T94" fmla="*/ 208 w 456"/>
                <a:gd name="T95" fmla="*/ 45 h 305"/>
                <a:gd name="T96" fmla="*/ 242 w 456"/>
                <a:gd name="T97" fmla="*/ 57 h 305"/>
                <a:gd name="T98" fmla="*/ 276 w 456"/>
                <a:gd name="T99" fmla="*/ 71 h 305"/>
                <a:gd name="T100" fmla="*/ 308 w 456"/>
                <a:gd name="T101" fmla="*/ 88 h 305"/>
                <a:gd name="T102" fmla="*/ 339 w 456"/>
                <a:gd name="T103" fmla="*/ 106 h 305"/>
                <a:gd name="T104" fmla="*/ 369 w 456"/>
                <a:gd name="T105" fmla="*/ 126 h 305"/>
                <a:gd name="T106" fmla="*/ 391 w 456"/>
                <a:gd name="T107" fmla="*/ 150 h 305"/>
                <a:gd name="T108" fmla="*/ 422 w 456"/>
                <a:gd name="T109" fmla="*/ 170 h 305"/>
                <a:gd name="T110" fmla="*/ 428 w 456"/>
                <a:gd name="T111" fmla="*/ 171 h 305"/>
                <a:gd name="T112" fmla="*/ 455 w 456"/>
                <a:gd name="T113" fmla="*/ 193 h 305"/>
                <a:gd name="T114" fmla="*/ 456 w 456"/>
                <a:gd name="T115" fmla="*/ 206 h 305"/>
                <a:gd name="T116" fmla="*/ 22 w 456"/>
                <a:gd name="T117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6" h="305">
                  <a:moveTo>
                    <a:pt x="452" y="246"/>
                  </a:moveTo>
                  <a:cubicBezTo>
                    <a:pt x="452" y="245"/>
                    <a:pt x="452" y="244"/>
                    <a:pt x="452" y="243"/>
                  </a:cubicBezTo>
                  <a:cubicBezTo>
                    <a:pt x="452" y="231"/>
                    <a:pt x="442" y="222"/>
                    <a:pt x="430" y="222"/>
                  </a:cubicBezTo>
                  <a:cubicBezTo>
                    <a:pt x="430" y="222"/>
                    <a:pt x="429" y="222"/>
                    <a:pt x="428" y="222"/>
                  </a:cubicBezTo>
                  <a:cubicBezTo>
                    <a:pt x="428" y="221"/>
                    <a:pt x="428" y="220"/>
                    <a:pt x="428" y="219"/>
                  </a:cubicBezTo>
                  <a:cubicBezTo>
                    <a:pt x="428" y="207"/>
                    <a:pt x="418" y="198"/>
                    <a:pt x="406" y="198"/>
                  </a:cubicBezTo>
                  <a:cubicBezTo>
                    <a:pt x="405" y="198"/>
                    <a:pt x="404" y="198"/>
                    <a:pt x="403" y="198"/>
                  </a:cubicBezTo>
                  <a:cubicBezTo>
                    <a:pt x="402" y="186"/>
                    <a:pt x="393" y="177"/>
                    <a:pt x="381" y="177"/>
                  </a:cubicBezTo>
                  <a:cubicBezTo>
                    <a:pt x="379" y="177"/>
                    <a:pt x="376" y="177"/>
                    <a:pt x="374" y="178"/>
                  </a:cubicBezTo>
                  <a:cubicBezTo>
                    <a:pt x="373" y="167"/>
                    <a:pt x="364" y="158"/>
                    <a:pt x="353" y="158"/>
                  </a:cubicBezTo>
                  <a:cubicBezTo>
                    <a:pt x="351" y="158"/>
                    <a:pt x="349" y="158"/>
                    <a:pt x="347" y="159"/>
                  </a:cubicBezTo>
                  <a:cubicBezTo>
                    <a:pt x="347" y="147"/>
                    <a:pt x="338" y="137"/>
                    <a:pt x="326" y="137"/>
                  </a:cubicBezTo>
                  <a:cubicBezTo>
                    <a:pt x="323" y="137"/>
                    <a:pt x="321" y="138"/>
                    <a:pt x="319" y="138"/>
                  </a:cubicBezTo>
                  <a:cubicBezTo>
                    <a:pt x="317" y="128"/>
                    <a:pt x="308" y="120"/>
                    <a:pt x="297" y="120"/>
                  </a:cubicBezTo>
                  <a:cubicBezTo>
                    <a:pt x="294" y="120"/>
                    <a:pt x="292" y="121"/>
                    <a:pt x="289" y="122"/>
                  </a:cubicBezTo>
                  <a:cubicBezTo>
                    <a:pt x="287" y="112"/>
                    <a:pt x="278" y="104"/>
                    <a:pt x="268" y="104"/>
                  </a:cubicBezTo>
                  <a:cubicBezTo>
                    <a:pt x="264" y="104"/>
                    <a:pt x="261" y="105"/>
                    <a:pt x="258" y="106"/>
                  </a:cubicBezTo>
                  <a:cubicBezTo>
                    <a:pt x="256" y="97"/>
                    <a:pt x="247" y="90"/>
                    <a:pt x="237" y="90"/>
                  </a:cubicBezTo>
                  <a:cubicBezTo>
                    <a:pt x="233" y="90"/>
                    <a:pt x="230" y="90"/>
                    <a:pt x="227" y="92"/>
                  </a:cubicBezTo>
                  <a:cubicBezTo>
                    <a:pt x="224" y="83"/>
                    <a:pt x="215" y="77"/>
                    <a:pt x="206" y="77"/>
                  </a:cubicBezTo>
                  <a:cubicBezTo>
                    <a:pt x="201" y="77"/>
                    <a:pt x="197" y="78"/>
                    <a:pt x="194" y="81"/>
                  </a:cubicBezTo>
                  <a:cubicBezTo>
                    <a:pt x="191" y="73"/>
                    <a:pt x="183" y="67"/>
                    <a:pt x="173" y="67"/>
                  </a:cubicBezTo>
                  <a:cubicBezTo>
                    <a:pt x="169" y="67"/>
                    <a:pt x="165" y="68"/>
                    <a:pt x="161" y="71"/>
                  </a:cubicBezTo>
                  <a:cubicBezTo>
                    <a:pt x="158" y="63"/>
                    <a:pt x="150" y="58"/>
                    <a:pt x="141" y="58"/>
                  </a:cubicBezTo>
                  <a:cubicBezTo>
                    <a:pt x="136" y="58"/>
                    <a:pt x="132" y="60"/>
                    <a:pt x="128" y="63"/>
                  </a:cubicBezTo>
                  <a:cubicBezTo>
                    <a:pt x="124" y="56"/>
                    <a:pt x="117" y="51"/>
                    <a:pt x="108" y="51"/>
                  </a:cubicBezTo>
                  <a:cubicBezTo>
                    <a:pt x="103" y="51"/>
                    <a:pt x="98" y="53"/>
                    <a:pt x="94" y="56"/>
                  </a:cubicBezTo>
                  <a:cubicBezTo>
                    <a:pt x="90" y="50"/>
                    <a:pt x="83" y="46"/>
                    <a:pt x="75" y="46"/>
                  </a:cubicBezTo>
                  <a:cubicBezTo>
                    <a:pt x="69" y="46"/>
                    <a:pt x="64" y="48"/>
                    <a:pt x="60" y="52"/>
                  </a:cubicBezTo>
                  <a:cubicBezTo>
                    <a:pt x="56" y="46"/>
                    <a:pt x="49" y="42"/>
                    <a:pt x="41" y="42"/>
                  </a:cubicBezTo>
                  <a:cubicBezTo>
                    <a:pt x="35" y="42"/>
                    <a:pt x="29" y="45"/>
                    <a:pt x="25" y="50"/>
                  </a:cubicBezTo>
                  <a:cubicBezTo>
                    <a:pt x="21" y="45"/>
                    <a:pt x="15" y="41"/>
                    <a:pt x="8" y="41"/>
                  </a:cubicBezTo>
                  <a:cubicBezTo>
                    <a:pt x="5" y="41"/>
                    <a:pt x="3" y="42"/>
                    <a:pt x="0" y="43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5"/>
                    <a:pt x="2" y="55"/>
                    <a:pt x="3" y="55"/>
                  </a:cubicBezTo>
                  <a:cubicBezTo>
                    <a:pt x="5" y="54"/>
                    <a:pt x="6" y="53"/>
                    <a:pt x="8" y="53"/>
                  </a:cubicBezTo>
                  <a:cubicBezTo>
                    <a:pt x="13" y="53"/>
                    <a:pt x="18" y="58"/>
                    <a:pt x="18" y="63"/>
                  </a:cubicBezTo>
                  <a:cubicBezTo>
                    <a:pt x="18" y="68"/>
                    <a:pt x="13" y="73"/>
                    <a:pt x="8" y="73"/>
                  </a:cubicBezTo>
                  <a:cubicBezTo>
                    <a:pt x="6" y="73"/>
                    <a:pt x="5" y="72"/>
                    <a:pt x="3" y="72"/>
                  </a:cubicBezTo>
                  <a:cubicBezTo>
                    <a:pt x="2" y="71"/>
                    <a:pt x="1" y="71"/>
                    <a:pt x="0" y="7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3" y="84"/>
                    <a:pt x="5" y="85"/>
                    <a:pt x="8" y="85"/>
                  </a:cubicBezTo>
                  <a:cubicBezTo>
                    <a:pt x="14" y="85"/>
                    <a:pt x="20" y="82"/>
                    <a:pt x="24" y="78"/>
                  </a:cubicBezTo>
                  <a:cubicBezTo>
                    <a:pt x="28" y="83"/>
                    <a:pt x="34" y="86"/>
                    <a:pt x="41" y="86"/>
                  </a:cubicBezTo>
                  <a:cubicBezTo>
                    <a:pt x="47" y="86"/>
                    <a:pt x="53" y="83"/>
                    <a:pt x="57" y="79"/>
                  </a:cubicBezTo>
                  <a:cubicBezTo>
                    <a:pt x="61" y="85"/>
                    <a:pt x="68" y="89"/>
                    <a:pt x="75" y="89"/>
                  </a:cubicBezTo>
                  <a:cubicBezTo>
                    <a:pt x="81" y="89"/>
                    <a:pt x="86" y="87"/>
                    <a:pt x="90" y="84"/>
                  </a:cubicBezTo>
                  <a:cubicBezTo>
                    <a:pt x="93" y="90"/>
                    <a:pt x="100" y="94"/>
                    <a:pt x="108" y="94"/>
                  </a:cubicBezTo>
                  <a:cubicBezTo>
                    <a:pt x="113" y="94"/>
                    <a:pt x="118" y="93"/>
                    <a:pt x="122" y="90"/>
                  </a:cubicBezTo>
                  <a:cubicBezTo>
                    <a:pt x="125" y="97"/>
                    <a:pt x="133" y="102"/>
                    <a:pt x="141" y="102"/>
                  </a:cubicBezTo>
                  <a:cubicBezTo>
                    <a:pt x="146" y="102"/>
                    <a:pt x="150" y="100"/>
                    <a:pt x="154" y="98"/>
                  </a:cubicBezTo>
                  <a:cubicBezTo>
                    <a:pt x="157" y="105"/>
                    <a:pt x="165" y="110"/>
                    <a:pt x="173" y="110"/>
                  </a:cubicBezTo>
                  <a:cubicBezTo>
                    <a:pt x="178" y="110"/>
                    <a:pt x="182" y="109"/>
                    <a:pt x="185" y="107"/>
                  </a:cubicBezTo>
                  <a:cubicBezTo>
                    <a:pt x="189" y="115"/>
                    <a:pt x="197" y="121"/>
                    <a:pt x="206" y="121"/>
                  </a:cubicBezTo>
                  <a:cubicBezTo>
                    <a:pt x="210" y="121"/>
                    <a:pt x="213" y="120"/>
                    <a:pt x="216" y="118"/>
                  </a:cubicBezTo>
                  <a:cubicBezTo>
                    <a:pt x="219" y="127"/>
                    <a:pt x="227" y="133"/>
                    <a:pt x="237" y="133"/>
                  </a:cubicBezTo>
                  <a:cubicBezTo>
                    <a:pt x="240" y="133"/>
                    <a:pt x="244" y="132"/>
                    <a:pt x="247" y="131"/>
                  </a:cubicBezTo>
                  <a:cubicBezTo>
                    <a:pt x="249" y="140"/>
                    <a:pt x="257" y="148"/>
                    <a:pt x="268" y="148"/>
                  </a:cubicBezTo>
                  <a:cubicBezTo>
                    <a:pt x="271" y="148"/>
                    <a:pt x="273" y="147"/>
                    <a:pt x="276" y="146"/>
                  </a:cubicBezTo>
                  <a:cubicBezTo>
                    <a:pt x="278" y="156"/>
                    <a:pt x="287" y="164"/>
                    <a:pt x="297" y="164"/>
                  </a:cubicBezTo>
                  <a:cubicBezTo>
                    <a:pt x="300" y="164"/>
                    <a:pt x="302" y="163"/>
                    <a:pt x="304" y="162"/>
                  </a:cubicBezTo>
                  <a:cubicBezTo>
                    <a:pt x="306" y="173"/>
                    <a:pt x="315" y="181"/>
                    <a:pt x="326" y="181"/>
                  </a:cubicBezTo>
                  <a:cubicBezTo>
                    <a:pt x="328" y="181"/>
                    <a:pt x="329" y="181"/>
                    <a:pt x="331" y="180"/>
                  </a:cubicBezTo>
                  <a:cubicBezTo>
                    <a:pt x="331" y="192"/>
                    <a:pt x="341" y="202"/>
                    <a:pt x="353" y="202"/>
                  </a:cubicBezTo>
                  <a:cubicBezTo>
                    <a:pt x="355" y="202"/>
                    <a:pt x="357" y="201"/>
                    <a:pt x="359" y="201"/>
                  </a:cubicBezTo>
                  <a:cubicBezTo>
                    <a:pt x="360" y="212"/>
                    <a:pt x="370" y="220"/>
                    <a:pt x="381" y="220"/>
                  </a:cubicBezTo>
                  <a:cubicBezTo>
                    <a:pt x="382" y="220"/>
                    <a:pt x="383" y="220"/>
                    <a:pt x="385" y="220"/>
                  </a:cubicBezTo>
                  <a:cubicBezTo>
                    <a:pt x="385" y="232"/>
                    <a:pt x="394" y="241"/>
                    <a:pt x="406" y="241"/>
                  </a:cubicBezTo>
                  <a:cubicBezTo>
                    <a:pt x="407" y="241"/>
                    <a:pt x="408" y="241"/>
                    <a:pt x="409" y="241"/>
                  </a:cubicBezTo>
                  <a:cubicBezTo>
                    <a:pt x="409" y="242"/>
                    <a:pt x="409" y="243"/>
                    <a:pt x="409" y="243"/>
                  </a:cubicBezTo>
                  <a:cubicBezTo>
                    <a:pt x="409" y="255"/>
                    <a:pt x="418" y="265"/>
                    <a:pt x="430" y="265"/>
                  </a:cubicBezTo>
                  <a:cubicBezTo>
                    <a:pt x="431" y="265"/>
                    <a:pt x="432" y="265"/>
                    <a:pt x="432" y="265"/>
                  </a:cubicBezTo>
                  <a:cubicBezTo>
                    <a:pt x="432" y="266"/>
                    <a:pt x="432" y="267"/>
                    <a:pt x="432" y="268"/>
                  </a:cubicBezTo>
                  <a:cubicBezTo>
                    <a:pt x="432" y="280"/>
                    <a:pt x="442" y="290"/>
                    <a:pt x="454" y="290"/>
                  </a:cubicBezTo>
                  <a:cubicBezTo>
                    <a:pt x="453" y="291"/>
                    <a:pt x="453" y="293"/>
                    <a:pt x="453" y="294"/>
                  </a:cubicBezTo>
                  <a:cubicBezTo>
                    <a:pt x="453" y="298"/>
                    <a:pt x="454" y="301"/>
                    <a:pt x="456" y="305"/>
                  </a:cubicBezTo>
                  <a:cubicBezTo>
                    <a:pt x="456" y="246"/>
                    <a:pt x="456" y="246"/>
                    <a:pt x="456" y="246"/>
                  </a:cubicBezTo>
                  <a:cubicBezTo>
                    <a:pt x="455" y="246"/>
                    <a:pt x="455" y="246"/>
                    <a:pt x="454" y="246"/>
                  </a:cubicBezTo>
                  <a:cubicBezTo>
                    <a:pt x="453" y="246"/>
                    <a:pt x="453" y="246"/>
                    <a:pt x="452" y="246"/>
                  </a:cubicBezTo>
                  <a:close/>
                  <a:moveTo>
                    <a:pt x="22" y="0"/>
                  </a:moveTo>
                  <a:cubicBezTo>
                    <a:pt x="22" y="5"/>
                    <a:pt x="18" y="9"/>
                    <a:pt x="12" y="9"/>
                  </a:cubicBezTo>
                  <a:cubicBezTo>
                    <a:pt x="9" y="9"/>
                    <a:pt x="7" y="8"/>
                    <a:pt x="5" y="6"/>
                  </a:cubicBezTo>
                  <a:cubicBezTo>
                    <a:pt x="3" y="5"/>
                    <a:pt x="2" y="5"/>
                    <a:pt x="0" y="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20"/>
                    <a:pt x="8" y="21"/>
                    <a:pt x="12" y="21"/>
                  </a:cubicBezTo>
                  <a:cubicBezTo>
                    <a:pt x="19" y="21"/>
                    <a:pt x="26" y="18"/>
                    <a:pt x="30" y="12"/>
                  </a:cubicBezTo>
                  <a:cubicBezTo>
                    <a:pt x="34" y="18"/>
                    <a:pt x="41" y="23"/>
                    <a:pt x="49" y="23"/>
                  </a:cubicBezTo>
                  <a:cubicBezTo>
                    <a:pt x="56" y="23"/>
                    <a:pt x="62" y="19"/>
                    <a:pt x="66" y="14"/>
                  </a:cubicBezTo>
                  <a:cubicBezTo>
                    <a:pt x="70" y="21"/>
                    <a:pt x="77" y="26"/>
                    <a:pt x="86" y="26"/>
                  </a:cubicBezTo>
                  <a:cubicBezTo>
                    <a:pt x="92" y="26"/>
                    <a:pt x="98" y="24"/>
                    <a:pt x="102" y="19"/>
                  </a:cubicBezTo>
                  <a:cubicBezTo>
                    <a:pt x="106" y="27"/>
                    <a:pt x="114" y="32"/>
                    <a:pt x="122" y="32"/>
                  </a:cubicBezTo>
                  <a:cubicBezTo>
                    <a:pt x="128" y="32"/>
                    <a:pt x="134" y="30"/>
                    <a:pt x="138" y="26"/>
                  </a:cubicBezTo>
                  <a:cubicBezTo>
                    <a:pt x="141" y="34"/>
                    <a:pt x="149" y="40"/>
                    <a:pt x="159" y="40"/>
                  </a:cubicBezTo>
                  <a:cubicBezTo>
                    <a:pt x="164" y="40"/>
                    <a:pt x="169" y="38"/>
                    <a:pt x="173" y="35"/>
                  </a:cubicBezTo>
                  <a:cubicBezTo>
                    <a:pt x="176" y="43"/>
                    <a:pt x="185" y="49"/>
                    <a:pt x="194" y="49"/>
                  </a:cubicBezTo>
                  <a:cubicBezTo>
                    <a:pt x="199" y="49"/>
                    <a:pt x="204" y="48"/>
                    <a:pt x="208" y="45"/>
                  </a:cubicBezTo>
                  <a:cubicBezTo>
                    <a:pt x="211" y="54"/>
                    <a:pt x="220" y="61"/>
                    <a:pt x="230" y="61"/>
                  </a:cubicBezTo>
                  <a:cubicBezTo>
                    <a:pt x="234" y="61"/>
                    <a:pt x="239" y="59"/>
                    <a:pt x="242" y="57"/>
                  </a:cubicBezTo>
                  <a:cubicBezTo>
                    <a:pt x="244" y="67"/>
                    <a:pt x="253" y="74"/>
                    <a:pt x="264" y="74"/>
                  </a:cubicBezTo>
                  <a:cubicBezTo>
                    <a:pt x="268" y="74"/>
                    <a:pt x="272" y="73"/>
                    <a:pt x="276" y="71"/>
                  </a:cubicBezTo>
                  <a:cubicBezTo>
                    <a:pt x="277" y="82"/>
                    <a:pt x="287" y="90"/>
                    <a:pt x="298" y="90"/>
                  </a:cubicBezTo>
                  <a:cubicBezTo>
                    <a:pt x="301" y="90"/>
                    <a:pt x="305" y="89"/>
                    <a:pt x="308" y="88"/>
                  </a:cubicBezTo>
                  <a:cubicBezTo>
                    <a:pt x="309" y="99"/>
                    <a:pt x="319" y="108"/>
                    <a:pt x="330" y="108"/>
                  </a:cubicBezTo>
                  <a:cubicBezTo>
                    <a:pt x="333" y="108"/>
                    <a:pt x="336" y="107"/>
                    <a:pt x="339" y="106"/>
                  </a:cubicBezTo>
                  <a:cubicBezTo>
                    <a:pt x="340" y="118"/>
                    <a:pt x="350" y="127"/>
                    <a:pt x="362" y="127"/>
                  </a:cubicBezTo>
                  <a:cubicBezTo>
                    <a:pt x="364" y="127"/>
                    <a:pt x="367" y="126"/>
                    <a:pt x="369" y="126"/>
                  </a:cubicBezTo>
                  <a:cubicBezTo>
                    <a:pt x="369" y="126"/>
                    <a:pt x="369" y="127"/>
                    <a:pt x="369" y="127"/>
                  </a:cubicBezTo>
                  <a:cubicBezTo>
                    <a:pt x="369" y="140"/>
                    <a:pt x="379" y="150"/>
                    <a:pt x="391" y="150"/>
                  </a:cubicBezTo>
                  <a:cubicBezTo>
                    <a:pt x="394" y="150"/>
                    <a:pt x="397" y="149"/>
                    <a:pt x="400" y="148"/>
                  </a:cubicBezTo>
                  <a:cubicBezTo>
                    <a:pt x="400" y="160"/>
                    <a:pt x="410" y="170"/>
                    <a:pt x="422" y="170"/>
                  </a:cubicBezTo>
                  <a:cubicBezTo>
                    <a:pt x="424" y="170"/>
                    <a:pt x="426" y="170"/>
                    <a:pt x="428" y="169"/>
                  </a:cubicBezTo>
                  <a:cubicBezTo>
                    <a:pt x="428" y="170"/>
                    <a:pt x="428" y="170"/>
                    <a:pt x="428" y="171"/>
                  </a:cubicBezTo>
                  <a:cubicBezTo>
                    <a:pt x="428" y="183"/>
                    <a:pt x="438" y="193"/>
                    <a:pt x="450" y="193"/>
                  </a:cubicBezTo>
                  <a:cubicBezTo>
                    <a:pt x="452" y="193"/>
                    <a:pt x="453" y="193"/>
                    <a:pt x="455" y="193"/>
                  </a:cubicBezTo>
                  <a:cubicBezTo>
                    <a:pt x="454" y="194"/>
                    <a:pt x="454" y="196"/>
                    <a:pt x="454" y="197"/>
                  </a:cubicBezTo>
                  <a:cubicBezTo>
                    <a:pt x="454" y="200"/>
                    <a:pt x="455" y="203"/>
                    <a:pt x="456" y="206"/>
                  </a:cubicBezTo>
                  <a:cubicBezTo>
                    <a:pt x="456" y="178"/>
                    <a:pt x="456" y="178"/>
                    <a:pt x="456" y="178"/>
                  </a:cubicBezTo>
                  <a:cubicBezTo>
                    <a:pt x="342" y="72"/>
                    <a:pt x="190" y="5"/>
                    <a:pt x="22" y="0"/>
                  </a:cubicBezTo>
                  <a:close/>
                </a:path>
              </a:pathLst>
            </a:custGeom>
            <a:solidFill>
              <a:srgbClr val="BAC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6" name="Freeform 604"/>
            <p:cNvSpPr>
              <a:spLocks/>
            </p:cNvSpPr>
            <p:nvPr/>
          </p:nvSpPr>
          <p:spPr bwMode="auto">
            <a:xfrm>
              <a:off x="4356" y="2653"/>
              <a:ext cx="778" cy="440"/>
            </a:xfrm>
            <a:custGeom>
              <a:avLst/>
              <a:gdLst>
                <a:gd name="T0" fmla="*/ 456 w 456"/>
                <a:gd name="T1" fmla="*/ 242 h 242"/>
                <a:gd name="T2" fmla="*/ 456 w 456"/>
                <a:gd name="T3" fmla="*/ 208 h 242"/>
                <a:gd name="T4" fmla="*/ 18 w 456"/>
                <a:gd name="T5" fmla="*/ 0 h 242"/>
                <a:gd name="T6" fmla="*/ 8 w 456"/>
                <a:gd name="T7" fmla="*/ 10 h 242"/>
                <a:gd name="T8" fmla="*/ 3 w 456"/>
                <a:gd name="T9" fmla="*/ 9 h 242"/>
                <a:gd name="T10" fmla="*/ 0 w 456"/>
                <a:gd name="T11" fmla="*/ 8 h 242"/>
                <a:gd name="T12" fmla="*/ 0 w 456"/>
                <a:gd name="T13" fmla="*/ 20 h 242"/>
                <a:gd name="T14" fmla="*/ 8 w 456"/>
                <a:gd name="T15" fmla="*/ 22 h 242"/>
                <a:gd name="T16" fmla="*/ 24 w 456"/>
                <a:gd name="T17" fmla="*/ 15 h 242"/>
                <a:gd name="T18" fmla="*/ 41 w 456"/>
                <a:gd name="T19" fmla="*/ 23 h 242"/>
                <a:gd name="T20" fmla="*/ 57 w 456"/>
                <a:gd name="T21" fmla="*/ 16 h 242"/>
                <a:gd name="T22" fmla="*/ 75 w 456"/>
                <a:gd name="T23" fmla="*/ 26 h 242"/>
                <a:gd name="T24" fmla="*/ 90 w 456"/>
                <a:gd name="T25" fmla="*/ 21 h 242"/>
                <a:gd name="T26" fmla="*/ 108 w 456"/>
                <a:gd name="T27" fmla="*/ 31 h 242"/>
                <a:gd name="T28" fmla="*/ 122 w 456"/>
                <a:gd name="T29" fmla="*/ 27 h 242"/>
                <a:gd name="T30" fmla="*/ 141 w 456"/>
                <a:gd name="T31" fmla="*/ 39 h 242"/>
                <a:gd name="T32" fmla="*/ 154 w 456"/>
                <a:gd name="T33" fmla="*/ 35 h 242"/>
                <a:gd name="T34" fmla="*/ 173 w 456"/>
                <a:gd name="T35" fmla="*/ 47 h 242"/>
                <a:gd name="T36" fmla="*/ 185 w 456"/>
                <a:gd name="T37" fmla="*/ 44 h 242"/>
                <a:gd name="T38" fmla="*/ 206 w 456"/>
                <a:gd name="T39" fmla="*/ 58 h 242"/>
                <a:gd name="T40" fmla="*/ 216 w 456"/>
                <a:gd name="T41" fmla="*/ 55 h 242"/>
                <a:gd name="T42" fmla="*/ 237 w 456"/>
                <a:gd name="T43" fmla="*/ 70 h 242"/>
                <a:gd name="T44" fmla="*/ 247 w 456"/>
                <a:gd name="T45" fmla="*/ 68 h 242"/>
                <a:gd name="T46" fmla="*/ 268 w 456"/>
                <a:gd name="T47" fmla="*/ 85 h 242"/>
                <a:gd name="T48" fmla="*/ 276 w 456"/>
                <a:gd name="T49" fmla="*/ 83 h 242"/>
                <a:gd name="T50" fmla="*/ 297 w 456"/>
                <a:gd name="T51" fmla="*/ 101 h 242"/>
                <a:gd name="T52" fmla="*/ 304 w 456"/>
                <a:gd name="T53" fmla="*/ 99 h 242"/>
                <a:gd name="T54" fmla="*/ 326 w 456"/>
                <a:gd name="T55" fmla="*/ 118 h 242"/>
                <a:gd name="T56" fmla="*/ 331 w 456"/>
                <a:gd name="T57" fmla="*/ 117 h 242"/>
                <a:gd name="T58" fmla="*/ 353 w 456"/>
                <a:gd name="T59" fmla="*/ 139 h 242"/>
                <a:gd name="T60" fmla="*/ 359 w 456"/>
                <a:gd name="T61" fmla="*/ 138 h 242"/>
                <a:gd name="T62" fmla="*/ 381 w 456"/>
                <a:gd name="T63" fmla="*/ 157 h 242"/>
                <a:gd name="T64" fmla="*/ 385 w 456"/>
                <a:gd name="T65" fmla="*/ 157 h 242"/>
                <a:gd name="T66" fmla="*/ 406 w 456"/>
                <a:gd name="T67" fmla="*/ 178 h 242"/>
                <a:gd name="T68" fmla="*/ 409 w 456"/>
                <a:gd name="T69" fmla="*/ 178 h 242"/>
                <a:gd name="T70" fmla="*/ 409 w 456"/>
                <a:gd name="T71" fmla="*/ 180 h 242"/>
                <a:gd name="T72" fmla="*/ 430 w 456"/>
                <a:gd name="T73" fmla="*/ 202 h 242"/>
                <a:gd name="T74" fmla="*/ 432 w 456"/>
                <a:gd name="T75" fmla="*/ 202 h 242"/>
                <a:gd name="T76" fmla="*/ 432 w 456"/>
                <a:gd name="T77" fmla="*/ 205 h 242"/>
                <a:gd name="T78" fmla="*/ 454 w 456"/>
                <a:gd name="T79" fmla="*/ 227 h 242"/>
                <a:gd name="T80" fmla="*/ 453 w 456"/>
                <a:gd name="T81" fmla="*/ 231 h 242"/>
                <a:gd name="T82" fmla="*/ 456 w 456"/>
                <a:gd name="T83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6" h="242">
                  <a:moveTo>
                    <a:pt x="456" y="242"/>
                  </a:moveTo>
                  <a:cubicBezTo>
                    <a:pt x="456" y="208"/>
                    <a:pt x="456" y="208"/>
                    <a:pt x="456" y="208"/>
                  </a:cubicBezTo>
                  <a:cubicBezTo>
                    <a:pt x="348" y="85"/>
                    <a:pt x="192" y="5"/>
                    <a:pt x="18" y="0"/>
                  </a:cubicBezTo>
                  <a:cubicBezTo>
                    <a:pt x="17" y="6"/>
                    <a:pt x="13" y="10"/>
                    <a:pt x="8" y="10"/>
                  </a:cubicBezTo>
                  <a:cubicBezTo>
                    <a:pt x="6" y="10"/>
                    <a:pt x="5" y="9"/>
                    <a:pt x="3" y="9"/>
                  </a:cubicBezTo>
                  <a:cubicBezTo>
                    <a:pt x="2" y="8"/>
                    <a:pt x="1" y="8"/>
                    <a:pt x="0" y="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3" y="21"/>
                    <a:pt x="5" y="22"/>
                    <a:pt x="8" y="22"/>
                  </a:cubicBezTo>
                  <a:cubicBezTo>
                    <a:pt x="14" y="22"/>
                    <a:pt x="20" y="19"/>
                    <a:pt x="24" y="15"/>
                  </a:cubicBezTo>
                  <a:cubicBezTo>
                    <a:pt x="28" y="20"/>
                    <a:pt x="34" y="23"/>
                    <a:pt x="41" y="23"/>
                  </a:cubicBezTo>
                  <a:cubicBezTo>
                    <a:pt x="47" y="23"/>
                    <a:pt x="53" y="20"/>
                    <a:pt x="57" y="16"/>
                  </a:cubicBezTo>
                  <a:cubicBezTo>
                    <a:pt x="61" y="22"/>
                    <a:pt x="68" y="26"/>
                    <a:pt x="75" y="26"/>
                  </a:cubicBezTo>
                  <a:cubicBezTo>
                    <a:pt x="81" y="26"/>
                    <a:pt x="86" y="24"/>
                    <a:pt x="90" y="21"/>
                  </a:cubicBezTo>
                  <a:cubicBezTo>
                    <a:pt x="93" y="27"/>
                    <a:pt x="100" y="31"/>
                    <a:pt x="108" y="31"/>
                  </a:cubicBezTo>
                  <a:cubicBezTo>
                    <a:pt x="113" y="31"/>
                    <a:pt x="118" y="30"/>
                    <a:pt x="122" y="27"/>
                  </a:cubicBezTo>
                  <a:cubicBezTo>
                    <a:pt x="125" y="34"/>
                    <a:pt x="133" y="39"/>
                    <a:pt x="141" y="39"/>
                  </a:cubicBezTo>
                  <a:cubicBezTo>
                    <a:pt x="146" y="39"/>
                    <a:pt x="150" y="37"/>
                    <a:pt x="154" y="35"/>
                  </a:cubicBezTo>
                  <a:cubicBezTo>
                    <a:pt x="157" y="42"/>
                    <a:pt x="165" y="47"/>
                    <a:pt x="173" y="47"/>
                  </a:cubicBezTo>
                  <a:cubicBezTo>
                    <a:pt x="178" y="47"/>
                    <a:pt x="182" y="46"/>
                    <a:pt x="185" y="44"/>
                  </a:cubicBezTo>
                  <a:cubicBezTo>
                    <a:pt x="189" y="52"/>
                    <a:pt x="197" y="58"/>
                    <a:pt x="206" y="58"/>
                  </a:cubicBezTo>
                  <a:cubicBezTo>
                    <a:pt x="210" y="58"/>
                    <a:pt x="213" y="57"/>
                    <a:pt x="216" y="55"/>
                  </a:cubicBezTo>
                  <a:cubicBezTo>
                    <a:pt x="219" y="64"/>
                    <a:pt x="227" y="70"/>
                    <a:pt x="237" y="70"/>
                  </a:cubicBezTo>
                  <a:cubicBezTo>
                    <a:pt x="240" y="70"/>
                    <a:pt x="244" y="69"/>
                    <a:pt x="247" y="68"/>
                  </a:cubicBezTo>
                  <a:cubicBezTo>
                    <a:pt x="249" y="77"/>
                    <a:pt x="257" y="85"/>
                    <a:pt x="268" y="85"/>
                  </a:cubicBezTo>
                  <a:cubicBezTo>
                    <a:pt x="271" y="85"/>
                    <a:pt x="273" y="84"/>
                    <a:pt x="276" y="83"/>
                  </a:cubicBezTo>
                  <a:cubicBezTo>
                    <a:pt x="278" y="93"/>
                    <a:pt x="287" y="101"/>
                    <a:pt x="297" y="101"/>
                  </a:cubicBezTo>
                  <a:cubicBezTo>
                    <a:pt x="300" y="101"/>
                    <a:pt x="302" y="100"/>
                    <a:pt x="304" y="99"/>
                  </a:cubicBezTo>
                  <a:cubicBezTo>
                    <a:pt x="306" y="110"/>
                    <a:pt x="315" y="118"/>
                    <a:pt x="326" y="118"/>
                  </a:cubicBezTo>
                  <a:cubicBezTo>
                    <a:pt x="328" y="118"/>
                    <a:pt x="329" y="118"/>
                    <a:pt x="331" y="117"/>
                  </a:cubicBezTo>
                  <a:cubicBezTo>
                    <a:pt x="331" y="129"/>
                    <a:pt x="341" y="139"/>
                    <a:pt x="353" y="139"/>
                  </a:cubicBezTo>
                  <a:cubicBezTo>
                    <a:pt x="355" y="139"/>
                    <a:pt x="357" y="138"/>
                    <a:pt x="359" y="138"/>
                  </a:cubicBezTo>
                  <a:cubicBezTo>
                    <a:pt x="360" y="149"/>
                    <a:pt x="370" y="157"/>
                    <a:pt x="381" y="157"/>
                  </a:cubicBezTo>
                  <a:cubicBezTo>
                    <a:pt x="382" y="157"/>
                    <a:pt x="383" y="157"/>
                    <a:pt x="385" y="157"/>
                  </a:cubicBezTo>
                  <a:cubicBezTo>
                    <a:pt x="385" y="169"/>
                    <a:pt x="394" y="178"/>
                    <a:pt x="406" y="178"/>
                  </a:cubicBezTo>
                  <a:cubicBezTo>
                    <a:pt x="407" y="178"/>
                    <a:pt x="408" y="178"/>
                    <a:pt x="409" y="178"/>
                  </a:cubicBezTo>
                  <a:cubicBezTo>
                    <a:pt x="409" y="179"/>
                    <a:pt x="409" y="180"/>
                    <a:pt x="409" y="180"/>
                  </a:cubicBezTo>
                  <a:cubicBezTo>
                    <a:pt x="409" y="192"/>
                    <a:pt x="418" y="202"/>
                    <a:pt x="430" y="202"/>
                  </a:cubicBezTo>
                  <a:cubicBezTo>
                    <a:pt x="431" y="202"/>
                    <a:pt x="432" y="202"/>
                    <a:pt x="432" y="202"/>
                  </a:cubicBezTo>
                  <a:cubicBezTo>
                    <a:pt x="432" y="203"/>
                    <a:pt x="432" y="204"/>
                    <a:pt x="432" y="205"/>
                  </a:cubicBezTo>
                  <a:cubicBezTo>
                    <a:pt x="432" y="217"/>
                    <a:pt x="442" y="227"/>
                    <a:pt x="454" y="227"/>
                  </a:cubicBezTo>
                  <a:cubicBezTo>
                    <a:pt x="453" y="228"/>
                    <a:pt x="453" y="230"/>
                    <a:pt x="453" y="231"/>
                  </a:cubicBezTo>
                  <a:cubicBezTo>
                    <a:pt x="453" y="235"/>
                    <a:pt x="454" y="238"/>
                    <a:pt x="456" y="242"/>
                  </a:cubicBezTo>
                  <a:close/>
                </a:path>
              </a:pathLst>
            </a:custGeom>
            <a:solidFill>
              <a:srgbClr val="DEC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7" name="Freeform 605"/>
            <p:cNvSpPr>
              <a:spLocks noEditPoints="1"/>
            </p:cNvSpPr>
            <p:nvPr/>
          </p:nvSpPr>
          <p:spPr bwMode="auto">
            <a:xfrm>
              <a:off x="3605" y="2538"/>
              <a:ext cx="778" cy="555"/>
            </a:xfrm>
            <a:custGeom>
              <a:avLst/>
              <a:gdLst>
                <a:gd name="T0" fmla="*/ 415 w 456"/>
                <a:gd name="T1" fmla="*/ 42 h 305"/>
                <a:gd name="T2" fmla="*/ 381 w 456"/>
                <a:gd name="T3" fmla="*/ 46 h 305"/>
                <a:gd name="T4" fmla="*/ 348 w 456"/>
                <a:gd name="T5" fmla="*/ 51 h 305"/>
                <a:gd name="T6" fmla="*/ 315 w 456"/>
                <a:gd name="T7" fmla="*/ 58 h 305"/>
                <a:gd name="T8" fmla="*/ 283 w 456"/>
                <a:gd name="T9" fmla="*/ 67 h 305"/>
                <a:gd name="T10" fmla="*/ 250 w 456"/>
                <a:gd name="T11" fmla="*/ 77 h 305"/>
                <a:gd name="T12" fmla="*/ 219 w 456"/>
                <a:gd name="T13" fmla="*/ 90 h 305"/>
                <a:gd name="T14" fmla="*/ 188 w 456"/>
                <a:gd name="T15" fmla="*/ 104 h 305"/>
                <a:gd name="T16" fmla="*/ 159 w 456"/>
                <a:gd name="T17" fmla="*/ 120 h 305"/>
                <a:gd name="T18" fmla="*/ 130 w 456"/>
                <a:gd name="T19" fmla="*/ 137 h 305"/>
                <a:gd name="T20" fmla="*/ 103 w 456"/>
                <a:gd name="T21" fmla="*/ 158 h 305"/>
                <a:gd name="T22" fmla="*/ 75 w 456"/>
                <a:gd name="T23" fmla="*/ 177 h 305"/>
                <a:gd name="T24" fmla="*/ 50 w 456"/>
                <a:gd name="T25" fmla="*/ 198 h 305"/>
                <a:gd name="T26" fmla="*/ 28 w 456"/>
                <a:gd name="T27" fmla="*/ 222 h 305"/>
                <a:gd name="T28" fmla="*/ 4 w 456"/>
                <a:gd name="T29" fmla="*/ 243 h 305"/>
                <a:gd name="T30" fmla="*/ 2 w 456"/>
                <a:gd name="T31" fmla="*/ 246 h 305"/>
                <a:gd name="T32" fmla="*/ 0 w 456"/>
                <a:gd name="T33" fmla="*/ 305 h 305"/>
                <a:gd name="T34" fmla="*/ 2 w 456"/>
                <a:gd name="T35" fmla="*/ 290 h 305"/>
                <a:gd name="T36" fmla="*/ 24 w 456"/>
                <a:gd name="T37" fmla="*/ 265 h 305"/>
                <a:gd name="T38" fmla="*/ 47 w 456"/>
                <a:gd name="T39" fmla="*/ 243 h 305"/>
                <a:gd name="T40" fmla="*/ 50 w 456"/>
                <a:gd name="T41" fmla="*/ 241 h 305"/>
                <a:gd name="T42" fmla="*/ 75 w 456"/>
                <a:gd name="T43" fmla="*/ 220 h 305"/>
                <a:gd name="T44" fmla="*/ 103 w 456"/>
                <a:gd name="T45" fmla="*/ 202 h 305"/>
                <a:gd name="T46" fmla="*/ 130 w 456"/>
                <a:gd name="T47" fmla="*/ 181 h 305"/>
                <a:gd name="T48" fmla="*/ 159 w 456"/>
                <a:gd name="T49" fmla="*/ 164 h 305"/>
                <a:gd name="T50" fmla="*/ 188 w 456"/>
                <a:gd name="T51" fmla="*/ 148 h 305"/>
                <a:gd name="T52" fmla="*/ 219 w 456"/>
                <a:gd name="T53" fmla="*/ 133 h 305"/>
                <a:gd name="T54" fmla="*/ 250 w 456"/>
                <a:gd name="T55" fmla="*/ 121 h 305"/>
                <a:gd name="T56" fmla="*/ 283 w 456"/>
                <a:gd name="T57" fmla="*/ 110 h 305"/>
                <a:gd name="T58" fmla="*/ 315 w 456"/>
                <a:gd name="T59" fmla="*/ 102 h 305"/>
                <a:gd name="T60" fmla="*/ 348 w 456"/>
                <a:gd name="T61" fmla="*/ 94 h 305"/>
                <a:gd name="T62" fmla="*/ 381 w 456"/>
                <a:gd name="T63" fmla="*/ 89 h 305"/>
                <a:gd name="T64" fmla="*/ 415 w 456"/>
                <a:gd name="T65" fmla="*/ 86 h 305"/>
                <a:gd name="T66" fmla="*/ 448 w 456"/>
                <a:gd name="T67" fmla="*/ 84 h 305"/>
                <a:gd name="T68" fmla="*/ 456 w 456"/>
                <a:gd name="T69" fmla="*/ 71 h 305"/>
                <a:gd name="T70" fmla="*/ 448 w 456"/>
                <a:gd name="T71" fmla="*/ 73 h 305"/>
                <a:gd name="T72" fmla="*/ 448 w 456"/>
                <a:gd name="T73" fmla="*/ 53 h 305"/>
                <a:gd name="T74" fmla="*/ 456 w 456"/>
                <a:gd name="T75" fmla="*/ 55 h 305"/>
                <a:gd name="T76" fmla="*/ 448 w 456"/>
                <a:gd name="T77" fmla="*/ 41 h 305"/>
                <a:gd name="T78" fmla="*/ 451 w 456"/>
                <a:gd name="T79" fmla="*/ 6 h 305"/>
                <a:gd name="T80" fmla="*/ 434 w 456"/>
                <a:gd name="T81" fmla="*/ 0 h 305"/>
                <a:gd name="T82" fmla="*/ 0 w 456"/>
                <a:gd name="T83" fmla="*/ 206 h 305"/>
                <a:gd name="T84" fmla="*/ 1 w 456"/>
                <a:gd name="T85" fmla="*/ 193 h 305"/>
                <a:gd name="T86" fmla="*/ 28 w 456"/>
                <a:gd name="T87" fmla="*/ 171 h 305"/>
                <a:gd name="T88" fmla="*/ 34 w 456"/>
                <a:gd name="T89" fmla="*/ 170 h 305"/>
                <a:gd name="T90" fmla="*/ 65 w 456"/>
                <a:gd name="T91" fmla="*/ 150 h 305"/>
                <a:gd name="T92" fmla="*/ 87 w 456"/>
                <a:gd name="T93" fmla="*/ 126 h 305"/>
                <a:gd name="T94" fmla="*/ 117 w 456"/>
                <a:gd name="T95" fmla="*/ 106 h 305"/>
                <a:gd name="T96" fmla="*/ 148 w 456"/>
                <a:gd name="T97" fmla="*/ 88 h 305"/>
                <a:gd name="T98" fmla="*/ 180 w 456"/>
                <a:gd name="T99" fmla="*/ 71 h 305"/>
                <a:gd name="T100" fmla="*/ 214 w 456"/>
                <a:gd name="T101" fmla="*/ 57 h 305"/>
                <a:gd name="T102" fmla="*/ 248 w 456"/>
                <a:gd name="T103" fmla="*/ 45 h 305"/>
                <a:gd name="T104" fmla="*/ 283 w 456"/>
                <a:gd name="T105" fmla="*/ 35 h 305"/>
                <a:gd name="T106" fmla="*/ 318 w 456"/>
                <a:gd name="T107" fmla="*/ 26 h 305"/>
                <a:gd name="T108" fmla="*/ 354 w 456"/>
                <a:gd name="T109" fmla="*/ 19 h 305"/>
                <a:gd name="T110" fmla="*/ 390 w 456"/>
                <a:gd name="T111" fmla="*/ 14 h 305"/>
                <a:gd name="T112" fmla="*/ 426 w 456"/>
                <a:gd name="T113" fmla="*/ 12 h 305"/>
                <a:gd name="T114" fmla="*/ 456 w 456"/>
                <a:gd name="T115" fmla="*/ 18 h 305"/>
                <a:gd name="T116" fmla="*/ 451 w 456"/>
                <a:gd name="T117" fmla="*/ 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6" h="305">
                  <a:moveTo>
                    <a:pt x="431" y="50"/>
                  </a:moveTo>
                  <a:cubicBezTo>
                    <a:pt x="427" y="45"/>
                    <a:pt x="421" y="42"/>
                    <a:pt x="415" y="42"/>
                  </a:cubicBezTo>
                  <a:cubicBezTo>
                    <a:pt x="407" y="42"/>
                    <a:pt x="400" y="46"/>
                    <a:pt x="396" y="52"/>
                  </a:cubicBezTo>
                  <a:cubicBezTo>
                    <a:pt x="392" y="48"/>
                    <a:pt x="387" y="46"/>
                    <a:pt x="381" y="46"/>
                  </a:cubicBezTo>
                  <a:cubicBezTo>
                    <a:pt x="373" y="46"/>
                    <a:pt x="366" y="50"/>
                    <a:pt x="362" y="56"/>
                  </a:cubicBezTo>
                  <a:cubicBezTo>
                    <a:pt x="358" y="53"/>
                    <a:pt x="353" y="51"/>
                    <a:pt x="348" y="51"/>
                  </a:cubicBezTo>
                  <a:cubicBezTo>
                    <a:pt x="339" y="51"/>
                    <a:pt x="332" y="56"/>
                    <a:pt x="328" y="63"/>
                  </a:cubicBezTo>
                  <a:cubicBezTo>
                    <a:pt x="324" y="60"/>
                    <a:pt x="320" y="58"/>
                    <a:pt x="315" y="58"/>
                  </a:cubicBezTo>
                  <a:cubicBezTo>
                    <a:pt x="306" y="58"/>
                    <a:pt x="298" y="63"/>
                    <a:pt x="295" y="71"/>
                  </a:cubicBezTo>
                  <a:cubicBezTo>
                    <a:pt x="291" y="68"/>
                    <a:pt x="287" y="67"/>
                    <a:pt x="283" y="67"/>
                  </a:cubicBezTo>
                  <a:cubicBezTo>
                    <a:pt x="273" y="67"/>
                    <a:pt x="265" y="73"/>
                    <a:pt x="262" y="81"/>
                  </a:cubicBezTo>
                  <a:cubicBezTo>
                    <a:pt x="259" y="78"/>
                    <a:pt x="255" y="77"/>
                    <a:pt x="250" y="77"/>
                  </a:cubicBezTo>
                  <a:cubicBezTo>
                    <a:pt x="241" y="77"/>
                    <a:pt x="232" y="83"/>
                    <a:pt x="229" y="92"/>
                  </a:cubicBezTo>
                  <a:cubicBezTo>
                    <a:pt x="226" y="90"/>
                    <a:pt x="223" y="90"/>
                    <a:pt x="219" y="90"/>
                  </a:cubicBezTo>
                  <a:cubicBezTo>
                    <a:pt x="209" y="90"/>
                    <a:pt x="200" y="97"/>
                    <a:pt x="198" y="106"/>
                  </a:cubicBezTo>
                  <a:cubicBezTo>
                    <a:pt x="195" y="105"/>
                    <a:pt x="192" y="104"/>
                    <a:pt x="188" y="104"/>
                  </a:cubicBezTo>
                  <a:cubicBezTo>
                    <a:pt x="178" y="104"/>
                    <a:pt x="169" y="112"/>
                    <a:pt x="167" y="122"/>
                  </a:cubicBezTo>
                  <a:cubicBezTo>
                    <a:pt x="164" y="121"/>
                    <a:pt x="162" y="120"/>
                    <a:pt x="159" y="120"/>
                  </a:cubicBezTo>
                  <a:cubicBezTo>
                    <a:pt x="148" y="120"/>
                    <a:pt x="139" y="128"/>
                    <a:pt x="137" y="138"/>
                  </a:cubicBezTo>
                  <a:cubicBezTo>
                    <a:pt x="135" y="138"/>
                    <a:pt x="133" y="137"/>
                    <a:pt x="130" y="137"/>
                  </a:cubicBezTo>
                  <a:cubicBezTo>
                    <a:pt x="118" y="137"/>
                    <a:pt x="109" y="147"/>
                    <a:pt x="108" y="159"/>
                  </a:cubicBezTo>
                  <a:cubicBezTo>
                    <a:pt x="107" y="158"/>
                    <a:pt x="105" y="158"/>
                    <a:pt x="103" y="158"/>
                  </a:cubicBezTo>
                  <a:cubicBezTo>
                    <a:pt x="92" y="158"/>
                    <a:pt x="83" y="167"/>
                    <a:pt x="81" y="178"/>
                  </a:cubicBezTo>
                  <a:cubicBezTo>
                    <a:pt x="79" y="177"/>
                    <a:pt x="77" y="177"/>
                    <a:pt x="75" y="177"/>
                  </a:cubicBezTo>
                  <a:cubicBezTo>
                    <a:pt x="63" y="177"/>
                    <a:pt x="54" y="186"/>
                    <a:pt x="53" y="198"/>
                  </a:cubicBezTo>
                  <a:cubicBezTo>
                    <a:pt x="52" y="198"/>
                    <a:pt x="51" y="198"/>
                    <a:pt x="50" y="198"/>
                  </a:cubicBezTo>
                  <a:cubicBezTo>
                    <a:pt x="38" y="198"/>
                    <a:pt x="28" y="207"/>
                    <a:pt x="28" y="219"/>
                  </a:cubicBezTo>
                  <a:cubicBezTo>
                    <a:pt x="28" y="220"/>
                    <a:pt x="28" y="221"/>
                    <a:pt x="28" y="222"/>
                  </a:cubicBezTo>
                  <a:cubicBezTo>
                    <a:pt x="27" y="222"/>
                    <a:pt x="26" y="222"/>
                    <a:pt x="26" y="222"/>
                  </a:cubicBezTo>
                  <a:cubicBezTo>
                    <a:pt x="14" y="222"/>
                    <a:pt x="4" y="231"/>
                    <a:pt x="4" y="243"/>
                  </a:cubicBezTo>
                  <a:cubicBezTo>
                    <a:pt x="4" y="244"/>
                    <a:pt x="4" y="245"/>
                    <a:pt x="4" y="246"/>
                  </a:cubicBezTo>
                  <a:cubicBezTo>
                    <a:pt x="3" y="246"/>
                    <a:pt x="3" y="246"/>
                    <a:pt x="2" y="246"/>
                  </a:cubicBezTo>
                  <a:cubicBezTo>
                    <a:pt x="1" y="246"/>
                    <a:pt x="1" y="246"/>
                    <a:pt x="0" y="246"/>
                  </a:cubicBezTo>
                  <a:cubicBezTo>
                    <a:pt x="0" y="305"/>
                    <a:pt x="0" y="305"/>
                    <a:pt x="0" y="305"/>
                  </a:cubicBezTo>
                  <a:cubicBezTo>
                    <a:pt x="2" y="301"/>
                    <a:pt x="3" y="298"/>
                    <a:pt x="3" y="294"/>
                  </a:cubicBezTo>
                  <a:cubicBezTo>
                    <a:pt x="3" y="293"/>
                    <a:pt x="3" y="291"/>
                    <a:pt x="2" y="290"/>
                  </a:cubicBezTo>
                  <a:cubicBezTo>
                    <a:pt x="14" y="290"/>
                    <a:pt x="24" y="280"/>
                    <a:pt x="24" y="268"/>
                  </a:cubicBezTo>
                  <a:cubicBezTo>
                    <a:pt x="24" y="267"/>
                    <a:pt x="24" y="266"/>
                    <a:pt x="24" y="265"/>
                  </a:cubicBezTo>
                  <a:cubicBezTo>
                    <a:pt x="24" y="265"/>
                    <a:pt x="25" y="265"/>
                    <a:pt x="26" y="265"/>
                  </a:cubicBezTo>
                  <a:cubicBezTo>
                    <a:pt x="38" y="265"/>
                    <a:pt x="47" y="255"/>
                    <a:pt x="47" y="243"/>
                  </a:cubicBezTo>
                  <a:cubicBezTo>
                    <a:pt x="47" y="243"/>
                    <a:pt x="47" y="242"/>
                    <a:pt x="47" y="241"/>
                  </a:cubicBezTo>
                  <a:cubicBezTo>
                    <a:pt x="48" y="241"/>
                    <a:pt x="49" y="241"/>
                    <a:pt x="50" y="241"/>
                  </a:cubicBezTo>
                  <a:cubicBezTo>
                    <a:pt x="62" y="241"/>
                    <a:pt x="71" y="232"/>
                    <a:pt x="71" y="220"/>
                  </a:cubicBezTo>
                  <a:cubicBezTo>
                    <a:pt x="73" y="220"/>
                    <a:pt x="74" y="220"/>
                    <a:pt x="75" y="220"/>
                  </a:cubicBezTo>
                  <a:cubicBezTo>
                    <a:pt x="86" y="220"/>
                    <a:pt x="96" y="212"/>
                    <a:pt x="97" y="201"/>
                  </a:cubicBezTo>
                  <a:cubicBezTo>
                    <a:pt x="99" y="201"/>
                    <a:pt x="101" y="202"/>
                    <a:pt x="103" y="202"/>
                  </a:cubicBezTo>
                  <a:cubicBezTo>
                    <a:pt x="115" y="202"/>
                    <a:pt x="125" y="192"/>
                    <a:pt x="125" y="180"/>
                  </a:cubicBezTo>
                  <a:cubicBezTo>
                    <a:pt x="127" y="181"/>
                    <a:pt x="128" y="181"/>
                    <a:pt x="130" y="181"/>
                  </a:cubicBezTo>
                  <a:cubicBezTo>
                    <a:pt x="141" y="181"/>
                    <a:pt x="150" y="173"/>
                    <a:pt x="152" y="162"/>
                  </a:cubicBezTo>
                  <a:cubicBezTo>
                    <a:pt x="154" y="163"/>
                    <a:pt x="156" y="164"/>
                    <a:pt x="159" y="164"/>
                  </a:cubicBezTo>
                  <a:cubicBezTo>
                    <a:pt x="169" y="164"/>
                    <a:pt x="178" y="156"/>
                    <a:pt x="180" y="146"/>
                  </a:cubicBezTo>
                  <a:cubicBezTo>
                    <a:pt x="183" y="147"/>
                    <a:pt x="185" y="148"/>
                    <a:pt x="188" y="148"/>
                  </a:cubicBezTo>
                  <a:cubicBezTo>
                    <a:pt x="198" y="148"/>
                    <a:pt x="207" y="140"/>
                    <a:pt x="209" y="131"/>
                  </a:cubicBezTo>
                  <a:cubicBezTo>
                    <a:pt x="212" y="132"/>
                    <a:pt x="216" y="133"/>
                    <a:pt x="219" y="133"/>
                  </a:cubicBezTo>
                  <a:cubicBezTo>
                    <a:pt x="229" y="133"/>
                    <a:pt x="237" y="127"/>
                    <a:pt x="240" y="118"/>
                  </a:cubicBezTo>
                  <a:cubicBezTo>
                    <a:pt x="243" y="120"/>
                    <a:pt x="246" y="121"/>
                    <a:pt x="250" y="121"/>
                  </a:cubicBezTo>
                  <a:cubicBezTo>
                    <a:pt x="259" y="121"/>
                    <a:pt x="267" y="115"/>
                    <a:pt x="270" y="107"/>
                  </a:cubicBezTo>
                  <a:cubicBezTo>
                    <a:pt x="274" y="109"/>
                    <a:pt x="278" y="110"/>
                    <a:pt x="283" y="110"/>
                  </a:cubicBezTo>
                  <a:cubicBezTo>
                    <a:pt x="291" y="110"/>
                    <a:pt x="299" y="105"/>
                    <a:pt x="302" y="98"/>
                  </a:cubicBezTo>
                  <a:cubicBezTo>
                    <a:pt x="306" y="100"/>
                    <a:pt x="310" y="102"/>
                    <a:pt x="315" y="102"/>
                  </a:cubicBezTo>
                  <a:cubicBezTo>
                    <a:pt x="323" y="102"/>
                    <a:pt x="331" y="97"/>
                    <a:pt x="334" y="90"/>
                  </a:cubicBezTo>
                  <a:cubicBezTo>
                    <a:pt x="338" y="93"/>
                    <a:pt x="343" y="94"/>
                    <a:pt x="348" y="94"/>
                  </a:cubicBezTo>
                  <a:cubicBezTo>
                    <a:pt x="356" y="94"/>
                    <a:pt x="363" y="90"/>
                    <a:pt x="366" y="84"/>
                  </a:cubicBezTo>
                  <a:cubicBezTo>
                    <a:pt x="370" y="87"/>
                    <a:pt x="375" y="89"/>
                    <a:pt x="381" y="89"/>
                  </a:cubicBezTo>
                  <a:cubicBezTo>
                    <a:pt x="388" y="89"/>
                    <a:pt x="395" y="85"/>
                    <a:pt x="399" y="79"/>
                  </a:cubicBezTo>
                  <a:cubicBezTo>
                    <a:pt x="403" y="83"/>
                    <a:pt x="409" y="86"/>
                    <a:pt x="415" y="86"/>
                  </a:cubicBezTo>
                  <a:cubicBezTo>
                    <a:pt x="422" y="86"/>
                    <a:pt x="428" y="83"/>
                    <a:pt x="432" y="78"/>
                  </a:cubicBezTo>
                  <a:cubicBezTo>
                    <a:pt x="436" y="82"/>
                    <a:pt x="442" y="84"/>
                    <a:pt x="448" y="84"/>
                  </a:cubicBezTo>
                  <a:cubicBezTo>
                    <a:pt x="451" y="84"/>
                    <a:pt x="453" y="83"/>
                    <a:pt x="456" y="82"/>
                  </a:cubicBezTo>
                  <a:cubicBezTo>
                    <a:pt x="456" y="71"/>
                    <a:pt x="456" y="71"/>
                    <a:pt x="456" y="71"/>
                  </a:cubicBezTo>
                  <a:cubicBezTo>
                    <a:pt x="455" y="71"/>
                    <a:pt x="454" y="71"/>
                    <a:pt x="453" y="72"/>
                  </a:cubicBezTo>
                  <a:cubicBezTo>
                    <a:pt x="451" y="72"/>
                    <a:pt x="450" y="73"/>
                    <a:pt x="448" y="73"/>
                  </a:cubicBezTo>
                  <a:cubicBezTo>
                    <a:pt x="443" y="73"/>
                    <a:pt x="438" y="68"/>
                    <a:pt x="438" y="63"/>
                  </a:cubicBezTo>
                  <a:cubicBezTo>
                    <a:pt x="438" y="58"/>
                    <a:pt x="443" y="53"/>
                    <a:pt x="448" y="53"/>
                  </a:cubicBezTo>
                  <a:cubicBezTo>
                    <a:pt x="450" y="53"/>
                    <a:pt x="451" y="54"/>
                    <a:pt x="453" y="55"/>
                  </a:cubicBezTo>
                  <a:cubicBezTo>
                    <a:pt x="454" y="55"/>
                    <a:pt x="455" y="55"/>
                    <a:pt x="456" y="55"/>
                  </a:cubicBezTo>
                  <a:cubicBezTo>
                    <a:pt x="456" y="43"/>
                    <a:pt x="456" y="43"/>
                    <a:pt x="456" y="43"/>
                  </a:cubicBezTo>
                  <a:cubicBezTo>
                    <a:pt x="453" y="42"/>
                    <a:pt x="451" y="41"/>
                    <a:pt x="448" y="41"/>
                  </a:cubicBezTo>
                  <a:cubicBezTo>
                    <a:pt x="441" y="41"/>
                    <a:pt x="435" y="45"/>
                    <a:pt x="431" y="50"/>
                  </a:cubicBezTo>
                  <a:close/>
                  <a:moveTo>
                    <a:pt x="451" y="6"/>
                  </a:moveTo>
                  <a:cubicBezTo>
                    <a:pt x="449" y="8"/>
                    <a:pt x="447" y="9"/>
                    <a:pt x="444" y="9"/>
                  </a:cubicBezTo>
                  <a:cubicBezTo>
                    <a:pt x="438" y="9"/>
                    <a:pt x="434" y="5"/>
                    <a:pt x="434" y="0"/>
                  </a:cubicBezTo>
                  <a:cubicBezTo>
                    <a:pt x="266" y="5"/>
                    <a:pt x="114" y="72"/>
                    <a:pt x="0" y="178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1" y="203"/>
                    <a:pt x="2" y="200"/>
                    <a:pt x="2" y="197"/>
                  </a:cubicBezTo>
                  <a:cubicBezTo>
                    <a:pt x="2" y="196"/>
                    <a:pt x="2" y="194"/>
                    <a:pt x="1" y="193"/>
                  </a:cubicBezTo>
                  <a:cubicBezTo>
                    <a:pt x="3" y="193"/>
                    <a:pt x="4" y="193"/>
                    <a:pt x="6" y="193"/>
                  </a:cubicBezTo>
                  <a:cubicBezTo>
                    <a:pt x="18" y="193"/>
                    <a:pt x="28" y="183"/>
                    <a:pt x="28" y="171"/>
                  </a:cubicBezTo>
                  <a:cubicBezTo>
                    <a:pt x="28" y="170"/>
                    <a:pt x="28" y="170"/>
                    <a:pt x="28" y="169"/>
                  </a:cubicBezTo>
                  <a:cubicBezTo>
                    <a:pt x="30" y="170"/>
                    <a:pt x="32" y="170"/>
                    <a:pt x="34" y="170"/>
                  </a:cubicBezTo>
                  <a:cubicBezTo>
                    <a:pt x="46" y="170"/>
                    <a:pt x="56" y="160"/>
                    <a:pt x="56" y="148"/>
                  </a:cubicBezTo>
                  <a:cubicBezTo>
                    <a:pt x="59" y="149"/>
                    <a:pt x="62" y="150"/>
                    <a:pt x="65" y="150"/>
                  </a:cubicBezTo>
                  <a:cubicBezTo>
                    <a:pt x="77" y="150"/>
                    <a:pt x="87" y="140"/>
                    <a:pt x="87" y="127"/>
                  </a:cubicBezTo>
                  <a:cubicBezTo>
                    <a:pt x="87" y="127"/>
                    <a:pt x="87" y="126"/>
                    <a:pt x="87" y="126"/>
                  </a:cubicBezTo>
                  <a:cubicBezTo>
                    <a:pt x="89" y="126"/>
                    <a:pt x="92" y="127"/>
                    <a:pt x="94" y="127"/>
                  </a:cubicBezTo>
                  <a:cubicBezTo>
                    <a:pt x="106" y="127"/>
                    <a:pt x="116" y="118"/>
                    <a:pt x="117" y="106"/>
                  </a:cubicBezTo>
                  <a:cubicBezTo>
                    <a:pt x="120" y="107"/>
                    <a:pt x="123" y="108"/>
                    <a:pt x="126" y="108"/>
                  </a:cubicBezTo>
                  <a:cubicBezTo>
                    <a:pt x="137" y="108"/>
                    <a:pt x="147" y="99"/>
                    <a:pt x="148" y="88"/>
                  </a:cubicBezTo>
                  <a:cubicBezTo>
                    <a:pt x="151" y="89"/>
                    <a:pt x="155" y="90"/>
                    <a:pt x="158" y="90"/>
                  </a:cubicBezTo>
                  <a:cubicBezTo>
                    <a:pt x="169" y="90"/>
                    <a:pt x="179" y="82"/>
                    <a:pt x="180" y="71"/>
                  </a:cubicBezTo>
                  <a:cubicBezTo>
                    <a:pt x="184" y="73"/>
                    <a:pt x="188" y="74"/>
                    <a:pt x="192" y="74"/>
                  </a:cubicBezTo>
                  <a:cubicBezTo>
                    <a:pt x="203" y="74"/>
                    <a:pt x="212" y="67"/>
                    <a:pt x="214" y="57"/>
                  </a:cubicBezTo>
                  <a:cubicBezTo>
                    <a:pt x="217" y="59"/>
                    <a:pt x="222" y="61"/>
                    <a:pt x="226" y="61"/>
                  </a:cubicBezTo>
                  <a:cubicBezTo>
                    <a:pt x="236" y="61"/>
                    <a:pt x="245" y="54"/>
                    <a:pt x="248" y="45"/>
                  </a:cubicBezTo>
                  <a:cubicBezTo>
                    <a:pt x="252" y="48"/>
                    <a:pt x="257" y="49"/>
                    <a:pt x="262" y="49"/>
                  </a:cubicBezTo>
                  <a:cubicBezTo>
                    <a:pt x="271" y="49"/>
                    <a:pt x="280" y="43"/>
                    <a:pt x="283" y="35"/>
                  </a:cubicBezTo>
                  <a:cubicBezTo>
                    <a:pt x="287" y="38"/>
                    <a:pt x="292" y="40"/>
                    <a:pt x="297" y="40"/>
                  </a:cubicBezTo>
                  <a:cubicBezTo>
                    <a:pt x="307" y="40"/>
                    <a:pt x="315" y="34"/>
                    <a:pt x="318" y="26"/>
                  </a:cubicBezTo>
                  <a:cubicBezTo>
                    <a:pt x="322" y="30"/>
                    <a:pt x="328" y="32"/>
                    <a:pt x="334" y="32"/>
                  </a:cubicBezTo>
                  <a:cubicBezTo>
                    <a:pt x="342" y="32"/>
                    <a:pt x="350" y="27"/>
                    <a:pt x="354" y="19"/>
                  </a:cubicBezTo>
                  <a:cubicBezTo>
                    <a:pt x="358" y="24"/>
                    <a:pt x="364" y="26"/>
                    <a:pt x="370" y="26"/>
                  </a:cubicBezTo>
                  <a:cubicBezTo>
                    <a:pt x="379" y="26"/>
                    <a:pt x="386" y="21"/>
                    <a:pt x="390" y="14"/>
                  </a:cubicBezTo>
                  <a:cubicBezTo>
                    <a:pt x="394" y="19"/>
                    <a:pt x="400" y="23"/>
                    <a:pt x="407" y="23"/>
                  </a:cubicBezTo>
                  <a:cubicBezTo>
                    <a:pt x="415" y="23"/>
                    <a:pt x="422" y="18"/>
                    <a:pt x="426" y="12"/>
                  </a:cubicBezTo>
                  <a:cubicBezTo>
                    <a:pt x="430" y="18"/>
                    <a:pt x="437" y="21"/>
                    <a:pt x="444" y="21"/>
                  </a:cubicBezTo>
                  <a:cubicBezTo>
                    <a:pt x="448" y="21"/>
                    <a:pt x="452" y="20"/>
                    <a:pt x="456" y="18"/>
                  </a:cubicBezTo>
                  <a:cubicBezTo>
                    <a:pt x="456" y="5"/>
                    <a:pt x="456" y="5"/>
                    <a:pt x="456" y="5"/>
                  </a:cubicBezTo>
                  <a:cubicBezTo>
                    <a:pt x="454" y="5"/>
                    <a:pt x="453" y="5"/>
                    <a:pt x="451" y="6"/>
                  </a:cubicBezTo>
                  <a:close/>
                </a:path>
              </a:pathLst>
            </a:custGeom>
            <a:solidFill>
              <a:srgbClr val="BAC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8" name="Freeform 606"/>
            <p:cNvSpPr>
              <a:spLocks/>
            </p:cNvSpPr>
            <p:nvPr/>
          </p:nvSpPr>
          <p:spPr bwMode="auto">
            <a:xfrm>
              <a:off x="3605" y="2653"/>
              <a:ext cx="778" cy="440"/>
            </a:xfrm>
            <a:custGeom>
              <a:avLst/>
              <a:gdLst>
                <a:gd name="T0" fmla="*/ 448 w 456"/>
                <a:gd name="T1" fmla="*/ 10 h 242"/>
                <a:gd name="T2" fmla="*/ 438 w 456"/>
                <a:gd name="T3" fmla="*/ 0 h 242"/>
                <a:gd name="T4" fmla="*/ 0 w 456"/>
                <a:gd name="T5" fmla="*/ 208 h 242"/>
                <a:gd name="T6" fmla="*/ 0 w 456"/>
                <a:gd name="T7" fmla="*/ 242 h 242"/>
                <a:gd name="T8" fmla="*/ 3 w 456"/>
                <a:gd name="T9" fmla="*/ 231 h 242"/>
                <a:gd name="T10" fmla="*/ 2 w 456"/>
                <a:gd name="T11" fmla="*/ 227 h 242"/>
                <a:gd name="T12" fmla="*/ 24 w 456"/>
                <a:gd name="T13" fmla="*/ 205 h 242"/>
                <a:gd name="T14" fmla="*/ 24 w 456"/>
                <a:gd name="T15" fmla="*/ 202 h 242"/>
                <a:gd name="T16" fmla="*/ 26 w 456"/>
                <a:gd name="T17" fmla="*/ 202 h 242"/>
                <a:gd name="T18" fmla="*/ 47 w 456"/>
                <a:gd name="T19" fmla="*/ 180 h 242"/>
                <a:gd name="T20" fmla="*/ 47 w 456"/>
                <a:gd name="T21" fmla="*/ 178 h 242"/>
                <a:gd name="T22" fmla="*/ 50 w 456"/>
                <a:gd name="T23" fmla="*/ 178 h 242"/>
                <a:gd name="T24" fmla="*/ 71 w 456"/>
                <a:gd name="T25" fmla="*/ 157 h 242"/>
                <a:gd name="T26" fmla="*/ 75 w 456"/>
                <a:gd name="T27" fmla="*/ 157 h 242"/>
                <a:gd name="T28" fmla="*/ 97 w 456"/>
                <a:gd name="T29" fmla="*/ 138 h 242"/>
                <a:gd name="T30" fmla="*/ 103 w 456"/>
                <a:gd name="T31" fmla="*/ 139 h 242"/>
                <a:gd name="T32" fmla="*/ 125 w 456"/>
                <a:gd name="T33" fmla="*/ 117 h 242"/>
                <a:gd name="T34" fmla="*/ 130 w 456"/>
                <a:gd name="T35" fmla="*/ 118 h 242"/>
                <a:gd name="T36" fmla="*/ 152 w 456"/>
                <a:gd name="T37" fmla="*/ 99 h 242"/>
                <a:gd name="T38" fmla="*/ 159 w 456"/>
                <a:gd name="T39" fmla="*/ 101 h 242"/>
                <a:gd name="T40" fmla="*/ 180 w 456"/>
                <a:gd name="T41" fmla="*/ 83 h 242"/>
                <a:gd name="T42" fmla="*/ 188 w 456"/>
                <a:gd name="T43" fmla="*/ 85 h 242"/>
                <a:gd name="T44" fmla="*/ 209 w 456"/>
                <a:gd name="T45" fmla="*/ 68 h 242"/>
                <a:gd name="T46" fmla="*/ 219 w 456"/>
                <a:gd name="T47" fmla="*/ 70 h 242"/>
                <a:gd name="T48" fmla="*/ 240 w 456"/>
                <a:gd name="T49" fmla="*/ 55 h 242"/>
                <a:gd name="T50" fmla="*/ 250 w 456"/>
                <a:gd name="T51" fmla="*/ 58 h 242"/>
                <a:gd name="T52" fmla="*/ 270 w 456"/>
                <a:gd name="T53" fmla="*/ 44 h 242"/>
                <a:gd name="T54" fmla="*/ 283 w 456"/>
                <a:gd name="T55" fmla="*/ 47 h 242"/>
                <a:gd name="T56" fmla="*/ 302 w 456"/>
                <a:gd name="T57" fmla="*/ 35 h 242"/>
                <a:gd name="T58" fmla="*/ 315 w 456"/>
                <a:gd name="T59" fmla="*/ 39 h 242"/>
                <a:gd name="T60" fmla="*/ 334 w 456"/>
                <a:gd name="T61" fmla="*/ 27 h 242"/>
                <a:gd name="T62" fmla="*/ 348 w 456"/>
                <a:gd name="T63" fmla="*/ 31 h 242"/>
                <a:gd name="T64" fmla="*/ 366 w 456"/>
                <a:gd name="T65" fmla="*/ 21 h 242"/>
                <a:gd name="T66" fmla="*/ 381 w 456"/>
                <a:gd name="T67" fmla="*/ 26 h 242"/>
                <a:gd name="T68" fmla="*/ 399 w 456"/>
                <a:gd name="T69" fmla="*/ 16 h 242"/>
                <a:gd name="T70" fmla="*/ 415 w 456"/>
                <a:gd name="T71" fmla="*/ 23 h 242"/>
                <a:gd name="T72" fmla="*/ 432 w 456"/>
                <a:gd name="T73" fmla="*/ 15 h 242"/>
                <a:gd name="T74" fmla="*/ 448 w 456"/>
                <a:gd name="T75" fmla="*/ 21 h 242"/>
                <a:gd name="T76" fmla="*/ 456 w 456"/>
                <a:gd name="T77" fmla="*/ 19 h 242"/>
                <a:gd name="T78" fmla="*/ 456 w 456"/>
                <a:gd name="T79" fmla="*/ 8 h 242"/>
                <a:gd name="T80" fmla="*/ 453 w 456"/>
                <a:gd name="T81" fmla="*/ 9 h 242"/>
                <a:gd name="T82" fmla="*/ 448 w 456"/>
                <a:gd name="T83" fmla="*/ 1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6" h="242">
                  <a:moveTo>
                    <a:pt x="448" y="10"/>
                  </a:moveTo>
                  <a:cubicBezTo>
                    <a:pt x="443" y="10"/>
                    <a:pt x="439" y="6"/>
                    <a:pt x="438" y="0"/>
                  </a:cubicBezTo>
                  <a:cubicBezTo>
                    <a:pt x="264" y="5"/>
                    <a:pt x="107" y="85"/>
                    <a:pt x="0" y="208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2" y="238"/>
                    <a:pt x="3" y="235"/>
                    <a:pt x="3" y="231"/>
                  </a:cubicBezTo>
                  <a:cubicBezTo>
                    <a:pt x="3" y="230"/>
                    <a:pt x="3" y="228"/>
                    <a:pt x="2" y="227"/>
                  </a:cubicBezTo>
                  <a:cubicBezTo>
                    <a:pt x="14" y="227"/>
                    <a:pt x="24" y="217"/>
                    <a:pt x="24" y="205"/>
                  </a:cubicBezTo>
                  <a:cubicBezTo>
                    <a:pt x="24" y="204"/>
                    <a:pt x="24" y="203"/>
                    <a:pt x="24" y="202"/>
                  </a:cubicBezTo>
                  <a:cubicBezTo>
                    <a:pt x="24" y="202"/>
                    <a:pt x="25" y="202"/>
                    <a:pt x="26" y="202"/>
                  </a:cubicBezTo>
                  <a:cubicBezTo>
                    <a:pt x="38" y="202"/>
                    <a:pt x="47" y="192"/>
                    <a:pt x="47" y="180"/>
                  </a:cubicBezTo>
                  <a:cubicBezTo>
                    <a:pt x="47" y="180"/>
                    <a:pt x="47" y="179"/>
                    <a:pt x="47" y="178"/>
                  </a:cubicBezTo>
                  <a:cubicBezTo>
                    <a:pt x="48" y="178"/>
                    <a:pt x="49" y="178"/>
                    <a:pt x="50" y="178"/>
                  </a:cubicBezTo>
                  <a:cubicBezTo>
                    <a:pt x="62" y="178"/>
                    <a:pt x="71" y="169"/>
                    <a:pt x="71" y="157"/>
                  </a:cubicBezTo>
                  <a:cubicBezTo>
                    <a:pt x="73" y="157"/>
                    <a:pt x="74" y="157"/>
                    <a:pt x="75" y="157"/>
                  </a:cubicBezTo>
                  <a:cubicBezTo>
                    <a:pt x="86" y="157"/>
                    <a:pt x="96" y="149"/>
                    <a:pt x="97" y="138"/>
                  </a:cubicBezTo>
                  <a:cubicBezTo>
                    <a:pt x="99" y="138"/>
                    <a:pt x="101" y="139"/>
                    <a:pt x="103" y="139"/>
                  </a:cubicBezTo>
                  <a:cubicBezTo>
                    <a:pt x="115" y="139"/>
                    <a:pt x="125" y="129"/>
                    <a:pt x="125" y="117"/>
                  </a:cubicBezTo>
                  <a:cubicBezTo>
                    <a:pt x="127" y="118"/>
                    <a:pt x="128" y="118"/>
                    <a:pt x="130" y="118"/>
                  </a:cubicBezTo>
                  <a:cubicBezTo>
                    <a:pt x="141" y="118"/>
                    <a:pt x="150" y="110"/>
                    <a:pt x="152" y="99"/>
                  </a:cubicBezTo>
                  <a:cubicBezTo>
                    <a:pt x="154" y="100"/>
                    <a:pt x="156" y="101"/>
                    <a:pt x="159" y="101"/>
                  </a:cubicBezTo>
                  <a:cubicBezTo>
                    <a:pt x="169" y="101"/>
                    <a:pt x="178" y="93"/>
                    <a:pt x="180" y="83"/>
                  </a:cubicBezTo>
                  <a:cubicBezTo>
                    <a:pt x="183" y="84"/>
                    <a:pt x="185" y="85"/>
                    <a:pt x="188" y="85"/>
                  </a:cubicBezTo>
                  <a:cubicBezTo>
                    <a:pt x="198" y="85"/>
                    <a:pt x="207" y="77"/>
                    <a:pt x="209" y="68"/>
                  </a:cubicBezTo>
                  <a:cubicBezTo>
                    <a:pt x="212" y="69"/>
                    <a:pt x="216" y="70"/>
                    <a:pt x="219" y="70"/>
                  </a:cubicBezTo>
                  <a:cubicBezTo>
                    <a:pt x="229" y="70"/>
                    <a:pt x="237" y="64"/>
                    <a:pt x="240" y="55"/>
                  </a:cubicBezTo>
                  <a:cubicBezTo>
                    <a:pt x="243" y="57"/>
                    <a:pt x="246" y="58"/>
                    <a:pt x="250" y="58"/>
                  </a:cubicBezTo>
                  <a:cubicBezTo>
                    <a:pt x="259" y="58"/>
                    <a:pt x="267" y="52"/>
                    <a:pt x="270" y="44"/>
                  </a:cubicBezTo>
                  <a:cubicBezTo>
                    <a:pt x="274" y="46"/>
                    <a:pt x="278" y="47"/>
                    <a:pt x="283" y="47"/>
                  </a:cubicBezTo>
                  <a:cubicBezTo>
                    <a:pt x="291" y="47"/>
                    <a:pt x="299" y="42"/>
                    <a:pt x="302" y="35"/>
                  </a:cubicBezTo>
                  <a:cubicBezTo>
                    <a:pt x="306" y="37"/>
                    <a:pt x="310" y="39"/>
                    <a:pt x="315" y="39"/>
                  </a:cubicBezTo>
                  <a:cubicBezTo>
                    <a:pt x="323" y="39"/>
                    <a:pt x="331" y="34"/>
                    <a:pt x="334" y="27"/>
                  </a:cubicBezTo>
                  <a:cubicBezTo>
                    <a:pt x="338" y="30"/>
                    <a:pt x="343" y="31"/>
                    <a:pt x="348" y="31"/>
                  </a:cubicBezTo>
                  <a:cubicBezTo>
                    <a:pt x="356" y="31"/>
                    <a:pt x="363" y="27"/>
                    <a:pt x="366" y="21"/>
                  </a:cubicBezTo>
                  <a:cubicBezTo>
                    <a:pt x="370" y="24"/>
                    <a:pt x="375" y="26"/>
                    <a:pt x="381" y="26"/>
                  </a:cubicBezTo>
                  <a:cubicBezTo>
                    <a:pt x="388" y="26"/>
                    <a:pt x="395" y="22"/>
                    <a:pt x="399" y="16"/>
                  </a:cubicBezTo>
                  <a:cubicBezTo>
                    <a:pt x="403" y="20"/>
                    <a:pt x="409" y="23"/>
                    <a:pt x="415" y="23"/>
                  </a:cubicBezTo>
                  <a:cubicBezTo>
                    <a:pt x="422" y="23"/>
                    <a:pt x="428" y="20"/>
                    <a:pt x="432" y="15"/>
                  </a:cubicBezTo>
                  <a:cubicBezTo>
                    <a:pt x="436" y="19"/>
                    <a:pt x="442" y="21"/>
                    <a:pt x="448" y="21"/>
                  </a:cubicBezTo>
                  <a:cubicBezTo>
                    <a:pt x="451" y="21"/>
                    <a:pt x="454" y="20"/>
                    <a:pt x="456" y="19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55" y="8"/>
                    <a:pt x="454" y="8"/>
                    <a:pt x="453" y="9"/>
                  </a:cubicBezTo>
                  <a:cubicBezTo>
                    <a:pt x="451" y="9"/>
                    <a:pt x="450" y="10"/>
                    <a:pt x="448" y="10"/>
                  </a:cubicBezTo>
                  <a:close/>
                </a:path>
              </a:pathLst>
            </a:custGeom>
            <a:solidFill>
              <a:srgbClr val="DEC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9" name="Line 607"/>
            <p:cNvSpPr>
              <a:spLocks noChangeShapeType="1"/>
            </p:cNvSpPr>
            <p:nvPr/>
          </p:nvSpPr>
          <p:spPr bwMode="auto">
            <a:xfrm>
              <a:off x="4380" y="2554"/>
              <a:ext cx="1" cy="80"/>
            </a:xfrm>
            <a:prstGeom prst="line">
              <a:avLst/>
            </a:prstGeom>
            <a:noFill/>
            <a:ln w="4763">
              <a:solidFill>
                <a:srgbClr val="58585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0" name="Freeform 608"/>
            <p:cNvSpPr>
              <a:spLocks/>
            </p:cNvSpPr>
            <p:nvPr/>
          </p:nvSpPr>
          <p:spPr bwMode="auto">
            <a:xfrm>
              <a:off x="4412" y="2551"/>
              <a:ext cx="33" cy="87"/>
            </a:xfrm>
            <a:custGeom>
              <a:avLst/>
              <a:gdLst>
                <a:gd name="T0" fmla="*/ 28 w 33"/>
                <a:gd name="T1" fmla="*/ 87 h 87"/>
                <a:gd name="T2" fmla="*/ 0 w 33"/>
                <a:gd name="T3" fmla="*/ 85 h 87"/>
                <a:gd name="T4" fmla="*/ 6 w 33"/>
                <a:gd name="T5" fmla="*/ 0 h 87"/>
                <a:gd name="T6" fmla="*/ 33 w 33"/>
                <a:gd name="T7" fmla="*/ 1 h 87"/>
                <a:gd name="T8" fmla="*/ 28 w 33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87">
                  <a:moveTo>
                    <a:pt x="28" y="87"/>
                  </a:moveTo>
                  <a:lnTo>
                    <a:pt x="0" y="85"/>
                  </a:lnTo>
                  <a:lnTo>
                    <a:pt x="6" y="0"/>
                  </a:lnTo>
                  <a:lnTo>
                    <a:pt x="33" y="1"/>
                  </a:lnTo>
                  <a:lnTo>
                    <a:pt x="28" y="87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1" name="Freeform 609"/>
            <p:cNvSpPr>
              <a:spLocks/>
            </p:cNvSpPr>
            <p:nvPr/>
          </p:nvSpPr>
          <p:spPr bwMode="auto">
            <a:xfrm>
              <a:off x="4472" y="2562"/>
              <a:ext cx="36" cy="83"/>
            </a:xfrm>
            <a:custGeom>
              <a:avLst/>
              <a:gdLst>
                <a:gd name="T0" fmla="*/ 27 w 36"/>
                <a:gd name="T1" fmla="*/ 83 h 83"/>
                <a:gd name="T2" fmla="*/ 0 w 36"/>
                <a:gd name="T3" fmla="*/ 80 h 83"/>
                <a:gd name="T4" fmla="*/ 9 w 36"/>
                <a:gd name="T5" fmla="*/ 0 h 83"/>
                <a:gd name="T6" fmla="*/ 36 w 36"/>
                <a:gd name="T7" fmla="*/ 3 h 83"/>
                <a:gd name="T8" fmla="*/ 27 w 36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83">
                  <a:moveTo>
                    <a:pt x="27" y="83"/>
                  </a:moveTo>
                  <a:lnTo>
                    <a:pt x="0" y="80"/>
                  </a:lnTo>
                  <a:lnTo>
                    <a:pt x="9" y="0"/>
                  </a:lnTo>
                  <a:lnTo>
                    <a:pt x="36" y="3"/>
                  </a:lnTo>
                  <a:lnTo>
                    <a:pt x="27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2" name="Freeform 610"/>
            <p:cNvSpPr>
              <a:spLocks/>
            </p:cNvSpPr>
            <p:nvPr/>
          </p:nvSpPr>
          <p:spPr bwMode="auto">
            <a:xfrm>
              <a:off x="4532" y="2571"/>
              <a:ext cx="43" cy="83"/>
            </a:xfrm>
            <a:custGeom>
              <a:avLst/>
              <a:gdLst>
                <a:gd name="T0" fmla="*/ 27 w 43"/>
                <a:gd name="T1" fmla="*/ 83 h 83"/>
                <a:gd name="T2" fmla="*/ 0 w 43"/>
                <a:gd name="T3" fmla="*/ 78 h 83"/>
                <a:gd name="T4" fmla="*/ 15 w 43"/>
                <a:gd name="T5" fmla="*/ 0 h 83"/>
                <a:gd name="T6" fmla="*/ 43 w 43"/>
                <a:gd name="T7" fmla="*/ 5 h 83"/>
                <a:gd name="T8" fmla="*/ 27 w 4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27" y="83"/>
                  </a:moveTo>
                  <a:lnTo>
                    <a:pt x="0" y="78"/>
                  </a:lnTo>
                  <a:lnTo>
                    <a:pt x="15" y="0"/>
                  </a:lnTo>
                  <a:lnTo>
                    <a:pt x="43" y="5"/>
                  </a:lnTo>
                  <a:lnTo>
                    <a:pt x="27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3" name="Freeform 611"/>
            <p:cNvSpPr>
              <a:spLocks/>
            </p:cNvSpPr>
            <p:nvPr/>
          </p:nvSpPr>
          <p:spPr bwMode="auto">
            <a:xfrm>
              <a:off x="4587" y="2585"/>
              <a:ext cx="46" cy="86"/>
            </a:xfrm>
            <a:custGeom>
              <a:avLst/>
              <a:gdLst>
                <a:gd name="T0" fmla="*/ 27 w 46"/>
                <a:gd name="T1" fmla="*/ 86 h 86"/>
                <a:gd name="T2" fmla="*/ 0 w 46"/>
                <a:gd name="T3" fmla="*/ 79 h 86"/>
                <a:gd name="T4" fmla="*/ 20 w 46"/>
                <a:gd name="T5" fmla="*/ 0 h 86"/>
                <a:gd name="T6" fmla="*/ 46 w 46"/>
                <a:gd name="T7" fmla="*/ 8 h 86"/>
                <a:gd name="T8" fmla="*/ 27 w 4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6">
                  <a:moveTo>
                    <a:pt x="27" y="86"/>
                  </a:moveTo>
                  <a:lnTo>
                    <a:pt x="0" y="79"/>
                  </a:lnTo>
                  <a:lnTo>
                    <a:pt x="20" y="0"/>
                  </a:lnTo>
                  <a:lnTo>
                    <a:pt x="46" y="8"/>
                  </a:lnTo>
                  <a:lnTo>
                    <a:pt x="27" y="86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4" name="Freeform 612"/>
            <p:cNvSpPr>
              <a:spLocks/>
            </p:cNvSpPr>
            <p:nvPr/>
          </p:nvSpPr>
          <p:spPr bwMode="auto">
            <a:xfrm>
              <a:off x="4645" y="2600"/>
              <a:ext cx="47" cy="85"/>
            </a:xfrm>
            <a:custGeom>
              <a:avLst/>
              <a:gdLst>
                <a:gd name="T0" fmla="*/ 25 w 47"/>
                <a:gd name="T1" fmla="*/ 85 h 85"/>
                <a:gd name="T2" fmla="*/ 0 w 47"/>
                <a:gd name="T3" fmla="*/ 76 h 85"/>
                <a:gd name="T4" fmla="*/ 22 w 47"/>
                <a:gd name="T5" fmla="*/ 0 h 85"/>
                <a:gd name="T6" fmla="*/ 47 w 47"/>
                <a:gd name="T7" fmla="*/ 7 h 85"/>
                <a:gd name="T8" fmla="*/ 25 w 47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5">
                  <a:moveTo>
                    <a:pt x="25" y="85"/>
                  </a:moveTo>
                  <a:lnTo>
                    <a:pt x="0" y="76"/>
                  </a:lnTo>
                  <a:lnTo>
                    <a:pt x="22" y="0"/>
                  </a:lnTo>
                  <a:lnTo>
                    <a:pt x="47" y="7"/>
                  </a:lnTo>
                  <a:lnTo>
                    <a:pt x="25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5" name="Freeform 613"/>
            <p:cNvSpPr>
              <a:spLocks/>
            </p:cNvSpPr>
            <p:nvPr/>
          </p:nvSpPr>
          <p:spPr bwMode="auto">
            <a:xfrm>
              <a:off x="4701" y="2624"/>
              <a:ext cx="53" cy="85"/>
            </a:xfrm>
            <a:custGeom>
              <a:avLst/>
              <a:gdLst>
                <a:gd name="T0" fmla="*/ 25 w 53"/>
                <a:gd name="T1" fmla="*/ 85 h 85"/>
                <a:gd name="T2" fmla="*/ 0 w 53"/>
                <a:gd name="T3" fmla="*/ 74 h 85"/>
                <a:gd name="T4" fmla="*/ 27 w 53"/>
                <a:gd name="T5" fmla="*/ 0 h 85"/>
                <a:gd name="T6" fmla="*/ 53 w 53"/>
                <a:gd name="T7" fmla="*/ 10 h 85"/>
                <a:gd name="T8" fmla="*/ 25 w 53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5">
                  <a:moveTo>
                    <a:pt x="25" y="85"/>
                  </a:moveTo>
                  <a:lnTo>
                    <a:pt x="0" y="74"/>
                  </a:lnTo>
                  <a:lnTo>
                    <a:pt x="27" y="0"/>
                  </a:lnTo>
                  <a:lnTo>
                    <a:pt x="53" y="10"/>
                  </a:lnTo>
                  <a:lnTo>
                    <a:pt x="25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6" name="Freeform 614"/>
            <p:cNvSpPr>
              <a:spLocks/>
            </p:cNvSpPr>
            <p:nvPr/>
          </p:nvSpPr>
          <p:spPr bwMode="auto">
            <a:xfrm>
              <a:off x="4759" y="2647"/>
              <a:ext cx="53" cy="84"/>
            </a:xfrm>
            <a:custGeom>
              <a:avLst/>
              <a:gdLst>
                <a:gd name="T0" fmla="*/ 24 w 53"/>
                <a:gd name="T1" fmla="*/ 84 h 84"/>
                <a:gd name="T2" fmla="*/ 0 w 53"/>
                <a:gd name="T3" fmla="*/ 73 h 84"/>
                <a:gd name="T4" fmla="*/ 29 w 53"/>
                <a:gd name="T5" fmla="*/ 0 h 84"/>
                <a:gd name="T6" fmla="*/ 53 w 53"/>
                <a:gd name="T7" fmla="*/ 11 h 84"/>
                <a:gd name="T8" fmla="*/ 24 w 53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4">
                  <a:moveTo>
                    <a:pt x="24" y="84"/>
                  </a:moveTo>
                  <a:lnTo>
                    <a:pt x="0" y="73"/>
                  </a:lnTo>
                  <a:lnTo>
                    <a:pt x="29" y="0"/>
                  </a:lnTo>
                  <a:lnTo>
                    <a:pt x="53" y="11"/>
                  </a:lnTo>
                  <a:lnTo>
                    <a:pt x="24" y="84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7" name="Freeform 615"/>
            <p:cNvSpPr>
              <a:spLocks/>
            </p:cNvSpPr>
            <p:nvPr/>
          </p:nvSpPr>
          <p:spPr bwMode="auto">
            <a:xfrm>
              <a:off x="4814" y="2673"/>
              <a:ext cx="56" cy="85"/>
            </a:xfrm>
            <a:custGeom>
              <a:avLst/>
              <a:gdLst>
                <a:gd name="T0" fmla="*/ 23 w 56"/>
                <a:gd name="T1" fmla="*/ 85 h 85"/>
                <a:gd name="T2" fmla="*/ 0 w 56"/>
                <a:gd name="T3" fmla="*/ 73 h 85"/>
                <a:gd name="T4" fmla="*/ 30 w 56"/>
                <a:gd name="T5" fmla="*/ 0 h 85"/>
                <a:gd name="T6" fmla="*/ 56 w 56"/>
                <a:gd name="T7" fmla="*/ 12 h 85"/>
                <a:gd name="T8" fmla="*/ 23 w 56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23" y="85"/>
                  </a:moveTo>
                  <a:lnTo>
                    <a:pt x="0" y="73"/>
                  </a:lnTo>
                  <a:lnTo>
                    <a:pt x="30" y="0"/>
                  </a:lnTo>
                  <a:lnTo>
                    <a:pt x="56" y="12"/>
                  </a:lnTo>
                  <a:lnTo>
                    <a:pt x="23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8" name="Freeform 616"/>
            <p:cNvSpPr>
              <a:spLocks/>
            </p:cNvSpPr>
            <p:nvPr/>
          </p:nvSpPr>
          <p:spPr bwMode="auto">
            <a:xfrm>
              <a:off x="4858" y="2704"/>
              <a:ext cx="63" cy="83"/>
            </a:xfrm>
            <a:custGeom>
              <a:avLst/>
              <a:gdLst>
                <a:gd name="T0" fmla="*/ 24 w 63"/>
                <a:gd name="T1" fmla="*/ 83 h 83"/>
                <a:gd name="T2" fmla="*/ 0 w 63"/>
                <a:gd name="T3" fmla="*/ 67 h 83"/>
                <a:gd name="T4" fmla="*/ 39 w 63"/>
                <a:gd name="T5" fmla="*/ 0 h 83"/>
                <a:gd name="T6" fmla="*/ 63 w 63"/>
                <a:gd name="T7" fmla="*/ 14 h 83"/>
                <a:gd name="T8" fmla="*/ 24 w 6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83">
                  <a:moveTo>
                    <a:pt x="24" y="83"/>
                  </a:moveTo>
                  <a:lnTo>
                    <a:pt x="0" y="67"/>
                  </a:lnTo>
                  <a:lnTo>
                    <a:pt x="39" y="0"/>
                  </a:lnTo>
                  <a:lnTo>
                    <a:pt x="63" y="14"/>
                  </a:lnTo>
                  <a:lnTo>
                    <a:pt x="24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9" name="Freeform 617"/>
            <p:cNvSpPr>
              <a:spLocks/>
            </p:cNvSpPr>
            <p:nvPr/>
          </p:nvSpPr>
          <p:spPr bwMode="auto">
            <a:xfrm>
              <a:off x="4909" y="2738"/>
              <a:ext cx="65" cy="82"/>
            </a:xfrm>
            <a:custGeom>
              <a:avLst/>
              <a:gdLst>
                <a:gd name="T0" fmla="*/ 22 w 65"/>
                <a:gd name="T1" fmla="*/ 82 h 82"/>
                <a:gd name="T2" fmla="*/ 0 w 65"/>
                <a:gd name="T3" fmla="*/ 66 h 82"/>
                <a:gd name="T4" fmla="*/ 43 w 65"/>
                <a:gd name="T5" fmla="*/ 0 h 82"/>
                <a:gd name="T6" fmla="*/ 65 w 65"/>
                <a:gd name="T7" fmla="*/ 17 h 82"/>
                <a:gd name="T8" fmla="*/ 22 w 65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2">
                  <a:moveTo>
                    <a:pt x="22" y="82"/>
                  </a:moveTo>
                  <a:lnTo>
                    <a:pt x="0" y="66"/>
                  </a:lnTo>
                  <a:lnTo>
                    <a:pt x="43" y="0"/>
                  </a:lnTo>
                  <a:lnTo>
                    <a:pt x="65" y="17"/>
                  </a:lnTo>
                  <a:lnTo>
                    <a:pt x="22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0" name="Freeform 618"/>
            <p:cNvSpPr>
              <a:spLocks/>
            </p:cNvSpPr>
            <p:nvPr/>
          </p:nvSpPr>
          <p:spPr bwMode="auto">
            <a:xfrm>
              <a:off x="4959" y="2775"/>
              <a:ext cx="66" cy="82"/>
            </a:xfrm>
            <a:custGeom>
              <a:avLst/>
              <a:gdLst>
                <a:gd name="T0" fmla="*/ 22 w 66"/>
                <a:gd name="T1" fmla="*/ 82 h 82"/>
                <a:gd name="T2" fmla="*/ 0 w 66"/>
                <a:gd name="T3" fmla="*/ 65 h 82"/>
                <a:gd name="T4" fmla="*/ 44 w 66"/>
                <a:gd name="T5" fmla="*/ 0 h 82"/>
                <a:gd name="T6" fmla="*/ 66 w 66"/>
                <a:gd name="T7" fmla="*/ 18 h 82"/>
                <a:gd name="T8" fmla="*/ 22 w 66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82">
                  <a:moveTo>
                    <a:pt x="22" y="82"/>
                  </a:moveTo>
                  <a:lnTo>
                    <a:pt x="0" y="65"/>
                  </a:lnTo>
                  <a:lnTo>
                    <a:pt x="44" y="0"/>
                  </a:lnTo>
                  <a:lnTo>
                    <a:pt x="66" y="18"/>
                  </a:lnTo>
                  <a:lnTo>
                    <a:pt x="22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1" name="Freeform 619"/>
            <p:cNvSpPr>
              <a:spLocks/>
            </p:cNvSpPr>
            <p:nvPr/>
          </p:nvSpPr>
          <p:spPr bwMode="auto">
            <a:xfrm>
              <a:off x="5005" y="2817"/>
              <a:ext cx="70" cy="80"/>
            </a:xfrm>
            <a:custGeom>
              <a:avLst/>
              <a:gdLst>
                <a:gd name="T0" fmla="*/ 20 w 70"/>
                <a:gd name="T1" fmla="*/ 80 h 80"/>
                <a:gd name="T2" fmla="*/ 0 w 70"/>
                <a:gd name="T3" fmla="*/ 60 h 80"/>
                <a:gd name="T4" fmla="*/ 49 w 70"/>
                <a:gd name="T5" fmla="*/ 0 h 80"/>
                <a:gd name="T6" fmla="*/ 70 w 70"/>
                <a:gd name="T7" fmla="*/ 20 h 80"/>
                <a:gd name="T8" fmla="*/ 20 w 70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0">
                  <a:moveTo>
                    <a:pt x="20" y="80"/>
                  </a:moveTo>
                  <a:lnTo>
                    <a:pt x="0" y="60"/>
                  </a:lnTo>
                  <a:lnTo>
                    <a:pt x="49" y="0"/>
                  </a:lnTo>
                  <a:lnTo>
                    <a:pt x="70" y="20"/>
                  </a:lnTo>
                  <a:lnTo>
                    <a:pt x="20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2" name="Freeform 620"/>
            <p:cNvSpPr>
              <a:spLocks/>
            </p:cNvSpPr>
            <p:nvPr/>
          </p:nvSpPr>
          <p:spPr bwMode="auto">
            <a:xfrm>
              <a:off x="5051" y="2855"/>
              <a:ext cx="71" cy="80"/>
            </a:xfrm>
            <a:custGeom>
              <a:avLst/>
              <a:gdLst>
                <a:gd name="T0" fmla="*/ 20 w 71"/>
                <a:gd name="T1" fmla="*/ 80 h 80"/>
                <a:gd name="T2" fmla="*/ 0 w 71"/>
                <a:gd name="T3" fmla="*/ 60 h 80"/>
                <a:gd name="T4" fmla="*/ 51 w 71"/>
                <a:gd name="T5" fmla="*/ 0 h 80"/>
                <a:gd name="T6" fmla="*/ 71 w 71"/>
                <a:gd name="T7" fmla="*/ 20 h 80"/>
                <a:gd name="T8" fmla="*/ 20 w 71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80">
                  <a:moveTo>
                    <a:pt x="20" y="80"/>
                  </a:moveTo>
                  <a:lnTo>
                    <a:pt x="0" y="60"/>
                  </a:lnTo>
                  <a:lnTo>
                    <a:pt x="51" y="0"/>
                  </a:lnTo>
                  <a:lnTo>
                    <a:pt x="71" y="20"/>
                  </a:lnTo>
                  <a:lnTo>
                    <a:pt x="20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3" name="Freeform 621"/>
            <p:cNvSpPr>
              <a:spLocks/>
            </p:cNvSpPr>
            <p:nvPr/>
          </p:nvSpPr>
          <p:spPr bwMode="auto">
            <a:xfrm>
              <a:off x="5092" y="2917"/>
              <a:ext cx="41" cy="65"/>
            </a:xfrm>
            <a:custGeom>
              <a:avLst/>
              <a:gdLst>
                <a:gd name="T0" fmla="*/ 41 w 41"/>
                <a:gd name="T1" fmla="*/ 42 h 65"/>
                <a:gd name="T2" fmla="*/ 20 w 41"/>
                <a:gd name="T3" fmla="*/ 65 h 65"/>
                <a:gd name="T4" fmla="*/ 0 w 41"/>
                <a:gd name="T5" fmla="*/ 45 h 65"/>
                <a:gd name="T6" fmla="*/ 41 w 41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65">
                  <a:moveTo>
                    <a:pt x="41" y="42"/>
                  </a:moveTo>
                  <a:lnTo>
                    <a:pt x="20" y="65"/>
                  </a:lnTo>
                  <a:lnTo>
                    <a:pt x="0" y="45"/>
                  </a:lnTo>
                  <a:lnTo>
                    <a:pt x="41" y="0"/>
                  </a:ln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4" name="Freeform 622"/>
            <p:cNvSpPr>
              <a:spLocks/>
            </p:cNvSpPr>
            <p:nvPr/>
          </p:nvSpPr>
          <p:spPr bwMode="auto">
            <a:xfrm>
              <a:off x="4356" y="2587"/>
              <a:ext cx="778" cy="368"/>
            </a:xfrm>
            <a:custGeom>
              <a:avLst/>
              <a:gdLst>
                <a:gd name="T0" fmla="*/ 456 w 456"/>
                <a:gd name="T1" fmla="*/ 191 h 202"/>
                <a:gd name="T2" fmla="*/ 0 w 456"/>
                <a:gd name="T3" fmla="*/ 0 h 202"/>
                <a:gd name="T4" fmla="*/ 0 w 456"/>
                <a:gd name="T5" fmla="*/ 8 h 202"/>
                <a:gd name="T6" fmla="*/ 456 w 456"/>
                <a:gd name="T7" fmla="*/ 202 h 202"/>
                <a:gd name="T8" fmla="*/ 456 w 456"/>
                <a:gd name="T9" fmla="*/ 19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6" h="202">
                  <a:moveTo>
                    <a:pt x="456" y="191"/>
                  </a:moveTo>
                  <a:cubicBezTo>
                    <a:pt x="340" y="73"/>
                    <a:pt x="178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9" y="8"/>
                    <a:pt x="341" y="83"/>
                    <a:pt x="456" y="202"/>
                  </a:cubicBezTo>
                  <a:lnTo>
                    <a:pt x="456" y="191"/>
                  </a:lnTo>
                  <a:close/>
                </a:path>
              </a:pathLst>
            </a:custGeom>
            <a:solidFill>
              <a:srgbClr val="E6E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5" name="Line 623"/>
            <p:cNvSpPr>
              <a:spLocks noChangeShapeType="1"/>
            </p:cNvSpPr>
            <p:nvPr/>
          </p:nvSpPr>
          <p:spPr bwMode="auto">
            <a:xfrm>
              <a:off x="4360" y="2554"/>
              <a:ext cx="1" cy="80"/>
            </a:xfrm>
            <a:prstGeom prst="line">
              <a:avLst/>
            </a:prstGeom>
            <a:noFill/>
            <a:ln w="4763">
              <a:solidFill>
                <a:srgbClr val="58585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6" name="Freeform 624"/>
            <p:cNvSpPr>
              <a:spLocks/>
            </p:cNvSpPr>
            <p:nvPr/>
          </p:nvSpPr>
          <p:spPr bwMode="auto">
            <a:xfrm>
              <a:off x="4295" y="2551"/>
              <a:ext cx="32" cy="87"/>
            </a:xfrm>
            <a:custGeom>
              <a:avLst/>
              <a:gdLst>
                <a:gd name="T0" fmla="*/ 5 w 32"/>
                <a:gd name="T1" fmla="*/ 87 h 87"/>
                <a:gd name="T2" fmla="*/ 32 w 32"/>
                <a:gd name="T3" fmla="*/ 85 h 87"/>
                <a:gd name="T4" fmla="*/ 27 w 32"/>
                <a:gd name="T5" fmla="*/ 0 h 87"/>
                <a:gd name="T6" fmla="*/ 0 w 32"/>
                <a:gd name="T7" fmla="*/ 1 h 87"/>
                <a:gd name="T8" fmla="*/ 5 w 32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87">
                  <a:moveTo>
                    <a:pt x="5" y="87"/>
                  </a:moveTo>
                  <a:lnTo>
                    <a:pt x="32" y="85"/>
                  </a:lnTo>
                  <a:lnTo>
                    <a:pt x="27" y="0"/>
                  </a:lnTo>
                  <a:lnTo>
                    <a:pt x="0" y="1"/>
                  </a:lnTo>
                  <a:lnTo>
                    <a:pt x="5" y="87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7" name="Freeform 625"/>
            <p:cNvSpPr>
              <a:spLocks/>
            </p:cNvSpPr>
            <p:nvPr/>
          </p:nvSpPr>
          <p:spPr bwMode="auto">
            <a:xfrm>
              <a:off x="4232" y="2562"/>
              <a:ext cx="35" cy="83"/>
            </a:xfrm>
            <a:custGeom>
              <a:avLst/>
              <a:gdLst>
                <a:gd name="T0" fmla="*/ 8 w 35"/>
                <a:gd name="T1" fmla="*/ 83 h 83"/>
                <a:gd name="T2" fmla="*/ 35 w 35"/>
                <a:gd name="T3" fmla="*/ 80 h 83"/>
                <a:gd name="T4" fmla="*/ 27 w 35"/>
                <a:gd name="T5" fmla="*/ 0 h 83"/>
                <a:gd name="T6" fmla="*/ 0 w 35"/>
                <a:gd name="T7" fmla="*/ 3 h 83"/>
                <a:gd name="T8" fmla="*/ 8 w 35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83">
                  <a:moveTo>
                    <a:pt x="8" y="83"/>
                  </a:moveTo>
                  <a:lnTo>
                    <a:pt x="35" y="80"/>
                  </a:lnTo>
                  <a:lnTo>
                    <a:pt x="27" y="0"/>
                  </a:lnTo>
                  <a:lnTo>
                    <a:pt x="0" y="3"/>
                  </a:lnTo>
                  <a:lnTo>
                    <a:pt x="8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8" name="Freeform 626"/>
            <p:cNvSpPr>
              <a:spLocks/>
            </p:cNvSpPr>
            <p:nvPr/>
          </p:nvSpPr>
          <p:spPr bwMode="auto">
            <a:xfrm>
              <a:off x="4165" y="2571"/>
              <a:ext cx="43" cy="83"/>
            </a:xfrm>
            <a:custGeom>
              <a:avLst/>
              <a:gdLst>
                <a:gd name="T0" fmla="*/ 15 w 43"/>
                <a:gd name="T1" fmla="*/ 83 h 83"/>
                <a:gd name="T2" fmla="*/ 43 w 43"/>
                <a:gd name="T3" fmla="*/ 78 h 83"/>
                <a:gd name="T4" fmla="*/ 27 w 43"/>
                <a:gd name="T5" fmla="*/ 0 h 83"/>
                <a:gd name="T6" fmla="*/ 0 w 43"/>
                <a:gd name="T7" fmla="*/ 5 h 83"/>
                <a:gd name="T8" fmla="*/ 15 w 4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15" y="83"/>
                  </a:moveTo>
                  <a:lnTo>
                    <a:pt x="43" y="78"/>
                  </a:lnTo>
                  <a:lnTo>
                    <a:pt x="27" y="0"/>
                  </a:lnTo>
                  <a:lnTo>
                    <a:pt x="0" y="5"/>
                  </a:lnTo>
                  <a:lnTo>
                    <a:pt x="15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9" name="Freeform 627"/>
            <p:cNvSpPr>
              <a:spLocks/>
            </p:cNvSpPr>
            <p:nvPr/>
          </p:nvSpPr>
          <p:spPr bwMode="auto">
            <a:xfrm>
              <a:off x="4107" y="2585"/>
              <a:ext cx="46" cy="86"/>
            </a:xfrm>
            <a:custGeom>
              <a:avLst/>
              <a:gdLst>
                <a:gd name="T0" fmla="*/ 19 w 46"/>
                <a:gd name="T1" fmla="*/ 86 h 86"/>
                <a:gd name="T2" fmla="*/ 46 w 46"/>
                <a:gd name="T3" fmla="*/ 79 h 86"/>
                <a:gd name="T4" fmla="*/ 26 w 46"/>
                <a:gd name="T5" fmla="*/ 0 h 86"/>
                <a:gd name="T6" fmla="*/ 0 w 46"/>
                <a:gd name="T7" fmla="*/ 8 h 86"/>
                <a:gd name="T8" fmla="*/ 19 w 4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6">
                  <a:moveTo>
                    <a:pt x="19" y="86"/>
                  </a:moveTo>
                  <a:lnTo>
                    <a:pt x="46" y="79"/>
                  </a:lnTo>
                  <a:lnTo>
                    <a:pt x="26" y="0"/>
                  </a:lnTo>
                  <a:lnTo>
                    <a:pt x="0" y="8"/>
                  </a:lnTo>
                  <a:lnTo>
                    <a:pt x="19" y="86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0" name="Freeform 628"/>
            <p:cNvSpPr>
              <a:spLocks/>
            </p:cNvSpPr>
            <p:nvPr/>
          </p:nvSpPr>
          <p:spPr bwMode="auto">
            <a:xfrm>
              <a:off x="4046" y="2600"/>
              <a:ext cx="49" cy="85"/>
            </a:xfrm>
            <a:custGeom>
              <a:avLst/>
              <a:gdLst>
                <a:gd name="T0" fmla="*/ 23 w 49"/>
                <a:gd name="T1" fmla="*/ 85 h 85"/>
                <a:gd name="T2" fmla="*/ 49 w 49"/>
                <a:gd name="T3" fmla="*/ 76 h 85"/>
                <a:gd name="T4" fmla="*/ 27 w 49"/>
                <a:gd name="T5" fmla="*/ 0 h 85"/>
                <a:gd name="T6" fmla="*/ 0 w 49"/>
                <a:gd name="T7" fmla="*/ 7 h 85"/>
                <a:gd name="T8" fmla="*/ 23 w 49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85">
                  <a:moveTo>
                    <a:pt x="23" y="85"/>
                  </a:moveTo>
                  <a:lnTo>
                    <a:pt x="49" y="76"/>
                  </a:lnTo>
                  <a:lnTo>
                    <a:pt x="27" y="0"/>
                  </a:lnTo>
                  <a:lnTo>
                    <a:pt x="0" y="7"/>
                  </a:lnTo>
                  <a:lnTo>
                    <a:pt x="23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1" name="Freeform 629"/>
            <p:cNvSpPr>
              <a:spLocks/>
            </p:cNvSpPr>
            <p:nvPr/>
          </p:nvSpPr>
          <p:spPr bwMode="auto">
            <a:xfrm>
              <a:off x="3986" y="2624"/>
              <a:ext cx="53" cy="85"/>
            </a:xfrm>
            <a:custGeom>
              <a:avLst/>
              <a:gdLst>
                <a:gd name="T0" fmla="*/ 27 w 53"/>
                <a:gd name="T1" fmla="*/ 85 h 85"/>
                <a:gd name="T2" fmla="*/ 53 w 53"/>
                <a:gd name="T3" fmla="*/ 74 h 85"/>
                <a:gd name="T4" fmla="*/ 25 w 53"/>
                <a:gd name="T5" fmla="*/ 0 h 85"/>
                <a:gd name="T6" fmla="*/ 0 w 53"/>
                <a:gd name="T7" fmla="*/ 10 h 85"/>
                <a:gd name="T8" fmla="*/ 27 w 53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5">
                  <a:moveTo>
                    <a:pt x="27" y="85"/>
                  </a:moveTo>
                  <a:lnTo>
                    <a:pt x="53" y="74"/>
                  </a:lnTo>
                  <a:lnTo>
                    <a:pt x="25" y="0"/>
                  </a:lnTo>
                  <a:lnTo>
                    <a:pt x="0" y="10"/>
                  </a:lnTo>
                  <a:lnTo>
                    <a:pt x="27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2" name="Freeform 630"/>
            <p:cNvSpPr>
              <a:spLocks/>
            </p:cNvSpPr>
            <p:nvPr/>
          </p:nvSpPr>
          <p:spPr bwMode="auto">
            <a:xfrm>
              <a:off x="3928" y="2647"/>
              <a:ext cx="53" cy="84"/>
            </a:xfrm>
            <a:custGeom>
              <a:avLst/>
              <a:gdLst>
                <a:gd name="T0" fmla="*/ 29 w 53"/>
                <a:gd name="T1" fmla="*/ 84 h 84"/>
                <a:gd name="T2" fmla="*/ 53 w 53"/>
                <a:gd name="T3" fmla="*/ 73 h 84"/>
                <a:gd name="T4" fmla="*/ 24 w 53"/>
                <a:gd name="T5" fmla="*/ 0 h 84"/>
                <a:gd name="T6" fmla="*/ 0 w 53"/>
                <a:gd name="T7" fmla="*/ 11 h 84"/>
                <a:gd name="T8" fmla="*/ 29 w 53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4">
                  <a:moveTo>
                    <a:pt x="29" y="84"/>
                  </a:moveTo>
                  <a:lnTo>
                    <a:pt x="53" y="73"/>
                  </a:lnTo>
                  <a:lnTo>
                    <a:pt x="24" y="0"/>
                  </a:lnTo>
                  <a:lnTo>
                    <a:pt x="0" y="11"/>
                  </a:lnTo>
                  <a:lnTo>
                    <a:pt x="29" y="84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3" name="Freeform 631"/>
            <p:cNvSpPr>
              <a:spLocks/>
            </p:cNvSpPr>
            <p:nvPr/>
          </p:nvSpPr>
          <p:spPr bwMode="auto">
            <a:xfrm>
              <a:off x="3870" y="2673"/>
              <a:ext cx="56" cy="85"/>
            </a:xfrm>
            <a:custGeom>
              <a:avLst/>
              <a:gdLst>
                <a:gd name="T0" fmla="*/ 32 w 56"/>
                <a:gd name="T1" fmla="*/ 85 h 85"/>
                <a:gd name="T2" fmla="*/ 56 w 56"/>
                <a:gd name="T3" fmla="*/ 73 h 85"/>
                <a:gd name="T4" fmla="*/ 25 w 56"/>
                <a:gd name="T5" fmla="*/ 0 h 85"/>
                <a:gd name="T6" fmla="*/ 0 w 56"/>
                <a:gd name="T7" fmla="*/ 12 h 85"/>
                <a:gd name="T8" fmla="*/ 32 w 56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32" y="85"/>
                  </a:moveTo>
                  <a:lnTo>
                    <a:pt x="56" y="73"/>
                  </a:lnTo>
                  <a:lnTo>
                    <a:pt x="25" y="0"/>
                  </a:lnTo>
                  <a:lnTo>
                    <a:pt x="0" y="12"/>
                  </a:lnTo>
                  <a:lnTo>
                    <a:pt x="32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4" name="Freeform 632"/>
            <p:cNvSpPr>
              <a:spLocks/>
            </p:cNvSpPr>
            <p:nvPr/>
          </p:nvSpPr>
          <p:spPr bwMode="auto">
            <a:xfrm>
              <a:off x="3819" y="2704"/>
              <a:ext cx="63" cy="83"/>
            </a:xfrm>
            <a:custGeom>
              <a:avLst/>
              <a:gdLst>
                <a:gd name="T0" fmla="*/ 39 w 63"/>
                <a:gd name="T1" fmla="*/ 83 h 83"/>
                <a:gd name="T2" fmla="*/ 63 w 63"/>
                <a:gd name="T3" fmla="*/ 67 h 83"/>
                <a:gd name="T4" fmla="*/ 23 w 63"/>
                <a:gd name="T5" fmla="*/ 0 h 83"/>
                <a:gd name="T6" fmla="*/ 0 w 63"/>
                <a:gd name="T7" fmla="*/ 14 h 83"/>
                <a:gd name="T8" fmla="*/ 39 w 6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83">
                  <a:moveTo>
                    <a:pt x="39" y="83"/>
                  </a:moveTo>
                  <a:lnTo>
                    <a:pt x="63" y="67"/>
                  </a:lnTo>
                  <a:lnTo>
                    <a:pt x="23" y="0"/>
                  </a:lnTo>
                  <a:lnTo>
                    <a:pt x="0" y="14"/>
                  </a:lnTo>
                  <a:lnTo>
                    <a:pt x="39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5" name="Freeform 633"/>
            <p:cNvSpPr>
              <a:spLocks/>
            </p:cNvSpPr>
            <p:nvPr/>
          </p:nvSpPr>
          <p:spPr bwMode="auto">
            <a:xfrm>
              <a:off x="3766" y="2738"/>
              <a:ext cx="64" cy="82"/>
            </a:xfrm>
            <a:custGeom>
              <a:avLst/>
              <a:gdLst>
                <a:gd name="T0" fmla="*/ 41 w 64"/>
                <a:gd name="T1" fmla="*/ 82 h 82"/>
                <a:gd name="T2" fmla="*/ 64 w 64"/>
                <a:gd name="T3" fmla="*/ 66 h 82"/>
                <a:gd name="T4" fmla="*/ 22 w 64"/>
                <a:gd name="T5" fmla="*/ 0 h 82"/>
                <a:gd name="T6" fmla="*/ 0 w 64"/>
                <a:gd name="T7" fmla="*/ 17 h 82"/>
                <a:gd name="T8" fmla="*/ 41 w 64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82">
                  <a:moveTo>
                    <a:pt x="41" y="82"/>
                  </a:moveTo>
                  <a:lnTo>
                    <a:pt x="64" y="66"/>
                  </a:lnTo>
                  <a:lnTo>
                    <a:pt x="22" y="0"/>
                  </a:lnTo>
                  <a:lnTo>
                    <a:pt x="0" y="17"/>
                  </a:lnTo>
                  <a:lnTo>
                    <a:pt x="41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6" name="Freeform 634"/>
            <p:cNvSpPr>
              <a:spLocks/>
            </p:cNvSpPr>
            <p:nvPr/>
          </p:nvSpPr>
          <p:spPr bwMode="auto">
            <a:xfrm>
              <a:off x="3714" y="2775"/>
              <a:ext cx="67" cy="82"/>
            </a:xfrm>
            <a:custGeom>
              <a:avLst/>
              <a:gdLst>
                <a:gd name="T0" fmla="*/ 45 w 67"/>
                <a:gd name="T1" fmla="*/ 82 h 82"/>
                <a:gd name="T2" fmla="*/ 67 w 67"/>
                <a:gd name="T3" fmla="*/ 65 h 82"/>
                <a:gd name="T4" fmla="*/ 23 w 67"/>
                <a:gd name="T5" fmla="*/ 0 h 82"/>
                <a:gd name="T6" fmla="*/ 0 w 67"/>
                <a:gd name="T7" fmla="*/ 18 h 82"/>
                <a:gd name="T8" fmla="*/ 45 w 67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2">
                  <a:moveTo>
                    <a:pt x="45" y="82"/>
                  </a:moveTo>
                  <a:lnTo>
                    <a:pt x="67" y="65"/>
                  </a:lnTo>
                  <a:lnTo>
                    <a:pt x="23" y="0"/>
                  </a:lnTo>
                  <a:lnTo>
                    <a:pt x="0" y="18"/>
                  </a:lnTo>
                  <a:lnTo>
                    <a:pt x="45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7" name="Freeform 635"/>
            <p:cNvSpPr>
              <a:spLocks/>
            </p:cNvSpPr>
            <p:nvPr/>
          </p:nvSpPr>
          <p:spPr bwMode="auto">
            <a:xfrm>
              <a:off x="3665" y="2817"/>
              <a:ext cx="70" cy="80"/>
            </a:xfrm>
            <a:custGeom>
              <a:avLst/>
              <a:gdLst>
                <a:gd name="T0" fmla="*/ 49 w 70"/>
                <a:gd name="T1" fmla="*/ 80 h 80"/>
                <a:gd name="T2" fmla="*/ 70 w 70"/>
                <a:gd name="T3" fmla="*/ 60 h 80"/>
                <a:gd name="T4" fmla="*/ 20 w 70"/>
                <a:gd name="T5" fmla="*/ 0 h 80"/>
                <a:gd name="T6" fmla="*/ 0 w 70"/>
                <a:gd name="T7" fmla="*/ 20 h 80"/>
                <a:gd name="T8" fmla="*/ 49 w 70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0">
                  <a:moveTo>
                    <a:pt x="49" y="80"/>
                  </a:moveTo>
                  <a:lnTo>
                    <a:pt x="70" y="60"/>
                  </a:lnTo>
                  <a:lnTo>
                    <a:pt x="20" y="0"/>
                  </a:lnTo>
                  <a:lnTo>
                    <a:pt x="0" y="20"/>
                  </a:lnTo>
                  <a:lnTo>
                    <a:pt x="49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8" name="Freeform 636"/>
            <p:cNvSpPr>
              <a:spLocks/>
            </p:cNvSpPr>
            <p:nvPr/>
          </p:nvSpPr>
          <p:spPr bwMode="auto">
            <a:xfrm>
              <a:off x="3617" y="2855"/>
              <a:ext cx="72" cy="80"/>
            </a:xfrm>
            <a:custGeom>
              <a:avLst/>
              <a:gdLst>
                <a:gd name="T0" fmla="*/ 51 w 72"/>
                <a:gd name="T1" fmla="*/ 80 h 80"/>
                <a:gd name="T2" fmla="*/ 72 w 72"/>
                <a:gd name="T3" fmla="*/ 60 h 80"/>
                <a:gd name="T4" fmla="*/ 21 w 72"/>
                <a:gd name="T5" fmla="*/ 0 h 80"/>
                <a:gd name="T6" fmla="*/ 0 w 72"/>
                <a:gd name="T7" fmla="*/ 20 h 80"/>
                <a:gd name="T8" fmla="*/ 51 w 72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80">
                  <a:moveTo>
                    <a:pt x="51" y="80"/>
                  </a:moveTo>
                  <a:lnTo>
                    <a:pt x="72" y="60"/>
                  </a:lnTo>
                  <a:lnTo>
                    <a:pt x="21" y="0"/>
                  </a:lnTo>
                  <a:lnTo>
                    <a:pt x="0" y="20"/>
                  </a:lnTo>
                  <a:lnTo>
                    <a:pt x="51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9" name="Freeform 637"/>
            <p:cNvSpPr>
              <a:spLocks/>
            </p:cNvSpPr>
            <p:nvPr/>
          </p:nvSpPr>
          <p:spPr bwMode="auto">
            <a:xfrm>
              <a:off x="3605" y="2587"/>
              <a:ext cx="778" cy="368"/>
            </a:xfrm>
            <a:custGeom>
              <a:avLst/>
              <a:gdLst>
                <a:gd name="T0" fmla="*/ 0 w 456"/>
                <a:gd name="T1" fmla="*/ 191 h 202"/>
                <a:gd name="T2" fmla="*/ 0 w 456"/>
                <a:gd name="T3" fmla="*/ 202 h 202"/>
                <a:gd name="T4" fmla="*/ 456 w 456"/>
                <a:gd name="T5" fmla="*/ 8 h 202"/>
                <a:gd name="T6" fmla="*/ 456 w 456"/>
                <a:gd name="T7" fmla="*/ 0 h 202"/>
                <a:gd name="T8" fmla="*/ 0 w 456"/>
                <a:gd name="T9" fmla="*/ 19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6" h="202">
                  <a:moveTo>
                    <a:pt x="0" y="191"/>
                  </a:moveTo>
                  <a:cubicBezTo>
                    <a:pt x="0" y="202"/>
                    <a:pt x="0" y="202"/>
                    <a:pt x="0" y="202"/>
                  </a:cubicBezTo>
                  <a:cubicBezTo>
                    <a:pt x="115" y="83"/>
                    <a:pt x="277" y="8"/>
                    <a:pt x="456" y="8"/>
                  </a:cubicBezTo>
                  <a:cubicBezTo>
                    <a:pt x="456" y="0"/>
                    <a:pt x="456" y="0"/>
                    <a:pt x="456" y="0"/>
                  </a:cubicBezTo>
                  <a:cubicBezTo>
                    <a:pt x="278" y="0"/>
                    <a:pt x="116" y="73"/>
                    <a:pt x="0" y="191"/>
                  </a:cubicBezTo>
                  <a:close/>
                </a:path>
              </a:pathLst>
            </a:custGeom>
            <a:solidFill>
              <a:srgbClr val="E6E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0" name="Oval 638"/>
            <p:cNvSpPr>
              <a:spLocks noChangeArrowheads="1"/>
            </p:cNvSpPr>
            <p:nvPr/>
          </p:nvSpPr>
          <p:spPr bwMode="auto">
            <a:xfrm>
              <a:off x="4399" y="2625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1" name="Oval 639"/>
            <p:cNvSpPr>
              <a:spLocks noChangeArrowheads="1"/>
            </p:cNvSpPr>
            <p:nvPr/>
          </p:nvSpPr>
          <p:spPr bwMode="auto">
            <a:xfrm>
              <a:off x="4457" y="2633"/>
              <a:ext cx="54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2" name="Oval 640"/>
            <p:cNvSpPr>
              <a:spLocks noChangeArrowheads="1"/>
            </p:cNvSpPr>
            <p:nvPr/>
          </p:nvSpPr>
          <p:spPr bwMode="auto">
            <a:xfrm>
              <a:off x="4515" y="2642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3" name="Oval 641"/>
            <p:cNvSpPr>
              <a:spLocks noChangeArrowheads="1"/>
            </p:cNvSpPr>
            <p:nvPr/>
          </p:nvSpPr>
          <p:spPr bwMode="auto">
            <a:xfrm>
              <a:off x="4571" y="2654"/>
              <a:ext cx="53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4" name="Oval 642"/>
            <p:cNvSpPr>
              <a:spLocks noChangeArrowheads="1"/>
            </p:cNvSpPr>
            <p:nvPr/>
          </p:nvSpPr>
          <p:spPr bwMode="auto">
            <a:xfrm>
              <a:off x="4626" y="2671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5" name="Oval 643"/>
            <p:cNvSpPr>
              <a:spLocks noChangeArrowheads="1"/>
            </p:cNvSpPr>
            <p:nvPr/>
          </p:nvSpPr>
          <p:spPr bwMode="auto">
            <a:xfrm>
              <a:off x="4680" y="2689"/>
              <a:ext cx="55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6" name="Oval 644"/>
            <p:cNvSpPr>
              <a:spLocks noChangeArrowheads="1"/>
            </p:cNvSpPr>
            <p:nvPr/>
          </p:nvSpPr>
          <p:spPr bwMode="auto">
            <a:xfrm>
              <a:off x="4733" y="2713"/>
              <a:ext cx="55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7" name="Oval 645"/>
            <p:cNvSpPr>
              <a:spLocks noChangeArrowheads="1"/>
            </p:cNvSpPr>
            <p:nvPr/>
          </p:nvSpPr>
          <p:spPr bwMode="auto">
            <a:xfrm>
              <a:off x="4786" y="2738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8" name="Oval 646"/>
            <p:cNvSpPr>
              <a:spLocks noChangeArrowheads="1"/>
            </p:cNvSpPr>
            <p:nvPr/>
          </p:nvSpPr>
          <p:spPr bwMode="auto">
            <a:xfrm>
              <a:off x="4836" y="2767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9" name="Oval 647"/>
            <p:cNvSpPr>
              <a:spLocks noChangeArrowheads="1"/>
            </p:cNvSpPr>
            <p:nvPr/>
          </p:nvSpPr>
          <p:spPr bwMode="auto">
            <a:xfrm>
              <a:off x="4885" y="2798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0" name="Oval 648"/>
            <p:cNvSpPr>
              <a:spLocks noChangeArrowheads="1"/>
            </p:cNvSpPr>
            <p:nvPr/>
          </p:nvSpPr>
          <p:spPr bwMode="auto">
            <a:xfrm>
              <a:off x="4931" y="2837"/>
              <a:ext cx="55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1" name="Oval 649"/>
            <p:cNvSpPr>
              <a:spLocks noChangeArrowheads="1"/>
            </p:cNvSpPr>
            <p:nvPr/>
          </p:nvSpPr>
          <p:spPr bwMode="auto">
            <a:xfrm>
              <a:off x="4979" y="2871"/>
              <a:ext cx="55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2" name="Oval 650"/>
            <p:cNvSpPr>
              <a:spLocks noChangeArrowheads="1"/>
            </p:cNvSpPr>
            <p:nvPr/>
          </p:nvSpPr>
          <p:spPr bwMode="auto">
            <a:xfrm>
              <a:off x="5022" y="2909"/>
              <a:ext cx="54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3" name="Oval 651"/>
            <p:cNvSpPr>
              <a:spLocks noChangeArrowheads="1"/>
            </p:cNvSpPr>
            <p:nvPr/>
          </p:nvSpPr>
          <p:spPr bwMode="auto">
            <a:xfrm>
              <a:off x="5064" y="2953"/>
              <a:ext cx="53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4" name="Freeform 652"/>
            <p:cNvSpPr>
              <a:spLocks/>
            </p:cNvSpPr>
            <p:nvPr/>
          </p:nvSpPr>
          <p:spPr bwMode="auto">
            <a:xfrm>
              <a:off x="5104" y="2997"/>
              <a:ext cx="30" cy="58"/>
            </a:xfrm>
            <a:custGeom>
              <a:avLst/>
              <a:gdLst>
                <a:gd name="T0" fmla="*/ 18 w 18"/>
                <a:gd name="T1" fmla="*/ 0 h 32"/>
                <a:gd name="T2" fmla="*/ 16 w 18"/>
                <a:gd name="T3" fmla="*/ 0 h 32"/>
                <a:gd name="T4" fmla="*/ 0 w 18"/>
                <a:gd name="T5" fmla="*/ 16 h 32"/>
                <a:gd name="T6" fmla="*/ 16 w 18"/>
                <a:gd name="T7" fmla="*/ 32 h 32"/>
                <a:gd name="T8" fmla="*/ 18 w 18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18" y="0"/>
                  </a:moveTo>
                  <a:cubicBezTo>
                    <a:pt x="17" y="0"/>
                    <a:pt x="17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4"/>
                    <a:pt x="7" y="32"/>
                    <a:pt x="16" y="32"/>
                  </a:cubicBezTo>
                  <a:cubicBezTo>
                    <a:pt x="17" y="32"/>
                    <a:pt x="17" y="31"/>
                    <a:pt x="18" y="31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5" name="Freeform 653"/>
            <p:cNvSpPr>
              <a:spLocks/>
            </p:cNvSpPr>
            <p:nvPr/>
          </p:nvSpPr>
          <p:spPr bwMode="auto">
            <a:xfrm>
              <a:off x="5104" y="2997"/>
              <a:ext cx="30" cy="58"/>
            </a:xfrm>
            <a:custGeom>
              <a:avLst/>
              <a:gdLst>
                <a:gd name="T0" fmla="*/ 18 w 18"/>
                <a:gd name="T1" fmla="*/ 0 h 32"/>
                <a:gd name="T2" fmla="*/ 16 w 18"/>
                <a:gd name="T3" fmla="*/ 0 h 32"/>
                <a:gd name="T4" fmla="*/ 0 w 18"/>
                <a:gd name="T5" fmla="*/ 16 h 32"/>
                <a:gd name="T6" fmla="*/ 16 w 18"/>
                <a:gd name="T7" fmla="*/ 32 h 32"/>
                <a:gd name="T8" fmla="*/ 18 w 18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18" y="0"/>
                  </a:moveTo>
                  <a:cubicBezTo>
                    <a:pt x="17" y="0"/>
                    <a:pt x="17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4"/>
                    <a:pt x="7" y="32"/>
                    <a:pt x="16" y="32"/>
                  </a:cubicBezTo>
                  <a:cubicBezTo>
                    <a:pt x="17" y="32"/>
                    <a:pt x="17" y="31"/>
                    <a:pt x="18" y="31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6" name="Oval 654"/>
            <p:cNvSpPr>
              <a:spLocks noChangeArrowheads="1"/>
            </p:cNvSpPr>
            <p:nvPr/>
          </p:nvSpPr>
          <p:spPr bwMode="auto">
            <a:xfrm>
              <a:off x="4406" y="2505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7" name="Oval 655"/>
            <p:cNvSpPr>
              <a:spLocks noChangeArrowheads="1"/>
            </p:cNvSpPr>
            <p:nvPr/>
          </p:nvSpPr>
          <p:spPr bwMode="auto">
            <a:xfrm>
              <a:off x="4472" y="2511"/>
              <a:ext cx="57" cy="62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8" name="Oval 656"/>
            <p:cNvSpPr>
              <a:spLocks noChangeArrowheads="1"/>
            </p:cNvSpPr>
            <p:nvPr/>
          </p:nvSpPr>
          <p:spPr bwMode="auto">
            <a:xfrm>
              <a:off x="4535" y="2522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9" name="Oval 657"/>
            <p:cNvSpPr>
              <a:spLocks noChangeArrowheads="1"/>
            </p:cNvSpPr>
            <p:nvPr/>
          </p:nvSpPr>
          <p:spPr bwMode="auto">
            <a:xfrm>
              <a:off x="4598" y="2540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0" name="Oval 658"/>
            <p:cNvSpPr>
              <a:spLocks noChangeArrowheads="1"/>
            </p:cNvSpPr>
            <p:nvPr/>
          </p:nvSpPr>
          <p:spPr bwMode="auto">
            <a:xfrm>
              <a:off x="4660" y="2556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1" name="Oval 659"/>
            <p:cNvSpPr>
              <a:spLocks noChangeArrowheads="1"/>
            </p:cNvSpPr>
            <p:nvPr/>
          </p:nvSpPr>
          <p:spPr bwMode="auto">
            <a:xfrm>
              <a:off x="4720" y="2578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2" name="Oval 660"/>
            <p:cNvSpPr>
              <a:spLocks noChangeArrowheads="1"/>
            </p:cNvSpPr>
            <p:nvPr/>
          </p:nvSpPr>
          <p:spPr bwMode="auto">
            <a:xfrm>
              <a:off x="4779" y="2602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3" name="Oval 661"/>
            <p:cNvSpPr>
              <a:spLocks noChangeArrowheads="1"/>
            </p:cNvSpPr>
            <p:nvPr/>
          </p:nvSpPr>
          <p:spPr bwMode="auto">
            <a:xfrm>
              <a:off x="4836" y="2631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4" name="Oval 662"/>
            <p:cNvSpPr>
              <a:spLocks noChangeArrowheads="1"/>
            </p:cNvSpPr>
            <p:nvPr/>
          </p:nvSpPr>
          <p:spPr bwMode="auto">
            <a:xfrm>
              <a:off x="4892" y="2664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5" name="Oval 663"/>
            <p:cNvSpPr>
              <a:spLocks noChangeArrowheads="1"/>
            </p:cNvSpPr>
            <p:nvPr/>
          </p:nvSpPr>
          <p:spPr bwMode="auto">
            <a:xfrm>
              <a:off x="4945" y="2698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6" name="Oval 664"/>
            <p:cNvSpPr>
              <a:spLocks noChangeArrowheads="1"/>
            </p:cNvSpPr>
            <p:nvPr/>
          </p:nvSpPr>
          <p:spPr bwMode="auto">
            <a:xfrm>
              <a:off x="4996" y="274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7" name="Oval 665"/>
            <p:cNvSpPr>
              <a:spLocks noChangeArrowheads="1"/>
            </p:cNvSpPr>
            <p:nvPr/>
          </p:nvSpPr>
          <p:spPr bwMode="auto">
            <a:xfrm>
              <a:off x="5049" y="2776"/>
              <a:ext cx="56" cy="61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8" name="Freeform 666"/>
            <p:cNvSpPr>
              <a:spLocks/>
            </p:cNvSpPr>
            <p:nvPr/>
          </p:nvSpPr>
          <p:spPr bwMode="auto">
            <a:xfrm>
              <a:off x="5097" y="2818"/>
              <a:ext cx="37" cy="60"/>
            </a:xfrm>
            <a:custGeom>
              <a:avLst/>
              <a:gdLst>
                <a:gd name="T0" fmla="*/ 22 w 22"/>
                <a:gd name="T1" fmla="*/ 1 h 33"/>
                <a:gd name="T2" fmla="*/ 16 w 22"/>
                <a:gd name="T3" fmla="*/ 0 h 33"/>
                <a:gd name="T4" fmla="*/ 0 w 22"/>
                <a:gd name="T5" fmla="*/ 17 h 33"/>
                <a:gd name="T6" fmla="*/ 16 w 22"/>
                <a:gd name="T7" fmla="*/ 33 h 33"/>
                <a:gd name="T8" fmla="*/ 22 w 22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22" y="1"/>
                  </a:moveTo>
                  <a:cubicBezTo>
                    <a:pt x="20" y="1"/>
                    <a:pt x="18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18" y="33"/>
                    <a:pt x="20" y="33"/>
                    <a:pt x="22" y="32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9" name="Freeform 667"/>
            <p:cNvSpPr>
              <a:spLocks/>
            </p:cNvSpPr>
            <p:nvPr/>
          </p:nvSpPr>
          <p:spPr bwMode="auto">
            <a:xfrm>
              <a:off x="5097" y="2818"/>
              <a:ext cx="37" cy="60"/>
            </a:xfrm>
            <a:custGeom>
              <a:avLst/>
              <a:gdLst>
                <a:gd name="T0" fmla="*/ 22 w 22"/>
                <a:gd name="T1" fmla="*/ 1 h 33"/>
                <a:gd name="T2" fmla="*/ 16 w 22"/>
                <a:gd name="T3" fmla="*/ 0 h 33"/>
                <a:gd name="T4" fmla="*/ 0 w 22"/>
                <a:gd name="T5" fmla="*/ 17 h 33"/>
                <a:gd name="T6" fmla="*/ 16 w 22"/>
                <a:gd name="T7" fmla="*/ 33 h 33"/>
                <a:gd name="T8" fmla="*/ 22 w 22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22" y="1"/>
                  </a:moveTo>
                  <a:cubicBezTo>
                    <a:pt x="20" y="1"/>
                    <a:pt x="18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18" y="33"/>
                    <a:pt x="20" y="33"/>
                    <a:pt x="22" y="32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0" name="Oval 668"/>
            <p:cNvSpPr>
              <a:spLocks noChangeArrowheads="1"/>
            </p:cNvSpPr>
            <p:nvPr/>
          </p:nvSpPr>
          <p:spPr bwMode="auto">
            <a:xfrm>
              <a:off x="5085" y="2959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1" name="Oval 669"/>
            <p:cNvSpPr>
              <a:spLocks noChangeArrowheads="1"/>
            </p:cNvSpPr>
            <p:nvPr/>
          </p:nvSpPr>
          <p:spPr bwMode="auto">
            <a:xfrm>
              <a:off x="5044" y="2915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2" name="Oval 670"/>
            <p:cNvSpPr>
              <a:spLocks noChangeArrowheads="1"/>
            </p:cNvSpPr>
            <p:nvPr/>
          </p:nvSpPr>
          <p:spPr bwMode="auto">
            <a:xfrm>
              <a:off x="5005" y="2877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3" name="Oval 671"/>
            <p:cNvSpPr>
              <a:spLocks noChangeArrowheads="1"/>
            </p:cNvSpPr>
            <p:nvPr/>
          </p:nvSpPr>
          <p:spPr bwMode="auto">
            <a:xfrm>
              <a:off x="4955" y="2842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4" name="Oval 672"/>
            <p:cNvSpPr>
              <a:spLocks noChangeArrowheads="1"/>
            </p:cNvSpPr>
            <p:nvPr/>
          </p:nvSpPr>
          <p:spPr bwMode="auto">
            <a:xfrm>
              <a:off x="4911" y="280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5" name="Oval 673"/>
            <p:cNvSpPr>
              <a:spLocks noChangeArrowheads="1"/>
            </p:cNvSpPr>
            <p:nvPr/>
          </p:nvSpPr>
          <p:spPr bwMode="auto">
            <a:xfrm>
              <a:off x="4861" y="277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6" name="Oval 674"/>
            <p:cNvSpPr>
              <a:spLocks noChangeArrowheads="1"/>
            </p:cNvSpPr>
            <p:nvPr/>
          </p:nvSpPr>
          <p:spPr bwMode="auto">
            <a:xfrm>
              <a:off x="4808" y="2746"/>
              <a:ext cx="21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7" name="Oval 675"/>
            <p:cNvSpPr>
              <a:spLocks noChangeArrowheads="1"/>
            </p:cNvSpPr>
            <p:nvPr/>
          </p:nvSpPr>
          <p:spPr bwMode="auto">
            <a:xfrm>
              <a:off x="4755" y="2720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8" name="Oval 676"/>
            <p:cNvSpPr>
              <a:spLocks noChangeArrowheads="1"/>
            </p:cNvSpPr>
            <p:nvPr/>
          </p:nvSpPr>
          <p:spPr bwMode="auto">
            <a:xfrm>
              <a:off x="4704" y="2698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9" name="Oval 677"/>
            <p:cNvSpPr>
              <a:spLocks noChangeArrowheads="1"/>
            </p:cNvSpPr>
            <p:nvPr/>
          </p:nvSpPr>
          <p:spPr bwMode="auto">
            <a:xfrm>
              <a:off x="4650" y="2676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0" name="Oval 678"/>
            <p:cNvSpPr>
              <a:spLocks noChangeArrowheads="1"/>
            </p:cNvSpPr>
            <p:nvPr/>
          </p:nvSpPr>
          <p:spPr bwMode="auto">
            <a:xfrm>
              <a:off x="4595" y="2662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1" name="Oval 679"/>
            <p:cNvSpPr>
              <a:spLocks noChangeArrowheads="1"/>
            </p:cNvSpPr>
            <p:nvPr/>
          </p:nvSpPr>
          <p:spPr bwMode="auto">
            <a:xfrm>
              <a:off x="4534" y="2653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2" name="Oval 680"/>
            <p:cNvSpPr>
              <a:spLocks noChangeArrowheads="1"/>
            </p:cNvSpPr>
            <p:nvPr/>
          </p:nvSpPr>
          <p:spPr bwMode="auto">
            <a:xfrm>
              <a:off x="4476" y="2642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3" name="Oval 681"/>
            <p:cNvSpPr>
              <a:spLocks noChangeArrowheads="1"/>
            </p:cNvSpPr>
            <p:nvPr/>
          </p:nvSpPr>
          <p:spPr bwMode="auto">
            <a:xfrm>
              <a:off x="4418" y="263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4" name="Oval 682"/>
            <p:cNvSpPr>
              <a:spLocks noChangeArrowheads="1"/>
            </p:cNvSpPr>
            <p:nvPr/>
          </p:nvSpPr>
          <p:spPr bwMode="auto">
            <a:xfrm>
              <a:off x="4426" y="2516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5" name="Oval 683"/>
            <p:cNvSpPr>
              <a:spLocks noChangeArrowheads="1"/>
            </p:cNvSpPr>
            <p:nvPr/>
          </p:nvSpPr>
          <p:spPr bwMode="auto">
            <a:xfrm>
              <a:off x="4493" y="2525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6" name="Oval 684"/>
            <p:cNvSpPr>
              <a:spLocks noChangeArrowheads="1"/>
            </p:cNvSpPr>
            <p:nvPr/>
          </p:nvSpPr>
          <p:spPr bwMode="auto">
            <a:xfrm>
              <a:off x="4556" y="2536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7" name="Oval 685"/>
            <p:cNvSpPr>
              <a:spLocks noChangeArrowheads="1"/>
            </p:cNvSpPr>
            <p:nvPr/>
          </p:nvSpPr>
          <p:spPr bwMode="auto">
            <a:xfrm>
              <a:off x="4617" y="2554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8" name="Oval 686"/>
            <p:cNvSpPr>
              <a:spLocks noChangeArrowheads="1"/>
            </p:cNvSpPr>
            <p:nvPr/>
          </p:nvSpPr>
          <p:spPr bwMode="auto">
            <a:xfrm>
              <a:off x="4680" y="257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9" name="Oval 687"/>
            <p:cNvSpPr>
              <a:spLocks noChangeArrowheads="1"/>
            </p:cNvSpPr>
            <p:nvPr/>
          </p:nvSpPr>
          <p:spPr bwMode="auto">
            <a:xfrm>
              <a:off x="4738" y="259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0" name="Oval 688"/>
            <p:cNvSpPr>
              <a:spLocks noChangeArrowheads="1"/>
            </p:cNvSpPr>
            <p:nvPr/>
          </p:nvSpPr>
          <p:spPr bwMode="auto">
            <a:xfrm>
              <a:off x="4800" y="261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1" name="Oval 689"/>
            <p:cNvSpPr>
              <a:spLocks noChangeArrowheads="1"/>
            </p:cNvSpPr>
            <p:nvPr/>
          </p:nvSpPr>
          <p:spPr bwMode="auto">
            <a:xfrm>
              <a:off x="4858" y="2645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2" name="Oval 690"/>
            <p:cNvSpPr>
              <a:spLocks noChangeArrowheads="1"/>
            </p:cNvSpPr>
            <p:nvPr/>
          </p:nvSpPr>
          <p:spPr bwMode="auto">
            <a:xfrm>
              <a:off x="4913" y="2675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3" name="Oval 691"/>
            <p:cNvSpPr>
              <a:spLocks noChangeArrowheads="1"/>
            </p:cNvSpPr>
            <p:nvPr/>
          </p:nvSpPr>
          <p:spPr bwMode="auto">
            <a:xfrm>
              <a:off x="4965" y="271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4" name="Oval 692"/>
            <p:cNvSpPr>
              <a:spLocks noChangeArrowheads="1"/>
            </p:cNvSpPr>
            <p:nvPr/>
          </p:nvSpPr>
          <p:spPr bwMode="auto">
            <a:xfrm>
              <a:off x="5020" y="2753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5" name="Oval 693"/>
            <p:cNvSpPr>
              <a:spLocks noChangeArrowheads="1"/>
            </p:cNvSpPr>
            <p:nvPr/>
          </p:nvSpPr>
          <p:spPr bwMode="auto">
            <a:xfrm>
              <a:off x="5071" y="2787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6" name="Oval 694"/>
            <p:cNvSpPr>
              <a:spLocks noChangeArrowheads="1"/>
            </p:cNvSpPr>
            <p:nvPr/>
          </p:nvSpPr>
          <p:spPr bwMode="auto">
            <a:xfrm>
              <a:off x="5114" y="2829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7" name="Oval 695"/>
            <p:cNvSpPr>
              <a:spLocks noChangeArrowheads="1"/>
            </p:cNvSpPr>
            <p:nvPr/>
          </p:nvSpPr>
          <p:spPr bwMode="auto">
            <a:xfrm>
              <a:off x="4286" y="2625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8" name="Oval 696"/>
            <p:cNvSpPr>
              <a:spLocks noChangeArrowheads="1"/>
            </p:cNvSpPr>
            <p:nvPr/>
          </p:nvSpPr>
          <p:spPr bwMode="auto">
            <a:xfrm>
              <a:off x="4228" y="2633"/>
              <a:ext cx="55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9" name="Oval 697"/>
            <p:cNvSpPr>
              <a:spLocks noChangeArrowheads="1"/>
            </p:cNvSpPr>
            <p:nvPr/>
          </p:nvSpPr>
          <p:spPr bwMode="auto">
            <a:xfrm>
              <a:off x="4172" y="2642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0" name="Oval 698"/>
            <p:cNvSpPr>
              <a:spLocks noChangeArrowheads="1"/>
            </p:cNvSpPr>
            <p:nvPr/>
          </p:nvSpPr>
          <p:spPr bwMode="auto">
            <a:xfrm>
              <a:off x="4115" y="2654"/>
              <a:ext cx="53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1" name="Oval 699"/>
            <p:cNvSpPr>
              <a:spLocks noChangeArrowheads="1"/>
            </p:cNvSpPr>
            <p:nvPr/>
          </p:nvSpPr>
          <p:spPr bwMode="auto">
            <a:xfrm>
              <a:off x="4061" y="2671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2" name="Oval 700"/>
            <p:cNvSpPr>
              <a:spLocks noChangeArrowheads="1"/>
            </p:cNvSpPr>
            <p:nvPr/>
          </p:nvSpPr>
          <p:spPr bwMode="auto">
            <a:xfrm>
              <a:off x="4005" y="2689"/>
              <a:ext cx="54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3" name="Oval 701"/>
            <p:cNvSpPr>
              <a:spLocks noChangeArrowheads="1"/>
            </p:cNvSpPr>
            <p:nvPr/>
          </p:nvSpPr>
          <p:spPr bwMode="auto">
            <a:xfrm>
              <a:off x="3952" y="2713"/>
              <a:ext cx="54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4" name="Oval 702"/>
            <p:cNvSpPr>
              <a:spLocks noChangeArrowheads="1"/>
            </p:cNvSpPr>
            <p:nvPr/>
          </p:nvSpPr>
          <p:spPr bwMode="auto">
            <a:xfrm>
              <a:off x="3899" y="2738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5" name="Oval 703"/>
            <p:cNvSpPr>
              <a:spLocks noChangeArrowheads="1"/>
            </p:cNvSpPr>
            <p:nvPr/>
          </p:nvSpPr>
          <p:spPr bwMode="auto">
            <a:xfrm>
              <a:off x="3849" y="2767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6" name="Oval 704"/>
            <p:cNvSpPr>
              <a:spLocks noChangeArrowheads="1"/>
            </p:cNvSpPr>
            <p:nvPr/>
          </p:nvSpPr>
          <p:spPr bwMode="auto">
            <a:xfrm>
              <a:off x="3800" y="2798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7" name="Oval 705"/>
            <p:cNvSpPr>
              <a:spLocks noChangeArrowheads="1"/>
            </p:cNvSpPr>
            <p:nvPr/>
          </p:nvSpPr>
          <p:spPr bwMode="auto">
            <a:xfrm>
              <a:off x="3754" y="2837"/>
              <a:ext cx="54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8" name="Oval 706"/>
            <p:cNvSpPr>
              <a:spLocks noChangeArrowheads="1"/>
            </p:cNvSpPr>
            <p:nvPr/>
          </p:nvSpPr>
          <p:spPr bwMode="auto">
            <a:xfrm>
              <a:off x="3706" y="2871"/>
              <a:ext cx="55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9" name="Oval 707"/>
            <p:cNvSpPr>
              <a:spLocks noChangeArrowheads="1"/>
            </p:cNvSpPr>
            <p:nvPr/>
          </p:nvSpPr>
          <p:spPr bwMode="auto">
            <a:xfrm>
              <a:off x="3663" y="2909"/>
              <a:ext cx="53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0" name="Oval 708"/>
            <p:cNvSpPr>
              <a:spLocks noChangeArrowheads="1"/>
            </p:cNvSpPr>
            <p:nvPr/>
          </p:nvSpPr>
          <p:spPr bwMode="auto">
            <a:xfrm>
              <a:off x="3622" y="2953"/>
              <a:ext cx="53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1" name="Freeform 709"/>
            <p:cNvSpPr>
              <a:spLocks/>
            </p:cNvSpPr>
            <p:nvPr/>
          </p:nvSpPr>
          <p:spPr bwMode="auto">
            <a:xfrm>
              <a:off x="3605" y="2997"/>
              <a:ext cx="31" cy="58"/>
            </a:xfrm>
            <a:custGeom>
              <a:avLst/>
              <a:gdLst>
                <a:gd name="T0" fmla="*/ 0 w 18"/>
                <a:gd name="T1" fmla="*/ 31 h 32"/>
                <a:gd name="T2" fmla="*/ 2 w 18"/>
                <a:gd name="T3" fmla="*/ 32 h 32"/>
                <a:gd name="T4" fmla="*/ 18 w 18"/>
                <a:gd name="T5" fmla="*/ 16 h 32"/>
                <a:gd name="T6" fmla="*/ 2 w 18"/>
                <a:gd name="T7" fmla="*/ 0 h 32"/>
                <a:gd name="T8" fmla="*/ 0 w 1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0" y="31"/>
                  </a:moveTo>
                  <a:cubicBezTo>
                    <a:pt x="1" y="31"/>
                    <a:pt x="1" y="32"/>
                    <a:pt x="2" y="32"/>
                  </a:cubicBezTo>
                  <a:cubicBezTo>
                    <a:pt x="11" y="32"/>
                    <a:pt x="18" y="24"/>
                    <a:pt x="18" y="16"/>
                  </a:cubicBezTo>
                  <a:cubicBezTo>
                    <a:pt x="18" y="7"/>
                    <a:pt x="1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2" name="Freeform 710"/>
            <p:cNvSpPr>
              <a:spLocks/>
            </p:cNvSpPr>
            <p:nvPr/>
          </p:nvSpPr>
          <p:spPr bwMode="auto">
            <a:xfrm>
              <a:off x="3605" y="2997"/>
              <a:ext cx="31" cy="58"/>
            </a:xfrm>
            <a:custGeom>
              <a:avLst/>
              <a:gdLst>
                <a:gd name="T0" fmla="*/ 0 w 18"/>
                <a:gd name="T1" fmla="*/ 31 h 32"/>
                <a:gd name="T2" fmla="*/ 2 w 18"/>
                <a:gd name="T3" fmla="*/ 32 h 32"/>
                <a:gd name="T4" fmla="*/ 18 w 18"/>
                <a:gd name="T5" fmla="*/ 16 h 32"/>
                <a:gd name="T6" fmla="*/ 2 w 18"/>
                <a:gd name="T7" fmla="*/ 0 h 32"/>
                <a:gd name="T8" fmla="*/ 0 w 1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0" y="31"/>
                  </a:moveTo>
                  <a:cubicBezTo>
                    <a:pt x="1" y="31"/>
                    <a:pt x="1" y="32"/>
                    <a:pt x="2" y="32"/>
                  </a:cubicBezTo>
                  <a:cubicBezTo>
                    <a:pt x="11" y="32"/>
                    <a:pt x="18" y="24"/>
                    <a:pt x="18" y="16"/>
                  </a:cubicBezTo>
                  <a:cubicBezTo>
                    <a:pt x="18" y="7"/>
                    <a:pt x="1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3" name="Oval 711"/>
            <p:cNvSpPr>
              <a:spLocks noChangeArrowheads="1"/>
            </p:cNvSpPr>
            <p:nvPr/>
          </p:nvSpPr>
          <p:spPr bwMode="auto">
            <a:xfrm>
              <a:off x="4276" y="2505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4" name="Oval 712"/>
            <p:cNvSpPr>
              <a:spLocks noChangeArrowheads="1"/>
            </p:cNvSpPr>
            <p:nvPr/>
          </p:nvSpPr>
          <p:spPr bwMode="auto">
            <a:xfrm>
              <a:off x="4211" y="2512"/>
              <a:ext cx="58" cy="61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5" name="Oval 713"/>
            <p:cNvSpPr>
              <a:spLocks noChangeArrowheads="1"/>
            </p:cNvSpPr>
            <p:nvPr/>
          </p:nvSpPr>
          <p:spPr bwMode="auto">
            <a:xfrm>
              <a:off x="4146" y="2525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6" name="Oval 714"/>
            <p:cNvSpPr>
              <a:spLocks noChangeArrowheads="1"/>
            </p:cNvSpPr>
            <p:nvPr/>
          </p:nvSpPr>
          <p:spPr bwMode="auto">
            <a:xfrm>
              <a:off x="4085" y="254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7" name="Oval 715"/>
            <p:cNvSpPr>
              <a:spLocks noChangeArrowheads="1"/>
            </p:cNvSpPr>
            <p:nvPr/>
          </p:nvSpPr>
          <p:spPr bwMode="auto">
            <a:xfrm>
              <a:off x="4023" y="2556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8" name="Oval 716"/>
            <p:cNvSpPr>
              <a:spLocks noChangeArrowheads="1"/>
            </p:cNvSpPr>
            <p:nvPr/>
          </p:nvSpPr>
          <p:spPr bwMode="auto">
            <a:xfrm>
              <a:off x="3964" y="2578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9" name="Oval 717"/>
            <p:cNvSpPr>
              <a:spLocks noChangeArrowheads="1"/>
            </p:cNvSpPr>
            <p:nvPr/>
          </p:nvSpPr>
          <p:spPr bwMode="auto">
            <a:xfrm>
              <a:off x="3904" y="2602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0" name="Oval 718"/>
            <p:cNvSpPr>
              <a:spLocks noChangeArrowheads="1"/>
            </p:cNvSpPr>
            <p:nvPr/>
          </p:nvSpPr>
          <p:spPr bwMode="auto">
            <a:xfrm>
              <a:off x="3848" y="2631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1" name="Oval 719"/>
            <p:cNvSpPr>
              <a:spLocks noChangeArrowheads="1"/>
            </p:cNvSpPr>
            <p:nvPr/>
          </p:nvSpPr>
          <p:spPr bwMode="auto">
            <a:xfrm>
              <a:off x="3791" y="2664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2" name="Oval 720"/>
            <p:cNvSpPr>
              <a:spLocks noChangeArrowheads="1"/>
            </p:cNvSpPr>
            <p:nvPr/>
          </p:nvSpPr>
          <p:spPr bwMode="auto">
            <a:xfrm>
              <a:off x="3738" y="2698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3" name="Oval 721"/>
            <p:cNvSpPr>
              <a:spLocks noChangeArrowheads="1"/>
            </p:cNvSpPr>
            <p:nvPr/>
          </p:nvSpPr>
          <p:spPr bwMode="auto">
            <a:xfrm>
              <a:off x="3687" y="274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4" name="Oval 722"/>
            <p:cNvSpPr>
              <a:spLocks noChangeArrowheads="1"/>
            </p:cNvSpPr>
            <p:nvPr/>
          </p:nvSpPr>
          <p:spPr bwMode="auto">
            <a:xfrm>
              <a:off x="3634" y="2776"/>
              <a:ext cx="57" cy="61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5" name="Freeform 723"/>
            <p:cNvSpPr>
              <a:spLocks/>
            </p:cNvSpPr>
            <p:nvPr/>
          </p:nvSpPr>
          <p:spPr bwMode="auto">
            <a:xfrm>
              <a:off x="3605" y="2818"/>
              <a:ext cx="38" cy="60"/>
            </a:xfrm>
            <a:custGeom>
              <a:avLst/>
              <a:gdLst>
                <a:gd name="T0" fmla="*/ 0 w 22"/>
                <a:gd name="T1" fmla="*/ 32 h 33"/>
                <a:gd name="T2" fmla="*/ 6 w 22"/>
                <a:gd name="T3" fmla="*/ 33 h 33"/>
                <a:gd name="T4" fmla="*/ 22 w 22"/>
                <a:gd name="T5" fmla="*/ 17 h 33"/>
                <a:gd name="T6" fmla="*/ 6 w 22"/>
                <a:gd name="T7" fmla="*/ 0 h 33"/>
                <a:gd name="T8" fmla="*/ 0 w 22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0" y="32"/>
                  </a:moveTo>
                  <a:cubicBezTo>
                    <a:pt x="2" y="33"/>
                    <a:pt x="4" y="33"/>
                    <a:pt x="6" y="33"/>
                  </a:cubicBezTo>
                  <a:cubicBezTo>
                    <a:pt x="15" y="33"/>
                    <a:pt x="22" y="26"/>
                    <a:pt x="22" y="17"/>
                  </a:cubicBezTo>
                  <a:cubicBezTo>
                    <a:pt x="22" y="8"/>
                    <a:pt x="15" y="0"/>
                    <a:pt x="6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6" name="Freeform 724"/>
            <p:cNvSpPr>
              <a:spLocks/>
            </p:cNvSpPr>
            <p:nvPr/>
          </p:nvSpPr>
          <p:spPr bwMode="auto">
            <a:xfrm>
              <a:off x="3605" y="2818"/>
              <a:ext cx="38" cy="60"/>
            </a:xfrm>
            <a:custGeom>
              <a:avLst/>
              <a:gdLst>
                <a:gd name="T0" fmla="*/ 0 w 22"/>
                <a:gd name="T1" fmla="*/ 32 h 33"/>
                <a:gd name="T2" fmla="*/ 6 w 22"/>
                <a:gd name="T3" fmla="*/ 33 h 33"/>
                <a:gd name="T4" fmla="*/ 22 w 22"/>
                <a:gd name="T5" fmla="*/ 17 h 33"/>
                <a:gd name="T6" fmla="*/ 6 w 22"/>
                <a:gd name="T7" fmla="*/ 0 h 33"/>
                <a:gd name="T8" fmla="*/ 0 w 22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0" y="32"/>
                  </a:moveTo>
                  <a:cubicBezTo>
                    <a:pt x="2" y="33"/>
                    <a:pt x="4" y="33"/>
                    <a:pt x="6" y="33"/>
                  </a:cubicBezTo>
                  <a:cubicBezTo>
                    <a:pt x="15" y="33"/>
                    <a:pt x="22" y="26"/>
                    <a:pt x="22" y="17"/>
                  </a:cubicBezTo>
                  <a:cubicBezTo>
                    <a:pt x="22" y="8"/>
                    <a:pt x="15" y="0"/>
                    <a:pt x="6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7" name="Oval 725"/>
            <p:cNvSpPr>
              <a:spLocks noChangeArrowheads="1"/>
            </p:cNvSpPr>
            <p:nvPr/>
          </p:nvSpPr>
          <p:spPr bwMode="auto">
            <a:xfrm>
              <a:off x="3638" y="2960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8" name="Oval 726"/>
            <p:cNvSpPr>
              <a:spLocks noChangeArrowheads="1"/>
            </p:cNvSpPr>
            <p:nvPr/>
          </p:nvSpPr>
          <p:spPr bwMode="auto">
            <a:xfrm>
              <a:off x="3679" y="2917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9" name="Oval 727"/>
            <p:cNvSpPr>
              <a:spLocks noChangeArrowheads="1"/>
            </p:cNvSpPr>
            <p:nvPr/>
          </p:nvSpPr>
          <p:spPr bwMode="auto">
            <a:xfrm>
              <a:off x="3718" y="2878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0" name="Oval 728"/>
            <p:cNvSpPr>
              <a:spLocks noChangeArrowheads="1"/>
            </p:cNvSpPr>
            <p:nvPr/>
          </p:nvSpPr>
          <p:spPr bwMode="auto">
            <a:xfrm>
              <a:off x="3767" y="2844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1" name="Oval 729"/>
            <p:cNvSpPr>
              <a:spLocks noChangeArrowheads="1"/>
            </p:cNvSpPr>
            <p:nvPr/>
          </p:nvSpPr>
          <p:spPr bwMode="auto">
            <a:xfrm>
              <a:off x="3815" y="2807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2" name="Oval 730"/>
            <p:cNvSpPr>
              <a:spLocks noChangeArrowheads="1"/>
            </p:cNvSpPr>
            <p:nvPr/>
          </p:nvSpPr>
          <p:spPr bwMode="auto">
            <a:xfrm>
              <a:off x="3866" y="2775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3" name="Oval 731"/>
            <p:cNvSpPr>
              <a:spLocks noChangeArrowheads="1"/>
            </p:cNvSpPr>
            <p:nvPr/>
          </p:nvSpPr>
          <p:spPr bwMode="auto">
            <a:xfrm>
              <a:off x="3918" y="274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4" name="Oval 732"/>
            <p:cNvSpPr>
              <a:spLocks noChangeArrowheads="1"/>
            </p:cNvSpPr>
            <p:nvPr/>
          </p:nvSpPr>
          <p:spPr bwMode="auto">
            <a:xfrm>
              <a:off x="3972" y="2718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5" name="Oval 733"/>
            <p:cNvSpPr>
              <a:spLocks noChangeArrowheads="1"/>
            </p:cNvSpPr>
            <p:nvPr/>
          </p:nvSpPr>
          <p:spPr bwMode="auto">
            <a:xfrm>
              <a:off x="4018" y="2698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6" name="Oval 734"/>
            <p:cNvSpPr>
              <a:spLocks noChangeArrowheads="1"/>
            </p:cNvSpPr>
            <p:nvPr/>
          </p:nvSpPr>
          <p:spPr bwMode="auto">
            <a:xfrm>
              <a:off x="4073" y="2676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7" name="Oval 735"/>
            <p:cNvSpPr>
              <a:spLocks noChangeArrowheads="1"/>
            </p:cNvSpPr>
            <p:nvPr/>
          </p:nvSpPr>
          <p:spPr bwMode="auto">
            <a:xfrm>
              <a:off x="4127" y="2662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8" name="Oval 736"/>
            <p:cNvSpPr>
              <a:spLocks noChangeArrowheads="1"/>
            </p:cNvSpPr>
            <p:nvPr/>
          </p:nvSpPr>
          <p:spPr bwMode="auto">
            <a:xfrm>
              <a:off x="4189" y="2653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9" name="Oval 737"/>
            <p:cNvSpPr>
              <a:spLocks noChangeArrowheads="1"/>
            </p:cNvSpPr>
            <p:nvPr/>
          </p:nvSpPr>
          <p:spPr bwMode="auto">
            <a:xfrm>
              <a:off x="4247" y="2642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0" name="Oval 738"/>
            <p:cNvSpPr>
              <a:spLocks noChangeArrowheads="1"/>
            </p:cNvSpPr>
            <p:nvPr/>
          </p:nvSpPr>
          <p:spPr bwMode="auto">
            <a:xfrm>
              <a:off x="4305" y="263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1" name="Oval 739"/>
            <p:cNvSpPr>
              <a:spLocks noChangeArrowheads="1"/>
            </p:cNvSpPr>
            <p:nvPr/>
          </p:nvSpPr>
          <p:spPr bwMode="auto">
            <a:xfrm>
              <a:off x="4342" y="2625"/>
              <a:ext cx="53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2" name="Oval 740"/>
            <p:cNvSpPr>
              <a:spLocks noChangeArrowheads="1"/>
            </p:cNvSpPr>
            <p:nvPr/>
          </p:nvSpPr>
          <p:spPr bwMode="auto">
            <a:xfrm>
              <a:off x="4361" y="2634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3" name="Oval 741"/>
            <p:cNvSpPr>
              <a:spLocks noChangeArrowheads="1"/>
            </p:cNvSpPr>
            <p:nvPr/>
          </p:nvSpPr>
          <p:spPr bwMode="auto">
            <a:xfrm>
              <a:off x="4293" y="251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4" name="Oval 742"/>
            <p:cNvSpPr>
              <a:spLocks noChangeArrowheads="1"/>
            </p:cNvSpPr>
            <p:nvPr/>
          </p:nvSpPr>
          <p:spPr bwMode="auto">
            <a:xfrm>
              <a:off x="4341" y="250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5" name="Oval 743"/>
            <p:cNvSpPr>
              <a:spLocks noChangeArrowheads="1"/>
            </p:cNvSpPr>
            <p:nvPr/>
          </p:nvSpPr>
          <p:spPr bwMode="auto">
            <a:xfrm>
              <a:off x="4358" y="2511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6" name="Oval 744"/>
            <p:cNvSpPr>
              <a:spLocks noChangeArrowheads="1"/>
            </p:cNvSpPr>
            <p:nvPr/>
          </p:nvSpPr>
          <p:spPr bwMode="auto">
            <a:xfrm>
              <a:off x="4228" y="2523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7" name="Oval 745"/>
            <p:cNvSpPr>
              <a:spLocks noChangeArrowheads="1"/>
            </p:cNvSpPr>
            <p:nvPr/>
          </p:nvSpPr>
          <p:spPr bwMode="auto">
            <a:xfrm>
              <a:off x="4162" y="2538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8" name="Oval 746"/>
            <p:cNvSpPr>
              <a:spLocks noChangeArrowheads="1"/>
            </p:cNvSpPr>
            <p:nvPr/>
          </p:nvSpPr>
          <p:spPr bwMode="auto">
            <a:xfrm>
              <a:off x="4104" y="2552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9" name="Oval 747"/>
            <p:cNvSpPr>
              <a:spLocks noChangeArrowheads="1"/>
            </p:cNvSpPr>
            <p:nvPr/>
          </p:nvSpPr>
          <p:spPr bwMode="auto">
            <a:xfrm>
              <a:off x="4040" y="2569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0" name="Oval 748"/>
            <p:cNvSpPr>
              <a:spLocks noChangeArrowheads="1"/>
            </p:cNvSpPr>
            <p:nvPr/>
          </p:nvSpPr>
          <p:spPr bwMode="auto">
            <a:xfrm>
              <a:off x="3982" y="2589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1" name="Oval 749"/>
            <p:cNvSpPr>
              <a:spLocks noChangeArrowheads="1"/>
            </p:cNvSpPr>
            <p:nvPr/>
          </p:nvSpPr>
          <p:spPr bwMode="auto">
            <a:xfrm>
              <a:off x="3921" y="2613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2" name="Oval 750"/>
            <p:cNvSpPr>
              <a:spLocks noChangeArrowheads="1"/>
            </p:cNvSpPr>
            <p:nvPr/>
          </p:nvSpPr>
          <p:spPr bwMode="auto">
            <a:xfrm>
              <a:off x="3866" y="2644"/>
              <a:ext cx="21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3" name="Oval 751"/>
            <p:cNvSpPr>
              <a:spLocks noChangeArrowheads="1"/>
            </p:cNvSpPr>
            <p:nvPr/>
          </p:nvSpPr>
          <p:spPr bwMode="auto">
            <a:xfrm>
              <a:off x="3812" y="2673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4" name="Oval 752"/>
            <p:cNvSpPr>
              <a:spLocks noChangeArrowheads="1"/>
            </p:cNvSpPr>
            <p:nvPr/>
          </p:nvSpPr>
          <p:spPr bwMode="auto">
            <a:xfrm>
              <a:off x="3759" y="2711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5" name="Oval 753"/>
            <p:cNvSpPr>
              <a:spLocks noChangeArrowheads="1"/>
            </p:cNvSpPr>
            <p:nvPr/>
          </p:nvSpPr>
          <p:spPr bwMode="auto">
            <a:xfrm>
              <a:off x="3704" y="275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6" name="Oval 754"/>
            <p:cNvSpPr>
              <a:spLocks noChangeArrowheads="1"/>
            </p:cNvSpPr>
            <p:nvPr/>
          </p:nvSpPr>
          <p:spPr bwMode="auto">
            <a:xfrm>
              <a:off x="3653" y="2787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7" name="Oval 755"/>
            <p:cNvSpPr>
              <a:spLocks noChangeArrowheads="1"/>
            </p:cNvSpPr>
            <p:nvPr/>
          </p:nvSpPr>
          <p:spPr bwMode="auto">
            <a:xfrm>
              <a:off x="3600" y="2833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8" name="Freeform 756"/>
            <p:cNvSpPr>
              <a:spLocks/>
            </p:cNvSpPr>
            <p:nvPr/>
          </p:nvSpPr>
          <p:spPr bwMode="auto">
            <a:xfrm>
              <a:off x="3605" y="2676"/>
              <a:ext cx="1529" cy="428"/>
            </a:xfrm>
            <a:custGeom>
              <a:avLst/>
              <a:gdLst>
                <a:gd name="T0" fmla="*/ 892 w 896"/>
                <a:gd name="T1" fmla="*/ 213 h 235"/>
                <a:gd name="T2" fmla="*/ 869 w 896"/>
                <a:gd name="T3" fmla="*/ 189 h 235"/>
                <a:gd name="T4" fmla="*/ 845 w 896"/>
                <a:gd name="T5" fmla="*/ 165 h 235"/>
                <a:gd name="T6" fmla="*/ 816 w 896"/>
                <a:gd name="T7" fmla="*/ 143 h 235"/>
                <a:gd name="T8" fmla="*/ 791 w 896"/>
                <a:gd name="T9" fmla="*/ 125 h 235"/>
                <a:gd name="T10" fmla="*/ 745 w 896"/>
                <a:gd name="T11" fmla="*/ 88 h 235"/>
                <a:gd name="T12" fmla="*/ 716 w 896"/>
                <a:gd name="T13" fmla="*/ 71 h 235"/>
                <a:gd name="T14" fmla="*/ 687 w 896"/>
                <a:gd name="T15" fmla="*/ 56 h 235"/>
                <a:gd name="T16" fmla="*/ 657 w 896"/>
                <a:gd name="T17" fmla="*/ 43 h 235"/>
                <a:gd name="T18" fmla="*/ 626 w 896"/>
                <a:gd name="T19" fmla="*/ 32 h 235"/>
                <a:gd name="T20" fmla="*/ 594 w 896"/>
                <a:gd name="T21" fmla="*/ 23 h 235"/>
                <a:gd name="T22" fmla="*/ 562 w 896"/>
                <a:gd name="T23" fmla="*/ 14 h 235"/>
                <a:gd name="T24" fmla="*/ 530 w 896"/>
                <a:gd name="T25" fmla="*/ 8 h 235"/>
                <a:gd name="T26" fmla="*/ 497 w 896"/>
                <a:gd name="T27" fmla="*/ 4 h 235"/>
                <a:gd name="T28" fmla="*/ 464 w 896"/>
                <a:gd name="T29" fmla="*/ 2 h 235"/>
                <a:gd name="T30" fmla="*/ 434 w 896"/>
                <a:gd name="T31" fmla="*/ 2 h 235"/>
                <a:gd name="T32" fmla="*/ 402 w 896"/>
                <a:gd name="T33" fmla="*/ 3 h 235"/>
                <a:gd name="T34" fmla="*/ 369 w 896"/>
                <a:gd name="T35" fmla="*/ 8 h 235"/>
                <a:gd name="T36" fmla="*/ 337 w 896"/>
                <a:gd name="T37" fmla="*/ 14 h 235"/>
                <a:gd name="T38" fmla="*/ 305 w 896"/>
                <a:gd name="T39" fmla="*/ 22 h 235"/>
                <a:gd name="T40" fmla="*/ 273 w 896"/>
                <a:gd name="T41" fmla="*/ 31 h 235"/>
                <a:gd name="T42" fmla="*/ 242 w 896"/>
                <a:gd name="T43" fmla="*/ 42 h 235"/>
                <a:gd name="T44" fmla="*/ 212 w 896"/>
                <a:gd name="T45" fmla="*/ 55 h 235"/>
                <a:gd name="T46" fmla="*/ 182 w 896"/>
                <a:gd name="T47" fmla="*/ 70 h 235"/>
                <a:gd name="T48" fmla="*/ 154 w 896"/>
                <a:gd name="T49" fmla="*/ 86 h 235"/>
                <a:gd name="T50" fmla="*/ 125 w 896"/>
                <a:gd name="T51" fmla="*/ 103 h 235"/>
                <a:gd name="T52" fmla="*/ 97 w 896"/>
                <a:gd name="T53" fmla="*/ 124 h 235"/>
                <a:gd name="T54" fmla="*/ 71 w 896"/>
                <a:gd name="T55" fmla="*/ 143 h 235"/>
                <a:gd name="T56" fmla="*/ 47 w 896"/>
                <a:gd name="T57" fmla="*/ 167 h 235"/>
                <a:gd name="T58" fmla="*/ 23 w 896"/>
                <a:gd name="T59" fmla="*/ 191 h 235"/>
                <a:gd name="T60" fmla="*/ 2 w 896"/>
                <a:gd name="T61" fmla="*/ 215 h 235"/>
                <a:gd name="T62" fmla="*/ 6 w 896"/>
                <a:gd name="T63" fmla="*/ 220 h 235"/>
                <a:gd name="T64" fmla="*/ 51 w 896"/>
                <a:gd name="T65" fmla="*/ 169 h 235"/>
                <a:gd name="T66" fmla="*/ 77 w 896"/>
                <a:gd name="T67" fmla="*/ 148 h 235"/>
                <a:gd name="T68" fmla="*/ 128 w 896"/>
                <a:gd name="T69" fmla="*/ 108 h 235"/>
                <a:gd name="T70" fmla="*/ 183 w 896"/>
                <a:gd name="T71" fmla="*/ 74 h 235"/>
                <a:gd name="T72" fmla="*/ 242 w 896"/>
                <a:gd name="T73" fmla="*/ 46 h 235"/>
                <a:gd name="T74" fmla="*/ 304 w 896"/>
                <a:gd name="T75" fmla="*/ 26 h 235"/>
                <a:gd name="T76" fmla="*/ 368 w 896"/>
                <a:gd name="T77" fmla="*/ 12 h 235"/>
                <a:gd name="T78" fmla="*/ 432 w 896"/>
                <a:gd name="T79" fmla="*/ 6 h 235"/>
                <a:gd name="T80" fmla="*/ 449 w 896"/>
                <a:gd name="T81" fmla="*/ 11 h 235"/>
                <a:gd name="T82" fmla="*/ 495 w 896"/>
                <a:gd name="T83" fmla="*/ 7 h 235"/>
                <a:gd name="T84" fmla="*/ 560 w 896"/>
                <a:gd name="T85" fmla="*/ 18 h 235"/>
                <a:gd name="T86" fmla="*/ 623 w 896"/>
                <a:gd name="T87" fmla="*/ 35 h 235"/>
                <a:gd name="T88" fmla="*/ 684 w 896"/>
                <a:gd name="T89" fmla="*/ 59 h 235"/>
                <a:gd name="T90" fmla="*/ 741 w 896"/>
                <a:gd name="T91" fmla="*/ 90 h 235"/>
                <a:gd name="T92" fmla="*/ 796 w 896"/>
                <a:gd name="T93" fmla="*/ 128 h 235"/>
                <a:gd name="T94" fmla="*/ 845 w 896"/>
                <a:gd name="T95" fmla="*/ 169 h 235"/>
                <a:gd name="T96" fmla="*/ 869 w 896"/>
                <a:gd name="T97" fmla="*/ 193 h 235"/>
                <a:gd name="T98" fmla="*/ 896 w 896"/>
                <a:gd name="T99" fmla="*/ 22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6" h="235">
                  <a:moveTo>
                    <a:pt x="894" y="220"/>
                  </a:moveTo>
                  <a:cubicBezTo>
                    <a:pt x="894" y="215"/>
                    <a:pt x="894" y="215"/>
                    <a:pt x="894" y="215"/>
                  </a:cubicBezTo>
                  <a:cubicBezTo>
                    <a:pt x="895" y="213"/>
                    <a:pt x="895" y="213"/>
                    <a:pt x="895" y="213"/>
                  </a:cubicBezTo>
                  <a:cubicBezTo>
                    <a:pt x="892" y="213"/>
                    <a:pt x="892" y="213"/>
                    <a:pt x="892" y="213"/>
                  </a:cubicBezTo>
                  <a:cubicBezTo>
                    <a:pt x="881" y="213"/>
                    <a:pt x="873" y="204"/>
                    <a:pt x="873" y="193"/>
                  </a:cubicBezTo>
                  <a:cubicBezTo>
                    <a:pt x="873" y="191"/>
                    <a:pt x="873" y="191"/>
                    <a:pt x="873" y="191"/>
                  </a:cubicBezTo>
                  <a:cubicBezTo>
                    <a:pt x="873" y="189"/>
                    <a:pt x="873" y="189"/>
                    <a:pt x="873" y="189"/>
                  </a:cubicBezTo>
                  <a:cubicBezTo>
                    <a:pt x="869" y="189"/>
                    <a:pt x="869" y="189"/>
                    <a:pt x="869" y="189"/>
                  </a:cubicBezTo>
                  <a:cubicBezTo>
                    <a:pt x="858" y="189"/>
                    <a:pt x="849" y="180"/>
                    <a:pt x="849" y="169"/>
                  </a:cubicBezTo>
                  <a:cubicBezTo>
                    <a:pt x="849" y="167"/>
                    <a:pt x="849" y="167"/>
                    <a:pt x="849" y="167"/>
                  </a:cubicBezTo>
                  <a:cubicBezTo>
                    <a:pt x="849" y="164"/>
                    <a:pt x="849" y="164"/>
                    <a:pt x="849" y="164"/>
                  </a:cubicBezTo>
                  <a:cubicBezTo>
                    <a:pt x="845" y="165"/>
                    <a:pt x="845" y="165"/>
                    <a:pt x="845" y="165"/>
                  </a:cubicBezTo>
                  <a:cubicBezTo>
                    <a:pt x="834" y="165"/>
                    <a:pt x="825" y="156"/>
                    <a:pt x="825" y="145"/>
                  </a:cubicBezTo>
                  <a:cubicBezTo>
                    <a:pt x="825" y="143"/>
                    <a:pt x="825" y="143"/>
                    <a:pt x="825" y="143"/>
                  </a:cubicBezTo>
                  <a:cubicBezTo>
                    <a:pt x="819" y="144"/>
                    <a:pt x="819" y="144"/>
                    <a:pt x="819" y="144"/>
                  </a:cubicBezTo>
                  <a:cubicBezTo>
                    <a:pt x="816" y="143"/>
                    <a:pt x="816" y="143"/>
                    <a:pt x="816" y="143"/>
                  </a:cubicBezTo>
                  <a:cubicBezTo>
                    <a:pt x="808" y="142"/>
                    <a:pt x="801" y="135"/>
                    <a:pt x="800" y="126"/>
                  </a:cubicBezTo>
                  <a:cubicBezTo>
                    <a:pt x="799" y="124"/>
                    <a:pt x="799" y="124"/>
                    <a:pt x="799" y="124"/>
                  </a:cubicBezTo>
                  <a:cubicBezTo>
                    <a:pt x="797" y="124"/>
                    <a:pt x="797" y="124"/>
                    <a:pt x="797" y="124"/>
                  </a:cubicBezTo>
                  <a:cubicBezTo>
                    <a:pt x="795" y="125"/>
                    <a:pt x="793" y="125"/>
                    <a:pt x="791" y="125"/>
                  </a:cubicBezTo>
                  <a:cubicBezTo>
                    <a:pt x="781" y="125"/>
                    <a:pt x="772" y="116"/>
                    <a:pt x="772" y="106"/>
                  </a:cubicBezTo>
                  <a:cubicBezTo>
                    <a:pt x="771" y="103"/>
                    <a:pt x="771" y="103"/>
                    <a:pt x="771" y="103"/>
                  </a:cubicBezTo>
                  <a:cubicBezTo>
                    <a:pt x="764" y="104"/>
                    <a:pt x="764" y="104"/>
                    <a:pt x="764" y="104"/>
                  </a:cubicBezTo>
                  <a:cubicBezTo>
                    <a:pt x="755" y="104"/>
                    <a:pt x="746" y="97"/>
                    <a:pt x="745" y="88"/>
                  </a:cubicBezTo>
                  <a:cubicBezTo>
                    <a:pt x="744" y="85"/>
                    <a:pt x="744" y="85"/>
                    <a:pt x="744" y="85"/>
                  </a:cubicBezTo>
                  <a:cubicBezTo>
                    <a:pt x="742" y="86"/>
                    <a:pt x="742" y="86"/>
                    <a:pt x="742" y="86"/>
                  </a:cubicBezTo>
                  <a:cubicBezTo>
                    <a:pt x="740" y="87"/>
                    <a:pt x="738" y="87"/>
                    <a:pt x="736" y="87"/>
                  </a:cubicBezTo>
                  <a:cubicBezTo>
                    <a:pt x="726" y="87"/>
                    <a:pt x="718" y="80"/>
                    <a:pt x="716" y="71"/>
                  </a:cubicBezTo>
                  <a:cubicBezTo>
                    <a:pt x="716" y="69"/>
                    <a:pt x="716" y="69"/>
                    <a:pt x="716" y="69"/>
                  </a:cubicBezTo>
                  <a:cubicBezTo>
                    <a:pt x="714" y="70"/>
                    <a:pt x="714" y="70"/>
                    <a:pt x="714" y="70"/>
                  </a:cubicBezTo>
                  <a:cubicBezTo>
                    <a:pt x="711" y="71"/>
                    <a:pt x="709" y="71"/>
                    <a:pt x="706" y="71"/>
                  </a:cubicBezTo>
                  <a:cubicBezTo>
                    <a:pt x="697" y="71"/>
                    <a:pt x="689" y="65"/>
                    <a:pt x="687" y="56"/>
                  </a:cubicBezTo>
                  <a:cubicBezTo>
                    <a:pt x="687" y="53"/>
                    <a:pt x="687" y="53"/>
                    <a:pt x="687" y="53"/>
                  </a:cubicBezTo>
                  <a:cubicBezTo>
                    <a:pt x="684" y="55"/>
                    <a:pt x="684" y="55"/>
                    <a:pt x="684" y="55"/>
                  </a:cubicBezTo>
                  <a:cubicBezTo>
                    <a:pt x="682" y="56"/>
                    <a:pt x="679" y="57"/>
                    <a:pt x="676" y="57"/>
                  </a:cubicBezTo>
                  <a:cubicBezTo>
                    <a:pt x="667" y="57"/>
                    <a:pt x="659" y="51"/>
                    <a:pt x="657" y="43"/>
                  </a:cubicBezTo>
                  <a:cubicBezTo>
                    <a:pt x="656" y="40"/>
                    <a:pt x="656" y="40"/>
                    <a:pt x="656" y="40"/>
                  </a:cubicBezTo>
                  <a:cubicBezTo>
                    <a:pt x="654" y="42"/>
                    <a:pt x="654" y="42"/>
                    <a:pt x="654" y="42"/>
                  </a:cubicBezTo>
                  <a:cubicBezTo>
                    <a:pt x="651" y="43"/>
                    <a:pt x="648" y="44"/>
                    <a:pt x="644" y="44"/>
                  </a:cubicBezTo>
                  <a:cubicBezTo>
                    <a:pt x="636" y="44"/>
                    <a:pt x="629" y="39"/>
                    <a:pt x="626" y="32"/>
                  </a:cubicBezTo>
                  <a:cubicBezTo>
                    <a:pt x="625" y="29"/>
                    <a:pt x="625" y="29"/>
                    <a:pt x="625" y="29"/>
                  </a:cubicBezTo>
                  <a:cubicBezTo>
                    <a:pt x="623" y="31"/>
                    <a:pt x="623" y="31"/>
                    <a:pt x="623" y="31"/>
                  </a:cubicBezTo>
                  <a:cubicBezTo>
                    <a:pt x="620" y="33"/>
                    <a:pt x="616" y="34"/>
                    <a:pt x="612" y="34"/>
                  </a:cubicBezTo>
                  <a:cubicBezTo>
                    <a:pt x="605" y="34"/>
                    <a:pt x="597" y="29"/>
                    <a:pt x="594" y="23"/>
                  </a:cubicBezTo>
                  <a:cubicBezTo>
                    <a:pt x="593" y="20"/>
                    <a:pt x="593" y="20"/>
                    <a:pt x="593" y="20"/>
                  </a:cubicBezTo>
                  <a:cubicBezTo>
                    <a:pt x="591" y="22"/>
                    <a:pt x="591" y="22"/>
                    <a:pt x="591" y="22"/>
                  </a:cubicBezTo>
                  <a:cubicBezTo>
                    <a:pt x="588" y="24"/>
                    <a:pt x="584" y="25"/>
                    <a:pt x="580" y="25"/>
                  </a:cubicBezTo>
                  <a:cubicBezTo>
                    <a:pt x="572" y="25"/>
                    <a:pt x="566" y="21"/>
                    <a:pt x="562" y="14"/>
                  </a:cubicBezTo>
                  <a:cubicBezTo>
                    <a:pt x="561" y="12"/>
                    <a:pt x="561" y="12"/>
                    <a:pt x="561" y="12"/>
                  </a:cubicBezTo>
                  <a:cubicBezTo>
                    <a:pt x="559" y="14"/>
                    <a:pt x="559" y="14"/>
                    <a:pt x="559" y="14"/>
                  </a:cubicBezTo>
                  <a:cubicBezTo>
                    <a:pt x="556" y="16"/>
                    <a:pt x="551" y="18"/>
                    <a:pt x="547" y="18"/>
                  </a:cubicBezTo>
                  <a:cubicBezTo>
                    <a:pt x="540" y="18"/>
                    <a:pt x="534" y="14"/>
                    <a:pt x="530" y="8"/>
                  </a:cubicBezTo>
                  <a:cubicBezTo>
                    <a:pt x="529" y="6"/>
                    <a:pt x="529" y="6"/>
                    <a:pt x="529" y="6"/>
                  </a:cubicBezTo>
                  <a:cubicBezTo>
                    <a:pt x="527" y="8"/>
                    <a:pt x="527" y="8"/>
                    <a:pt x="527" y="8"/>
                  </a:cubicBezTo>
                  <a:cubicBezTo>
                    <a:pt x="523" y="11"/>
                    <a:pt x="519" y="13"/>
                    <a:pt x="514" y="13"/>
                  </a:cubicBezTo>
                  <a:cubicBezTo>
                    <a:pt x="507" y="13"/>
                    <a:pt x="501" y="9"/>
                    <a:pt x="497" y="4"/>
                  </a:cubicBezTo>
                  <a:cubicBezTo>
                    <a:pt x="496" y="2"/>
                    <a:pt x="496" y="2"/>
                    <a:pt x="496" y="2"/>
                  </a:cubicBezTo>
                  <a:cubicBezTo>
                    <a:pt x="494" y="3"/>
                    <a:pt x="494" y="3"/>
                    <a:pt x="494" y="3"/>
                  </a:cubicBezTo>
                  <a:cubicBezTo>
                    <a:pt x="490" y="7"/>
                    <a:pt x="485" y="9"/>
                    <a:pt x="480" y="9"/>
                  </a:cubicBezTo>
                  <a:cubicBezTo>
                    <a:pt x="474" y="9"/>
                    <a:pt x="468" y="7"/>
                    <a:pt x="464" y="2"/>
                  </a:cubicBezTo>
                  <a:cubicBezTo>
                    <a:pt x="463" y="0"/>
                    <a:pt x="463" y="0"/>
                    <a:pt x="463" y="0"/>
                  </a:cubicBezTo>
                  <a:cubicBezTo>
                    <a:pt x="461" y="2"/>
                    <a:pt x="461" y="2"/>
                    <a:pt x="461" y="2"/>
                  </a:cubicBezTo>
                  <a:cubicBezTo>
                    <a:pt x="458" y="6"/>
                    <a:pt x="454" y="8"/>
                    <a:pt x="448" y="8"/>
                  </a:cubicBezTo>
                  <a:cubicBezTo>
                    <a:pt x="442" y="8"/>
                    <a:pt x="437" y="6"/>
                    <a:pt x="434" y="2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1" y="2"/>
                    <a:pt x="431" y="2"/>
                    <a:pt x="431" y="2"/>
                  </a:cubicBezTo>
                  <a:cubicBezTo>
                    <a:pt x="427" y="7"/>
                    <a:pt x="422" y="9"/>
                    <a:pt x="416" y="9"/>
                  </a:cubicBezTo>
                  <a:cubicBezTo>
                    <a:pt x="411" y="9"/>
                    <a:pt x="406" y="7"/>
                    <a:pt x="402" y="3"/>
                  </a:cubicBezTo>
                  <a:cubicBezTo>
                    <a:pt x="400" y="2"/>
                    <a:pt x="400" y="2"/>
                    <a:pt x="400" y="2"/>
                  </a:cubicBezTo>
                  <a:cubicBezTo>
                    <a:pt x="399" y="4"/>
                    <a:pt x="399" y="4"/>
                    <a:pt x="399" y="4"/>
                  </a:cubicBezTo>
                  <a:cubicBezTo>
                    <a:pt x="395" y="9"/>
                    <a:pt x="389" y="13"/>
                    <a:pt x="382" y="13"/>
                  </a:cubicBezTo>
                  <a:cubicBezTo>
                    <a:pt x="377" y="13"/>
                    <a:pt x="373" y="11"/>
                    <a:pt x="369" y="8"/>
                  </a:cubicBezTo>
                  <a:cubicBezTo>
                    <a:pt x="367" y="6"/>
                    <a:pt x="367" y="6"/>
                    <a:pt x="367" y="6"/>
                  </a:cubicBezTo>
                  <a:cubicBezTo>
                    <a:pt x="366" y="8"/>
                    <a:pt x="366" y="8"/>
                    <a:pt x="366" y="8"/>
                  </a:cubicBezTo>
                  <a:cubicBezTo>
                    <a:pt x="362" y="14"/>
                    <a:pt x="356" y="18"/>
                    <a:pt x="349" y="18"/>
                  </a:cubicBezTo>
                  <a:cubicBezTo>
                    <a:pt x="345" y="18"/>
                    <a:pt x="340" y="16"/>
                    <a:pt x="337" y="14"/>
                  </a:cubicBezTo>
                  <a:cubicBezTo>
                    <a:pt x="335" y="12"/>
                    <a:pt x="335" y="12"/>
                    <a:pt x="335" y="12"/>
                  </a:cubicBezTo>
                  <a:cubicBezTo>
                    <a:pt x="334" y="14"/>
                    <a:pt x="334" y="14"/>
                    <a:pt x="334" y="14"/>
                  </a:cubicBezTo>
                  <a:cubicBezTo>
                    <a:pt x="330" y="21"/>
                    <a:pt x="324" y="25"/>
                    <a:pt x="316" y="25"/>
                  </a:cubicBezTo>
                  <a:cubicBezTo>
                    <a:pt x="312" y="25"/>
                    <a:pt x="308" y="24"/>
                    <a:pt x="305" y="22"/>
                  </a:cubicBezTo>
                  <a:cubicBezTo>
                    <a:pt x="303" y="20"/>
                    <a:pt x="303" y="20"/>
                    <a:pt x="303" y="20"/>
                  </a:cubicBezTo>
                  <a:cubicBezTo>
                    <a:pt x="302" y="23"/>
                    <a:pt x="302" y="23"/>
                    <a:pt x="302" y="23"/>
                  </a:cubicBezTo>
                  <a:cubicBezTo>
                    <a:pt x="299" y="29"/>
                    <a:pt x="291" y="34"/>
                    <a:pt x="284" y="34"/>
                  </a:cubicBezTo>
                  <a:cubicBezTo>
                    <a:pt x="280" y="34"/>
                    <a:pt x="276" y="33"/>
                    <a:pt x="273" y="31"/>
                  </a:cubicBezTo>
                  <a:cubicBezTo>
                    <a:pt x="271" y="29"/>
                    <a:pt x="271" y="29"/>
                    <a:pt x="271" y="29"/>
                  </a:cubicBezTo>
                  <a:cubicBezTo>
                    <a:pt x="270" y="32"/>
                    <a:pt x="270" y="32"/>
                    <a:pt x="270" y="32"/>
                  </a:cubicBezTo>
                  <a:cubicBezTo>
                    <a:pt x="267" y="39"/>
                    <a:pt x="260" y="44"/>
                    <a:pt x="252" y="44"/>
                  </a:cubicBezTo>
                  <a:cubicBezTo>
                    <a:pt x="248" y="44"/>
                    <a:pt x="245" y="43"/>
                    <a:pt x="242" y="42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7" y="51"/>
                    <a:pt x="229" y="57"/>
                    <a:pt x="220" y="57"/>
                  </a:cubicBezTo>
                  <a:cubicBezTo>
                    <a:pt x="217" y="57"/>
                    <a:pt x="214" y="56"/>
                    <a:pt x="212" y="55"/>
                  </a:cubicBezTo>
                  <a:cubicBezTo>
                    <a:pt x="209" y="53"/>
                    <a:pt x="209" y="53"/>
                    <a:pt x="209" y="53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7" y="65"/>
                    <a:pt x="199" y="71"/>
                    <a:pt x="190" y="71"/>
                  </a:cubicBezTo>
                  <a:cubicBezTo>
                    <a:pt x="187" y="71"/>
                    <a:pt x="185" y="71"/>
                    <a:pt x="182" y="70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0" y="71"/>
                    <a:pt x="180" y="71"/>
                    <a:pt x="180" y="71"/>
                  </a:cubicBezTo>
                  <a:cubicBezTo>
                    <a:pt x="178" y="80"/>
                    <a:pt x="170" y="87"/>
                    <a:pt x="160" y="87"/>
                  </a:cubicBezTo>
                  <a:cubicBezTo>
                    <a:pt x="158" y="87"/>
                    <a:pt x="156" y="87"/>
                    <a:pt x="154" y="86"/>
                  </a:cubicBezTo>
                  <a:cubicBezTo>
                    <a:pt x="152" y="85"/>
                    <a:pt x="152" y="85"/>
                    <a:pt x="152" y="85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50" y="97"/>
                    <a:pt x="141" y="104"/>
                    <a:pt x="132" y="104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16"/>
                    <a:pt x="115" y="125"/>
                    <a:pt x="105" y="125"/>
                  </a:cubicBezTo>
                  <a:cubicBezTo>
                    <a:pt x="103" y="125"/>
                    <a:pt x="101" y="125"/>
                    <a:pt x="99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6" y="126"/>
                    <a:pt x="96" y="126"/>
                    <a:pt x="96" y="126"/>
                  </a:cubicBezTo>
                  <a:cubicBezTo>
                    <a:pt x="95" y="135"/>
                    <a:pt x="88" y="142"/>
                    <a:pt x="80" y="143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56"/>
                    <a:pt x="62" y="165"/>
                    <a:pt x="51" y="165"/>
                  </a:cubicBezTo>
                  <a:cubicBezTo>
                    <a:pt x="47" y="164"/>
                    <a:pt x="47" y="164"/>
                    <a:pt x="47" y="164"/>
                  </a:cubicBezTo>
                  <a:cubicBezTo>
                    <a:pt x="47" y="167"/>
                    <a:pt x="47" y="167"/>
                    <a:pt x="47" y="167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80"/>
                    <a:pt x="38" y="189"/>
                    <a:pt x="27" y="189"/>
                  </a:cubicBezTo>
                  <a:cubicBezTo>
                    <a:pt x="23" y="189"/>
                    <a:pt x="23" y="189"/>
                    <a:pt x="23" y="189"/>
                  </a:cubicBezTo>
                  <a:cubicBezTo>
                    <a:pt x="23" y="191"/>
                    <a:pt x="23" y="191"/>
                    <a:pt x="23" y="191"/>
                  </a:cubicBezTo>
                  <a:cubicBezTo>
                    <a:pt x="23" y="193"/>
                    <a:pt x="23" y="193"/>
                    <a:pt x="23" y="193"/>
                  </a:cubicBezTo>
                  <a:cubicBezTo>
                    <a:pt x="23" y="204"/>
                    <a:pt x="15" y="213"/>
                    <a:pt x="4" y="213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2" y="215"/>
                    <a:pt x="2" y="215"/>
                    <a:pt x="2" y="215"/>
                  </a:cubicBezTo>
                  <a:cubicBezTo>
                    <a:pt x="2" y="220"/>
                    <a:pt x="2" y="220"/>
                    <a:pt x="2" y="220"/>
                  </a:cubicBezTo>
                  <a:cubicBezTo>
                    <a:pt x="2" y="223"/>
                    <a:pt x="1" y="226"/>
                    <a:pt x="0" y="228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4" y="231"/>
                    <a:pt x="6" y="226"/>
                    <a:pt x="6" y="220"/>
                  </a:cubicBezTo>
                  <a:cubicBezTo>
                    <a:pt x="6" y="220"/>
                    <a:pt x="6" y="218"/>
                    <a:pt x="6" y="217"/>
                  </a:cubicBezTo>
                  <a:cubicBezTo>
                    <a:pt x="18" y="216"/>
                    <a:pt x="27" y="206"/>
                    <a:pt x="27" y="193"/>
                  </a:cubicBezTo>
                  <a:cubicBezTo>
                    <a:pt x="27" y="193"/>
                    <a:pt x="27" y="193"/>
                    <a:pt x="27" y="193"/>
                  </a:cubicBezTo>
                  <a:cubicBezTo>
                    <a:pt x="40" y="193"/>
                    <a:pt x="51" y="182"/>
                    <a:pt x="51" y="169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63" y="169"/>
                    <a:pt x="73" y="159"/>
                    <a:pt x="75" y="148"/>
                  </a:cubicBezTo>
                  <a:cubicBezTo>
                    <a:pt x="76" y="148"/>
                    <a:pt x="77" y="148"/>
                    <a:pt x="77" y="148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90" y="146"/>
                    <a:pt x="98" y="138"/>
                    <a:pt x="100" y="128"/>
                  </a:cubicBezTo>
                  <a:cubicBezTo>
                    <a:pt x="101" y="129"/>
                    <a:pt x="103" y="129"/>
                    <a:pt x="105" y="129"/>
                  </a:cubicBezTo>
                  <a:cubicBezTo>
                    <a:pt x="117" y="129"/>
                    <a:pt x="127" y="120"/>
                    <a:pt x="128" y="108"/>
                  </a:cubicBezTo>
                  <a:cubicBezTo>
                    <a:pt x="130" y="108"/>
                    <a:pt x="132" y="108"/>
                    <a:pt x="132" y="108"/>
                  </a:cubicBezTo>
                  <a:cubicBezTo>
                    <a:pt x="143" y="108"/>
                    <a:pt x="152" y="101"/>
                    <a:pt x="154" y="90"/>
                  </a:cubicBezTo>
                  <a:cubicBezTo>
                    <a:pt x="156" y="91"/>
                    <a:pt x="158" y="91"/>
                    <a:pt x="160" y="91"/>
                  </a:cubicBezTo>
                  <a:cubicBezTo>
                    <a:pt x="171" y="91"/>
                    <a:pt x="180" y="84"/>
                    <a:pt x="183" y="74"/>
                  </a:cubicBezTo>
                  <a:cubicBezTo>
                    <a:pt x="185" y="74"/>
                    <a:pt x="187" y="75"/>
                    <a:pt x="190" y="75"/>
                  </a:cubicBezTo>
                  <a:cubicBezTo>
                    <a:pt x="200" y="75"/>
                    <a:pt x="209" y="68"/>
                    <a:pt x="212" y="59"/>
                  </a:cubicBezTo>
                  <a:cubicBezTo>
                    <a:pt x="215" y="60"/>
                    <a:pt x="217" y="61"/>
                    <a:pt x="220" y="61"/>
                  </a:cubicBezTo>
                  <a:cubicBezTo>
                    <a:pt x="230" y="61"/>
                    <a:pt x="238" y="55"/>
                    <a:pt x="242" y="46"/>
                  </a:cubicBezTo>
                  <a:cubicBezTo>
                    <a:pt x="245" y="47"/>
                    <a:pt x="248" y="48"/>
                    <a:pt x="252" y="48"/>
                  </a:cubicBezTo>
                  <a:cubicBezTo>
                    <a:pt x="261" y="48"/>
                    <a:pt x="269" y="43"/>
                    <a:pt x="273" y="35"/>
                  </a:cubicBezTo>
                  <a:cubicBezTo>
                    <a:pt x="276" y="37"/>
                    <a:pt x="280" y="38"/>
                    <a:pt x="284" y="38"/>
                  </a:cubicBezTo>
                  <a:cubicBezTo>
                    <a:pt x="292" y="38"/>
                    <a:pt x="300" y="33"/>
                    <a:pt x="304" y="26"/>
                  </a:cubicBezTo>
                  <a:cubicBezTo>
                    <a:pt x="308" y="28"/>
                    <a:pt x="312" y="29"/>
                    <a:pt x="316" y="29"/>
                  </a:cubicBezTo>
                  <a:cubicBezTo>
                    <a:pt x="324" y="29"/>
                    <a:pt x="332" y="25"/>
                    <a:pt x="336" y="18"/>
                  </a:cubicBezTo>
                  <a:cubicBezTo>
                    <a:pt x="340" y="20"/>
                    <a:pt x="344" y="22"/>
                    <a:pt x="349" y="22"/>
                  </a:cubicBezTo>
                  <a:cubicBezTo>
                    <a:pt x="357" y="22"/>
                    <a:pt x="364" y="18"/>
                    <a:pt x="368" y="12"/>
                  </a:cubicBezTo>
                  <a:cubicBezTo>
                    <a:pt x="372" y="15"/>
                    <a:pt x="377" y="17"/>
                    <a:pt x="382" y="17"/>
                  </a:cubicBezTo>
                  <a:cubicBezTo>
                    <a:pt x="390" y="17"/>
                    <a:pt x="396" y="13"/>
                    <a:pt x="401" y="7"/>
                  </a:cubicBezTo>
                  <a:cubicBezTo>
                    <a:pt x="405" y="11"/>
                    <a:pt x="410" y="13"/>
                    <a:pt x="416" y="13"/>
                  </a:cubicBezTo>
                  <a:cubicBezTo>
                    <a:pt x="423" y="13"/>
                    <a:pt x="428" y="11"/>
                    <a:pt x="432" y="6"/>
                  </a:cubicBezTo>
                  <a:cubicBezTo>
                    <a:pt x="436" y="9"/>
                    <a:pt x="441" y="11"/>
                    <a:pt x="446" y="11"/>
                  </a:cubicBezTo>
                  <a:cubicBezTo>
                    <a:pt x="446" y="11"/>
                    <a:pt x="447" y="11"/>
                    <a:pt x="447" y="11"/>
                  </a:cubicBezTo>
                  <a:cubicBezTo>
                    <a:pt x="447" y="11"/>
                    <a:pt x="448" y="11"/>
                    <a:pt x="448" y="11"/>
                  </a:cubicBezTo>
                  <a:cubicBezTo>
                    <a:pt x="448" y="11"/>
                    <a:pt x="449" y="11"/>
                    <a:pt x="449" y="11"/>
                  </a:cubicBezTo>
                  <a:cubicBezTo>
                    <a:pt x="449" y="11"/>
                    <a:pt x="450" y="11"/>
                    <a:pt x="450" y="11"/>
                  </a:cubicBezTo>
                  <a:cubicBezTo>
                    <a:pt x="455" y="11"/>
                    <a:pt x="459" y="9"/>
                    <a:pt x="463" y="6"/>
                  </a:cubicBezTo>
                  <a:cubicBezTo>
                    <a:pt x="467" y="11"/>
                    <a:pt x="473" y="13"/>
                    <a:pt x="480" y="13"/>
                  </a:cubicBezTo>
                  <a:cubicBezTo>
                    <a:pt x="486" y="13"/>
                    <a:pt x="491" y="11"/>
                    <a:pt x="495" y="7"/>
                  </a:cubicBezTo>
                  <a:cubicBezTo>
                    <a:pt x="500" y="13"/>
                    <a:pt x="506" y="17"/>
                    <a:pt x="514" y="17"/>
                  </a:cubicBezTo>
                  <a:cubicBezTo>
                    <a:pt x="519" y="17"/>
                    <a:pt x="524" y="15"/>
                    <a:pt x="528" y="12"/>
                  </a:cubicBezTo>
                  <a:cubicBezTo>
                    <a:pt x="532" y="18"/>
                    <a:pt x="539" y="22"/>
                    <a:pt x="547" y="22"/>
                  </a:cubicBezTo>
                  <a:cubicBezTo>
                    <a:pt x="552" y="22"/>
                    <a:pt x="556" y="20"/>
                    <a:pt x="560" y="18"/>
                  </a:cubicBezTo>
                  <a:cubicBezTo>
                    <a:pt x="564" y="25"/>
                    <a:pt x="572" y="29"/>
                    <a:pt x="580" y="29"/>
                  </a:cubicBezTo>
                  <a:cubicBezTo>
                    <a:pt x="584" y="29"/>
                    <a:pt x="588" y="28"/>
                    <a:pt x="592" y="26"/>
                  </a:cubicBezTo>
                  <a:cubicBezTo>
                    <a:pt x="596" y="33"/>
                    <a:pt x="604" y="38"/>
                    <a:pt x="612" y="38"/>
                  </a:cubicBezTo>
                  <a:cubicBezTo>
                    <a:pt x="616" y="38"/>
                    <a:pt x="620" y="37"/>
                    <a:pt x="623" y="35"/>
                  </a:cubicBezTo>
                  <a:cubicBezTo>
                    <a:pt x="627" y="43"/>
                    <a:pt x="635" y="48"/>
                    <a:pt x="644" y="48"/>
                  </a:cubicBezTo>
                  <a:cubicBezTo>
                    <a:pt x="648" y="48"/>
                    <a:pt x="651" y="47"/>
                    <a:pt x="654" y="46"/>
                  </a:cubicBezTo>
                  <a:cubicBezTo>
                    <a:pt x="658" y="55"/>
                    <a:pt x="666" y="61"/>
                    <a:pt x="676" y="61"/>
                  </a:cubicBezTo>
                  <a:cubicBezTo>
                    <a:pt x="679" y="61"/>
                    <a:pt x="681" y="60"/>
                    <a:pt x="684" y="59"/>
                  </a:cubicBezTo>
                  <a:cubicBezTo>
                    <a:pt x="687" y="68"/>
                    <a:pt x="696" y="75"/>
                    <a:pt x="706" y="75"/>
                  </a:cubicBezTo>
                  <a:cubicBezTo>
                    <a:pt x="709" y="75"/>
                    <a:pt x="711" y="74"/>
                    <a:pt x="713" y="74"/>
                  </a:cubicBezTo>
                  <a:cubicBezTo>
                    <a:pt x="716" y="84"/>
                    <a:pt x="725" y="91"/>
                    <a:pt x="736" y="91"/>
                  </a:cubicBezTo>
                  <a:cubicBezTo>
                    <a:pt x="738" y="91"/>
                    <a:pt x="740" y="91"/>
                    <a:pt x="741" y="90"/>
                  </a:cubicBezTo>
                  <a:cubicBezTo>
                    <a:pt x="744" y="101"/>
                    <a:pt x="753" y="108"/>
                    <a:pt x="764" y="108"/>
                  </a:cubicBezTo>
                  <a:cubicBezTo>
                    <a:pt x="764" y="108"/>
                    <a:pt x="766" y="108"/>
                    <a:pt x="768" y="108"/>
                  </a:cubicBezTo>
                  <a:cubicBezTo>
                    <a:pt x="769" y="120"/>
                    <a:pt x="779" y="129"/>
                    <a:pt x="791" y="129"/>
                  </a:cubicBezTo>
                  <a:cubicBezTo>
                    <a:pt x="793" y="129"/>
                    <a:pt x="795" y="129"/>
                    <a:pt x="796" y="128"/>
                  </a:cubicBezTo>
                  <a:cubicBezTo>
                    <a:pt x="798" y="138"/>
                    <a:pt x="806" y="146"/>
                    <a:pt x="816" y="147"/>
                  </a:cubicBezTo>
                  <a:cubicBezTo>
                    <a:pt x="819" y="148"/>
                    <a:pt x="819" y="148"/>
                    <a:pt x="819" y="148"/>
                  </a:cubicBezTo>
                  <a:cubicBezTo>
                    <a:pt x="819" y="148"/>
                    <a:pt x="820" y="148"/>
                    <a:pt x="821" y="148"/>
                  </a:cubicBezTo>
                  <a:cubicBezTo>
                    <a:pt x="823" y="159"/>
                    <a:pt x="833" y="169"/>
                    <a:pt x="845" y="169"/>
                  </a:cubicBezTo>
                  <a:cubicBezTo>
                    <a:pt x="845" y="169"/>
                    <a:pt x="845" y="169"/>
                    <a:pt x="845" y="169"/>
                  </a:cubicBezTo>
                  <a:cubicBezTo>
                    <a:pt x="845" y="169"/>
                    <a:pt x="845" y="169"/>
                    <a:pt x="845" y="169"/>
                  </a:cubicBezTo>
                  <a:cubicBezTo>
                    <a:pt x="845" y="182"/>
                    <a:pt x="856" y="193"/>
                    <a:pt x="869" y="193"/>
                  </a:cubicBezTo>
                  <a:cubicBezTo>
                    <a:pt x="869" y="193"/>
                    <a:pt x="869" y="193"/>
                    <a:pt x="869" y="193"/>
                  </a:cubicBezTo>
                  <a:cubicBezTo>
                    <a:pt x="869" y="206"/>
                    <a:pt x="878" y="216"/>
                    <a:pt x="890" y="217"/>
                  </a:cubicBezTo>
                  <a:cubicBezTo>
                    <a:pt x="890" y="218"/>
                    <a:pt x="890" y="220"/>
                    <a:pt x="890" y="220"/>
                  </a:cubicBezTo>
                  <a:cubicBezTo>
                    <a:pt x="890" y="226"/>
                    <a:pt x="892" y="231"/>
                    <a:pt x="896" y="235"/>
                  </a:cubicBezTo>
                  <a:cubicBezTo>
                    <a:pt x="896" y="228"/>
                    <a:pt x="896" y="228"/>
                    <a:pt x="896" y="228"/>
                  </a:cubicBezTo>
                  <a:cubicBezTo>
                    <a:pt x="895" y="226"/>
                    <a:pt x="894" y="223"/>
                    <a:pt x="894" y="2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grpSp>
        <p:nvGrpSpPr>
          <p:cNvPr id="4" name="Group 600"/>
          <p:cNvGrpSpPr>
            <a:grpSpLocks noChangeAspect="1"/>
          </p:cNvGrpSpPr>
          <p:nvPr/>
        </p:nvGrpSpPr>
        <p:grpSpPr bwMode="auto">
          <a:xfrm>
            <a:off x="4616573" y="2392384"/>
            <a:ext cx="4643957" cy="3182611"/>
            <a:chOff x="3600" y="2500"/>
            <a:chExt cx="1534" cy="1256"/>
          </a:xfrm>
        </p:grpSpPr>
        <p:sp>
          <p:nvSpPr>
            <p:cNvPr id="460" name="Freeform 601"/>
            <p:cNvSpPr>
              <a:spLocks/>
            </p:cNvSpPr>
            <p:nvPr/>
          </p:nvSpPr>
          <p:spPr bwMode="auto">
            <a:xfrm>
              <a:off x="3605" y="2536"/>
              <a:ext cx="1529" cy="1220"/>
            </a:xfrm>
            <a:custGeom>
              <a:avLst/>
              <a:gdLst>
                <a:gd name="T0" fmla="*/ 0 w 896"/>
                <a:gd name="T1" fmla="*/ 670 h 670"/>
                <a:gd name="T2" fmla="*/ 896 w 896"/>
                <a:gd name="T3" fmla="*/ 670 h 670"/>
                <a:gd name="T4" fmla="*/ 896 w 896"/>
                <a:gd name="T5" fmla="*/ 179 h 670"/>
                <a:gd name="T6" fmla="*/ 456 w 896"/>
                <a:gd name="T7" fmla="*/ 0 h 670"/>
                <a:gd name="T8" fmla="*/ 456 w 896"/>
                <a:gd name="T9" fmla="*/ 0 h 670"/>
                <a:gd name="T10" fmla="*/ 448 w 896"/>
                <a:gd name="T11" fmla="*/ 0 h 670"/>
                <a:gd name="T12" fmla="*/ 440 w 896"/>
                <a:gd name="T13" fmla="*/ 0 h 670"/>
                <a:gd name="T14" fmla="*/ 440 w 896"/>
                <a:gd name="T15" fmla="*/ 0 h 670"/>
                <a:gd name="T16" fmla="*/ 0 w 896"/>
                <a:gd name="T17" fmla="*/ 179 h 670"/>
                <a:gd name="T18" fmla="*/ 0 w 896"/>
                <a:gd name="T19" fmla="*/ 67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6" h="670">
                  <a:moveTo>
                    <a:pt x="0" y="670"/>
                  </a:moveTo>
                  <a:cubicBezTo>
                    <a:pt x="896" y="670"/>
                    <a:pt x="896" y="670"/>
                    <a:pt x="896" y="670"/>
                  </a:cubicBezTo>
                  <a:cubicBezTo>
                    <a:pt x="896" y="179"/>
                    <a:pt x="896" y="179"/>
                    <a:pt x="896" y="179"/>
                  </a:cubicBezTo>
                  <a:cubicBezTo>
                    <a:pt x="780" y="71"/>
                    <a:pt x="626" y="4"/>
                    <a:pt x="456" y="0"/>
                  </a:cubicBezTo>
                  <a:cubicBezTo>
                    <a:pt x="456" y="0"/>
                    <a:pt x="456" y="0"/>
                    <a:pt x="456" y="0"/>
                  </a:cubicBezTo>
                  <a:cubicBezTo>
                    <a:pt x="453" y="0"/>
                    <a:pt x="451" y="0"/>
                    <a:pt x="448" y="0"/>
                  </a:cubicBezTo>
                  <a:cubicBezTo>
                    <a:pt x="445" y="0"/>
                    <a:pt x="443" y="0"/>
                    <a:pt x="440" y="0"/>
                  </a:cubicBezTo>
                  <a:cubicBezTo>
                    <a:pt x="440" y="0"/>
                    <a:pt x="440" y="0"/>
                    <a:pt x="440" y="0"/>
                  </a:cubicBezTo>
                  <a:cubicBezTo>
                    <a:pt x="270" y="4"/>
                    <a:pt x="116" y="71"/>
                    <a:pt x="0" y="179"/>
                  </a:cubicBezTo>
                  <a:lnTo>
                    <a:pt x="0" y="670"/>
                  </a:lnTo>
                  <a:close/>
                </a:path>
              </a:pathLst>
            </a:custGeom>
            <a:solidFill>
              <a:srgbClr val="E6E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1" name="Freeform 602"/>
            <p:cNvSpPr>
              <a:spLocks/>
            </p:cNvSpPr>
            <p:nvPr/>
          </p:nvSpPr>
          <p:spPr bwMode="auto">
            <a:xfrm>
              <a:off x="3605" y="2651"/>
              <a:ext cx="1529" cy="1105"/>
            </a:xfrm>
            <a:custGeom>
              <a:avLst/>
              <a:gdLst>
                <a:gd name="T0" fmla="*/ 0 w 896"/>
                <a:gd name="T1" fmla="*/ 607 h 607"/>
                <a:gd name="T2" fmla="*/ 896 w 896"/>
                <a:gd name="T3" fmla="*/ 607 h 607"/>
                <a:gd name="T4" fmla="*/ 896 w 896"/>
                <a:gd name="T5" fmla="*/ 218 h 607"/>
                <a:gd name="T6" fmla="*/ 454 w 896"/>
                <a:gd name="T7" fmla="*/ 0 h 607"/>
                <a:gd name="T8" fmla="*/ 454 w 896"/>
                <a:gd name="T9" fmla="*/ 0 h 607"/>
                <a:gd name="T10" fmla="*/ 448 w 896"/>
                <a:gd name="T11" fmla="*/ 0 h 607"/>
                <a:gd name="T12" fmla="*/ 442 w 896"/>
                <a:gd name="T13" fmla="*/ 0 h 607"/>
                <a:gd name="T14" fmla="*/ 442 w 896"/>
                <a:gd name="T15" fmla="*/ 0 h 607"/>
                <a:gd name="T16" fmla="*/ 0 w 896"/>
                <a:gd name="T17" fmla="*/ 217 h 607"/>
                <a:gd name="T18" fmla="*/ 0 w 896"/>
                <a:gd name="T19" fmla="*/ 607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6" h="607">
                  <a:moveTo>
                    <a:pt x="0" y="607"/>
                  </a:moveTo>
                  <a:cubicBezTo>
                    <a:pt x="896" y="607"/>
                    <a:pt x="896" y="607"/>
                    <a:pt x="896" y="607"/>
                  </a:cubicBezTo>
                  <a:cubicBezTo>
                    <a:pt x="896" y="218"/>
                    <a:pt x="896" y="218"/>
                    <a:pt x="896" y="218"/>
                  </a:cubicBezTo>
                  <a:cubicBezTo>
                    <a:pt x="781" y="89"/>
                    <a:pt x="613" y="4"/>
                    <a:pt x="454" y="0"/>
                  </a:cubicBezTo>
                  <a:cubicBezTo>
                    <a:pt x="454" y="0"/>
                    <a:pt x="454" y="0"/>
                    <a:pt x="454" y="0"/>
                  </a:cubicBezTo>
                  <a:cubicBezTo>
                    <a:pt x="452" y="0"/>
                    <a:pt x="450" y="0"/>
                    <a:pt x="448" y="0"/>
                  </a:cubicBezTo>
                  <a:cubicBezTo>
                    <a:pt x="446" y="0"/>
                    <a:pt x="444" y="0"/>
                    <a:pt x="442" y="0"/>
                  </a:cubicBezTo>
                  <a:cubicBezTo>
                    <a:pt x="442" y="0"/>
                    <a:pt x="442" y="0"/>
                    <a:pt x="442" y="0"/>
                  </a:cubicBezTo>
                  <a:cubicBezTo>
                    <a:pt x="277" y="4"/>
                    <a:pt x="113" y="84"/>
                    <a:pt x="0" y="217"/>
                  </a:cubicBezTo>
                  <a:lnTo>
                    <a:pt x="0" y="607"/>
                  </a:lnTo>
                  <a:close/>
                </a:path>
              </a:pathLst>
            </a:custGeom>
            <a:solidFill>
              <a:srgbClr val="FFF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2" name="Freeform 603"/>
            <p:cNvSpPr>
              <a:spLocks noEditPoints="1"/>
            </p:cNvSpPr>
            <p:nvPr/>
          </p:nvSpPr>
          <p:spPr bwMode="auto">
            <a:xfrm>
              <a:off x="4356" y="2538"/>
              <a:ext cx="778" cy="555"/>
            </a:xfrm>
            <a:custGeom>
              <a:avLst/>
              <a:gdLst>
                <a:gd name="T0" fmla="*/ 452 w 456"/>
                <a:gd name="T1" fmla="*/ 243 h 305"/>
                <a:gd name="T2" fmla="*/ 428 w 456"/>
                <a:gd name="T3" fmla="*/ 222 h 305"/>
                <a:gd name="T4" fmla="*/ 406 w 456"/>
                <a:gd name="T5" fmla="*/ 198 h 305"/>
                <a:gd name="T6" fmla="*/ 381 w 456"/>
                <a:gd name="T7" fmla="*/ 177 h 305"/>
                <a:gd name="T8" fmla="*/ 353 w 456"/>
                <a:gd name="T9" fmla="*/ 158 h 305"/>
                <a:gd name="T10" fmla="*/ 326 w 456"/>
                <a:gd name="T11" fmla="*/ 137 h 305"/>
                <a:gd name="T12" fmla="*/ 297 w 456"/>
                <a:gd name="T13" fmla="*/ 120 h 305"/>
                <a:gd name="T14" fmla="*/ 268 w 456"/>
                <a:gd name="T15" fmla="*/ 104 h 305"/>
                <a:gd name="T16" fmla="*/ 237 w 456"/>
                <a:gd name="T17" fmla="*/ 90 h 305"/>
                <a:gd name="T18" fmla="*/ 206 w 456"/>
                <a:gd name="T19" fmla="*/ 77 h 305"/>
                <a:gd name="T20" fmla="*/ 173 w 456"/>
                <a:gd name="T21" fmla="*/ 67 h 305"/>
                <a:gd name="T22" fmla="*/ 141 w 456"/>
                <a:gd name="T23" fmla="*/ 58 h 305"/>
                <a:gd name="T24" fmla="*/ 108 w 456"/>
                <a:gd name="T25" fmla="*/ 51 h 305"/>
                <a:gd name="T26" fmla="*/ 75 w 456"/>
                <a:gd name="T27" fmla="*/ 46 h 305"/>
                <a:gd name="T28" fmla="*/ 41 w 456"/>
                <a:gd name="T29" fmla="*/ 42 h 305"/>
                <a:gd name="T30" fmla="*/ 8 w 456"/>
                <a:gd name="T31" fmla="*/ 41 h 305"/>
                <a:gd name="T32" fmla="*/ 0 w 456"/>
                <a:gd name="T33" fmla="*/ 55 h 305"/>
                <a:gd name="T34" fmla="*/ 8 w 456"/>
                <a:gd name="T35" fmla="*/ 53 h 305"/>
                <a:gd name="T36" fmla="*/ 8 w 456"/>
                <a:gd name="T37" fmla="*/ 73 h 305"/>
                <a:gd name="T38" fmla="*/ 0 w 456"/>
                <a:gd name="T39" fmla="*/ 71 h 305"/>
                <a:gd name="T40" fmla="*/ 8 w 456"/>
                <a:gd name="T41" fmla="*/ 85 h 305"/>
                <a:gd name="T42" fmla="*/ 41 w 456"/>
                <a:gd name="T43" fmla="*/ 86 h 305"/>
                <a:gd name="T44" fmla="*/ 75 w 456"/>
                <a:gd name="T45" fmla="*/ 89 h 305"/>
                <a:gd name="T46" fmla="*/ 108 w 456"/>
                <a:gd name="T47" fmla="*/ 94 h 305"/>
                <a:gd name="T48" fmla="*/ 141 w 456"/>
                <a:gd name="T49" fmla="*/ 102 h 305"/>
                <a:gd name="T50" fmla="*/ 173 w 456"/>
                <a:gd name="T51" fmla="*/ 110 h 305"/>
                <a:gd name="T52" fmla="*/ 206 w 456"/>
                <a:gd name="T53" fmla="*/ 121 h 305"/>
                <a:gd name="T54" fmla="*/ 237 w 456"/>
                <a:gd name="T55" fmla="*/ 133 h 305"/>
                <a:gd name="T56" fmla="*/ 268 w 456"/>
                <a:gd name="T57" fmla="*/ 148 h 305"/>
                <a:gd name="T58" fmla="*/ 297 w 456"/>
                <a:gd name="T59" fmla="*/ 164 h 305"/>
                <a:gd name="T60" fmla="*/ 326 w 456"/>
                <a:gd name="T61" fmla="*/ 181 h 305"/>
                <a:gd name="T62" fmla="*/ 353 w 456"/>
                <a:gd name="T63" fmla="*/ 202 h 305"/>
                <a:gd name="T64" fmla="*/ 381 w 456"/>
                <a:gd name="T65" fmla="*/ 220 h 305"/>
                <a:gd name="T66" fmla="*/ 406 w 456"/>
                <a:gd name="T67" fmla="*/ 241 h 305"/>
                <a:gd name="T68" fmla="*/ 409 w 456"/>
                <a:gd name="T69" fmla="*/ 243 h 305"/>
                <a:gd name="T70" fmla="*/ 432 w 456"/>
                <a:gd name="T71" fmla="*/ 265 h 305"/>
                <a:gd name="T72" fmla="*/ 454 w 456"/>
                <a:gd name="T73" fmla="*/ 290 h 305"/>
                <a:gd name="T74" fmla="*/ 456 w 456"/>
                <a:gd name="T75" fmla="*/ 305 h 305"/>
                <a:gd name="T76" fmla="*/ 454 w 456"/>
                <a:gd name="T77" fmla="*/ 246 h 305"/>
                <a:gd name="T78" fmla="*/ 22 w 456"/>
                <a:gd name="T79" fmla="*/ 0 h 305"/>
                <a:gd name="T80" fmla="*/ 5 w 456"/>
                <a:gd name="T81" fmla="*/ 6 h 305"/>
                <a:gd name="T82" fmla="*/ 0 w 456"/>
                <a:gd name="T83" fmla="*/ 18 h 305"/>
                <a:gd name="T84" fmla="*/ 30 w 456"/>
                <a:gd name="T85" fmla="*/ 12 h 305"/>
                <a:gd name="T86" fmla="*/ 66 w 456"/>
                <a:gd name="T87" fmla="*/ 14 h 305"/>
                <a:gd name="T88" fmla="*/ 102 w 456"/>
                <a:gd name="T89" fmla="*/ 19 h 305"/>
                <a:gd name="T90" fmla="*/ 138 w 456"/>
                <a:gd name="T91" fmla="*/ 26 h 305"/>
                <a:gd name="T92" fmla="*/ 173 w 456"/>
                <a:gd name="T93" fmla="*/ 35 h 305"/>
                <a:gd name="T94" fmla="*/ 208 w 456"/>
                <a:gd name="T95" fmla="*/ 45 h 305"/>
                <a:gd name="T96" fmla="*/ 242 w 456"/>
                <a:gd name="T97" fmla="*/ 57 h 305"/>
                <a:gd name="T98" fmla="*/ 276 w 456"/>
                <a:gd name="T99" fmla="*/ 71 h 305"/>
                <a:gd name="T100" fmla="*/ 308 w 456"/>
                <a:gd name="T101" fmla="*/ 88 h 305"/>
                <a:gd name="T102" fmla="*/ 339 w 456"/>
                <a:gd name="T103" fmla="*/ 106 h 305"/>
                <a:gd name="T104" fmla="*/ 369 w 456"/>
                <a:gd name="T105" fmla="*/ 126 h 305"/>
                <a:gd name="T106" fmla="*/ 391 w 456"/>
                <a:gd name="T107" fmla="*/ 150 h 305"/>
                <a:gd name="T108" fmla="*/ 422 w 456"/>
                <a:gd name="T109" fmla="*/ 170 h 305"/>
                <a:gd name="T110" fmla="*/ 428 w 456"/>
                <a:gd name="T111" fmla="*/ 171 h 305"/>
                <a:gd name="T112" fmla="*/ 455 w 456"/>
                <a:gd name="T113" fmla="*/ 193 h 305"/>
                <a:gd name="T114" fmla="*/ 456 w 456"/>
                <a:gd name="T115" fmla="*/ 206 h 305"/>
                <a:gd name="T116" fmla="*/ 22 w 456"/>
                <a:gd name="T117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6" h="305">
                  <a:moveTo>
                    <a:pt x="452" y="246"/>
                  </a:moveTo>
                  <a:cubicBezTo>
                    <a:pt x="452" y="245"/>
                    <a:pt x="452" y="244"/>
                    <a:pt x="452" y="243"/>
                  </a:cubicBezTo>
                  <a:cubicBezTo>
                    <a:pt x="452" y="231"/>
                    <a:pt x="442" y="222"/>
                    <a:pt x="430" y="222"/>
                  </a:cubicBezTo>
                  <a:cubicBezTo>
                    <a:pt x="430" y="222"/>
                    <a:pt x="429" y="222"/>
                    <a:pt x="428" y="222"/>
                  </a:cubicBezTo>
                  <a:cubicBezTo>
                    <a:pt x="428" y="221"/>
                    <a:pt x="428" y="220"/>
                    <a:pt x="428" y="219"/>
                  </a:cubicBezTo>
                  <a:cubicBezTo>
                    <a:pt x="428" y="207"/>
                    <a:pt x="418" y="198"/>
                    <a:pt x="406" y="198"/>
                  </a:cubicBezTo>
                  <a:cubicBezTo>
                    <a:pt x="405" y="198"/>
                    <a:pt x="404" y="198"/>
                    <a:pt x="403" y="198"/>
                  </a:cubicBezTo>
                  <a:cubicBezTo>
                    <a:pt x="402" y="186"/>
                    <a:pt x="393" y="177"/>
                    <a:pt x="381" y="177"/>
                  </a:cubicBezTo>
                  <a:cubicBezTo>
                    <a:pt x="379" y="177"/>
                    <a:pt x="376" y="177"/>
                    <a:pt x="374" y="178"/>
                  </a:cubicBezTo>
                  <a:cubicBezTo>
                    <a:pt x="373" y="167"/>
                    <a:pt x="364" y="158"/>
                    <a:pt x="353" y="158"/>
                  </a:cubicBezTo>
                  <a:cubicBezTo>
                    <a:pt x="351" y="158"/>
                    <a:pt x="349" y="158"/>
                    <a:pt x="347" y="159"/>
                  </a:cubicBezTo>
                  <a:cubicBezTo>
                    <a:pt x="347" y="147"/>
                    <a:pt x="338" y="137"/>
                    <a:pt x="326" y="137"/>
                  </a:cubicBezTo>
                  <a:cubicBezTo>
                    <a:pt x="323" y="137"/>
                    <a:pt x="321" y="138"/>
                    <a:pt x="319" y="138"/>
                  </a:cubicBezTo>
                  <a:cubicBezTo>
                    <a:pt x="317" y="128"/>
                    <a:pt x="308" y="120"/>
                    <a:pt x="297" y="120"/>
                  </a:cubicBezTo>
                  <a:cubicBezTo>
                    <a:pt x="294" y="120"/>
                    <a:pt x="292" y="121"/>
                    <a:pt x="289" y="122"/>
                  </a:cubicBezTo>
                  <a:cubicBezTo>
                    <a:pt x="287" y="112"/>
                    <a:pt x="278" y="104"/>
                    <a:pt x="268" y="104"/>
                  </a:cubicBezTo>
                  <a:cubicBezTo>
                    <a:pt x="264" y="104"/>
                    <a:pt x="261" y="105"/>
                    <a:pt x="258" y="106"/>
                  </a:cubicBezTo>
                  <a:cubicBezTo>
                    <a:pt x="256" y="97"/>
                    <a:pt x="247" y="90"/>
                    <a:pt x="237" y="90"/>
                  </a:cubicBezTo>
                  <a:cubicBezTo>
                    <a:pt x="233" y="90"/>
                    <a:pt x="230" y="90"/>
                    <a:pt x="227" y="92"/>
                  </a:cubicBezTo>
                  <a:cubicBezTo>
                    <a:pt x="224" y="83"/>
                    <a:pt x="215" y="77"/>
                    <a:pt x="206" y="77"/>
                  </a:cubicBezTo>
                  <a:cubicBezTo>
                    <a:pt x="201" y="77"/>
                    <a:pt x="197" y="78"/>
                    <a:pt x="194" y="81"/>
                  </a:cubicBezTo>
                  <a:cubicBezTo>
                    <a:pt x="191" y="73"/>
                    <a:pt x="183" y="67"/>
                    <a:pt x="173" y="67"/>
                  </a:cubicBezTo>
                  <a:cubicBezTo>
                    <a:pt x="169" y="67"/>
                    <a:pt x="165" y="68"/>
                    <a:pt x="161" y="71"/>
                  </a:cubicBezTo>
                  <a:cubicBezTo>
                    <a:pt x="158" y="63"/>
                    <a:pt x="150" y="58"/>
                    <a:pt x="141" y="58"/>
                  </a:cubicBezTo>
                  <a:cubicBezTo>
                    <a:pt x="136" y="58"/>
                    <a:pt x="132" y="60"/>
                    <a:pt x="128" y="63"/>
                  </a:cubicBezTo>
                  <a:cubicBezTo>
                    <a:pt x="124" y="56"/>
                    <a:pt x="117" y="51"/>
                    <a:pt x="108" y="51"/>
                  </a:cubicBezTo>
                  <a:cubicBezTo>
                    <a:pt x="103" y="51"/>
                    <a:pt x="98" y="53"/>
                    <a:pt x="94" y="56"/>
                  </a:cubicBezTo>
                  <a:cubicBezTo>
                    <a:pt x="90" y="50"/>
                    <a:pt x="83" y="46"/>
                    <a:pt x="75" y="46"/>
                  </a:cubicBezTo>
                  <a:cubicBezTo>
                    <a:pt x="69" y="46"/>
                    <a:pt x="64" y="48"/>
                    <a:pt x="60" y="52"/>
                  </a:cubicBezTo>
                  <a:cubicBezTo>
                    <a:pt x="56" y="46"/>
                    <a:pt x="49" y="42"/>
                    <a:pt x="41" y="42"/>
                  </a:cubicBezTo>
                  <a:cubicBezTo>
                    <a:pt x="35" y="42"/>
                    <a:pt x="29" y="45"/>
                    <a:pt x="25" y="50"/>
                  </a:cubicBezTo>
                  <a:cubicBezTo>
                    <a:pt x="21" y="45"/>
                    <a:pt x="15" y="41"/>
                    <a:pt x="8" y="41"/>
                  </a:cubicBezTo>
                  <a:cubicBezTo>
                    <a:pt x="5" y="41"/>
                    <a:pt x="3" y="42"/>
                    <a:pt x="0" y="43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5"/>
                    <a:pt x="2" y="55"/>
                    <a:pt x="3" y="55"/>
                  </a:cubicBezTo>
                  <a:cubicBezTo>
                    <a:pt x="5" y="54"/>
                    <a:pt x="6" y="53"/>
                    <a:pt x="8" y="53"/>
                  </a:cubicBezTo>
                  <a:cubicBezTo>
                    <a:pt x="13" y="53"/>
                    <a:pt x="18" y="58"/>
                    <a:pt x="18" y="63"/>
                  </a:cubicBezTo>
                  <a:cubicBezTo>
                    <a:pt x="18" y="68"/>
                    <a:pt x="13" y="73"/>
                    <a:pt x="8" y="73"/>
                  </a:cubicBezTo>
                  <a:cubicBezTo>
                    <a:pt x="6" y="73"/>
                    <a:pt x="5" y="72"/>
                    <a:pt x="3" y="72"/>
                  </a:cubicBezTo>
                  <a:cubicBezTo>
                    <a:pt x="2" y="71"/>
                    <a:pt x="1" y="71"/>
                    <a:pt x="0" y="7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3" y="84"/>
                    <a:pt x="5" y="85"/>
                    <a:pt x="8" y="85"/>
                  </a:cubicBezTo>
                  <a:cubicBezTo>
                    <a:pt x="14" y="85"/>
                    <a:pt x="20" y="82"/>
                    <a:pt x="24" y="78"/>
                  </a:cubicBezTo>
                  <a:cubicBezTo>
                    <a:pt x="28" y="83"/>
                    <a:pt x="34" y="86"/>
                    <a:pt x="41" y="86"/>
                  </a:cubicBezTo>
                  <a:cubicBezTo>
                    <a:pt x="47" y="86"/>
                    <a:pt x="53" y="83"/>
                    <a:pt x="57" y="79"/>
                  </a:cubicBezTo>
                  <a:cubicBezTo>
                    <a:pt x="61" y="85"/>
                    <a:pt x="68" y="89"/>
                    <a:pt x="75" y="89"/>
                  </a:cubicBezTo>
                  <a:cubicBezTo>
                    <a:pt x="81" y="89"/>
                    <a:pt x="86" y="87"/>
                    <a:pt x="90" y="84"/>
                  </a:cubicBezTo>
                  <a:cubicBezTo>
                    <a:pt x="93" y="90"/>
                    <a:pt x="100" y="94"/>
                    <a:pt x="108" y="94"/>
                  </a:cubicBezTo>
                  <a:cubicBezTo>
                    <a:pt x="113" y="94"/>
                    <a:pt x="118" y="93"/>
                    <a:pt x="122" y="90"/>
                  </a:cubicBezTo>
                  <a:cubicBezTo>
                    <a:pt x="125" y="97"/>
                    <a:pt x="133" y="102"/>
                    <a:pt x="141" y="102"/>
                  </a:cubicBezTo>
                  <a:cubicBezTo>
                    <a:pt x="146" y="102"/>
                    <a:pt x="150" y="100"/>
                    <a:pt x="154" y="98"/>
                  </a:cubicBezTo>
                  <a:cubicBezTo>
                    <a:pt x="157" y="105"/>
                    <a:pt x="165" y="110"/>
                    <a:pt x="173" y="110"/>
                  </a:cubicBezTo>
                  <a:cubicBezTo>
                    <a:pt x="178" y="110"/>
                    <a:pt x="182" y="109"/>
                    <a:pt x="185" y="107"/>
                  </a:cubicBezTo>
                  <a:cubicBezTo>
                    <a:pt x="189" y="115"/>
                    <a:pt x="197" y="121"/>
                    <a:pt x="206" y="121"/>
                  </a:cubicBezTo>
                  <a:cubicBezTo>
                    <a:pt x="210" y="121"/>
                    <a:pt x="213" y="120"/>
                    <a:pt x="216" y="118"/>
                  </a:cubicBezTo>
                  <a:cubicBezTo>
                    <a:pt x="219" y="127"/>
                    <a:pt x="227" y="133"/>
                    <a:pt x="237" y="133"/>
                  </a:cubicBezTo>
                  <a:cubicBezTo>
                    <a:pt x="240" y="133"/>
                    <a:pt x="244" y="132"/>
                    <a:pt x="247" y="131"/>
                  </a:cubicBezTo>
                  <a:cubicBezTo>
                    <a:pt x="249" y="140"/>
                    <a:pt x="257" y="148"/>
                    <a:pt x="268" y="148"/>
                  </a:cubicBezTo>
                  <a:cubicBezTo>
                    <a:pt x="271" y="148"/>
                    <a:pt x="273" y="147"/>
                    <a:pt x="276" y="146"/>
                  </a:cubicBezTo>
                  <a:cubicBezTo>
                    <a:pt x="278" y="156"/>
                    <a:pt x="287" y="164"/>
                    <a:pt x="297" y="164"/>
                  </a:cubicBezTo>
                  <a:cubicBezTo>
                    <a:pt x="300" y="164"/>
                    <a:pt x="302" y="163"/>
                    <a:pt x="304" y="162"/>
                  </a:cubicBezTo>
                  <a:cubicBezTo>
                    <a:pt x="306" y="173"/>
                    <a:pt x="315" y="181"/>
                    <a:pt x="326" y="181"/>
                  </a:cubicBezTo>
                  <a:cubicBezTo>
                    <a:pt x="328" y="181"/>
                    <a:pt x="329" y="181"/>
                    <a:pt x="331" y="180"/>
                  </a:cubicBezTo>
                  <a:cubicBezTo>
                    <a:pt x="331" y="192"/>
                    <a:pt x="341" y="202"/>
                    <a:pt x="353" y="202"/>
                  </a:cubicBezTo>
                  <a:cubicBezTo>
                    <a:pt x="355" y="202"/>
                    <a:pt x="357" y="201"/>
                    <a:pt x="359" y="201"/>
                  </a:cubicBezTo>
                  <a:cubicBezTo>
                    <a:pt x="360" y="212"/>
                    <a:pt x="370" y="220"/>
                    <a:pt x="381" y="220"/>
                  </a:cubicBezTo>
                  <a:cubicBezTo>
                    <a:pt x="382" y="220"/>
                    <a:pt x="383" y="220"/>
                    <a:pt x="385" y="220"/>
                  </a:cubicBezTo>
                  <a:cubicBezTo>
                    <a:pt x="385" y="232"/>
                    <a:pt x="394" y="241"/>
                    <a:pt x="406" y="241"/>
                  </a:cubicBezTo>
                  <a:cubicBezTo>
                    <a:pt x="407" y="241"/>
                    <a:pt x="408" y="241"/>
                    <a:pt x="409" y="241"/>
                  </a:cubicBezTo>
                  <a:cubicBezTo>
                    <a:pt x="409" y="242"/>
                    <a:pt x="409" y="243"/>
                    <a:pt x="409" y="243"/>
                  </a:cubicBezTo>
                  <a:cubicBezTo>
                    <a:pt x="409" y="255"/>
                    <a:pt x="418" y="265"/>
                    <a:pt x="430" y="265"/>
                  </a:cubicBezTo>
                  <a:cubicBezTo>
                    <a:pt x="431" y="265"/>
                    <a:pt x="432" y="265"/>
                    <a:pt x="432" y="265"/>
                  </a:cubicBezTo>
                  <a:cubicBezTo>
                    <a:pt x="432" y="266"/>
                    <a:pt x="432" y="267"/>
                    <a:pt x="432" y="268"/>
                  </a:cubicBezTo>
                  <a:cubicBezTo>
                    <a:pt x="432" y="280"/>
                    <a:pt x="442" y="290"/>
                    <a:pt x="454" y="290"/>
                  </a:cubicBezTo>
                  <a:cubicBezTo>
                    <a:pt x="453" y="291"/>
                    <a:pt x="453" y="293"/>
                    <a:pt x="453" y="294"/>
                  </a:cubicBezTo>
                  <a:cubicBezTo>
                    <a:pt x="453" y="298"/>
                    <a:pt x="454" y="301"/>
                    <a:pt x="456" y="305"/>
                  </a:cubicBezTo>
                  <a:cubicBezTo>
                    <a:pt x="456" y="246"/>
                    <a:pt x="456" y="246"/>
                    <a:pt x="456" y="246"/>
                  </a:cubicBezTo>
                  <a:cubicBezTo>
                    <a:pt x="455" y="246"/>
                    <a:pt x="455" y="246"/>
                    <a:pt x="454" y="246"/>
                  </a:cubicBezTo>
                  <a:cubicBezTo>
                    <a:pt x="453" y="246"/>
                    <a:pt x="453" y="246"/>
                    <a:pt x="452" y="246"/>
                  </a:cubicBezTo>
                  <a:close/>
                  <a:moveTo>
                    <a:pt x="22" y="0"/>
                  </a:moveTo>
                  <a:cubicBezTo>
                    <a:pt x="22" y="5"/>
                    <a:pt x="18" y="9"/>
                    <a:pt x="12" y="9"/>
                  </a:cubicBezTo>
                  <a:cubicBezTo>
                    <a:pt x="9" y="9"/>
                    <a:pt x="7" y="8"/>
                    <a:pt x="5" y="6"/>
                  </a:cubicBezTo>
                  <a:cubicBezTo>
                    <a:pt x="3" y="5"/>
                    <a:pt x="2" y="5"/>
                    <a:pt x="0" y="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20"/>
                    <a:pt x="8" y="21"/>
                    <a:pt x="12" y="21"/>
                  </a:cubicBezTo>
                  <a:cubicBezTo>
                    <a:pt x="19" y="21"/>
                    <a:pt x="26" y="18"/>
                    <a:pt x="30" y="12"/>
                  </a:cubicBezTo>
                  <a:cubicBezTo>
                    <a:pt x="34" y="18"/>
                    <a:pt x="41" y="23"/>
                    <a:pt x="49" y="23"/>
                  </a:cubicBezTo>
                  <a:cubicBezTo>
                    <a:pt x="56" y="23"/>
                    <a:pt x="62" y="19"/>
                    <a:pt x="66" y="14"/>
                  </a:cubicBezTo>
                  <a:cubicBezTo>
                    <a:pt x="70" y="21"/>
                    <a:pt x="77" y="26"/>
                    <a:pt x="86" y="26"/>
                  </a:cubicBezTo>
                  <a:cubicBezTo>
                    <a:pt x="92" y="26"/>
                    <a:pt x="98" y="24"/>
                    <a:pt x="102" y="19"/>
                  </a:cubicBezTo>
                  <a:cubicBezTo>
                    <a:pt x="106" y="27"/>
                    <a:pt x="114" y="32"/>
                    <a:pt x="122" y="32"/>
                  </a:cubicBezTo>
                  <a:cubicBezTo>
                    <a:pt x="128" y="32"/>
                    <a:pt x="134" y="30"/>
                    <a:pt x="138" y="26"/>
                  </a:cubicBezTo>
                  <a:cubicBezTo>
                    <a:pt x="141" y="34"/>
                    <a:pt x="149" y="40"/>
                    <a:pt x="159" y="40"/>
                  </a:cubicBezTo>
                  <a:cubicBezTo>
                    <a:pt x="164" y="40"/>
                    <a:pt x="169" y="38"/>
                    <a:pt x="173" y="35"/>
                  </a:cubicBezTo>
                  <a:cubicBezTo>
                    <a:pt x="176" y="43"/>
                    <a:pt x="185" y="49"/>
                    <a:pt x="194" y="49"/>
                  </a:cubicBezTo>
                  <a:cubicBezTo>
                    <a:pt x="199" y="49"/>
                    <a:pt x="204" y="48"/>
                    <a:pt x="208" y="45"/>
                  </a:cubicBezTo>
                  <a:cubicBezTo>
                    <a:pt x="211" y="54"/>
                    <a:pt x="220" y="61"/>
                    <a:pt x="230" y="61"/>
                  </a:cubicBezTo>
                  <a:cubicBezTo>
                    <a:pt x="234" y="61"/>
                    <a:pt x="239" y="59"/>
                    <a:pt x="242" y="57"/>
                  </a:cubicBezTo>
                  <a:cubicBezTo>
                    <a:pt x="244" y="67"/>
                    <a:pt x="253" y="74"/>
                    <a:pt x="264" y="74"/>
                  </a:cubicBezTo>
                  <a:cubicBezTo>
                    <a:pt x="268" y="74"/>
                    <a:pt x="272" y="73"/>
                    <a:pt x="276" y="71"/>
                  </a:cubicBezTo>
                  <a:cubicBezTo>
                    <a:pt x="277" y="82"/>
                    <a:pt x="287" y="90"/>
                    <a:pt x="298" y="90"/>
                  </a:cubicBezTo>
                  <a:cubicBezTo>
                    <a:pt x="301" y="90"/>
                    <a:pt x="305" y="89"/>
                    <a:pt x="308" y="88"/>
                  </a:cubicBezTo>
                  <a:cubicBezTo>
                    <a:pt x="309" y="99"/>
                    <a:pt x="319" y="108"/>
                    <a:pt x="330" y="108"/>
                  </a:cubicBezTo>
                  <a:cubicBezTo>
                    <a:pt x="333" y="108"/>
                    <a:pt x="336" y="107"/>
                    <a:pt x="339" y="106"/>
                  </a:cubicBezTo>
                  <a:cubicBezTo>
                    <a:pt x="340" y="118"/>
                    <a:pt x="350" y="127"/>
                    <a:pt x="362" y="127"/>
                  </a:cubicBezTo>
                  <a:cubicBezTo>
                    <a:pt x="364" y="127"/>
                    <a:pt x="367" y="126"/>
                    <a:pt x="369" y="126"/>
                  </a:cubicBezTo>
                  <a:cubicBezTo>
                    <a:pt x="369" y="126"/>
                    <a:pt x="369" y="127"/>
                    <a:pt x="369" y="127"/>
                  </a:cubicBezTo>
                  <a:cubicBezTo>
                    <a:pt x="369" y="140"/>
                    <a:pt x="379" y="150"/>
                    <a:pt x="391" y="150"/>
                  </a:cubicBezTo>
                  <a:cubicBezTo>
                    <a:pt x="394" y="150"/>
                    <a:pt x="397" y="149"/>
                    <a:pt x="400" y="148"/>
                  </a:cubicBezTo>
                  <a:cubicBezTo>
                    <a:pt x="400" y="160"/>
                    <a:pt x="410" y="170"/>
                    <a:pt x="422" y="170"/>
                  </a:cubicBezTo>
                  <a:cubicBezTo>
                    <a:pt x="424" y="170"/>
                    <a:pt x="426" y="170"/>
                    <a:pt x="428" y="169"/>
                  </a:cubicBezTo>
                  <a:cubicBezTo>
                    <a:pt x="428" y="170"/>
                    <a:pt x="428" y="170"/>
                    <a:pt x="428" y="171"/>
                  </a:cubicBezTo>
                  <a:cubicBezTo>
                    <a:pt x="428" y="183"/>
                    <a:pt x="438" y="193"/>
                    <a:pt x="450" y="193"/>
                  </a:cubicBezTo>
                  <a:cubicBezTo>
                    <a:pt x="452" y="193"/>
                    <a:pt x="453" y="193"/>
                    <a:pt x="455" y="193"/>
                  </a:cubicBezTo>
                  <a:cubicBezTo>
                    <a:pt x="454" y="194"/>
                    <a:pt x="454" y="196"/>
                    <a:pt x="454" y="197"/>
                  </a:cubicBezTo>
                  <a:cubicBezTo>
                    <a:pt x="454" y="200"/>
                    <a:pt x="455" y="203"/>
                    <a:pt x="456" y="206"/>
                  </a:cubicBezTo>
                  <a:cubicBezTo>
                    <a:pt x="456" y="178"/>
                    <a:pt x="456" y="178"/>
                    <a:pt x="456" y="178"/>
                  </a:cubicBezTo>
                  <a:cubicBezTo>
                    <a:pt x="342" y="72"/>
                    <a:pt x="190" y="5"/>
                    <a:pt x="22" y="0"/>
                  </a:cubicBezTo>
                  <a:close/>
                </a:path>
              </a:pathLst>
            </a:custGeom>
            <a:solidFill>
              <a:srgbClr val="BAC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3" name="Freeform 604"/>
            <p:cNvSpPr>
              <a:spLocks/>
            </p:cNvSpPr>
            <p:nvPr/>
          </p:nvSpPr>
          <p:spPr bwMode="auto">
            <a:xfrm>
              <a:off x="4356" y="2653"/>
              <a:ext cx="778" cy="440"/>
            </a:xfrm>
            <a:custGeom>
              <a:avLst/>
              <a:gdLst>
                <a:gd name="T0" fmla="*/ 456 w 456"/>
                <a:gd name="T1" fmla="*/ 242 h 242"/>
                <a:gd name="T2" fmla="*/ 456 w 456"/>
                <a:gd name="T3" fmla="*/ 208 h 242"/>
                <a:gd name="T4" fmla="*/ 18 w 456"/>
                <a:gd name="T5" fmla="*/ 0 h 242"/>
                <a:gd name="T6" fmla="*/ 8 w 456"/>
                <a:gd name="T7" fmla="*/ 10 h 242"/>
                <a:gd name="T8" fmla="*/ 3 w 456"/>
                <a:gd name="T9" fmla="*/ 9 h 242"/>
                <a:gd name="T10" fmla="*/ 0 w 456"/>
                <a:gd name="T11" fmla="*/ 8 h 242"/>
                <a:gd name="T12" fmla="*/ 0 w 456"/>
                <a:gd name="T13" fmla="*/ 20 h 242"/>
                <a:gd name="T14" fmla="*/ 8 w 456"/>
                <a:gd name="T15" fmla="*/ 22 h 242"/>
                <a:gd name="T16" fmla="*/ 24 w 456"/>
                <a:gd name="T17" fmla="*/ 15 h 242"/>
                <a:gd name="T18" fmla="*/ 41 w 456"/>
                <a:gd name="T19" fmla="*/ 23 h 242"/>
                <a:gd name="T20" fmla="*/ 57 w 456"/>
                <a:gd name="T21" fmla="*/ 16 h 242"/>
                <a:gd name="T22" fmla="*/ 75 w 456"/>
                <a:gd name="T23" fmla="*/ 26 h 242"/>
                <a:gd name="T24" fmla="*/ 90 w 456"/>
                <a:gd name="T25" fmla="*/ 21 h 242"/>
                <a:gd name="T26" fmla="*/ 108 w 456"/>
                <a:gd name="T27" fmla="*/ 31 h 242"/>
                <a:gd name="T28" fmla="*/ 122 w 456"/>
                <a:gd name="T29" fmla="*/ 27 h 242"/>
                <a:gd name="T30" fmla="*/ 141 w 456"/>
                <a:gd name="T31" fmla="*/ 39 h 242"/>
                <a:gd name="T32" fmla="*/ 154 w 456"/>
                <a:gd name="T33" fmla="*/ 35 h 242"/>
                <a:gd name="T34" fmla="*/ 173 w 456"/>
                <a:gd name="T35" fmla="*/ 47 h 242"/>
                <a:gd name="T36" fmla="*/ 185 w 456"/>
                <a:gd name="T37" fmla="*/ 44 h 242"/>
                <a:gd name="T38" fmla="*/ 206 w 456"/>
                <a:gd name="T39" fmla="*/ 58 h 242"/>
                <a:gd name="T40" fmla="*/ 216 w 456"/>
                <a:gd name="T41" fmla="*/ 55 h 242"/>
                <a:gd name="T42" fmla="*/ 237 w 456"/>
                <a:gd name="T43" fmla="*/ 70 h 242"/>
                <a:gd name="T44" fmla="*/ 247 w 456"/>
                <a:gd name="T45" fmla="*/ 68 h 242"/>
                <a:gd name="T46" fmla="*/ 268 w 456"/>
                <a:gd name="T47" fmla="*/ 85 h 242"/>
                <a:gd name="T48" fmla="*/ 276 w 456"/>
                <a:gd name="T49" fmla="*/ 83 h 242"/>
                <a:gd name="T50" fmla="*/ 297 w 456"/>
                <a:gd name="T51" fmla="*/ 101 h 242"/>
                <a:gd name="T52" fmla="*/ 304 w 456"/>
                <a:gd name="T53" fmla="*/ 99 h 242"/>
                <a:gd name="T54" fmla="*/ 326 w 456"/>
                <a:gd name="T55" fmla="*/ 118 h 242"/>
                <a:gd name="T56" fmla="*/ 331 w 456"/>
                <a:gd name="T57" fmla="*/ 117 h 242"/>
                <a:gd name="T58" fmla="*/ 353 w 456"/>
                <a:gd name="T59" fmla="*/ 139 h 242"/>
                <a:gd name="T60" fmla="*/ 359 w 456"/>
                <a:gd name="T61" fmla="*/ 138 h 242"/>
                <a:gd name="T62" fmla="*/ 381 w 456"/>
                <a:gd name="T63" fmla="*/ 157 h 242"/>
                <a:gd name="T64" fmla="*/ 385 w 456"/>
                <a:gd name="T65" fmla="*/ 157 h 242"/>
                <a:gd name="T66" fmla="*/ 406 w 456"/>
                <a:gd name="T67" fmla="*/ 178 h 242"/>
                <a:gd name="T68" fmla="*/ 409 w 456"/>
                <a:gd name="T69" fmla="*/ 178 h 242"/>
                <a:gd name="T70" fmla="*/ 409 w 456"/>
                <a:gd name="T71" fmla="*/ 180 h 242"/>
                <a:gd name="T72" fmla="*/ 430 w 456"/>
                <a:gd name="T73" fmla="*/ 202 h 242"/>
                <a:gd name="T74" fmla="*/ 432 w 456"/>
                <a:gd name="T75" fmla="*/ 202 h 242"/>
                <a:gd name="T76" fmla="*/ 432 w 456"/>
                <a:gd name="T77" fmla="*/ 205 h 242"/>
                <a:gd name="T78" fmla="*/ 454 w 456"/>
                <a:gd name="T79" fmla="*/ 227 h 242"/>
                <a:gd name="T80" fmla="*/ 453 w 456"/>
                <a:gd name="T81" fmla="*/ 231 h 242"/>
                <a:gd name="T82" fmla="*/ 456 w 456"/>
                <a:gd name="T83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6" h="242">
                  <a:moveTo>
                    <a:pt x="456" y="242"/>
                  </a:moveTo>
                  <a:cubicBezTo>
                    <a:pt x="456" y="208"/>
                    <a:pt x="456" y="208"/>
                    <a:pt x="456" y="208"/>
                  </a:cubicBezTo>
                  <a:cubicBezTo>
                    <a:pt x="348" y="85"/>
                    <a:pt x="192" y="5"/>
                    <a:pt x="18" y="0"/>
                  </a:cubicBezTo>
                  <a:cubicBezTo>
                    <a:pt x="17" y="6"/>
                    <a:pt x="13" y="10"/>
                    <a:pt x="8" y="10"/>
                  </a:cubicBezTo>
                  <a:cubicBezTo>
                    <a:pt x="6" y="10"/>
                    <a:pt x="5" y="9"/>
                    <a:pt x="3" y="9"/>
                  </a:cubicBezTo>
                  <a:cubicBezTo>
                    <a:pt x="2" y="8"/>
                    <a:pt x="1" y="8"/>
                    <a:pt x="0" y="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3" y="21"/>
                    <a:pt x="5" y="22"/>
                    <a:pt x="8" y="22"/>
                  </a:cubicBezTo>
                  <a:cubicBezTo>
                    <a:pt x="14" y="22"/>
                    <a:pt x="20" y="19"/>
                    <a:pt x="24" y="15"/>
                  </a:cubicBezTo>
                  <a:cubicBezTo>
                    <a:pt x="28" y="20"/>
                    <a:pt x="34" y="23"/>
                    <a:pt x="41" y="23"/>
                  </a:cubicBezTo>
                  <a:cubicBezTo>
                    <a:pt x="47" y="23"/>
                    <a:pt x="53" y="20"/>
                    <a:pt x="57" y="16"/>
                  </a:cubicBezTo>
                  <a:cubicBezTo>
                    <a:pt x="61" y="22"/>
                    <a:pt x="68" y="26"/>
                    <a:pt x="75" y="26"/>
                  </a:cubicBezTo>
                  <a:cubicBezTo>
                    <a:pt x="81" y="26"/>
                    <a:pt x="86" y="24"/>
                    <a:pt x="90" y="21"/>
                  </a:cubicBezTo>
                  <a:cubicBezTo>
                    <a:pt x="93" y="27"/>
                    <a:pt x="100" y="31"/>
                    <a:pt x="108" y="31"/>
                  </a:cubicBezTo>
                  <a:cubicBezTo>
                    <a:pt x="113" y="31"/>
                    <a:pt x="118" y="30"/>
                    <a:pt x="122" y="27"/>
                  </a:cubicBezTo>
                  <a:cubicBezTo>
                    <a:pt x="125" y="34"/>
                    <a:pt x="133" y="39"/>
                    <a:pt x="141" y="39"/>
                  </a:cubicBezTo>
                  <a:cubicBezTo>
                    <a:pt x="146" y="39"/>
                    <a:pt x="150" y="37"/>
                    <a:pt x="154" y="35"/>
                  </a:cubicBezTo>
                  <a:cubicBezTo>
                    <a:pt x="157" y="42"/>
                    <a:pt x="165" y="47"/>
                    <a:pt x="173" y="47"/>
                  </a:cubicBezTo>
                  <a:cubicBezTo>
                    <a:pt x="178" y="47"/>
                    <a:pt x="182" y="46"/>
                    <a:pt x="185" y="44"/>
                  </a:cubicBezTo>
                  <a:cubicBezTo>
                    <a:pt x="189" y="52"/>
                    <a:pt x="197" y="58"/>
                    <a:pt x="206" y="58"/>
                  </a:cubicBezTo>
                  <a:cubicBezTo>
                    <a:pt x="210" y="58"/>
                    <a:pt x="213" y="57"/>
                    <a:pt x="216" y="55"/>
                  </a:cubicBezTo>
                  <a:cubicBezTo>
                    <a:pt x="219" y="64"/>
                    <a:pt x="227" y="70"/>
                    <a:pt x="237" y="70"/>
                  </a:cubicBezTo>
                  <a:cubicBezTo>
                    <a:pt x="240" y="70"/>
                    <a:pt x="244" y="69"/>
                    <a:pt x="247" y="68"/>
                  </a:cubicBezTo>
                  <a:cubicBezTo>
                    <a:pt x="249" y="77"/>
                    <a:pt x="257" y="85"/>
                    <a:pt x="268" y="85"/>
                  </a:cubicBezTo>
                  <a:cubicBezTo>
                    <a:pt x="271" y="85"/>
                    <a:pt x="273" y="84"/>
                    <a:pt x="276" y="83"/>
                  </a:cubicBezTo>
                  <a:cubicBezTo>
                    <a:pt x="278" y="93"/>
                    <a:pt x="287" y="101"/>
                    <a:pt x="297" y="101"/>
                  </a:cubicBezTo>
                  <a:cubicBezTo>
                    <a:pt x="300" y="101"/>
                    <a:pt x="302" y="100"/>
                    <a:pt x="304" y="99"/>
                  </a:cubicBezTo>
                  <a:cubicBezTo>
                    <a:pt x="306" y="110"/>
                    <a:pt x="315" y="118"/>
                    <a:pt x="326" y="118"/>
                  </a:cubicBezTo>
                  <a:cubicBezTo>
                    <a:pt x="328" y="118"/>
                    <a:pt x="329" y="118"/>
                    <a:pt x="331" y="117"/>
                  </a:cubicBezTo>
                  <a:cubicBezTo>
                    <a:pt x="331" y="129"/>
                    <a:pt x="341" y="139"/>
                    <a:pt x="353" y="139"/>
                  </a:cubicBezTo>
                  <a:cubicBezTo>
                    <a:pt x="355" y="139"/>
                    <a:pt x="357" y="138"/>
                    <a:pt x="359" y="138"/>
                  </a:cubicBezTo>
                  <a:cubicBezTo>
                    <a:pt x="360" y="149"/>
                    <a:pt x="370" y="157"/>
                    <a:pt x="381" y="157"/>
                  </a:cubicBezTo>
                  <a:cubicBezTo>
                    <a:pt x="382" y="157"/>
                    <a:pt x="383" y="157"/>
                    <a:pt x="385" y="157"/>
                  </a:cubicBezTo>
                  <a:cubicBezTo>
                    <a:pt x="385" y="169"/>
                    <a:pt x="394" y="178"/>
                    <a:pt x="406" y="178"/>
                  </a:cubicBezTo>
                  <a:cubicBezTo>
                    <a:pt x="407" y="178"/>
                    <a:pt x="408" y="178"/>
                    <a:pt x="409" y="178"/>
                  </a:cubicBezTo>
                  <a:cubicBezTo>
                    <a:pt x="409" y="179"/>
                    <a:pt x="409" y="180"/>
                    <a:pt x="409" y="180"/>
                  </a:cubicBezTo>
                  <a:cubicBezTo>
                    <a:pt x="409" y="192"/>
                    <a:pt x="418" y="202"/>
                    <a:pt x="430" y="202"/>
                  </a:cubicBezTo>
                  <a:cubicBezTo>
                    <a:pt x="431" y="202"/>
                    <a:pt x="432" y="202"/>
                    <a:pt x="432" y="202"/>
                  </a:cubicBezTo>
                  <a:cubicBezTo>
                    <a:pt x="432" y="203"/>
                    <a:pt x="432" y="204"/>
                    <a:pt x="432" y="205"/>
                  </a:cubicBezTo>
                  <a:cubicBezTo>
                    <a:pt x="432" y="217"/>
                    <a:pt x="442" y="227"/>
                    <a:pt x="454" y="227"/>
                  </a:cubicBezTo>
                  <a:cubicBezTo>
                    <a:pt x="453" y="228"/>
                    <a:pt x="453" y="230"/>
                    <a:pt x="453" y="231"/>
                  </a:cubicBezTo>
                  <a:cubicBezTo>
                    <a:pt x="453" y="235"/>
                    <a:pt x="454" y="238"/>
                    <a:pt x="456" y="242"/>
                  </a:cubicBezTo>
                  <a:close/>
                </a:path>
              </a:pathLst>
            </a:custGeom>
            <a:solidFill>
              <a:srgbClr val="DEC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4" name="Freeform 605"/>
            <p:cNvSpPr>
              <a:spLocks noEditPoints="1"/>
            </p:cNvSpPr>
            <p:nvPr/>
          </p:nvSpPr>
          <p:spPr bwMode="auto">
            <a:xfrm>
              <a:off x="3605" y="2538"/>
              <a:ext cx="778" cy="555"/>
            </a:xfrm>
            <a:custGeom>
              <a:avLst/>
              <a:gdLst>
                <a:gd name="T0" fmla="*/ 415 w 456"/>
                <a:gd name="T1" fmla="*/ 42 h 305"/>
                <a:gd name="T2" fmla="*/ 381 w 456"/>
                <a:gd name="T3" fmla="*/ 46 h 305"/>
                <a:gd name="T4" fmla="*/ 348 w 456"/>
                <a:gd name="T5" fmla="*/ 51 h 305"/>
                <a:gd name="T6" fmla="*/ 315 w 456"/>
                <a:gd name="T7" fmla="*/ 58 h 305"/>
                <a:gd name="T8" fmla="*/ 283 w 456"/>
                <a:gd name="T9" fmla="*/ 67 h 305"/>
                <a:gd name="T10" fmla="*/ 250 w 456"/>
                <a:gd name="T11" fmla="*/ 77 h 305"/>
                <a:gd name="T12" fmla="*/ 219 w 456"/>
                <a:gd name="T13" fmla="*/ 90 h 305"/>
                <a:gd name="T14" fmla="*/ 188 w 456"/>
                <a:gd name="T15" fmla="*/ 104 h 305"/>
                <a:gd name="T16" fmla="*/ 159 w 456"/>
                <a:gd name="T17" fmla="*/ 120 h 305"/>
                <a:gd name="T18" fmla="*/ 130 w 456"/>
                <a:gd name="T19" fmla="*/ 137 h 305"/>
                <a:gd name="T20" fmla="*/ 103 w 456"/>
                <a:gd name="T21" fmla="*/ 158 h 305"/>
                <a:gd name="T22" fmla="*/ 75 w 456"/>
                <a:gd name="T23" fmla="*/ 177 h 305"/>
                <a:gd name="T24" fmla="*/ 50 w 456"/>
                <a:gd name="T25" fmla="*/ 198 h 305"/>
                <a:gd name="T26" fmla="*/ 28 w 456"/>
                <a:gd name="T27" fmla="*/ 222 h 305"/>
                <a:gd name="T28" fmla="*/ 4 w 456"/>
                <a:gd name="T29" fmla="*/ 243 h 305"/>
                <a:gd name="T30" fmla="*/ 2 w 456"/>
                <a:gd name="T31" fmla="*/ 246 h 305"/>
                <a:gd name="T32" fmla="*/ 0 w 456"/>
                <a:gd name="T33" fmla="*/ 305 h 305"/>
                <a:gd name="T34" fmla="*/ 2 w 456"/>
                <a:gd name="T35" fmla="*/ 290 h 305"/>
                <a:gd name="T36" fmla="*/ 24 w 456"/>
                <a:gd name="T37" fmla="*/ 265 h 305"/>
                <a:gd name="T38" fmla="*/ 47 w 456"/>
                <a:gd name="T39" fmla="*/ 243 h 305"/>
                <a:gd name="T40" fmla="*/ 50 w 456"/>
                <a:gd name="T41" fmla="*/ 241 h 305"/>
                <a:gd name="T42" fmla="*/ 75 w 456"/>
                <a:gd name="T43" fmla="*/ 220 h 305"/>
                <a:gd name="T44" fmla="*/ 103 w 456"/>
                <a:gd name="T45" fmla="*/ 202 h 305"/>
                <a:gd name="T46" fmla="*/ 130 w 456"/>
                <a:gd name="T47" fmla="*/ 181 h 305"/>
                <a:gd name="T48" fmla="*/ 159 w 456"/>
                <a:gd name="T49" fmla="*/ 164 h 305"/>
                <a:gd name="T50" fmla="*/ 188 w 456"/>
                <a:gd name="T51" fmla="*/ 148 h 305"/>
                <a:gd name="T52" fmla="*/ 219 w 456"/>
                <a:gd name="T53" fmla="*/ 133 h 305"/>
                <a:gd name="T54" fmla="*/ 250 w 456"/>
                <a:gd name="T55" fmla="*/ 121 h 305"/>
                <a:gd name="T56" fmla="*/ 283 w 456"/>
                <a:gd name="T57" fmla="*/ 110 h 305"/>
                <a:gd name="T58" fmla="*/ 315 w 456"/>
                <a:gd name="T59" fmla="*/ 102 h 305"/>
                <a:gd name="T60" fmla="*/ 348 w 456"/>
                <a:gd name="T61" fmla="*/ 94 h 305"/>
                <a:gd name="T62" fmla="*/ 381 w 456"/>
                <a:gd name="T63" fmla="*/ 89 h 305"/>
                <a:gd name="T64" fmla="*/ 415 w 456"/>
                <a:gd name="T65" fmla="*/ 86 h 305"/>
                <a:gd name="T66" fmla="*/ 448 w 456"/>
                <a:gd name="T67" fmla="*/ 84 h 305"/>
                <a:gd name="T68" fmla="*/ 456 w 456"/>
                <a:gd name="T69" fmla="*/ 71 h 305"/>
                <a:gd name="T70" fmla="*/ 448 w 456"/>
                <a:gd name="T71" fmla="*/ 73 h 305"/>
                <a:gd name="T72" fmla="*/ 448 w 456"/>
                <a:gd name="T73" fmla="*/ 53 h 305"/>
                <a:gd name="T74" fmla="*/ 456 w 456"/>
                <a:gd name="T75" fmla="*/ 55 h 305"/>
                <a:gd name="T76" fmla="*/ 448 w 456"/>
                <a:gd name="T77" fmla="*/ 41 h 305"/>
                <a:gd name="T78" fmla="*/ 451 w 456"/>
                <a:gd name="T79" fmla="*/ 6 h 305"/>
                <a:gd name="T80" fmla="*/ 434 w 456"/>
                <a:gd name="T81" fmla="*/ 0 h 305"/>
                <a:gd name="T82" fmla="*/ 0 w 456"/>
                <a:gd name="T83" fmla="*/ 206 h 305"/>
                <a:gd name="T84" fmla="*/ 1 w 456"/>
                <a:gd name="T85" fmla="*/ 193 h 305"/>
                <a:gd name="T86" fmla="*/ 28 w 456"/>
                <a:gd name="T87" fmla="*/ 171 h 305"/>
                <a:gd name="T88" fmla="*/ 34 w 456"/>
                <a:gd name="T89" fmla="*/ 170 h 305"/>
                <a:gd name="T90" fmla="*/ 65 w 456"/>
                <a:gd name="T91" fmla="*/ 150 h 305"/>
                <a:gd name="T92" fmla="*/ 87 w 456"/>
                <a:gd name="T93" fmla="*/ 126 h 305"/>
                <a:gd name="T94" fmla="*/ 117 w 456"/>
                <a:gd name="T95" fmla="*/ 106 h 305"/>
                <a:gd name="T96" fmla="*/ 148 w 456"/>
                <a:gd name="T97" fmla="*/ 88 h 305"/>
                <a:gd name="T98" fmla="*/ 180 w 456"/>
                <a:gd name="T99" fmla="*/ 71 h 305"/>
                <a:gd name="T100" fmla="*/ 214 w 456"/>
                <a:gd name="T101" fmla="*/ 57 h 305"/>
                <a:gd name="T102" fmla="*/ 248 w 456"/>
                <a:gd name="T103" fmla="*/ 45 h 305"/>
                <a:gd name="T104" fmla="*/ 283 w 456"/>
                <a:gd name="T105" fmla="*/ 35 h 305"/>
                <a:gd name="T106" fmla="*/ 318 w 456"/>
                <a:gd name="T107" fmla="*/ 26 h 305"/>
                <a:gd name="T108" fmla="*/ 354 w 456"/>
                <a:gd name="T109" fmla="*/ 19 h 305"/>
                <a:gd name="T110" fmla="*/ 390 w 456"/>
                <a:gd name="T111" fmla="*/ 14 h 305"/>
                <a:gd name="T112" fmla="*/ 426 w 456"/>
                <a:gd name="T113" fmla="*/ 12 h 305"/>
                <a:gd name="T114" fmla="*/ 456 w 456"/>
                <a:gd name="T115" fmla="*/ 18 h 305"/>
                <a:gd name="T116" fmla="*/ 451 w 456"/>
                <a:gd name="T117" fmla="*/ 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6" h="305">
                  <a:moveTo>
                    <a:pt x="431" y="50"/>
                  </a:moveTo>
                  <a:cubicBezTo>
                    <a:pt x="427" y="45"/>
                    <a:pt x="421" y="42"/>
                    <a:pt x="415" y="42"/>
                  </a:cubicBezTo>
                  <a:cubicBezTo>
                    <a:pt x="407" y="42"/>
                    <a:pt x="400" y="46"/>
                    <a:pt x="396" y="52"/>
                  </a:cubicBezTo>
                  <a:cubicBezTo>
                    <a:pt x="392" y="48"/>
                    <a:pt x="387" y="46"/>
                    <a:pt x="381" y="46"/>
                  </a:cubicBezTo>
                  <a:cubicBezTo>
                    <a:pt x="373" y="46"/>
                    <a:pt x="366" y="50"/>
                    <a:pt x="362" y="56"/>
                  </a:cubicBezTo>
                  <a:cubicBezTo>
                    <a:pt x="358" y="53"/>
                    <a:pt x="353" y="51"/>
                    <a:pt x="348" y="51"/>
                  </a:cubicBezTo>
                  <a:cubicBezTo>
                    <a:pt x="339" y="51"/>
                    <a:pt x="332" y="56"/>
                    <a:pt x="328" y="63"/>
                  </a:cubicBezTo>
                  <a:cubicBezTo>
                    <a:pt x="324" y="60"/>
                    <a:pt x="320" y="58"/>
                    <a:pt x="315" y="58"/>
                  </a:cubicBezTo>
                  <a:cubicBezTo>
                    <a:pt x="306" y="58"/>
                    <a:pt x="298" y="63"/>
                    <a:pt x="295" y="71"/>
                  </a:cubicBezTo>
                  <a:cubicBezTo>
                    <a:pt x="291" y="68"/>
                    <a:pt x="287" y="67"/>
                    <a:pt x="283" y="67"/>
                  </a:cubicBezTo>
                  <a:cubicBezTo>
                    <a:pt x="273" y="67"/>
                    <a:pt x="265" y="73"/>
                    <a:pt x="262" y="81"/>
                  </a:cubicBezTo>
                  <a:cubicBezTo>
                    <a:pt x="259" y="78"/>
                    <a:pt x="255" y="77"/>
                    <a:pt x="250" y="77"/>
                  </a:cubicBezTo>
                  <a:cubicBezTo>
                    <a:pt x="241" y="77"/>
                    <a:pt x="232" y="83"/>
                    <a:pt x="229" y="92"/>
                  </a:cubicBezTo>
                  <a:cubicBezTo>
                    <a:pt x="226" y="90"/>
                    <a:pt x="223" y="90"/>
                    <a:pt x="219" y="90"/>
                  </a:cubicBezTo>
                  <a:cubicBezTo>
                    <a:pt x="209" y="90"/>
                    <a:pt x="200" y="97"/>
                    <a:pt x="198" y="106"/>
                  </a:cubicBezTo>
                  <a:cubicBezTo>
                    <a:pt x="195" y="105"/>
                    <a:pt x="192" y="104"/>
                    <a:pt x="188" y="104"/>
                  </a:cubicBezTo>
                  <a:cubicBezTo>
                    <a:pt x="178" y="104"/>
                    <a:pt x="169" y="112"/>
                    <a:pt x="167" y="122"/>
                  </a:cubicBezTo>
                  <a:cubicBezTo>
                    <a:pt x="164" y="121"/>
                    <a:pt x="162" y="120"/>
                    <a:pt x="159" y="120"/>
                  </a:cubicBezTo>
                  <a:cubicBezTo>
                    <a:pt x="148" y="120"/>
                    <a:pt x="139" y="128"/>
                    <a:pt x="137" y="138"/>
                  </a:cubicBezTo>
                  <a:cubicBezTo>
                    <a:pt x="135" y="138"/>
                    <a:pt x="133" y="137"/>
                    <a:pt x="130" y="137"/>
                  </a:cubicBezTo>
                  <a:cubicBezTo>
                    <a:pt x="118" y="137"/>
                    <a:pt x="109" y="147"/>
                    <a:pt x="108" y="159"/>
                  </a:cubicBezTo>
                  <a:cubicBezTo>
                    <a:pt x="107" y="158"/>
                    <a:pt x="105" y="158"/>
                    <a:pt x="103" y="158"/>
                  </a:cubicBezTo>
                  <a:cubicBezTo>
                    <a:pt x="92" y="158"/>
                    <a:pt x="83" y="167"/>
                    <a:pt x="81" y="178"/>
                  </a:cubicBezTo>
                  <a:cubicBezTo>
                    <a:pt x="79" y="177"/>
                    <a:pt x="77" y="177"/>
                    <a:pt x="75" y="177"/>
                  </a:cubicBezTo>
                  <a:cubicBezTo>
                    <a:pt x="63" y="177"/>
                    <a:pt x="54" y="186"/>
                    <a:pt x="53" y="198"/>
                  </a:cubicBezTo>
                  <a:cubicBezTo>
                    <a:pt x="52" y="198"/>
                    <a:pt x="51" y="198"/>
                    <a:pt x="50" y="198"/>
                  </a:cubicBezTo>
                  <a:cubicBezTo>
                    <a:pt x="38" y="198"/>
                    <a:pt x="28" y="207"/>
                    <a:pt x="28" y="219"/>
                  </a:cubicBezTo>
                  <a:cubicBezTo>
                    <a:pt x="28" y="220"/>
                    <a:pt x="28" y="221"/>
                    <a:pt x="28" y="222"/>
                  </a:cubicBezTo>
                  <a:cubicBezTo>
                    <a:pt x="27" y="222"/>
                    <a:pt x="26" y="222"/>
                    <a:pt x="26" y="222"/>
                  </a:cubicBezTo>
                  <a:cubicBezTo>
                    <a:pt x="14" y="222"/>
                    <a:pt x="4" y="231"/>
                    <a:pt x="4" y="243"/>
                  </a:cubicBezTo>
                  <a:cubicBezTo>
                    <a:pt x="4" y="244"/>
                    <a:pt x="4" y="245"/>
                    <a:pt x="4" y="246"/>
                  </a:cubicBezTo>
                  <a:cubicBezTo>
                    <a:pt x="3" y="246"/>
                    <a:pt x="3" y="246"/>
                    <a:pt x="2" y="246"/>
                  </a:cubicBezTo>
                  <a:cubicBezTo>
                    <a:pt x="1" y="246"/>
                    <a:pt x="1" y="246"/>
                    <a:pt x="0" y="246"/>
                  </a:cubicBezTo>
                  <a:cubicBezTo>
                    <a:pt x="0" y="305"/>
                    <a:pt x="0" y="305"/>
                    <a:pt x="0" y="305"/>
                  </a:cubicBezTo>
                  <a:cubicBezTo>
                    <a:pt x="2" y="301"/>
                    <a:pt x="3" y="298"/>
                    <a:pt x="3" y="294"/>
                  </a:cubicBezTo>
                  <a:cubicBezTo>
                    <a:pt x="3" y="293"/>
                    <a:pt x="3" y="291"/>
                    <a:pt x="2" y="290"/>
                  </a:cubicBezTo>
                  <a:cubicBezTo>
                    <a:pt x="14" y="290"/>
                    <a:pt x="24" y="280"/>
                    <a:pt x="24" y="268"/>
                  </a:cubicBezTo>
                  <a:cubicBezTo>
                    <a:pt x="24" y="267"/>
                    <a:pt x="24" y="266"/>
                    <a:pt x="24" y="265"/>
                  </a:cubicBezTo>
                  <a:cubicBezTo>
                    <a:pt x="24" y="265"/>
                    <a:pt x="25" y="265"/>
                    <a:pt x="26" y="265"/>
                  </a:cubicBezTo>
                  <a:cubicBezTo>
                    <a:pt x="38" y="265"/>
                    <a:pt x="47" y="255"/>
                    <a:pt x="47" y="243"/>
                  </a:cubicBezTo>
                  <a:cubicBezTo>
                    <a:pt x="47" y="243"/>
                    <a:pt x="47" y="242"/>
                    <a:pt x="47" y="241"/>
                  </a:cubicBezTo>
                  <a:cubicBezTo>
                    <a:pt x="48" y="241"/>
                    <a:pt x="49" y="241"/>
                    <a:pt x="50" y="241"/>
                  </a:cubicBezTo>
                  <a:cubicBezTo>
                    <a:pt x="62" y="241"/>
                    <a:pt x="71" y="232"/>
                    <a:pt x="71" y="220"/>
                  </a:cubicBezTo>
                  <a:cubicBezTo>
                    <a:pt x="73" y="220"/>
                    <a:pt x="74" y="220"/>
                    <a:pt x="75" y="220"/>
                  </a:cubicBezTo>
                  <a:cubicBezTo>
                    <a:pt x="86" y="220"/>
                    <a:pt x="96" y="212"/>
                    <a:pt x="97" y="201"/>
                  </a:cubicBezTo>
                  <a:cubicBezTo>
                    <a:pt x="99" y="201"/>
                    <a:pt x="101" y="202"/>
                    <a:pt x="103" y="202"/>
                  </a:cubicBezTo>
                  <a:cubicBezTo>
                    <a:pt x="115" y="202"/>
                    <a:pt x="125" y="192"/>
                    <a:pt x="125" y="180"/>
                  </a:cubicBezTo>
                  <a:cubicBezTo>
                    <a:pt x="127" y="181"/>
                    <a:pt x="128" y="181"/>
                    <a:pt x="130" y="181"/>
                  </a:cubicBezTo>
                  <a:cubicBezTo>
                    <a:pt x="141" y="181"/>
                    <a:pt x="150" y="173"/>
                    <a:pt x="152" y="162"/>
                  </a:cubicBezTo>
                  <a:cubicBezTo>
                    <a:pt x="154" y="163"/>
                    <a:pt x="156" y="164"/>
                    <a:pt x="159" y="164"/>
                  </a:cubicBezTo>
                  <a:cubicBezTo>
                    <a:pt x="169" y="164"/>
                    <a:pt x="178" y="156"/>
                    <a:pt x="180" y="146"/>
                  </a:cubicBezTo>
                  <a:cubicBezTo>
                    <a:pt x="183" y="147"/>
                    <a:pt x="185" y="148"/>
                    <a:pt x="188" y="148"/>
                  </a:cubicBezTo>
                  <a:cubicBezTo>
                    <a:pt x="198" y="148"/>
                    <a:pt x="207" y="140"/>
                    <a:pt x="209" y="131"/>
                  </a:cubicBezTo>
                  <a:cubicBezTo>
                    <a:pt x="212" y="132"/>
                    <a:pt x="216" y="133"/>
                    <a:pt x="219" y="133"/>
                  </a:cubicBezTo>
                  <a:cubicBezTo>
                    <a:pt x="229" y="133"/>
                    <a:pt x="237" y="127"/>
                    <a:pt x="240" y="118"/>
                  </a:cubicBezTo>
                  <a:cubicBezTo>
                    <a:pt x="243" y="120"/>
                    <a:pt x="246" y="121"/>
                    <a:pt x="250" y="121"/>
                  </a:cubicBezTo>
                  <a:cubicBezTo>
                    <a:pt x="259" y="121"/>
                    <a:pt x="267" y="115"/>
                    <a:pt x="270" y="107"/>
                  </a:cubicBezTo>
                  <a:cubicBezTo>
                    <a:pt x="274" y="109"/>
                    <a:pt x="278" y="110"/>
                    <a:pt x="283" y="110"/>
                  </a:cubicBezTo>
                  <a:cubicBezTo>
                    <a:pt x="291" y="110"/>
                    <a:pt x="299" y="105"/>
                    <a:pt x="302" y="98"/>
                  </a:cubicBezTo>
                  <a:cubicBezTo>
                    <a:pt x="306" y="100"/>
                    <a:pt x="310" y="102"/>
                    <a:pt x="315" y="102"/>
                  </a:cubicBezTo>
                  <a:cubicBezTo>
                    <a:pt x="323" y="102"/>
                    <a:pt x="331" y="97"/>
                    <a:pt x="334" y="90"/>
                  </a:cubicBezTo>
                  <a:cubicBezTo>
                    <a:pt x="338" y="93"/>
                    <a:pt x="343" y="94"/>
                    <a:pt x="348" y="94"/>
                  </a:cubicBezTo>
                  <a:cubicBezTo>
                    <a:pt x="356" y="94"/>
                    <a:pt x="363" y="90"/>
                    <a:pt x="366" y="84"/>
                  </a:cubicBezTo>
                  <a:cubicBezTo>
                    <a:pt x="370" y="87"/>
                    <a:pt x="375" y="89"/>
                    <a:pt x="381" y="89"/>
                  </a:cubicBezTo>
                  <a:cubicBezTo>
                    <a:pt x="388" y="89"/>
                    <a:pt x="395" y="85"/>
                    <a:pt x="399" y="79"/>
                  </a:cubicBezTo>
                  <a:cubicBezTo>
                    <a:pt x="403" y="83"/>
                    <a:pt x="409" y="86"/>
                    <a:pt x="415" y="86"/>
                  </a:cubicBezTo>
                  <a:cubicBezTo>
                    <a:pt x="422" y="86"/>
                    <a:pt x="428" y="83"/>
                    <a:pt x="432" y="78"/>
                  </a:cubicBezTo>
                  <a:cubicBezTo>
                    <a:pt x="436" y="82"/>
                    <a:pt x="442" y="84"/>
                    <a:pt x="448" y="84"/>
                  </a:cubicBezTo>
                  <a:cubicBezTo>
                    <a:pt x="451" y="84"/>
                    <a:pt x="453" y="83"/>
                    <a:pt x="456" y="82"/>
                  </a:cubicBezTo>
                  <a:cubicBezTo>
                    <a:pt x="456" y="71"/>
                    <a:pt x="456" y="71"/>
                    <a:pt x="456" y="71"/>
                  </a:cubicBezTo>
                  <a:cubicBezTo>
                    <a:pt x="455" y="71"/>
                    <a:pt x="454" y="71"/>
                    <a:pt x="453" y="72"/>
                  </a:cubicBezTo>
                  <a:cubicBezTo>
                    <a:pt x="451" y="72"/>
                    <a:pt x="450" y="73"/>
                    <a:pt x="448" y="73"/>
                  </a:cubicBezTo>
                  <a:cubicBezTo>
                    <a:pt x="443" y="73"/>
                    <a:pt x="438" y="68"/>
                    <a:pt x="438" y="63"/>
                  </a:cubicBezTo>
                  <a:cubicBezTo>
                    <a:pt x="438" y="58"/>
                    <a:pt x="443" y="53"/>
                    <a:pt x="448" y="53"/>
                  </a:cubicBezTo>
                  <a:cubicBezTo>
                    <a:pt x="450" y="53"/>
                    <a:pt x="451" y="54"/>
                    <a:pt x="453" y="55"/>
                  </a:cubicBezTo>
                  <a:cubicBezTo>
                    <a:pt x="454" y="55"/>
                    <a:pt x="455" y="55"/>
                    <a:pt x="456" y="55"/>
                  </a:cubicBezTo>
                  <a:cubicBezTo>
                    <a:pt x="456" y="43"/>
                    <a:pt x="456" y="43"/>
                    <a:pt x="456" y="43"/>
                  </a:cubicBezTo>
                  <a:cubicBezTo>
                    <a:pt x="453" y="42"/>
                    <a:pt x="451" y="41"/>
                    <a:pt x="448" y="41"/>
                  </a:cubicBezTo>
                  <a:cubicBezTo>
                    <a:pt x="441" y="41"/>
                    <a:pt x="435" y="45"/>
                    <a:pt x="431" y="50"/>
                  </a:cubicBezTo>
                  <a:close/>
                  <a:moveTo>
                    <a:pt x="451" y="6"/>
                  </a:moveTo>
                  <a:cubicBezTo>
                    <a:pt x="449" y="8"/>
                    <a:pt x="447" y="9"/>
                    <a:pt x="444" y="9"/>
                  </a:cubicBezTo>
                  <a:cubicBezTo>
                    <a:pt x="438" y="9"/>
                    <a:pt x="434" y="5"/>
                    <a:pt x="434" y="0"/>
                  </a:cubicBezTo>
                  <a:cubicBezTo>
                    <a:pt x="266" y="5"/>
                    <a:pt x="114" y="72"/>
                    <a:pt x="0" y="178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1" y="203"/>
                    <a:pt x="2" y="200"/>
                    <a:pt x="2" y="197"/>
                  </a:cubicBezTo>
                  <a:cubicBezTo>
                    <a:pt x="2" y="196"/>
                    <a:pt x="2" y="194"/>
                    <a:pt x="1" y="193"/>
                  </a:cubicBezTo>
                  <a:cubicBezTo>
                    <a:pt x="3" y="193"/>
                    <a:pt x="4" y="193"/>
                    <a:pt x="6" y="193"/>
                  </a:cubicBezTo>
                  <a:cubicBezTo>
                    <a:pt x="18" y="193"/>
                    <a:pt x="28" y="183"/>
                    <a:pt x="28" y="171"/>
                  </a:cubicBezTo>
                  <a:cubicBezTo>
                    <a:pt x="28" y="170"/>
                    <a:pt x="28" y="170"/>
                    <a:pt x="28" y="169"/>
                  </a:cubicBezTo>
                  <a:cubicBezTo>
                    <a:pt x="30" y="170"/>
                    <a:pt x="32" y="170"/>
                    <a:pt x="34" y="170"/>
                  </a:cubicBezTo>
                  <a:cubicBezTo>
                    <a:pt x="46" y="170"/>
                    <a:pt x="56" y="160"/>
                    <a:pt x="56" y="148"/>
                  </a:cubicBezTo>
                  <a:cubicBezTo>
                    <a:pt x="59" y="149"/>
                    <a:pt x="62" y="150"/>
                    <a:pt x="65" y="150"/>
                  </a:cubicBezTo>
                  <a:cubicBezTo>
                    <a:pt x="77" y="150"/>
                    <a:pt x="87" y="140"/>
                    <a:pt x="87" y="127"/>
                  </a:cubicBezTo>
                  <a:cubicBezTo>
                    <a:pt x="87" y="127"/>
                    <a:pt x="87" y="126"/>
                    <a:pt x="87" y="126"/>
                  </a:cubicBezTo>
                  <a:cubicBezTo>
                    <a:pt x="89" y="126"/>
                    <a:pt x="92" y="127"/>
                    <a:pt x="94" y="127"/>
                  </a:cubicBezTo>
                  <a:cubicBezTo>
                    <a:pt x="106" y="127"/>
                    <a:pt x="116" y="118"/>
                    <a:pt x="117" y="106"/>
                  </a:cubicBezTo>
                  <a:cubicBezTo>
                    <a:pt x="120" y="107"/>
                    <a:pt x="123" y="108"/>
                    <a:pt x="126" y="108"/>
                  </a:cubicBezTo>
                  <a:cubicBezTo>
                    <a:pt x="137" y="108"/>
                    <a:pt x="147" y="99"/>
                    <a:pt x="148" y="88"/>
                  </a:cubicBezTo>
                  <a:cubicBezTo>
                    <a:pt x="151" y="89"/>
                    <a:pt x="155" y="90"/>
                    <a:pt x="158" y="90"/>
                  </a:cubicBezTo>
                  <a:cubicBezTo>
                    <a:pt x="169" y="90"/>
                    <a:pt x="179" y="82"/>
                    <a:pt x="180" y="71"/>
                  </a:cubicBezTo>
                  <a:cubicBezTo>
                    <a:pt x="184" y="73"/>
                    <a:pt x="188" y="74"/>
                    <a:pt x="192" y="74"/>
                  </a:cubicBezTo>
                  <a:cubicBezTo>
                    <a:pt x="203" y="74"/>
                    <a:pt x="212" y="67"/>
                    <a:pt x="214" y="57"/>
                  </a:cubicBezTo>
                  <a:cubicBezTo>
                    <a:pt x="217" y="59"/>
                    <a:pt x="222" y="61"/>
                    <a:pt x="226" y="61"/>
                  </a:cubicBezTo>
                  <a:cubicBezTo>
                    <a:pt x="236" y="61"/>
                    <a:pt x="245" y="54"/>
                    <a:pt x="248" y="45"/>
                  </a:cubicBezTo>
                  <a:cubicBezTo>
                    <a:pt x="252" y="48"/>
                    <a:pt x="257" y="49"/>
                    <a:pt x="262" y="49"/>
                  </a:cubicBezTo>
                  <a:cubicBezTo>
                    <a:pt x="271" y="49"/>
                    <a:pt x="280" y="43"/>
                    <a:pt x="283" y="35"/>
                  </a:cubicBezTo>
                  <a:cubicBezTo>
                    <a:pt x="287" y="38"/>
                    <a:pt x="292" y="40"/>
                    <a:pt x="297" y="40"/>
                  </a:cubicBezTo>
                  <a:cubicBezTo>
                    <a:pt x="307" y="40"/>
                    <a:pt x="315" y="34"/>
                    <a:pt x="318" y="26"/>
                  </a:cubicBezTo>
                  <a:cubicBezTo>
                    <a:pt x="322" y="30"/>
                    <a:pt x="328" y="32"/>
                    <a:pt x="334" y="32"/>
                  </a:cubicBezTo>
                  <a:cubicBezTo>
                    <a:pt x="342" y="32"/>
                    <a:pt x="350" y="27"/>
                    <a:pt x="354" y="19"/>
                  </a:cubicBezTo>
                  <a:cubicBezTo>
                    <a:pt x="358" y="24"/>
                    <a:pt x="364" y="26"/>
                    <a:pt x="370" y="26"/>
                  </a:cubicBezTo>
                  <a:cubicBezTo>
                    <a:pt x="379" y="26"/>
                    <a:pt x="386" y="21"/>
                    <a:pt x="390" y="14"/>
                  </a:cubicBezTo>
                  <a:cubicBezTo>
                    <a:pt x="394" y="19"/>
                    <a:pt x="400" y="23"/>
                    <a:pt x="407" y="23"/>
                  </a:cubicBezTo>
                  <a:cubicBezTo>
                    <a:pt x="415" y="23"/>
                    <a:pt x="422" y="18"/>
                    <a:pt x="426" y="12"/>
                  </a:cubicBezTo>
                  <a:cubicBezTo>
                    <a:pt x="430" y="18"/>
                    <a:pt x="437" y="21"/>
                    <a:pt x="444" y="21"/>
                  </a:cubicBezTo>
                  <a:cubicBezTo>
                    <a:pt x="448" y="21"/>
                    <a:pt x="452" y="20"/>
                    <a:pt x="456" y="18"/>
                  </a:cubicBezTo>
                  <a:cubicBezTo>
                    <a:pt x="456" y="5"/>
                    <a:pt x="456" y="5"/>
                    <a:pt x="456" y="5"/>
                  </a:cubicBezTo>
                  <a:cubicBezTo>
                    <a:pt x="454" y="5"/>
                    <a:pt x="453" y="5"/>
                    <a:pt x="451" y="6"/>
                  </a:cubicBezTo>
                  <a:close/>
                </a:path>
              </a:pathLst>
            </a:custGeom>
            <a:solidFill>
              <a:srgbClr val="BAC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5" name="Freeform 606"/>
            <p:cNvSpPr>
              <a:spLocks/>
            </p:cNvSpPr>
            <p:nvPr/>
          </p:nvSpPr>
          <p:spPr bwMode="auto">
            <a:xfrm>
              <a:off x="3605" y="2653"/>
              <a:ext cx="778" cy="440"/>
            </a:xfrm>
            <a:custGeom>
              <a:avLst/>
              <a:gdLst>
                <a:gd name="T0" fmla="*/ 448 w 456"/>
                <a:gd name="T1" fmla="*/ 10 h 242"/>
                <a:gd name="T2" fmla="*/ 438 w 456"/>
                <a:gd name="T3" fmla="*/ 0 h 242"/>
                <a:gd name="T4" fmla="*/ 0 w 456"/>
                <a:gd name="T5" fmla="*/ 208 h 242"/>
                <a:gd name="T6" fmla="*/ 0 w 456"/>
                <a:gd name="T7" fmla="*/ 242 h 242"/>
                <a:gd name="T8" fmla="*/ 3 w 456"/>
                <a:gd name="T9" fmla="*/ 231 h 242"/>
                <a:gd name="T10" fmla="*/ 2 w 456"/>
                <a:gd name="T11" fmla="*/ 227 h 242"/>
                <a:gd name="T12" fmla="*/ 24 w 456"/>
                <a:gd name="T13" fmla="*/ 205 h 242"/>
                <a:gd name="T14" fmla="*/ 24 w 456"/>
                <a:gd name="T15" fmla="*/ 202 h 242"/>
                <a:gd name="T16" fmla="*/ 26 w 456"/>
                <a:gd name="T17" fmla="*/ 202 h 242"/>
                <a:gd name="T18" fmla="*/ 47 w 456"/>
                <a:gd name="T19" fmla="*/ 180 h 242"/>
                <a:gd name="T20" fmla="*/ 47 w 456"/>
                <a:gd name="T21" fmla="*/ 178 h 242"/>
                <a:gd name="T22" fmla="*/ 50 w 456"/>
                <a:gd name="T23" fmla="*/ 178 h 242"/>
                <a:gd name="T24" fmla="*/ 71 w 456"/>
                <a:gd name="T25" fmla="*/ 157 h 242"/>
                <a:gd name="T26" fmla="*/ 75 w 456"/>
                <a:gd name="T27" fmla="*/ 157 h 242"/>
                <a:gd name="T28" fmla="*/ 97 w 456"/>
                <a:gd name="T29" fmla="*/ 138 h 242"/>
                <a:gd name="T30" fmla="*/ 103 w 456"/>
                <a:gd name="T31" fmla="*/ 139 h 242"/>
                <a:gd name="T32" fmla="*/ 125 w 456"/>
                <a:gd name="T33" fmla="*/ 117 h 242"/>
                <a:gd name="T34" fmla="*/ 130 w 456"/>
                <a:gd name="T35" fmla="*/ 118 h 242"/>
                <a:gd name="T36" fmla="*/ 152 w 456"/>
                <a:gd name="T37" fmla="*/ 99 h 242"/>
                <a:gd name="T38" fmla="*/ 159 w 456"/>
                <a:gd name="T39" fmla="*/ 101 h 242"/>
                <a:gd name="T40" fmla="*/ 180 w 456"/>
                <a:gd name="T41" fmla="*/ 83 h 242"/>
                <a:gd name="T42" fmla="*/ 188 w 456"/>
                <a:gd name="T43" fmla="*/ 85 h 242"/>
                <a:gd name="T44" fmla="*/ 209 w 456"/>
                <a:gd name="T45" fmla="*/ 68 h 242"/>
                <a:gd name="T46" fmla="*/ 219 w 456"/>
                <a:gd name="T47" fmla="*/ 70 h 242"/>
                <a:gd name="T48" fmla="*/ 240 w 456"/>
                <a:gd name="T49" fmla="*/ 55 h 242"/>
                <a:gd name="T50" fmla="*/ 250 w 456"/>
                <a:gd name="T51" fmla="*/ 58 h 242"/>
                <a:gd name="T52" fmla="*/ 270 w 456"/>
                <a:gd name="T53" fmla="*/ 44 h 242"/>
                <a:gd name="T54" fmla="*/ 283 w 456"/>
                <a:gd name="T55" fmla="*/ 47 h 242"/>
                <a:gd name="T56" fmla="*/ 302 w 456"/>
                <a:gd name="T57" fmla="*/ 35 h 242"/>
                <a:gd name="T58" fmla="*/ 315 w 456"/>
                <a:gd name="T59" fmla="*/ 39 h 242"/>
                <a:gd name="T60" fmla="*/ 334 w 456"/>
                <a:gd name="T61" fmla="*/ 27 h 242"/>
                <a:gd name="T62" fmla="*/ 348 w 456"/>
                <a:gd name="T63" fmla="*/ 31 h 242"/>
                <a:gd name="T64" fmla="*/ 366 w 456"/>
                <a:gd name="T65" fmla="*/ 21 h 242"/>
                <a:gd name="T66" fmla="*/ 381 w 456"/>
                <a:gd name="T67" fmla="*/ 26 h 242"/>
                <a:gd name="T68" fmla="*/ 399 w 456"/>
                <a:gd name="T69" fmla="*/ 16 h 242"/>
                <a:gd name="T70" fmla="*/ 415 w 456"/>
                <a:gd name="T71" fmla="*/ 23 h 242"/>
                <a:gd name="T72" fmla="*/ 432 w 456"/>
                <a:gd name="T73" fmla="*/ 15 h 242"/>
                <a:gd name="T74" fmla="*/ 448 w 456"/>
                <a:gd name="T75" fmla="*/ 21 h 242"/>
                <a:gd name="T76" fmla="*/ 456 w 456"/>
                <a:gd name="T77" fmla="*/ 19 h 242"/>
                <a:gd name="T78" fmla="*/ 456 w 456"/>
                <a:gd name="T79" fmla="*/ 8 h 242"/>
                <a:gd name="T80" fmla="*/ 453 w 456"/>
                <a:gd name="T81" fmla="*/ 9 h 242"/>
                <a:gd name="T82" fmla="*/ 448 w 456"/>
                <a:gd name="T83" fmla="*/ 1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6" h="242">
                  <a:moveTo>
                    <a:pt x="448" y="10"/>
                  </a:moveTo>
                  <a:cubicBezTo>
                    <a:pt x="443" y="10"/>
                    <a:pt x="439" y="6"/>
                    <a:pt x="438" y="0"/>
                  </a:cubicBezTo>
                  <a:cubicBezTo>
                    <a:pt x="264" y="5"/>
                    <a:pt x="107" y="85"/>
                    <a:pt x="0" y="208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2" y="238"/>
                    <a:pt x="3" y="235"/>
                    <a:pt x="3" y="231"/>
                  </a:cubicBezTo>
                  <a:cubicBezTo>
                    <a:pt x="3" y="230"/>
                    <a:pt x="3" y="228"/>
                    <a:pt x="2" y="227"/>
                  </a:cubicBezTo>
                  <a:cubicBezTo>
                    <a:pt x="14" y="227"/>
                    <a:pt x="24" y="217"/>
                    <a:pt x="24" y="205"/>
                  </a:cubicBezTo>
                  <a:cubicBezTo>
                    <a:pt x="24" y="204"/>
                    <a:pt x="24" y="203"/>
                    <a:pt x="24" y="202"/>
                  </a:cubicBezTo>
                  <a:cubicBezTo>
                    <a:pt x="24" y="202"/>
                    <a:pt x="25" y="202"/>
                    <a:pt x="26" y="202"/>
                  </a:cubicBezTo>
                  <a:cubicBezTo>
                    <a:pt x="38" y="202"/>
                    <a:pt x="47" y="192"/>
                    <a:pt x="47" y="180"/>
                  </a:cubicBezTo>
                  <a:cubicBezTo>
                    <a:pt x="47" y="180"/>
                    <a:pt x="47" y="179"/>
                    <a:pt x="47" y="178"/>
                  </a:cubicBezTo>
                  <a:cubicBezTo>
                    <a:pt x="48" y="178"/>
                    <a:pt x="49" y="178"/>
                    <a:pt x="50" y="178"/>
                  </a:cubicBezTo>
                  <a:cubicBezTo>
                    <a:pt x="62" y="178"/>
                    <a:pt x="71" y="169"/>
                    <a:pt x="71" y="157"/>
                  </a:cubicBezTo>
                  <a:cubicBezTo>
                    <a:pt x="73" y="157"/>
                    <a:pt x="74" y="157"/>
                    <a:pt x="75" y="157"/>
                  </a:cubicBezTo>
                  <a:cubicBezTo>
                    <a:pt x="86" y="157"/>
                    <a:pt x="96" y="149"/>
                    <a:pt x="97" y="138"/>
                  </a:cubicBezTo>
                  <a:cubicBezTo>
                    <a:pt x="99" y="138"/>
                    <a:pt x="101" y="139"/>
                    <a:pt x="103" y="139"/>
                  </a:cubicBezTo>
                  <a:cubicBezTo>
                    <a:pt x="115" y="139"/>
                    <a:pt x="125" y="129"/>
                    <a:pt x="125" y="117"/>
                  </a:cubicBezTo>
                  <a:cubicBezTo>
                    <a:pt x="127" y="118"/>
                    <a:pt x="128" y="118"/>
                    <a:pt x="130" y="118"/>
                  </a:cubicBezTo>
                  <a:cubicBezTo>
                    <a:pt x="141" y="118"/>
                    <a:pt x="150" y="110"/>
                    <a:pt x="152" y="99"/>
                  </a:cubicBezTo>
                  <a:cubicBezTo>
                    <a:pt x="154" y="100"/>
                    <a:pt x="156" y="101"/>
                    <a:pt x="159" y="101"/>
                  </a:cubicBezTo>
                  <a:cubicBezTo>
                    <a:pt x="169" y="101"/>
                    <a:pt x="178" y="93"/>
                    <a:pt x="180" y="83"/>
                  </a:cubicBezTo>
                  <a:cubicBezTo>
                    <a:pt x="183" y="84"/>
                    <a:pt x="185" y="85"/>
                    <a:pt x="188" y="85"/>
                  </a:cubicBezTo>
                  <a:cubicBezTo>
                    <a:pt x="198" y="85"/>
                    <a:pt x="207" y="77"/>
                    <a:pt x="209" y="68"/>
                  </a:cubicBezTo>
                  <a:cubicBezTo>
                    <a:pt x="212" y="69"/>
                    <a:pt x="216" y="70"/>
                    <a:pt x="219" y="70"/>
                  </a:cubicBezTo>
                  <a:cubicBezTo>
                    <a:pt x="229" y="70"/>
                    <a:pt x="237" y="64"/>
                    <a:pt x="240" y="55"/>
                  </a:cubicBezTo>
                  <a:cubicBezTo>
                    <a:pt x="243" y="57"/>
                    <a:pt x="246" y="58"/>
                    <a:pt x="250" y="58"/>
                  </a:cubicBezTo>
                  <a:cubicBezTo>
                    <a:pt x="259" y="58"/>
                    <a:pt x="267" y="52"/>
                    <a:pt x="270" y="44"/>
                  </a:cubicBezTo>
                  <a:cubicBezTo>
                    <a:pt x="274" y="46"/>
                    <a:pt x="278" y="47"/>
                    <a:pt x="283" y="47"/>
                  </a:cubicBezTo>
                  <a:cubicBezTo>
                    <a:pt x="291" y="47"/>
                    <a:pt x="299" y="42"/>
                    <a:pt x="302" y="35"/>
                  </a:cubicBezTo>
                  <a:cubicBezTo>
                    <a:pt x="306" y="37"/>
                    <a:pt x="310" y="39"/>
                    <a:pt x="315" y="39"/>
                  </a:cubicBezTo>
                  <a:cubicBezTo>
                    <a:pt x="323" y="39"/>
                    <a:pt x="331" y="34"/>
                    <a:pt x="334" y="27"/>
                  </a:cubicBezTo>
                  <a:cubicBezTo>
                    <a:pt x="338" y="30"/>
                    <a:pt x="343" y="31"/>
                    <a:pt x="348" y="31"/>
                  </a:cubicBezTo>
                  <a:cubicBezTo>
                    <a:pt x="356" y="31"/>
                    <a:pt x="363" y="27"/>
                    <a:pt x="366" y="21"/>
                  </a:cubicBezTo>
                  <a:cubicBezTo>
                    <a:pt x="370" y="24"/>
                    <a:pt x="375" y="26"/>
                    <a:pt x="381" y="26"/>
                  </a:cubicBezTo>
                  <a:cubicBezTo>
                    <a:pt x="388" y="26"/>
                    <a:pt x="395" y="22"/>
                    <a:pt x="399" y="16"/>
                  </a:cubicBezTo>
                  <a:cubicBezTo>
                    <a:pt x="403" y="20"/>
                    <a:pt x="409" y="23"/>
                    <a:pt x="415" y="23"/>
                  </a:cubicBezTo>
                  <a:cubicBezTo>
                    <a:pt x="422" y="23"/>
                    <a:pt x="428" y="20"/>
                    <a:pt x="432" y="15"/>
                  </a:cubicBezTo>
                  <a:cubicBezTo>
                    <a:pt x="436" y="19"/>
                    <a:pt x="442" y="21"/>
                    <a:pt x="448" y="21"/>
                  </a:cubicBezTo>
                  <a:cubicBezTo>
                    <a:pt x="451" y="21"/>
                    <a:pt x="454" y="20"/>
                    <a:pt x="456" y="19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55" y="8"/>
                    <a:pt x="454" y="8"/>
                    <a:pt x="453" y="9"/>
                  </a:cubicBezTo>
                  <a:cubicBezTo>
                    <a:pt x="451" y="9"/>
                    <a:pt x="450" y="10"/>
                    <a:pt x="448" y="10"/>
                  </a:cubicBezTo>
                  <a:close/>
                </a:path>
              </a:pathLst>
            </a:custGeom>
            <a:solidFill>
              <a:srgbClr val="DEC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6" name="Line 607"/>
            <p:cNvSpPr>
              <a:spLocks noChangeShapeType="1"/>
            </p:cNvSpPr>
            <p:nvPr/>
          </p:nvSpPr>
          <p:spPr bwMode="auto">
            <a:xfrm>
              <a:off x="4380" y="2554"/>
              <a:ext cx="1" cy="80"/>
            </a:xfrm>
            <a:prstGeom prst="line">
              <a:avLst/>
            </a:prstGeom>
            <a:noFill/>
            <a:ln w="4763">
              <a:solidFill>
                <a:srgbClr val="58585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7" name="Freeform 608"/>
            <p:cNvSpPr>
              <a:spLocks/>
            </p:cNvSpPr>
            <p:nvPr/>
          </p:nvSpPr>
          <p:spPr bwMode="auto">
            <a:xfrm>
              <a:off x="4412" y="2551"/>
              <a:ext cx="33" cy="87"/>
            </a:xfrm>
            <a:custGeom>
              <a:avLst/>
              <a:gdLst>
                <a:gd name="T0" fmla="*/ 28 w 33"/>
                <a:gd name="T1" fmla="*/ 87 h 87"/>
                <a:gd name="T2" fmla="*/ 0 w 33"/>
                <a:gd name="T3" fmla="*/ 85 h 87"/>
                <a:gd name="T4" fmla="*/ 6 w 33"/>
                <a:gd name="T5" fmla="*/ 0 h 87"/>
                <a:gd name="T6" fmla="*/ 33 w 33"/>
                <a:gd name="T7" fmla="*/ 1 h 87"/>
                <a:gd name="T8" fmla="*/ 28 w 33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87">
                  <a:moveTo>
                    <a:pt x="28" y="87"/>
                  </a:moveTo>
                  <a:lnTo>
                    <a:pt x="0" y="85"/>
                  </a:lnTo>
                  <a:lnTo>
                    <a:pt x="6" y="0"/>
                  </a:lnTo>
                  <a:lnTo>
                    <a:pt x="33" y="1"/>
                  </a:lnTo>
                  <a:lnTo>
                    <a:pt x="28" y="87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8" name="Freeform 609"/>
            <p:cNvSpPr>
              <a:spLocks/>
            </p:cNvSpPr>
            <p:nvPr/>
          </p:nvSpPr>
          <p:spPr bwMode="auto">
            <a:xfrm>
              <a:off x="4472" y="2562"/>
              <a:ext cx="36" cy="83"/>
            </a:xfrm>
            <a:custGeom>
              <a:avLst/>
              <a:gdLst>
                <a:gd name="T0" fmla="*/ 27 w 36"/>
                <a:gd name="T1" fmla="*/ 83 h 83"/>
                <a:gd name="T2" fmla="*/ 0 w 36"/>
                <a:gd name="T3" fmla="*/ 80 h 83"/>
                <a:gd name="T4" fmla="*/ 9 w 36"/>
                <a:gd name="T5" fmla="*/ 0 h 83"/>
                <a:gd name="T6" fmla="*/ 36 w 36"/>
                <a:gd name="T7" fmla="*/ 3 h 83"/>
                <a:gd name="T8" fmla="*/ 27 w 36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83">
                  <a:moveTo>
                    <a:pt x="27" y="83"/>
                  </a:moveTo>
                  <a:lnTo>
                    <a:pt x="0" y="80"/>
                  </a:lnTo>
                  <a:lnTo>
                    <a:pt x="9" y="0"/>
                  </a:lnTo>
                  <a:lnTo>
                    <a:pt x="36" y="3"/>
                  </a:lnTo>
                  <a:lnTo>
                    <a:pt x="27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9" name="Freeform 610"/>
            <p:cNvSpPr>
              <a:spLocks/>
            </p:cNvSpPr>
            <p:nvPr/>
          </p:nvSpPr>
          <p:spPr bwMode="auto">
            <a:xfrm>
              <a:off x="4532" y="2571"/>
              <a:ext cx="43" cy="83"/>
            </a:xfrm>
            <a:custGeom>
              <a:avLst/>
              <a:gdLst>
                <a:gd name="T0" fmla="*/ 27 w 43"/>
                <a:gd name="T1" fmla="*/ 83 h 83"/>
                <a:gd name="T2" fmla="*/ 0 w 43"/>
                <a:gd name="T3" fmla="*/ 78 h 83"/>
                <a:gd name="T4" fmla="*/ 15 w 43"/>
                <a:gd name="T5" fmla="*/ 0 h 83"/>
                <a:gd name="T6" fmla="*/ 43 w 43"/>
                <a:gd name="T7" fmla="*/ 5 h 83"/>
                <a:gd name="T8" fmla="*/ 27 w 4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27" y="83"/>
                  </a:moveTo>
                  <a:lnTo>
                    <a:pt x="0" y="78"/>
                  </a:lnTo>
                  <a:lnTo>
                    <a:pt x="15" y="0"/>
                  </a:lnTo>
                  <a:lnTo>
                    <a:pt x="43" y="5"/>
                  </a:lnTo>
                  <a:lnTo>
                    <a:pt x="27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0" name="Freeform 611"/>
            <p:cNvSpPr>
              <a:spLocks/>
            </p:cNvSpPr>
            <p:nvPr/>
          </p:nvSpPr>
          <p:spPr bwMode="auto">
            <a:xfrm>
              <a:off x="4587" y="2585"/>
              <a:ext cx="46" cy="86"/>
            </a:xfrm>
            <a:custGeom>
              <a:avLst/>
              <a:gdLst>
                <a:gd name="T0" fmla="*/ 27 w 46"/>
                <a:gd name="T1" fmla="*/ 86 h 86"/>
                <a:gd name="T2" fmla="*/ 0 w 46"/>
                <a:gd name="T3" fmla="*/ 79 h 86"/>
                <a:gd name="T4" fmla="*/ 20 w 46"/>
                <a:gd name="T5" fmla="*/ 0 h 86"/>
                <a:gd name="T6" fmla="*/ 46 w 46"/>
                <a:gd name="T7" fmla="*/ 8 h 86"/>
                <a:gd name="T8" fmla="*/ 27 w 4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6">
                  <a:moveTo>
                    <a:pt x="27" y="86"/>
                  </a:moveTo>
                  <a:lnTo>
                    <a:pt x="0" y="79"/>
                  </a:lnTo>
                  <a:lnTo>
                    <a:pt x="20" y="0"/>
                  </a:lnTo>
                  <a:lnTo>
                    <a:pt x="46" y="8"/>
                  </a:lnTo>
                  <a:lnTo>
                    <a:pt x="27" y="86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1" name="Freeform 612"/>
            <p:cNvSpPr>
              <a:spLocks/>
            </p:cNvSpPr>
            <p:nvPr/>
          </p:nvSpPr>
          <p:spPr bwMode="auto">
            <a:xfrm>
              <a:off x="4645" y="2600"/>
              <a:ext cx="47" cy="85"/>
            </a:xfrm>
            <a:custGeom>
              <a:avLst/>
              <a:gdLst>
                <a:gd name="T0" fmla="*/ 25 w 47"/>
                <a:gd name="T1" fmla="*/ 85 h 85"/>
                <a:gd name="T2" fmla="*/ 0 w 47"/>
                <a:gd name="T3" fmla="*/ 76 h 85"/>
                <a:gd name="T4" fmla="*/ 22 w 47"/>
                <a:gd name="T5" fmla="*/ 0 h 85"/>
                <a:gd name="T6" fmla="*/ 47 w 47"/>
                <a:gd name="T7" fmla="*/ 7 h 85"/>
                <a:gd name="T8" fmla="*/ 25 w 47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5">
                  <a:moveTo>
                    <a:pt x="25" y="85"/>
                  </a:moveTo>
                  <a:lnTo>
                    <a:pt x="0" y="76"/>
                  </a:lnTo>
                  <a:lnTo>
                    <a:pt x="22" y="0"/>
                  </a:lnTo>
                  <a:lnTo>
                    <a:pt x="47" y="7"/>
                  </a:lnTo>
                  <a:lnTo>
                    <a:pt x="25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2" name="Freeform 613"/>
            <p:cNvSpPr>
              <a:spLocks/>
            </p:cNvSpPr>
            <p:nvPr/>
          </p:nvSpPr>
          <p:spPr bwMode="auto">
            <a:xfrm>
              <a:off x="4701" y="2624"/>
              <a:ext cx="53" cy="85"/>
            </a:xfrm>
            <a:custGeom>
              <a:avLst/>
              <a:gdLst>
                <a:gd name="T0" fmla="*/ 25 w 53"/>
                <a:gd name="T1" fmla="*/ 85 h 85"/>
                <a:gd name="T2" fmla="*/ 0 w 53"/>
                <a:gd name="T3" fmla="*/ 74 h 85"/>
                <a:gd name="T4" fmla="*/ 27 w 53"/>
                <a:gd name="T5" fmla="*/ 0 h 85"/>
                <a:gd name="T6" fmla="*/ 53 w 53"/>
                <a:gd name="T7" fmla="*/ 10 h 85"/>
                <a:gd name="T8" fmla="*/ 25 w 53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5">
                  <a:moveTo>
                    <a:pt x="25" y="85"/>
                  </a:moveTo>
                  <a:lnTo>
                    <a:pt x="0" y="74"/>
                  </a:lnTo>
                  <a:lnTo>
                    <a:pt x="27" y="0"/>
                  </a:lnTo>
                  <a:lnTo>
                    <a:pt x="53" y="10"/>
                  </a:lnTo>
                  <a:lnTo>
                    <a:pt x="25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3" name="Freeform 614"/>
            <p:cNvSpPr>
              <a:spLocks/>
            </p:cNvSpPr>
            <p:nvPr/>
          </p:nvSpPr>
          <p:spPr bwMode="auto">
            <a:xfrm>
              <a:off x="4759" y="2647"/>
              <a:ext cx="53" cy="84"/>
            </a:xfrm>
            <a:custGeom>
              <a:avLst/>
              <a:gdLst>
                <a:gd name="T0" fmla="*/ 24 w 53"/>
                <a:gd name="T1" fmla="*/ 84 h 84"/>
                <a:gd name="T2" fmla="*/ 0 w 53"/>
                <a:gd name="T3" fmla="*/ 73 h 84"/>
                <a:gd name="T4" fmla="*/ 29 w 53"/>
                <a:gd name="T5" fmla="*/ 0 h 84"/>
                <a:gd name="T6" fmla="*/ 53 w 53"/>
                <a:gd name="T7" fmla="*/ 11 h 84"/>
                <a:gd name="T8" fmla="*/ 24 w 53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4">
                  <a:moveTo>
                    <a:pt x="24" y="84"/>
                  </a:moveTo>
                  <a:lnTo>
                    <a:pt x="0" y="73"/>
                  </a:lnTo>
                  <a:lnTo>
                    <a:pt x="29" y="0"/>
                  </a:lnTo>
                  <a:lnTo>
                    <a:pt x="53" y="11"/>
                  </a:lnTo>
                  <a:lnTo>
                    <a:pt x="24" y="84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4" name="Freeform 615"/>
            <p:cNvSpPr>
              <a:spLocks/>
            </p:cNvSpPr>
            <p:nvPr/>
          </p:nvSpPr>
          <p:spPr bwMode="auto">
            <a:xfrm>
              <a:off x="4814" y="2673"/>
              <a:ext cx="56" cy="85"/>
            </a:xfrm>
            <a:custGeom>
              <a:avLst/>
              <a:gdLst>
                <a:gd name="T0" fmla="*/ 23 w 56"/>
                <a:gd name="T1" fmla="*/ 85 h 85"/>
                <a:gd name="T2" fmla="*/ 0 w 56"/>
                <a:gd name="T3" fmla="*/ 73 h 85"/>
                <a:gd name="T4" fmla="*/ 30 w 56"/>
                <a:gd name="T5" fmla="*/ 0 h 85"/>
                <a:gd name="T6" fmla="*/ 56 w 56"/>
                <a:gd name="T7" fmla="*/ 12 h 85"/>
                <a:gd name="T8" fmla="*/ 23 w 56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23" y="85"/>
                  </a:moveTo>
                  <a:lnTo>
                    <a:pt x="0" y="73"/>
                  </a:lnTo>
                  <a:lnTo>
                    <a:pt x="30" y="0"/>
                  </a:lnTo>
                  <a:lnTo>
                    <a:pt x="56" y="12"/>
                  </a:lnTo>
                  <a:lnTo>
                    <a:pt x="23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5" name="Freeform 616"/>
            <p:cNvSpPr>
              <a:spLocks/>
            </p:cNvSpPr>
            <p:nvPr/>
          </p:nvSpPr>
          <p:spPr bwMode="auto">
            <a:xfrm>
              <a:off x="4858" y="2704"/>
              <a:ext cx="63" cy="83"/>
            </a:xfrm>
            <a:custGeom>
              <a:avLst/>
              <a:gdLst>
                <a:gd name="T0" fmla="*/ 24 w 63"/>
                <a:gd name="T1" fmla="*/ 83 h 83"/>
                <a:gd name="T2" fmla="*/ 0 w 63"/>
                <a:gd name="T3" fmla="*/ 67 h 83"/>
                <a:gd name="T4" fmla="*/ 39 w 63"/>
                <a:gd name="T5" fmla="*/ 0 h 83"/>
                <a:gd name="T6" fmla="*/ 63 w 63"/>
                <a:gd name="T7" fmla="*/ 14 h 83"/>
                <a:gd name="T8" fmla="*/ 24 w 6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83">
                  <a:moveTo>
                    <a:pt x="24" y="83"/>
                  </a:moveTo>
                  <a:lnTo>
                    <a:pt x="0" y="67"/>
                  </a:lnTo>
                  <a:lnTo>
                    <a:pt x="39" y="0"/>
                  </a:lnTo>
                  <a:lnTo>
                    <a:pt x="63" y="14"/>
                  </a:lnTo>
                  <a:lnTo>
                    <a:pt x="24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6" name="Freeform 617"/>
            <p:cNvSpPr>
              <a:spLocks/>
            </p:cNvSpPr>
            <p:nvPr/>
          </p:nvSpPr>
          <p:spPr bwMode="auto">
            <a:xfrm>
              <a:off x="4909" y="2738"/>
              <a:ext cx="65" cy="82"/>
            </a:xfrm>
            <a:custGeom>
              <a:avLst/>
              <a:gdLst>
                <a:gd name="T0" fmla="*/ 22 w 65"/>
                <a:gd name="T1" fmla="*/ 82 h 82"/>
                <a:gd name="T2" fmla="*/ 0 w 65"/>
                <a:gd name="T3" fmla="*/ 66 h 82"/>
                <a:gd name="T4" fmla="*/ 43 w 65"/>
                <a:gd name="T5" fmla="*/ 0 h 82"/>
                <a:gd name="T6" fmla="*/ 65 w 65"/>
                <a:gd name="T7" fmla="*/ 17 h 82"/>
                <a:gd name="T8" fmla="*/ 22 w 65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2">
                  <a:moveTo>
                    <a:pt x="22" y="82"/>
                  </a:moveTo>
                  <a:lnTo>
                    <a:pt x="0" y="66"/>
                  </a:lnTo>
                  <a:lnTo>
                    <a:pt x="43" y="0"/>
                  </a:lnTo>
                  <a:lnTo>
                    <a:pt x="65" y="17"/>
                  </a:lnTo>
                  <a:lnTo>
                    <a:pt x="22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7" name="Freeform 618"/>
            <p:cNvSpPr>
              <a:spLocks/>
            </p:cNvSpPr>
            <p:nvPr/>
          </p:nvSpPr>
          <p:spPr bwMode="auto">
            <a:xfrm>
              <a:off x="4959" y="2775"/>
              <a:ext cx="66" cy="82"/>
            </a:xfrm>
            <a:custGeom>
              <a:avLst/>
              <a:gdLst>
                <a:gd name="T0" fmla="*/ 22 w 66"/>
                <a:gd name="T1" fmla="*/ 82 h 82"/>
                <a:gd name="T2" fmla="*/ 0 w 66"/>
                <a:gd name="T3" fmla="*/ 65 h 82"/>
                <a:gd name="T4" fmla="*/ 44 w 66"/>
                <a:gd name="T5" fmla="*/ 0 h 82"/>
                <a:gd name="T6" fmla="*/ 66 w 66"/>
                <a:gd name="T7" fmla="*/ 18 h 82"/>
                <a:gd name="T8" fmla="*/ 22 w 66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82">
                  <a:moveTo>
                    <a:pt x="22" y="82"/>
                  </a:moveTo>
                  <a:lnTo>
                    <a:pt x="0" y="65"/>
                  </a:lnTo>
                  <a:lnTo>
                    <a:pt x="44" y="0"/>
                  </a:lnTo>
                  <a:lnTo>
                    <a:pt x="66" y="18"/>
                  </a:lnTo>
                  <a:lnTo>
                    <a:pt x="22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8" name="Freeform 619"/>
            <p:cNvSpPr>
              <a:spLocks/>
            </p:cNvSpPr>
            <p:nvPr/>
          </p:nvSpPr>
          <p:spPr bwMode="auto">
            <a:xfrm>
              <a:off x="5005" y="2817"/>
              <a:ext cx="70" cy="80"/>
            </a:xfrm>
            <a:custGeom>
              <a:avLst/>
              <a:gdLst>
                <a:gd name="T0" fmla="*/ 20 w 70"/>
                <a:gd name="T1" fmla="*/ 80 h 80"/>
                <a:gd name="T2" fmla="*/ 0 w 70"/>
                <a:gd name="T3" fmla="*/ 60 h 80"/>
                <a:gd name="T4" fmla="*/ 49 w 70"/>
                <a:gd name="T5" fmla="*/ 0 h 80"/>
                <a:gd name="T6" fmla="*/ 70 w 70"/>
                <a:gd name="T7" fmla="*/ 20 h 80"/>
                <a:gd name="T8" fmla="*/ 20 w 70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0">
                  <a:moveTo>
                    <a:pt x="20" y="80"/>
                  </a:moveTo>
                  <a:lnTo>
                    <a:pt x="0" y="60"/>
                  </a:lnTo>
                  <a:lnTo>
                    <a:pt x="49" y="0"/>
                  </a:lnTo>
                  <a:lnTo>
                    <a:pt x="70" y="20"/>
                  </a:lnTo>
                  <a:lnTo>
                    <a:pt x="20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9" name="Freeform 620"/>
            <p:cNvSpPr>
              <a:spLocks/>
            </p:cNvSpPr>
            <p:nvPr/>
          </p:nvSpPr>
          <p:spPr bwMode="auto">
            <a:xfrm>
              <a:off x="5051" y="2855"/>
              <a:ext cx="71" cy="80"/>
            </a:xfrm>
            <a:custGeom>
              <a:avLst/>
              <a:gdLst>
                <a:gd name="T0" fmla="*/ 20 w 71"/>
                <a:gd name="T1" fmla="*/ 80 h 80"/>
                <a:gd name="T2" fmla="*/ 0 w 71"/>
                <a:gd name="T3" fmla="*/ 60 h 80"/>
                <a:gd name="T4" fmla="*/ 51 w 71"/>
                <a:gd name="T5" fmla="*/ 0 h 80"/>
                <a:gd name="T6" fmla="*/ 71 w 71"/>
                <a:gd name="T7" fmla="*/ 20 h 80"/>
                <a:gd name="T8" fmla="*/ 20 w 71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80">
                  <a:moveTo>
                    <a:pt x="20" y="80"/>
                  </a:moveTo>
                  <a:lnTo>
                    <a:pt x="0" y="60"/>
                  </a:lnTo>
                  <a:lnTo>
                    <a:pt x="51" y="0"/>
                  </a:lnTo>
                  <a:lnTo>
                    <a:pt x="71" y="20"/>
                  </a:lnTo>
                  <a:lnTo>
                    <a:pt x="20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0" name="Freeform 621"/>
            <p:cNvSpPr>
              <a:spLocks/>
            </p:cNvSpPr>
            <p:nvPr/>
          </p:nvSpPr>
          <p:spPr bwMode="auto">
            <a:xfrm>
              <a:off x="5092" y="2917"/>
              <a:ext cx="41" cy="65"/>
            </a:xfrm>
            <a:custGeom>
              <a:avLst/>
              <a:gdLst>
                <a:gd name="T0" fmla="*/ 41 w 41"/>
                <a:gd name="T1" fmla="*/ 42 h 65"/>
                <a:gd name="T2" fmla="*/ 20 w 41"/>
                <a:gd name="T3" fmla="*/ 65 h 65"/>
                <a:gd name="T4" fmla="*/ 0 w 41"/>
                <a:gd name="T5" fmla="*/ 45 h 65"/>
                <a:gd name="T6" fmla="*/ 41 w 41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65">
                  <a:moveTo>
                    <a:pt x="41" y="42"/>
                  </a:moveTo>
                  <a:lnTo>
                    <a:pt x="20" y="65"/>
                  </a:lnTo>
                  <a:lnTo>
                    <a:pt x="0" y="45"/>
                  </a:lnTo>
                  <a:lnTo>
                    <a:pt x="41" y="0"/>
                  </a:ln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1" name="Freeform 622"/>
            <p:cNvSpPr>
              <a:spLocks/>
            </p:cNvSpPr>
            <p:nvPr/>
          </p:nvSpPr>
          <p:spPr bwMode="auto">
            <a:xfrm>
              <a:off x="4356" y="2587"/>
              <a:ext cx="778" cy="368"/>
            </a:xfrm>
            <a:custGeom>
              <a:avLst/>
              <a:gdLst>
                <a:gd name="T0" fmla="*/ 456 w 456"/>
                <a:gd name="T1" fmla="*/ 191 h 202"/>
                <a:gd name="T2" fmla="*/ 0 w 456"/>
                <a:gd name="T3" fmla="*/ 0 h 202"/>
                <a:gd name="T4" fmla="*/ 0 w 456"/>
                <a:gd name="T5" fmla="*/ 8 h 202"/>
                <a:gd name="T6" fmla="*/ 456 w 456"/>
                <a:gd name="T7" fmla="*/ 202 h 202"/>
                <a:gd name="T8" fmla="*/ 456 w 456"/>
                <a:gd name="T9" fmla="*/ 19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6" h="202">
                  <a:moveTo>
                    <a:pt x="456" y="191"/>
                  </a:moveTo>
                  <a:cubicBezTo>
                    <a:pt x="340" y="73"/>
                    <a:pt x="178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9" y="8"/>
                    <a:pt x="341" y="83"/>
                    <a:pt x="456" y="202"/>
                  </a:cubicBezTo>
                  <a:lnTo>
                    <a:pt x="456" y="191"/>
                  </a:lnTo>
                  <a:close/>
                </a:path>
              </a:pathLst>
            </a:custGeom>
            <a:solidFill>
              <a:srgbClr val="E6E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2" name="Line 623"/>
            <p:cNvSpPr>
              <a:spLocks noChangeShapeType="1"/>
            </p:cNvSpPr>
            <p:nvPr/>
          </p:nvSpPr>
          <p:spPr bwMode="auto">
            <a:xfrm>
              <a:off x="4360" y="2554"/>
              <a:ext cx="1" cy="80"/>
            </a:xfrm>
            <a:prstGeom prst="line">
              <a:avLst/>
            </a:prstGeom>
            <a:noFill/>
            <a:ln w="4763">
              <a:solidFill>
                <a:srgbClr val="58585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3" name="Freeform 624"/>
            <p:cNvSpPr>
              <a:spLocks/>
            </p:cNvSpPr>
            <p:nvPr/>
          </p:nvSpPr>
          <p:spPr bwMode="auto">
            <a:xfrm>
              <a:off x="4295" y="2551"/>
              <a:ext cx="32" cy="87"/>
            </a:xfrm>
            <a:custGeom>
              <a:avLst/>
              <a:gdLst>
                <a:gd name="T0" fmla="*/ 5 w 32"/>
                <a:gd name="T1" fmla="*/ 87 h 87"/>
                <a:gd name="T2" fmla="*/ 32 w 32"/>
                <a:gd name="T3" fmla="*/ 85 h 87"/>
                <a:gd name="T4" fmla="*/ 27 w 32"/>
                <a:gd name="T5" fmla="*/ 0 h 87"/>
                <a:gd name="T6" fmla="*/ 0 w 32"/>
                <a:gd name="T7" fmla="*/ 1 h 87"/>
                <a:gd name="T8" fmla="*/ 5 w 32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87">
                  <a:moveTo>
                    <a:pt x="5" y="87"/>
                  </a:moveTo>
                  <a:lnTo>
                    <a:pt x="32" y="85"/>
                  </a:lnTo>
                  <a:lnTo>
                    <a:pt x="27" y="0"/>
                  </a:lnTo>
                  <a:lnTo>
                    <a:pt x="0" y="1"/>
                  </a:lnTo>
                  <a:lnTo>
                    <a:pt x="5" y="87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4" name="Freeform 625"/>
            <p:cNvSpPr>
              <a:spLocks/>
            </p:cNvSpPr>
            <p:nvPr/>
          </p:nvSpPr>
          <p:spPr bwMode="auto">
            <a:xfrm>
              <a:off x="4232" y="2562"/>
              <a:ext cx="35" cy="83"/>
            </a:xfrm>
            <a:custGeom>
              <a:avLst/>
              <a:gdLst>
                <a:gd name="T0" fmla="*/ 8 w 35"/>
                <a:gd name="T1" fmla="*/ 83 h 83"/>
                <a:gd name="T2" fmla="*/ 35 w 35"/>
                <a:gd name="T3" fmla="*/ 80 h 83"/>
                <a:gd name="T4" fmla="*/ 27 w 35"/>
                <a:gd name="T5" fmla="*/ 0 h 83"/>
                <a:gd name="T6" fmla="*/ 0 w 35"/>
                <a:gd name="T7" fmla="*/ 3 h 83"/>
                <a:gd name="T8" fmla="*/ 8 w 35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83">
                  <a:moveTo>
                    <a:pt x="8" y="83"/>
                  </a:moveTo>
                  <a:lnTo>
                    <a:pt x="35" y="80"/>
                  </a:lnTo>
                  <a:lnTo>
                    <a:pt x="27" y="0"/>
                  </a:lnTo>
                  <a:lnTo>
                    <a:pt x="0" y="3"/>
                  </a:lnTo>
                  <a:lnTo>
                    <a:pt x="8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5" name="Freeform 626"/>
            <p:cNvSpPr>
              <a:spLocks/>
            </p:cNvSpPr>
            <p:nvPr/>
          </p:nvSpPr>
          <p:spPr bwMode="auto">
            <a:xfrm>
              <a:off x="4165" y="2571"/>
              <a:ext cx="43" cy="83"/>
            </a:xfrm>
            <a:custGeom>
              <a:avLst/>
              <a:gdLst>
                <a:gd name="T0" fmla="*/ 15 w 43"/>
                <a:gd name="T1" fmla="*/ 83 h 83"/>
                <a:gd name="T2" fmla="*/ 43 w 43"/>
                <a:gd name="T3" fmla="*/ 78 h 83"/>
                <a:gd name="T4" fmla="*/ 27 w 43"/>
                <a:gd name="T5" fmla="*/ 0 h 83"/>
                <a:gd name="T6" fmla="*/ 0 w 43"/>
                <a:gd name="T7" fmla="*/ 5 h 83"/>
                <a:gd name="T8" fmla="*/ 15 w 4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15" y="83"/>
                  </a:moveTo>
                  <a:lnTo>
                    <a:pt x="43" y="78"/>
                  </a:lnTo>
                  <a:lnTo>
                    <a:pt x="27" y="0"/>
                  </a:lnTo>
                  <a:lnTo>
                    <a:pt x="0" y="5"/>
                  </a:lnTo>
                  <a:lnTo>
                    <a:pt x="15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6" name="Freeform 627"/>
            <p:cNvSpPr>
              <a:spLocks/>
            </p:cNvSpPr>
            <p:nvPr/>
          </p:nvSpPr>
          <p:spPr bwMode="auto">
            <a:xfrm>
              <a:off x="4107" y="2585"/>
              <a:ext cx="46" cy="86"/>
            </a:xfrm>
            <a:custGeom>
              <a:avLst/>
              <a:gdLst>
                <a:gd name="T0" fmla="*/ 19 w 46"/>
                <a:gd name="T1" fmla="*/ 86 h 86"/>
                <a:gd name="T2" fmla="*/ 46 w 46"/>
                <a:gd name="T3" fmla="*/ 79 h 86"/>
                <a:gd name="T4" fmla="*/ 26 w 46"/>
                <a:gd name="T5" fmla="*/ 0 h 86"/>
                <a:gd name="T6" fmla="*/ 0 w 46"/>
                <a:gd name="T7" fmla="*/ 8 h 86"/>
                <a:gd name="T8" fmla="*/ 19 w 4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6">
                  <a:moveTo>
                    <a:pt x="19" y="86"/>
                  </a:moveTo>
                  <a:lnTo>
                    <a:pt x="46" y="79"/>
                  </a:lnTo>
                  <a:lnTo>
                    <a:pt x="26" y="0"/>
                  </a:lnTo>
                  <a:lnTo>
                    <a:pt x="0" y="8"/>
                  </a:lnTo>
                  <a:lnTo>
                    <a:pt x="19" y="86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7" name="Freeform 628"/>
            <p:cNvSpPr>
              <a:spLocks/>
            </p:cNvSpPr>
            <p:nvPr/>
          </p:nvSpPr>
          <p:spPr bwMode="auto">
            <a:xfrm>
              <a:off x="4046" y="2600"/>
              <a:ext cx="49" cy="85"/>
            </a:xfrm>
            <a:custGeom>
              <a:avLst/>
              <a:gdLst>
                <a:gd name="T0" fmla="*/ 23 w 49"/>
                <a:gd name="T1" fmla="*/ 85 h 85"/>
                <a:gd name="T2" fmla="*/ 49 w 49"/>
                <a:gd name="T3" fmla="*/ 76 h 85"/>
                <a:gd name="T4" fmla="*/ 27 w 49"/>
                <a:gd name="T5" fmla="*/ 0 h 85"/>
                <a:gd name="T6" fmla="*/ 0 w 49"/>
                <a:gd name="T7" fmla="*/ 7 h 85"/>
                <a:gd name="T8" fmla="*/ 23 w 49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85">
                  <a:moveTo>
                    <a:pt x="23" y="85"/>
                  </a:moveTo>
                  <a:lnTo>
                    <a:pt x="49" y="76"/>
                  </a:lnTo>
                  <a:lnTo>
                    <a:pt x="27" y="0"/>
                  </a:lnTo>
                  <a:lnTo>
                    <a:pt x="0" y="7"/>
                  </a:lnTo>
                  <a:lnTo>
                    <a:pt x="23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8" name="Freeform 629"/>
            <p:cNvSpPr>
              <a:spLocks/>
            </p:cNvSpPr>
            <p:nvPr/>
          </p:nvSpPr>
          <p:spPr bwMode="auto">
            <a:xfrm>
              <a:off x="3986" y="2624"/>
              <a:ext cx="53" cy="85"/>
            </a:xfrm>
            <a:custGeom>
              <a:avLst/>
              <a:gdLst>
                <a:gd name="T0" fmla="*/ 27 w 53"/>
                <a:gd name="T1" fmla="*/ 85 h 85"/>
                <a:gd name="T2" fmla="*/ 53 w 53"/>
                <a:gd name="T3" fmla="*/ 74 h 85"/>
                <a:gd name="T4" fmla="*/ 25 w 53"/>
                <a:gd name="T5" fmla="*/ 0 h 85"/>
                <a:gd name="T6" fmla="*/ 0 w 53"/>
                <a:gd name="T7" fmla="*/ 10 h 85"/>
                <a:gd name="T8" fmla="*/ 27 w 53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5">
                  <a:moveTo>
                    <a:pt x="27" y="85"/>
                  </a:moveTo>
                  <a:lnTo>
                    <a:pt x="53" y="74"/>
                  </a:lnTo>
                  <a:lnTo>
                    <a:pt x="25" y="0"/>
                  </a:lnTo>
                  <a:lnTo>
                    <a:pt x="0" y="10"/>
                  </a:lnTo>
                  <a:lnTo>
                    <a:pt x="27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9" name="Freeform 630"/>
            <p:cNvSpPr>
              <a:spLocks/>
            </p:cNvSpPr>
            <p:nvPr/>
          </p:nvSpPr>
          <p:spPr bwMode="auto">
            <a:xfrm>
              <a:off x="3928" y="2647"/>
              <a:ext cx="53" cy="84"/>
            </a:xfrm>
            <a:custGeom>
              <a:avLst/>
              <a:gdLst>
                <a:gd name="T0" fmla="*/ 29 w 53"/>
                <a:gd name="T1" fmla="*/ 84 h 84"/>
                <a:gd name="T2" fmla="*/ 53 w 53"/>
                <a:gd name="T3" fmla="*/ 73 h 84"/>
                <a:gd name="T4" fmla="*/ 24 w 53"/>
                <a:gd name="T5" fmla="*/ 0 h 84"/>
                <a:gd name="T6" fmla="*/ 0 w 53"/>
                <a:gd name="T7" fmla="*/ 11 h 84"/>
                <a:gd name="T8" fmla="*/ 29 w 53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4">
                  <a:moveTo>
                    <a:pt x="29" y="84"/>
                  </a:moveTo>
                  <a:lnTo>
                    <a:pt x="53" y="73"/>
                  </a:lnTo>
                  <a:lnTo>
                    <a:pt x="24" y="0"/>
                  </a:lnTo>
                  <a:lnTo>
                    <a:pt x="0" y="11"/>
                  </a:lnTo>
                  <a:lnTo>
                    <a:pt x="29" y="84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0" name="Freeform 631"/>
            <p:cNvSpPr>
              <a:spLocks/>
            </p:cNvSpPr>
            <p:nvPr/>
          </p:nvSpPr>
          <p:spPr bwMode="auto">
            <a:xfrm>
              <a:off x="3870" y="2673"/>
              <a:ext cx="56" cy="85"/>
            </a:xfrm>
            <a:custGeom>
              <a:avLst/>
              <a:gdLst>
                <a:gd name="T0" fmla="*/ 32 w 56"/>
                <a:gd name="T1" fmla="*/ 85 h 85"/>
                <a:gd name="T2" fmla="*/ 56 w 56"/>
                <a:gd name="T3" fmla="*/ 73 h 85"/>
                <a:gd name="T4" fmla="*/ 25 w 56"/>
                <a:gd name="T5" fmla="*/ 0 h 85"/>
                <a:gd name="T6" fmla="*/ 0 w 56"/>
                <a:gd name="T7" fmla="*/ 12 h 85"/>
                <a:gd name="T8" fmla="*/ 32 w 56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32" y="85"/>
                  </a:moveTo>
                  <a:lnTo>
                    <a:pt x="56" y="73"/>
                  </a:lnTo>
                  <a:lnTo>
                    <a:pt x="25" y="0"/>
                  </a:lnTo>
                  <a:lnTo>
                    <a:pt x="0" y="12"/>
                  </a:lnTo>
                  <a:lnTo>
                    <a:pt x="32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1" name="Freeform 632"/>
            <p:cNvSpPr>
              <a:spLocks/>
            </p:cNvSpPr>
            <p:nvPr/>
          </p:nvSpPr>
          <p:spPr bwMode="auto">
            <a:xfrm>
              <a:off x="3819" y="2704"/>
              <a:ext cx="63" cy="83"/>
            </a:xfrm>
            <a:custGeom>
              <a:avLst/>
              <a:gdLst>
                <a:gd name="T0" fmla="*/ 39 w 63"/>
                <a:gd name="T1" fmla="*/ 83 h 83"/>
                <a:gd name="T2" fmla="*/ 63 w 63"/>
                <a:gd name="T3" fmla="*/ 67 h 83"/>
                <a:gd name="T4" fmla="*/ 23 w 63"/>
                <a:gd name="T5" fmla="*/ 0 h 83"/>
                <a:gd name="T6" fmla="*/ 0 w 63"/>
                <a:gd name="T7" fmla="*/ 14 h 83"/>
                <a:gd name="T8" fmla="*/ 39 w 6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83">
                  <a:moveTo>
                    <a:pt x="39" y="83"/>
                  </a:moveTo>
                  <a:lnTo>
                    <a:pt x="63" y="67"/>
                  </a:lnTo>
                  <a:lnTo>
                    <a:pt x="23" y="0"/>
                  </a:lnTo>
                  <a:lnTo>
                    <a:pt x="0" y="14"/>
                  </a:lnTo>
                  <a:lnTo>
                    <a:pt x="39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2" name="Freeform 633"/>
            <p:cNvSpPr>
              <a:spLocks/>
            </p:cNvSpPr>
            <p:nvPr/>
          </p:nvSpPr>
          <p:spPr bwMode="auto">
            <a:xfrm>
              <a:off x="3766" y="2738"/>
              <a:ext cx="64" cy="82"/>
            </a:xfrm>
            <a:custGeom>
              <a:avLst/>
              <a:gdLst>
                <a:gd name="T0" fmla="*/ 41 w 64"/>
                <a:gd name="T1" fmla="*/ 82 h 82"/>
                <a:gd name="T2" fmla="*/ 64 w 64"/>
                <a:gd name="T3" fmla="*/ 66 h 82"/>
                <a:gd name="T4" fmla="*/ 22 w 64"/>
                <a:gd name="T5" fmla="*/ 0 h 82"/>
                <a:gd name="T6" fmla="*/ 0 w 64"/>
                <a:gd name="T7" fmla="*/ 17 h 82"/>
                <a:gd name="T8" fmla="*/ 41 w 64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82">
                  <a:moveTo>
                    <a:pt x="41" y="82"/>
                  </a:moveTo>
                  <a:lnTo>
                    <a:pt x="64" y="66"/>
                  </a:lnTo>
                  <a:lnTo>
                    <a:pt x="22" y="0"/>
                  </a:lnTo>
                  <a:lnTo>
                    <a:pt x="0" y="17"/>
                  </a:lnTo>
                  <a:lnTo>
                    <a:pt x="41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3" name="Freeform 634"/>
            <p:cNvSpPr>
              <a:spLocks/>
            </p:cNvSpPr>
            <p:nvPr/>
          </p:nvSpPr>
          <p:spPr bwMode="auto">
            <a:xfrm>
              <a:off x="3714" y="2775"/>
              <a:ext cx="67" cy="82"/>
            </a:xfrm>
            <a:custGeom>
              <a:avLst/>
              <a:gdLst>
                <a:gd name="T0" fmla="*/ 45 w 67"/>
                <a:gd name="T1" fmla="*/ 82 h 82"/>
                <a:gd name="T2" fmla="*/ 67 w 67"/>
                <a:gd name="T3" fmla="*/ 65 h 82"/>
                <a:gd name="T4" fmla="*/ 23 w 67"/>
                <a:gd name="T5" fmla="*/ 0 h 82"/>
                <a:gd name="T6" fmla="*/ 0 w 67"/>
                <a:gd name="T7" fmla="*/ 18 h 82"/>
                <a:gd name="T8" fmla="*/ 45 w 67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2">
                  <a:moveTo>
                    <a:pt x="45" y="82"/>
                  </a:moveTo>
                  <a:lnTo>
                    <a:pt x="67" y="65"/>
                  </a:lnTo>
                  <a:lnTo>
                    <a:pt x="23" y="0"/>
                  </a:lnTo>
                  <a:lnTo>
                    <a:pt x="0" y="18"/>
                  </a:lnTo>
                  <a:lnTo>
                    <a:pt x="45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4" name="Freeform 635"/>
            <p:cNvSpPr>
              <a:spLocks/>
            </p:cNvSpPr>
            <p:nvPr/>
          </p:nvSpPr>
          <p:spPr bwMode="auto">
            <a:xfrm>
              <a:off x="3665" y="2817"/>
              <a:ext cx="70" cy="80"/>
            </a:xfrm>
            <a:custGeom>
              <a:avLst/>
              <a:gdLst>
                <a:gd name="T0" fmla="*/ 49 w 70"/>
                <a:gd name="T1" fmla="*/ 80 h 80"/>
                <a:gd name="T2" fmla="*/ 70 w 70"/>
                <a:gd name="T3" fmla="*/ 60 h 80"/>
                <a:gd name="T4" fmla="*/ 20 w 70"/>
                <a:gd name="T5" fmla="*/ 0 h 80"/>
                <a:gd name="T6" fmla="*/ 0 w 70"/>
                <a:gd name="T7" fmla="*/ 20 h 80"/>
                <a:gd name="T8" fmla="*/ 49 w 70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0">
                  <a:moveTo>
                    <a:pt x="49" y="80"/>
                  </a:moveTo>
                  <a:lnTo>
                    <a:pt x="70" y="60"/>
                  </a:lnTo>
                  <a:lnTo>
                    <a:pt x="20" y="0"/>
                  </a:lnTo>
                  <a:lnTo>
                    <a:pt x="0" y="20"/>
                  </a:lnTo>
                  <a:lnTo>
                    <a:pt x="49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5" name="Freeform 636"/>
            <p:cNvSpPr>
              <a:spLocks/>
            </p:cNvSpPr>
            <p:nvPr/>
          </p:nvSpPr>
          <p:spPr bwMode="auto">
            <a:xfrm>
              <a:off x="3617" y="2855"/>
              <a:ext cx="72" cy="80"/>
            </a:xfrm>
            <a:custGeom>
              <a:avLst/>
              <a:gdLst>
                <a:gd name="T0" fmla="*/ 51 w 72"/>
                <a:gd name="T1" fmla="*/ 80 h 80"/>
                <a:gd name="T2" fmla="*/ 72 w 72"/>
                <a:gd name="T3" fmla="*/ 60 h 80"/>
                <a:gd name="T4" fmla="*/ 21 w 72"/>
                <a:gd name="T5" fmla="*/ 0 h 80"/>
                <a:gd name="T6" fmla="*/ 0 w 72"/>
                <a:gd name="T7" fmla="*/ 20 h 80"/>
                <a:gd name="T8" fmla="*/ 51 w 72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80">
                  <a:moveTo>
                    <a:pt x="51" y="80"/>
                  </a:moveTo>
                  <a:lnTo>
                    <a:pt x="72" y="60"/>
                  </a:lnTo>
                  <a:lnTo>
                    <a:pt x="21" y="0"/>
                  </a:lnTo>
                  <a:lnTo>
                    <a:pt x="0" y="20"/>
                  </a:lnTo>
                  <a:lnTo>
                    <a:pt x="51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6" name="Freeform 637"/>
            <p:cNvSpPr>
              <a:spLocks/>
            </p:cNvSpPr>
            <p:nvPr/>
          </p:nvSpPr>
          <p:spPr bwMode="auto">
            <a:xfrm>
              <a:off x="3605" y="2587"/>
              <a:ext cx="778" cy="368"/>
            </a:xfrm>
            <a:custGeom>
              <a:avLst/>
              <a:gdLst>
                <a:gd name="T0" fmla="*/ 0 w 456"/>
                <a:gd name="T1" fmla="*/ 191 h 202"/>
                <a:gd name="T2" fmla="*/ 0 w 456"/>
                <a:gd name="T3" fmla="*/ 202 h 202"/>
                <a:gd name="T4" fmla="*/ 456 w 456"/>
                <a:gd name="T5" fmla="*/ 8 h 202"/>
                <a:gd name="T6" fmla="*/ 456 w 456"/>
                <a:gd name="T7" fmla="*/ 0 h 202"/>
                <a:gd name="T8" fmla="*/ 0 w 456"/>
                <a:gd name="T9" fmla="*/ 19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6" h="202">
                  <a:moveTo>
                    <a:pt x="0" y="191"/>
                  </a:moveTo>
                  <a:cubicBezTo>
                    <a:pt x="0" y="202"/>
                    <a:pt x="0" y="202"/>
                    <a:pt x="0" y="202"/>
                  </a:cubicBezTo>
                  <a:cubicBezTo>
                    <a:pt x="115" y="83"/>
                    <a:pt x="277" y="8"/>
                    <a:pt x="456" y="8"/>
                  </a:cubicBezTo>
                  <a:cubicBezTo>
                    <a:pt x="456" y="0"/>
                    <a:pt x="456" y="0"/>
                    <a:pt x="456" y="0"/>
                  </a:cubicBezTo>
                  <a:cubicBezTo>
                    <a:pt x="278" y="0"/>
                    <a:pt x="116" y="73"/>
                    <a:pt x="0" y="191"/>
                  </a:cubicBezTo>
                  <a:close/>
                </a:path>
              </a:pathLst>
            </a:custGeom>
            <a:solidFill>
              <a:srgbClr val="E6E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7" name="Oval 638"/>
            <p:cNvSpPr>
              <a:spLocks noChangeArrowheads="1"/>
            </p:cNvSpPr>
            <p:nvPr/>
          </p:nvSpPr>
          <p:spPr bwMode="auto">
            <a:xfrm>
              <a:off x="4399" y="2625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8" name="Oval 639"/>
            <p:cNvSpPr>
              <a:spLocks noChangeArrowheads="1"/>
            </p:cNvSpPr>
            <p:nvPr/>
          </p:nvSpPr>
          <p:spPr bwMode="auto">
            <a:xfrm>
              <a:off x="4457" y="2633"/>
              <a:ext cx="54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9" name="Oval 640"/>
            <p:cNvSpPr>
              <a:spLocks noChangeArrowheads="1"/>
            </p:cNvSpPr>
            <p:nvPr/>
          </p:nvSpPr>
          <p:spPr bwMode="auto">
            <a:xfrm>
              <a:off x="4515" y="2642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0" name="Oval 641"/>
            <p:cNvSpPr>
              <a:spLocks noChangeArrowheads="1"/>
            </p:cNvSpPr>
            <p:nvPr/>
          </p:nvSpPr>
          <p:spPr bwMode="auto">
            <a:xfrm>
              <a:off x="4571" y="2654"/>
              <a:ext cx="53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1" name="Oval 642"/>
            <p:cNvSpPr>
              <a:spLocks noChangeArrowheads="1"/>
            </p:cNvSpPr>
            <p:nvPr/>
          </p:nvSpPr>
          <p:spPr bwMode="auto">
            <a:xfrm>
              <a:off x="4626" y="2671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2" name="Oval 643"/>
            <p:cNvSpPr>
              <a:spLocks noChangeArrowheads="1"/>
            </p:cNvSpPr>
            <p:nvPr/>
          </p:nvSpPr>
          <p:spPr bwMode="auto">
            <a:xfrm>
              <a:off x="4680" y="2689"/>
              <a:ext cx="55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3" name="Oval 644"/>
            <p:cNvSpPr>
              <a:spLocks noChangeArrowheads="1"/>
            </p:cNvSpPr>
            <p:nvPr/>
          </p:nvSpPr>
          <p:spPr bwMode="auto">
            <a:xfrm>
              <a:off x="4733" y="2713"/>
              <a:ext cx="55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4" name="Oval 645"/>
            <p:cNvSpPr>
              <a:spLocks noChangeArrowheads="1"/>
            </p:cNvSpPr>
            <p:nvPr/>
          </p:nvSpPr>
          <p:spPr bwMode="auto">
            <a:xfrm>
              <a:off x="4786" y="2738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5" name="Oval 646"/>
            <p:cNvSpPr>
              <a:spLocks noChangeArrowheads="1"/>
            </p:cNvSpPr>
            <p:nvPr/>
          </p:nvSpPr>
          <p:spPr bwMode="auto">
            <a:xfrm>
              <a:off x="4836" y="2767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6" name="Oval 647"/>
            <p:cNvSpPr>
              <a:spLocks noChangeArrowheads="1"/>
            </p:cNvSpPr>
            <p:nvPr/>
          </p:nvSpPr>
          <p:spPr bwMode="auto">
            <a:xfrm>
              <a:off x="4885" y="2798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7" name="Oval 648"/>
            <p:cNvSpPr>
              <a:spLocks noChangeArrowheads="1"/>
            </p:cNvSpPr>
            <p:nvPr/>
          </p:nvSpPr>
          <p:spPr bwMode="auto">
            <a:xfrm>
              <a:off x="4931" y="2837"/>
              <a:ext cx="55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8" name="Oval 649"/>
            <p:cNvSpPr>
              <a:spLocks noChangeArrowheads="1"/>
            </p:cNvSpPr>
            <p:nvPr/>
          </p:nvSpPr>
          <p:spPr bwMode="auto">
            <a:xfrm>
              <a:off x="4979" y="2871"/>
              <a:ext cx="55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9" name="Oval 650"/>
            <p:cNvSpPr>
              <a:spLocks noChangeArrowheads="1"/>
            </p:cNvSpPr>
            <p:nvPr/>
          </p:nvSpPr>
          <p:spPr bwMode="auto">
            <a:xfrm>
              <a:off x="5022" y="2909"/>
              <a:ext cx="54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0" name="Oval 651"/>
            <p:cNvSpPr>
              <a:spLocks noChangeArrowheads="1"/>
            </p:cNvSpPr>
            <p:nvPr/>
          </p:nvSpPr>
          <p:spPr bwMode="auto">
            <a:xfrm>
              <a:off x="5064" y="2953"/>
              <a:ext cx="53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1" name="Freeform 652"/>
            <p:cNvSpPr>
              <a:spLocks/>
            </p:cNvSpPr>
            <p:nvPr/>
          </p:nvSpPr>
          <p:spPr bwMode="auto">
            <a:xfrm>
              <a:off x="5104" y="2997"/>
              <a:ext cx="30" cy="58"/>
            </a:xfrm>
            <a:custGeom>
              <a:avLst/>
              <a:gdLst>
                <a:gd name="T0" fmla="*/ 18 w 18"/>
                <a:gd name="T1" fmla="*/ 0 h 32"/>
                <a:gd name="T2" fmla="*/ 16 w 18"/>
                <a:gd name="T3" fmla="*/ 0 h 32"/>
                <a:gd name="T4" fmla="*/ 0 w 18"/>
                <a:gd name="T5" fmla="*/ 16 h 32"/>
                <a:gd name="T6" fmla="*/ 16 w 18"/>
                <a:gd name="T7" fmla="*/ 32 h 32"/>
                <a:gd name="T8" fmla="*/ 18 w 18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18" y="0"/>
                  </a:moveTo>
                  <a:cubicBezTo>
                    <a:pt x="17" y="0"/>
                    <a:pt x="17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4"/>
                    <a:pt x="7" y="32"/>
                    <a:pt x="16" y="32"/>
                  </a:cubicBezTo>
                  <a:cubicBezTo>
                    <a:pt x="17" y="32"/>
                    <a:pt x="17" y="31"/>
                    <a:pt x="18" y="31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2" name="Freeform 653"/>
            <p:cNvSpPr>
              <a:spLocks/>
            </p:cNvSpPr>
            <p:nvPr/>
          </p:nvSpPr>
          <p:spPr bwMode="auto">
            <a:xfrm>
              <a:off x="5104" y="2997"/>
              <a:ext cx="30" cy="58"/>
            </a:xfrm>
            <a:custGeom>
              <a:avLst/>
              <a:gdLst>
                <a:gd name="T0" fmla="*/ 18 w 18"/>
                <a:gd name="T1" fmla="*/ 0 h 32"/>
                <a:gd name="T2" fmla="*/ 16 w 18"/>
                <a:gd name="T3" fmla="*/ 0 h 32"/>
                <a:gd name="T4" fmla="*/ 0 w 18"/>
                <a:gd name="T5" fmla="*/ 16 h 32"/>
                <a:gd name="T6" fmla="*/ 16 w 18"/>
                <a:gd name="T7" fmla="*/ 32 h 32"/>
                <a:gd name="T8" fmla="*/ 18 w 18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18" y="0"/>
                  </a:moveTo>
                  <a:cubicBezTo>
                    <a:pt x="17" y="0"/>
                    <a:pt x="17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4"/>
                    <a:pt x="7" y="32"/>
                    <a:pt x="16" y="32"/>
                  </a:cubicBezTo>
                  <a:cubicBezTo>
                    <a:pt x="17" y="32"/>
                    <a:pt x="17" y="31"/>
                    <a:pt x="18" y="31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3" name="Oval 654"/>
            <p:cNvSpPr>
              <a:spLocks noChangeArrowheads="1"/>
            </p:cNvSpPr>
            <p:nvPr/>
          </p:nvSpPr>
          <p:spPr bwMode="auto">
            <a:xfrm>
              <a:off x="4406" y="2505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4" name="Oval 655"/>
            <p:cNvSpPr>
              <a:spLocks noChangeArrowheads="1"/>
            </p:cNvSpPr>
            <p:nvPr/>
          </p:nvSpPr>
          <p:spPr bwMode="auto">
            <a:xfrm>
              <a:off x="4472" y="2511"/>
              <a:ext cx="57" cy="62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5" name="Oval 656"/>
            <p:cNvSpPr>
              <a:spLocks noChangeArrowheads="1"/>
            </p:cNvSpPr>
            <p:nvPr/>
          </p:nvSpPr>
          <p:spPr bwMode="auto">
            <a:xfrm>
              <a:off x="4535" y="2522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6" name="Oval 657"/>
            <p:cNvSpPr>
              <a:spLocks noChangeArrowheads="1"/>
            </p:cNvSpPr>
            <p:nvPr/>
          </p:nvSpPr>
          <p:spPr bwMode="auto">
            <a:xfrm>
              <a:off x="4598" y="2540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7" name="Oval 658"/>
            <p:cNvSpPr>
              <a:spLocks noChangeArrowheads="1"/>
            </p:cNvSpPr>
            <p:nvPr/>
          </p:nvSpPr>
          <p:spPr bwMode="auto">
            <a:xfrm>
              <a:off x="4660" y="2556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8" name="Oval 659"/>
            <p:cNvSpPr>
              <a:spLocks noChangeArrowheads="1"/>
            </p:cNvSpPr>
            <p:nvPr/>
          </p:nvSpPr>
          <p:spPr bwMode="auto">
            <a:xfrm>
              <a:off x="4720" y="2578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9" name="Oval 660"/>
            <p:cNvSpPr>
              <a:spLocks noChangeArrowheads="1"/>
            </p:cNvSpPr>
            <p:nvPr/>
          </p:nvSpPr>
          <p:spPr bwMode="auto">
            <a:xfrm>
              <a:off x="4779" y="2602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0" name="Oval 661"/>
            <p:cNvSpPr>
              <a:spLocks noChangeArrowheads="1"/>
            </p:cNvSpPr>
            <p:nvPr/>
          </p:nvSpPr>
          <p:spPr bwMode="auto">
            <a:xfrm>
              <a:off x="4836" y="2631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1" name="Oval 662"/>
            <p:cNvSpPr>
              <a:spLocks noChangeArrowheads="1"/>
            </p:cNvSpPr>
            <p:nvPr/>
          </p:nvSpPr>
          <p:spPr bwMode="auto">
            <a:xfrm>
              <a:off x="4892" y="2664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2" name="Oval 663"/>
            <p:cNvSpPr>
              <a:spLocks noChangeArrowheads="1"/>
            </p:cNvSpPr>
            <p:nvPr/>
          </p:nvSpPr>
          <p:spPr bwMode="auto">
            <a:xfrm>
              <a:off x="4945" y="2698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3" name="Oval 664"/>
            <p:cNvSpPr>
              <a:spLocks noChangeArrowheads="1"/>
            </p:cNvSpPr>
            <p:nvPr/>
          </p:nvSpPr>
          <p:spPr bwMode="auto">
            <a:xfrm>
              <a:off x="4996" y="274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4" name="Oval 665"/>
            <p:cNvSpPr>
              <a:spLocks noChangeArrowheads="1"/>
            </p:cNvSpPr>
            <p:nvPr/>
          </p:nvSpPr>
          <p:spPr bwMode="auto">
            <a:xfrm>
              <a:off x="5049" y="2776"/>
              <a:ext cx="56" cy="61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5" name="Freeform 666"/>
            <p:cNvSpPr>
              <a:spLocks/>
            </p:cNvSpPr>
            <p:nvPr/>
          </p:nvSpPr>
          <p:spPr bwMode="auto">
            <a:xfrm>
              <a:off x="5097" y="2818"/>
              <a:ext cx="37" cy="60"/>
            </a:xfrm>
            <a:custGeom>
              <a:avLst/>
              <a:gdLst>
                <a:gd name="T0" fmla="*/ 22 w 22"/>
                <a:gd name="T1" fmla="*/ 1 h 33"/>
                <a:gd name="T2" fmla="*/ 16 w 22"/>
                <a:gd name="T3" fmla="*/ 0 h 33"/>
                <a:gd name="T4" fmla="*/ 0 w 22"/>
                <a:gd name="T5" fmla="*/ 17 h 33"/>
                <a:gd name="T6" fmla="*/ 16 w 22"/>
                <a:gd name="T7" fmla="*/ 33 h 33"/>
                <a:gd name="T8" fmla="*/ 22 w 22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22" y="1"/>
                  </a:moveTo>
                  <a:cubicBezTo>
                    <a:pt x="20" y="1"/>
                    <a:pt x="18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18" y="33"/>
                    <a:pt x="20" y="33"/>
                    <a:pt x="22" y="32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6" name="Freeform 667"/>
            <p:cNvSpPr>
              <a:spLocks/>
            </p:cNvSpPr>
            <p:nvPr/>
          </p:nvSpPr>
          <p:spPr bwMode="auto">
            <a:xfrm>
              <a:off x="5097" y="2818"/>
              <a:ext cx="37" cy="60"/>
            </a:xfrm>
            <a:custGeom>
              <a:avLst/>
              <a:gdLst>
                <a:gd name="T0" fmla="*/ 22 w 22"/>
                <a:gd name="T1" fmla="*/ 1 h 33"/>
                <a:gd name="T2" fmla="*/ 16 w 22"/>
                <a:gd name="T3" fmla="*/ 0 h 33"/>
                <a:gd name="T4" fmla="*/ 0 w 22"/>
                <a:gd name="T5" fmla="*/ 17 h 33"/>
                <a:gd name="T6" fmla="*/ 16 w 22"/>
                <a:gd name="T7" fmla="*/ 33 h 33"/>
                <a:gd name="T8" fmla="*/ 22 w 22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22" y="1"/>
                  </a:moveTo>
                  <a:cubicBezTo>
                    <a:pt x="20" y="1"/>
                    <a:pt x="18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18" y="33"/>
                    <a:pt x="20" y="33"/>
                    <a:pt x="22" y="32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7" name="Oval 668"/>
            <p:cNvSpPr>
              <a:spLocks noChangeArrowheads="1"/>
            </p:cNvSpPr>
            <p:nvPr/>
          </p:nvSpPr>
          <p:spPr bwMode="auto">
            <a:xfrm>
              <a:off x="5085" y="2959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8" name="Oval 669"/>
            <p:cNvSpPr>
              <a:spLocks noChangeArrowheads="1"/>
            </p:cNvSpPr>
            <p:nvPr/>
          </p:nvSpPr>
          <p:spPr bwMode="auto">
            <a:xfrm>
              <a:off x="5044" y="2915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9" name="Oval 670"/>
            <p:cNvSpPr>
              <a:spLocks noChangeArrowheads="1"/>
            </p:cNvSpPr>
            <p:nvPr/>
          </p:nvSpPr>
          <p:spPr bwMode="auto">
            <a:xfrm>
              <a:off x="5005" y="2877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0" name="Oval 671"/>
            <p:cNvSpPr>
              <a:spLocks noChangeArrowheads="1"/>
            </p:cNvSpPr>
            <p:nvPr/>
          </p:nvSpPr>
          <p:spPr bwMode="auto">
            <a:xfrm>
              <a:off x="4955" y="2842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1" name="Oval 672"/>
            <p:cNvSpPr>
              <a:spLocks noChangeArrowheads="1"/>
            </p:cNvSpPr>
            <p:nvPr/>
          </p:nvSpPr>
          <p:spPr bwMode="auto">
            <a:xfrm>
              <a:off x="4911" y="280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2" name="Oval 673"/>
            <p:cNvSpPr>
              <a:spLocks noChangeArrowheads="1"/>
            </p:cNvSpPr>
            <p:nvPr/>
          </p:nvSpPr>
          <p:spPr bwMode="auto">
            <a:xfrm>
              <a:off x="4861" y="277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3" name="Oval 674"/>
            <p:cNvSpPr>
              <a:spLocks noChangeArrowheads="1"/>
            </p:cNvSpPr>
            <p:nvPr/>
          </p:nvSpPr>
          <p:spPr bwMode="auto">
            <a:xfrm>
              <a:off x="4808" y="2746"/>
              <a:ext cx="21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4" name="Oval 675"/>
            <p:cNvSpPr>
              <a:spLocks noChangeArrowheads="1"/>
            </p:cNvSpPr>
            <p:nvPr/>
          </p:nvSpPr>
          <p:spPr bwMode="auto">
            <a:xfrm>
              <a:off x="4755" y="2720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5" name="Oval 676"/>
            <p:cNvSpPr>
              <a:spLocks noChangeArrowheads="1"/>
            </p:cNvSpPr>
            <p:nvPr/>
          </p:nvSpPr>
          <p:spPr bwMode="auto">
            <a:xfrm>
              <a:off x="4704" y="2698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6" name="Oval 677"/>
            <p:cNvSpPr>
              <a:spLocks noChangeArrowheads="1"/>
            </p:cNvSpPr>
            <p:nvPr/>
          </p:nvSpPr>
          <p:spPr bwMode="auto">
            <a:xfrm>
              <a:off x="4650" y="2676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7" name="Oval 678"/>
            <p:cNvSpPr>
              <a:spLocks noChangeArrowheads="1"/>
            </p:cNvSpPr>
            <p:nvPr/>
          </p:nvSpPr>
          <p:spPr bwMode="auto">
            <a:xfrm>
              <a:off x="4595" y="2662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8" name="Oval 679"/>
            <p:cNvSpPr>
              <a:spLocks noChangeArrowheads="1"/>
            </p:cNvSpPr>
            <p:nvPr/>
          </p:nvSpPr>
          <p:spPr bwMode="auto">
            <a:xfrm>
              <a:off x="4534" y="2653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9" name="Oval 680"/>
            <p:cNvSpPr>
              <a:spLocks noChangeArrowheads="1"/>
            </p:cNvSpPr>
            <p:nvPr/>
          </p:nvSpPr>
          <p:spPr bwMode="auto">
            <a:xfrm>
              <a:off x="4476" y="2642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0" name="Oval 681"/>
            <p:cNvSpPr>
              <a:spLocks noChangeArrowheads="1"/>
            </p:cNvSpPr>
            <p:nvPr/>
          </p:nvSpPr>
          <p:spPr bwMode="auto">
            <a:xfrm>
              <a:off x="4418" y="263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1" name="Oval 682"/>
            <p:cNvSpPr>
              <a:spLocks noChangeArrowheads="1"/>
            </p:cNvSpPr>
            <p:nvPr/>
          </p:nvSpPr>
          <p:spPr bwMode="auto">
            <a:xfrm>
              <a:off x="4426" y="2516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2" name="Oval 683"/>
            <p:cNvSpPr>
              <a:spLocks noChangeArrowheads="1"/>
            </p:cNvSpPr>
            <p:nvPr/>
          </p:nvSpPr>
          <p:spPr bwMode="auto">
            <a:xfrm>
              <a:off x="4493" y="2525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3" name="Oval 684"/>
            <p:cNvSpPr>
              <a:spLocks noChangeArrowheads="1"/>
            </p:cNvSpPr>
            <p:nvPr/>
          </p:nvSpPr>
          <p:spPr bwMode="auto">
            <a:xfrm>
              <a:off x="4556" y="2536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4" name="Oval 685"/>
            <p:cNvSpPr>
              <a:spLocks noChangeArrowheads="1"/>
            </p:cNvSpPr>
            <p:nvPr/>
          </p:nvSpPr>
          <p:spPr bwMode="auto">
            <a:xfrm>
              <a:off x="4617" y="2554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5" name="Oval 686"/>
            <p:cNvSpPr>
              <a:spLocks noChangeArrowheads="1"/>
            </p:cNvSpPr>
            <p:nvPr/>
          </p:nvSpPr>
          <p:spPr bwMode="auto">
            <a:xfrm>
              <a:off x="4680" y="257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6" name="Oval 687"/>
            <p:cNvSpPr>
              <a:spLocks noChangeArrowheads="1"/>
            </p:cNvSpPr>
            <p:nvPr/>
          </p:nvSpPr>
          <p:spPr bwMode="auto">
            <a:xfrm>
              <a:off x="4738" y="259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7" name="Oval 688"/>
            <p:cNvSpPr>
              <a:spLocks noChangeArrowheads="1"/>
            </p:cNvSpPr>
            <p:nvPr/>
          </p:nvSpPr>
          <p:spPr bwMode="auto">
            <a:xfrm>
              <a:off x="4800" y="261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8" name="Oval 689"/>
            <p:cNvSpPr>
              <a:spLocks noChangeArrowheads="1"/>
            </p:cNvSpPr>
            <p:nvPr/>
          </p:nvSpPr>
          <p:spPr bwMode="auto">
            <a:xfrm>
              <a:off x="4858" y="2645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9" name="Oval 690"/>
            <p:cNvSpPr>
              <a:spLocks noChangeArrowheads="1"/>
            </p:cNvSpPr>
            <p:nvPr/>
          </p:nvSpPr>
          <p:spPr bwMode="auto">
            <a:xfrm>
              <a:off x="4913" y="2675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0" name="Oval 691"/>
            <p:cNvSpPr>
              <a:spLocks noChangeArrowheads="1"/>
            </p:cNvSpPr>
            <p:nvPr/>
          </p:nvSpPr>
          <p:spPr bwMode="auto">
            <a:xfrm>
              <a:off x="4965" y="271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1" name="Oval 692"/>
            <p:cNvSpPr>
              <a:spLocks noChangeArrowheads="1"/>
            </p:cNvSpPr>
            <p:nvPr/>
          </p:nvSpPr>
          <p:spPr bwMode="auto">
            <a:xfrm>
              <a:off x="5020" y="2753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2" name="Oval 693"/>
            <p:cNvSpPr>
              <a:spLocks noChangeArrowheads="1"/>
            </p:cNvSpPr>
            <p:nvPr/>
          </p:nvSpPr>
          <p:spPr bwMode="auto">
            <a:xfrm>
              <a:off x="5071" y="2787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3" name="Oval 694"/>
            <p:cNvSpPr>
              <a:spLocks noChangeArrowheads="1"/>
            </p:cNvSpPr>
            <p:nvPr/>
          </p:nvSpPr>
          <p:spPr bwMode="auto">
            <a:xfrm>
              <a:off x="5114" y="2829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4" name="Oval 695"/>
            <p:cNvSpPr>
              <a:spLocks noChangeArrowheads="1"/>
            </p:cNvSpPr>
            <p:nvPr/>
          </p:nvSpPr>
          <p:spPr bwMode="auto">
            <a:xfrm>
              <a:off x="4286" y="2625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5" name="Oval 696"/>
            <p:cNvSpPr>
              <a:spLocks noChangeArrowheads="1"/>
            </p:cNvSpPr>
            <p:nvPr/>
          </p:nvSpPr>
          <p:spPr bwMode="auto">
            <a:xfrm>
              <a:off x="4228" y="2633"/>
              <a:ext cx="55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6" name="Oval 697"/>
            <p:cNvSpPr>
              <a:spLocks noChangeArrowheads="1"/>
            </p:cNvSpPr>
            <p:nvPr/>
          </p:nvSpPr>
          <p:spPr bwMode="auto">
            <a:xfrm>
              <a:off x="4172" y="2642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7" name="Oval 698"/>
            <p:cNvSpPr>
              <a:spLocks noChangeArrowheads="1"/>
            </p:cNvSpPr>
            <p:nvPr/>
          </p:nvSpPr>
          <p:spPr bwMode="auto">
            <a:xfrm>
              <a:off x="4115" y="2654"/>
              <a:ext cx="53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8" name="Oval 699"/>
            <p:cNvSpPr>
              <a:spLocks noChangeArrowheads="1"/>
            </p:cNvSpPr>
            <p:nvPr/>
          </p:nvSpPr>
          <p:spPr bwMode="auto">
            <a:xfrm>
              <a:off x="4061" y="2671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9" name="Oval 700"/>
            <p:cNvSpPr>
              <a:spLocks noChangeArrowheads="1"/>
            </p:cNvSpPr>
            <p:nvPr/>
          </p:nvSpPr>
          <p:spPr bwMode="auto">
            <a:xfrm>
              <a:off x="4005" y="2689"/>
              <a:ext cx="54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0" name="Oval 701"/>
            <p:cNvSpPr>
              <a:spLocks noChangeArrowheads="1"/>
            </p:cNvSpPr>
            <p:nvPr/>
          </p:nvSpPr>
          <p:spPr bwMode="auto">
            <a:xfrm>
              <a:off x="3952" y="2713"/>
              <a:ext cx="54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1" name="Oval 702"/>
            <p:cNvSpPr>
              <a:spLocks noChangeArrowheads="1"/>
            </p:cNvSpPr>
            <p:nvPr/>
          </p:nvSpPr>
          <p:spPr bwMode="auto">
            <a:xfrm>
              <a:off x="3899" y="2738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2" name="Oval 703"/>
            <p:cNvSpPr>
              <a:spLocks noChangeArrowheads="1"/>
            </p:cNvSpPr>
            <p:nvPr/>
          </p:nvSpPr>
          <p:spPr bwMode="auto">
            <a:xfrm>
              <a:off x="3849" y="2767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3" name="Oval 704"/>
            <p:cNvSpPr>
              <a:spLocks noChangeArrowheads="1"/>
            </p:cNvSpPr>
            <p:nvPr/>
          </p:nvSpPr>
          <p:spPr bwMode="auto">
            <a:xfrm>
              <a:off x="3800" y="2798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4" name="Oval 705"/>
            <p:cNvSpPr>
              <a:spLocks noChangeArrowheads="1"/>
            </p:cNvSpPr>
            <p:nvPr/>
          </p:nvSpPr>
          <p:spPr bwMode="auto">
            <a:xfrm>
              <a:off x="3754" y="2837"/>
              <a:ext cx="54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5" name="Oval 706"/>
            <p:cNvSpPr>
              <a:spLocks noChangeArrowheads="1"/>
            </p:cNvSpPr>
            <p:nvPr/>
          </p:nvSpPr>
          <p:spPr bwMode="auto">
            <a:xfrm>
              <a:off x="3706" y="2871"/>
              <a:ext cx="55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6" name="Oval 707"/>
            <p:cNvSpPr>
              <a:spLocks noChangeArrowheads="1"/>
            </p:cNvSpPr>
            <p:nvPr/>
          </p:nvSpPr>
          <p:spPr bwMode="auto">
            <a:xfrm>
              <a:off x="3663" y="2909"/>
              <a:ext cx="53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7" name="Oval 708"/>
            <p:cNvSpPr>
              <a:spLocks noChangeArrowheads="1"/>
            </p:cNvSpPr>
            <p:nvPr/>
          </p:nvSpPr>
          <p:spPr bwMode="auto">
            <a:xfrm>
              <a:off x="3622" y="2953"/>
              <a:ext cx="53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8" name="Freeform 709"/>
            <p:cNvSpPr>
              <a:spLocks/>
            </p:cNvSpPr>
            <p:nvPr/>
          </p:nvSpPr>
          <p:spPr bwMode="auto">
            <a:xfrm>
              <a:off x="3605" y="2997"/>
              <a:ext cx="31" cy="58"/>
            </a:xfrm>
            <a:custGeom>
              <a:avLst/>
              <a:gdLst>
                <a:gd name="T0" fmla="*/ 0 w 18"/>
                <a:gd name="T1" fmla="*/ 31 h 32"/>
                <a:gd name="T2" fmla="*/ 2 w 18"/>
                <a:gd name="T3" fmla="*/ 32 h 32"/>
                <a:gd name="T4" fmla="*/ 18 w 18"/>
                <a:gd name="T5" fmla="*/ 16 h 32"/>
                <a:gd name="T6" fmla="*/ 2 w 18"/>
                <a:gd name="T7" fmla="*/ 0 h 32"/>
                <a:gd name="T8" fmla="*/ 0 w 1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0" y="31"/>
                  </a:moveTo>
                  <a:cubicBezTo>
                    <a:pt x="1" y="31"/>
                    <a:pt x="1" y="32"/>
                    <a:pt x="2" y="32"/>
                  </a:cubicBezTo>
                  <a:cubicBezTo>
                    <a:pt x="11" y="32"/>
                    <a:pt x="18" y="24"/>
                    <a:pt x="18" y="16"/>
                  </a:cubicBezTo>
                  <a:cubicBezTo>
                    <a:pt x="18" y="7"/>
                    <a:pt x="1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9" name="Freeform 710"/>
            <p:cNvSpPr>
              <a:spLocks/>
            </p:cNvSpPr>
            <p:nvPr/>
          </p:nvSpPr>
          <p:spPr bwMode="auto">
            <a:xfrm>
              <a:off x="3605" y="2997"/>
              <a:ext cx="31" cy="58"/>
            </a:xfrm>
            <a:custGeom>
              <a:avLst/>
              <a:gdLst>
                <a:gd name="T0" fmla="*/ 0 w 18"/>
                <a:gd name="T1" fmla="*/ 31 h 32"/>
                <a:gd name="T2" fmla="*/ 2 w 18"/>
                <a:gd name="T3" fmla="*/ 32 h 32"/>
                <a:gd name="T4" fmla="*/ 18 w 18"/>
                <a:gd name="T5" fmla="*/ 16 h 32"/>
                <a:gd name="T6" fmla="*/ 2 w 18"/>
                <a:gd name="T7" fmla="*/ 0 h 32"/>
                <a:gd name="T8" fmla="*/ 0 w 1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0" y="31"/>
                  </a:moveTo>
                  <a:cubicBezTo>
                    <a:pt x="1" y="31"/>
                    <a:pt x="1" y="32"/>
                    <a:pt x="2" y="32"/>
                  </a:cubicBezTo>
                  <a:cubicBezTo>
                    <a:pt x="11" y="32"/>
                    <a:pt x="18" y="24"/>
                    <a:pt x="18" y="16"/>
                  </a:cubicBezTo>
                  <a:cubicBezTo>
                    <a:pt x="18" y="7"/>
                    <a:pt x="1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0" name="Oval 711"/>
            <p:cNvSpPr>
              <a:spLocks noChangeArrowheads="1"/>
            </p:cNvSpPr>
            <p:nvPr/>
          </p:nvSpPr>
          <p:spPr bwMode="auto">
            <a:xfrm>
              <a:off x="4276" y="2505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1" name="Oval 712"/>
            <p:cNvSpPr>
              <a:spLocks noChangeArrowheads="1"/>
            </p:cNvSpPr>
            <p:nvPr/>
          </p:nvSpPr>
          <p:spPr bwMode="auto">
            <a:xfrm>
              <a:off x="4211" y="2512"/>
              <a:ext cx="58" cy="61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2" name="Oval 713"/>
            <p:cNvSpPr>
              <a:spLocks noChangeArrowheads="1"/>
            </p:cNvSpPr>
            <p:nvPr/>
          </p:nvSpPr>
          <p:spPr bwMode="auto">
            <a:xfrm>
              <a:off x="4146" y="2525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3" name="Oval 714"/>
            <p:cNvSpPr>
              <a:spLocks noChangeArrowheads="1"/>
            </p:cNvSpPr>
            <p:nvPr/>
          </p:nvSpPr>
          <p:spPr bwMode="auto">
            <a:xfrm>
              <a:off x="4085" y="254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4" name="Oval 715"/>
            <p:cNvSpPr>
              <a:spLocks noChangeArrowheads="1"/>
            </p:cNvSpPr>
            <p:nvPr/>
          </p:nvSpPr>
          <p:spPr bwMode="auto">
            <a:xfrm>
              <a:off x="4023" y="2556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5" name="Oval 716"/>
            <p:cNvSpPr>
              <a:spLocks noChangeArrowheads="1"/>
            </p:cNvSpPr>
            <p:nvPr/>
          </p:nvSpPr>
          <p:spPr bwMode="auto">
            <a:xfrm>
              <a:off x="3964" y="2578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6" name="Oval 717"/>
            <p:cNvSpPr>
              <a:spLocks noChangeArrowheads="1"/>
            </p:cNvSpPr>
            <p:nvPr/>
          </p:nvSpPr>
          <p:spPr bwMode="auto">
            <a:xfrm>
              <a:off x="3904" y="2602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7" name="Oval 718"/>
            <p:cNvSpPr>
              <a:spLocks noChangeArrowheads="1"/>
            </p:cNvSpPr>
            <p:nvPr/>
          </p:nvSpPr>
          <p:spPr bwMode="auto">
            <a:xfrm>
              <a:off x="3848" y="2631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8" name="Oval 719"/>
            <p:cNvSpPr>
              <a:spLocks noChangeArrowheads="1"/>
            </p:cNvSpPr>
            <p:nvPr/>
          </p:nvSpPr>
          <p:spPr bwMode="auto">
            <a:xfrm>
              <a:off x="3791" y="2664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9" name="Oval 720"/>
            <p:cNvSpPr>
              <a:spLocks noChangeArrowheads="1"/>
            </p:cNvSpPr>
            <p:nvPr/>
          </p:nvSpPr>
          <p:spPr bwMode="auto">
            <a:xfrm>
              <a:off x="3738" y="2698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0" name="Oval 721"/>
            <p:cNvSpPr>
              <a:spLocks noChangeArrowheads="1"/>
            </p:cNvSpPr>
            <p:nvPr/>
          </p:nvSpPr>
          <p:spPr bwMode="auto">
            <a:xfrm>
              <a:off x="3687" y="274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1" name="Oval 722"/>
            <p:cNvSpPr>
              <a:spLocks noChangeArrowheads="1"/>
            </p:cNvSpPr>
            <p:nvPr/>
          </p:nvSpPr>
          <p:spPr bwMode="auto">
            <a:xfrm>
              <a:off x="3634" y="2776"/>
              <a:ext cx="57" cy="61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2" name="Freeform 723"/>
            <p:cNvSpPr>
              <a:spLocks/>
            </p:cNvSpPr>
            <p:nvPr/>
          </p:nvSpPr>
          <p:spPr bwMode="auto">
            <a:xfrm>
              <a:off x="3605" y="2818"/>
              <a:ext cx="38" cy="60"/>
            </a:xfrm>
            <a:custGeom>
              <a:avLst/>
              <a:gdLst>
                <a:gd name="T0" fmla="*/ 0 w 22"/>
                <a:gd name="T1" fmla="*/ 32 h 33"/>
                <a:gd name="T2" fmla="*/ 6 w 22"/>
                <a:gd name="T3" fmla="*/ 33 h 33"/>
                <a:gd name="T4" fmla="*/ 22 w 22"/>
                <a:gd name="T5" fmla="*/ 17 h 33"/>
                <a:gd name="T6" fmla="*/ 6 w 22"/>
                <a:gd name="T7" fmla="*/ 0 h 33"/>
                <a:gd name="T8" fmla="*/ 0 w 22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0" y="32"/>
                  </a:moveTo>
                  <a:cubicBezTo>
                    <a:pt x="2" y="33"/>
                    <a:pt x="4" y="33"/>
                    <a:pt x="6" y="33"/>
                  </a:cubicBezTo>
                  <a:cubicBezTo>
                    <a:pt x="15" y="33"/>
                    <a:pt x="22" y="26"/>
                    <a:pt x="22" y="17"/>
                  </a:cubicBezTo>
                  <a:cubicBezTo>
                    <a:pt x="22" y="8"/>
                    <a:pt x="15" y="0"/>
                    <a:pt x="6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3" name="Freeform 724"/>
            <p:cNvSpPr>
              <a:spLocks/>
            </p:cNvSpPr>
            <p:nvPr/>
          </p:nvSpPr>
          <p:spPr bwMode="auto">
            <a:xfrm>
              <a:off x="3605" y="2818"/>
              <a:ext cx="38" cy="60"/>
            </a:xfrm>
            <a:custGeom>
              <a:avLst/>
              <a:gdLst>
                <a:gd name="T0" fmla="*/ 0 w 22"/>
                <a:gd name="T1" fmla="*/ 32 h 33"/>
                <a:gd name="T2" fmla="*/ 6 w 22"/>
                <a:gd name="T3" fmla="*/ 33 h 33"/>
                <a:gd name="T4" fmla="*/ 22 w 22"/>
                <a:gd name="T5" fmla="*/ 17 h 33"/>
                <a:gd name="T6" fmla="*/ 6 w 22"/>
                <a:gd name="T7" fmla="*/ 0 h 33"/>
                <a:gd name="T8" fmla="*/ 0 w 22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0" y="32"/>
                  </a:moveTo>
                  <a:cubicBezTo>
                    <a:pt x="2" y="33"/>
                    <a:pt x="4" y="33"/>
                    <a:pt x="6" y="33"/>
                  </a:cubicBezTo>
                  <a:cubicBezTo>
                    <a:pt x="15" y="33"/>
                    <a:pt x="22" y="26"/>
                    <a:pt x="22" y="17"/>
                  </a:cubicBezTo>
                  <a:cubicBezTo>
                    <a:pt x="22" y="8"/>
                    <a:pt x="15" y="0"/>
                    <a:pt x="6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4" name="Oval 725"/>
            <p:cNvSpPr>
              <a:spLocks noChangeArrowheads="1"/>
            </p:cNvSpPr>
            <p:nvPr/>
          </p:nvSpPr>
          <p:spPr bwMode="auto">
            <a:xfrm>
              <a:off x="3638" y="2960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5" name="Oval 726"/>
            <p:cNvSpPr>
              <a:spLocks noChangeArrowheads="1"/>
            </p:cNvSpPr>
            <p:nvPr/>
          </p:nvSpPr>
          <p:spPr bwMode="auto">
            <a:xfrm>
              <a:off x="3679" y="2917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6" name="Oval 727"/>
            <p:cNvSpPr>
              <a:spLocks noChangeArrowheads="1"/>
            </p:cNvSpPr>
            <p:nvPr/>
          </p:nvSpPr>
          <p:spPr bwMode="auto">
            <a:xfrm>
              <a:off x="3718" y="2878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7" name="Oval 728"/>
            <p:cNvSpPr>
              <a:spLocks noChangeArrowheads="1"/>
            </p:cNvSpPr>
            <p:nvPr/>
          </p:nvSpPr>
          <p:spPr bwMode="auto">
            <a:xfrm>
              <a:off x="3767" y="2844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8" name="Oval 729"/>
            <p:cNvSpPr>
              <a:spLocks noChangeArrowheads="1"/>
            </p:cNvSpPr>
            <p:nvPr/>
          </p:nvSpPr>
          <p:spPr bwMode="auto">
            <a:xfrm>
              <a:off x="3815" y="2807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9" name="Oval 730"/>
            <p:cNvSpPr>
              <a:spLocks noChangeArrowheads="1"/>
            </p:cNvSpPr>
            <p:nvPr/>
          </p:nvSpPr>
          <p:spPr bwMode="auto">
            <a:xfrm>
              <a:off x="3866" y="2775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0" name="Oval 731"/>
            <p:cNvSpPr>
              <a:spLocks noChangeArrowheads="1"/>
            </p:cNvSpPr>
            <p:nvPr/>
          </p:nvSpPr>
          <p:spPr bwMode="auto">
            <a:xfrm>
              <a:off x="3918" y="274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1" name="Oval 732"/>
            <p:cNvSpPr>
              <a:spLocks noChangeArrowheads="1"/>
            </p:cNvSpPr>
            <p:nvPr/>
          </p:nvSpPr>
          <p:spPr bwMode="auto">
            <a:xfrm>
              <a:off x="3972" y="2718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2" name="Oval 733"/>
            <p:cNvSpPr>
              <a:spLocks noChangeArrowheads="1"/>
            </p:cNvSpPr>
            <p:nvPr/>
          </p:nvSpPr>
          <p:spPr bwMode="auto">
            <a:xfrm>
              <a:off x="4018" y="2698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3" name="Oval 734"/>
            <p:cNvSpPr>
              <a:spLocks noChangeArrowheads="1"/>
            </p:cNvSpPr>
            <p:nvPr/>
          </p:nvSpPr>
          <p:spPr bwMode="auto">
            <a:xfrm>
              <a:off x="4073" y="2676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4" name="Oval 735"/>
            <p:cNvSpPr>
              <a:spLocks noChangeArrowheads="1"/>
            </p:cNvSpPr>
            <p:nvPr/>
          </p:nvSpPr>
          <p:spPr bwMode="auto">
            <a:xfrm>
              <a:off x="4127" y="2662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5" name="Oval 736"/>
            <p:cNvSpPr>
              <a:spLocks noChangeArrowheads="1"/>
            </p:cNvSpPr>
            <p:nvPr/>
          </p:nvSpPr>
          <p:spPr bwMode="auto">
            <a:xfrm>
              <a:off x="4189" y="2653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6" name="Oval 737"/>
            <p:cNvSpPr>
              <a:spLocks noChangeArrowheads="1"/>
            </p:cNvSpPr>
            <p:nvPr/>
          </p:nvSpPr>
          <p:spPr bwMode="auto">
            <a:xfrm>
              <a:off x="4247" y="2642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7" name="Oval 738"/>
            <p:cNvSpPr>
              <a:spLocks noChangeArrowheads="1"/>
            </p:cNvSpPr>
            <p:nvPr/>
          </p:nvSpPr>
          <p:spPr bwMode="auto">
            <a:xfrm>
              <a:off x="4305" y="263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8" name="Oval 739"/>
            <p:cNvSpPr>
              <a:spLocks noChangeArrowheads="1"/>
            </p:cNvSpPr>
            <p:nvPr/>
          </p:nvSpPr>
          <p:spPr bwMode="auto">
            <a:xfrm>
              <a:off x="4342" y="2625"/>
              <a:ext cx="53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9" name="Oval 740"/>
            <p:cNvSpPr>
              <a:spLocks noChangeArrowheads="1"/>
            </p:cNvSpPr>
            <p:nvPr/>
          </p:nvSpPr>
          <p:spPr bwMode="auto">
            <a:xfrm>
              <a:off x="4361" y="2634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0" name="Oval 741"/>
            <p:cNvSpPr>
              <a:spLocks noChangeArrowheads="1"/>
            </p:cNvSpPr>
            <p:nvPr/>
          </p:nvSpPr>
          <p:spPr bwMode="auto">
            <a:xfrm>
              <a:off x="4293" y="251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1" name="Oval 742"/>
            <p:cNvSpPr>
              <a:spLocks noChangeArrowheads="1"/>
            </p:cNvSpPr>
            <p:nvPr/>
          </p:nvSpPr>
          <p:spPr bwMode="auto">
            <a:xfrm>
              <a:off x="4341" y="250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2" name="Oval 743"/>
            <p:cNvSpPr>
              <a:spLocks noChangeArrowheads="1"/>
            </p:cNvSpPr>
            <p:nvPr/>
          </p:nvSpPr>
          <p:spPr bwMode="auto">
            <a:xfrm>
              <a:off x="4358" y="2511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3" name="Oval 744"/>
            <p:cNvSpPr>
              <a:spLocks noChangeArrowheads="1"/>
            </p:cNvSpPr>
            <p:nvPr/>
          </p:nvSpPr>
          <p:spPr bwMode="auto">
            <a:xfrm>
              <a:off x="4228" y="2523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4" name="Oval 745"/>
            <p:cNvSpPr>
              <a:spLocks noChangeArrowheads="1"/>
            </p:cNvSpPr>
            <p:nvPr/>
          </p:nvSpPr>
          <p:spPr bwMode="auto">
            <a:xfrm>
              <a:off x="4162" y="2538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5" name="Oval 746"/>
            <p:cNvSpPr>
              <a:spLocks noChangeArrowheads="1"/>
            </p:cNvSpPr>
            <p:nvPr/>
          </p:nvSpPr>
          <p:spPr bwMode="auto">
            <a:xfrm>
              <a:off x="4104" y="2552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6" name="Oval 747"/>
            <p:cNvSpPr>
              <a:spLocks noChangeArrowheads="1"/>
            </p:cNvSpPr>
            <p:nvPr/>
          </p:nvSpPr>
          <p:spPr bwMode="auto">
            <a:xfrm>
              <a:off x="4040" y="2569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7" name="Oval 748"/>
            <p:cNvSpPr>
              <a:spLocks noChangeArrowheads="1"/>
            </p:cNvSpPr>
            <p:nvPr/>
          </p:nvSpPr>
          <p:spPr bwMode="auto">
            <a:xfrm>
              <a:off x="3982" y="2589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8" name="Oval 749"/>
            <p:cNvSpPr>
              <a:spLocks noChangeArrowheads="1"/>
            </p:cNvSpPr>
            <p:nvPr/>
          </p:nvSpPr>
          <p:spPr bwMode="auto">
            <a:xfrm>
              <a:off x="3921" y="2613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9" name="Oval 750"/>
            <p:cNvSpPr>
              <a:spLocks noChangeArrowheads="1"/>
            </p:cNvSpPr>
            <p:nvPr/>
          </p:nvSpPr>
          <p:spPr bwMode="auto">
            <a:xfrm>
              <a:off x="3866" y="2644"/>
              <a:ext cx="21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10" name="Oval 751"/>
            <p:cNvSpPr>
              <a:spLocks noChangeArrowheads="1"/>
            </p:cNvSpPr>
            <p:nvPr/>
          </p:nvSpPr>
          <p:spPr bwMode="auto">
            <a:xfrm>
              <a:off x="3812" y="2673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11" name="Oval 752"/>
            <p:cNvSpPr>
              <a:spLocks noChangeArrowheads="1"/>
            </p:cNvSpPr>
            <p:nvPr/>
          </p:nvSpPr>
          <p:spPr bwMode="auto">
            <a:xfrm>
              <a:off x="3759" y="2711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12" name="Oval 753"/>
            <p:cNvSpPr>
              <a:spLocks noChangeArrowheads="1"/>
            </p:cNvSpPr>
            <p:nvPr/>
          </p:nvSpPr>
          <p:spPr bwMode="auto">
            <a:xfrm>
              <a:off x="3704" y="275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13" name="Oval 754"/>
            <p:cNvSpPr>
              <a:spLocks noChangeArrowheads="1"/>
            </p:cNvSpPr>
            <p:nvPr/>
          </p:nvSpPr>
          <p:spPr bwMode="auto">
            <a:xfrm>
              <a:off x="3653" y="2787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14" name="Oval 755"/>
            <p:cNvSpPr>
              <a:spLocks noChangeArrowheads="1"/>
            </p:cNvSpPr>
            <p:nvPr/>
          </p:nvSpPr>
          <p:spPr bwMode="auto">
            <a:xfrm>
              <a:off x="3600" y="2833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15" name="Freeform 756"/>
            <p:cNvSpPr>
              <a:spLocks/>
            </p:cNvSpPr>
            <p:nvPr/>
          </p:nvSpPr>
          <p:spPr bwMode="auto">
            <a:xfrm>
              <a:off x="3605" y="2676"/>
              <a:ext cx="1529" cy="428"/>
            </a:xfrm>
            <a:custGeom>
              <a:avLst/>
              <a:gdLst>
                <a:gd name="T0" fmla="*/ 892 w 896"/>
                <a:gd name="T1" fmla="*/ 213 h 235"/>
                <a:gd name="T2" fmla="*/ 869 w 896"/>
                <a:gd name="T3" fmla="*/ 189 h 235"/>
                <a:gd name="T4" fmla="*/ 845 w 896"/>
                <a:gd name="T5" fmla="*/ 165 h 235"/>
                <a:gd name="T6" fmla="*/ 816 w 896"/>
                <a:gd name="T7" fmla="*/ 143 h 235"/>
                <a:gd name="T8" fmla="*/ 791 w 896"/>
                <a:gd name="T9" fmla="*/ 125 h 235"/>
                <a:gd name="T10" fmla="*/ 745 w 896"/>
                <a:gd name="T11" fmla="*/ 88 h 235"/>
                <a:gd name="T12" fmla="*/ 716 w 896"/>
                <a:gd name="T13" fmla="*/ 71 h 235"/>
                <a:gd name="T14" fmla="*/ 687 w 896"/>
                <a:gd name="T15" fmla="*/ 56 h 235"/>
                <a:gd name="T16" fmla="*/ 657 w 896"/>
                <a:gd name="T17" fmla="*/ 43 h 235"/>
                <a:gd name="T18" fmla="*/ 626 w 896"/>
                <a:gd name="T19" fmla="*/ 32 h 235"/>
                <a:gd name="T20" fmla="*/ 594 w 896"/>
                <a:gd name="T21" fmla="*/ 23 h 235"/>
                <a:gd name="T22" fmla="*/ 562 w 896"/>
                <a:gd name="T23" fmla="*/ 14 h 235"/>
                <a:gd name="T24" fmla="*/ 530 w 896"/>
                <a:gd name="T25" fmla="*/ 8 h 235"/>
                <a:gd name="T26" fmla="*/ 497 w 896"/>
                <a:gd name="T27" fmla="*/ 4 h 235"/>
                <a:gd name="T28" fmla="*/ 464 w 896"/>
                <a:gd name="T29" fmla="*/ 2 h 235"/>
                <a:gd name="T30" fmla="*/ 434 w 896"/>
                <a:gd name="T31" fmla="*/ 2 h 235"/>
                <a:gd name="T32" fmla="*/ 402 w 896"/>
                <a:gd name="T33" fmla="*/ 3 h 235"/>
                <a:gd name="T34" fmla="*/ 369 w 896"/>
                <a:gd name="T35" fmla="*/ 8 h 235"/>
                <a:gd name="T36" fmla="*/ 337 w 896"/>
                <a:gd name="T37" fmla="*/ 14 h 235"/>
                <a:gd name="T38" fmla="*/ 305 w 896"/>
                <a:gd name="T39" fmla="*/ 22 h 235"/>
                <a:gd name="T40" fmla="*/ 273 w 896"/>
                <a:gd name="T41" fmla="*/ 31 h 235"/>
                <a:gd name="T42" fmla="*/ 242 w 896"/>
                <a:gd name="T43" fmla="*/ 42 h 235"/>
                <a:gd name="T44" fmla="*/ 212 w 896"/>
                <a:gd name="T45" fmla="*/ 55 h 235"/>
                <a:gd name="T46" fmla="*/ 182 w 896"/>
                <a:gd name="T47" fmla="*/ 70 h 235"/>
                <a:gd name="T48" fmla="*/ 154 w 896"/>
                <a:gd name="T49" fmla="*/ 86 h 235"/>
                <a:gd name="T50" fmla="*/ 125 w 896"/>
                <a:gd name="T51" fmla="*/ 103 h 235"/>
                <a:gd name="T52" fmla="*/ 97 w 896"/>
                <a:gd name="T53" fmla="*/ 124 h 235"/>
                <a:gd name="T54" fmla="*/ 71 w 896"/>
                <a:gd name="T55" fmla="*/ 143 h 235"/>
                <a:gd name="T56" fmla="*/ 47 w 896"/>
                <a:gd name="T57" fmla="*/ 167 h 235"/>
                <a:gd name="T58" fmla="*/ 23 w 896"/>
                <a:gd name="T59" fmla="*/ 191 h 235"/>
                <a:gd name="T60" fmla="*/ 2 w 896"/>
                <a:gd name="T61" fmla="*/ 215 h 235"/>
                <a:gd name="T62" fmla="*/ 6 w 896"/>
                <a:gd name="T63" fmla="*/ 220 h 235"/>
                <a:gd name="T64" fmla="*/ 51 w 896"/>
                <a:gd name="T65" fmla="*/ 169 h 235"/>
                <a:gd name="T66" fmla="*/ 77 w 896"/>
                <a:gd name="T67" fmla="*/ 148 h 235"/>
                <a:gd name="T68" fmla="*/ 128 w 896"/>
                <a:gd name="T69" fmla="*/ 108 h 235"/>
                <a:gd name="T70" fmla="*/ 183 w 896"/>
                <a:gd name="T71" fmla="*/ 74 h 235"/>
                <a:gd name="T72" fmla="*/ 242 w 896"/>
                <a:gd name="T73" fmla="*/ 46 h 235"/>
                <a:gd name="T74" fmla="*/ 304 w 896"/>
                <a:gd name="T75" fmla="*/ 26 h 235"/>
                <a:gd name="T76" fmla="*/ 368 w 896"/>
                <a:gd name="T77" fmla="*/ 12 h 235"/>
                <a:gd name="T78" fmla="*/ 432 w 896"/>
                <a:gd name="T79" fmla="*/ 6 h 235"/>
                <a:gd name="T80" fmla="*/ 449 w 896"/>
                <a:gd name="T81" fmla="*/ 11 h 235"/>
                <a:gd name="T82" fmla="*/ 495 w 896"/>
                <a:gd name="T83" fmla="*/ 7 h 235"/>
                <a:gd name="T84" fmla="*/ 560 w 896"/>
                <a:gd name="T85" fmla="*/ 18 h 235"/>
                <a:gd name="T86" fmla="*/ 623 w 896"/>
                <a:gd name="T87" fmla="*/ 35 h 235"/>
                <a:gd name="T88" fmla="*/ 684 w 896"/>
                <a:gd name="T89" fmla="*/ 59 h 235"/>
                <a:gd name="T90" fmla="*/ 741 w 896"/>
                <a:gd name="T91" fmla="*/ 90 h 235"/>
                <a:gd name="T92" fmla="*/ 796 w 896"/>
                <a:gd name="T93" fmla="*/ 128 h 235"/>
                <a:gd name="T94" fmla="*/ 845 w 896"/>
                <a:gd name="T95" fmla="*/ 169 h 235"/>
                <a:gd name="T96" fmla="*/ 869 w 896"/>
                <a:gd name="T97" fmla="*/ 193 h 235"/>
                <a:gd name="T98" fmla="*/ 896 w 896"/>
                <a:gd name="T99" fmla="*/ 22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6" h="235">
                  <a:moveTo>
                    <a:pt x="894" y="220"/>
                  </a:moveTo>
                  <a:cubicBezTo>
                    <a:pt x="894" y="215"/>
                    <a:pt x="894" y="215"/>
                    <a:pt x="894" y="215"/>
                  </a:cubicBezTo>
                  <a:cubicBezTo>
                    <a:pt x="895" y="213"/>
                    <a:pt x="895" y="213"/>
                    <a:pt x="895" y="213"/>
                  </a:cubicBezTo>
                  <a:cubicBezTo>
                    <a:pt x="892" y="213"/>
                    <a:pt x="892" y="213"/>
                    <a:pt x="892" y="213"/>
                  </a:cubicBezTo>
                  <a:cubicBezTo>
                    <a:pt x="881" y="213"/>
                    <a:pt x="873" y="204"/>
                    <a:pt x="873" y="193"/>
                  </a:cubicBezTo>
                  <a:cubicBezTo>
                    <a:pt x="873" y="191"/>
                    <a:pt x="873" y="191"/>
                    <a:pt x="873" y="191"/>
                  </a:cubicBezTo>
                  <a:cubicBezTo>
                    <a:pt x="873" y="189"/>
                    <a:pt x="873" y="189"/>
                    <a:pt x="873" y="189"/>
                  </a:cubicBezTo>
                  <a:cubicBezTo>
                    <a:pt x="869" y="189"/>
                    <a:pt x="869" y="189"/>
                    <a:pt x="869" y="189"/>
                  </a:cubicBezTo>
                  <a:cubicBezTo>
                    <a:pt x="858" y="189"/>
                    <a:pt x="849" y="180"/>
                    <a:pt x="849" y="169"/>
                  </a:cubicBezTo>
                  <a:cubicBezTo>
                    <a:pt x="849" y="167"/>
                    <a:pt x="849" y="167"/>
                    <a:pt x="849" y="167"/>
                  </a:cubicBezTo>
                  <a:cubicBezTo>
                    <a:pt x="849" y="164"/>
                    <a:pt x="849" y="164"/>
                    <a:pt x="849" y="164"/>
                  </a:cubicBezTo>
                  <a:cubicBezTo>
                    <a:pt x="845" y="165"/>
                    <a:pt x="845" y="165"/>
                    <a:pt x="845" y="165"/>
                  </a:cubicBezTo>
                  <a:cubicBezTo>
                    <a:pt x="834" y="165"/>
                    <a:pt x="825" y="156"/>
                    <a:pt x="825" y="145"/>
                  </a:cubicBezTo>
                  <a:cubicBezTo>
                    <a:pt x="825" y="143"/>
                    <a:pt x="825" y="143"/>
                    <a:pt x="825" y="143"/>
                  </a:cubicBezTo>
                  <a:cubicBezTo>
                    <a:pt x="819" y="144"/>
                    <a:pt x="819" y="144"/>
                    <a:pt x="819" y="144"/>
                  </a:cubicBezTo>
                  <a:cubicBezTo>
                    <a:pt x="816" y="143"/>
                    <a:pt x="816" y="143"/>
                    <a:pt x="816" y="143"/>
                  </a:cubicBezTo>
                  <a:cubicBezTo>
                    <a:pt x="808" y="142"/>
                    <a:pt x="801" y="135"/>
                    <a:pt x="800" y="126"/>
                  </a:cubicBezTo>
                  <a:cubicBezTo>
                    <a:pt x="799" y="124"/>
                    <a:pt x="799" y="124"/>
                    <a:pt x="799" y="124"/>
                  </a:cubicBezTo>
                  <a:cubicBezTo>
                    <a:pt x="797" y="124"/>
                    <a:pt x="797" y="124"/>
                    <a:pt x="797" y="124"/>
                  </a:cubicBezTo>
                  <a:cubicBezTo>
                    <a:pt x="795" y="125"/>
                    <a:pt x="793" y="125"/>
                    <a:pt x="791" y="125"/>
                  </a:cubicBezTo>
                  <a:cubicBezTo>
                    <a:pt x="781" y="125"/>
                    <a:pt x="772" y="116"/>
                    <a:pt x="772" y="106"/>
                  </a:cubicBezTo>
                  <a:cubicBezTo>
                    <a:pt x="771" y="103"/>
                    <a:pt x="771" y="103"/>
                    <a:pt x="771" y="103"/>
                  </a:cubicBezTo>
                  <a:cubicBezTo>
                    <a:pt x="764" y="104"/>
                    <a:pt x="764" y="104"/>
                    <a:pt x="764" y="104"/>
                  </a:cubicBezTo>
                  <a:cubicBezTo>
                    <a:pt x="755" y="104"/>
                    <a:pt x="746" y="97"/>
                    <a:pt x="745" y="88"/>
                  </a:cubicBezTo>
                  <a:cubicBezTo>
                    <a:pt x="744" y="85"/>
                    <a:pt x="744" y="85"/>
                    <a:pt x="744" y="85"/>
                  </a:cubicBezTo>
                  <a:cubicBezTo>
                    <a:pt x="742" y="86"/>
                    <a:pt x="742" y="86"/>
                    <a:pt x="742" y="86"/>
                  </a:cubicBezTo>
                  <a:cubicBezTo>
                    <a:pt x="740" y="87"/>
                    <a:pt x="738" y="87"/>
                    <a:pt x="736" y="87"/>
                  </a:cubicBezTo>
                  <a:cubicBezTo>
                    <a:pt x="726" y="87"/>
                    <a:pt x="718" y="80"/>
                    <a:pt x="716" y="71"/>
                  </a:cubicBezTo>
                  <a:cubicBezTo>
                    <a:pt x="716" y="69"/>
                    <a:pt x="716" y="69"/>
                    <a:pt x="716" y="69"/>
                  </a:cubicBezTo>
                  <a:cubicBezTo>
                    <a:pt x="714" y="70"/>
                    <a:pt x="714" y="70"/>
                    <a:pt x="714" y="70"/>
                  </a:cubicBezTo>
                  <a:cubicBezTo>
                    <a:pt x="711" y="71"/>
                    <a:pt x="709" y="71"/>
                    <a:pt x="706" y="71"/>
                  </a:cubicBezTo>
                  <a:cubicBezTo>
                    <a:pt x="697" y="71"/>
                    <a:pt x="689" y="65"/>
                    <a:pt x="687" y="56"/>
                  </a:cubicBezTo>
                  <a:cubicBezTo>
                    <a:pt x="687" y="53"/>
                    <a:pt x="687" y="53"/>
                    <a:pt x="687" y="53"/>
                  </a:cubicBezTo>
                  <a:cubicBezTo>
                    <a:pt x="684" y="55"/>
                    <a:pt x="684" y="55"/>
                    <a:pt x="684" y="55"/>
                  </a:cubicBezTo>
                  <a:cubicBezTo>
                    <a:pt x="682" y="56"/>
                    <a:pt x="679" y="57"/>
                    <a:pt x="676" y="57"/>
                  </a:cubicBezTo>
                  <a:cubicBezTo>
                    <a:pt x="667" y="57"/>
                    <a:pt x="659" y="51"/>
                    <a:pt x="657" y="43"/>
                  </a:cubicBezTo>
                  <a:cubicBezTo>
                    <a:pt x="656" y="40"/>
                    <a:pt x="656" y="40"/>
                    <a:pt x="656" y="40"/>
                  </a:cubicBezTo>
                  <a:cubicBezTo>
                    <a:pt x="654" y="42"/>
                    <a:pt x="654" y="42"/>
                    <a:pt x="654" y="42"/>
                  </a:cubicBezTo>
                  <a:cubicBezTo>
                    <a:pt x="651" y="43"/>
                    <a:pt x="648" y="44"/>
                    <a:pt x="644" y="44"/>
                  </a:cubicBezTo>
                  <a:cubicBezTo>
                    <a:pt x="636" y="44"/>
                    <a:pt x="629" y="39"/>
                    <a:pt x="626" y="32"/>
                  </a:cubicBezTo>
                  <a:cubicBezTo>
                    <a:pt x="625" y="29"/>
                    <a:pt x="625" y="29"/>
                    <a:pt x="625" y="29"/>
                  </a:cubicBezTo>
                  <a:cubicBezTo>
                    <a:pt x="623" y="31"/>
                    <a:pt x="623" y="31"/>
                    <a:pt x="623" y="31"/>
                  </a:cubicBezTo>
                  <a:cubicBezTo>
                    <a:pt x="620" y="33"/>
                    <a:pt x="616" y="34"/>
                    <a:pt x="612" y="34"/>
                  </a:cubicBezTo>
                  <a:cubicBezTo>
                    <a:pt x="605" y="34"/>
                    <a:pt x="597" y="29"/>
                    <a:pt x="594" y="23"/>
                  </a:cubicBezTo>
                  <a:cubicBezTo>
                    <a:pt x="593" y="20"/>
                    <a:pt x="593" y="20"/>
                    <a:pt x="593" y="20"/>
                  </a:cubicBezTo>
                  <a:cubicBezTo>
                    <a:pt x="591" y="22"/>
                    <a:pt x="591" y="22"/>
                    <a:pt x="591" y="22"/>
                  </a:cubicBezTo>
                  <a:cubicBezTo>
                    <a:pt x="588" y="24"/>
                    <a:pt x="584" y="25"/>
                    <a:pt x="580" y="25"/>
                  </a:cubicBezTo>
                  <a:cubicBezTo>
                    <a:pt x="572" y="25"/>
                    <a:pt x="566" y="21"/>
                    <a:pt x="562" y="14"/>
                  </a:cubicBezTo>
                  <a:cubicBezTo>
                    <a:pt x="561" y="12"/>
                    <a:pt x="561" y="12"/>
                    <a:pt x="561" y="12"/>
                  </a:cubicBezTo>
                  <a:cubicBezTo>
                    <a:pt x="559" y="14"/>
                    <a:pt x="559" y="14"/>
                    <a:pt x="559" y="14"/>
                  </a:cubicBezTo>
                  <a:cubicBezTo>
                    <a:pt x="556" y="16"/>
                    <a:pt x="551" y="18"/>
                    <a:pt x="547" y="18"/>
                  </a:cubicBezTo>
                  <a:cubicBezTo>
                    <a:pt x="540" y="18"/>
                    <a:pt x="534" y="14"/>
                    <a:pt x="530" y="8"/>
                  </a:cubicBezTo>
                  <a:cubicBezTo>
                    <a:pt x="529" y="6"/>
                    <a:pt x="529" y="6"/>
                    <a:pt x="529" y="6"/>
                  </a:cubicBezTo>
                  <a:cubicBezTo>
                    <a:pt x="527" y="8"/>
                    <a:pt x="527" y="8"/>
                    <a:pt x="527" y="8"/>
                  </a:cubicBezTo>
                  <a:cubicBezTo>
                    <a:pt x="523" y="11"/>
                    <a:pt x="519" y="13"/>
                    <a:pt x="514" y="13"/>
                  </a:cubicBezTo>
                  <a:cubicBezTo>
                    <a:pt x="507" y="13"/>
                    <a:pt x="501" y="9"/>
                    <a:pt x="497" y="4"/>
                  </a:cubicBezTo>
                  <a:cubicBezTo>
                    <a:pt x="496" y="2"/>
                    <a:pt x="496" y="2"/>
                    <a:pt x="496" y="2"/>
                  </a:cubicBezTo>
                  <a:cubicBezTo>
                    <a:pt x="494" y="3"/>
                    <a:pt x="494" y="3"/>
                    <a:pt x="494" y="3"/>
                  </a:cubicBezTo>
                  <a:cubicBezTo>
                    <a:pt x="490" y="7"/>
                    <a:pt x="485" y="9"/>
                    <a:pt x="480" y="9"/>
                  </a:cubicBezTo>
                  <a:cubicBezTo>
                    <a:pt x="474" y="9"/>
                    <a:pt x="468" y="7"/>
                    <a:pt x="464" y="2"/>
                  </a:cubicBezTo>
                  <a:cubicBezTo>
                    <a:pt x="463" y="0"/>
                    <a:pt x="463" y="0"/>
                    <a:pt x="463" y="0"/>
                  </a:cubicBezTo>
                  <a:cubicBezTo>
                    <a:pt x="461" y="2"/>
                    <a:pt x="461" y="2"/>
                    <a:pt x="461" y="2"/>
                  </a:cubicBezTo>
                  <a:cubicBezTo>
                    <a:pt x="458" y="6"/>
                    <a:pt x="454" y="8"/>
                    <a:pt x="448" y="8"/>
                  </a:cubicBezTo>
                  <a:cubicBezTo>
                    <a:pt x="442" y="8"/>
                    <a:pt x="437" y="6"/>
                    <a:pt x="434" y="2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1" y="2"/>
                    <a:pt x="431" y="2"/>
                    <a:pt x="431" y="2"/>
                  </a:cubicBezTo>
                  <a:cubicBezTo>
                    <a:pt x="427" y="7"/>
                    <a:pt x="422" y="9"/>
                    <a:pt x="416" y="9"/>
                  </a:cubicBezTo>
                  <a:cubicBezTo>
                    <a:pt x="411" y="9"/>
                    <a:pt x="406" y="7"/>
                    <a:pt x="402" y="3"/>
                  </a:cubicBezTo>
                  <a:cubicBezTo>
                    <a:pt x="400" y="2"/>
                    <a:pt x="400" y="2"/>
                    <a:pt x="400" y="2"/>
                  </a:cubicBezTo>
                  <a:cubicBezTo>
                    <a:pt x="399" y="4"/>
                    <a:pt x="399" y="4"/>
                    <a:pt x="399" y="4"/>
                  </a:cubicBezTo>
                  <a:cubicBezTo>
                    <a:pt x="395" y="9"/>
                    <a:pt x="389" y="13"/>
                    <a:pt x="382" y="13"/>
                  </a:cubicBezTo>
                  <a:cubicBezTo>
                    <a:pt x="377" y="13"/>
                    <a:pt x="373" y="11"/>
                    <a:pt x="369" y="8"/>
                  </a:cubicBezTo>
                  <a:cubicBezTo>
                    <a:pt x="367" y="6"/>
                    <a:pt x="367" y="6"/>
                    <a:pt x="367" y="6"/>
                  </a:cubicBezTo>
                  <a:cubicBezTo>
                    <a:pt x="366" y="8"/>
                    <a:pt x="366" y="8"/>
                    <a:pt x="366" y="8"/>
                  </a:cubicBezTo>
                  <a:cubicBezTo>
                    <a:pt x="362" y="14"/>
                    <a:pt x="356" y="18"/>
                    <a:pt x="349" y="18"/>
                  </a:cubicBezTo>
                  <a:cubicBezTo>
                    <a:pt x="345" y="18"/>
                    <a:pt x="340" y="16"/>
                    <a:pt x="337" y="14"/>
                  </a:cubicBezTo>
                  <a:cubicBezTo>
                    <a:pt x="335" y="12"/>
                    <a:pt x="335" y="12"/>
                    <a:pt x="335" y="12"/>
                  </a:cubicBezTo>
                  <a:cubicBezTo>
                    <a:pt x="334" y="14"/>
                    <a:pt x="334" y="14"/>
                    <a:pt x="334" y="14"/>
                  </a:cubicBezTo>
                  <a:cubicBezTo>
                    <a:pt x="330" y="21"/>
                    <a:pt x="324" y="25"/>
                    <a:pt x="316" y="25"/>
                  </a:cubicBezTo>
                  <a:cubicBezTo>
                    <a:pt x="312" y="25"/>
                    <a:pt x="308" y="24"/>
                    <a:pt x="305" y="22"/>
                  </a:cubicBezTo>
                  <a:cubicBezTo>
                    <a:pt x="303" y="20"/>
                    <a:pt x="303" y="20"/>
                    <a:pt x="303" y="20"/>
                  </a:cubicBezTo>
                  <a:cubicBezTo>
                    <a:pt x="302" y="23"/>
                    <a:pt x="302" y="23"/>
                    <a:pt x="302" y="23"/>
                  </a:cubicBezTo>
                  <a:cubicBezTo>
                    <a:pt x="299" y="29"/>
                    <a:pt x="291" y="34"/>
                    <a:pt x="284" y="34"/>
                  </a:cubicBezTo>
                  <a:cubicBezTo>
                    <a:pt x="280" y="34"/>
                    <a:pt x="276" y="33"/>
                    <a:pt x="273" y="31"/>
                  </a:cubicBezTo>
                  <a:cubicBezTo>
                    <a:pt x="271" y="29"/>
                    <a:pt x="271" y="29"/>
                    <a:pt x="271" y="29"/>
                  </a:cubicBezTo>
                  <a:cubicBezTo>
                    <a:pt x="270" y="32"/>
                    <a:pt x="270" y="32"/>
                    <a:pt x="270" y="32"/>
                  </a:cubicBezTo>
                  <a:cubicBezTo>
                    <a:pt x="267" y="39"/>
                    <a:pt x="260" y="44"/>
                    <a:pt x="252" y="44"/>
                  </a:cubicBezTo>
                  <a:cubicBezTo>
                    <a:pt x="248" y="44"/>
                    <a:pt x="245" y="43"/>
                    <a:pt x="242" y="42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7" y="51"/>
                    <a:pt x="229" y="57"/>
                    <a:pt x="220" y="57"/>
                  </a:cubicBezTo>
                  <a:cubicBezTo>
                    <a:pt x="217" y="57"/>
                    <a:pt x="214" y="56"/>
                    <a:pt x="212" y="55"/>
                  </a:cubicBezTo>
                  <a:cubicBezTo>
                    <a:pt x="209" y="53"/>
                    <a:pt x="209" y="53"/>
                    <a:pt x="209" y="53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7" y="65"/>
                    <a:pt x="199" y="71"/>
                    <a:pt x="190" y="71"/>
                  </a:cubicBezTo>
                  <a:cubicBezTo>
                    <a:pt x="187" y="71"/>
                    <a:pt x="185" y="71"/>
                    <a:pt x="182" y="70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0" y="71"/>
                    <a:pt x="180" y="71"/>
                    <a:pt x="180" y="71"/>
                  </a:cubicBezTo>
                  <a:cubicBezTo>
                    <a:pt x="178" y="80"/>
                    <a:pt x="170" y="87"/>
                    <a:pt x="160" y="87"/>
                  </a:cubicBezTo>
                  <a:cubicBezTo>
                    <a:pt x="158" y="87"/>
                    <a:pt x="156" y="87"/>
                    <a:pt x="154" y="86"/>
                  </a:cubicBezTo>
                  <a:cubicBezTo>
                    <a:pt x="152" y="85"/>
                    <a:pt x="152" y="85"/>
                    <a:pt x="152" y="85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50" y="97"/>
                    <a:pt x="141" y="104"/>
                    <a:pt x="132" y="104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16"/>
                    <a:pt x="115" y="125"/>
                    <a:pt x="105" y="125"/>
                  </a:cubicBezTo>
                  <a:cubicBezTo>
                    <a:pt x="103" y="125"/>
                    <a:pt x="101" y="125"/>
                    <a:pt x="99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6" y="126"/>
                    <a:pt x="96" y="126"/>
                    <a:pt x="96" y="126"/>
                  </a:cubicBezTo>
                  <a:cubicBezTo>
                    <a:pt x="95" y="135"/>
                    <a:pt x="88" y="142"/>
                    <a:pt x="80" y="143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56"/>
                    <a:pt x="62" y="165"/>
                    <a:pt x="51" y="165"/>
                  </a:cubicBezTo>
                  <a:cubicBezTo>
                    <a:pt x="47" y="164"/>
                    <a:pt x="47" y="164"/>
                    <a:pt x="47" y="164"/>
                  </a:cubicBezTo>
                  <a:cubicBezTo>
                    <a:pt x="47" y="167"/>
                    <a:pt x="47" y="167"/>
                    <a:pt x="47" y="167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80"/>
                    <a:pt x="38" y="189"/>
                    <a:pt x="27" y="189"/>
                  </a:cubicBezTo>
                  <a:cubicBezTo>
                    <a:pt x="23" y="189"/>
                    <a:pt x="23" y="189"/>
                    <a:pt x="23" y="189"/>
                  </a:cubicBezTo>
                  <a:cubicBezTo>
                    <a:pt x="23" y="191"/>
                    <a:pt x="23" y="191"/>
                    <a:pt x="23" y="191"/>
                  </a:cubicBezTo>
                  <a:cubicBezTo>
                    <a:pt x="23" y="193"/>
                    <a:pt x="23" y="193"/>
                    <a:pt x="23" y="193"/>
                  </a:cubicBezTo>
                  <a:cubicBezTo>
                    <a:pt x="23" y="204"/>
                    <a:pt x="15" y="213"/>
                    <a:pt x="4" y="213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2" y="215"/>
                    <a:pt x="2" y="215"/>
                    <a:pt x="2" y="215"/>
                  </a:cubicBezTo>
                  <a:cubicBezTo>
                    <a:pt x="2" y="220"/>
                    <a:pt x="2" y="220"/>
                    <a:pt x="2" y="220"/>
                  </a:cubicBezTo>
                  <a:cubicBezTo>
                    <a:pt x="2" y="223"/>
                    <a:pt x="1" y="226"/>
                    <a:pt x="0" y="228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4" y="231"/>
                    <a:pt x="6" y="226"/>
                    <a:pt x="6" y="220"/>
                  </a:cubicBezTo>
                  <a:cubicBezTo>
                    <a:pt x="6" y="220"/>
                    <a:pt x="6" y="218"/>
                    <a:pt x="6" y="217"/>
                  </a:cubicBezTo>
                  <a:cubicBezTo>
                    <a:pt x="18" y="216"/>
                    <a:pt x="27" y="206"/>
                    <a:pt x="27" y="193"/>
                  </a:cubicBezTo>
                  <a:cubicBezTo>
                    <a:pt x="27" y="193"/>
                    <a:pt x="27" y="193"/>
                    <a:pt x="27" y="193"/>
                  </a:cubicBezTo>
                  <a:cubicBezTo>
                    <a:pt x="40" y="193"/>
                    <a:pt x="51" y="182"/>
                    <a:pt x="51" y="169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63" y="169"/>
                    <a:pt x="73" y="159"/>
                    <a:pt x="75" y="148"/>
                  </a:cubicBezTo>
                  <a:cubicBezTo>
                    <a:pt x="76" y="148"/>
                    <a:pt x="77" y="148"/>
                    <a:pt x="77" y="148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90" y="146"/>
                    <a:pt x="98" y="138"/>
                    <a:pt x="100" y="128"/>
                  </a:cubicBezTo>
                  <a:cubicBezTo>
                    <a:pt x="101" y="129"/>
                    <a:pt x="103" y="129"/>
                    <a:pt x="105" y="129"/>
                  </a:cubicBezTo>
                  <a:cubicBezTo>
                    <a:pt x="117" y="129"/>
                    <a:pt x="127" y="120"/>
                    <a:pt x="128" y="108"/>
                  </a:cubicBezTo>
                  <a:cubicBezTo>
                    <a:pt x="130" y="108"/>
                    <a:pt x="132" y="108"/>
                    <a:pt x="132" y="108"/>
                  </a:cubicBezTo>
                  <a:cubicBezTo>
                    <a:pt x="143" y="108"/>
                    <a:pt x="152" y="101"/>
                    <a:pt x="154" y="90"/>
                  </a:cubicBezTo>
                  <a:cubicBezTo>
                    <a:pt x="156" y="91"/>
                    <a:pt x="158" y="91"/>
                    <a:pt x="160" y="91"/>
                  </a:cubicBezTo>
                  <a:cubicBezTo>
                    <a:pt x="171" y="91"/>
                    <a:pt x="180" y="84"/>
                    <a:pt x="183" y="74"/>
                  </a:cubicBezTo>
                  <a:cubicBezTo>
                    <a:pt x="185" y="74"/>
                    <a:pt x="187" y="75"/>
                    <a:pt x="190" y="75"/>
                  </a:cubicBezTo>
                  <a:cubicBezTo>
                    <a:pt x="200" y="75"/>
                    <a:pt x="209" y="68"/>
                    <a:pt x="212" y="59"/>
                  </a:cubicBezTo>
                  <a:cubicBezTo>
                    <a:pt x="215" y="60"/>
                    <a:pt x="217" y="61"/>
                    <a:pt x="220" y="61"/>
                  </a:cubicBezTo>
                  <a:cubicBezTo>
                    <a:pt x="230" y="61"/>
                    <a:pt x="238" y="55"/>
                    <a:pt x="242" y="46"/>
                  </a:cubicBezTo>
                  <a:cubicBezTo>
                    <a:pt x="245" y="47"/>
                    <a:pt x="248" y="48"/>
                    <a:pt x="252" y="48"/>
                  </a:cubicBezTo>
                  <a:cubicBezTo>
                    <a:pt x="261" y="48"/>
                    <a:pt x="269" y="43"/>
                    <a:pt x="273" y="35"/>
                  </a:cubicBezTo>
                  <a:cubicBezTo>
                    <a:pt x="276" y="37"/>
                    <a:pt x="280" y="38"/>
                    <a:pt x="284" y="38"/>
                  </a:cubicBezTo>
                  <a:cubicBezTo>
                    <a:pt x="292" y="38"/>
                    <a:pt x="300" y="33"/>
                    <a:pt x="304" y="26"/>
                  </a:cubicBezTo>
                  <a:cubicBezTo>
                    <a:pt x="308" y="28"/>
                    <a:pt x="312" y="29"/>
                    <a:pt x="316" y="29"/>
                  </a:cubicBezTo>
                  <a:cubicBezTo>
                    <a:pt x="324" y="29"/>
                    <a:pt x="332" y="25"/>
                    <a:pt x="336" y="18"/>
                  </a:cubicBezTo>
                  <a:cubicBezTo>
                    <a:pt x="340" y="20"/>
                    <a:pt x="344" y="22"/>
                    <a:pt x="349" y="22"/>
                  </a:cubicBezTo>
                  <a:cubicBezTo>
                    <a:pt x="357" y="22"/>
                    <a:pt x="364" y="18"/>
                    <a:pt x="368" y="12"/>
                  </a:cubicBezTo>
                  <a:cubicBezTo>
                    <a:pt x="372" y="15"/>
                    <a:pt x="377" y="17"/>
                    <a:pt x="382" y="17"/>
                  </a:cubicBezTo>
                  <a:cubicBezTo>
                    <a:pt x="390" y="17"/>
                    <a:pt x="396" y="13"/>
                    <a:pt x="401" y="7"/>
                  </a:cubicBezTo>
                  <a:cubicBezTo>
                    <a:pt x="405" y="11"/>
                    <a:pt x="410" y="13"/>
                    <a:pt x="416" y="13"/>
                  </a:cubicBezTo>
                  <a:cubicBezTo>
                    <a:pt x="423" y="13"/>
                    <a:pt x="428" y="11"/>
                    <a:pt x="432" y="6"/>
                  </a:cubicBezTo>
                  <a:cubicBezTo>
                    <a:pt x="436" y="9"/>
                    <a:pt x="441" y="11"/>
                    <a:pt x="446" y="11"/>
                  </a:cubicBezTo>
                  <a:cubicBezTo>
                    <a:pt x="446" y="11"/>
                    <a:pt x="447" y="11"/>
                    <a:pt x="447" y="11"/>
                  </a:cubicBezTo>
                  <a:cubicBezTo>
                    <a:pt x="447" y="11"/>
                    <a:pt x="448" y="11"/>
                    <a:pt x="448" y="11"/>
                  </a:cubicBezTo>
                  <a:cubicBezTo>
                    <a:pt x="448" y="11"/>
                    <a:pt x="449" y="11"/>
                    <a:pt x="449" y="11"/>
                  </a:cubicBezTo>
                  <a:cubicBezTo>
                    <a:pt x="449" y="11"/>
                    <a:pt x="450" y="11"/>
                    <a:pt x="450" y="11"/>
                  </a:cubicBezTo>
                  <a:cubicBezTo>
                    <a:pt x="455" y="11"/>
                    <a:pt x="459" y="9"/>
                    <a:pt x="463" y="6"/>
                  </a:cubicBezTo>
                  <a:cubicBezTo>
                    <a:pt x="467" y="11"/>
                    <a:pt x="473" y="13"/>
                    <a:pt x="480" y="13"/>
                  </a:cubicBezTo>
                  <a:cubicBezTo>
                    <a:pt x="486" y="13"/>
                    <a:pt x="491" y="11"/>
                    <a:pt x="495" y="7"/>
                  </a:cubicBezTo>
                  <a:cubicBezTo>
                    <a:pt x="500" y="13"/>
                    <a:pt x="506" y="17"/>
                    <a:pt x="514" y="17"/>
                  </a:cubicBezTo>
                  <a:cubicBezTo>
                    <a:pt x="519" y="17"/>
                    <a:pt x="524" y="15"/>
                    <a:pt x="528" y="12"/>
                  </a:cubicBezTo>
                  <a:cubicBezTo>
                    <a:pt x="532" y="18"/>
                    <a:pt x="539" y="22"/>
                    <a:pt x="547" y="22"/>
                  </a:cubicBezTo>
                  <a:cubicBezTo>
                    <a:pt x="552" y="22"/>
                    <a:pt x="556" y="20"/>
                    <a:pt x="560" y="18"/>
                  </a:cubicBezTo>
                  <a:cubicBezTo>
                    <a:pt x="564" y="25"/>
                    <a:pt x="572" y="29"/>
                    <a:pt x="580" y="29"/>
                  </a:cubicBezTo>
                  <a:cubicBezTo>
                    <a:pt x="584" y="29"/>
                    <a:pt x="588" y="28"/>
                    <a:pt x="592" y="26"/>
                  </a:cubicBezTo>
                  <a:cubicBezTo>
                    <a:pt x="596" y="33"/>
                    <a:pt x="604" y="38"/>
                    <a:pt x="612" y="38"/>
                  </a:cubicBezTo>
                  <a:cubicBezTo>
                    <a:pt x="616" y="38"/>
                    <a:pt x="620" y="37"/>
                    <a:pt x="623" y="35"/>
                  </a:cubicBezTo>
                  <a:cubicBezTo>
                    <a:pt x="627" y="43"/>
                    <a:pt x="635" y="48"/>
                    <a:pt x="644" y="48"/>
                  </a:cubicBezTo>
                  <a:cubicBezTo>
                    <a:pt x="648" y="48"/>
                    <a:pt x="651" y="47"/>
                    <a:pt x="654" y="46"/>
                  </a:cubicBezTo>
                  <a:cubicBezTo>
                    <a:pt x="658" y="55"/>
                    <a:pt x="666" y="61"/>
                    <a:pt x="676" y="61"/>
                  </a:cubicBezTo>
                  <a:cubicBezTo>
                    <a:pt x="679" y="61"/>
                    <a:pt x="681" y="60"/>
                    <a:pt x="684" y="59"/>
                  </a:cubicBezTo>
                  <a:cubicBezTo>
                    <a:pt x="687" y="68"/>
                    <a:pt x="696" y="75"/>
                    <a:pt x="706" y="75"/>
                  </a:cubicBezTo>
                  <a:cubicBezTo>
                    <a:pt x="709" y="75"/>
                    <a:pt x="711" y="74"/>
                    <a:pt x="713" y="74"/>
                  </a:cubicBezTo>
                  <a:cubicBezTo>
                    <a:pt x="716" y="84"/>
                    <a:pt x="725" y="91"/>
                    <a:pt x="736" y="91"/>
                  </a:cubicBezTo>
                  <a:cubicBezTo>
                    <a:pt x="738" y="91"/>
                    <a:pt x="740" y="91"/>
                    <a:pt x="741" y="90"/>
                  </a:cubicBezTo>
                  <a:cubicBezTo>
                    <a:pt x="744" y="101"/>
                    <a:pt x="753" y="108"/>
                    <a:pt x="764" y="108"/>
                  </a:cubicBezTo>
                  <a:cubicBezTo>
                    <a:pt x="764" y="108"/>
                    <a:pt x="766" y="108"/>
                    <a:pt x="768" y="108"/>
                  </a:cubicBezTo>
                  <a:cubicBezTo>
                    <a:pt x="769" y="120"/>
                    <a:pt x="779" y="129"/>
                    <a:pt x="791" y="129"/>
                  </a:cubicBezTo>
                  <a:cubicBezTo>
                    <a:pt x="793" y="129"/>
                    <a:pt x="795" y="129"/>
                    <a:pt x="796" y="128"/>
                  </a:cubicBezTo>
                  <a:cubicBezTo>
                    <a:pt x="798" y="138"/>
                    <a:pt x="806" y="146"/>
                    <a:pt x="816" y="147"/>
                  </a:cubicBezTo>
                  <a:cubicBezTo>
                    <a:pt x="819" y="148"/>
                    <a:pt x="819" y="148"/>
                    <a:pt x="819" y="148"/>
                  </a:cubicBezTo>
                  <a:cubicBezTo>
                    <a:pt x="819" y="148"/>
                    <a:pt x="820" y="148"/>
                    <a:pt x="821" y="148"/>
                  </a:cubicBezTo>
                  <a:cubicBezTo>
                    <a:pt x="823" y="159"/>
                    <a:pt x="833" y="169"/>
                    <a:pt x="845" y="169"/>
                  </a:cubicBezTo>
                  <a:cubicBezTo>
                    <a:pt x="845" y="169"/>
                    <a:pt x="845" y="169"/>
                    <a:pt x="845" y="169"/>
                  </a:cubicBezTo>
                  <a:cubicBezTo>
                    <a:pt x="845" y="169"/>
                    <a:pt x="845" y="169"/>
                    <a:pt x="845" y="169"/>
                  </a:cubicBezTo>
                  <a:cubicBezTo>
                    <a:pt x="845" y="182"/>
                    <a:pt x="856" y="193"/>
                    <a:pt x="869" y="193"/>
                  </a:cubicBezTo>
                  <a:cubicBezTo>
                    <a:pt x="869" y="193"/>
                    <a:pt x="869" y="193"/>
                    <a:pt x="869" y="193"/>
                  </a:cubicBezTo>
                  <a:cubicBezTo>
                    <a:pt x="869" y="206"/>
                    <a:pt x="878" y="216"/>
                    <a:pt x="890" y="217"/>
                  </a:cubicBezTo>
                  <a:cubicBezTo>
                    <a:pt x="890" y="218"/>
                    <a:pt x="890" y="220"/>
                    <a:pt x="890" y="220"/>
                  </a:cubicBezTo>
                  <a:cubicBezTo>
                    <a:pt x="890" y="226"/>
                    <a:pt x="892" y="231"/>
                    <a:pt x="896" y="235"/>
                  </a:cubicBezTo>
                  <a:cubicBezTo>
                    <a:pt x="896" y="228"/>
                    <a:pt x="896" y="228"/>
                    <a:pt x="896" y="228"/>
                  </a:cubicBezTo>
                  <a:cubicBezTo>
                    <a:pt x="895" y="226"/>
                    <a:pt x="894" y="223"/>
                    <a:pt x="894" y="2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sp>
        <p:nvSpPr>
          <p:cNvPr id="616" name="Freeform 615"/>
          <p:cNvSpPr>
            <a:spLocks noChangeAspect="1"/>
          </p:cNvSpPr>
          <p:nvPr/>
        </p:nvSpPr>
        <p:spPr bwMode="auto">
          <a:xfrm>
            <a:off x="4535898" y="1340466"/>
            <a:ext cx="4656561" cy="757550"/>
          </a:xfrm>
          <a:custGeom>
            <a:avLst/>
            <a:gdLst>
              <a:gd name="T0" fmla="*/ 1317 w 1325"/>
              <a:gd name="T1" fmla="*/ 9 h 311"/>
              <a:gd name="T2" fmla="*/ 622 w 1325"/>
              <a:gd name="T3" fmla="*/ 11 h 311"/>
              <a:gd name="T4" fmla="*/ 41 w 1325"/>
              <a:gd name="T5" fmla="*/ 7 h 311"/>
              <a:gd name="T6" fmla="*/ 0 w 1325"/>
              <a:gd name="T7" fmla="*/ 153 h 311"/>
              <a:gd name="T8" fmla="*/ 47 w 1325"/>
              <a:gd name="T9" fmla="*/ 306 h 311"/>
              <a:gd name="T10" fmla="*/ 666 w 1325"/>
              <a:gd name="T11" fmla="*/ 304 h 311"/>
              <a:gd name="T12" fmla="*/ 1322 w 1325"/>
              <a:gd name="T13" fmla="*/ 302 h 311"/>
              <a:gd name="T14" fmla="*/ 1274 w 1325"/>
              <a:gd name="T15" fmla="*/ 153 h 311"/>
              <a:gd name="T16" fmla="*/ 1317 w 1325"/>
              <a:gd name="T17" fmla="*/ 9 h 311"/>
              <a:gd name="connsiteX0" fmla="*/ 10217 w 10254"/>
              <a:gd name="connsiteY0" fmla="*/ 337 h 9950"/>
              <a:gd name="connsiteX1" fmla="*/ 4971 w 10254"/>
              <a:gd name="connsiteY1" fmla="*/ 402 h 9950"/>
              <a:gd name="connsiteX2" fmla="*/ 277 w 10254"/>
              <a:gd name="connsiteY2" fmla="*/ 4968 h 9950"/>
              <a:gd name="connsiteX3" fmla="*/ 632 w 10254"/>
              <a:gd name="connsiteY3" fmla="*/ 9887 h 9950"/>
              <a:gd name="connsiteX4" fmla="*/ 5303 w 10254"/>
              <a:gd name="connsiteY4" fmla="*/ 9823 h 9950"/>
              <a:gd name="connsiteX5" fmla="*/ 10254 w 10254"/>
              <a:gd name="connsiteY5" fmla="*/ 9759 h 9950"/>
              <a:gd name="connsiteX6" fmla="*/ 9892 w 10254"/>
              <a:gd name="connsiteY6" fmla="*/ 4968 h 9950"/>
              <a:gd name="connsiteX7" fmla="*/ 10217 w 10254"/>
              <a:gd name="connsiteY7" fmla="*/ 337 h 9950"/>
              <a:gd name="connsiteX0" fmla="*/ 9349 w 9385"/>
              <a:gd name="connsiteY0" fmla="*/ 702 h 10363"/>
              <a:gd name="connsiteX1" fmla="*/ 4233 w 9385"/>
              <a:gd name="connsiteY1" fmla="*/ 767 h 10363"/>
              <a:gd name="connsiteX2" fmla="*/ 1 w 9385"/>
              <a:gd name="connsiteY2" fmla="*/ 10300 h 10363"/>
              <a:gd name="connsiteX3" fmla="*/ 4557 w 9385"/>
              <a:gd name="connsiteY3" fmla="*/ 10235 h 10363"/>
              <a:gd name="connsiteX4" fmla="*/ 9385 w 9385"/>
              <a:gd name="connsiteY4" fmla="*/ 10171 h 10363"/>
              <a:gd name="connsiteX5" fmla="*/ 9032 w 9385"/>
              <a:gd name="connsiteY5" fmla="*/ 5356 h 10363"/>
              <a:gd name="connsiteX6" fmla="*/ 9349 w 9385"/>
              <a:gd name="connsiteY6" fmla="*/ 702 h 10363"/>
              <a:gd name="connsiteX0" fmla="*/ 5962 w 6000"/>
              <a:gd name="connsiteY0" fmla="*/ 673 h 10533"/>
              <a:gd name="connsiteX1" fmla="*/ 510 w 6000"/>
              <a:gd name="connsiteY1" fmla="*/ 736 h 10533"/>
              <a:gd name="connsiteX2" fmla="*/ 856 w 6000"/>
              <a:gd name="connsiteY2" fmla="*/ 9872 h 10533"/>
              <a:gd name="connsiteX3" fmla="*/ 6000 w 6000"/>
              <a:gd name="connsiteY3" fmla="*/ 9811 h 10533"/>
              <a:gd name="connsiteX4" fmla="*/ 5624 w 6000"/>
              <a:gd name="connsiteY4" fmla="*/ 5164 h 10533"/>
              <a:gd name="connsiteX5" fmla="*/ 5962 w 6000"/>
              <a:gd name="connsiteY5" fmla="*/ 673 h 10533"/>
              <a:gd name="connsiteX0" fmla="*/ 9937 w 10000"/>
              <a:gd name="connsiteY0" fmla="*/ 638 h 9999"/>
              <a:gd name="connsiteX1" fmla="*/ 850 w 10000"/>
              <a:gd name="connsiteY1" fmla="*/ 698 h 9999"/>
              <a:gd name="connsiteX2" fmla="*/ 1427 w 10000"/>
              <a:gd name="connsiteY2" fmla="*/ 9371 h 9999"/>
              <a:gd name="connsiteX3" fmla="*/ 10000 w 10000"/>
              <a:gd name="connsiteY3" fmla="*/ 9314 h 9999"/>
              <a:gd name="connsiteX4" fmla="*/ 9373 w 10000"/>
              <a:gd name="connsiteY4" fmla="*/ 4902 h 9999"/>
              <a:gd name="connsiteX5" fmla="*/ 9937 w 10000"/>
              <a:gd name="connsiteY5" fmla="*/ 638 h 9999"/>
              <a:gd name="connsiteX0" fmla="*/ 9937 w 10000"/>
              <a:gd name="connsiteY0" fmla="*/ 638 h 10000"/>
              <a:gd name="connsiteX1" fmla="*/ 850 w 10000"/>
              <a:gd name="connsiteY1" fmla="*/ 698 h 10000"/>
              <a:gd name="connsiteX2" fmla="*/ 1427 w 10000"/>
              <a:gd name="connsiteY2" fmla="*/ 9372 h 10000"/>
              <a:gd name="connsiteX3" fmla="*/ 10000 w 10000"/>
              <a:gd name="connsiteY3" fmla="*/ 9315 h 10000"/>
              <a:gd name="connsiteX4" fmla="*/ 9373 w 10000"/>
              <a:gd name="connsiteY4" fmla="*/ 4902 h 10000"/>
              <a:gd name="connsiteX5" fmla="*/ 9937 w 10000"/>
              <a:gd name="connsiteY5" fmla="*/ 638 h 10000"/>
              <a:gd name="connsiteX0" fmla="*/ 10296 w 10359"/>
              <a:gd name="connsiteY0" fmla="*/ 610 h 9697"/>
              <a:gd name="connsiteX1" fmla="*/ 1209 w 10359"/>
              <a:gd name="connsiteY1" fmla="*/ 670 h 9697"/>
              <a:gd name="connsiteX2" fmla="*/ 1088 w 10359"/>
              <a:gd name="connsiteY2" fmla="*/ 8954 h 9697"/>
              <a:gd name="connsiteX3" fmla="*/ 10359 w 10359"/>
              <a:gd name="connsiteY3" fmla="*/ 9287 h 9697"/>
              <a:gd name="connsiteX4" fmla="*/ 9732 w 10359"/>
              <a:gd name="connsiteY4" fmla="*/ 4874 h 9697"/>
              <a:gd name="connsiteX5" fmla="*/ 10296 w 10359"/>
              <a:gd name="connsiteY5" fmla="*/ 610 h 9697"/>
              <a:gd name="connsiteX0" fmla="*/ 10017 w 10078"/>
              <a:gd name="connsiteY0" fmla="*/ 494 h 9851"/>
              <a:gd name="connsiteX1" fmla="*/ 1104 w 10078"/>
              <a:gd name="connsiteY1" fmla="*/ 757 h 9851"/>
              <a:gd name="connsiteX2" fmla="*/ 1128 w 10078"/>
              <a:gd name="connsiteY2" fmla="*/ 9099 h 9851"/>
              <a:gd name="connsiteX3" fmla="*/ 10078 w 10078"/>
              <a:gd name="connsiteY3" fmla="*/ 9442 h 9851"/>
              <a:gd name="connsiteX4" fmla="*/ 9473 w 10078"/>
              <a:gd name="connsiteY4" fmla="*/ 4891 h 9851"/>
              <a:gd name="connsiteX5" fmla="*/ 10017 w 10078"/>
              <a:gd name="connsiteY5" fmla="*/ 494 h 9851"/>
              <a:gd name="connsiteX0" fmla="*/ 9939 w 10000"/>
              <a:gd name="connsiteY0" fmla="*/ 501 h 10000"/>
              <a:gd name="connsiteX1" fmla="*/ 1095 w 10000"/>
              <a:gd name="connsiteY1" fmla="*/ 768 h 10000"/>
              <a:gd name="connsiteX2" fmla="*/ 1119 w 10000"/>
              <a:gd name="connsiteY2" fmla="*/ 9237 h 10000"/>
              <a:gd name="connsiteX3" fmla="*/ 10000 w 10000"/>
              <a:gd name="connsiteY3" fmla="*/ 9585 h 10000"/>
              <a:gd name="connsiteX4" fmla="*/ 9400 w 10000"/>
              <a:gd name="connsiteY4" fmla="*/ 4965 h 10000"/>
              <a:gd name="connsiteX5" fmla="*/ 9939 w 10000"/>
              <a:gd name="connsiteY5" fmla="*/ 501 h 10000"/>
              <a:gd name="connsiteX0" fmla="*/ 9939 w 10000"/>
              <a:gd name="connsiteY0" fmla="*/ 501 h 10000"/>
              <a:gd name="connsiteX1" fmla="*/ 1095 w 10000"/>
              <a:gd name="connsiteY1" fmla="*/ 768 h 10000"/>
              <a:gd name="connsiteX2" fmla="*/ 1119 w 10000"/>
              <a:gd name="connsiteY2" fmla="*/ 9237 h 10000"/>
              <a:gd name="connsiteX3" fmla="*/ 10000 w 10000"/>
              <a:gd name="connsiteY3" fmla="*/ 9585 h 10000"/>
              <a:gd name="connsiteX4" fmla="*/ 9400 w 10000"/>
              <a:gd name="connsiteY4" fmla="*/ 4965 h 10000"/>
              <a:gd name="connsiteX5" fmla="*/ 9939 w 10000"/>
              <a:gd name="connsiteY5" fmla="*/ 501 h 10000"/>
              <a:gd name="connsiteX0" fmla="*/ 9489 w 9550"/>
              <a:gd name="connsiteY0" fmla="*/ 501 h 10000"/>
              <a:gd name="connsiteX1" fmla="*/ 645 w 9550"/>
              <a:gd name="connsiteY1" fmla="*/ 768 h 10000"/>
              <a:gd name="connsiteX2" fmla="*/ 669 w 9550"/>
              <a:gd name="connsiteY2" fmla="*/ 9237 h 10000"/>
              <a:gd name="connsiteX3" fmla="*/ 9550 w 9550"/>
              <a:gd name="connsiteY3" fmla="*/ 9585 h 10000"/>
              <a:gd name="connsiteX4" fmla="*/ 8950 w 9550"/>
              <a:gd name="connsiteY4" fmla="*/ 4965 h 10000"/>
              <a:gd name="connsiteX5" fmla="*/ 9489 w 9550"/>
              <a:gd name="connsiteY5" fmla="*/ 501 h 10000"/>
              <a:gd name="connsiteX0" fmla="*/ 9936 w 10000"/>
              <a:gd name="connsiteY0" fmla="*/ 501 h 10000"/>
              <a:gd name="connsiteX1" fmla="*/ 675 w 10000"/>
              <a:gd name="connsiteY1" fmla="*/ 768 h 10000"/>
              <a:gd name="connsiteX2" fmla="*/ 701 w 10000"/>
              <a:gd name="connsiteY2" fmla="*/ 9237 h 10000"/>
              <a:gd name="connsiteX3" fmla="*/ 10000 w 10000"/>
              <a:gd name="connsiteY3" fmla="*/ 9585 h 10000"/>
              <a:gd name="connsiteX4" fmla="*/ 9372 w 10000"/>
              <a:gd name="connsiteY4" fmla="*/ 4965 h 10000"/>
              <a:gd name="connsiteX5" fmla="*/ 9936 w 10000"/>
              <a:gd name="connsiteY5" fmla="*/ 501 h 10000"/>
              <a:gd name="connsiteX0" fmla="*/ 9261 w 9325"/>
              <a:gd name="connsiteY0" fmla="*/ 501 h 10000"/>
              <a:gd name="connsiteX1" fmla="*/ 0 w 9325"/>
              <a:gd name="connsiteY1" fmla="*/ 768 h 10000"/>
              <a:gd name="connsiteX2" fmla="*/ 26 w 9325"/>
              <a:gd name="connsiteY2" fmla="*/ 9237 h 10000"/>
              <a:gd name="connsiteX3" fmla="*/ 9325 w 9325"/>
              <a:gd name="connsiteY3" fmla="*/ 9585 h 10000"/>
              <a:gd name="connsiteX4" fmla="*/ 8697 w 9325"/>
              <a:gd name="connsiteY4" fmla="*/ 4965 h 10000"/>
              <a:gd name="connsiteX5" fmla="*/ 9261 w 9325"/>
              <a:gd name="connsiteY5" fmla="*/ 501 h 10000"/>
              <a:gd name="connsiteX0" fmla="*/ 9931 w 10000"/>
              <a:gd name="connsiteY0" fmla="*/ 501 h 10000"/>
              <a:gd name="connsiteX1" fmla="*/ 0 w 10000"/>
              <a:gd name="connsiteY1" fmla="*/ 768 h 10000"/>
              <a:gd name="connsiteX2" fmla="*/ 28 w 10000"/>
              <a:gd name="connsiteY2" fmla="*/ 9237 h 10000"/>
              <a:gd name="connsiteX3" fmla="*/ 10000 w 10000"/>
              <a:gd name="connsiteY3" fmla="*/ 9585 h 10000"/>
              <a:gd name="connsiteX4" fmla="*/ 9327 w 10000"/>
              <a:gd name="connsiteY4" fmla="*/ 4965 h 10000"/>
              <a:gd name="connsiteX5" fmla="*/ 9931 w 10000"/>
              <a:gd name="connsiteY5" fmla="*/ 501 h 10000"/>
              <a:gd name="connsiteX0" fmla="*/ 9931 w 10000"/>
              <a:gd name="connsiteY0" fmla="*/ 203 h 9702"/>
              <a:gd name="connsiteX1" fmla="*/ 0 w 10000"/>
              <a:gd name="connsiteY1" fmla="*/ 470 h 9702"/>
              <a:gd name="connsiteX2" fmla="*/ 28 w 10000"/>
              <a:gd name="connsiteY2" fmla="*/ 8939 h 9702"/>
              <a:gd name="connsiteX3" fmla="*/ 10000 w 10000"/>
              <a:gd name="connsiteY3" fmla="*/ 9287 h 9702"/>
              <a:gd name="connsiteX4" fmla="*/ 9327 w 10000"/>
              <a:gd name="connsiteY4" fmla="*/ 4667 h 9702"/>
              <a:gd name="connsiteX5" fmla="*/ 9931 w 10000"/>
              <a:gd name="connsiteY5" fmla="*/ 203 h 9702"/>
              <a:gd name="connsiteX0" fmla="*/ 9931 w 10000"/>
              <a:gd name="connsiteY0" fmla="*/ 209 h 9821"/>
              <a:gd name="connsiteX1" fmla="*/ 0 w 10000"/>
              <a:gd name="connsiteY1" fmla="*/ 484 h 9821"/>
              <a:gd name="connsiteX2" fmla="*/ 28 w 10000"/>
              <a:gd name="connsiteY2" fmla="*/ 9214 h 9821"/>
              <a:gd name="connsiteX3" fmla="*/ 10000 w 10000"/>
              <a:gd name="connsiteY3" fmla="*/ 9572 h 9821"/>
              <a:gd name="connsiteX4" fmla="*/ 9327 w 10000"/>
              <a:gd name="connsiteY4" fmla="*/ 4810 h 9821"/>
              <a:gd name="connsiteX5" fmla="*/ 9931 w 10000"/>
              <a:gd name="connsiteY5" fmla="*/ 209 h 9821"/>
              <a:gd name="connsiteX0" fmla="*/ 9931 w 10000"/>
              <a:gd name="connsiteY0" fmla="*/ 213 h 10000"/>
              <a:gd name="connsiteX1" fmla="*/ 0 w 10000"/>
              <a:gd name="connsiteY1" fmla="*/ 493 h 10000"/>
              <a:gd name="connsiteX2" fmla="*/ 28 w 10000"/>
              <a:gd name="connsiteY2" fmla="*/ 9382 h 10000"/>
              <a:gd name="connsiteX3" fmla="*/ 10000 w 10000"/>
              <a:gd name="connsiteY3" fmla="*/ 9746 h 10000"/>
              <a:gd name="connsiteX4" fmla="*/ 9327 w 10000"/>
              <a:gd name="connsiteY4" fmla="*/ 4898 h 10000"/>
              <a:gd name="connsiteX5" fmla="*/ 9931 w 10000"/>
              <a:gd name="connsiteY5" fmla="*/ 213 h 10000"/>
              <a:gd name="connsiteX0" fmla="*/ 9931 w 10000"/>
              <a:gd name="connsiteY0" fmla="*/ 213 h 10000"/>
              <a:gd name="connsiteX1" fmla="*/ 0 w 10000"/>
              <a:gd name="connsiteY1" fmla="*/ 493 h 10000"/>
              <a:gd name="connsiteX2" fmla="*/ 28 w 10000"/>
              <a:gd name="connsiteY2" fmla="*/ 9382 h 10000"/>
              <a:gd name="connsiteX3" fmla="*/ 10000 w 10000"/>
              <a:gd name="connsiteY3" fmla="*/ 9746 h 10000"/>
              <a:gd name="connsiteX4" fmla="*/ 9327 w 10000"/>
              <a:gd name="connsiteY4" fmla="*/ 4898 h 10000"/>
              <a:gd name="connsiteX5" fmla="*/ 9931 w 10000"/>
              <a:gd name="connsiteY5" fmla="*/ 213 h 10000"/>
              <a:gd name="connsiteX0" fmla="*/ 9931 w 10000"/>
              <a:gd name="connsiteY0" fmla="*/ 213 h 9962"/>
              <a:gd name="connsiteX1" fmla="*/ 0 w 10000"/>
              <a:gd name="connsiteY1" fmla="*/ 493 h 9962"/>
              <a:gd name="connsiteX2" fmla="*/ 28 w 10000"/>
              <a:gd name="connsiteY2" fmla="*/ 9382 h 9962"/>
              <a:gd name="connsiteX3" fmla="*/ 10000 w 10000"/>
              <a:gd name="connsiteY3" fmla="*/ 9746 h 9962"/>
              <a:gd name="connsiteX4" fmla="*/ 9327 w 10000"/>
              <a:gd name="connsiteY4" fmla="*/ 4898 h 9962"/>
              <a:gd name="connsiteX5" fmla="*/ 9931 w 10000"/>
              <a:gd name="connsiteY5" fmla="*/ 213 h 9962"/>
              <a:gd name="connsiteX0" fmla="*/ 9931 w 10000"/>
              <a:gd name="connsiteY0" fmla="*/ 94 h 9880"/>
              <a:gd name="connsiteX1" fmla="*/ 0 w 10000"/>
              <a:gd name="connsiteY1" fmla="*/ 375 h 9880"/>
              <a:gd name="connsiteX2" fmla="*/ 28 w 10000"/>
              <a:gd name="connsiteY2" fmla="*/ 9298 h 9880"/>
              <a:gd name="connsiteX3" fmla="*/ 10000 w 10000"/>
              <a:gd name="connsiteY3" fmla="*/ 9663 h 9880"/>
              <a:gd name="connsiteX4" fmla="*/ 9327 w 10000"/>
              <a:gd name="connsiteY4" fmla="*/ 4797 h 9880"/>
              <a:gd name="connsiteX5" fmla="*/ 9931 w 10000"/>
              <a:gd name="connsiteY5" fmla="*/ 94 h 9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9880">
                <a:moveTo>
                  <a:pt x="9931" y="94"/>
                </a:moveTo>
                <a:cubicBezTo>
                  <a:pt x="9986" y="-68"/>
                  <a:pt x="261" y="-46"/>
                  <a:pt x="0" y="375"/>
                </a:cubicBezTo>
                <a:cubicBezTo>
                  <a:pt x="27" y="7710"/>
                  <a:pt x="4" y="2165"/>
                  <a:pt x="28" y="9298"/>
                </a:cubicBezTo>
                <a:cubicBezTo>
                  <a:pt x="32" y="10327"/>
                  <a:pt x="6925" y="9685"/>
                  <a:pt x="10000" y="9663"/>
                </a:cubicBezTo>
                <a:cubicBezTo>
                  <a:pt x="9635" y="8716"/>
                  <a:pt x="9327" y="7050"/>
                  <a:pt x="9327" y="4797"/>
                </a:cubicBezTo>
                <a:cubicBezTo>
                  <a:pt x="9327" y="2639"/>
                  <a:pt x="9581" y="1042"/>
                  <a:pt x="9931" y="94"/>
                </a:cubicBezTo>
                <a:close/>
              </a:path>
            </a:pathLst>
          </a:custGeom>
          <a:solidFill>
            <a:srgbClr val="D38C2D"/>
          </a:solidFill>
          <a:ln>
            <a:noFill/>
          </a:ln>
          <a:extLst/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endParaRPr lang="en-CA" sz="1050" dirty="0">
              <a:latin typeface="Arial"/>
              <a:cs typeface="Arial"/>
            </a:endParaRPr>
          </a:p>
        </p:txBody>
      </p:sp>
      <p:cxnSp>
        <p:nvCxnSpPr>
          <p:cNvPr id="617" name="Straight Connector 616"/>
          <p:cNvCxnSpPr>
            <a:cxnSpLocks noChangeAspect="1"/>
          </p:cNvCxnSpPr>
          <p:nvPr/>
        </p:nvCxnSpPr>
        <p:spPr>
          <a:xfrm>
            <a:off x="4575909" y="1056478"/>
            <a:ext cx="0" cy="4756310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71"/>
          <p:cNvGrpSpPr>
            <a:grpSpLocks noChangeAspect="1"/>
          </p:cNvGrpSpPr>
          <p:nvPr/>
        </p:nvGrpSpPr>
        <p:grpSpPr bwMode="auto">
          <a:xfrm>
            <a:off x="6842458" y="3572107"/>
            <a:ext cx="399036" cy="584844"/>
            <a:chOff x="1874" y="2832"/>
            <a:chExt cx="418" cy="613"/>
          </a:xfrm>
        </p:grpSpPr>
        <p:sp>
          <p:nvSpPr>
            <p:cNvPr id="624" name="Freeform 72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25" name="Freeform 73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26" name="Freeform 74"/>
            <p:cNvSpPr>
              <a:spLocks/>
            </p:cNvSpPr>
            <p:nvPr/>
          </p:nvSpPr>
          <p:spPr bwMode="auto">
            <a:xfrm>
              <a:off x="1894" y="2872"/>
              <a:ext cx="208" cy="557"/>
            </a:xfrm>
            <a:custGeom>
              <a:avLst/>
              <a:gdLst>
                <a:gd name="T0" fmla="*/ 9 w 83"/>
                <a:gd name="T1" fmla="*/ 104 h 209"/>
                <a:gd name="T2" fmla="*/ 83 w 83"/>
                <a:gd name="T3" fmla="*/ 0 h 209"/>
                <a:gd name="T4" fmla="*/ 0 w 83"/>
                <a:gd name="T5" fmla="*/ 104 h 209"/>
                <a:gd name="T6" fmla="*/ 80 w 83"/>
                <a:gd name="T7" fmla="*/ 209 h 209"/>
                <a:gd name="T8" fmla="*/ 9 w 83"/>
                <a:gd name="T9" fmla="*/ 10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09">
                  <a:moveTo>
                    <a:pt x="9" y="104"/>
                  </a:moveTo>
                  <a:cubicBezTo>
                    <a:pt x="9" y="51"/>
                    <a:pt x="42" y="6"/>
                    <a:pt x="83" y="0"/>
                  </a:cubicBezTo>
                  <a:cubicBezTo>
                    <a:pt x="37" y="0"/>
                    <a:pt x="0" y="47"/>
                    <a:pt x="0" y="104"/>
                  </a:cubicBezTo>
                  <a:cubicBezTo>
                    <a:pt x="0" y="160"/>
                    <a:pt x="35" y="206"/>
                    <a:pt x="80" y="209"/>
                  </a:cubicBezTo>
                  <a:cubicBezTo>
                    <a:pt x="40" y="201"/>
                    <a:pt x="9" y="156"/>
                    <a:pt x="9" y="104"/>
                  </a:cubicBezTo>
                  <a:close/>
                </a:path>
              </a:pathLst>
            </a:custGeom>
            <a:solidFill>
              <a:srgbClr val="A9D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27" name="Freeform 75"/>
            <p:cNvSpPr>
              <a:spLocks/>
            </p:cNvSpPr>
            <p:nvPr/>
          </p:nvSpPr>
          <p:spPr bwMode="auto">
            <a:xfrm>
              <a:off x="1894" y="2893"/>
              <a:ext cx="130" cy="515"/>
            </a:xfrm>
            <a:custGeom>
              <a:avLst/>
              <a:gdLst>
                <a:gd name="T0" fmla="*/ 3 w 52"/>
                <a:gd name="T1" fmla="*/ 96 h 193"/>
                <a:gd name="T2" fmla="*/ 52 w 52"/>
                <a:gd name="T3" fmla="*/ 0 h 193"/>
                <a:gd name="T4" fmla="*/ 0 w 52"/>
                <a:gd name="T5" fmla="*/ 96 h 193"/>
                <a:gd name="T6" fmla="*/ 52 w 52"/>
                <a:gd name="T7" fmla="*/ 193 h 193"/>
                <a:gd name="T8" fmla="*/ 3 w 52"/>
                <a:gd name="T9" fmla="*/ 9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93">
                  <a:moveTo>
                    <a:pt x="3" y="96"/>
                  </a:moveTo>
                  <a:cubicBezTo>
                    <a:pt x="3" y="53"/>
                    <a:pt x="23" y="16"/>
                    <a:pt x="52" y="0"/>
                  </a:cubicBezTo>
                  <a:cubicBezTo>
                    <a:pt x="22" y="15"/>
                    <a:pt x="0" y="53"/>
                    <a:pt x="0" y="96"/>
                  </a:cubicBezTo>
                  <a:cubicBezTo>
                    <a:pt x="0" y="140"/>
                    <a:pt x="21" y="177"/>
                    <a:pt x="52" y="193"/>
                  </a:cubicBezTo>
                  <a:cubicBezTo>
                    <a:pt x="23" y="176"/>
                    <a:pt x="3" y="139"/>
                    <a:pt x="3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28" name="Freeform 76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29" name="Freeform 7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0" name="Freeform 7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1" name="Freeform 79"/>
            <p:cNvSpPr>
              <a:spLocks/>
            </p:cNvSpPr>
            <p:nvPr/>
          </p:nvSpPr>
          <p:spPr bwMode="auto">
            <a:xfrm>
              <a:off x="2202" y="3248"/>
              <a:ext cx="82" cy="35"/>
            </a:xfrm>
            <a:custGeom>
              <a:avLst/>
              <a:gdLst>
                <a:gd name="T0" fmla="*/ 25 w 82"/>
                <a:gd name="T1" fmla="*/ 3 h 35"/>
                <a:gd name="T2" fmla="*/ 25 w 82"/>
                <a:gd name="T3" fmla="*/ 0 h 35"/>
                <a:gd name="T4" fmla="*/ 0 w 82"/>
                <a:gd name="T5" fmla="*/ 29 h 35"/>
                <a:gd name="T6" fmla="*/ 10 w 82"/>
                <a:gd name="T7" fmla="*/ 32 h 35"/>
                <a:gd name="T8" fmla="*/ 55 w 82"/>
                <a:gd name="T9" fmla="*/ 35 h 35"/>
                <a:gd name="T10" fmla="*/ 82 w 82"/>
                <a:gd name="T11" fmla="*/ 5 h 35"/>
                <a:gd name="T12" fmla="*/ 25 w 82"/>
                <a:gd name="T13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35">
                  <a:moveTo>
                    <a:pt x="25" y="3"/>
                  </a:moveTo>
                  <a:lnTo>
                    <a:pt x="25" y="0"/>
                  </a:lnTo>
                  <a:lnTo>
                    <a:pt x="0" y="29"/>
                  </a:lnTo>
                  <a:lnTo>
                    <a:pt x="10" y="32"/>
                  </a:lnTo>
                  <a:lnTo>
                    <a:pt x="55" y="35"/>
                  </a:lnTo>
                  <a:lnTo>
                    <a:pt x="82" y="5"/>
                  </a:lnTo>
                  <a:lnTo>
                    <a:pt x="25" y="3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2" name="Freeform 80"/>
            <p:cNvSpPr>
              <a:spLocks/>
            </p:cNvSpPr>
            <p:nvPr/>
          </p:nvSpPr>
          <p:spPr bwMode="auto">
            <a:xfrm>
              <a:off x="2154" y="3192"/>
              <a:ext cx="83" cy="35"/>
            </a:xfrm>
            <a:custGeom>
              <a:avLst/>
              <a:gdLst>
                <a:gd name="T0" fmla="*/ 53 w 83"/>
                <a:gd name="T1" fmla="*/ 35 h 35"/>
                <a:gd name="T2" fmla="*/ 83 w 83"/>
                <a:gd name="T3" fmla="*/ 5 h 35"/>
                <a:gd name="T4" fmla="*/ 83 w 83"/>
                <a:gd name="T5" fmla="*/ 3 h 35"/>
                <a:gd name="T6" fmla="*/ 28 w 83"/>
                <a:gd name="T7" fmla="*/ 0 h 35"/>
                <a:gd name="T8" fmla="*/ 0 w 83"/>
                <a:gd name="T9" fmla="*/ 32 h 35"/>
                <a:gd name="T10" fmla="*/ 55 w 83"/>
                <a:gd name="T11" fmla="*/ 32 h 35"/>
                <a:gd name="T12" fmla="*/ 53 w 83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35">
                  <a:moveTo>
                    <a:pt x="53" y="35"/>
                  </a:moveTo>
                  <a:lnTo>
                    <a:pt x="83" y="5"/>
                  </a:lnTo>
                  <a:lnTo>
                    <a:pt x="83" y="3"/>
                  </a:lnTo>
                  <a:lnTo>
                    <a:pt x="28" y="0"/>
                  </a:lnTo>
                  <a:lnTo>
                    <a:pt x="0" y="32"/>
                  </a:lnTo>
                  <a:lnTo>
                    <a:pt x="55" y="32"/>
                  </a:lnTo>
                  <a:lnTo>
                    <a:pt x="53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3" name="Freeform 81"/>
            <p:cNvSpPr>
              <a:spLocks/>
            </p:cNvSpPr>
            <p:nvPr/>
          </p:nvSpPr>
          <p:spPr bwMode="auto">
            <a:xfrm>
              <a:off x="2122" y="3120"/>
              <a:ext cx="80" cy="51"/>
            </a:xfrm>
            <a:custGeom>
              <a:avLst/>
              <a:gdLst>
                <a:gd name="T0" fmla="*/ 80 w 80"/>
                <a:gd name="T1" fmla="*/ 21 h 51"/>
                <a:gd name="T2" fmla="*/ 80 w 80"/>
                <a:gd name="T3" fmla="*/ 21 h 51"/>
                <a:gd name="T4" fmla="*/ 45 w 80"/>
                <a:gd name="T5" fmla="*/ 0 h 51"/>
                <a:gd name="T6" fmla="*/ 0 w 80"/>
                <a:gd name="T7" fmla="*/ 21 h 51"/>
                <a:gd name="T8" fmla="*/ 52 w 80"/>
                <a:gd name="T9" fmla="*/ 51 h 51"/>
                <a:gd name="T10" fmla="*/ 52 w 80"/>
                <a:gd name="T11" fmla="*/ 51 h 51"/>
                <a:gd name="T12" fmla="*/ 80 w 80"/>
                <a:gd name="T13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1">
                  <a:moveTo>
                    <a:pt x="80" y="21"/>
                  </a:moveTo>
                  <a:lnTo>
                    <a:pt x="80" y="21"/>
                  </a:lnTo>
                  <a:lnTo>
                    <a:pt x="45" y="0"/>
                  </a:lnTo>
                  <a:lnTo>
                    <a:pt x="0" y="21"/>
                  </a:lnTo>
                  <a:lnTo>
                    <a:pt x="52" y="51"/>
                  </a:lnTo>
                  <a:lnTo>
                    <a:pt x="52" y="51"/>
                  </a:lnTo>
                  <a:lnTo>
                    <a:pt x="80" y="21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4" name="Freeform 82"/>
            <p:cNvSpPr>
              <a:spLocks/>
            </p:cNvSpPr>
            <p:nvPr/>
          </p:nvSpPr>
          <p:spPr bwMode="auto">
            <a:xfrm>
              <a:off x="2234" y="3253"/>
              <a:ext cx="40" cy="16"/>
            </a:xfrm>
            <a:custGeom>
              <a:avLst/>
              <a:gdLst>
                <a:gd name="T0" fmla="*/ 0 w 16"/>
                <a:gd name="T1" fmla="*/ 0 h 6"/>
                <a:gd name="T2" fmla="*/ 16 w 16"/>
                <a:gd name="T3" fmla="*/ 1 h 6"/>
                <a:gd name="T4" fmla="*/ 11 w 16"/>
                <a:gd name="T5" fmla="*/ 6 h 6"/>
                <a:gd name="T6" fmla="*/ 0 w 1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5" name="Freeform 83"/>
            <p:cNvSpPr>
              <a:spLocks/>
            </p:cNvSpPr>
            <p:nvPr/>
          </p:nvSpPr>
          <p:spPr bwMode="auto">
            <a:xfrm>
              <a:off x="2184" y="3197"/>
              <a:ext cx="40" cy="14"/>
            </a:xfrm>
            <a:custGeom>
              <a:avLst/>
              <a:gdLst>
                <a:gd name="T0" fmla="*/ 0 w 16"/>
                <a:gd name="T1" fmla="*/ 0 h 5"/>
                <a:gd name="T2" fmla="*/ 16 w 16"/>
                <a:gd name="T3" fmla="*/ 1 h 5"/>
                <a:gd name="T4" fmla="*/ 12 w 16"/>
                <a:gd name="T5" fmla="*/ 5 h 5"/>
                <a:gd name="T6" fmla="*/ 0 w 1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5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6" name="Freeform 84"/>
            <p:cNvSpPr>
              <a:spLocks/>
            </p:cNvSpPr>
            <p:nvPr/>
          </p:nvSpPr>
          <p:spPr bwMode="auto">
            <a:xfrm>
              <a:off x="2177" y="3131"/>
              <a:ext cx="15" cy="26"/>
            </a:xfrm>
            <a:custGeom>
              <a:avLst/>
              <a:gdLst>
                <a:gd name="T0" fmla="*/ 0 w 6"/>
                <a:gd name="T1" fmla="*/ 0 h 10"/>
                <a:gd name="T2" fmla="*/ 6 w 6"/>
                <a:gd name="T3" fmla="*/ 4 h 10"/>
                <a:gd name="T4" fmla="*/ 0 w 6"/>
                <a:gd name="T5" fmla="*/ 10 h 10"/>
                <a:gd name="T6" fmla="*/ 0 w 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7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7" name="Freeform 85"/>
            <p:cNvSpPr>
              <a:spLocks/>
            </p:cNvSpPr>
            <p:nvPr/>
          </p:nvSpPr>
          <p:spPr bwMode="auto">
            <a:xfrm>
              <a:off x="2104" y="3013"/>
              <a:ext cx="140" cy="275"/>
            </a:xfrm>
            <a:custGeom>
              <a:avLst/>
              <a:gdLst>
                <a:gd name="T0" fmla="*/ 38 w 56"/>
                <a:gd name="T1" fmla="*/ 0 h 103"/>
                <a:gd name="T2" fmla="*/ 40 w 56"/>
                <a:gd name="T3" fmla="*/ 16 h 103"/>
                <a:gd name="T4" fmla="*/ 17 w 56"/>
                <a:gd name="T5" fmla="*/ 18 h 103"/>
                <a:gd name="T6" fmla="*/ 25 w 56"/>
                <a:gd name="T7" fmla="*/ 36 h 103"/>
                <a:gd name="T8" fmla="*/ 0 w 56"/>
                <a:gd name="T9" fmla="*/ 47 h 103"/>
                <a:gd name="T10" fmla="*/ 23 w 56"/>
                <a:gd name="T11" fmla="*/ 61 h 103"/>
                <a:gd name="T12" fmla="*/ 15 w 56"/>
                <a:gd name="T13" fmla="*/ 81 h 103"/>
                <a:gd name="T14" fmla="*/ 36 w 56"/>
                <a:gd name="T15" fmla="*/ 84 h 103"/>
                <a:gd name="T16" fmla="*/ 34 w 56"/>
                <a:gd name="T17" fmla="*/ 103 h 103"/>
                <a:gd name="T18" fmla="*/ 56 w 56"/>
                <a:gd name="T19" fmla="*/ 103 h 103"/>
                <a:gd name="T20" fmla="*/ 56 w 56"/>
                <a:gd name="T21" fmla="*/ 103 h 103"/>
                <a:gd name="T22" fmla="*/ 35 w 56"/>
                <a:gd name="T23" fmla="*/ 102 h 103"/>
                <a:gd name="T24" fmla="*/ 39 w 56"/>
                <a:gd name="T25" fmla="*/ 82 h 103"/>
                <a:gd name="T26" fmla="*/ 16 w 56"/>
                <a:gd name="T27" fmla="*/ 81 h 103"/>
                <a:gd name="T28" fmla="*/ 26 w 56"/>
                <a:gd name="T29" fmla="*/ 60 h 103"/>
                <a:gd name="T30" fmla="*/ 1 w 56"/>
                <a:gd name="T31" fmla="*/ 47 h 103"/>
                <a:gd name="T32" fmla="*/ 27 w 56"/>
                <a:gd name="T33" fmla="*/ 37 h 103"/>
                <a:gd name="T34" fmla="*/ 18 w 56"/>
                <a:gd name="T35" fmla="*/ 19 h 103"/>
                <a:gd name="T36" fmla="*/ 42 w 56"/>
                <a:gd name="T37" fmla="*/ 18 h 103"/>
                <a:gd name="T38" fmla="*/ 38 w 56"/>
                <a:gd name="T3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03">
                  <a:moveTo>
                    <a:pt x="38" y="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3" y="32"/>
                    <a:pt x="22" y="32"/>
                    <a:pt x="25" y="36"/>
                  </a:cubicBezTo>
                  <a:cubicBezTo>
                    <a:pt x="21" y="38"/>
                    <a:pt x="0" y="47"/>
                    <a:pt x="0" y="47"/>
                  </a:cubicBezTo>
                  <a:cubicBezTo>
                    <a:pt x="0" y="47"/>
                    <a:pt x="20" y="59"/>
                    <a:pt x="23" y="61"/>
                  </a:cubicBezTo>
                  <a:cubicBezTo>
                    <a:pt x="21" y="64"/>
                    <a:pt x="15" y="81"/>
                    <a:pt x="15" y="81"/>
                  </a:cubicBezTo>
                  <a:cubicBezTo>
                    <a:pt x="15" y="81"/>
                    <a:pt x="32" y="84"/>
                    <a:pt x="36" y="84"/>
                  </a:cubicBezTo>
                  <a:cubicBezTo>
                    <a:pt x="35" y="88"/>
                    <a:pt x="34" y="103"/>
                    <a:pt x="34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39" y="102"/>
                    <a:pt x="35" y="102"/>
                  </a:cubicBezTo>
                  <a:cubicBezTo>
                    <a:pt x="36" y="99"/>
                    <a:pt x="39" y="82"/>
                    <a:pt x="39" y="82"/>
                  </a:cubicBezTo>
                  <a:cubicBezTo>
                    <a:pt x="39" y="82"/>
                    <a:pt x="20" y="81"/>
                    <a:pt x="16" y="81"/>
                  </a:cubicBezTo>
                  <a:cubicBezTo>
                    <a:pt x="18" y="76"/>
                    <a:pt x="26" y="60"/>
                    <a:pt x="26" y="60"/>
                  </a:cubicBezTo>
                  <a:cubicBezTo>
                    <a:pt x="26" y="60"/>
                    <a:pt x="7" y="50"/>
                    <a:pt x="1" y="47"/>
                  </a:cubicBezTo>
                  <a:cubicBezTo>
                    <a:pt x="7" y="45"/>
                    <a:pt x="27" y="37"/>
                    <a:pt x="27" y="37"/>
                  </a:cubicBezTo>
                  <a:cubicBezTo>
                    <a:pt x="27" y="37"/>
                    <a:pt x="20" y="23"/>
                    <a:pt x="18" y="19"/>
                  </a:cubicBezTo>
                  <a:cubicBezTo>
                    <a:pt x="23" y="18"/>
                    <a:pt x="42" y="18"/>
                    <a:pt x="42" y="18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8" name="Freeform 86"/>
            <p:cNvSpPr>
              <a:spLocks/>
            </p:cNvSpPr>
            <p:nvPr/>
          </p:nvSpPr>
          <p:spPr bwMode="auto">
            <a:xfrm>
              <a:off x="2249" y="2928"/>
              <a:ext cx="43" cy="83"/>
            </a:xfrm>
            <a:custGeom>
              <a:avLst/>
              <a:gdLst>
                <a:gd name="T0" fmla="*/ 0 w 43"/>
                <a:gd name="T1" fmla="*/ 32 h 83"/>
                <a:gd name="T2" fmla="*/ 13 w 43"/>
                <a:gd name="T3" fmla="*/ 83 h 83"/>
                <a:gd name="T4" fmla="*/ 43 w 43"/>
                <a:gd name="T5" fmla="*/ 53 h 83"/>
                <a:gd name="T6" fmla="*/ 28 w 43"/>
                <a:gd name="T7" fmla="*/ 0 h 83"/>
                <a:gd name="T8" fmla="*/ 0 w 43"/>
                <a:gd name="T9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0" y="32"/>
                  </a:moveTo>
                  <a:lnTo>
                    <a:pt x="13" y="83"/>
                  </a:lnTo>
                  <a:lnTo>
                    <a:pt x="43" y="53"/>
                  </a:lnTo>
                  <a:lnTo>
                    <a:pt x="28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9" name="Freeform 87"/>
            <p:cNvSpPr>
              <a:spLocks/>
            </p:cNvSpPr>
            <p:nvPr/>
          </p:nvSpPr>
          <p:spPr bwMode="auto">
            <a:xfrm>
              <a:off x="2192" y="2880"/>
              <a:ext cx="75" cy="64"/>
            </a:xfrm>
            <a:custGeom>
              <a:avLst/>
              <a:gdLst>
                <a:gd name="T0" fmla="*/ 0 w 30"/>
                <a:gd name="T1" fmla="*/ 0 h 24"/>
                <a:gd name="T2" fmla="*/ 23 w 30"/>
                <a:gd name="T3" fmla="*/ 24 h 24"/>
                <a:gd name="T4" fmla="*/ 30 w 30"/>
                <a:gd name="T5" fmla="*/ 18 h 24"/>
                <a:gd name="T6" fmla="*/ 0 w 30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0"/>
                  </a:moveTo>
                  <a:cubicBezTo>
                    <a:pt x="10" y="7"/>
                    <a:pt x="21" y="20"/>
                    <a:pt x="23" y="24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7" y="18"/>
                    <a:pt x="12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0" name="Freeform 88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1" name="Freeform 89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2" name="Line 90"/>
            <p:cNvSpPr>
              <a:spLocks noChangeShapeType="1"/>
            </p:cNvSpPr>
            <p:nvPr/>
          </p:nvSpPr>
          <p:spPr bwMode="auto">
            <a:xfrm flipV="1">
              <a:off x="2249" y="2928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3" name="Line 91"/>
            <p:cNvSpPr>
              <a:spLocks noChangeShapeType="1"/>
            </p:cNvSpPr>
            <p:nvPr/>
          </p:nvSpPr>
          <p:spPr bwMode="auto">
            <a:xfrm flipH="1">
              <a:off x="2174" y="3141"/>
              <a:ext cx="28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4" name="Freeform 92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5" name="Line 93"/>
            <p:cNvSpPr>
              <a:spLocks noChangeShapeType="1"/>
            </p:cNvSpPr>
            <p:nvPr/>
          </p:nvSpPr>
          <p:spPr bwMode="auto">
            <a:xfrm flipH="1">
              <a:off x="2209" y="3195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6" name="Line 94"/>
            <p:cNvSpPr>
              <a:spLocks noChangeShapeType="1"/>
            </p:cNvSpPr>
            <p:nvPr/>
          </p:nvSpPr>
          <p:spPr bwMode="auto">
            <a:xfrm flipH="1">
              <a:off x="2199" y="3251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7" name="Line 95"/>
            <p:cNvSpPr>
              <a:spLocks noChangeShapeType="1"/>
            </p:cNvSpPr>
            <p:nvPr/>
          </p:nvSpPr>
          <p:spPr bwMode="auto">
            <a:xfrm flipH="1">
              <a:off x="2152" y="3192"/>
              <a:ext cx="27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8" name="Line 96"/>
            <p:cNvSpPr>
              <a:spLocks noChangeShapeType="1"/>
            </p:cNvSpPr>
            <p:nvPr/>
          </p:nvSpPr>
          <p:spPr bwMode="auto">
            <a:xfrm flipH="1">
              <a:off x="2257" y="3253"/>
              <a:ext cx="27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9" name="Freeform 9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50" name="Freeform 9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grpSp>
        <p:nvGrpSpPr>
          <p:cNvPr id="1915" name="Group 706"/>
          <p:cNvGrpSpPr>
            <a:grpSpLocks noChangeAspect="1"/>
          </p:cNvGrpSpPr>
          <p:nvPr/>
        </p:nvGrpSpPr>
        <p:grpSpPr>
          <a:xfrm flipH="1">
            <a:off x="3598733" y="4457514"/>
            <a:ext cx="581560" cy="238253"/>
            <a:chOff x="3127237" y="3636553"/>
            <a:chExt cx="1250216" cy="512188"/>
          </a:xfrm>
        </p:grpSpPr>
        <p:sp>
          <p:nvSpPr>
            <p:cNvPr id="708" name="Freeform 2078"/>
            <p:cNvSpPr>
              <a:spLocks/>
            </p:cNvSpPr>
            <p:nvPr/>
          </p:nvSpPr>
          <p:spPr bwMode="auto">
            <a:xfrm>
              <a:off x="3127237" y="4000158"/>
              <a:ext cx="25342" cy="42280"/>
            </a:xfrm>
            <a:custGeom>
              <a:avLst/>
              <a:gdLst>
                <a:gd name="T0" fmla="*/ 0 w 11"/>
                <a:gd name="T1" fmla="*/ 4 h 13"/>
                <a:gd name="T2" fmla="*/ 3 w 11"/>
                <a:gd name="T3" fmla="*/ 13 h 13"/>
                <a:gd name="T4" fmla="*/ 11 w 11"/>
                <a:gd name="T5" fmla="*/ 0 h 13"/>
                <a:gd name="T6" fmla="*/ 4 w 11"/>
                <a:gd name="T7" fmla="*/ 0 h 13"/>
                <a:gd name="T8" fmla="*/ 0 w 11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0" y="4"/>
                  </a:moveTo>
                  <a:cubicBezTo>
                    <a:pt x="1" y="7"/>
                    <a:pt x="2" y="10"/>
                    <a:pt x="3" y="13"/>
                  </a:cubicBezTo>
                  <a:cubicBezTo>
                    <a:pt x="5" y="7"/>
                    <a:pt x="8" y="0"/>
                    <a:pt x="1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2"/>
                    <a:pt x="0" y="4"/>
                  </a:cubicBez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09" name="Freeform 2079"/>
            <p:cNvSpPr>
              <a:spLocks/>
            </p:cNvSpPr>
            <p:nvPr/>
          </p:nvSpPr>
          <p:spPr bwMode="auto">
            <a:xfrm>
              <a:off x="3190123" y="4000158"/>
              <a:ext cx="73211" cy="148583"/>
            </a:xfrm>
            <a:custGeom>
              <a:avLst/>
              <a:gdLst>
                <a:gd name="T0" fmla="*/ 25 w 31"/>
                <a:gd name="T1" fmla="*/ 0 h 46"/>
                <a:gd name="T2" fmla="*/ 14 w 31"/>
                <a:gd name="T3" fmla="*/ 24 h 46"/>
                <a:gd name="T4" fmla="*/ 0 w 31"/>
                <a:gd name="T5" fmla="*/ 46 h 46"/>
                <a:gd name="T6" fmla="*/ 6 w 31"/>
                <a:gd name="T7" fmla="*/ 46 h 46"/>
                <a:gd name="T8" fmla="*/ 20 w 31"/>
                <a:gd name="T9" fmla="*/ 24 h 46"/>
                <a:gd name="T10" fmla="*/ 31 w 31"/>
                <a:gd name="T11" fmla="*/ 0 h 46"/>
                <a:gd name="T12" fmla="*/ 25 w 31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6">
                  <a:moveTo>
                    <a:pt x="25" y="0"/>
                  </a:moveTo>
                  <a:cubicBezTo>
                    <a:pt x="21" y="0"/>
                    <a:pt x="16" y="18"/>
                    <a:pt x="14" y="24"/>
                  </a:cubicBezTo>
                  <a:cubicBezTo>
                    <a:pt x="11" y="30"/>
                    <a:pt x="5" y="46"/>
                    <a:pt x="0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12" y="46"/>
                    <a:pt x="18" y="30"/>
                    <a:pt x="20" y="24"/>
                  </a:cubicBezTo>
                  <a:cubicBezTo>
                    <a:pt x="23" y="18"/>
                    <a:pt x="27" y="0"/>
                    <a:pt x="31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0" name="Freeform 2081"/>
            <p:cNvSpPr>
              <a:spLocks/>
            </p:cNvSpPr>
            <p:nvPr/>
          </p:nvSpPr>
          <p:spPr bwMode="auto">
            <a:xfrm>
              <a:off x="3299940" y="3994118"/>
              <a:ext cx="70395" cy="150999"/>
            </a:xfrm>
            <a:custGeom>
              <a:avLst/>
              <a:gdLst>
                <a:gd name="T0" fmla="*/ 23 w 30"/>
                <a:gd name="T1" fmla="*/ 0 h 47"/>
                <a:gd name="T2" fmla="*/ 13 w 30"/>
                <a:gd name="T3" fmla="*/ 25 h 47"/>
                <a:gd name="T4" fmla="*/ 0 w 30"/>
                <a:gd name="T5" fmla="*/ 47 h 47"/>
                <a:gd name="T6" fmla="*/ 6 w 30"/>
                <a:gd name="T7" fmla="*/ 47 h 47"/>
                <a:gd name="T8" fmla="*/ 20 w 30"/>
                <a:gd name="T9" fmla="*/ 24 h 47"/>
                <a:gd name="T10" fmla="*/ 30 w 30"/>
                <a:gd name="T11" fmla="*/ 0 h 47"/>
                <a:gd name="T12" fmla="*/ 23 w 3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7">
                  <a:moveTo>
                    <a:pt x="23" y="0"/>
                  </a:moveTo>
                  <a:cubicBezTo>
                    <a:pt x="19" y="1"/>
                    <a:pt x="15" y="18"/>
                    <a:pt x="13" y="25"/>
                  </a:cubicBezTo>
                  <a:cubicBezTo>
                    <a:pt x="11" y="31"/>
                    <a:pt x="5" y="47"/>
                    <a:pt x="0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12" y="47"/>
                    <a:pt x="17" y="31"/>
                    <a:pt x="20" y="24"/>
                  </a:cubicBezTo>
                  <a:cubicBezTo>
                    <a:pt x="22" y="18"/>
                    <a:pt x="25" y="0"/>
                    <a:pt x="3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1" name="Freeform 2083"/>
            <p:cNvSpPr>
              <a:spLocks/>
            </p:cNvSpPr>
            <p:nvPr/>
          </p:nvSpPr>
          <p:spPr bwMode="auto">
            <a:xfrm>
              <a:off x="3525204" y="3957878"/>
              <a:ext cx="56316" cy="161871"/>
            </a:xfrm>
            <a:custGeom>
              <a:avLst/>
              <a:gdLst>
                <a:gd name="T0" fmla="*/ 18 w 24"/>
                <a:gd name="T1" fmla="*/ 1 h 50"/>
                <a:gd name="T2" fmla="*/ 11 w 24"/>
                <a:gd name="T3" fmla="*/ 26 h 50"/>
                <a:gd name="T4" fmla="*/ 0 w 24"/>
                <a:gd name="T5" fmla="*/ 50 h 50"/>
                <a:gd name="T6" fmla="*/ 7 w 24"/>
                <a:gd name="T7" fmla="*/ 49 h 50"/>
                <a:gd name="T8" fmla="*/ 17 w 24"/>
                <a:gd name="T9" fmla="*/ 25 h 50"/>
                <a:gd name="T10" fmla="*/ 24 w 24"/>
                <a:gd name="T11" fmla="*/ 0 h 50"/>
                <a:gd name="T12" fmla="*/ 18 w 24"/>
                <a:gd name="T13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50">
                  <a:moveTo>
                    <a:pt x="18" y="1"/>
                  </a:moveTo>
                  <a:cubicBezTo>
                    <a:pt x="14" y="2"/>
                    <a:pt x="12" y="20"/>
                    <a:pt x="11" y="26"/>
                  </a:cubicBezTo>
                  <a:cubicBezTo>
                    <a:pt x="9" y="33"/>
                    <a:pt x="6" y="49"/>
                    <a:pt x="0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2" y="48"/>
                    <a:pt x="16" y="32"/>
                    <a:pt x="17" y="25"/>
                  </a:cubicBezTo>
                  <a:cubicBezTo>
                    <a:pt x="19" y="19"/>
                    <a:pt x="20" y="1"/>
                    <a:pt x="24" y="0"/>
                  </a:cubicBezTo>
                  <a:lnTo>
                    <a:pt x="18" y="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2" name="Freeform 2085"/>
            <p:cNvSpPr>
              <a:spLocks/>
            </p:cNvSpPr>
            <p:nvPr/>
          </p:nvSpPr>
          <p:spPr bwMode="auto">
            <a:xfrm>
              <a:off x="3412572" y="3984454"/>
              <a:ext cx="68518" cy="154623"/>
            </a:xfrm>
            <a:custGeom>
              <a:avLst/>
              <a:gdLst>
                <a:gd name="T0" fmla="*/ 22 w 29"/>
                <a:gd name="T1" fmla="*/ 0 h 48"/>
                <a:gd name="T2" fmla="*/ 13 w 29"/>
                <a:gd name="T3" fmla="*/ 26 h 48"/>
                <a:gd name="T4" fmla="*/ 0 w 29"/>
                <a:gd name="T5" fmla="*/ 48 h 48"/>
                <a:gd name="T6" fmla="*/ 6 w 29"/>
                <a:gd name="T7" fmla="*/ 48 h 48"/>
                <a:gd name="T8" fmla="*/ 19 w 29"/>
                <a:gd name="T9" fmla="*/ 25 h 48"/>
                <a:gd name="T10" fmla="*/ 29 w 29"/>
                <a:gd name="T11" fmla="*/ 0 h 48"/>
                <a:gd name="T12" fmla="*/ 22 w 29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8">
                  <a:moveTo>
                    <a:pt x="22" y="0"/>
                  </a:moveTo>
                  <a:cubicBezTo>
                    <a:pt x="18" y="0"/>
                    <a:pt x="15" y="19"/>
                    <a:pt x="13" y="26"/>
                  </a:cubicBezTo>
                  <a:cubicBezTo>
                    <a:pt x="10" y="32"/>
                    <a:pt x="5" y="48"/>
                    <a:pt x="0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2" y="48"/>
                    <a:pt x="17" y="32"/>
                    <a:pt x="19" y="25"/>
                  </a:cubicBezTo>
                  <a:cubicBezTo>
                    <a:pt x="21" y="19"/>
                    <a:pt x="25" y="0"/>
                    <a:pt x="29" y="0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3" name="Freeform 2087"/>
            <p:cNvSpPr>
              <a:spLocks/>
            </p:cNvSpPr>
            <p:nvPr/>
          </p:nvSpPr>
          <p:spPr bwMode="auto">
            <a:xfrm>
              <a:off x="3743898" y="3868487"/>
              <a:ext cx="32851" cy="173951"/>
            </a:xfrm>
            <a:custGeom>
              <a:avLst/>
              <a:gdLst>
                <a:gd name="T0" fmla="*/ 7 w 14"/>
                <a:gd name="T1" fmla="*/ 2 h 54"/>
                <a:gd name="T2" fmla="*/ 5 w 14"/>
                <a:gd name="T3" fmla="*/ 28 h 54"/>
                <a:gd name="T4" fmla="*/ 0 w 14"/>
                <a:gd name="T5" fmla="*/ 54 h 54"/>
                <a:gd name="T6" fmla="*/ 6 w 14"/>
                <a:gd name="T7" fmla="*/ 51 h 54"/>
                <a:gd name="T8" fmla="*/ 12 w 14"/>
                <a:gd name="T9" fmla="*/ 26 h 54"/>
                <a:gd name="T10" fmla="*/ 14 w 14"/>
                <a:gd name="T11" fmla="*/ 0 h 54"/>
                <a:gd name="T12" fmla="*/ 7 w 14"/>
                <a:gd name="T13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4">
                  <a:moveTo>
                    <a:pt x="7" y="2"/>
                  </a:moveTo>
                  <a:cubicBezTo>
                    <a:pt x="3" y="4"/>
                    <a:pt x="5" y="21"/>
                    <a:pt x="5" y="28"/>
                  </a:cubicBezTo>
                  <a:cubicBezTo>
                    <a:pt x="5" y="35"/>
                    <a:pt x="6" y="52"/>
                    <a:pt x="0" y="54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2" y="49"/>
                    <a:pt x="12" y="33"/>
                    <a:pt x="12" y="26"/>
                  </a:cubicBezTo>
                  <a:cubicBezTo>
                    <a:pt x="12" y="19"/>
                    <a:pt x="9" y="1"/>
                    <a:pt x="14" y="0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4" name="Freeform 2089"/>
            <p:cNvSpPr>
              <a:spLocks/>
            </p:cNvSpPr>
            <p:nvPr/>
          </p:nvSpPr>
          <p:spPr bwMode="auto">
            <a:xfrm>
              <a:off x="3635959" y="3919223"/>
              <a:ext cx="44114" cy="171535"/>
            </a:xfrm>
            <a:custGeom>
              <a:avLst/>
              <a:gdLst>
                <a:gd name="T0" fmla="*/ 12 w 19"/>
                <a:gd name="T1" fmla="*/ 2 h 53"/>
                <a:gd name="T2" fmla="*/ 8 w 19"/>
                <a:gd name="T3" fmla="*/ 29 h 53"/>
                <a:gd name="T4" fmla="*/ 0 w 19"/>
                <a:gd name="T5" fmla="*/ 53 h 53"/>
                <a:gd name="T6" fmla="*/ 6 w 19"/>
                <a:gd name="T7" fmla="*/ 52 h 53"/>
                <a:gd name="T8" fmla="*/ 14 w 19"/>
                <a:gd name="T9" fmla="*/ 27 h 53"/>
                <a:gd name="T10" fmla="*/ 19 w 19"/>
                <a:gd name="T11" fmla="*/ 0 h 53"/>
                <a:gd name="T12" fmla="*/ 12 w 19"/>
                <a:gd name="T1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3">
                  <a:moveTo>
                    <a:pt x="12" y="2"/>
                  </a:moveTo>
                  <a:cubicBezTo>
                    <a:pt x="8" y="3"/>
                    <a:pt x="9" y="22"/>
                    <a:pt x="8" y="29"/>
                  </a:cubicBezTo>
                  <a:cubicBezTo>
                    <a:pt x="7" y="35"/>
                    <a:pt x="5" y="52"/>
                    <a:pt x="0" y="53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11" y="51"/>
                    <a:pt x="14" y="34"/>
                    <a:pt x="14" y="27"/>
                  </a:cubicBezTo>
                  <a:cubicBezTo>
                    <a:pt x="15" y="20"/>
                    <a:pt x="14" y="1"/>
                    <a:pt x="19" y="0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5" name="Freeform 2091"/>
            <p:cNvSpPr>
              <a:spLocks/>
            </p:cNvSpPr>
            <p:nvPr/>
          </p:nvSpPr>
          <p:spPr bwMode="auto">
            <a:xfrm>
              <a:off x="3942881" y="3735608"/>
              <a:ext cx="32851" cy="181199"/>
            </a:xfrm>
            <a:custGeom>
              <a:avLst/>
              <a:gdLst>
                <a:gd name="T0" fmla="*/ 3 w 14"/>
                <a:gd name="T1" fmla="*/ 3 h 56"/>
                <a:gd name="T2" fmla="*/ 5 w 14"/>
                <a:gd name="T3" fmla="*/ 30 h 56"/>
                <a:gd name="T4" fmla="*/ 3 w 14"/>
                <a:gd name="T5" fmla="*/ 56 h 56"/>
                <a:gd name="T6" fmla="*/ 9 w 14"/>
                <a:gd name="T7" fmla="*/ 52 h 56"/>
                <a:gd name="T8" fmla="*/ 11 w 14"/>
                <a:gd name="T9" fmla="*/ 26 h 56"/>
                <a:gd name="T10" fmla="*/ 9 w 14"/>
                <a:gd name="T11" fmla="*/ 0 h 56"/>
                <a:gd name="T12" fmla="*/ 3 w 14"/>
                <a:gd name="T13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6">
                  <a:moveTo>
                    <a:pt x="3" y="3"/>
                  </a:moveTo>
                  <a:cubicBezTo>
                    <a:pt x="0" y="5"/>
                    <a:pt x="4" y="23"/>
                    <a:pt x="5" y="30"/>
                  </a:cubicBezTo>
                  <a:cubicBezTo>
                    <a:pt x="6" y="36"/>
                    <a:pt x="8" y="53"/>
                    <a:pt x="3" y="5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4" y="50"/>
                    <a:pt x="12" y="33"/>
                    <a:pt x="11" y="26"/>
                  </a:cubicBezTo>
                  <a:cubicBezTo>
                    <a:pt x="10" y="20"/>
                    <a:pt x="5" y="2"/>
                    <a:pt x="9" y="0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6" name="Freeform 2093"/>
            <p:cNvSpPr>
              <a:spLocks/>
            </p:cNvSpPr>
            <p:nvPr/>
          </p:nvSpPr>
          <p:spPr bwMode="auto">
            <a:xfrm>
              <a:off x="3847144" y="3806880"/>
              <a:ext cx="28158" cy="177575"/>
            </a:xfrm>
            <a:custGeom>
              <a:avLst/>
              <a:gdLst>
                <a:gd name="T0" fmla="*/ 6 w 12"/>
                <a:gd name="T1" fmla="*/ 3 h 55"/>
                <a:gd name="T2" fmla="*/ 5 w 12"/>
                <a:gd name="T3" fmla="*/ 30 h 55"/>
                <a:gd name="T4" fmla="*/ 0 w 12"/>
                <a:gd name="T5" fmla="*/ 55 h 55"/>
                <a:gd name="T6" fmla="*/ 6 w 12"/>
                <a:gd name="T7" fmla="*/ 53 h 55"/>
                <a:gd name="T8" fmla="*/ 11 w 12"/>
                <a:gd name="T9" fmla="*/ 27 h 55"/>
                <a:gd name="T10" fmla="*/ 12 w 12"/>
                <a:gd name="T11" fmla="*/ 0 h 55"/>
                <a:gd name="T12" fmla="*/ 6 w 12"/>
                <a:gd name="T13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55">
                  <a:moveTo>
                    <a:pt x="6" y="3"/>
                  </a:moveTo>
                  <a:cubicBezTo>
                    <a:pt x="2" y="4"/>
                    <a:pt x="5" y="23"/>
                    <a:pt x="5" y="30"/>
                  </a:cubicBezTo>
                  <a:cubicBezTo>
                    <a:pt x="5" y="36"/>
                    <a:pt x="5" y="53"/>
                    <a:pt x="0" y="55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11" y="51"/>
                    <a:pt x="11" y="34"/>
                    <a:pt x="11" y="27"/>
                  </a:cubicBezTo>
                  <a:cubicBezTo>
                    <a:pt x="11" y="21"/>
                    <a:pt x="8" y="2"/>
                    <a:pt x="12" y="0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7" name="Freeform 2095"/>
            <p:cNvSpPr>
              <a:spLocks/>
            </p:cNvSpPr>
            <p:nvPr/>
          </p:nvSpPr>
          <p:spPr bwMode="auto">
            <a:xfrm>
              <a:off x="4044250" y="3667961"/>
              <a:ext cx="42237" cy="171535"/>
            </a:xfrm>
            <a:custGeom>
              <a:avLst/>
              <a:gdLst>
                <a:gd name="T0" fmla="*/ 12 w 18"/>
                <a:gd name="T1" fmla="*/ 2 h 53"/>
                <a:gd name="T2" fmla="*/ 7 w 18"/>
                <a:gd name="T3" fmla="*/ 28 h 53"/>
                <a:gd name="T4" fmla="*/ 0 w 18"/>
                <a:gd name="T5" fmla="*/ 53 h 53"/>
                <a:gd name="T6" fmla="*/ 6 w 18"/>
                <a:gd name="T7" fmla="*/ 51 h 53"/>
                <a:gd name="T8" fmla="*/ 14 w 18"/>
                <a:gd name="T9" fmla="*/ 26 h 53"/>
                <a:gd name="T10" fmla="*/ 18 w 18"/>
                <a:gd name="T11" fmla="*/ 0 h 53"/>
                <a:gd name="T12" fmla="*/ 12 w 18"/>
                <a:gd name="T1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3">
                  <a:moveTo>
                    <a:pt x="12" y="2"/>
                  </a:moveTo>
                  <a:cubicBezTo>
                    <a:pt x="7" y="3"/>
                    <a:pt x="8" y="21"/>
                    <a:pt x="7" y="28"/>
                  </a:cubicBezTo>
                  <a:cubicBezTo>
                    <a:pt x="7" y="34"/>
                    <a:pt x="5" y="51"/>
                    <a:pt x="0" y="53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2" y="49"/>
                    <a:pt x="13" y="33"/>
                    <a:pt x="14" y="26"/>
                  </a:cubicBezTo>
                  <a:cubicBezTo>
                    <a:pt x="14" y="19"/>
                    <a:pt x="14" y="1"/>
                    <a:pt x="18" y="0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8" name="Freeform 2097"/>
            <p:cNvSpPr>
              <a:spLocks/>
            </p:cNvSpPr>
            <p:nvPr/>
          </p:nvSpPr>
          <p:spPr bwMode="auto">
            <a:xfrm>
              <a:off x="4247926" y="3636553"/>
              <a:ext cx="70395" cy="150999"/>
            </a:xfrm>
            <a:custGeom>
              <a:avLst/>
              <a:gdLst>
                <a:gd name="T0" fmla="*/ 23 w 30"/>
                <a:gd name="T1" fmla="*/ 0 h 47"/>
                <a:gd name="T2" fmla="*/ 13 w 30"/>
                <a:gd name="T3" fmla="*/ 24 h 47"/>
                <a:gd name="T4" fmla="*/ 0 w 30"/>
                <a:gd name="T5" fmla="*/ 47 h 47"/>
                <a:gd name="T6" fmla="*/ 6 w 30"/>
                <a:gd name="T7" fmla="*/ 46 h 47"/>
                <a:gd name="T8" fmla="*/ 20 w 30"/>
                <a:gd name="T9" fmla="*/ 24 h 47"/>
                <a:gd name="T10" fmla="*/ 30 w 30"/>
                <a:gd name="T11" fmla="*/ 0 h 47"/>
                <a:gd name="T12" fmla="*/ 23 w 3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7">
                  <a:moveTo>
                    <a:pt x="23" y="0"/>
                  </a:moveTo>
                  <a:cubicBezTo>
                    <a:pt x="19" y="0"/>
                    <a:pt x="15" y="18"/>
                    <a:pt x="13" y="24"/>
                  </a:cubicBezTo>
                  <a:cubicBezTo>
                    <a:pt x="11" y="31"/>
                    <a:pt x="5" y="46"/>
                    <a:pt x="0" y="47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12" y="46"/>
                    <a:pt x="17" y="30"/>
                    <a:pt x="20" y="24"/>
                  </a:cubicBezTo>
                  <a:cubicBezTo>
                    <a:pt x="22" y="18"/>
                    <a:pt x="26" y="0"/>
                    <a:pt x="3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9" name="Freeform 2099"/>
            <p:cNvSpPr>
              <a:spLocks/>
            </p:cNvSpPr>
            <p:nvPr/>
          </p:nvSpPr>
          <p:spPr bwMode="auto">
            <a:xfrm>
              <a:off x="4144680" y="3646217"/>
              <a:ext cx="61009" cy="160663"/>
            </a:xfrm>
            <a:custGeom>
              <a:avLst/>
              <a:gdLst>
                <a:gd name="T0" fmla="*/ 19 w 26"/>
                <a:gd name="T1" fmla="*/ 1 h 50"/>
                <a:gd name="T2" fmla="*/ 11 w 26"/>
                <a:gd name="T3" fmla="*/ 27 h 50"/>
                <a:gd name="T4" fmla="*/ 0 w 26"/>
                <a:gd name="T5" fmla="*/ 50 h 50"/>
                <a:gd name="T6" fmla="*/ 7 w 26"/>
                <a:gd name="T7" fmla="*/ 49 h 50"/>
                <a:gd name="T8" fmla="*/ 18 w 26"/>
                <a:gd name="T9" fmla="*/ 26 h 50"/>
                <a:gd name="T10" fmla="*/ 26 w 26"/>
                <a:gd name="T11" fmla="*/ 0 h 50"/>
                <a:gd name="T12" fmla="*/ 19 w 26"/>
                <a:gd name="T13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50">
                  <a:moveTo>
                    <a:pt x="19" y="1"/>
                  </a:moveTo>
                  <a:cubicBezTo>
                    <a:pt x="15" y="1"/>
                    <a:pt x="13" y="21"/>
                    <a:pt x="11" y="27"/>
                  </a:cubicBezTo>
                  <a:cubicBezTo>
                    <a:pt x="10" y="34"/>
                    <a:pt x="5" y="50"/>
                    <a:pt x="0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2" y="48"/>
                    <a:pt x="16" y="33"/>
                    <a:pt x="18" y="26"/>
                  </a:cubicBezTo>
                  <a:cubicBezTo>
                    <a:pt x="20" y="20"/>
                    <a:pt x="22" y="1"/>
                    <a:pt x="26" y="0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0" name="Freeform 2102"/>
            <p:cNvSpPr>
              <a:spLocks/>
            </p:cNvSpPr>
            <p:nvPr/>
          </p:nvSpPr>
          <p:spPr bwMode="auto">
            <a:xfrm>
              <a:off x="3249255" y="4000158"/>
              <a:ext cx="69456" cy="148583"/>
            </a:xfrm>
            <a:custGeom>
              <a:avLst/>
              <a:gdLst>
                <a:gd name="T0" fmla="*/ 30 w 30"/>
                <a:gd name="T1" fmla="*/ 45 h 46"/>
                <a:gd name="T2" fmla="*/ 16 w 30"/>
                <a:gd name="T3" fmla="*/ 22 h 46"/>
                <a:gd name="T4" fmla="*/ 6 w 30"/>
                <a:gd name="T5" fmla="*/ 0 h 46"/>
                <a:gd name="T6" fmla="*/ 0 w 30"/>
                <a:gd name="T7" fmla="*/ 0 h 46"/>
                <a:gd name="T8" fmla="*/ 10 w 30"/>
                <a:gd name="T9" fmla="*/ 22 h 46"/>
                <a:gd name="T10" fmla="*/ 24 w 30"/>
                <a:gd name="T11" fmla="*/ 46 h 46"/>
                <a:gd name="T12" fmla="*/ 30 w 30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6">
                  <a:moveTo>
                    <a:pt x="30" y="45"/>
                  </a:moveTo>
                  <a:cubicBezTo>
                    <a:pt x="24" y="45"/>
                    <a:pt x="20" y="33"/>
                    <a:pt x="16" y="22"/>
                  </a:cubicBezTo>
                  <a:cubicBezTo>
                    <a:pt x="12" y="10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10"/>
                    <a:pt x="10" y="22"/>
                  </a:cubicBezTo>
                  <a:cubicBezTo>
                    <a:pt x="13" y="33"/>
                    <a:pt x="18" y="46"/>
                    <a:pt x="24" y="46"/>
                  </a:cubicBezTo>
                  <a:lnTo>
                    <a:pt x="30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1" name="Freeform 2104"/>
            <p:cNvSpPr>
              <a:spLocks/>
            </p:cNvSpPr>
            <p:nvPr/>
          </p:nvSpPr>
          <p:spPr bwMode="auto">
            <a:xfrm>
              <a:off x="3136623" y="4000158"/>
              <a:ext cx="70395" cy="148583"/>
            </a:xfrm>
            <a:custGeom>
              <a:avLst/>
              <a:gdLst>
                <a:gd name="T0" fmla="*/ 30 w 30"/>
                <a:gd name="T1" fmla="*/ 46 h 46"/>
                <a:gd name="T2" fmla="*/ 16 w 30"/>
                <a:gd name="T3" fmla="*/ 22 h 46"/>
                <a:gd name="T4" fmla="*/ 6 w 30"/>
                <a:gd name="T5" fmla="*/ 0 h 46"/>
                <a:gd name="T6" fmla="*/ 0 w 30"/>
                <a:gd name="T7" fmla="*/ 0 h 46"/>
                <a:gd name="T8" fmla="*/ 9 w 30"/>
                <a:gd name="T9" fmla="*/ 22 h 46"/>
                <a:gd name="T10" fmla="*/ 24 w 30"/>
                <a:gd name="T11" fmla="*/ 46 h 46"/>
                <a:gd name="T12" fmla="*/ 30 w 30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6">
                  <a:moveTo>
                    <a:pt x="30" y="46"/>
                  </a:moveTo>
                  <a:cubicBezTo>
                    <a:pt x="24" y="46"/>
                    <a:pt x="19" y="33"/>
                    <a:pt x="16" y="22"/>
                  </a:cubicBezTo>
                  <a:cubicBezTo>
                    <a:pt x="12" y="10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5" y="10"/>
                    <a:pt x="9" y="22"/>
                  </a:cubicBezTo>
                  <a:cubicBezTo>
                    <a:pt x="13" y="33"/>
                    <a:pt x="18" y="46"/>
                    <a:pt x="24" y="46"/>
                  </a:cubicBezTo>
                  <a:lnTo>
                    <a:pt x="30" y="4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2" name="Freeform 2106"/>
            <p:cNvSpPr>
              <a:spLocks/>
            </p:cNvSpPr>
            <p:nvPr/>
          </p:nvSpPr>
          <p:spPr bwMode="auto">
            <a:xfrm>
              <a:off x="3255825" y="4006198"/>
              <a:ext cx="44114" cy="138919"/>
            </a:xfrm>
            <a:custGeom>
              <a:avLst/>
              <a:gdLst>
                <a:gd name="T0" fmla="*/ 0 w 19"/>
                <a:gd name="T1" fmla="*/ 0 h 43"/>
                <a:gd name="T2" fmla="*/ 8 w 19"/>
                <a:gd name="T3" fmla="*/ 20 h 43"/>
                <a:gd name="T4" fmla="*/ 19 w 19"/>
                <a:gd name="T5" fmla="*/ 43 h 43"/>
                <a:gd name="T6" fmla="*/ 7 w 19"/>
                <a:gd name="T7" fmla="*/ 20 h 43"/>
                <a:gd name="T8" fmla="*/ 0 w 19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3">
                  <a:moveTo>
                    <a:pt x="0" y="0"/>
                  </a:moveTo>
                  <a:cubicBezTo>
                    <a:pt x="3" y="3"/>
                    <a:pt x="5" y="11"/>
                    <a:pt x="8" y="20"/>
                  </a:cubicBezTo>
                  <a:cubicBezTo>
                    <a:pt x="11" y="28"/>
                    <a:pt x="14" y="39"/>
                    <a:pt x="19" y="43"/>
                  </a:cubicBezTo>
                  <a:cubicBezTo>
                    <a:pt x="14" y="39"/>
                    <a:pt x="11" y="28"/>
                    <a:pt x="7" y="20"/>
                  </a:cubicBezTo>
                  <a:cubicBezTo>
                    <a:pt x="4" y="11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3" name="Freeform 2108"/>
            <p:cNvSpPr>
              <a:spLocks/>
            </p:cNvSpPr>
            <p:nvPr/>
          </p:nvSpPr>
          <p:spPr bwMode="auto">
            <a:xfrm>
              <a:off x="3143193" y="4006198"/>
              <a:ext cx="42237" cy="138919"/>
            </a:xfrm>
            <a:custGeom>
              <a:avLst/>
              <a:gdLst>
                <a:gd name="T0" fmla="*/ 0 w 18"/>
                <a:gd name="T1" fmla="*/ 0 h 43"/>
                <a:gd name="T2" fmla="*/ 8 w 18"/>
                <a:gd name="T3" fmla="*/ 20 h 43"/>
                <a:gd name="T4" fmla="*/ 18 w 18"/>
                <a:gd name="T5" fmla="*/ 43 h 43"/>
                <a:gd name="T6" fmla="*/ 7 w 18"/>
                <a:gd name="T7" fmla="*/ 20 h 43"/>
                <a:gd name="T8" fmla="*/ 0 w 18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3">
                  <a:moveTo>
                    <a:pt x="0" y="0"/>
                  </a:moveTo>
                  <a:cubicBezTo>
                    <a:pt x="3" y="3"/>
                    <a:pt x="5" y="11"/>
                    <a:pt x="8" y="20"/>
                  </a:cubicBezTo>
                  <a:cubicBezTo>
                    <a:pt x="11" y="28"/>
                    <a:pt x="14" y="39"/>
                    <a:pt x="18" y="43"/>
                  </a:cubicBezTo>
                  <a:cubicBezTo>
                    <a:pt x="14" y="39"/>
                    <a:pt x="10" y="28"/>
                    <a:pt x="7" y="20"/>
                  </a:cubicBezTo>
                  <a:cubicBezTo>
                    <a:pt x="4" y="11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4" name="Freeform 2112"/>
            <p:cNvSpPr>
              <a:spLocks/>
            </p:cNvSpPr>
            <p:nvPr/>
          </p:nvSpPr>
          <p:spPr bwMode="auto">
            <a:xfrm>
              <a:off x="3354378" y="3994118"/>
              <a:ext cx="75088" cy="144959"/>
            </a:xfrm>
            <a:custGeom>
              <a:avLst/>
              <a:gdLst>
                <a:gd name="T0" fmla="*/ 32 w 32"/>
                <a:gd name="T1" fmla="*/ 45 h 45"/>
                <a:gd name="T2" fmla="*/ 17 w 32"/>
                <a:gd name="T3" fmla="*/ 21 h 45"/>
                <a:gd name="T4" fmla="*/ 7 w 32"/>
                <a:gd name="T5" fmla="*/ 0 h 45"/>
                <a:gd name="T6" fmla="*/ 0 w 32"/>
                <a:gd name="T7" fmla="*/ 0 h 45"/>
                <a:gd name="T8" fmla="*/ 11 w 32"/>
                <a:gd name="T9" fmla="*/ 21 h 45"/>
                <a:gd name="T10" fmla="*/ 26 w 32"/>
                <a:gd name="T11" fmla="*/ 45 h 45"/>
                <a:gd name="T12" fmla="*/ 32 w 3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45">
                  <a:moveTo>
                    <a:pt x="32" y="45"/>
                  </a:moveTo>
                  <a:cubicBezTo>
                    <a:pt x="27" y="45"/>
                    <a:pt x="21" y="32"/>
                    <a:pt x="17" y="21"/>
                  </a:cubicBezTo>
                  <a:cubicBezTo>
                    <a:pt x="13" y="10"/>
                    <a:pt x="11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10"/>
                    <a:pt x="11" y="21"/>
                  </a:cubicBezTo>
                  <a:cubicBezTo>
                    <a:pt x="15" y="32"/>
                    <a:pt x="20" y="45"/>
                    <a:pt x="26" y="45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5" name="Freeform 2114"/>
            <p:cNvSpPr>
              <a:spLocks/>
            </p:cNvSpPr>
            <p:nvPr/>
          </p:nvSpPr>
          <p:spPr bwMode="auto">
            <a:xfrm>
              <a:off x="3363764" y="4000158"/>
              <a:ext cx="46930" cy="135295"/>
            </a:xfrm>
            <a:custGeom>
              <a:avLst/>
              <a:gdLst>
                <a:gd name="T0" fmla="*/ 0 w 20"/>
                <a:gd name="T1" fmla="*/ 0 h 42"/>
                <a:gd name="T2" fmla="*/ 8 w 20"/>
                <a:gd name="T3" fmla="*/ 19 h 42"/>
                <a:gd name="T4" fmla="*/ 20 w 20"/>
                <a:gd name="T5" fmla="*/ 42 h 42"/>
                <a:gd name="T6" fmla="*/ 8 w 20"/>
                <a:gd name="T7" fmla="*/ 19 h 42"/>
                <a:gd name="T8" fmla="*/ 0 w 20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0"/>
                  </a:moveTo>
                  <a:cubicBezTo>
                    <a:pt x="2" y="3"/>
                    <a:pt x="5" y="10"/>
                    <a:pt x="8" y="19"/>
                  </a:cubicBezTo>
                  <a:cubicBezTo>
                    <a:pt x="12" y="28"/>
                    <a:pt x="15" y="38"/>
                    <a:pt x="20" y="42"/>
                  </a:cubicBezTo>
                  <a:cubicBezTo>
                    <a:pt x="15" y="38"/>
                    <a:pt x="11" y="28"/>
                    <a:pt x="8" y="19"/>
                  </a:cubicBezTo>
                  <a:cubicBezTo>
                    <a:pt x="4" y="10"/>
                    <a:pt x="2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6" name="Freeform 2117"/>
            <p:cNvSpPr>
              <a:spLocks/>
            </p:cNvSpPr>
            <p:nvPr/>
          </p:nvSpPr>
          <p:spPr bwMode="auto">
            <a:xfrm>
              <a:off x="3462317" y="3980830"/>
              <a:ext cx="81658" cy="144959"/>
            </a:xfrm>
            <a:custGeom>
              <a:avLst/>
              <a:gdLst>
                <a:gd name="T0" fmla="*/ 35 w 35"/>
                <a:gd name="T1" fmla="*/ 42 h 45"/>
                <a:gd name="T2" fmla="*/ 19 w 35"/>
                <a:gd name="T3" fmla="*/ 21 h 45"/>
                <a:gd name="T4" fmla="*/ 6 w 35"/>
                <a:gd name="T5" fmla="*/ 1 h 45"/>
                <a:gd name="T6" fmla="*/ 0 w 35"/>
                <a:gd name="T7" fmla="*/ 2 h 45"/>
                <a:gd name="T8" fmla="*/ 12 w 35"/>
                <a:gd name="T9" fmla="*/ 22 h 45"/>
                <a:gd name="T10" fmla="*/ 29 w 35"/>
                <a:gd name="T11" fmla="*/ 44 h 45"/>
                <a:gd name="T12" fmla="*/ 35 w 35"/>
                <a:gd name="T13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5">
                  <a:moveTo>
                    <a:pt x="35" y="42"/>
                  </a:moveTo>
                  <a:cubicBezTo>
                    <a:pt x="30" y="43"/>
                    <a:pt x="24" y="31"/>
                    <a:pt x="19" y="21"/>
                  </a:cubicBezTo>
                  <a:cubicBezTo>
                    <a:pt x="13" y="10"/>
                    <a:pt x="11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7" y="11"/>
                    <a:pt x="12" y="22"/>
                  </a:cubicBezTo>
                  <a:cubicBezTo>
                    <a:pt x="17" y="32"/>
                    <a:pt x="24" y="45"/>
                    <a:pt x="29" y="44"/>
                  </a:cubicBezTo>
                  <a:lnTo>
                    <a:pt x="35" y="4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7" name="Freeform 2119"/>
            <p:cNvSpPr>
              <a:spLocks/>
            </p:cNvSpPr>
            <p:nvPr/>
          </p:nvSpPr>
          <p:spPr bwMode="auto">
            <a:xfrm>
              <a:off x="3471703" y="3990494"/>
              <a:ext cx="53500" cy="129255"/>
            </a:xfrm>
            <a:custGeom>
              <a:avLst/>
              <a:gdLst>
                <a:gd name="T0" fmla="*/ 0 w 23"/>
                <a:gd name="T1" fmla="*/ 0 h 40"/>
                <a:gd name="T2" fmla="*/ 10 w 23"/>
                <a:gd name="T3" fmla="*/ 18 h 40"/>
                <a:gd name="T4" fmla="*/ 23 w 23"/>
                <a:gd name="T5" fmla="*/ 40 h 40"/>
                <a:gd name="T6" fmla="*/ 9 w 23"/>
                <a:gd name="T7" fmla="*/ 18 h 40"/>
                <a:gd name="T8" fmla="*/ 0 w 23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40">
                  <a:moveTo>
                    <a:pt x="0" y="0"/>
                  </a:moveTo>
                  <a:cubicBezTo>
                    <a:pt x="2" y="2"/>
                    <a:pt x="6" y="10"/>
                    <a:pt x="10" y="18"/>
                  </a:cubicBezTo>
                  <a:cubicBezTo>
                    <a:pt x="14" y="27"/>
                    <a:pt x="18" y="37"/>
                    <a:pt x="23" y="40"/>
                  </a:cubicBezTo>
                  <a:cubicBezTo>
                    <a:pt x="18" y="37"/>
                    <a:pt x="13" y="27"/>
                    <a:pt x="9" y="18"/>
                  </a:cubicBezTo>
                  <a:cubicBezTo>
                    <a:pt x="5" y="10"/>
                    <a:pt x="2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8" name="Freeform 2121"/>
            <p:cNvSpPr>
              <a:spLocks/>
            </p:cNvSpPr>
            <p:nvPr/>
          </p:nvSpPr>
          <p:spPr bwMode="auto">
            <a:xfrm>
              <a:off x="3567441" y="3955463"/>
              <a:ext cx="84474" cy="141335"/>
            </a:xfrm>
            <a:custGeom>
              <a:avLst/>
              <a:gdLst>
                <a:gd name="T0" fmla="*/ 36 w 36"/>
                <a:gd name="T1" fmla="*/ 41 h 44"/>
                <a:gd name="T2" fmla="*/ 19 w 36"/>
                <a:gd name="T3" fmla="*/ 21 h 44"/>
                <a:gd name="T4" fmla="*/ 6 w 36"/>
                <a:gd name="T5" fmla="*/ 1 h 44"/>
                <a:gd name="T6" fmla="*/ 0 w 36"/>
                <a:gd name="T7" fmla="*/ 2 h 44"/>
                <a:gd name="T8" fmla="*/ 13 w 36"/>
                <a:gd name="T9" fmla="*/ 22 h 44"/>
                <a:gd name="T10" fmla="*/ 29 w 36"/>
                <a:gd name="T11" fmla="*/ 43 h 44"/>
                <a:gd name="T12" fmla="*/ 36 w 36"/>
                <a:gd name="T13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4">
                  <a:moveTo>
                    <a:pt x="36" y="41"/>
                  </a:moveTo>
                  <a:cubicBezTo>
                    <a:pt x="30" y="42"/>
                    <a:pt x="25" y="31"/>
                    <a:pt x="19" y="21"/>
                  </a:cubicBezTo>
                  <a:cubicBezTo>
                    <a:pt x="13" y="10"/>
                    <a:pt x="10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7" y="11"/>
                    <a:pt x="13" y="22"/>
                  </a:cubicBezTo>
                  <a:cubicBezTo>
                    <a:pt x="18" y="32"/>
                    <a:pt x="24" y="44"/>
                    <a:pt x="29" y="43"/>
                  </a:cubicBezTo>
                  <a:lnTo>
                    <a:pt x="36" y="4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9" name="Freeform 2123"/>
            <p:cNvSpPr>
              <a:spLocks/>
            </p:cNvSpPr>
            <p:nvPr/>
          </p:nvSpPr>
          <p:spPr bwMode="auto">
            <a:xfrm>
              <a:off x="3574949" y="3965126"/>
              <a:ext cx="56316" cy="118383"/>
            </a:xfrm>
            <a:custGeom>
              <a:avLst/>
              <a:gdLst>
                <a:gd name="T0" fmla="*/ 0 w 24"/>
                <a:gd name="T1" fmla="*/ 0 h 37"/>
                <a:gd name="T2" fmla="*/ 11 w 24"/>
                <a:gd name="T3" fmla="*/ 18 h 37"/>
                <a:gd name="T4" fmla="*/ 24 w 24"/>
                <a:gd name="T5" fmla="*/ 37 h 37"/>
                <a:gd name="T6" fmla="*/ 11 w 24"/>
                <a:gd name="T7" fmla="*/ 18 h 37"/>
                <a:gd name="T8" fmla="*/ 0 w 24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7">
                  <a:moveTo>
                    <a:pt x="0" y="0"/>
                  </a:moveTo>
                  <a:cubicBezTo>
                    <a:pt x="3" y="3"/>
                    <a:pt x="7" y="10"/>
                    <a:pt x="11" y="18"/>
                  </a:cubicBezTo>
                  <a:cubicBezTo>
                    <a:pt x="16" y="27"/>
                    <a:pt x="19" y="34"/>
                    <a:pt x="24" y="37"/>
                  </a:cubicBezTo>
                  <a:cubicBezTo>
                    <a:pt x="19" y="34"/>
                    <a:pt x="15" y="27"/>
                    <a:pt x="11" y="18"/>
                  </a:cubicBezTo>
                  <a:cubicBezTo>
                    <a:pt x="6" y="10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0" name="Freeform 2127"/>
            <p:cNvSpPr>
              <a:spLocks/>
            </p:cNvSpPr>
            <p:nvPr/>
          </p:nvSpPr>
          <p:spPr bwMode="auto">
            <a:xfrm>
              <a:off x="3661301" y="3916807"/>
              <a:ext cx="101369" cy="131671"/>
            </a:xfrm>
            <a:custGeom>
              <a:avLst/>
              <a:gdLst>
                <a:gd name="T0" fmla="*/ 43 w 43"/>
                <a:gd name="T1" fmla="*/ 36 h 41"/>
                <a:gd name="T2" fmla="*/ 22 w 43"/>
                <a:gd name="T3" fmla="*/ 19 h 41"/>
                <a:gd name="T4" fmla="*/ 6 w 43"/>
                <a:gd name="T5" fmla="*/ 2 h 41"/>
                <a:gd name="T6" fmla="*/ 0 w 43"/>
                <a:gd name="T7" fmla="*/ 4 h 41"/>
                <a:gd name="T8" fmla="*/ 16 w 43"/>
                <a:gd name="T9" fmla="*/ 21 h 41"/>
                <a:gd name="T10" fmla="*/ 37 w 43"/>
                <a:gd name="T11" fmla="*/ 39 h 41"/>
                <a:gd name="T12" fmla="*/ 43 w 43"/>
                <a:gd name="T1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1">
                  <a:moveTo>
                    <a:pt x="43" y="36"/>
                  </a:moveTo>
                  <a:cubicBezTo>
                    <a:pt x="37" y="38"/>
                    <a:pt x="29" y="28"/>
                    <a:pt x="22" y="19"/>
                  </a:cubicBezTo>
                  <a:cubicBezTo>
                    <a:pt x="15" y="9"/>
                    <a:pt x="10" y="0"/>
                    <a:pt x="6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6" y="21"/>
                  </a:cubicBezTo>
                  <a:cubicBezTo>
                    <a:pt x="23" y="30"/>
                    <a:pt x="32" y="41"/>
                    <a:pt x="37" y="39"/>
                  </a:cubicBezTo>
                  <a:lnTo>
                    <a:pt x="43" y="3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1" name="Freeform 2129"/>
            <p:cNvSpPr>
              <a:spLocks/>
            </p:cNvSpPr>
            <p:nvPr/>
          </p:nvSpPr>
          <p:spPr bwMode="auto">
            <a:xfrm>
              <a:off x="3670687" y="3928887"/>
              <a:ext cx="73211" cy="113551"/>
            </a:xfrm>
            <a:custGeom>
              <a:avLst/>
              <a:gdLst>
                <a:gd name="T0" fmla="*/ 0 w 31"/>
                <a:gd name="T1" fmla="*/ 0 h 35"/>
                <a:gd name="T2" fmla="*/ 14 w 31"/>
                <a:gd name="T3" fmla="*/ 16 h 35"/>
                <a:gd name="T4" fmla="*/ 31 w 31"/>
                <a:gd name="T5" fmla="*/ 35 h 35"/>
                <a:gd name="T6" fmla="*/ 13 w 31"/>
                <a:gd name="T7" fmla="*/ 16 h 35"/>
                <a:gd name="T8" fmla="*/ 0 w 31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5">
                  <a:moveTo>
                    <a:pt x="0" y="0"/>
                  </a:moveTo>
                  <a:cubicBezTo>
                    <a:pt x="3" y="2"/>
                    <a:pt x="8" y="9"/>
                    <a:pt x="14" y="16"/>
                  </a:cubicBezTo>
                  <a:cubicBezTo>
                    <a:pt x="19" y="23"/>
                    <a:pt x="26" y="32"/>
                    <a:pt x="31" y="35"/>
                  </a:cubicBezTo>
                  <a:cubicBezTo>
                    <a:pt x="26" y="32"/>
                    <a:pt x="19" y="24"/>
                    <a:pt x="13" y="16"/>
                  </a:cubicBezTo>
                  <a:cubicBezTo>
                    <a:pt x="7" y="9"/>
                    <a:pt x="3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2" name="Freeform 2131"/>
            <p:cNvSpPr>
              <a:spLocks/>
            </p:cNvSpPr>
            <p:nvPr/>
          </p:nvSpPr>
          <p:spPr bwMode="auto">
            <a:xfrm>
              <a:off x="3759854" y="3861239"/>
              <a:ext cx="103246" cy="129255"/>
            </a:xfrm>
            <a:custGeom>
              <a:avLst/>
              <a:gdLst>
                <a:gd name="T0" fmla="*/ 44 w 44"/>
                <a:gd name="T1" fmla="*/ 36 h 40"/>
                <a:gd name="T2" fmla="*/ 23 w 44"/>
                <a:gd name="T3" fmla="*/ 18 h 40"/>
                <a:gd name="T4" fmla="*/ 6 w 44"/>
                <a:gd name="T5" fmla="*/ 2 h 40"/>
                <a:gd name="T6" fmla="*/ 0 w 44"/>
                <a:gd name="T7" fmla="*/ 4 h 40"/>
                <a:gd name="T8" fmla="*/ 17 w 44"/>
                <a:gd name="T9" fmla="*/ 20 h 40"/>
                <a:gd name="T10" fmla="*/ 39 w 44"/>
                <a:gd name="T11" fmla="*/ 38 h 40"/>
                <a:gd name="T12" fmla="*/ 44 w 44"/>
                <a:gd name="T13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0">
                  <a:moveTo>
                    <a:pt x="44" y="36"/>
                  </a:moveTo>
                  <a:cubicBezTo>
                    <a:pt x="39" y="38"/>
                    <a:pt x="30" y="27"/>
                    <a:pt x="23" y="18"/>
                  </a:cubicBezTo>
                  <a:cubicBezTo>
                    <a:pt x="15" y="9"/>
                    <a:pt x="10" y="0"/>
                    <a:pt x="6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7" y="20"/>
                  </a:cubicBezTo>
                  <a:cubicBezTo>
                    <a:pt x="25" y="29"/>
                    <a:pt x="34" y="40"/>
                    <a:pt x="39" y="38"/>
                  </a:cubicBezTo>
                  <a:lnTo>
                    <a:pt x="44" y="3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3" name="Freeform 2133"/>
            <p:cNvSpPr>
              <a:spLocks/>
            </p:cNvSpPr>
            <p:nvPr/>
          </p:nvSpPr>
          <p:spPr bwMode="auto">
            <a:xfrm>
              <a:off x="3769240" y="3874527"/>
              <a:ext cx="77904" cy="109927"/>
            </a:xfrm>
            <a:custGeom>
              <a:avLst/>
              <a:gdLst>
                <a:gd name="T0" fmla="*/ 0 w 33"/>
                <a:gd name="T1" fmla="*/ 0 h 34"/>
                <a:gd name="T2" fmla="*/ 15 w 33"/>
                <a:gd name="T3" fmla="*/ 16 h 34"/>
                <a:gd name="T4" fmla="*/ 33 w 33"/>
                <a:gd name="T5" fmla="*/ 34 h 34"/>
                <a:gd name="T6" fmla="*/ 14 w 33"/>
                <a:gd name="T7" fmla="*/ 16 h 34"/>
                <a:gd name="T8" fmla="*/ 0 w 3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0" y="0"/>
                  </a:moveTo>
                  <a:cubicBezTo>
                    <a:pt x="4" y="2"/>
                    <a:pt x="9" y="9"/>
                    <a:pt x="15" y="16"/>
                  </a:cubicBezTo>
                  <a:cubicBezTo>
                    <a:pt x="21" y="23"/>
                    <a:pt x="27" y="32"/>
                    <a:pt x="33" y="34"/>
                  </a:cubicBezTo>
                  <a:cubicBezTo>
                    <a:pt x="27" y="32"/>
                    <a:pt x="20" y="23"/>
                    <a:pt x="14" y="16"/>
                  </a:cubicBezTo>
                  <a:cubicBezTo>
                    <a:pt x="8" y="9"/>
                    <a:pt x="4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4" name="Freeform 2134"/>
            <p:cNvSpPr>
              <a:spLocks/>
            </p:cNvSpPr>
            <p:nvPr/>
          </p:nvSpPr>
          <p:spPr bwMode="auto">
            <a:xfrm>
              <a:off x="3729819" y="3897479"/>
              <a:ext cx="1877" cy="54360"/>
            </a:xfrm>
            <a:custGeom>
              <a:avLst/>
              <a:gdLst>
                <a:gd name="T0" fmla="*/ 0 w 1"/>
                <a:gd name="T1" fmla="*/ 17 h 17"/>
                <a:gd name="T2" fmla="*/ 1 w 1"/>
                <a:gd name="T3" fmla="*/ 0 h 17"/>
                <a:gd name="T4" fmla="*/ 0 w 1"/>
                <a:gd name="T5" fmla="*/ 7 h 17"/>
                <a:gd name="T6" fmla="*/ 0 w 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7">
                  <a:moveTo>
                    <a:pt x="0" y="17"/>
                  </a:moveTo>
                  <a:cubicBezTo>
                    <a:pt x="0" y="15"/>
                    <a:pt x="0" y="3"/>
                    <a:pt x="1" y="0"/>
                  </a:cubicBezTo>
                  <a:cubicBezTo>
                    <a:pt x="1" y="1"/>
                    <a:pt x="0" y="6"/>
                    <a:pt x="0" y="7"/>
                  </a:cubicBezTo>
                  <a:cubicBezTo>
                    <a:pt x="0" y="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5" name="Freeform 2137"/>
            <p:cNvSpPr>
              <a:spLocks/>
            </p:cNvSpPr>
            <p:nvPr/>
          </p:nvSpPr>
          <p:spPr bwMode="auto">
            <a:xfrm>
              <a:off x="3858407" y="3803256"/>
              <a:ext cx="107939" cy="119591"/>
            </a:xfrm>
            <a:custGeom>
              <a:avLst/>
              <a:gdLst>
                <a:gd name="T0" fmla="*/ 46 w 46"/>
                <a:gd name="T1" fmla="*/ 31 h 37"/>
                <a:gd name="T2" fmla="*/ 23 w 46"/>
                <a:gd name="T3" fmla="*/ 16 h 37"/>
                <a:gd name="T4" fmla="*/ 5 w 46"/>
                <a:gd name="T5" fmla="*/ 2 h 37"/>
                <a:gd name="T6" fmla="*/ 0 w 46"/>
                <a:gd name="T7" fmla="*/ 4 h 37"/>
                <a:gd name="T8" fmla="*/ 18 w 46"/>
                <a:gd name="T9" fmla="*/ 19 h 37"/>
                <a:gd name="T10" fmla="*/ 41 w 46"/>
                <a:gd name="T11" fmla="*/ 35 h 37"/>
                <a:gd name="T12" fmla="*/ 46 w 46"/>
                <a:gd name="T13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7">
                  <a:moveTo>
                    <a:pt x="46" y="31"/>
                  </a:moveTo>
                  <a:cubicBezTo>
                    <a:pt x="41" y="33"/>
                    <a:pt x="32" y="24"/>
                    <a:pt x="23" y="16"/>
                  </a:cubicBezTo>
                  <a:cubicBezTo>
                    <a:pt x="15" y="8"/>
                    <a:pt x="9" y="0"/>
                    <a:pt x="5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8" y="19"/>
                  </a:cubicBezTo>
                  <a:cubicBezTo>
                    <a:pt x="26" y="27"/>
                    <a:pt x="36" y="37"/>
                    <a:pt x="41" y="35"/>
                  </a:cubicBezTo>
                  <a:lnTo>
                    <a:pt x="46" y="3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6" name="Freeform 2139"/>
            <p:cNvSpPr>
              <a:spLocks/>
            </p:cNvSpPr>
            <p:nvPr/>
          </p:nvSpPr>
          <p:spPr bwMode="auto">
            <a:xfrm>
              <a:off x="3865916" y="3816544"/>
              <a:ext cx="84474" cy="96639"/>
            </a:xfrm>
            <a:custGeom>
              <a:avLst/>
              <a:gdLst>
                <a:gd name="T0" fmla="*/ 0 w 36"/>
                <a:gd name="T1" fmla="*/ 0 h 30"/>
                <a:gd name="T2" fmla="*/ 16 w 36"/>
                <a:gd name="T3" fmla="*/ 14 h 30"/>
                <a:gd name="T4" fmla="*/ 36 w 36"/>
                <a:gd name="T5" fmla="*/ 30 h 30"/>
                <a:gd name="T6" fmla="*/ 16 w 36"/>
                <a:gd name="T7" fmla="*/ 15 h 30"/>
                <a:gd name="T8" fmla="*/ 0 w 3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0" y="0"/>
                  </a:moveTo>
                  <a:cubicBezTo>
                    <a:pt x="4" y="2"/>
                    <a:pt x="10" y="8"/>
                    <a:pt x="16" y="14"/>
                  </a:cubicBezTo>
                  <a:cubicBezTo>
                    <a:pt x="23" y="21"/>
                    <a:pt x="30" y="29"/>
                    <a:pt x="36" y="30"/>
                  </a:cubicBezTo>
                  <a:cubicBezTo>
                    <a:pt x="30" y="29"/>
                    <a:pt x="22" y="21"/>
                    <a:pt x="16" y="15"/>
                  </a:cubicBezTo>
                  <a:cubicBezTo>
                    <a:pt x="9" y="8"/>
                    <a:pt x="4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7" name="Freeform 2141"/>
            <p:cNvSpPr>
              <a:spLocks/>
            </p:cNvSpPr>
            <p:nvPr/>
          </p:nvSpPr>
          <p:spPr bwMode="auto">
            <a:xfrm>
              <a:off x="3950390" y="3729568"/>
              <a:ext cx="114509" cy="119591"/>
            </a:xfrm>
            <a:custGeom>
              <a:avLst/>
              <a:gdLst>
                <a:gd name="T0" fmla="*/ 49 w 49"/>
                <a:gd name="T1" fmla="*/ 31 h 37"/>
                <a:gd name="T2" fmla="*/ 25 w 49"/>
                <a:gd name="T3" fmla="*/ 16 h 37"/>
                <a:gd name="T4" fmla="*/ 6 w 49"/>
                <a:gd name="T5" fmla="*/ 2 h 37"/>
                <a:gd name="T6" fmla="*/ 0 w 49"/>
                <a:gd name="T7" fmla="*/ 5 h 37"/>
                <a:gd name="T8" fmla="*/ 19 w 49"/>
                <a:gd name="T9" fmla="*/ 19 h 37"/>
                <a:gd name="T10" fmla="*/ 43 w 49"/>
                <a:gd name="T11" fmla="*/ 34 h 37"/>
                <a:gd name="T12" fmla="*/ 49 w 49"/>
                <a:gd name="T13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7">
                  <a:moveTo>
                    <a:pt x="49" y="31"/>
                  </a:moveTo>
                  <a:cubicBezTo>
                    <a:pt x="44" y="34"/>
                    <a:pt x="33" y="24"/>
                    <a:pt x="25" y="16"/>
                  </a:cubicBezTo>
                  <a:cubicBezTo>
                    <a:pt x="16" y="8"/>
                    <a:pt x="10" y="0"/>
                    <a:pt x="6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3"/>
                    <a:pt x="10" y="11"/>
                    <a:pt x="19" y="19"/>
                  </a:cubicBezTo>
                  <a:cubicBezTo>
                    <a:pt x="28" y="27"/>
                    <a:pt x="38" y="37"/>
                    <a:pt x="43" y="34"/>
                  </a:cubicBezTo>
                  <a:lnTo>
                    <a:pt x="49" y="3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8" name="Freeform 2143"/>
            <p:cNvSpPr>
              <a:spLocks/>
            </p:cNvSpPr>
            <p:nvPr/>
          </p:nvSpPr>
          <p:spPr bwMode="auto">
            <a:xfrm>
              <a:off x="3959776" y="3745272"/>
              <a:ext cx="86351" cy="94223"/>
            </a:xfrm>
            <a:custGeom>
              <a:avLst/>
              <a:gdLst>
                <a:gd name="T0" fmla="*/ 0 w 37"/>
                <a:gd name="T1" fmla="*/ 0 h 29"/>
                <a:gd name="T2" fmla="*/ 17 w 37"/>
                <a:gd name="T3" fmla="*/ 14 h 29"/>
                <a:gd name="T4" fmla="*/ 37 w 37"/>
                <a:gd name="T5" fmla="*/ 29 h 29"/>
                <a:gd name="T6" fmla="*/ 16 w 37"/>
                <a:gd name="T7" fmla="*/ 14 h 29"/>
                <a:gd name="T8" fmla="*/ 0 w 37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9">
                  <a:moveTo>
                    <a:pt x="0" y="0"/>
                  </a:moveTo>
                  <a:cubicBezTo>
                    <a:pt x="4" y="1"/>
                    <a:pt x="10" y="7"/>
                    <a:pt x="17" y="14"/>
                  </a:cubicBezTo>
                  <a:cubicBezTo>
                    <a:pt x="24" y="20"/>
                    <a:pt x="31" y="28"/>
                    <a:pt x="37" y="29"/>
                  </a:cubicBezTo>
                  <a:cubicBezTo>
                    <a:pt x="31" y="28"/>
                    <a:pt x="23" y="20"/>
                    <a:pt x="16" y="14"/>
                  </a:cubicBezTo>
                  <a:cubicBezTo>
                    <a:pt x="9" y="8"/>
                    <a:pt x="4" y="1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9" name="Freeform 2147"/>
            <p:cNvSpPr>
              <a:spLocks/>
            </p:cNvSpPr>
            <p:nvPr/>
          </p:nvSpPr>
          <p:spPr bwMode="auto">
            <a:xfrm>
              <a:off x="4069592" y="3665545"/>
              <a:ext cx="93860" cy="147375"/>
            </a:xfrm>
            <a:custGeom>
              <a:avLst/>
              <a:gdLst>
                <a:gd name="T0" fmla="*/ 40 w 40"/>
                <a:gd name="T1" fmla="*/ 42 h 46"/>
                <a:gd name="T2" fmla="*/ 21 w 40"/>
                <a:gd name="T3" fmla="*/ 21 h 46"/>
                <a:gd name="T4" fmla="*/ 6 w 40"/>
                <a:gd name="T5" fmla="*/ 1 h 46"/>
                <a:gd name="T6" fmla="*/ 0 w 40"/>
                <a:gd name="T7" fmla="*/ 2 h 46"/>
                <a:gd name="T8" fmla="*/ 15 w 40"/>
                <a:gd name="T9" fmla="*/ 22 h 46"/>
                <a:gd name="T10" fmla="*/ 33 w 40"/>
                <a:gd name="T11" fmla="*/ 44 h 46"/>
                <a:gd name="T12" fmla="*/ 40 w 40"/>
                <a:gd name="T1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6">
                  <a:moveTo>
                    <a:pt x="40" y="42"/>
                  </a:moveTo>
                  <a:cubicBezTo>
                    <a:pt x="34" y="44"/>
                    <a:pt x="27" y="31"/>
                    <a:pt x="21" y="21"/>
                  </a:cubicBezTo>
                  <a:cubicBezTo>
                    <a:pt x="15" y="11"/>
                    <a:pt x="10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8" y="12"/>
                    <a:pt x="15" y="22"/>
                  </a:cubicBezTo>
                  <a:cubicBezTo>
                    <a:pt x="21" y="32"/>
                    <a:pt x="27" y="46"/>
                    <a:pt x="33" y="44"/>
                  </a:cubicBezTo>
                  <a:lnTo>
                    <a:pt x="40" y="4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40" name="Freeform 2149"/>
            <p:cNvSpPr>
              <a:spLocks/>
            </p:cNvSpPr>
            <p:nvPr/>
          </p:nvSpPr>
          <p:spPr bwMode="auto">
            <a:xfrm>
              <a:off x="4078978" y="3677625"/>
              <a:ext cx="63825" cy="123215"/>
            </a:xfrm>
            <a:custGeom>
              <a:avLst/>
              <a:gdLst>
                <a:gd name="T0" fmla="*/ 0 w 27"/>
                <a:gd name="T1" fmla="*/ 0 h 38"/>
                <a:gd name="T2" fmla="*/ 12 w 27"/>
                <a:gd name="T3" fmla="*/ 18 h 38"/>
                <a:gd name="T4" fmla="*/ 27 w 27"/>
                <a:gd name="T5" fmla="*/ 38 h 38"/>
                <a:gd name="T6" fmla="*/ 12 w 27"/>
                <a:gd name="T7" fmla="*/ 18 h 38"/>
                <a:gd name="T8" fmla="*/ 0 w 27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8">
                  <a:moveTo>
                    <a:pt x="0" y="0"/>
                  </a:moveTo>
                  <a:cubicBezTo>
                    <a:pt x="4" y="3"/>
                    <a:pt x="7" y="10"/>
                    <a:pt x="12" y="18"/>
                  </a:cubicBezTo>
                  <a:cubicBezTo>
                    <a:pt x="17" y="26"/>
                    <a:pt x="22" y="36"/>
                    <a:pt x="27" y="38"/>
                  </a:cubicBezTo>
                  <a:cubicBezTo>
                    <a:pt x="22" y="36"/>
                    <a:pt x="16" y="26"/>
                    <a:pt x="12" y="18"/>
                  </a:cubicBezTo>
                  <a:cubicBezTo>
                    <a:pt x="7" y="10"/>
                    <a:pt x="4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41" name="Freeform 2152"/>
            <p:cNvSpPr>
              <a:spLocks/>
            </p:cNvSpPr>
            <p:nvPr/>
          </p:nvSpPr>
          <p:spPr bwMode="auto">
            <a:xfrm>
              <a:off x="4186917" y="3646217"/>
              <a:ext cx="79781" cy="141335"/>
            </a:xfrm>
            <a:custGeom>
              <a:avLst/>
              <a:gdLst>
                <a:gd name="T0" fmla="*/ 34 w 34"/>
                <a:gd name="T1" fmla="*/ 43 h 44"/>
                <a:gd name="T2" fmla="*/ 18 w 34"/>
                <a:gd name="T3" fmla="*/ 20 h 44"/>
                <a:gd name="T4" fmla="*/ 7 w 34"/>
                <a:gd name="T5" fmla="*/ 0 h 44"/>
                <a:gd name="T6" fmla="*/ 0 w 34"/>
                <a:gd name="T7" fmla="*/ 1 h 44"/>
                <a:gd name="T8" fmla="*/ 12 w 34"/>
                <a:gd name="T9" fmla="*/ 21 h 44"/>
                <a:gd name="T10" fmla="*/ 27 w 34"/>
                <a:gd name="T11" fmla="*/ 44 h 44"/>
                <a:gd name="T12" fmla="*/ 34 w 34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4">
                  <a:moveTo>
                    <a:pt x="34" y="43"/>
                  </a:moveTo>
                  <a:cubicBezTo>
                    <a:pt x="28" y="44"/>
                    <a:pt x="23" y="31"/>
                    <a:pt x="18" y="20"/>
                  </a:cubicBezTo>
                  <a:cubicBezTo>
                    <a:pt x="13" y="9"/>
                    <a:pt x="11" y="0"/>
                    <a:pt x="7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0"/>
                    <a:pt x="7" y="10"/>
                    <a:pt x="12" y="21"/>
                  </a:cubicBezTo>
                  <a:cubicBezTo>
                    <a:pt x="17" y="32"/>
                    <a:pt x="22" y="44"/>
                    <a:pt x="27" y="44"/>
                  </a:cubicBezTo>
                  <a:lnTo>
                    <a:pt x="34" y="4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42" name="Freeform 2154"/>
            <p:cNvSpPr>
              <a:spLocks/>
            </p:cNvSpPr>
            <p:nvPr/>
          </p:nvSpPr>
          <p:spPr bwMode="auto">
            <a:xfrm>
              <a:off x="4196303" y="3652257"/>
              <a:ext cx="51623" cy="131671"/>
            </a:xfrm>
            <a:custGeom>
              <a:avLst/>
              <a:gdLst>
                <a:gd name="T0" fmla="*/ 0 w 22"/>
                <a:gd name="T1" fmla="*/ 0 h 41"/>
                <a:gd name="T2" fmla="*/ 10 w 22"/>
                <a:gd name="T3" fmla="*/ 19 h 41"/>
                <a:gd name="T4" fmla="*/ 22 w 22"/>
                <a:gd name="T5" fmla="*/ 41 h 41"/>
                <a:gd name="T6" fmla="*/ 9 w 22"/>
                <a:gd name="T7" fmla="*/ 19 h 41"/>
                <a:gd name="T8" fmla="*/ 0 w 22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1">
                  <a:moveTo>
                    <a:pt x="0" y="0"/>
                  </a:moveTo>
                  <a:cubicBezTo>
                    <a:pt x="3" y="3"/>
                    <a:pt x="6" y="10"/>
                    <a:pt x="10" y="19"/>
                  </a:cubicBezTo>
                  <a:cubicBezTo>
                    <a:pt x="14" y="27"/>
                    <a:pt x="18" y="38"/>
                    <a:pt x="22" y="41"/>
                  </a:cubicBezTo>
                  <a:cubicBezTo>
                    <a:pt x="18" y="38"/>
                    <a:pt x="13" y="27"/>
                    <a:pt x="9" y="19"/>
                  </a:cubicBezTo>
                  <a:cubicBezTo>
                    <a:pt x="5" y="10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43" name="Freeform 2156"/>
            <p:cNvSpPr>
              <a:spLocks/>
            </p:cNvSpPr>
            <p:nvPr/>
          </p:nvSpPr>
          <p:spPr bwMode="auto">
            <a:xfrm>
              <a:off x="4302365" y="3636553"/>
              <a:ext cx="75088" cy="144959"/>
            </a:xfrm>
            <a:custGeom>
              <a:avLst/>
              <a:gdLst>
                <a:gd name="T0" fmla="*/ 32 w 32"/>
                <a:gd name="T1" fmla="*/ 45 h 45"/>
                <a:gd name="T2" fmla="*/ 17 w 32"/>
                <a:gd name="T3" fmla="*/ 21 h 45"/>
                <a:gd name="T4" fmla="*/ 7 w 32"/>
                <a:gd name="T5" fmla="*/ 0 h 45"/>
                <a:gd name="T6" fmla="*/ 0 w 32"/>
                <a:gd name="T7" fmla="*/ 0 h 45"/>
                <a:gd name="T8" fmla="*/ 11 w 32"/>
                <a:gd name="T9" fmla="*/ 21 h 45"/>
                <a:gd name="T10" fmla="*/ 26 w 32"/>
                <a:gd name="T11" fmla="*/ 45 h 45"/>
                <a:gd name="T12" fmla="*/ 32 w 3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45">
                  <a:moveTo>
                    <a:pt x="32" y="45"/>
                  </a:moveTo>
                  <a:cubicBezTo>
                    <a:pt x="26" y="45"/>
                    <a:pt x="21" y="32"/>
                    <a:pt x="17" y="21"/>
                  </a:cubicBezTo>
                  <a:cubicBezTo>
                    <a:pt x="13" y="10"/>
                    <a:pt x="11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6" y="10"/>
                    <a:pt x="11" y="21"/>
                  </a:cubicBezTo>
                  <a:cubicBezTo>
                    <a:pt x="15" y="32"/>
                    <a:pt x="20" y="45"/>
                    <a:pt x="26" y="45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44" name="Freeform 2158"/>
            <p:cNvSpPr>
              <a:spLocks/>
            </p:cNvSpPr>
            <p:nvPr/>
          </p:nvSpPr>
          <p:spPr bwMode="auto">
            <a:xfrm>
              <a:off x="4311751" y="3638969"/>
              <a:ext cx="46930" cy="138919"/>
            </a:xfrm>
            <a:custGeom>
              <a:avLst/>
              <a:gdLst>
                <a:gd name="T0" fmla="*/ 0 w 20"/>
                <a:gd name="T1" fmla="*/ 0 h 43"/>
                <a:gd name="T2" fmla="*/ 8 w 20"/>
                <a:gd name="T3" fmla="*/ 20 h 43"/>
                <a:gd name="T4" fmla="*/ 20 w 20"/>
                <a:gd name="T5" fmla="*/ 43 h 43"/>
                <a:gd name="T6" fmla="*/ 8 w 20"/>
                <a:gd name="T7" fmla="*/ 20 h 43"/>
                <a:gd name="T8" fmla="*/ 0 w 20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3">
                  <a:moveTo>
                    <a:pt x="0" y="0"/>
                  </a:moveTo>
                  <a:cubicBezTo>
                    <a:pt x="2" y="3"/>
                    <a:pt x="5" y="11"/>
                    <a:pt x="8" y="20"/>
                  </a:cubicBezTo>
                  <a:cubicBezTo>
                    <a:pt x="12" y="29"/>
                    <a:pt x="15" y="39"/>
                    <a:pt x="20" y="43"/>
                  </a:cubicBezTo>
                  <a:cubicBezTo>
                    <a:pt x="15" y="39"/>
                    <a:pt x="11" y="29"/>
                    <a:pt x="8" y="20"/>
                  </a:cubicBezTo>
                  <a:cubicBezTo>
                    <a:pt x="4" y="11"/>
                    <a:pt x="2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grpSp>
        <p:nvGrpSpPr>
          <p:cNvPr id="1916" name="Group 744"/>
          <p:cNvGrpSpPr>
            <a:grpSpLocks noChangeAspect="1"/>
          </p:cNvGrpSpPr>
          <p:nvPr/>
        </p:nvGrpSpPr>
        <p:grpSpPr>
          <a:xfrm>
            <a:off x="2887491" y="4077843"/>
            <a:ext cx="629553" cy="241325"/>
            <a:chOff x="3369870" y="4848628"/>
            <a:chExt cx="1464207" cy="561271"/>
          </a:xfrm>
        </p:grpSpPr>
        <p:sp>
          <p:nvSpPr>
            <p:cNvPr id="746" name="Round Same Side Corner Rectangle 745"/>
            <p:cNvSpPr>
              <a:spLocks noChangeAspect="1"/>
            </p:cNvSpPr>
            <p:nvPr/>
          </p:nvSpPr>
          <p:spPr>
            <a:xfrm>
              <a:off x="3720683" y="5083702"/>
              <a:ext cx="412434" cy="326197"/>
            </a:xfrm>
            <a:prstGeom prst="round2SameRect">
              <a:avLst>
                <a:gd name="adj1" fmla="val 10813"/>
                <a:gd name="adj2" fmla="val 5000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47" name="Rounded Rectangle 746"/>
            <p:cNvSpPr>
              <a:spLocks noChangeAspect="1"/>
            </p:cNvSpPr>
            <p:nvPr/>
          </p:nvSpPr>
          <p:spPr>
            <a:xfrm>
              <a:off x="3727061" y="4848628"/>
              <a:ext cx="404348" cy="224102"/>
            </a:xfrm>
            <a:prstGeom prst="roundRect">
              <a:avLst>
                <a:gd name="adj" fmla="val 2657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1917" name="Group 747"/>
            <p:cNvGrpSpPr/>
            <p:nvPr/>
          </p:nvGrpSpPr>
          <p:grpSpPr>
            <a:xfrm>
              <a:off x="4117925" y="4929776"/>
              <a:ext cx="716152" cy="411925"/>
              <a:chOff x="4133118" y="4949301"/>
              <a:chExt cx="716152" cy="411925"/>
            </a:xfrm>
          </p:grpSpPr>
          <p:sp>
            <p:nvSpPr>
              <p:cNvPr id="761" name="Freeform 2087"/>
              <p:cNvSpPr>
                <a:spLocks/>
              </p:cNvSpPr>
              <p:nvPr/>
            </p:nvSpPr>
            <p:spPr bwMode="auto">
              <a:xfrm flipH="1">
                <a:off x="4733822" y="5181235"/>
                <a:ext cx="32851" cy="173951"/>
              </a:xfrm>
              <a:custGeom>
                <a:avLst/>
                <a:gdLst>
                  <a:gd name="T0" fmla="*/ 7 w 14"/>
                  <a:gd name="T1" fmla="*/ 2 h 54"/>
                  <a:gd name="T2" fmla="*/ 5 w 14"/>
                  <a:gd name="T3" fmla="*/ 28 h 54"/>
                  <a:gd name="T4" fmla="*/ 0 w 14"/>
                  <a:gd name="T5" fmla="*/ 54 h 54"/>
                  <a:gd name="T6" fmla="*/ 6 w 14"/>
                  <a:gd name="T7" fmla="*/ 51 h 54"/>
                  <a:gd name="T8" fmla="*/ 12 w 14"/>
                  <a:gd name="T9" fmla="*/ 26 h 54"/>
                  <a:gd name="T10" fmla="*/ 14 w 14"/>
                  <a:gd name="T11" fmla="*/ 0 h 54"/>
                  <a:gd name="T12" fmla="*/ 7 w 14"/>
                  <a:gd name="T13" fmla="*/ 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4">
                    <a:moveTo>
                      <a:pt x="7" y="2"/>
                    </a:moveTo>
                    <a:cubicBezTo>
                      <a:pt x="3" y="4"/>
                      <a:pt x="5" y="21"/>
                      <a:pt x="5" y="28"/>
                    </a:cubicBezTo>
                    <a:cubicBezTo>
                      <a:pt x="5" y="35"/>
                      <a:pt x="6" y="52"/>
                      <a:pt x="0" y="54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2" y="33"/>
                      <a:pt x="12" y="26"/>
                    </a:cubicBezTo>
                    <a:cubicBezTo>
                      <a:pt x="12" y="19"/>
                      <a:pt x="9" y="1"/>
                      <a:pt x="14" y="0"/>
                    </a:cubicBez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2" name="Freeform 2091"/>
              <p:cNvSpPr>
                <a:spLocks/>
              </p:cNvSpPr>
              <p:nvPr/>
            </p:nvSpPr>
            <p:spPr bwMode="auto">
              <a:xfrm flipH="1">
                <a:off x="4534839" y="5048356"/>
                <a:ext cx="32851" cy="181199"/>
              </a:xfrm>
              <a:custGeom>
                <a:avLst/>
                <a:gdLst>
                  <a:gd name="T0" fmla="*/ 3 w 14"/>
                  <a:gd name="T1" fmla="*/ 3 h 56"/>
                  <a:gd name="T2" fmla="*/ 5 w 14"/>
                  <a:gd name="T3" fmla="*/ 30 h 56"/>
                  <a:gd name="T4" fmla="*/ 3 w 14"/>
                  <a:gd name="T5" fmla="*/ 56 h 56"/>
                  <a:gd name="T6" fmla="*/ 9 w 14"/>
                  <a:gd name="T7" fmla="*/ 52 h 56"/>
                  <a:gd name="T8" fmla="*/ 11 w 14"/>
                  <a:gd name="T9" fmla="*/ 26 h 56"/>
                  <a:gd name="T10" fmla="*/ 9 w 14"/>
                  <a:gd name="T11" fmla="*/ 0 h 56"/>
                  <a:gd name="T12" fmla="*/ 3 w 14"/>
                  <a:gd name="T13" fmla="*/ 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6">
                    <a:moveTo>
                      <a:pt x="3" y="3"/>
                    </a:moveTo>
                    <a:cubicBezTo>
                      <a:pt x="0" y="5"/>
                      <a:pt x="4" y="23"/>
                      <a:pt x="5" y="30"/>
                    </a:cubicBezTo>
                    <a:cubicBezTo>
                      <a:pt x="6" y="36"/>
                      <a:pt x="8" y="53"/>
                      <a:pt x="3" y="56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14" y="50"/>
                      <a:pt x="12" y="33"/>
                      <a:pt x="11" y="26"/>
                    </a:cubicBezTo>
                    <a:cubicBezTo>
                      <a:pt x="10" y="20"/>
                      <a:pt x="5" y="2"/>
                      <a:pt x="9" y="0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3" name="Freeform 2093"/>
              <p:cNvSpPr>
                <a:spLocks/>
              </p:cNvSpPr>
              <p:nvPr/>
            </p:nvSpPr>
            <p:spPr bwMode="auto">
              <a:xfrm flipH="1">
                <a:off x="4635269" y="5119628"/>
                <a:ext cx="28158" cy="177575"/>
              </a:xfrm>
              <a:custGeom>
                <a:avLst/>
                <a:gdLst>
                  <a:gd name="T0" fmla="*/ 6 w 12"/>
                  <a:gd name="T1" fmla="*/ 3 h 55"/>
                  <a:gd name="T2" fmla="*/ 5 w 12"/>
                  <a:gd name="T3" fmla="*/ 30 h 55"/>
                  <a:gd name="T4" fmla="*/ 0 w 12"/>
                  <a:gd name="T5" fmla="*/ 55 h 55"/>
                  <a:gd name="T6" fmla="*/ 6 w 12"/>
                  <a:gd name="T7" fmla="*/ 53 h 55"/>
                  <a:gd name="T8" fmla="*/ 11 w 12"/>
                  <a:gd name="T9" fmla="*/ 27 h 55"/>
                  <a:gd name="T10" fmla="*/ 12 w 12"/>
                  <a:gd name="T11" fmla="*/ 0 h 55"/>
                  <a:gd name="T12" fmla="*/ 6 w 12"/>
                  <a:gd name="T13" fmla="*/ 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5">
                    <a:moveTo>
                      <a:pt x="6" y="3"/>
                    </a:moveTo>
                    <a:cubicBezTo>
                      <a:pt x="2" y="4"/>
                      <a:pt x="5" y="23"/>
                      <a:pt x="5" y="30"/>
                    </a:cubicBezTo>
                    <a:cubicBezTo>
                      <a:pt x="5" y="36"/>
                      <a:pt x="5" y="53"/>
                      <a:pt x="0" y="55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1" y="51"/>
                      <a:pt x="11" y="34"/>
                      <a:pt x="11" y="27"/>
                    </a:cubicBezTo>
                    <a:cubicBezTo>
                      <a:pt x="11" y="21"/>
                      <a:pt x="8" y="2"/>
                      <a:pt x="12" y="0"/>
                    </a:cubicBez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4" name="Freeform 2095"/>
              <p:cNvSpPr>
                <a:spLocks/>
              </p:cNvSpPr>
              <p:nvPr/>
            </p:nvSpPr>
            <p:spPr bwMode="auto">
              <a:xfrm flipH="1">
                <a:off x="4424084" y="4980709"/>
                <a:ext cx="42237" cy="171535"/>
              </a:xfrm>
              <a:custGeom>
                <a:avLst/>
                <a:gdLst>
                  <a:gd name="T0" fmla="*/ 12 w 18"/>
                  <a:gd name="T1" fmla="*/ 2 h 53"/>
                  <a:gd name="T2" fmla="*/ 7 w 18"/>
                  <a:gd name="T3" fmla="*/ 28 h 53"/>
                  <a:gd name="T4" fmla="*/ 0 w 18"/>
                  <a:gd name="T5" fmla="*/ 53 h 53"/>
                  <a:gd name="T6" fmla="*/ 6 w 18"/>
                  <a:gd name="T7" fmla="*/ 51 h 53"/>
                  <a:gd name="T8" fmla="*/ 14 w 18"/>
                  <a:gd name="T9" fmla="*/ 26 h 53"/>
                  <a:gd name="T10" fmla="*/ 18 w 18"/>
                  <a:gd name="T11" fmla="*/ 0 h 53"/>
                  <a:gd name="T12" fmla="*/ 12 w 18"/>
                  <a:gd name="T13" fmla="*/ 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3">
                    <a:moveTo>
                      <a:pt x="12" y="2"/>
                    </a:moveTo>
                    <a:cubicBezTo>
                      <a:pt x="7" y="3"/>
                      <a:pt x="8" y="21"/>
                      <a:pt x="7" y="28"/>
                    </a:cubicBezTo>
                    <a:cubicBezTo>
                      <a:pt x="7" y="34"/>
                      <a:pt x="5" y="51"/>
                      <a:pt x="0" y="5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3" y="33"/>
                      <a:pt x="14" y="26"/>
                    </a:cubicBezTo>
                    <a:cubicBezTo>
                      <a:pt x="14" y="19"/>
                      <a:pt x="14" y="1"/>
                      <a:pt x="18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5" name="Freeform 2097"/>
              <p:cNvSpPr>
                <a:spLocks/>
              </p:cNvSpPr>
              <p:nvPr/>
            </p:nvSpPr>
            <p:spPr bwMode="auto">
              <a:xfrm flipH="1">
                <a:off x="4192250" y="4949301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4 h 47"/>
                  <a:gd name="T4" fmla="*/ 0 w 30"/>
                  <a:gd name="T5" fmla="*/ 47 h 47"/>
                  <a:gd name="T6" fmla="*/ 6 w 30"/>
                  <a:gd name="T7" fmla="*/ 46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0"/>
                      <a:pt x="15" y="18"/>
                      <a:pt x="13" y="24"/>
                    </a:cubicBezTo>
                    <a:cubicBezTo>
                      <a:pt x="11" y="31"/>
                      <a:pt x="5" y="46"/>
                      <a:pt x="0" y="47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7" y="30"/>
                      <a:pt x="20" y="24"/>
                    </a:cubicBezTo>
                    <a:cubicBezTo>
                      <a:pt x="22" y="18"/>
                      <a:pt x="26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6" name="Freeform 2099"/>
              <p:cNvSpPr>
                <a:spLocks/>
              </p:cNvSpPr>
              <p:nvPr/>
            </p:nvSpPr>
            <p:spPr bwMode="auto">
              <a:xfrm flipH="1">
                <a:off x="4304882" y="4958965"/>
                <a:ext cx="61009" cy="160663"/>
              </a:xfrm>
              <a:custGeom>
                <a:avLst/>
                <a:gdLst>
                  <a:gd name="T0" fmla="*/ 19 w 26"/>
                  <a:gd name="T1" fmla="*/ 1 h 50"/>
                  <a:gd name="T2" fmla="*/ 11 w 26"/>
                  <a:gd name="T3" fmla="*/ 27 h 50"/>
                  <a:gd name="T4" fmla="*/ 0 w 26"/>
                  <a:gd name="T5" fmla="*/ 50 h 50"/>
                  <a:gd name="T6" fmla="*/ 7 w 26"/>
                  <a:gd name="T7" fmla="*/ 49 h 50"/>
                  <a:gd name="T8" fmla="*/ 18 w 26"/>
                  <a:gd name="T9" fmla="*/ 26 h 50"/>
                  <a:gd name="T10" fmla="*/ 26 w 26"/>
                  <a:gd name="T11" fmla="*/ 0 h 50"/>
                  <a:gd name="T12" fmla="*/ 19 w 26"/>
                  <a:gd name="T13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50">
                    <a:moveTo>
                      <a:pt x="19" y="1"/>
                    </a:moveTo>
                    <a:cubicBezTo>
                      <a:pt x="15" y="1"/>
                      <a:pt x="13" y="21"/>
                      <a:pt x="11" y="27"/>
                    </a:cubicBezTo>
                    <a:cubicBezTo>
                      <a:pt x="10" y="34"/>
                      <a:pt x="5" y="50"/>
                      <a:pt x="0" y="50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12" y="48"/>
                      <a:pt x="16" y="33"/>
                      <a:pt x="18" y="26"/>
                    </a:cubicBezTo>
                    <a:cubicBezTo>
                      <a:pt x="20" y="20"/>
                      <a:pt x="22" y="1"/>
                      <a:pt x="26" y="0"/>
                    </a:cubicBez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7" name="Freeform 2127"/>
              <p:cNvSpPr>
                <a:spLocks/>
              </p:cNvSpPr>
              <p:nvPr/>
            </p:nvSpPr>
            <p:spPr bwMode="auto">
              <a:xfrm flipH="1">
                <a:off x="4747901" y="5229555"/>
                <a:ext cx="101369" cy="131671"/>
              </a:xfrm>
              <a:custGeom>
                <a:avLst/>
                <a:gdLst>
                  <a:gd name="T0" fmla="*/ 43 w 43"/>
                  <a:gd name="T1" fmla="*/ 36 h 41"/>
                  <a:gd name="T2" fmla="*/ 22 w 43"/>
                  <a:gd name="T3" fmla="*/ 19 h 41"/>
                  <a:gd name="T4" fmla="*/ 6 w 43"/>
                  <a:gd name="T5" fmla="*/ 2 h 41"/>
                  <a:gd name="T6" fmla="*/ 0 w 43"/>
                  <a:gd name="T7" fmla="*/ 4 h 41"/>
                  <a:gd name="T8" fmla="*/ 16 w 43"/>
                  <a:gd name="T9" fmla="*/ 21 h 41"/>
                  <a:gd name="T10" fmla="*/ 37 w 43"/>
                  <a:gd name="T11" fmla="*/ 39 h 41"/>
                  <a:gd name="T12" fmla="*/ 43 w 43"/>
                  <a:gd name="T13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1">
                    <a:moveTo>
                      <a:pt x="43" y="36"/>
                    </a:moveTo>
                    <a:cubicBezTo>
                      <a:pt x="37" y="38"/>
                      <a:pt x="29" y="28"/>
                      <a:pt x="22" y="19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6" y="21"/>
                    </a:cubicBezTo>
                    <a:cubicBezTo>
                      <a:pt x="23" y="30"/>
                      <a:pt x="32" y="41"/>
                      <a:pt x="37" y="39"/>
                    </a:cubicBezTo>
                    <a:lnTo>
                      <a:pt x="43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8" name="Freeform 2131"/>
              <p:cNvSpPr>
                <a:spLocks/>
              </p:cNvSpPr>
              <p:nvPr/>
            </p:nvSpPr>
            <p:spPr bwMode="auto">
              <a:xfrm flipH="1">
                <a:off x="4647471" y="5173987"/>
                <a:ext cx="103246" cy="129255"/>
              </a:xfrm>
              <a:custGeom>
                <a:avLst/>
                <a:gdLst>
                  <a:gd name="T0" fmla="*/ 44 w 44"/>
                  <a:gd name="T1" fmla="*/ 36 h 40"/>
                  <a:gd name="T2" fmla="*/ 23 w 44"/>
                  <a:gd name="T3" fmla="*/ 18 h 40"/>
                  <a:gd name="T4" fmla="*/ 6 w 44"/>
                  <a:gd name="T5" fmla="*/ 2 h 40"/>
                  <a:gd name="T6" fmla="*/ 0 w 44"/>
                  <a:gd name="T7" fmla="*/ 4 h 40"/>
                  <a:gd name="T8" fmla="*/ 17 w 44"/>
                  <a:gd name="T9" fmla="*/ 20 h 40"/>
                  <a:gd name="T10" fmla="*/ 39 w 44"/>
                  <a:gd name="T11" fmla="*/ 38 h 40"/>
                  <a:gd name="T12" fmla="*/ 44 w 44"/>
                  <a:gd name="T13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0">
                    <a:moveTo>
                      <a:pt x="44" y="36"/>
                    </a:moveTo>
                    <a:cubicBezTo>
                      <a:pt x="39" y="38"/>
                      <a:pt x="30" y="27"/>
                      <a:pt x="23" y="18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7" y="20"/>
                    </a:cubicBezTo>
                    <a:cubicBezTo>
                      <a:pt x="25" y="29"/>
                      <a:pt x="34" y="40"/>
                      <a:pt x="39" y="38"/>
                    </a:cubicBez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9" name="Freeform 2133"/>
              <p:cNvSpPr>
                <a:spLocks/>
              </p:cNvSpPr>
              <p:nvPr/>
            </p:nvSpPr>
            <p:spPr bwMode="auto">
              <a:xfrm flipH="1">
                <a:off x="4663427" y="5187275"/>
                <a:ext cx="77904" cy="109927"/>
              </a:xfrm>
              <a:custGeom>
                <a:avLst/>
                <a:gdLst>
                  <a:gd name="T0" fmla="*/ 0 w 33"/>
                  <a:gd name="T1" fmla="*/ 0 h 34"/>
                  <a:gd name="T2" fmla="*/ 15 w 33"/>
                  <a:gd name="T3" fmla="*/ 16 h 34"/>
                  <a:gd name="T4" fmla="*/ 33 w 33"/>
                  <a:gd name="T5" fmla="*/ 34 h 34"/>
                  <a:gd name="T6" fmla="*/ 14 w 33"/>
                  <a:gd name="T7" fmla="*/ 16 h 34"/>
                  <a:gd name="T8" fmla="*/ 0 w 3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cubicBezTo>
                      <a:pt x="4" y="2"/>
                      <a:pt x="9" y="9"/>
                      <a:pt x="15" y="16"/>
                    </a:cubicBezTo>
                    <a:cubicBezTo>
                      <a:pt x="21" y="23"/>
                      <a:pt x="27" y="32"/>
                      <a:pt x="33" y="34"/>
                    </a:cubicBezTo>
                    <a:cubicBezTo>
                      <a:pt x="27" y="32"/>
                      <a:pt x="20" y="23"/>
                      <a:pt x="14" y="16"/>
                    </a:cubicBezTo>
                    <a:cubicBezTo>
                      <a:pt x="8" y="9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0" name="Freeform 2137"/>
              <p:cNvSpPr>
                <a:spLocks/>
              </p:cNvSpPr>
              <p:nvPr/>
            </p:nvSpPr>
            <p:spPr bwMode="auto">
              <a:xfrm flipH="1">
                <a:off x="4544225" y="5116004"/>
                <a:ext cx="107939" cy="119591"/>
              </a:xfrm>
              <a:custGeom>
                <a:avLst/>
                <a:gdLst>
                  <a:gd name="T0" fmla="*/ 46 w 46"/>
                  <a:gd name="T1" fmla="*/ 31 h 37"/>
                  <a:gd name="T2" fmla="*/ 23 w 46"/>
                  <a:gd name="T3" fmla="*/ 16 h 37"/>
                  <a:gd name="T4" fmla="*/ 5 w 46"/>
                  <a:gd name="T5" fmla="*/ 2 h 37"/>
                  <a:gd name="T6" fmla="*/ 0 w 46"/>
                  <a:gd name="T7" fmla="*/ 4 h 37"/>
                  <a:gd name="T8" fmla="*/ 18 w 46"/>
                  <a:gd name="T9" fmla="*/ 19 h 37"/>
                  <a:gd name="T10" fmla="*/ 41 w 46"/>
                  <a:gd name="T11" fmla="*/ 35 h 37"/>
                  <a:gd name="T12" fmla="*/ 46 w 46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37">
                    <a:moveTo>
                      <a:pt x="46" y="31"/>
                    </a:moveTo>
                    <a:cubicBezTo>
                      <a:pt x="41" y="33"/>
                      <a:pt x="32" y="24"/>
                      <a:pt x="23" y="16"/>
                    </a:cubicBezTo>
                    <a:cubicBezTo>
                      <a:pt x="15" y="8"/>
                      <a:pt x="9" y="0"/>
                      <a:pt x="5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8" y="19"/>
                    </a:cubicBezTo>
                    <a:cubicBezTo>
                      <a:pt x="26" y="27"/>
                      <a:pt x="36" y="37"/>
                      <a:pt x="41" y="35"/>
                    </a:cubicBezTo>
                    <a:lnTo>
                      <a:pt x="46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1" name="Freeform 2139"/>
              <p:cNvSpPr>
                <a:spLocks/>
              </p:cNvSpPr>
              <p:nvPr/>
            </p:nvSpPr>
            <p:spPr bwMode="auto">
              <a:xfrm flipH="1">
                <a:off x="4560181" y="5129292"/>
                <a:ext cx="84474" cy="96639"/>
              </a:xfrm>
              <a:custGeom>
                <a:avLst/>
                <a:gdLst>
                  <a:gd name="T0" fmla="*/ 0 w 36"/>
                  <a:gd name="T1" fmla="*/ 0 h 30"/>
                  <a:gd name="T2" fmla="*/ 16 w 36"/>
                  <a:gd name="T3" fmla="*/ 14 h 30"/>
                  <a:gd name="T4" fmla="*/ 36 w 36"/>
                  <a:gd name="T5" fmla="*/ 30 h 30"/>
                  <a:gd name="T6" fmla="*/ 16 w 36"/>
                  <a:gd name="T7" fmla="*/ 15 h 30"/>
                  <a:gd name="T8" fmla="*/ 0 w 3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cubicBezTo>
                      <a:pt x="4" y="2"/>
                      <a:pt x="10" y="8"/>
                      <a:pt x="16" y="14"/>
                    </a:cubicBezTo>
                    <a:cubicBezTo>
                      <a:pt x="23" y="21"/>
                      <a:pt x="30" y="29"/>
                      <a:pt x="36" y="30"/>
                    </a:cubicBezTo>
                    <a:cubicBezTo>
                      <a:pt x="30" y="29"/>
                      <a:pt x="22" y="21"/>
                      <a:pt x="16" y="15"/>
                    </a:cubicBezTo>
                    <a:cubicBezTo>
                      <a:pt x="9" y="8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2" name="Freeform 2141"/>
              <p:cNvSpPr>
                <a:spLocks/>
              </p:cNvSpPr>
              <p:nvPr/>
            </p:nvSpPr>
            <p:spPr bwMode="auto">
              <a:xfrm flipH="1">
                <a:off x="4445672" y="5042316"/>
                <a:ext cx="114509" cy="119591"/>
              </a:xfrm>
              <a:custGeom>
                <a:avLst/>
                <a:gdLst>
                  <a:gd name="T0" fmla="*/ 49 w 49"/>
                  <a:gd name="T1" fmla="*/ 31 h 37"/>
                  <a:gd name="T2" fmla="*/ 25 w 49"/>
                  <a:gd name="T3" fmla="*/ 16 h 37"/>
                  <a:gd name="T4" fmla="*/ 6 w 49"/>
                  <a:gd name="T5" fmla="*/ 2 h 37"/>
                  <a:gd name="T6" fmla="*/ 0 w 49"/>
                  <a:gd name="T7" fmla="*/ 5 h 37"/>
                  <a:gd name="T8" fmla="*/ 19 w 49"/>
                  <a:gd name="T9" fmla="*/ 19 h 37"/>
                  <a:gd name="T10" fmla="*/ 43 w 49"/>
                  <a:gd name="T11" fmla="*/ 34 h 37"/>
                  <a:gd name="T12" fmla="*/ 49 w 49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37">
                    <a:moveTo>
                      <a:pt x="49" y="31"/>
                    </a:moveTo>
                    <a:cubicBezTo>
                      <a:pt x="44" y="34"/>
                      <a:pt x="33" y="24"/>
                      <a:pt x="25" y="16"/>
                    </a:cubicBezTo>
                    <a:cubicBezTo>
                      <a:pt x="16" y="8"/>
                      <a:pt x="10" y="0"/>
                      <a:pt x="6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3"/>
                      <a:pt x="10" y="11"/>
                      <a:pt x="19" y="19"/>
                    </a:cubicBezTo>
                    <a:cubicBezTo>
                      <a:pt x="28" y="27"/>
                      <a:pt x="38" y="37"/>
                      <a:pt x="43" y="34"/>
                    </a:cubicBezTo>
                    <a:lnTo>
                      <a:pt x="49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3" name="Freeform 2143"/>
              <p:cNvSpPr>
                <a:spLocks/>
              </p:cNvSpPr>
              <p:nvPr/>
            </p:nvSpPr>
            <p:spPr bwMode="auto">
              <a:xfrm flipH="1">
                <a:off x="4464444" y="5058020"/>
                <a:ext cx="86351" cy="94223"/>
              </a:xfrm>
              <a:custGeom>
                <a:avLst/>
                <a:gdLst>
                  <a:gd name="T0" fmla="*/ 0 w 37"/>
                  <a:gd name="T1" fmla="*/ 0 h 29"/>
                  <a:gd name="T2" fmla="*/ 17 w 37"/>
                  <a:gd name="T3" fmla="*/ 14 h 29"/>
                  <a:gd name="T4" fmla="*/ 37 w 37"/>
                  <a:gd name="T5" fmla="*/ 29 h 29"/>
                  <a:gd name="T6" fmla="*/ 16 w 37"/>
                  <a:gd name="T7" fmla="*/ 14 h 29"/>
                  <a:gd name="T8" fmla="*/ 0 w 3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29">
                    <a:moveTo>
                      <a:pt x="0" y="0"/>
                    </a:moveTo>
                    <a:cubicBezTo>
                      <a:pt x="4" y="1"/>
                      <a:pt x="10" y="7"/>
                      <a:pt x="17" y="14"/>
                    </a:cubicBezTo>
                    <a:cubicBezTo>
                      <a:pt x="24" y="20"/>
                      <a:pt x="31" y="28"/>
                      <a:pt x="37" y="29"/>
                    </a:cubicBezTo>
                    <a:cubicBezTo>
                      <a:pt x="31" y="28"/>
                      <a:pt x="23" y="20"/>
                      <a:pt x="16" y="14"/>
                    </a:cubicBezTo>
                    <a:cubicBezTo>
                      <a:pt x="9" y="8"/>
                      <a:pt x="4" y="1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4" name="Freeform 2147"/>
              <p:cNvSpPr>
                <a:spLocks/>
              </p:cNvSpPr>
              <p:nvPr/>
            </p:nvSpPr>
            <p:spPr bwMode="auto">
              <a:xfrm flipH="1">
                <a:off x="4347119" y="4978293"/>
                <a:ext cx="93860" cy="147375"/>
              </a:xfrm>
              <a:custGeom>
                <a:avLst/>
                <a:gdLst>
                  <a:gd name="T0" fmla="*/ 40 w 40"/>
                  <a:gd name="T1" fmla="*/ 42 h 46"/>
                  <a:gd name="T2" fmla="*/ 21 w 40"/>
                  <a:gd name="T3" fmla="*/ 21 h 46"/>
                  <a:gd name="T4" fmla="*/ 6 w 40"/>
                  <a:gd name="T5" fmla="*/ 1 h 46"/>
                  <a:gd name="T6" fmla="*/ 0 w 40"/>
                  <a:gd name="T7" fmla="*/ 2 h 46"/>
                  <a:gd name="T8" fmla="*/ 15 w 40"/>
                  <a:gd name="T9" fmla="*/ 22 h 46"/>
                  <a:gd name="T10" fmla="*/ 33 w 40"/>
                  <a:gd name="T11" fmla="*/ 44 h 46"/>
                  <a:gd name="T12" fmla="*/ 40 w 40"/>
                  <a:gd name="T13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6">
                    <a:moveTo>
                      <a:pt x="40" y="42"/>
                    </a:moveTo>
                    <a:cubicBezTo>
                      <a:pt x="34" y="44"/>
                      <a:pt x="27" y="31"/>
                      <a:pt x="21" y="21"/>
                    </a:cubicBezTo>
                    <a:cubicBezTo>
                      <a:pt x="15" y="11"/>
                      <a:pt x="10" y="0"/>
                      <a:pt x="6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1"/>
                      <a:pt x="8" y="12"/>
                      <a:pt x="15" y="22"/>
                    </a:cubicBezTo>
                    <a:cubicBezTo>
                      <a:pt x="21" y="32"/>
                      <a:pt x="27" y="46"/>
                      <a:pt x="33" y="44"/>
                    </a:cubicBezTo>
                    <a:lnTo>
                      <a:pt x="40" y="4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5" name="Freeform 2149"/>
              <p:cNvSpPr>
                <a:spLocks/>
              </p:cNvSpPr>
              <p:nvPr/>
            </p:nvSpPr>
            <p:spPr bwMode="auto">
              <a:xfrm flipH="1">
                <a:off x="4367768" y="4990373"/>
                <a:ext cx="63825" cy="123215"/>
              </a:xfrm>
              <a:custGeom>
                <a:avLst/>
                <a:gdLst>
                  <a:gd name="T0" fmla="*/ 0 w 27"/>
                  <a:gd name="T1" fmla="*/ 0 h 38"/>
                  <a:gd name="T2" fmla="*/ 12 w 27"/>
                  <a:gd name="T3" fmla="*/ 18 h 38"/>
                  <a:gd name="T4" fmla="*/ 27 w 27"/>
                  <a:gd name="T5" fmla="*/ 38 h 38"/>
                  <a:gd name="T6" fmla="*/ 12 w 27"/>
                  <a:gd name="T7" fmla="*/ 18 h 38"/>
                  <a:gd name="T8" fmla="*/ 0 w 2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8">
                    <a:moveTo>
                      <a:pt x="0" y="0"/>
                    </a:moveTo>
                    <a:cubicBezTo>
                      <a:pt x="4" y="3"/>
                      <a:pt x="7" y="10"/>
                      <a:pt x="12" y="18"/>
                    </a:cubicBezTo>
                    <a:cubicBezTo>
                      <a:pt x="17" y="26"/>
                      <a:pt x="22" y="36"/>
                      <a:pt x="27" y="38"/>
                    </a:cubicBezTo>
                    <a:cubicBezTo>
                      <a:pt x="22" y="36"/>
                      <a:pt x="16" y="26"/>
                      <a:pt x="12" y="18"/>
                    </a:cubicBezTo>
                    <a:cubicBezTo>
                      <a:pt x="7" y="10"/>
                      <a:pt x="4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6" name="Freeform 2152"/>
              <p:cNvSpPr>
                <a:spLocks/>
              </p:cNvSpPr>
              <p:nvPr/>
            </p:nvSpPr>
            <p:spPr bwMode="auto">
              <a:xfrm flipH="1">
                <a:off x="4243873" y="4958965"/>
                <a:ext cx="79781" cy="141335"/>
              </a:xfrm>
              <a:custGeom>
                <a:avLst/>
                <a:gdLst>
                  <a:gd name="T0" fmla="*/ 34 w 34"/>
                  <a:gd name="T1" fmla="*/ 43 h 44"/>
                  <a:gd name="T2" fmla="*/ 18 w 34"/>
                  <a:gd name="T3" fmla="*/ 20 h 44"/>
                  <a:gd name="T4" fmla="*/ 7 w 34"/>
                  <a:gd name="T5" fmla="*/ 0 h 44"/>
                  <a:gd name="T6" fmla="*/ 0 w 34"/>
                  <a:gd name="T7" fmla="*/ 1 h 44"/>
                  <a:gd name="T8" fmla="*/ 12 w 34"/>
                  <a:gd name="T9" fmla="*/ 21 h 44"/>
                  <a:gd name="T10" fmla="*/ 27 w 34"/>
                  <a:gd name="T11" fmla="*/ 44 h 44"/>
                  <a:gd name="T12" fmla="*/ 34 w 34"/>
                  <a:gd name="T13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4">
                    <a:moveTo>
                      <a:pt x="34" y="43"/>
                    </a:moveTo>
                    <a:cubicBezTo>
                      <a:pt x="28" y="44"/>
                      <a:pt x="23" y="31"/>
                      <a:pt x="18" y="20"/>
                    </a:cubicBezTo>
                    <a:cubicBezTo>
                      <a:pt x="13" y="9"/>
                      <a:pt x="11" y="0"/>
                      <a:pt x="7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0"/>
                      <a:pt x="7" y="10"/>
                      <a:pt x="12" y="21"/>
                    </a:cubicBezTo>
                    <a:cubicBezTo>
                      <a:pt x="17" y="32"/>
                      <a:pt x="22" y="44"/>
                      <a:pt x="27" y="44"/>
                    </a:cubicBezTo>
                    <a:lnTo>
                      <a:pt x="34" y="4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7" name="Freeform 2154"/>
              <p:cNvSpPr>
                <a:spLocks/>
              </p:cNvSpPr>
              <p:nvPr/>
            </p:nvSpPr>
            <p:spPr bwMode="auto">
              <a:xfrm flipH="1">
                <a:off x="4262645" y="4965005"/>
                <a:ext cx="51623" cy="131671"/>
              </a:xfrm>
              <a:custGeom>
                <a:avLst/>
                <a:gdLst>
                  <a:gd name="T0" fmla="*/ 0 w 22"/>
                  <a:gd name="T1" fmla="*/ 0 h 41"/>
                  <a:gd name="T2" fmla="*/ 10 w 22"/>
                  <a:gd name="T3" fmla="*/ 19 h 41"/>
                  <a:gd name="T4" fmla="*/ 22 w 22"/>
                  <a:gd name="T5" fmla="*/ 41 h 41"/>
                  <a:gd name="T6" fmla="*/ 9 w 22"/>
                  <a:gd name="T7" fmla="*/ 19 h 41"/>
                  <a:gd name="T8" fmla="*/ 0 w 22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41">
                    <a:moveTo>
                      <a:pt x="0" y="0"/>
                    </a:moveTo>
                    <a:cubicBezTo>
                      <a:pt x="3" y="3"/>
                      <a:pt x="6" y="10"/>
                      <a:pt x="10" y="19"/>
                    </a:cubicBezTo>
                    <a:cubicBezTo>
                      <a:pt x="14" y="27"/>
                      <a:pt x="18" y="38"/>
                      <a:pt x="22" y="41"/>
                    </a:cubicBezTo>
                    <a:cubicBezTo>
                      <a:pt x="18" y="38"/>
                      <a:pt x="13" y="27"/>
                      <a:pt x="9" y="19"/>
                    </a:cubicBezTo>
                    <a:cubicBezTo>
                      <a:pt x="5" y="10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8" name="Freeform 2156"/>
              <p:cNvSpPr>
                <a:spLocks/>
              </p:cNvSpPr>
              <p:nvPr/>
            </p:nvSpPr>
            <p:spPr bwMode="auto">
              <a:xfrm flipH="1">
                <a:off x="4133118" y="4949301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6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9" name="Freeform 2158"/>
              <p:cNvSpPr>
                <a:spLocks/>
              </p:cNvSpPr>
              <p:nvPr/>
            </p:nvSpPr>
            <p:spPr bwMode="auto">
              <a:xfrm flipH="1">
                <a:off x="4151890" y="4951717"/>
                <a:ext cx="46930" cy="138919"/>
              </a:xfrm>
              <a:custGeom>
                <a:avLst/>
                <a:gdLst>
                  <a:gd name="T0" fmla="*/ 0 w 20"/>
                  <a:gd name="T1" fmla="*/ 0 h 43"/>
                  <a:gd name="T2" fmla="*/ 8 w 20"/>
                  <a:gd name="T3" fmla="*/ 20 h 43"/>
                  <a:gd name="T4" fmla="*/ 20 w 20"/>
                  <a:gd name="T5" fmla="*/ 43 h 43"/>
                  <a:gd name="T6" fmla="*/ 8 w 20"/>
                  <a:gd name="T7" fmla="*/ 20 h 43"/>
                  <a:gd name="T8" fmla="*/ 0 w 2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3">
                    <a:moveTo>
                      <a:pt x="0" y="0"/>
                    </a:moveTo>
                    <a:cubicBezTo>
                      <a:pt x="2" y="3"/>
                      <a:pt x="5" y="11"/>
                      <a:pt x="8" y="20"/>
                    </a:cubicBezTo>
                    <a:cubicBezTo>
                      <a:pt x="12" y="29"/>
                      <a:pt x="15" y="39"/>
                      <a:pt x="20" y="43"/>
                    </a:cubicBezTo>
                    <a:cubicBezTo>
                      <a:pt x="15" y="39"/>
                      <a:pt x="11" y="29"/>
                      <a:pt x="8" y="20"/>
                    </a:cubicBezTo>
                    <a:cubicBezTo>
                      <a:pt x="4" y="11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  <p:sp>
          <p:nvSpPr>
            <p:cNvPr id="749" name="Rectangle 748"/>
            <p:cNvSpPr/>
            <p:nvPr/>
          </p:nvSpPr>
          <p:spPr>
            <a:xfrm>
              <a:off x="3720196" y="5057476"/>
              <a:ext cx="411872" cy="18000"/>
            </a:xfrm>
            <a:prstGeom prst="rect">
              <a:avLst/>
            </a:prstGeom>
            <a:solidFill>
              <a:srgbClr val="00B050"/>
            </a:solidFill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1918" name="Group 749"/>
            <p:cNvGrpSpPr/>
            <p:nvPr/>
          </p:nvGrpSpPr>
          <p:grpSpPr>
            <a:xfrm>
              <a:off x="3369870" y="5028831"/>
              <a:ext cx="353853" cy="164287"/>
              <a:chOff x="3118328" y="5060523"/>
              <a:chExt cx="353853" cy="164287"/>
            </a:xfrm>
          </p:grpSpPr>
          <p:sp>
            <p:nvSpPr>
              <p:cNvPr id="751" name="Freeform 2078"/>
              <p:cNvSpPr>
                <a:spLocks/>
              </p:cNvSpPr>
              <p:nvPr/>
            </p:nvSpPr>
            <p:spPr bwMode="auto">
              <a:xfrm flipH="1">
                <a:off x="3446839" y="5076227"/>
                <a:ext cx="25342" cy="42280"/>
              </a:xfrm>
              <a:custGeom>
                <a:avLst/>
                <a:gdLst>
                  <a:gd name="T0" fmla="*/ 0 w 11"/>
                  <a:gd name="T1" fmla="*/ 4 h 13"/>
                  <a:gd name="T2" fmla="*/ 3 w 11"/>
                  <a:gd name="T3" fmla="*/ 13 h 13"/>
                  <a:gd name="T4" fmla="*/ 11 w 11"/>
                  <a:gd name="T5" fmla="*/ 0 h 13"/>
                  <a:gd name="T6" fmla="*/ 4 w 11"/>
                  <a:gd name="T7" fmla="*/ 0 h 13"/>
                  <a:gd name="T8" fmla="*/ 0 w 11"/>
                  <a:gd name="T9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0" y="4"/>
                    </a:moveTo>
                    <a:cubicBezTo>
                      <a:pt x="1" y="7"/>
                      <a:pt x="2" y="10"/>
                      <a:pt x="3" y="13"/>
                    </a:cubicBezTo>
                    <a:cubicBezTo>
                      <a:pt x="5" y="7"/>
                      <a:pt x="8" y="0"/>
                      <a:pt x="1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2"/>
                      <a:pt x="0" y="4"/>
                    </a:cubicBez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2" name="Freeform 2079"/>
              <p:cNvSpPr>
                <a:spLocks/>
              </p:cNvSpPr>
              <p:nvPr/>
            </p:nvSpPr>
            <p:spPr bwMode="auto">
              <a:xfrm flipH="1">
                <a:off x="3336084" y="5076227"/>
                <a:ext cx="73211" cy="148583"/>
              </a:xfrm>
              <a:custGeom>
                <a:avLst/>
                <a:gdLst>
                  <a:gd name="T0" fmla="*/ 25 w 31"/>
                  <a:gd name="T1" fmla="*/ 0 h 46"/>
                  <a:gd name="T2" fmla="*/ 14 w 31"/>
                  <a:gd name="T3" fmla="*/ 24 h 46"/>
                  <a:gd name="T4" fmla="*/ 0 w 31"/>
                  <a:gd name="T5" fmla="*/ 46 h 46"/>
                  <a:gd name="T6" fmla="*/ 6 w 31"/>
                  <a:gd name="T7" fmla="*/ 46 h 46"/>
                  <a:gd name="T8" fmla="*/ 20 w 31"/>
                  <a:gd name="T9" fmla="*/ 24 h 46"/>
                  <a:gd name="T10" fmla="*/ 31 w 31"/>
                  <a:gd name="T11" fmla="*/ 0 h 46"/>
                  <a:gd name="T12" fmla="*/ 25 w 31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46">
                    <a:moveTo>
                      <a:pt x="25" y="0"/>
                    </a:moveTo>
                    <a:cubicBezTo>
                      <a:pt x="21" y="0"/>
                      <a:pt x="16" y="18"/>
                      <a:pt x="14" y="24"/>
                    </a:cubicBezTo>
                    <a:cubicBezTo>
                      <a:pt x="11" y="30"/>
                      <a:pt x="5" y="46"/>
                      <a:pt x="0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8" y="30"/>
                      <a:pt x="20" y="24"/>
                    </a:cubicBezTo>
                    <a:cubicBezTo>
                      <a:pt x="23" y="18"/>
                      <a:pt x="27" y="0"/>
                      <a:pt x="31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3" name="Freeform 2081"/>
              <p:cNvSpPr>
                <a:spLocks/>
              </p:cNvSpPr>
              <p:nvPr/>
            </p:nvSpPr>
            <p:spPr bwMode="auto">
              <a:xfrm flipH="1">
                <a:off x="3229083" y="5070187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5 h 47"/>
                  <a:gd name="T4" fmla="*/ 0 w 30"/>
                  <a:gd name="T5" fmla="*/ 47 h 47"/>
                  <a:gd name="T6" fmla="*/ 6 w 30"/>
                  <a:gd name="T7" fmla="*/ 47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1"/>
                      <a:pt x="15" y="18"/>
                      <a:pt x="13" y="25"/>
                    </a:cubicBezTo>
                    <a:cubicBezTo>
                      <a:pt x="11" y="31"/>
                      <a:pt x="5" y="47"/>
                      <a:pt x="0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2" y="47"/>
                      <a:pt x="17" y="31"/>
                      <a:pt x="20" y="24"/>
                    </a:cubicBezTo>
                    <a:cubicBezTo>
                      <a:pt x="22" y="18"/>
                      <a:pt x="25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4" name="Freeform 2085"/>
              <p:cNvSpPr>
                <a:spLocks/>
              </p:cNvSpPr>
              <p:nvPr/>
            </p:nvSpPr>
            <p:spPr bwMode="auto">
              <a:xfrm flipH="1">
                <a:off x="3118328" y="5060523"/>
                <a:ext cx="68518" cy="154623"/>
              </a:xfrm>
              <a:custGeom>
                <a:avLst/>
                <a:gdLst>
                  <a:gd name="T0" fmla="*/ 22 w 29"/>
                  <a:gd name="T1" fmla="*/ 0 h 48"/>
                  <a:gd name="T2" fmla="*/ 13 w 29"/>
                  <a:gd name="T3" fmla="*/ 26 h 48"/>
                  <a:gd name="T4" fmla="*/ 0 w 29"/>
                  <a:gd name="T5" fmla="*/ 48 h 48"/>
                  <a:gd name="T6" fmla="*/ 6 w 29"/>
                  <a:gd name="T7" fmla="*/ 48 h 48"/>
                  <a:gd name="T8" fmla="*/ 19 w 29"/>
                  <a:gd name="T9" fmla="*/ 25 h 48"/>
                  <a:gd name="T10" fmla="*/ 29 w 29"/>
                  <a:gd name="T11" fmla="*/ 0 h 48"/>
                  <a:gd name="T12" fmla="*/ 22 w 29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48">
                    <a:moveTo>
                      <a:pt x="22" y="0"/>
                    </a:moveTo>
                    <a:cubicBezTo>
                      <a:pt x="18" y="0"/>
                      <a:pt x="15" y="19"/>
                      <a:pt x="13" y="26"/>
                    </a:cubicBezTo>
                    <a:cubicBezTo>
                      <a:pt x="10" y="32"/>
                      <a:pt x="5" y="48"/>
                      <a:pt x="0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2" y="48"/>
                      <a:pt x="17" y="32"/>
                      <a:pt x="19" y="25"/>
                    </a:cubicBezTo>
                    <a:cubicBezTo>
                      <a:pt x="21" y="19"/>
                      <a:pt x="25" y="0"/>
                      <a:pt x="29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5" name="Freeform 2102"/>
              <p:cNvSpPr>
                <a:spLocks/>
              </p:cNvSpPr>
              <p:nvPr/>
            </p:nvSpPr>
            <p:spPr bwMode="auto">
              <a:xfrm flipH="1">
                <a:off x="3280707" y="5076227"/>
                <a:ext cx="69456" cy="148583"/>
              </a:xfrm>
              <a:custGeom>
                <a:avLst/>
                <a:gdLst>
                  <a:gd name="T0" fmla="*/ 30 w 30"/>
                  <a:gd name="T1" fmla="*/ 45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10 w 30"/>
                  <a:gd name="T9" fmla="*/ 22 h 46"/>
                  <a:gd name="T10" fmla="*/ 24 w 30"/>
                  <a:gd name="T11" fmla="*/ 46 h 46"/>
                  <a:gd name="T12" fmla="*/ 30 w 30"/>
                  <a:gd name="T13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5"/>
                    </a:moveTo>
                    <a:cubicBezTo>
                      <a:pt x="24" y="45"/>
                      <a:pt x="20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0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6" name="Freeform 2104"/>
              <p:cNvSpPr>
                <a:spLocks/>
              </p:cNvSpPr>
              <p:nvPr/>
            </p:nvSpPr>
            <p:spPr bwMode="auto">
              <a:xfrm flipH="1">
                <a:off x="3392400" y="5076227"/>
                <a:ext cx="70395" cy="148583"/>
              </a:xfrm>
              <a:custGeom>
                <a:avLst/>
                <a:gdLst>
                  <a:gd name="T0" fmla="*/ 30 w 30"/>
                  <a:gd name="T1" fmla="*/ 46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9 w 30"/>
                  <a:gd name="T9" fmla="*/ 22 h 46"/>
                  <a:gd name="T10" fmla="*/ 24 w 30"/>
                  <a:gd name="T11" fmla="*/ 46 h 46"/>
                  <a:gd name="T12" fmla="*/ 30 w 30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6"/>
                    </a:moveTo>
                    <a:cubicBezTo>
                      <a:pt x="24" y="46"/>
                      <a:pt x="19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5" y="10"/>
                      <a:pt x="9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7" name="Freeform 2106"/>
              <p:cNvSpPr>
                <a:spLocks/>
              </p:cNvSpPr>
              <p:nvPr/>
            </p:nvSpPr>
            <p:spPr bwMode="auto">
              <a:xfrm flipH="1">
                <a:off x="3299479" y="5082267"/>
                <a:ext cx="44114" cy="138919"/>
              </a:xfrm>
              <a:custGeom>
                <a:avLst/>
                <a:gdLst>
                  <a:gd name="T0" fmla="*/ 0 w 19"/>
                  <a:gd name="T1" fmla="*/ 0 h 43"/>
                  <a:gd name="T2" fmla="*/ 8 w 19"/>
                  <a:gd name="T3" fmla="*/ 20 h 43"/>
                  <a:gd name="T4" fmla="*/ 19 w 19"/>
                  <a:gd name="T5" fmla="*/ 43 h 43"/>
                  <a:gd name="T6" fmla="*/ 7 w 19"/>
                  <a:gd name="T7" fmla="*/ 20 h 43"/>
                  <a:gd name="T8" fmla="*/ 0 w 19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9" y="43"/>
                    </a:cubicBezTo>
                    <a:cubicBezTo>
                      <a:pt x="14" y="39"/>
                      <a:pt x="11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8" name="Freeform 2108"/>
              <p:cNvSpPr>
                <a:spLocks/>
              </p:cNvSpPr>
              <p:nvPr/>
            </p:nvSpPr>
            <p:spPr bwMode="auto">
              <a:xfrm flipH="1">
                <a:off x="3413988" y="5082267"/>
                <a:ext cx="42237" cy="138919"/>
              </a:xfrm>
              <a:custGeom>
                <a:avLst/>
                <a:gdLst>
                  <a:gd name="T0" fmla="*/ 0 w 18"/>
                  <a:gd name="T1" fmla="*/ 0 h 43"/>
                  <a:gd name="T2" fmla="*/ 8 w 18"/>
                  <a:gd name="T3" fmla="*/ 20 h 43"/>
                  <a:gd name="T4" fmla="*/ 18 w 18"/>
                  <a:gd name="T5" fmla="*/ 43 h 43"/>
                  <a:gd name="T6" fmla="*/ 7 w 18"/>
                  <a:gd name="T7" fmla="*/ 20 h 43"/>
                  <a:gd name="T8" fmla="*/ 0 w 18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8" y="43"/>
                    </a:cubicBezTo>
                    <a:cubicBezTo>
                      <a:pt x="14" y="39"/>
                      <a:pt x="10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9" name="Freeform 2112"/>
              <p:cNvSpPr>
                <a:spLocks/>
              </p:cNvSpPr>
              <p:nvPr/>
            </p:nvSpPr>
            <p:spPr bwMode="auto">
              <a:xfrm flipH="1">
                <a:off x="3169952" y="5070187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7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0" name="Freeform 2114"/>
              <p:cNvSpPr>
                <a:spLocks/>
              </p:cNvSpPr>
              <p:nvPr/>
            </p:nvSpPr>
            <p:spPr bwMode="auto">
              <a:xfrm flipH="1">
                <a:off x="3188724" y="5076227"/>
                <a:ext cx="46930" cy="135295"/>
              </a:xfrm>
              <a:custGeom>
                <a:avLst/>
                <a:gdLst>
                  <a:gd name="T0" fmla="*/ 0 w 20"/>
                  <a:gd name="T1" fmla="*/ 0 h 42"/>
                  <a:gd name="T2" fmla="*/ 8 w 20"/>
                  <a:gd name="T3" fmla="*/ 19 h 42"/>
                  <a:gd name="T4" fmla="*/ 20 w 20"/>
                  <a:gd name="T5" fmla="*/ 42 h 42"/>
                  <a:gd name="T6" fmla="*/ 8 w 20"/>
                  <a:gd name="T7" fmla="*/ 19 h 42"/>
                  <a:gd name="T8" fmla="*/ 0 w 20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2">
                    <a:moveTo>
                      <a:pt x="0" y="0"/>
                    </a:moveTo>
                    <a:cubicBezTo>
                      <a:pt x="2" y="3"/>
                      <a:pt x="5" y="10"/>
                      <a:pt x="8" y="19"/>
                    </a:cubicBezTo>
                    <a:cubicBezTo>
                      <a:pt x="12" y="28"/>
                      <a:pt x="15" y="38"/>
                      <a:pt x="20" y="42"/>
                    </a:cubicBezTo>
                    <a:cubicBezTo>
                      <a:pt x="15" y="38"/>
                      <a:pt x="11" y="28"/>
                      <a:pt x="8" y="19"/>
                    </a:cubicBezTo>
                    <a:cubicBezTo>
                      <a:pt x="4" y="10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1919" name="Group 779"/>
          <p:cNvGrpSpPr>
            <a:grpSpLocks noChangeAspect="1"/>
          </p:cNvGrpSpPr>
          <p:nvPr/>
        </p:nvGrpSpPr>
        <p:grpSpPr>
          <a:xfrm>
            <a:off x="2906321" y="3639753"/>
            <a:ext cx="629553" cy="241325"/>
            <a:chOff x="3369870" y="4848628"/>
            <a:chExt cx="1464207" cy="561271"/>
          </a:xfrm>
        </p:grpSpPr>
        <p:sp>
          <p:nvSpPr>
            <p:cNvPr id="781" name="Round Same Side Corner Rectangle 780"/>
            <p:cNvSpPr>
              <a:spLocks noChangeAspect="1"/>
            </p:cNvSpPr>
            <p:nvPr/>
          </p:nvSpPr>
          <p:spPr>
            <a:xfrm>
              <a:off x="3720683" y="5083702"/>
              <a:ext cx="412434" cy="326197"/>
            </a:xfrm>
            <a:prstGeom prst="round2SameRect">
              <a:avLst>
                <a:gd name="adj1" fmla="val 10813"/>
                <a:gd name="adj2" fmla="val 5000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82" name="Rounded Rectangle 781"/>
            <p:cNvSpPr>
              <a:spLocks noChangeAspect="1"/>
            </p:cNvSpPr>
            <p:nvPr/>
          </p:nvSpPr>
          <p:spPr>
            <a:xfrm>
              <a:off x="3727061" y="4848628"/>
              <a:ext cx="404348" cy="224102"/>
            </a:xfrm>
            <a:prstGeom prst="roundRect">
              <a:avLst>
                <a:gd name="adj" fmla="val 2657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1920" name="Group 782"/>
            <p:cNvGrpSpPr/>
            <p:nvPr/>
          </p:nvGrpSpPr>
          <p:grpSpPr>
            <a:xfrm>
              <a:off x="4117925" y="4929776"/>
              <a:ext cx="716152" cy="411925"/>
              <a:chOff x="4133118" y="4949301"/>
              <a:chExt cx="716152" cy="411925"/>
            </a:xfrm>
          </p:grpSpPr>
          <p:sp>
            <p:nvSpPr>
              <p:cNvPr id="796" name="Freeform 2087"/>
              <p:cNvSpPr>
                <a:spLocks/>
              </p:cNvSpPr>
              <p:nvPr/>
            </p:nvSpPr>
            <p:spPr bwMode="auto">
              <a:xfrm flipH="1">
                <a:off x="4733822" y="5181235"/>
                <a:ext cx="32851" cy="173951"/>
              </a:xfrm>
              <a:custGeom>
                <a:avLst/>
                <a:gdLst>
                  <a:gd name="T0" fmla="*/ 7 w 14"/>
                  <a:gd name="T1" fmla="*/ 2 h 54"/>
                  <a:gd name="T2" fmla="*/ 5 w 14"/>
                  <a:gd name="T3" fmla="*/ 28 h 54"/>
                  <a:gd name="T4" fmla="*/ 0 w 14"/>
                  <a:gd name="T5" fmla="*/ 54 h 54"/>
                  <a:gd name="T6" fmla="*/ 6 w 14"/>
                  <a:gd name="T7" fmla="*/ 51 h 54"/>
                  <a:gd name="T8" fmla="*/ 12 w 14"/>
                  <a:gd name="T9" fmla="*/ 26 h 54"/>
                  <a:gd name="T10" fmla="*/ 14 w 14"/>
                  <a:gd name="T11" fmla="*/ 0 h 54"/>
                  <a:gd name="T12" fmla="*/ 7 w 14"/>
                  <a:gd name="T13" fmla="*/ 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4">
                    <a:moveTo>
                      <a:pt x="7" y="2"/>
                    </a:moveTo>
                    <a:cubicBezTo>
                      <a:pt x="3" y="4"/>
                      <a:pt x="5" y="21"/>
                      <a:pt x="5" y="28"/>
                    </a:cubicBezTo>
                    <a:cubicBezTo>
                      <a:pt x="5" y="35"/>
                      <a:pt x="6" y="52"/>
                      <a:pt x="0" y="54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2" y="33"/>
                      <a:pt x="12" y="26"/>
                    </a:cubicBezTo>
                    <a:cubicBezTo>
                      <a:pt x="12" y="19"/>
                      <a:pt x="9" y="1"/>
                      <a:pt x="14" y="0"/>
                    </a:cubicBez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7" name="Freeform 2091"/>
              <p:cNvSpPr>
                <a:spLocks/>
              </p:cNvSpPr>
              <p:nvPr/>
            </p:nvSpPr>
            <p:spPr bwMode="auto">
              <a:xfrm flipH="1">
                <a:off x="4534839" y="5048356"/>
                <a:ext cx="32851" cy="181199"/>
              </a:xfrm>
              <a:custGeom>
                <a:avLst/>
                <a:gdLst>
                  <a:gd name="T0" fmla="*/ 3 w 14"/>
                  <a:gd name="T1" fmla="*/ 3 h 56"/>
                  <a:gd name="T2" fmla="*/ 5 w 14"/>
                  <a:gd name="T3" fmla="*/ 30 h 56"/>
                  <a:gd name="T4" fmla="*/ 3 w 14"/>
                  <a:gd name="T5" fmla="*/ 56 h 56"/>
                  <a:gd name="T6" fmla="*/ 9 w 14"/>
                  <a:gd name="T7" fmla="*/ 52 h 56"/>
                  <a:gd name="T8" fmla="*/ 11 w 14"/>
                  <a:gd name="T9" fmla="*/ 26 h 56"/>
                  <a:gd name="T10" fmla="*/ 9 w 14"/>
                  <a:gd name="T11" fmla="*/ 0 h 56"/>
                  <a:gd name="T12" fmla="*/ 3 w 14"/>
                  <a:gd name="T13" fmla="*/ 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6">
                    <a:moveTo>
                      <a:pt x="3" y="3"/>
                    </a:moveTo>
                    <a:cubicBezTo>
                      <a:pt x="0" y="5"/>
                      <a:pt x="4" y="23"/>
                      <a:pt x="5" y="30"/>
                    </a:cubicBezTo>
                    <a:cubicBezTo>
                      <a:pt x="6" y="36"/>
                      <a:pt x="8" y="53"/>
                      <a:pt x="3" y="56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14" y="50"/>
                      <a:pt x="12" y="33"/>
                      <a:pt x="11" y="26"/>
                    </a:cubicBezTo>
                    <a:cubicBezTo>
                      <a:pt x="10" y="20"/>
                      <a:pt x="5" y="2"/>
                      <a:pt x="9" y="0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8" name="Freeform 2093"/>
              <p:cNvSpPr>
                <a:spLocks/>
              </p:cNvSpPr>
              <p:nvPr/>
            </p:nvSpPr>
            <p:spPr bwMode="auto">
              <a:xfrm flipH="1">
                <a:off x="4635269" y="5119628"/>
                <a:ext cx="28158" cy="177575"/>
              </a:xfrm>
              <a:custGeom>
                <a:avLst/>
                <a:gdLst>
                  <a:gd name="T0" fmla="*/ 6 w 12"/>
                  <a:gd name="T1" fmla="*/ 3 h 55"/>
                  <a:gd name="T2" fmla="*/ 5 w 12"/>
                  <a:gd name="T3" fmla="*/ 30 h 55"/>
                  <a:gd name="T4" fmla="*/ 0 w 12"/>
                  <a:gd name="T5" fmla="*/ 55 h 55"/>
                  <a:gd name="T6" fmla="*/ 6 w 12"/>
                  <a:gd name="T7" fmla="*/ 53 h 55"/>
                  <a:gd name="T8" fmla="*/ 11 w 12"/>
                  <a:gd name="T9" fmla="*/ 27 h 55"/>
                  <a:gd name="T10" fmla="*/ 12 w 12"/>
                  <a:gd name="T11" fmla="*/ 0 h 55"/>
                  <a:gd name="T12" fmla="*/ 6 w 12"/>
                  <a:gd name="T13" fmla="*/ 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5">
                    <a:moveTo>
                      <a:pt x="6" y="3"/>
                    </a:moveTo>
                    <a:cubicBezTo>
                      <a:pt x="2" y="4"/>
                      <a:pt x="5" y="23"/>
                      <a:pt x="5" y="30"/>
                    </a:cubicBezTo>
                    <a:cubicBezTo>
                      <a:pt x="5" y="36"/>
                      <a:pt x="5" y="53"/>
                      <a:pt x="0" y="55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1" y="51"/>
                      <a:pt x="11" y="34"/>
                      <a:pt x="11" y="27"/>
                    </a:cubicBezTo>
                    <a:cubicBezTo>
                      <a:pt x="11" y="21"/>
                      <a:pt x="8" y="2"/>
                      <a:pt x="12" y="0"/>
                    </a:cubicBez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9" name="Freeform 2095"/>
              <p:cNvSpPr>
                <a:spLocks/>
              </p:cNvSpPr>
              <p:nvPr/>
            </p:nvSpPr>
            <p:spPr bwMode="auto">
              <a:xfrm flipH="1">
                <a:off x="4424084" y="4980709"/>
                <a:ext cx="42237" cy="171535"/>
              </a:xfrm>
              <a:custGeom>
                <a:avLst/>
                <a:gdLst>
                  <a:gd name="T0" fmla="*/ 12 w 18"/>
                  <a:gd name="T1" fmla="*/ 2 h 53"/>
                  <a:gd name="T2" fmla="*/ 7 w 18"/>
                  <a:gd name="T3" fmla="*/ 28 h 53"/>
                  <a:gd name="T4" fmla="*/ 0 w 18"/>
                  <a:gd name="T5" fmla="*/ 53 h 53"/>
                  <a:gd name="T6" fmla="*/ 6 w 18"/>
                  <a:gd name="T7" fmla="*/ 51 h 53"/>
                  <a:gd name="T8" fmla="*/ 14 w 18"/>
                  <a:gd name="T9" fmla="*/ 26 h 53"/>
                  <a:gd name="T10" fmla="*/ 18 w 18"/>
                  <a:gd name="T11" fmla="*/ 0 h 53"/>
                  <a:gd name="T12" fmla="*/ 12 w 18"/>
                  <a:gd name="T13" fmla="*/ 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3">
                    <a:moveTo>
                      <a:pt x="12" y="2"/>
                    </a:moveTo>
                    <a:cubicBezTo>
                      <a:pt x="7" y="3"/>
                      <a:pt x="8" y="21"/>
                      <a:pt x="7" y="28"/>
                    </a:cubicBezTo>
                    <a:cubicBezTo>
                      <a:pt x="7" y="34"/>
                      <a:pt x="5" y="51"/>
                      <a:pt x="0" y="5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3" y="33"/>
                      <a:pt x="14" y="26"/>
                    </a:cubicBezTo>
                    <a:cubicBezTo>
                      <a:pt x="14" y="19"/>
                      <a:pt x="14" y="1"/>
                      <a:pt x="18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0" name="Freeform 2097"/>
              <p:cNvSpPr>
                <a:spLocks/>
              </p:cNvSpPr>
              <p:nvPr/>
            </p:nvSpPr>
            <p:spPr bwMode="auto">
              <a:xfrm flipH="1">
                <a:off x="4192250" y="4949301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4 h 47"/>
                  <a:gd name="T4" fmla="*/ 0 w 30"/>
                  <a:gd name="T5" fmla="*/ 47 h 47"/>
                  <a:gd name="T6" fmla="*/ 6 w 30"/>
                  <a:gd name="T7" fmla="*/ 46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0"/>
                      <a:pt x="15" y="18"/>
                      <a:pt x="13" y="24"/>
                    </a:cubicBezTo>
                    <a:cubicBezTo>
                      <a:pt x="11" y="31"/>
                      <a:pt x="5" y="46"/>
                      <a:pt x="0" y="47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7" y="30"/>
                      <a:pt x="20" y="24"/>
                    </a:cubicBezTo>
                    <a:cubicBezTo>
                      <a:pt x="22" y="18"/>
                      <a:pt x="26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1" name="Freeform 2099"/>
              <p:cNvSpPr>
                <a:spLocks/>
              </p:cNvSpPr>
              <p:nvPr/>
            </p:nvSpPr>
            <p:spPr bwMode="auto">
              <a:xfrm flipH="1">
                <a:off x="4304882" y="4958965"/>
                <a:ext cx="61009" cy="160663"/>
              </a:xfrm>
              <a:custGeom>
                <a:avLst/>
                <a:gdLst>
                  <a:gd name="T0" fmla="*/ 19 w 26"/>
                  <a:gd name="T1" fmla="*/ 1 h 50"/>
                  <a:gd name="T2" fmla="*/ 11 w 26"/>
                  <a:gd name="T3" fmla="*/ 27 h 50"/>
                  <a:gd name="T4" fmla="*/ 0 w 26"/>
                  <a:gd name="T5" fmla="*/ 50 h 50"/>
                  <a:gd name="T6" fmla="*/ 7 w 26"/>
                  <a:gd name="T7" fmla="*/ 49 h 50"/>
                  <a:gd name="T8" fmla="*/ 18 w 26"/>
                  <a:gd name="T9" fmla="*/ 26 h 50"/>
                  <a:gd name="T10" fmla="*/ 26 w 26"/>
                  <a:gd name="T11" fmla="*/ 0 h 50"/>
                  <a:gd name="T12" fmla="*/ 19 w 26"/>
                  <a:gd name="T13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50">
                    <a:moveTo>
                      <a:pt x="19" y="1"/>
                    </a:moveTo>
                    <a:cubicBezTo>
                      <a:pt x="15" y="1"/>
                      <a:pt x="13" y="21"/>
                      <a:pt x="11" y="27"/>
                    </a:cubicBezTo>
                    <a:cubicBezTo>
                      <a:pt x="10" y="34"/>
                      <a:pt x="5" y="50"/>
                      <a:pt x="0" y="50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12" y="48"/>
                      <a:pt x="16" y="33"/>
                      <a:pt x="18" y="26"/>
                    </a:cubicBezTo>
                    <a:cubicBezTo>
                      <a:pt x="20" y="20"/>
                      <a:pt x="22" y="1"/>
                      <a:pt x="26" y="0"/>
                    </a:cubicBez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2" name="Freeform 2127"/>
              <p:cNvSpPr>
                <a:spLocks/>
              </p:cNvSpPr>
              <p:nvPr/>
            </p:nvSpPr>
            <p:spPr bwMode="auto">
              <a:xfrm flipH="1">
                <a:off x="4747901" y="5229555"/>
                <a:ext cx="101369" cy="131671"/>
              </a:xfrm>
              <a:custGeom>
                <a:avLst/>
                <a:gdLst>
                  <a:gd name="T0" fmla="*/ 43 w 43"/>
                  <a:gd name="T1" fmla="*/ 36 h 41"/>
                  <a:gd name="T2" fmla="*/ 22 w 43"/>
                  <a:gd name="T3" fmla="*/ 19 h 41"/>
                  <a:gd name="T4" fmla="*/ 6 w 43"/>
                  <a:gd name="T5" fmla="*/ 2 h 41"/>
                  <a:gd name="T6" fmla="*/ 0 w 43"/>
                  <a:gd name="T7" fmla="*/ 4 h 41"/>
                  <a:gd name="T8" fmla="*/ 16 w 43"/>
                  <a:gd name="T9" fmla="*/ 21 h 41"/>
                  <a:gd name="T10" fmla="*/ 37 w 43"/>
                  <a:gd name="T11" fmla="*/ 39 h 41"/>
                  <a:gd name="T12" fmla="*/ 43 w 43"/>
                  <a:gd name="T13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1">
                    <a:moveTo>
                      <a:pt x="43" y="36"/>
                    </a:moveTo>
                    <a:cubicBezTo>
                      <a:pt x="37" y="38"/>
                      <a:pt x="29" y="28"/>
                      <a:pt x="22" y="19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6" y="21"/>
                    </a:cubicBezTo>
                    <a:cubicBezTo>
                      <a:pt x="23" y="30"/>
                      <a:pt x="32" y="41"/>
                      <a:pt x="37" y="39"/>
                    </a:cubicBezTo>
                    <a:lnTo>
                      <a:pt x="43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3" name="Freeform 2131"/>
              <p:cNvSpPr>
                <a:spLocks/>
              </p:cNvSpPr>
              <p:nvPr/>
            </p:nvSpPr>
            <p:spPr bwMode="auto">
              <a:xfrm flipH="1">
                <a:off x="4647471" y="5173987"/>
                <a:ext cx="103246" cy="129255"/>
              </a:xfrm>
              <a:custGeom>
                <a:avLst/>
                <a:gdLst>
                  <a:gd name="T0" fmla="*/ 44 w 44"/>
                  <a:gd name="T1" fmla="*/ 36 h 40"/>
                  <a:gd name="T2" fmla="*/ 23 w 44"/>
                  <a:gd name="T3" fmla="*/ 18 h 40"/>
                  <a:gd name="T4" fmla="*/ 6 w 44"/>
                  <a:gd name="T5" fmla="*/ 2 h 40"/>
                  <a:gd name="T6" fmla="*/ 0 w 44"/>
                  <a:gd name="T7" fmla="*/ 4 h 40"/>
                  <a:gd name="T8" fmla="*/ 17 w 44"/>
                  <a:gd name="T9" fmla="*/ 20 h 40"/>
                  <a:gd name="T10" fmla="*/ 39 w 44"/>
                  <a:gd name="T11" fmla="*/ 38 h 40"/>
                  <a:gd name="T12" fmla="*/ 44 w 44"/>
                  <a:gd name="T13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0">
                    <a:moveTo>
                      <a:pt x="44" y="36"/>
                    </a:moveTo>
                    <a:cubicBezTo>
                      <a:pt x="39" y="38"/>
                      <a:pt x="30" y="27"/>
                      <a:pt x="23" y="18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7" y="20"/>
                    </a:cubicBezTo>
                    <a:cubicBezTo>
                      <a:pt x="25" y="29"/>
                      <a:pt x="34" y="40"/>
                      <a:pt x="39" y="38"/>
                    </a:cubicBez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4" name="Freeform 2133"/>
              <p:cNvSpPr>
                <a:spLocks/>
              </p:cNvSpPr>
              <p:nvPr/>
            </p:nvSpPr>
            <p:spPr bwMode="auto">
              <a:xfrm flipH="1">
                <a:off x="4663427" y="5187275"/>
                <a:ext cx="77904" cy="109927"/>
              </a:xfrm>
              <a:custGeom>
                <a:avLst/>
                <a:gdLst>
                  <a:gd name="T0" fmla="*/ 0 w 33"/>
                  <a:gd name="T1" fmla="*/ 0 h 34"/>
                  <a:gd name="T2" fmla="*/ 15 w 33"/>
                  <a:gd name="T3" fmla="*/ 16 h 34"/>
                  <a:gd name="T4" fmla="*/ 33 w 33"/>
                  <a:gd name="T5" fmla="*/ 34 h 34"/>
                  <a:gd name="T6" fmla="*/ 14 w 33"/>
                  <a:gd name="T7" fmla="*/ 16 h 34"/>
                  <a:gd name="T8" fmla="*/ 0 w 3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cubicBezTo>
                      <a:pt x="4" y="2"/>
                      <a:pt x="9" y="9"/>
                      <a:pt x="15" y="16"/>
                    </a:cubicBezTo>
                    <a:cubicBezTo>
                      <a:pt x="21" y="23"/>
                      <a:pt x="27" y="32"/>
                      <a:pt x="33" y="34"/>
                    </a:cubicBezTo>
                    <a:cubicBezTo>
                      <a:pt x="27" y="32"/>
                      <a:pt x="20" y="23"/>
                      <a:pt x="14" y="16"/>
                    </a:cubicBezTo>
                    <a:cubicBezTo>
                      <a:pt x="8" y="9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5" name="Freeform 2137"/>
              <p:cNvSpPr>
                <a:spLocks/>
              </p:cNvSpPr>
              <p:nvPr/>
            </p:nvSpPr>
            <p:spPr bwMode="auto">
              <a:xfrm flipH="1">
                <a:off x="4544225" y="5116004"/>
                <a:ext cx="107939" cy="119591"/>
              </a:xfrm>
              <a:custGeom>
                <a:avLst/>
                <a:gdLst>
                  <a:gd name="T0" fmla="*/ 46 w 46"/>
                  <a:gd name="T1" fmla="*/ 31 h 37"/>
                  <a:gd name="T2" fmla="*/ 23 w 46"/>
                  <a:gd name="T3" fmla="*/ 16 h 37"/>
                  <a:gd name="T4" fmla="*/ 5 w 46"/>
                  <a:gd name="T5" fmla="*/ 2 h 37"/>
                  <a:gd name="T6" fmla="*/ 0 w 46"/>
                  <a:gd name="T7" fmla="*/ 4 h 37"/>
                  <a:gd name="T8" fmla="*/ 18 w 46"/>
                  <a:gd name="T9" fmla="*/ 19 h 37"/>
                  <a:gd name="T10" fmla="*/ 41 w 46"/>
                  <a:gd name="T11" fmla="*/ 35 h 37"/>
                  <a:gd name="T12" fmla="*/ 46 w 46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37">
                    <a:moveTo>
                      <a:pt x="46" y="31"/>
                    </a:moveTo>
                    <a:cubicBezTo>
                      <a:pt x="41" y="33"/>
                      <a:pt x="32" y="24"/>
                      <a:pt x="23" y="16"/>
                    </a:cubicBezTo>
                    <a:cubicBezTo>
                      <a:pt x="15" y="8"/>
                      <a:pt x="9" y="0"/>
                      <a:pt x="5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8" y="19"/>
                    </a:cubicBezTo>
                    <a:cubicBezTo>
                      <a:pt x="26" y="27"/>
                      <a:pt x="36" y="37"/>
                      <a:pt x="41" y="35"/>
                    </a:cubicBezTo>
                    <a:lnTo>
                      <a:pt x="46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6" name="Freeform 2139"/>
              <p:cNvSpPr>
                <a:spLocks/>
              </p:cNvSpPr>
              <p:nvPr/>
            </p:nvSpPr>
            <p:spPr bwMode="auto">
              <a:xfrm flipH="1">
                <a:off x="4560181" y="5129292"/>
                <a:ext cx="84474" cy="96639"/>
              </a:xfrm>
              <a:custGeom>
                <a:avLst/>
                <a:gdLst>
                  <a:gd name="T0" fmla="*/ 0 w 36"/>
                  <a:gd name="T1" fmla="*/ 0 h 30"/>
                  <a:gd name="T2" fmla="*/ 16 w 36"/>
                  <a:gd name="T3" fmla="*/ 14 h 30"/>
                  <a:gd name="T4" fmla="*/ 36 w 36"/>
                  <a:gd name="T5" fmla="*/ 30 h 30"/>
                  <a:gd name="T6" fmla="*/ 16 w 36"/>
                  <a:gd name="T7" fmla="*/ 15 h 30"/>
                  <a:gd name="T8" fmla="*/ 0 w 3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cubicBezTo>
                      <a:pt x="4" y="2"/>
                      <a:pt x="10" y="8"/>
                      <a:pt x="16" y="14"/>
                    </a:cubicBezTo>
                    <a:cubicBezTo>
                      <a:pt x="23" y="21"/>
                      <a:pt x="30" y="29"/>
                      <a:pt x="36" y="30"/>
                    </a:cubicBezTo>
                    <a:cubicBezTo>
                      <a:pt x="30" y="29"/>
                      <a:pt x="22" y="21"/>
                      <a:pt x="16" y="15"/>
                    </a:cubicBezTo>
                    <a:cubicBezTo>
                      <a:pt x="9" y="8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7" name="Freeform 2141"/>
              <p:cNvSpPr>
                <a:spLocks/>
              </p:cNvSpPr>
              <p:nvPr/>
            </p:nvSpPr>
            <p:spPr bwMode="auto">
              <a:xfrm flipH="1">
                <a:off x="4445672" y="5042316"/>
                <a:ext cx="114509" cy="119591"/>
              </a:xfrm>
              <a:custGeom>
                <a:avLst/>
                <a:gdLst>
                  <a:gd name="T0" fmla="*/ 49 w 49"/>
                  <a:gd name="T1" fmla="*/ 31 h 37"/>
                  <a:gd name="T2" fmla="*/ 25 w 49"/>
                  <a:gd name="T3" fmla="*/ 16 h 37"/>
                  <a:gd name="T4" fmla="*/ 6 w 49"/>
                  <a:gd name="T5" fmla="*/ 2 h 37"/>
                  <a:gd name="T6" fmla="*/ 0 w 49"/>
                  <a:gd name="T7" fmla="*/ 5 h 37"/>
                  <a:gd name="T8" fmla="*/ 19 w 49"/>
                  <a:gd name="T9" fmla="*/ 19 h 37"/>
                  <a:gd name="T10" fmla="*/ 43 w 49"/>
                  <a:gd name="T11" fmla="*/ 34 h 37"/>
                  <a:gd name="T12" fmla="*/ 49 w 49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37">
                    <a:moveTo>
                      <a:pt x="49" y="31"/>
                    </a:moveTo>
                    <a:cubicBezTo>
                      <a:pt x="44" y="34"/>
                      <a:pt x="33" y="24"/>
                      <a:pt x="25" y="16"/>
                    </a:cubicBezTo>
                    <a:cubicBezTo>
                      <a:pt x="16" y="8"/>
                      <a:pt x="10" y="0"/>
                      <a:pt x="6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3"/>
                      <a:pt x="10" y="11"/>
                      <a:pt x="19" y="19"/>
                    </a:cubicBezTo>
                    <a:cubicBezTo>
                      <a:pt x="28" y="27"/>
                      <a:pt x="38" y="37"/>
                      <a:pt x="43" y="34"/>
                    </a:cubicBezTo>
                    <a:lnTo>
                      <a:pt x="49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8" name="Freeform 2143"/>
              <p:cNvSpPr>
                <a:spLocks/>
              </p:cNvSpPr>
              <p:nvPr/>
            </p:nvSpPr>
            <p:spPr bwMode="auto">
              <a:xfrm flipH="1">
                <a:off x="4464444" y="5058020"/>
                <a:ext cx="86351" cy="94223"/>
              </a:xfrm>
              <a:custGeom>
                <a:avLst/>
                <a:gdLst>
                  <a:gd name="T0" fmla="*/ 0 w 37"/>
                  <a:gd name="T1" fmla="*/ 0 h 29"/>
                  <a:gd name="T2" fmla="*/ 17 w 37"/>
                  <a:gd name="T3" fmla="*/ 14 h 29"/>
                  <a:gd name="T4" fmla="*/ 37 w 37"/>
                  <a:gd name="T5" fmla="*/ 29 h 29"/>
                  <a:gd name="T6" fmla="*/ 16 w 37"/>
                  <a:gd name="T7" fmla="*/ 14 h 29"/>
                  <a:gd name="T8" fmla="*/ 0 w 3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29">
                    <a:moveTo>
                      <a:pt x="0" y="0"/>
                    </a:moveTo>
                    <a:cubicBezTo>
                      <a:pt x="4" y="1"/>
                      <a:pt x="10" y="7"/>
                      <a:pt x="17" y="14"/>
                    </a:cubicBezTo>
                    <a:cubicBezTo>
                      <a:pt x="24" y="20"/>
                      <a:pt x="31" y="28"/>
                      <a:pt x="37" y="29"/>
                    </a:cubicBezTo>
                    <a:cubicBezTo>
                      <a:pt x="31" y="28"/>
                      <a:pt x="23" y="20"/>
                      <a:pt x="16" y="14"/>
                    </a:cubicBezTo>
                    <a:cubicBezTo>
                      <a:pt x="9" y="8"/>
                      <a:pt x="4" y="1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9" name="Freeform 2147"/>
              <p:cNvSpPr>
                <a:spLocks/>
              </p:cNvSpPr>
              <p:nvPr/>
            </p:nvSpPr>
            <p:spPr bwMode="auto">
              <a:xfrm flipH="1">
                <a:off x="4347119" y="4978293"/>
                <a:ext cx="93860" cy="147375"/>
              </a:xfrm>
              <a:custGeom>
                <a:avLst/>
                <a:gdLst>
                  <a:gd name="T0" fmla="*/ 40 w 40"/>
                  <a:gd name="T1" fmla="*/ 42 h 46"/>
                  <a:gd name="T2" fmla="*/ 21 w 40"/>
                  <a:gd name="T3" fmla="*/ 21 h 46"/>
                  <a:gd name="T4" fmla="*/ 6 w 40"/>
                  <a:gd name="T5" fmla="*/ 1 h 46"/>
                  <a:gd name="T6" fmla="*/ 0 w 40"/>
                  <a:gd name="T7" fmla="*/ 2 h 46"/>
                  <a:gd name="T8" fmla="*/ 15 w 40"/>
                  <a:gd name="T9" fmla="*/ 22 h 46"/>
                  <a:gd name="T10" fmla="*/ 33 w 40"/>
                  <a:gd name="T11" fmla="*/ 44 h 46"/>
                  <a:gd name="T12" fmla="*/ 40 w 40"/>
                  <a:gd name="T13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6">
                    <a:moveTo>
                      <a:pt x="40" y="42"/>
                    </a:moveTo>
                    <a:cubicBezTo>
                      <a:pt x="34" y="44"/>
                      <a:pt x="27" y="31"/>
                      <a:pt x="21" y="21"/>
                    </a:cubicBezTo>
                    <a:cubicBezTo>
                      <a:pt x="15" y="11"/>
                      <a:pt x="10" y="0"/>
                      <a:pt x="6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1"/>
                      <a:pt x="8" y="12"/>
                      <a:pt x="15" y="22"/>
                    </a:cubicBezTo>
                    <a:cubicBezTo>
                      <a:pt x="21" y="32"/>
                      <a:pt x="27" y="46"/>
                      <a:pt x="33" y="44"/>
                    </a:cubicBezTo>
                    <a:lnTo>
                      <a:pt x="40" y="4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10" name="Freeform 2149"/>
              <p:cNvSpPr>
                <a:spLocks/>
              </p:cNvSpPr>
              <p:nvPr/>
            </p:nvSpPr>
            <p:spPr bwMode="auto">
              <a:xfrm flipH="1">
                <a:off x="4367768" y="4990373"/>
                <a:ext cx="63825" cy="123215"/>
              </a:xfrm>
              <a:custGeom>
                <a:avLst/>
                <a:gdLst>
                  <a:gd name="T0" fmla="*/ 0 w 27"/>
                  <a:gd name="T1" fmla="*/ 0 h 38"/>
                  <a:gd name="T2" fmla="*/ 12 w 27"/>
                  <a:gd name="T3" fmla="*/ 18 h 38"/>
                  <a:gd name="T4" fmla="*/ 27 w 27"/>
                  <a:gd name="T5" fmla="*/ 38 h 38"/>
                  <a:gd name="T6" fmla="*/ 12 w 27"/>
                  <a:gd name="T7" fmla="*/ 18 h 38"/>
                  <a:gd name="T8" fmla="*/ 0 w 2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8">
                    <a:moveTo>
                      <a:pt x="0" y="0"/>
                    </a:moveTo>
                    <a:cubicBezTo>
                      <a:pt x="4" y="3"/>
                      <a:pt x="7" y="10"/>
                      <a:pt x="12" y="18"/>
                    </a:cubicBezTo>
                    <a:cubicBezTo>
                      <a:pt x="17" y="26"/>
                      <a:pt x="22" y="36"/>
                      <a:pt x="27" y="38"/>
                    </a:cubicBezTo>
                    <a:cubicBezTo>
                      <a:pt x="22" y="36"/>
                      <a:pt x="16" y="26"/>
                      <a:pt x="12" y="18"/>
                    </a:cubicBezTo>
                    <a:cubicBezTo>
                      <a:pt x="7" y="10"/>
                      <a:pt x="4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11" name="Freeform 2152"/>
              <p:cNvSpPr>
                <a:spLocks/>
              </p:cNvSpPr>
              <p:nvPr/>
            </p:nvSpPr>
            <p:spPr bwMode="auto">
              <a:xfrm flipH="1">
                <a:off x="4243873" y="4958965"/>
                <a:ext cx="79781" cy="141335"/>
              </a:xfrm>
              <a:custGeom>
                <a:avLst/>
                <a:gdLst>
                  <a:gd name="T0" fmla="*/ 34 w 34"/>
                  <a:gd name="T1" fmla="*/ 43 h 44"/>
                  <a:gd name="T2" fmla="*/ 18 w 34"/>
                  <a:gd name="T3" fmla="*/ 20 h 44"/>
                  <a:gd name="T4" fmla="*/ 7 w 34"/>
                  <a:gd name="T5" fmla="*/ 0 h 44"/>
                  <a:gd name="T6" fmla="*/ 0 w 34"/>
                  <a:gd name="T7" fmla="*/ 1 h 44"/>
                  <a:gd name="T8" fmla="*/ 12 w 34"/>
                  <a:gd name="T9" fmla="*/ 21 h 44"/>
                  <a:gd name="T10" fmla="*/ 27 w 34"/>
                  <a:gd name="T11" fmla="*/ 44 h 44"/>
                  <a:gd name="T12" fmla="*/ 34 w 34"/>
                  <a:gd name="T13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4">
                    <a:moveTo>
                      <a:pt x="34" y="43"/>
                    </a:moveTo>
                    <a:cubicBezTo>
                      <a:pt x="28" y="44"/>
                      <a:pt x="23" y="31"/>
                      <a:pt x="18" y="20"/>
                    </a:cubicBezTo>
                    <a:cubicBezTo>
                      <a:pt x="13" y="9"/>
                      <a:pt x="11" y="0"/>
                      <a:pt x="7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0"/>
                      <a:pt x="7" y="10"/>
                      <a:pt x="12" y="21"/>
                    </a:cubicBezTo>
                    <a:cubicBezTo>
                      <a:pt x="17" y="32"/>
                      <a:pt x="22" y="44"/>
                      <a:pt x="27" y="44"/>
                    </a:cubicBezTo>
                    <a:lnTo>
                      <a:pt x="34" y="4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12" name="Freeform 2154"/>
              <p:cNvSpPr>
                <a:spLocks/>
              </p:cNvSpPr>
              <p:nvPr/>
            </p:nvSpPr>
            <p:spPr bwMode="auto">
              <a:xfrm flipH="1">
                <a:off x="4262645" y="4965005"/>
                <a:ext cx="51623" cy="131671"/>
              </a:xfrm>
              <a:custGeom>
                <a:avLst/>
                <a:gdLst>
                  <a:gd name="T0" fmla="*/ 0 w 22"/>
                  <a:gd name="T1" fmla="*/ 0 h 41"/>
                  <a:gd name="T2" fmla="*/ 10 w 22"/>
                  <a:gd name="T3" fmla="*/ 19 h 41"/>
                  <a:gd name="T4" fmla="*/ 22 w 22"/>
                  <a:gd name="T5" fmla="*/ 41 h 41"/>
                  <a:gd name="T6" fmla="*/ 9 w 22"/>
                  <a:gd name="T7" fmla="*/ 19 h 41"/>
                  <a:gd name="T8" fmla="*/ 0 w 22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41">
                    <a:moveTo>
                      <a:pt x="0" y="0"/>
                    </a:moveTo>
                    <a:cubicBezTo>
                      <a:pt x="3" y="3"/>
                      <a:pt x="6" y="10"/>
                      <a:pt x="10" y="19"/>
                    </a:cubicBezTo>
                    <a:cubicBezTo>
                      <a:pt x="14" y="27"/>
                      <a:pt x="18" y="38"/>
                      <a:pt x="22" y="41"/>
                    </a:cubicBezTo>
                    <a:cubicBezTo>
                      <a:pt x="18" y="38"/>
                      <a:pt x="13" y="27"/>
                      <a:pt x="9" y="19"/>
                    </a:cubicBezTo>
                    <a:cubicBezTo>
                      <a:pt x="5" y="10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13" name="Freeform 2156"/>
              <p:cNvSpPr>
                <a:spLocks/>
              </p:cNvSpPr>
              <p:nvPr/>
            </p:nvSpPr>
            <p:spPr bwMode="auto">
              <a:xfrm flipH="1">
                <a:off x="4133118" y="4949301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6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14" name="Freeform 2158"/>
              <p:cNvSpPr>
                <a:spLocks/>
              </p:cNvSpPr>
              <p:nvPr/>
            </p:nvSpPr>
            <p:spPr bwMode="auto">
              <a:xfrm flipH="1">
                <a:off x="4151890" y="4951717"/>
                <a:ext cx="46930" cy="138919"/>
              </a:xfrm>
              <a:custGeom>
                <a:avLst/>
                <a:gdLst>
                  <a:gd name="T0" fmla="*/ 0 w 20"/>
                  <a:gd name="T1" fmla="*/ 0 h 43"/>
                  <a:gd name="T2" fmla="*/ 8 w 20"/>
                  <a:gd name="T3" fmla="*/ 20 h 43"/>
                  <a:gd name="T4" fmla="*/ 20 w 20"/>
                  <a:gd name="T5" fmla="*/ 43 h 43"/>
                  <a:gd name="T6" fmla="*/ 8 w 20"/>
                  <a:gd name="T7" fmla="*/ 20 h 43"/>
                  <a:gd name="T8" fmla="*/ 0 w 2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3">
                    <a:moveTo>
                      <a:pt x="0" y="0"/>
                    </a:moveTo>
                    <a:cubicBezTo>
                      <a:pt x="2" y="3"/>
                      <a:pt x="5" y="11"/>
                      <a:pt x="8" y="20"/>
                    </a:cubicBezTo>
                    <a:cubicBezTo>
                      <a:pt x="12" y="29"/>
                      <a:pt x="15" y="39"/>
                      <a:pt x="20" y="43"/>
                    </a:cubicBezTo>
                    <a:cubicBezTo>
                      <a:pt x="15" y="39"/>
                      <a:pt x="11" y="29"/>
                      <a:pt x="8" y="20"/>
                    </a:cubicBezTo>
                    <a:cubicBezTo>
                      <a:pt x="4" y="11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  <p:sp>
          <p:nvSpPr>
            <p:cNvPr id="784" name="Rectangle 783"/>
            <p:cNvSpPr/>
            <p:nvPr/>
          </p:nvSpPr>
          <p:spPr>
            <a:xfrm>
              <a:off x="3720196" y="5057476"/>
              <a:ext cx="411872" cy="18000"/>
            </a:xfrm>
            <a:prstGeom prst="rect">
              <a:avLst/>
            </a:prstGeom>
            <a:solidFill>
              <a:srgbClr val="00B050"/>
            </a:solidFill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1921" name="Group 784"/>
            <p:cNvGrpSpPr/>
            <p:nvPr/>
          </p:nvGrpSpPr>
          <p:grpSpPr>
            <a:xfrm>
              <a:off x="3369870" y="5028831"/>
              <a:ext cx="353853" cy="164287"/>
              <a:chOff x="3118328" y="5060523"/>
              <a:chExt cx="353853" cy="164287"/>
            </a:xfrm>
          </p:grpSpPr>
          <p:sp>
            <p:nvSpPr>
              <p:cNvPr id="786" name="Freeform 2078"/>
              <p:cNvSpPr>
                <a:spLocks/>
              </p:cNvSpPr>
              <p:nvPr/>
            </p:nvSpPr>
            <p:spPr bwMode="auto">
              <a:xfrm flipH="1">
                <a:off x="3446839" y="5076227"/>
                <a:ext cx="25342" cy="42280"/>
              </a:xfrm>
              <a:custGeom>
                <a:avLst/>
                <a:gdLst>
                  <a:gd name="T0" fmla="*/ 0 w 11"/>
                  <a:gd name="T1" fmla="*/ 4 h 13"/>
                  <a:gd name="T2" fmla="*/ 3 w 11"/>
                  <a:gd name="T3" fmla="*/ 13 h 13"/>
                  <a:gd name="T4" fmla="*/ 11 w 11"/>
                  <a:gd name="T5" fmla="*/ 0 h 13"/>
                  <a:gd name="T6" fmla="*/ 4 w 11"/>
                  <a:gd name="T7" fmla="*/ 0 h 13"/>
                  <a:gd name="T8" fmla="*/ 0 w 11"/>
                  <a:gd name="T9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0" y="4"/>
                    </a:moveTo>
                    <a:cubicBezTo>
                      <a:pt x="1" y="7"/>
                      <a:pt x="2" y="10"/>
                      <a:pt x="3" y="13"/>
                    </a:cubicBezTo>
                    <a:cubicBezTo>
                      <a:pt x="5" y="7"/>
                      <a:pt x="8" y="0"/>
                      <a:pt x="1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2"/>
                      <a:pt x="0" y="4"/>
                    </a:cubicBez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87" name="Freeform 2079"/>
              <p:cNvSpPr>
                <a:spLocks/>
              </p:cNvSpPr>
              <p:nvPr/>
            </p:nvSpPr>
            <p:spPr bwMode="auto">
              <a:xfrm flipH="1">
                <a:off x="3336084" y="5076227"/>
                <a:ext cx="73211" cy="148583"/>
              </a:xfrm>
              <a:custGeom>
                <a:avLst/>
                <a:gdLst>
                  <a:gd name="T0" fmla="*/ 25 w 31"/>
                  <a:gd name="T1" fmla="*/ 0 h 46"/>
                  <a:gd name="T2" fmla="*/ 14 w 31"/>
                  <a:gd name="T3" fmla="*/ 24 h 46"/>
                  <a:gd name="T4" fmla="*/ 0 w 31"/>
                  <a:gd name="T5" fmla="*/ 46 h 46"/>
                  <a:gd name="T6" fmla="*/ 6 w 31"/>
                  <a:gd name="T7" fmla="*/ 46 h 46"/>
                  <a:gd name="T8" fmla="*/ 20 w 31"/>
                  <a:gd name="T9" fmla="*/ 24 h 46"/>
                  <a:gd name="T10" fmla="*/ 31 w 31"/>
                  <a:gd name="T11" fmla="*/ 0 h 46"/>
                  <a:gd name="T12" fmla="*/ 25 w 31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46">
                    <a:moveTo>
                      <a:pt x="25" y="0"/>
                    </a:moveTo>
                    <a:cubicBezTo>
                      <a:pt x="21" y="0"/>
                      <a:pt x="16" y="18"/>
                      <a:pt x="14" y="24"/>
                    </a:cubicBezTo>
                    <a:cubicBezTo>
                      <a:pt x="11" y="30"/>
                      <a:pt x="5" y="46"/>
                      <a:pt x="0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8" y="30"/>
                      <a:pt x="20" y="24"/>
                    </a:cubicBezTo>
                    <a:cubicBezTo>
                      <a:pt x="23" y="18"/>
                      <a:pt x="27" y="0"/>
                      <a:pt x="31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88" name="Freeform 2081"/>
              <p:cNvSpPr>
                <a:spLocks/>
              </p:cNvSpPr>
              <p:nvPr/>
            </p:nvSpPr>
            <p:spPr bwMode="auto">
              <a:xfrm flipH="1">
                <a:off x="3229083" y="5070187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5 h 47"/>
                  <a:gd name="T4" fmla="*/ 0 w 30"/>
                  <a:gd name="T5" fmla="*/ 47 h 47"/>
                  <a:gd name="T6" fmla="*/ 6 w 30"/>
                  <a:gd name="T7" fmla="*/ 47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1"/>
                      <a:pt x="15" y="18"/>
                      <a:pt x="13" y="25"/>
                    </a:cubicBezTo>
                    <a:cubicBezTo>
                      <a:pt x="11" y="31"/>
                      <a:pt x="5" y="47"/>
                      <a:pt x="0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2" y="47"/>
                      <a:pt x="17" y="31"/>
                      <a:pt x="20" y="24"/>
                    </a:cubicBezTo>
                    <a:cubicBezTo>
                      <a:pt x="22" y="18"/>
                      <a:pt x="25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89" name="Freeform 2085"/>
              <p:cNvSpPr>
                <a:spLocks/>
              </p:cNvSpPr>
              <p:nvPr/>
            </p:nvSpPr>
            <p:spPr bwMode="auto">
              <a:xfrm flipH="1">
                <a:off x="3118328" y="5060523"/>
                <a:ext cx="68518" cy="154623"/>
              </a:xfrm>
              <a:custGeom>
                <a:avLst/>
                <a:gdLst>
                  <a:gd name="T0" fmla="*/ 22 w 29"/>
                  <a:gd name="T1" fmla="*/ 0 h 48"/>
                  <a:gd name="T2" fmla="*/ 13 w 29"/>
                  <a:gd name="T3" fmla="*/ 26 h 48"/>
                  <a:gd name="T4" fmla="*/ 0 w 29"/>
                  <a:gd name="T5" fmla="*/ 48 h 48"/>
                  <a:gd name="T6" fmla="*/ 6 w 29"/>
                  <a:gd name="T7" fmla="*/ 48 h 48"/>
                  <a:gd name="T8" fmla="*/ 19 w 29"/>
                  <a:gd name="T9" fmla="*/ 25 h 48"/>
                  <a:gd name="T10" fmla="*/ 29 w 29"/>
                  <a:gd name="T11" fmla="*/ 0 h 48"/>
                  <a:gd name="T12" fmla="*/ 22 w 29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48">
                    <a:moveTo>
                      <a:pt x="22" y="0"/>
                    </a:moveTo>
                    <a:cubicBezTo>
                      <a:pt x="18" y="0"/>
                      <a:pt x="15" y="19"/>
                      <a:pt x="13" y="26"/>
                    </a:cubicBezTo>
                    <a:cubicBezTo>
                      <a:pt x="10" y="32"/>
                      <a:pt x="5" y="48"/>
                      <a:pt x="0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2" y="48"/>
                      <a:pt x="17" y="32"/>
                      <a:pt x="19" y="25"/>
                    </a:cubicBezTo>
                    <a:cubicBezTo>
                      <a:pt x="21" y="19"/>
                      <a:pt x="25" y="0"/>
                      <a:pt x="29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0" name="Freeform 2102"/>
              <p:cNvSpPr>
                <a:spLocks/>
              </p:cNvSpPr>
              <p:nvPr/>
            </p:nvSpPr>
            <p:spPr bwMode="auto">
              <a:xfrm flipH="1">
                <a:off x="3280707" y="5076227"/>
                <a:ext cx="69456" cy="148583"/>
              </a:xfrm>
              <a:custGeom>
                <a:avLst/>
                <a:gdLst>
                  <a:gd name="T0" fmla="*/ 30 w 30"/>
                  <a:gd name="T1" fmla="*/ 45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10 w 30"/>
                  <a:gd name="T9" fmla="*/ 22 h 46"/>
                  <a:gd name="T10" fmla="*/ 24 w 30"/>
                  <a:gd name="T11" fmla="*/ 46 h 46"/>
                  <a:gd name="T12" fmla="*/ 30 w 30"/>
                  <a:gd name="T13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5"/>
                    </a:moveTo>
                    <a:cubicBezTo>
                      <a:pt x="24" y="45"/>
                      <a:pt x="20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0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1" name="Freeform 2104"/>
              <p:cNvSpPr>
                <a:spLocks/>
              </p:cNvSpPr>
              <p:nvPr/>
            </p:nvSpPr>
            <p:spPr bwMode="auto">
              <a:xfrm flipH="1">
                <a:off x="3392400" y="5076227"/>
                <a:ext cx="70395" cy="148583"/>
              </a:xfrm>
              <a:custGeom>
                <a:avLst/>
                <a:gdLst>
                  <a:gd name="T0" fmla="*/ 30 w 30"/>
                  <a:gd name="T1" fmla="*/ 46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9 w 30"/>
                  <a:gd name="T9" fmla="*/ 22 h 46"/>
                  <a:gd name="T10" fmla="*/ 24 w 30"/>
                  <a:gd name="T11" fmla="*/ 46 h 46"/>
                  <a:gd name="T12" fmla="*/ 30 w 30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6"/>
                    </a:moveTo>
                    <a:cubicBezTo>
                      <a:pt x="24" y="46"/>
                      <a:pt x="19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5" y="10"/>
                      <a:pt x="9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2" name="Freeform 2106"/>
              <p:cNvSpPr>
                <a:spLocks/>
              </p:cNvSpPr>
              <p:nvPr/>
            </p:nvSpPr>
            <p:spPr bwMode="auto">
              <a:xfrm flipH="1">
                <a:off x="3299479" y="5082267"/>
                <a:ext cx="44114" cy="138919"/>
              </a:xfrm>
              <a:custGeom>
                <a:avLst/>
                <a:gdLst>
                  <a:gd name="T0" fmla="*/ 0 w 19"/>
                  <a:gd name="T1" fmla="*/ 0 h 43"/>
                  <a:gd name="T2" fmla="*/ 8 w 19"/>
                  <a:gd name="T3" fmla="*/ 20 h 43"/>
                  <a:gd name="T4" fmla="*/ 19 w 19"/>
                  <a:gd name="T5" fmla="*/ 43 h 43"/>
                  <a:gd name="T6" fmla="*/ 7 w 19"/>
                  <a:gd name="T7" fmla="*/ 20 h 43"/>
                  <a:gd name="T8" fmla="*/ 0 w 19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9" y="43"/>
                    </a:cubicBezTo>
                    <a:cubicBezTo>
                      <a:pt x="14" y="39"/>
                      <a:pt x="11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3" name="Freeform 2108"/>
              <p:cNvSpPr>
                <a:spLocks/>
              </p:cNvSpPr>
              <p:nvPr/>
            </p:nvSpPr>
            <p:spPr bwMode="auto">
              <a:xfrm flipH="1">
                <a:off x="3413988" y="5082267"/>
                <a:ext cx="42237" cy="138919"/>
              </a:xfrm>
              <a:custGeom>
                <a:avLst/>
                <a:gdLst>
                  <a:gd name="T0" fmla="*/ 0 w 18"/>
                  <a:gd name="T1" fmla="*/ 0 h 43"/>
                  <a:gd name="T2" fmla="*/ 8 w 18"/>
                  <a:gd name="T3" fmla="*/ 20 h 43"/>
                  <a:gd name="T4" fmla="*/ 18 w 18"/>
                  <a:gd name="T5" fmla="*/ 43 h 43"/>
                  <a:gd name="T6" fmla="*/ 7 w 18"/>
                  <a:gd name="T7" fmla="*/ 20 h 43"/>
                  <a:gd name="T8" fmla="*/ 0 w 18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8" y="43"/>
                    </a:cubicBezTo>
                    <a:cubicBezTo>
                      <a:pt x="14" y="39"/>
                      <a:pt x="10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4" name="Freeform 2112"/>
              <p:cNvSpPr>
                <a:spLocks/>
              </p:cNvSpPr>
              <p:nvPr/>
            </p:nvSpPr>
            <p:spPr bwMode="auto">
              <a:xfrm flipH="1">
                <a:off x="3169952" y="5070187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7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5" name="Freeform 2114"/>
              <p:cNvSpPr>
                <a:spLocks/>
              </p:cNvSpPr>
              <p:nvPr/>
            </p:nvSpPr>
            <p:spPr bwMode="auto">
              <a:xfrm flipH="1">
                <a:off x="3188724" y="5076227"/>
                <a:ext cx="46930" cy="135295"/>
              </a:xfrm>
              <a:custGeom>
                <a:avLst/>
                <a:gdLst>
                  <a:gd name="T0" fmla="*/ 0 w 20"/>
                  <a:gd name="T1" fmla="*/ 0 h 42"/>
                  <a:gd name="T2" fmla="*/ 8 w 20"/>
                  <a:gd name="T3" fmla="*/ 19 h 42"/>
                  <a:gd name="T4" fmla="*/ 20 w 20"/>
                  <a:gd name="T5" fmla="*/ 42 h 42"/>
                  <a:gd name="T6" fmla="*/ 8 w 20"/>
                  <a:gd name="T7" fmla="*/ 19 h 42"/>
                  <a:gd name="T8" fmla="*/ 0 w 20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2">
                    <a:moveTo>
                      <a:pt x="0" y="0"/>
                    </a:moveTo>
                    <a:cubicBezTo>
                      <a:pt x="2" y="3"/>
                      <a:pt x="5" y="10"/>
                      <a:pt x="8" y="19"/>
                    </a:cubicBezTo>
                    <a:cubicBezTo>
                      <a:pt x="12" y="28"/>
                      <a:pt x="15" y="38"/>
                      <a:pt x="20" y="42"/>
                    </a:cubicBezTo>
                    <a:cubicBezTo>
                      <a:pt x="15" y="38"/>
                      <a:pt x="11" y="28"/>
                      <a:pt x="8" y="19"/>
                    </a:cubicBezTo>
                    <a:cubicBezTo>
                      <a:pt x="4" y="10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1922" name="Group 814"/>
          <p:cNvGrpSpPr>
            <a:grpSpLocks noChangeAspect="1"/>
          </p:cNvGrpSpPr>
          <p:nvPr/>
        </p:nvGrpSpPr>
        <p:grpSpPr>
          <a:xfrm>
            <a:off x="3535874" y="3947697"/>
            <a:ext cx="629553" cy="241325"/>
            <a:chOff x="3369870" y="4848628"/>
            <a:chExt cx="1464207" cy="561271"/>
          </a:xfrm>
        </p:grpSpPr>
        <p:sp>
          <p:nvSpPr>
            <p:cNvPr id="816" name="Round Same Side Corner Rectangle 815"/>
            <p:cNvSpPr>
              <a:spLocks noChangeAspect="1"/>
            </p:cNvSpPr>
            <p:nvPr/>
          </p:nvSpPr>
          <p:spPr>
            <a:xfrm>
              <a:off x="3720683" y="5083702"/>
              <a:ext cx="412434" cy="326197"/>
            </a:xfrm>
            <a:prstGeom prst="round2SameRect">
              <a:avLst>
                <a:gd name="adj1" fmla="val 10813"/>
                <a:gd name="adj2" fmla="val 5000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17" name="Rounded Rectangle 816"/>
            <p:cNvSpPr>
              <a:spLocks noChangeAspect="1"/>
            </p:cNvSpPr>
            <p:nvPr/>
          </p:nvSpPr>
          <p:spPr>
            <a:xfrm>
              <a:off x="3727061" y="4848628"/>
              <a:ext cx="404348" cy="224102"/>
            </a:xfrm>
            <a:prstGeom prst="roundRect">
              <a:avLst>
                <a:gd name="adj" fmla="val 2657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1990" name="Group 817"/>
            <p:cNvGrpSpPr/>
            <p:nvPr/>
          </p:nvGrpSpPr>
          <p:grpSpPr>
            <a:xfrm>
              <a:off x="4117925" y="4929776"/>
              <a:ext cx="716152" cy="411925"/>
              <a:chOff x="4133118" y="4949301"/>
              <a:chExt cx="716152" cy="411925"/>
            </a:xfrm>
          </p:grpSpPr>
          <p:sp>
            <p:nvSpPr>
              <p:cNvPr id="831" name="Freeform 2087"/>
              <p:cNvSpPr>
                <a:spLocks/>
              </p:cNvSpPr>
              <p:nvPr/>
            </p:nvSpPr>
            <p:spPr bwMode="auto">
              <a:xfrm flipH="1">
                <a:off x="4733822" y="5181235"/>
                <a:ext cx="32851" cy="173951"/>
              </a:xfrm>
              <a:custGeom>
                <a:avLst/>
                <a:gdLst>
                  <a:gd name="T0" fmla="*/ 7 w 14"/>
                  <a:gd name="T1" fmla="*/ 2 h 54"/>
                  <a:gd name="T2" fmla="*/ 5 w 14"/>
                  <a:gd name="T3" fmla="*/ 28 h 54"/>
                  <a:gd name="T4" fmla="*/ 0 w 14"/>
                  <a:gd name="T5" fmla="*/ 54 h 54"/>
                  <a:gd name="T6" fmla="*/ 6 w 14"/>
                  <a:gd name="T7" fmla="*/ 51 h 54"/>
                  <a:gd name="T8" fmla="*/ 12 w 14"/>
                  <a:gd name="T9" fmla="*/ 26 h 54"/>
                  <a:gd name="T10" fmla="*/ 14 w 14"/>
                  <a:gd name="T11" fmla="*/ 0 h 54"/>
                  <a:gd name="T12" fmla="*/ 7 w 14"/>
                  <a:gd name="T13" fmla="*/ 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4">
                    <a:moveTo>
                      <a:pt x="7" y="2"/>
                    </a:moveTo>
                    <a:cubicBezTo>
                      <a:pt x="3" y="4"/>
                      <a:pt x="5" y="21"/>
                      <a:pt x="5" y="28"/>
                    </a:cubicBezTo>
                    <a:cubicBezTo>
                      <a:pt x="5" y="35"/>
                      <a:pt x="6" y="52"/>
                      <a:pt x="0" y="54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2" y="33"/>
                      <a:pt x="12" y="26"/>
                    </a:cubicBezTo>
                    <a:cubicBezTo>
                      <a:pt x="12" y="19"/>
                      <a:pt x="9" y="1"/>
                      <a:pt x="14" y="0"/>
                    </a:cubicBez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2" name="Freeform 2091"/>
              <p:cNvSpPr>
                <a:spLocks/>
              </p:cNvSpPr>
              <p:nvPr/>
            </p:nvSpPr>
            <p:spPr bwMode="auto">
              <a:xfrm flipH="1">
                <a:off x="4534839" y="5048356"/>
                <a:ext cx="32851" cy="181199"/>
              </a:xfrm>
              <a:custGeom>
                <a:avLst/>
                <a:gdLst>
                  <a:gd name="T0" fmla="*/ 3 w 14"/>
                  <a:gd name="T1" fmla="*/ 3 h 56"/>
                  <a:gd name="T2" fmla="*/ 5 w 14"/>
                  <a:gd name="T3" fmla="*/ 30 h 56"/>
                  <a:gd name="T4" fmla="*/ 3 w 14"/>
                  <a:gd name="T5" fmla="*/ 56 h 56"/>
                  <a:gd name="T6" fmla="*/ 9 w 14"/>
                  <a:gd name="T7" fmla="*/ 52 h 56"/>
                  <a:gd name="T8" fmla="*/ 11 w 14"/>
                  <a:gd name="T9" fmla="*/ 26 h 56"/>
                  <a:gd name="T10" fmla="*/ 9 w 14"/>
                  <a:gd name="T11" fmla="*/ 0 h 56"/>
                  <a:gd name="T12" fmla="*/ 3 w 14"/>
                  <a:gd name="T13" fmla="*/ 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6">
                    <a:moveTo>
                      <a:pt x="3" y="3"/>
                    </a:moveTo>
                    <a:cubicBezTo>
                      <a:pt x="0" y="5"/>
                      <a:pt x="4" y="23"/>
                      <a:pt x="5" y="30"/>
                    </a:cubicBezTo>
                    <a:cubicBezTo>
                      <a:pt x="6" y="36"/>
                      <a:pt x="8" y="53"/>
                      <a:pt x="3" y="56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14" y="50"/>
                      <a:pt x="12" y="33"/>
                      <a:pt x="11" y="26"/>
                    </a:cubicBezTo>
                    <a:cubicBezTo>
                      <a:pt x="10" y="20"/>
                      <a:pt x="5" y="2"/>
                      <a:pt x="9" y="0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3" name="Freeform 2093"/>
              <p:cNvSpPr>
                <a:spLocks/>
              </p:cNvSpPr>
              <p:nvPr/>
            </p:nvSpPr>
            <p:spPr bwMode="auto">
              <a:xfrm flipH="1">
                <a:off x="4635269" y="5119628"/>
                <a:ext cx="28158" cy="177575"/>
              </a:xfrm>
              <a:custGeom>
                <a:avLst/>
                <a:gdLst>
                  <a:gd name="T0" fmla="*/ 6 w 12"/>
                  <a:gd name="T1" fmla="*/ 3 h 55"/>
                  <a:gd name="T2" fmla="*/ 5 w 12"/>
                  <a:gd name="T3" fmla="*/ 30 h 55"/>
                  <a:gd name="T4" fmla="*/ 0 w 12"/>
                  <a:gd name="T5" fmla="*/ 55 h 55"/>
                  <a:gd name="T6" fmla="*/ 6 w 12"/>
                  <a:gd name="T7" fmla="*/ 53 h 55"/>
                  <a:gd name="T8" fmla="*/ 11 w 12"/>
                  <a:gd name="T9" fmla="*/ 27 h 55"/>
                  <a:gd name="T10" fmla="*/ 12 w 12"/>
                  <a:gd name="T11" fmla="*/ 0 h 55"/>
                  <a:gd name="T12" fmla="*/ 6 w 12"/>
                  <a:gd name="T13" fmla="*/ 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5">
                    <a:moveTo>
                      <a:pt x="6" y="3"/>
                    </a:moveTo>
                    <a:cubicBezTo>
                      <a:pt x="2" y="4"/>
                      <a:pt x="5" y="23"/>
                      <a:pt x="5" y="30"/>
                    </a:cubicBezTo>
                    <a:cubicBezTo>
                      <a:pt x="5" y="36"/>
                      <a:pt x="5" y="53"/>
                      <a:pt x="0" y="55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1" y="51"/>
                      <a:pt x="11" y="34"/>
                      <a:pt x="11" y="27"/>
                    </a:cubicBezTo>
                    <a:cubicBezTo>
                      <a:pt x="11" y="21"/>
                      <a:pt x="8" y="2"/>
                      <a:pt x="12" y="0"/>
                    </a:cubicBez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4" name="Freeform 2095"/>
              <p:cNvSpPr>
                <a:spLocks/>
              </p:cNvSpPr>
              <p:nvPr/>
            </p:nvSpPr>
            <p:spPr bwMode="auto">
              <a:xfrm flipH="1">
                <a:off x="4424084" y="4980709"/>
                <a:ext cx="42237" cy="171535"/>
              </a:xfrm>
              <a:custGeom>
                <a:avLst/>
                <a:gdLst>
                  <a:gd name="T0" fmla="*/ 12 w 18"/>
                  <a:gd name="T1" fmla="*/ 2 h 53"/>
                  <a:gd name="T2" fmla="*/ 7 w 18"/>
                  <a:gd name="T3" fmla="*/ 28 h 53"/>
                  <a:gd name="T4" fmla="*/ 0 w 18"/>
                  <a:gd name="T5" fmla="*/ 53 h 53"/>
                  <a:gd name="T6" fmla="*/ 6 w 18"/>
                  <a:gd name="T7" fmla="*/ 51 h 53"/>
                  <a:gd name="T8" fmla="*/ 14 w 18"/>
                  <a:gd name="T9" fmla="*/ 26 h 53"/>
                  <a:gd name="T10" fmla="*/ 18 w 18"/>
                  <a:gd name="T11" fmla="*/ 0 h 53"/>
                  <a:gd name="T12" fmla="*/ 12 w 18"/>
                  <a:gd name="T13" fmla="*/ 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3">
                    <a:moveTo>
                      <a:pt x="12" y="2"/>
                    </a:moveTo>
                    <a:cubicBezTo>
                      <a:pt x="7" y="3"/>
                      <a:pt x="8" y="21"/>
                      <a:pt x="7" y="28"/>
                    </a:cubicBezTo>
                    <a:cubicBezTo>
                      <a:pt x="7" y="34"/>
                      <a:pt x="5" y="51"/>
                      <a:pt x="0" y="5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3" y="33"/>
                      <a:pt x="14" y="26"/>
                    </a:cubicBezTo>
                    <a:cubicBezTo>
                      <a:pt x="14" y="19"/>
                      <a:pt x="14" y="1"/>
                      <a:pt x="18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5" name="Freeform 2097"/>
              <p:cNvSpPr>
                <a:spLocks/>
              </p:cNvSpPr>
              <p:nvPr/>
            </p:nvSpPr>
            <p:spPr bwMode="auto">
              <a:xfrm flipH="1">
                <a:off x="4192250" y="4949301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4 h 47"/>
                  <a:gd name="T4" fmla="*/ 0 w 30"/>
                  <a:gd name="T5" fmla="*/ 47 h 47"/>
                  <a:gd name="T6" fmla="*/ 6 w 30"/>
                  <a:gd name="T7" fmla="*/ 46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0"/>
                      <a:pt x="15" y="18"/>
                      <a:pt x="13" y="24"/>
                    </a:cubicBezTo>
                    <a:cubicBezTo>
                      <a:pt x="11" y="31"/>
                      <a:pt x="5" y="46"/>
                      <a:pt x="0" y="47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7" y="30"/>
                      <a:pt x="20" y="24"/>
                    </a:cubicBezTo>
                    <a:cubicBezTo>
                      <a:pt x="22" y="18"/>
                      <a:pt x="26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6" name="Freeform 2099"/>
              <p:cNvSpPr>
                <a:spLocks/>
              </p:cNvSpPr>
              <p:nvPr/>
            </p:nvSpPr>
            <p:spPr bwMode="auto">
              <a:xfrm flipH="1">
                <a:off x="4304882" y="4958965"/>
                <a:ext cx="61009" cy="160663"/>
              </a:xfrm>
              <a:custGeom>
                <a:avLst/>
                <a:gdLst>
                  <a:gd name="T0" fmla="*/ 19 w 26"/>
                  <a:gd name="T1" fmla="*/ 1 h 50"/>
                  <a:gd name="T2" fmla="*/ 11 w 26"/>
                  <a:gd name="T3" fmla="*/ 27 h 50"/>
                  <a:gd name="T4" fmla="*/ 0 w 26"/>
                  <a:gd name="T5" fmla="*/ 50 h 50"/>
                  <a:gd name="T6" fmla="*/ 7 w 26"/>
                  <a:gd name="T7" fmla="*/ 49 h 50"/>
                  <a:gd name="T8" fmla="*/ 18 w 26"/>
                  <a:gd name="T9" fmla="*/ 26 h 50"/>
                  <a:gd name="T10" fmla="*/ 26 w 26"/>
                  <a:gd name="T11" fmla="*/ 0 h 50"/>
                  <a:gd name="T12" fmla="*/ 19 w 26"/>
                  <a:gd name="T13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50">
                    <a:moveTo>
                      <a:pt x="19" y="1"/>
                    </a:moveTo>
                    <a:cubicBezTo>
                      <a:pt x="15" y="1"/>
                      <a:pt x="13" y="21"/>
                      <a:pt x="11" y="27"/>
                    </a:cubicBezTo>
                    <a:cubicBezTo>
                      <a:pt x="10" y="34"/>
                      <a:pt x="5" y="50"/>
                      <a:pt x="0" y="50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12" y="48"/>
                      <a:pt x="16" y="33"/>
                      <a:pt x="18" y="26"/>
                    </a:cubicBezTo>
                    <a:cubicBezTo>
                      <a:pt x="20" y="20"/>
                      <a:pt x="22" y="1"/>
                      <a:pt x="26" y="0"/>
                    </a:cubicBez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7" name="Freeform 2127"/>
              <p:cNvSpPr>
                <a:spLocks/>
              </p:cNvSpPr>
              <p:nvPr/>
            </p:nvSpPr>
            <p:spPr bwMode="auto">
              <a:xfrm flipH="1">
                <a:off x="4747901" y="5229555"/>
                <a:ext cx="101369" cy="131671"/>
              </a:xfrm>
              <a:custGeom>
                <a:avLst/>
                <a:gdLst>
                  <a:gd name="T0" fmla="*/ 43 w 43"/>
                  <a:gd name="T1" fmla="*/ 36 h 41"/>
                  <a:gd name="T2" fmla="*/ 22 w 43"/>
                  <a:gd name="T3" fmla="*/ 19 h 41"/>
                  <a:gd name="T4" fmla="*/ 6 w 43"/>
                  <a:gd name="T5" fmla="*/ 2 h 41"/>
                  <a:gd name="T6" fmla="*/ 0 w 43"/>
                  <a:gd name="T7" fmla="*/ 4 h 41"/>
                  <a:gd name="T8" fmla="*/ 16 w 43"/>
                  <a:gd name="T9" fmla="*/ 21 h 41"/>
                  <a:gd name="T10" fmla="*/ 37 w 43"/>
                  <a:gd name="T11" fmla="*/ 39 h 41"/>
                  <a:gd name="T12" fmla="*/ 43 w 43"/>
                  <a:gd name="T13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1">
                    <a:moveTo>
                      <a:pt x="43" y="36"/>
                    </a:moveTo>
                    <a:cubicBezTo>
                      <a:pt x="37" y="38"/>
                      <a:pt x="29" y="28"/>
                      <a:pt x="22" y="19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6" y="21"/>
                    </a:cubicBezTo>
                    <a:cubicBezTo>
                      <a:pt x="23" y="30"/>
                      <a:pt x="32" y="41"/>
                      <a:pt x="37" y="39"/>
                    </a:cubicBezTo>
                    <a:lnTo>
                      <a:pt x="43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8" name="Freeform 2131"/>
              <p:cNvSpPr>
                <a:spLocks/>
              </p:cNvSpPr>
              <p:nvPr/>
            </p:nvSpPr>
            <p:spPr bwMode="auto">
              <a:xfrm flipH="1">
                <a:off x="4647471" y="5173987"/>
                <a:ext cx="103246" cy="129255"/>
              </a:xfrm>
              <a:custGeom>
                <a:avLst/>
                <a:gdLst>
                  <a:gd name="T0" fmla="*/ 44 w 44"/>
                  <a:gd name="T1" fmla="*/ 36 h 40"/>
                  <a:gd name="T2" fmla="*/ 23 w 44"/>
                  <a:gd name="T3" fmla="*/ 18 h 40"/>
                  <a:gd name="T4" fmla="*/ 6 w 44"/>
                  <a:gd name="T5" fmla="*/ 2 h 40"/>
                  <a:gd name="T6" fmla="*/ 0 w 44"/>
                  <a:gd name="T7" fmla="*/ 4 h 40"/>
                  <a:gd name="T8" fmla="*/ 17 w 44"/>
                  <a:gd name="T9" fmla="*/ 20 h 40"/>
                  <a:gd name="T10" fmla="*/ 39 w 44"/>
                  <a:gd name="T11" fmla="*/ 38 h 40"/>
                  <a:gd name="T12" fmla="*/ 44 w 44"/>
                  <a:gd name="T13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0">
                    <a:moveTo>
                      <a:pt x="44" y="36"/>
                    </a:moveTo>
                    <a:cubicBezTo>
                      <a:pt x="39" y="38"/>
                      <a:pt x="30" y="27"/>
                      <a:pt x="23" y="18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7" y="20"/>
                    </a:cubicBezTo>
                    <a:cubicBezTo>
                      <a:pt x="25" y="29"/>
                      <a:pt x="34" y="40"/>
                      <a:pt x="39" y="38"/>
                    </a:cubicBez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9" name="Freeform 2133"/>
              <p:cNvSpPr>
                <a:spLocks/>
              </p:cNvSpPr>
              <p:nvPr/>
            </p:nvSpPr>
            <p:spPr bwMode="auto">
              <a:xfrm flipH="1">
                <a:off x="4663427" y="5187275"/>
                <a:ext cx="77904" cy="109927"/>
              </a:xfrm>
              <a:custGeom>
                <a:avLst/>
                <a:gdLst>
                  <a:gd name="T0" fmla="*/ 0 w 33"/>
                  <a:gd name="T1" fmla="*/ 0 h 34"/>
                  <a:gd name="T2" fmla="*/ 15 w 33"/>
                  <a:gd name="T3" fmla="*/ 16 h 34"/>
                  <a:gd name="T4" fmla="*/ 33 w 33"/>
                  <a:gd name="T5" fmla="*/ 34 h 34"/>
                  <a:gd name="T6" fmla="*/ 14 w 33"/>
                  <a:gd name="T7" fmla="*/ 16 h 34"/>
                  <a:gd name="T8" fmla="*/ 0 w 3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cubicBezTo>
                      <a:pt x="4" y="2"/>
                      <a:pt x="9" y="9"/>
                      <a:pt x="15" y="16"/>
                    </a:cubicBezTo>
                    <a:cubicBezTo>
                      <a:pt x="21" y="23"/>
                      <a:pt x="27" y="32"/>
                      <a:pt x="33" y="34"/>
                    </a:cubicBezTo>
                    <a:cubicBezTo>
                      <a:pt x="27" y="32"/>
                      <a:pt x="20" y="23"/>
                      <a:pt x="14" y="16"/>
                    </a:cubicBezTo>
                    <a:cubicBezTo>
                      <a:pt x="8" y="9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0" name="Freeform 2137"/>
              <p:cNvSpPr>
                <a:spLocks/>
              </p:cNvSpPr>
              <p:nvPr/>
            </p:nvSpPr>
            <p:spPr bwMode="auto">
              <a:xfrm flipH="1">
                <a:off x="4544225" y="5116004"/>
                <a:ext cx="107939" cy="119591"/>
              </a:xfrm>
              <a:custGeom>
                <a:avLst/>
                <a:gdLst>
                  <a:gd name="T0" fmla="*/ 46 w 46"/>
                  <a:gd name="T1" fmla="*/ 31 h 37"/>
                  <a:gd name="T2" fmla="*/ 23 w 46"/>
                  <a:gd name="T3" fmla="*/ 16 h 37"/>
                  <a:gd name="T4" fmla="*/ 5 w 46"/>
                  <a:gd name="T5" fmla="*/ 2 h 37"/>
                  <a:gd name="T6" fmla="*/ 0 w 46"/>
                  <a:gd name="T7" fmla="*/ 4 h 37"/>
                  <a:gd name="T8" fmla="*/ 18 w 46"/>
                  <a:gd name="T9" fmla="*/ 19 h 37"/>
                  <a:gd name="T10" fmla="*/ 41 w 46"/>
                  <a:gd name="T11" fmla="*/ 35 h 37"/>
                  <a:gd name="T12" fmla="*/ 46 w 46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37">
                    <a:moveTo>
                      <a:pt x="46" y="31"/>
                    </a:moveTo>
                    <a:cubicBezTo>
                      <a:pt x="41" y="33"/>
                      <a:pt x="32" y="24"/>
                      <a:pt x="23" y="16"/>
                    </a:cubicBezTo>
                    <a:cubicBezTo>
                      <a:pt x="15" y="8"/>
                      <a:pt x="9" y="0"/>
                      <a:pt x="5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8" y="19"/>
                    </a:cubicBezTo>
                    <a:cubicBezTo>
                      <a:pt x="26" y="27"/>
                      <a:pt x="36" y="37"/>
                      <a:pt x="41" y="35"/>
                    </a:cubicBezTo>
                    <a:lnTo>
                      <a:pt x="46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1" name="Freeform 2139"/>
              <p:cNvSpPr>
                <a:spLocks/>
              </p:cNvSpPr>
              <p:nvPr/>
            </p:nvSpPr>
            <p:spPr bwMode="auto">
              <a:xfrm flipH="1">
                <a:off x="4560181" y="5129292"/>
                <a:ext cx="84474" cy="96639"/>
              </a:xfrm>
              <a:custGeom>
                <a:avLst/>
                <a:gdLst>
                  <a:gd name="T0" fmla="*/ 0 w 36"/>
                  <a:gd name="T1" fmla="*/ 0 h 30"/>
                  <a:gd name="T2" fmla="*/ 16 w 36"/>
                  <a:gd name="T3" fmla="*/ 14 h 30"/>
                  <a:gd name="T4" fmla="*/ 36 w 36"/>
                  <a:gd name="T5" fmla="*/ 30 h 30"/>
                  <a:gd name="T6" fmla="*/ 16 w 36"/>
                  <a:gd name="T7" fmla="*/ 15 h 30"/>
                  <a:gd name="T8" fmla="*/ 0 w 3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cubicBezTo>
                      <a:pt x="4" y="2"/>
                      <a:pt x="10" y="8"/>
                      <a:pt x="16" y="14"/>
                    </a:cubicBezTo>
                    <a:cubicBezTo>
                      <a:pt x="23" y="21"/>
                      <a:pt x="30" y="29"/>
                      <a:pt x="36" y="30"/>
                    </a:cubicBezTo>
                    <a:cubicBezTo>
                      <a:pt x="30" y="29"/>
                      <a:pt x="22" y="21"/>
                      <a:pt x="16" y="15"/>
                    </a:cubicBezTo>
                    <a:cubicBezTo>
                      <a:pt x="9" y="8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2" name="Freeform 2141"/>
              <p:cNvSpPr>
                <a:spLocks/>
              </p:cNvSpPr>
              <p:nvPr/>
            </p:nvSpPr>
            <p:spPr bwMode="auto">
              <a:xfrm flipH="1">
                <a:off x="4445672" y="5042316"/>
                <a:ext cx="114509" cy="119591"/>
              </a:xfrm>
              <a:custGeom>
                <a:avLst/>
                <a:gdLst>
                  <a:gd name="T0" fmla="*/ 49 w 49"/>
                  <a:gd name="T1" fmla="*/ 31 h 37"/>
                  <a:gd name="T2" fmla="*/ 25 w 49"/>
                  <a:gd name="T3" fmla="*/ 16 h 37"/>
                  <a:gd name="T4" fmla="*/ 6 w 49"/>
                  <a:gd name="T5" fmla="*/ 2 h 37"/>
                  <a:gd name="T6" fmla="*/ 0 w 49"/>
                  <a:gd name="T7" fmla="*/ 5 h 37"/>
                  <a:gd name="T8" fmla="*/ 19 w 49"/>
                  <a:gd name="T9" fmla="*/ 19 h 37"/>
                  <a:gd name="T10" fmla="*/ 43 w 49"/>
                  <a:gd name="T11" fmla="*/ 34 h 37"/>
                  <a:gd name="T12" fmla="*/ 49 w 49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37">
                    <a:moveTo>
                      <a:pt x="49" y="31"/>
                    </a:moveTo>
                    <a:cubicBezTo>
                      <a:pt x="44" y="34"/>
                      <a:pt x="33" y="24"/>
                      <a:pt x="25" y="16"/>
                    </a:cubicBezTo>
                    <a:cubicBezTo>
                      <a:pt x="16" y="8"/>
                      <a:pt x="10" y="0"/>
                      <a:pt x="6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3"/>
                      <a:pt x="10" y="11"/>
                      <a:pt x="19" y="19"/>
                    </a:cubicBezTo>
                    <a:cubicBezTo>
                      <a:pt x="28" y="27"/>
                      <a:pt x="38" y="37"/>
                      <a:pt x="43" y="34"/>
                    </a:cubicBezTo>
                    <a:lnTo>
                      <a:pt x="49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3" name="Freeform 2143"/>
              <p:cNvSpPr>
                <a:spLocks/>
              </p:cNvSpPr>
              <p:nvPr/>
            </p:nvSpPr>
            <p:spPr bwMode="auto">
              <a:xfrm flipH="1">
                <a:off x="4464444" y="5058020"/>
                <a:ext cx="86351" cy="94223"/>
              </a:xfrm>
              <a:custGeom>
                <a:avLst/>
                <a:gdLst>
                  <a:gd name="T0" fmla="*/ 0 w 37"/>
                  <a:gd name="T1" fmla="*/ 0 h 29"/>
                  <a:gd name="T2" fmla="*/ 17 w 37"/>
                  <a:gd name="T3" fmla="*/ 14 h 29"/>
                  <a:gd name="T4" fmla="*/ 37 w 37"/>
                  <a:gd name="T5" fmla="*/ 29 h 29"/>
                  <a:gd name="T6" fmla="*/ 16 w 37"/>
                  <a:gd name="T7" fmla="*/ 14 h 29"/>
                  <a:gd name="T8" fmla="*/ 0 w 3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29">
                    <a:moveTo>
                      <a:pt x="0" y="0"/>
                    </a:moveTo>
                    <a:cubicBezTo>
                      <a:pt x="4" y="1"/>
                      <a:pt x="10" y="7"/>
                      <a:pt x="17" y="14"/>
                    </a:cubicBezTo>
                    <a:cubicBezTo>
                      <a:pt x="24" y="20"/>
                      <a:pt x="31" y="28"/>
                      <a:pt x="37" y="29"/>
                    </a:cubicBezTo>
                    <a:cubicBezTo>
                      <a:pt x="31" y="28"/>
                      <a:pt x="23" y="20"/>
                      <a:pt x="16" y="14"/>
                    </a:cubicBezTo>
                    <a:cubicBezTo>
                      <a:pt x="9" y="8"/>
                      <a:pt x="4" y="1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4" name="Freeform 2147"/>
              <p:cNvSpPr>
                <a:spLocks/>
              </p:cNvSpPr>
              <p:nvPr/>
            </p:nvSpPr>
            <p:spPr bwMode="auto">
              <a:xfrm flipH="1">
                <a:off x="4347119" y="4978293"/>
                <a:ext cx="93860" cy="147375"/>
              </a:xfrm>
              <a:custGeom>
                <a:avLst/>
                <a:gdLst>
                  <a:gd name="T0" fmla="*/ 40 w 40"/>
                  <a:gd name="T1" fmla="*/ 42 h 46"/>
                  <a:gd name="T2" fmla="*/ 21 w 40"/>
                  <a:gd name="T3" fmla="*/ 21 h 46"/>
                  <a:gd name="T4" fmla="*/ 6 w 40"/>
                  <a:gd name="T5" fmla="*/ 1 h 46"/>
                  <a:gd name="T6" fmla="*/ 0 w 40"/>
                  <a:gd name="T7" fmla="*/ 2 h 46"/>
                  <a:gd name="T8" fmla="*/ 15 w 40"/>
                  <a:gd name="T9" fmla="*/ 22 h 46"/>
                  <a:gd name="T10" fmla="*/ 33 w 40"/>
                  <a:gd name="T11" fmla="*/ 44 h 46"/>
                  <a:gd name="T12" fmla="*/ 40 w 40"/>
                  <a:gd name="T13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6">
                    <a:moveTo>
                      <a:pt x="40" y="42"/>
                    </a:moveTo>
                    <a:cubicBezTo>
                      <a:pt x="34" y="44"/>
                      <a:pt x="27" y="31"/>
                      <a:pt x="21" y="21"/>
                    </a:cubicBezTo>
                    <a:cubicBezTo>
                      <a:pt x="15" y="11"/>
                      <a:pt x="10" y="0"/>
                      <a:pt x="6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1"/>
                      <a:pt x="8" y="12"/>
                      <a:pt x="15" y="22"/>
                    </a:cubicBezTo>
                    <a:cubicBezTo>
                      <a:pt x="21" y="32"/>
                      <a:pt x="27" y="46"/>
                      <a:pt x="33" y="44"/>
                    </a:cubicBezTo>
                    <a:lnTo>
                      <a:pt x="40" y="4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5" name="Freeform 2149"/>
              <p:cNvSpPr>
                <a:spLocks/>
              </p:cNvSpPr>
              <p:nvPr/>
            </p:nvSpPr>
            <p:spPr bwMode="auto">
              <a:xfrm flipH="1">
                <a:off x="4367768" y="4990373"/>
                <a:ext cx="63825" cy="123215"/>
              </a:xfrm>
              <a:custGeom>
                <a:avLst/>
                <a:gdLst>
                  <a:gd name="T0" fmla="*/ 0 w 27"/>
                  <a:gd name="T1" fmla="*/ 0 h 38"/>
                  <a:gd name="T2" fmla="*/ 12 w 27"/>
                  <a:gd name="T3" fmla="*/ 18 h 38"/>
                  <a:gd name="T4" fmla="*/ 27 w 27"/>
                  <a:gd name="T5" fmla="*/ 38 h 38"/>
                  <a:gd name="T6" fmla="*/ 12 w 27"/>
                  <a:gd name="T7" fmla="*/ 18 h 38"/>
                  <a:gd name="T8" fmla="*/ 0 w 2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8">
                    <a:moveTo>
                      <a:pt x="0" y="0"/>
                    </a:moveTo>
                    <a:cubicBezTo>
                      <a:pt x="4" y="3"/>
                      <a:pt x="7" y="10"/>
                      <a:pt x="12" y="18"/>
                    </a:cubicBezTo>
                    <a:cubicBezTo>
                      <a:pt x="17" y="26"/>
                      <a:pt x="22" y="36"/>
                      <a:pt x="27" y="38"/>
                    </a:cubicBezTo>
                    <a:cubicBezTo>
                      <a:pt x="22" y="36"/>
                      <a:pt x="16" y="26"/>
                      <a:pt x="12" y="18"/>
                    </a:cubicBezTo>
                    <a:cubicBezTo>
                      <a:pt x="7" y="10"/>
                      <a:pt x="4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6" name="Freeform 2152"/>
              <p:cNvSpPr>
                <a:spLocks/>
              </p:cNvSpPr>
              <p:nvPr/>
            </p:nvSpPr>
            <p:spPr bwMode="auto">
              <a:xfrm flipH="1">
                <a:off x="4243873" y="4958965"/>
                <a:ext cx="79781" cy="141335"/>
              </a:xfrm>
              <a:custGeom>
                <a:avLst/>
                <a:gdLst>
                  <a:gd name="T0" fmla="*/ 34 w 34"/>
                  <a:gd name="T1" fmla="*/ 43 h 44"/>
                  <a:gd name="T2" fmla="*/ 18 w 34"/>
                  <a:gd name="T3" fmla="*/ 20 h 44"/>
                  <a:gd name="T4" fmla="*/ 7 w 34"/>
                  <a:gd name="T5" fmla="*/ 0 h 44"/>
                  <a:gd name="T6" fmla="*/ 0 w 34"/>
                  <a:gd name="T7" fmla="*/ 1 h 44"/>
                  <a:gd name="T8" fmla="*/ 12 w 34"/>
                  <a:gd name="T9" fmla="*/ 21 h 44"/>
                  <a:gd name="T10" fmla="*/ 27 w 34"/>
                  <a:gd name="T11" fmla="*/ 44 h 44"/>
                  <a:gd name="T12" fmla="*/ 34 w 34"/>
                  <a:gd name="T13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4">
                    <a:moveTo>
                      <a:pt x="34" y="43"/>
                    </a:moveTo>
                    <a:cubicBezTo>
                      <a:pt x="28" y="44"/>
                      <a:pt x="23" y="31"/>
                      <a:pt x="18" y="20"/>
                    </a:cubicBezTo>
                    <a:cubicBezTo>
                      <a:pt x="13" y="9"/>
                      <a:pt x="11" y="0"/>
                      <a:pt x="7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0"/>
                      <a:pt x="7" y="10"/>
                      <a:pt x="12" y="21"/>
                    </a:cubicBezTo>
                    <a:cubicBezTo>
                      <a:pt x="17" y="32"/>
                      <a:pt x="22" y="44"/>
                      <a:pt x="27" y="44"/>
                    </a:cubicBezTo>
                    <a:lnTo>
                      <a:pt x="34" y="4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7" name="Freeform 2154"/>
              <p:cNvSpPr>
                <a:spLocks/>
              </p:cNvSpPr>
              <p:nvPr/>
            </p:nvSpPr>
            <p:spPr bwMode="auto">
              <a:xfrm flipH="1">
                <a:off x="4262645" y="4965005"/>
                <a:ext cx="51623" cy="131671"/>
              </a:xfrm>
              <a:custGeom>
                <a:avLst/>
                <a:gdLst>
                  <a:gd name="T0" fmla="*/ 0 w 22"/>
                  <a:gd name="T1" fmla="*/ 0 h 41"/>
                  <a:gd name="T2" fmla="*/ 10 w 22"/>
                  <a:gd name="T3" fmla="*/ 19 h 41"/>
                  <a:gd name="T4" fmla="*/ 22 w 22"/>
                  <a:gd name="T5" fmla="*/ 41 h 41"/>
                  <a:gd name="T6" fmla="*/ 9 w 22"/>
                  <a:gd name="T7" fmla="*/ 19 h 41"/>
                  <a:gd name="T8" fmla="*/ 0 w 22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41">
                    <a:moveTo>
                      <a:pt x="0" y="0"/>
                    </a:moveTo>
                    <a:cubicBezTo>
                      <a:pt x="3" y="3"/>
                      <a:pt x="6" y="10"/>
                      <a:pt x="10" y="19"/>
                    </a:cubicBezTo>
                    <a:cubicBezTo>
                      <a:pt x="14" y="27"/>
                      <a:pt x="18" y="38"/>
                      <a:pt x="22" y="41"/>
                    </a:cubicBezTo>
                    <a:cubicBezTo>
                      <a:pt x="18" y="38"/>
                      <a:pt x="13" y="27"/>
                      <a:pt x="9" y="19"/>
                    </a:cubicBezTo>
                    <a:cubicBezTo>
                      <a:pt x="5" y="10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8" name="Freeform 2156"/>
              <p:cNvSpPr>
                <a:spLocks/>
              </p:cNvSpPr>
              <p:nvPr/>
            </p:nvSpPr>
            <p:spPr bwMode="auto">
              <a:xfrm flipH="1">
                <a:off x="4133118" y="4949301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6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9" name="Freeform 2158"/>
              <p:cNvSpPr>
                <a:spLocks/>
              </p:cNvSpPr>
              <p:nvPr/>
            </p:nvSpPr>
            <p:spPr bwMode="auto">
              <a:xfrm flipH="1">
                <a:off x="4151890" y="4951717"/>
                <a:ext cx="46930" cy="138919"/>
              </a:xfrm>
              <a:custGeom>
                <a:avLst/>
                <a:gdLst>
                  <a:gd name="T0" fmla="*/ 0 w 20"/>
                  <a:gd name="T1" fmla="*/ 0 h 43"/>
                  <a:gd name="T2" fmla="*/ 8 w 20"/>
                  <a:gd name="T3" fmla="*/ 20 h 43"/>
                  <a:gd name="T4" fmla="*/ 20 w 20"/>
                  <a:gd name="T5" fmla="*/ 43 h 43"/>
                  <a:gd name="T6" fmla="*/ 8 w 20"/>
                  <a:gd name="T7" fmla="*/ 20 h 43"/>
                  <a:gd name="T8" fmla="*/ 0 w 2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3">
                    <a:moveTo>
                      <a:pt x="0" y="0"/>
                    </a:moveTo>
                    <a:cubicBezTo>
                      <a:pt x="2" y="3"/>
                      <a:pt x="5" y="11"/>
                      <a:pt x="8" y="20"/>
                    </a:cubicBezTo>
                    <a:cubicBezTo>
                      <a:pt x="12" y="29"/>
                      <a:pt x="15" y="39"/>
                      <a:pt x="20" y="43"/>
                    </a:cubicBezTo>
                    <a:cubicBezTo>
                      <a:pt x="15" y="39"/>
                      <a:pt x="11" y="29"/>
                      <a:pt x="8" y="20"/>
                    </a:cubicBezTo>
                    <a:cubicBezTo>
                      <a:pt x="4" y="11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  <p:sp>
          <p:nvSpPr>
            <p:cNvPr id="819" name="Rectangle 818"/>
            <p:cNvSpPr/>
            <p:nvPr/>
          </p:nvSpPr>
          <p:spPr>
            <a:xfrm>
              <a:off x="3720196" y="5057476"/>
              <a:ext cx="411872" cy="18000"/>
            </a:xfrm>
            <a:prstGeom prst="rect">
              <a:avLst/>
            </a:prstGeom>
            <a:solidFill>
              <a:srgbClr val="00B050"/>
            </a:solidFill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1991" name="Group 819"/>
            <p:cNvGrpSpPr/>
            <p:nvPr/>
          </p:nvGrpSpPr>
          <p:grpSpPr>
            <a:xfrm>
              <a:off x="3369870" y="5028831"/>
              <a:ext cx="353853" cy="164287"/>
              <a:chOff x="3118328" y="5060523"/>
              <a:chExt cx="353853" cy="164287"/>
            </a:xfrm>
          </p:grpSpPr>
          <p:sp>
            <p:nvSpPr>
              <p:cNvPr id="821" name="Freeform 2078"/>
              <p:cNvSpPr>
                <a:spLocks/>
              </p:cNvSpPr>
              <p:nvPr/>
            </p:nvSpPr>
            <p:spPr bwMode="auto">
              <a:xfrm flipH="1">
                <a:off x="3446839" y="5076227"/>
                <a:ext cx="25342" cy="42280"/>
              </a:xfrm>
              <a:custGeom>
                <a:avLst/>
                <a:gdLst>
                  <a:gd name="T0" fmla="*/ 0 w 11"/>
                  <a:gd name="T1" fmla="*/ 4 h 13"/>
                  <a:gd name="T2" fmla="*/ 3 w 11"/>
                  <a:gd name="T3" fmla="*/ 13 h 13"/>
                  <a:gd name="T4" fmla="*/ 11 w 11"/>
                  <a:gd name="T5" fmla="*/ 0 h 13"/>
                  <a:gd name="T6" fmla="*/ 4 w 11"/>
                  <a:gd name="T7" fmla="*/ 0 h 13"/>
                  <a:gd name="T8" fmla="*/ 0 w 11"/>
                  <a:gd name="T9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0" y="4"/>
                    </a:moveTo>
                    <a:cubicBezTo>
                      <a:pt x="1" y="7"/>
                      <a:pt x="2" y="10"/>
                      <a:pt x="3" y="13"/>
                    </a:cubicBezTo>
                    <a:cubicBezTo>
                      <a:pt x="5" y="7"/>
                      <a:pt x="8" y="0"/>
                      <a:pt x="1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2"/>
                      <a:pt x="0" y="4"/>
                    </a:cubicBez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2" name="Freeform 2079"/>
              <p:cNvSpPr>
                <a:spLocks/>
              </p:cNvSpPr>
              <p:nvPr/>
            </p:nvSpPr>
            <p:spPr bwMode="auto">
              <a:xfrm flipH="1">
                <a:off x="3336084" y="5076227"/>
                <a:ext cx="73211" cy="148583"/>
              </a:xfrm>
              <a:custGeom>
                <a:avLst/>
                <a:gdLst>
                  <a:gd name="T0" fmla="*/ 25 w 31"/>
                  <a:gd name="T1" fmla="*/ 0 h 46"/>
                  <a:gd name="T2" fmla="*/ 14 w 31"/>
                  <a:gd name="T3" fmla="*/ 24 h 46"/>
                  <a:gd name="T4" fmla="*/ 0 w 31"/>
                  <a:gd name="T5" fmla="*/ 46 h 46"/>
                  <a:gd name="T6" fmla="*/ 6 w 31"/>
                  <a:gd name="T7" fmla="*/ 46 h 46"/>
                  <a:gd name="T8" fmla="*/ 20 w 31"/>
                  <a:gd name="T9" fmla="*/ 24 h 46"/>
                  <a:gd name="T10" fmla="*/ 31 w 31"/>
                  <a:gd name="T11" fmla="*/ 0 h 46"/>
                  <a:gd name="T12" fmla="*/ 25 w 31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46">
                    <a:moveTo>
                      <a:pt x="25" y="0"/>
                    </a:moveTo>
                    <a:cubicBezTo>
                      <a:pt x="21" y="0"/>
                      <a:pt x="16" y="18"/>
                      <a:pt x="14" y="24"/>
                    </a:cubicBezTo>
                    <a:cubicBezTo>
                      <a:pt x="11" y="30"/>
                      <a:pt x="5" y="46"/>
                      <a:pt x="0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8" y="30"/>
                      <a:pt x="20" y="24"/>
                    </a:cubicBezTo>
                    <a:cubicBezTo>
                      <a:pt x="23" y="18"/>
                      <a:pt x="27" y="0"/>
                      <a:pt x="31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3" name="Freeform 2081"/>
              <p:cNvSpPr>
                <a:spLocks/>
              </p:cNvSpPr>
              <p:nvPr/>
            </p:nvSpPr>
            <p:spPr bwMode="auto">
              <a:xfrm flipH="1">
                <a:off x="3229083" y="5070187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5 h 47"/>
                  <a:gd name="T4" fmla="*/ 0 w 30"/>
                  <a:gd name="T5" fmla="*/ 47 h 47"/>
                  <a:gd name="T6" fmla="*/ 6 w 30"/>
                  <a:gd name="T7" fmla="*/ 47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1"/>
                      <a:pt x="15" y="18"/>
                      <a:pt x="13" y="25"/>
                    </a:cubicBezTo>
                    <a:cubicBezTo>
                      <a:pt x="11" y="31"/>
                      <a:pt x="5" y="47"/>
                      <a:pt x="0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2" y="47"/>
                      <a:pt x="17" y="31"/>
                      <a:pt x="20" y="24"/>
                    </a:cubicBezTo>
                    <a:cubicBezTo>
                      <a:pt x="22" y="18"/>
                      <a:pt x="25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4" name="Freeform 2085"/>
              <p:cNvSpPr>
                <a:spLocks/>
              </p:cNvSpPr>
              <p:nvPr/>
            </p:nvSpPr>
            <p:spPr bwMode="auto">
              <a:xfrm flipH="1">
                <a:off x="3118328" y="5060523"/>
                <a:ext cx="68518" cy="154623"/>
              </a:xfrm>
              <a:custGeom>
                <a:avLst/>
                <a:gdLst>
                  <a:gd name="T0" fmla="*/ 22 w 29"/>
                  <a:gd name="T1" fmla="*/ 0 h 48"/>
                  <a:gd name="T2" fmla="*/ 13 w 29"/>
                  <a:gd name="T3" fmla="*/ 26 h 48"/>
                  <a:gd name="T4" fmla="*/ 0 w 29"/>
                  <a:gd name="T5" fmla="*/ 48 h 48"/>
                  <a:gd name="T6" fmla="*/ 6 w 29"/>
                  <a:gd name="T7" fmla="*/ 48 h 48"/>
                  <a:gd name="T8" fmla="*/ 19 w 29"/>
                  <a:gd name="T9" fmla="*/ 25 h 48"/>
                  <a:gd name="T10" fmla="*/ 29 w 29"/>
                  <a:gd name="T11" fmla="*/ 0 h 48"/>
                  <a:gd name="T12" fmla="*/ 22 w 29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48">
                    <a:moveTo>
                      <a:pt x="22" y="0"/>
                    </a:moveTo>
                    <a:cubicBezTo>
                      <a:pt x="18" y="0"/>
                      <a:pt x="15" y="19"/>
                      <a:pt x="13" y="26"/>
                    </a:cubicBezTo>
                    <a:cubicBezTo>
                      <a:pt x="10" y="32"/>
                      <a:pt x="5" y="48"/>
                      <a:pt x="0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2" y="48"/>
                      <a:pt x="17" y="32"/>
                      <a:pt x="19" y="25"/>
                    </a:cubicBezTo>
                    <a:cubicBezTo>
                      <a:pt x="21" y="19"/>
                      <a:pt x="25" y="0"/>
                      <a:pt x="29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5" name="Freeform 2102"/>
              <p:cNvSpPr>
                <a:spLocks/>
              </p:cNvSpPr>
              <p:nvPr/>
            </p:nvSpPr>
            <p:spPr bwMode="auto">
              <a:xfrm flipH="1">
                <a:off x="3280707" y="5076227"/>
                <a:ext cx="69456" cy="148583"/>
              </a:xfrm>
              <a:custGeom>
                <a:avLst/>
                <a:gdLst>
                  <a:gd name="T0" fmla="*/ 30 w 30"/>
                  <a:gd name="T1" fmla="*/ 45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10 w 30"/>
                  <a:gd name="T9" fmla="*/ 22 h 46"/>
                  <a:gd name="T10" fmla="*/ 24 w 30"/>
                  <a:gd name="T11" fmla="*/ 46 h 46"/>
                  <a:gd name="T12" fmla="*/ 30 w 30"/>
                  <a:gd name="T13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5"/>
                    </a:moveTo>
                    <a:cubicBezTo>
                      <a:pt x="24" y="45"/>
                      <a:pt x="20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0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6" name="Freeform 2104"/>
              <p:cNvSpPr>
                <a:spLocks/>
              </p:cNvSpPr>
              <p:nvPr/>
            </p:nvSpPr>
            <p:spPr bwMode="auto">
              <a:xfrm flipH="1">
                <a:off x="3392400" y="5076227"/>
                <a:ext cx="70395" cy="148583"/>
              </a:xfrm>
              <a:custGeom>
                <a:avLst/>
                <a:gdLst>
                  <a:gd name="T0" fmla="*/ 30 w 30"/>
                  <a:gd name="T1" fmla="*/ 46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9 w 30"/>
                  <a:gd name="T9" fmla="*/ 22 h 46"/>
                  <a:gd name="T10" fmla="*/ 24 w 30"/>
                  <a:gd name="T11" fmla="*/ 46 h 46"/>
                  <a:gd name="T12" fmla="*/ 30 w 30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6"/>
                    </a:moveTo>
                    <a:cubicBezTo>
                      <a:pt x="24" y="46"/>
                      <a:pt x="19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5" y="10"/>
                      <a:pt x="9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7" name="Freeform 2106"/>
              <p:cNvSpPr>
                <a:spLocks/>
              </p:cNvSpPr>
              <p:nvPr/>
            </p:nvSpPr>
            <p:spPr bwMode="auto">
              <a:xfrm flipH="1">
                <a:off x="3299479" y="5082267"/>
                <a:ext cx="44114" cy="138919"/>
              </a:xfrm>
              <a:custGeom>
                <a:avLst/>
                <a:gdLst>
                  <a:gd name="T0" fmla="*/ 0 w 19"/>
                  <a:gd name="T1" fmla="*/ 0 h 43"/>
                  <a:gd name="T2" fmla="*/ 8 w 19"/>
                  <a:gd name="T3" fmla="*/ 20 h 43"/>
                  <a:gd name="T4" fmla="*/ 19 w 19"/>
                  <a:gd name="T5" fmla="*/ 43 h 43"/>
                  <a:gd name="T6" fmla="*/ 7 w 19"/>
                  <a:gd name="T7" fmla="*/ 20 h 43"/>
                  <a:gd name="T8" fmla="*/ 0 w 19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9" y="43"/>
                    </a:cubicBezTo>
                    <a:cubicBezTo>
                      <a:pt x="14" y="39"/>
                      <a:pt x="11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8" name="Freeform 2108"/>
              <p:cNvSpPr>
                <a:spLocks/>
              </p:cNvSpPr>
              <p:nvPr/>
            </p:nvSpPr>
            <p:spPr bwMode="auto">
              <a:xfrm flipH="1">
                <a:off x="3413988" y="5082267"/>
                <a:ext cx="42237" cy="138919"/>
              </a:xfrm>
              <a:custGeom>
                <a:avLst/>
                <a:gdLst>
                  <a:gd name="T0" fmla="*/ 0 w 18"/>
                  <a:gd name="T1" fmla="*/ 0 h 43"/>
                  <a:gd name="T2" fmla="*/ 8 w 18"/>
                  <a:gd name="T3" fmla="*/ 20 h 43"/>
                  <a:gd name="T4" fmla="*/ 18 w 18"/>
                  <a:gd name="T5" fmla="*/ 43 h 43"/>
                  <a:gd name="T6" fmla="*/ 7 w 18"/>
                  <a:gd name="T7" fmla="*/ 20 h 43"/>
                  <a:gd name="T8" fmla="*/ 0 w 18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8" y="43"/>
                    </a:cubicBezTo>
                    <a:cubicBezTo>
                      <a:pt x="14" y="39"/>
                      <a:pt x="10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9" name="Freeform 2112"/>
              <p:cNvSpPr>
                <a:spLocks/>
              </p:cNvSpPr>
              <p:nvPr/>
            </p:nvSpPr>
            <p:spPr bwMode="auto">
              <a:xfrm flipH="1">
                <a:off x="3169952" y="5070187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7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0" name="Freeform 2114"/>
              <p:cNvSpPr>
                <a:spLocks/>
              </p:cNvSpPr>
              <p:nvPr/>
            </p:nvSpPr>
            <p:spPr bwMode="auto">
              <a:xfrm flipH="1">
                <a:off x="3188724" y="5076227"/>
                <a:ext cx="46930" cy="135295"/>
              </a:xfrm>
              <a:custGeom>
                <a:avLst/>
                <a:gdLst>
                  <a:gd name="T0" fmla="*/ 0 w 20"/>
                  <a:gd name="T1" fmla="*/ 0 h 42"/>
                  <a:gd name="T2" fmla="*/ 8 w 20"/>
                  <a:gd name="T3" fmla="*/ 19 h 42"/>
                  <a:gd name="T4" fmla="*/ 20 w 20"/>
                  <a:gd name="T5" fmla="*/ 42 h 42"/>
                  <a:gd name="T6" fmla="*/ 8 w 20"/>
                  <a:gd name="T7" fmla="*/ 19 h 42"/>
                  <a:gd name="T8" fmla="*/ 0 w 20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2">
                    <a:moveTo>
                      <a:pt x="0" y="0"/>
                    </a:moveTo>
                    <a:cubicBezTo>
                      <a:pt x="2" y="3"/>
                      <a:pt x="5" y="10"/>
                      <a:pt x="8" y="19"/>
                    </a:cubicBezTo>
                    <a:cubicBezTo>
                      <a:pt x="12" y="28"/>
                      <a:pt x="15" y="38"/>
                      <a:pt x="20" y="42"/>
                    </a:cubicBezTo>
                    <a:cubicBezTo>
                      <a:pt x="15" y="38"/>
                      <a:pt x="11" y="28"/>
                      <a:pt x="8" y="19"/>
                    </a:cubicBezTo>
                    <a:cubicBezTo>
                      <a:pt x="4" y="10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1992" name="Group 849"/>
          <p:cNvGrpSpPr>
            <a:grpSpLocks noChangeAspect="1"/>
          </p:cNvGrpSpPr>
          <p:nvPr/>
        </p:nvGrpSpPr>
        <p:grpSpPr>
          <a:xfrm flipH="1">
            <a:off x="3069250" y="4627087"/>
            <a:ext cx="581560" cy="238253"/>
            <a:chOff x="3127237" y="3636553"/>
            <a:chExt cx="1250216" cy="512188"/>
          </a:xfrm>
        </p:grpSpPr>
        <p:sp>
          <p:nvSpPr>
            <p:cNvPr id="851" name="Freeform 2078"/>
            <p:cNvSpPr>
              <a:spLocks/>
            </p:cNvSpPr>
            <p:nvPr/>
          </p:nvSpPr>
          <p:spPr bwMode="auto">
            <a:xfrm>
              <a:off x="3127237" y="4000158"/>
              <a:ext cx="25342" cy="42280"/>
            </a:xfrm>
            <a:custGeom>
              <a:avLst/>
              <a:gdLst>
                <a:gd name="T0" fmla="*/ 0 w 11"/>
                <a:gd name="T1" fmla="*/ 4 h 13"/>
                <a:gd name="T2" fmla="*/ 3 w 11"/>
                <a:gd name="T3" fmla="*/ 13 h 13"/>
                <a:gd name="T4" fmla="*/ 11 w 11"/>
                <a:gd name="T5" fmla="*/ 0 h 13"/>
                <a:gd name="T6" fmla="*/ 4 w 11"/>
                <a:gd name="T7" fmla="*/ 0 h 13"/>
                <a:gd name="T8" fmla="*/ 0 w 11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0" y="4"/>
                  </a:moveTo>
                  <a:cubicBezTo>
                    <a:pt x="1" y="7"/>
                    <a:pt x="2" y="10"/>
                    <a:pt x="3" y="13"/>
                  </a:cubicBezTo>
                  <a:cubicBezTo>
                    <a:pt x="5" y="7"/>
                    <a:pt x="8" y="0"/>
                    <a:pt x="1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2"/>
                    <a:pt x="0" y="4"/>
                  </a:cubicBez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2" name="Freeform 2079"/>
            <p:cNvSpPr>
              <a:spLocks/>
            </p:cNvSpPr>
            <p:nvPr/>
          </p:nvSpPr>
          <p:spPr bwMode="auto">
            <a:xfrm>
              <a:off x="3190123" y="4000158"/>
              <a:ext cx="73211" cy="148583"/>
            </a:xfrm>
            <a:custGeom>
              <a:avLst/>
              <a:gdLst>
                <a:gd name="T0" fmla="*/ 25 w 31"/>
                <a:gd name="T1" fmla="*/ 0 h 46"/>
                <a:gd name="T2" fmla="*/ 14 w 31"/>
                <a:gd name="T3" fmla="*/ 24 h 46"/>
                <a:gd name="T4" fmla="*/ 0 w 31"/>
                <a:gd name="T5" fmla="*/ 46 h 46"/>
                <a:gd name="T6" fmla="*/ 6 w 31"/>
                <a:gd name="T7" fmla="*/ 46 h 46"/>
                <a:gd name="T8" fmla="*/ 20 w 31"/>
                <a:gd name="T9" fmla="*/ 24 h 46"/>
                <a:gd name="T10" fmla="*/ 31 w 31"/>
                <a:gd name="T11" fmla="*/ 0 h 46"/>
                <a:gd name="T12" fmla="*/ 25 w 31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6">
                  <a:moveTo>
                    <a:pt x="25" y="0"/>
                  </a:moveTo>
                  <a:cubicBezTo>
                    <a:pt x="21" y="0"/>
                    <a:pt x="16" y="18"/>
                    <a:pt x="14" y="24"/>
                  </a:cubicBezTo>
                  <a:cubicBezTo>
                    <a:pt x="11" y="30"/>
                    <a:pt x="5" y="46"/>
                    <a:pt x="0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12" y="46"/>
                    <a:pt x="18" y="30"/>
                    <a:pt x="20" y="24"/>
                  </a:cubicBezTo>
                  <a:cubicBezTo>
                    <a:pt x="23" y="18"/>
                    <a:pt x="27" y="0"/>
                    <a:pt x="31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3" name="Freeform 2081"/>
            <p:cNvSpPr>
              <a:spLocks/>
            </p:cNvSpPr>
            <p:nvPr/>
          </p:nvSpPr>
          <p:spPr bwMode="auto">
            <a:xfrm>
              <a:off x="3299940" y="3994118"/>
              <a:ext cx="70395" cy="150999"/>
            </a:xfrm>
            <a:custGeom>
              <a:avLst/>
              <a:gdLst>
                <a:gd name="T0" fmla="*/ 23 w 30"/>
                <a:gd name="T1" fmla="*/ 0 h 47"/>
                <a:gd name="T2" fmla="*/ 13 w 30"/>
                <a:gd name="T3" fmla="*/ 25 h 47"/>
                <a:gd name="T4" fmla="*/ 0 w 30"/>
                <a:gd name="T5" fmla="*/ 47 h 47"/>
                <a:gd name="T6" fmla="*/ 6 w 30"/>
                <a:gd name="T7" fmla="*/ 47 h 47"/>
                <a:gd name="T8" fmla="*/ 20 w 30"/>
                <a:gd name="T9" fmla="*/ 24 h 47"/>
                <a:gd name="T10" fmla="*/ 30 w 30"/>
                <a:gd name="T11" fmla="*/ 0 h 47"/>
                <a:gd name="T12" fmla="*/ 23 w 3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7">
                  <a:moveTo>
                    <a:pt x="23" y="0"/>
                  </a:moveTo>
                  <a:cubicBezTo>
                    <a:pt x="19" y="1"/>
                    <a:pt x="15" y="18"/>
                    <a:pt x="13" y="25"/>
                  </a:cubicBezTo>
                  <a:cubicBezTo>
                    <a:pt x="11" y="31"/>
                    <a:pt x="5" y="47"/>
                    <a:pt x="0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12" y="47"/>
                    <a:pt x="17" y="31"/>
                    <a:pt x="20" y="24"/>
                  </a:cubicBezTo>
                  <a:cubicBezTo>
                    <a:pt x="22" y="18"/>
                    <a:pt x="25" y="0"/>
                    <a:pt x="3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4" name="Freeform 2083"/>
            <p:cNvSpPr>
              <a:spLocks/>
            </p:cNvSpPr>
            <p:nvPr/>
          </p:nvSpPr>
          <p:spPr bwMode="auto">
            <a:xfrm>
              <a:off x="3525204" y="3957878"/>
              <a:ext cx="56316" cy="161871"/>
            </a:xfrm>
            <a:custGeom>
              <a:avLst/>
              <a:gdLst>
                <a:gd name="T0" fmla="*/ 18 w 24"/>
                <a:gd name="T1" fmla="*/ 1 h 50"/>
                <a:gd name="T2" fmla="*/ 11 w 24"/>
                <a:gd name="T3" fmla="*/ 26 h 50"/>
                <a:gd name="T4" fmla="*/ 0 w 24"/>
                <a:gd name="T5" fmla="*/ 50 h 50"/>
                <a:gd name="T6" fmla="*/ 7 w 24"/>
                <a:gd name="T7" fmla="*/ 49 h 50"/>
                <a:gd name="T8" fmla="*/ 17 w 24"/>
                <a:gd name="T9" fmla="*/ 25 h 50"/>
                <a:gd name="T10" fmla="*/ 24 w 24"/>
                <a:gd name="T11" fmla="*/ 0 h 50"/>
                <a:gd name="T12" fmla="*/ 18 w 24"/>
                <a:gd name="T13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50">
                  <a:moveTo>
                    <a:pt x="18" y="1"/>
                  </a:moveTo>
                  <a:cubicBezTo>
                    <a:pt x="14" y="2"/>
                    <a:pt x="12" y="20"/>
                    <a:pt x="11" y="26"/>
                  </a:cubicBezTo>
                  <a:cubicBezTo>
                    <a:pt x="9" y="33"/>
                    <a:pt x="6" y="49"/>
                    <a:pt x="0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2" y="48"/>
                    <a:pt x="16" y="32"/>
                    <a:pt x="17" y="25"/>
                  </a:cubicBezTo>
                  <a:cubicBezTo>
                    <a:pt x="19" y="19"/>
                    <a:pt x="20" y="1"/>
                    <a:pt x="24" y="0"/>
                  </a:cubicBezTo>
                  <a:lnTo>
                    <a:pt x="18" y="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5" name="Freeform 2085"/>
            <p:cNvSpPr>
              <a:spLocks/>
            </p:cNvSpPr>
            <p:nvPr/>
          </p:nvSpPr>
          <p:spPr bwMode="auto">
            <a:xfrm>
              <a:off x="3412572" y="3984454"/>
              <a:ext cx="68518" cy="154623"/>
            </a:xfrm>
            <a:custGeom>
              <a:avLst/>
              <a:gdLst>
                <a:gd name="T0" fmla="*/ 22 w 29"/>
                <a:gd name="T1" fmla="*/ 0 h 48"/>
                <a:gd name="T2" fmla="*/ 13 w 29"/>
                <a:gd name="T3" fmla="*/ 26 h 48"/>
                <a:gd name="T4" fmla="*/ 0 w 29"/>
                <a:gd name="T5" fmla="*/ 48 h 48"/>
                <a:gd name="T6" fmla="*/ 6 w 29"/>
                <a:gd name="T7" fmla="*/ 48 h 48"/>
                <a:gd name="T8" fmla="*/ 19 w 29"/>
                <a:gd name="T9" fmla="*/ 25 h 48"/>
                <a:gd name="T10" fmla="*/ 29 w 29"/>
                <a:gd name="T11" fmla="*/ 0 h 48"/>
                <a:gd name="T12" fmla="*/ 22 w 29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8">
                  <a:moveTo>
                    <a:pt x="22" y="0"/>
                  </a:moveTo>
                  <a:cubicBezTo>
                    <a:pt x="18" y="0"/>
                    <a:pt x="15" y="19"/>
                    <a:pt x="13" y="26"/>
                  </a:cubicBezTo>
                  <a:cubicBezTo>
                    <a:pt x="10" y="32"/>
                    <a:pt x="5" y="48"/>
                    <a:pt x="0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2" y="48"/>
                    <a:pt x="17" y="32"/>
                    <a:pt x="19" y="25"/>
                  </a:cubicBezTo>
                  <a:cubicBezTo>
                    <a:pt x="21" y="19"/>
                    <a:pt x="25" y="0"/>
                    <a:pt x="29" y="0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6" name="Freeform 2087"/>
            <p:cNvSpPr>
              <a:spLocks/>
            </p:cNvSpPr>
            <p:nvPr/>
          </p:nvSpPr>
          <p:spPr bwMode="auto">
            <a:xfrm>
              <a:off x="3743898" y="3868487"/>
              <a:ext cx="32851" cy="173951"/>
            </a:xfrm>
            <a:custGeom>
              <a:avLst/>
              <a:gdLst>
                <a:gd name="T0" fmla="*/ 7 w 14"/>
                <a:gd name="T1" fmla="*/ 2 h 54"/>
                <a:gd name="T2" fmla="*/ 5 w 14"/>
                <a:gd name="T3" fmla="*/ 28 h 54"/>
                <a:gd name="T4" fmla="*/ 0 w 14"/>
                <a:gd name="T5" fmla="*/ 54 h 54"/>
                <a:gd name="T6" fmla="*/ 6 w 14"/>
                <a:gd name="T7" fmla="*/ 51 h 54"/>
                <a:gd name="T8" fmla="*/ 12 w 14"/>
                <a:gd name="T9" fmla="*/ 26 h 54"/>
                <a:gd name="T10" fmla="*/ 14 w 14"/>
                <a:gd name="T11" fmla="*/ 0 h 54"/>
                <a:gd name="T12" fmla="*/ 7 w 14"/>
                <a:gd name="T13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4">
                  <a:moveTo>
                    <a:pt x="7" y="2"/>
                  </a:moveTo>
                  <a:cubicBezTo>
                    <a:pt x="3" y="4"/>
                    <a:pt x="5" y="21"/>
                    <a:pt x="5" y="28"/>
                  </a:cubicBezTo>
                  <a:cubicBezTo>
                    <a:pt x="5" y="35"/>
                    <a:pt x="6" y="52"/>
                    <a:pt x="0" y="54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2" y="49"/>
                    <a:pt x="12" y="33"/>
                    <a:pt x="12" y="26"/>
                  </a:cubicBezTo>
                  <a:cubicBezTo>
                    <a:pt x="12" y="19"/>
                    <a:pt x="9" y="1"/>
                    <a:pt x="14" y="0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7" name="Freeform 2089"/>
            <p:cNvSpPr>
              <a:spLocks/>
            </p:cNvSpPr>
            <p:nvPr/>
          </p:nvSpPr>
          <p:spPr bwMode="auto">
            <a:xfrm>
              <a:off x="3635959" y="3919223"/>
              <a:ext cx="44114" cy="171535"/>
            </a:xfrm>
            <a:custGeom>
              <a:avLst/>
              <a:gdLst>
                <a:gd name="T0" fmla="*/ 12 w 19"/>
                <a:gd name="T1" fmla="*/ 2 h 53"/>
                <a:gd name="T2" fmla="*/ 8 w 19"/>
                <a:gd name="T3" fmla="*/ 29 h 53"/>
                <a:gd name="T4" fmla="*/ 0 w 19"/>
                <a:gd name="T5" fmla="*/ 53 h 53"/>
                <a:gd name="T6" fmla="*/ 6 w 19"/>
                <a:gd name="T7" fmla="*/ 52 h 53"/>
                <a:gd name="T8" fmla="*/ 14 w 19"/>
                <a:gd name="T9" fmla="*/ 27 h 53"/>
                <a:gd name="T10" fmla="*/ 19 w 19"/>
                <a:gd name="T11" fmla="*/ 0 h 53"/>
                <a:gd name="T12" fmla="*/ 12 w 19"/>
                <a:gd name="T1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3">
                  <a:moveTo>
                    <a:pt x="12" y="2"/>
                  </a:moveTo>
                  <a:cubicBezTo>
                    <a:pt x="8" y="3"/>
                    <a:pt x="9" y="22"/>
                    <a:pt x="8" y="29"/>
                  </a:cubicBezTo>
                  <a:cubicBezTo>
                    <a:pt x="7" y="35"/>
                    <a:pt x="5" y="52"/>
                    <a:pt x="0" y="53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11" y="51"/>
                    <a:pt x="14" y="34"/>
                    <a:pt x="14" y="27"/>
                  </a:cubicBezTo>
                  <a:cubicBezTo>
                    <a:pt x="15" y="20"/>
                    <a:pt x="14" y="1"/>
                    <a:pt x="19" y="0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8" name="Freeform 2091"/>
            <p:cNvSpPr>
              <a:spLocks/>
            </p:cNvSpPr>
            <p:nvPr/>
          </p:nvSpPr>
          <p:spPr bwMode="auto">
            <a:xfrm>
              <a:off x="3942881" y="3735608"/>
              <a:ext cx="32851" cy="181199"/>
            </a:xfrm>
            <a:custGeom>
              <a:avLst/>
              <a:gdLst>
                <a:gd name="T0" fmla="*/ 3 w 14"/>
                <a:gd name="T1" fmla="*/ 3 h 56"/>
                <a:gd name="T2" fmla="*/ 5 w 14"/>
                <a:gd name="T3" fmla="*/ 30 h 56"/>
                <a:gd name="T4" fmla="*/ 3 w 14"/>
                <a:gd name="T5" fmla="*/ 56 h 56"/>
                <a:gd name="T6" fmla="*/ 9 w 14"/>
                <a:gd name="T7" fmla="*/ 52 h 56"/>
                <a:gd name="T8" fmla="*/ 11 w 14"/>
                <a:gd name="T9" fmla="*/ 26 h 56"/>
                <a:gd name="T10" fmla="*/ 9 w 14"/>
                <a:gd name="T11" fmla="*/ 0 h 56"/>
                <a:gd name="T12" fmla="*/ 3 w 14"/>
                <a:gd name="T13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6">
                  <a:moveTo>
                    <a:pt x="3" y="3"/>
                  </a:moveTo>
                  <a:cubicBezTo>
                    <a:pt x="0" y="5"/>
                    <a:pt x="4" y="23"/>
                    <a:pt x="5" y="30"/>
                  </a:cubicBezTo>
                  <a:cubicBezTo>
                    <a:pt x="6" y="36"/>
                    <a:pt x="8" y="53"/>
                    <a:pt x="3" y="5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4" y="50"/>
                    <a:pt x="12" y="33"/>
                    <a:pt x="11" y="26"/>
                  </a:cubicBezTo>
                  <a:cubicBezTo>
                    <a:pt x="10" y="20"/>
                    <a:pt x="5" y="2"/>
                    <a:pt x="9" y="0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9" name="Freeform 2093"/>
            <p:cNvSpPr>
              <a:spLocks/>
            </p:cNvSpPr>
            <p:nvPr/>
          </p:nvSpPr>
          <p:spPr bwMode="auto">
            <a:xfrm>
              <a:off x="3847144" y="3806880"/>
              <a:ext cx="28158" cy="177575"/>
            </a:xfrm>
            <a:custGeom>
              <a:avLst/>
              <a:gdLst>
                <a:gd name="T0" fmla="*/ 6 w 12"/>
                <a:gd name="T1" fmla="*/ 3 h 55"/>
                <a:gd name="T2" fmla="*/ 5 w 12"/>
                <a:gd name="T3" fmla="*/ 30 h 55"/>
                <a:gd name="T4" fmla="*/ 0 w 12"/>
                <a:gd name="T5" fmla="*/ 55 h 55"/>
                <a:gd name="T6" fmla="*/ 6 w 12"/>
                <a:gd name="T7" fmla="*/ 53 h 55"/>
                <a:gd name="T8" fmla="*/ 11 w 12"/>
                <a:gd name="T9" fmla="*/ 27 h 55"/>
                <a:gd name="T10" fmla="*/ 12 w 12"/>
                <a:gd name="T11" fmla="*/ 0 h 55"/>
                <a:gd name="T12" fmla="*/ 6 w 12"/>
                <a:gd name="T13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55">
                  <a:moveTo>
                    <a:pt x="6" y="3"/>
                  </a:moveTo>
                  <a:cubicBezTo>
                    <a:pt x="2" y="4"/>
                    <a:pt x="5" y="23"/>
                    <a:pt x="5" y="30"/>
                  </a:cubicBezTo>
                  <a:cubicBezTo>
                    <a:pt x="5" y="36"/>
                    <a:pt x="5" y="53"/>
                    <a:pt x="0" y="55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11" y="51"/>
                    <a:pt x="11" y="34"/>
                    <a:pt x="11" y="27"/>
                  </a:cubicBezTo>
                  <a:cubicBezTo>
                    <a:pt x="11" y="21"/>
                    <a:pt x="8" y="2"/>
                    <a:pt x="12" y="0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0" name="Freeform 2095"/>
            <p:cNvSpPr>
              <a:spLocks/>
            </p:cNvSpPr>
            <p:nvPr/>
          </p:nvSpPr>
          <p:spPr bwMode="auto">
            <a:xfrm>
              <a:off x="4044250" y="3667961"/>
              <a:ext cx="42237" cy="171535"/>
            </a:xfrm>
            <a:custGeom>
              <a:avLst/>
              <a:gdLst>
                <a:gd name="T0" fmla="*/ 12 w 18"/>
                <a:gd name="T1" fmla="*/ 2 h 53"/>
                <a:gd name="T2" fmla="*/ 7 w 18"/>
                <a:gd name="T3" fmla="*/ 28 h 53"/>
                <a:gd name="T4" fmla="*/ 0 w 18"/>
                <a:gd name="T5" fmla="*/ 53 h 53"/>
                <a:gd name="T6" fmla="*/ 6 w 18"/>
                <a:gd name="T7" fmla="*/ 51 h 53"/>
                <a:gd name="T8" fmla="*/ 14 w 18"/>
                <a:gd name="T9" fmla="*/ 26 h 53"/>
                <a:gd name="T10" fmla="*/ 18 w 18"/>
                <a:gd name="T11" fmla="*/ 0 h 53"/>
                <a:gd name="T12" fmla="*/ 12 w 18"/>
                <a:gd name="T1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3">
                  <a:moveTo>
                    <a:pt x="12" y="2"/>
                  </a:moveTo>
                  <a:cubicBezTo>
                    <a:pt x="7" y="3"/>
                    <a:pt x="8" y="21"/>
                    <a:pt x="7" y="28"/>
                  </a:cubicBezTo>
                  <a:cubicBezTo>
                    <a:pt x="7" y="34"/>
                    <a:pt x="5" y="51"/>
                    <a:pt x="0" y="53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2" y="49"/>
                    <a:pt x="13" y="33"/>
                    <a:pt x="14" y="26"/>
                  </a:cubicBezTo>
                  <a:cubicBezTo>
                    <a:pt x="14" y="19"/>
                    <a:pt x="14" y="1"/>
                    <a:pt x="18" y="0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1" name="Freeform 2097"/>
            <p:cNvSpPr>
              <a:spLocks/>
            </p:cNvSpPr>
            <p:nvPr/>
          </p:nvSpPr>
          <p:spPr bwMode="auto">
            <a:xfrm>
              <a:off x="4247926" y="3636553"/>
              <a:ext cx="70395" cy="150999"/>
            </a:xfrm>
            <a:custGeom>
              <a:avLst/>
              <a:gdLst>
                <a:gd name="T0" fmla="*/ 23 w 30"/>
                <a:gd name="T1" fmla="*/ 0 h 47"/>
                <a:gd name="T2" fmla="*/ 13 w 30"/>
                <a:gd name="T3" fmla="*/ 24 h 47"/>
                <a:gd name="T4" fmla="*/ 0 w 30"/>
                <a:gd name="T5" fmla="*/ 47 h 47"/>
                <a:gd name="T6" fmla="*/ 6 w 30"/>
                <a:gd name="T7" fmla="*/ 46 h 47"/>
                <a:gd name="T8" fmla="*/ 20 w 30"/>
                <a:gd name="T9" fmla="*/ 24 h 47"/>
                <a:gd name="T10" fmla="*/ 30 w 30"/>
                <a:gd name="T11" fmla="*/ 0 h 47"/>
                <a:gd name="T12" fmla="*/ 23 w 3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7">
                  <a:moveTo>
                    <a:pt x="23" y="0"/>
                  </a:moveTo>
                  <a:cubicBezTo>
                    <a:pt x="19" y="0"/>
                    <a:pt x="15" y="18"/>
                    <a:pt x="13" y="24"/>
                  </a:cubicBezTo>
                  <a:cubicBezTo>
                    <a:pt x="11" y="31"/>
                    <a:pt x="5" y="46"/>
                    <a:pt x="0" y="47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12" y="46"/>
                    <a:pt x="17" y="30"/>
                    <a:pt x="20" y="24"/>
                  </a:cubicBezTo>
                  <a:cubicBezTo>
                    <a:pt x="22" y="18"/>
                    <a:pt x="26" y="0"/>
                    <a:pt x="3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2" name="Freeform 2099"/>
            <p:cNvSpPr>
              <a:spLocks/>
            </p:cNvSpPr>
            <p:nvPr/>
          </p:nvSpPr>
          <p:spPr bwMode="auto">
            <a:xfrm>
              <a:off x="4144680" y="3646217"/>
              <a:ext cx="61009" cy="160663"/>
            </a:xfrm>
            <a:custGeom>
              <a:avLst/>
              <a:gdLst>
                <a:gd name="T0" fmla="*/ 19 w 26"/>
                <a:gd name="T1" fmla="*/ 1 h 50"/>
                <a:gd name="T2" fmla="*/ 11 w 26"/>
                <a:gd name="T3" fmla="*/ 27 h 50"/>
                <a:gd name="T4" fmla="*/ 0 w 26"/>
                <a:gd name="T5" fmla="*/ 50 h 50"/>
                <a:gd name="T6" fmla="*/ 7 w 26"/>
                <a:gd name="T7" fmla="*/ 49 h 50"/>
                <a:gd name="T8" fmla="*/ 18 w 26"/>
                <a:gd name="T9" fmla="*/ 26 h 50"/>
                <a:gd name="T10" fmla="*/ 26 w 26"/>
                <a:gd name="T11" fmla="*/ 0 h 50"/>
                <a:gd name="T12" fmla="*/ 19 w 26"/>
                <a:gd name="T13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50">
                  <a:moveTo>
                    <a:pt x="19" y="1"/>
                  </a:moveTo>
                  <a:cubicBezTo>
                    <a:pt x="15" y="1"/>
                    <a:pt x="13" y="21"/>
                    <a:pt x="11" y="27"/>
                  </a:cubicBezTo>
                  <a:cubicBezTo>
                    <a:pt x="10" y="34"/>
                    <a:pt x="5" y="50"/>
                    <a:pt x="0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2" y="48"/>
                    <a:pt x="16" y="33"/>
                    <a:pt x="18" y="26"/>
                  </a:cubicBezTo>
                  <a:cubicBezTo>
                    <a:pt x="20" y="20"/>
                    <a:pt x="22" y="1"/>
                    <a:pt x="26" y="0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3" name="Freeform 2102"/>
            <p:cNvSpPr>
              <a:spLocks/>
            </p:cNvSpPr>
            <p:nvPr/>
          </p:nvSpPr>
          <p:spPr bwMode="auto">
            <a:xfrm>
              <a:off x="3249255" y="4000158"/>
              <a:ext cx="69456" cy="148583"/>
            </a:xfrm>
            <a:custGeom>
              <a:avLst/>
              <a:gdLst>
                <a:gd name="T0" fmla="*/ 30 w 30"/>
                <a:gd name="T1" fmla="*/ 45 h 46"/>
                <a:gd name="T2" fmla="*/ 16 w 30"/>
                <a:gd name="T3" fmla="*/ 22 h 46"/>
                <a:gd name="T4" fmla="*/ 6 w 30"/>
                <a:gd name="T5" fmla="*/ 0 h 46"/>
                <a:gd name="T6" fmla="*/ 0 w 30"/>
                <a:gd name="T7" fmla="*/ 0 h 46"/>
                <a:gd name="T8" fmla="*/ 10 w 30"/>
                <a:gd name="T9" fmla="*/ 22 h 46"/>
                <a:gd name="T10" fmla="*/ 24 w 30"/>
                <a:gd name="T11" fmla="*/ 46 h 46"/>
                <a:gd name="T12" fmla="*/ 30 w 30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6">
                  <a:moveTo>
                    <a:pt x="30" y="45"/>
                  </a:moveTo>
                  <a:cubicBezTo>
                    <a:pt x="24" y="45"/>
                    <a:pt x="20" y="33"/>
                    <a:pt x="16" y="22"/>
                  </a:cubicBezTo>
                  <a:cubicBezTo>
                    <a:pt x="12" y="10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10"/>
                    <a:pt x="10" y="22"/>
                  </a:cubicBezTo>
                  <a:cubicBezTo>
                    <a:pt x="13" y="33"/>
                    <a:pt x="18" y="46"/>
                    <a:pt x="24" y="46"/>
                  </a:cubicBezTo>
                  <a:lnTo>
                    <a:pt x="30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4" name="Freeform 2104"/>
            <p:cNvSpPr>
              <a:spLocks/>
            </p:cNvSpPr>
            <p:nvPr/>
          </p:nvSpPr>
          <p:spPr bwMode="auto">
            <a:xfrm>
              <a:off x="3136623" y="4000158"/>
              <a:ext cx="70395" cy="148583"/>
            </a:xfrm>
            <a:custGeom>
              <a:avLst/>
              <a:gdLst>
                <a:gd name="T0" fmla="*/ 30 w 30"/>
                <a:gd name="T1" fmla="*/ 46 h 46"/>
                <a:gd name="T2" fmla="*/ 16 w 30"/>
                <a:gd name="T3" fmla="*/ 22 h 46"/>
                <a:gd name="T4" fmla="*/ 6 w 30"/>
                <a:gd name="T5" fmla="*/ 0 h 46"/>
                <a:gd name="T6" fmla="*/ 0 w 30"/>
                <a:gd name="T7" fmla="*/ 0 h 46"/>
                <a:gd name="T8" fmla="*/ 9 w 30"/>
                <a:gd name="T9" fmla="*/ 22 h 46"/>
                <a:gd name="T10" fmla="*/ 24 w 30"/>
                <a:gd name="T11" fmla="*/ 46 h 46"/>
                <a:gd name="T12" fmla="*/ 30 w 30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6">
                  <a:moveTo>
                    <a:pt x="30" y="46"/>
                  </a:moveTo>
                  <a:cubicBezTo>
                    <a:pt x="24" y="46"/>
                    <a:pt x="19" y="33"/>
                    <a:pt x="16" y="22"/>
                  </a:cubicBezTo>
                  <a:cubicBezTo>
                    <a:pt x="12" y="10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5" y="10"/>
                    <a:pt x="9" y="22"/>
                  </a:cubicBezTo>
                  <a:cubicBezTo>
                    <a:pt x="13" y="33"/>
                    <a:pt x="18" y="46"/>
                    <a:pt x="24" y="46"/>
                  </a:cubicBezTo>
                  <a:lnTo>
                    <a:pt x="30" y="4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5" name="Freeform 2106"/>
            <p:cNvSpPr>
              <a:spLocks/>
            </p:cNvSpPr>
            <p:nvPr/>
          </p:nvSpPr>
          <p:spPr bwMode="auto">
            <a:xfrm>
              <a:off x="3255825" y="4006198"/>
              <a:ext cx="44114" cy="138919"/>
            </a:xfrm>
            <a:custGeom>
              <a:avLst/>
              <a:gdLst>
                <a:gd name="T0" fmla="*/ 0 w 19"/>
                <a:gd name="T1" fmla="*/ 0 h 43"/>
                <a:gd name="T2" fmla="*/ 8 w 19"/>
                <a:gd name="T3" fmla="*/ 20 h 43"/>
                <a:gd name="T4" fmla="*/ 19 w 19"/>
                <a:gd name="T5" fmla="*/ 43 h 43"/>
                <a:gd name="T6" fmla="*/ 7 w 19"/>
                <a:gd name="T7" fmla="*/ 20 h 43"/>
                <a:gd name="T8" fmla="*/ 0 w 19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3">
                  <a:moveTo>
                    <a:pt x="0" y="0"/>
                  </a:moveTo>
                  <a:cubicBezTo>
                    <a:pt x="3" y="3"/>
                    <a:pt x="5" y="11"/>
                    <a:pt x="8" y="20"/>
                  </a:cubicBezTo>
                  <a:cubicBezTo>
                    <a:pt x="11" y="28"/>
                    <a:pt x="14" y="39"/>
                    <a:pt x="19" y="43"/>
                  </a:cubicBezTo>
                  <a:cubicBezTo>
                    <a:pt x="14" y="39"/>
                    <a:pt x="11" y="28"/>
                    <a:pt x="7" y="20"/>
                  </a:cubicBezTo>
                  <a:cubicBezTo>
                    <a:pt x="4" y="11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6" name="Freeform 2108"/>
            <p:cNvSpPr>
              <a:spLocks/>
            </p:cNvSpPr>
            <p:nvPr/>
          </p:nvSpPr>
          <p:spPr bwMode="auto">
            <a:xfrm>
              <a:off x="3143193" y="4006198"/>
              <a:ext cx="42237" cy="138919"/>
            </a:xfrm>
            <a:custGeom>
              <a:avLst/>
              <a:gdLst>
                <a:gd name="T0" fmla="*/ 0 w 18"/>
                <a:gd name="T1" fmla="*/ 0 h 43"/>
                <a:gd name="T2" fmla="*/ 8 w 18"/>
                <a:gd name="T3" fmla="*/ 20 h 43"/>
                <a:gd name="T4" fmla="*/ 18 w 18"/>
                <a:gd name="T5" fmla="*/ 43 h 43"/>
                <a:gd name="T6" fmla="*/ 7 w 18"/>
                <a:gd name="T7" fmla="*/ 20 h 43"/>
                <a:gd name="T8" fmla="*/ 0 w 18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3">
                  <a:moveTo>
                    <a:pt x="0" y="0"/>
                  </a:moveTo>
                  <a:cubicBezTo>
                    <a:pt x="3" y="3"/>
                    <a:pt x="5" y="11"/>
                    <a:pt x="8" y="20"/>
                  </a:cubicBezTo>
                  <a:cubicBezTo>
                    <a:pt x="11" y="28"/>
                    <a:pt x="14" y="39"/>
                    <a:pt x="18" y="43"/>
                  </a:cubicBezTo>
                  <a:cubicBezTo>
                    <a:pt x="14" y="39"/>
                    <a:pt x="10" y="28"/>
                    <a:pt x="7" y="20"/>
                  </a:cubicBezTo>
                  <a:cubicBezTo>
                    <a:pt x="4" y="11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7" name="Freeform 2112"/>
            <p:cNvSpPr>
              <a:spLocks/>
            </p:cNvSpPr>
            <p:nvPr/>
          </p:nvSpPr>
          <p:spPr bwMode="auto">
            <a:xfrm>
              <a:off x="3354378" y="3994118"/>
              <a:ext cx="75088" cy="144959"/>
            </a:xfrm>
            <a:custGeom>
              <a:avLst/>
              <a:gdLst>
                <a:gd name="T0" fmla="*/ 32 w 32"/>
                <a:gd name="T1" fmla="*/ 45 h 45"/>
                <a:gd name="T2" fmla="*/ 17 w 32"/>
                <a:gd name="T3" fmla="*/ 21 h 45"/>
                <a:gd name="T4" fmla="*/ 7 w 32"/>
                <a:gd name="T5" fmla="*/ 0 h 45"/>
                <a:gd name="T6" fmla="*/ 0 w 32"/>
                <a:gd name="T7" fmla="*/ 0 h 45"/>
                <a:gd name="T8" fmla="*/ 11 w 32"/>
                <a:gd name="T9" fmla="*/ 21 h 45"/>
                <a:gd name="T10" fmla="*/ 26 w 32"/>
                <a:gd name="T11" fmla="*/ 45 h 45"/>
                <a:gd name="T12" fmla="*/ 32 w 3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45">
                  <a:moveTo>
                    <a:pt x="32" y="45"/>
                  </a:moveTo>
                  <a:cubicBezTo>
                    <a:pt x="27" y="45"/>
                    <a:pt x="21" y="32"/>
                    <a:pt x="17" y="21"/>
                  </a:cubicBezTo>
                  <a:cubicBezTo>
                    <a:pt x="13" y="10"/>
                    <a:pt x="11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10"/>
                    <a:pt x="11" y="21"/>
                  </a:cubicBezTo>
                  <a:cubicBezTo>
                    <a:pt x="15" y="32"/>
                    <a:pt x="20" y="45"/>
                    <a:pt x="26" y="45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8" name="Freeform 2114"/>
            <p:cNvSpPr>
              <a:spLocks/>
            </p:cNvSpPr>
            <p:nvPr/>
          </p:nvSpPr>
          <p:spPr bwMode="auto">
            <a:xfrm>
              <a:off x="3363764" y="4000158"/>
              <a:ext cx="46930" cy="135295"/>
            </a:xfrm>
            <a:custGeom>
              <a:avLst/>
              <a:gdLst>
                <a:gd name="T0" fmla="*/ 0 w 20"/>
                <a:gd name="T1" fmla="*/ 0 h 42"/>
                <a:gd name="T2" fmla="*/ 8 w 20"/>
                <a:gd name="T3" fmla="*/ 19 h 42"/>
                <a:gd name="T4" fmla="*/ 20 w 20"/>
                <a:gd name="T5" fmla="*/ 42 h 42"/>
                <a:gd name="T6" fmla="*/ 8 w 20"/>
                <a:gd name="T7" fmla="*/ 19 h 42"/>
                <a:gd name="T8" fmla="*/ 0 w 20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0"/>
                  </a:moveTo>
                  <a:cubicBezTo>
                    <a:pt x="2" y="3"/>
                    <a:pt x="5" y="10"/>
                    <a:pt x="8" y="19"/>
                  </a:cubicBezTo>
                  <a:cubicBezTo>
                    <a:pt x="12" y="28"/>
                    <a:pt x="15" y="38"/>
                    <a:pt x="20" y="42"/>
                  </a:cubicBezTo>
                  <a:cubicBezTo>
                    <a:pt x="15" y="38"/>
                    <a:pt x="11" y="28"/>
                    <a:pt x="8" y="19"/>
                  </a:cubicBezTo>
                  <a:cubicBezTo>
                    <a:pt x="4" y="10"/>
                    <a:pt x="2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9" name="Freeform 2117"/>
            <p:cNvSpPr>
              <a:spLocks/>
            </p:cNvSpPr>
            <p:nvPr/>
          </p:nvSpPr>
          <p:spPr bwMode="auto">
            <a:xfrm>
              <a:off x="3462317" y="3980830"/>
              <a:ext cx="81658" cy="144959"/>
            </a:xfrm>
            <a:custGeom>
              <a:avLst/>
              <a:gdLst>
                <a:gd name="T0" fmla="*/ 35 w 35"/>
                <a:gd name="T1" fmla="*/ 42 h 45"/>
                <a:gd name="T2" fmla="*/ 19 w 35"/>
                <a:gd name="T3" fmla="*/ 21 h 45"/>
                <a:gd name="T4" fmla="*/ 6 w 35"/>
                <a:gd name="T5" fmla="*/ 1 h 45"/>
                <a:gd name="T6" fmla="*/ 0 w 35"/>
                <a:gd name="T7" fmla="*/ 2 h 45"/>
                <a:gd name="T8" fmla="*/ 12 w 35"/>
                <a:gd name="T9" fmla="*/ 22 h 45"/>
                <a:gd name="T10" fmla="*/ 29 w 35"/>
                <a:gd name="T11" fmla="*/ 44 h 45"/>
                <a:gd name="T12" fmla="*/ 35 w 35"/>
                <a:gd name="T13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5">
                  <a:moveTo>
                    <a:pt x="35" y="42"/>
                  </a:moveTo>
                  <a:cubicBezTo>
                    <a:pt x="30" y="43"/>
                    <a:pt x="24" y="31"/>
                    <a:pt x="19" y="21"/>
                  </a:cubicBezTo>
                  <a:cubicBezTo>
                    <a:pt x="13" y="10"/>
                    <a:pt x="11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7" y="11"/>
                    <a:pt x="12" y="22"/>
                  </a:cubicBezTo>
                  <a:cubicBezTo>
                    <a:pt x="17" y="32"/>
                    <a:pt x="24" y="45"/>
                    <a:pt x="29" y="44"/>
                  </a:cubicBezTo>
                  <a:lnTo>
                    <a:pt x="35" y="4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0" name="Freeform 2119"/>
            <p:cNvSpPr>
              <a:spLocks/>
            </p:cNvSpPr>
            <p:nvPr/>
          </p:nvSpPr>
          <p:spPr bwMode="auto">
            <a:xfrm>
              <a:off x="3471703" y="3990494"/>
              <a:ext cx="53500" cy="129255"/>
            </a:xfrm>
            <a:custGeom>
              <a:avLst/>
              <a:gdLst>
                <a:gd name="T0" fmla="*/ 0 w 23"/>
                <a:gd name="T1" fmla="*/ 0 h 40"/>
                <a:gd name="T2" fmla="*/ 10 w 23"/>
                <a:gd name="T3" fmla="*/ 18 h 40"/>
                <a:gd name="T4" fmla="*/ 23 w 23"/>
                <a:gd name="T5" fmla="*/ 40 h 40"/>
                <a:gd name="T6" fmla="*/ 9 w 23"/>
                <a:gd name="T7" fmla="*/ 18 h 40"/>
                <a:gd name="T8" fmla="*/ 0 w 23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40">
                  <a:moveTo>
                    <a:pt x="0" y="0"/>
                  </a:moveTo>
                  <a:cubicBezTo>
                    <a:pt x="2" y="2"/>
                    <a:pt x="6" y="10"/>
                    <a:pt x="10" y="18"/>
                  </a:cubicBezTo>
                  <a:cubicBezTo>
                    <a:pt x="14" y="27"/>
                    <a:pt x="18" y="37"/>
                    <a:pt x="23" y="40"/>
                  </a:cubicBezTo>
                  <a:cubicBezTo>
                    <a:pt x="18" y="37"/>
                    <a:pt x="13" y="27"/>
                    <a:pt x="9" y="18"/>
                  </a:cubicBezTo>
                  <a:cubicBezTo>
                    <a:pt x="5" y="10"/>
                    <a:pt x="2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1" name="Freeform 2121"/>
            <p:cNvSpPr>
              <a:spLocks/>
            </p:cNvSpPr>
            <p:nvPr/>
          </p:nvSpPr>
          <p:spPr bwMode="auto">
            <a:xfrm>
              <a:off x="3567441" y="3955463"/>
              <a:ext cx="84474" cy="141335"/>
            </a:xfrm>
            <a:custGeom>
              <a:avLst/>
              <a:gdLst>
                <a:gd name="T0" fmla="*/ 36 w 36"/>
                <a:gd name="T1" fmla="*/ 41 h 44"/>
                <a:gd name="T2" fmla="*/ 19 w 36"/>
                <a:gd name="T3" fmla="*/ 21 h 44"/>
                <a:gd name="T4" fmla="*/ 6 w 36"/>
                <a:gd name="T5" fmla="*/ 1 h 44"/>
                <a:gd name="T6" fmla="*/ 0 w 36"/>
                <a:gd name="T7" fmla="*/ 2 h 44"/>
                <a:gd name="T8" fmla="*/ 13 w 36"/>
                <a:gd name="T9" fmla="*/ 22 h 44"/>
                <a:gd name="T10" fmla="*/ 29 w 36"/>
                <a:gd name="T11" fmla="*/ 43 h 44"/>
                <a:gd name="T12" fmla="*/ 36 w 36"/>
                <a:gd name="T13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4">
                  <a:moveTo>
                    <a:pt x="36" y="41"/>
                  </a:moveTo>
                  <a:cubicBezTo>
                    <a:pt x="30" y="42"/>
                    <a:pt x="25" y="31"/>
                    <a:pt x="19" y="21"/>
                  </a:cubicBezTo>
                  <a:cubicBezTo>
                    <a:pt x="13" y="10"/>
                    <a:pt x="10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7" y="11"/>
                    <a:pt x="13" y="22"/>
                  </a:cubicBezTo>
                  <a:cubicBezTo>
                    <a:pt x="18" y="32"/>
                    <a:pt x="24" y="44"/>
                    <a:pt x="29" y="43"/>
                  </a:cubicBezTo>
                  <a:lnTo>
                    <a:pt x="36" y="4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2" name="Freeform 2123"/>
            <p:cNvSpPr>
              <a:spLocks/>
            </p:cNvSpPr>
            <p:nvPr/>
          </p:nvSpPr>
          <p:spPr bwMode="auto">
            <a:xfrm>
              <a:off x="3574949" y="3965126"/>
              <a:ext cx="56316" cy="118383"/>
            </a:xfrm>
            <a:custGeom>
              <a:avLst/>
              <a:gdLst>
                <a:gd name="T0" fmla="*/ 0 w 24"/>
                <a:gd name="T1" fmla="*/ 0 h 37"/>
                <a:gd name="T2" fmla="*/ 11 w 24"/>
                <a:gd name="T3" fmla="*/ 18 h 37"/>
                <a:gd name="T4" fmla="*/ 24 w 24"/>
                <a:gd name="T5" fmla="*/ 37 h 37"/>
                <a:gd name="T6" fmla="*/ 11 w 24"/>
                <a:gd name="T7" fmla="*/ 18 h 37"/>
                <a:gd name="T8" fmla="*/ 0 w 24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7">
                  <a:moveTo>
                    <a:pt x="0" y="0"/>
                  </a:moveTo>
                  <a:cubicBezTo>
                    <a:pt x="3" y="3"/>
                    <a:pt x="7" y="10"/>
                    <a:pt x="11" y="18"/>
                  </a:cubicBezTo>
                  <a:cubicBezTo>
                    <a:pt x="16" y="27"/>
                    <a:pt x="19" y="34"/>
                    <a:pt x="24" y="37"/>
                  </a:cubicBezTo>
                  <a:cubicBezTo>
                    <a:pt x="19" y="34"/>
                    <a:pt x="15" y="27"/>
                    <a:pt x="11" y="18"/>
                  </a:cubicBezTo>
                  <a:cubicBezTo>
                    <a:pt x="6" y="10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3" name="Freeform 2127"/>
            <p:cNvSpPr>
              <a:spLocks/>
            </p:cNvSpPr>
            <p:nvPr/>
          </p:nvSpPr>
          <p:spPr bwMode="auto">
            <a:xfrm>
              <a:off x="3661301" y="3916807"/>
              <a:ext cx="101369" cy="131671"/>
            </a:xfrm>
            <a:custGeom>
              <a:avLst/>
              <a:gdLst>
                <a:gd name="T0" fmla="*/ 43 w 43"/>
                <a:gd name="T1" fmla="*/ 36 h 41"/>
                <a:gd name="T2" fmla="*/ 22 w 43"/>
                <a:gd name="T3" fmla="*/ 19 h 41"/>
                <a:gd name="T4" fmla="*/ 6 w 43"/>
                <a:gd name="T5" fmla="*/ 2 h 41"/>
                <a:gd name="T6" fmla="*/ 0 w 43"/>
                <a:gd name="T7" fmla="*/ 4 h 41"/>
                <a:gd name="T8" fmla="*/ 16 w 43"/>
                <a:gd name="T9" fmla="*/ 21 h 41"/>
                <a:gd name="T10" fmla="*/ 37 w 43"/>
                <a:gd name="T11" fmla="*/ 39 h 41"/>
                <a:gd name="T12" fmla="*/ 43 w 43"/>
                <a:gd name="T1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1">
                  <a:moveTo>
                    <a:pt x="43" y="36"/>
                  </a:moveTo>
                  <a:cubicBezTo>
                    <a:pt x="37" y="38"/>
                    <a:pt x="29" y="28"/>
                    <a:pt x="22" y="19"/>
                  </a:cubicBezTo>
                  <a:cubicBezTo>
                    <a:pt x="15" y="9"/>
                    <a:pt x="10" y="0"/>
                    <a:pt x="6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6" y="21"/>
                  </a:cubicBezTo>
                  <a:cubicBezTo>
                    <a:pt x="23" y="30"/>
                    <a:pt x="32" y="41"/>
                    <a:pt x="37" y="39"/>
                  </a:cubicBezTo>
                  <a:lnTo>
                    <a:pt x="43" y="3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4" name="Freeform 2129"/>
            <p:cNvSpPr>
              <a:spLocks/>
            </p:cNvSpPr>
            <p:nvPr/>
          </p:nvSpPr>
          <p:spPr bwMode="auto">
            <a:xfrm>
              <a:off x="3670687" y="3928887"/>
              <a:ext cx="73211" cy="113551"/>
            </a:xfrm>
            <a:custGeom>
              <a:avLst/>
              <a:gdLst>
                <a:gd name="T0" fmla="*/ 0 w 31"/>
                <a:gd name="T1" fmla="*/ 0 h 35"/>
                <a:gd name="T2" fmla="*/ 14 w 31"/>
                <a:gd name="T3" fmla="*/ 16 h 35"/>
                <a:gd name="T4" fmla="*/ 31 w 31"/>
                <a:gd name="T5" fmla="*/ 35 h 35"/>
                <a:gd name="T6" fmla="*/ 13 w 31"/>
                <a:gd name="T7" fmla="*/ 16 h 35"/>
                <a:gd name="T8" fmla="*/ 0 w 31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5">
                  <a:moveTo>
                    <a:pt x="0" y="0"/>
                  </a:moveTo>
                  <a:cubicBezTo>
                    <a:pt x="3" y="2"/>
                    <a:pt x="8" y="9"/>
                    <a:pt x="14" y="16"/>
                  </a:cubicBezTo>
                  <a:cubicBezTo>
                    <a:pt x="19" y="23"/>
                    <a:pt x="26" y="32"/>
                    <a:pt x="31" y="35"/>
                  </a:cubicBezTo>
                  <a:cubicBezTo>
                    <a:pt x="26" y="32"/>
                    <a:pt x="19" y="24"/>
                    <a:pt x="13" y="16"/>
                  </a:cubicBezTo>
                  <a:cubicBezTo>
                    <a:pt x="7" y="9"/>
                    <a:pt x="3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5" name="Freeform 2131"/>
            <p:cNvSpPr>
              <a:spLocks/>
            </p:cNvSpPr>
            <p:nvPr/>
          </p:nvSpPr>
          <p:spPr bwMode="auto">
            <a:xfrm>
              <a:off x="3759854" y="3861239"/>
              <a:ext cx="103246" cy="129255"/>
            </a:xfrm>
            <a:custGeom>
              <a:avLst/>
              <a:gdLst>
                <a:gd name="T0" fmla="*/ 44 w 44"/>
                <a:gd name="T1" fmla="*/ 36 h 40"/>
                <a:gd name="T2" fmla="*/ 23 w 44"/>
                <a:gd name="T3" fmla="*/ 18 h 40"/>
                <a:gd name="T4" fmla="*/ 6 w 44"/>
                <a:gd name="T5" fmla="*/ 2 h 40"/>
                <a:gd name="T6" fmla="*/ 0 w 44"/>
                <a:gd name="T7" fmla="*/ 4 h 40"/>
                <a:gd name="T8" fmla="*/ 17 w 44"/>
                <a:gd name="T9" fmla="*/ 20 h 40"/>
                <a:gd name="T10" fmla="*/ 39 w 44"/>
                <a:gd name="T11" fmla="*/ 38 h 40"/>
                <a:gd name="T12" fmla="*/ 44 w 44"/>
                <a:gd name="T13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0">
                  <a:moveTo>
                    <a:pt x="44" y="36"/>
                  </a:moveTo>
                  <a:cubicBezTo>
                    <a:pt x="39" y="38"/>
                    <a:pt x="30" y="27"/>
                    <a:pt x="23" y="18"/>
                  </a:cubicBezTo>
                  <a:cubicBezTo>
                    <a:pt x="15" y="9"/>
                    <a:pt x="10" y="0"/>
                    <a:pt x="6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7" y="20"/>
                  </a:cubicBezTo>
                  <a:cubicBezTo>
                    <a:pt x="25" y="29"/>
                    <a:pt x="34" y="40"/>
                    <a:pt x="39" y="38"/>
                  </a:cubicBezTo>
                  <a:lnTo>
                    <a:pt x="44" y="3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6" name="Freeform 2133"/>
            <p:cNvSpPr>
              <a:spLocks/>
            </p:cNvSpPr>
            <p:nvPr/>
          </p:nvSpPr>
          <p:spPr bwMode="auto">
            <a:xfrm>
              <a:off x="3769240" y="3874527"/>
              <a:ext cx="77904" cy="109927"/>
            </a:xfrm>
            <a:custGeom>
              <a:avLst/>
              <a:gdLst>
                <a:gd name="T0" fmla="*/ 0 w 33"/>
                <a:gd name="T1" fmla="*/ 0 h 34"/>
                <a:gd name="T2" fmla="*/ 15 w 33"/>
                <a:gd name="T3" fmla="*/ 16 h 34"/>
                <a:gd name="T4" fmla="*/ 33 w 33"/>
                <a:gd name="T5" fmla="*/ 34 h 34"/>
                <a:gd name="T6" fmla="*/ 14 w 33"/>
                <a:gd name="T7" fmla="*/ 16 h 34"/>
                <a:gd name="T8" fmla="*/ 0 w 3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0" y="0"/>
                  </a:moveTo>
                  <a:cubicBezTo>
                    <a:pt x="4" y="2"/>
                    <a:pt x="9" y="9"/>
                    <a:pt x="15" y="16"/>
                  </a:cubicBezTo>
                  <a:cubicBezTo>
                    <a:pt x="21" y="23"/>
                    <a:pt x="27" y="32"/>
                    <a:pt x="33" y="34"/>
                  </a:cubicBezTo>
                  <a:cubicBezTo>
                    <a:pt x="27" y="32"/>
                    <a:pt x="20" y="23"/>
                    <a:pt x="14" y="16"/>
                  </a:cubicBezTo>
                  <a:cubicBezTo>
                    <a:pt x="8" y="9"/>
                    <a:pt x="4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7" name="Freeform 2134"/>
            <p:cNvSpPr>
              <a:spLocks/>
            </p:cNvSpPr>
            <p:nvPr/>
          </p:nvSpPr>
          <p:spPr bwMode="auto">
            <a:xfrm>
              <a:off x="3729819" y="3897479"/>
              <a:ext cx="1877" cy="54360"/>
            </a:xfrm>
            <a:custGeom>
              <a:avLst/>
              <a:gdLst>
                <a:gd name="T0" fmla="*/ 0 w 1"/>
                <a:gd name="T1" fmla="*/ 17 h 17"/>
                <a:gd name="T2" fmla="*/ 1 w 1"/>
                <a:gd name="T3" fmla="*/ 0 h 17"/>
                <a:gd name="T4" fmla="*/ 0 w 1"/>
                <a:gd name="T5" fmla="*/ 7 h 17"/>
                <a:gd name="T6" fmla="*/ 0 w 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7">
                  <a:moveTo>
                    <a:pt x="0" y="17"/>
                  </a:moveTo>
                  <a:cubicBezTo>
                    <a:pt x="0" y="15"/>
                    <a:pt x="0" y="3"/>
                    <a:pt x="1" y="0"/>
                  </a:cubicBezTo>
                  <a:cubicBezTo>
                    <a:pt x="1" y="1"/>
                    <a:pt x="0" y="6"/>
                    <a:pt x="0" y="7"/>
                  </a:cubicBezTo>
                  <a:cubicBezTo>
                    <a:pt x="0" y="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8" name="Freeform 2137"/>
            <p:cNvSpPr>
              <a:spLocks/>
            </p:cNvSpPr>
            <p:nvPr/>
          </p:nvSpPr>
          <p:spPr bwMode="auto">
            <a:xfrm>
              <a:off x="3858407" y="3803256"/>
              <a:ext cx="107939" cy="119591"/>
            </a:xfrm>
            <a:custGeom>
              <a:avLst/>
              <a:gdLst>
                <a:gd name="T0" fmla="*/ 46 w 46"/>
                <a:gd name="T1" fmla="*/ 31 h 37"/>
                <a:gd name="T2" fmla="*/ 23 w 46"/>
                <a:gd name="T3" fmla="*/ 16 h 37"/>
                <a:gd name="T4" fmla="*/ 5 w 46"/>
                <a:gd name="T5" fmla="*/ 2 h 37"/>
                <a:gd name="T6" fmla="*/ 0 w 46"/>
                <a:gd name="T7" fmla="*/ 4 h 37"/>
                <a:gd name="T8" fmla="*/ 18 w 46"/>
                <a:gd name="T9" fmla="*/ 19 h 37"/>
                <a:gd name="T10" fmla="*/ 41 w 46"/>
                <a:gd name="T11" fmla="*/ 35 h 37"/>
                <a:gd name="T12" fmla="*/ 46 w 46"/>
                <a:gd name="T13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7">
                  <a:moveTo>
                    <a:pt x="46" y="31"/>
                  </a:moveTo>
                  <a:cubicBezTo>
                    <a:pt x="41" y="33"/>
                    <a:pt x="32" y="24"/>
                    <a:pt x="23" y="16"/>
                  </a:cubicBezTo>
                  <a:cubicBezTo>
                    <a:pt x="15" y="8"/>
                    <a:pt x="9" y="0"/>
                    <a:pt x="5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8" y="19"/>
                  </a:cubicBezTo>
                  <a:cubicBezTo>
                    <a:pt x="26" y="27"/>
                    <a:pt x="36" y="37"/>
                    <a:pt x="41" y="35"/>
                  </a:cubicBezTo>
                  <a:lnTo>
                    <a:pt x="46" y="3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9" name="Freeform 2139"/>
            <p:cNvSpPr>
              <a:spLocks/>
            </p:cNvSpPr>
            <p:nvPr/>
          </p:nvSpPr>
          <p:spPr bwMode="auto">
            <a:xfrm>
              <a:off x="3865916" y="3816544"/>
              <a:ext cx="84474" cy="96639"/>
            </a:xfrm>
            <a:custGeom>
              <a:avLst/>
              <a:gdLst>
                <a:gd name="T0" fmla="*/ 0 w 36"/>
                <a:gd name="T1" fmla="*/ 0 h 30"/>
                <a:gd name="T2" fmla="*/ 16 w 36"/>
                <a:gd name="T3" fmla="*/ 14 h 30"/>
                <a:gd name="T4" fmla="*/ 36 w 36"/>
                <a:gd name="T5" fmla="*/ 30 h 30"/>
                <a:gd name="T6" fmla="*/ 16 w 36"/>
                <a:gd name="T7" fmla="*/ 15 h 30"/>
                <a:gd name="T8" fmla="*/ 0 w 3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0" y="0"/>
                  </a:moveTo>
                  <a:cubicBezTo>
                    <a:pt x="4" y="2"/>
                    <a:pt x="10" y="8"/>
                    <a:pt x="16" y="14"/>
                  </a:cubicBezTo>
                  <a:cubicBezTo>
                    <a:pt x="23" y="21"/>
                    <a:pt x="30" y="29"/>
                    <a:pt x="36" y="30"/>
                  </a:cubicBezTo>
                  <a:cubicBezTo>
                    <a:pt x="30" y="29"/>
                    <a:pt x="22" y="21"/>
                    <a:pt x="16" y="15"/>
                  </a:cubicBezTo>
                  <a:cubicBezTo>
                    <a:pt x="9" y="8"/>
                    <a:pt x="4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0" name="Freeform 2141"/>
            <p:cNvSpPr>
              <a:spLocks/>
            </p:cNvSpPr>
            <p:nvPr/>
          </p:nvSpPr>
          <p:spPr bwMode="auto">
            <a:xfrm>
              <a:off x="3950390" y="3729568"/>
              <a:ext cx="114509" cy="119591"/>
            </a:xfrm>
            <a:custGeom>
              <a:avLst/>
              <a:gdLst>
                <a:gd name="T0" fmla="*/ 49 w 49"/>
                <a:gd name="T1" fmla="*/ 31 h 37"/>
                <a:gd name="T2" fmla="*/ 25 w 49"/>
                <a:gd name="T3" fmla="*/ 16 h 37"/>
                <a:gd name="T4" fmla="*/ 6 w 49"/>
                <a:gd name="T5" fmla="*/ 2 h 37"/>
                <a:gd name="T6" fmla="*/ 0 w 49"/>
                <a:gd name="T7" fmla="*/ 5 h 37"/>
                <a:gd name="T8" fmla="*/ 19 w 49"/>
                <a:gd name="T9" fmla="*/ 19 h 37"/>
                <a:gd name="T10" fmla="*/ 43 w 49"/>
                <a:gd name="T11" fmla="*/ 34 h 37"/>
                <a:gd name="T12" fmla="*/ 49 w 49"/>
                <a:gd name="T13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7">
                  <a:moveTo>
                    <a:pt x="49" y="31"/>
                  </a:moveTo>
                  <a:cubicBezTo>
                    <a:pt x="44" y="34"/>
                    <a:pt x="33" y="24"/>
                    <a:pt x="25" y="16"/>
                  </a:cubicBezTo>
                  <a:cubicBezTo>
                    <a:pt x="16" y="8"/>
                    <a:pt x="10" y="0"/>
                    <a:pt x="6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3"/>
                    <a:pt x="10" y="11"/>
                    <a:pt x="19" y="19"/>
                  </a:cubicBezTo>
                  <a:cubicBezTo>
                    <a:pt x="28" y="27"/>
                    <a:pt x="38" y="37"/>
                    <a:pt x="43" y="34"/>
                  </a:cubicBezTo>
                  <a:lnTo>
                    <a:pt x="49" y="3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1" name="Freeform 2143"/>
            <p:cNvSpPr>
              <a:spLocks/>
            </p:cNvSpPr>
            <p:nvPr/>
          </p:nvSpPr>
          <p:spPr bwMode="auto">
            <a:xfrm>
              <a:off x="3959776" y="3745272"/>
              <a:ext cx="86351" cy="94223"/>
            </a:xfrm>
            <a:custGeom>
              <a:avLst/>
              <a:gdLst>
                <a:gd name="T0" fmla="*/ 0 w 37"/>
                <a:gd name="T1" fmla="*/ 0 h 29"/>
                <a:gd name="T2" fmla="*/ 17 w 37"/>
                <a:gd name="T3" fmla="*/ 14 h 29"/>
                <a:gd name="T4" fmla="*/ 37 w 37"/>
                <a:gd name="T5" fmla="*/ 29 h 29"/>
                <a:gd name="T6" fmla="*/ 16 w 37"/>
                <a:gd name="T7" fmla="*/ 14 h 29"/>
                <a:gd name="T8" fmla="*/ 0 w 37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9">
                  <a:moveTo>
                    <a:pt x="0" y="0"/>
                  </a:moveTo>
                  <a:cubicBezTo>
                    <a:pt x="4" y="1"/>
                    <a:pt x="10" y="7"/>
                    <a:pt x="17" y="14"/>
                  </a:cubicBezTo>
                  <a:cubicBezTo>
                    <a:pt x="24" y="20"/>
                    <a:pt x="31" y="28"/>
                    <a:pt x="37" y="29"/>
                  </a:cubicBezTo>
                  <a:cubicBezTo>
                    <a:pt x="31" y="28"/>
                    <a:pt x="23" y="20"/>
                    <a:pt x="16" y="14"/>
                  </a:cubicBezTo>
                  <a:cubicBezTo>
                    <a:pt x="9" y="8"/>
                    <a:pt x="4" y="1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2" name="Freeform 2147"/>
            <p:cNvSpPr>
              <a:spLocks/>
            </p:cNvSpPr>
            <p:nvPr/>
          </p:nvSpPr>
          <p:spPr bwMode="auto">
            <a:xfrm>
              <a:off x="4069592" y="3665545"/>
              <a:ext cx="93860" cy="147375"/>
            </a:xfrm>
            <a:custGeom>
              <a:avLst/>
              <a:gdLst>
                <a:gd name="T0" fmla="*/ 40 w 40"/>
                <a:gd name="T1" fmla="*/ 42 h 46"/>
                <a:gd name="T2" fmla="*/ 21 w 40"/>
                <a:gd name="T3" fmla="*/ 21 h 46"/>
                <a:gd name="T4" fmla="*/ 6 w 40"/>
                <a:gd name="T5" fmla="*/ 1 h 46"/>
                <a:gd name="T6" fmla="*/ 0 w 40"/>
                <a:gd name="T7" fmla="*/ 2 h 46"/>
                <a:gd name="T8" fmla="*/ 15 w 40"/>
                <a:gd name="T9" fmla="*/ 22 h 46"/>
                <a:gd name="T10" fmla="*/ 33 w 40"/>
                <a:gd name="T11" fmla="*/ 44 h 46"/>
                <a:gd name="T12" fmla="*/ 40 w 40"/>
                <a:gd name="T1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6">
                  <a:moveTo>
                    <a:pt x="40" y="42"/>
                  </a:moveTo>
                  <a:cubicBezTo>
                    <a:pt x="34" y="44"/>
                    <a:pt x="27" y="31"/>
                    <a:pt x="21" y="21"/>
                  </a:cubicBezTo>
                  <a:cubicBezTo>
                    <a:pt x="15" y="11"/>
                    <a:pt x="10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8" y="12"/>
                    <a:pt x="15" y="22"/>
                  </a:cubicBezTo>
                  <a:cubicBezTo>
                    <a:pt x="21" y="32"/>
                    <a:pt x="27" y="46"/>
                    <a:pt x="33" y="44"/>
                  </a:cubicBezTo>
                  <a:lnTo>
                    <a:pt x="40" y="4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3" name="Freeform 2149"/>
            <p:cNvSpPr>
              <a:spLocks/>
            </p:cNvSpPr>
            <p:nvPr/>
          </p:nvSpPr>
          <p:spPr bwMode="auto">
            <a:xfrm>
              <a:off x="4078978" y="3677625"/>
              <a:ext cx="63825" cy="123215"/>
            </a:xfrm>
            <a:custGeom>
              <a:avLst/>
              <a:gdLst>
                <a:gd name="T0" fmla="*/ 0 w 27"/>
                <a:gd name="T1" fmla="*/ 0 h 38"/>
                <a:gd name="T2" fmla="*/ 12 w 27"/>
                <a:gd name="T3" fmla="*/ 18 h 38"/>
                <a:gd name="T4" fmla="*/ 27 w 27"/>
                <a:gd name="T5" fmla="*/ 38 h 38"/>
                <a:gd name="T6" fmla="*/ 12 w 27"/>
                <a:gd name="T7" fmla="*/ 18 h 38"/>
                <a:gd name="T8" fmla="*/ 0 w 27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8">
                  <a:moveTo>
                    <a:pt x="0" y="0"/>
                  </a:moveTo>
                  <a:cubicBezTo>
                    <a:pt x="4" y="3"/>
                    <a:pt x="7" y="10"/>
                    <a:pt x="12" y="18"/>
                  </a:cubicBezTo>
                  <a:cubicBezTo>
                    <a:pt x="17" y="26"/>
                    <a:pt x="22" y="36"/>
                    <a:pt x="27" y="38"/>
                  </a:cubicBezTo>
                  <a:cubicBezTo>
                    <a:pt x="22" y="36"/>
                    <a:pt x="16" y="26"/>
                    <a:pt x="12" y="18"/>
                  </a:cubicBezTo>
                  <a:cubicBezTo>
                    <a:pt x="7" y="10"/>
                    <a:pt x="4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4" name="Freeform 2152"/>
            <p:cNvSpPr>
              <a:spLocks/>
            </p:cNvSpPr>
            <p:nvPr/>
          </p:nvSpPr>
          <p:spPr bwMode="auto">
            <a:xfrm>
              <a:off x="4186917" y="3646217"/>
              <a:ext cx="79781" cy="141335"/>
            </a:xfrm>
            <a:custGeom>
              <a:avLst/>
              <a:gdLst>
                <a:gd name="T0" fmla="*/ 34 w 34"/>
                <a:gd name="T1" fmla="*/ 43 h 44"/>
                <a:gd name="T2" fmla="*/ 18 w 34"/>
                <a:gd name="T3" fmla="*/ 20 h 44"/>
                <a:gd name="T4" fmla="*/ 7 w 34"/>
                <a:gd name="T5" fmla="*/ 0 h 44"/>
                <a:gd name="T6" fmla="*/ 0 w 34"/>
                <a:gd name="T7" fmla="*/ 1 h 44"/>
                <a:gd name="T8" fmla="*/ 12 w 34"/>
                <a:gd name="T9" fmla="*/ 21 h 44"/>
                <a:gd name="T10" fmla="*/ 27 w 34"/>
                <a:gd name="T11" fmla="*/ 44 h 44"/>
                <a:gd name="T12" fmla="*/ 34 w 34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4">
                  <a:moveTo>
                    <a:pt x="34" y="43"/>
                  </a:moveTo>
                  <a:cubicBezTo>
                    <a:pt x="28" y="44"/>
                    <a:pt x="23" y="31"/>
                    <a:pt x="18" y="20"/>
                  </a:cubicBezTo>
                  <a:cubicBezTo>
                    <a:pt x="13" y="9"/>
                    <a:pt x="11" y="0"/>
                    <a:pt x="7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0"/>
                    <a:pt x="7" y="10"/>
                    <a:pt x="12" y="21"/>
                  </a:cubicBezTo>
                  <a:cubicBezTo>
                    <a:pt x="17" y="32"/>
                    <a:pt x="22" y="44"/>
                    <a:pt x="27" y="44"/>
                  </a:cubicBezTo>
                  <a:lnTo>
                    <a:pt x="34" y="4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5" name="Freeform 2154"/>
            <p:cNvSpPr>
              <a:spLocks/>
            </p:cNvSpPr>
            <p:nvPr/>
          </p:nvSpPr>
          <p:spPr bwMode="auto">
            <a:xfrm>
              <a:off x="4196303" y="3652257"/>
              <a:ext cx="51623" cy="131671"/>
            </a:xfrm>
            <a:custGeom>
              <a:avLst/>
              <a:gdLst>
                <a:gd name="T0" fmla="*/ 0 w 22"/>
                <a:gd name="T1" fmla="*/ 0 h 41"/>
                <a:gd name="T2" fmla="*/ 10 w 22"/>
                <a:gd name="T3" fmla="*/ 19 h 41"/>
                <a:gd name="T4" fmla="*/ 22 w 22"/>
                <a:gd name="T5" fmla="*/ 41 h 41"/>
                <a:gd name="T6" fmla="*/ 9 w 22"/>
                <a:gd name="T7" fmla="*/ 19 h 41"/>
                <a:gd name="T8" fmla="*/ 0 w 22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1">
                  <a:moveTo>
                    <a:pt x="0" y="0"/>
                  </a:moveTo>
                  <a:cubicBezTo>
                    <a:pt x="3" y="3"/>
                    <a:pt x="6" y="10"/>
                    <a:pt x="10" y="19"/>
                  </a:cubicBezTo>
                  <a:cubicBezTo>
                    <a:pt x="14" y="27"/>
                    <a:pt x="18" y="38"/>
                    <a:pt x="22" y="41"/>
                  </a:cubicBezTo>
                  <a:cubicBezTo>
                    <a:pt x="18" y="38"/>
                    <a:pt x="13" y="27"/>
                    <a:pt x="9" y="19"/>
                  </a:cubicBezTo>
                  <a:cubicBezTo>
                    <a:pt x="5" y="10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6" name="Freeform 2156"/>
            <p:cNvSpPr>
              <a:spLocks/>
            </p:cNvSpPr>
            <p:nvPr/>
          </p:nvSpPr>
          <p:spPr bwMode="auto">
            <a:xfrm>
              <a:off x="4302365" y="3636553"/>
              <a:ext cx="75088" cy="144959"/>
            </a:xfrm>
            <a:custGeom>
              <a:avLst/>
              <a:gdLst>
                <a:gd name="T0" fmla="*/ 32 w 32"/>
                <a:gd name="T1" fmla="*/ 45 h 45"/>
                <a:gd name="T2" fmla="*/ 17 w 32"/>
                <a:gd name="T3" fmla="*/ 21 h 45"/>
                <a:gd name="T4" fmla="*/ 7 w 32"/>
                <a:gd name="T5" fmla="*/ 0 h 45"/>
                <a:gd name="T6" fmla="*/ 0 w 32"/>
                <a:gd name="T7" fmla="*/ 0 h 45"/>
                <a:gd name="T8" fmla="*/ 11 w 32"/>
                <a:gd name="T9" fmla="*/ 21 h 45"/>
                <a:gd name="T10" fmla="*/ 26 w 32"/>
                <a:gd name="T11" fmla="*/ 45 h 45"/>
                <a:gd name="T12" fmla="*/ 32 w 3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45">
                  <a:moveTo>
                    <a:pt x="32" y="45"/>
                  </a:moveTo>
                  <a:cubicBezTo>
                    <a:pt x="26" y="45"/>
                    <a:pt x="21" y="32"/>
                    <a:pt x="17" y="21"/>
                  </a:cubicBezTo>
                  <a:cubicBezTo>
                    <a:pt x="13" y="10"/>
                    <a:pt x="11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6" y="10"/>
                    <a:pt x="11" y="21"/>
                  </a:cubicBezTo>
                  <a:cubicBezTo>
                    <a:pt x="15" y="32"/>
                    <a:pt x="20" y="45"/>
                    <a:pt x="26" y="45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7" name="Freeform 2158"/>
            <p:cNvSpPr>
              <a:spLocks/>
            </p:cNvSpPr>
            <p:nvPr/>
          </p:nvSpPr>
          <p:spPr bwMode="auto">
            <a:xfrm>
              <a:off x="4311751" y="3638969"/>
              <a:ext cx="46930" cy="138919"/>
            </a:xfrm>
            <a:custGeom>
              <a:avLst/>
              <a:gdLst>
                <a:gd name="T0" fmla="*/ 0 w 20"/>
                <a:gd name="T1" fmla="*/ 0 h 43"/>
                <a:gd name="T2" fmla="*/ 8 w 20"/>
                <a:gd name="T3" fmla="*/ 20 h 43"/>
                <a:gd name="T4" fmla="*/ 20 w 20"/>
                <a:gd name="T5" fmla="*/ 43 h 43"/>
                <a:gd name="T6" fmla="*/ 8 w 20"/>
                <a:gd name="T7" fmla="*/ 20 h 43"/>
                <a:gd name="T8" fmla="*/ 0 w 20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3">
                  <a:moveTo>
                    <a:pt x="0" y="0"/>
                  </a:moveTo>
                  <a:cubicBezTo>
                    <a:pt x="2" y="3"/>
                    <a:pt x="5" y="11"/>
                    <a:pt x="8" y="20"/>
                  </a:cubicBezTo>
                  <a:cubicBezTo>
                    <a:pt x="12" y="29"/>
                    <a:pt x="15" y="39"/>
                    <a:pt x="20" y="43"/>
                  </a:cubicBezTo>
                  <a:cubicBezTo>
                    <a:pt x="15" y="39"/>
                    <a:pt x="11" y="29"/>
                    <a:pt x="8" y="20"/>
                  </a:cubicBezTo>
                  <a:cubicBezTo>
                    <a:pt x="4" y="11"/>
                    <a:pt x="2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sp>
        <p:nvSpPr>
          <p:cNvPr id="888" name="Right Arrow 887"/>
          <p:cNvSpPr>
            <a:spLocks noChangeAspect="1"/>
          </p:cNvSpPr>
          <p:nvPr/>
        </p:nvSpPr>
        <p:spPr>
          <a:xfrm flipH="1">
            <a:off x="7420262" y="3756998"/>
            <a:ext cx="341755" cy="387005"/>
          </a:xfrm>
          <a:prstGeom prst="rightArrow">
            <a:avLst/>
          </a:prstGeom>
          <a:solidFill>
            <a:srgbClr val="554295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09" tIns="45704" rIns="91409" bIns="45704" rtlCol="0" anchor="ctr"/>
          <a:lstStyle/>
          <a:p>
            <a:pPr algn="ctr"/>
            <a:endParaRPr lang="en-CA" sz="105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90" name="TextBox 889"/>
          <p:cNvSpPr txBox="1">
            <a:spLocks noChangeAspect="1"/>
          </p:cNvSpPr>
          <p:nvPr/>
        </p:nvSpPr>
        <p:spPr>
          <a:xfrm>
            <a:off x="3113583" y="3140337"/>
            <a:ext cx="5936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 smtClean="0">
                <a:latin typeface="Arial"/>
                <a:cs typeface="Arial"/>
              </a:rPr>
              <a:t>mRNA</a:t>
            </a:r>
            <a:endParaRPr lang="en-CA" sz="1100" dirty="0">
              <a:latin typeface="Arial"/>
              <a:cs typeface="Arial"/>
            </a:endParaRPr>
          </a:p>
        </p:txBody>
      </p:sp>
      <p:sp>
        <p:nvSpPr>
          <p:cNvPr id="891" name="TextBox 890"/>
          <p:cNvSpPr txBox="1">
            <a:spLocks noChangeAspect="1"/>
          </p:cNvSpPr>
          <p:nvPr/>
        </p:nvSpPr>
        <p:spPr>
          <a:xfrm>
            <a:off x="6698627" y="2944937"/>
            <a:ext cx="68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 smtClean="0">
                <a:latin typeface="Arial"/>
                <a:cs typeface="Arial"/>
              </a:rPr>
              <a:t>Enzyme</a:t>
            </a:r>
            <a:endParaRPr lang="en-CA" sz="1100" dirty="0">
              <a:latin typeface="Arial"/>
              <a:cs typeface="Arial"/>
            </a:endParaRPr>
          </a:p>
        </p:txBody>
      </p:sp>
      <p:sp>
        <p:nvSpPr>
          <p:cNvPr id="892" name="TextBox 891"/>
          <p:cNvSpPr txBox="1">
            <a:spLocks noChangeAspect="1"/>
          </p:cNvSpPr>
          <p:nvPr/>
        </p:nvSpPr>
        <p:spPr>
          <a:xfrm>
            <a:off x="1151873" y="1482301"/>
            <a:ext cx="2388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latin typeface="Arial"/>
                <a:cs typeface="Arial"/>
              </a:rPr>
              <a:t>CONTROL</a:t>
            </a:r>
            <a:endParaRPr lang="en-CA" sz="2000" dirty="0">
              <a:latin typeface="Arial"/>
              <a:cs typeface="Arial"/>
            </a:endParaRPr>
          </a:p>
        </p:txBody>
      </p:sp>
      <p:sp>
        <p:nvSpPr>
          <p:cNvPr id="893" name="TextBox 892"/>
          <p:cNvSpPr txBox="1">
            <a:spLocks noChangeAspect="1"/>
          </p:cNvSpPr>
          <p:nvPr/>
        </p:nvSpPr>
        <p:spPr>
          <a:xfrm>
            <a:off x="5865119" y="1482301"/>
            <a:ext cx="2388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latin typeface="Arial"/>
                <a:cs typeface="Arial"/>
              </a:rPr>
              <a:t>UREMIA</a:t>
            </a:r>
            <a:endParaRPr lang="en-CA" sz="2000" dirty="0">
              <a:latin typeface="Arial"/>
              <a:cs typeface="Arial"/>
            </a:endParaRPr>
          </a:p>
        </p:txBody>
      </p:sp>
      <p:grpSp>
        <p:nvGrpSpPr>
          <p:cNvPr id="1993" name="Group 3"/>
          <p:cNvGrpSpPr>
            <a:grpSpLocks noChangeAspect="1"/>
          </p:cNvGrpSpPr>
          <p:nvPr/>
        </p:nvGrpSpPr>
        <p:grpSpPr bwMode="auto">
          <a:xfrm>
            <a:off x="4777023" y="4763442"/>
            <a:ext cx="4351391" cy="1028299"/>
            <a:chOff x="530" y="1184"/>
            <a:chExt cx="1243" cy="640"/>
          </a:xfrm>
          <a:solidFill>
            <a:srgbClr val="E6EDF3"/>
          </a:solidFill>
        </p:grpSpPr>
        <p:sp>
          <p:nvSpPr>
            <p:cNvPr id="895" name="Freeform 4"/>
            <p:cNvSpPr>
              <a:spLocks/>
            </p:cNvSpPr>
            <p:nvPr/>
          </p:nvSpPr>
          <p:spPr bwMode="auto">
            <a:xfrm>
              <a:off x="530" y="1184"/>
              <a:ext cx="1243" cy="640"/>
            </a:xfrm>
            <a:custGeom>
              <a:avLst/>
              <a:gdLst>
                <a:gd name="T0" fmla="*/ 786 w 786"/>
                <a:gd name="T1" fmla="*/ 379 h 379"/>
                <a:gd name="T2" fmla="*/ 437 w 786"/>
                <a:gd name="T3" fmla="*/ 10 h 379"/>
                <a:gd name="T4" fmla="*/ 205 w 786"/>
                <a:gd name="T5" fmla="*/ 57 h 379"/>
                <a:gd name="T6" fmla="*/ 93 w 786"/>
                <a:gd name="T7" fmla="*/ 150 h 379"/>
                <a:gd name="T8" fmla="*/ 2 w 786"/>
                <a:gd name="T9" fmla="*/ 354 h 379"/>
                <a:gd name="T10" fmla="*/ 0 w 786"/>
                <a:gd name="T11" fmla="*/ 379 h 379"/>
                <a:gd name="T12" fmla="*/ 786 w 786"/>
                <a:gd name="T13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6" h="379">
                  <a:moveTo>
                    <a:pt x="786" y="379"/>
                  </a:moveTo>
                  <a:cubicBezTo>
                    <a:pt x="784" y="187"/>
                    <a:pt x="626" y="34"/>
                    <a:pt x="437" y="10"/>
                  </a:cubicBezTo>
                  <a:cubicBezTo>
                    <a:pt x="357" y="0"/>
                    <a:pt x="276" y="18"/>
                    <a:pt x="205" y="57"/>
                  </a:cubicBezTo>
                  <a:cubicBezTo>
                    <a:pt x="160" y="81"/>
                    <a:pt x="123" y="114"/>
                    <a:pt x="93" y="150"/>
                  </a:cubicBezTo>
                  <a:cubicBezTo>
                    <a:pt x="44" y="207"/>
                    <a:pt x="11" y="277"/>
                    <a:pt x="2" y="354"/>
                  </a:cubicBezTo>
                  <a:cubicBezTo>
                    <a:pt x="1" y="362"/>
                    <a:pt x="0" y="371"/>
                    <a:pt x="0" y="379"/>
                  </a:cubicBezTo>
                  <a:lnTo>
                    <a:pt x="786" y="3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96" name="Freeform 5"/>
            <p:cNvSpPr>
              <a:spLocks/>
            </p:cNvSpPr>
            <p:nvPr/>
          </p:nvSpPr>
          <p:spPr bwMode="auto">
            <a:xfrm>
              <a:off x="556" y="1215"/>
              <a:ext cx="1190" cy="609"/>
            </a:xfrm>
            <a:custGeom>
              <a:avLst/>
              <a:gdLst>
                <a:gd name="T0" fmla="*/ 752 w 752"/>
                <a:gd name="T1" fmla="*/ 361 h 361"/>
                <a:gd name="T2" fmla="*/ 685 w 752"/>
                <a:gd name="T3" fmla="*/ 163 h 361"/>
                <a:gd name="T4" fmla="*/ 418 w 752"/>
                <a:gd name="T5" fmla="*/ 9 h 361"/>
                <a:gd name="T6" fmla="*/ 196 w 752"/>
                <a:gd name="T7" fmla="*/ 55 h 361"/>
                <a:gd name="T8" fmla="*/ 196 w 752"/>
                <a:gd name="T9" fmla="*/ 55 h 361"/>
                <a:gd name="T10" fmla="*/ 88 w 752"/>
                <a:gd name="T11" fmla="*/ 144 h 361"/>
                <a:gd name="T12" fmla="*/ 2 w 752"/>
                <a:gd name="T13" fmla="*/ 338 h 361"/>
                <a:gd name="T14" fmla="*/ 0 w 752"/>
                <a:gd name="T15" fmla="*/ 361 h 361"/>
                <a:gd name="T16" fmla="*/ 752 w 752"/>
                <a:gd name="T17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2" h="361">
                  <a:moveTo>
                    <a:pt x="752" y="361"/>
                  </a:moveTo>
                  <a:cubicBezTo>
                    <a:pt x="752" y="290"/>
                    <a:pt x="729" y="222"/>
                    <a:pt x="685" y="163"/>
                  </a:cubicBezTo>
                  <a:cubicBezTo>
                    <a:pt x="622" y="79"/>
                    <a:pt x="525" y="23"/>
                    <a:pt x="418" y="9"/>
                  </a:cubicBezTo>
                  <a:cubicBezTo>
                    <a:pt x="344" y="0"/>
                    <a:pt x="266" y="16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56" y="76"/>
                    <a:pt x="121" y="105"/>
                    <a:pt x="88" y="144"/>
                  </a:cubicBezTo>
                  <a:cubicBezTo>
                    <a:pt x="40" y="200"/>
                    <a:pt x="10" y="268"/>
                    <a:pt x="2" y="338"/>
                  </a:cubicBezTo>
                  <a:cubicBezTo>
                    <a:pt x="1" y="346"/>
                    <a:pt x="0" y="353"/>
                    <a:pt x="0" y="361"/>
                  </a:cubicBezTo>
                  <a:lnTo>
                    <a:pt x="752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97" name="Freeform 6"/>
            <p:cNvSpPr>
              <a:spLocks/>
            </p:cNvSpPr>
            <p:nvPr/>
          </p:nvSpPr>
          <p:spPr bwMode="auto">
            <a:xfrm>
              <a:off x="530" y="1184"/>
              <a:ext cx="1243" cy="640"/>
            </a:xfrm>
            <a:custGeom>
              <a:avLst/>
              <a:gdLst>
                <a:gd name="T0" fmla="*/ 786 w 786"/>
                <a:gd name="T1" fmla="*/ 379 h 379"/>
                <a:gd name="T2" fmla="*/ 437 w 786"/>
                <a:gd name="T3" fmla="*/ 10 h 379"/>
                <a:gd name="T4" fmla="*/ 205 w 786"/>
                <a:gd name="T5" fmla="*/ 57 h 379"/>
                <a:gd name="T6" fmla="*/ 93 w 786"/>
                <a:gd name="T7" fmla="*/ 150 h 379"/>
                <a:gd name="T8" fmla="*/ 2 w 786"/>
                <a:gd name="T9" fmla="*/ 354 h 379"/>
                <a:gd name="T10" fmla="*/ 0 w 786"/>
                <a:gd name="T11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6" h="379">
                  <a:moveTo>
                    <a:pt x="786" y="379"/>
                  </a:moveTo>
                  <a:cubicBezTo>
                    <a:pt x="784" y="187"/>
                    <a:pt x="626" y="34"/>
                    <a:pt x="437" y="10"/>
                  </a:cubicBezTo>
                  <a:cubicBezTo>
                    <a:pt x="357" y="0"/>
                    <a:pt x="276" y="18"/>
                    <a:pt x="205" y="57"/>
                  </a:cubicBezTo>
                  <a:cubicBezTo>
                    <a:pt x="160" y="81"/>
                    <a:pt x="123" y="114"/>
                    <a:pt x="93" y="150"/>
                  </a:cubicBezTo>
                  <a:cubicBezTo>
                    <a:pt x="44" y="207"/>
                    <a:pt x="11" y="277"/>
                    <a:pt x="2" y="354"/>
                  </a:cubicBezTo>
                  <a:cubicBezTo>
                    <a:pt x="1" y="362"/>
                    <a:pt x="0" y="371"/>
                    <a:pt x="0" y="379"/>
                  </a:cubicBezTo>
                </a:path>
              </a:pathLst>
            </a:custGeom>
            <a:solidFill>
              <a:srgbClr val="FFC000"/>
            </a:solidFill>
            <a:ln w="7938" cap="rnd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98" name="Freeform 7"/>
            <p:cNvSpPr>
              <a:spLocks/>
            </p:cNvSpPr>
            <p:nvPr/>
          </p:nvSpPr>
          <p:spPr bwMode="auto">
            <a:xfrm>
              <a:off x="556" y="1215"/>
              <a:ext cx="1190" cy="609"/>
            </a:xfrm>
            <a:custGeom>
              <a:avLst/>
              <a:gdLst>
                <a:gd name="T0" fmla="*/ 752 w 752"/>
                <a:gd name="T1" fmla="*/ 361 h 361"/>
                <a:gd name="T2" fmla="*/ 685 w 752"/>
                <a:gd name="T3" fmla="*/ 163 h 361"/>
                <a:gd name="T4" fmla="*/ 418 w 752"/>
                <a:gd name="T5" fmla="*/ 9 h 361"/>
                <a:gd name="T6" fmla="*/ 196 w 752"/>
                <a:gd name="T7" fmla="*/ 55 h 361"/>
                <a:gd name="T8" fmla="*/ 196 w 752"/>
                <a:gd name="T9" fmla="*/ 55 h 361"/>
                <a:gd name="T10" fmla="*/ 88 w 752"/>
                <a:gd name="T11" fmla="*/ 144 h 361"/>
                <a:gd name="T12" fmla="*/ 2 w 752"/>
                <a:gd name="T13" fmla="*/ 338 h 361"/>
                <a:gd name="T14" fmla="*/ 0 w 752"/>
                <a:gd name="T1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2" h="361">
                  <a:moveTo>
                    <a:pt x="752" y="361"/>
                  </a:moveTo>
                  <a:cubicBezTo>
                    <a:pt x="752" y="290"/>
                    <a:pt x="729" y="222"/>
                    <a:pt x="685" y="163"/>
                  </a:cubicBezTo>
                  <a:cubicBezTo>
                    <a:pt x="622" y="79"/>
                    <a:pt x="525" y="23"/>
                    <a:pt x="418" y="9"/>
                  </a:cubicBezTo>
                  <a:cubicBezTo>
                    <a:pt x="344" y="0"/>
                    <a:pt x="266" y="16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56" y="76"/>
                    <a:pt x="121" y="105"/>
                    <a:pt x="88" y="144"/>
                  </a:cubicBezTo>
                  <a:cubicBezTo>
                    <a:pt x="40" y="200"/>
                    <a:pt x="10" y="268"/>
                    <a:pt x="2" y="338"/>
                  </a:cubicBezTo>
                  <a:cubicBezTo>
                    <a:pt x="1" y="346"/>
                    <a:pt x="0" y="353"/>
                    <a:pt x="0" y="361"/>
                  </a:cubicBezTo>
                </a:path>
              </a:pathLst>
            </a:custGeom>
            <a:solidFill>
              <a:srgbClr val="FFF4CF"/>
            </a:solidFill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grpSp>
        <p:nvGrpSpPr>
          <p:cNvPr id="1994" name="Group 926"/>
          <p:cNvGrpSpPr>
            <a:grpSpLocks noChangeAspect="1"/>
          </p:cNvGrpSpPr>
          <p:nvPr/>
        </p:nvGrpSpPr>
        <p:grpSpPr>
          <a:xfrm>
            <a:off x="7919927" y="3939264"/>
            <a:ext cx="629553" cy="241325"/>
            <a:chOff x="3369870" y="4848628"/>
            <a:chExt cx="1464207" cy="561271"/>
          </a:xfrm>
        </p:grpSpPr>
        <p:sp>
          <p:nvSpPr>
            <p:cNvPr id="928" name="Round Same Side Corner Rectangle 927"/>
            <p:cNvSpPr>
              <a:spLocks noChangeAspect="1"/>
            </p:cNvSpPr>
            <p:nvPr/>
          </p:nvSpPr>
          <p:spPr>
            <a:xfrm>
              <a:off x="3720683" y="5083702"/>
              <a:ext cx="412434" cy="326197"/>
            </a:xfrm>
            <a:prstGeom prst="round2SameRect">
              <a:avLst>
                <a:gd name="adj1" fmla="val 10813"/>
                <a:gd name="adj2" fmla="val 5000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29" name="Rounded Rectangle 928"/>
            <p:cNvSpPr>
              <a:spLocks noChangeAspect="1"/>
            </p:cNvSpPr>
            <p:nvPr/>
          </p:nvSpPr>
          <p:spPr>
            <a:xfrm>
              <a:off x="3727061" y="4848628"/>
              <a:ext cx="404348" cy="224102"/>
            </a:xfrm>
            <a:prstGeom prst="roundRect">
              <a:avLst>
                <a:gd name="adj" fmla="val 2657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2000" name="Group 929"/>
            <p:cNvGrpSpPr/>
            <p:nvPr/>
          </p:nvGrpSpPr>
          <p:grpSpPr>
            <a:xfrm>
              <a:off x="4117925" y="4929776"/>
              <a:ext cx="716152" cy="411925"/>
              <a:chOff x="4133118" y="4949301"/>
              <a:chExt cx="716152" cy="411925"/>
            </a:xfrm>
          </p:grpSpPr>
          <p:sp>
            <p:nvSpPr>
              <p:cNvPr id="943" name="Freeform 2087"/>
              <p:cNvSpPr>
                <a:spLocks/>
              </p:cNvSpPr>
              <p:nvPr/>
            </p:nvSpPr>
            <p:spPr bwMode="auto">
              <a:xfrm flipH="1">
                <a:off x="4733822" y="5181235"/>
                <a:ext cx="32851" cy="173951"/>
              </a:xfrm>
              <a:custGeom>
                <a:avLst/>
                <a:gdLst>
                  <a:gd name="T0" fmla="*/ 7 w 14"/>
                  <a:gd name="T1" fmla="*/ 2 h 54"/>
                  <a:gd name="T2" fmla="*/ 5 w 14"/>
                  <a:gd name="T3" fmla="*/ 28 h 54"/>
                  <a:gd name="T4" fmla="*/ 0 w 14"/>
                  <a:gd name="T5" fmla="*/ 54 h 54"/>
                  <a:gd name="T6" fmla="*/ 6 w 14"/>
                  <a:gd name="T7" fmla="*/ 51 h 54"/>
                  <a:gd name="T8" fmla="*/ 12 w 14"/>
                  <a:gd name="T9" fmla="*/ 26 h 54"/>
                  <a:gd name="T10" fmla="*/ 14 w 14"/>
                  <a:gd name="T11" fmla="*/ 0 h 54"/>
                  <a:gd name="T12" fmla="*/ 7 w 14"/>
                  <a:gd name="T13" fmla="*/ 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4">
                    <a:moveTo>
                      <a:pt x="7" y="2"/>
                    </a:moveTo>
                    <a:cubicBezTo>
                      <a:pt x="3" y="4"/>
                      <a:pt x="5" y="21"/>
                      <a:pt x="5" y="28"/>
                    </a:cubicBezTo>
                    <a:cubicBezTo>
                      <a:pt x="5" y="35"/>
                      <a:pt x="6" y="52"/>
                      <a:pt x="0" y="54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2" y="33"/>
                      <a:pt x="12" y="26"/>
                    </a:cubicBezTo>
                    <a:cubicBezTo>
                      <a:pt x="12" y="19"/>
                      <a:pt x="9" y="1"/>
                      <a:pt x="14" y="0"/>
                    </a:cubicBez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4" name="Freeform 2091"/>
              <p:cNvSpPr>
                <a:spLocks/>
              </p:cNvSpPr>
              <p:nvPr/>
            </p:nvSpPr>
            <p:spPr bwMode="auto">
              <a:xfrm flipH="1">
                <a:off x="4534839" y="5048356"/>
                <a:ext cx="32851" cy="181199"/>
              </a:xfrm>
              <a:custGeom>
                <a:avLst/>
                <a:gdLst>
                  <a:gd name="T0" fmla="*/ 3 w 14"/>
                  <a:gd name="T1" fmla="*/ 3 h 56"/>
                  <a:gd name="T2" fmla="*/ 5 w 14"/>
                  <a:gd name="T3" fmla="*/ 30 h 56"/>
                  <a:gd name="T4" fmla="*/ 3 w 14"/>
                  <a:gd name="T5" fmla="*/ 56 h 56"/>
                  <a:gd name="T6" fmla="*/ 9 w 14"/>
                  <a:gd name="T7" fmla="*/ 52 h 56"/>
                  <a:gd name="T8" fmla="*/ 11 w 14"/>
                  <a:gd name="T9" fmla="*/ 26 h 56"/>
                  <a:gd name="T10" fmla="*/ 9 w 14"/>
                  <a:gd name="T11" fmla="*/ 0 h 56"/>
                  <a:gd name="T12" fmla="*/ 3 w 14"/>
                  <a:gd name="T13" fmla="*/ 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6">
                    <a:moveTo>
                      <a:pt x="3" y="3"/>
                    </a:moveTo>
                    <a:cubicBezTo>
                      <a:pt x="0" y="5"/>
                      <a:pt x="4" y="23"/>
                      <a:pt x="5" y="30"/>
                    </a:cubicBezTo>
                    <a:cubicBezTo>
                      <a:pt x="6" y="36"/>
                      <a:pt x="8" y="53"/>
                      <a:pt x="3" y="56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14" y="50"/>
                      <a:pt x="12" y="33"/>
                      <a:pt x="11" y="26"/>
                    </a:cubicBezTo>
                    <a:cubicBezTo>
                      <a:pt x="10" y="20"/>
                      <a:pt x="5" y="2"/>
                      <a:pt x="9" y="0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5" name="Freeform 2093"/>
              <p:cNvSpPr>
                <a:spLocks/>
              </p:cNvSpPr>
              <p:nvPr/>
            </p:nvSpPr>
            <p:spPr bwMode="auto">
              <a:xfrm flipH="1">
                <a:off x="4635269" y="5119628"/>
                <a:ext cx="28158" cy="177575"/>
              </a:xfrm>
              <a:custGeom>
                <a:avLst/>
                <a:gdLst>
                  <a:gd name="T0" fmla="*/ 6 w 12"/>
                  <a:gd name="T1" fmla="*/ 3 h 55"/>
                  <a:gd name="T2" fmla="*/ 5 w 12"/>
                  <a:gd name="T3" fmla="*/ 30 h 55"/>
                  <a:gd name="T4" fmla="*/ 0 w 12"/>
                  <a:gd name="T5" fmla="*/ 55 h 55"/>
                  <a:gd name="T6" fmla="*/ 6 w 12"/>
                  <a:gd name="T7" fmla="*/ 53 h 55"/>
                  <a:gd name="T8" fmla="*/ 11 w 12"/>
                  <a:gd name="T9" fmla="*/ 27 h 55"/>
                  <a:gd name="T10" fmla="*/ 12 w 12"/>
                  <a:gd name="T11" fmla="*/ 0 h 55"/>
                  <a:gd name="T12" fmla="*/ 6 w 12"/>
                  <a:gd name="T13" fmla="*/ 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5">
                    <a:moveTo>
                      <a:pt x="6" y="3"/>
                    </a:moveTo>
                    <a:cubicBezTo>
                      <a:pt x="2" y="4"/>
                      <a:pt x="5" y="23"/>
                      <a:pt x="5" y="30"/>
                    </a:cubicBezTo>
                    <a:cubicBezTo>
                      <a:pt x="5" y="36"/>
                      <a:pt x="5" y="53"/>
                      <a:pt x="0" y="55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1" y="51"/>
                      <a:pt x="11" y="34"/>
                      <a:pt x="11" y="27"/>
                    </a:cubicBezTo>
                    <a:cubicBezTo>
                      <a:pt x="11" y="21"/>
                      <a:pt x="8" y="2"/>
                      <a:pt x="12" y="0"/>
                    </a:cubicBez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6" name="Freeform 2095"/>
              <p:cNvSpPr>
                <a:spLocks/>
              </p:cNvSpPr>
              <p:nvPr/>
            </p:nvSpPr>
            <p:spPr bwMode="auto">
              <a:xfrm flipH="1">
                <a:off x="4424084" y="4980709"/>
                <a:ext cx="42237" cy="171535"/>
              </a:xfrm>
              <a:custGeom>
                <a:avLst/>
                <a:gdLst>
                  <a:gd name="T0" fmla="*/ 12 w 18"/>
                  <a:gd name="T1" fmla="*/ 2 h 53"/>
                  <a:gd name="T2" fmla="*/ 7 w 18"/>
                  <a:gd name="T3" fmla="*/ 28 h 53"/>
                  <a:gd name="T4" fmla="*/ 0 w 18"/>
                  <a:gd name="T5" fmla="*/ 53 h 53"/>
                  <a:gd name="T6" fmla="*/ 6 w 18"/>
                  <a:gd name="T7" fmla="*/ 51 h 53"/>
                  <a:gd name="T8" fmla="*/ 14 w 18"/>
                  <a:gd name="T9" fmla="*/ 26 h 53"/>
                  <a:gd name="T10" fmla="*/ 18 w 18"/>
                  <a:gd name="T11" fmla="*/ 0 h 53"/>
                  <a:gd name="T12" fmla="*/ 12 w 18"/>
                  <a:gd name="T13" fmla="*/ 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3">
                    <a:moveTo>
                      <a:pt x="12" y="2"/>
                    </a:moveTo>
                    <a:cubicBezTo>
                      <a:pt x="7" y="3"/>
                      <a:pt x="8" y="21"/>
                      <a:pt x="7" y="28"/>
                    </a:cubicBezTo>
                    <a:cubicBezTo>
                      <a:pt x="7" y="34"/>
                      <a:pt x="5" y="51"/>
                      <a:pt x="0" y="5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3" y="33"/>
                      <a:pt x="14" y="26"/>
                    </a:cubicBezTo>
                    <a:cubicBezTo>
                      <a:pt x="14" y="19"/>
                      <a:pt x="14" y="1"/>
                      <a:pt x="18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7" name="Freeform 2097"/>
              <p:cNvSpPr>
                <a:spLocks/>
              </p:cNvSpPr>
              <p:nvPr/>
            </p:nvSpPr>
            <p:spPr bwMode="auto">
              <a:xfrm flipH="1">
                <a:off x="4192250" y="4949301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4 h 47"/>
                  <a:gd name="T4" fmla="*/ 0 w 30"/>
                  <a:gd name="T5" fmla="*/ 47 h 47"/>
                  <a:gd name="T6" fmla="*/ 6 w 30"/>
                  <a:gd name="T7" fmla="*/ 46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0"/>
                      <a:pt x="15" y="18"/>
                      <a:pt x="13" y="24"/>
                    </a:cubicBezTo>
                    <a:cubicBezTo>
                      <a:pt x="11" y="31"/>
                      <a:pt x="5" y="46"/>
                      <a:pt x="0" y="47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7" y="30"/>
                      <a:pt x="20" y="24"/>
                    </a:cubicBezTo>
                    <a:cubicBezTo>
                      <a:pt x="22" y="18"/>
                      <a:pt x="26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8" name="Freeform 2099"/>
              <p:cNvSpPr>
                <a:spLocks/>
              </p:cNvSpPr>
              <p:nvPr/>
            </p:nvSpPr>
            <p:spPr bwMode="auto">
              <a:xfrm flipH="1">
                <a:off x="4304882" y="4958965"/>
                <a:ext cx="61009" cy="160663"/>
              </a:xfrm>
              <a:custGeom>
                <a:avLst/>
                <a:gdLst>
                  <a:gd name="T0" fmla="*/ 19 w 26"/>
                  <a:gd name="T1" fmla="*/ 1 h 50"/>
                  <a:gd name="T2" fmla="*/ 11 w 26"/>
                  <a:gd name="T3" fmla="*/ 27 h 50"/>
                  <a:gd name="T4" fmla="*/ 0 w 26"/>
                  <a:gd name="T5" fmla="*/ 50 h 50"/>
                  <a:gd name="T6" fmla="*/ 7 w 26"/>
                  <a:gd name="T7" fmla="*/ 49 h 50"/>
                  <a:gd name="T8" fmla="*/ 18 w 26"/>
                  <a:gd name="T9" fmla="*/ 26 h 50"/>
                  <a:gd name="T10" fmla="*/ 26 w 26"/>
                  <a:gd name="T11" fmla="*/ 0 h 50"/>
                  <a:gd name="T12" fmla="*/ 19 w 26"/>
                  <a:gd name="T13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50">
                    <a:moveTo>
                      <a:pt x="19" y="1"/>
                    </a:moveTo>
                    <a:cubicBezTo>
                      <a:pt x="15" y="1"/>
                      <a:pt x="13" y="21"/>
                      <a:pt x="11" y="27"/>
                    </a:cubicBezTo>
                    <a:cubicBezTo>
                      <a:pt x="10" y="34"/>
                      <a:pt x="5" y="50"/>
                      <a:pt x="0" y="50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12" y="48"/>
                      <a:pt x="16" y="33"/>
                      <a:pt x="18" y="26"/>
                    </a:cubicBezTo>
                    <a:cubicBezTo>
                      <a:pt x="20" y="20"/>
                      <a:pt x="22" y="1"/>
                      <a:pt x="26" y="0"/>
                    </a:cubicBez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9" name="Freeform 2127"/>
              <p:cNvSpPr>
                <a:spLocks/>
              </p:cNvSpPr>
              <p:nvPr/>
            </p:nvSpPr>
            <p:spPr bwMode="auto">
              <a:xfrm flipH="1">
                <a:off x="4747901" y="5229555"/>
                <a:ext cx="101369" cy="131671"/>
              </a:xfrm>
              <a:custGeom>
                <a:avLst/>
                <a:gdLst>
                  <a:gd name="T0" fmla="*/ 43 w 43"/>
                  <a:gd name="T1" fmla="*/ 36 h 41"/>
                  <a:gd name="T2" fmla="*/ 22 w 43"/>
                  <a:gd name="T3" fmla="*/ 19 h 41"/>
                  <a:gd name="T4" fmla="*/ 6 w 43"/>
                  <a:gd name="T5" fmla="*/ 2 h 41"/>
                  <a:gd name="T6" fmla="*/ 0 w 43"/>
                  <a:gd name="T7" fmla="*/ 4 h 41"/>
                  <a:gd name="T8" fmla="*/ 16 w 43"/>
                  <a:gd name="T9" fmla="*/ 21 h 41"/>
                  <a:gd name="T10" fmla="*/ 37 w 43"/>
                  <a:gd name="T11" fmla="*/ 39 h 41"/>
                  <a:gd name="T12" fmla="*/ 43 w 43"/>
                  <a:gd name="T13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1">
                    <a:moveTo>
                      <a:pt x="43" y="36"/>
                    </a:moveTo>
                    <a:cubicBezTo>
                      <a:pt x="37" y="38"/>
                      <a:pt x="29" y="28"/>
                      <a:pt x="22" y="19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6" y="21"/>
                    </a:cubicBezTo>
                    <a:cubicBezTo>
                      <a:pt x="23" y="30"/>
                      <a:pt x="32" y="41"/>
                      <a:pt x="37" y="39"/>
                    </a:cubicBezTo>
                    <a:lnTo>
                      <a:pt x="43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0" name="Freeform 2131"/>
              <p:cNvSpPr>
                <a:spLocks/>
              </p:cNvSpPr>
              <p:nvPr/>
            </p:nvSpPr>
            <p:spPr bwMode="auto">
              <a:xfrm flipH="1">
                <a:off x="4647471" y="5173987"/>
                <a:ext cx="103246" cy="129255"/>
              </a:xfrm>
              <a:custGeom>
                <a:avLst/>
                <a:gdLst>
                  <a:gd name="T0" fmla="*/ 44 w 44"/>
                  <a:gd name="T1" fmla="*/ 36 h 40"/>
                  <a:gd name="T2" fmla="*/ 23 w 44"/>
                  <a:gd name="T3" fmla="*/ 18 h 40"/>
                  <a:gd name="T4" fmla="*/ 6 w 44"/>
                  <a:gd name="T5" fmla="*/ 2 h 40"/>
                  <a:gd name="T6" fmla="*/ 0 w 44"/>
                  <a:gd name="T7" fmla="*/ 4 h 40"/>
                  <a:gd name="T8" fmla="*/ 17 w 44"/>
                  <a:gd name="T9" fmla="*/ 20 h 40"/>
                  <a:gd name="T10" fmla="*/ 39 w 44"/>
                  <a:gd name="T11" fmla="*/ 38 h 40"/>
                  <a:gd name="T12" fmla="*/ 44 w 44"/>
                  <a:gd name="T13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0">
                    <a:moveTo>
                      <a:pt x="44" y="36"/>
                    </a:moveTo>
                    <a:cubicBezTo>
                      <a:pt x="39" y="38"/>
                      <a:pt x="30" y="27"/>
                      <a:pt x="23" y="18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7" y="20"/>
                    </a:cubicBezTo>
                    <a:cubicBezTo>
                      <a:pt x="25" y="29"/>
                      <a:pt x="34" y="40"/>
                      <a:pt x="39" y="38"/>
                    </a:cubicBez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1" name="Freeform 2133"/>
              <p:cNvSpPr>
                <a:spLocks/>
              </p:cNvSpPr>
              <p:nvPr/>
            </p:nvSpPr>
            <p:spPr bwMode="auto">
              <a:xfrm flipH="1">
                <a:off x="4663427" y="5187275"/>
                <a:ext cx="77904" cy="109927"/>
              </a:xfrm>
              <a:custGeom>
                <a:avLst/>
                <a:gdLst>
                  <a:gd name="T0" fmla="*/ 0 w 33"/>
                  <a:gd name="T1" fmla="*/ 0 h 34"/>
                  <a:gd name="T2" fmla="*/ 15 w 33"/>
                  <a:gd name="T3" fmla="*/ 16 h 34"/>
                  <a:gd name="T4" fmla="*/ 33 w 33"/>
                  <a:gd name="T5" fmla="*/ 34 h 34"/>
                  <a:gd name="T6" fmla="*/ 14 w 33"/>
                  <a:gd name="T7" fmla="*/ 16 h 34"/>
                  <a:gd name="T8" fmla="*/ 0 w 3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cubicBezTo>
                      <a:pt x="4" y="2"/>
                      <a:pt x="9" y="9"/>
                      <a:pt x="15" y="16"/>
                    </a:cubicBezTo>
                    <a:cubicBezTo>
                      <a:pt x="21" y="23"/>
                      <a:pt x="27" y="32"/>
                      <a:pt x="33" y="34"/>
                    </a:cubicBezTo>
                    <a:cubicBezTo>
                      <a:pt x="27" y="32"/>
                      <a:pt x="20" y="23"/>
                      <a:pt x="14" y="16"/>
                    </a:cubicBezTo>
                    <a:cubicBezTo>
                      <a:pt x="8" y="9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2" name="Freeform 2137"/>
              <p:cNvSpPr>
                <a:spLocks/>
              </p:cNvSpPr>
              <p:nvPr/>
            </p:nvSpPr>
            <p:spPr bwMode="auto">
              <a:xfrm flipH="1">
                <a:off x="4544225" y="5116004"/>
                <a:ext cx="107939" cy="119591"/>
              </a:xfrm>
              <a:custGeom>
                <a:avLst/>
                <a:gdLst>
                  <a:gd name="T0" fmla="*/ 46 w 46"/>
                  <a:gd name="T1" fmla="*/ 31 h 37"/>
                  <a:gd name="T2" fmla="*/ 23 w 46"/>
                  <a:gd name="T3" fmla="*/ 16 h 37"/>
                  <a:gd name="T4" fmla="*/ 5 w 46"/>
                  <a:gd name="T5" fmla="*/ 2 h 37"/>
                  <a:gd name="T6" fmla="*/ 0 w 46"/>
                  <a:gd name="T7" fmla="*/ 4 h 37"/>
                  <a:gd name="T8" fmla="*/ 18 w 46"/>
                  <a:gd name="T9" fmla="*/ 19 h 37"/>
                  <a:gd name="T10" fmla="*/ 41 w 46"/>
                  <a:gd name="T11" fmla="*/ 35 h 37"/>
                  <a:gd name="T12" fmla="*/ 46 w 46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37">
                    <a:moveTo>
                      <a:pt x="46" y="31"/>
                    </a:moveTo>
                    <a:cubicBezTo>
                      <a:pt x="41" y="33"/>
                      <a:pt x="32" y="24"/>
                      <a:pt x="23" y="16"/>
                    </a:cubicBezTo>
                    <a:cubicBezTo>
                      <a:pt x="15" y="8"/>
                      <a:pt x="9" y="0"/>
                      <a:pt x="5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8" y="19"/>
                    </a:cubicBezTo>
                    <a:cubicBezTo>
                      <a:pt x="26" y="27"/>
                      <a:pt x="36" y="37"/>
                      <a:pt x="41" y="35"/>
                    </a:cubicBezTo>
                    <a:lnTo>
                      <a:pt x="46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3" name="Freeform 2139"/>
              <p:cNvSpPr>
                <a:spLocks/>
              </p:cNvSpPr>
              <p:nvPr/>
            </p:nvSpPr>
            <p:spPr bwMode="auto">
              <a:xfrm flipH="1">
                <a:off x="4560181" y="5129292"/>
                <a:ext cx="84474" cy="96639"/>
              </a:xfrm>
              <a:custGeom>
                <a:avLst/>
                <a:gdLst>
                  <a:gd name="T0" fmla="*/ 0 w 36"/>
                  <a:gd name="T1" fmla="*/ 0 h 30"/>
                  <a:gd name="T2" fmla="*/ 16 w 36"/>
                  <a:gd name="T3" fmla="*/ 14 h 30"/>
                  <a:gd name="T4" fmla="*/ 36 w 36"/>
                  <a:gd name="T5" fmla="*/ 30 h 30"/>
                  <a:gd name="T6" fmla="*/ 16 w 36"/>
                  <a:gd name="T7" fmla="*/ 15 h 30"/>
                  <a:gd name="T8" fmla="*/ 0 w 3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cubicBezTo>
                      <a:pt x="4" y="2"/>
                      <a:pt x="10" y="8"/>
                      <a:pt x="16" y="14"/>
                    </a:cubicBezTo>
                    <a:cubicBezTo>
                      <a:pt x="23" y="21"/>
                      <a:pt x="30" y="29"/>
                      <a:pt x="36" y="30"/>
                    </a:cubicBezTo>
                    <a:cubicBezTo>
                      <a:pt x="30" y="29"/>
                      <a:pt x="22" y="21"/>
                      <a:pt x="16" y="15"/>
                    </a:cubicBezTo>
                    <a:cubicBezTo>
                      <a:pt x="9" y="8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4" name="Freeform 2141"/>
              <p:cNvSpPr>
                <a:spLocks/>
              </p:cNvSpPr>
              <p:nvPr/>
            </p:nvSpPr>
            <p:spPr bwMode="auto">
              <a:xfrm flipH="1">
                <a:off x="4445672" y="5042316"/>
                <a:ext cx="114509" cy="119591"/>
              </a:xfrm>
              <a:custGeom>
                <a:avLst/>
                <a:gdLst>
                  <a:gd name="T0" fmla="*/ 49 w 49"/>
                  <a:gd name="T1" fmla="*/ 31 h 37"/>
                  <a:gd name="T2" fmla="*/ 25 w 49"/>
                  <a:gd name="T3" fmla="*/ 16 h 37"/>
                  <a:gd name="T4" fmla="*/ 6 w 49"/>
                  <a:gd name="T5" fmla="*/ 2 h 37"/>
                  <a:gd name="T6" fmla="*/ 0 w 49"/>
                  <a:gd name="T7" fmla="*/ 5 h 37"/>
                  <a:gd name="T8" fmla="*/ 19 w 49"/>
                  <a:gd name="T9" fmla="*/ 19 h 37"/>
                  <a:gd name="T10" fmla="*/ 43 w 49"/>
                  <a:gd name="T11" fmla="*/ 34 h 37"/>
                  <a:gd name="T12" fmla="*/ 49 w 49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37">
                    <a:moveTo>
                      <a:pt x="49" y="31"/>
                    </a:moveTo>
                    <a:cubicBezTo>
                      <a:pt x="44" y="34"/>
                      <a:pt x="33" y="24"/>
                      <a:pt x="25" y="16"/>
                    </a:cubicBezTo>
                    <a:cubicBezTo>
                      <a:pt x="16" y="8"/>
                      <a:pt x="10" y="0"/>
                      <a:pt x="6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3"/>
                      <a:pt x="10" y="11"/>
                      <a:pt x="19" y="19"/>
                    </a:cubicBezTo>
                    <a:cubicBezTo>
                      <a:pt x="28" y="27"/>
                      <a:pt x="38" y="37"/>
                      <a:pt x="43" y="34"/>
                    </a:cubicBezTo>
                    <a:lnTo>
                      <a:pt x="49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5" name="Freeform 2143"/>
              <p:cNvSpPr>
                <a:spLocks/>
              </p:cNvSpPr>
              <p:nvPr/>
            </p:nvSpPr>
            <p:spPr bwMode="auto">
              <a:xfrm flipH="1">
                <a:off x="4464444" y="5058020"/>
                <a:ext cx="86351" cy="94223"/>
              </a:xfrm>
              <a:custGeom>
                <a:avLst/>
                <a:gdLst>
                  <a:gd name="T0" fmla="*/ 0 w 37"/>
                  <a:gd name="T1" fmla="*/ 0 h 29"/>
                  <a:gd name="T2" fmla="*/ 17 w 37"/>
                  <a:gd name="T3" fmla="*/ 14 h 29"/>
                  <a:gd name="T4" fmla="*/ 37 w 37"/>
                  <a:gd name="T5" fmla="*/ 29 h 29"/>
                  <a:gd name="T6" fmla="*/ 16 w 37"/>
                  <a:gd name="T7" fmla="*/ 14 h 29"/>
                  <a:gd name="T8" fmla="*/ 0 w 3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29">
                    <a:moveTo>
                      <a:pt x="0" y="0"/>
                    </a:moveTo>
                    <a:cubicBezTo>
                      <a:pt x="4" y="1"/>
                      <a:pt x="10" y="7"/>
                      <a:pt x="17" y="14"/>
                    </a:cubicBezTo>
                    <a:cubicBezTo>
                      <a:pt x="24" y="20"/>
                      <a:pt x="31" y="28"/>
                      <a:pt x="37" y="29"/>
                    </a:cubicBezTo>
                    <a:cubicBezTo>
                      <a:pt x="31" y="28"/>
                      <a:pt x="23" y="20"/>
                      <a:pt x="16" y="14"/>
                    </a:cubicBezTo>
                    <a:cubicBezTo>
                      <a:pt x="9" y="8"/>
                      <a:pt x="4" y="1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6" name="Freeform 2147"/>
              <p:cNvSpPr>
                <a:spLocks/>
              </p:cNvSpPr>
              <p:nvPr/>
            </p:nvSpPr>
            <p:spPr bwMode="auto">
              <a:xfrm flipH="1">
                <a:off x="4347119" y="4978293"/>
                <a:ext cx="93860" cy="147375"/>
              </a:xfrm>
              <a:custGeom>
                <a:avLst/>
                <a:gdLst>
                  <a:gd name="T0" fmla="*/ 40 w 40"/>
                  <a:gd name="T1" fmla="*/ 42 h 46"/>
                  <a:gd name="T2" fmla="*/ 21 w 40"/>
                  <a:gd name="T3" fmla="*/ 21 h 46"/>
                  <a:gd name="T4" fmla="*/ 6 w 40"/>
                  <a:gd name="T5" fmla="*/ 1 h 46"/>
                  <a:gd name="T6" fmla="*/ 0 w 40"/>
                  <a:gd name="T7" fmla="*/ 2 h 46"/>
                  <a:gd name="T8" fmla="*/ 15 w 40"/>
                  <a:gd name="T9" fmla="*/ 22 h 46"/>
                  <a:gd name="T10" fmla="*/ 33 w 40"/>
                  <a:gd name="T11" fmla="*/ 44 h 46"/>
                  <a:gd name="T12" fmla="*/ 40 w 40"/>
                  <a:gd name="T13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6">
                    <a:moveTo>
                      <a:pt x="40" y="42"/>
                    </a:moveTo>
                    <a:cubicBezTo>
                      <a:pt x="34" y="44"/>
                      <a:pt x="27" y="31"/>
                      <a:pt x="21" y="21"/>
                    </a:cubicBezTo>
                    <a:cubicBezTo>
                      <a:pt x="15" y="11"/>
                      <a:pt x="10" y="0"/>
                      <a:pt x="6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1"/>
                      <a:pt x="8" y="12"/>
                      <a:pt x="15" y="22"/>
                    </a:cubicBezTo>
                    <a:cubicBezTo>
                      <a:pt x="21" y="32"/>
                      <a:pt x="27" y="46"/>
                      <a:pt x="33" y="44"/>
                    </a:cubicBezTo>
                    <a:lnTo>
                      <a:pt x="40" y="4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7" name="Freeform 2149"/>
              <p:cNvSpPr>
                <a:spLocks/>
              </p:cNvSpPr>
              <p:nvPr/>
            </p:nvSpPr>
            <p:spPr bwMode="auto">
              <a:xfrm flipH="1">
                <a:off x="4367768" y="4990373"/>
                <a:ext cx="63825" cy="123215"/>
              </a:xfrm>
              <a:custGeom>
                <a:avLst/>
                <a:gdLst>
                  <a:gd name="T0" fmla="*/ 0 w 27"/>
                  <a:gd name="T1" fmla="*/ 0 h 38"/>
                  <a:gd name="T2" fmla="*/ 12 w 27"/>
                  <a:gd name="T3" fmla="*/ 18 h 38"/>
                  <a:gd name="T4" fmla="*/ 27 w 27"/>
                  <a:gd name="T5" fmla="*/ 38 h 38"/>
                  <a:gd name="T6" fmla="*/ 12 w 27"/>
                  <a:gd name="T7" fmla="*/ 18 h 38"/>
                  <a:gd name="T8" fmla="*/ 0 w 2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8">
                    <a:moveTo>
                      <a:pt x="0" y="0"/>
                    </a:moveTo>
                    <a:cubicBezTo>
                      <a:pt x="4" y="3"/>
                      <a:pt x="7" y="10"/>
                      <a:pt x="12" y="18"/>
                    </a:cubicBezTo>
                    <a:cubicBezTo>
                      <a:pt x="17" y="26"/>
                      <a:pt x="22" y="36"/>
                      <a:pt x="27" y="38"/>
                    </a:cubicBezTo>
                    <a:cubicBezTo>
                      <a:pt x="22" y="36"/>
                      <a:pt x="16" y="26"/>
                      <a:pt x="12" y="18"/>
                    </a:cubicBezTo>
                    <a:cubicBezTo>
                      <a:pt x="7" y="10"/>
                      <a:pt x="4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8" name="Freeform 2152"/>
              <p:cNvSpPr>
                <a:spLocks/>
              </p:cNvSpPr>
              <p:nvPr/>
            </p:nvSpPr>
            <p:spPr bwMode="auto">
              <a:xfrm flipH="1">
                <a:off x="4243873" y="4958965"/>
                <a:ext cx="79781" cy="141335"/>
              </a:xfrm>
              <a:custGeom>
                <a:avLst/>
                <a:gdLst>
                  <a:gd name="T0" fmla="*/ 34 w 34"/>
                  <a:gd name="T1" fmla="*/ 43 h 44"/>
                  <a:gd name="T2" fmla="*/ 18 w 34"/>
                  <a:gd name="T3" fmla="*/ 20 h 44"/>
                  <a:gd name="T4" fmla="*/ 7 w 34"/>
                  <a:gd name="T5" fmla="*/ 0 h 44"/>
                  <a:gd name="T6" fmla="*/ 0 w 34"/>
                  <a:gd name="T7" fmla="*/ 1 h 44"/>
                  <a:gd name="T8" fmla="*/ 12 w 34"/>
                  <a:gd name="T9" fmla="*/ 21 h 44"/>
                  <a:gd name="T10" fmla="*/ 27 w 34"/>
                  <a:gd name="T11" fmla="*/ 44 h 44"/>
                  <a:gd name="T12" fmla="*/ 34 w 34"/>
                  <a:gd name="T13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4">
                    <a:moveTo>
                      <a:pt x="34" y="43"/>
                    </a:moveTo>
                    <a:cubicBezTo>
                      <a:pt x="28" y="44"/>
                      <a:pt x="23" y="31"/>
                      <a:pt x="18" y="20"/>
                    </a:cubicBezTo>
                    <a:cubicBezTo>
                      <a:pt x="13" y="9"/>
                      <a:pt x="11" y="0"/>
                      <a:pt x="7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0"/>
                      <a:pt x="7" y="10"/>
                      <a:pt x="12" y="21"/>
                    </a:cubicBezTo>
                    <a:cubicBezTo>
                      <a:pt x="17" y="32"/>
                      <a:pt x="22" y="44"/>
                      <a:pt x="27" y="44"/>
                    </a:cubicBezTo>
                    <a:lnTo>
                      <a:pt x="34" y="4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9" name="Freeform 2154"/>
              <p:cNvSpPr>
                <a:spLocks/>
              </p:cNvSpPr>
              <p:nvPr/>
            </p:nvSpPr>
            <p:spPr bwMode="auto">
              <a:xfrm flipH="1">
                <a:off x="4262645" y="4965005"/>
                <a:ext cx="51623" cy="131671"/>
              </a:xfrm>
              <a:custGeom>
                <a:avLst/>
                <a:gdLst>
                  <a:gd name="T0" fmla="*/ 0 w 22"/>
                  <a:gd name="T1" fmla="*/ 0 h 41"/>
                  <a:gd name="T2" fmla="*/ 10 w 22"/>
                  <a:gd name="T3" fmla="*/ 19 h 41"/>
                  <a:gd name="T4" fmla="*/ 22 w 22"/>
                  <a:gd name="T5" fmla="*/ 41 h 41"/>
                  <a:gd name="T6" fmla="*/ 9 w 22"/>
                  <a:gd name="T7" fmla="*/ 19 h 41"/>
                  <a:gd name="T8" fmla="*/ 0 w 22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41">
                    <a:moveTo>
                      <a:pt x="0" y="0"/>
                    </a:moveTo>
                    <a:cubicBezTo>
                      <a:pt x="3" y="3"/>
                      <a:pt x="6" y="10"/>
                      <a:pt x="10" y="19"/>
                    </a:cubicBezTo>
                    <a:cubicBezTo>
                      <a:pt x="14" y="27"/>
                      <a:pt x="18" y="38"/>
                      <a:pt x="22" y="41"/>
                    </a:cubicBezTo>
                    <a:cubicBezTo>
                      <a:pt x="18" y="38"/>
                      <a:pt x="13" y="27"/>
                      <a:pt x="9" y="19"/>
                    </a:cubicBezTo>
                    <a:cubicBezTo>
                      <a:pt x="5" y="10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60" name="Freeform 2156"/>
              <p:cNvSpPr>
                <a:spLocks/>
              </p:cNvSpPr>
              <p:nvPr/>
            </p:nvSpPr>
            <p:spPr bwMode="auto">
              <a:xfrm flipH="1">
                <a:off x="4133118" y="4949301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6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61" name="Freeform 2158"/>
              <p:cNvSpPr>
                <a:spLocks/>
              </p:cNvSpPr>
              <p:nvPr/>
            </p:nvSpPr>
            <p:spPr bwMode="auto">
              <a:xfrm flipH="1">
                <a:off x="4151890" y="4951717"/>
                <a:ext cx="46930" cy="138919"/>
              </a:xfrm>
              <a:custGeom>
                <a:avLst/>
                <a:gdLst>
                  <a:gd name="T0" fmla="*/ 0 w 20"/>
                  <a:gd name="T1" fmla="*/ 0 h 43"/>
                  <a:gd name="T2" fmla="*/ 8 w 20"/>
                  <a:gd name="T3" fmla="*/ 20 h 43"/>
                  <a:gd name="T4" fmla="*/ 20 w 20"/>
                  <a:gd name="T5" fmla="*/ 43 h 43"/>
                  <a:gd name="T6" fmla="*/ 8 w 20"/>
                  <a:gd name="T7" fmla="*/ 20 h 43"/>
                  <a:gd name="T8" fmla="*/ 0 w 2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3">
                    <a:moveTo>
                      <a:pt x="0" y="0"/>
                    </a:moveTo>
                    <a:cubicBezTo>
                      <a:pt x="2" y="3"/>
                      <a:pt x="5" y="11"/>
                      <a:pt x="8" y="20"/>
                    </a:cubicBezTo>
                    <a:cubicBezTo>
                      <a:pt x="12" y="29"/>
                      <a:pt x="15" y="39"/>
                      <a:pt x="20" y="43"/>
                    </a:cubicBezTo>
                    <a:cubicBezTo>
                      <a:pt x="15" y="39"/>
                      <a:pt x="11" y="29"/>
                      <a:pt x="8" y="20"/>
                    </a:cubicBezTo>
                    <a:cubicBezTo>
                      <a:pt x="4" y="11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  <p:sp>
          <p:nvSpPr>
            <p:cNvPr id="931" name="Rectangle 930"/>
            <p:cNvSpPr/>
            <p:nvPr/>
          </p:nvSpPr>
          <p:spPr>
            <a:xfrm>
              <a:off x="3720196" y="5057476"/>
              <a:ext cx="411872" cy="18000"/>
            </a:xfrm>
            <a:prstGeom prst="rect">
              <a:avLst/>
            </a:prstGeom>
            <a:solidFill>
              <a:srgbClr val="00B050"/>
            </a:solidFill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2001" name="Group 931"/>
            <p:cNvGrpSpPr/>
            <p:nvPr/>
          </p:nvGrpSpPr>
          <p:grpSpPr>
            <a:xfrm>
              <a:off x="3369870" y="5028831"/>
              <a:ext cx="353853" cy="164287"/>
              <a:chOff x="3118328" y="5060523"/>
              <a:chExt cx="353853" cy="164287"/>
            </a:xfrm>
          </p:grpSpPr>
          <p:sp>
            <p:nvSpPr>
              <p:cNvPr id="933" name="Freeform 2078"/>
              <p:cNvSpPr>
                <a:spLocks/>
              </p:cNvSpPr>
              <p:nvPr/>
            </p:nvSpPr>
            <p:spPr bwMode="auto">
              <a:xfrm flipH="1">
                <a:off x="3446839" y="5076227"/>
                <a:ext cx="25342" cy="42280"/>
              </a:xfrm>
              <a:custGeom>
                <a:avLst/>
                <a:gdLst>
                  <a:gd name="T0" fmla="*/ 0 w 11"/>
                  <a:gd name="T1" fmla="*/ 4 h 13"/>
                  <a:gd name="T2" fmla="*/ 3 w 11"/>
                  <a:gd name="T3" fmla="*/ 13 h 13"/>
                  <a:gd name="T4" fmla="*/ 11 w 11"/>
                  <a:gd name="T5" fmla="*/ 0 h 13"/>
                  <a:gd name="T6" fmla="*/ 4 w 11"/>
                  <a:gd name="T7" fmla="*/ 0 h 13"/>
                  <a:gd name="T8" fmla="*/ 0 w 11"/>
                  <a:gd name="T9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0" y="4"/>
                    </a:moveTo>
                    <a:cubicBezTo>
                      <a:pt x="1" y="7"/>
                      <a:pt x="2" y="10"/>
                      <a:pt x="3" y="13"/>
                    </a:cubicBezTo>
                    <a:cubicBezTo>
                      <a:pt x="5" y="7"/>
                      <a:pt x="8" y="0"/>
                      <a:pt x="1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2"/>
                      <a:pt x="0" y="4"/>
                    </a:cubicBez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34" name="Freeform 2079"/>
              <p:cNvSpPr>
                <a:spLocks/>
              </p:cNvSpPr>
              <p:nvPr/>
            </p:nvSpPr>
            <p:spPr bwMode="auto">
              <a:xfrm flipH="1">
                <a:off x="3336084" y="5076227"/>
                <a:ext cx="73211" cy="148583"/>
              </a:xfrm>
              <a:custGeom>
                <a:avLst/>
                <a:gdLst>
                  <a:gd name="T0" fmla="*/ 25 w 31"/>
                  <a:gd name="T1" fmla="*/ 0 h 46"/>
                  <a:gd name="T2" fmla="*/ 14 w 31"/>
                  <a:gd name="T3" fmla="*/ 24 h 46"/>
                  <a:gd name="T4" fmla="*/ 0 w 31"/>
                  <a:gd name="T5" fmla="*/ 46 h 46"/>
                  <a:gd name="T6" fmla="*/ 6 w 31"/>
                  <a:gd name="T7" fmla="*/ 46 h 46"/>
                  <a:gd name="T8" fmla="*/ 20 w 31"/>
                  <a:gd name="T9" fmla="*/ 24 h 46"/>
                  <a:gd name="T10" fmla="*/ 31 w 31"/>
                  <a:gd name="T11" fmla="*/ 0 h 46"/>
                  <a:gd name="T12" fmla="*/ 25 w 31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46">
                    <a:moveTo>
                      <a:pt x="25" y="0"/>
                    </a:moveTo>
                    <a:cubicBezTo>
                      <a:pt x="21" y="0"/>
                      <a:pt x="16" y="18"/>
                      <a:pt x="14" y="24"/>
                    </a:cubicBezTo>
                    <a:cubicBezTo>
                      <a:pt x="11" y="30"/>
                      <a:pt x="5" y="46"/>
                      <a:pt x="0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8" y="30"/>
                      <a:pt x="20" y="24"/>
                    </a:cubicBezTo>
                    <a:cubicBezTo>
                      <a:pt x="23" y="18"/>
                      <a:pt x="27" y="0"/>
                      <a:pt x="31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35" name="Freeform 2081"/>
              <p:cNvSpPr>
                <a:spLocks/>
              </p:cNvSpPr>
              <p:nvPr/>
            </p:nvSpPr>
            <p:spPr bwMode="auto">
              <a:xfrm flipH="1">
                <a:off x="3229083" y="5070187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5 h 47"/>
                  <a:gd name="T4" fmla="*/ 0 w 30"/>
                  <a:gd name="T5" fmla="*/ 47 h 47"/>
                  <a:gd name="T6" fmla="*/ 6 w 30"/>
                  <a:gd name="T7" fmla="*/ 47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1"/>
                      <a:pt x="15" y="18"/>
                      <a:pt x="13" y="25"/>
                    </a:cubicBezTo>
                    <a:cubicBezTo>
                      <a:pt x="11" y="31"/>
                      <a:pt x="5" y="47"/>
                      <a:pt x="0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2" y="47"/>
                      <a:pt x="17" y="31"/>
                      <a:pt x="20" y="24"/>
                    </a:cubicBezTo>
                    <a:cubicBezTo>
                      <a:pt x="22" y="18"/>
                      <a:pt x="25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36" name="Freeform 2085"/>
              <p:cNvSpPr>
                <a:spLocks/>
              </p:cNvSpPr>
              <p:nvPr/>
            </p:nvSpPr>
            <p:spPr bwMode="auto">
              <a:xfrm flipH="1">
                <a:off x="3118328" y="5060523"/>
                <a:ext cx="68518" cy="154623"/>
              </a:xfrm>
              <a:custGeom>
                <a:avLst/>
                <a:gdLst>
                  <a:gd name="T0" fmla="*/ 22 w 29"/>
                  <a:gd name="T1" fmla="*/ 0 h 48"/>
                  <a:gd name="T2" fmla="*/ 13 w 29"/>
                  <a:gd name="T3" fmla="*/ 26 h 48"/>
                  <a:gd name="T4" fmla="*/ 0 w 29"/>
                  <a:gd name="T5" fmla="*/ 48 h 48"/>
                  <a:gd name="T6" fmla="*/ 6 w 29"/>
                  <a:gd name="T7" fmla="*/ 48 h 48"/>
                  <a:gd name="T8" fmla="*/ 19 w 29"/>
                  <a:gd name="T9" fmla="*/ 25 h 48"/>
                  <a:gd name="T10" fmla="*/ 29 w 29"/>
                  <a:gd name="T11" fmla="*/ 0 h 48"/>
                  <a:gd name="T12" fmla="*/ 22 w 29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48">
                    <a:moveTo>
                      <a:pt x="22" y="0"/>
                    </a:moveTo>
                    <a:cubicBezTo>
                      <a:pt x="18" y="0"/>
                      <a:pt x="15" y="19"/>
                      <a:pt x="13" y="26"/>
                    </a:cubicBezTo>
                    <a:cubicBezTo>
                      <a:pt x="10" y="32"/>
                      <a:pt x="5" y="48"/>
                      <a:pt x="0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2" y="48"/>
                      <a:pt x="17" y="32"/>
                      <a:pt x="19" y="25"/>
                    </a:cubicBezTo>
                    <a:cubicBezTo>
                      <a:pt x="21" y="19"/>
                      <a:pt x="25" y="0"/>
                      <a:pt x="29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37" name="Freeform 2102"/>
              <p:cNvSpPr>
                <a:spLocks/>
              </p:cNvSpPr>
              <p:nvPr/>
            </p:nvSpPr>
            <p:spPr bwMode="auto">
              <a:xfrm flipH="1">
                <a:off x="3280707" y="5076227"/>
                <a:ext cx="69456" cy="148583"/>
              </a:xfrm>
              <a:custGeom>
                <a:avLst/>
                <a:gdLst>
                  <a:gd name="T0" fmla="*/ 30 w 30"/>
                  <a:gd name="T1" fmla="*/ 45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10 w 30"/>
                  <a:gd name="T9" fmla="*/ 22 h 46"/>
                  <a:gd name="T10" fmla="*/ 24 w 30"/>
                  <a:gd name="T11" fmla="*/ 46 h 46"/>
                  <a:gd name="T12" fmla="*/ 30 w 30"/>
                  <a:gd name="T13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5"/>
                    </a:moveTo>
                    <a:cubicBezTo>
                      <a:pt x="24" y="45"/>
                      <a:pt x="20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0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38" name="Freeform 2104"/>
              <p:cNvSpPr>
                <a:spLocks/>
              </p:cNvSpPr>
              <p:nvPr/>
            </p:nvSpPr>
            <p:spPr bwMode="auto">
              <a:xfrm flipH="1">
                <a:off x="3392400" y="5076227"/>
                <a:ext cx="70395" cy="148583"/>
              </a:xfrm>
              <a:custGeom>
                <a:avLst/>
                <a:gdLst>
                  <a:gd name="T0" fmla="*/ 30 w 30"/>
                  <a:gd name="T1" fmla="*/ 46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9 w 30"/>
                  <a:gd name="T9" fmla="*/ 22 h 46"/>
                  <a:gd name="T10" fmla="*/ 24 w 30"/>
                  <a:gd name="T11" fmla="*/ 46 h 46"/>
                  <a:gd name="T12" fmla="*/ 30 w 30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6"/>
                    </a:moveTo>
                    <a:cubicBezTo>
                      <a:pt x="24" y="46"/>
                      <a:pt x="19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5" y="10"/>
                      <a:pt x="9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39" name="Freeform 2106"/>
              <p:cNvSpPr>
                <a:spLocks/>
              </p:cNvSpPr>
              <p:nvPr/>
            </p:nvSpPr>
            <p:spPr bwMode="auto">
              <a:xfrm flipH="1">
                <a:off x="3299479" y="5082267"/>
                <a:ext cx="44114" cy="138919"/>
              </a:xfrm>
              <a:custGeom>
                <a:avLst/>
                <a:gdLst>
                  <a:gd name="T0" fmla="*/ 0 w 19"/>
                  <a:gd name="T1" fmla="*/ 0 h 43"/>
                  <a:gd name="T2" fmla="*/ 8 w 19"/>
                  <a:gd name="T3" fmla="*/ 20 h 43"/>
                  <a:gd name="T4" fmla="*/ 19 w 19"/>
                  <a:gd name="T5" fmla="*/ 43 h 43"/>
                  <a:gd name="T6" fmla="*/ 7 w 19"/>
                  <a:gd name="T7" fmla="*/ 20 h 43"/>
                  <a:gd name="T8" fmla="*/ 0 w 19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9" y="43"/>
                    </a:cubicBezTo>
                    <a:cubicBezTo>
                      <a:pt x="14" y="39"/>
                      <a:pt x="11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0" name="Freeform 2108"/>
              <p:cNvSpPr>
                <a:spLocks/>
              </p:cNvSpPr>
              <p:nvPr/>
            </p:nvSpPr>
            <p:spPr bwMode="auto">
              <a:xfrm flipH="1">
                <a:off x="3413988" y="5082267"/>
                <a:ext cx="42237" cy="138919"/>
              </a:xfrm>
              <a:custGeom>
                <a:avLst/>
                <a:gdLst>
                  <a:gd name="T0" fmla="*/ 0 w 18"/>
                  <a:gd name="T1" fmla="*/ 0 h 43"/>
                  <a:gd name="T2" fmla="*/ 8 w 18"/>
                  <a:gd name="T3" fmla="*/ 20 h 43"/>
                  <a:gd name="T4" fmla="*/ 18 w 18"/>
                  <a:gd name="T5" fmla="*/ 43 h 43"/>
                  <a:gd name="T6" fmla="*/ 7 w 18"/>
                  <a:gd name="T7" fmla="*/ 20 h 43"/>
                  <a:gd name="T8" fmla="*/ 0 w 18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8" y="43"/>
                    </a:cubicBezTo>
                    <a:cubicBezTo>
                      <a:pt x="14" y="39"/>
                      <a:pt x="10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1" name="Freeform 2112"/>
              <p:cNvSpPr>
                <a:spLocks/>
              </p:cNvSpPr>
              <p:nvPr/>
            </p:nvSpPr>
            <p:spPr bwMode="auto">
              <a:xfrm flipH="1">
                <a:off x="3169952" y="5070187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7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2" name="Freeform 2114"/>
              <p:cNvSpPr>
                <a:spLocks/>
              </p:cNvSpPr>
              <p:nvPr/>
            </p:nvSpPr>
            <p:spPr bwMode="auto">
              <a:xfrm flipH="1">
                <a:off x="3188724" y="5076227"/>
                <a:ext cx="46930" cy="135295"/>
              </a:xfrm>
              <a:custGeom>
                <a:avLst/>
                <a:gdLst>
                  <a:gd name="T0" fmla="*/ 0 w 20"/>
                  <a:gd name="T1" fmla="*/ 0 h 42"/>
                  <a:gd name="T2" fmla="*/ 8 w 20"/>
                  <a:gd name="T3" fmla="*/ 19 h 42"/>
                  <a:gd name="T4" fmla="*/ 20 w 20"/>
                  <a:gd name="T5" fmla="*/ 42 h 42"/>
                  <a:gd name="T6" fmla="*/ 8 w 20"/>
                  <a:gd name="T7" fmla="*/ 19 h 42"/>
                  <a:gd name="T8" fmla="*/ 0 w 20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2">
                    <a:moveTo>
                      <a:pt x="0" y="0"/>
                    </a:moveTo>
                    <a:cubicBezTo>
                      <a:pt x="2" y="3"/>
                      <a:pt x="5" y="10"/>
                      <a:pt x="8" y="19"/>
                    </a:cubicBezTo>
                    <a:cubicBezTo>
                      <a:pt x="12" y="28"/>
                      <a:pt x="15" y="38"/>
                      <a:pt x="20" y="42"/>
                    </a:cubicBezTo>
                    <a:cubicBezTo>
                      <a:pt x="15" y="38"/>
                      <a:pt x="11" y="28"/>
                      <a:pt x="8" y="19"/>
                    </a:cubicBezTo>
                    <a:cubicBezTo>
                      <a:pt x="4" y="10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2002" name="Group 961"/>
          <p:cNvGrpSpPr>
            <a:grpSpLocks noChangeAspect="1"/>
          </p:cNvGrpSpPr>
          <p:nvPr/>
        </p:nvGrpSpPr>
        <p:grpSpPr>
          <a:xfrm flipH="1">
            <a:off x="7791068" y="4627087"/>
            <a:ext cx="581560" cy="238253"/>
            <a:chOff x="3127237" y="3636553"/>
            <a:chExt cx="1250216" cy="512188"/>
          </a:xfrm>
        </p:grpSpPr>
        <p:sp>
          <p:nvSpPr>
            <p:cNvPr id="963" name="Freeform 2078"/>
            <p:cNvSpPr>
              <a:spLocks/>
            </p:cNvSpPr>
            <p:nvPr/>
          </p:nvSpPr>
          <p:spPr bwMode="auto">
            <a:xfrm>
              <a:off x="3127237" y="4000158"/>
              <a:ext cx="25342" cy="42280"/>
            </a:xfrm>
            <a:custGeom>
              <a:avLst/>
              <a:gdLst>
                <a:gd name="T0" fmla="*/ 0 w 11"/>
                <a:gd name="T1" fmla="*/ 4 h 13"/>
                <a:gd name="T2" fmla="*/ 3 w 11"/>
                <a:gd name="T3" fmla="*/ 13 h 13"/>
                <a:gd name="T4" fmla="*/ 11 w 11"/>
                <a:gd name="T5" fmla="*/ 0 h 13"/>
                <a:gd name="T6" fmla="*/ 4 w 11"/>
                <a:gd name="T7" fmla="*/ 0 h 13"/>
                <a:gd name="T8" fmla="*/ 0 w 11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0" y="4"/>
                  </a:moveTo>
                  <a:cubicBezTo>
                    <a:pt x="1" y="7"/>
                    <a:pt x="2" y="10"/>
                    <a:pt x="3" y="13"/>
                  </a:cubicBezTo>
                  <a:cubicBezTo>
                    <a:pt x="5" y="7"/>
                    <a:pt x="8" y="0"/>
                    <a:pt x="1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2"/>
                    <a:pt x="0" y="4"/>
                  </a:cubicBez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64" name="Freeform 2079"/>
            <p:cNvSpPr>
              <a:spLocks/>
            </p:cNvSpPr>
            <p:nvPr/>
          </p:nvSpPr>
          <p:spPr bwMode="auto">
            <a:xfrm>
              <a:off x="3190123" y="4000158"/>
              <a:ext cx="73211" cy="148583"/>
            </a:xfrm>
            <a:custGeom>
              <a:avLst/>
              <a:gdLst>
                <a:gd name="T0" fmla="*/ 25 w 31"/>
                <a:gd name="T1" fmla="*/ 0 h 46"/>
                <a:gd name="T2" fmla="*/ 14 w 31"/>
                <a:gd name="T3" fmla="*/ 24 h 46"/>
                <a:gd name="T4" fmla="*/ 0 w 31"/>
                <a:gd name="T5" fmla="*/ 46 h 46"/>
                <a:gd name="T6" fmla="*/ 6 w 31"/>
                <a:gd name="T7" fmla="*/ 46 h 46"/>
                <a:gd name="T8" fmla="*/ 20 w 31"/>
                <a:gd name="T9" fmla="*/ 24 h 46"/>
                <a:gd name="T10" fmla="*/ 31 w 31"/>
                <a:gd name="T11" fmla="*/ 0 h 46"/>
                <a:gd name="T12" fmla="*/ 25 w 31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6">
                  <a:moveTo>
                    <a:pt x="25" y="0"/>
                  </a:moveTo>
                  <a:cubicBezTo>
                    <a:pt x="21" y="0"/>
                    <a:pt x="16" y="18"/>
                    <a:pt x="14" y="24"/>
                  </a:cubicBezTo>
                  <a:cubicBezTo>
                    <a:pt x="11" y="30"/>
                    <a:pt x="5" y="46"/>
                    <a:pt x="0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12" y="46"/>
                    <a:pt x="18" y="30"/>
                    <a:pt x="20" y="24"/>
                  </a:cubicBezTo>
                  <a:cubicBezTo>
                    <a:pt x="23" y="18"/>
                    <a:pt x="27" y="0"/>
                    <a:pt x="31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65" name="Freeform 2081"/>
            <p:cNvSpPr>
              <a:spLocks/>
            </p:cNvSpPr>
            <p:nvPr/>
          </p:nvSpPr>
          <p:spPr bwMode="auto">
            <a:xfrm>
              <a:off x="3299940" y="3994118"/>
              <a:ext cx="70395" cy="150999"/>
            </a:xfrm>
            <a:custGeom>
              <a:avLst/>
              <a:gdLst>
                <a:gd name="T0" fmla="*/ 23 w 30"/>
                <a:gd name="T1" fmla="*/ 0 h 47"/>
                <a:gd name="T2" fmla="*/ 13 w 30"/>
                <a:gd name="T3" fmla="*/ 25 h 47"/>
                <a:gd name="T4" fmla="*/ 0 w 30"/>
                <a:gd name="T5" fmla="*/ 47 h 47"/>
                <a:gd name="T6" fmla="*/ 6 w 30"/>
                <a:gd name="T7" fmla="*/ 47 h 47"/>
                <a:gd name="T8" fmla="*/ 20 w 30"/>
                <a:gd name="T9" fmla="*/ 24 h 47"/>
                <a:gd name="T10" fmla="*/ 30 w 30"/>
                <a:gd name="T11" fmla="*/ 0 h 47"/>
                <a:gd name="T12" fmla="*/ 23 w 3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7">
                  <a:moveTo>
                    <a:pt x="23" y="0"/>
                  </a:moveTo>
                  <a:cubicBezTo>
                    <a:pt x="19" y="1"/>
                    <a:pt x="15" y="18"/>
                    <a:pt x="13" y="25"/>
                  </a:cubicBezTo>
                  <a:cubicBezTo>
                    <a:pt x="11" y="31"/>
                    <a:pt x="5" y="47"/>
                    <a:pt x="0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12" y="47"/>
                    <a:pt x="17" y="31"/>
                    <a:pt x="20" y="24"/>
                  </a:cubicBezTo>
                  <a:cubicBezTo>
                    <a:pt x="22" y="18"/>
                    <a:pt x="25" y="0"/>
                    <a:pt x="3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66" name="Freeform 2083"/>
            <p:cNvSpPr>
              <a:spLocks/>
            </p:cNvSpPr>
            <p:nvPr/>
          </p:nvSpPr>
          <p:spPr bwMode="auto">
            <a:xfrm>
              <a:off x="3525204" y="3957878"/>
              <a:ext cx="56316" cy="161871"/>
            </a:xfrm>
            <a:custGeom>
              <a:avLst/>
              <a:gdLst>
                <a:gd name="T0" fmla="*/ 18 w 24"/>
                <a:gd name="T1" fmla="*/ 1 h 50"/>
                <a:gd name="T2" fmla="*/ 11 w 24"/>
                <a:gd name="T3" fmla="*/ 26 h 50"/>
                <a:gd name="T4" fmla="*/ 0 w 24"/>
                <a:gd name="T5" fmla="*/ 50 h 50"/>
                <a:gd name="T6" fmla="*/ 7 w 24"/>
                <a:gd name="T7" fmla="*/ 49 h 50"/>
                <a:gd name="T8" fmla="*/ 17 w 24"/>
                <a:gd name="T9" fmla="*/ 25 h 50"/>
                <a:gd name="T10" fmla="*/ 24 w 24"/>
                <a:gd name="T11" fmla="*/ 0 h 50"/>
                <a:gd name="T12" fmla="*/ 18 w 24"/>
                <a:gd name="T13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50">
                  <a:moveTo>
                    <a:pt x="18" y="1"/>
                  </a:moveTo>
                  <a:cubicBezTo>
                    <a:pt x="14" y="2"/>
                    <a:pt x="12" y="20"/>
                    <a:pt x="11" y="26"/>
                  </a:cubicBezTo>
                  <a:cubicBezTo>
                    <a:pt x="9" y="33"/>
                    <a:pt x="6" y="49"/>
                    <a:pt x="0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2" y="48"/>
                    <a:pt x="16" y="32"/>
                    <a:pt x="17" y="25"/>
                  </a:cubicBezTo>
                  <a:cubicBezTo>
                    <a:pt x="19" y="19"/>
                    <a:pt x="20" y="1"/>
                    <a:pt x="24" y="0"/>
                  </a:cubicBezTo>
                  <a:lnTo>
                    <a:pt x="18" y="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67" name="Freeform 2085"/>
            <p:cNvSpPr>
              <a:spLocks/>
            </p:cNvSpPr>
            <p:nvPr/>
          </p:nvSpPr>
          <p:spPr bwMode="auto">
            <a:xfrm>
              <a:off x="3412572" y="3984454"/>
              <a:ext cx="68518" cy="154623"/>
            </a:xfrm>
            <a:custGeom>
              <a:avLst/>
              <a:gdLst>
                <a:gd name="T0" fmla="*/ 22 w 29"/>
                <a:gd name="T1" fmla="*/ 0 h 48"/>
                <a:gd name="T2" fmla="*/ 13 w 29"/>
                <a:gd name="T3" fmla="*/ 26 h 48"/>
                <a:gd name="T4" fmla="*/ 0 w 29"/>
                <a:gd name="T5" fmla="*/ 48 h 48"/>
                <a:gd name="T6" fmla="*/ 6 w 29"/>
                <a:gd name="T7" fmla="*/ 48 h 48"/>
                <a:gd name="T8" fmla="*/ 19 w 29"/>
                <a:gd name="T9" fmla="*/ 25 h 48"/>
                <a:gd name="T10" fmla="*/ 29 w 29"/>
                <a:gd name="T11" fmla="*/ 0 h 48"/>
                <a:gd name="T12" fmla="*/ 22 w 29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8">
                  <a:moveTo>
                    <a:pt x="22" y="0"/>
                  </a:moveTo>
                  <a:cubicBezTo>
                    <a:pt x="18" y="0"/>
                    <a:pt x="15" y="19"/>
                    <a:pt x="13" y="26"/>
                  </a:cubicBezTo>
                  <a:cubicBezTo>
                    <a:pt x="10" y="32"/>
                    <a:pt x="5" y="48"/>
                    <a:pt x="0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2" y="48"/>
                    <a:pt x="17" y="32"/>
                    <a:pt x="19" y="25"/>
                  </a:cubicBezTo>
                  <a:cubicBezTo>
                    <a:pt x="21" y="19"/>
                    <a:pt x="25" y="0"/>
                    <a:pt x="29" y="0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68" name="Freeform 2087"/>
            <p:cNvSpPr>
              <a:spLocks/>
            </p:cNvSpPr>
            <p:nvPr/>
          </p:nvSpPr>
          <p:spPr bwMode="auto">
            <a:xfrm>
              <a:off x="3743898" y="3868487"/>
              <a:ext cx="32851" cy="173951"/>
            </a:xfrm>
            <a:custGeom>
              <a:avLst/>
              <a:gdLst>
                <a:gd name="T0" fmla="*/ 7 w 14"/>
                <a:gd name="T1" fmla="*/ 2 h 54"/>
                <a:gd name="T2" fmla="*/ 5 w 14"/>
                <a:gd name="T3" fmla="*/ 28 h 54"/>
                <a:gd name="T4" fmla="*/ 0 w 14"/>
                <a:gd name="T5" fmla="*/ 54 h 54"/>
                <a:gd name="T6" fmla="*/ 6 w 14"/>
                <a:gd name="T7" fmla="*/ 51 h 54"/>
                <a:gd name="T8" fmla="*/ 12 w 14"/>
                <a:gd name="T9" fmla="*/ 26 h 54"/>
                <a:gd name="T10" fmla="*/ 14 w 14"/>
                <a:gd name="T11" fmla="*/ 0 h 54"/>
                <a:gd name="T12" fmla="*/ 7 w 14"/>
                <a:gd name="T13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4">
                  <a:moveTo>
                    <a:pt x="7" y="2"/>
                  </a:moveTo>
                  <a:cubicBezTo>
                    <a:pt x="3" y="4"/>
                    <a:pt x="5" y="21"/>
                    <a:pt x="5" y="28"/>
                  </a:cubicBezTo>
                  <a:cubicBezTo>
                    <a:pt x="5" y="35"/>
                    <a:pt x="6" y="52"/>
                    <a:pt x="0" y="54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2" y="49"/>
                    <a:pt x="12" y="33"/>
                    <a:pt x="12" y="26"/>
                  </a:cubicBezTo>
                  <a:cubicBezTo>
                    <a:pt x="12" y="19"/>
                    <a:pt x="9" y="1"/>
                    <a:pt x="14" y="0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69" name="Freeform 2089"/>
            <p:cNvSpPr>
              <a:spLocks/>
            </p:cNvSpPr>
            <p:nvPr/>
          </p:nvSpPr>
          <p:spPr bwMode="auto">
            <a:xfrm>
              <a:off x="3635959" y="3919223"/>
              <a:ext cx="44114" cy="171535"/>
            </a:xfrm>
            <a:custGeom>
              <a:avLst/>
              <a:gdLst>
                <a:gd name="T0" fmla="*/ 12 w 19"/>
                <a:gd name="T1" fmla="*/ 2 h 53"/>
                <a:gd name="T2" fmla="*/ 8 w 19"/>
                <a:gd name="T3" fmla="*/ 29 h 53"/>
                <a:gd name="T4" fmla="*/ 0 w 19"/>
                <a:gd name="T5" fmla="*/ 53 h 53"/>
                <a:gd name="T6" fmla="*/ 6 w 19"/>
                <a:gd name="T7" fmla="*/ 52 h 53"/>
                <a:gd name="T8" fmla="*/ 14 w 19"/>
                <a:gd name="T9" fmla="*/ 27 h 53"/>
                <a:gd name="T10" fmla="*/ 19 w 19"/>
                <a:gd name="T11" fmla="*/ 0 h 53"/>
                <a:gd name="T12" fmla="*/ 12 w 19"/>
                <a:gd name="T1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3">
                  <a:moveTo>
                    <a:pt x="12" y="2"/>
                  </a:moveTo>
                  <a:cubicBezTo>
                    <a:pt x="8" y="3"/>
                    <a:pt x="9" y="22"/>
                    <a:pt x="8" y="29"/>
                  </a:cubicBezTo>
                  <a:cubicBezTo>
                    <a:pt x="7" y="35"/>
                    <a:pt x="5" y="52"/>
                    <a:pt x="0" y="53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11" y="51"/>
                    <a:pt x="14" y="34"/>
                    <a:pt x="14" y="27"/>
                  </a:cubicBezTo>
                  <a:cubicBezTo>
                    <a:pt x="15" y="20"/>
                    <a:pt x="14" y="1"/>
                    <a:pt x="19" y="0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0" name="Freeform 2091"/>
            <p:cNvSpPr>
              <a:spLocks/>
            </p:cNvSpPr>
            <p:nvPr/>
          </p:nvSpPr>
          <p:spPr bwMode="auto">
            <a:xfrm>
              <a:off x="3942881" y="3735608"/>
              <a:ext cx="32851" cy="181199"/>
            </a:xfrm>
            <a:custGeom>
              <a:avLst/>
              <a:gdLst>
                <a:gd name="T0" fmla="*/ 3 w 14"/>
                <a:gd name="T1" fmla="*/ 3 h 56"/>
                <a:gd name="T2" fmla="*/ 5 w 14"/>
                <a:gd name="T3" fmla="*/ 30 h 56"/>
                <a:gd name="T4" fmla="*/ 3 w 14"/>
                <a:gd name="T5" fmla="*/ 56 h 56"/>
                <a:gd name="T6" fmla="*/ 9 w 14"/>
                <a:gd name="T7" fmla="*/ 52 h 56"/>
                <a:gd name="T8" fmla="*/ 11 w 14"/>
                <a:gd name="T9" fmla="*/ 26 h 56"/>
                <a:gd name="T10" fmla="*/ 9 w 14"/>
                <a:gd name="T11" fmla="*/ 0 h 56"/>
                <a:gd name="T12" fmla="*/ 3 w 14"/>
                <a:gd name="T13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6">
                  <a:moveTo>
                    <a:pt x="3" y="3"/>
                  </a:moveTo>
                  <a:cubicBezTo>
                    <a:pt x="0" y="5"/>
                    <a:pt x="4" y="23"/>
                    <a:pt x="5" y="30"/>
                  </a:cubicBezTo>
                  <a:cubicBezTo>
                    <a:pt x="6" y="36"/>
                    <a:pt x="8" y="53"/>
                    <a:pt x="3" y="5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4" y="50"/>
                    <a:pt x="12" y="33"/>
                    <a:pt x="11" y="26"/>
                  </a:cubicBezTo>
                  <a:cubicBezTo>
                    <a:pt x="10" y="20"/>
                    <a:pt x="5" y="2"/>
                    <a:pt x="9" y="0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1" name="Freeform 2093"/>
            <p:cNvSpPr>
              <a:spLocks/>
            </p:cNvSpPr>
            <p:nvPr/>
          </p:nvSpPr>
          <p:spPr bwMode="auto">
            <a:xfrm>
              <a:off x="3847144" y="3806880"/>
              <a:ext cx="28158" cy="177575"/>
            </a:xfrm>
            <a:custGeom>
              <a:avLst/>
              <a:gdLst>
                <a:gd name="T0" fmla="*/ 6 w 12"/>
                <a:gd name="T1" fmla="*/ 3 h 55"/>
                <a:gd name="T2" fmla="*/ 5 w 12"/>
                <a:gd name="T3" fmla="*/ 30 h 55"/>
                <a:gd name="T4" fmla="*/ 0 w 12"/>
                <a:gd name="T5" fmla="*/ 55 h 55"/>
                <a:gd name="T6" fmla="*/ 6 w 12"/>
                <a:gd name="T7" fmla="*/ 53 h 55"/>
                <a:gd name="T8" fmla="*/ 11 w 12"/>
                <a:gd name="T9" fmla="*/ 27 h 55"/>
                <a:gd name="T10" fmla="*/ 12 w 12"/>
                <a:gd name="T11" fmla="*/ 0 h 55"/>
                <a:gd name="T12" fmla="*/ 6 w 12"/>
                <a:gd name="T13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55">
                  <a:moveTo>
                    <a:pt x="6" y="3"/>
                  </a:moveTo>
                  <a:cubicBezTo>
                    <a:pt x="2" y="4"/>
                    <a:pt x="5" y="23"/>
                    <a:pt x="5" y="30"/>
                  </a:cubicBezTo>
                  <a:cubicBezTo>
                    <a:pt x="5" y="36"/>
                    <a:pt x="5" y="53"/>
                    <a:pt x="0" y="55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11" y="51"/>
                    <a:pt x="11" y="34"/>
                    <a:pt x="11" y="27"/>
                  </a:cubicBezTo>
                  <a:cubicBezTo>
                    <a:pt x="11" y="21"/>
                    <a:pt x="8" y="2"/>
                    <a:pt x="12" y="0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2" name="Freeform 2095"/>
            <p:cNvSpPr>
              <a:spLocks/>
            </p:cNvSpPr>
            <p:nvPr/>
          </p:nvSpPr>
          <p:spPr bwMode="auto">
            <a:xfrm>
              <a:off x="4044250" y="3667961"/>
              <a:ext cx="42237" cy="171535"/>
            </a:xfrm>
            <a:custGeom>
              <a:avLst/>
              <a:gdLst>
                <a:gd name="T0" fmla="*/ 12 w 18"/>
                <a:gd name="T1" fmla="*/ 2 h 53"/>
                <a:gd name="T2" fmla="*/ 7 w 18"/>
                <a:gd name="T3" fmla="*/ 28 h 53"/>
                <a:gd name="T4" fmla="*/ 0 w 18"/>
                <a:gd name="T5" fmla="*/ 53 h 53"/>
                <a:gd name="T6" fmla="*/ 6 w 18"/>
                <a:gd name="T7" fmla="*/ 51 h 53"/>
                <a:gd name="T8" fmla="*/ 14 w 18"/>
                <a:gd name="T9" fmla="*/ 26 h 53"/>
                <a:gd name="T10" fmla="*/ 18 w 18"/>
                <a:gd name="T11" fmla="*/ 0 h 53"/>
                <a:gd name="T12" fmla="*/ 12 w 18"/>
                <a:gd name="T1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3">
                  <a:moveTo>
                    <a:pt x="12" y="2"/>
                  </a:moveTo>
                  <a:cubicBezTo>
                    <a:pt x="7" y="3"/>
                    <a:pt x="8" y="21"/>
                    <a:pt x="7" y="28"/>
                  </a:cubicBezTo>
                  <a:cubicBezTo>
                    <a:pt x="7" y="34"/>
                    <a:pt x="5" y="51"/>
                    <a:pt x="0" y="53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2" y="49"/>
                    <a:pt x="13" y="33"/>
                    <a:pt x="14" y="26"/>
                  </a:cubicBezTo>
                  <a:cubicBezTo>
                    <a:pt x="14" y="19"/>
                    <a:pt x="14" y="1"/>
                    <a:pt x="18" y="0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3" name="Freeform 2097"/>
            <p:cNvSpPr>
              <a:spLocks/>
            </p:cNvSpPr>
            <p:nvPr/>
          </p:nvSpPr>
          <p:spPr bwMode="auto">
            <a:xfrm>
              <a:off x="4247926" y="3636553"/>
              <a:ext cx="70395" cy="150999"/>
            </a:xfrm>
            <a:custGeom>
              <a:avLst/>
              <a:gdLst>
                <a:gd name="T0" fmla="*/ 23 w 30"/>
                <a:gd name="T1" fmla="*/ 0 h 47"/>
                <a:gd name="T2" fmla="*/ 13 w 30"/>
                <a:gd name="T3" fmla="*/ 24 h 47"/>
                <a:gd name="T4" fmla="*/ 0 w 30"/>
                <a:gd name="T5" fmla="*/ 47 h 47"/>
                <a:gd name="T6" fmla="*/ 6 w 30"/>
                <a:gd name="T7" fmla="*/ 46 h 47"/>
                <a:gd name="T8" fmla="*/ 20 w 30"/>
                <a:gd name="T9" fmla="*/ 24 h 47"/>
                <a:gd name="T10" fmla="*/ 30 w 30"/>
                <a:gd name="T11" fmla="*/ 0 h 47"/>
                <a:gd name="T12" fmla="*/ 23 w 3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7">
                  <a:moveTo>
                    <a:pt x="23" y="0"/>
                  </a:moveTo>
                  <a:cubicBezTo>
                    <a:pt x="19" y="0"/>
                    <a:pt x="15" y="18"/>
                    <a:pt x="13" y="24"/>
                  </a:cubicBezTo>
                  <a:cubicBezTo>
                    <a:pt x="11" y="31"/>
                    <a:pt x="5" y="46"/>
                    <a:pt x="0" y="47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12" y="46"/>
                    <a:pt x="17" y="30"/>
                    <a:pt x="20" y="24"/>
                  </a:cubicBezTo>
                  <a:cubicBezTo>
                    <a:pt x="22" y="18"/>
                    <a:pt x="26" y="0"/>
                    <a:pt x="3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4" name="Freeform 2099"/>
            <p:cNvSpPr>
              <a:spLocks/>
            </p:cNvSpPr>
            <p:nvPr/>
          </p:nvSpPr>
          <p:spPr bwMode="auto">
            <a:xfrm>
              <a:off x="4144680" y="3646217"/>
              <a:ext cx="61009" cy="160663"/>
            </a:xfrm>
            <a:custGeom>
              <a:avLst/>
              <a:gdLst>
                <a:gd name="T0" fmla="*/ 19 w 26"/>
                <a:gd name="T1" fmla="*/ 1 h 50"/>
                <a:gd name="T2" fmla="*/ 11 w 26"/>
                <a:gd name="T3" fmla="*/ 27 h 50"/>
                <a:gd name="T4" fmla="*/ 0 w 26"/>
                <a:gd name="T5" fmla="*/ 50 h 50"/>
                <a:gd name="T6" fmla="*/ 7 w 26"/>
                <a:gd name="T7" fmla="*/ 49 h 50"/>
                <a:gd name="T8" fmla="*/ 18 w 26"/>
                <a:gd name="T9" fmla="*/ 26 h 50"/>
                <a:gd name="T10" fmla="*/ 26 w 26"/>
                <a:gd name="T11" fmla="*/ 0 h 50"/>
                <a:gd name="T12" fmla="*/ 19 w 26"/>
                <a:gd name="T13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50">
                  <a:moveTo>
                    <a:pt x="19" y="1"/>
                  </a:moveTo>
                  <a:cubicBezTo>
                    <a:pt x="15" y="1"/>
                    <a:pt x="13" y="21"/>
                    <a:pt x="11" y="27"/>
                  </a:cubicBezTo>
                  <a:cubicBezTo>
                    <a:pt x="10" y="34"/>
                    <a:pt x="5" y="50"/>
                    <a:pt x="0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2" y="48"/>
                    <a:pt x="16" y="33"/>
                    <a:pt x="18" y="26"/>
                  </a:cubicBezTo>
                  <a:cubicBezTo>
                    <a:pt x="20" y="20"/>
                    <a:pt x="22" y="1"/>
                    <a:pt x="26" y="0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5" name="Freeform 2102"/>
            <p:cNvSpPr>
              <a:spLocks/>
            </p:cNvSpPr>
            <p:nvPr/>
          </p:nvSpPr>
          <p:spPr bwMode="auto">
            <a:xfrm>
              <a:off x="3249255" y="4000158"/>
              <a:ext cx="69456" cy="148583"/>
            </a:xfrm>
            <a:custGeom>
              <a:avLst/>
              <a:gdLst>
                <a:gd name="T0" fmla="*/ 30 w 30"/>
                <a:gd name="T1" fmla="*/ 45 h 46"/>
                <a:gd name="T2" fmla="*/ 16 w 30"/>
                <a:gd name="T3" fmla="*/ 22 h 46"/>
                <a:gd name="T4" fmla="*/ 6 w 30"/>
                <a:gd name="T5" fmla="*/ 0 h 46"/>
                <a:gd name="T6" fmla="*/ 0 w 30"/>
                <a:gd name="T7" fmla="*/ 0 h 46"/>
                <a:gd name="T8" fmla="*/ 10 w 30"/>
                <a:gd name="T9" fmla="*/ 22 h 46"/>
                <a:gd name="T10" fmla="*/ 24 w 30"/>
                <a:gd name="T11" fmla="*/ 46 h 46"/>
                <a:gd name="T12" fmla="*/ 30 w 30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6">
                  <a:moveTo>
                    <a:pt x="30" y="45"/>
                  </a:moveTo>
                  <a:cubicBezTo>
                    <a:pt x="24" y="45"/>
                    <a:pt x="20" y="33"/>
                    <a:pt x="16" y="22"/>
                  </a:cubicBezTo>
                  <a:cubicBezTo>
                    <a:pt x="12" y="10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10"/>
                    <a:pt x="10" y="22"/>
                  </a:cubicBezTo>
                  <a:cubicBezTo>
                    <a:pt x="13" y="33"/>
                    <a:pt x="18" y="46"/>
                    <a:pt x="24" y="46"/>
                  </a:cubicBezTo>
                  <a:lnTo>
                    <a:pt x="30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6" name="Freeform 2104"/>
            <p:cNvSpPr>
              <a:spLocks/>
            </p:cNvSpPr>
            <p:nvPr/>
          </p:nvSpPr>
          <p:spPr bwMode="auto">
            <a:xfrm>
              <a:off x="3136623" y="4000158"/>
              <a:ext cx="70395" cy="148583"/>
            </a:xfrm>
            <a:custGeom>
              <a:avLst/>
              <a:gdLst>
                <a:gd name="T0" fmla="*/ 30 w 30"/>
                <a:gd name="T1" fmla="*/ 46 h 46"/>
                <a:gd name="T2" fmla="*/ 16 w 30"/>
                <a:gd name="T3" fmla="*/ 22 h 46"/>
                <a:gd name="T4" fmla="*/ 6 w 30"/>
                <a:gd name="T5" fmla="*/ 0 h 46"/>
                <a:gd name="T6" fmla="*/ 0 w 30"/>
                <a:gd name="T7" fmla="*/ 0 h 46"/>
                <a:gd name="T8" fmla="*/ 9 w 30"/>
                <a:gd name="T9" fmla="*/ 22 h 46"/>
                <a:gd name="T10" fmla="*/ 24 w 30"/>
                <a:gd name="T11" fmla="*/ 46 h 46"/>
                <a:gd name="T12" fmla="*/ 30 w 30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6">
                  <a:moveTo>
                    <a:pt x="30" y="46"/>
                  </a:moveTo>
                  <a:cubicBezTo>
                    <a:pt x="24" y="46"/>
                    <a:pt x="19" y="33"/>
                    <a:pt x="16" y="22"/>
                  </a:cubicBezTo>
                  <a:cubicBezTo>
                    <a:pt x="12" y="10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5" y="10"/>
                    <a:pt x="9" y="22"/>
                  </a:cubicBezTo>
                  <a:cubicBezTo>
                    <a:pt x="13" y="33"/>
                    <a:pt x="18" y="46"/>
                    <a:pt x="24" y="46"/>
                  </a:cubicBezTo>
                  <a:lnTo>
                    <a:pt x="30" y="4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7" name="Freeform 2106"/>
            <p:cNvSpPr>
              <a:spLocks/>
            </p:cNvSpPr>
            <p:nvPr/>
          </p:nvSpPr>
          <p:spPr bwMode="auto">
            <a:xfrm>
              <a:off x="3255825" y="4006198"/>
              <a:ext cx="44114" cy="138919"/>
            </a:xfrm>
            <a:custGeom>
              <a:avLst/>
              <a:gdLst>
                <a:gd name="T0" fmla="*/ 0 w 19"/>
                <a:gd name="T1" fmla="*/ 0 h 43"/>
                <a:gd name="T2" fmla="*/ 8 w 19"/>
                <a:gd name="T3" fmla="*/ 20 h 43"/>
                <a:gd name="T4" fmla="*/ 19 w 19"/>
                <a:gd name="T5" fmla="*/ 43 h 43"/>
                <a:gd name="T6" fmla="*/ 7 w 19"/>
                <a:gd name="T7" fmla="*/ 20 h 43"/>
                <a:gd name="T8" fmla="*/ 0 w 19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3">
                  <a:moveTo>
                    <a:pt x="0" y="0"/>
                  </a:moveTo>
                  <a:cubicBezTo>
                    <a:pt x="3" y="3"/>
                    <a:pt x="5" y="11"/>
                    <a:pt x="8" y="20"/>
                  </a:cubicBezTo>
                  <a:cubicBezTo>
                    <a:pt x="11" y="28"/>
                    <a:pt x="14" y="39"/>
                    <a:pt x="19" y="43"/>
                  </a:cubicBezTo>
                  <a:cubicBezTo>
                    <a:pt x="14" y="39"/>
                    <a:pt x="11" y="28"/>
                    <a:pt x="7" y="20"/>
                  </a:cubicBezTo>
                  <a:cubicBezTo>
                    <a:pt x="4" y="11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8" name="Freeform 2108"/>
            <p:cNvSpPr>
              <a:spLocks/>
            </p:cNvSpPr>
            <p:nvPr/>
          </p:nvSpPr>
          <p:spPr bwMode="auto">
            <a:xfrm>
              <a:off x="3143193" y="4006198"/>
              <a:ext cx="42237" cy="138919"/>
            </a:xfrm>
            <a:custGeom>
              <a:avLst/>
              <a:gdLst>
                <a:gd name="T0" fmla="*/ 0 w 18"/>
                <a:gd name="T1" fmla="*/ 0 h 43"/>
                <a:gd name="T2" fmla="*/ 8 w 18"/>
                <a:gd name="T3" fmla="*/ 20 h 43"/>
                <a:gd name="T4" fmla="*/ 18 w 18"/>
                <a:gd name="T5" fmla="*/ 43 h 43"/>
                <a:gd name="T6" fmla="*/ 7 w 18"/>
                <a:gd name="T7" fmla="*/ 20 h 43"/>
                <a:gd name="T8" fmla="*/ 0 w 18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3">
                  <a:moveTo>
                    <a:pt x="0" y="0"/>
                  </a:moveTo>
                  <a:cubicBezTo>
                    <a:pt x="3" y="3"/>
                    <a:pt x="5" y="11"/>
                    <a:pt x="8" y="20"/>
                  </a:cubicBezTo>
                  <a:cubicBezTo>
                    <a:pt x="11" y="28"/>
                    <a:pt x="14" y="39"/>
                    <a:pt x="18" y="43"/>
                  </a:cubicBezTo>
                  <a:cubicBezTo>
                    <a:pt x="14" y="39"/>
                    <a:pt x="10" y="28"/>
                    <a:pt x="7" y="20"/>
                  </a:cubicBezTo>
                  <a:cubicBezTo>
                    <a:pt x="4" y="11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9" name="Freeform 2112"/>
            <p:cNvSpPr>
              <a:spLocks/>
            </p:cNvSpPr>
            <p:nvPr/>
          </p:nvSpPr>
          <p:spPr bwMode="auto">
            <a:xfrm>
              <a:off x="3354378" y="3994118"/>
              <a:ext cx="75088" cy="144959"/>
            </a:xfrm>
            <a:custGeom>
              <a:avLst/>
              <a:gdLst>
                <a:gd name="T0" fmla="*/ 32 w 32"/>
                <a:gd name="T1" fmla="*/ 45 h 45"/>
                <a:gd name="T2" fmla="*/ 17 w 32"/>
                <a:gd name="T3" fmla="*/ 21 h 45"/>
                <a:gd name="T4" fmla="*/ 7 w 32"/>
                <a:gd name="T5" fmla="*/ 0 h 45"/>
                <a:gd name="T6" fmla="*/ 0 w 32"/>
                <a:gd name="T7" fmla="*/ 0 h 45"/>
                <a:gd name="T8" fmla="*/ 11 w 32"/>
                <a:gd name="T9" fmla="*/ 21 h 45"/>
                <a:gd name="T10" fmla="*/ 26 w 32"/>
                <a:gd name="T11" fmla="*/ 45 h 45"/>
                <a:gd name="T12" fmla="*/ 32 w 3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45">
                  <a:moveTo>
                    <a:pt x="32" y="45"/>
                  </a:moveTo>
                  <a:cubicBezTo>
                    <a:pt x="27" y="45"/>
                    <a:pt x="21" y="32"/>
                    <a:pt x="17" y="21"/>
                  </a:cubicBezTo>
                  <a:cubicBezTo>
                    <a:pt x="13" y="10"/>
                    <a:pt x="11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10"/>
                    <a:pt x="11" y="21"/>
                  </a:cubicBezTo>
                  <a:cubicBezTo>
                    <a:pt x="15" y="32"/>
                    <a:pt x="20" y="45"/>
                    <a:pt x="26" y="45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0" name="Freeform 2114"/>
            <p:cNvSpPr>
              <a:spLocks/>
            </p:cNvSpPr>
            <p:nvPr/>
          </p:nvSpPr>
          <p:spPr bwMode="auto">
            <a:xfrm>
              <a:off x="3363764" y="4000158"/>
              <a:ext cx="46930" cy="135295"/>
            </a:xfrm>
            <a:custGeom>
              <a:avLst/>
              <a:gdLst>
                <a:gd name="T0" fmla="*/ 0 w 20"/>
                <a:gd name="T1" fmla="*/ 0 h 42"/>
                <a:gd name="T2" fmla="*/ 8 w 20"/>
                <a:gd name="T3" fmla="*/ 19 h 42"/>
                <a:gd name="T4" fmla="*/ 20 w 20"/>
                <a:gd name="T5" fmla="*/ 42 h 42"/>
                <a:gd name="T6" fmla="*/ 8 w 20"/>
                <a:gd name="T7" fmla="*/ 19 h 42"/>
                <a:gd name="T8" fmla="*/ 0 w 20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0"/>
                  </a:moveTo>
                  <a:cubicBezTo>
                    <a:pt x="2" y="3"/>
                    <a:pt x="5" y="10"/>
                    <a:pt x="8" y="19"/>
                  </a:cubicBezTo>
                  <a:cubicBezTo>
                    <a:pt x="12" y="28"/>
                    <a:pt x="15" y="38"/>
                    <a:pt x="20" y="42"/>
                  </a:cubicBezTo>
                  <a:cubicBezTo>
                    <a:pt x="15" y="38"/>
                    <a:pt x="11" y="28"/>
                    <a:pt x="8" y="19"/>
                  </a:cubicBezTo>
                  <a:cubicBezTo>
                    <a:pt x="4" y="10"/>
                    <a:pt x="2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1" name="Freeform 2117"/>
            <p:cNvSpPr>
              <a:spLocks/>
            </p:cNvSpPr>
            <p:nvPr/>
          </p:nvSpPr>
          <p:spPr bwMode="auto">
            <a:xfrm>
              <a:off x="3462317" y="3980830"/>
              <a:ext cx="81658" cy="144959"/>
            </a:xfrm>
            <a:custGeom>
              <a:avLst/>
              <a:gdLst>
                <a:gd name="T0" fmla="*/ 35 w 35"/>
                <a:gd name="T1" fmla="*/ 42 h 45"/>
                <a:gd name="T2" fmla="*/ 19 w 35"/>
                <a:gd name="T3" fmla="*/ 21 h 45"/>
                <a:gd name="T4" fmla="*/ 6 w 35"/>
                <a:gd name="T5" fmla="*/ 1 h 45"/>
                <a:gd name="T6" fmla="*/ 0 w 35"/>
                <a:gd name="T7" fmla="*/ 2 h 45"/>
                <a:gd name="T8" fmla="*/ 12 w 35"/>
                <a:gd name="T9" fmla="*/ 22 h 45"/>
                <a:gd name="T10" fmla="*/ 29 w 35"/>
                <a:gd name="T11" fmla="*/ 44 h 45"/>
                <a:gd name="T12" fmla="*/ 35 w 35"/>
                <a:gd name="T13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5">
                  <a:moveTo>
                    <a:pt x="35" y="42"/>
                  </a:moveTo>
                  <a:cubicBezTo>
                    <a:pt x="30" y="43"/>
                    <a:pt x="24" y="31"/>
                    <a:pt x="19" y="21"/>
                  </a:cubicBezTo>
                  <a:cubicBezTo>
                    <a:pt x="13" y="10"/>
                    <a:pt x="11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7" y="11"/>
                    <a:pt x="12" y="22"/>
                  </a:cubicBezTo>
                  <a:cubicBezTo>
                    <a:pt x="17" y="32"/>
                    <a:pt x="24" y="45"/>
                    <a:pt x="29" y="44"/>
                  </a:cubicBezTo>
                  <a:lnTo>
                    <a:pt x="35" y="4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2" name="Freeform 2119"/>
            <p:cNvSpPr>
              <a:spLocks/>
            </p:cNvSpPr>
            <p:nvPr/>
          </p:nvSpPr>
          <p:spPr bwMode="auto">
            <a:xfrm>
              <a:off x="3471703" y="3990494"/>
              <a:ext cx="53500" cy="129255"/>
            </a:xfrm>
            <a:custGeom>
              <a:avLst/>
              <a:gdLst>
                <a:gd name="T0" fmla="*/ 0 w 23"/>
                <a:gd name="T1" fmla="*/ 0 h 40"/>
                <a:gd name="T2" fmla="*/ 10 w 23"/>
                <a:gd name="T3" fmla="*/ 18 h 40"/>
                <a:gd name="T4" fmla="*/ 23 w 23"/>
                <a:gd name="T5" fmla="*/ 40 h 40"/>
                <a:gd name="T6" fmla="*/ 9 w 23"/>
                <a:gd name="T7" fmla="*/ 18 h 40"/>
                <a:gd name="T8" fmla="*/ 0 w 23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40">
                  <a:moveTo>
                    <a:pt x="0" y="0"/>
                  </a:moveTo>
                  <a:cubicBezTo>
                    <a:pt x="2" y="2"/>
                    <a:pt x="6" y="10"/>
                    <a:pt x="10" y="18"/>
                  </a:cubicBezTo>
                  <a:cubicBezTo>
                    <a:pt x="14" y="27"/>
                    <a:pt x="18" y="37"/>
                    <a:pt x="23" y="40"/>
                  </a:cubicBezTo>
                  <a:cubicBezTo>
                    <a:pt x="18" y="37"/>
                    <a:pt x="13" y="27"/>
                    <a:pt x="9" y="18"/>
                  </a:cubicBezTo>
                  <a:cubicBezTo>
                    <a:pt x="5" y="10"/>
                    <a:pt x="2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3" name="Freeform 2121"/>
            <p:cNvSpPr>
              <a:spLocks/>
            </p:cNvSpPr>
            <p:nvPr/>
          </p:nvSpPr>
          <p:spPr bwMode="auto">
            <a:xfrm>
              <a:off x="3567441" y="3955463"/>
              <a:ext cx="84474" cy="141335"/>
            </a:xfrm>
            <a:custGeom>
              <a:avLst/>
              <a:gdLst>
                <a:gd name="T0" fmla="*/ 36 w 36"/>
                <a:gd name="T1" fmla="*/ 41 h 44"/>
                <a:gd name="T2" fmla="*/ 19 w 36"/>
                <a:gd name="T3" fmla="*/ 21 h 44"/>
                <a:gd name="T4" fmla="*/ 6 w 36"/>
                <a:gd name="T5" fmla="*/ 1 h 44"/>
                <a:gd name="T6" fmla="*/ 0 w 36"/>
                <a:gd name="T7" fmla="*/ 2 h 44"/>
                <a:gd name="T8" fmla="*/ 13 w 36"/>
                <a:gd name="T9" fmla="*/ 22 h 44"/>
                <a:gd name="T10" fmla="*/ 29 w 36"/>
                <a:gd name="T11" fmla="*/ 43 h 44"/>
                <a:gd name="T12" fmla="*/ 36 w 36"/>
                <a:gd name="T13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4">
                  <a:moveTo>
                    <a:pt x="36" y="41"/>
                  </a:moveTo>
                  <a:cubicBezTo>
                    <a:pt x="30" y="42"/>
                    <a:pt x="25" y="31"/>
                    <a:pt x="19" y="21"/>
                  </a:cubicBezTo>
                  <a:cubicBezTo>
                    <a:pt x="13" y="10"/>
                    <a:pt x="10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7" y="11"/>
                    <a:pt x="13" y="22"/>
                  </a:cubicBezTo>
                  <a:cubicBezTo>
                    <a:pt x="18" y="32"/>
                    <a:pt x="24" y="44"/>
                    <a:pt x="29" y="43"/>
                  </a:cubicBezTo>
                  <a:lnTo>
                    <a:pt x="36" y="4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4" name="Freeform 2123"/>
            <p:cNvSpPr>
              <a:spLocks/>
            </p:cNvSpPr>
            <p:nvPr/>
          </p:nvSpPr>
          <p:spPr bwMode="auto">
            <a:xfrm>
              <a:off x="3574949" y="3965126"/>
              <a:ext cx="56316" cy="118383"/>
            </a:xfrm>
            <a:custGeom>
              <a:avLst/>
              <a:gdLst>
                <a:gd name="T0" fmla="*/ 0 w 24"/>
                <a:gd name="T1" fmla="*/ 0 h 37"/>
                <a:gd name="T2" fmla="*/ 11 w 24"/>
                <a:gd name="T3" fmla="*/ 18 h 37"/>
                <a:gd name="T4" fmla="*/ 24 w 24"/>
                <a:gd name="T5" fmla="*/ 37 h 37"/>
                <a:gd name="T6" fmla="*/ 11 w 24"/>
                <a:gd name="T7" fmla="*/ 18 h 37"/>
                <a:gd name="T8" fmla="*/ 0 w 24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7">
                  <a:moveTo>
                    <a:pt x="0" y="0"/>
                  </a:moveTo>
                  <a:cubicBezTo>
                    <a:pt x="3" y="3"/>
                    <a:pt x="7" y="10"/>
                    <a:pt x="11" y="18"/>
                  </a:cubicBezTo>
                  <a:cubicBezTo>
                    <a:pt x="16" y="27"/>
                    <a:pt x="19" y="34"/>
                    <a:pt x="24" y="37"/>
                  </a:cubicBezTo>
                  <a:cubicBezTo>
                    <a:pt x="19" y="34"/>
                    <a:pt x="15" y="27"/>
                    <a:pt x="11" y="18"/>
                  </a:cubicBezTo>
                  <a:cubicBezTo>
                    <a:pt x="6" y="10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5" name="Freeform 2127"/>
            <p:cNvSpPr>
              <a:spLocks/>
            </p:cNvSpPr>
            <p:nvPr/>
          </p:nvSpPr>
          <p:spPr bwMode="auto">
            <a:xfrm>
              <a:off x="3661301" y="3916807"/>
              <a:ext cx="101369" cy="131671"/>
            </a:xfrm>
            <a:custGeom>
              <a:avLst/>
              <a:gdLst>
                <a:gd name="T0" fmla="*/ 43 w 43"/>
                <a:gd name="T1" fmla="*/ 36 h 41"/>
                <a:gd name="T2" fmla="*/ 22 w 43"/>
                <a:gd name="T3" fmla="*/ 19 h 41"/>
                <a:gd name="T4" fmla="*/ 6 w 43"/>
                <a:gd name="T5" fmla="*/ 2 h 41"/>
                <a:gd name="T6" fmla="*/ 0 w 43"/>
                <a:gd name="T7" fmla="*/ 4 h 41"/>
                <a:gd name="T8" fmla="*/ 16 w 43"/>
                <a:gd name="T9" fmla="*/ 21 h 41"/>
                <a:gd name="T10" fmla="*/ 37 w 43"/>
                <a:gd name="T11" fmla="*/ 39 h 41"/>
                <a:gd name="T12" fmla="*/ 43 w 43"/>
                <a:gd name="T1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1">
                  <a:moveTo>
                    <a:pt x="43" y="36"/>
                  </a:moveTo>
                  <a:cubicBezTo>
                    <a:pt x="37" y="38"/>
                    <a:pt x="29" y="28"/>
                    <a:pt x="22" y="19"/>
                  </a:cubicBezTo>
                  <a:cubicBezTo>
                    <a:pt x="15" y="9"/>
                    <a:pt x="10" y="0"/>
                    <a:pt x="6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6" y="21"/>
                  </a:cubicBezTo>
                  <a:cubicBezTo>
                    <a:pt x="23" y="30"/>
                    <a:pt x="32" y="41"/>
                    <a:pt x="37" y="39"/>
                  </a:cubicBezTo>
                  <a:lnTo>
                    <a:pt x="43" y="3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6" name="Freeform 2129"/>
            <p:cNvSpPr>
              <a:spLocks/>
            </p:cNvSpPr>
            <p:nvPr/>
          </p:nvSpPr>
          <p:spPr bwMode="auto">
            <a:xfrm>
              <a:off x="3670687" y="3928887"/>
              <a:ext cx="73211" cy="113551"/>
            </a:xfrm>
            <a:custGeom>
              <a:avLst/>
              <a:gdLst>
                <a:gd name="T0" fmla="*/ 0 w 31"/>
                <a:gd name="T1" fmla="*/ 0 h 35"/>
                <a:gd name="T2" fmla="*/ 14 w 31"/>
                <a:gd name="T3" fmla="*/ 16 h 35"/>
                <a:gd name="T4" fmla="*/ 31 w 31"/>
                <a:gd name="T5" fmla="*/ 35 h 35"/>
                <a:gd name="T6" fmla="*/ 13 w 31"/>
                <a:gd name="T7" fmla="*/ 16 h 35"/>
                <a:gd name="T8" fmla="*/ 0 w 31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5">
                  <a:moveTo>
                    <a:pt x="0" y="0"/>
                  </a:moveTo>
                  <a:cubicBezTo>
                    <a:pt x="3" y="2"/>
                    <a:pt x="8" y="9"/>
                    <a:pt x="14" y="16"/>
                  </a:cubicBezTo>
                  <a:cubicBezTo>
                    <a:pt x="19" y="23"/>
                    <a:pt x="26" y="32"/>
                    <a:pt x="31" y="35"/>
                  </a:cubicBezTo>
                  <a:cubicBezTo>
                    <a:pt x="26" y="32"/>
                    <a:pt x="19" y="24"/>
                    <a:pt x="13" y="16"/>
                  </a:cubicBezTo>
                  <a:cubicBezTo>
                    <a:pt x="7" y="9"/>
                    <a:pt x="3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7" name="Freeform 2131"/>
            <p:cNvSpPr>
              <a:spLocks/>
            </p:cNvSpPr>
            <p:nvPr/>
          </p:nvSpPr>
          <p:spPr bwMode="auto">
            <a:xfrm>
              <a:off x="3759854" y="3861239"/>
              <a:ext cx="103246" cy="129255"/>
            </a:xfrm>
            <a:custGeom>
              <a:avLst/>
              <a:gdLst>
                <a:gd name="T0" fmla="*/ 44 w 44"/>
                <a:gd name="T1" fmla="*/ 36 h 40"/>
                <a:gd name="T2" fmla="*/ 23 w 44"/>
                <a:gd name="T3" fmla="*/ 18 h 40"/>
                <a:gd name="T4" fmla="*/ 6 w 44"/>
                <a:gd name="T5" fmla="*/ 2 h 40"/>
                <a:gd name="T6" fmla="*/ 0 w 44"/>
                <a:gd name="T7" fmla="*/ 4 h 40"/>
                <a:gd name="T8" fmla="*/ 17 w 44"/>
                <a:gd name="T9" fmla="*/ 20 h 40"/>
                <a:gd name="T10" fmla="*/ 39 w 44"/>
                <a:gd name="T11" fmla="*/ 38 h 40"/>
                <a:gd name="T12" fmla="*/ 44 w 44"/>
                <a:gd name="T13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0">
                  <a:moveTo>
                    <a:pt x="44" y="36"/>
                  </a:moveTo>
                  <a:cubicBezTo>
                    <a:pt x="39" y="38"/>
                    <a:pt x="30" y="27"/>
                    <a:pt x="23" y="18"/>
                  </a:cubicBezTo>
                  <a:cubicBezTo>
                    <a:pt x="15" y="9"/>
                    <a:pt x="10" y="0"/>
                    <a:pt x="6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7" y="20"/>
                  </a:cubicBezTo>
                  <a:cubicBezTo>
                    <a:pt x="25" y="29"/>
                    <a:pt x="34" y="40"/>
                    <a:pt x="39" y="38"/>
                  </a:cubicBezTo>
                  <a:lnTo>
                    <a:pt x="44" y="3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8" name="Freeform 2133"/>
            <p:cNvSpPr>
              <a:spLocks/>
            </p:cNvSpPr>
            <p:nvPr/>
          </p:nvSpPr>
          <p:spPr bwMode="auto">
            <a:xfrm>
              <a:off x="3769240" y="3874527"/>
              <a:ext cx="77904" cy="109927"/>
            </a:xfrm>
            <a:custGeom>
              <a:avLst/>
              <a:gdLst>
                <a:gd name="T0" fmla="*/ 0 w 33"/>
                <a:gd name="T1" fmla="*/ 0 h 34"/>
                <a:gd name="T2" fmla="*/ 15 w 33"/>
                <a:gd name="T3" fmla="*/ 16 h 34"/>
                <a:gd name="T4" fmla="*/ 33 w 33"/>
                <a:gd name="T5" fmla="*/ 34 h 34"/>
                <a:gd name="T6" fmla="*/ 14 w 33"/>
                <a:gd name="T7" fmla="*/ 16 h 34"/>
                <a:gd name="T8" fmla="*/ 0 w 3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0" y="0"/>
                  </a:moveTo>
                  <a:cubicBezTo>
                    <a:pt x="4" y="2"/>
                    <a:pt x="9" y="9"/>
                    <a:pt x="15" y="16"/>
                  </a:cubicBezTo>
                  <a:cubicBezTo>
                    <a:pt x="21" y="23"/>
                    <a:pt x="27" y="32"/>
                    <a:pt x="33" y="34"/>
                  </a:cubicBezTo>
                  <a:cubicBezTo>
                    <a:pt x="27" y="32"/>
                    <a:pt x="20" y="23"/>
                    <a:pt x="14" y="16"/>
                  </a:cubicBezTo>
                  <a:cubicBezTo>
                    <a:pt x="8" y="9"/>
                    <a:pt x="4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9" name="Freeform 2134"/>
            <p:cNvSpPr>
              <a:spLocks/>
            </p:cNvSpPr>
            <p:nvPr/>
          </p:nvSpPr>
          <p:spPr bwMode="auto">
            <a:xfrm>
              <a:off x="3729819" y="3897479"/>
              <a:ext cx="1877" cy="54360"/>
            </a:xfrm>
            <a:custGeom>
              <a:avLst/>
              <a:gdLst>
                <a:gd name="T0" fmla="*/ 0 w 1"/>
                <a:gd name="T1" fmla="*/ 17 h 17"/>
                <a:gd name="T2" fmla="*/ 1 w 1"/>
                <a:gd name="T3" fmla="*/ 0 h 17"/>
                <a:gd name="T4" fmla="*/ 0 w 1"/>
                <a:gd name="T5" fmla="*/ 7 h 17"/>
                <a:gd name="T6" fmla="*/ 0 w 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7">
                  <a:moveTo>
                    <a:pt x="0" y="17"/>
                  </a:moveTo>
                  <a:cubicBezTo>
                    <a:pt x="0" y="15"/>
                    <a:pt x="0" y="3"/>
                    <a:pt x="1" y="0"/>
                  </a:cubicBezTo>
                  <a:cubicBezTo>
                    <a:pt x="1" y="1"/>
                    <a:pt x="0" y="6"/>
                    <a:pt x="0" y="7"/>
                  </a:cubicBezTo>
                  <a:cubicBezTo>
                    <a:pt x="0" y="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0" name="Freeform 2137"/>
            <p:cNvSpPr>
              <a:spLocks/>
            </p:cNvSpPr>
            <p:nvPr/>
          </p:nvSpPr>
          <p:spPr bwMode="auto">
            <a:xfrm>
              <a:off x="3858407" y="3803256"/>
              <a:ext cx="107939" cy="119591"/>
            </a:xfrm>
            <a:custGeom>
              <a:avLst/>
              <a:gdLst>
                <a:gd name="T0" fmla="*/ 46 w 46"/>
                <a:gd name="T1" fmla="*/ 31 h 37"/>
                <a:gd name="T2" fmla="*/ 23 w 46"/>
                <a:gd name="T3" fmla="*/ 16 h 37"/>
                <a:gd name="T4" fmla="*/ 5 w 46"/>
                <a:gd name="T5" fmla="*/ 2 h 37"/>
                <a:gd name="T6" fmla="*/ 0 w 46"/>
                <a:gd name="T7" fmla="*/ 4 h 37"/>
                <a:gd name="T8" fmla="*/ 18 w 46"/>
                <a:gd name="T9" fmla="*/ 19 h 37"/>
                <a:gd name="T10" fmla="*/ 41 w 46"/>
                <a:gd name="T11" fmla="*/ 35 h 37"/>
                <a:gd name="T12" fmla="*/ 46 w 46"/>
                <a:gd name="T13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7">
                  <a:moveTo>
                    <a:pt x="46" y="31"/>
                  </a:moveTo>
                  <a:cubicBezTo>
                    <a:pt x="41" y="33"/>
                    <a:pt x="32" y="24"/>
                    <a:pt x="23" y="16"/>
                  </a:cubicBezTo>
                  <a:cubicBezTo>
                    <a:pt x="15" y="8"/>
                    <a:pt x="9" y="0"/>
                    <a:pt x="5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8" y="19"/>
                  </a:cubicBezTo>
                  <a:cubicBezTo>
                    <a:pt x="26" y="27"/>
                    <a:pt x="36" y="37"/>
                    <a:pt x="41" y="35"/>
                  </a:cubicBezTo>
                  <a:lnTo>
                    <a:pt x="46" y="3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1" name="Freeform 2139"/>
            <p:cNvSpPr>
              <a:spLocks/>
            </p:cNvSpPr>
            <p:nvPr/>
          </p:nvSpPr>
          <p:spPr bwMode="auto">
            <a:xfrm>
              <a:off x="3865916" y="3816544"/>
              <a:ext cx="84474" cy="96639"/>
            </a:xfrm>
            <a:custGeom>
              <a:avLst/>
              <a:gdLst>
                <a:gd name="T0" fmla="*/ 0 w 36"/>
                <a:gd name="T1" fmla="*/ 0 h 30"/>
                <a:gd name="T2" fmla="*/ 16 w 36"/>
                <a:gd name="T3" fmla="*/ 14 h 30"/>
                <a:gd name="T4" fmla="*/ 36 w 36"/>
                <a:gd name="T5" fmla="*/ 30 h 30"/>
                <a:gd name="T6" fmla="*/ 16 w 36"/>
                <a:gd name="T7" fmla="*/ 15 h 30"/>
                <a:gd name="T8" fmla="*/ 0 w 3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0" y="0"/>
                  </a:moveTo>
                  <a:cubicBezTo>
                    <a:pt x="4" y="2"/>
                    <a:pt x="10" y="8"/>
                    <a:pt x="16" y="14"/>
                  </a:cubicBezTo>
                  <a:cubicBezTo>
                    <a:pt x="23" y="21"/>
                    <a:pt x="30" y="29"/>
                    <a:pt x="36" y="30"/>
                  </a:cubicBezTo>
                  <a:cubicBezTo>
                    <a:pt x="30" y="29"/>
                    <a:pt x="22" y="21"/>
                    <a:pt x="16" y="15"/>
                  </a:cubicBezTo>
                  <a:cubicBezTo>
                    <a:pt x="9" y="8"/>
                    <a:pt x="4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2" name="Freeform 2141"/>
            <p:cNvSpPr>
              <a:spLocks/>
            </p:cNvSpPr>
            <p:nvPr/>
          </p:nvSpPr>
          <p:spPr bwMode="auto">
            <a:xfrm>
              <a:off x="3950390" y="3729568"/>
              <a:ext cx="114509" cy="119591"/>
            </a:xfrm>
            <a:custGeom>
              <a:avLst/>
              <a:gdLst>
                <a:gd name="T0" fmla="*/ 49 w 49"/>
                <a:gd name="T1" fmla="*/ 31 h 37"/>
                <a:gd name="T2" fmla="*/ 25 w 49"/>
                <a:gd name="T3" fmla="*/ 16 h 37"/>
                <a:gd name="T4" fmla="*/ 6 w 49"/>
                <a:gd name="T5" fmla="*/ 2 h 37"/>
                <a:gd name="T6" fmla="*/ 0 w 49"/>
                <a:gd name="T7" fmla="*/ 5 h 37"/>
                <a:gd name="T8" fmla="*/ 19 w 49"/>
                <a:gd name="T9" fmla="*/ 19 h 37"/>
                <a:gd name="T10" fmla="*/ 43 w 49"/>
                <a:gd name="T11" fmla="*/ 34 h 37"/>
                <a:gd name="T12" fmla="*/ 49 w 49"/>
                <a:gd name="T13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7">
                  <a:moveTo>
                    <a:pt x="49" y="31"/>
                  </a:moveTo>
                  <a:cubicBezTo>
                    <a:pt x="44" y="34"/>
                    <a:pt x="33" y="24"/>
                    <a:pt x="25" y="16"/>
                  </a:cubicBezTo>
                  <a:cubicBezTo>
                    <a:pt x="16" y="8"/>
                    <a:pt x="10" y="0"/>
                    <a:pt x="6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3"/>
                    <a:pt x="10" y="11"/>
                    <a:pt x="19" y="19"/>
                  </a:cubicBezTo>
                  <a:cubicBezTo>
                    <a:pt x="28" y="27"/>
                    <a:pt x="38" y="37"/>
                    <a:pt x="43" y="34"/>
                  </a:cubicBezTo>
                  <a:lnTo>
                    <a:pt x="49" y="3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3" name="Freeform 2143"/>
            <p:cNvSpPr>
              <a:spLocks/>
            </p:cNvSpPr>
            <p:nvPr/>
          </p:nvSpPr>
          <p:spPr bwMode="auto">
            <a:xfrm>
              <a:off x="3959776" y="3745272"/>
              <a:ext cx="86351" cy="94223"/>
            </a:xfrm>
            <a:custGeom>
              <a:avLst/>
              <a:gdLst>
                <a:gd name="T0" fmla="*/ 0 w 37"/>
                <a:gd name="T1" fmla="*/ 0 h 29"/>
                <a:gd name="T2" fmla="*/ 17 w 37"/>
                <a:gd name="T3" fmla="*/ 14 h 29"/>
                <a:gd name="T4" fmla="*/ 37 w 37"/>
                <a:gd name="T5" fmla="*/ 29 h 29"/>
                <a:gd name="T6" fmla="*/ 16 w 37"/>
                <a:gd name="T7" fmla="*/ 14 h 29"/>
                <a:gd name="T8" fmla="*/ 0 w 37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9">
                  <a:moveTo>
                    <a:pt x="0" y="0"/>
                  </a:moveTo>
                  <a:cubicBezTo>
                    <a:pt x="4" y="1"/>
                    <a:pt x="10" y="7"/>
                    <a:pt x="17" y="14"/>
                  </a:cubicBezTo>
                  <a:cubicBezTo>
                    <a:pt x="24" y="20"/>
                    <a:pt x="31" y="28"/>
                    <a:pt x="37" y="29"/>
                  </a:cubicBezTo>
                  <a:cubicBezTo>
                    <a:pt x="31" y="28"/>
                    <a:pt x="23" y="20"/>
                    <a:pt x="16" y="14"/>
                  </a:cubicBezTo>
                  <a:cubicBezTo>
                    <a:pt x="9" y="8"/>
                    <a:pt x="4" y="1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4" name="Freeform 2147"/>
            <p:cNvSpPr>
              <a:spLocks/>
            </p:cNvSpPr>
            <p:nvPr/>
          </p:nvSpPr>
          <p:spPr bwMode="auto">
            <a:xfrm>
              <a:off x="4069592" y="3665545"/>
              <a:ext cx="93860" cy="147375"/>
            </a:xfrm>
            <a:custGeom>
              <a:avLst/>
              <a:gdLst>
                <a:gd name="T0" fmla="*/ 40 w 40"/>
                <a:gd name="T1" fmla="*/ 42 h 46"/>
                <a:gd name="T2" fmla="*/ 21 w 40"/>
                <a:gd name="T3" fmla="*/ 21 h 46"/>
                <a:gd name="T4" fmla="*/ 6 w 40"/>
                <a:gd name="T5" fmla="*/ 1 h 46"/>
                <a:gd name="T6" fmla="*/ 0 w 40"/>
                <a:gd name="T7" fmla="*/ 2 h 46"/>
                <a:gd name="T8" fmla="*/ 15 w 40"/>
                <a:gd name="T9" fmla="*/ 22 h 46"/>
                <a:gd name="T10" fmla="*/ 33 w 40"/>
                <a:gd name="T11" fmla="*/ 44 h 46"/>
                <a:gd name="T12" fmla="*/ 40 w 40"/>
                <a:gd name="T1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6">
                  <a:moveTo>
                    <a:pt x="40" y="42"/>
                  </a:moveTo>
                  <a:cubicBezTo>
                    <a:pt x="34" y="44"/>
                    <a:pt x="27" y="31"/>
                    <a:pt x="21" y="21"/>
                  </a:cubicBezTo>
                  <a:cubicBezTo>
                    <a:pt x="15" y="11"/>
                    <a:pt x="10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8" y="12"/>
                    <a:pt x="15" y="22"/>
                  </a:cubicBezTo>
                  <a:cubicBezTo>
                    <a:pt x="21" y="32"/>
                    <a:pt x="27" y="46"/>
                    <a:pt x="33" y="44"/>
                  </a:cubicBezTo>
                  <a:lnTo>
                    <a:pt x="40" y="4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5" name="Freeform 2149"/>
            <p:cNvSpPr>
              <a:spLocks/>
            </p:cNvSpPr>
            <p:nvPr/>
          </p:nvSpPr>
          <p:spPr bwMode="auto">
            <a:xfrm>
              <a:off x="4078978" y="3677625"/>
              <a:ext cx="63825" cy="123215"/>
            </a:xfrm>
            <a:custGeom>
              <a:avLst/>
              <a:gdLst>
                <a:gd name="T0" fmla="*/ 0 w 27"/>
                <a:gd name="T1" fmla="*/ 0 h 38"/>
                <a:gd name="T2" fmla="*/ 12 w 27"/>
                <a:gd name="T3" fmla="*/ 18 h 38"/>
                <a:gd name="T4" fmla="*/ 27 w 27"/>
                <a:gd name="T5" fmla="*/ 38 h 38"/>
                <a:gd name="T6" fmla="*/ 12 w 27"/>
                <a:gd name="T7" fmla="*/ 18 h 38"/>
                <a:gd name="T8" fmla="*/ 0 w 27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8">
                  <a:moveTo>
                    <a:pt x="0" y="0"/>
                  </a:moveTo>
                  <a:cubicBezTo>
                    <a:pt x="4" y="3"/>
                    <a:pt x="7" y="10"/>
                    <a:pt x="12" y="18"/>
                  </a:cubicBezTo>
                  <a:cubicBezTo>
                    <a:pt x="17" y="26"/>
                    <a:pt x="22" y="36"/>
                    <a:pt x="27" y="38"/>
                  </a:cubicBezTo>
                  <a:cubicBezTo>
                    <a:pt x="22" y="36"/>
                    <a:pt x="16" y="26"/>
                    <a:pt x="12" y="18"/>
                  </a:cubicBezTo>
                  <a:cubicBezTo>
                    <a:pt x="7" y="10"/>
                    <a:pt x="4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6" name="Freeform 2152"/>
            <p:cNvSpPr>
              <a:spLocks/>
            </p:cNvSpPr>
            <p:nvPr/>
          </p:nvSpPr>
          <p:spPr bwMode="auto">
            <a:xfrm>
              <a:off x="4186917" y="3646217"/>
              <a:ext cx="79781" cy="141335"/>
            </a:xfrm>
            <a:custGeom>
              <a:avLst/>
              <a:gdLst>
                <a:gd name="T0" fmla="*/ 34 w 34"/>
                <a:gd name="T1" fmla="*/ 43 h 44"/>
                <a:gd name="T2" fmla="*/ 18 w 34"/>
                <a:gd name="T3" fmla="*/ 20 h 44"/>
                <a:gd name="T4" fmla="*/ 7 w 34"/>
                <a:gd name="T5" fmla="*/ 0 h 44"/>
                <a:gd name="T6" fmla="*/ 0 w 34"/>
                <a:gd name="T7" fmla="*/ 1 h 44"/>
                <a:gd name="T8" fmla="*/ 12 w 34"/>
                <a:gd name="T9" fmla="*/ 21 h 44"/>
                <a:gd name="T10" fmla="*/ 27 w 34"/>
                <a:gd name="T11" fmla="*/ 44 h 44"/>
                <a:gd name="T12" fmla="*/ 34 w 34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4">
                  <a:moveTo>
                    <a:pt x="34" y="43"/>
                  </a:moveTo>
                  <a:cubicBezTo>
                    <a:pt x="28" y="44"/>
                    <a:pt x="23" y="31"/>
                    <a:pt x="18" y="20"/>
                  </a:cubicBezTo>
                  <a:cubicBezTo>
                    <a:pt x="13" y="9"/>
                    <a:pt x="11" y="0"/>
                    <a:pt x="7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0"/>
                    <a:pt x="7" y="10"/>
                    <a:pt x="12" y="21"/>
                  </a:cubicBezTo>
                  <a:cubicBezTo>
                    <a:pt x="17" y="32"/>
                    <a:pt x="22" y="44"/>
                    <a:pt x="27" y="44"/>
                  </a:cubicBezTo>
                  <a:lnTo>
                    <a:pt x="34" y="4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7" name="Freeform 2154"/>
            <p:cNvSpPr>
              <a:spLocks/>
            </p:cNvSpPr>
            <p:nvPr/>
          </p:nvSpPr>
          <p:spPr bwMode="auto">
            <a:xfrm>
              <a:off x="4196303" y="3652257"/>
              <a:ext cx="51623" cy="131671"/>
            </a:xfrm>
            <a:custGeom>
              <a:avLst/>
              <a:gdLst>
                <a:gd name="T0" fmla="*/ 0 w 22"/>
                <a:gd name="T1" fmla="*/ 0 h 41"/>
                <a:gd name="T2" fmla="*/ 10 w 22"/>
                <a:gd name="T3" fmla="*/ 19 h 41"/>
                <a:gd name="T4" fmla="*/ 22 w 22"/>
                <a:gd name="T5" fmla="*/ 41 h 41"/>
                <a:gd name="T6" fmla="*/ 9 w 22"/>
                <a:gd name="T7" fmla="*/ 19 h 41"/>
                <a:gd name="T8" fmla="*/ 0 w 22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1">
                  <a:moveTo>
                    <a:pt x="0" y="0"/>
                  </a:moveTo>
                  <a:cubicBezTo>
                    <a:pt x="3" y="3"/>
                    <a:pt x="6" y="10"/>
                    <a:pt x="10" y="19"/>
                  </a:cubicBezTo>
                  <a:cubicBezTo>
                    <a:pt x="14" y="27"/>
                    <a:pt x="18" y="38"/>
                    <a:pt x="22" y="41"/>
                  </a:cubicBezTo>
                  <a:cubicBezTo>
                    <a:pt x="18" y="38"/>
                    <a:pt x="13" y="27"/>
                    <a:pt x="9" y="19"/>
                  </a:cubicBezTo>
                  <a:cubicBezTo>
                    <a:pt x="5" y="10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8" name="Freeform 2156"/>
            <p:cNvSpPr>
              <a:spLocks/>
            </p:cNvSpPr>
            <p:nvPr/>
          </p:nvSpPr>
          <p:spPr bwMode="auto">
            <a:xfrm>
              <a:off x="4302365" y="3636553"/>
              <a:ext cx="75088" cy="144959"/>
            </a:xfrm>
            <a:custGeom>
              <a:avLst/>
              <a:gdLst>
                <a:gd name="T0" fmla="*/ 32 w 32"/>
                <a:gd name="T1" fmla="*/ 45 h 45"/>
                <a:gd name="T2" fmla="*/ 17 w 32"/>
                <a:gd name="T3" fmla="*/ 21 h 45"/>
                <a:gd name="T4" fmla="*/ 7 w 32"/>
                <a:gd name="T5" fmla="*/ 0 h 45"/>
                <a:gd name="T6" fmla="*/ 0 w 32"/>
                <a:gd name="T7" fmla="*/ 0 h 45"/>
                <a:gd name="T8" fmla="*/ 11 w 32"/>
                <a:gd name="T9" fmla="*/ 21 h 45"/>
                <a:gd name="T10" fmla="*/ 26 w 32"/>
                <a:gd name="T11" fmla="*/ 45 h 45"/>
                <a:gd name="T12" fmla="*/ 32 w 3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45">
                  <a:moveTo>
                    <a:pt x="32" y="45"/>
                  </a:moveTo>
                  <a:cubicBezTo>
                    <a:pt x="26" y="45"/>
                    <a:pt x="21" y="32"/>
                    <a:pt x="17" y="21"/>
                  </a:cubicBezTo>
                  <a:cubicBezTo>
                    <a:pt x="13" y="10"/>
                    <a:pt x="11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6" y="10"/>
                    <a:pt x="11" y="21"/>
                  </a:cubicBezTo>
                  <a:cubicBezTo>
                    <a:pt x="15" y="32"/>
                    <a:pt x="20" y="45"/>
                    <a:pt x="26" y="45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9" name="Freeform 2158"/>
            <p:cNvSpPr>
              <a:spLocks/>
            </p:cNvSpPr>
            <p:nvPr/>
          </p:nvSpPr>
          <p:spPr bwMode="auto">
            <a:xfrm>
              <a:off x="4311751" y="3638969"/>
              <a:ext cx="46930" cy="138919"/>
            </a:xfrm>
            <a:custGeom>
              <a:avLst/>
              <a:gdLst>
                <a:gd name="T0" fmla="*/ 0 w 20"/>
                <a:gd name="T1" fmla="*/ 0 h 43"/>
                <a:gd name="T2" fmla="*/ 8 w 20"/>
                <a:gd name="T3" fmla="*/ 20 h 43"/>
                <a:gd name="T4" fmla="*/ 20 w 20"/>
                <a:gd name="T5" fmla="*/ 43 h 43"/>
                <a:gd name="T6" fmla="*/ 8 w 20"/>
                <a:gd name="T7" fmla="*/ 20 h 43"/>
                <a:gd name="T8" fmla="*/ 0 w 20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3">
                  <a:moveTo>
                    <a:pt x="0" y="0"/>
                  </a:moveTo>
                  <a:cubicBezTo>
                    <a:pt x="2" y="3"/>
                    <a:pt x="5" y="11"/>
                    <a:pt x="8" y="20"/>
                  </a:cubicBezTo>
                  <a:cubicBezTo>
                    <a:pt x="12" y="29"/>
                    <a:pt x="15" y="39"/>
                    <a:pt x="20" y="43"/>
                  </a:cubicBezTo>
                  <a:cubicBezTo>
                    <a:pt x="15" y="39"/>
                    <a:pt x="11" y="29"/>
                    <a:pt x="8" y="20"/>
                  </a:cubicBezTo>
                  <a:cubicBezTo>
                    <a:pt x="4" y="11"/>
                    <a:pt x="2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sp>
        <p:nvSpPr>
          <p:cNvPr id="1001" name="Right Arrow 1000"/>
          <p:cNvSpPr>
            <a:spLocks noChangeAspect="1"/>
          </p:cNvSpPr>
          <p:nvPr/>
        </p:nvSpPr>
        <p:spPr>
          <a:xfrm rot="7328084" flipH="1">
            <a:off x="7717033" y="4975296"/>
            <a:ext cx="472768" cy="286434"/>
          </a:xfrm>
          <a:prstGeom prst="rightArrow">
            <a:avLst/>
          </a:prstGeom>
          <a:solidFill>
            <a:srgbClr val="554295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09" tIns="45704" rIns="91409" bIns="45704" rtlCol="0" anchor="ctr"/>
          <a:lstStyle/>
          <a:p>
            <a:pPr algn="ctr"/>
            <a:endParaRPr lang="en-CA" sz="105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02" name="TextBox 1001"/>
          <p:cNvSpPr txBox="1">
            <a:spLocks noChangeAspect="1"/>
          </p:cNvSpPr>
          <p:nvPr/>
        </p:nvSpPr>
        <p:spPr>
          <a:xfrm>
            <a:off x="7835400" y="3140337"/>
            <a:ext cx="5936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 smtClean="0">
                <a:latin typeface="Arial"/>
                <a:cs typeface="Arial"/>
              </a:rPr>
              <a:t>mRNA</a:t>
            </a:r>
            <a:endParaRPr lang="en-CA" sz="1100" dirty="0">
              <a:latin typeface="Arial"/>
              <a:cs typeface="Arial"/>
            </a:endParaRPr>
          </a:p>
        </p:txBody>
      </p:sp>
      <p:sp>
        <p:nvSpPr>
          <p:cNvPr id="1528" name="Oval 1527"/>
          <p:cNvSpPr/>
          <p:nvPr/>
        </p:nvSpPr>
        <p:spPr>
          <a:xfrm>
            <a:off x="6692210" y="5092886"/>
            <a:ext cx="144798" cy="43817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29" name="Oval 1528"/>
          <p:cNvSpPr/>
          <p:nvPr/>
        </p:nvSpPr>
        <p:spPr>
          <a:xfrm>
            <a:off x="6551036" y="5092886"/>
            <a:ext cx="138826" cy="43817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30" name="Rectangle 1529"/>
          <p:cNvSpPr/>
          <p:nvPr/>
        </p:nvSpPr>
        <p:spPr>
          <a:xfrm>
            <a:off x="6332886" y="4741133"/>
            <a:ext cx="726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1200" dirty="0">
                <a:latin typeface="Arial"/>
                <a:cs typeface="Arial"/>
              </a:rPr>
              <a:t>HNF-4</a:t>
            </a:r>
            <a:r>
              <a:rPr lang="el-GR" sz="1200" dirty="0">
                <a:latin typeface="Arial"/>
                <a:cs typeface="Arial"/>
              </a:rPr>
              <a:t>α</a:t>
            </a:r>
            <a:endParaRPr lang="en-CA" sz="1200" dirty="0">
              <a:latin typeface="Arial"/>
              <a:cs typeface="Arial"/>
            </a:endParaRPr>
          </a:p>
        </p:txBody>
      </p:sp>
      <p:sp>
        <p:nvSpPr>
          <p:cNvPr id="1524" name="Oval 1523"/>
          <p:cNvSpPr/>
          <p:nvPr/>
        </p:nvSpPr>
        <p:spPr>
          <a:xfrm>
            <a:off x="5278041" y="5064789"/>
            <a:ext cx="294149" cy="466275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25" name="Oval 1524"/>
          <p:cNvSpPr/>
          <p:nvPr/>
        </p:nvSpPr>
        <p:spPr>
          <a:xfrm>
            <a:off x="4978821" y="5064788"/>
            <a:ext cx="294149" cy="466275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26" name="Rectangle 1525"/>
          <p:cNvSpPr/>
          <p:nvPr/>
        </p:nvSpPr>
        <p:spPr>
          <a:xfrm>
            <a:off x="4842963" y="4759584"/>
            <a:ext cx="50526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CA" sz="1200" dirty="0" smtClean="0">
                <a:solidFill>
                  <a:srgbClr val="000000"/>
                </a:solidFill>
                <a:latin typeface="Arial"/>
                <a:cs typeface="Arial"/>
              </a:rPr>
              <a:t>PXR</a:t>
            </a:r>
            <a:endParaRPr lang="en-CA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27" name="Rectangle 1526"/>
          <p:cNvSpPr/>
          <p:nvPr/>
        </p:nvSpPr>
        <p:spPr>
          <a:xfrm>
            <a:off x="5207397" y="4759456"/>
            <a:ext cx="51809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CA" sz="1200" dirty="0" smtClean="0">
                <a:solidFill>
                  <a:srgbClr val="000000"/>
                </a:solidFill>
                <a:latin typeface="Arial"/>
                <a:cs typeface="Arial"/>
              </a:rPr>
              <a:t>RXR</a:t>
            </a:r>
            <a:endParaRPr lang="en-CA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84" name="Oval 1283"/>
          <p:cNvSpPr/>
          <p:nvPr/>
        </p:nvSpPr>
        <p:spPr>
          <a:xfrm>
            <a:off x="7131711" y="5184433"/>
            <a:ext cx="530368" cy="3488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78" name="Rectangle 1277"/>
          <p:cNvSpPr/>
          <p:nvPr/>
        </p:nvSpPr>
        <p:spPr>
          <a:xfrm>
            <a:off x="4931418" y="5614979"/>
            <a:ext cx="3651960" cy="5178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00" dirty="0">
              <a:latin typeface="Arial"/>
              <a:cs typeface="Arial"/>
            </a:endParaRPr>
          </a:p>
        </p:txBody>
      </p:sp>
      <p:sp>
        <p:nvSpPr>
          <p:cNvPr id="1279" name="Rectangle 5"/>
          <p:cNvSpPr/>
          <p:nvPr/>
        </p:nvSpPr>
        <p:spPr>
          <a:xfrm>
            <a:off x="7888349" y="5484243"/>
            <a:ext cx="1027063" cy="301448"/>
          </a:xfrm>
          <a:custGeom>
            <a:avLst/>
            <a:gdLst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93676 w 693676"/>
              <a:gd name="connsiteY2" fmla="*/ 314105 h 314105"/>
              <a:gd name="connsiteX3" fmla="*/ 0 w 693676"/>
              <a:gd name="connsiteY3" fmla="*/ 314105 h 314105"/>
              <a:gd name="connsiteX4" fmla="*/ 0 w 693676"/>
              <a:gd name="connsiteY4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8605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02236 w 693676"/>
              <a:gd name="connsiteY2" fmla="*/ 13716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02236 w 693676"/>
              <a:gd name="connsiteY2" fmla="*/ 13716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02236 w 693676"/>
              <a:gd name="connsiteY2" fmla="*/ 13716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8301"/>
              <a:gd name="connsiteY0" fmla="*/ 0 h 314105"/>
              <a:gd name="connsiteX1" fmla="*/ 693676 w 698301"/>
              <a:gd name="connsiteY1" fmla="*/ 0 h 314105"/>
              <a:gd name="connsiteX2" fmla="*/ 632716 w 698301"/>
              <a:gd name="connsiteY2" fmla="*/ 144780 h 314105"/>
              <a:gd name="connsiteX3" fmla="*/ 693676 w 698301"/>
              <a:gd name="connsiteY3" fmla="*/ 314105 h 314105"/>
              <a:gd name="connsiteX4" fmla="*/ 0 w 698301"/>
              <a:gd name="connsiteY4" fmla="*/ 314105 h 314105"/>
              <a:gd name="connsiteX5" fmla="*/ 0 w 698301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3271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3271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3271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8301"/>
              <a:gd name="connsiteY0" fmla="*/ 0 h 314105"/>
              <a:gd name="connsiteX1" fmla="*/ 693676 w 698301"/>
              <a:gd name="connsiteY1" fmla="*/ 0 h 314105"/>
              <a:gd name="connsiteX2" fmla="*/ 632716 w 698301"/>
              <a:gd name="connsiteY2" fmla="*/ 144780 h 314105"/>
              <a:gd name="connsiteX3" fmla="*/ 693676 w 698301"/>
              <a:gd name="connsiteY3" fmla="*/ 314105 h 314105"/>
              <a:gd name="connsiteX4" fmla="*/ 0 w 698301"/>
              <a:gd name="connsiteY4" fmla="*/ 314105 h 314105"/>
              <a:gd name="connsiteX5" fmla="*/ 0 w 698301"/>
              <a:gd name="connsiteY5" fmla="*/ 0 h 314105"/>
              <a:gd name="connsiteX0" fmla="*/ 0 w 713194"/>
              <a:gd name="connsiteY0" fmla="*/ 0 h 314105"/>
              <a:gd name="connsiteX1" fmla="*/ 693676 w 713194"/>
              <a:gd name="connsiteY1" fmla="*/ 0 h 314105"/>
              <a:gd name="connsiteX2" fmla="*/ 655576 w 713194"/>
              <a:gd name="connsiteY2" fmla="*/ 160020 h 314105"/>
              <a:gd name="connsiteX3" fmla="*/ 693676 w 713194"/>
              <a:gd name="connsiteY3" fmla="*/ 314105 h 314105"/>
              <a:gd name="connsiteX4" fmla="*/ 0 w 713194"/>
              <a:gd name="connsiteY4" fmla="*/ 314105 h 314105"/>
              <a:gd name="connsiteX5" fmla="*/ 0 w 713194"/>
              <a:gd name="connsiteY5" fmla="*/ 0 h 314105"/>
              <a:gd name="connsiteX0" fmla="*/ 0 w 713194"/>
              <a:gd name="connsiteY0" fmla="*/ 0 h 314105"/>
              <a:gd name="connsiteX1" fmla="*/ 693676 w 713194"/>
              <a:gd name="connsiteY1" fmla="*/ 0 h 314105"/>
              <a:gd name="connsiteX2" fmla="*/ 655576 w 713194"/>
              <a:gd name="connsiteY2" fmla="*/ 190500 h 314105"/>
              <a:gd name="connsiteX3" fmla="*/ 693676 w 713194"/>
              <a:gd name="connsiteY3" fmla="*/ 314105 h 314105"/>
              <a:gd name="connsiteX4" fmla="*/ 0 w 713194"/>
              <a:gd name="connsiteY4" fmla="*/ 314105 h 314105"/>
              <a:gd name="connsiteX5" fmla="*/ 0 w 713194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55576 w 693676"/>
              <a:gd name="connsiteY2" fmla="*/ 19050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55576 w 693676"/>
              <a:gd name="connsiteY2" fmla="*/ 19050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716558"/>
              <a:gd name="connsiteY0" fmla="*/ 0 h 314105"/>
              <a:gd name="connsiteX1" fmla="*/ 693676 w 716558"/>
              <a:gd name="connsiteY1" fmla="*/ 0 h 314105"/>
              <a:gd name="connsiteX2" fmla="*/ 655576 w 716558"/>
              <a:gd name="connsiteY2" fmla="*/ 190500 h 314105"/>
              <a:gd name="connsiteX3" fmla="*/ 693676 w 716558"/>
              <a:gd name="connsiteY3" fmla="*/ 314105 h 314105"/>
              <a:gd name="connsiteX4" fmla="*/ 0 w 716558"/>
              <a:gd name="connsiteY4" fmla="*/ 314105 h 314105"/>
              <a:gd name="connsiteX5" fmla="*/ 0 w 716558"/>
              <a:gd name="connsiteY5" fmla="*/ 0 h 314105"/>
              <a:gd name="connsiteX0" fmla="*/ 0 w 763823"/>
              <a:gd name="connsiteY0" fmla="*/ 0 h 314105"/>
              <a:gd name="connsiteX1" fmla="*/ 693676 w 763823"/>
              <a:gd name="connsiteY1" fmla="*/ 0 h 314105"/>
              <a:gd name="connsiteX2" fmla="*/ 655576 w 763823"/>
              <a:gd name="connsiteY2" fmla="*/ 190500 h 314105"/>
              <a:gd name="connsiteX3" fmla="*/ 693676 w 763823"/>
              <a:gd name="connsiteY3" fmla="*/ 314105 h 314105"/>
              <a:gd name="connsiteX4" fmla="*/ 0 w 763823"/>
              <a:gd name="connsiteY4" fmla="*/ 314105 h 314105"/>
              <a:gd name="connsiteX5" fmla="*/ 0 w 763823"/>
              <a:gd name="connsiteY5" fmla="*/ 0 h 314105"/>
              <a:gd name="connsiteX0" fmla="*/ 0 w 769349"/>
              <a:gd name="connsiteY0" fmla="*/ 0 h 314105"/>
              <a:gd name="connsiteX1" fmla="*/ 693676 w 769349"/>
              <a:gd name="connsiteY1" fmla="*/ 0 h 314105"/>
              <a:gd name="connsiteX2" fmla="*/ 663196 w 769349"/>
              <a:gd name="connsiteY2" fmla="*/ 160020 h 314105"/>
              <a:gd name="connsiteX3" fmla="*/ 693676 w 769349"/>
              <a:gd name="connsiteY3" fmla="*/ 314105 h 314105"/>
              <a:gd name="connsiteX4" fmla="*/ 0 w 769349"/>
              <a:gd name="connsiteY4" fmla="*/ 314105 h 314105"/>
              <a:gd name="connsiteX5" fmla="*/ 0 w 769349"/>
              <a:gd name="connsiteY5" fmla="*/ 0 h 314105"/>
              <a:gd name="connsiteX0" fmla="*/ 0 w 738886"/>
              <a:gd name="connsiteY0" fmla="*/ 0 h 314105"/>
              <a:gd name="connsiteX1" fmla="*/ 693676 w 738886"/>
              <a:gd name="connsiteY1" fmla="*/ 0 h 314105"/>
              <a:gd name="connsiteX2" fmla="*/ 663196 w 738886"/>
              <a:gd name="connsiteY2" fmla="*/ 160020 h 314105"/>
              <a:gd name="connsiteX3" fmla="*/ 693676 w 738886"/>
              <a:gd name="connsiteY3" fmla="*/ 314105 h 314105"/>
              <a:gd name="connsiteX4" fmla="*/ 0 w 738886"/>
              <a:gd name="connsiteY4" fmla="*/ 314105 h 314105"/>
              <a:gd name="connsiteX5" fmla="*/ 0 w 738886"/>
              <a:gd name="connsiteY5" fmla="*/ 0 h 314105"/>
              <a:gd name="connsiteX0" fmla="*/ 0 w 755968"/>
              <a:gd name="connsiteY0" fmla="*/ 0 h 315384"/>
              <a:gd name="connsiteX1" fmla="*/ 693676 w 755968"/>
              <a:gd name="connsiteY1" fmla="*/ 0 h 315384"/>
              <a:gd name="connsiteX2" fmla="*/ 686056 w 755968"/>
              <a:gd name="connsiteY2" fmla="*/ 205740 h 315384"/>
              <a:gd name="connsiteX3" fmla="*/ 693676 w 755968"/>
              <a:gd name="connsiteY3" fmla="*/ 314105 h 315384"/>
              <a:gd name="connsiteX4" fmla="*/ 0 w 755968"/>
              <a:gd name="connsiteY4" fmla="*/ 314105 h 315384"/>
              <a:gd name="connsiteX5" fmla="*/ 0 w 755968"/>
              <a:gd name="connsiteY5" fmla="*/ 0 h 315384"/>
              <a:gd name="connsiteX0" fmla="*/ 0 w 761855"/>
              <a:gd name="connsiteY0" fmla="*/ 0 h 314105"/>
              <a:gd name="connsiteX1" fmla="*/ 693676 w 761855"/>
              <a:gd name="connsiteY1" fmla="*/ 0 h 314105"/>
              <a:gd name="connsiteX2" fmla="*/ 693676 w 761855"/>
              <a:gd name="connsiteY2" fmla="*/ 182880 h 314105"/>
              <a:gd name="connsiteX3" fmla="*/ 693676 w 761855"/>
              <a:gd name="connsiteY3" fmla="*/ 314105 h 314105"/>
              <a:gd name="connsiteX4" fmla="*/ 0 w 761855"/>
              <a:gd name="connsiteY4" fmla="*/ 314105 h 314105"/>
              <a:gd name="connsiteX5" fmla="*/ 0 w 761855"/>
              <a:gd name="connsiteY5" fmla="*/ 0 h 314105"/>
              <a:gd name="connsiteX0" fmla="*/ 0 w 731665"/>
              <a:gd name="connsiteY0" fmla="*/ 0 h 314105"/>
              <a:gd name="connsiteX1" fmla="*/ 693676 w 731665"/>
              <a:gd name="connsiteY1" fmla="*/ 0 h 314105"/>
              <a:gd name="connsiteX2" fmla="*/ 693676 w 731665"/>
              <a:gd name="connsiteY2" fmla="*/ 182880 h 314105"/>
              <a:gd name="connsiteX3" fmla="*/ 693676 w 731665"/>
              <a:gd name="connsiteY3" fmla="*/ 314105 h 314105"/>
              <a:gd name="connsiteX4" fmla="*/ 0 w 731665"/>
              <a:gd name="connsiteY4" fmla="*/ 314105 h 314105"/>
              <a:gd name="connsiteX5" fmla="*/ 0 w 731665"/>
              <a:gd name="connsiteY5" fmla="*/ 0 h 314105"/>
              <a:gd name="connsiteX0" fmla="*/ 0 w 731665"/>
              <a:gd name="connsiteY0" fmla="*/ 0 h 314105"/>
              <a:gd name="connsiteX1" fmla="*/ 693676 w 731665"/>
              <a:gd name="connsiteY1" fmla="*/ 0 h 314105"/>
              <a:gd name="connsiteX2" fmla="*/ 693676 w 731665"/>
              <a:gd name="connsiteY2" fmla="*/ 182880 h 314105"/>
              <a:gd name="connsiteX3" fmla="*/ 693676 w 731665"/>
              <a:gd name="connsiteY3" fmla="*/ 314105 h 314105"/>
              <a:gd name="connsiteX4" fmla="*/ 0 w 731665"/>
              <a:gd name="connsiteY4" fmla="*/ 314105 h 314105"/>
              <a:gd name="connsiteX5" fmla="*/ 0 w 731665"/>
              <a:gd name="connsiteY5" fmla="*/ 0 h 314105"/>
              <a:gd name="connsiteX0" fmla="*/ 0 w 721706"/>
              <a:gd name="connsiteY0" fmla="*/ 0 h 314105"/>
              <a:gd name="connsiteX1" fmla="*/ 693676 w 721706"/>
              <a:gd name="connsiteY1" fmla="*/ 0 h 314105"/>
              <a:gd name="connsiteX2" fmla="*/ 693676 w 721706"/>
              <a:gd name="connsiteY2" fmla="*/ 182880 h 314105"/>
              <a:gd name="connsiteX3" fmla="*/ 693676 w 721706"/>
              <a:gd name="connsiteY3" fmla="*/ 314105 h 314105"/>
              <a:gd name="connsiteX4" fmla="*/ 0 w 721706"/>
              <a:gd name="connsiteY4" fmla="*/ 314105 h 314105"/>
              <a:gd name="connsiteX5" fmla="*/ 0 w 721706"/>
              <a:gd name="connsiteY5" fmla="*/ 0 h 314105"/>
              <a:gd name="connsiteX0" fmla="*/ 0 w 711894"/>
              <a:gd name="connsiteY0" fmla="*/ 0 h 314105"/>
              <a:gd name="connsiteX1" fmla="*/ 693676 w 711894"/>
              <a:gd name="connsiteY1" fmla="*/ 0 h 314105"/>
              <a:gd name="connsiteX2" fmla="*/ 693676 w 711894"/>
              <a:gd name="connsiteY2" fmla="*/ 182880 h 314105"/>
              <a:gd name="connsiteX3" fmla="*/ 693676 w 711894"/>
              <a:gd name="connsiteY3" fmla="*/ 314105 h 314105"/>
              <a:gd name="connsiteX4" fmla="*/ 0 w 711894"/>
              <a:gd name="connsiteY4" fmla="*/ 314105 h 314105"/>
              <a:gd name="connsiteX5" fmla="*/ 0 w 711894"/>
              <a:gd name="connsiteY5" fmla="*/ 0 h 314105"/>
              <a:gd name="connsiteX0" fmla="*/ 0 w 731726"/>
              <a:gd name="connsiteY0" fmla="*/ 0 h 314105"/>
              <a:gd name="connsiteX1" fmla="*/ 693676 w 731726"/>
              <a:gd name="connsiteY1" fmla="*/ 0 h 314105"/>
              <a:gd name="connsiteX2" fmla="*/ 716536 w 731726"/>
              <a:gd name="connsiteY2" fmla="*/ 182880 h 314105"/>
              <a:gd name="connsiteX3" fmla="*/ 693676 w 731726"/>
              <a:gd name="connsiteY3" fmla="*/ 314105 h 314105"/>
              <a:gd name="connsiteX4" fmla="*/ 0 w 731726"/>
              <a:gd name="connsiteY4" fmla="*/ 314105 h 314105"/>
              <a:gd name="connsiteX5" fmla="*/ 0 w 731726"/>
              <a:gd name="connsiteY5" fmla="*/ 0 h 314105"/>
              <a:gd name="connsiteX0" fmla="*/ 0 w 728801"/>
              <a:gd name="connsiteY0" fmla="*/ 0 h 314105"/>
              <a:gd name="connsiteX1" fmla="*/ 693676 w 728801"/>
              <a:gd name="connsiteY1" fmla="*/ 0 h 314105"/>
              <a:gd name="connsiteX2" fmla="*/ 716536 w 728801"/>
              <a:gd name="connsiteY2" fmla="*/ 182880 h 314105"/>
              <a:gd name="connsiteX3" fmla="*/ 693676 w 728801"/>
              <a:gd name="connsiteY3" fmla="*/ 314105 h 314105"/>
              <a:gd name="connsiteX4" fmla="*/ 0 w 728801"/>
              <a:gd name="connsiteY4" fmla="*/ 314105 h 314105"/>
              <a:gd name="connsiteX5" fmla="*/ 0 w 728801"/>
              <a:gd name="connsiteY5" fmla="*/ 0 h 314105"/>
              <a:gd name="connsiteX0" fmla="*/ 0 w 763489"/>
              <a:gd name="connsiteY0" fmla="*/ 0 h 314105"/>
              <a:gd name="connsiteX1" fmla="*/ 693676 w 763489"/>
              <a:gd name="connsiteY1" fmla="*/ 0 h 314105"/>
              <a:gd name="connsiteX2" fmla="*/ 716536 w 763489"/>
              <a:gd name="connsiteY2" fmla="*/ 182880 h 314105"/>
              <a:gd name="connsiteX3" fmla="*/ 693676 w 763489"/>
              <a:gd name="connsiteY3" fmla="*/ 314105 h 314105"/>
              <a:gd name="connsiteX4" fmla="*/ 0 w 763489"/>
              <a:gd name="connsiteY4" fmla="*/ 314105 h 314105"/>
              <a:gd name="connsiteX5" fmla="*/ 0 w 763489"/>
              <a:gd name="connsiteY5" fmla="*/ 0 h 314105"/>
              <a:gd name="connsiteX0" fmla="*/ 0 w 750470"/>
              <a:gd name="connsiteY0" fmla="*/ 0 h 314105"/>
              <a:gd name="connsiteX1" fmla="*/ 693676 w 750470"/>
              <a:gd name="connsiteY1" fmla="*/ 0 h 314105"/>
              <a:gd name="connsiteX2" fmla="*/ 716536 w 750470"/>
              <a:gd name="connsiteY2" fmla="*/ 182880 h 314105"/>
              <a:gd name="connsiteX3" fmla="*/ 693676 w 750470"/>
              <a:gd name="connsiteY3" fmla="*/ 314105 h 314105"/>
              <a:gd name="connsiteX4" fmla="*/ 0 w 750470"/>
              <a:gd name="connsiteY4" fmla="*/ 314105 h 314105"/>
              <a:gd name="connsiteX5" fmla="*/ 0 w 750470"/>
              <a:gd name="connsiteY5" fmla="*/ 0 h 314105"/>
              <a:gd name="connsiteX0" fmla="*/ 0 w 762218"/>
              <a:gd name="connsiteY0" fmla="*/ 0 h 314105"/>
              <a:gd name="connsiteX1" fmla="*/ 693676 w 762218"/>
              <a:gd name="connsiteY1" fmla="*/ 0 h 314105"/>
              <a:gd name="connsiteX2" fmla="*/ 716536 w 762218"/>
              <a:gd name="connsiteY2" fmla="*/ 182880 h 314105"/>
              <a:gd name="connsiteX3" fmla="*/ 739396 w 762218"/>
              <a:gd name="connsiteY3" fmla="*/ 274320 h 314105"/>
              <a:gd name="connsiteX4" fmla="*/ 693676 w 762218"/>
              <a:gd name="connsiteY4" fmla="*/ 314105 h 314105"/>
              <a:gd name="connsiteX5" fmla="*/ 0 w 762218"/>
              <a:gd name="connsiteY5" fmla="*/ 314105 h 314105"/>
              <a:gd name="connsiteX6" fmla="*/ 0 w 762218"/>
              <a:gd name="connsiteY6" fmla="*/ 0 h 314105"/>
              <a:gd name="connsiteX0" fmla="*/ 0 w 762218"/>
              <a:gd name="connsiteY0" fmla="*/ 0 h 314105"/>
              <a:gd name="connsiteX1" fmla="*/ 693676 w 762218"/>
              <a:gd name="connsiteY1" fmla="*/ 0 h 314105"/>
              <a:gd name="connsiteX2" fmla="*/ 754636 w 762218"/>
              <a:gd name="connsiteY2" fmla="*/ 99060 h 314105"/>
              <a:gd name="connsiteX3" fmla="*/ 739396 w 762218"/>
              <a:gd name="connsiteY3" fmla="*/ 274320 h 314105"/>
              <a:gd name="connsiteX4" fmla="*/ 693676 w 762218"/>
              <a:gd name="connsiteY4" fmla="*/ 314105 h 314105"/>
              <a:gd name="connsiteX5" fmla="*/ 0 w 762218"/>
              <a:gd name="connsiteY5" fmla="*/ 314105 h 314105"/>
              <a:gd name="connsiteX6" fmla="*/ 0 w 762218"/>
              <a:gd name="connsiteY6" fmla="*/ 0 h 314105"/>
              <a:gd name="connsiteX0" fmla="*/ 0 w 762218"/>
              <a:gd name="connsiteY0" fmla="*/ 0 h 314105"/>
              <a:gd name="connsiteX1" fmla="*/ 693676 w 762218"/>
              <a:gd name="connsiteY1" fmla="*/ 0 h 314105"/>
              <a:gd name="connsiteX2" fmla="*/ 640336 w 762218"/>
              <a:gd name="connsiteY2" fmla="*/ 121920 h 314105"/>
              <a:gd name="connsiteX3" fmla="*/ 739396 w 762218"/>
              <a:gd name="connsiteY3" fmla="*/ 274320 h 314105"/>
              <a:gd name="connsiteX4" fmla="*/ 693676 w 762218"/>
              <a:gd name="connsiteY4" fmla="*/ 314105 h 314105"/>
              <a:gd name="connsiteX5" fmla="*/ 0 w 762218"/>
              <a:gd name="connsiteY5" fmla="*/ 314105 h 314105"/>
              <a:gd name="connsiteX6" fmla="*/ 0 w 762218"/>
              <a:gd name="connsiteY6" fmla="*/ 0 h 314105"/>
              <a:gd name="connsiteX0" fmla="*/ 0 w 793000"/>
              <a:gd name="connsiteY0" fmla="*/ 0 h 314105"/>
              <a:gd name="connsiteX1" fmla="*/ 693676 w 793000"/>
              <a:gd name="connsiteY1" fmla="*/ 0 h 314105"/>
              <a:gd name="connsiteX2" fmla="*/ 640336 w 793000"/>
              <a:gd name="connsiteY2" fmla="*/ 121920 h 314105"/>
              <a:gd name="connsiteX3" fmla="*/ 792736 w 793000"/>
              <a:gd name="connsiteY3" fmla="*/ 228600 h 314105"/>
              <a:gd name="connsiteX4" fmla="*/ 693676 w 793000"/>
              <a:gd name="connsiteY4" fmla="*/ 314105 h 314105"/>
              <a:gd name="connsiteX5" fmla="*/ 0 w 793000"/>
              <a:gd name="connsiteY5" fmla="*/ 314105 h 314105"/>
              <a:gd name="connsiteX6" fmla="*/ 0 w 793000"/>
              <a:gd name="connsiteY6" fmla="*/ 0 h 314105"/>
              <a:gd name="connsiteX0" fmla="*/ 0 w 793000"/>
              <a:gd name="connsiteY0" fmla="*/ 0 h 314105"/>
              <a:gd name="connsiteX1" fmla="*/ 693676 w 793000"/>
              <a:gd name="connsiteY1" fmla="*/ 0 h 314105"/>
              <a:gd name="connsiteX2" fmla="*/ 686056 w 793000"/>
              <a:gd name="connsiteY2" fmla="*/ 114300 h 314105"/>
              <a:gd name="connsiteX3" fmla="*/ 792736 w 793000"/>
              <a:gd name="connsiteY3" fmla="*/ 228600 h 314105"/>
              <a:gd name="connsiteX4" fmla="*/ 693676 w 793000"/>
              <a:gd name="connsiteY4" fmla="*/ 314105 h 314105"/>
              <a:gd name="connsiteX5" fmla="*/ 0 w 793000"/>
              <a:gd name="connsiteY5" fmla="*/ 314105 h 314105"/>
              <a:gd name="connsiteX6" fmla="*/ 0 w 793000"/>
              <a:gd name="connsiteY6" fmla="*/ 0 h 314105"/>
              <a:gd name="connsiteX0" fmla="*/ 0 w 759270"/>
              <a:gd name="connsiteY0" fmla="*/ 0 h 314105"/>
              <a:gd name="connsiteX1" fmla="*/ 693676 w 759270"/>
              <a:gd name="connsiteY1" fmla="*/ 0 h 314105"/>
              <a:gd name="connsiteX2" fmla="*/ 686056 w 759270"/>
              <a:gd name="connsiteY2" fmla="*/ 114300 h 314105"/>
              <a:gd name="connsiteX3" fmla="*/ 731776 w 759270"/>
              <a:gd name="connsiteY3" fmla="*/ 251460 h 314105"/>
              <a:gd name="connsiteX4" fmla="*/ 693676 w 759270"/>
              <a:gd name="connsiteY4" fmla="*/ 314105 h 314105"/>
              <a:gd name="connsiteX5" fmla="*/ 0 w 759270"/>
              <a:gd name="connsiteY5" fmla="*/ 314105 h 314105"/>
              <a:gd name="connsiteX6" fmla="*/ 0 w 759270"/>
              <a:gd name="connsiteY6" fmla="*/ 0 h 314105"/>
              <a:gd name="connsiteX0" fmla="*/ 0 w 749637"/>
              <a:gd name="connsiteY0" fmla="*/ 0 h 314105"/>
              <a:gd name="connsiteX1" fmla="*/ 693676 w 749637"/>
              <a:gd name="connsiteY1" fmla="*/ 0 h 314105"/>
              <a:gd name="connsiteX2" fmla="*/ 686056 w 749637"/>
              <a:gd name="connsiteY2" fmla="*/ 114300 h 314105"/>
              <a:gd name="connsiteX3" fmla="*/ 731776 w 749637"/>
              <a:gd name="connsiteY3" fmla="*/ 251460 h 314105"/>
              <a:gd name="connsiteX4" fmla="*/ 693676 w 749637"/>
              <a:gd name="connsiteY4" fmla="*/ 314105 h 314105"/>
              <a:gd name="connsiteX5" fmla="*/ 0 w 749637"/>
              <a:gd name="connsiteY5" fmla="*/ 314105 h 314105"/>
              <a:gd name="connsiteX6" fmla="*/ 0 w 749637"/>
              <a:gd name="connsiteY6" fmla="*/ 0 h 314105"/>
              <a:gd name="connsiteX0" fmla="*/ 0 w 732020"/>
              <a:gd name="connsiteY0" fmla="*/ 0 h 314105"/>
              <a:gd name="connsiteX1" fmla="*/ 693676 w 732020"/>
              <a:gd name="connsiteY1" fmla="*/ 0 h 314105"/>
              <a:gd name="connsiteX2" fmla="*/ 686056 w 732020"/>
              <a:gd name="connsiteY2" fmla="*/ 114300 h 314105"/>
              <a:gd name="connsiteX3" fmla="*/ 731776 w 732020"/>
              <a:gd name="connsiteY3" fmla="*/ 251460 h 314105"/>
              <a:gd name="connsiteX4" fmla="*/ 693676 w 732020"/>
              <a:gd name="connsiteY4" fmla="*/ 314105 h 314105"/>
              <a:gd name="connsiteX5" fmla="*/ 0 w 732020"/>
              <a:gd name="connsiteY5" fmla="*/ 314105 h 314105"/>
              <a:gd name="connsiteX6" fmla="*/ 0 w 732020"/>
              <a:gd name="connsiteY6" fmla="*/ 0 h 314105"/>
              <a:gd name="connsiteX0" fmla="*/ 0 w 733377"/>
              <a:gd name="connsiteY0" fmla="*/ 0 h 314105"/>
              <a:gd name="connsiteX1" fmla="*/ 693676 w 733377"/>
              <a:gd name="connsiteY1" fmla="*/ 0 h 314105"/>
              <a:gd name="connsiteX2" fmla="*/ 686056 w 733377"/>
              <a:gd name="connsiteY2" fmla="*/ 114300 h 314105"/>
              <a:gd name="connsiteX3" fmla="*/ 731776 w 733377"/>
              <a:gd name="connsiteY3" fmla="*/ 251460 h 314105"/>
              <a:gd name="connsiteX4" fmla="*/ 693676 w 733377"/>
              <a:gd name="connsiteY4" fmla="*/ 314105 h 314105"/>
              <a:gd name="connsiteX5" fmla="*/ 0 w 733377"/>
              <a:gd name="connsiteY5" fmla="*/ 314105 h 314105"/>
              <a:gd name="connsiteX6" fmla="*/ 0 w 733377"/>
              <a:gd name="connsiteY6" fmla="*/ 0 h 314105"/>
              <a:gd name="connsiteX0" fmla="*/ 0 w 733377"/>
              <a:gd name="connsiteY0" fmla="*/ 0 h 314105"/>
              <a:gd name="connsiteX1" fmla="*/ 693676 w 733377"/>
              <a:gd name="connsiteY1" fmla="*/ 0 h 314105"/>
              <a:gd name="connsiteX2" fmla="*/ 686056 w 733377"/>
              <a:gd name="connsiteY2" fmla="*/ 114300 h 314105"/>
              <a:gd name="connsiteX3" fmla="*/ 731776 w 733377"/>
              <a:gd name="connsiteY3" fmla="*/ 251460 h 314105"/>
              <a:gd name="connsiteX4" fmla="*/ 693676 w 733377"/>
              <a:gd name="connsiteY4" fmla="*/ 314105 h 314105"/>
              <a:gd name="connsiteX5" fmla="*/ 0 w 733377"/>
              <a:gd name="connsiteY5" fmla="*/ 314105 h 314105"/>
              <a:gd name="connsiteX6" fmla="*/ 0 w 733377"/>
              <a:gd name="connsiteY6" fmla="*/ 0 h 314105"/>
              <a:gd name="connsiteX0" fmla="*/ 0 w 733377"/>
              <a:gd name="connsiteY0" fmla="*/ 0 h 314105"/>
              <a:gd name="connsiteX1" fmla="*/ 693676 w 733377"/>
              <a:gd name="connsiteY1" fmla="*/ 0 h 314105"/>
              <a:gd name="connsiteX2" fmla="*/ 686056 w 733377"/>
              <a:gd name="connsiteY2" fmla="*/ 114300 h 314105"/>
              <a:gd name="connsiteX3" fmla="*/ 731776 w 733377"/>
              <a:gd name="connsiteY3" fmla="*/ 251460 h 314105"/>
              <a:gd name="connsiteX4" fmla="*/ 693676 w 733377"/>
              <a:gd name="connsiteY4" fmla="*/ 314105 h 314105"/>
              <a:gd name="connsiteX5" fmla="*/ 0 w 733377"/>
              <a:gd name="connsiteY5" fmla="*/ 314105 h 314105"/>
              <a:gd name="connsiteX6" fmla="*/ 0 w 733377"/>
              <a:gd name="connsiteY6" fmla="*/ 0 h 314105"/>
              <a:gd name="connsiteX0" fmla="*/ 0 w 759888"/>
              <a:gd name="connsiteY0" fmla="*/ 0 h 314105"/>
              <a:gd name="connsiteX1" fmla="*/ 693676 w 759888"/>
              <a:gd name="connsiteY1" fmla="*/ 0 h 314105"/>
              <a:gd name="connsiteX2" fmla="*/ 731776 w 759888"/>
              <a:gd name="connsiteY2" fmla="*/ 251460 h 314105"/>
              <a:gd name="connsiteX3" fmla="*/ 693676 w 759888"/>
              <a:gd name="connsiteY3" fmla="*/ 314105 h 314105"/>
              <a:gd name="connsiteX4" fmla="*/ 0 w 759888"/>
              <a:gd name="connsiteY4" fmla="*/ 314105 h 314105"/>
              <a:gd name="connsiteX5" fmla="*/ 0 w 759888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93676 w 693676"/>
              <a:gd name="connsiteY2" fmla="*/ 314105 h 314105"/>
              <a:gd name="connsiteX3" fmla="*/ 0 w 693676"/>
              <a:gd name="connsiteY3" fmla="*/ 314105 h 314105"/>
              <a:gd name="connsiteX4" fmla="*/ 0 w 693676"/>
              <a:gd name="connsiteY4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93676 w 693676"/>
              <a:gd name="connsiteY2" fmla="*/ 314105 h 314105"/>
              <a:gd name="connsiteX3" fmla="*/ 0 w 693676"/>
              <a:gd name="connsiteY3" fmla="*/ 314105 h 314105"/>
              <a:gd name="connsiteX4" fmla="*/ 0 w 693676"/>
              <a:gd name="connsiteY4" fmla="*/ 0 h 314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3676" h="314105">
                <a:moveTo>
                  <a:pt x="0" y="0"/>
                </a:moveTo>
                <a:lnTo>
                  <a:pt x="693676" y="0"/>
                </a:lnTo>
                <a:lnTo>
                  <a:pt x="693676" y="314105"/>
                </a:lnTo>
                <a:lnTo>
                  <a:pt x="0" y="314105"/>
                </a:lnTo>
                <a:lnTo>
                  <a:pt x="0" y="0"/>
                </a:lnTo>
                <a:close/>
              </a:path>
            </a:pathLst>
          </a:custGeom>
          <a:solidFill>
            <a:srgbClr val="008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50" dirty="0" smtClean="0">
                <a:solidFill>
                  <a:schemeClr val="bg1"/>
                </a:solidFill>
                <a:latin typeface="Arial"/>
                <a:cs typeface="Arial"/>
              </a:rPr>
              <a:t>CYP</a:t>
            </a:r>
            <a:endParaRPr lang="en-CA" sz="60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81" name="Rectangle 1280"/>
          <p:cNvSpPr/>
          <p:nvPr/>
        </p:nvSpPr>
        <p:spPr>
          <a:xfrm>
            <a:off x="7155537" y="5534274"/>
            <a:ext cx="491410" cy="20531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82" name="Rectangle 1281"/>
          <p:cNvSpPr/>
          <p:nvPr/>
        </p:nvSpPr>
        <p:spPr>
          <a:xfrm>
            <a:off x="5014243" y="5534274"/>
            <a:ext cx="491410" cy="205310"/>
          </a:xfrm>
          <a:prstGeom prst="rect">
            <a:avLst/>
          </a:prstGeom>
          <a:solidFill>
            <a:srgbClr val="4F26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83" name="Rectangle 1282"/>
          <p:cNvSpPr/>
          <p:nvPr/>
        </p:nvSpPr>
        <p:spPr>
          <a:xfrm>
            <a:off x="6468147" y="5534274"/>
            <a:ext cx="491410" cy="205310"/>
          </a:xfrm>
          <a:prstGeom prst="rect">
            <a:avLst/>
          </a:prstGeom>
          <a:solidFill>
            <a:srgbClr val="4F26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2003" name="Group 1708"/>
          <p:cNvGrpSpPr/>
          <p:nvPr/>
        </p:nvGrpSpPr>
        <p:grpSpPr>
          <a:xfrm>
            <a:off x="5606268" y="5580088"/>
            <a:ext cx="270937" cy="170270"/>
            <a:chOff x="5866220" y="5580278"/>
            <a:chExt cx="208319" cy="130918"/>
          </a:xfrm>
        </p:grpSpPr>
        <p:cxnSp>
          <p:nvCxnSpPr>
            <p:cNvPr id="1446" name="Straight Connector 1445"/>
            <p:cNvCxnSpPr/>
            <p:nvPr/>
          </p:nvCxnSpPr>
          <p:spPr>
            <a:xfrm rot="21480000" flipH="1" flipV="1">
              <a:off x="5866220" y="5638735"/>
              <a:ext cx="109863" cy="5379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7" name="Curved Up Arrow 1446"/>
            <p:cNvSpPr/>
            <p:nvPr/>
          </p:nvSpPr>
          <p:spPr>
            <a:xfrm rot="21390742" flipV="1">
              <a:off x="5912244" y="5618222"/>
              <a:ext cx="125193" cy="24993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48" name="Curved Up Arrow 1447"/>
            <p:cNvSpPr/>
            <p:nvPr/>
          </p:nvSpPr>
          <p:spPr>
            <a:xfrm rot="11318588" flipH="1">
              <a:off x="5912648" y="5598955"/>
              <a:ext cx="161891" cy="21187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49" name="Curved Up Arrow 1448"/>
            <p:cNvSpPr/>
            <p:nvPr/>
          </p:nvSpPr>
          <p:spPr>
            <a:xfrm rot="10641412">
              <a:off x="5942078" y="5662401"/>
              <a:ext cx="95881" cy="21187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grpSp>
          <p:nvGrpSpPr>
            <p:cNvPr id="2005" name="Group 1449"/>
            <p:cNvGrpSpPr/>
            <p:nvPr/>
          </p:nvGrpSpPr>
          <p:grpSpPr>
            <a:xfrm rot="180000">
              <a:off x="5937359" y="5580278"/>
              <a:ext cx="49642" cy="55912"/>
              <a:chOff x="3665538" y="3184525"/>
              <a:chExt cx="119063" cy="120651"/>
            </a:xfrm>
          </p:grpSpPr>
          <p:sp>
            <p:nvSpPr>
              <p:cNvPr id="1516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7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8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9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20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21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22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23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06" name="Group 1450"/>
            <p:cNvGrpSpPr/>
            <p:nvPr/>
          </p:nvGrpSpPr>
          <p:grpSpPr>
            <a:xfrm rot="180000">
              <a:off x="5984950" y="5582773"/>
              <a:ext cx="49642" cy="55912"/>
              <a:chOff x="3665538" y="3184525"/>
              <a:chExt cx="119063" cy="120651"/>
            </a:xfrm>
          </p:grpSpPr>
          <p:sp>
            <p:nvSpPr>
              <p:cNvPr id="1508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9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0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1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2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3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4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5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07" name="Group 1451"/>
            <p:cNvGrpSpPr/>
            <p:nvPr/>
          </p:nvGrpSpPr>
          <p:grpSpPr>
            <a:xfrm rot="180000">
              <a:off x="5937753" y="5635990"/>
              <a:ext cx="49642" cy="55912"/>
              <a:chOff x="3665538" y="3184525"/>
              <a:chExt cx="119063" cy="120651"/>
            </a:xfrm>
          </p:grpSpPr>
          <p:sp>
            <p:nvSpPr>
              <p:cNvPr id="1500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1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2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3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4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5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6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7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08" name="Group 1452"/>
            <p:cNvGrpSpPr/>
            <p:nvPr/>
          </p:nvGrpSpPr>
          <p:grpSpPr>
            <a:xfrm rot="180000">
              <a:off x="5984974" y="5639202"/>
              <a:ext cx="49642" cy="55912"/>
              <a:chOff x="3665538" y="3184525"/>
              <a:chExt cx="119063" cy="120651"/>
            </a:xfrm>
          </p:grpSpPr>
          <p:sp>
            <p:nvSpPr>
              <p:cNvPr id="1492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3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4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5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6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7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8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9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09" name="Group 1453"/>
            <p:cNvGrpSpPr/>
            <p:nvPr/>
          </p:nvGrpSpPr>
          <p:grpSpPr>
            <a:xfrm rot="180000">
              <a:off x="5917627" y="5596361"/>
              <a:ext cx="49642" cy="55912"/>
              <a:chOff x="3665538" y="3184525"/>
              <a:chExt cx="119063" cy="120651"/>
            </a:xfrm>
          </p:grpSpPr>
          <p:sp>
            <p:nvSpPr>
              <p:cNvPr id="1484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5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6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7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8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9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0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1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10" name="Group 1454"/>
            <p:cNvGrpSpPr/>
            <p:nvPr/>
          </p:nvGrpSpPr>
          <p:grpSpPr>
            <a:xfrm rot="180000">
              <a:off x="5965217" y="5598855"/>
              <a:ext cx="49642" cy="55912"/>
              <a:chOff x="3665538" y="3184525"/>
              <a:chExt cx="119063" cy="120651"/>
            </a:xfrm>
          </p:grpSpPr>
          <p:sp>
            <p:nvSpPr>
              <p:cNvPr id="1476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7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8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9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0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1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2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3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11" name="Group 1455"/>
            <p:cNvGrpSpPr/>
            <p:nvPr/>
          </p:nvGrpSpPr>
          <p:grpSpPr>
            <a:xfrm rot="180000">
              <a:off x="5918021" y="5652073"/>
              <a:ext cx="49642" cy="55912"/>
              <a:chOff x="3665538" y="3184525"/>
              <a:chExt cx="119063" cy="120651"/>
            </a:xfrm>
          </p:grpSpPr>
          <p:sp>
            <p:nvSpPr>
              <p:cNvPr id="1468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9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0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1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2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3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4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5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12" name="Group 1456"/>
            <p:cNvGrpSpPr/>
            <p:nvPr/>
          </p:nvGrpSpPr>
          <p:grpSpPr>
            <a:xfrm rot="180000">
              <a:off x="5965242" y="5655284"/>
              <a:ext cx="49642" cy="55912"/>
              <a:chOff x="3665538" y="3184525"/>
              <a:chExt cx="119063" cy="120651"/>
            </a:xfrm>
          </p:grpSpPr>
          <p:sp>
            <p:nvSpPr>
              <p:cNvPr id="1460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1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2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3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4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5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6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7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sp>
          <p:nvSpPr>
            <p:cNvPr id="1458" name="Curved Up Arrow 1457"/>
            <p:cNvSpPr/>
            <p:nvPr/>
          </p:nvSpPr>
          <p:spPr>
            <a:xfrm rot="811290">
              <a:off x="5907359" y="5623765"/>
              <a:ext cx="129351" cy="24514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59" name="Curved Up Arrow 1458"/>
            <p:cNvSpPr/>
            <p:nvPr/>
          </p:nvSpPr>
          <p:spPr>
            <a:xfrm rot="811290">
              <a:off x="5908166" y="5664924"/>
              <a:ext cx="129351" cy="24514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2013" name="Group 1709"/>
          <p:cNvGrpSpPr/>
          <p:nvPr/>
        </p:nvGrpSpPr>
        <p:grpSpPr>
          <a:xfrm>
            <a:off x="5874285" y="5569221"/>
            <a:ext cx="270937" cy="170270"/>
            <a:chOff x="6072294" y="5571923"/>
            <a:chExt cx="208319" cy="130918"/>
          </a:xfrm>
        </p:grpSpPr>
        <p:cxnSp>
          <p:nvCxnSpPr>
            <p:cNvPr id="1368" name="Straight Connector 1367"/>
            <p:cNvCxnSpPr/>
            <p:nvPr/>
          </p:nvCxnSpPr>
          <p:spPr>
            <a:xfrm rot="21480000" flipH="1" flipV="1">
              <a:off x="6072294" y="5630380"/>
              <a:ext cx="109863" cy="5379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9" name="Curved Up Arrow 1368"/>
            <p:cNvSpPr/>
            <p:nvPr/>
          </p:nvSpPr>
          <p:spPr>
            <a:xfrm rot="21390742" flipV="1">
              <a:off x="6118318" y="5609867"/>
              <a:ext cx="125193" cy="24993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70" name="Curved Up Arrow 1369"/>
            <p:cNvSpPr/>
            <p:nvPr/>
          </p:nvSpPr>
          <p:spPr>
            <a:xfrm rot="11318588" flipH="1">
              <a:off x="6118722" y="5590600"/>
              <a:ext cx="161891" cy="21187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71" name="Curved Up Arrow 1370"/>
            <p:cNvSpPr/>
            <p:nvPr/>
          </p:nvSpPr>
          <p:spPr>
            <a:xfrm rot="10641412">
              <a:off x="6148152" y="5654046"/>
              <a:ext cx="95881" cy="21187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grpSp>
          <p:nvGrpSpPr>
            <p:cNvPr id="2014" name="Group 1371"/>
            <p:cNvGrpSpPr/>
            <p:nvPr/>
          </p:nvGrpSpPr>
          <p:grpSpPr>
            <a:xfrm rot="180000">
              <a:off x="6143433" y="5571923"/>
              <a:ext cx="49642" cy="55912"/>
              <a:chOff x="3665538" y="3184525"/>
              <a:chExt cx="119063" cy="120651"/>
            </a:xfrm>
          </p:grpSpPr>
          <p:sp>
            <p:nvSpPr>
              <p:cNvPr id="1438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9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40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41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42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43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44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45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15" name="Group 1372"/>
            <p:cNvGrpSpPr/>
            <p:nvPr/>
          </p:nvGrpSpPr>
          <p:grpSpPr>
            <a:xfrm rot="180000">
              <a:off x="6191024" y="5574418"/>
              <a:ext cx="49642" cy="55912"/>
              <a:chOff x="3665538" y="3184525"/>
              <a:chExt cx="119063" cy="120651"/>
            </a:xfrm>
          </p:grpSpPr>
          <p:sp>
            <p:nvSpPr>
              <p:cNvPr id="1430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1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2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3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4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5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6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7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02" name="Group 1373"/>
            <p:cNvGrpSpPr/>
            <p:nvPr/>
          </p:nvGrpSpPr>
          <p:grpSpPr>
            <a:xfrm rot="180000">
              <a:off x="6143827" y="5627635"/>
              <a:ext cx="49642" cy="55912"/>
              <a:chOff x="3665538" y="3184525"/>
              <a:chExt cx="119063" cy="120651"/>
            </a:xfrm>
          </p:grpSpPr>
          <p:sp>
            <p:nvSpPr>
              <p:cNvPr id="1422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3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4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5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6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7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8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9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459" name="Group 1374"/>
            <p:cNvGrpSpPr/>
            <p:nvPr/>
          </p:nvGrpSpPr>
          <p:grpSpPr>
            <a:xfrm rot="180000">
              <a:off x="6191048" y="5630847"/>
              <a:ext cx="49642" cy="55912"/>
              <a:chOff x="3665538" y="3184525"/>
              <a:chExt cx="119063" cy="120651"/>
            </a:xfrm>
          </p:grpSpPr>
          <p:sp>
            <p:nvSpPr>
              <p:cNvPr id="1414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5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6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7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8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9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0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1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18" name="Group 1375"/>
            <p:cNvGrpSpPr/>
            <p:nvPr/>
          </p:nvGrpSpPr>
          <p:grpSpPr>
            <a:xfrm rot="180000">
              <a:off x="6123701" y="5588006"/>
              <a:ext cx="49642" cy="55912"/>
              <a:chOff x="3665538" y="3184525"/>
              <a:chExt cx="119063" cy="120651"/>
            </a:xfrm>
          </p:grpSpPr>
          <p:sp>
            <p:nvSpPr>
              <p:cNvPr id="1406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7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8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9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0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1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2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3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19" name="Group 1376"/>
            <p:cNvGrpSpPr/>
            <p:nvPr/>
          </p:nvGrpSpPr>
          <p:grpSpPr>
            <a:xfrm rot="180000">
              <a:off x="6171291" y="5590500"/>
              <a:ext cx="49642" cy="55912"/>
              <a:chOff x="3665538" y="3184525"/>
              <a:chExt cx="119063" cy="120651"/>
            </a:xfrm>
          </p:grpSpPr>
          <p:sp>
            <p:nvSpPr>
              <p:cNvPr id="1398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9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0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1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2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3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4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5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20" name="Group 1377"/>
            <p:cNvGrpSpPr/>
            <p:nvPr/>
          </p:nvGrpSpPr>
          <p:grpSpPr>
            <a:xfrm rot="180000">
              <a:off x="6124095" y="5643718"/>
              <a:ext cx="49642" cy="55912"/>
              <a:chOff x="3665538" y="3184525"/>
              <a:chExt cx="119063" cy="120651"/>
            </a:xfrm>
          </p:grpSpPr>
          <p:sp>
            <p:nvSpPr>
              <p:cNvPr id="1390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1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2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3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4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5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6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7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21" name="Group 1378"/>
            <p:cNvGrpSpPr/>
            <p:nvPr/>
          </p:nvGrpSpPr>
          <p:grpSpPr>
            <a:xfrm rot="180000">
              <a:off x="6171316" y="5646929"/>
              <a:ext cx="49642" cy="55912"/>
              <a:chOff x="3665538" y="3184525"/>
              <a:chExt cx="119063" cy="120651"/>
            </a:xfrm>
          </p:grpSpPr>
          <p:sp>
            <p:nvSpPr>
              <p:cNvPr id="1382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83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84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85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86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87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88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89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sp>
          <p:nvSpPr>
            <p:cNvPr id="1380" name="Curved Up Arrow 1379"/>
            <p:cNvSpPr/>
            <p:nvPr/>
          </p:nvSpPr>
          <p:spPr>
            <a:xfrm rot="811290">
              <a:off x="6113433" y="5615410"/>
              <a:ext cx="129351" cy="24514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81" name="Curved Up Arrow 1380"/>
            <p:cNvSpPr/>
            <p:nvPr/>
          </p:nvSpPr>
          <p:spPr>
            <a:xfrm rot="811290">
              <a:off x="6114240" y="5656569"/>
              <a:ext cx="129351" cy="24514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622" name="Group 1710"/>
          <p:cNvGrpSpPr/>
          <p:nvPr/>
        </p:nvGrpSpPr>
        <p:grpSpPr>
          <a:xfrm>
            <a:off x="6140989" y="5558012"/>
            <a:ext cx="270937" cy="170270"/>
            <a:chOff x="6277358" y="5563304"/>
            <a:chExt cx="208319" cy="130918"/>
          </a:xfrm>
        </p:grpSpPr>
        <p:cxnSp>
          <p:nvCxnSpPr>
            <p:cNvPr id="1290" name="Straight Connector 1289"/>
            <p:cNvCxnSpPr/>
            <p:nvPr/>
          </p:nvCxnSpPr>
          <p:spPr>
            <a:xfrm rot="21480000" flipH="1" flipV="1">
              <a:off x="6277358" y="5621761"/>
              <a:ext cx="109863" cy="5379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1" name="Curved Up Arrow 1290"/>
            <p:cNvSpPr/>
            <p:nvPr/>
          </p:nvSpPr>
          <p:spPr>
            <a:xfrm rot="21390742" flipV="1">
              <a:off x="6323382" y="5601248"/>
              <a:ext cx="125193" cy="24993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92" name="Curved Up Arrow 1291"/>
            <p:cNvSpPr/>
            <p:nvPr/>
          </p:nvSpPr>
          <p:spPr>
            <a:xfrm rot="11318588" flipH="1">
              <a:off x="6323786" y="5581981"/>
              <a:ext cx="161891" cy="21187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93" name="Curved Up Arrow 1292"/>
            <p:cNvSpPr/>
            <p:nvPr/>
          </p:nvSpPr>
          <p:spPr>
            <a:xfrm rot="10641412">
              <a:off x="6353216" y="5645427"/>
              <a:ext cx="95881" cy="21187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grpSp>
          <p:nvGrpSpPr>
            <p:cNvPr id="623" name="Group 1293"/>
            <p:cNvGrpSpPr/>
            <p:nvPr/>
          </p:nvGrpSpPr>
          <p:grpSpPr>
            <a:xfrm rot="180000">
              <a:off x="6348497" y="5563304"/>
              <a:ext cx="49642" cy="55912"/>
              <a:chOff x="3665538" y="3184525"/>
              <a:chExt cx="119063" cy="120651"/>
            </a:xfrm>
          </p:grpSpPr>
          <p:sp>
            <p:nvSpPr>
              <p:cNvPr id="1360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61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62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63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64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65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66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67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51" name="Group 1294"/>
            <p:cNvGrpSpPr/>
            <p:nvPr/>
          </p:nvGrpSpPr>
          <p:grpSpPr>
            <a:xfrm rot="180000">
              <a:off x="6396088" y="5565799"/>
              <a:ext cx="49642" cy="55912"/>
              <a:chOff x="3665538" y="3184525"/>
              <a:chExt cx="119063" cy="120651"/>
            </a:xfrm>
          </p:grpSpPr>
          <p:sp>
            <p:nvSpPr>
              <p:cNvPr id="1352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3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4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5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6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7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8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9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52" name="Group 1295"/>
            <p:cNvGrpSpPr/>
            <p:nvPr/>
          </p:nvGrpSpPr>
          <p:grpSpPr>
            <a:xfrm rot="180000">
              <a:off x="6348891" y="5619016"/>
              <a:ext cx="49642" cy="55912"/>
              <a:chOff x="3665538" y="3184525"/>
              <a:chExt cx="119063" cy="120651"/>
            </a:xfrm>
          </p:grpSpPr>
          <p:sp>
            <p:nvSpPr>
              <p:cNvPr id="1344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5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6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7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8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9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0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1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53" name="Group 1296"/>
            <p:cNvGrpSpPr/>
            <p:nvPr/>
          </p:nvGrpSpPr>
          <p:grpSpPr>
            <a:xfrm rot="180000">
              <a:off x="6396112" y="5622228"/>
              <a:ext cx="49642" cy="55912"/>
              <a:chOff x="3665538" y="3184525"/>
              <a:chExt cx="119063" cy="120651"/>
            </a:xfrm>
          </p:grpSpPr>
          <p:sp>
            <p:nvSpPr>
              <p:cNvPr id="1336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7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8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9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0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1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2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3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54" name="Group 1297"/>
            <p:cNvGrpSpPr/>
            <p:nvPr/>
          </p:nvGrpSpPr>
          <p:grpSpPr>
            <a:xfrm rot="180000">
              <a:off x="6328765" y="5579387"/>
              <a:ext cx="49642" cy="55912"/>
              <a:chOff x="3665538" y="3184525"/>
              <a:chExt cx="119063" cy="120651"/>
            </a:xfrm>
          </p:grpSpPr>
          <p:sp>
            <p:nvSpPr>
              <p:cNvPr id="1328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9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0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1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2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3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4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5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55" name="Group 1298"/>
            <p:cNvGrpSpPr/>
            <p:nvPr/>
          </p:nvGrpSpPr>
          <p:grpSpPr>
            <a:xfrm rot="180000">
              <a:off x="6376355" y="5581881"/>
              <a:ext cx="49642" cy="55912"/>
              <a:chOff x="3665538" y="3184525"/>
              <a:chExt cx="119063" cy="120651"/>
            </a:xfrm>
          </p:grpSpPr>
          <p:sp>
            <p:nvSpPr>
              <p:cNvPr id="1320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1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2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3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4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5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6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7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56" name="Group 1299"/>
            <p:cNvGrpSpPr/>
            <p:nvPr/>
          </p:nvGrpSpPr>
          <p:grpSpPr>
            <a:xfrm rot="180000">
              <a:off x="6329159" y="5635099"/>
              <a:ext cx="49642" cy="55912"/>
              <a:chOff x="3665538" y="3184525"/>
              <a:chExt cx="119063" cy="120651"/>
            </a:xfrm>
          </p:grpSpPr>
          <p:sp>
            <p:nvSpPr>
              <p:cNvPr id="1312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3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4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5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6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7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8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9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57" name="Group 1300"/>
            <p:cNvGrpSpPr/>
            <p:nvPr/>
          </p:nvGrpSpPr>
          <p:grpSpPr>
            <a:xfrm rot="180000">
              <a:off x="6376380" y="5638310"/>
              <a:ext cx="49642" cy="55912"/>
              <a:chOff x="3665538" y="3184525"/>
              <a:chExt cx="119063" cy="120651"/>
            </a:xfrm>
          </p:grpSpPr>
          <p:sp>
            <p:nvSpPr>
              <p:cNvPr id="1304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05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06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07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08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09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0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1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sp>
          <p:nvSpPr>
            <p:cNvPr id="1302" name="Curved Up Arrow 1301"/>
            <p:cNvSpPr/>
            <p:nvPr/>
          </p:nvSpPr>
          <p:spPr>
            <a:xfrm rot="811290">
              <a:off x="6318497" y="5606791"/>
              <a:ext cx="129351" cy="24514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03" name="Curved Up Arrow 1302"/>
            <p:cNvSpPr/>
            <p:nvPr/>
          </p:nvSpPr>
          <p:spPr>
            <a:xfrm rot="811290">
              <a:off x="6319304" y="5647950"/>
              <a:ext cx="129351" cy="24514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286" name="Oval 409"/>
          <p:cNvSpPr>
            <a:spLocks noChangeArrowheads="1"/>
          </p:cNvSpPr>
          <p:nvPr/>
        </p:nvSpPr>
        <p:spPr bwMode="auto">
          <a:xfrm flipV="1">
            <a:off x="5951926" y="5614153"/>
            <a:ext cx="1425" cy="854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CA" sz="4800" dirty="0">
              <a:latin typeface="Arial"/>
              <a:cs typeface="Arial"/>
            </a:endParaRPr>
          </a:p>
        </p:txBody>
      </p:sp>
      <p:sp>
        <p:nvSpPr>
          <p:cNvPr id="1272" name="Oval 1271"/>
          <p:cNvSpPr>
            <a:spLocks noChangeAspect="1"/>
          </p:cNvSpPr>
          <p:nvPr/>
        </p:nvSpPr>
        <p:spPr>
          <a:xfrm>
            <a:off x="5566480" y="5405156"/>
            <a:ext cx="221977" cy="17855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73" name="Rectangle 1272"/>
          <p:cNvSpPr/>
          <p:nvPr/>
        </p:nvSpPr>
        <p:spPr>
          <a:xfrm>
            <a:off x="5517786" y="5372639"/>
            <a:ext cx="31935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900" dirty="0" smtClean="0">
                <a:solidFill>
                  <a:schemeClr val="tx1"/>
                </a:solidFill>
                <a:latin typeface="Arial"/>
                <a:cs typeface="Arial"/>
              </a:rPr>
              <a:t>Ac</a:t>
            </a:r>
            <a:endParaRPr lang="en-CA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74" name="Oval 1273"/>
          <p:cNvSpPr>
            <a:spLocks noChangeAspect="1"/>
          </p:cNvSpPr>
          <p:nvPr/>
        </p:nvSpPr>
        <p:spPr>
          <a:xfrm>
            <a:off x="5830995" y="5405156"/>
            <a:ext cx="221977" cy="17855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75" name="Rectangle 1274"/>
          <p:cNvSpPr/>
          <p:nvPr/>
        </p:nvSpPr>
        <p:spPr>
          <a:xfrm>
            <a:off x="5782302" y="5372639"/>
            <a:ext cx="31935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900" dirty="0" smtClean="0">
                <a:solidFill>
                  <a:schemeClr val="tx1"/>
                </a:solidFill>
                <a:latin typeface="Arial"/>
                <a:cs typeface="Arial"/>
              </a:rPr>
              <a:t>Ac</a:t>
            </a:r>
            <a:endParaRPr lang="en-CA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76" name="Oval 1275"/>
          <p:cNvSpPr>
            <a:spLocks noChangeAspect="1"/>
          </p:cNvSpPr>
          <p:nvPr/>
        </p:nvSpPr>
        <p:spPr>
          <a:xfrm>
            <a:off x="6095510" y="5405156"/>
            <a:ext cx="221977" cy="17855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77" name="Rectangle 1276"/>
          <p:cNvSpPr/>
          <p:nvPr/>
        </p:nvSpPr>
        <p:spPr>
          <a:xfrm>
            <a:off x="6046817" y="5372639"/>
            <a:ext cx="31935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900" dirty="0" smtClean="0">
                <a:solidFill>
                  <a:schemeClr val="tx1"/>
                </a:solidFill>
                <a:latin typeface="Arial"/>
                <a:cs typeface="Arial"/>
              </a:rPr>
              <a:t>Ac</a:t>
            </a:r>
            <a:endParaRPr lang="en-CA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grpSp>
        <p:nvGrpSpPr>
          <p:cNvPr id="658" name="Group 71"/>
          <p:cNvGrpSpPr>
            <a:grpSpLocks noChangeAspect="1"/>
          </p:cNvGrpSpPr>
          <p:nvPr/>
        </p:nvGrpSpPr>
        <p:grpSpPr bwMode="auto">
          <a:xfrm>
            <a:off x="1301351" y="3542502"/>
            <a:ext cx="399036" cy="584844"/>
            <a:chOff x="1874" y="2832"/>
            <a:chExt cx="418" cy="613"/>
          </a:xfrm>
        </p:grpSpPr>
        <p:sp>
          <p:nvSpPr>
            <p:cNvPr id="1624" name="Freeform 72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25" name="Freeform 73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26" name="Freeform 74"/>
            <p:cNvSpPr>
              <a:spLocks/>
            </p:cNvSpPr>
            <p:nvPr/>
          </p:nvSpPr>
          <p:spPr bwMode="auto">
            <a:xfrm>
              <a:off x="1894" y="2872"/>
              <a:ext cx="208" cy="557"/>
            </a:xfrm>
            <a:custGeom>
              <a:avLst/>
              <a:gdLst>
                <a:gd name="T0" fmla="*/ 9 w 83"/>
                <a:gd name="T1" fmla="*/ 104 h 209"/>
                <a:gd name="T2" fmla="*/ 83 w 83"/>
                <a:gd name="T3" fmla="*/ 0 h 209"/>
                <a:gd name="T4" fmla="*/ 0 w 83"/>
                <a:gd name="T5" fmla="*/ 104 h 209"/>
                <a:gd name="T6" fmla="*/ 80 w 83"/>
                <a:gd name="T7" fmla="*/ 209 h 209"/>
                <a:gd name="T8" fmla="*/ 9 w 83"/>
                <a:gd name="T9" fmla="*/ 10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09">
                  <a:moveTo>
                    <a:pt x="9" y="104"/>
                  </a:moveTo>
                  <a:cubicBezTo>
                    <a:pt x="9" y="51"/>
                    <a:pt x="42" y="6"/>
                    <a:pt x="83" y="0"/>
                  </a:cubicBezTo>
                  <a:cubicBezTo>
                    <a:pt x="37" y="0"/>
                    <a:pt x="0" y="47"/>
                    <a:pt x="0" y="104"/>
                  </a:cubicBezTo>
                  <a:cubicBezTo>
                    <a:pt x="0" y="160"/>
                    <a:pt x="35" y="206"/>
                    <a:pt x="80" y="209"/>
                  </a:cubicBezTo>
                  <a:cubicBezTo>
                    <a:pt x="40" y="201"/>
                    <a:pt x="9" y="156"/>
                    <a:pt x="9" y="104"/>
                  </a:cubicBezTo>
                  <a:close/>
                </a:path>
              </a:pathLst>
            </a:custGeom>
            <a:solidFill>
              <a:srgbClr val="A9D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27" name="Freeform 75"/>
            <p:cNvSpPr>
              <a:spLocks/>
            </p:cNvSpPr>
            <p:nvPr/>
          </p:nvSpPr>
          <p:spPr bwMode="auto">
            <a:xfrm>
              <a:off x="1894" y="2893"/>
              <a:ext cx="130" cy="515"/>
            </a:xfrm>
            <a:custGeom>
              <a:avLst/>
              <a:gdLst>
                <a:gd name="T0" fmla="*/ 3 w 52"/>
                <a:gd name="T1" fmla="*/ 96 h 193"/>
                <a:gd name="T2" fmla="*/ 52 w 52"/>
                <a:gd name="T3" fmla="*/ 0 h 193"/>
                <a:gd name="T4" fmla="*/ 0 w 52"/>
                <a:gd name="T5" fmla="*/ 96 h 193"/>
                <a:gd name="T6" fmla="*/ 52 w 52"/>
                <a:gd name="T7" fmla="*/ 193 h 193"/>
                <a:gd name="T8" fmla="*/ 3 w 52"/>
                <a:gd name="T9" fmla="*/ 9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93">
                  <a:moveTo>
                    <a:pt x="3" y="96"/>
                  </a:moveTo>
                  <a:cubicBezTo>
                    <a:pt x="3" y="53"/>
                    <a:pt x="23" y="16"/>
                    <a:pt x="52" y="0"/>
                  </a:cubicBezTo>
                  <a:cubicBezTo>
                    <a:pt x="22" y="15"/>
                    <a:pt x="0" y="53"/>
                    <a:pt x="0" y="96"/>
                  </a:cubicBezTo>
                  <a:cubicBezTo>
                    <a:pt x="0" y="140"/>
                    <a:pt x="21" y="177"/>
                    <a:pt x="52" y="193"/>
                  </a:cubicBezTo>
                  <a:cubicBezTo>
                    <a:pt x="23" y="176"/>
                    <a:pt x="3" y="139"/>
                    <a:pt x="3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28" name="Freeform 76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29" name="Freeform 7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0" name="Freeform 7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1" name="Freeform 79"/>
            <p:cNvSpPr>
              <a:spLocks/>
            </p:cNvSpPr>
            <p:nvPr/>
          </p:nvSpPr>
          <p:spPr bwMode="auto">
            <a:xfrm>
              <a:off x="2202" y="3248"/>
              <a:ext cx="82" cy="35"/>
            </a:xfrm>
            <a:custGeom>
              <a:avLst/>
              <a:gdLst>
                <a:gd name="T0" fmla="*/ 25 w 82"/>
                <a:gd name="T1" fmla="*/ 3 h 35"/>
                <a:gd name="T2" fmla="*/ 25 w 82"/>
                <a:gd name="T3" fmla="*/ 0 h 35"/>
                <a:gd name="T4" fmla="*/ 0 w 82"/>
                <a:gd name="T5" fmla="*/ 29 h 35"/>
                <a:gd name="T6" fmla="*/ 10 w 82"/>
                <a:gd name="T7" fmla="*/ 32 h 35"/>
                <a:gd name="T8" fmla="*/ 55 w 82"/>
                <a:gd name="T9" fmla="*/ 35 h 35"/>
                <a:gd name="T10" fmla="*/ 82 w 82"/>
                <a:gd name="T11" fmla="*/ 5 h 35"/>
                <a:gd name="T12" fmla="*/ 25 w 82"/>
                <a:gd name="T13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35">
                  <a:moveTo>
                    <a:pt x="25" y="3"/>
                  </a:moveTo>
                  <a:lnTo>
                    <a:pt x="25" y="0"/>
                  </a:lnTo>
                  <a:lnTo>
                    <a:pt x="0" y="29"/>
                  </a:lnTo>
                  <a:lnTo>
                    <a:pt x="10" y="32"/>
                  </a:lnTo>
                  <a:lnTo>
                    <a:pt x="55" y="35"/>
                  </a:lnTo>
                  <a:lnTo>
                    <a:pt x="82" y="5"/>
                  </a:lnTo>
                  <a:lnTo>
                    <a:pt x="25" y="3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2" name="Freeform 80"/>
            <p:cNvSpPr>
              <a:spLocks/>
            </p:cNvSpPr>
            <p:nvPr/>
          </p:nvSpPr>
          <p:spPr bwMode="auto">
            <a:xfrm>
              <a:off x="2154" y="3192"/>
              <a:ext cx="83" cy="35"/>
            </a:xfrm>
            <a:custGeom>
              <a:avLst/>
              <a:gdLst>
                <a:gd name="T0" fmla="*/ 53 w 83"/>
                <a:gd name="T1" fmla="*/ 35 h 35"/>
                <a:gd name="T2" fmla="*/ 83 w 83"/>
                <a:gd name="T3" fmla="*/ 5 h 35"/>
                <a:gd name="T4" fmla="*/ 83 w 83"/>
                <a:gd name="T5" fmla="*/ 3 h 35"/>
                <a:gd name="T6" fmla="*/ 28 w 83"/>
                <a:gd name="T7" fmla="*/ 0 h 35"/>
                <a:gd name="T8" fmla="*/ 0 w 83"/>
                <a:gd name="T9" fmla="*/ 32 h 35"/>
                <a:gd name="T10" fmla="*/ 55 w 83"/>
                <a:gd name="T11" fmla="*/ 32 h 35"/>
                <a:gd name="T12" fmla="*/ 53 w 83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35">
                  <a:moveTo>
                    <a:pt x="53" y="35"/>
                  </a:moveTo>
                  <a:lnTo>
                    <a:pt x="83" y="5"/>
                  </a:lnTo>
                  <a:lnTo>
                    <a:pt x="83" y="3"/>
                  </a:lnTo>
                  <a:lnTo>
                    <a:pt x="28" y="0"/>
                  </a:lnTo>
                  <a:lnTo>
                    <a:pt x="0" y="32"/>
                  </a:lnTo>
                  <a:lnTo>
                    <a:pt x="55" y="32"/>
                  </a:lnTo>
                  <a:lnTo>
                    <a:pt x="53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3" name="Freeform 81"/>
            <p:cNvSpPr>
              <a:spLocks/>
            </p:cNvSpPr>
            <p:nvPr/>
          </p:nvSpPr>
          <p:spPr bwMode="auto">
            <a:xfrm>
              <a:off x="2122" y="3120"/>
              <a:ext cx="80" cy="51"/>
            </a:xfrm>
            <a:custGeom>
              <a:avLst/>
              <a:gdLst>
                <a:gd name="T0" fmla="*/ 80 w 80"/>
                <a:gd name="T1" fmla="*/ 21 h 51"/>
                <a:gd name="T2" fmla="*/ 80 w 80"/>
                <a:gd name="T3" fmla="*/ 21 h 51"/>
                <a:gd name="T4" fmla="*/ 45 w 80"/>
                <a:gd name="T5" fmla="*/ 0 h 51"/>
                <a:gd name="T6" fmla="*/ 0 w 80"/>
                <a:gd name="T7" fmla="*/ 21 h 51"/>
                <a:gd name="T8" fmla="*/ 52 w 80"/>
                <a:gd name="T9" fmla="*/ 51 h 51"/>
                <a:gd name="T10" fmla="*/ 52 w 80"/>
                <a:gd name="T11" fmla="*/ 51 h 51"/>
                <a:gd name="T12" fmla="*/ 80 w 80"/>
                <a:gd name="T13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1">
                  <a:moveTo>
                    <a:pt x="80" y="21"/>
                  </a:moveTo>
                  <a:lnTo>
                    <a:pt x="80" y="21"/>
                  </a:lnTo>
                  <a:lnTo>
                    <a:pt x="45" y="0"/>
                  </a:lnTo>
                  <a:lnTo>
                    <a:pt x="0" y="21"/>
                  </a:lnTo>
                  <a:lnTo>
                    <a:pt x="52" y="51"/>
                  </a:lnTo>
                  <a:lnTo>
                    <a:pt x="52" y="51"/>
                  </a:lnTo>
                  <a:lnTo>
                    <a:pt x="80" y="21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4" name="Freeform 82"/>
            <p:cNvSpPr>
              <a:spLocks/>
            </p:cNvSpPr>
            <p:nvPr/>
          </p:nvSpPr>
          <p:spPr bwMode="auto">
            <a:xfrm>
              <a:off x="2234" y="3253"/>
              <a:ext cx="40" cy="16"/>
            </a:xfrm>
            <a:custGeom>
              <a:avLst/>
              <a:gdLst>
                <a:gd name="T0" fmla="*/ 0 w 16"/>
                <a:gd name="T1" fmla="*/ 0 h 6"/>
                <a:gd name="T2" fmla="*/ 16 w 16"/>
                <a:gd name="T3" fmla="*/ 1 h 6"/>
                <a:gd name="T4" fmla="*/ 11 w 16"/>
                <a:gd name="T5" fmla="*/ 6 h 6"/>
                <a:gd name="T6" fmla="*/ 0 w 1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5" name="Freeform 83"/>
            <p:cNvSpPr>
              <a:spLocks/>
            </p:cNvSpPr>
            <p:nvPr/>
          </p:nvSpPr>
          <p:spPr bwMode="auto">
            <a:xfrm>
              <a:off x="2184" y="3197"/>
              <a:ext cx="40" cy="14"/>
            </a:xfrm>
            <a:custGeom>
              <a:avLst/>
              <a:gdLst>
                <a:gd name="T0" fmla="*/ 0 w 16"/>
                <a:gd name="T1" fmla="*/ 0 h 5"/>
                <a:gd name="T2" fmla="*/ 16 w 16"/>
                <a:gd name="T3" fmla="*/ 1 h 5"/>
                <a:gd name="T4" fmla="*/ 12 w 16"/>
                <a:gd name="T5" fmla="*/ 5 h 5"/>
                <a:gd name="T6" fmla="*/ 0 w 1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5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6" name="Freeform 84"/>
            <p:cNvSpPr>
              <a:spLocks/>
            </p:cNvSpPr>
            <p:nvPr/>
          </p:nvSpPr>
          <p:spPr bwMode="auto">
            <a:xfrm>
              <a:off x="2177" y="3131"/>
              <a:ext cx="15" cy="26"/>
            </a:xfrm>
            <a:custGeom>
              <a:avLst/>
              <a:gdLst>
                <a:gd name="T0" fmla="*/ 0 w 6"/>
                <a:gd name="T1" fmla="*/ 0 h 10"/>
                <a:gd name="T2" fmla="*/ 6 w 6"/>
                <a:gd name="T3" fmla="*/ 4 h 10"/>
                <a:gd name="T4" fmla="*/ 0 w 6"/>
                <a:gd name="T5" fmla="*/ 10 h 10"/>
                <a:gd name="T6" fmla="*/ 0 w 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7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7" name="Freeform 85"/>
            <p:cNvSpPr>
              <a:spLocks/>
            </p:cNvSpPr>
            <p:nvPr/>
          </p:nvSpPr>
          <p:spPr bwMode="auto">
            <a:xfrm>
              <a:off x="2104" y="3013"/>
              <a:ext cx="140" cy="275"/>
            </a:xfrm>
            <a:custGeom>
              <a:avLst/>
              <a:gdLst>
                <a:gd name="T0" fmla="*/ 38 w 56"/>
                <a:gd name="T1" fmla="*/ 0 h 103"/>
                <a:gd name="T2" fmla="*/ 40 w 56"/>
                <a:gd name="T3" fmla="*/ 16 h 103"/>
                <a:gd name="T4" fmla="*/ 17 w 56"/>
                <a:gd name="T5" fmla="*/ 18 h 103"/>
                <a:gd name="T6" fmla="*/ 25 w 56"/>
                <a:gd name="T7" fmla="*/ 36 h 103"/>
                <a:gd name="T8" fmla="*/ 0 w 56"/>
                <a:gd name="T9" fmla="*/ 47 h 103"/>
                <a:gd name="T10" fmla="*/ 23 w 56"/>
                <a:gd name="T11" fmla="*/ 61 h 103"/>
                <a:gd name="T12" fmla="*/ 15 w 56"/>
                <a:gd name="T13" fmla="*/ 81 h 103"/>
                <a:gd name="T14" fmla="*/ 36 w 56"/>
                <a:gd name="T15" fmla="*/ 84 h 103"/>
                <a:gd name="T16" fmla="*/ 34 w 56"/>
                <a:gd name="T17" fmla="*/ 103 h 103"/>
                <a:gd name="T18" fmla="*/ 56 w 56"/>
                <a:gd name="T19" fmla="*/ 103 h 103"/>
                <a:gd name="T20" fmla="*/ 56 w 56"/>
                <a:gd name="T21" fmla="*/ 103 h 103"/>
                <a:gd name="T22" fmla="*/ 35 w 56"/>
                <a:gd name="T23" fmla="*/ 102 h 103"/>
                <a:gd name="T24" fmla="*/ 39 w 56"/>
                <a:gd name="T25" fmla="*/ 82 h 103"/>
                <a:gd name="T26" fmla="*/ 16 w 56"/>
                <a:gd name="T27" fmla="*/ 81 h 103"/>
                <a:gd name="T28" fmla="*/ 26 w 56"/>
                <a:gd name="T29" fmla="*/ 60 h 103"/>
                <a:gd name="T30" fmla="*/ 1 w 56"/>
                <a:gd name="T31" fmla="*/ 47 h 103"/>
                <a:gd name="T32" fmla="*/ 27 w 56"/>
                <a:gd name="T33" fmla="*/ 37 h 103"/>
                <a:gd name="T34" fmla="*/ 18 w 56"/>
                <a:gd name="T35" fmla="*/ 19 h 103"/>
                <a:gd name="T36" fmla="*/ 42 w 56"/>
                <a:gd name="T37" fmla="*/ 18 h 103"/>
                <a:gd name="T38" fmla="*/ 38 w 56"/>
                <a:gd name="T3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03">
                  <a:moveTo>
                    <a:pt x="38" y="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3" y="32"/>
                    <a:pt x="22" y="32"/>
                    <a:pt x="25" y="36"/>
                  </a:cubicBezTo>
                  <a:cubicBezTo>
                    <a:pt x="21" y="38"/>
                    <a:pt x="0" y="47"/>
                    <a:pt x="0" y="47"/>
                  </a:cubicBezTo>
                  <a:cubicBezTo>
                    <a:pt x="0" y="47"/>
                    <a:pt x="20" y="59"/>
                    <a:pt x="23" y="61"/>
                  </a:cubicBezTo>
                  <a:cubicBezTo>
                    <a:pt x="21" y="64"/>
                    <a:pt x="15" y="81"/>
                    <a:pt x="15" y="81"/>
                  </a:cubicBezTo>
                  <a:cubicBezTo>
                    <a:pt x="15" y="81"/>
                    <a:pt x="32" y="84"/>
                    <a:pt x="36" y="84"/>
                  </a:cubicBezTo>
                  <a:cubicBezTo>
                    <a:pt x="35" y="88"/>
                    <a:pt x="34" y="103"/>
                    <a:pt x="34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39" y="102"/>
                    <a:pt x="35" y="102"/>
                  </a:cubicBezTo>
                  <a:cubicBezTo>
                    <a:pt x="36" y="99"/>
                    <a:pt x="39" y="82"/>
                    <a:pt x="39" y="82"/>
                  </a:cubicBezTo>
                  <a:cubicBezTo>
                    <a:pt x="39" y="82"/>
                    <a:pt x="20" y="81"/>
                    <a:pt x="16" y="81"/>
                  </a:cubicBezTo>
                  <a:cubicBezTo>
                    <a:pt x="18" y="76"/>
                    <a:pt x="26" y="60"/>
                    <a:pt x="26" y="60"/>
                  </a:cubicBezTo>
                  <a:cubicBezTo>
                    <a:pt x="26" y="60"/>
                    <a:pt x="7" y="50"/>
                    <a:pt x="1" y="47"/>
                  </a:cubicBezTo>
                  <a:cubicBezTo>
                    <a:pt x="7" y="45"/>
                    <a:pt x="27" y="37"/>
                    <a:pt x="27" y="37"/>
                  </a:cubicBezTo>
                  <a:cubicBezTo>
                    <a:pt x="27" y="37"/>
                    <a:pt x="20" y="23"/>
                    <a:pt x="18" y="19"/>
                  </a:cubicBezTo>
                  <a:cubicBezTo>
                    <a:pt x="23" y="18"/>
                    <a:pt x="42" y="18"/>
                    <a:pt x="42" y="18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8" name="Freeform 86"/>
            <p:cNvSpPr>
              <a:spLocks/>
            </p:cNvSpPr>
            <p:nvPr/>
          </p:nvSpPr>
          <p:spPr bwMode="auto">
            <a:xfrm>
              <a:off x="2249" y="2928"/>
              <a:ext cx="43" cy="83"/>
            </a:xfrm>
            <a:custGeom>
              <a:avLst/>
              <a:gdLst>
                <a:gd name="T0" fmla="*/ 0 w 43"/>
                <a:gd name="T1" fmla="*/ 32 h 83"/>
                <a:gd name="T2" fmla="*/ 13 w 43"/>
                <a:gd name="T3" fmla="*/ 83 h 83"/>
                <a:gd name="T4" fmla="*/ 43 w 43"/>
                <a:gd name="T5" fmla="*/ 53 h 83"/>
                <a:gd name="T6" fmla="*/ 28 w 43"/>
                <a:gd name="T7" fmla="*/ 0 h 83"/>
                <a:gd name="T8" fmla="*/ 0 w 43"/>
                <a:gd name="T9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0" y="32"/>
                  </a:moveTo>
                  <a:lnTo>
                    <a:pt x="13" y="83"/>
                  </a:lnTo>
                  <a:lnTo>
                    <a:pt x="43" y="53"/>
                  </a:lnTo>
                  <a:lnTo>
                    <a:pt x="28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9" name="Freeform 87"/>
            <p:cNvSpPr>
              <a:spLocks/>
            </p:cNvSpPr>
            <p:nvPr/>
          </p:nvSpPr>
          <p:spPr bwMode="auto">
            <a:xfrm>
              <a:off x="2192" y="2880"/>
              <a:ext cx="75" cy="64"/>
            </a:xfrm>
            <a:custGeom>
              <a:avLst/>
              <a:gdLst>
                <a:gd name="T0" fmla="*/ 0 w 30"/>
                <a:gd name="T1" fmla="*/ 0 h 24"/>
                <a:gd name="T2" fmla="*/ 23 w 30"/>
                <a:gd name="T3" fmla="*/ 24 h 24"/>
                <a:gd name="T4" fmla="*/ 30 w 30"/>
                <a:gd name="T5" fmla="*/ 18 h 24"/>
                <a:gd name="T6" fmla="*/ 0 w 30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0"/>
                  </a:moveTo>
                  <a:cubicBezTo>
                    <a:pt x="10" y="7"/>
                    <a:pt x="21" y="20"/>
                    <a:pt x="23" y="24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7" y="18"/>
                    <a:pt x="12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0" name="Freeform 88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1" name="Freeform 89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2" name="Line 90"/>
            <p:cNvSpPr>
              <a:spLocks noChangeShapeType="1"/>
            </p:cNvSpPr>
            <p:nvPr/>
          </p:nvSpPr>
          <p:spPr bwMode="auto">
            <a:xfrm flipV="1">
              <a:off x="2249" y="2928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3" name="Line 91"/>
            <p:cNvSpPr>
              <a:spLocks noChangeShapeType="1"/>
            </p:cNvSpPr>
            <p:nvPr/>
          </p:nvSpPr>
          <p:spPr bwMode="auto">
            <a:xfrm flipH="1">
              <a:off x="2174" y="3141"/>
              <a:ext cx="28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4" name="Freeform 92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5" name="Line 93"/>
            <p:cNvSpPr>
              <a:spLocks noChangeShapeType="1"/>
            </p:cNvSpPr>
            <p:nvPr/>
          </p:nvSpPr>
          <p:spPr bwMode="auto">
            <a:xfrm flipH="1">
              <a:off x="2209" y="3195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6" name="Line 94"/>
            <p:cNvSpPr>
              <a:spLocks noChangeShapeType="1"/>
            </p:cNvSpPr>
            <p:nvPr/>
          </p:nvSpPr>
          <p:spPr bwMode="auto">
            <a:xfrm flipH="1">
              <a:off x="2199" y="3251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7" name="Line 95"/>
            <p:cNvSpPr>
              <a:spLocks noChangeShapeType="1"/>
            </p:cNvSpPr>
            <p:nvPr/>
          </p:nvSpPr>
          <p:spPr bwMode="auto">
            <a:xfrm flipH="1">
              <a:off x="2152" y="3192"/>
              <a:ext cx="27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8" name="Line 96"/>
            <p:cNvSpPr>
              <a:spLocks noChangeShapeType="1"/>
            </p:cNvSpPr>
            <p:nvPr/>
          </p:nvSpPr>
          <p:spPr bwMode="auto">
            <a:xfrm flipH="1">
              <a:off x="2257" y="3253"/>
              <a:ext cx="27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9" name="Freeform 9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50" name="Freeform 9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sp>
        <p:nvSpPr>
          <p:cNvPr id="1651" name="Right Arrow 1650"/>
          <p:cNvSpPr>
            <a:spLocks noChangeAspect="1"/>
          </p:cNvSpPr>
          <p:nvPr/>
        </p:nvSpPr>
        <p:spPr>
          <a:xfrm flipH="1">
            <a:off x="2353625" y="3727393"/>
            <a:ext cx="341755" cy="387005"/>
          </a:xfrm>
          <a:prstGeom prst="rightArrow">
            <a:avLst/>
          </a:prstGeom>
          <a:solidFill>
            <a:srgbClr val="554295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09" tIns="45704" rIns="91409" bIns="45704" rtlCol="0" anchor="ctr"/>
          <a:lstStyle/>
          <a:p>
            <a:pPr algn="ctr"/>
            <a:endParaRPr lang="en-CA" sz="105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52" name="TextBox 1651"/>
          <p:cNvSpPr txBox="1">
            <a:spLocks noChangeAspect="1"/>
          </p:cNvSpPr>
          <p:nvPr/>
        </p:nvSpPr>
        <p:spPr>
          <a:xfrm>
            <a:off x="1631990" y="2915332"/>
            <a:ext cx="68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 smtClean="0">
                <a:latin typeface="Arial"/>
                <a:cs typeface="Arial"/>
              </a:rPr>
              <a:t>Enzyme</a:t>
            </a:r>
            <a:endParaRPr lang="en-CA" sz="1100" dirty="0">
              <a:latin typeface="Arial"/>
              <a:cs typeface="Arial"/>
            </a:endParaRPr>
          </a:p>
        </p:txBody>
      </p:sp>
      <p:grpSp>
        <p:nvGrpSpPr>
          <p:cNvPr id="659" name="Group 71"/>
          <p:cNvGrpSpPr>
            <a:grpSpLocks noChangeAspect="1"/>
          </p:cNvGrpSpPr>
          <p:nvPr/>
        </p:nvGrpSpPr>
        <p:grpSpPr bwMode="auto">
          <a:xfrm>
            <a:off x="1844491" y="3262235"/>
            <a:ext cx="399036" cy="584844"/>
            <a:chOff x="1874" y="2832"/>
            <a:chExt cx="418" cy="613"/>
          </a:xfrm>
        </p:grpSpPr>
        <p:sp>
          <p:nvSpPr>
            <p:cNvPr id="1654" name="Freeform 72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55" name="Freeform 73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56" name="Freeform 74"/>
            <p:cNvSpPr>
              <a:spLocks/>
            </p:cNvSpPr>
            <p:nvPr/>
          </p:nvSpPr>
          <p:spPr bwMode="auto">
            <a:xfrm>
              <a:off x="1894" y="2872"/>
              <a:ext cx="208" cy="557"/>
            </a:xfrm>
            <a:custGeom>
              <a:avLst/>
              <a:gdLst>
                <a:gd name="T0" fmla="*/ 9 w 83"/>
                <a:gd name="T1" fmla="*/ 104 h 209"/>
                <a:gd name="T2" fmla="*/ 83 w 83"/>
                <a:gd name="T3" fmla="*/ 0 h 209"/>
                <a:gd name="T4" fmla="*/ 0 w 83"/>
                <a:gd name="T5" fmla="*/ 104 h 209"/>
                <a:gd name="T6" fmla="*/ 80 w 83"/>
                <a:gd name="T7" fmla="*/ 209 h 209"/>
                <a:gd name="T8" fmla="*/ 9 w 83"/>
                <a:gd name="T9" fmla="*/ 10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09">
                  <a:moveTo>
                    <a:pt x="9" y="104"/>
                  </a:moveTo>
                  <a:cubicBezTo>
                    <a:pt x="9" y="51"/>
                    <a:pt x="42" y="6"/>
                    <a:pt x="83" y="0"/>
                  </a:cubicBezTo>
                  <a:cubicBezTo>
                    <a:pt x="37" y="0"/>
                    <a:pt x="0" y="47"/>
                    <a:pt x="0" y="104"/>
                  </a:cubicBezTo>
                  <a:cubicBezTo>
                    <a:pt x="0" y="160"/>
                    <a:pt x="35" y="206"/>
                    <a:pt x="80" y="209"/>
                  </a:cubicBezTo>
                  <a:cubicBezTo>
                    <a:pt x="40" y="201"/>
                    <a:pt x="9" y="156"/>
                    <a:pt x="9" y="104"/>
                  </a:cubicBezTo>
                  <a:close/>
                </a:path>
              </a:pathLst>
            </a:custGeom>
            <a:solidFill>
              <a:srgbClr val="A9D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57" name="Freeform 75"/>
            <p:cNvSpPr>
              <a:spLocks/>
            </p:cNvSpPr>
            <p:nvPr/>
          </p:nvSpPr>
          <p:spPr bwMode="auto">
            <a:xfrm>
              <a:off x="1894" y="2893"/>
              <a:ext cx="130" cy="515"/>
            </a:xfrm>
            <a:custGeom>
              <a:avLst/>
              <a:gdLst>
                <a:gd name="T0" fmla="*/ 3 w 52"/>
                <a:gd name="T1" fmla="*/ 96 h 193"/>
                <a:gd name="T2" fmla="*/ 52 w 52"/>
                <a:gd name="T3" fmla="*/ 0 h 193"/>
                <a:gd name="T4" fmla="*/ 0 w 52"/>
                <a:gd name="T5" fmla="*/ 96 h 193"/>
                <a:gd name="T6" fmla="*/ 52 w 52"/>
                <a:gd name="T7" fmla="*/ 193 h 193"/>
                <a:gd name="T8" fmla="*/ 3 w 52"/>
                <a:gd name="T9" fmla="*/ 9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93">
                  <a:moveTo>
                    <a:pt x="3" y="96"/>
                  </a:moveTo>
                  <a:cubicBezTo>
                    <a:pt x="3" y="53"/>
                    <a:pt x="23" y="16"/>
                    <a:pt x="52" y="0"/>
                  </a:cubicBezTo>
                  <a:cubicBezTo>
                    <a:pt x="22" y="15"/>
                    <a:pt x="0" y="53"/>
                    <a:pt x="0" y="96"/>
                  </a:cubicBezTo>
                  <a:cubicBezTo>
                    <a:pt x="0" y="140"/>
                    <a:pt x="21" y="177"/>
                    <a:pt x="52" y="193"/>
                  </a:cubicBezTo>
                  <a:cubicBezTo>
                    <a:pt x="23" y="176"/>
                    <a:pt x="3" y="139"/>
                    <a:pt x="3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58" name="Freeform 76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59" name="Freeform 7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0" name="Freeform 7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1" name="Freeform 79"/>
            <p:cNvSpPr>
              <a:spLocks/>
            </p:cNvSpPr>
            <p:nvPr/>
          </p:nvSpPr>
          <p:spPr bwMode="auto">
            <a:xfrm>
              <a:off x="2202" y="3248"/>
              <a:ext cx="82" cy="35"/>
            </a:xfrm>
            <a:custGeom>
              <a:avLst/>
              <a:gdLst>
                <a:gd name="T0" fmla="*/ 25 w 82"/>
                <a:gd name="T1" fmla="*/ 3 h 35"/>
                <a:gd name="T2" fmla="*/ 25 w 82"/>
                <a:gd name="T3" fmla="*/ 0 h 35"/>
                <a:gd name="T4" fmla="*/ 0 w 82"/>
                <a:gd name="T5" fmla="*/ 29 h 35"/>
                <a:gd name="T6" fmla="*/ 10 w 82"/>
                <a:gd name="T7" fmla="*/ 32 h 35"/>
                <a:gd name="T8" fmla="*/ 55 w 82"/>
                <a:gd name="T9" fmla="*/ 35 h 35"/>
                <a:gd name="T10" fmla="*/ 82 w 82"/>
                <a:gd name="T11" fmla="*/ 5 h 35"/>
                <a:gd name="T12" fmla="*/ 25 w 82"/>
                <a:gd name="T13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35">
                  <a:moveTo>
                    <a:pt x="25" y="3"/>
                  </a:moveTo>
                  <a:lnTo>
                    <a:pt x="25" y="0"/>
                  </a:lnTo>
                  <a:lnTo>
                    <a:pt x="0" y="29"/>
                  </a:lnTo>
                  <a:lnTo>
                    <a:pt x="10" y="32"/>
                  </a:lnTo>
                  <a:lnTo>
                    <a:pt x="55" y="35"/>
                  </a:lnTo>
                  <a:lnTo>
                    <a:pt x="82" y="5"/>
                  </a:lnTo>
                  <a:lnTo>
                    <a:pt x="25" y="3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2" name="Freeform 80"/>
            <p:cNvSpPr>
              <a:spLocks/>
            </p:cNvSpPr>
            <p:nvPr/>
          </p:nvSpPr>
          <p:spPr bwMode="auto">
            <a:xfrm>
              <a:off x="2154" y="3192"/>
              <a:ext cx="83" cy="35"/>
            </a:xfrm>
            <a:custGeom>
              <a:avLst/>
              <a:gdLst>
                <a:gd name="T0" fmla="*/ 53 w 83"/>
                <a:gd name="T1" fmla="*/ 35 h 35"/>
                <a:gd name="T2" fmla="*/ 83 w 83"/>
                <a:gd name="T3" fmla="*/ 5 h 35"/>
                <a:gd name="T4" fmla="*/ 83 w 83"/>
                <a:gd name="T5" fmla="*/ 3 h 35"/>
                <a:gd name="T6" fmla="*/ 28 w 83"/>
                <a:gd name="T7" fmla="*/ 0 h 35"/>
                <a:gd name="T8" fmla="*/ 0 w 83"/>
                <a:gd name="T9" fmla="*/ 32 h 35"/>
                <a:gd name="T10" fmla="*/ 55 w 83"/>
                <a:gd name="T11" fmla="*/ 32 h 35"/>
                <a:gd name="T12" fmla="*/ 53 w 83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35">
                  <a:moveTo>
                    <a:pt x="53" y="35"/>
                  </a:moveTo>
                  <a:lnTo>
                    <a:pt x="83" y="5"/>
                  </a:lnTo>
                  <a:lnTo>
                    <a:pt x="83" y="3"/>
                  </a:lnTo>
                  <a:lnTo>
                    <a:pt x="28" y="0"/>
                  </a:lnTo>
                  <a:lnTo>
                    <a:pt x="0" y="32"/>
                  </a:lnTo>
                  <a:lnTo>
                    <a:pt x="55" y="32"/>
                  </a:lnTo>
                  <a:lnTo>
                    <a:pt x="53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3" name="Freeform 81"/>
            <p:cNvSpPr>
              <a:spLocks/>
            </p:cNvSpPr>
            <p:nvPr/>
          </p:nvSpPr>
          <p:spPr bwMode="auto">
            <a:xfrm>
              <a:off x="2122" y="3120"/>
              <a:ext cx="80" cy="51"/>
            </a:xfrm>
            <a:custGeom>
              <a:avLst/>
              <a:gdLst>
                <a:gd name="T0" fmla="*/ 80 w 80"/>
                <a:gd name="T1" fmla="*/ 21 h 51"/>
                <a:gd name="T2" fmla="*/ 80 w 80"/>
                <a:gd name="T3" fmla="*/ 21 h 51"/>
                <a:gd name="T4" fmla="*/ 45 w 80"/>
                <a:gd name="T5" fmla="*/ 0 h 51"/>
                <a:gd name="T6" fmla="*/ 0 w 80"/>
                <a:gd name="T7" fmla="*/ 21 h 51"/>
                <a:gd name="T8" fmla="*/ 52 w 80"/>
                <a:gd name="T9" fmla="*/ 51 h 51"/>
                <a:gd name="T10" fmla="*/ 52 w 80"/>
                <a:gd name="T11" fmla="*/ 51 h 51"/>
                <a:gd name="T12" fmla="*/ 80 w 80"/>
                <a:gd name="T13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1">
                  <a:moveTo>
                    <a:pt x="80" y="21"/>
                  </a:moveTo>
                  <a:lnTo>
                    <a:pt x="80" y="21"/>
                  </a:lnTo>
                  <a:lnTo>
                    <a:pt x="45" y="0"/>
                  </a:lnTo>
                  <a:lnTo>
                    <a:pt x="0" y="21"/>
                  </a:lnTo>
                  <a:lnTo>
                    <a:pt x="52" y="51"/>
                  </a:lnTo>
                  <a:lnTo>
                    <a:pt x="52" y="51"/>
                  </a:lnTo>
                  <a:lnTo>
                    <a:pt x="80" y="21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4" name="Freeform 82"/>
            <p:cNvSpPr>
              <a:spLocks/>
            </p:cNvSpPr>
            <p:nvPr/>
          </p:nvSpPr>
          <p:spPr bwMode="auto">
            <a:xfrm>
              <a:off x="2234" y="3253"/>
              <a:ext cx="40" cy="16"/>
            </a:xfrm>
            <a:custGeom>
              <a:avLst/>
              <a:gdLst>
                <a:gd name="T0" fmla="*/ 0 w 16"/>
                <a:gd name="T1" fmla="*/ 0 h 6"/>
                <a:gd name="T2" fmla="*/ 16 w 16"/>
                <a:gd name="T3" fmla="*/ 1 h 6"/>
                <a:gd name="T4" fmla="*/ 11 w 16"/>
                <a:gd name="T5" fmla="*/ 6 h 6"/>
                <a:gd name="T6" fmla="*/ 0 w 1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5" name="Freeform 83"/>
            <p:cNvSpPr>
              <a:spLocks/>
            </p:cNvSpPr>
            <p:nvPr/>
          </p:nvSpPr>
          <p:spPr bwMode="auto">
            <a:xfrm>
              <a:off x="2184" y="3197"/>
              <a:ext cx="40" cy="14"/>
            </a:xfrm>
            <a:custGeom>
              <a:avLst/>
              <a:gdLst>
                <a:gd name="T0" fmla="*/ 0 w 16"/>
                <a:gd name="T1" fmla="*/ 0 h 5"/>
                <a:gd name="T2" fmla="*/ 16 w 16"/>
                <a:gd name="T3" fmla="*/ 1 h 5"/>
                <a:gd name="T4" fmla="*/ 12 w 16"/>
                <a:gd name="T5" fmla="*/ 5 h 5"/>
                <a:gd name="T6" fmla="*/ 0 w 1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5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6" name="Freeform 84"/>
            <p:cNvSpPr>
              <a:spLocks/>
            </p:cNvSpPr>
            <p:nvPr/>
          </p:nvSpPr>
          <p:spPr bwMode="auto">
            <a:xfrm>
              <a:off x="2177" y="3131"/>
              <a:ext cx="15" cy="26"/>
            </a:xfrm>
            <a:custGeom>
              <a:avLst/>
              <a:gdLst>
                <a:gd name="T0" fmla="*/ 0 w 6"/>
                <a:gd name="T1" fmla="*/ 0 h 10"/>
                <a:gd name="T2" fmla="*/ 6 w 6"/>
                <a:gd name="T3" fmla="*/ 4 h 10"/>
                <a:gd name="T4" fmla="*/ 0 w 6"/>
                <a:gd name="T5" fmla="*/ 10 h 10"/>
                <a:gd name="T6" fmla="*/ 0 w 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7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7" name="Freeform 85"/>
            <p:cNvSpPr>
              <a:spLocks/>
            </p:cNvSpPr>
            <p:nvPr/>
          </p:nvSpPr>
          <p:spPr bwMode="auto">
            <a:xfrm>
              <a:off x="2104" y="3013"/>
              <a:ext cx="140" cy="275"/>
            </a:xfrm>
            <a:custGeom>
              <a:avLst/>
              <a:gdLst>
                <a:gd name="T0" fmla="*/ 38 w 56"/>
                <a:gd name="T1" fmla="*/ 0 h 103"/>
                <a:gd name="T2" fmla="*/ 40 w 56"/>
                <a:gd name="T3" fmla="*/ 16 h 103"/>
                <a:gd name="T4" fmla="*/ 17 w 56"/>
                <a:gd name="T5" fmla="*/ 18 h 103"/>
                <a:gd name="T6" fmla="*/ 25 w 56"/>
                <a:gd name="T7" fmla="*/ 36 h 103"/>
                <a:gd name="T8" fmla="*/ 0 w 56"/>
                <a:gd name="T9" fmla="*/ 47 h 103"/>
                <a:gd name="T10" fmla="*/ 23 w 56"/>
                <a:gd name="T11" fmla="*/ 61 h 103"/>
                <a:gd name="T12" fmla="*/ 15 w 56"/>
                <a:gd name="T13" fmla="*/ 81 h 103"/>
                <a:gd name="T14" fmla="*/ 36 w 56"/>
                <a:gd name="T15" fmla="*/ 84 h 103"/>
                <a:gd name="T16" fmla="*/ 34 w 56"/>
                <a:gd name="T17" fmla="*/ 103 h 103"/>
                <a:gd name="T18" fmla="*/ 56 w 56"/>
                <a:gd name="T19" fmla="*/ 103 h 103"/>
                <a:gd name="T20" fmla="*/ 56 w 56"/>
                <a:gd name="T21" fmla="*/ 103 h 103"/>
                <a:gd name="T22" fmla="*/ 35 w 56"/>
                <a:gd name="T23" fmla="*/ 102 h 103"/>
                <a:gd name="T24" fmla="*/ 39 w 56"/>
                <a:gd name="T25" fmla="*/ 82 h 103"/>
                <a:gd name="T26" fmla="*/ 16 w 56"/>
                <a:gd name="T27" fmla="*/ 81 h 103"/>
                <a:gd name="T28" fmla="*/ 26 w 56"/>
                <a:gd name="T29" fmla="*/ 60 h 103"/>
                <a:gd name="T30" fmla="*/ 1 w 56"/>
                <a:gd name="T31" fmla="*/ 47 h 103"/>
                <a:gd name="T32" fmla="*/ 27 w 56"/>
                <a:gd name="T33" fmla="*/ 37 h 103"/>
                <a:gd name="T34" fmla="*/ 18 w 56"/>
                <a:gd name="T35" fmla="*/ 19 h 103"/>
                <a:gd name="T36" fmla="*/ 42 w 56"/>
                <a:gd name="T37" fmla="*/ 18 h 103"/>
                <a:gd name="T38" fmla="*/ 38 w 56"/>
                <a:gd name="T3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03">
                  <a:moveTo>
                    <a:pt x="38" y="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3" y="32"/>
                    <a:pt x="22" y="32"/>
                    <a:pt x="25" y="36"/>
                  </a:cubicBezTo>
                  <a:cubicBezTo>
                    <a:pt x="21" y="38"/>
                    <a:pt x="0" y="47"/>
                    <a:pt x="0" y="47"/>
                  </a:cubicBezTo>
                  <a:cubicBezTo>
                    <a:pt x="0" y="47"/>
                    <a:pt x="20" y="59"/>
                    <a:pt x="23" y="61"/>
                  </a:cubicBezTo>
                  <a:cubicBezTo>
                    <a:pt x="21" y="64"/>
                    <a:pt x="15" y="81"/>
                    <a:pt x="15" y="81"/>
                  </a:cubicBezTo>
                  <a:cubicBezTo>
                    <a:pt x="15" y="81"/>
                    <a:pt x="32" y="84"/>
                    <a:pt x="36" y="84"/>
                  </a:cubicBezTo>
                  <a:cubicBezTo>
                    <a:pt x="35" y="88"/>
                    <a:pt x="34" y="103"/>
                    <a:pt x="34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39" y="102"/>
                    <a:pt x="35" y="102"/>
                  </a:cubicBezTo>
                  <a:cubicBezTo>
                    <a:pt x="36" y="99"/>
                    <a:pt x="39" y="82"/>
                    <a:pt x="39" y="82"/>
                  </a:cubicBezTo>
                  <a:cubicBezTo>
                    <a:pt x="39" y="82"/>
                    <a:pt x="20" y="81"/>
                    <a:pt x="16" y="81"/>
                  </a:cubicBezTo>
                  <a:cubicBezTo>
                    <a:pt x="18" y="76"/>
                    <a:pt x="26" y="60"/>
                    <a:pt x="26" y="60"/>
                  </a:cubicBezTo>
                  <a:cubicBezTo>
                    <a:pt x="26" y="60"/>
                    <a:pt x="7" y="50"/>
                    <a:pt x="1" y="47"/>
                  </a:cubicBezTo>
                  <a:cubicBezTo>
                    <a:pt x="7" y="45"/>
                    <a:pt x="27" y="37"/>
                    <a:pt x="27" y="37"/>
                  </a:cubicBezTo>
                  <a:cubicBezTo>
                    <a:pt x="27" y="37"/>
                    <a:pt x="20" y="23"/>
                    <a:pt x="18" y="19"/>
                  </a:cubicBezTo>
                  <a:cubicBezTo>
                    <a:pt x="23" y="18"/>
                    <a:pt x="42" y="18"/>
                    <a:pt x="42" y="18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8" name="Freeform 86"/>
            <p:cNvSpPr>
              <a:spLocks/>
            </p:cNvSpPr>
            <p:nvPr/>
          </p:nvSpPr>
          <p:spPr bwMode="auto">
            <a:xfrm>
              <a:off x="2249" y="2928"/>
              <a:ext cx="43" cy="83"/>
            </a:xfrm>
            <a:custGeom>
              <a:avLst/>
              <a:gdLst>
                <a:gd name="T0" fmla="*/ 0 w 43"/>
                <a:gd name="T1" fmla="*/ 32 h 83"/>
                <a:gd name="T2" fmla="*/ 13 w 43"/>
                <a:gd name="T3" fmla="*/ 83 h 83"/>
                <a:gd name="T4" fmla="*/ 43 w 43"/>
                <a:gd name="T5" fmla="*/ 53 h 83"/>
                <a:gd name="T6" fmla="*/ 28 w 43"/>
                <a:gd name="T7" fmla="*/ 0 h 83"/>
                <a:gd name="T8" fmla="*/ 0 w 43"/>
                <a:gd name="T9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0" y="32"/>
                  </a:moveTo>
                  <a:lnTo>
                    <a:pt x="13" y="83"/>
                  </a:lnTo>
                  <a:lnTo>
                    <a:pt x="43" y="53"/>
                  </a:lnTo>
                  <a:lnTo>
                    <a:pt x="28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9" name="Freeform 87"/>
            <p:cNvSpPr>
              <a:spLocks/>
            </p:cNvSpPr>
            <p:nvPr/>
          </p:nvSpPr>
          <p:spPr bwMode="auto">
            <a:xfrm>
              <a:off x="2192" y="2880"/>
              <a:ext cx="75" cy="64"/>
            </a:xfrm>
            <a:custGeom>
              <a:avLst/>
              <a:gdLst>
                <a:gd name="T0" fmla="*/ 0 w 30"/>
                <a:gd name="T1" fmla="*/ 0 h 24"/>
                <a:gd name="T2" fmla="*/ 23 w 30"/>
                <a:gd name="T3" fmla="*/ 24 h 24"/>
                <a:gd name="T4" fmla="*/ 30 w 30"/>
                <a:gd name="T5" fmla="*/ 18 h 24"/>
                <a:gd name="T6" fmla="*/ 0 w 30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0"/>
                  </a:moveTo>
                  <a:cubicBezTo>
                    <a:pt x="10" y="7"/>
                    <a:pt x="21" y="20"/>
                    <a:pt x="23" y="24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7" y="18"/>
                    <a:pt x="12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0" name="Freeform 88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1" name="Freeform 89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2" name="Line 90"/>
            <p:cNvSpPr>
              <a:spLocks noChangeShapeType="1"/>
            </p:cNvSpPr>
            <p:nvPr/>
          </p:nvSpPr>
          <p:spPr bwMode="auto">
            <a:xfrm flipV="1">
              <a:off x="2249" y="2928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3" name="Line 91"/>
            <p:cNvSpPr>
              <a:spLocks noChangeShapeType="1"/>
            </p:cNvSpPr>
            <p:nvPr/>
          </p:nvSpPr>
          <p:spPr bwMode="auto">
            <a:xfrm flipH="1">
              <a:off x="2174" y="3141"/>
              <a:ext cx="28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4" name="Freeform 92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5" name="Line 93"/>
            <p:cNvSpPr>
              <a:spLocks noChangeShapeType="1"/>
            </p:cNvSpPr>
            <p:nvPr/>
          </p:nvSpPr>
          <p:spPr bwMode="auto">
            <a:xfrm flipH="1">
              <a:off x="2209" y="3195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6" name="Line 94"/>
            <p:cNvSpPr>
              <a:spLocks noChangeShapeType="1"/>
            </p:cNvSpPr>
            <p:nvPr/>
          </p:nvSpPr>
          <p:spPr bwMode="auto">
            <a:xfrm flipH="1">
              <a:off x="2199" y="3251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7" name="Line 95"/>
            <p:cNvSpPr>
              <a:spLocks noChangeShapeType="1"/>
            </p:cNvSpPr>
            <p:nvPr/>
          </p:nvSpPr>
          <p:spPr bwMode="auto">
            <a:xfrm flipH="1">
              <a:off x="2152" y="3192"/>
              <a:ext cx="27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8" name="Line 96"/>
            <p:cNvSpPr>
              <a:spLocks noChangeShapeType="1"/>
            </p:cNvSpPr>
            <p:nvPr/>
          </p:nvSpPr>
          <p:spPr bwMode="auto">
            <a:xfrm flipH="1">
              <a:off x="2257" y="3253"/>
              <a:ext cx="27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9" name="Freeform 9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0" name="Freeform 9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grpSp>
        <p:nvGrpSpPr>
          <p:cNvPr id="660" name="Group 71"/>
          <p:cNvGrpSpPr>
            <a:grpSpLocks noChangeAspect="1"/>
          </p:cNvGrpSpPr>
          <p:nvPr/>
        </p:nvGrpSpPr>
        <p:grpSpPr bwMode="auto">
          <a:xfrm>
            <a:off x="1829431" y="4014786"/>
            <a:ext cx="399036" cy="584844"/>
            <a:chOff x="1874" y="2832"/>
            <a:chExt cx="418" cy="613"/>
          </a:xfrm>
        </p:grpSpPr>
        <p:sp>
          <p:nvSpPr>
            <p:cNvPr id="1682" name="Freeform 72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3" name="Freeform 73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4" name="Freeform 74"/>
            <p:cNvSpPr>
              <a:spLocks/>
            </p:cNvSpPr>
            <p:nvPr/>
          </p:nvSpPr>
          <p:spPr bwMode="auto">
            <a:xfrm>
              <a:off x="1894" y="2872"/>
              <a:ext cx="208" cy="557"/>
            </a:xfrm>
            <a:custGeom>
              <a:avLst/>
              <a:gdLst>
                <a:gd name="T0" fmla="*/ 9 w 83"/>
                <a:gd name="T1" fmla="*/ 104 h 209"/>
                <a:gd name="T2" fmla="*/ 83 w 83"/>
                <a:gd name="T3" fmla="*/ 0 h 209"/>
                <a:gd name="T4" fmla="*/ 0 w 83"/>
                <a:gd name="T5" fmla="*/ 104 h 209"/>
                <a:gd name="T6" fmla="*/ 80 w 83"/>
                <a:gd name="T7" fmla="*/ 209 h 209"/>
                <a:gd name="T8" fmla="*/ 9 w 83"/>
                <a:gd name="T9" fmla="*/ 10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09">
                  <a:moveTo>
                    <a:pt x="9" y="104"/>
                  </a:moveTo>
                  <a:cubicBezTo>
                    <a:pt x="9" y="51"/>
                    <a:pt x="42" y="6"/>
                    <a:pt x="83" y="0"/>
                  </a:cubicBezTo>
                  <a:cubicBezTo>
                    <a:pt x="37" y="0"/>
                    <a:pt x="0" y="47"/>
                    <a:pt x="0" y="104"/>
                  </a:cubicBezTo>
                  <a:cubicBezTo>
                    <a:pt x="0" y="160"/>
                    <a:pt x="35" y="206"/>
                    <a:pt x="80" y="209"/>
                  </a:cubicBezTo>
                  <a:cubicBezTo>
                    <a:pt x="40" y="201"/>
                    <a:pt x="9" y="156"/>
                    <a:pt x="9" y="104"/>
                  </a:cubicBezTo>
                  <a:close/>
                </a:path>
              </a:pathLst>
            </a:custGeom>
            <a:solidFill>
              <a:srgbClr val="A9D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5" name="Freeform 75"/>
            <p:cNvSpPr>
              <a:spLocks/>
            </p:cNvSpPr>
            <p:nvPr/>
          </p:nvSpPr>
          <p:spPr bwMode="auto">
            <a:xfrm>
              <a:off x="1894" y="2893"/>
              <a:ext cx="130" cy="515"/>
            </a:xfrm>
            <a:custGeom>
              <a:avLst/>
              <a:gdLst>
                <a:gd name="T0" fmla="*/ 3 w 52"/>
                <a:gd name="T1" fmla="*/ 96 h 193"/>
                <a:gd name="T2" fmla="*/ 52 w 52"/>
                <a:gd name="T3" fmla="*/ 0 h 193"/>
                <a:gd name="T4" fmla="*/ 0 w 52"/>
                <a:gd name="T5" fmla="*/ 96 h 193"/>
                <a:gd name="T6" fmla="*/ 52 w 52"/>
                <a:gd name="T7" fmla="*/ 193 h 193"/>
                <a:gd name="T8" fmla="*/ 3 w 52"/>
                <a:gd name="T9" fmla="*/ 9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93">
                  <a:moveTo>
                    <a:pt x="3" y="96"/>
                  </a:moveTo>
                  <a:cubicBezTo>
                    <a:pt x="3" y="53"/>
                    <a:pt x="23" y="16"/>
                    <a:pt x="52" y="0"/>
                  </a:cubicBezTo>
                  <a:cubicBezTo>
                    <a:pt x="22" y="15"/>
                    <a:pt x="0" y="53"/>
                    <a:pt x="0" y="96"/>
                  </a:cubicBezTo>
                  <a:cubicBezTo>
                    <a:pt x="0" y="140"/>
                    <a:pt x="21" y="177"/>
                    <a:pt x="52" y="193"/>
                  </a:cubicBezTo>
                  <a:cubicBezTo>
                    <a:pt x="23" y="176"/>
                    <a:pt x="3" y="139"/>
                    <a:pt x="3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6" name="Freeform 76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7" name="Freeform 7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8" name="Freeform 7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9" name="Freeform 79"/>
            <p:cNvSpPr>
              <a:spLocks/>
            </p:cNvSpPr>
            <p:nvPr/>
          </p:nvSpPr>
          <p:spPr bwMode="auto">
            <a:xfrm>
              <a:off x="2202" y="3248"/>
              <a:ext cx="82" cy="35"/>
            </a:xfrm>
            <a:custGeom>
              <a:avLst/>
              <a:gdLst>
                <a:gd name="T0" fmla="*/ 25 w 82"/>
                <a:gd name="T1" fmla="*/ 3 h 35"/>
                <a:gd name="T2" fmla="*/ 25 w 82"/>
                <a:gd name="T3" fmla="*/ 0 h 35"/>
                <a:gd name="T4" fmla="*/ 0 w 82"/>
                <a:gd name="T5" fmla="*/ 29 h 35"/>
                <a:gd name="T6" fmla="*/ 10 w 82"/>
                <a:gd name="T7" fmla="*/ 32 h 35"/>
                <a:gd name="T8" fmla="*/ 55 w 82"/>
                <a:gd name="T9" fmla="*/ 35 h 35"/>
                <a:gd name="T10" fmla="*/ 82 w 82"/>
                <a:gd name="T11" fmla="*/ 5 h 35"/>
                <a:gd name="T12" fmla="*/ 25 w 82"/>
                <a:gd name="T13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35">
                  <a:moveTo>
                    <a:pt x="25" y="3"/>
                  </a:moveTo>
                  <a:lnTo>
                    <a:pt x="25" y="0"/>
                  </a:lnTo>
                  <a:lnTo>
                    <a:pt x="0" y="29"/>
                  </a:lnTo>
                  <a:lnTo>
                    <a:pt x="10" y="32"/>
                  </a:lnTo>
                  <a:lnTo>
                    <a:pt x="55" y="35"/>
                  </a:lnTo>
                  <a:lnTo>
                    <a:pt x="82" y="5"/>
                  </a:lnTo>
                  <a:lnTo>
                    <a:pt x="25" y="3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0" name="Freeform 80"/>
            <p:cNvSpPr>
              <a:spLocks/>
            </p:cNvSpPr>
            <p:nvPr/>
          </p:nvSpPr>
          <p:spPr bwMode="auto">
            <a:xfrm>
              <a:off x="2154" y="3192"/>
              <a:ext cx="83" cy="35"/>
            </a:xfrm>
            <a:custGeom>
              <a:avLst/>
              <a:gdLst>
                <a:gd name="T0" fmla="*/ 53 w 83"/>
                <a:gd name="T1" fmla="*/ 35 h 35"/>
                <a:gd name="T2" fmla="*/ 83 w 83"/>
                <a:gd name="T3" fmla="*/ 5 h 35"/>
                <a:gd name="T4" fmla="*/ 83 w 83"/>
                <a:gd name="T5" fmla="*/ 3 h 35"/>
                <a:gd name="T6" fmla="*/ 28 w 83"/>
                <a:gd name="T7" fmla="*/ 0 h 35"/>
                <a:gd name="T8" fmla="*/ 0 w 83"/>
                <a:gd name="T9" fmla="*/ 32 h 35"/>
                <a:gd name="T10" fmla="*/ 55 w 83"/>
                <a:gd name="T11" fmla="*/ 32 h 35"/>
                <a:gd name="T12" fmla="*/ 53 w 83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35">
                  <a:moveTo>
                    <a:pt x="53" y="35"/>
                  </a:moveTo>
                  <a:lnTo>
                    <a:pt x="83" y="5"/>
                  </a:lnTo>
                  <a:lnTo>
                    <a:pt x="83" y="3"/>
                  </a:lnTo>
                  <a:lnTo>
                    <a:pt x="28" y="0"/>
                  </a:lnTo>
                  <a:lnTo>
                    <a:pt x="0" y="32"/>
                  </a:lnTo>
                  <a:lnTo>
                    <a:pt x="55" y="32"/>
                  </a:lnTo>
                  <a:lnTo>
                    <a:pt x="53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1" name="Freeform 81"/>
            <p:cNvSpPr>
              <a:spLocks/>
            </p:cNvSpPr>
            <p:nvPr/>
          </p:nvSpPr>
          <p:spPr bwMode="auto">
            <a:xfrm>
              <a:off x="2122" y="3120"/>
              <a:ext cx="80" cy="51"/>
            </a:xfrm>
            <a:custGeom>
              <a:avLst/>
              <a:gdLst>
                <a:gd name="T0" fmla="*/ 80 w 80"/>
                <a:gd name="T1" fmla="*/ 21 h 51"/>
                <a:gd name="T2" fmla="*/ 80 w 80"/>
                <a:gd name="T3" fmla="*/ 21 h 51"/>
                <a:gd name="T4" fmla="*/ 45 w 80"/>
                <a:gd name="T5" fmla="*/ 0 h 51"/>
                <a:gd name="T6" fmla="*/ 0 w 80"/>
                <a:gd name="T7" fmla="*/ 21 h 51"/>
                <a:gd name="T8" fmla="*/ 52 w 80"/>
                <a:gd name="T9" fmla="*/ 51 h 51"/>
                <a:gd name="T10" fmla="*/ 52 w 80"/>
                <a:gd name="T11" fmla="*/ 51 h 51"/>
                <a:gd name="T12" fmla="*/ 80 w 80"/>
                <a:gd name="T13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1">
                  <a:moveTo>
                    <a:pt x="80" y="21"/>
                  </a:moveTo>
                  <a:lnTo>
                    <a:pt x="80" y="21"/>
                  </a:lnTo>
                  <a:lnTo>
                    <a:pt x="45" y="0"/>
                  </a:lnTo>
                  <a:lnTo>
                    <a:pt x="0" y="21"/>
                  </a:lnTo>
                  <a:lnTo>
                    <a:pt x="52" y="51"/>
                  </a:lnTo>
                  <a:lnTo>
                    <a:pt x="52" y="51"/>
                  </a:lnTo>
                  <a:lnTo>
                    <a:pt x="80" y="21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2" name="Freeform 82"/>
            <p:cNvSpPr>
              <a:spLocks/>
            </p:cNvSpPr>
            <p:nvPr/>
          </p:nvSpPr>
          <p:spPr bwMode="auto">
            <a:xfrm>
              <a:off x="2234" y="3253"/>
              <a:ext cx="40" cy="16"/>
            </a:xfrm>
            <a:custGeom>
              <a:avLst/>
              <a:gdLst>
                <a:gd name="T0" fmla="*/ 0 w 16"/>
                <a:gd name="T1" fmla="*/ 0 h 6"/>
                <a:gd name="T2" fmla="*/ 16 w 16"/>
                <a:gd name="T3" fmla="*/ 1 h 6"/>
                <a:gd name="T4" fmla="*/ 11 w 16"/>
                <a:gd name="T5" fmla="*/ 6 h 6"/>
                <a:gd name="T6" fmla="*/ 0 w 1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3" name="Freeform 83"/>
            <p:cNvSpPr>
              <a:spLocks/>
            </p:cNvSpPr>
            <p:nvPr/>
          </p:nvSpPr>
          <p:spPr bwMode="auto">
            <a:xfrm>
              <a:off x="2184" y="3197"/>
              <a:ext cx="40" cy="14"/>
            </a:xfrm>
            <a:custGeom>
              <a:avLst/>
              <a:gdLst>
                <a:gd name="T0" fmla="*/ 0 w 16"/>
                <a:gd name="T1" fmla="*/ 0 h 5"/>
                <a:gd name="T2" fmla="*/ 16 w 16"/>
                <a:gd name="T3" fmla="*/ 1 h 5"/>
                <a:gd name="T4" fmla="*/ 12 w 16"/>
                <a:gd name="T5" fmla="*/ 5 h 5"/>
                <a:gd name="T6" fmla="*/ 0 w 1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5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4" name="Freeform 84"/>
            <p:cNvSpPr>
              <a:spLocks/>
            </p:cNvSpPr>
            <p:nvPr/>
          </p:nvSpPr>
          <p:spPr bwMode="auto">
            <a:xfrm>
              <a:off x="2177" y="3131"/>
              <a:ext cx="15" cy="26"/>
            </a:xfrm>
            <a:custGeom>
              <a:avLst/>
              <a:gdLst>
                <a:gd name="T0" fmla="*/ 0 w 6"/>
                <a:gd name="T1" fmla="*/ 0 h 10"/>
                <a:gd name="T2" fmla="*/ 6 w 6"/>
                <a:gd name="T3" fmla="*/ 4 h 10"/>
                <a:gd name="T4" fmla="*/ 0 w 6"/>
                <a:gd name="T5" fmla="*/ 10 h 10"/>
                <a:gd name="T6" fmla="*/ 0 w 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7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5" name="Freeform 85"/>
            <p:cNvSpPr>
              <a:spLocks/>
            </p:cNvSpPr>
            <p:nvPr/>
          </p:nvSpPr>
          <p:spPr bwMode="auto">
            <a:xfrm>
              <a:off x="2104" y="3013"/>
              <a:ext cx="140" cy="275"/>
            </a:xfrm>
            <a:custGeom>
              <a:avLst/>
              <a:gdLst>
                <a:gd name="T0" fmla="*/ 38 w 56"/>
                <a:gd name="T1" fmla="*/ 0 h 103"/>
                <a:gd name="T2" fmla="*/ 40 w 56"/>
                <a:gd name="T3" fmla="*/ 16 h 103"/>
                <a:gd name="T4" fmla="*/ 17 w 56"/>
                <a:gd name="T5" fmla="*/ 18 h 103"/>
                <a:gd name="T6" fmla="*/ 25 w 56"/>
                <a:gd name="T7" fmla="*/ 36 h 103"/>
                <a:gd name="T8" fmla="*/ 0 w 56"/>
                <a:gd name="T9" fmla="*/ 47 h 103"/>
                <a:gd name="T10" fmla="*/ 23 w 56"/>
                <a:gd name="T11" fmla="*/ 61 h 103"/>
                <a:gd name="T12" fmla="*/ 15 w 56"/>
                <a:gd name="T13" fmla="*/ 81 h 103"/>
                <a:gd name="T14" fmla="*/ 36 w 56"/>
                <a:gd name="T15" fmla="*/ 84 h 103"/>
                <a:gd name="T16" fmla="*/ 34 w 56"/>
                <a:gd name="T17" fmla="*/ 103 h 103"/>
                <a:gd name="T18" fmla="*/ 56 w 56"/>
                <a:gd name="T19" fmla="*/ 103 h 103"/>
                <a:gd name="T20" fmla="*/ 56 w 56"/>
                <a:gd name="T21" fmla="*/ 103 h 103"/>
                <a:gd name="T22" fmla="*/ 35 w 56"/>
                <a:gd name="T23" fmla="*/ 102 h 103"/>
                <a:gd name="T24" fmla="*/ 39 w 56"/>
                <a:gd name="T25" fmla="*/ 82 h 103"/>
                <a:gd name="T26" fmla="*/ 16 w 56"/>
                <a:gd name="T27" fmla="*/ 81 h 103"/>
                <a:gd name="T28" fmla="*/ 26 w 56"/>
                <a:gd name="T29" fmla="*/ 60 h 103"/>
                <a:gd name="T30" fmla="*/ 1 w 56"/>
                <a:gd name="T31" fmla="*/ 47 h 103"/>
                <a:gd name="T32" fmla="*/ 27 w 56"/>
                <a:gd name="T33" fmla="*/ 37 h 103"/>
                <a:gd name="T34" fmla="*/ 18 w 56"/>
                <a:gd name="T35" fmla="*/ 19 h 103"/>
                <a:gd name="T36" fmla="*/ 42 w 56"/>
                <a:gd name="T37" fmla="*/ 18 h 103"/>
                <a:gd name="T38" fmla="*/ 38 w 56"/>
                <a:gd name="T3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03">
                  <a:moveTo>
                    <a:pt x="38" y="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3" y="32"/>
                    <a:pt x="22" y="32"/>
                    <a:pt x="25" y="36"/>
                  </a:cubicBezTo>
                  <a:cubicBezTo>
                    <a:pt x="21" y="38"/>
                    <a:pt x="0" y="47"/>
                    <a:pt x="0" y="47"/>
                  </a:cubicBezTo>
                  <a:cubicBezTo>
                    <a:pt x="0" y="47"/>
                    <a:pt x="20" y="59"/>
                    <a:pt x="23" y="61"/>
                  </a:cubicBezTo>
                  <a:cubicBezTo>
                    <a:pt x="21" y="64"/>
                    <a:pt x="15" y="81"/>
                    <a:pt x="15" y="81"/>
                  </a:cubicBezTo>
                  <a:cubicBezTo>
                    <a:pt x="15" y="81"/>
                    <a:pt x="32" y="84"/>
                    <a:pt x="36" y="84"/>
                  </a:cubicBezTo>
                  <a:cubicBezTo>
                    <a:pt x="35" y="88"/>
                    <a:pt x="34" y="103"/>
                    <a:pt x="34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39" y="102"/>
                    <a:pt x="35" y="102"/>
                  </a:cubicBezTo>
                  <a:cubicBezTo>
                    <a:pt x="36" y="99"/>
                    <a:pt x="39" y="82"/>
                    <a:pt x="39" y="82"/>
                  </a:cubicBezTo>
                  <a:cubicBezTo>
                    <a:pt x="39" y="82"/>
                    <a:pt x="20" y="81"/>
                    <a:pt x="16" y="81"/>
                  </a:cubicBezTo>
                  <a:cubicBezTo>
                    <a:pt x="18" y="76"/>
                    <a:pt x="26" y="60"/>
                    <a:pt x="26" y="60"/>
                  </a:cubicBezTo>
                  <a:cubicBezTo>
                    <a:pt x="26" y="60"/>
                    <a:pt x="7" y="50"/>
                    <a:pt x="1" y="47"/>
                  </a:cubicBezTo>
                  <a:cubicBezTo>
                    <a:pt x="7" y="45"/>
                    <a:pt x="27" y="37"/>
                    <a:pt x="27" y="37"/>
                  </a:cubicBezTo>
                  <a:cubicBezTo>
                    <a:pt x="27" y="37"/>
                    <a:pt x="20" y="23"/>
                    <a:pt x="18" y="19"/>
                  </a:cubicBezTo>
                  <a:cubicBezTo>
                    <a:pt x="23" y="18"/>
                    <a:pt x="42" y="18"/>
                    <a:pt x="42" y="18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6" name="Freeform 86"/>
            <p:cNvSpPr>
              <a:spLocks/>
            </p:cNvSpPr>
            <p:nvPr/>
          </p:nvSpPr>
          <p:spPr bwMode="auto">
            <a:xfrm>
              <a:off x="2249" y="2928"/>
              <a:ext cx="43" cy="83"/>
            </a:xfrm>
            <a:custGeom>
              <a:avLst/>
              <a:gdLst>
                <a:gd name="T0" fmla="*/ 0 w 43"/>
                <a:gd name="T1" fmla="*/ 32 h 83"/>
                <a:gd name="T2" fmla="*/ 13 w 43"/>
                <a:gd name="T3" fmla="*/ 83 h 83"/>
                <a:gd name="T4" fmla="*/ 43 w 43"/>
                <a:gd name="T5" fmla="*/ 53 h 83"/>
                <a:gd name="T6" fmla="*/ 28 w 43"/>
                <a:gd name="T7" fmla="*/ 0 h 83"/>
                <a:gd name="T8" fmla="*/ 0 w 43"/>
                <a:gd name="T9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0" y="32"/>
                  </a:moveTo>
                  <a:lnTo>
                    <a:pt x="13" y="83"/>
                  </a:lnTo>
                  <a:lnTo>
                    <a:pt x="43" y="53"/>
                  </a:lnTo>
                  <a:lnTo>
                    <a:pt x="28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7" name="Freeform 87"/>
            <p:cNvSpPr>
              <a:spLocks/>
            </p:cNvSpPr>
            <p:nvPr/>
          </p:nvSpPr>
          <p:spPr bwMode="auto">
            <a:xfrm>
              <a:off x="2192" y="2880"/>
              <a:ext cx="75" cy="64"/>
            </a:xfrm>
            <a:custGeom>
              <a:avLst/>
              <a:gdLst>
                <a:gd name="T0" fmla="*/ 0 w 30"/>
                <a:gd name="T1" fmla="*/ 0 h 24"/>
                <a:gd name="T2" fmla="*/ 23 w 30"/>
                <a:gd name="T3" fmla="*/ 24 h 24"/>
                <a:gd name="T4" fmla="*/ 30 w 30"/>
                <a:gd name="T5" fmla="*/ 18 h 24"/>
                <a:gd name="T6" fmla="*/ 0 w 30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0"/>
                  </a:moveTo>
                  <a:cubicBezTo>
                    <a:pt x="10" y="7"/>
                    <a:pt x="21" y="20"/>
                    <a:pt x="23" y="24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7" y="18"/>
                    <a:pt x="12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8" name="Freeform 88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9" name="Freeform 89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0" name="Line 90"/>
            <p:cNvSpPr>
              <a:spLocks noChangeShapeType="1"/>
            </p:cNvSpPr>
            <p:nvPr/>
          </p:nvSpPr>
          <p:spPr bwMode="auto">
            <a:xfrm flipV="1">
              <a:off x="2249" y="2928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1" name="Line 91"/>
            <p:cNvSpPr>
              <a:spLocks noChangeShapeType="1"/>
            </p:cNvSpPr>
            <p:nvPr/>
          </p:nvSpPr>
          <p:spPr bwMode="auto">
            <a:xfrm flipH="1">
              <a:off x="2174" y="3141"/>
              <a:ext cx="28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2" name="Freeform 92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3" name="Line 93"/>
            <p:cNvSpPr>
              <a:spLocks noChangeShapeType="1"/>
            </p:cNvSpPr>
            <p:nvPr/>
          </p:nvSpPr>
          <p:spPr bwMode="auto">
            <a:xfrm flipH="1">
              <a:off x="2209" y="3195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4" name="Line 94"/>
            <p:cNvSpPr>
              <a:spLocks noChangeShapeType="1"/>
            </p:cNvSpPr>
            <p:nvPr/>
          </p:nvSpPr>
          <p:spPr bwMode="auto">
            <a:xfrm flipH="1">
              <a:off x="2199" y="3251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5" name="Line 95"/>
            <p:cNvSpPr>
              <a:spLocks noChangeShapeType="1"/>
            </p:cNvSpPr>
            <p:nvPr/>
          </p:nvSpPr>
          <p:spPr bwMode="auto">
            <a:xfrm flipH="1">
              <a:off x="2152" y="3192"/>
              <a:ext cx="27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6" name="Line 96"/>
            <p:cNvSpPr>
              <a:spLocks noChangeShapeType="1"/>
            </p:cNvSpPr>
            <p:nvPr/>
          </p:nvSpPr>
          <p:spPr bwMode="auto">
            <a:xfrm flipH="1">
              <a:off x="2257" y="3253"/>
              <a:ext cx="27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7" name="Freeform 9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8" name="Freeform 9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sp>
        <p:nvSpPr>
          <p:cNvPr id="1713" name="TextBox 1712"/>
          <p:cNvSpPr txBox="1"/>
          <p:nvPr/>
        </p:nvSpPr>
        <p:spPr>
          <a:xfrm>
            <a:off x="7004640" y="4853042"/>
            <a:ext cx="8057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50" dirty="0">
                <a:latin typeface="Arial"/>
                <a:cs typeface="Arial"/>
              </a:rPr>
              <a:t>RNA Pol </a:t>
            </a:r>
            <a:r>
              <a:rPr lang="en-CA" sz="1050" dirty="0" smtClean="0">
                <a:latin typeface="Arial"/>
                <a:cs typeface="Arial"/>
              </a:rPr>
              <a:t>II</a:t>
            </a:r>
            <a:endParaRPr lang="en-CA" sz="1050" dirty="0">
              <a:latin typeface="Arial"/>
              <a:cs typeface="Arial"/>
            </a:endParaRPr>
          </a:p>
        </p:txBody>
      </p:sp>
      <p:grpSp>
        <p:nvGrpSpPr>
          <p:cNvPr id="661" name="Group 1"/>
          <p:cNvGrpSpPr/>
          <p:nvPr/>
        </p:nvGrpSpPr>
        <p:grpSpPr>
          <a:xfrm>
            <a:off x="4900526" y="4875939"/>
            <a:ext cx="2858437" cy="912541"/>
            <a:chOff x="4900526" y="4875939"/>
            <a:chExt cx="2858437" cy="912541"/>
          </a:xfrm>
        </p:grpSpPr>
        <p:sp>
          <p:nvSpPr>
            <p:cNvPr id="1533" name="Multiply 1532"/>
            <p:cNvSpPr>
              <a:spLocks noChangeAspect="1"/>
            </p:cNvSpPr>
            <p:nvPr/>
          </p:nvSpPr>
          <p:spPr bwMode="auto">
            <a:xfrm>
              <a:off x="7023319" y="4954645"/>
              <a:ext cx="735644" cy="833835"/>
            </a:xfrm>
            <a:prstGeom prst="mathMultiply">
              <a:avLst>
                <a:gd name="adj1" fmla="val 7916"/>
              </a:avLst>
            </a:prstGeom>
            <a:solidFill>
              <a:srgbClr val="FF0000"/>
            </a:solidFill>
            <a:ln w="38100" cmpd="sng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1409" tIns="45704" rIns="91409" bIns="45704" rtlCol="0" anchor="ctr"/>
            <a:lstStyle/>
            <a:p>
              <a:pPr algn="just" defTabSz="914090"/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34" name="Multiply 1533"/>
            <p:cNvSpPr>
              <a:spLocks noChangeAspect="1"/>
            </p:cNvSpPr>
            <p:nvPr/>
          </p:nvSpPr>
          <p:spPr bwMode="auto">
            <a:xfrm>
              <a:off x="5518250" y="5318359"/>
              <a:ext cx="315131" cy="357194"/>
            </a:xfrm>
            <a:prstGeom prst="mathMultiply">
              <a:avLst>
                <a:gd name="adj1" fmla="val 7916"/>
              </a:avLst>
            </a:prstGeom>
            <a:solidFill>
              <a:srgbClr val="FF0000"/>
            </a:solidFill>
            <a:ln w="6350" cmpd="sng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1409" tIns="45704" rIns="91409" bIns="45704" rtlCol="0" anchor="ctr"/>
            <a:lstStyle/>
            <a:p>
              <a:pPr algn="just" defTabSz="914090"/>
              <a:endParaRPr lang="en-CA" sz="1400" dirty="0">
                <a:latin typeface="Arial"/>
                <a:cs typeface="Arial"/>
              </a:endParaRPr>
            </a:p>
          </p:txBody>
        </p:sp>
        <p:sp>
          <p:nvSpPr>
            <p:cNvPr id="1535" name="Multiply 1534"/>
            <p:cNvSpPr>
              <a:spLocks noChangeAspect="1"/>
            </p:cNvSpPr>
            <p:nvPr/>
          </p:nvSpPr>
          <p:spPr bwMode="auto">
            <a:xfrm>
              <a:off x="5784421" y="5318359"/>
              <a:ext cx="315131" cy="357194"/>
            </a:xfrm>
            <a:prstGeom prst="mathMultiply">
              <a:avLst>
                <a:gd name="adj1" fmla="val 7916"/>
              </a:avLst>
            </a:prstGeom>
            <a:solidFill>
              <a:srgbClr val="FF0000"/>
            </a:solidFill>
            <a:ln w="6350" cmpd="sng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1409" tIns="45704" rIns="91409" bIns="45704" rtlCol="0" anchor="ctr"/>
            <a:lstStyle/>
            <a:p>
              <a:pPr algn="just" defTabSz="914090"/>
              <a:endParaRPr lang="en-CA" sz="1400" dirty="0">
                <a:latin typeface="Arial"/>
                <a:cs typeface="Arial"/>
              </a:endParaRPr>
            </a:p>
          </p:txBody>
        </p:sp>
        <p:sp>
          <p:nvSpPr>
            <p:cNvPr id="1536" name="Multiply 1535"/>
            <p:cNvSpPr>
              <a:spLocks noChangeAspect="1"/>
            </p:cNvSpPr>
            <p:nvPr/>
          </p:nvSpPr>
          <p:spPr bwMode="auto">
            <a:xfrm>
              <a:off x="6050590" y="5318359"/>
              <a:ext cx="315131" cy="357194"/>
            </a:xfrm>
            <a:prstGeom prst="mathMultiply">
              <a:avLst>
                <a:gd name="adj1" fmla="val 7916"/>
              </a:avLst>
            </a:prstGeom>
            <a:solidFill>
              <a:srgbClr val="FF0000"/>
            </a:solidFill>
            <a:ln w="6350" cmpd="sng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1409" tIns="45704" rIns="91409" bIns="45704" rtlCol="0" anchor="ctr"/>
            <a:lstStyle/>
            <a:p>
              <a:pPr algn="just" defTabSz="914090"/>
              <a:endParaRPr lang="en-CA" sz="1400" dirty="0">
                <a:ln>
                  <a:solidFill>
                    <a:srgbClr val="FF0000"/>
                  </a:solidFill>
                </a:ln>
                <a:latin typeface="Arial"/>
                <a:cs typeface="Arial"/>
              </a:endParaRPr>
            </a:p>
          </p:txBody>
        </p:sp>
        <p:sp>
          <p:nvSpPr>
            <p:cNvPr id="1718" name="Multiply 1717"/>
            <p:cNvSpPr>
              <a:spLocks noChangeAspect="1"/>
            </p:cNvSpPr>
            <p:nvPr/>
          </p:nvSpPr>
          <p:spPr bwMode="auto">
            <a:xfrm>
              <a:off x="6337694" y="4905749"/>
              <a:ext cx="735644" cy="833835"/>
            </a:xfrm>
            <a:prstGeom prst="mathMultiply">
              <a:avLst>
                <a:gd name="adj1" fmla="val 7916"/>
              </a:avLst>
            </a:prstGeom>
            <a:solidFill>
              <a:srgbClr val="FF0000"/>
            </a:solidFill>
            <a:ln w="38100" cmpd="sng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1409" tIns="45704" rIns="91409" bIns="45704" rtlCol="0" anchor="ctr"/>
            <a:lstStyle/>
            <a:p>
              <a:pPr algn="just" defTabSz="914090"/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19" name="Multiply 1718"/>
            <p:cNvSpPr>
              <a:spLocks noChangeAspect="1"/>
            </p:cNvSpPr>
            <p:nvPr/>
          </p:nvSpPr>
          <p:spPr bwMode="auto">
            <a:xfrm>
              <a:off x="4900526" y="4875939"/>
              <a:ext cx="735644" cy="833835"/>
            </a:xfrm>
            <a:prstGeom prst="mathMultiply">
              <a:avLst>
                <a:gd name="adj1" fmla="val 7916"/>
              </a:avLst>
            </a:prstGeom>
            <a:solidFill>
              <a:srgbClr val="FF0000"/>
            </a:solidFill>
            <a:ln w="38100" cmpd="sng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1409" tIns="45704" rIns="91409" bIns="45704" rtlCol="0" anchor="ctr"/>
            <a:lstStyle/>
            <a:p>
              <a:pPr algn="just" defTabSz="914090"/>
              <a:endParaRPr lang="en-CA" sz="1050" dirty="0">
                <a:latin typeface="Arial"/>
                <a:cs typeface="Arial"/>
              </a:endParaRPr>
            </a:p>
          </p:txBody>
        </p:sp>
      </p:grpSp>
      <p:sp>
        <p:nvSpPr>
          <p:cNvPr id="1720" name="Bent-Up Arrow 1719"/>
          <p:cNvSpPr>
            <a:spLocks noChangeAspect="1"/>
          </p:cNvSpPr>
          <p:nvPr/>
        </p:nvSpPr>
        <p:spPr>
          <a:xfrm rot="5400000" flipH="1">
            <a:off x="7804680" y="5183837"/>
            <a:ext cx="400043" cy="473373"/>
          </a:xfrm>
          <a:prstGeom prst="bentUpArrow">
            <a:avLst>
              <a:gd name="adj1" fmla="val 9210"/>
              <a:gd name="adj2" fmla="val 28276"/>
              <a:gd name="adj3" fmla="val 0"/>
            </a:avLst>
          </a:prstGeom>
          <a:solidFill>
            <a:srgbClr val="FF0000"/>
          </a:solidFill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662" name="Group 3"/>
          <p:cNvGrpSpPr>
            <a:grpSpLocks noChangeAspect="1"/>
          </p:cNvGrpSpPr>
          <p:nvPr/>
        </p:nvGrpSpPr>
        <p:grpSpPr bwMode="auto">
          <a:xfrm>
            <a:off x="24872" y="4734806"/>
            <a:ext cx="4351391" cy="1028299"/>
            <a:chOff x="530" y="1184"/>
            <a:chExt cx="1243" cy="640"/>
          </a:xfrm>
          <a:solidFill>
            <a:srgbClr val="E6EDF3"/>
          </a:solidFill>
        </p:grpSpPr>
        <p:sp>
          <p:nvSpPr>
            <p:cNvPr id="1995" name="Freeform 4"/>
            <p:cNvSpPr>
              <a:spLocks/>
            </p:cNvSpPr>
            <p:nvPr/>
          </p:nvSpPr>
          <p:spPr bwMode="auto">
            <a:xfrm>
              <a:off x="530" y="1184"/>
              <a:ext cx="1243" cy="640"/>
            </a:xfrm>
            <a:custGeom>
              <a:avLst/>
              <a:gdLst>
                <a:gd name="T0" fmla="*/ 786 w 786"/>
                <a:gd name="T1" fmla="*/ 379 h 379"/>
                <a:gd name="T2" fmla="*/ 437 w 786"/>
                <a:gd name="T3" fmla="*/ 10 h 379"/>
                <a:gd name="T4" fmla="*/ 205 w 786"/>
                <a:gd name="T5" fmla="*/ 57 h 379"/>
                <a:gd name="T6" fmla="*/ 93 w 786"/>
                <a:gd name="T7" fmla="*/ 150 h 379"/>
                <a:gd name="T8" fmla="*/ 2 w 786"/>
                <a:gd name="T9" fmla="*/ 354 h 379"/>
                <a:gd name="T10" fmla="*/ 0 w 786"/>
                <a:gd name="T11" fmla="*/ 379 h 379"/>
                <a:gd name="T12" fmla="*/ 786 w 786"/>
                <a:gd name="T13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6" h="379">
                  <a:moveTo>
                    <a:pt x="786" y="379"/>
                  </a:moveTo>
                  <a:cubicBezTo>
                    <a:pt x="784" y="187"/>
                    <a:pt x="626" y="34"/>
                    <a:pt x="437" y="10"/>
                  </a:cubicBezTo>
                  <a:cubicBezTo>
                    <a:pt x="357" y="0"/>
                    <a:pt x="276" y="18"/>
                    <a:pt x="205" y="57"/>
                  </a:cubicBezTo>
                  <a:cubicBezTo>
                    <a:pt x="160" y="81"/>
                    <a:pt x="123" y="114"/>
                    <a:pt x="93" y="150"/>
                  </a:cubicBezTo>
                  <a:cubicBezTo>
                    <a:pt x="44" y="207"/>
                    <a:pt x="11" y="277"/>
                    <a:pt x="2" y="354"/>
                  </a:cubicBezTo>
                  <a:cubicBezTo>
                    <a:pt x="1" y="362"/>
                    <a:pt x="0" y="371"/>
                    <a:pt x="0" y="379"/>
                  </a:cubicBezTo>
                  <a:lnTo>
                    <a:pt x="786" y="3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96" name="Freeform 5"/>
            <p:cNvSpPr>
              <a:spLocks/>
            </p:cNvSpPr>
            <p:nvPr/>
          </p:nvSpPr>
          <p:spPr bwMode="auto">
            <a:xfrm>
              <a:off x="556" y="1215"/>
              <a:ext cx="1190" cy="609"/>
            </a:xfrm>
            <a:custGeom>
              <a:avLst/>
              <a:gdLst>
                <a:gd name="T0" fmla="*/ 752 w 752"/>
                <a:gd name="T1" fmla="*/ 361 h 361"/>
                <a:gd name="T2" fmla="*/ 685 w 752"/>
                <a:gd name="T3" fmla="*/ 163 h 361"/>
                <a:gd name="T4" fmla="*/ 418 w 752"/>
                <a:gd name="T5" fmla="*/ 9 h 361"/>
                <a:gd name="T6" fmla="*/ 196 w 752"/>
                <a:gd name="T7" fmla="*/ 55 h 361"/>
                <a:gd name="T8" fmla="*/ 196 w 752"/>
                <a:gd name="T9" fmla="*/ 55 h 361"/>
                <a:gd name="T10" fmla="*/ 88 w 752"/>
                <a:gd name="T11" fmla="*/ 144 h 361"/>
                <a:gd name="T12" fmla="*/ 2 w 752"/>
                <a:gd name="T13" fmla="*/ 338 h 361"/>
                <a:gd name="T14" fmla="*/ 0 w 752"/>
                <a:gd name="T15" fmla="*/ 361 h 361"/>
                <a:gd name="T16" fmla="*/ 752 w 752"/>
                <a:gd name="T17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2" h="361">
                  <a:moveTo>
                    <a:pt x="752" y="361"/>
                  </a:moveTo>
                  <a:cubicBezTo>
                    <a:pt x="752" y="290"/>
                    <a:pt x="729" y="222"/>
                    <a:pt x="685" y="163"/>
                  </a:cubicBezTo>
                  <a:cubicBezTo>
                    <a:pt x="622" y="79"/>
                    <a:pt x="525" y="23"/>
                    <a:pt x="418" y="9"/>
                  </a:cubicBezTo>
                  <a:cubicBezTo>
                    <a:pt x="344" y="0"/>
                    <a:pt x="266" y="16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56" y="76"/>
                    <a:pt x="121" y="105"/>
                    <a:pt x="88" y="144"/>
                  </a:cubicBezTo>
                  <a:cubicBezTo>
                    <a:pt x="40" y="200"/>
                    <a:pt x="10" y="268"/>
                    <a:pt x="2" y="338"/>
                  </a:cubicBezTo>
                  <a:cubicBezTo>
                    <a:pt x="1" y="346"/>
                    <a:pt x="0" y="353"/>
                    <a:pt x="0" y="361"/>
                  </a:cubicBezTo>
                  <a:lnTo>
                    <a:pt x="752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97" name="Freeform 6"/>
            <p:cNvSpPr>
              <a:spLocks/>
            </p:cNvSpPr>
            <p:nvPr/>
          </p:nvSpPr>
          <p:spPr bwMode="auto">
            <a:xfrm>
              <a:off x="530" y="1184"/>
              <a:ext cx="1243" cy="640"/>
            </a:xfrm>
            <a:custGeom>
              <a:avLst/>
              <a:gdLst>
                <a:gd name="T0" fmla="*/ 786 w 786"/>
                <a:gd name="T1" fmla="*/ 379 h 379"/>
                <a:gd name="T2" fmla="*/ 437 w 786"/>
                <a:gd name="T3" fmla="*/ 10 h 379"/>
                <a:gd name="T4" fmla="*/ 205 w 786"/>
                <a:gd name="T5" fmla="*/ 57 h 379"/>
                <a:gd name="T6" fmla="*/ 93 w 786"/>
                <a:gd name="T7" fmla="*/ 150 h 379"/>
                <a:gd name="T8" fmla="*/ 2 w 786"/>
                <a:gd name="T9" fmla="*/ 354 h 379"/>
                <a:gd name="T10" fmla="*/ 0 w 786"/>
                <a:gd name="T11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6" h="379">
                  <a:moveTo>
                    <a:pt x="786" y="379"/>
                  </a:moveTo>
                  <a:cubicBezTo>
                    <a:pt x="784" y="187"/>
                    <a:pt x="626" y="34"/>
                    <a:pt x="437" y="10"/>
                  </a:cubicBezTo>
                  <a:cubicBezTo>
                    <a:pt x="357" y="0"/>
                    <a:pt x="276" y="18"/>
                    <a:pt x="205" y="57"/>
                  </a:cubicBezTo>
                  <a:cubicBezTo>
                    <a:pt x="160" y="81"/>
                    <a:pt x="123" y="114"/>
                    <a:pt x="93" y="150"/>
                  </a:cubicBezTo>
                  <a:cubicBezTo>
                    <a:pt x="44" y="207"/>
                    <a:pt x="11" y="277"/>
                    <a:pt x="2" y="354"/>
                  </a:cubicBezTo>
                  <a:cubicBezTo>
                    <a:pt x="1" y="362"/>
                    <a:pt x="0" y="371"/>
                    <a:pt x="0" y="379"/>
                  </a:cubicBezTo>
                </a:path>
              </a:pathLst>
            </a:custGeom>
            <a:solidFill>
              <a:srgbClr val="FFC000"/>
            </a:solidFill>
            <a:ln w="7938" cap="rnd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98" name="Freeform 7"/>
            <p:cNvSpPr>
              <a:spLocks/>
            </p:cNvSpPr>
            <p:nvPr/>
          </p:nvSpPr>
          <p:spPr bwMode="auto">
            <a:xfrm>
              <a:off x="556" y="1215"/>
              <a:ext cx="1190" cy="609"/>
            </a:xfrm>
            <a:custGeom>
              <a:avLst/>
              <a:gdLst>
                <a:gd name="T0" fmla="*/ 752 w 752"/>
                <a:gd name="T1" fmla="*/ 361 h 361"/>
                <a:gd name="T2" fmla="*/ 685 w 752"/>
                <a:gd name="T3" fmla="*/ 163 h 361"/>
                <a:gd name="T4" fmla="*/ 418 w 752"/>
                <a:gd name="T5" fmla="*/ 9 h 361"/>
                <a:gd name="T6" fmla="*/ 196 w 752"/>
                <a:gd name="T7" fmla="*/ 55 h 361"/>
                <a:gd name="T8" fmla="*/ 196 w 752"/>
                <a:gd name="T9" fmla="*/ 55 h 361"/>
                <a:gd name="T10" fmla="*/ 88 w 752"/>
                <a:gd name="T11" fmla="*/ 144 h 361"/>
                <a:gd name="T12" fmla="*/ 2 w 752"/>
                <a:gd name="T13" fmla="*/ 338 h 361"/>
                <a:gd name="T14" fmla="*/ 0 w 752"/>
                <a:gd name="T1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2" h="361">
                  <a:moveTo>
                    <a:pt x="752" y="361"/>
                  </a:moveTo>
                  <a:cubicBezTo>
                    <a:pt x="752" y="290"/>
                    <a:pt x="729" y="222"/>
                    <a:pt x="685" y="163"/>
                  </a:cubicBezTo>
                  <a:cubicBezTo>
                    <a:pt x="622" y="79"/>
                    <a:pt x="525" y="23"/>
                    <a:pt x="418" y="9"/>
                  </a:cubicBezTo>
                  <a:cubicBezTo>
                    <a:pt x="344" y="0"/>
                    <a:pt x="266" y="16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56" y="76"/>
                    <a:pt x="121" y="105"/>
                    <a:pt x="88" y="144"/>
                  </a:cubicBezTo>
                  <a:cubicBezTo>
                    <a:pt x="40" y="200"/>
                    <a:pt x="10" y="268"/>
                    <a:pt x="2" y="338"/>
                  </a:cubicBezTo>
                  <a:cubicBezTo>
                    <a:pt x="1" y="346"/>
                    <a:pt x="0" y="353"/>
                    <a:pt x="0" y="361"/>
                  </a:cubicBezTo>
                </a:path>
              </a:pathLst>
            </a:custGeom>
            <a:solidFill>
              <a:srgbClr val="FFF4CF"/>
            </a:solidFill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sp>
        <p:nvSpPr>
          <p:cNvPr id="1727" name="Oval 1726"/>
          <p:cNvSpPr/>
          <p:nvPr/>
        </p:nvSpPr>
        <p:spPr>
          <a:xfrm>
            <a:off x="1949251" y="5092927"/>
            <a:ext cx="144798" cy="43817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28" name="Oval 1727"/>
          <p:cNvSpPr/>
          <p:nvPr/>
        </p:nvSpPr>
        <p:spPr>
          <a:xfrm>
            <a:off x="1808077" y="5092927"/>
            <a:ext cx="138826" cy="43817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29" name="Rectangle 1728"/>
          <p:cNvSpPr/>
          <p:nvPr/>
        </p:nvSpPr>
        <p:spPr>
          <a:xfrm>
            <a:off x="1589927" y="4741174"/>
            <a:ext cx="726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1200" dirty="0">
                <a:latin typeface="Arial"/>
                <a:cs typeface="Arial"/>
              </a:rPr>
              <a:t>HNF-4</a:t>
            </a:r>
            <a:r>
              <a:rPr lang="el-GR" sz="1200" dirty="0">
                <a:latin typeface="Arial"/>
                <a:cs typeface="Arial"/>
              </a:rPr>
              <a:t>α</a:t>
            </a:r>
            <a:endParaRPr lang="en-CA" sz="1200" dirty="0">
              <a:latin typeface="Arial"/>
              <a:cs typeface="Arial"/>
            </a:endParaRPr>
          </a:p>
        </p:txBody>
      </p:sp>
      <p:sp>
        <p:nvSpPr>
          <p:cNvPr id="1730" name="Oval 1729"/>
          <p:cNvSpPr/>
          <p:nvPr/>
        </p:nvSpPr>
        <p:spPr>
          <a:xfrm>
            <a:off x="535082" y="5064830"/>
            <a:ext cx="294149" cy="466275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31" name="Oval 1730"/>
          <p:cNvSpPr/>
          <p:nvPr/>
        </p:nvSpPr>
        <p:spPr>
          <a:xfrm>
            <a:off x="235862" y="5064829"/>
            <a:ext cx="294149" cy="466275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32" name="Rectangle 1731"/>
          <p:cNvSpPr/>
          <p:nvPr/>
        </p:nvSpPr>
        <p:spPr>
          <a:xfrm>
            <a:off x="100004" y="4759625"/>
            <a:ext cx="50526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CA" sz="1200" dirty="0" smtClean="0">
                <a:solidFill>
                  <a:srgbClr val="000000"/>
                </a:solidFill>
                <a:latin typeface="Arial"/>
                <a:cs typeface="Arial"/>
              </a:rPr>
              <a:t>PXR</a:t>
            </a:r>
            <a:endParaRPr lang="en-CA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33" name="Rectangle 1732"/>
          <p:cNvSpPr/>
          <p:nvPr/>
        </p:nvSpPr>
        <p:spPr>
          <a:xfrm>
            <a:off x="464438" y="4759497"/>
            <a:ext cx="51809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CA" sz="1200" dirty="0" smtClean="0">
                <a:solidFill>
                  <a:srgbClr val="000000"/>
                </a:solidFill>
                <a:latin typeface="Arial"/>
                <a:cs typeface="Arial"/>
              </a:rPr>
              <a:t>RXR</a:t>
            </a:r>
            <a:endParaRPr lang="en-CA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34" name="Oval 1733"/>
          <p:cNvSpPr/>
          <p:nvPr/>
        </p:nvSpPr>
        <p:spPr>
          <a:xfrm>
            <a:off x="2388752" y="5184474"/>
            <a:ext cx="530368" cy="3488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35" name="Rectangle 1734"/>
          <p:cNvSpPr/>
          <p:nvPr/>
        </p:nvSpPr>
        <p:spPr>
          <a:xfrm>
            <a:off x="188459" y="5615020"/>
            <a:ext cx="3651960" cy="5178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00" dirty="0">
              <a:latin typeface="Arial"/>
              <a:cs typeface="Arial"/>
            </a:endParaRPr>
          </a:p>
        </p:txBody>
      </p:sp>
      <p:sp>
        <p:nvSpPr>
          <p:cNvPr id="1736" name="Rectangle 5"/>
          <p:cNvSpPr/>
          <p:nvPr/>
        </p:nvSpPr>
        <p:spPr>
          <a:xfrm>
            <a:off x="3145390" y="5484284"/>
            <a:ext cx="1027063" cy="301448"/>
          </a:xfrm>
          <a:custGeom>
            <a:avLst/>
            <a:gdLst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93676 w 693676"/>
              <a:gd name="connsiteY2" fmla="*/ 314105 h 314105"/>
              <a:gd name="connsiteX3" fmla="*/ 0 w 693676"/>
              <a:gd name="connsiteY3" fmla="*/ 314105 h 314105"/>
              <a:gd name="connsiteX4" fmla="*/ 0 w 693676"/>
              <a:gd name="connsiteY4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8605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02236 w 693676"/>
              <a:gd name="connsiteY2" fmla="*/ 13716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02236 w 693676"/>
              <a:gd name="connsiteY2" fmla="*/ 13716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02236 w 693676"/>
              <a:gd name="connsiteY2" fmla="*/ 13716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8301"/>
              <a:gd name="connsiteY0" fmla="*/ 0 h 314105"/>
              <a:gd name="connsiteX1" fmla="*/ 693676 w 698301"/>
              <a:gd name="connsiteY1" fmla="*/ 0 h 314105"/>
              <a:gd name="connsiteX2" fmla="*/ 632716 w 698301"/>
              <a:gd name="connsiteY2" fmla="*/ 144780 h 314105"/>
              <a:gd name="connsiteX3" fmla="*/ 693676 w 698301"/>
              <a:gd name="connsiteY3" fmla="*/ 314105 h 314105"/>
              <a:gd name="connsiteX4" fmla="*/ 0 w 698301"/>
              <a:gd name="connsiteY4" fmla="*/ 314105 h 314105"/>
              <a:gd name="connsiteX5" fmla="*/ 0 w 698301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3271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3271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3271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8301"/>
              <a:gd name="connsiteY0" fmla="*/ 0 h 314105"/>
              <a:gd name="connsiteX1" fmla="*/ 693676 w 698301"/>
              <a:gd name="connsiteY1" fmla="*/ 0 h 314105"/>
              <a:gd name="connsiteX2" fmla="*/ 632716 w 698301"/>
              <a:gd name="connsiteY2" fmla="*/ 144780 h 314105"/>
              <a:gd name="connsiteX3" fmla="*/ 693676 w 698301"/>
              <a:gd name="connsiteY3" fmla="*/ 314105 h 314105"/>
              <a:gd name="connsiteX4" fmla="*/ 0 w 698301"/>
              <a:gd name="connsiteY4" fmla="*/ 314105 h 314105"/>
              <a:gd name="connsiteX5" fmla="*/ 0 w 698301"/>
              <a:gd name="connsiteY5" fmla="*/ 0 h 314105"/>
              <a:gd name="connsiteX0" fmla="*/ 0 w 713194"/>
              <a:gd name="connsiteY0" fmla="*/ 0 h 314105"/>
              <a:gd name="connsiteX1" fmla="*/ 693676 w 713194"/>
              <a:gd name="connsiteY1" fmla="*/ 0 h 314105"/>
              <a:gd name="connsiteX2" fmla="*/ 655576 w 713194"/>
              <a:gd name="connsiteY2" fmla="*/ 160020 h 314105"/>
              <a:gd name="connsiteX3" fmla="*/ 693676 w 713194"/>
              <a:gd name="connsiteY3" fmla="*/ 314105 h 314105"/>
              <a:gd name="connsiteX4" fmla="*/ 0 w 713194"/>
              <a:gd name="connsiteY4" fmla="*/ 314105 h 314105"/>
              <a:gd name="connsiteX5" fmla="*/ 0 w 713194"/>
              <a:gd name="connsiteY5" fmla="*/ 0 h 314105"/>
              <a:gd name="connsiteX0" fmla="*/ 0 w 713194"/>
              <a:gd name="connsiteY0" fmla="*/ 0 h 314105"/>
              <a:gd name="connsiteX1" fmla="*/ 693676 w 713194"/>
              <a:gd name="connsiteY1" fmla="*/ 0 h 314105"/>
              <a:gd name="connsiteX2" fmla="*/ 655576 w 713194"/>
              <a:gd name="connsiteY2" fmla="*/ 190500 h 314105"/>
              <a:gd name="connsiteX3" fmla="*/ 693676 w 713194"/>
              <a:gd name="connsiteY3" fmla="*/ 314105 h 314105"/>
              <a:gd name="connsiteX4" fmla="*/ 0 w 713194"/>
              <a:gd name="connsiteY4" fmla="*/ 314105 h 314105"/>
              <a:gd name="connsiteX5" fmla="*/ 0 w 713194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55576 w 693676"/>
              <a:gd name="connsiteY2" fmla="*/ 19050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55576 w 693676"/>
              <a:gd name="connsiteY2" fmla="*/ 19050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716558"/>
              <a:gd name="connsiteY0" fmla="*/ 0 h 314105"/>
              <a:gd name="connsiteX1" fmla="*/ 693676 w 716558"/>
              <a:gd name="connsiteY1" fmla="*/ 0 h 314105"/>
              <a:gd name="connsiteX2" fmla="*/ 655576 w 716558"/>
              <a:gd name="connsiteY2" fmla="*/ 190500 h 314105"/>
              <a:gd name="connsiteX3" fmla="*/ 693676 w 716558"/>
              <a:gd name="connsiteY3" fmla="*/ 314105 h 314105"/>
              <a:gd name="connsiteX4" fmla="*/ 0 w 716558"/>
              <a:gd name="connsiteY4" fmla="*/ 314105 h 314105"/>
              <a:gd name="connsiteX5" fmla="*/ 0 w 716558"/>
              <a:gd name="connsiteY5" fmla="*/ 0 h 314105"/>
              <a:gd name="connsiteX0" fmla="*/ 0 w 763823"/>
              <a:gd name="connsiteY0" fmla="*/ 0 h 314105"/>
              <a:gd name="connsiteX1" fmla="*/ 693676 w 763823"/>
              <a:gd name="connsiteY1" fmla="*/ 0 h 314105"/>
              <a:gd name="connsiteX2" fmla="*/ 655576 w 763823"/>
              <a:gd name="connsiteY2" fmla="*/ 190500 h 314105"/>
              <a:gd name="connsiteX3" fmla="*/ 693676 w 763823"/>
              <a:gd name="connsiteY3" fmla="*/ 314105 h 314105"/>
              <a:gd name="connsiteX4" fmla="*/ 0 w 763823"/>
              <a:gd name="connsiteY4" fmla="*/ 314105 h 314105"/>
              <a:gd name="connsiteX5" fmla="*/ 0 w 763823"/>
              <a:gd name="connsiteY5" fmla="*/ 0 h 314105"/>
              <a:gd name="connsiteX0" fmla="*/ 0 w 769349"/>
              <a:gd name="connsiteY0" fmla="*/ 0 h 314105"/>
              <a:gd name="connsiteX1" fmla="*/ 693676 w 769349"/>
              <a:gd name="connsiteY1" fmla="*/ 0 h 314105"/>
              <a:gd name="connsiteX2" fmla="*/ 663196 w 769349"/>
              <a:gd name="connsiteY2" fmla="*/ 160020 h 314105"/>
              <a:gd name="connsiteX3" fmla="*/ 693676 w 769349"/>
              <a:gd name="connsiteY3" fmla="*/ 314105 h 314105"/>
              <a:gd name="connsiteX4" fmla="*/ 0 w 769349"/>
              <a:gd name="connsiteY4" fmla="*/ 314105 h 314105"/>
              <a:gd name="connsiteX5" fmla="*/ 0 w 769349"/>
              <a:gd name="connsiteY5" fmla="*/ 0 h 314105"/>
              <a:gd name="connsiteX0" fmla="*/ 0 w 738886"/>
              <a:gd name="connsiteY0" fmla="*/ 0 h 314105"/>
              <a:gd name="connsiteX1" fmla="*/ 693676 w 738886"/>
              <a:gd name="connsiteY1" fmla="*/ 0 h 314105"/>
              <a:gd name="connsiteX2" fmla="*/ 663196 w 738886"/>
              <a:gd name="connsiteY2" fmla="*/ 160020 h 314105"/>
              <a:gd name="connsiteX3" fmla="*/ 693676 w 738886"/>
              <a:gd name="connsiteY3" fmla="*/ 314105 h 314105"/>
              <a:gd name="connsiteX4" fmla="*/ 0 w 738886"/>
              <a:gd name="connsiteY4" fmla="*/ 314105 h 314105"/>
              <a:gd name="connsiteX5" fmla="*/ 0 w 738886"/>
              <a:gd name="connsiteY5" fmla="*/ 0 h 314105"/>
              <a:gd name="connsiteX0" fmla="*/ 0 w 755968"/>
              <a:gd name="connsiteY0" fmla="*/ 0 h 315384"/>
              <a:gd name="connsiteX1" fmla="*/ 693676 w 755968"/>
              <a:gd name="connsiteY1" fmla="*/ 0 h 315384"/>
              <a:gd name="connsiteX2" fmla="*/ 686056 w 755968"/>
              <a:gd name="connsiteY2" fmla="*/ 205740 h 315384"/>
              <a:gd name="connsiteX3" fmla="*/ 693676 w 755968"/>
              <a:gd name="connsiteY3" fmla="*/ 314105 h 315384"/>
              <a:gd name="connsiteX4" fmla="*/ 0 w 755968"/>
              <a:gd name="connsiteY4" fmla="*/ 314105 h 315384"/>
              <a:gd name="connsiteX5" fmla="*/ 0 w 755968"/>
              <a:gd name="connsiteY5" fmla="*/ 0 h 315384"/>
              <a:gd name="connsiteX0" fmla="*/ 0 w 761855"/>
              <a:gd name="connsiteY0" fmla="*/ 0 h 314105"/>
              <a:gd name="connsiteX1" fmla="*/ 693676 w 761855"/>
              <a:gd name="connsiteY1" fmla="*/ 0 h 314105"/>
              <a:gd name="connsiteX2" fmla="*/ 693676 w 761855"/>
              <a:gd name="connsiteY2" fmla="*/ 182880 h 314105"/>
              <a:gd name="connsiteX3" fmla="*/ 693676 w 761855"/>
              <a:gd name="connsiteY3" fmla="*/ 314105 h 314105"/>
              <a:gd name="connsiteX4" fmla="*/ 0 w 761855"/>
              <a:gd name="connsiteY4" fmla="*/ 314105 h 314105"/>
              <a:gd name="connsiteX5" fmla="*/ 0 w 761855"/>
              <a:gd name="connsiteY5" fmla="*/ 0 h 314105"/>
              <a:gd name="connsiteX0" fmla="*/ 0 w 731665"/>
              <a:gd name="connsiteY0" fmla="*/ 0 h 314105"/>
              <a:gd name="connsiteX1" fmla="*/ 693676 w 731665"/>
              <a:gd name="connsiteY1" fmla="*/ 0 h 314105"/>
              <a:gd name="connsiteX2" fmla="*/ 693676 w 731665"/>
              <a:gd name="connsiteY2" fmla="*/ 182880 h 314105"/>
              <a:gd name="connsiteX3" fmla="*/ 693676 w 731665"/>
              <a:gd name="connsiteY3" fmla="*/ 314105 h 314105"/>
              <a:gd name="connsiteX4" fmla="*/ 0 w 731665"/>
              <a:gd name="connsiteY4" fmla="*/ 314105 h 314105"/>
              <a:gd name="connsiteX5" fmla="*/ 0 w 731665"/>
              <a:gd name="connsiteY5" fmla="*/ 0 h 314105"/>
              <a:gd name="connsiteX0" fmla="*/ 0 w 731665"/>
              <a:gd name="connsiteY0" fmla="*/ 0 h 314105"/>
              <a:gd name="connsiteX1" fmla="*/ 693676 w 731665"/>
              <a:gd name="connsiteY1" fmla="*/ 0 h 314105"/>
              <a:gd name="connsiteX2" fmla="*/ 693676 w 731665"/>
              <a:gd name="connsiteY2" fmla="*/ 182880 h 314105"/>
              <a:gd name="connsiteX3" fmla="*/ 693676 w 731665"/>
              <a:gd name="connsiteY3" fmla="*/ 314105 h 314105"/>
              <a:gd name="connsiteX4" fmla="*/ 0 w 731665"/>
              <a:gd name="connsiteY4" fmla="*/ 314105 h 314105"/>
              <a:gd name="connsiteX5" fmla="*/ 0 w 731665"/>
              <a:gd name="connsiteY5" fmla="*/ 0 h 314105"/>
              <a:gd name="connsiteX0" fmla="*/ 0 w 721706"/>
              <a:gd name="connsiteY0" fmla="*/ 0 h 314105"/>
              <a:gd name="connsiteX1" fmla="*/ 693676 w 721706"/>
              <a:gd name="connsiteY1" fmla="*/ 0 h 314105"/>
              <a:gd name="connsiteX2" fmla="*/ 693676 w 721706"/>
              <a:gd name="connsiteY2" fmla="*/ 182880 h 314105"/>
              <a:gd name="connsiteX3" fmla="*/ 693676 w 721706"/>
              <a:gd name="connsiteY3" fmla="*/ 314105 h 314105"/>
              <a:gd name="connsiteX4" fmla="*/ 0 w 721706"/>
              <a:gd name="connsiteY4" fmla="*/ 314105 h 314105"/>
              <a:gd name="connsiteX5" fmla="*/ 0 w 721706"/>
              <a:gd name="connsiteY5" fmla="*/ 0 h 314105"/>
              <a:gd name="connsiteX0" fmla="*/ 0 w 711894"/>
              <a:gd name="connsiteY0" fmla="*/ 0 h 314105"/>
              <a:gd name="connsiteX1" fmla="*/ 693676 w 711894"/>
              <a:gd name="connsiteY1" fmla="*/ 0 h 314105"/>
              <a:gd name="connsiteX2" fmla="*/ 693676 w 711894"/>
              <a:gd name="connsiteY2" fmla="*/ 182880 h 314105"/>
              <a:gd name="connsiteX3" fmla="*/ 693676 w 711894"/>
              <a:gd name="connsiteY3" fmla="*/ 314105 h 314105"/>
              <a:gd name="connsiteX4" fmla="*/ 0 w 711894"/>
              <a:gd name="connsiteY4" fmla="*/ 314105 h 314105"/>
              <a:gd name="connsiteX5" fmla="*/ 0 w 711894"/>
              <a:gd name="connsiteY5" fmla="*/ 0 h 314105"/>
              <a:gd name="connsiteX0" fmla="*/ 0 w 731726"/>
              <a:gd name="connsiteY0" fmla="*/ 0 h 314105"/>
              <a:gd name="connsiteX1" fmla="*/ 693676 w 731726"/>
              <a:gd name="connsiteY1" fmla="*/ 0 h 314105"/>
              <a:gd name="connsiteX2" fmla="*/ 716536 w 731726"/>
              <a:gd name="connsiteY2" fmla="*/ 182880 h 314105"/>
              <a:gd name="connsiteX3" fmla="*/ 693676 w 731726"/>
              <a:gd name="connsiteY3" fmla="*/ 314105 h 314105"/>
              <a:gd name="connsiteX4" fmla="*/ 0 w 731726"/>
              <a:gd name="connsiteY4" fmla="*/ 314105 h 314105"/>
              <a:gd name="connsiteX5" fmla="*/ 0 w 731726"/>
              <a:gd name="connsiteY5" fmla="*/ 0 h 314105"/>
              <a:gd name="connsiteX0" fmla="*/ 0 w 728801"/>
              <a:gd name="connsiteY0" fmla="*/ 0 h 314105"/>
              <a:gd name="connsiteX1" fmla="*/ 693676 w 728801"/>
              <a:gd name="connsiteY1" fmla="*/ 0 h 314105"/>
              <a:gd name="connsiteX2" fmla="*/ 716536 w 728801"/>
              <a:gd name="connsiteY2" fmla="*/ 182880 h 314105"/>
              <a:gd name="connsiteX3" fmla="*/ 693676 w 728801"/>
              <a:gd name="connsiteY3" fmla="*/ 314105 h 314105"/>
              <a:gd name="connsiteX4" fmla="*/ 0 w 728801"/>
              <a:gd name="connsiteY4" fmla="*/ 314105 h 314105"/>
              <a:gd name="connsiteX5" fmla="*/ 0 w 728801"/>
              <a:gd name="connsiteY5" fmla="*/ 0 h 314105"/>
              <a:gd name="connsiteX0" fmla="*/ 0 w 763489"/>
              <a:gd name="connsiteY0" fmla="*/ 0 h 314105"/>
              <a:gd name="connsiteX1" fmla="*/ 693676 w 763489"/>
              <a:gd name="connsiteY1" fmla="*/ 0 h 314105"/>
              <a:gd name="connsiteX2" fmla="*/ 716536 w 763489"/>
              <a:gd name="connsiteY2" fmla="*/ 182880 h 314105"/>
              <a:gd name="connsiteX3" fmla="*/ 693676 w 763489"/>
              <a:gd name="connsiteY3" fmla="*/ 314105 h 314105"/>
              <a:gd name="connsiteX4" fmla="*/ 0 w 763489"/>
              <a:gd name="connsiteY4" fmla="*/ 314105 h 314105"/>
              <a:gd name="connsiteX5" fmla="*/ 0 w 763489"/>
              <a:gd name="connsiteY5" fmla="*/ 0 h 314105"/>
              <a:gd name="connsiteX0" fmla="*/ 0 w 750470"/>
              <a:gd name="connsiteY0" fmla="*/ 0 h 314105"/>
              <a:gd name="connsiteX1" fmla="*/ 693676 w 750470"/>
              <a:gd name="connsiteY1" fmla="*/ 0 h 314105"/>
              <a:gd name="connsiteX2" fmla="*/ 716536 w 750470"/>
              <a:gd name="connsiteY2" fmla="*/ 182880 h 314105"/>
              <a:gd name="connsiteX3" fmla="*/ 693676 w 750470"/>
              <a:gd name="connsiteY3" fmla="*/ 314105 h 314105"/>
              <a:gd name="connsiteX4" fmla="*/ 0 w 750470"/>
              <a:gd name="connsiteY4" fmla="*/ 314105 h 314105"/>
              <a:gd name="connsiteX5" fmla="*/ 0 w 750470"/>
              <a:gd name="connsiteY5" fmla="*/ 0 h 314105"/>
              <a:gd name="connsiteX0" fmla="*/ 0 w 762218"/>
              <a:gd name="connsiteY0" fmla="*/ 0 h 314105"/>
              <a:gd name="connsiteX1" fmla="*/ 693676 w 762218"/>
              <a:gd name="connsiteY1" fmla="*/ 0 h 314105"/>
              <a:gd name="connsiteX2" fmla="*/ 716536 w 762218"/>
              <a:gd name="connsiteY2" fmla="*/ 182880 h 314105"/>
              <a:gd name="connsiteX3" fmla="*/ 739396 w 762218"/>
              <a:gd name="connsiteY3" fmla="*/ 274320 h 314105"/>
              <a:gd name="connsiteX4" fmla="*/ 693676 w 762218"/>
              <a:gd name="connsiteY4" fmla="*/ 314105 h 314105"/>
              <a:gd name="connsiteX5" fmla="*/ 0 w 762218"/>
              <a:gd name="connsiteY5" fmla="*/ 314105 h 314105"/>
              <a:gd name="connsiteX6" fmla="*/ 0 w 762218"/>
              <a:gd name="connsiteY6" fmla="*/ 0 h 314105"/>
              <a:gd name="connsiteX0" fmla="*/ 0 w 762218"/>
              <a:gd name="connsiteY0" fmla="*/ 0 h 314105"/>
              <a:gd name="connsiteX1" fmla="*/ 693676 w 762218"/>
              <a:gd name="connsiteY1" fmla="*/ 0 h 314105"/>
              <a:gd name="connsiteX2" fmla="*/ 754636 w 762218"/>
              <a:gd name="connsiteY2" fmla="*/ 99060 h 314105"/>
              <a:gd name="connsiteX3" fmla="*/ 739396 w 762218"/>
              <a:gd name="connsiteY3" fmla="*/ 274320 h 314105"/>
              <a:gd name="connsiteX4" fmla="*/ 693676 w 762218"/>
              <a:gd name="connsiteY4" fmla="*/ 314105 h 314105"/>
              <a:gd name="connsiteX5" fmla="*/ 0 w 762218"/>
              <a:gd name="connsiteY5" fmla="*/ 314105 h 314105"/>
              <a:gd name="connsiteX6" fmla="*/ 0 w 762218"/>
              <a:gd name="connsiteY6" fmla="*/ 0 h 314105"/>
              <a:gd name="connsiteX0" fmla="*/ 0 w 762218"/>
              <a:gd name="connsiteY0" fmla="*/ 0 h 314105"/>
              <a:gd name="connsiteX1" fmla="*/ 693676 w 762218"/>
              <a:gd name="connsiteY1" fmla="*/ 0 h 314105"/>
              <a:gd name="connsiteX2" fmla="*/ 640336 w 762218"/>
              <a:gd name="connsiteY2" fmla="*/ 121920 h 314105"/>
              <a:gd name="connsiteX3" fmla="*/ 739396 w 762218"/>
              <a:gd name="connsiteY3" fmla="*/ 274320 h 314105"/>
              <a:gd name="connsiteX4" fmla="*/ 693676 w 762218"/>
              <a:gd name="connsiteY4" fmla="*/ 314105 h 314105"/>
              <a:gd name="connsiteX5" fmla="*/ 0 w 762218"/>
              <a:gd name="connsiteY5" fmla="*/ 314105 h 314105"/>
              <a:gd name="connsiteX6" fmla="*/ 0 w 762218"/>
              <a:gd name="connsiteY6" fmla="*/ 0 h 314105"/>
              <a:gd name="connsiteX0" fmla="*/ 0 w 793000"/>
              <a:gd name="connsiteY0" fmla="*/ 0 h 314105"/>
              <a:gd name="connsiteX1" fmla="*/ 693676 w 793000"/>
              <a:gd name="connsiteY1" fmla="*/ 0 h 314105"/>
              <a:gd name="connsiteX2" fmla="*/ 640336 w 793000"/>
              <a:gd name="connsiteY2" fmla="*/ 121920 h 314105"/>
              <a:gd name="connsiteX3" fmla="*/ 792736 w 793000"/>
              <a:gd name="connsiteY3" fmla="*/ 228600 h 314105"/>
              <a:gd name="connsiteX4" fmla="*/ 693676 w 793000"/>
              <a:gd name="connsiteY4" fmla="*/ 314105 h 314105"/>
              <a:gd name="connsiteX5" fmla="*/ 0 w 793000"/>
              <a:gd name="connsiteY5" fmla="*/ 314105 h 314105"/>
              <a:gd name="connsiteX6" fmla="*/ 0 w 793000"/>
              <a:gd name="connsiteY6" fmla="*/ 0 h 314105"/>
              <a:gd name="connsiteX0" fmla="*/ 0 w 793000"/>
              <a:gd name="connsiteY0" fmla="*/ 0 h 314105"/>
              <a:gd name="connsiteX1" fmla="*/ 693676 w 793000"/>
              <a:gd name="connsiteY1" fmla="*/ 0 h 314105"/>
              <a:gd name="connsiteX2" fmla="*/ 686056 w 793000"/>
              <a:gd name="connsiteY2" fmla="*/ 114300 h 314105"/>
              <a:gd name="connsiteX3" fmla="*/ 792736 w 793000"/>
              <a:gd name="connsiteY3" fmla="*/ 228600 h 314105"/>
              <a:gd name="connsiteX4" fmla="*/ 693676 w 793000"/>
              <a:gd name="connsiteY4" fmla="*/ 314105 h 314105"/>
              <a:gd name="connsiteX5" fmla="*/ 0 w 793000"/>
              <a:gd name="connsiteY5" fmla="*/ 314105 h 314105"/>
              <a:gd name="connsiteX6" fmla="*/ 0 w 793000"/>
              <a:gd name="connsiteY6" fmla="*/ 0 h 314105"/>
              <a:gd name="connsiteX0" fmla="*/ 0 w 759270"/>
              <a:gd name="connsiteY0" fmla="*/ 0 h 314105"/>
              <a:gd name="connsiteX1" fmla="*/ 693676 w 759270"/>
              <a:gd name="connsiteY1" fmla="*/ 0 h 314105"/>
              <a:gd name="connsiteX2" fmla="*/ 686056 w 759270"/>
              <a:gd name="connsiteY2" fmla="*/ 114300 h 314105"/>
              <a:gd name="connsiteX3" fmla="*/ 731776 w 759270"/>
              <a:gd name="connsiteY3" fmla="*/ 251460 h 314105"/>
              <a:gd name="connsiteX4" fmla="*/ 693676 w 759270"/>
              <a:gd name="connsiteY4" fmla="*/ 314105 h 314105"/>
              <a:gd name="connsiteX5" fmla="*/ 0 w 759270"/>
              <a:gd name="connsiteY5" fmla="*/ 314105 h 314105"/>
              <a:gd name="connsiteX6" fmla="*/ 0 w 759270"/>
              <a:gd name="connsiteY6" fmla="*/ 0 h 314105"/>
              <a:gd name="connsiteX0" fmla="*/ 0 w 749637"/>
              <a:gd name="connsiteY0" fmla="*/ 0 h 314105"/>
              <a:gd name="connsiteX1" fmla="*/ 693676 w 749637"/>
              <a:gd name="connsiteY1" fmla="*/ 0 h 314105"/>
              <a:gd name="connsiteX2" fmla="*/ 686056 w 749637"/>
              <a:gd name="connsiteY2" fmla="*/ 114300 h 314105"/>
              <a:gd name="connsiteX3" fmla="*/ 731776 w 749637"/>
              <a:gd name="connsiteY3" fmla="*/ 251460 h 314105"/>
              <a:gd name="connsiteX4" fmla="*/ 693676 w 749637"/>
              <a:gd name="connsiteY4" fmla="*/ 314105 h 314105"/>
              <a:gd name="connsiteX5" fmla="*/ 0 w 749637"/>
              <a:gd name="connsiteY5" fmla="*/ 314105 h 314105"/>
              <a:gd name="connsiteX6" fmla="*/ 0 w 749637"/>
              <a:gd name="connsiteY6" fmla="*/ 0 h 314105"/>
              <a:gd name="connsiteX0" fmla="*/ 0 w 732020"/>
              <a:gd name="connsiteY0" fmla="*/ 0 h 314105"/>
              <a:gd name="connsiteX1" fmla="*/ 693676 w 732020"/>
              <a:gd name="connsiteY1" fmla="*/ 0 h 314105"/>
              <a:gd name="connsiteX2" fmla="*/ 686056 w 732020"/>
              <a:gd name="connsiteY2" fmla="*/ 114300 h 314105"/>
              <a:gd name="connsiteX3" fmla="*/ 731776 w 732020"/>
              <a:gd name="connsiteY3" fmla="*/ 251460 h 314105"/>
              <a:gd name="connsiteX4" fmla="*/ 693676 w 732020"/>
              <a:gd name="connsiteY4" fmla="*/ 314105 h 314105"/>
              <a:gd name="connsiteX5" fmla="*/ 0 w 732020"/>
              <a:gd name="connsiteY5" fmla="*/ 314105 h 314105"/>
              <a:gd name="connsiteX6" fmla="*/ 0 w 732020"/>
              <a:gd name="connsiteY6" fmla="*/ 0 h 314105"/>
              <a:gd name="connsiteX0" fmla="*/ 0 w 733377"/>
              <a:gd name="connsiteY0" fmla="*/ 0 h 314105"/>
              <a:gd name="connsiteX1" fmla="*/ 693676 w 733377"/>
              <a:gd name="connsiteY1" fmla="*/ 0 h 314105"/>
              <a:gd name="connsiteX2" fmla="*/ 686056 w 733377"/>
              <a:gd name="connsiteY2" fmla="*/ 114300 h 314105"/>
              <a:gd name="connsiteX3" fmla="*/ 731776 w 733377"/>
              <a:gd name="connsiteY3" fmla="*/ 251460 h 314105"/>
              <a:gd name="connsiteX4" fmla="*/ 693676 w 733377"/>
              <a:gd name="connsiteY4" fmla="*/ 314105 h 314105"/>
              <a:gd name="connsiteX5" fmla="*/ 0 w 733377"/>
              <a:gd name="connsiteY5" fmla="*/ 314105 h 314105"/>
              <a:gd name="connsiteX6" fmla="*/ 0 w 733377"/>
              <a:gd name="connsiteY6" fmla="*/ 0 h 314105"/>
              <a:gd name="connsiteX0" fmla="*/ 0 w 733377"/>
              <a:gd name="connsiteY0" fmla="*/ 0 h 314105"/>
              <a:gd name="connsiteX1" fmla="*/ 693676 w 733377"/>
              <a:gd name="connsiteY1" fmla="*/ 0 h 314105"/>
              <a:gd name="connsiteX2" fmla="*/ 686056 w 733377"/>
              <a:gd name="connsiteY2" fmla="*/ 114300 h 314105"/>
              <a:gd name="connsiteX3" fmla="*/ 731776 w 733377"/>
              <a:gd name="connsiteY3" fmla="*/ 251460 h 314105"/>
              <a:gd name="connsiteX4" fmla="*/ 693676 w 733377"/>
              <a:gd name="connsiteY4" fmla="*/ 314105 h 314105"/>
              <a:gd name="connsiteX5" fmla="*/ 0 w 733377"/>
              <a:gd name="connsiteY5" fmla="*/ 314105 h 314105"/>
              <a:gd name="connsiteX6" fmla="*/ 0 w 733377"/>
              <a:gd name="connsiteY6" fmla="*/ 0 h 314105"/>
              <a:gd name="connsiteX0" fmla="*/ 0 w 733377"/>
              <a:gd name="connsiteY0" fmla="*/ 0 h 314105"/>
              <a:gd name="connsiteX1" fmla="*/ 693676 w 733377"/>
              <a:gd name="connsiteY1" fmla="*/ 0 h 314105"/>
              <a:gd name="connsiteX2" fmla="*/ 686056 w 733377"/>
              <a:gd name="connsiteY2" fmla="*/ 114300 h 314105"/>
              <a:gd name="connsiteX3" fmla="*/ 731776 w 733377"/>
              <a:gd name="connsiteY3" fmla="*/ 251460 h 314105"/>
              <a:gd name="connsiteX4" fmla="*/ 693676 w 733377"/>
              <a:gd name="connsiteY4" fmla="*/ 314105 h 314105"/>
              <a:gd name="connsiteX5" fmla="*/ 0 w 733377"/>
              <a:gd name="connsiteY5" fmla="*/ 314105 h 314105"/>
              <a:gd name="connsiteX6" fmla="*/ 0 w 733377"/>
              <a:gd name="connsiteY6" fmla="*/ 0 h 314105"/>
              <a:gd name="connsiteX0" fmla="*/ 0 w 759888"/>
              <a:gd name="connsiteY0" fmla="*/ 0 h 314105"/>
              <a:gd name="connsiteX1" fmla="*/ 693676 w 759888"/>
              <a:gd name="connsiteY1" fmla="*/ 0 h 314105"/>
              <a:gd name="connsiteX2" fmla="*/ 731776 w 759888"/>
              <a:gd name="connsiteY2" fmla="*/ 251460 h 314105"/>
              <a:gd name="connsiteX3" fmla="*/ 693676 w 759888"/>
              <a:gd name="connsiteY3" fmla="*/ 314105 h 314105"/>
              <a:gd name="connsiteX4" fmla="*/ 0 w 759888"/>
              <a:gd name="connsiteY4" fmla="*/ 314105 h 314105"/>
              <a:gd name="connsiteX5" fmla="*/ 0 w 759888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93676 w 693676"/>
              <a:gd name="connsiteY2" fmla="*/ 314105 h 314105"/>
              <a:gd name="connsiteX3" fmla="*/ 0 w 693676"/>
              <a:gd name="connsiteY3" fmla="*/ 314105 h 314105"/>
              <a:gd name="connsiteX4" fmla="*/ 0 w 693676"/>
              <a:gd name="connsiteY4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93676 w 693676"/>
              <a:gd name="connsiteY2" fmla="*/ 314105 h 314105"/>
              <a:gd name="connsiteX3" fmla="*/ 0 w 693676"/>
              <a:gd name="connsiteY3" fmla="*/ 314105 h 314105"/>
              <a:gd name="connsiteX4" fmla="*/ 0 w 693676"/>
              <a:gd name="connsiteY4" fmla="*/ 0 h 314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3676" h="314105">
                <a:moveTo>
                  <a:pt x="0" y="0"/>
                </a:moveTo>
                <a:lnTo>
                  <a:pt x="693676" y="0"/>
                </a:lnTo>
                <a:lnTo>
                  <a:pt x="693676" y="314105"/>
                </a:lnTo>
                <a:lnTo>
                  <a:pt x="0" y="314105"/>
                </a:lnTo>
                <a:lnTo>
                  <a:pt x="0" y="0"/>
                </a:lnTo>
                <a:close/>
              </a:path>
            </a:pathLst>
          </a:custGeom>
          <a:solidFill>
            <a:srgbClr val="008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50" dirty="0" smtClean="0">
                <a:solidFill>
                  <a:schemeClr val="bg1"/>
                </a:solidFill>
                <a:latin typeface="Arial"/>
                <a:cs typeface="Arial"/>
              </a:rPr>
              <a:t>CYP</a:t>
            </a:r>
            <a:endParaRPr lang="en-CA" sz="60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37" name="Rectangle 1736"/>
          <p:cNvSpPr/>
          <p:nvPr/>
        </p:nvSpPr>
        <p:spPr>
          <a:xfrm>
            <a:off x="2412578" y="5534315"/>
            <a:ext cx="491410" cy="20531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38" name="Rectangle 1737"/>
          <p:cNvSpPr/>
          <p:nvPr/>
        </p:nvSpPr>
        <p:spPr>
          <a:xfrm>
            <a:off x="271284" y="5534315"/>
            <a:ext cx="491410" cy="205310"/>
          </a:xfrm>
          <a:prstGeom prst="rect">
            <a:avLst/>
          </a:prstGeom>
          <a:solidFill>
            <a:srgbClr val="4F26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39" name="Rectangle 1738"/>
          <p:cNvSpPr/>
          <p:nvPr/>
        </p:nvSpPr>
        <p:spPr>
          <a:xfrm>
            <a:off x="1725188" y="5534315"/>
            <a:ext cx="491410" cy="205310"/>
          </a:xfrm>
          <a:prstGeom prst="rect">
            <a:avLst/>
          </a:prstGeom>
          <a:solidFill>
            <a:srgbClr val="4F26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663" name="Group 1740"/>
          <p:cNvGrpSpPr>
            <a:grpSpLocks noChangeAspect="1"/>
          </p:cNvGrpSpPr>
          <p:nvPr/>
        </p:nvGrpSpPr>
        <p:grpSpPr>
          <a:xfrm>
            <a:off x="774827" y="5372680"/>
            <a:ext cx="894140" cy="377719"/>
            <a:chOff x="5798188" y="5420774"/>
            <a:chExt cx="687489" cy="290422"/>
          </a:xfrm>
        </p:grpSpPr>
        <p:grpSp>
          <p:nvGrpSpPr>
            <p:cNvPr id="664" name="Group 1741"/>
            <p:cNvGrpSpPr/>
            <p:nvPr/>
          </p:nvGrpSpPr>
          <p:grpSpPr>
            <a:xfrm>
              <a:off x="5866220" y="5580278"/>
              <a:ext cx="208319" cy="130918"/>
              <a:chOff x="5866220" y="5580278"/>
              <a:chExt cx="208319" cy="130918"/>
            </a:xfrm>
          </p:grpSpPr>
          <p:cxnSp>
            <p:nvCxnSpPr>
              <p:cNvPr id="1911" name="Straight Connector 1910"/>
              <p:cNvCxnSpPr/>
              <p:nvPr/>
            </p:nvCxnSpPr>
            <p:spPr>
              <a:xfrm rot="21480000" flipH="1" flipV="1">
                <a:off x="5866220" y="5638735"/>
                <a:ext cx="109863" cy="53794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2" name="Curved Up Arrow 1911"/>
              <p:cNvSpPr/>
              <p:nvPr/>
            </p:nvSpPr>
            <p:spPr>
              <a:xfrm rot="21390742" flipV="1">
                <a:off x="5912244" y="5618222"/>
                <a:ext cx="125193" cy="24993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913" name="Curved Up Arrow 1912"/>
              <p:cNvSpPr/>
              <p:nvPr/>
            </p:nvSpPr>
            <p:spPr>
              <a:xfrm rot="11318588" flipH="1">
                <a:off x="5912648" y="5598955"/>
                <a:ext cx="161891" cy="21187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914" name="Curved Up Arrow 1913"/>
              <p:cNvSpPr/>
              <p:nvPr/>
            </p:nvSpPr>
            <p:spPr>
              <a:xfrm rot="10641412">
                <a:off x="5942078" y="5662401"/>
                <a:ext cx="95881" cy="21187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grpSp>
            <p:nvGrpSpPr>
              <p:cNvPr id="665" name="Group 1914"/>
              <p:cNvGrpSpPr/>
              <p:nvPr/>
            </p:nvGrpSpPr>
            <p:grpSpPr>
              <a:xfrm rot="180000">
                <a:off x="5937359" y="5580278"/>
                <a:ext cx="49642" cy="55912"/>
                <a:chOff x="3665538" y="3184525"/>
                <a:chExt cx="119063" cy="120651"/>
              </a:xfrm>
            </p:grpSpPr>
            <p:sp>
              <p:nvSpPr>
                <p:cNvPr id="1981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2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3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4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5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6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7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8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666" name="Group 1915"/>
              <p:cNvGrpSpPr/>
              <p:nvPr/>
            </p:nvGrpSpPr>
            <p:grpSpPr>
              <a:xfrm rot="180000">
                <a:off x="5984950" y="5582773"/>
                <a:ext cx="49642" cy="55912"/>
                <a:chOff x="3665538" y="3184525"/>
                <a:chExt cx="119063" cy="120651"/>
              </a:xfrm>
            </p:grpSpPr>
            <p:sp>
              <p:nvSpPr>
                <p:cNvPr id="1973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4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5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6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7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8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9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0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667" name="Group 1916"/>
              <p:cNvGrpSpPr/>
              <p:nvPr/>
            </p:nvGrpSpPr>
            <p:grpSpPr>
              <a:xfrm rot="180000">
                <a:off x="5937753" y="5635990"/>
                <a:ext cx="49642" cy="55912"/>
                <a:chOff x="3665538" y="3184525"/>
                <a:chExt cx="119063" cy="120651"/>
              </a:xfrm>
            </p:grpSpPr>
            <p:sp>
              <p:nvSpPr>
                <p:cNvPr id="196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668" name="Group 1917"/>
              <p:cNvGrpSpPr/>
              <p:nvPr/>
            </p:nvGrpSpPr>
            <p:grpSpPr>
              <a:xfrm rot="180000">
                <a:off x="5984974" y="5639202"/>
                <a:ext cx="49642" cy="55912"/>
                <a:chOff x="3665538" y="3184525"/>
                <a:chExt cx="119063" cy="120651"/>
              </a:xfrm>
            </p:grpSpPr>
            <p:sp>
              <p:nvSpPr>
                <p:cNvPr id="1957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8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9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0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1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2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3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4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669" name="Group 1918"/>
              <p:cNvGrpSpPr/>
              <p:nvPr/>
            </p:nvGrpSpPr>
            <p:grpSpPr>
              <a:xfrm rot="180000">
                <a:off x="5917627" y="5596361"/>
                <a:ext cx="49642" cy="55912"/>
                <a:chOff x="3665538" y="3184525"/>
                <a:chExt cx="119063" cy="120651"/>
              </a:xfrm>
            </p:grpSpPr>
            <p:sp>
              <p:nvSpPr>
                <p:cNvPr id="1949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0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1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2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3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4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5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6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670" name="Group 1919"/>
              <p:cNvGrpSpPr/>
              <p:nvPr/>
            </p:nvGrpSpPr>
            <p:grpSpPr>
              <a:xfrm rot="180000">
                <a:off x="5965217" y="5598855"/>
                <a:ext cx="49642" cy="55912"/>
                <a:chOff x="3665538" y="3184525"/>
                <a:chExt cx="119063" cy="120651"/>
              </a:xfrm>
            </p:grpSpPr>
            <p:sp>
              <p:nvSpPr>
                <p:cNvPr id="1941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2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3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4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5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6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7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8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671" name="Group 1920"/>
              <p:cNvGrpSpPr/>
              <p:nvPr/>
            </p:nvGrpSpPr>
            <p:grpSpPr>
              <a:xfrm rot="180000">
                <a:off x="5918021" y="5652073"/>
                <a:ext cx="49642" cy="55912"/>
                <a:chOff x="3665538" y="3184525"/>
                <a:chExt cx="119063" cy="120651"/>
              </a:xfrm>
            </p:grpSpPr>
            <p:sp>
              <p:nvSpPr>
                <p:cNvPr id="1933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4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5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6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7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8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9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0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04" name="Group 1921"/>
              <p:cNvGrpSpPr/>
              <p:nvPr/>
            </p:nvGrpSpPr>
            <p:grpSpPr>
              <a:xfrm rot="180000">
                <a:off x="5965242" y="5655284"/>
                <a:ext cx="49642" cy="55912"/>
                <a:chOff x="3665538" y="3184525"/>
                <a:chExt cx="119063" cy="120651"/>
              </a:xfrm>
            </p:grpSpPr>
            <p:sp>
              <p:nvSpPr>
                <p:cNvPr id="192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2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2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2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2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923" name="Curved Up Arrow 1922"/>
              <p:cNvSpPr/>
              <p:nvPr/>
            </p:nvSpPr>
            <p:spPr>
              <a:xfrm rot="811290">
                <a:off x="5907359" y="5623765"/>
                <a:ext cx="129351" cy="24514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924" name="Curved Up Arrow 1923"/>
              <p:cNvSpPr/>
              <p:nvPr/>
            </p:nvSpPr>
            <p:spPr>
              <a:xfrm rot="811290">
                <a:off x="5908166" y="5664924"/>
                <a:ext cx="129351" cy="24514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705" name="Group 1742"/>
            <p:cNvGrpSpPr/>
            <p:nvPr/>
          </p:nvGrpSpPr>
          <p:grpSpPr>
            <a:xfrm>
              <a:off x="6072294" y="5571923"/>
              <a:ext cx="208319" cy="130918"/>
              <a:chOff x="6072294" y="5571923"/>
              <a:chExt cx="208319" cy="130918"/>
            </a:xfrm>
          </p:grpSpPr>
          <p:cxnSp>
            <p:nvCxnSpPr>
              <p:cNvPr id="1833" name="Straight Connector 1832"/>
              <p:cNvCxnSpPr/>
              <p:nvPr/>
            </p:nvCxnSpPr>
            <p:spPr>
              <a:xfrm rot="21480000" flipH="1" flipV="1">
                <a:off x="6072294" y="5630380"/>
                <a:ext cx="109863" cy="53794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34" name="Curved Up Arrow 1833"/>
              <p:cNvSpPr/>
              <p:nvPr/>
            </p:nvSpPr>
            <p:spPr>
              <a:xfrm rot="21390742" flipV="1">
                <a:off x="6118318" y="5609867"/>
                <a:ext cx="125193" cy="24993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35" name="Curved Up Arrow 1834"/>
              <p:cNvSpPr/>
              <p:nvPr/>
            </p:nvSpPr>
            <p:spPr>
              <a:xfrm rot="11318588" flipH="1">
                <a:off x="6118722" y="5590600"/>
                <a:ext cx="161891" cy="21187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36" name="Curved Up Arrow 1835"/>
              <p:cNvSpPr/>
              <p:nvPr/>
            </p:nvSpPr>
            <p:spPr>
              <a:xfrm rot="10641412">
                <a:off x="6148152" y="5654046"/>
                <a:ext cx="95881" cy="21187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grpSp>
            <p:nvGrpSpPr>
              <p:cNvPr id="706" name="Group 1836"/>
              <p:cNvGrpSpPr/>
              <p:nvPr/>
            </p:nvGrpSpPr>
            <p:grpSpPr>
              <a:xfrm rot="180000">
                <a:off x="6143433" y="5571923"/>
                <a:ext cx="49642" cy="55912"/>
                <a:chOff x="3665538" y="3184525"/>
                <a:chExt cx="119063" cy="120651"/>
              </a:xfrm>
            </p:grpSpPr>
            <p:sp>
              <p:nvSpPr>
                <p:cNvPr id="1903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4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5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6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7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8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9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10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07" name="Group 1837"/>
              <p:cNvGrpSpPr/>
              <p:nvPr/>
            </p:nvGrpSpPr>
            <p:grpSpPr>
              <a:xfrm rot="180000">
                <a:off x="6191024" y="5574418"/>
                <a:ext cx="49642" cy="55912"/>
                <a:chOff x="3665538" y="3184525"/>
                <a:chExt cx="119063" cy="120651"/>
              </a:xfrm>
            </p:grpSpPr>
            <p:sp>
              <p:nvSpPr>
                <p:cNvPr id="189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45" name="Group 1838"/>
              <p:cNvGrpSpPr/>
              <p:nvPr/>
            </p:nvGrpSpPr>
            <p:grpSpPr>
              <a:xfrm rot="180000">
                <a:off x="6143827" y="5627635"/>
                <a:ext cx="49642" cy="55912"/>
                <a:chOff x="3665538" y="3184525"/>
                <a:chExt cx="119063" cy="120651"/>
              </a:xfrm>
            </p:grpSpPr>
            <p:sp>
              <p:nvSpPr>
                <p:cNvPr id="1887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8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9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0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1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2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3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4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48" name="Group 1839"/>
              <p:cNvGrpSpPr/>
              <p:nvPr/>
            </p:nvGrpSpPr>
            <p:grpSpPr>
              <a:xfrm rot="180000">
                <a:off x="6191048" y="5630847"/>
                <a:ext cx="49642" cy="55912"/>
                <a:chOff x="3665538" y="3184525"/>
                <a:chExt cx="119063" cy="120651"/>
              </a:xfrm>
            </p:grpSpPr>
            <p:sp>
              <p:nvSpPr>
                <p:cNvPr id="1879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0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1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2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3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4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5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6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50" name="Group 1840"/>
              <p:cNvGrpSpPr/>
              <p:nvPr/>
            </p:nvGrpSpPr>
            <p:grpSpPr>
              <a:xfrm rot="180000">
                <a:off x="6123701" y="5588006"/>
                <a:ext cx="49642" cy="55912"/>
                <a:chOff x="3665538" y="3184525"/>
                <a:chExt cx="119063" cy="120651"/>
              </a:xfrm>
            </p:grpSpPr>
            <p:sp>
              <p:nvSpPr>
                <p:cNvPr id="1871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2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3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4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5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6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7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8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80" name="Group 1841"/>
              <p:cNvGrpSpPr/>
              <p:nvPr/>
            </p:nvGrpSpPr>
            <p:grpSpPr>
              <a:xfrm rot="180000">
                <a:off x="6171291" y="5590500"/>
                <a:ext cx="49642" cy="55912"/>
                <a:chOff x="3665538" y="3184525"/>
                <a:chExt cx="119063" cy="120651"/>
              </a:xfrm>
            </p:grpSpPr>
            <p:sp>
              <p:nvSpPr>
                <p:cNvPr id="1863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4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5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6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7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8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9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0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83" name="Group 1842"/>
              <p:cNvGrpSpPr/>
              <p:nvPr/>
            </p:nvGrpSpPr>
            <p:grpSpPr>
              <a:xfrm rot="180000">
                <a:off x="6124095" y="5643718"/>
                <a:ext cx="49642" cy="55912"/>
                <a:chOff x="3665538" y="3184525"/>
                <a:chExt cx="119063" cy="120651"/>
              </a:xfrm>
            </p:grpSpPr>
            <p:sp>
              <p:nvSpPr>
                <p:cNvPr id="185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85" name="Group 1843"/>
              <p:cNvGrpSpPr/>
              <p:nvPr/>
            </p:nvGrpSpPr>
            <p:grpSpPr>
              <a:xfrm rot="180000">
                <a:off x="6171316" y="5646929"/>
                <a:ext cx="49642" cy="55912"/>
                <a:chOff x="3665538" y="3184525"/>
                <a:chExt cx="119063" cy="120651"/>
              </a:xfrm>
            </p:grpSpPr>
            <p:sp>
              <p:nvSpPr>
                <p:cNvPr id="1847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48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49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0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1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2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3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4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845" name="Curved Up Arrow 1844"/>
              <p:cNvSpPr/>
              <p:nvPr/>
            </p:nvSpPr>
            <p:spPr>
              <a:xfrm rot="811290">
                <a:off x="6113433" y="5615410"/>
                <a:ext cx="129351" cy="24514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46" name="Curved Up Arrow 1845"/>
              <p:cNvSpPr/>
              <p:nvPr/>
            </p:nvSpPr>
            <p:spPr>
              <a:xfrm rot="811290">
                <a:off x="6114240" y="5656569"/>
                <a:ext cx="129351" cy="24514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815" name="Group 1743"/>
            <p:cNvGrpSpPr/>
            <p:nvPr/>
          </p:nvGrpSpPr>
          <p:grpSpPr>
            <a:xfrm>
              <a:off x="6277358" y="5563304"/>
              <a:ext cx="208319" cy="130918"/>
              <a:chOff x="6277358" y="5563304"/>
              <a:chExt cx="208319" cy="130918"/>
            </a:xfrm>
          </p:grpSpPr>
          <p:cxnSp>
            <p:nvCxnSpPr>
              <p:cNvPr id="1755" name="Straight Connector 1754"/>
              <p:cNvCxnSpPr/>
              <p:nvPr/>
            </p:nvCxnSpPr>
            <p:spPr>
              <a:xfrm rot="21480000" flipH="1" flipV="1">
                <a:off x="6277358" y="5621761"/>
                <a:ext cx="109863" cy="53794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6" name="Curved Up Arrow 1755"/>
              <p:cNvSpPr/>
              <p:nvPr/>
            </p:nvSpPr>
            <p:spPr>
              <a:xfrm rot="21390742" flipV="1">
                <a:off x="6323382" y="5601248"/>
                <a:ext cx="125193" cy="24993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57" name="Curved Up Arrow 1756"/>
              <p:cNvSpPr/>
              <p:nvPr/>
            </p:nvSpPr>
            <p:spPr>
              <a:xfrm rot="11318588" flipH="1">
                <a:off x="6323786" y="5581981"/>
                <a:ext cx="161891" cy="21187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58" name="Curved Up Arrow 1757"/>
              <p:cNvSpPr/>
              <p:nvPr/>
            </p:nvSpPr>
            <p:spPr>
              <a:xfrm rot="10641412">
                <a:off x="6353216" y="5645427"/>
                <a:ext cx="95881" cy="21187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grpSp>
            <p:nvGrpSpPr>
              <p:cNvPr id="818" name="Group 1758"/>
              <p:cNvGrpSpPr/>
              <p:nvPr/>
            </p:nvGrpSpPr>
            <p:grpSpPr>
              <a:xfrm rot="180000">
                <a:off x="6348497" y="5563304"/>
                <a:ext cx="49642" cy="55912"/>
                <a:chOff x="3665538" y="3184525"/>
                <a:chExt cx="119063" cy="120651"/>
              </a:xfrm>
            </p:grpSpPr>
            <p:sp>
              <p:nvSpPr>
                <p:cNvPr id="182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3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3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3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820" name="Group 1759"/>
              <p:cNvGrpSpPr/>
              <p:nvPr/>
            </p:nvGrpSpPr>
            <p:grpSpPr>
              <a:xfrm rot="180000">
                <a:off x="6396088" y="5565799"/>
                <a:ext cx="49642" cy="55912"/>
                <a:chOff x="3665538" y="3184525"/>
                <a:chExt cx="119063" cy="120651"/>
              </a:xfrm>
            </p:grpSpPr>
            <p:sp>
              <p:nvSpPr>
                <p:cNvPr id="1817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8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9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0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1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2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3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4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850" name="Group 1760"/>
              <p:cNvGrpSpPr/>
              <p:nvPr/>
            </p:nvGrpSpPr>
            <p:grpSpPr>
              <a:xfrm rot="180000">
                <a:off x="6348891" y="5619016"/>
                <a:ext cx="49642" cy="55912"/>
                <a:chOff x="3665538" y="3184525"/>
                <a:chExt cx="119063" cy="120651"/>
              </a:xfrm>
            </p:grpSpPr>
            <p:sp>
              <p:nvSpPr>
                <p:cNvPr id="1809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0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1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2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3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4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5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6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894" name="Group 1761"/>
              <p:cNvGrpSpPr/>
              <p:nvPr/>
            </p:nvGrpSpPr>
            <p:grpSpPr>
              <a:xfrm rot="180000">
                <a:off x="6396112" y="5622228"/>
                <a:ext cx="49642" cy="55912"/>
                <a:chOff x="3665538" y="3184525"/>
                <a:chExt cx="119063" cy="120651"/>
              </a:xfrm>
            </p:grpSpPr>
            <p:sp>
              <p:nvSpPr>
                <p:cNvPr id="1801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2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3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4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5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6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7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8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899" name="Group 1762"/>
              <p:cNvGrpSpPr/>
              <p:nvPr/>
            </p:nvGrpSpPr>
            <p:grpSpPr>
              <a:xfrm rot="180000">
                <a:off x="6328765" y="5579387"/>
                <a:ext cx="49642" cy="55912"/>
                <a:chOff x="3665538" y="3184525"/>
                <a:chExt cx="119063" cy="120651"/>
              </a:xfrm>
            </p:grpSpPr>
            <p:sp>
              <p:nvSpPr>
                <p:cNvPr id="1793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4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5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6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7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8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9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0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900" name="Group 1763"/>
              <p:cNvGrpSpPr/>
              <p:nvPr/>
            </p:nvGrpSpPr>
            <p:grpSpPr>
              <a:xfrm rot="180000">
                <a:off x="6376355" y="5581881"/>
                <a:ext cx="49642" cy="55912"/>
                <a:chOff x="3665538" y="3184525"/>
                <a:chExt cx="119063" cy="120651"/>
              </a:xfrm>
            </p:grpSpPr>
            <p:sp>
              <p:nvSpPr>
                <p:cNvPr id="178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901" name="Group 1764"/>
              <p:cNvGrpSpPr/>
              <p:nvPr/>
            </p:nvGrpSpPr>
            <p:grpSpPr>
              <a:xfrm rot="180000">
                <a:off x="6329159" y="5635099"/>
                <a:ext cx="49642" cy="55912"/>
                <a:chOff x="3665538" y="3184525"/>
                <a:chExt cx="119063" cy="120651"/>
              </a:xfrm>
            </p:grpSpPr>
            <p:sp>
              <p:nvSpPr>
                <p:cNvPr id="1777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8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9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0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1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2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3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4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902" name="Group 1765"/>
              <p:cNvGrpSpPr/>
              <p:nvPr/>
            </p:nvGrpSpPr>
            <p:grpSpPr>
              <a:xfrm rot="180000">
                <a:off x="6376380" y="5638310"/>
                <a:ext cx="49642" cy="55912"/>
                <a:chOff x="3665538" y="3184525"/>
                <a:chExt cx="119063" cy="120651"/>
              </a:xfrm>
            </p:grpSpPr>
            <p:sp>
              <p:nvSpPr>
                <p:cNvPr id="1769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0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1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2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3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4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5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6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767" name="Curved Up Arrow 1766"/>
              <p:cNvSpPr/>
              <p:nvPr/>
            </p:nvSpPr>
            <p:spPr>
              <a:xfrm rot="811290">
                <a:off x="6318497" y="5606791"/>
                <a:ext cx="129351" cy="24514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68" name="Curved Up Arrow 1767"/>
              <p:cNvSpPr/>
              <p:nvPr/>
            </p:nvSpPr>
            <p:spPr>
              <a:xfrm rot="811290">
                <a:off x="6319304" y="5647950"/>
                <a:ext cx="129351" cy="24514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745" name="Oval 409"/>
            <p:cNvSpPr>
              <a:spLocks noChangeArrowheads="1"/>
            </p:cNvSpPr>
            <p:nvPr/>
          </p:nvSpPr>
          <p:spPr bwMode="auto">
            <a:xfrm flipV="1">
              <a:off x="6131991" y="5606470"/>
              <a:ext cx="1096" cy="6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4800" dirty="0">
                <a:latin typeface="Arial"/>
                <a:cs typeface="Arial"/>
              </a:endParaRPr>
            </a:p>
          </p:txBody>
        </p:sp>
        <p:sp>
          <p:nvSpPr>
            <p:cNvPr id="1746" name="Oval 1745"/>
            <p:cNvSpPr>
              <a:spLocks noChangeAspect="1"/>
            </p:cNvSpPr>
            <p:nvPr/>
          </p:nvSpPr>
          <p:spPr>
            <a:xfrm>
              <a:off x="5835628" y="5445776"/>
              <a:ext cx="170674" cy="1372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9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47" name="Rectangle 1746"/>
            <p:cNvSpPr/>
            <p:nvPr/>
          </p:nvSpPr>
          <p:spPr>
            <a:xfrm>
              <a:off x="5798188" y="5420774"/>
              <a:ext cx="245547" cy="1774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CA" sz="900" dirty="0" smtClean="0">
                  <a:solidFill>
                    <a:schemeClr val="tx1"/>
                  </a:solidFill>
                  <a:latin typeface="Arial"/>
                  <a:cs typeface="Arial"/>
                </a:rPr>
                <a:t>Ac</a:t>
              </a:r>
              <a:endParaRPr lang="en-CA" sz="9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48" name="Oval 1747"/>
            <p:cNvSpPr>
              <a:spLocks noChangeAspect="1"/>
            </p:cNvSpPr>
            <p:nvPr/>
          </p:nvSpPr>
          <p:spPr>
            <a:xfrm>
              <a:off x="6039009" y="5445776"/>
              <a:ext cx="170674" cy="1372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9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49" name="Rectangle 1748"/>
            <p:cNvSpPr/>
            <p:nvPr/>
          </p:nvSpPr>
          <p:spPr>
            <a:xfrm>
              <a:off x="6001570" y="5420774"/>
              <a:ext cx="245547" cy="1774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CA" sz="900" dirty="0" smtClean="0">
                  <a:solidFill>
                    <a:schemeClr val="tx1"/>
                  </a:solidFill>
                  <a:latin typeface="Arial"/>
                  <a:cs typeface="Arial"/>
                </a:rPr>
                <a:t>Ac</a:t>
              </a:r>
              <a:endParaRPr lang="en-CA" sz="9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50" name="Oval 1749"/>
            <p:cNvSpPr>
              <a:spLocks noChangeAspect="1"/>
            </p:cNvSpPr>
            <p:nvPr/>
          </p:nvSpPr>
          <p:spPr>
            <a:xfrm>
              <a:off x="6242390" y="5445776"/>
              <a:ext cx="170674" cy="1372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9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51" name="Rectangle 1750"/>
            <p:cNvSpPr/>
            <p:nvPr/>
          </p:nvSpPr>
          <p:spPr>
            <a:xfrm>
              <a:off x="6204951" y="5420774"/>
              <a:ext cx="245547" cy="1774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CA" sz="900" dirty="0" smtClean="0">
                  <a:solidFill>
                    <a:schemeClr val="tx1"/>
                  </a:solidFill>
                  <a:latin typeface="Arial"/>
                  <a:cs typeface="Arial"/>
                </a:rPr>
                <a:t>Ac</a:t>
              </a:r>
              <a:endParaRPr lang="en-CA" sz="9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989" name="TextBox 1988"/>
          <p:cNvSpPr txBox="1"/>
          <p:nvPr/>
        </p:nvSpPr>
        <p:spPr>
          <a:xfrm>
            <a:off x="2261681" y="4838873"/>
            <a:ext cx="894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latin typeface="Arial"/>
                <a:cs typeface="Arial"/>
              </a:rPr>
              <a:t>RNA </a:t>
            </a:r>
            <a:r>
              <a:rPr lang="en-CA" sz="1200" dirty="0">
                <a:latin typeface="Arial"/>
                <a:cs typeface="Arial"/>
              </a:rPr>
              <a:t>Pol </a:t>
            </a:r>
            <a:r>
              <a:rPr lang="en-CA" sz="1200" dirty="0" smtClean="0">
                <a:latin typeface="Arial"/>
                <a:cs typeface="Arial"/>
              </a:rPr>
              <a:t>II</a:t>
            </a:r>
            <a:endParaRPr lang="en-CA" sz="1200" dirty="0">
              <a:latin typeface="Arial"/>
              <a:cs typeface="Arial"/>
            </a:endParaRPr>
          </a:p>
        </p:txBody>
      </p:sp>
      <p:sp>
        <p:nvSpPr>
          <p:cNvPr id="889" name="Right Arrow 888"/>
          <p:cNvSpPr>
            <a:spLocks noChangeAspect="1"/>
          </p:cNvSpPr>
          <p:nvPr/>
        </p:nvSpPr>
        <p:spPr>
          <a:xfrm rot="7328084" flipH="1">
            <a:off x="2995215" y="4975296"/>
            <a:ext cx="472768" cy="286434"/>
          </a:xfrm>
          <a:prstGeom prst="rightArrow">
            <a:avLst/>
          </a:prstGeom>
          <a:solidFill>
            <a:srgbClr val="554295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09" tIns="45704" rIns="91409" bIns="45704" rtlCol="0" anchor="ctr"/>
          <a:lstStyle/>
          <a:p>
            <a:pPr algn="ctr"/>
            <a:endParaRPr lang="en-CA" sz="105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999" name="Bent-Up Arrow 1998"/>
          <p:cNvSpPr>
            <a:spLocks noChangeAspect="1"/>
          </p:cNvSpPr>
          <p:nvPr/>
        </p:nvSpPr>
        <p:spPr>
          <a:xfrm rot="5400000" flipH="1">
            <a:off x="3048276" y="5144227"/>
            <a:ext cx="425925" cy="504000"/>
          </a:xfrm>
          <a:prstGeom prst="bentUpArrow">
            <a:avLst>
              <a:gd name="adj1" fmla="val 9210"/>
              <a:gd name="adj2" fmla="val 28276"/>
              <a:gd name="adj3" fmla="val 31037"/>
            </a:avLst>
          </a:prstGeom>
          <a:solidFill>
            <a:srgbClr val="00FF00"/>
          </a:solidFill>
          <a:ln w="28575" cmpd="sng"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n>
                <a:solidFill>
                  <a:srgbClr val="00FF00"/>
                </a:solidFill>
              </a:ln>
              <a:solidFill>
                <a:srgbClr val="00FF00"/>
              </a:solidFill>
            </a:endParaRPr>
          </a:p>
        </p:txBody>
      </p:sp>
      <p:sp>
        <p:nvSpPr>
          <p:cNvPr id="2004" name="TextBox 2003"/>
          <p:cNvSpPr txBox="1"/>
          <p:nvPr/>
        </p:nvSpPr>
        <p:spPr>
          <a:xfrm>
            <a:off x="29225" y="217871"/>
            <a:ext cx="9099189" cy="70788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Possible Mechanism For Hepatic Drug Metabolizing Enzyme Down-regulation in CKD.</a:t>
            </a:r>
            <a:endParaRPr lang="en-CA" sz="2000" b="1" dirty="0">
              <a:solidFill>
                <a:srgbClr val="4F2683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31" name="Right Arrow 1530"/>
          <p:cNvSpPr/>
          <p:nvPr/>
        </p:nvSpPr>
        <p:spPr>
          <a:xfrm rot="4163999">
            <a:off x="4814445" y="2277803"/>
            <a:ext cx="1439039" cy="837245"/>
          </a:xfrm>
          <a:prstGeom prst="rightArrow">
            <a:avLst/>
          </a:prstGeom>
          <a:solidFill>
            <a:srgbClr val="F6AC4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6837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" grpId="0" animBg="1"/>
      <p:bldP spid="1999" grpId="0" animBg="1"/>
      <p:bldP spid="153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0608" y="-104747"/>
            <a:ext cx="9191934" cy="1143000"/>
          </a:xfrm>
        </p:spPr>
        <p:txBody>
          <a:bodyPr>
            <a:normAutofit/>
          </a:bodyPr>
          <a:lstStyle/>
          <a:p>
            <a:pPr marL="914400" lvl="1" indent="-514350" algn="ctr"/>
            <a:r>
              <a:rPr lang="en-US" sz="3200" b="1" dirty="0" smtClean="0">
                <a:solidFill>
                  <a:srgbClr val="4F2683"/>
                </a:solidFill>
                <a:latin typeface="+mj-lt"/>
              </a:rPr>
              <a:t>Metabolomics</a:t>
            </a:r>
          </a:p>
        </p:txBody>
      </p:sp>
      <p:pic>
        <p:nvPicPr>
          <p:cNvPr id="5" name="Picture 4" descr="LE0911Cover_Waters(2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267" y="1038253"/>
            <a:ext cx="2957339" cy="4018339"/>
          </a:xfrm>
          <a:prstGeom prst="rect">
            <a:avLst/>
          </a:prstGeom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09790" y="1275473"/>
            <a:ext cx="4319432" cy="480359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Hundreds of uremic toxins accumulate in kidney disease.</a:t>
            </a:r>
          </a:p>
          <a:p>
            <a:r>
              <a:rPr lang="en-US" sz="2400" dirty="0" smtClean="0"/>
              <a:t>Do any of them accumulate in the liver? </a:t>
            </a:r>
          </a:p>
          <a:p>
            <a:r>
              <a:rPr lang="en-US" sz="2400" dirty="0" smtClean="0"/>
              <a:t>Sensitive QTOF mass spectrometer: can quantify and identify small molecules.</a:t>
            </a:r>
          </a:p>
          <a:p>
            <a:r>
              <a:rPr lang="en-US" sz="2400" dirty="0" smtClean="0"/>
              <a:t>Application to drug toxicity : </a:t>
            </a:r>
            <a:r>
              <a:rPr lang="en-US" sz="2400" dirty="0" err="1" smtClean="0"/>
              <a:t>pharmacometabolomics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5040228" y="5225534"/>
            <a:ext cx="3635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b="1" dirty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XEVO-G2-S Mass Spectrometer</a:t>
            </a:r>
          </a:p>
        </p:txBody>
      </p:sp>
    </p:spTree>
    <p:extLst>
      <p:ext uri="{BB962C8B-B14F-4D97-AF65-F5344CB8AC3E}">
        <p14:creationId xmlns:p14="http://schemas.microsoft.com/office/powerpoint/2010/main" val="707531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4F2683"/>
                </a:solidFill>
              </a:rPr>
              <a:t>Metabolomic</a:t>
            </a:r>
            <a:r>
              <a:rPr lang="en-US" dirty="0" smtClean="0">
                <a:solidFill>
                  <a:srgbClr val="4F2683"/>
                </a:solidFill>
              </a:rPr>
              <a:t> Investigation</a:t>
            </a:r>
            <a:endParaRPr lang="en-US" dirty="0">
              <a:solidFill>
                <a:srgbClr val="4F2683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75" y="1975880"/>
            <a:ext cx="914212" cy="1851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75" y="4206836"/>
            <a:ext cx="914212" cy="1851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0775" y="1394342"/>
            <a:ext cx="883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Control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837504"/>
            <a:ext cx="2358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Chronic Kidney Disease</a:t>
            </a:r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 bwMode="auto">
          <a:xfrm>
            <a:off x="904489" y="2801530"/>
            <a:ext cx="348288" cy="307218"/>
            <a:chOff x="1872" y="1257"/>
            <a:chExt cx="2002" cy="1766"/>
          </a:xfrm>
        </p:grpSpPr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solidFill>
              <a:srgbClr val="8752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dirty="0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945" y="1335"/>
              <a:ext cx="840" cy="650"/>
            </a:xfrm>
            <a:custGeom>
              <a:avLst/>
              <a:gdLst>
                <a:gd name="T0" fmla="*/ 336 w 336"/>
                <a:gd name="T1" fmla="*/ 35 h 244"/>
                <a:gd name="T2" fmla="*/ 90 w 336"/>
                <a:gd name="T3" fmla="*/ 39 h 244"/>
                <a:gd name="T4" fmla="*/ 0 w 336"/>
                <a:gd name="T5" fmla="*/ 244 h 244"/>
                <a:gd name="T6" fmla="*/ 102 w 336"/>
                <a:gd name="T7" fmla="*/ 43 h 244"/>
                <a:gd name="T8" fmla="*/ 336 w 336"/>
                <a:gd name="T9" fmla="*/ 3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244">
                  <a:moveTo>
                    <a:pt x="336" y="35"/>
                  </a:moveTo>
                  <a:cubicBezTo>
                    <a:pt x="287" y="19"/>
                    <a:pt x="154" y="0"/>
                    <a:pt x="90" y="39"/>
                  </a:cubicBezTo>
                  <a:cubicBezTo>
                    <a:pt x="26" y="77"/>
                    <a:pt x="5" y="157"/>
                    <a:pt x="0" y="244"/>
                  </a:cubicBezTo>
                  <a:cubicBezTo>
                    <a:pt x="9" y="199"/>
                    <a:pt x="26" y="74"/>
                    <a:pt x="102" y="43"/>
                  </a:cubicBezTo>
                  <a:cubicBezTo>
                    <a:pt x="179" y="12"/>
                    <a:pt x="259" y="22"/>
                    <a:pt x="33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930" y="1343"/>
              <a:ext cx="920" cy="1224"/>
            </a:xfrm>
            <a:custGeom>
              <a:avLst/>
              <a:gdLst>
                <a:gd name="T0" fmla="*/ 134 w 368"/>
                <a:gd name="T1" fmla="*/ 61 h 459"/>
                <a:gd name="T2" fmla="*/ 32 w 368"/>
                <a:gd name="T3" fmla="*/ 237 h 459"/>
                <a:gd name="T4" fmla="*/ 17 w 368"/>
                <a:gd name="T5" fmla="*/ 459 h 459"/>
                <a:gd name="T6" fmla="*/ 5 w 368"/>
                <a:gd name="T7" fmla="*/ 240 h 459"/>
                <a:gd name="T8" fmla="*/ 101 w 368"/>
                <a:gd name="T9" fmla="*/ 39 h 459"/>
                <a:gd name="T10" fmla="*/ 368 w 368"/>
                <a:gd name="T11" fmla="*/ 35 h 459"/>
                <a:gd name="T12" fmla="*/ 134 w 368"/>
                <a:gd name="T13" fmla="*/ 6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8" h="459">
                  <a:moveTo>
                    <a:pt x="134" y="61"/>
                  </a:moveTo>
                  <a:cubicBezTo>
                    <a:pt x="53" y="96"/>
                    <a:pt x="37" y="185"/>
                    <a:pt x="32" y="237"/>
                  </a:cubicBezTo>
                  <a:cubicBezTo>
                    <a:pt x="26" y="289"/>
                    <a:pt x="28" y="419"/>
                    <a:pt x="17" y="459"/>
                  </a:cubicBezTo>
                  <a:cubicBezTo>
                    <a:pt x="21" y="428"/>
                    <a:pt x="0" y="327"/>
                    <a:pt x="5" y="240"/>
                  </a:cubicBezTo>
                  <a:cubicBezTo>
                    <a:pt x="10" y="153"/>
                    <a:pt x="37" y="77"/>
                    <a:pt x="101" y="39"/>
                  </a:cubicBezTo>
                  <a:cubicBezTo>
                    <a:pt x="165" y="0"/>
                    <a:pt x="318" y="19"/>
                    <a:pt x="368" y="35"/>
                  </a:cubicBezTo>
                  <a:cubicBezTo>
                    <a:pt x="338" y="29"/>
                    <a:pt x="210" y="28"/>
                    <a:pt x="134" y="61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2392" y="1505"/>
              <a:ext cx="1317" cy="1302"/>
            </a:xfrm>
            <a:custGeom>
              <a:avLst/>
              <a:gdLst>
                <a:gd name="T0" fmla="*/ 519 w 527"/>
                <a:gd name="T1" fmla="*/ 159 h 488"/>
                <a:gd name="T2" fmla="*/ 519 w 527"/>
                <a:gd name="T3" fmla="*/ 169 h 488"/>
                <a:gd name="T4" fmla="*/ 425 w 527"/>
                <a:gd name="T5" fmla="*/ 268 h 488"/>
                <a:gd name="T6" fmla="*/ 341 w 527"/>
                <a:gd name="T7" fmla="*/ 270 h 488"/>
                <a:gd name="T8" fmla="*/ 284 w 527"/>
                <a:gd name="T9" fmla="*/ 328 h 488"/>
                <a:gd name="T10" fmla="*/ 141 w 527"/>
                <a:gd name="T11" fmla="*/ 395 h 488"/>
                <a:gd name="T12" fmla="*/ 0 w 527"/>
                <a:gd name="T13" fmla="*/ 488 h 488"/>
                <a:gd name="T14" fmla="*/ 140 w 527"/>
                <a:gd name="T15" fmla="*/ 371 h 488"/>
                <a:gd name="T16" fmla="*/ 303 w 527"/>
                <a:gd name="T17" fmla="*/ 260 h 488"/>
                <a:gd name="T18" fmla="*/ 317 w 527"/>
                <a:gd name="T19" fmla="*/ 128 h 488"/>
                <a:gd name="T20" fmla="*/ 332 w 527"/>
                <a:gd name="T21" fmla="*/ 0 h 488"/>
                <a:gd name="T22" fmla="*/ 341 w 527"/>
                <a:gd name="T23" fmla="*/ 72 h 488"/>
                <a:gd name="T24" fmla="*/ 345 w 527"/>
                <a:gd name="T25" fmla="*/ 155 h 488"/>
                <a:gd name="T26" fmla="*/ 353 w 527"/>
                <a:gd name="T27" fmla="*/ 231 h 488"/>
                <a:gd name="T28" fmla="*/ 437 w 527"/>
                <a:gd name="T29" fmla="*/ 226 h 488"/>
                <a:gd name="T30" fmla="*/ 519 w 527"/>
                <a:gd name="T31" fmla="*/ 15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7" h="488">
                  <a:moveTo>
                    <a:pt x="519" y="159"/>
                  </a:moveTo>
                  <a:cubicBezTo>
                    <a:pt x="527" y="154"/>
                    <a:pt x="526" y="161"/>
                    <a:pt x="519" y="169"/>
                  </a:cubicBezTo>
                  <a:cubicBezTo>
                    <a:pt x="490" y="201"/>
                    <a:pt x="475" y="247"/>
                    <a:pt x="425" y="268"/>
                  </a:cubicBezTo>
                  <a:cubicBezTo>
                    <a:pt x="387" y="285"/>
                    <a:pt x="355" y="262"/>
                    <a:pt x="341" y="270"/>
                  </a:cubicBezTo>
                  <a:cubicBezTo>
                    <a:pt x="328" y="278"/>
                    <a:pt x="311" y="304"/>
                    <a:pt x="284" y="328"/>
                  </a:cubicBezTo>
                  <a:cubicBezTo>
                    <a:pt x="257" y="352"/>
                    <a:pt x="211" y="364"/>
                    <a:pt x="141" y="395"/>
                  </a:cubicBezTo>
                  <a:cubicBezTo>
                    <a:pt x="72" y="426"/>
                    <a:pt x="39" y="455"/>
                    <a:pt x="0" y="488"/>
                  </a:cubicBezTo>
                  <a:cubicBezTo>
                    <a:pt x="32" y="451"/>
                    <a:pt x="100" y="391"/>
                    <a:pt x="140" y="371"/>
                  </a:cubicBezTo>
                  <a:cubicBezTo>
                    <a:pt x="180" y="351"/>
                    <a:pt x="275" y="304"/>
                    <a:pt x="303" y="260"/>
                  </a:cubicBezTo>
                  <a:cubicBezTo>
                    <a:pt x="331" y="216"/>
                    <a:pt x="315" y="176"/>
                    <a:pt x="317" y="128"/>
                  </a:cubicBezTo>
                  <a:cubicBezTo>
                    <a:pt x="320" y="80"/>
                    <a:pt x="339" y="32"/>
                    <a:pt x="332" y="0"/>
                  </a:cubicBezTo>
                  <a:cubicBezTo>
                    <a:pt x="340" y="19"/>
                    <a:pt x="343" y="43"/>
                    <a:pt x="341" y="72"/>
                  </a:cubicBezTo>
                  <a:cubicBezTo>
                    <a:pt x="340" y="102"/>
                    <a:pt x="339" y="126"/>
                    <a:pt x="345" y="155"/>
                  </a:cubicBezTo>
                  <a:cubicBezTo>
                    <a:pt x="352" y="184"/>
                    <a:pt x="353" y="218"/>
                    <a:pt x="353" y="231"/>
                  </a:cubicBezTo>
                  <a:cubicBezTo>
                    <a:pt x="353" y="244"/>
                    <a:pt x="400" y="248"/>
                    <a:pt x="437" y="226"/>
                  </a:cubicBezTo>
                  <a:cubicBezTo>
                    <a:pt x="466" y="208"/>
                    <a:pt x="493" y="176"/>
                    <a:pt x="519" y="159"/>
                  </a:cubicBezTo>
                  <a:close/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659" y="1505"/>
              <a:ext cx="193" cy="475"/>
            </a:xfrm>
            <a:custGeom>
              <a:avLst/>
              <a:gdLst>
                <a:gd name="T0" fmla="*/ 61 w 77"/>
                <a:gd name="T1" fmla="*/ 0 h 178"/>
                <a:gd name="T2" fmla="*/ 61 w 77"/>
                <a:gd name="T3" fmla="*/ 104 h 178"/>
                <a:gd name="T4" fmla="*/ 31 w 77"/>
                <a:gd name="T5" fmla="*/ 146 h 178"/>
                <a:gd name="T6" fmla="*/ 6 w 77"/>
                <a:gd name="T7" fmla="*/ 174 h 178"/>
                <a:gd name="T8" fmla="*/ 1 w 77"/>
                <a:gd name="T9" fmla="*/ 171 h 178"/>
                <a:gd name="T10" fmla="*/ 63 w 77"/>
                <a:gd name="T11" fmla="*/ 74 h 178"/>
                <a:gd name="T12" fmla="*/ 61 w 77"/>
                <a:gd name="T13" fmla="*/ 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8">
                  <a:moveTo>
                    <a:pt x="61" y="0"/>
                  </a:moveTo>
                  <a:cubicBezTo>
                    <a:pt x="77" y="28"/>
                    <a:pt x="75" y="76"/>
                    <a:pt x="61" y="104"/>
                  </a:cubicBezTo>
                  <a:cubicBezTo>
                    <a:pt x="55" y="117"/>
                    <a:pt x="41" y="135"/>
                    <a:pt x="31" y="146"/>
                  </a:cubicBezTo>
                  <a:cubicBezTo>
                    <a:pt x="28" y="150"/>
                    <a:pt x="11" y="171"/>
                    <a:pt x="6" y="174"/>
                  </a:cubicBezTo>
                  <a:cubicBezTo>
                    <a:pt x="0" y="178"/>
                    <a:pt x="6" y="166"/>
                    <a:pt x="1" y="171"/>
                  </a:cubicBezTo>
                  <a:cubicBezTo>
                    <a:pt x="22" y="142"/>
                    <a:pt x="56" y="111"/>
                    <a:pt x="63" y="74"/>
                  </a:cubicBezTo>
                  <a:cubicBezTo>
                    <a:pt x="66" y="56"/>
                    <a:pt x="71" y="21"/>
                    <a:pt x="61" y="4"/>
                  </a:cubicBezTo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3257" y="1468"/>
              <a:ext cx="430" cy="629"/>
            </a:xfrm>
            <a:custGeom>
              <a:avLst/>
              <a:gdLst>
                <a:gd name="T0" fmla="*/ 5 w 172"/>
                <a:gd name="T1" fmla="*/ 54 h 236"/>
                <a:gd name="T2" fmla="*/ 7 w 172"/>
                <a:gd name="T3" fmla="*/ 137 h 236"/>
                <a:gd name="T4" fmla="*/ 18 w 172"/>
                <a:gd name="T5" fmla="*/ 236 h 236"/>
                <a:gd name="T6" fmla="*/ 18 w 172"/>
                <a:gd name="T7" fmla="*/ 139 h 236"/>
                <a:gd name="T8" fmla="*/ 19 w 172"/>
                <a:gd name="T9" fmla="*/ 48 h 236"/>
                <a:gd name="T10" fmla="*/ 88 w 172"/>
                <a:gd name="T11" fmla="*/ 11 h 236"/>
                <a:gd name="T12" fmla="*/ 172 w 172"/>
                <a:gd name="T13" fmla="*/ 7 h 236"/>
                <a:gd name="T14" fmla="*/ 80 w 172"/>
                <a:gd name="T15" fmla="*/ 5 h 236"/>
                <a:gd name="T16" fmla="*/ 5 w 172"/>
                <a:gd name="T17" fmla="*/ 5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236">
                  <a:moveTo>
                    <a:pt x="5" y="54"/>
                  </a:moveTo>
                  <a:cubicBezTo>
                    <a:pt x="8" y="79"/>
                    <a:pt x="1" y="102"/>
                    <a:pt x="7" y="137"/>
                  </a:cubicBezTo>
                  <a:cubicBezTo>
                    <a:pt x="13" y="172"/>
                    <a:pt x="21" y="213"/>
                    <a:pt x="18" y="236"/>
                  </a:cubicBezTo>
                  <a:cubicBezTo>
                    <a:pt x="20" y="216"/>
                    <a:pt x="20" y="167"/>
                    <a:pt x="18" y="139"/>
                  </a:cubicBezTo>
                  <a:cubicBezTo>
                    <a:pt x="16" y="111"/>
                    <a:pt x="15" y="62"/>
                    <a:pt x="19" y="48"/>
                  </a:cubicBezTo>
                  <a:cubicBezTo>
                    <a:pt x="23" y="34"/>
                    <a:pt x="34" y="8"/>
                    <a:pt x="88" y="11"/>
                  </a:cubicBezTo>
                  <a:cubicBezTo>
                    <a:pt x="142" y="14"/>
                    <a:pt x="164" y="8"/>
                    <a:pt x="172" y="7"/>
                  </a:cubicBezTo>
                  <a:cubicBezTo>
                    <a:pt x="161" y="7"/>
                    <a:pt x="102" y="8"/>
                    <a:pt x="80" y="5"/>
                  </a:cubicBezTo>
                  <a:cubicBezTo>
                    <a:pt x="58" y="2"/>
                    <a:pt x="0" y="0"/>
                    <a:pt x="5" y="54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3055" y="1972"/>
              <a:ext cx="230" cy="437"/>
            </a:xfrm>
            <a:custGeom>
              <a:avLst/>
              <a:gdLst>
                <a:gd name="T0" fmla="*/ 80 w 92"/>
                <a:gd name="T1" fmla="*/ 0 h 164"/>
                <a:gd name="T2" fmla="*/ 0 w 92"/>
                <a:gd name="T3" fmla="*/ 164 h 164"/>
                <a:gd name="T4" fmla="*/ 80 w 92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64">
                  <a:moveTo>
                    <a:pt x="80" y="0"/>
                  </a:moveTo>
                  <a:cubicBezTo>
                    <a:pt x="85" y="24"/>
                    <a:pt x="92" y="112"/>
                    <a:pt x="0" y="164"/>
                  </a:cubicBezTo>
                  <a:cubicBezTo>
                    <a:pt x="26" y="149"/>
                    <a:pt x="78" y="101"/>
                    <a:pt x="80" y="0"/>
                  </a:cubicBezTo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3285" y="2097"/>
              <a:ext cx="309" cy="152"/>
            </a:xfrm>
            <a:custGeom>
              <a:avLst/>
              <a:gdLst>
                <a:gd name="T0" fmla="*/ 124 w 124"/>
                <a:gd name="T1" fmla="*/ 0 h 57"/>
                <a:gd name="T2" fmla="*/ 59 w 124"/>
                <a:gd name="T3" fmla="*/ 49 h 57"/>
                <a:gd name="T4" fmla="*/ 0 w 124"/>
                <a:gd name="T5" fmla="*/ 46 h 57"/>
                <a:gd name="T6" fmla="*/ 63 w 124"/>
                <a:gd name="T7" fmla="*/ 41 h 57"/>
                <a:gd name="T8" fmla="*/ 124 w 124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7">
                  <a:moveTo>
                    <a:pt x="124" y="0"/>
                  </a:moveTo>
                  <a:cubicBezTo>
                    <a:pt x="100" y="29"/>
                    <a:pt x="82" y="41"/>
                    <a:pt x="59" y="49"/>
                  </a:cubicBezTo>
                  <a:cubicBezTo>
                    <a:pt x="36" y="57"/>
                    <a:pt x="11" y="48"/>
                    <a:pt x="0" y="46"/>
                  </a:cubicBezTo>
                  <a:cubicBezTo>
                    <a:pt x="12" y="46"/>
                    <a:pt x="32" y="53"/>
                    <a:pt x="63" y="41"/>
                  </a:cubicBezTo>
                  <a:cubicBezTo>
                    <a:pt x="94" y="28"/>
                    <a:pt x="119" y="5"/>
                    <a:pt x="124" y="0"/>
                  </a:cubicBezTo>
                  <a:close/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187" y="1476"/>
              <a:ext cx="133" cy="779"/>
            </a:xfrm>
            <a:custGeom>
              <a:avLst/>
              <a:gdLst>
                <a:gd name="T0" fmla="*/ 0 w 53"/>
                <a:gd name="T1" fmla="*/ 0 h 292"/>
                <a:gd name="T2" fmla="*/ 21 w 53"/>
                <a:gd name="T3" fmla="*/ 107 h 292"/>
                <a:gd name="T4" fmla="*/ 17 w 53"/>
                <a:gd name="T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2">
                  <a:moveTo>
                    <a:pt x="0" y="0"/>
                  </a:moveTo>
                  <a:cubicBezTo>
                    <a:pt x="26" y="4"/>
                    <a:pt x="24" y="61"/>
                    <a:pt x="21" y="107"/>
                  </a:cubicBezTo>
                  <a:cubicBezTo>
                    <a:pt x="18" y="153"/>
                    <a:pt x="53" y="228"/>
                    <a:pt x="17" y="292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</p:grpSp>
      <p:grpSp>
        <p:nvGrpSpPr>
          <p:cNvPr id="19" name="Group 18"/>
          <p:cNvGrpSpPr>
            <a:grpSpLocks noChangeAspect="1"/>
          </p:cNvGrpSpPr>
          <p:nvPr/>
        </p:nvGrpSpPr>
        <p:grpSpPr bwMode="auto">
          <a:xfrm>
            <a:off x="904489" y="5036730"/>
            <a:ext cx="348288" cy="307218"/>
            <a:chOff x="1872" y="1257"/>
            <a:chExt cx="2002" cy="1766"/>
          </a:xfrm>
        </p:grpSpPr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solidFill>
              <a:srgbClr val="8752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dirty="0"/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1945" y="1335"/>
              <a:ext cx="840" cy="650"/>
            </a:xfrm>
            <a:custGeom>
              <a:avLst/>
              <a:gdLst>
                <a:gd name="T0" fmla="*/ 336 w 336"/>
                <a:gd name="T1" fmla="*/ 35 h 244"/>
                <a:gd name="T2" fmla="*/ 90 w 336"/>
                <a:gd name="T3" fmla="*/ 39 h 244"/>
                <a:gd name="T4" fmla="*/ 0 w 336"/>
                <a:gd name="T5" fmla="*/ 244 h 244"/>
                <a:gd name="T6" fmla="*/ 102 w 336"/>
                <a:gd name="T7" fmla="*/ 43 h 244"/>
                <a:gd name="T8" fmla="*/ 336 w 336"/>
                <a:gd name="T9" fmla="*/ 3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244">
                  <a:moveTo>
                    <a:pt x="336" y="35"/>
                  </a:moveTo>
                  <a:cubicBezTo>
                    <a:pt x="287" y="19"/>
                    <a:pt x="154" y="0"/>
                    <a:pt x="90" y="39"/>
                  </a:cubicBezTo>
                  <a:cubicBezTo>
                    <a:pt x="26" y="77"/>
                    <a:pt x="5" y="157"/>
                    <a:pt x="0" y="244"/>
                  </a:cubicBezTo>
                  <a:cubicBezTo>
                    <a:pt x="9" y="199"/>
                    <a:pt x="26" y="74"/>
                    <a:pt x="102" y="43"/>
                  </a:cubicBezTo>
                  <a:cubicBezTo>
                    <a:pt x="179" y="12"/>
                    <a:pt x="259" y="22"/>
                    <a:pt x="33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1930" y="1343"/>
              <a:ext cx="920" cy="1224"/>
            </a:xfrm>
            <a:custGeom>
              <a:avLst/>
              <a:gdLst>
                <a:gd name="T0" fmla="*/ 134 w 368"/>
                <a:gd name="T1" fmla="*/ 61 h 459"/>
                <a:gd name="T2" fmla="*/ 32 w 368"/>
                <a:gd name="T3" fmla="*/ 237 h 459"/>
                <a:gd name="T4" fmla="*/ 17 w 368"/>
                <a:gd name="T5" fmla="*/ 459 h 459"/>
                <a:gd name="T6" fmla="*/ 5 w 368"/>
                <a:gd name="T7" fmla="*/ 240 h 459"/>
                <a:gd name="T8" fmla="*/ 101 w 368"/>
                <a:gd name="T9" fmla="*/ 39 h 459"/>
                <a:gd name="T10" fmla="*/ 368 w 368"/>
                <a:gd name="T11" fmla="*/ 35 h 459"/>
                <a:gd name="T12" fmla="*/ 134 w 368"/>
                <a:gd name="T13" fmla="*/ 6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8" h="459">
                  <a:moveTo>
                    <a:pt x="134" y="61"/>
                  </a:moveTo>
                  <a:cubicBezTo>
                    <a:pt x="53" y="96"/>
                    <a:pt x="37" y="185"/>
                    <a:pt x="32" y="237"/>
                  </a:cubicBezTo>
                  <a:cubicBezTo>
                    <a:pt x="26" y="289"/>
                    <a:pt x="28" y="419"/>
                    <a:pt x="17" y="459"/>
                  </a:cubicBezTo>
                  <a:cubicBezTo>
                    <a:pt x="21" y="428"/>
                    <a:pt x="0" y="327"/>
                    <a:pt x="5" y="240"/>
                  </a:cubicBezTo>
                  <a:cubicBezTo>
                    <a:pt x="10" y="153"/>
                    <a:pt x="37" y="77"/>
                    <a:pt x="101" y="39"/>
                  </a:cubicBezTo>
                  <a:cubicBezTo>
                    <a:pt x="165" y="0"/>
                    <a:pt x="318" y="19"/>
                    <a:pt x="368" y="35"/>
                  </a:cubicBezTo>
                  <a:cubicBezTo>
                    <a:pt x="338" y="29"/>
                    <a:pt x="210" y="28"/>
                    <a:pt x="134" y="61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2392" y="1505"/>
              <a:ext cx="1317" cy="1302"/>
            </a:xfrm>
            <a:custGeom>
              <a:avLst/>
              <a:gdLst>
                <a:gd name="T0" fmla="*/ 519 w 527"/>
                <a:gd name="T1" fmla="*/ 159 h 488"/>
                <a:gd name="T2" fmla="*/ 519 w 527"/>
                <a:gd name="T3" fmla="*/ 169 h 488"/>
                <a:gd name="T4" fmla="*/ 425 w 527"/>
                <a:gd name="T5" fmla="*/ 268 h 488"/>
                <a:gd name="T6" fmla="*/ 341 w 527"/>
                <a:gd name="T7" fmla="*/ 270 h 488"/>
                <a:gd name="T8" fmla="*/ 284 w 527"/>
                <a:gd name="T9" fmla="*/ 328 h 488"/>
                <a:gd name="T10" fmla="*/ 141 w 527"/>
                <a:gd name="T11" fmla="*/ 395 h 488"/>
                <a:gd name="T12" fmla="*/ 0 w 527"/>
                <a:gd name="T13" fmla="*/ 488 h 488"/>
                <a:gd name="T14" fmla="*/ 140 w 527"/>
                <a:gd name="T15" fmla="*/ 371 h 488"/>
                <a:gd name="T16" fmla="*/ 303 w 527"/>
                <a:gd name="T17" fmla="*/ 260 h 488"/>
                <a:gd name="T18" fmla="*/ 317 w 527"/>
                <a:gd name="T19" fmla="*/ 128 h 488"/>
                <a:gd name="T20" fmla="*/ 332 w 527"/>
                <a:gd name="T21" fmla="*/ 0 h 488"/>
                <a:gd name="T22" fmla="*/ 341 w 527"/>
                <a:gd name="T23" fmla="*/ 72 h 488"/>
                <a:gd name="T24" fmla="*/ 345 w 527"/>
                <a:gd name="T25" fmla="*/ 155 h 488"/>
                <a:gd name="T26" fmla="*/ 353 w 527"/>
                <a:gd name="T27" fmla="*/ 231 h 488"/>
                <a:gd name="T28" fmla="*/ 437 w 527"/>
                <a:gd name="T29" fmla="*/ 226 h 488"/>
                <a:gd name="T30" fmla="*/ 519 w 527"/>
                <a:gd name="T31" fmla="*/ 15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7" h="488">
                  <a:moveTo>
                    <a:pt x="519" y="159"/>
                  </a:moveTo>
                  <a:cubicBezTo>
                    <a:pt x="527" y="154"/>
                    <a:pt x="526" y="161"/>
                    <a:pt x="519" y="169"/>
                  </a:cubicBezTo>
                  <a:cubicBezTo>
                    <a:pt x="490" y="201"/>
                    <a:pt x="475" y="247"/>
                    <a:pt x="425" y="268"/>
                  </a:cubicBezTo>
                  <a:cubicBezTo>
                    <a:pt x="387" y="285"/>
                    <a:pt x="355" y="262"/>
                    <a:pt x="341" y="270"/>
                  </a:cubicBezTo>
                  <a:cubicBezTo>
                    <a:pt x="328" y="278"/>
                    <a:pt x="311" y="304"/>
                    <a:pt x="284" y="328"/>
                  </a:cubicBezTo>
                  <a:cubicBezTo>
                    <a:pt x="257" y="352"/>
                    <a:pt x="211" y="364"/>
                    <a:pt x="141" y="395"/>
                  </a:cubicBezTo>
                  <a:cubicBezTo>
                    <a:pt x="72" y="426"/>
                    <a:pt x="39" y="455"/>
                    <a:pt x="0" y="488"/>
                  </a:cubicBezTo>
                  <a:cubicBezTo>
                    <a:pt x="32" y="451"/>
                    <a:pt x="100" y="391"/>
                    <a:pt x="140" y="371"/>
                  </a:cubicBezTo>
                  <a:cubicBezTo>
                    <a:pt x="180" y="351"/>
                    <a:pt x="275" y="304"/>
                    <a:pt x="303" y="260"/>
                  </a:cubicBezTo>
                  <a:cubicBezTo>
                    <a:pt x="331" y="216"/>
                    <a:pt x="315" y="176"/>
                    <a:pt x="317" y="128"/>
                  </a:cubicBezTo>
                  <a:cubicBezTo>
                    <a:pt x="320" y="80"/>
                    <a:pt x="339" y="32"/>
                    <a:pt x="332" y="0"/>
                  </a:cubicBezTo>
                  <a:cubicBezTo>
                    <a:pt x="340" y="19"/>
                    <a:pt x="343" y="43"/>
                    <a:pt x="341" y="72"/>
                  </a:cubicBezTo>
                  <a:cubicBezTo>
                    <a:pt x="340" y="102"/>
                    <a:pt x="339" y="126"/>
                    <a:pt x="345" y="155"/>
                  </a:cubicBezTo>
                  <a:cubicBezTo>
                    <a:pt x="352" y="184"/>
                    <a:pt x="353" y="218"/>
                    <a:pt x="353" y="231"/>
                  </a:cubicBezTo>
                  <a:cubicBezTo>
                    <a:pt x="353" y="244"/>
                    <a:pt x="400" y="248"/>
                    <a:pt x="437" y="226"/>
                  </a:cubicBezTo>
                  <a:cubicBezTo>
                    <a:pt x="466" y="208"/>
                    <a:pt x="493" y="176"/>
                    <a:pt x="519" y="159"/>
                  </a:cubicBezTo>
                  <a:close/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659" y="1505"/>
              <a:ext cx="193" cy="475"/>
            </a:xfrm>
            <a:custGeom>
              <a:avLst/>
              <a:gdLst>
                <a:gd name="T0" fmla="*/ 61 w 77"/>
                <a:gd name="T1" fmla="*/ 0 h 178"/>
                <a:gd name="T2" fmla="*/ 61 w 77"/>
                <a:gd name="T3" fmla="*/ 104 h 178"/>
                <a:gd name="T4" fmla="*/ 31 w 77"/>
                <a:gd name="T5" fmla="*/ 146 h 178"/>
                <a:gd name="T6" fmla="*/ 6 w 77"/>
                <a:gd name="T7" fmla="*/ 174 h 178"/>
                <a:gd name="T8" fmla="*/ 1 w 77"/>
                <a:gd name="T9" fmla="*/ 171 h 178"/>
                <a:gd name="T10" fmla="*/ 63 w 77"/>
                <a:gd name="T11" fmla="*/ 74 h 178"/>
                <a:gd name="T12" fmla="*/ 61 w 77"/>
                <a:gd name="T13" fmla="*/ 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8">
                  <a:moveTo>
                    <a:pt x="61" y="0"/>
                  </a:moveTo>
                  <a:cubicBezTo>
                    <a:pt x="77" y="28"/>
                    <a:pt x="75" y="76"/>
                    <a:pt x="61" y="104"/>
                  </a:cubicBezTo>
                  <a:cubicBezTo>
                    <a:pt x="55" y="117"/>
                    <a:pt x="41" y="135"/>
                    <a:pt x="31" y="146"/>
                  </a:cubicBezTo>
                  <a:cubicBezTo>
                    <a:pt x="28" y="150"/>
                    <a:pt x="11" y="171"/>
                    <a:pt x="6" y="174"/>
                  </a:cubicBezTo>
                  <a:cubicBezTo>
                    <a:pt x="0" y="178"/>
                    <a:pt x="6" y="166"/>
                    <a:pt x="1" y="171"/>
                  </a:cubicBezTo>
                  <a:cubicBezTo>
                    <a:pt x="22" y="142"/>
                    <a:pt x="56" y="111"/>
                    <a:pt x="63" y="74"/>
                  </a:cubicBezTo>
                  <a:cubicBezTo>
                    <a:pt x="66" y="56"/>
                    <a:pt x="71" y="21"/>
                    <a:pt x="61" y="4"/>
                  </a:cubicBezTo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257" y="1468"/>
              <a:ext cx="430" cy="629"/>
            </a:xfrm>
            <a:custGeom>
              <a:avLst/>
              <a:gdLst>
                <a:gd name="T0" fmla="*/ 5 w 172"/>
                <a:gd name="T1" fmla="*/ 54 h 236"/>
                <a:gd name="T2" fmla="*/ 7 w 172"/>
                <a:gd name="T3" fmla="*/ 137 h 236"/>
                <a:gd name="T4" fmla="*/ 18 w 172"/>
                <a:gd name="T5" fmla="*/ 236 h 236"/>
                <a:gd name="T6" fmla="*/ 18 w 172"/>
                <a:gd name="T7" fmla="*/ 139 h 236"/>
                <a:gd name="T8" fmla="*/ 19 w 172"/>
                <a:gd name="T9" fmla="*/ 48 h 236"/>
                <a:gd name="T10" fmla="*/ 88 w 172"/>
                <a:gd name="T11" fmla="*/ 11 h 236"/>
                <a:gd name="T12" fmla="*/ 172 w 172"/>
                <a:gd name="T13" fmla="*/ 7 h 236"/>
                <a:gd name="T14" fmla="*/ 80 w 172"/>
                <a:gd name="T15" fmla="*/ 5 h 236"/>
                <a:gd name="T16" fmla="*/ 5 w 172"/>
                <a:gd name="T17" fmla="*/ 5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236">
                  <a:moveTo>
                    <a:pt x="5" y="54"/>
                  </a:moveTo>
                  <a:cubicBezTo>
                    <a:pt x="8" y="79"/>
                    <a:pt x="1" y="102"/>
                    <a:pt x="7" y="137"/>
                  </a:cubicBezTo>
                  <a:cubicBezTo>
                    <a:pt x="13" y="172"/>
                    <a:pt x="21" y="213"/>
                    <a:pt x="18" y="236"/>
                  </a:cubicBezTo>
                  <a:cubicBezTo>
                    <a:pt x="20" y="216"/>
                    <a:pt x="20" y="167"/>
                    <a:pt x="18" y="139"/>
                  </a:cubicBezTo>
                  <a:cubicBezTo>
                    <a:pt x="16" y="111"/>
                    <a:pt x="15" y="62"/>
                    <a:pt x="19" y="48"/>
                  </a:cubicBezTo>
                  <a:cubicBezTo>
                    <a:pt x="23" y="34"/>
                    <a:pt x="34" y="8"/>
                    <a:pt x="88" y="11"/>
                  </a:cubicBezTo>
                  <a:cubicBezTo>
                    <a:pt x="142" y="14"/>
                    <a:pt x="164" y="8"/>
                    <a:pt x="172" y="7"/>
                  </a:cubicBezTo>
                  <a:cubicBezTo>
                    <a:pt x="161" y="7"/>
                    <a:pt x="102" y="8"/>
                    <a:pt x="80" y="5"/>
                  </a:cubicBezTo>
                  <a:cubicBezTo>
                    <a:pt x="58" y="2"/>
                    <a:pt x="0" y="0"/>
                    <a:pt x="5" y="54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055" y="1972"/>
              <a:ext cx="230" cy="437"/>
            </a:xfrm>
            <a:custGeom>
              <a:avLst/>
              <a:gdLst>
                <a:gd name="T0" fmla="*/ 80 w 92"/>
                <a:gd name="T1" fmla="*/ 0 h 164"/>
                <a:gd name="T2" fmla="*/ 0 w 92"/>
                <a:gd name="T3" fmla="*/ 164 h 164"/>
                <a:gd name="T4" fmla="*/ 80 w 92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64">
                  <a:moveTo>
                    <a:pt x="80" y="0"/>
                  </a:moveTo>
                  <a:cubicBezTo>
                    <a:pt x="85" y="24"/>
                    <a:pt x="92" y="112"/>
                    <a:pt x="0" y="164"/>
                  </a:cubicBezTo>
                  <a:cubicBezTo>
                    <a:pt x="26" y="149"/>
                    <a:pt x="78" y="101"/>
                    <a:pt x="80" y="0"/>
                  </a:cubicBezTo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285" y="2097"/>
              <a:ext cx="309" cy="152"/>
            </a:xfrm>
            <a:custGeom>
              <a:avLst/>
              <a:gdLst>
                <a:gd name="T0" fmla="*/ 124 w 124"/>
                <a:gd name="T1" fmla="*/ 0 h 57"/>
                <a:gd name="T2" fmla="*/ 59 w 124"/>
                <a:gd name="T3" fmla="*/ 49 h 57"/>
                <a:gd name="T4" fmla="*/ 0 w 124"/>
                <a:gd name="T5" fmla="*/ 46 h 57"/>
                <a:gd name="T6" fmla="*/ 63 w 124"/>
                <a:gd name="T7" fmla="*/ 41 h 57"/>
                <a:gd name="T8" fmla="*/ 124 w 124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7">
                  <a:moveTo>
                    <a:pt x="124" y="0"/>
                  </a:moveTo>
                  <a:cubicBezTo>
                    <a:pt x="100" y="29"/>
                    <a:pt x="82" y="41"/>
                    <a:pt x="59" y="49"/>
                  </a:cubicBezTo>
                  <a:cubicBezTo>
                    <a:pt x="36" y="57"/>
                    <a:pt x="11" y="48"/>
                    <a:pt x="0" y="46"/>
                  </a:cubicBezTo>
                  <a:cubicBezTo>
                    <a:pt x="12" y="46"/>
                    <a:pt x="32" y="53"/>
                    <a:pt x="63" y="41"/>
                  </a:cubicBezTo>
                  <a:cubicBezTo>
                    <a:pt x="94" y="28"/>
                    <a:pt x="119" y="5"/>
                    <a:pt x="124" y="0"/>
                  </a:cubicBezTo>
                  <a:close/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187" y="1476"/>
              <a:ext cx="133" cy="779"/>
            </a:xfrm>
            <a:custGeom>
              <a:avLst/>
              <a:gdLst>
                <a:gd name="T0" fmla="*/ 0 w 53"/>
                <a:gd name="T1" fmla="*/ 0 h 292"/>
                <a:gd name="T2" fmla="*/ 21 w 53"/>
                <a:gd name="T3" fmla="*/ 107 h 292"/>
                <a:gd name="T4" fmla="*/ 17 w 53"/>
                <a:gd name="T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2">
                  <a:moveTo>
                    <a:pt x="0" y="0"/>
                  </a:moveTo>
                  <a:cubicBezTo>
                    <a:pt x="26" y="4"/>
                    <a:pt x="24" y="61"/>
                    <a:pt x="21" y="107"/>
                  </a:cubicBezTo>
                  <a:cubicBezTo>
                    <a:pt x="18" y="153"/>
                    <a:pt x="53" y="228"/>
                    <a:pt x="17" y="292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</p:grpSp>
      <p:grpSp>
        <p:nvGrpSpPr>
          <p:cNvPr id="30" name="Group 29"/>
          <p:cNvGrpSpPr>
            <a:grpSpLocks noChangeAspect="1"/>
          </p:cNvGrpSpPr>
          <p:nvPr/>
        </p:nvGrpSpPr>
        <p:grpSpPr bwMode="auto">
          <a:xfrm>
            <a:off x="576613" y="2448472"/>
            <a:ext cx="1254906" cy="1106926"/>
            <a:chOff x="1872" y="1257"/>
            <a:chExt cx="2002" cy="1766"/>
          </a:xfrm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solidFill>
              <a:srgbClr val="8752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dirty="0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1945" y="1335"/>
              <a:ext cx="840" cy="650"/>
            </a:xfrm>
            <a:custGeom>
              <a:avLst/>
              <a:gdLst>
                <a:gd name="T0" fmla="*/ 336 w 336"/>
                <a:gd name="T1" fmla="*/ 35 h 244"/>
                <a:gd name="T2" fmla="*/ 90 w 336"/>
                <a:gd name="T3" fmla="*/ 39 h 244"/>
                <a:gd name="T4" fmla="*/ 0 w 336"/>
                <a:gd name="T5" fmla="*/ 244 h 244"/>
                <a:gd name="T6" fmla="*/ 102 w 336"/>
                <a:gd name="T7" fmla="*/ 43 h 244"/>
                <a:gd name="T8" fmla="*/ 336 w 336"/>
                <a:gd name="T9" fmla="*/ 3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244">
                  <a:moveTo>
                    <a:pt x="336" y="35"/>
                  </a:moveTo>
                  <a:cubicBezTo>
                    <a:pt x="287" y="19"/>
                    <a:pt x="154" y="0"/>
                    <a:pt x="90" y="39"/>
                  </a:cubicBezTo>
                  <a:cubicBezTo>
                    <a:pt x="26" y="77"/>
                    <a:pt x="5" y="157"/>
                    <a:pt x="0" y="244"/>
                  </a:cubicBezTo>
                  <a:cubicBezTo>
                    <a:pt x="9" y="199"/>
                    <a:pt x="26" y="74"/>
                    <a:pt x="102" y="43"/>
                  </a:cubicBezTo>
                  <a:cubicBezTo>
                    <a:pt x="179" y="12"/>
                    <a:pt x="259" y="22"/>
                    <a:pt x="33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1930" y="1343"/>
              <a:ext cx="920" cy="1224"/>
            </a:xfrm>
            <a:custGeom>
              <a:avLst/>
              <a:gdLst>
                <a:gd name="T0" fmla="*/ 134 w 368"/>
                <a:gd name="T1" fmla="*/ 61 h 459"/>
                <a:gd name="T2" fmla="*/ 32 w 368"/>
                <a:gd name="T3" fmla="*/ 237 h 459"/>
                <a:gd name="T4" fmla="*/ 17 w 368"/>
                <a:gd name="T5" fmla="*/ 459 h 459"/>
                <a:gd name="T6" fmla="*/ 5 w 368"/>
                <a:gd name="T7" fmla="*/ 240 h 459"/>
                <a:gd name="T8" fmla="*/ 101 w 368"/>
                <a:gd name="T9" fmla="*/ 39 h 459"/>
                <a:gd name="T10" fmla="*/ 368 w 368"/>
                <a:gd name="T11" fmla="*/ 35 h 459"/>
                <a:gd name="T12" fmla="*/ 134 w 368"/>
                <a:gd name="T13" fmla="*/ 6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8" h="459">
                  <a:moveTo>
                    <a:pt x="134" y="61"/>
                  </a:moveTo>
                  <a:cubicBezTo>
                    <a:pt x="53" y="96"/>
                    <a:pt x="37" y="185"/>
                    <a:pt x="32" y="237"/>
                  </a:cubicBezTo>
                  <a:cubicBezTo>
                    <a:pt x="26" y="289"/>
                    <a:pt x="28" y="419"/>
                    <a:pt x="17" y="459"/>
                  </a:cubicBezTo>
                  <a:cubicBezTo>
                    <a:pt x="21" y="428"/>
                    <a:pt x="0" y="327"/>
                    <a:pt x="5" y="240"/>
                  </a:cubicBezTo>
                  <a:cubicBezTo>
                    <a:pt x="10" y="153"/>
                    <a:pt x="37" y="77"/>
                    <a:pt x="101" y="39"/>
                  </a:cubicBezTo>
                  <a:cubicBezTo>
                    <a:pt x="165" y="0"/>
                    <a:pt x="318" y="19"/>
                    <a:pt x="368" y="35"/>
                  </a:cubicBezTo>
                  <a:cubicBezTo>
                    <a:pt x="338" y="29"/>
                    <a:pt x="210" y="28"/>
                    <a:pt x="134" y="61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2392" y="1505"/>
              <a:ext cx="1317" cy="1302"/>
            </a:xfrm>
            <a:custGeom>
              <a:avLst/>
              <a:gdLst>
                <a:gd name="T0" fmla="*/ 519 w 527"/>
                <a:gd name="T1" fmla="*/ 159 h 488"/>
                <a:gd name="T2" fmla="*/ 519 w 527"/>
                <a:gd name="T3" fmla="*/ 169 h 488"/>
                <a:gd name="T4" fmla="*/ 425 w 527"/>
                <a:gd name="T5" fmla="*/ 268 h 488"/>
                <a:gd name="T6" fmla="*/ 341 w 527"/>
                <a:gd name="T7" fmla="*/ 270 h 488"/>
                <a:gd name="T8" fmla="*/ 284 w 527"/>
                <a:gd name="T9" fmla="*/ 328 h 488"/>
                <a:gd name="T10" fmla="*/ 141 w 527"/>
                <a:gd name="T11" fmla="*/ 395 h 488"/>
                <a:gd name="T12" fmla="*/ 0 w 527"/>
                <a:gd name="T13" fmla="*/ 488 h 488"/>
                <a:gd name="T14" fmla="*/ 140 w 527"/>
                <a:gd name="T15" fmla="*/ 371 h 488"/>
                <a:gd name="T16" fmla="*/ 303 w 527"/>
                <a:gd name="T17" fmla="*/ 260 h 488"/>
                <a:gd name="T18" fmla="*/ 317 w 527"/>
                <a:gd name="T19" fmla="*/ 128 h 488"/>
                <a:gd name="T20" fmla="*/ 332 w 527"/>
                <a:gd name="T21" fmla="*/ 0 h 488"/>
                <a:gd name="T22" fmla="*/ 341 w 527"/>
                <a:gd name="T23" fmla="*/ 72 h 488"/>
                <a:gd name="T24" fmla="*/ 345 w 527"/>
                <a:gd name="T25" fmla="*/ 155 h 488"/>
                <a:gd name="T26" fmla="*/ 353 w 527"/>
                <a:gd name="T27" fmla="*/ 231 h 488"/>
                <a:gd name="T28" fmla="*/ 437 w 527"/>
                <a:gd name="T29" fmla="*/ 226 h 488"/>
                <a:gd name="T30" fmla="*/ 519 w 527"/>
                <a:gd name="T31" fmla="*/ 15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7" h="488">
                  <a:moveTo>
                    <a:pt x="519" y="159"/>
                  </a:moveTo>
                  <a:cubicBezTo>
                    <a:pt x="527" y="154"/>
                    <a:pt x="526" y="161"/>
                    <a:pt x="519" y="169"/>
                  </a:cubicBezTo>
                  <a:cubicBezTo>
                    <a:pt x="490" y="201"/>
                    <a:pt x="475" y="247"/>
                    <a:pt x="425" y="268"/>
                  </a:cubicBezTo>
                  <a:cubicBezTo>
                    <a:pt x="387" y="285"/>
                    <a:pt x="355" y="262"/>
                    <a:pt x="341" y="270"/>
                  </a:cubicBezTo>
                  <a:cubicBezTo>
                    <a:pt x="328" y="278"/>
                    <a:pt x="311" y="304"/>
                    <a:pt x="284" y="328"/>
                  </a:cubicBezTo>
                  <a:cubicBezTo>
                    <a:pt x="257" y="352"/>
                    <a:pt x="211" y="364"/>
                    <a:pt x="141" y="395"/>
                  </a:cubicBezTo>
                  <a:cubicBezTo>
                    <a:pt x="72" y="426"/>
                    <a:pt x="39" y="455"/>
                    <a:pt x="0" y="488"/>
                  </a:cubicBezTo>
                  <a:cubicBezTo>
                    <a:pt x="32" y="451"/>
                    <a:pt x="100" y="391"/>
                    <a:pt x="140" y="371"/>
                  </a:cubicBezTo>
                  <a:cubicBezTo>
                    <a:pt x="180" y="351"/>
                    <a:pt x="275" y="304"/>
                    <a:pt x="303" y="260"/>
                  </a:cubicBezTo>
                  <a:cubicBezTo>
                    <a:pt x="331" y="216"/>
                    <a:pt x="315" y="176"/>
                    <a:pt x="317" y="128"/>
                  </a:cubicBezTo>
                  <a:cubicBezTo>
                    <a:pt x="320" y="80"/>
                    <a:pt x="339" y="32"/>
                    <a:pt x="332" y="0"/>
                  </a:cubicBezTo>
                  <a:cubicBezTo>
                    <a:pt x="340" y="19"/>
                    <a:pt x="343" y="43"/>
                    <a:pt x="341" y="72"/>
                  </a:cubicBezTo>
                  <a:cubicBezTo>
                    <a:pt x="340" y="102"/>
                    <a:pt x="339" y="126"/>
                    <a:pt x="345" y="155"/>
                  </a:cubicBezTo>
                  <a:cubicBezTo>
                    <a:pt x="352" y="184"/>
                    <a:pt x="353" y="218"/>
                    <a:pt x="353" y="231"/>
                  </a:cubicBezTo>
                  <a:cubicBezTo>
                    <a:pt x="353" y="244"/>
                    <a:pt x="400" y="248"/>
                    <a:pt x="437" y="226"/>
                  </a:cubicBezTo>
                  <a:cubicBezTo>
                    <a:pt x="466" y="208"/>
                    <a:pt x="493" y="176"/>
                    <a:pt x="519" y="159"/>
                  </a:cubicBezTo>
                  <a:close/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659" y="1505"/>
              <a:ext cx="193" cy="475"/>
            </a:xfrm>
            <a:custGeom>
              <a:avLst/>
              <a:gdLst>
                <a:gd name="T0" fmla="*/ 61 w 77"/>
                <a:gd name="T1" fmla="*/ 0 h 178"/>
                <a:gd name="T2" fmla="*/ 61 w 77"/>
                <a:gd name="T3" fmla="*/ 104 h 178"/>
                <a:gd name="T4" fmla="*/ 31 w 77"/>
                <a:gd name="T5" fmla="*/ 146 h 178"/>
                <a:gd name="T6" fmla="*/ 6 w 77"/>
                <a:gd name="T7" fmla="*/ 174 h 178"/>
                <a:gd name="T8" fmla="*/ 1 w 77"/>
                <a:gd name="T9" fmla="*/ 171 h 178"/>
                <a:gd name="T10" fmla="*/ 63 w 77"/>
                <a:gd name="T11" fmla="*/ 74 h 178"/>
                <a:gd name="T12" fmla="*/ 61 w 77"/>
                <a:gd name="T13" fmla="*/ 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8">
                  <a:moveTo>
                    <a:pt x="61" y="0"/>
                  </a:moveTo>
                  <a:cubicBezTo>
                    <a:pt x="77" y="28"/>
                    <a:pt x="75" y="76"/>
                    <a:pt x="61" y="104"/>
                  </a:cubicBezTo>
                  <a:cubicBezTo>
                    <a:pt x="55" y="117"/>
                    <a:pt x="41" y="135"/>
                    <a:pt x="31" y="146"/>
                  </a:cubicBezTo>
                  <a:cubicBezTo>
                    <a:pt x="28" y="150"/>
                    <a:pt x="11" y="171"/>
                    <a:pt x="6" y="174"/>
                  </a:cubicBezTo>
                  <a:cubicBezTo>
                    <a:pt x="0" y="178"/>
                    <a:pt x="6" y="166"/>
                    <a:pt x="1" y="171"/>
                  </a:cubicBezTo>
                  <a:cubicBezTo>
                    <a:pt x="22" y="142"/>
                    <a:pt x="56" y="111"/>
                    <a:pt x="63" y="74"/>
                  </a:cubicBezTo>
                  <a:cubicBezTo>
                    <a:pt x="66" y="56"/>
                    <a:pt x="71" y="21"/>
                    <a:pt x="61" y="4"/>
                  </a:cubicBezTo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3257" y="1468"/>
              <a:ext cx="430" cy="629"/>
            </a:xfrm>
            <a:custGeom>
              <a:avLst/>
              <a:gdLst>
                <a:gd name="T0" fmla="*/ 5 w 172"/>
                <a:gd name="T1" fmla="*/ 54 h 236"/>
                <a:gd name="T2" fmla="*/ 7 w 172"/>
                <a:gd name="T3" fmla="*/ 137 h 236"/>
                <a:gd name="T4" fmla="*/ 18 w 172"/>
                <a:gd name="T5" fmla="*/ 236 h 236"/>
                <a:gd name="T6" fmla="*/ 18 w 172"/>
                <a:gd name="T7" fmla="*/ 139 h 236"/>
                <a:gd name="T8" fmla="*/ 19 w 172"/>
                <a:gd name="T9" fmla="*/ 48 h 236"/>
                <a:gd name="T10" fmla="*/ 88 w 172"/>
                <a:gd name="T11" fmla="*/ 11 h 236"/>
                <a:gd name="T12" fmla="*/ 172 w 172"/>
                <a:gd name="T13" fmla="*/ 7 h 236"/>
                <a:gd name="T14" fmla="*/ 80 w 172"/>
                <a:gd name="T15" fmla="*/ 5 h 236"/>
                <a:gd name="T16" fmla="*/ 5 w 172"/>
                <a:gd name="T17" fmla="*/ 5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236">
                  <a:moveTo>
                    <a:pt x="5" y="54"/>
                  </a:moveTo>
                  <a:cubicBezTo>
                    <a:pt x="8" y="79"/>
                    <a:pt x="1" y="102"/>
                    <a:pt x="7" y="137"/>
                  </a:cubicBezTo>
                  <a:cubicBezTo>
                    <a:pt x="13" y="172"/>
                    <a:pt x="21" y="213"/>
                    <a:pt x="18" y="236"/>
                  </a:cubicBezTo>
                  <a:cubicBezTo>
                    <a:pt x="20" y="216"/>
                    <a:pt x="20" y="167"/>
                    <a:pt x="18" y="139"/>
                  </a:cubicBezTo>
                  <a:cubicBezTo>
                    <a:pt x="16" y="111"/>
                    <a:pt x="15" y="62"/>
                    <a:pt x="19" y="48"/>
                  </a:cubicBezTo>
                  <a:cubicBezTo>
                    <a:pt x="23" y="34"/>
                    <a:pt x="34" y="8"/>
                    <a:pt x="88" y="11"/>
                  </a:cubicBezTo>
                  <a:cubicBezTo>
                    <a:pt x="142" y="14"/>
                    <a:pt x="164" y="8"/>
                    <a:pt x="172" y="7"/>
                  </a:cubicBezTo>
                  <a:cubicBezTo>
                    <a:pt x="161" y="7"/>
                    <a:pt x="102" y="8"/>
                    <a:pt x="80" y="5"/>
                  </a:cubicBezTo>
                  <a:cubicBezTo>
                    <a:pt x="58" y="2"/>
                    <a:pt x="0" y="0"/>
                    <a:pt x="5" y="54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3055" y="1972"/>
              <a:ext cx="230" cy="437"/>
            </a:xfrm>
            <a:custGeom>
              <a:avLst/>
              <a:gdLst>
                <a:gd name="T0" fmla="*/ 80 w 92"/>
                <a:gd name="T1" fmla="*/ 0 h 164"/>
                <a:gd name="T2" fmla="*/ 0 w 92"/>
                <a:gd name="T3" fmla="*/ 164 h 164"/>
                <a:gd name="T4" fmla="*/ 80 w 92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64">
                  <a:moveTo>
                    <a:pt x="80" y="0"/>
                  </a:moveTo>
                  <a:cubicBezTo>
                    <a:pt x="85" y="24"/>
                    <a:pt x="92" y="112"/>
                    <a:pt x="0" y="164"/>
                  </a:cubicBezTo>
                  <a:cubicBezTo>
                    <a:pt x="26" y="149"/>
                    <a:pt x="78" y="101"/>
                    <a:pt x="80" y="0"/>
                  </a:cubicBezTo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3285" y="2097"/>
              <a:ext cx="309" cy="152"/>
            </a:xfrm>
            <a:custGeom>
              <a:avLst/>
              <a:gdLst>
                <a:gd name="T0" fmla="*/ 124 w 124"/>
                <a:gd name="T1" fmla="*/ 0 h 57"/>
                <a:gd name="T2" fmla="*/ 59 w 124"/>
                <a:gd name="T3" fmla="*/ 49 h 57"/>
                <a:gd name="T4" fmla="*/ 0 w 124"/>
                <a:gd name="T5" fmla="*/ 46 h 57"/>
                <a:gd name="T6" fmla="*/ 63 w 124"/>
                <a:gd name="T7" fmla="*/ 41 h 57"/>
                <a:gd name="T8" fmla="*/ 124 w 124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7">
                  <a:moveTo>
                    <a:pt x="124" y="0"/>
                  </a:moveTo>
                  <a:cubicBezTo>
                    <a:pt x="100" y="29"/>
                    <a:pt x="82" y="41"/>
                    <a:pt x="59" y="49"/>
                  </a:cubicBezTo>
                  <a:cubicBezTo>
                    <a:pt x="36" y="57"/>
                    <a:pt x="11" y="48"/>
                    <a:pt x="0" y="46"/>
                  </a:cubicBezTo>
                  <a:cubicBezTo>
                    <a:pt x="12" y="46"/>
                    <a:pt x="32" y="53"/>
                    <a:pt x="63" y="41"/>
                  </a:cubicBezTo>
                  <a:cubicBezTo>
                    <a:pt x="94" y="28"/>
                    <a:pt x="119" y="5"/>
                    <a:pt x="124" y="0"/>
                  </a:cubicBezTo>
                  <a:close/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3187" y="1476"/>
              <a:ext cx="133" cy="779"/>
            </a:xfrm>
            <a:custGeom>
              <a:avLst/>
              <a:gdLst>
                <a:gd name="T0" fmla="*/ 0 w 53"/>
                <a:gd name="T1" fmla="*/ 0 h 292"/>
                <a:gd name="T2" fmla="*/ 21 w 53"/>
                <a:gd name="T3" fmla="*/ 107 h 292"/>
                <a:gd name="T4" fmla="*/ 17 w 53"/>
                <a:gd name="T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2">
                  <a:moveTo>
                    <a:pt x="0" y="0"/>
                  </a:moveTo>
                  <a:cubicBezTo>
                    <a:pt x="26" y="4"/>
                    <a:pt x="24" y="61"/>
                    <a:pt x="21" y="107"/>
                  </a:cubicBezTo>
                  <a:cubicBezTo>
                    <a:pt x="18" y="153"/>
                    <a:pt x="53" y="228"/>
                    <a:pt x="17" y="292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</p:grpSp>
      <p:grpSp>
        <p:nvGrpSpPr>
          <p:cNvPr id="41" name="Group 40"/>
          <p:cNvGrpSpPr>
            <a:grpSpLocks noChangeAspect="1"/>
          </p:cNvGrpSpPr>
          <p:nvPr/>
        </p:nvGrpSpPr>
        <p:grpSpPr bwMode="auto">
          <a:xfrm>
            <a:off x="562196" y="4655838"/>
            <a:ext cx="1254906" cy="1106926"/>
            <a:chOff x="1872" y="1257"/>
            <a:chExt cx="2002" cy="1766"/>
          </a:xfrm>
        </p:grpSpPr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solidFill>
              <a:srgbClr val="8752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 dirty="0"/>
            </a:p>
          </p:txBody>
        </p:sp>
        <p:sp>
          <p:nvSpPr>
            <p:cNvPr id="43" name="Freeform 42"/>
            <p:cNvSpPr>
              <a:spLocks/>
            </p:cNvSpPr>
            <p:nvPr/>
          </p:nvSpPr>
          <p:spPr bwMode="auto">
            <a:xfrm>
              <a:off x="1945" y="1335"/>
              <a:ext cx="840" cy="650"/>
            </a:xfrm>
            <a:custGeom>
              <a:avLst/>
              <a:gdLst>
                <a:gd name="T0" fmla="*/ 336 w 336"/>
                <a:gd name="T1" fmla="*/ 35 h 244"/>
                <a:gd name="T2" fmla="*/ 90 w 336"/>
                <a:gd name="T3" fmla="*/ 39 h 244"/>
                <a:gd name="T4" fmla="*/ 0 w 336"/>
                <a:gd name="T5" fmla="*/ 244 h 244"/>
                <a:gd name="T6" fmla="*/ 102 w 336"/>
                <a:gd name="T7" fmla="*/ 43 h 244"/>
                <a:gd name="T8" fmla="*/ 336 w 336"/>
                <a:gd name="T9" fmla="*/ 3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6" h="244">
                  <a:moveTo>
                    <a:pt x="336" y="35"/>
                  </a:moveTo>
                  <a:cubicBezTo>
                    <a:pt x="287" y="19"/>
                    <a:pt x="154" y="0"/>
                    <a:pt x="90" y="39"/>
                  </a:cubicBezTo>
                  <a:cubicBezTo>
                    <a:pt x="26" y="77"/>
                    <a:pt x="5" y="157"/>
                    <a:pt x="0" y="244"/>
                  </a:cubicBezTo>
                  <a:cubicBezTo>
                    <a:pt x="9" y="199"/>
                    <a:pt x="26" y="74"/>
                    <a:pt x="102" y="43"/>
                  </a:cubicBezTo>
                  <a:cubicBezTo>
                    <a:pt x="179" y="12"/>
                    <a:pt x="259" y="22"/>
                    <a:pt x="336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44" name="Freeform 43"/>
            <p:cNvSpPr>
              <a:spLocks/>
            </p:cNvSpPr>
            <p:nvPr/>
          </p:nvSpPr>
          <p:spPr bwMode="auto">
            <a:xfrm>
              <a:off x="1930" y="1343"/>
              <a:ext cx="920" cy="1224"/>
            </a:xfrm>
            <a:custGeom>
              <a:avLst/>
              <a:gdLst>
                <a:gd name="T0" fmla="*/ 134 w 368"/>
                <a:gd name="T1" fmla="*/ 61 h 459"/>
                <a:gd name="T2" fmla="*/ 32 w 368"/>
                <a:gd name="T3" fmla="*/ 237 h 459"/>
                <a:gd name="T4" fmla="*/ 17 w 368"/>
                <a:gd name="T5" fmla="*/ 459 h 459"/>
                <a:gd name="T6" fmla="*/ 5 w 368"/>
                <a:gd name="T7" fmla="*/ 240 h 459"/>
                <a:gd name="T8" fmla="*/ 101 w 368"/>
                <a:gd name="T9" fmla="*/ 39 h 459"/>
                <a:gd name="T10" fmla="*/ 368 w 368"/>
                <a:gd name="T11" fmla="*/ 35 h 459"/>
                <a:gd name="T12" fmla="*/ 134 w 368"/>
                <a:gd name="T13" fmla="*/ 61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8" h="459">
                  <a:moveTo>
                    <a:pt x="134" y="61"/>
                  </a:moveTo>
                  <a:cubicBezTo>
                    <a:pt x="53" y="96"/>
                    <a:pt x="37" y="185"/>
                    <a:pt x="32" y="237"/>
                  </a:cubicBezTo>
                  <a:cubicBezTo>
                    <a:pt x="26" y="289"/>
                    <a:pt x="28" y="419"/>
                    <a:pt x="17" y="459"/>
                  </a:cubicBezTo>
                  <a:cubicBezTo>
                    <a:pt x="21" y="428"/>
                    <a:pt x="0" y="327"/>
                    <a:pt x="5" y="240"/>
                  </a:cubicBezTo>
                  <a:cubicBezTo>
                    <a:pt x="10" y="153"/>
                    <a:pt x="37" y="77"/>
                    <a:pt x="101" y="39"/>
                  </a:cubicBezTo>
                  <a:cubicBezTo>
                    <a:pt x="165" y="0"/>
                    <a:pt x="318" y="19"/>
                    <a:pt x="368" y="35"/>
                  </a:cubicBezTo>
                  <a:cubicBezTo>
                    <a:pt x="338" y="29"/>
                    <a:pt x="210" y="28"/>
                    <a:pt x="134" y="61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2392" y="1505"/>
              <a:ext cx="1317" cy="1302"/>
            </a:xfrm>
            <a:custGeom>
              <a:avLst/>
              <a:gdLst>
                <a:gd name="T0" fmla="*/ 519 w 527"/>
                <a:gd name="T1" fmla="*/ 159 h 488"/>
                <a:gd name="T2" fmla="*/ 519 w 527"/>
                <a:gd name="T3" fmla="*/ 169 h 488"/>
                <a:gd name="T4" fmla="*/ 425 w 527"/>
                <a:gd name="T5" fmla="*/ 268 h 488"/>
                <a:gd name="T6" fmla="*/ 341 w 527"/>
                <a:gd name="T7" fmla="*/ 270 h 488"/>
                <a:gd name="T8" fmla="*/ 284 w 527"/>
                <a:gd name="T9" fmla="*/ 328 h 488"/>
                <a:gd name="T10" fmla="*/ 141 w 527"/>
                <a:gd name="T11" fmla="*/ 395 h 488"/>
                <a:gd name="T12" fmla="*/ 0 w 527"/>
                <a:gd name="T13" fmla="*/ 488 h 488"/>
                <a:gd name="T14" fmla="*/ 140 w 527"/>
                <a:gd name="T15" fmla="*/ 371 h 488"/>
                <a:gd name="T16" fmla="*/ 303 w 527"/>
                <a:gd name="T17" fmla="*/ 260 h 488"/>
                <a:gd name="T18" fmla="*/ 317 w 527"/>
                <a:gd name="T19" fmla="*/ 128 h 488"/>
                <a:gd name="T20" fmla="*/ 332 w 527"/>
                <a:gd name="T21" fmla="*/ 0 h 488"/>
                <a:gd name="T22" fmla="*/ 341 w 527"/>
                <a:gd name="T23" fmla="*/ 72 h 488"/>
                <a:gd name="T24" fmla="*/ 345 w 527"/>
                <a:gd name="T25" fmla="*/ 155 h 488"/>
                <a:gd name="T26" fmla="*/ 353 w 527"/>
                <a:gd name="T27" fmla="*/ 231 h 488"/>
                <a:gd name="T28" fmla="*/ 437 w 527"/>
                <a:gd name="T29" fmla="*/ 226 h 488"/>
                <a:gd name="T30" fmla="*/ 519 w 527"/>
                <a:gd name="T31" fmla="*/ 159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7" h="488">
                  <a:moveTo>
                    <a:pt x="519" y="159"/>
                  </a:moveTo>
                  <a:cubicBezTo>
                    <a:pt x="527" y="154"/>
                    <a:pt x="526" y="161"/>
                    <a:pt x="519" y="169"/>
                  </a:cubicBezTo>
                  <a:cubicBezTo>
                    <a:pt x="490" y="201"/>
                    <a:pt x="475" y="247"/>
                    <a:pt x="425" y="268"/>
                  </a:cubicBezTo>
                  <a:cubicBezTo>
                    <a:pt x="387" y="285"/>
                    <a:pt x="355" y="262"/>
                    <a:pt x="341" y="270"/>
                  </a:cubicBezTo>
                  <a:cubicBezTo>
                    <a:pt x="328" y="278"/>
                    <a:pt x="311" y="304"/>
                    <a:pt x="284" y="328"/>
                  </a:cubicBezTo>
                  <a:cubicBezTo>
                    <a:pt x="257" y="352"/>
                    <a:pt x="211" y="364"/>
                    <a:pt x="141" y="395"/>
                  </a:cubicBezTo>
                  <a:cubicBezTo>
                    <a:pt x="72" y="426"/>
                    <a:pt x="39" y="455"/>
                    <a:pt x="0" y="488"/>
                  </a:cubicBezTo>
                  <a:cubicBezTo>
                    <a:pt x="32" y="451"/>
                    <a:pt x="100" y="391"/>
                    <a:pt x="140" y="371"/>
                  </a:cubicBezTo>
                  <a:cubicBezTo>
                    <a:pt x="180" y="351"/>
                    <a:pt x="275" y="304"/>
                    <a:pt x="303" y="260"/>
                  </a:cubicBezTo>
                  <a:cubicBezTo>
                    <a:pt x="331" y="216"/>
                    <a:pt x="315" y="176"/>
                    <a:pt x="317" y="128"/>
                  </a:cubicBezTo>
                  <a:cubicBezTo>
                    <a:pt x="320" y="80"/>
                    <a:pt x="339" y="32"/>
                    <a:pt x="332" y="0"/>
                  </a:cubicBezTo>
                  <a:cubicBezTo>
                    <a:pt x="340" y="19"/>
                    <a:pt x="343" y="43"/>
                    <a:pt x="341" y="72"/>
                  </a:cubicBezTo>
                  <a:cubicBezTo>
                    <a:pt x="340" y="102"/>
                    <a:pt x="339" y="126"/>
                    <a:pt x="345" y="155"/>
                  </a:cubicBezTo>
                  <a:cubicBezTo>
                    <a:pt x="352" y="184"/>
                    <a:pt x="353" y="218"/>
                    <a:pt x="353" y="231"/>
                  </a:cubicBezTo>
                  <a:cubicBezTo>
                    <a:pt x="353" y="244"/>
                    <a:pt x="400" y="248"/>
                    <a:pt x="437" y="226"/>
                  </a:cubicBezTo>
                  <a:cubicBezTo>
                    <a:pt x="466" y="208"/>
                    <a:pt x="493" y="176"/>
                    <a:pt x="519" y="159"/>
                  </a:cubicBezTo>
                  <a:close/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3659" y="1505"/>
              <a:ext cx="193" cy="475"/>
            </a:xfrm>
            <a:custGeom>
              <a:avLst/>
              <a:gdLst>
                <a:gd name="T0" fmla="*/ 61 w 77"/>
                <a:gd name="T1" fmla="*/ 0 h 178"/>
                <a:gd name="T2" fmla="*/ 61 w 77"/>
                <a:gd name="T3" fmla="*/ 104 h 178"/>
                <a:gd name="T4" fmla="*/ 31 w 77"/>
                <a:gd name="T5" fmla="*/ 146 h 178"/>
                <a:gd name="T6" fmla="*/ 6 w 77"/>
                <a:gd name="T7" fmla="*/ 174 h 178"/>
                <a:gd name="T8" fmla="*/ 1 w 77"/>
                <a:gd name="T9" fmla="*/ 171 h 178"/>
                <a:gd name="T10" fmla="*/ 63 w 77"/>
                <a:gd name="T11" fmla="*/ 74 h 178"/>
                <a:gd name="T12" fmla="*/ 61 w 77"/>
                <a:gd name="T13" fmla="*/ 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8">
                  <a:moveTo>
                    <a:pt x="61" y="0"/>
                  </a:moveTo>
                  <a:cubicBezTo>
                    <a:pt x="77" y="28"/>
                    <a:pt x="75" y="76"/>
                    <a:pt x="61" y="104"/>
                  </a:cubicBezTo>
                  <a:cubicBezTo>
                    <a:pt x="55" y="117"/>
                    <a:pt x="41" y="135"/>
                    <a:pt x="31" y="146"/>
                  </a:cubicBezTo>
                  <a:cubicBezTo>
                    <a:pt x="28" y="150"/>
                    <a:pt x="11" y="171"/>
                    <a:pt x="6" y="174"/>
                  </a:cubicBezTo>
                  <a:cubicBezTo>
                    <a:pt x="0" y="178"/>
                    <a:pt x="6" y="166"/>
                    <a:pt x="1" y="171"/>
                  </a:cubicBezTo>
                  <a:cubicBezTo>
                    <a:pt x="22" y="142"/>
                    <a:pt x="56" y="111"/>
                    <a:pt x="63" y="74"/>
                  </a:cubicBezTo>
                  <a:cubicBezTo>
                    <a:pt x="66" y="56"/>
                    <a:pt x="71" y="21"/>
                    <a:pt x="61" y="4"/>
                  </a:cubicBezTo>
                </a:path>
              </a:pathLst>
            </a:custGeom>
            <a:solidFill>
              <a:srgbClr val="7B42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3257" y="1468"/>
              <a:ext cx="430" cy="629"/>
            </a:xfrm>
            <a:custGeom>
              <a:avLst/>
              <a:gdLst>
                <a:gd name="T0" fmla="*/ 5 w 172"/>
                <a:gd name="T1" fmla="*/ 54 h 236"/>
                <a:gd name="T2" fmla="*/ 7 w 172"/>
                <a:gd name="T3" fmla="*/ 137 h 236"/>
                <a:gd name="T4" fmla="*/ 18 w 172"/>
                <a:gd name="T5" fmla="*/ 236 h 236"/>
                <a:gd name="T6" fmla="*/ 18 w 172"/>
                <a:gd name="T7" fmla="*/ 139 h 236"/>
                <a:gd name="T8" fmla="*/ 19 w 172"/>
                <a:gd name="T9" fmla="*/ 48 h 236"/>
                <a:gd name="T10" fmla="*/ 88 w 172"/>
                <a:gd name="T11" fmla="*/ 11 h 236"/>
                <a:gd name="T12" fmla="*/ 172 w 172"/>
                <a:gd name="T13" fmla="*/ 7 h 236"/>
                <a:gd name="T14" fmla="*/ 80 w 172"/>
                <a:gd name="T15" fmla="*/ 5 h 236"/>
                <a:gd name="T16" fmla="*/ 5 w 172"/>
                <a:gd name="T17" fmla="*/ 5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2" h="236">
                  <a:moveTo>
                    <a:pt x="5" y="54"/>
                  </a:moveTo>
                  <a:cubicBezTo>
                    <a:pt x="8" y="79"/>
                    <a:pt x="1" y="102"/>
                    <a:pt x="7" y="137"/>
                  </a:cubicBezTo>
                  <a:cubicBezTo>
                    <a:pt x="13" y="172"/>
                    <a:pt x="21" y="213"/>
                    <a:pt x="18" y="236"/>
                  </a:cubicBezTo>
                  <a:cubicBezTo>
                    <a:pt x="20" y="216"/>
                    <a:pt x="20" y="167"/>
                    <a:pt x="18" y="139"/>
                  </a:cubicBezTo>
                  <a:cubicBezTo>
                    <a:pt x="16" y="111"/>
                    <a:pt x="15" y="62"/>
                    <a:pt x="19" y="48"/>
                  </a:cubicBezTo>
                  <a:cubicBezTo>
                    <a:pt x="23" y="34"/>
                    <a:pt x="34" y="8"/>
                    <a:pt x="88" y="11"/>
                  </a:cubicBezTo>
                  <a:cubicBezTo>
                    <a:pt x="142" y="14"/>
                    <a:pt x="164" y="8"/>
                    <a:pt x="172" y="7"/>
                  </a:cubicBezTo>
                  <a:cubicBezTo>
                    <a:pt x="161" y="7"/>
                    <a:pt x="102" y="8"/>
                    <a:pt x="80" y="5"/>
                  </a:cubicBezTo>
                  <a:cubicBezTo>
                    <a:pt x="58" y="2"/>
                    <a:pt x="0" y="0"/>
                    <a:pt x="5" y="54"/>
                  </a:cubicBezTo>
                  <a:close/>
                </a:path>
              </a:pathLst>
            </a:custGeom>
            <a:solidFill>
              <a:srgbClr val="A37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3055" y="1972"/>
              <a:ext cx="230" cy="437"/>
            </a:xfrm>
            <a:custGeom>
              <a:avLst/>
              <a:gdLst>
                <a:gd name="T0" fmla="*/ 80 w 92"/>
                <a:gd name="T1" fmla="*/ 0 h 164"/>
                <a:gd name="T2" fmla="*/ 0 w 92"/>
                <a:gd name="T3" fmla="*/ 164 h 164"/>
                <a:gd name="T4" fmla="*/ 80 w 92"/>
                <a:gd name="T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64">
                  <a:moveTo>
                    <a:pt x="80" y="0"/>
                  </a:moveTo>
                  <a:cubicBezTo>
                    <a:pt x="85" y="24"/>
                    <a:pt x="92" y="112"/>
                    <a:pt x="0" y="164"/>
                  </a:cubicBezTo>
                  <a:cubicBezTo>
                    <a:pt x="26" y="149"/>
                    <a:pt x="78" y="101"/>
                    <a:pt x="80" y="0"/>
                  </a:cubicBezTo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3285" y="2097"/>
              <a:ext cx="309" cy="152"/>
            </a:xfrm>
            <a:custGeom>
              <a:avLst/>
              <a:gdLst>
                <a:gd name="T0" fmla="*/ 124 w 124"/>
                <a:gd name="T1" fmla="*/ 0 h 57"/>
                <a:gd name="T2" fmla="*/ 59 w 124"/>
                <a:gd name="T3" fmla="*/ 49 h 57"/>
                <a:gd name="T4" fmla="*/ 0 w 124"/>
                <a:gd name="T5" fmla="*/ 46 h 57"/>
                <a:gd name="T6" fmla="*/ 63 w 124"/>
                <a:gd name="T7" fmla="*/ 41 h 57"/>
                <a:gd name="T8" fmla="*/ 124 w 124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7">
                  <a:moveTo>
                    <a:pt x="124" y="0"/>
                  </a:moveTo>
                  <a:cubicBezTo>
                    <a:pt x="100" y="29"/>
                    <a:pt x="82" y="41"/>
                    <a:pt x="59" y="49"/>
                  </a:cubicBezTo>
                  <a:cubicBezTo>
                    <a:pt x="36" y="57"/>
                    <a:pt x="11" y="48"/>
                    <a:pt x="0" y="46"/>
                  </a:cubicBezTo>
                  <a:cubicBezTo>
                    <a:pt x="12" y="46"/>
                    <a:pt x="32" y="53"/>
                    <a:pt x="63" y="41"/>
                  </a:cubicBezTo>
                  <a:cubicBezTo>
                    <a:pt x="94" y="28"/>
                    <a:pt x="119" y="5"/>
                    <a:pt x="124" y="0"/>
                  </a:cubicBezTo>
                  <a:close/>
                </a:path>
              </a:pathLst>
            </a:custGeom>
            <a:solidFill>
              <a:srgbClr val="682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1872" y="1257"/>
              <a:ext cx="2002" cy="1766"/>
            </a:xfrm>
            <a:custGeom>
              <a:avLst/>
              <a:gdLst>
                <a:gd name="T0" fmla="*/ 562 w 801"/>
                <a:gd name="T1" fmla="*/ 76 h 662"/>
                <a:gd name="T2" fmla="*/ 687 w 801"/>
                <a:gd name="T3" fmla="*/ 72 h 662"/>
                <a:gd name="T4" fmla="*/ 764 w 801"/>
                <a:gd name="T5" fmla="*/ 75 h 662"/>
                <a:gd name="T6" fmla="*/ 783 w 801"/>
                <a:gd name="T7" fmla="*/ 204 h 662"/>
                <a:gd name="T8" fmla="*/ 720 w 801"/>
                <a:gd name="T9" fmla="*/ 282 h 662"/>
                <a:gd name="T10" fmla="*/ 622 w 801"/>
                <a:gd name="T11" fmla="*/ 370 h 662"/>
                <a:gd name="T12" fmla="*/ 537 w 801"/>
                <a:gd name="T13" fmla="*/ 381 h 662"/>
                <a:gd name="T14" fmla="*/ 433 w 801"/>
                <a:gd name="T15" fmla="*/ 459 h 662"/>
                <a:gd name="T16" fmla="*/ 228 w 801"/>
                <a:gd name="T17" fmla="*/ 575 h 662"/>
                <a:gd name="T18" fmla="*/ 65 w 801"/>
                <a:gd name="T19" fmla="*/ 641 h 662"/>
                <a:gd name="T20" fmla="*/ 24 w 801"/>
                <a:gd name="T21" fmla="*/ 464 h 662"/>
                <a:gd name="T22" fmla="*/ 16 w 801"/>
                <a:gd name="T23" fmla="*/ 237 h 662"/>
                <a:gd name="T24" fmla="*/ 131 w 801"/>
                <a:gd name="T25" fmla="*/ 48 h 662"/>
                <a:gd name="T26" fmla="*/ 525 w 801"/>
                <a:gd name="T27" fmla="*/ 81 h 662"/>
                <a:gd name="T28" fmla="*/ 562 w 801"/>
                <a:gd name="T29" fmla="*/ 7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1" h="662">
                  <a:moveTo>
                    <a:pt x="562" y="76"/>
                  </a:moveTo>
                  <a:cubicBezTo>
                    <a:pt x="591" y="67"/>
                    <a:pt x="647" y="69"/>
                    <a:pt x="687" y="72"/>
                  </a:cubicBezTo>
                  <a:cubicBezTo>
                    <a:pt x="726" y="75"/>
                    <a:pt x="734" y="72"/>
                    <a:pt x="764" y="75"/>
                  </a:cubicBezTo>
                  <a:cubicBezTo>
                    <a:pt x="800" y="78"/>
                    <a:pt x="801" y="175"/>
                    <a:pt x="783" y="204"/>
                  </a:cubicBezTo>
                  <a:cubicBezTo>
                    <a:pt x="766" y="233"/>
                    <a:pt x="745" y="242"/>
                    <a:pt x="720" y="282"/>
                  </a:cubicBezTo>
                  <a:cubicBezTo>
                    <a:pt x="695" y="321"/>
                    <a:pt x="660" y="359"/>
                    <a:pt x="622" y="370"/>
                  </a:cubicBezTo>
                  <a:cubicBezTo>
                    <a:pt x="584" y="380"/>
                    <a:pt x="553" y="355"/>
                    <a:pt x="537" y="381"/>
                  </a:cubicBezTo>
                  <a:cubicBezTo>
                    <a:pt x="521" y="408"/>
                    <a:pt x="489" y="440"/>
                    <a:pt x="433" y="459"/>
                  </a:cubicBezTo>
                  <a:cubicBezTo>
                    <a:pt x="377" y="478"/>
                    <a:pt x="274" y="532"/>
                    <a:pt x="228" y="575"/>
                  </a:cubicBezTo>
                  <a:cubicBezTo>
                    <a:pt x="181" y="618"/>
                    <a:pt x="129" y="662"/>
                    <a:pt x="65" y="641"/>
                  </a:cubicBezTo>
                  <a:cubicBezTo>
                    <a:pt x="0" y="620"/>
                    <a:pt x="27" y="505"/>
                    <a:pt x="24" y="464"/>
                  </a:cubicBezTo>
                  <a:cubicBezTo>
                    <a:pt x="21" y="422"/>
                    <a:pt x="0" y="352"/>
                    <a:pt x="16" y="237"/>
                  </a:cubicBezTo>
                  <a:cubicBezTo>
                    <a:pt x="29" y="149"/>
                    <a:pt x="55" y="77"/>
                    <a:pt x="131" y="48"/>
                  </a:cubicBezTo>
                  <a:cubicBezTo>
                    <a:pt x="258" y="0"/>
                    <a:pt x="472" y="73"/>
                    <a:pt x="525" y="81"/>
                  </a:cubicBezTo>
                  <a:cubicBezTo>
                    <a:pt x="538" y="83"/>
                    <a:pt x="550" y="78"/>
                    <a:pt x="562" y="76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3187" y="1476"/>
              <a:ext cx="133" cy="779"/>
            </a:xfrm>
            <a:custGeom>
              <a:avLst/>
              <a:gdLst>
                <a:gd name="T0" fmla="*/ 0 w 53"/>
                <a:gd name="T1" fmla="*/ 0 h 292"/>
                <a:gd name="T2" fmla="*/ 21 w 53"/>
                <a:gd name="T3" fmla="*/ 107 h 292"/>
                <a:gd name="T4" fmla="*/ 17 w 53"/>
                <a:gd name="T5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292">
                  <a:moveTo>
                    <a:pt x="0" y="0"/>
                  </a:moveTo>
                  <a:cubicBezTo>
                    <a:pt x="26" y="4"/>
                    <a:pt x="24" y="61"/>
                    <a:pt x="21" y="107"/>
                  </a:cubicBezTo>
                  <a:cubicBezTo>
                    <a:pt x="18" y="153"/>
                    <a:pt x="53" y="228"/>
                    <a:pt x="17" y="292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en-CA"/>
            </a:p>
          </p:txBody>
        </p:sp>
      </p:grpSp>
      <p:sp>
        <p:nvSpPr>
          <p:cNvPr id="52" name="Right Arrow 51"/>
          <p:cNvSpPr/>
          <p:nvPr/>
        </p:nvSpPr>
        <p:spPr>
          <a:xfrm>
            <a:off x="4248413" y="2613347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Arrow 52"/>
          <p:cNvSpPr/>
          <p:nvPr/>
        </p:nvSpPr>
        <p:spPr>
          <a:xfrm>
            <a:off x="4248413" y="4837544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3469479" y="2143366"/>
            <a:ext cx="2713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Homogenize in acetonitrile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469479" y="4439111"/>
            <a:ext cx="2713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Homogenize in acetonitrile</a:t>
            </a:r>
            <a:endParaRPr lang="en-US" dirty="0"/>
          </a:p>
        </p:txBody>
      </p:sp>
      <p:pic>
        <p:nvPicPr>
          <p:cNvPr id="56" name="Picture 55" descr="LE0911Cover_Waters(2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673" y="2698452"/>
            <a:ext cx="1786356" cy="2427244"/>
          </a:xfrm>
          <a:prstGeom prst="rect">
            <a:avLst/>
          </a:prstGeom>
        </p:spPr>
      </p:pic>
      <p:grpSp>
        <p:nvGrpSpPr>
          <p:cNvPr id="57" name="Group 659"/>
          <p:cNvGrpSpPr>
            <a:grpSpLocks/>
          </p:cNvGrpSpPr>
          <p:nvPr/>
        </p:nvGrpSpPr>
        <p:grpSpPr bwMode="auto">
          <a:xfrm>
            <a:off x="5613448" y="2652812"/>
            <a:ext cx="453906" cy="1218220"/>
            <a:chOff x="4755" y="2163"/>
            <a:chExt cx="475" cy="1274"/>
          </a:xfrm>
        </p:grpSpPr>
        <p:sp>
          <p:nvSpPr>
            <p:cNvPr id="58" name="Freeform 660"/>
            <p:cNvSpPr>
              <a:spLocks/>
            </p:cNvSpPr>
            <p:nvPr/>
          </p:nvSpPr>
          <p:spPr bwMode="auto">
            <a:xfrm>
              <a:off x="4927" y="2459"/>
              <a:ext cx="255" cy="9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1"/>
                </a:cxn>
                <a:cxn ang="0">
                  <a:pos x="51" y="367"/>
                </a:cxn>
                <a:cxn ang="0">
                  <a:pos x="102" y="341"/>
                </a:cxn>
                <a:cxn ang="0">
                  <a:pos x="102" y="0"/>
                </a:cxn>
              </a:cxnLst>
              <a:rect l="0" t="0" r="r" b="b"/>
              <a:pathLst>
                <a:path w="102" h="367">
                  <a:moveTo>
                    <a:pt x="0" y="0"/>
                  </a:moveTo>
                  <a:cubicBezTo>
                    <a:pt x="0" y="341"/>
                    <a:pt x="0" y="341"/>
                    <a:pt x="0" y="341"/>
                  </a:cubicBezTo>
                  <a:cubicBezTo>
                    <a:pt x="0" y="360"/>
                    <a:pt x="23" y="367"/>
                    <a:pt x="51" y="367"/>
                  </a:cubicBezTo>
                  <a:cubicBezTo>
                    <a:pt x="79" y="367"/>
                    <a:pt x="102" y="360"/>
                    <a:pt x="102" y="341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DAEB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9" name="Freeform 661"/>
            <p:cNvSpPr>
              <a:spLocks/>
            </p:cNvSpPr>
            <p:nvPr/>
          </p:nvSpPr>
          <p:spPr bwMode="auto">
            <a:xfrm>
              <a:off x="4927" y="2901"/>
              <a:ext cx="255" cy="536"/>
            </a:xfrm>
            <a:custGeom>
              <a:avLst/>
              <a:gdLst/>
              <a:ahLst/>
              <a:cxnLst>
                <a:cxn ang="0">
                  <a:pos x="51" y="201"/>
                </a:cxn>
                <a:cxn ang="0">
                  <a:pos x="102" y="175"/>
                </a:cxn>
                <a:cxn ang="0">
                  <a:pos x="102" y="0"/>
                </a:cxn>
                <a:cxn ang="0">
                  <a:pos x="51" y="3"/>
                </a:cxn>
                <a:cxn ang="0">
                  <a:pos x="0" y="0"/>
                </a:cxn>
                <a:cxn ang="0">
                  <a:pos x="0" y="175"/>
                </a:cxn>
                <a:cxn ang="0">
                  <a:pos x="51" y="201"/>
                </a:cxn>
              </a:cxnLst>
              <a:rect l="0" t="0" r="r" b="b"/>
              <a:pathLst>
                <a:path w="102" h="201">
                  <a:moveTo>
                    <a:pt x="51" y="201"/>
                  </a:moveTo>
                  <a:cubicBezTo>
                    <a:pt x="79" y="201"/>
                    <a:pt x="102" y="194"/>
                    <a:pt x="102" y="175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2"/>
                    <a:pt x="77" y="3"/>
                    <a:pt x="51" y="3"/>
                  </a:cubicBezTo>
                  <a:cubicBezTo>
                    <a:pt x="24" y="3"/>
                    <a:pt x="2" y="2"/>
                    <a:pt x="0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4"/>
                    <a:pt x="23" y="201"/>
                    <a:pt x="51" y="201"/>
                  </a:cubicBezTo>
                  <a:close/>
                </a:path>
              </a:pathLst>
            </a:custGeom>
            <a:solidFill>
              <a:srgbClr val="966A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0" name="Freeform 662"/>
            <p:cNvSpPr>
              <a:spLocks/>
            </p:cNvSpPr>
            <p:nvPr/>
          </p:nvSpPr>
          <p:spPr bwMode="auto">
            <a:xfrm>
              <a:off x="4962" y="2907"/>
              <a:ext cx="185" cy="498"/>
            </a:xfrm>
            <a:custGeom>
              <a:avLst/>
              <a:gdLst/>
              <a:ahLst/>
              <a:cxnLst>
                <a:cxn ang="0">
                  <a:pos x="37" y="1"/>
                </a:cxn>
                <a:cxn ang="0">
                  <a:pos x="0" y="0"/>
                </a:cxn>
                <a:cxn ang="0">
                  <a:pos x="0" y="170"/>
                </a:cxn>
                <a:cxn ang="0">
                  <a:pos x="37" y="187"/>
                </a:cxn>
                <a:cxn ang="0">
                  <a:pos x="74" y="170"/>
                </a:cxn>
                <a:cxn ang="0">
                  <a:pos x="74" y="0"/>
                </a:cxn>
                <a:cxn ang="0">
                  <a:pos x="37" y="1"/>
                </a:cxn>
              </a:cxnLst>
              <a:rect l="0" t="0" r="r" b="b"/>
              <a:pathLst>
                <a:path w="74" h="187">
                  <a:moveTo>
                    <a:pt x="37" y="1"/>
                  </a:moveTo>
                  <a:cubicBezTo>
                    <a:pt x="23" y="1"/>
                    <a:pt x="10" y="1"/>
                    <a:pt x="0" y="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84"/>
                    <a:pt x="17" y="187"/>
                    <a:pt x="37" y="187"/>
                  </a:cubicBezTo>
                  <a:cubicBezTo>
                    <a:pt x="57" y="187"/>
                    <a:pt x="74" y="184"/>
                    <a:pt x="74" y="17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64" y="1"/>
                    <a:pt x="51" y="1"/>
                    <a:pt x="37" y="1"/>
                  </a:cubicBezTo>
                  <a:close/>
                </a:path>
              </a:pathLst>
            </a:custGeom>
            <a:solidFill>
              <a:srgbClr val="7441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1" name="Freeform 663"/>
            <p:cNvSpPr>
              <a:spLocks/>
            </p:cNvSpPr>
            <p:nvPr/>
          </p:nvSpPr>
          <p:spPr bwMode="auto">
            <a:xfrm>
              <a:off x="4962" y="2459"/>
              <a:ext cx="185" cy="4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8"/>
                </a:cxn>
                <a:cxn ang="0">
                  <a:pos x="37" y="169"/>
                </a:cxn>
                <a:cxn ang="0">
                  <a:pos x="74" y="168"/>
                </a:cxn>
                <a:cxn ang="0">
                  <a:pos x="74" y="0"/>
                </a:cxn>
                <a:cxn ang="0">
                  <a:pos x="0" y="0"/>
                </a:cxn>
              </a:cxnLst>
              <a:rect l="0" t="0" r="r" b="b"/>
              <a:pathLst>
                <a:path w="74" h="169">
                  <a:moveTo>
                    <a:pt x="0" y="0"/>
                  </a:moveTo>
                  <a:cubicBezTo>
                    <a:pt x="0" y="168"/>
                    <a:pt x="0" y="168"/>
                    <a:pt x="0" y="168"/>
                  </a:cubicBezTo>
                  <a:cubicBezTo>
                    <a:pt x="10" y="169"/>
                    <a:pt x="23" y="169"/>
                    <a:pt x="37" y="169"/>
                  </a:cubicBezTo>
                  <a:cubicBezTo>
                    <a:pt x="51" y="169"/>
                    <a:pt x="64" y="169"/>
                    <a:pt x="74" y="168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1D4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2" name="Freeform 664"/>
            <p:cNvSpPr>
              <a:spLocks/>
            </p:cNvSpPr>
            <p:nvPr/>
          </p:nvSpPr>
          <p:spPr bwMode="auto">
            <a:xfrm>
              <a:off x="4927" y="2893"/>
              <a:ext cx="255" cy="1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51" y="6"/>
                </a:cxn>
                <a:cxn ang="0">
                  <a:pos x="102" y="3"/>
                </a:cxn>
                <a:cxn ang="0">
                  <a:pos x="102" y="3"/>
                </a:cxn>
                <a:cxn ang="0">
                  <a:pos x="51" y="0"/>
                </a:cxn>
                <a:cxn ang="0">
                  <a:pos x="0" y="3"/>
                </a:cxn>
              </a:cxnLst>
              <a:rect l="0" t="0" r="r" b="b"/>
              <a:pathLst>
                <a:path w="102" h="6">
                  <a:moveTo>
                    <a:pt x="0" y="3"/>
                  </a:moveTo>
                  <a:cubicBezTo>
                    <a:pt x="1" y="5"/>
                    <a:pt x="24" y="6"/>
                    <a:pt x="51" y="6"/>
                  </a:cubicBezTo>
                  <a:cubicBezTo>
                    <a:pt x="77" y="6"/>
                    <a:pt x="99" y="5"/>
                    <a:pt x="102" y="3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0" y="1"/>
                    <a:pt x="78" y="0"/>
                    <a:pt x="51" y="0"/>
                  </a:cubicBezTo>
                  <a:cubicBezTo>
                    <a:pt x="24" y="0"/>
                    <a:pt x="3" y="1"/>
                    <a:pt x="0" y="3"/>
                  </a:cubicBezTo>
                </a:path>
              </a:pathLst>
            </a:custGeom>
            <a:solidFill>
              <a:srgbClr val="B69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3" name="Freeform 665"/>
            <p:cNvSpPr>
              <a:spLocks/>
            </p:cNvSpPr>
            <p:nvPr/>
          </p:nvSpPr>
          <p:spPr bwMode="auto">
            <a:xfrm>
              <a:off x="5055" y="2907"/>
              <a:ext cx="92" cy="498"/>
            </a:xfrm>
            <a:custGeom>
              <a:avLst/>
              <a:gdLst/>
              <a:ahLst/>
              <a:cxnLst>
                <a:cxn ang="0">
                  <a:pos x="30" y="1"/>
                </a:cxn>
                <a:cxn ang="0">
                  <a:pos x="30" y="167"/>
                </a:cxn>
                <a:cxn ang="0">
                  <a:pos x="0" y="187"/>
                </a:cxn>
                <a:cxn ang="0">
                  <a:pos x="37" y="170"/>
                </a:cxn>
                <a:cxn ang="0">
                  <a:pos x="37" y="0"/>
                </a:cxn>
                <a:cxn ang="0">
                  <a:pos x="30" y="1"/>
                </a:cxn>
              </a:cxnLst>
              <a:rect l="0" t="0" r="r" b="b"/>
              <a:pathLst>
                <a:path w="37" h="187">
                  <a:moveTo>
                    <a:pt x="30" y="1"/>
                  </a:moveTo>
                  <a:cubicBezTo>
                    <a:pt x="30" y="167"/>
                    <a:pt x="30" y="167"/>
                    <a:pt x="30" y="167"/>
                  </a:cubicBezTo>
                  <a:cubicBezTo>
                    <a:pt x="30" y="182"/>
                    <a:pt x="14" y="186"/>
                    <a:pt x="0" y="187"/>
                  </a:cubicBezTo>
                  <a:cubicBezTo>
                    <a:pt x="20" y="187"/>
                    <a:pt x="37" y="184"/>
                    <a:pt x="37" y="17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4" y="0"/>
                    <a:pt x="32" y="1"/>
                    <a:pt x="30" y="1"/>
                  </a:cubicBezTo>
                  <a:close/>
                </a:path>
              </a:pathLst>
            </a:custGeom>
            <a:solidFill>
              <a:srgbClr val="521E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4" name="Freeform 666"/>
            <p:cNvSpPr>
              <a:spLocks/>
            </p:cNvSpPr>
            <p:nvPr/>
          </p:nvSpPr>
          <p:spPr bwMode="auto">
            <a:xfrm>
              <a:off x="5130" y="2459"/>
              <a:ext cx="17" cy="4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9"/>
                </a:cxn>
                <a:cxn ang="0">
                  <a:pos x="7" y="168"/>
                </a:cxn>
                <a:cxn ang="0">
                  <a:pos x="7" y="0"/>
                </a:cxn>
                <a:cxn ang="0">
                  <a:pos x="0" y="0"/>
                </a:cxn>
              </a:cxnLst>
              <a:rect l="0" t="0" r="r" b="b"/>
              <a:pathLst>
                <a:path w="7" h="169">
                  <a:moveTo>
                    <a:pt x="0" y="0"/>
                  </a:moveTo>
                  <a:cubicBezTo>
                    <a:pt x="0" y="169"/>
                    <a:pt x="0" y="169"/>
                    <a:pt x="0" y="169"/>
                  </a:cubicBezTo>
                  <a:cubicBezTo>
                    <a:pt x="2" y="169"/>
                    <a:pt x="4" y="168"/>
                    <a:pt x="7" y="168"/>
                  </a:cubicBezTo>
                  <a:cubicBezTo>
                    <a:pt x="7" y="0"/>
                    <a:pt x="7" y="0"/>
                    <a:pt x="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5" name="Freeform 667"/>
            <p:cNvSpPr>
              <a:spLocks/>
            </p:cNvSpPr>
            <p:nvPr/>
          </p:nvSpPr>
          <p:spPr bwMode="auto">
            <a:xfrm>
              <a:off x="5130" y="2896"/>
              <a:ext cx="17" cy="1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4" y="4"/>
                </a:cxn>
                <a:cxn ang="0">
                  <a:pos x="6" y="4"/>
                </a:cxn>
                <a:cxn ang="0">
                  <a:pos x="7" y="4"/>
                </a:cxn>
                <a:cxn ang="0">
                  <a:pos x="7" y="0"/>
                </a:cxn>
              </a:cxnLst>
              <a:rect l="0" t="0" r="r" b="b"/>
              <a:pathLst>
                <a:path w="7" h="5">
                  <a:moveTo>
                    <a:pt x="7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2" y="5"/>
                    <a:pt x="3" y="5"/>
                  </a:cubicBezTo>
                  <a:cubicBezTo>
                    <a:pt x="3" y="5"/>
                    <a:pt x="3" y="4"/>
                    <a:pt x="4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966A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6" name="Freeform 668"/>
            <p:cNvSpPr>
              <a:spLocks/>
            </p:cNvSpPr>
            <p:nvPr/>
          </p:nvSpPr>
          <p:spPr bwMode="auto">
            <a:xfrm>
              <a:off x="5057" y="2421"/>
              <a:ext cx="110" cy="1006"/>
            </a:xfrm>
            <a:custGeom>
              <a:avLst/>
              <a:gdLst/>
              <a:ahLst/>
              <a:cxnLst>
                <a:cxn ang="0">
                  <a:pos x="39" y="14"/>
                </a:cxn>
                <a:cxn ang="0">
                  <a:pos x="39" y="358"/>
                </a:cxn>
                <a:cxn ang="0">
                  <a:pos x="0" y="377"/>
                </a:cxn>
                <a:cxn ang="0">
                  <a:pos x="44" y="359"/>
                </a:cxn>
                <a:cxn ang="0">
                  <a:pos x="44" y="14"/>
                </a:cxn>
              </a:cxnLst>
              <a:rect l="0" t="0" r="r" b="b"/>
              <a:pathLst>
                <a:path w="44" h="377">
                  <a:moveTo>
                    <a:pt x="39" y="14"/>
                  </a:moveTo>
                  <a:cubicBezTo>
                    <a:pt x="39" y="5"/>
                    <a:pt x="39" y="323"/>
                    <a:pt x="39" y="358"/>
                  </a:cubicBezTo>
                  <a:cubicBezTo>
                    <a:pt x="39" y="368"/>
                    <a:pt x="15" y="377"/>
                    <a:pt x="0" y="377"/>
                  </a:cubicBezTo>
                  <a:cubicBezTo>
                    <a:pt x="14" y="377"/>
                    <a:pt x="44" y="375"/>
                    <a:pt x="44" y="359"/>
                  </a:cubicBezTo>
                  <a:cubicBezTo>
                    <a:pt x="44" y="317"/>
                    <a:pt x="44" y="0"/>
                    <a:pt x="44" y="14"/>
                  </a:cubicBezTo>
                </a:path>
              </a:pathLst>
            </a:custGeom>
            <a:solidFill>
              <a:srgbClr val="9FC9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7" name="Freeform 669"/>
            <p:cNvSpPr>
              <a:spLocks/>
            </p:cNvSpPr>
            <p:nvPr/>
          </p:nvSpPr>
          <p:spPr bwMode="auto">
            <a:xfrm>
              <a:off x="5155" y="2896"/>
              <a:ext cx="12" cy="11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" y="4"/>
                </a:cxn>
                <a:cxn ang="0">
                  <a:pos x="5" y="1"/>
                </a:cxn>
                <a:cxn ang="0">
                  <a:pos x="0" y="0"/>
                </a:cxn>
                <a:cxn ang="0">
                  <a:pos x="0" y="4"/>
                </a:cxn>
              </a:cxnLst>
              <a:rect l="0" t="0" r="r" b="b"/>
              <a:pathLst>
                <a:path w="5" h="4">
                  <a:moveTo>
                    <a:pt x="0" y="4"/>
                  </a:moveTo>
                  <a:cubicBezTo>
                    <a:pt x="2" y="4"/>
                    <a:pt x="3" y="4"/>
                    <a:pt x="5" y="4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2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A57F8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8" name="Freeform 670"/>
            <p:cNvSpPr>
              <a:spLocks/>
            </p:cNvSpPr>
            <p:nvPr/>
          </p:nvSpPr>
          <p:spPr bwMode="auto">
            <a:xfrm>
              <a:off x="5057" y="2907"/>
              <a:ext cx="110" cy="52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9" y="0"/>
                </a:cxn>
                <a:cxn ang="0">
                  <a:pos x="39" y="176"/>
                </a:cxn>
                <a:cxn ang="0">
                  <a:pos x="0" y="195"/>
                </a:cxn>
                <a:cxn ang="0">
                  <a:pos x="44" y="177"/>
                </a:cxn>
                <a:cxn ang="0">
                  <a:pos x="44" y="0"/>
                </a:cxn>
              </a:cxnLst>
              <a:rect l="0" t="0" r="r" b="b"/>
              <a:pathLst>
                <a:path w="44" h="195">
                  <a:moveTo>
                    <a:pt x="44" y="0"/>
                  </a:moveTo>
                  <a:cubicBezTo>
                    <a:pt x="43" y="0"/>
                    <a:pt x="41" y="0"/>
                    <a:pt x="39" y="0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39" y="186"/>
                    <a:pt x="15" y="195"/>
                    <a:pt x="0" y="195"/>
                  </a:cubicBezTo>
                  <a:cubicBezTo>
                    <a:pt x="14" y="195"/>
                    <a:pt x="44" y="193"/>
                    <a:pt x="44" y="177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6430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9" name="Freeform 671"/>
            <p:cNvSpPr>
              <a:spLocks/>
            </p:cNvSpPr>
            <p:nvPr/>
          </p:nvSpPr>
          <p:spPr bwMode="auto">
            <a:xfrm>
              <a:off x="4925" y="2173"/>
              <a:ext cx="260" cy="22"/>
            </a:xfrm>
            <a:custGeom>
              <a:avLst/>
              <a:gdLst/>
              <a:ahLst/>
              <a:cxnLst>
                <a:cxn ang="0">
                  <a:pos x="104" y="4"/>
                </a:cxn>
                <a:cxn ang="0">
                  <a:pos x="52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52" y="8"/>
                </a:cxn>
                <a:cxn ang="0">
                  <a:pos x="104" y="4"/>
                </a:cxn>
              </a:cxnLst>
              <a:rect l="0" t="0" r="r" b="b"/>
              <a:pathLst>
                <a:path w="104" h="8">
                  <a:moveTo>
                    <a:pt x="104" y="4"/>
                  </a:moveTo>
                  <a:cubicBezTo>
                    <a:pt x="104" y="2"/>
                    <a:pt x="81" y="0"/>
                    <a:pt x="52" y="0"/>
                  </a:cubicBezTo>
                  <a:cubicBezTo>
                    <a:pt x="23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23" y="8"/>
                    <a:pt x="52" y="8"/>
                  </a:cubicBezTo>
                  <a:cubicBezTo>
                    <a:pt x="81" y="8"/>
                    <a:pt x="104" y="6"/>
                    <a:pt x="104" y="4"/>
                  </a:cubicBezTo>
                </a:path>
              </a:pathLst>
            </a:custGeom>
            <a:solidFill>
              <a:srgbClr val="DAEB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0" name="Oval 672"/>
            <p:cNvSpPr>
              <a:spLocks noChangeArrowheads="1"/>
            </p:cNvSpPr>
            <p:nvPr/>
          </p:nvSpPr>
          <p:spPr bwMode="auto">
            <a:xfrm>
              <a:off x="4967" y="2179"/>
              <a:ext cx="175" cy="8"/>
            </a:xfrm>
            <a:prstGeom prst="ellipse">
              <a:avLst/>
            </a:pr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1" name="Freeform 673"/>
            <p:cNvSpPr>
              <a:spLocks/>
            </p:cNvSpPr>
            <p:nvPr/>
          </p:nvSpPr>
          <p:spPr bwMode="auto">
            <a:xfrm>
              <a:off x="4982" y="2184"/>
              <a:ext cx="148" cy="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9" y="1"/>
                </a:cxn>
                <a:cxn ang="0">
                  <a:pos x="59" y="1"/>
                </a:cxn>
                <a:cxn ang="0">
                  <a:pos x="29" y="0"/>
                </a:cxn>
                <a:cxn ang="0">
                  <a:pos x="0" y="1"/>
                </a:cxn>
              </a:cxnLst>
              <a:rect l="0" t="0" r="r" b="b"/>
              <a:pathLst>
                <a:path w="59" h="1">
                  <a:moveTo>
                    <a:pt x="0" y="1"/>
                  </a:moveTo>
                  <a:cubicBezTo>
                    <a:pt x="7" y="1"/>
                    <a:pt x="20" y="1"/>
                    <a:pt x="29" y="1"/>
                  </a:cubicBezTo>
                  <a:cubicBezTo>
                    <a:pt x="39" y="1"/>
                    <a:pt x="53" y="1"/>
                    <a:pt x="59" y="1"/>
                  </a:cubicBezTo>
                  <a:cubicBezTo>
                    <a:pt x="53" y="0"/>
                    <a:pt x="39" y="0"/>
                    <a:pt x="29" y="0"/>
                  </a:cubicBezTo>
                  <a:cubicBezTo>
                    <a:pt x="20" y="0"/>
                    <a:pt x="7" y="0"/>
                    <a:pt x="0" y="1"/>
                  </a:cubicBezTo>
                  <a:close/>
                </a:path>
              </a:pathLst>
            </a:custGeom>
            <a:solidFill>
              <a:srgbClr val="005B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2" name="Freeform 674"/>
            <p:cNvSpPr>
              <a:spLocks/>
            </p:cNvSpPr>
            <p:nvPr/>
          </p:nvSpPr>
          <p:spPr bwMode="auto">
            <a:xfrm>
              <a:off x="4907" y="2435"/>
              <a:ext cx="293" cy="29"/>
            </a:xfrm>
            <a:custGeom>
              <a:avLst/>
              <a:gdLst/>
              <a:ahLst/>
              <a:cxnLst>
                <a:cxn ang="0">
                  <a:pos x="59" y="2"/>
                </a:cxn>
                <a:cxn ang="0">
                  <a:pos x="0" y="0"/>
                </a:cxn>
                <a:cxn ang="0">
                  <a:pos x="5" y="9"/>
                </a:cxn>
                <a:cxn ang="0">
                  <a:pos x="59" y="11"/>
                </a:cxn>
                <a:cxn ang="0">
                  <a:pos x="113" y="9"/>
                </a:cxn>
                <a:cxn ang="0">
                  <a:pos x="117" y="0"/>
                </a:cxn>
                <a:cxn ang="0">
                  <a:pos x="59" y="2"/>
                </a:cxn>
              </a:cxnLst>
              <a:rect l="0" t="0" r="r" b="b"/>
              <a:pathLst>
                <a:path w="117" h="11">
                  <a:moveTo>
                    <a:pt x="59" y="2"/>
                  </a:moveTo>
                  <a:cubicBezTo>
                    <a:pt x="34" y="2"/>
                    <a:pt x="12" y="1"/>
                    <a:pt x="0" y="0"/>
                  </a:cubicBezTo>
                  <a:cubicBezTo>
                    <a:pt x="0" y="0"/>
                    <a:pt x="4" y="9"/>
                    <a:pt x="5" y="9"/>
                  </a:cubicBezTo>
                  <a:cubicBezTo>
                    <a:pt x="18" y="10"/>
                    <a:pt x="37" y="11"/>
                    <a:pt x="59" y="11"/>
                  </a:cubicBezTo>
                  <a:cubicBezTo>
                    <a:pt x="81" y="11"/>
                    <a:pt x="101" y="10"/>
                    <a:pt x="113" y="9"/>
                  </a:cubicBezTo>
                  <a:cubicBezTo>
                    <a:pt x="115" y="9"/>
                    <a:pt x="117" y="0"/>
                    <a:pt x="117" y="0"/>
                  </a:cubicBezTo>
                  <a:cubicBezTo>
                    <a:pt x="105" y="1"/>
                    <a:pt x="84" y="2"/>
                    <a:pt x="59" y="2"/>
                  </a:cubicBezTo>
                  <a:close/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3" name="Freeform 675"/>
            <p:cNvSpPr>
              <a:spLocks/>
            </p:cNvSpPr>
            <p:nvPr/>
          </p:nvSpPr>
          <p:spPr bwMode="auto">
            <a:xfrm>
              <a:off x="4900" y="2205"/>
              <a:ext cx="310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4"/>
                </a:cxn>
                <a:cxn ang="0">
                  <a:pos x="124" y="0"/>
                </a:cxn>
                <a:cxn ang="0">
                  <a:pos x="124" y="9"/>
                </a:cxn>
                <a:cxn ang="0">
                  <a:pos x="62" y="13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2"/>
                    <a:pt x="28" y="4"/>
                    <a:pt x="62" y="4"/>
                  </a:cubicBezTo>
                  <a:cubicBezTo>
                    <a:pt x="96" y="4"/>
                    <a:pt x="124" y="2"/>
                    <a:pt x="124" y="0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1D4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4" name="Freeform 676"/>
            <p:cNvSpPr>
              <a:spLocks/>
            </p:cNvSpPr>
            <p:nvPr/>
          </p:nvSpPr>
          <p:spPr bwMode="auto">
            <a:xfrm>
              <a:off x="5162" y="2208"/>
              <a:ext cx="40" cy="2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11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0" y="2"/>
                </a:cxn>
              </a:cxnLst>
              <a:rect l="0" t="0" r="r" b="b"/>
              <a:pathLst>
                <a:path w="16" h="11">
                  <a:moveTo>
                    <a:pt x="0" y="2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7" y="10"/>
                    <a:pt x="13" y="10"/>
                    <a:pt x="16" y="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3" y="1"/>
                    <a:pt x="7" y="2"/>
                    <a:pt x="0" y="2"/>
                  </a:cubicBezTo>
                  <a:close/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5" name="Freeform 677"/>
            <p:cNvSpPr>
              <a:spLocks/>
            </p:cNvSpPr>
            <p:nvPr/>
          </p:nvSpPr>
          <p:spPr bwMode="auto">
            <a:xfrm>
              <a:off x="4925" y="2184"/>
              <a:ext cx="260" cy="32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0" y="0"/>
                </a:cxn>
                <a:cxn ang="0">
                  <a:pos x="0" y="10"/>
                </a:cxn>
                <a:cxn ang="0">
                  <a:pos x="52" y="12"/>
                </a:cxn>
                <a:cxn ang="0">
                  <a:pos x="104" y="10"/>
                </a:cxn>
                <a:cxn ang="0">
                  <a:pos x="104" y="0"/>
                </a:cxn>
                <a:cxn ang="0">
                  <a:pos x="52" y="4"/>
                </a:cxn>
              </a:cxnLst>
              <a:rect l="0" t="0" r="r" b="b"/>
              <a:pathLst>
                <a:path w="104" h="12">
                  <a:moveTo>
                    <a:pt x="52" y="4"/>
                  </a:moveTo>
                  <a:cubicBezTo>
                    <a:pt x="23" y="4"/>
                    <a:pt x="0" y="2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1" y="11"/>
                    <a:pt x="30" y="12"/>
                    <a:pt x="52" y="12"/>
                  </a:cubicBezTo>
                  <a:cubicBezTo>
                    <a:pt x="74" y="12"/>
                    <a:pt x="93" y="11"/>
                    <a:pt x="104" y="1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2"/>
                    <a:pt x="81" y="4"/>
                    <a:pt x="52" y="4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6" name="Freeform 678"/>
            <p:cNvSpPr>
              <a:spLocks/>
            </p:cNvSpPr>
            <p:nvPr/>
          </p:nvSpPr>
          <p:spPr bwMode="auto">
            <a:xfrm>
              <a:off x="5185" y="2200"/>
              <a:ext cx="25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"/>
                </a:cxn>
                <a:cxn ang="0">
                  <a:pos x="10" y="2"/>
                </a:cxn>
                <a:cxn ang="0">
                  <a:pos x="0" y="0"/>
                </a:cxn>
              </a:cxnLst>
              <a:rect l="0" t="0" r="r" b="b"/>
              <a:pathLst>
                <a:path w="10" h="4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6" y="4"/>
                    <a:pt x="9" y="3"/>
                    <a:pt x="10" y="2"/>
                  </a:cubicBezTo>
                  <a:cubicBezTo>
                    <a:pt x="10" y="1"/>
                    <a:pt x="6" y="1"/>
                    <a:pt x="0" y="0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7" name="Freeform 679"/>
            <p:cNvSpPr>
              <a:spLocks/>
            </p:cNvSpPr>
            <p:nvPr/>
          </p:nvSpPr>
          <p:spPr bwMode="auto">
            <a:xfrm>
              <a:off x="4900" y="2251"/>
              <a:ext cx="310" cy="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4"/>
                </a:cxn>
                <a:cxn ang="0">
                  <a:pos x="124" y="0"/>
                </a:cxn>
                <a:cxn ang="0">
                  <a:pos x="124" y="8"/>
                </a:cxn>
                <a:cxn ang="0">
                  <a:pos x="62" y="13"/>
                </a:cxn>
                <a:cxn ang="0">
                  <a:pos x="0" y="8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2"/>
                    <a:pt x="28" y="4"/>
                    <a:pt x="62" y="4"/>
                  </a:cubicBezTo>
                  <a:cubicBezTo>
                    <a:pt x="96" y="4"/>
                    <a:pt x="124" y="2"/>
                    <a:pt x="124" y="0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1D4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8" name="Freeform 680"/>
            <p:cNvSpPr>
              <a:spLocks/>
            </p:cNvSpPr>
            <p:nvPr/>
          </p:nvSpPr>
          <p:spPr bwMode="auto">
            <a:xfrm>
              <a:off x="4925" y="2235"/>
              <a:ext cx="260" cy="26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2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2"/>
                    <a:pt x="57" y="2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9" name="Freeform 681"/>
            <p:cNvSpPr>
              <a:spLocks/>
            </p:cNvSpPr>
            <p:nvPr/>
          </p:nvSpPr>
          <p:spPr bwMode="auto">
            <a:xfrm>
              <a:off x="5185" y="2245"/>
              <a:ext cx="25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"/>
                </a:cxn>
                <a:cxn ang="0">
                  <a:pos x="10" y="2"/>
                </a:cxn>
                <a:cxn ang="0">
                  <a:pos x="0" y="0"/>
                </a:cxn>
              </a:cxnLst>
              <a:rect l="0" t="0" r="r" b="b"/>
              <a:pathLst>
                <a:path w="10" h="4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6" y="3"/>
                    <a:pt x="9" y="3"/>
                    <a:pt x="10" y="2"/>
                  </a:cubicBezTo>
                  <a:cubicBezTo>
                    <a:pt x="10" y="1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0" name="Freeform 682"/>
            <p:cNvSpPr>
              <a:spLocks/>
            </p:cNvSpPr>
            <p:nvPr/>
          </p:nvSpPr>
          <p:spPr bwMode="auto">
            <a:xfrm>
              <a:off x="4900" y="2293"/>
              <a:ext cx="310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5"/>
                </a:cxn>
                <a:cxn ang="0">
                  <a:pos x="124" y="0"/>
                </a:cxn>
                <a:cxn ang="0">
                  <a:pos x="124" y="9"/>
                </a:cxn>
                <a:cxn ang="0">
                  <a:pos x="62" y="13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3"/>
                    <a:pt x="28" y="5"/>
                    <a:pt x="62" y="5"/>
                  </a:cubicBezTo>
                  <a:cubicBezTo>
                    <a:pt x="96" y="5"/>
                    <a:pt x="124" y="3"/>
                    <a:pt x="124" y="0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1D4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1" name="Freeform 683"/>
            <p:cNvSpPr>
              <a:spLocks/>
            </p:cNvSpPr>
            <p:nvPr/>
          </p:nvSpPr>
          <p:spPr bwMode="auto">
            <a:xfrm>
              <a:off x="4925" y="2280"/>
              <a:ext cx="260" cy="27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1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1"/>
                    <a:pt x="57" y="2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2" name="Freeform 684"/>
            <p:cNvSpPr>
              <a:spLocks/>
            </p:cNvSpPr>
            <p:nvPr/>
          </p:nvSpPr>
          <p:spPr bwMode="auto">
            <a:xfrm>
              <a:off x="5185" y="2288"/>
              <a:ext cx="25" cy="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"/>
                </a:cxn>
                <a:cxn ang="0">
                  <a:pos x="10" y="2"/>
                </a:cxn>
                <a:cxn ang="0">
                  <a:pos x="0" y="0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6" y="4"/>
                    <a:pt x="9" y="3"/>
                    <a:pt x="10" y="2"/>
                  </a:cubicBezTo>
                  <a:cubicBezTo>
                    <a:pt x="10" y="2"/>
                    <a:pt x="6" y="1"/>
                    <a:pt x="0" y="0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3" name="Freeform 685"/>
            <p:cNvSpPr>
              <a:spLocks/>
            </p:cNvSpPr>
            <p:nvPr/>
          </p:nvSpPr>
          <p:spPr bwMode="auto">
            <a:xfrm>
              <a:off x="4900" y="2339"/>
              <a:ext cx="310" cy="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4"/>
                </a:cxn>
                <a:cxn ang="0">
                  <a:pos x="124" y="0"/>
                </a:cxn>
                <a:cxn ang="0">
                  <a:pos x="124" y="9"/>
                </a:cxn>
                <a:cxn ang="0">
                  <a:pos x="62" y="13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2"/>
                    <a:pt x="28" y="4"/>
                    <a:pt x="62" y="4"/>
                  </a:cubicBezTo>
                  <a:cubicBezTo>
                    <a:pt x="96" y="4"/>
                    <a:pt x="124" y="2"/>
                    <a:pt x="124" y="0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1D4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4" name="Freeform 686"/>
            <p:cNvSpPr>
              <a:spLocks/>
            </p:cNvSpPr>
            <p:nvPr/>
          </p:nvSpPr>
          <p:spPr bwMode="auto">
            <a:xfrm>
              <a:off x="4925" y="2323"/>
              <a:ext cx="260" cy="26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2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2"/>
                    <a:pt x="57" y="2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5" name="Freeform 687"/>
            <p:cNvSpPr>
              <a:spLocks/>
            </p:cNvSpPr>
            <p:nvPr/>
          </p:nvSpPr>
          <p:spPr bwMode="auto">
            <a:xfrm>
              <a:off x="4925" y="2368"/>
              <a:ext cx="260" cy="27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2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2"/>
                    <a:pt x="57" y="2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6" name="Freeform 688"/>
            <p:cNvSpPr>
              <a:spLocks/>
            </p:cNvSpPr>
            <p:nvPr/>
          </p:nvSpPr>
          <p:spPr bwMode="auto">
            <a:xfrm>
              <a:off x="5225" y="2389"/>
              <a:ext cx="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B1D4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7" name="Freeform 689"/>
            <p:cNvSpPr>
              <a:spLocks/>
            </p:cNvSpPr>
            <p:nvPr/>
          </p:nvSpPr>
          <p:spPr bwMode="auto">
            <a:xfrm>
              <a:off x="4885" y="2381"/>
              <a:ext cx="340" cy="22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120" y="3"/>
                </a:cxn>
                <a:cxn ang="0">
                  <a:pos x="68" y="5"/>
                </a:cxn>
                <a:cxn ang="0">
                  <a:pos x="16" y="3"/>
                </a:cxn>
                <a:cxn ang="0">
                  <a:pos x="16" y="0"/>
                </a:cxn>
                <a:cxn ang="0">
                  <a:pos x="0" y="3"/>
                </a:cxn>
                <a:cxn ang="0">
                  <a:pos x="68" y="8"/>
                </a:cxn>
                <a:cxn ang="0">
                  <a:pos x="136" y="3"/>
                </a:cxn>
                <a:cxn ang="0">
                  <a:pos x="120" y="0"/>
                </a:cxn>
              </a:cxnLst>
              <a:rect l="0" t="0" r="r" b="b"/>
              <a:pathLst>
                <a:path w="136" h="8">
                  <a:moveTo>
                    <a:pt x="120" y="0"/>
                  </a:moveTo>
                  <a:cubicBezTo>
                    <a:pt x="120" y="3"/>
                    <a:pt x="120" y="3"/>
                    <a:pt x="120" y="3"/>
                  </a:cubicBezTo>
                  <a:cubicBezTo>
                    <a:pt x="109" y="4"/>
                    <a:pt x="90" y="5"/>
                    <a:pt x="68" y="5"/>
                  </a:cubicBezTo>
                  <a:cubicBezTo>
                    <a:pt x="46" y="5"/>
                    <a:pt x="27" y="4"/>
                    <a:pt x="16" y="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6" y="1"/>
                    <a:pt x="0" y="2"/>
                    <a:pt x="0" y="3"/>
                  </a:cubicBezTo>
                  <a:cubicBezTo>
                    <a:pt x="0" y="6"/>
                    <a:pt x="30" y="8"/>
                    <a:pt x="68" y="8"/>
                  </a:cubicBezTo>
                  <a:cubicBezTo>
                    <a:pt x="106" y="8"/>
                    <a:pt x="136" y="6"/>
                    <a:pt x="136" y="3"/>
                  </a:cubicBezTo>
                  <a:cubicBezTo>
                    <a:pt x="136" y="2"/>
                    <a:pt x="130" y="1"/>
                    <a:pt x="120" y="0"/>
                  </a:cubicBezTo>
                  <a:close/>
                </a:path>
              </a:pathLst>
            </a:custGeom>
            <a:solidFill>
              <a:srgbClr val="DAEB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8" name="Freeform 690"/>
            <p:cNvSpPr>
              <a:spLocks/>
            </p:cNvSpPr>
            <p:nvPr/>
          </p:nvSpPr>
          <p:spPr bwMode="auto">
            <a:xfrm>
              <a:off x="5185" y="2333"/>
              <a:ext cx="25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"/>
                </a:cxn>
                <a:cxn ang="0">
                  <a:pos x="10" y="2"/>
                </a:cxn>
                <a:cxn ang="0">
                  <a:pos x="0" y="0"/>
                </a:cxn>
              </a:cxnLst>
              <a:rect l="0" t="0" r="r" b="b"/>
              <a:pathLst>
                <a:path w="10" h="4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6" y="4"/>
                    <a:pt x="9" y="3"/>
                    <a:pt x="10" y="2"/>
                  </a:cubicBezTo>
                  <a:cubicBezTo>
                    <a:pt x="10" y="1"/>
                    <a:pt x="6" y="1"/>
                    <a:pt x="0" y="0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9" name="Freeform 691"/>
            <p:cNvSpPr>
              <a:spLocks/>
            </p:cNvSpPr>
            <p:nvPr/>
          </p:nvSpPr>
          <p:spPr bwMode="auto">
            <a:xfrm>
              <a:off x="4882" y="2389"/>
              <a:ext cx="345" cy="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9" y="5"/>
                </a:cxn>
                <a:cxn ang="0">
                  <a:pos x="138" y="0"/>
                </a:cxn>
                <a:cxn ang="0">
                  <a:pos x="138" y="14"/>
                </a:cxn>
                <a:cxn ang="0">
                  <a:pos x="69" y="19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0"/>
                </a:cxn>
              </a:cxnLst>
              <a:rect l="0" t="0" r="r" b="b"/>
              <a:pathLst>
                <a:path w="138" h="19">
                  <a:moveTo>
                    <a:pt x="0" y="0"/>
                  </a:moveTo>
                  <a:cubicBezTo>
                    <a:pt x="0" y="3"/>
                    <a:pt x="31" y="5"/>
                    <a:pt x="69" y="5"/>
                  </a:cubicBezTo>
                  <a:cubicBezTo>
                    <a:pt x="107" y="5"/>
                    <a:pt x="138" y="3"/>
                    <a:pt x="138" y="0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38" y="17"/>
                    <a:pt x="107" y="19"/>
                    <a:pt x="69" y="19"/>
                  </a:cubicBezTo>
                  <a:cubicBezTo>
                    <a:pt x="31" y="19"/>
                    <a:pt x="0" y="17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1D4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0" name="Freeform 692"/>
            <p:cNvSpPr>
              <a:spLocks/>
            </p:cNvSpPr>
            <p:nvPr/>
          </p:nvSpPr>
          <p:spPr bwMode="auto">
            <a:xfrm>
              <a:off x="4900" y="2200"/>
              <a:ext cx="25" cy="1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4"/>
                </a:cxn>
                <a:cxn ang="0">
                  <a:pos x="10" y="0"/>
                </a:cxn>
                <a:cxn ang="0">
                  <a:pos x="0" y="2"/>
                </a:cxn>
              </a:cxnLst>
              <a:rect l="0" t="0" r="r" b="b"/>
              <a:pathLst>
                <a:path w="10" h="4">
                  <a:moveTo>
                    <a:pt x="0" y="2"/>
                  </a:moveTo>
                  <a:cubicBezTo>
                    <a:pt x="0" y="3"/>
                    <a:pt x="4" y="4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DAEB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1" name="Freeform 693"/>
            <p:cNvSpPr>
              <a:spLocks/>
            </p:cNvSpPr>
            <p:nvPr/>
          </p:nvSpPr>
          <p:spPr bwMode="auto">
            <a:xfrm>
              <a:off x="4900" y="2245"/>
              <a:ext cx="25" cy="1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4"/>
                </a:cxn>
                <a:cxn ang="0">
                  <a:pos x="10" y="0"/>
                </a:cxn>
                <a:cxn ang="0">
                  <a:pos x="0" y="2"/>
                </a:cxn>
              </a:cxnLst>
              <a:rect l="0" t="0" r="r" b="b"/>
              <a:pathLst>
                <a:path w="10" h="4">
                  <a:moveTo>
                    <a:pt x="0" y="2"/>
                  </a:moveTo>
                  <a:cubicBezTo>
                    <a:pt x="0" y="3"/>
                    <a:pt x="4" y="3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DAEB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2" name="Freeform 694"/>
            <p:cNvSpPr>
              <a:spLocks/>
            </p:cNvSpPr>
            <p:nvPr/>
          </p:nvSpPr>
          <p:spPr bwMode="auto">
            <a:xfrm>
              <a:off x="4900" y="2288"/>
              <a:ext cx="25" cy="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5"/>
                </a:cxn>
                <a:cxn ang="0">
                  <a:pos x="10" y="0"/>
                </a:cxn>
                <a:cxn ang="0">
                  <a:pos x="0" y="2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0" y="3"/>
                    <a:pt x="4" y="4"/>
                    <a:pt x="10" y="5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DAEB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3" name="Freeform 695"/>
            <p:cNvSpPr>
              <a:spLocks/>
            </p:cNvSpPr>
            <p:nvPr/>
          </p:nvSpPr>
          <p:spPr bwMode="auto">
            <a:xfrm>
              <a:off x="4900" y="2333"/>
              <a:ext cx="25" cy="1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4"/>
                </a:cxn>
                <a:cxn ang="0">
                  <a:pos x="10" y="0"/>
                </a:cxn>
                <a:cxn ang="0">
                  <a:pos x="0" y="2"/>
                </a:cxn>
              </a:cxnLst>
              <a:rect l="0" t="0" r="r" b="b"/>
              <a:pathLst>
                <a:path w="10" h="4">
                  <a:moveTo>
                    <a:pt x="0" y="2"/>
                  </a:moveTo>
                  <a:cubicBezTo>
                    <a:pt x="0" y="3"/>
                    <a:pt x="4" y="4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DAEB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4" name="Freeform 696"/>
            <p:cNvSpPr>
              <a:spLocks/>
            </p:cNvSpPr>
            <p:nvPr/>
          </p:nvSpPr>
          <p:spPr bwMode="auto">
            <a:xfrm>
              <a:off x="4915" y="2211"/>
              <a:ext cx="140" cy="2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6" y="11"/>
                </a:cxn>
                <a:cxn ang="0">
                  <a:pos x="56" y="11"/>
                </a:cxn>
                <a:cxn ang="0">
                  <a:pos x="56" y="2"/>
                </a:cxn>
                <a:cxn ang="0">
                  <a:pos x="56" y="2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6" h="11">
                  <a:moveTo>
                    <a:pt x="0" y="9"/>
                  </a:moveTo>
                  <a:cubicBezTo>
                    <a:pt x="10" y="10"/>
                    <a:pt x="31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31" y="2"/>
                    <a:pt x="10" y="1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D6E9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5" name="Freeform 697"/>
            <p:cNvSpPr>
              <a:spLocks/>
            </p:cNvSpPr>
            <p:nvPr/>
          </p:nvSpPr>
          <p:spPr bwMode="auto">
            <a:xfrm>
              <a:off x="4947" y="2213"/>
              <a:ext cx="35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"/>
                </a:cxn>
                <a:cxn ang="0">
                  <a:pos x="5" y="9"/>
                </a:cxn>
                <a:cxn ang="0">
                  <a:pos x="14" y="9"/>
                </a:cxn>
                <a:cxn ang="0">
                  <a:pos x="14" y="1"/>
                </a:cxn>
                <a:cxn ang="0">
                  <a:pos x="0" y="0"/>
                </a:cxn>
              </a:cxnLst>
              <a:rect l="0" t="0" r="r" b="b"/>
              <a:pathLst>
                <a:path w="14" h="9">
                  <a:moveTo>
                    <a:pt x="0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3" y="9"/>
                    <a:pt x="5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9" y="1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6" name="Freeform 698"/>
            <p:cNvSpPr>
              <a:spLocks/>
            </p:cNvSpPr>
            <p:nvPr/>
          </p:nvSpPr>
          <p:spPr bwMode="auto">
            <a:xfrm>
              <a:off x="5155" y="2213"/>
              <a:ext cx="15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6" y="9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6" h="9">
                  <a:moveTo>
                    <a:pt x="0" y="9"/>
                  </a:moveTo>
                  <a:cubicBezTo>
                    <a:pt x="2" y="9"/>
                    <a:pt x="4" y="9"/>
                    <a:pt x="6" y="9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D6E9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7" name="Freeform 699"/>
            <p:cNvSpPr>
              <a:spLocks/>
            </p:cNvSpPr>
            <p:nvPr/>
          </p:nvSpPr>
          <p:spPr bwMode="auto">
            <a:xfrm>
              <a:off x="4920" y="2211"/>
              <a:ext cx="10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4" y="9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cubicBezTo>
                    <a:pt x="1" y="9"/>
                    <a:pt x="2" y="9"/>
                    <a:pt x="4" y="9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4F9B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8" name="Freeform 700"/>
            <p:cNvSpPr>
              <a:spLocks/>
            </p:cNvSpPr>
            <p:nvPr/>
          </p:nvSpPr>
          <p:spPr bwMode="auto">
            <a:xfrm>
              <a:off x="5182" y="2211"/>
              <a:ext cx="18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7" y="8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3" y="9"/>
                    <a:pt x="5" y="9"/>
                    <a:pt x="7" y="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00627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99" name="Freeform 701"/>
            <p:cNvSpPr>
              <a:spLocks/>
            </p:cNvSpPr>
            <p:nvPr/>
          </p:nvSpPr>
          <p:spPr bwMode="auto">
            <a:xfrm>
              <a:off x="4915" y="2256"/>
              <a:ext cx="140" cy="2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6" y="11"/>
                </a:cxn>
                <a:cxn ang="0">
                  <a:pos x="56" y="11"/>
                </a:cxn>
                <a:cxn ang="0">
                  <a:pos x="56" y="2"/>
                </a:cxn>
                <a:cxn ang="0">
                  <a:pos x="56" y="2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6" h="11">
                  <a:moveTo>
                    <a:pt x="0" y="9"/>
                  </a:moveTo>
                  <a:cubicBezTo>
                    <a:pt x="10" y="10"/>
                    <a:pt x="31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31" y="2"/>
                    <a:pt x="10" y="1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D6E9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0" name="Freeform 702"/>
            <p:cNvSpPr>
              <a:spLocks/>
            </p:cNvSpPr>
            <p:nvPr/>
          </p:nvSpPr>
          <p:spPr bwMode="auto">
            <a:xfrm>
              <a:off x="5140" y="2253"/>
              <a:ext cx="62" cy="30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5" y="9"/>
                </a:cxn>
                <a:cxn ang="0">
                  <a:pos x="25" y="0"/>
                </a:cxn>
                <a:cxn ang="0">
                  <a:pos x="0" y="3"/>
                </a:cxn>
                <a:cxn ang="0">
                  <a:pos x="0" y="11"/>
                </a:cxn>
              </a:cxnLst>
              <a:rect l="0" t="0" r="r" b="b"/>
              <a:pathLst>
                <a:path w="25" h="11">
                  <a:moveTo>
                    <a:pt x="0" y="11"/>
                  </a:moveTo>
                  <a:cubicBezTo>
                    <a:pt x="12" y="11"/>
                    <a:pt x="21" y="10"/>
                    <a:pt x="25" y="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1" y="1"/>
                    <a:pt x="12" y="2"/>
                    <a:pt x="0" y="3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00627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1" name="Freeform 703"/>
            <p:cNvSpPr>
              <a:spLocks/>
            </p:cNvSpPr>
            <p:nvPr/>
          </p:nvSpPr>
          <p:spPr bwMode="auto">
            <a:xfrm>
              <a:off x="5155" y="2259"/>
              <a:ext cx="15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6" y="9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6" h="9">
                  <a:moveTo>
                    <a:pt x="0" y="9"/>
                  </a:moveTo>
                  <a:cubicBezTo>
                    <a:pt x="2" y="9"/>
                    <a:pt x="4" y="9"/>
                    <a:pt x="6" y="9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D6E9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2" name="Freeform 704"/>
            <p:cNvSpPr>
              <a:spLocks/>
            </p:cNvSpPr>
            <p:nvPr/>
          </p:nvSpPr>
          <p:spPr bwMode="auto">
            <a:xfrm>
              <a:off x="4920" y="2256"/>
              <a:ext cx="10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4" y="9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cubicBezTo>
                    <a:pt x="1" y="9"/>
                    <a:pt x="2" y="9"/>
                    <a:pt x="4" y="9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9BC8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3" name="Freeform 705"/>
            <p:cNvSpPr>
              <a:spLocks/>
            </p:cNvSpPr>
            <p:nvPr/>
          </p:nvSpPr>
          <p:spPr bwMode="auto">
            <a:xfrm>
              <a:off x="5182" y="2256"/>
              <a:ext cx="18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7" y="8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3" y="9"/>
                    <a:pt x="5" y="9"/>
                    <a:pt x="7" y="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4" name="Freeform 706"/>
            <p:cNvSpPr>
              <a:spLocks/>
            </p:cNvSpPr>
            <p:nvPr/>
          </p:nvSpPr>
          <p:spPr bwMode="auto">
            <a:xfrm>
              <a:off x="4915" y="2299"/>
              <a:ext cx="140" cy="2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6" y="11"/>
                </a:cxn>
                <a:cxn ang="0">
                  <a:pos x="56" y="11"/>
                </a:cxn>
                <a:cxn ang="0">
                  <a:pos x="56" y="2"/>
                </a:cxn>
                <a:cxn ang="0">
                  <a:pos x="56" y="2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6" h="11">
                  <a:moveTo>
                    <a:pt x="0" y="9"/>
                  </a:moveTo>
                  <a:cubicBezTo>
                    <a:pt x="10" y="10"/>
                    <a:pt x="31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31" y="2"/>
                    <a:pt x="10" y="1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D6E9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5" name="Freeform 707"/>
            <p:cNvSpPr>
              <a:spLocks/>
            </p:cNvSpPr>
            <p:nvPr/>
          </p:nvSpPr>
          <p:spPr bwMode="auto">
            <a:xfrm>
              <a:off x="4920" y="2299"/>
              <a:ext cx="10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4" y="9"/>
                </a:cxn>
                <a:cxn ang="0">
                  <a:pos x="4" y="1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cubicBezTo>
                    <a:pt x="1" y="9"/>
                    <a:pt x="2" y="9"/>
                    <a:pt x="4" y="9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9BC8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6" name="Freeform 708"/>
            <p:cNvSpPr>
              <a:spLocks/>
            </p:cNvSpPr>
            <p:nvPr/>
          </p:nvSpPr>
          <p:spPr bwMode="auto">
            <a:xfrm>
              <a:off x="5182" y="2299"/>
              <a:ext cx="18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7" y="8"/>
                </a:cxn>
                <a:cxn ang="0">
                  <a:pos x="7" y="0"/>
                </a:cxn>
                <a:cxn ang="0">
                  <a:pos x="0" y="1"/>
                </a:cxn>
                <a:cxn ang="0">
                  <a:pos x="0" y="9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3" y="9"/>
                    <a:pt x="5" y="9"/>
                    <a:pt x="7" y="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0"/>
                    <a:pt x="0" y="1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00627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7" name="Freeform 709"/>
            <p:cNvSpPr>
              <a:spLocks/>
            </p:cNvSpPr>
            <p:nvPr/>
          </p:nvSpPr>
          <p:spPr bwMode="auto">
            <a:xfrm>
              <a:off x="4915" y="2344"/>
              <a:ext cx="140" cy="2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6" y="11"/>
                </a:cxn>
                <a:cxn ang="0">
                  <a:pos x="56" y="11"/>
                </a:cxn>
                <a:cxn ang="0">
                  <a:pos x="56" y="2"/>
                </a:cxn>
                <a:cxn ang="0">
                  <a:pos x="56" y="2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6" h="11">
                  <a:moveTo>
                    <a:pt x="0" y="9"/>
                  </a:moveTo>
                  <a:cubicBezTo>
                    <a:pt x="10" y="10"/>
                    <a:pt x="31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31" y="2"/>
                    <a:pt x="10" y="1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D6E9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8" name="Freeform 710"/>
            <p:cNvSpPr>
              <a:spLocks/>
            </p:cNvSpPr>
            <p:nvPr/>
          </p:nvSpPr>
          <p:spPr bwMode="auto">
            <a:xfrm>
              <a:off x="5140" y="2341"/>
              <a:ext cx="62" cy="30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5" y="9"/>
                </a:cxn>
                <a:cxn ang="0">
                  <a:pos x="25" y="0"/>
                </a:cxn>
                <a:cxn ang="0">
                  <a:pos x="0" y="3"/>
                </a:cxn>
                <a:cxn ang="0">
                  <a:pos x="0" y="11"/>
                </a:cxn>
              </a:cxnLst>
              <a:rect l="0" t="0" r="r" b="b"/>
              <a:pathLst>
                <a:path w="25" h="11">
                  <a:moveTo>
                    <a:pt x="0" y="11"/>
                  </a:moveTo>
                  <a:cubicBezTo>
                    <a:pt x="12" y="11"/>
                    <a:pt x="21" y="10"/>
                    <a:pt x="25" y="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1" y="1"/>
                    <a:pt x="12" y="2"/>
                    <a:pt x="0" y="3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00627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9" name="Freeform 711"/>
            <p:cNvSpPr>
              <a:spLocks/>
            </p:cNvSpPr>
            <p:nvPr/>
          </p:nvSpPr>
          <p:spPr bwMode="auto">
            <a:xfrm>
              <a:off x="4920" y="2344"/>
              <a:ext cx="10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4" y="9"/>
                </a:cxn>
                <a:cxn ang="0">
                  <a:pos x="4" y="1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cubicBezTo>
                    <a:pt x="1" y="9"/>
                    <a:pt x="2" y="9"/>
                    <a:pt x="4" y="9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4F9B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0" name="Freeform 712"/>
            <p:cNvSpPr>
              <a:spLocks/>
            </p:cNvSpPr>
            <p:nvPr/>
          </p:nvSpPr>
          <p:spPr bwMode="auto">
            <a:xfrm>
              <a:off x="5182" y="2344"/>
              <a:ext cx="18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7" y="8"/>
                </a:cxn>
                <a:cxn ang="0">
                  <a:pos x="7" y="0"/>
                </a:cxn>
                <a:cxn ang="0">
                  <a:pos x="0" y="1"/>
                </a:cxn>
                <a:cxn ang="0">
                  <a:pos x="0" y="9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3" y="9"/>
                    <a:pt x="5" y="9"/>
                    <a:pt x="7" y="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0"/>
                    <a:pt x="0" y="1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1" name="Freeform 713"/>
            <p:cNvSpPr>
              <a:spLocks/>
            </p:cNvSpPr>
            <p:nvPr/>
          </p:nvSpPr>
          <p:spPr bwMode="auto">
            <a:xfrm>
              <a:off x="4947" y="2259"/>
              <a:ext cx="20" cy="24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5" y="9"/>
                </a:cxn>
                <a:cxn ang="0">
                  <a:pos x="8" y="9"/>
                </a:cxn>
                <a:cxn ang="0">
                  <a:pos x="8" y="1"/>
                </a:cxn>
              </a:cxnLst>
              <a:rect l="0" t="0" r="r" b="b"/>
              <a:pathLst>
                <a:path w="8" h="9">
                  <a:moveTo>
                    <a:pt x="8" y="1"/>
                  </a:moveTo>
                  <a:cubicBezTo>
                    <a:pt x="5" y="0"/>
                    <a:pt x="2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3" y="9"/>
                    <a:pt x="5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8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2" name="Freeform 714"/>
            <p:cNvSpPr>
              <a:spLocks/>
            </p:cNvSpPr>
            <p:nvPr/>
          </p:nvSpPr>
          <p:spPr bwMode="auto">
            <a:xfrm>
              <a:off x="4947" y="2301"/>
              <a:ext cx="10" cy="24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4" y="9"/>
                </a:cxn>
                <a:cxn ang="0">
                  <a:pos x="4" y="0"/>
                </a:cxn>
              </a:cxnLst>
              <a:rect l="0" t="0" r="r" b="b"/>
              <a:pathLst>
                <a:path w="4" h="9">
                  <a:moveTo>
                    <a:pt x="4" y="0"/>
                  </a:moveTo>
                  <a:cubicBezTo>
                    <a:pt x="3" y="0"/>
                    <a:pt x="1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3" y="9"/>
                    <a:pt x="4" y="9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3" name="Freeform 715"/>
            <p:cNvSpPr>
              <a:spLocks/>
            </p:cNvSpPr>
            <p:nvPr/>
          </p:nvSpPr>
          <p:spPr bwMode="auto">
            <a:xfrm>
              <a:off x="4932" y="2347"/>
              <a:ext cx="13" cy="24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5" y="9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r" b="b"/>
              <a:pathLst>
                <a:path w="5" h="9">
                  <a:moveTo>
                    <a:pt x="0" y="8"/>
                  </a:moveTo>
                  <a:cubicBezTo>
                    <a:pt x="2" y="9"/>
                    <a:pt x="3" y="9"/>
                    <a:pt x="5" y="9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4" name="Freeform 716"/>
            <p:cNvSpPr>
              <a:spLocks/>
            </p:cNvSpPr>
            <p:nvPr/>
          </p:nvSpPr>
          <p:spPr bwMode="auto">
            <a:xfrm>
              <a:off x="4947" y="2347"/>
              <a:ext cx="20" cy="24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5" y="9"/>
                </a:cxn>
                <a:cxn ang="0">
                  <a:pos x="8" y="9"/>
                </a:cxn>
                <a:cxn ang="0">
                  <a:pos x="8" y="1"/>
                </a:cxn>
              </a:cxnLst>
              <a:rect l="0" t="0" r="r" b="b"/>
              <a:pathLst>
                <a:path w="8" h="9">
                  <a:moveTo>
                    <a:pt x="8" y="1"/>
                  </a:moveTo>
                  <a:cubicBezTo>
                    <a:pt x="5" y="1"/>
                    <a:pt x="2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3" y="9"/>
                    <a:pt x="5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8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5" name="Freeform 717"/>
            <p:cNvSpPr>
              <a:spLocks/>
            </p:cNvSpPr>
            <p:nvPr/>
          </p:nvSpPr>
          <p:spPr bwMode="auto">
            <a:xfrm>
              <a:off x="5045" y="2307"/>
              <a:ext cx="12" cy="21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8"/>
                </a:cxn>
                <a:cxn ang="0">
                  <a:pos x="5" y="8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cubicBezTo>
                    <a:pt x="1" y="8"/>
                    <a:pt x="3" y="8"/>
                    <a:pt x="4" y="8"/>
                  </a:cubicBezTo>
                  <a:cubicBezTo>
                    <a:pt x="4" y="8"/>
                    <a:pt x="5" y="8"/>
                    <a:pt x="5" y="8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6" name="Freeform 718"/>
            <p:cNvSpPr>
              <a:spLocks/>
            </p:cNvSpPr>
            <p:nvPr/>
          </p:nvSpPr>
          <p:spPr bwMode="auto">
            <a:xfrm>
              <a:off x="5060" y="2349"/>
              <a:ext cx="15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6" y="9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6" h="9">
                  <a:moveTo>
                    <a:pt x="0" y="9"/>
                  </a:moveTo>
                  <a:cubicBezTo>
                    <a:pt x="2" y="9"/>
                    <a:pt x="4" y="9"/>
                    <a:pt x="6" y="9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7" name="Freeform 719"/>
            <p:cNvSpPr>
              <a:spLocks/>
            </p:cNvSpPr>
            <p:nvPr/>
          </p:nvSpPr>
          <p:spPr bwMode="auto">
            <a:xfrm>
              <a:off x="4915" y="2397"/>
              <a:ext cx="140" cy="30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6" y="11"/>
                </a:cxn>
                <a:cxn ang="0">
                  <a:pos x="56" y="11"/>
                </a:cxn>
                <a:cxn ang="0">
                  <a:pos x="56" y="3"/>
                </a:cxn>
                <a:cxn ang="0">
                  <a:pos x="56" y="3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6" h="11">
                  <a:moveTo>
                    <a:pt x="0" y="9"/>
                  </a:moveTo>
                  <a:cubicBezTo>
                    <a:pt x="10" y="10"/>
                    <a:pt x="31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31" y="3"/>
                    <a:pt x="10" y="2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D6E9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8" name="Freeform 720"/>
            <p:cNvSpPr>
              <a:spLocks/>
            </p:cNvSpPr>
            <p:nvPr/>
          </p:nvSpPr>
          <p:spPr bwMode="auto">
            <a:xfrm>
              <a:off x="5107" y="2397"/>
              <a:ext cx="108" cy="30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43" y="8"/>
                </a:cxn>
                <a:cxn ang="0">
                  <a:pos x="43" y="0"/>
                </a:cxn>
                <a:cxn ang="0">
                  <a:pos x="0" y="2"/>
                </a:cxn>
                <a:cxn ang="0">
                  <a:pos x="0" y="11"/>
                </a:cxn>
              </a:cxnLst>
              <a:rect l="0" t="0" r="r" b="b"/>
              <a:pathLst>
                <a:path w="43" h="11">
                  <a:moveTo>
                    <a:pt x="0" y="11"/>
                  </a:moveTo>
                  <a:cubicBezTo>
                    <a:pt x="13" y="10"/>
                    <a:pt x="38" y="9"/>
                    <a:pt x="43" y="8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1"/>
                    <a:pt x="13" y="2"/>
                    <a:pt x="0" y="2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7BB4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19" name="Freeform 721"/>
            <p:cNvSpPr>
              <a:spLocks/>
            </p:cNvSpPr>
            <p:nvPr/>
          </p:nvSpPr>
          <p:spPr bwMode="auto">
            <a:xfrm>
              <a:off x="5182" y="2397"/>
              <a:ext cx="18" cy="27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7" y="9"/>
                </a:cxn>
                <a:cxn ang="0">
                  <a:pos x="7" y="0"/>
                </a:cxn>
                <a:cxn ang="0">
                  <a:pos x="0" y="1"/>
                </a:cxn>
                <a:cxn ang="0">
                  <a:pos x="0" y="10"/>
                </a:cxn>
              </a:cxnLst>
              <a:rect l="0" t="0" r="r" b="b"/>
              <a:pathLst>
                <a:path w="7" h="10">
                  <a:moveTo>
                    <a:pt x="0" y="10"/>
                  </a:moveTo>
                  <a:cubicBezTo>
                    <a:pt x="3" y="9"/>
                    <a:pt x="5" y="9"/>
                    <a:pt x="7" y="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0" name="Freeform 722"/>
            <p:cNvSpPr>
              <a:spLocks/>
            </p:cNvSpPr>
            <p:nvPr/>
          </p:nvSpPr>
          <p:spPr bwMode="auto">
            <a:xfrm>
              <a:off x="5115" y="2405"/>
              <a:ext cx="12" cy="22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5" y="8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cubicBezTo>
                    <a:pt x="2" y="8"/>
                    <a:pt x="3" y="8"/>
                    <a:pt x="5" y="8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1" name="Freeform 723"/>
            <p:cNvSpPr>
              <a:spLocks/>
            </p:cNvSpPr>
            <p:nvPr/>
          </p:nvSpPr>
          <p:spPr bwMode="auto">
            <a:xfrm>
              <a:off x="5157" y="2296"/>
              <a:ext cx="45" cy="2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11"/>
                </a:cxn>
                <a:cxn ang="0">
                  <a:pos x="18" y="9"/>
                </a:cxn>
                <a:cxn ang="0">
                  <a:pos x="18" y="0"/>
                </a:cxn>
                <a:cxn ang="0">
                  <a:pos x="0" y="2"/>
                </a:cxn>
              </a:cxnLst>
              <a:rect l="0" t="0" r="r" b="b"/>
              <a:pathLst>
                <a:path w="18" h="11">
                  <a:moveTo>
                    <a:pt x="0" y="2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9" y="11"/>
                    <a:pt x="15" y="10"/>
                    <a:pt x="18" y="9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5" y="1"/>
                    <a:pt x="9" y="2"/>
                    <a:pt x="0" y="2"/>
                  </a:cubicBezTo>
                  <a:close/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2" name="Freeform 724"/>
            <p:cNvSpPr>
              <a:spLocks/>
            </p:cNvSpPr>
            <p:nvPr/>
          </p:nvSpPr>
          <p:spPr bwMode="auto">
            <a:xfrm>
              <a:off x="4925" y="2235"/>
              <a:ext cx="257" cy="21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03" y="8"/>
                </a:cxn>
                <a:cxn ang="0">
                  <a:pos x="103" y="0"/>
                </a:cxn>
                <a:cxn ang="0">
                  <a:pos x="0" y="1"/>
                </a:cxn>
              </a:cxnLst>
              <a:rect l="0" t="0" r="r" b="b"/>
              <a:pathLst>
                <a:path w="103" h="8">
                  <a:moveTo>
                    <a:pt x="0" y="1"/>
                  </a:moveTo>
                  <a:cubicBezTo>
                    <a:pt x="5" y="5"/>
                    <a:pt x="98" y="8"/>
                    <a:pt x="103" y="8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24" y="4"/>
                    <a:pt x="0" y="1"/>
                  </a:cubicBezTo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3" name="Freeform 725"/>
            <p:cNvSpPr>
              <a:spLocks/>
            </p:cNvSpPr>
            <p:nvPr/>
          </p:nvSpPr>
          <p:spPr bwMode="auto">
            <a:xfrm>
              <a:off x="4925" y="2187"/>
              <a:ext cx="257" cy="2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6" y="7"/>
                </a:cxn>
                <a:cxn ang="0">
                  <a:pos x="103" y="9"/>
                </a:cxn>
                <a:cxn ang="0">
                  <a:pos x="103" y="0"/>
                </a:cxn>
                <a:cxn ang="0">
                  <a:pos x="52" y="3"/>
                </a:cxn>
                <a:cxn ang="0">
                  <a:pos x="0" y="1"/>
                </a:cxn>
              </a:cxnLst>
              <a:rect l="0" t="0" r="r" b="b"/>
              <a:pathLst>
                <a:path w="103" h="9">
                  <a:moveTo>
                    <a:pt x="0" y="1"/>
                  </a:moveTo>
                  <a:cubicBezTo>
                    <a:pt x="2" y="3"/>
                    <a:pt x="23" y="6"/>
                    <a:pt x="46" y="7"/>
                  </a:cubicBezTo>
                  <a:cubicBezTo>
                    <a:pt x="72" y="9"/>
                    <a:pt x="100" y="9"/>
                    <a:pt x="103" y="9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78" y="3"/>
                    <a:pt x="52" y="3"/>
                  </a:cubicBezTo>
                  <a:cubicBezTo>
                    <a:pt x="31" y="3"/>
                    <a:pt x="10" y="2"/>
                    <a:pt x="0" y="1"/>
                  </a:cubicBezTo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4" name="Freeform 726"/>
            <p:cNvSpPr>
              <a:spLocks/>
            </p:cNvSpPr>
            <p:nvPr/>
          </p:nvSpPr>
          <p:spPr bwMode="auto">
            <a:xfrm>
              <a:off x="4925" y="2280"/>
              <a:ext cx="257" cy="21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03" y="7"/>
                </a:cxn>
                <a:cxn ang="0">
                  <a:pos x="103" y="0"/>
                </a:cxn>
                <a:cxn ang="0">
                  <a:pos x="0" y="0"/>
                </a:cxn>
              </a:cxnLst>
              <a:rect l="0" t="0" r="r" b="b"/>
              <a:pathLst>
                <a:path w="103" h="8">
                  <a:moveTo>
                    <a:pt x="0" y="1"/>
                  </a:moveTo>
                  <a:cubicBezTo>
                    <a:pt x="5" y="5"/>
                    <a:pt x="98" y="8"/>
                    <a:pt x="103" y="7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24" y="4"/>
                    <a:pt x="0" y="0"/>
                  </a:cubicBezTo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5" name="Freeform 727"/>
            <p:cNvSpPr>
              <a:spLocks/>
            </p:cNvSpPr>
            <p:nvPr/>
          </p:nvSpPr>
          <p:spPr bwMode="auto">
            <a:xfrm>
              <a:off x="4925" y="2325"/>
              <a:ext cx="257" cy="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3" y="7"/>
                </a:cxn>
                <a:cxn ang="0">
                  <a:pos x="103" y="0"/>
                </a:cxn>
                <a:cxn ang="0">
                  <a:pos x="0" y="0"/>
                </a:cxn>
              </a:cxnLst>
              <a:rect l="0" t="0" r="r" b="b"/>
              <a:pathLst>
                <a:path w="103" h="8">
                  <a:moveTo>
                    <a:pt x="0" y="0"/>
                  </a:moveTo>
                  <a:cubicBezTo>
                    <a:pt x="5" y="4"/>
                    <a:pt x="98" y="8"/>
                    <a:pt x="103" y="7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24" y="3"/>
                    <a:pt x="0" y="0"/>
                  </a:cubicBezTo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6" name="Freeform 728"/>
            <p:cNvSpPr>
              <a:spLocks/>
            </p:cNvSpPr>
            <p:nvPr/>
          </p:nvSpPr>
          <p:spPr bwMode="auto">
            <a:xfrm>
              <a:off x="4925" y="2368"/>
              <a:ext cx="257" cy="21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03" y="8"/>
                </a:cxn>
                <a:cxn ang="0">
                  <a:pos x="103" y="0"/>
                </a:cxn>
                <a:cxn ang="0">
                  <a:pos x="0" y="1"/>
                </a:cxn>
              </a:cxnLst>
              <a:rect l="0" t="0" r="r" b="b"/>
              <a:pathLst>
                <a:path w="103" h="8">
                  <a:moveTo>
                    <a:pt x="0" y="1"/>
                  </a:moveTo>
                  <a:cubicBezTo>
                    <a:pt x="5" y="5"/>
                    <a:pt x="98" y="8"/>
                    <a:pt x="103" y="8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24" y="4"/>
                    <a:pt x="0" y="1"/>
                  </a:cubicBezTo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7" name="Freeform 729"/>
            <p:cNvSpPr>
              <a:spLocks/>
            </p:cNvSpPr>
            <p:nvPr/>
          </p:nvSpPr>
          <p:spPr bwMode="auto">
            <a:xfrm>
              <a:off x="4897" y="2395"/>
              <a:ext cx="15" cy="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6" y="12"/>
                </a:cxn>
                <a:cxn ang="0">
                  <a:pos x="6" y="1"/>
                </a:cxn>
                <a:cxn ang="0">
                  <a:pos x="0" y="0"/>
                </a:cxn>
              </a:cxnLst>
              <a:rect l="0" t="0" r="r" b="b"/>
              <a:pathLst>
                <a:path w="6" h="12">
                  <a:moveTo>
                    <a:pt x="0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8" name="Freeform 730"/>
            <p:cNvSpPr>
              <a:spLocks/>
            </p:cNvSpPr>
            <p:nvPr/>
          </p:nvSpPr>
          <p:spPr bwMode="auto">
            <a:xfrm>
              <a:off x="4907" y="2445"/>
              <a:ext cx="230" cy="80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10" y="6"/>
                </a:cxn>
                <a:cxn ang="0">
                  <a:pos x="78" y="12"/>
                </a:cxn>
                <a:cxn ang="0">
                  <a:pos x="89" y="24"/>
                </a:cxn>
                <a:cxn ang="0">
                  <a:pos x="92" y="11"/>
                </a:cxn>
                <a:cxn ang="0">
                  <a:pos x="92" y="7"/>
                </a:cxn>
              </a:cxnLst>
              <a:rect l="0" t="0" r="r" b="b"/>
              <a:pathLst>
                <a:path w="92" h="30">
                  <a:moveTo>
                    <a:pt x="10" y="6"/>
                  </a:moveTo>
                  <a:cubicBezTo>
                    <a:pt x="10" y="6"/>
                    <a:pt x="0" y="0"/>
                    <a:pt x="10" y="6"/>
                  </a:cubicBezTo>
                  <a:cubicBezTo>
                    <a:pt x="19" y="11"/>
                    <a:pt x="67" y="12"/>
                    <a:pt x="78" y="12"/>
                  </a:cubicBezTo>
                  <a:cubicBezTo>
                    <a:pt x="90" y="13"/>
                    <a:pt x="89" y="19"/>
                    <a:pt x="89" y="24"/>
                  </a:cubicBezTo>
                  <a:cubicBezTo>
                    <a:pt x="89" y="30"/>
                    <a:pt x="92" y="11"/>
                    <a:pt x="92" y="11"/>
                  </a:cubicBezTo>
                  <a:cubicBezTo>
                    <a:pt x="92" y="7"/>
                    <a:pt x="92" y="7"/>
                    <a:pt x="92" y="7"/>
                  </a:cubicBezTo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29" name="Freeform 731"/>
            <p:cNvSpPr>
              <a:spLocks/>
            </p:cNvSpPr>
            <p:nvPr/>
          </p:nvSpPr>
          <p:spPr bwMode="auto">
            <a:xfrm>
              <a:off x="5170" y="2901"/>
              <a:ext cx="12" cy="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2" y="1"/>
                    <a:pt x="4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0" name="Freeform 732"/>
            <p:cNvSpPr>
              <a:spLocks/>
            </p:cNvSpPr>
            <p:nvPr/>
          </p:nvSpPr>
          <p:spPr bwMode="auto">
            <a:xfrm>
              <a:off x="5127" y="2904"/>
              <a:ext cx="43" cy="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7" y="0"/>
                </a:cxn>
              </a:cxnLst>
              <a:rect l="0" t="0" r="r" b="b"/>
              <a:pathLst>
                <a:path w="17" h="2">
                  <a:moveTo>
                    <a:pt x="0" y="2"/>
                  </a:moveTo>
                  <a:cubicBezTo>
                    <a:pt x="7" y="1"/>
                    <a:pt x="13" y="1"/>
                    <a:pt x="17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1" name="Freeform 733"/>
            <p:cNvSpPr>
              <a:spLocks/>
            </p:cNvSpPr>
            <p:nvPr/>
          </p:nvSpPr>
          <p:spPr bwMode="auto">
            <a:xfrm>
              <a:off x="4927" y="2901"/>
              <a:ext cx="200" cy="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1" y="3"/>
                </a:cxn>
                <a:cxn ang="0">
                  <a:pos x="80" y="3"/>
                </a:cxn>
              </a:cxnLst>
              <a:rect l="0" t="0" r="r" b="b"/>
              <a:pathLst>
                <a:path w="80" h="3">
                  <a:moveTo>
                    <a:pt x="0" y="0"/>
                  </a:moveTo>
                  <a:cubicBezTo>
                    <a:pt x="1" y="2"/>
                    <a:pt x="24" y="3"/>
                    <a:pt x="51" y="3"/>
                  </a:cubicBezTo>
                  <a:cubicBezTo>
                    <a:pt x="62" y="3"/>
                    <a:pt x="72" y="3"/>
                    <a:pt x="80" y="3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2" name="Freeform 734"/>
            <p:cNvSpPr>
              <a:spLocks/>
            </p:cNvSpPr>
            <p:nvPr/>
          </p:nvSpPr>
          <p:spPr bwMode="auto">
            <a:xfrm>
              <a:off x="4927" y="2893"/>
              <a:ext cx="200" cy="8"/>
            </a:xfrm>
            <a:custGeom>
              <a:avLst/>
              <a:gdLst/>
              <a:ahLst/>
              <a:cxnLst>
                <a:cxn ang="0">
                  <a:pos x="80" y="1"/>
                </a:cxn>
                <a:cxn ang="0">
                  <a:pos x="51" y="0"/>
                </a:cxn>
                <a:cxn ang="0">
                  <a:pos x="0" y="3"/>
                </a:cxn>
              </a:cxnLst>
              <a:rect l="0" t="0" r="r" b="b"/>
              <a:pathLst>
                <a:path w="80" h="3">
                  <a:moveTo>
                    <a:pt x="80" y="1"/>
                  </a:moveTo>
                  <a:cubicBezTo>
                    <a:pt x="72" y="0"/>
                    <a:pt x="62" y="0"/>
                    <a:pt x="51" y="0"/>
                  </a:cubicBezTo>
                  <a:cubicBezTo>
                    <a:pt x="24" y="0"/>
                    <a:pt x="3" y="1"/>
                    <a:pt x="0" y="3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3" name="Freeform 735"/>
            <p:cNvSpPr>
              <a:spLocks/>
            </p:cNvSpPr>
            <p:nvPr/>
          </p:nvSpPr>
          <p:spPr bwMode="auto">
            <a:xfrm>
              <a:off x="5127" y="2896"/>
              <a:ext cx="40" cy="3"/>
            </a:xfrm>
            <a:custGeom>
              <a:avLst/>
              <a:gdLst/>
              <a:ahLst/>
              <a:cxnLst>
                <a:cxn ang="0">
                  <a:pos x="16" y="1"/>
                </a:cxn>
                <a:cxn ang="0">
                  <a:pos x="0" y="0"/>
                </a:cxn>
              </a:cxnLst>
              <a:rect l="0" t="0" r="r" b="b"/>
              <a:pathLst>
                <a:path w="16" h="1">
                  <a:moveTo>
                    <a:pt x="16" y="1"/>
                  </a:moveTo>
                  <a:cubicBezTo>
                    <a:pt x="12" y="0"/>
                    <a:pt x="7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4" name="Freeform 736"/>
            <p:cNvSpPr>
              <a:spLocks/>
            </p:cNvSpPr>
            <p:nvPr/>
          </p:nvSpPr>
          <p:spPr bwMode="auto">
            <a:xfrm>
              <a:off x="5167" y="2899"/>
              <a:ext cx="15" cy="2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0" y="0"/>
                </a:cxn>
              </a:cxnLst>
              <a:rect l="0" t="0" r="r" b="b"/>
              <a:pathLst>
                <a:path w="6" h="1">
                  <a:moveTo>
                    <a:pt x="6" y="1"/>
                  </a:moveTo>
                  <a:cubicBezTo>
                    <a:pt x="5" y="1"/>
                    <a:pt x="3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5" name="Freeform 737"/>
            <p:cNvSpPr>
              <a:spLocks/>
            </p:cNvSpPr>
            <p:nvPr/>
          </p:nvSpPr>
          <p:spPr bwMode="auto">
            <a:xfrm>
              <a:off x="4927" y="2459"/>
              <a:ext cx="255" cy="9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1"/>
                </a:cxn>
                <a:cxn ang="0">
                  <a:pos x="51" y="367"/>
                </a:cxn>
                <a:cxn ang="0">
                  <a:pos x="102" y="341"/>
                </a:cxn>
                <a:cxn ang="0">
                  <a:pos x="102" y="0"/>
                </a:cxn>
              </a:cxnLst>
              <a:rect l="0" t="0" r="r" b="b"/>
              <a:pathLst>
                <a:path w="102" h="367">
                  <a:moveTo>
                    <a:pt x="0" y="0"/>
                  </a:moveTo>
                  <a:cubicBezTo>
                    <a:pt x="0" y="341"/>
                    <a:pt x="0" y="341"/>
                    <a:pt x="0" y="341"/>
                  </a:cubicBezTo>
                  <a:cubicBezTo>
                    <a:pt x="0" y="360"/>
                    <a:pt x="23" y="367"/>
                    <a:pt x="51" y="367"/>
                  </a:cubicBezTo>
                  <a:cubicBezTo>
                    <a:pt x="79" y="367"/>
                    <a:pt x="102" y="360"/>
                    <a:pt x="102" y="341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6" name="Freeform 738"/>
            <p:cNvSpPr>
              <a:spLocks/>
            </p:cNvSpPr>
            <p:nvPr/>
          </p:nvSpPr>
          <p:spPr bwMode="auto">
            <a:xfrm>
              <a:off x="4925" y="2173"/>
              <a:ext cx="260" cy="22"/>
            </a:xfrm>
            <a:custGeom>
              <a:avLst/>
              <a:gdLst/>
              <a:ahLst/>
              <a:cxnLst>
                <a:cxn ang="0">
                  <a:pos x="104" y="4"/>
                </a:cxn>
                <a:cxn ang="0">
                  <a:pos x="52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52" y="8"/>
                </a:cxn>
                <a:cxn ang="0">
                  <a:pos x="104" y="4"/>
                </a:cxn>
              </a:cxnLst>
              <a:rect l="0" t="0" r="r" b="b"/>
              <a:pathLst>
                <a:path w="104" h="8">
                  <a:moveTo>
                    <a:pt x="104" y="4"/>
                  </a:moveTo>
                  <a:cubicBezTo>
                    <a:pt x="104" y="2"/>
                    <a:pt x="81" y="0"/>
                    <a:pt x="52" y="0"/>
                  </a:cubicBezTo>
                  <a:cubicBezTo>
                    <a:pt x="23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23" y="8"/>
                    <a:pt x="52" y="8"/>
                  </a:cubicBezTo>
                  <a:cubicBezTo>
                    <a:pt x="81" y="8"/>
                    <a:pt x="104" y="6"/>
                    <a:pt x="104" y="4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7" name="Freeform 739"/>
            <p:cNvSpPr>
              <a:spLocks/>
            </p:cNvSpPr>
            <p:nvPr/>
          </p:nvSpPr>
          <p:spPr bwMode="auto">
            <a:xfrm>
              <a:off x="4907" y="2435"/>
              <a:ext cx="293" cy="29"/>
            </a:xfrm>
            <a:custGeom>
              <a:avLst/>
              <a:gdLst/>
              <a:ahLst/>
              <a:cxnLst>
                <a:cxn ang="0">
                  <a:pos x="59" y="2"/>
                </a:cxn>
                <a:cxn ang="0">
                  <a:pos x="0" y="0"/>
                </a:cxn>
                <a:cxn ang="0">
                  <a:pos x="5" y="9"/>
                </a:cxn>
                <a:cxn ang="0">
                  <a:pos x="59" y="11"/>
                </a:cxn>
                <a:cxn ang="0">
                  <a:pos x="113" y="9"/>
                </a:cxn>
                <a:cxn ang="0">
                  <a:pos x="117" y="0"/>
                </a:cxn>
                <a:cxn ang="0">
                  <a:pos x="59" y="2"/>
                </a:cxn>
              </a:cxnLst>
              <a:rect l="0" t="0" r="r" b="b"/>
              <a:pathLst>
                <a:path w="117" h="11">
                  <a:moveTo>
                    <a:pt x="59" y="2"/>
                  </a:moveTo>
                  <a:cubicBezTo>
                    <a:pt x="34" y="2"/>
                    <a:pt x="12" y="1"/>
                    <a:pt x="0" y="0"/>
                  </a:cubicBezTo>
                  <a:cubicBezTo>
                    <a:pt x="0" y="0"/>
                    <a:pt x="4" y="9"/>
                    <a:pt x="5" y="9"/>
                  </a:cubicBezTo>
                  <a:cubicBezTo>
                    <a:pt x="18" y="10"/>
                    <a:pt x="37" y="11"/>
                    <a:pt x="59" y="11"/>
                  </a:cubicBezTo>
                  <a:cubicBezTo>
                    <a:pt x="81" y="11"/>
                    <a:pt x="101" y="10"/>
                    <a:pt x="113" y="9"/>
                  </a:cubicBezTo>
                  <a:cubicBezTo>
                    <a:pt x="115" y="9"/>
                    <a:pt x="117" y="0"/>
                    <a:pt x="117" y="0"/>
                  </a:cubicBezTo>
                  <a:cubicBezTo>
                    <a:pt x="105" y="1"/>
                    <a:pt x="84" y="2"/>
                    <a:pt x="59" y="2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8" name="Freeform 740"/>
            <p:cNvSpPr>
              <a:spLocks/>
            </p:cNvSpPr>
            <p:nvPr/>
          </p:nvSpPr>
          <p:spPr bwMode="auto">
            <a:xfrm>
              <a:off x="4900" y="2205"/>
              <a:ext cx="310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4"/>
                </a:cxn>
                <a:cxn ang="0">
                  <a:pos x="124" y="0"/>
                </a:cxn>
                <a:cxn ang="0">
                  <a:pos x="124" y="9"/>
                </a:cxn>
                <a:cxn ang="0">
                  <a:pos x="62" y="13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2"/>
                    <a:pt x="28" y="4"/>
                    <a:pt x="62" y="4"/>
                  </a:cubicBezTo>
                  <a:cubicBezTo>
                    <a:pt x="96" y="4"/>
                    <a:pt x="124" y="2"/>
                    <a:pt x="124" y="0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9" name="Freeform 741"/>
            <p:cNvSpPr>
              <a:spLocks/>
            </p:cNvSpPr>
            <p:nvPr/>
          </p:nvSpPr>
          <p:spPr bwMode="auto">
            <a:xfrm>
              <a:off x="4925" y="2184"/>
              <a:ext cx="260" cy="32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0" y="0"/>
                </a:cxn>
                <a:cxn ang="0">
                  <a:pos x="0" y="10"/>
                </a:cxn>
                <a:cxn ang="0">
                  <a:pos x="52" y="12"/>
                </a:cxn>
                <a:cxn ang="0">
                  <a:pos x="104" y="10"/>
                </a:cxn>
                <a:cxn ang="0">
                  <a:pos x="104" y="0"/>
                </a:cxn>
                <a:cxn ang="0">
                  <a:pos x="52" y="4"/>
                </a:cxn>
              </a:cxnLst>
              <a:rect l="0" t="0" r="r" b="b"/>
              <a:pathLst>
                <a:path w="104" h="12">
                  <a:moveTo>
                    <a:pt x="52" y="4"/>
                  </a:moveTo>
                  <a:cubicBezTo>
                    <a:pt x="23" y="4"/>
                    <a:pt x="0" y="2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1" y="11"/>
                    <a:pt x="30" y="12"/>
                    <a:pt x="52" y="12"/>
                  </a:cubicBezTo>
                  <a:cubicBezTo>
                    <a:pt x="74" y="12"/>
                    <a:pt x="93" y="11"/>
                    <a:pt x="104" y="1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2"/>
                    <a:pt x="81" y="4"/>
                    <a:pt x="52" y="4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0" name="Freeform 742"/>
            <p:cNvSpPr>
              <a:spLocks noEditPoints="1"/>
            </p:cNvSpPr>
            <p:nvPr/>
          </p:nvSpPr>
          <p:spPr bwMode="auto">
            <a:xfrm>
              <a:off x="4900" y="2200"/>
              <a:ext cx="310" cy="1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4"/>
                </a:cxn>
                <a:cxn ang="0">
                  <a:pos x="10" y="0"/>
                </a:cxn>
                <a:cxn ang="0">
                  <a:pos x="0" y="2"/>
                </a:cxn>
                <a:cxn ang="0">
                  <a:pos x="114" y="0"/>
                </a:cxn>
                <a:cxn ang="0">
                  <a:pos x="114" y="4"/>
                </a:cxn>
                <a:cxn ang="0">
                  <a:pos x="124" y="2"/>
                </a:cxn>
                <a:cxn ang="0">
                  <a:pos x="114" y="0"/>
                </a:cxn>
              </a:cxnLst>
              <a:rect l="0" t="0" r="r" b="b"/>
              <a:pathLst>
                <a:path w="124" h="4">
                  <a:moveTo>
                    <a:pt x="0" y="2"/>
                  </a:moveTo>
                  <a:cubicBezTo>
                    <a:pt x="0" y="3"/>
                    <a:pt x="4" y="4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"/>
                    <a:pt x="1" y="1"/>
                    <a:pt x="0" y="2"/>
                  </a:cubicBezTo>
                  <a:close/>
                  <a:moveTo>
                    <a:pt x="114" y="0"/>
                  </a:moveTo>
                  <a:cubicBezTo>
                    <a:pt x="114" y="4"/>
                    <a:pt x="114" y="4"/>
                    <a:pt x="114" y="4"/>
                  </a:cubicBezTo>
                  <a:cubicBezTo>
                    <a:pt x="120" y="4"/>
                    <a:pt x="123" y="3"/>
                    <a:pt x="124" y="2"/>
                  </a:cubicBezTo>
                  <a:cubicBezTo>
                    <a:pt x="124" y="1"/>
                    <a:pt x="120" y="1"/>
                    <a:pt x="114" y="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1" name="Freeform 743"/>
            <p:cNvSpPr>
              <a:spLocks/>
            </p:cNvSpPr>
            <p:nvPr/>
          </p:nvSpPr>
          <p:spPr bwMode="auto">
            <a:xfrm>
              <a:off x="4900" y="2251"/>
              <a:ext cx="310" cy="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4"/>
                </a:cxn>
                <a:cxn ang="0">
                  <a:pos x="124" y="0"/>
                </a:cxn>
                <a:cxn ang="0">
                  <a:pos x="124" y="8"/>
                </a:cxn>
                <a:cxn ang="0">
                  <a:pos x="62" y="13"/>
                </a:cxn>
                <a:cxn ang="0">
                  <a:pos x="0" y="8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2"/>
                    <a:pt x="28" y="4"/>
                    <a:pt x="62" y="4"/>
                  </a:cubicBezTo>
                  <a:cubicBezTo>
                    <a:pt x="96" y="4"/>
                    <a:pt x="124" y="2"/>
                    <a:pt x="124" y="0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2" name="Freeform 744"/>
            <p:cNvSpPr>
              <a:spLocks/>
            </p:cNvSpPr>
            <p:nvPr/>
          </p:nvSpPr>
          <p:spPr bwMode="auto">
            <a:xfrm>
              <a:off x="4925" y="2235"/>
              <a:ext cx="260" cy="26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2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2"/>
                    <a:pt x="57" y="2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3" name="Freeform 745"/>
            <p:cNvSpPr>
              <a:spLocks noEditPoints="1"/>
            </p:cNvSpPr>
            <p:nvPr/>
          </p:nvSpPr>
          <p:spPr bwMode="auto">
            <a:xfrm>
              <a:off x="4900" y="2245"/>
              <a:ext cx="310" cy="1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4"/>
                </a:cxn>
                <a:cxn ang="0">
                  <a:pos x="10" y="0"/>
                </a:cxn>
                <a:cxn ang="0">
                  <a:pos x="0" y="2"/>
                </a:cxn>
                <a:cxn ang="0">
                  <a:pos x="114" y="0"/>
                </a:cxn>
                <a:cxn ang="0">
                  <a:pos x="114" y="4"/>
                </a:cxn>
                <a:cxn ang="0">
                  <a:pos x="124" y="2"/>
                </a:cxn>
                <a:cxn ang="0">
                  <a:pos x="114" y="0"/>
                </a:cxn>
              </a:cxnLst>
              <a:rect l="0" t="0" r="r" b="b"/>
              <a:pathLst>
                <a:path w="124" h="4">
                  <a:moveTo>
                    <a:pt x="0" y="2"/>
                  </a:moveTo>
                  <a:cubicBezTo>
                    <a:pt x="0" y="3"/>
                    <a:pt x="4" y="3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1" y="1"/>
                    <a:pt x="0" y="2"/>
                  </a:cubicBezTo>
                  <a:close/>
                  <a:moveTo>
                    <a:pt x="114" y="0"/>
                  </a:moveTo>
                  <a:cubicBezTo>
                    <a:pt x="114" y="4"/>
                    <a:pt x="114" y="4"/>
                    <a:pt x="114" y="4"/>
                  </a:cubicBezTo>
                  <a:cubicBezTo>
                    <a:pt x="120" y="3"/>
                    <a:pt x="123" y="3"/>
                    <a:pt x="124" y="2"/>
                  </a:cubicBezTo>
                  <a:cubicBezTo>
                    <a:pt x="124" y="1"/>
                    <a:pt x="120" y="0"/>
                    <a:pt x="114" y="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4" name="Freeform 746"/>
            <p:cNvSpPr>
              <a:spLocks/>
            </p:cNvSpPr>
            <p:nvPr/>
          </p:nvSpPr>
          <p:spPr bwMode="auto">
            <a:xfrm>
              <a:off x="4900" y="2293"/>
              <a:ext cx="310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5"/>
                </a:cxn>
                <a:cxn ang="0">
                  <a:pos x="124" y="0"/>
                </a:cxn>
                <a:cxn ang="0">
                  <a:pos x="124" y="9"/>
                </a:cxn>
                <a:cxn ang="0">
                  <a:pos x="62" y="13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3"/>
                    <a:pt x="28" y="5"/>
                    <a:pt x="62" y="5"/>
                  </a:cubicBezTo>
                  <a:cubicBezTo>
                    <a:pt x="96" y="5"/>
                    <a:pt x="124" y="3"/>
                    <a:pt x="124" y="0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5" name="Freeform 747"/>
            <p:cNvSpPr>
              <a:spLocks/>
            </p:cNvSpPr>
            <p:nvPr/>
          </p:nvSpPr>
          <p:spPr bwMode="auto">
            <a:xfrm>
              <a:off x="4925" y="2280"/>
              <a:ext cx="260" cy="27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1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1"/>
                    <a:pt x="57" y="2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6" name="Freeform 748"/>
            <p:cNvSpPr>
              <a:spLocks noEditPoints="1"/>
            </p:cNvSpPr>
            <p:nvPr/>
          </p:nvSpPr>
          <p:spPr bwMode="auto">
            <a:xfrm>
              <a:off x="4900" y="2288"/>
              <a:ext cx="310" cy="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5"/>
                </a:cxn>
                <a:cxn ang="0">
                  <a:pos x="10" y="0"/>
                </a:cxn>
                <a:cxn ang="0">
                  <a:pos x="0" y="2"/>
                </a:cxn>
                <a:cxn ang="0">
                  <a:pos x="114" y="0"/>
                </a:cxn>
                <a:cxn ang="0">
                  <a:pos x="114" y="5"/>
                </a:cxn>
                <a:cxn ang="0">
                  <a:pos x="124" y="2"/>
                </a:cxn>
                <a:cxn ang="0">
                  <a:pos x="114" y="0"/>
                </a:cxn>
              </a:cxnLst>
              <a:rect l="0" t="0" r="r" b="b"/>
              <a:pathLst>
                <a:path w="124" h="5">
                  <a:moveTo>
                    <a:pt x="0" y="2"/>
                  </a:moveTo>
                  <a:cubicBezTo>
                    <a:pt x="0" y="3"/>
                    <a:pt x="4" y="4"/>
                    <a:pt x="10" y="5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"/>
                    <a:pt x="1" y="2"/>
                    <a:pt x="0" y="2"/>
                  </a:cubicBezTo>
                  <a:close/>
                  <a:moveTo>
                    <a:pt x="114" y="0"/>
                  </a:moveTo>
                  <a:cubicBezTo>
                    <a:pt x="114" y="5"/>
                    <a:pt x="114" y="5"/>
                    <a:pt x="114" y="5"/>
                  </a:cubicBezTo>
                  <a:cubicBezTo>
                    <a:pt x="120" y="4"/>
                    <a:pt x="123" y="3"/>
                    <a:pt x="124" y="2"/>
                  </a:cubicBezTo>
                  <a:cubicBezTo>
                    <a:pt x="124" y="2"/>
                    <a:pt x="120" y="1"/>
                    <a:pt x="114" y="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7" name="Freeform 749"/>
            <p:cNvSpPr>
              <a:spLocks/>
            </p:cNvSpPr>
            <p:nvPr/>
          </p:nvSpPr>
          <p:spPr bwMode="auto">
            <a:xfrm>
              <a:off x="4900" y="2339"/>
              <a:ext cx="310" cy="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4"/>
                </a:cxn>
                <a:cxn ang="0">
                  <a:pos x="124" y="0"/>
                </a:cxn>
                <a:cxn ang="0">
                  <a:pos x="124" y="9"/>
                </a:cxn>
                <a:cxn ang="0">
                  <a:pos x="62" y="13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2"/>
                    <a:pt x="28" y="4"/>
                    <a:pt x="62" y="4"/>
                  </a:cubicBezTo>
                  <a:cubicBezTo>
                    <a:pt x="96" y="4"/>
                    <a:pt x="124" y="2"/>
                    <a:pt x="124" y="0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8" name="Freeform 750"/>
            <p:cNvSpPr>
              <a:spLocks/>
            </p:cNvSpPr>
            <p:nvPr/>
          </p:nvSpPr>
          <p:spPr bwMode="auto">
            <a:xfrm>
              <a:off x="4925" y="2323"/>
              <a:ext cx="260" cy="26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2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2"/>
                    <a:pt x="57" y="2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9" name="Freeform 751"/>
            <p:cNvSpPr>
              <a:spLocks/>
            </p:cNvSpPr>
            <p:nvPr/>
          </p:nvSpPr>
          <p:spPr bwMode="auto">
            <a:xfrm>
              <a:off x="4925" y="2368"/>
              <a:ext cx="260" cy="27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2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2"/>
                    <a:pt x="57" y="2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0" name="Freeform 752"/>
            <p:cNvSpPr>
              <a:spLocks noEditPoints="1"/>
            </p:cNvSpPr>
            <p:nvPr/>
          </p:nvSpPr>
          <p:spPr bwMode="auto">
            <a:xfrm>
              <a:off x="4882" y="2381"/>
              <a:ext cx="345" cy="22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137" y="3"/>
                </a:cxn>
                <a:cxn ang="0">
                  <a:pos x="137" y="3"/>
                </a:cxn>
                <a:cxn ang="0">
                  <a:pos x="138" y="3"/>
                </a:cxn>
                <a:cxn ang="0">
                  <a:pos x="137" y="3"/>
                </a:cxn>
                <a:cxn ang="0">
                  <a:pos x="121" y="0"/>
                </a:cxn>
                <a:cxn ang="0">
                  <a:pos x="121" y="3"/>
                </a:cxn>
                <a:cxn ang="0">
                  <a:pos x="69" y="5"/>
                </a:cxn>
                <a:cxn ang="0">
                  <a:pos x="17" y="3"/>
                </a:cxn>
                <a:cxn ang="0">
                  <a:pos x="17" y="0"/>
                </a:cxn>
                <a:cxn ang="0">
                  <a:pos x="1" y="3"/>
                </a:cxn>
                <a:cxn ang="0">
                  <a:pos x="69" y="8"/>
                </a:cxn>
                <a:cxn ang="0">
                  <a:pos x="137" y="3"/>
                </a:cxn>
                <a:cxn ang="0">
                  <a:pos x="121" y="0"/>
                </a:cxn>
              </a:cxnLst>
              <a:rect l="0" t="0" r="r" b="b"/>
              <a:pathLst>
                <a:path w="138" h="8">
                  <a:moveTo>
                    <a:pt x="0" y="3"/>
                  </a:move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lose/>
                  <a:moveTo>
                    <a:pt x="137" y="3"/>
                  </a:moveTo>
                  <a:cubicBezTo>
                    <a:pt x="137" y="3"/>
                    <a:pt x="137" y="3"/>
                    <a:pt x="137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7" y="3"/>
                    <a:pt x="137" y="3"/>
                  </a:cubicBezTo>
                  <a:close/>
                  <a:moveTo>
                    <a:pt x="121" y="0"/>
                  </a:moveTo>
                  <a:cubicBezTo>
                    <a:pt x="121" y="3"/>
                    <a:pt x="121" y="3"/>
                    <a:pt x="121" y="3"/>
                  </a:cubicBezTo>
                  <a:cubicBezTo>
                    <a:pt x="110" y="4"/>
                    <a:pt x="91" y="5"/>
                    <a:pt x="69" y="5"/>
                  </a:cubicBezTo>
                  <a:cubicBezTo>
                    <a:pt x="47" y="5"/>
                    <a:pt x="28" y="4"/>
                    <a:pt x="17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7" y="1"/>
                    <a:pt x="1" y="2"/>
                    <a:pt x="1" y="3"/>
                  </a:cubicBezTo>
                  <a:cubicBezTo>
                    <a:pt x="1" y="6"/>
                    <a:pt x="31" y="8"/>
                    <a:pt x="69" y="8"/>
                  </a:cubicBezTo>
                  <a:cubicBezTo>
                    <a:pt x="107" y="8"/>
                    <a:pt x="137" y="6"/>
                    <a:pt x="137" y="3"/>
                  </a:cubicBezTo>
                  <a:cubicBezTo>
                    <a:pt x="137" y="2"/>
                    <a:pt x="131" y="1"/>
                    <a:pt x="121" y="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1" name="Freeform 753"/>
            <p:cNvSpPr>
              <a:spLocks noEditPoints="1"/>
            </p:cNvSpPr>
            <p:nvPr/>
          </p:nvSpPr>
          <p:spPr bwMode="auto">
            <a:xfrm>
              <a:off x="4900" y="2333"/>
              <a:ext cx="310" cy="1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4"/>
                </a:cxn>
                <a:cxn ang="0">
                  <a:pos x="10" y="0"/>
                </a:cxn>
                <a:cxn ang="0">
                  <a:pos x="0" y="2"/>
                </a:cxn>
                <a:cxn ang="0">
                  <a:pos x="114" y="0"/>
                </a:cxn>
                <a:cxn ang="0">
                  <a:pos x="114" y="4"/>
                </a:cxn>
                <a:cxn ang="0">
                  <a:pos x="124" y="2"/>
                </a:cxn>
                <a:cxn ang="0">
                  <a:pos x="114" y="0"/>
                </a:cxn>
              </a:cxnLst>
              <a:rect l="0" t="0" r="r" b="b"/>
              <a:pathLst>
                <a:path w="124" h="4">
                  <a:moveTo>
                    <a:pt x="0" y="2"/>
                  </a:moveTo>
                  <a:cubicBezTo>
                    <a:pt x="0" y="3"/>
                    <a:pt x="4" y="4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"/>
                    <a:pt x="1" y="1"/>
                    <a:pt x="0" y="2"/>
                  </a:cubicBezTo>
                  <a:close/>
                  <a:moveTo>
                    <a:pt x="114" y="0"/>
                  </a:moveTo>
                  <a:cubicBezTo>
                    <a:pt x="114" y="4"/>
                    <a:pt x="114" y="4"/>
                    <a:pt x="114" y="4"/>
                  </a:cubicBezTo>
                  <a:cubicBezTo>
                    <a:pt x="120" y="4"/>
                    <a:pt x="123" y="3"/>
                    <a:pt x="124" y="2"/>
                  </a:cubicBezTo>
                  <a:cubicBezTo>
                    <a:pt x="124" y="1"/>
                    <a:pt x="120" y="1"/>
                    <a:pt x="114" y="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2" name="Freeform 754"/>
            <p:cNvSpPr>
              <a:spLocks/>
            </p:cNvSpPr>
            <p:nvPr/>
          </p:nvSpPr>
          <p:spPr bwMode="auto">
            <a:xfrm>
              <a:off x="4882" y="2389"/>
              <a:ext cx="345" cy="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9" y="5"/>
                </a:cxn>
                <a:cxn ang="0">
                  <a:pos x="138" y="0"/>
                </a:cxn>
                <a:cxn ang="0">
                  <a:pos x="138" y="14"/>
                </a:cxn>
                <a:cxn ang="0">
                  <a:pos x="69" y="19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0"/>
                </a:cxn>
              </a:cxnLst>
              <a:rect l="0" t="0" r="r" b="b"/>
              <a:pathLst>
                <a:path w="138" h="19">
                  <a:moveTo>
                    <a:pt x="0" y="0"/>
                  </a:moveTo>
                  <a:cubicBezTo>
                    <a:pt x="0" y="3"/>
                    <a:pt x="31" y="5"/>
                    <a:pt x="69" y="5"/>
                  </a:cubicBezTo>
                  <a:cubicBezTo>
                    <a:pt x="107" y="5"/>
                    <a:pt x="138" y="3"/>
                    <a:pt x="138" y="0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38" y="17"/>
                    <a:pt x="107" y="19"/>
                    <a:pt x="69" y="19"/>
                  </a:cubicBezTo>
                  <a:cubicBezTo>
                    <a:pt x="31" y="19"/>
                    <a:pt x="0" y="17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3" name="Freeform 755"/>
            <p:cNvSpPr>
              <a:spLocks/>
            </p:cNvSpPr>
            <p:nvPr/>
          </p:nvSpPr>
          <p:spPr bwMode="auto">
            <a:xfrm>
              <a:off x="4755" y="2392"/>
              <a:ext cx="475" cy="59"/>
            </a:xfrm>
            <a:custGeom>
              <a:avLst/>
              <a:gdLst/>
              <a:ahLst/>
              <a:cxnLst>
                <a:cxn ang="0">
                  <a:pos x="48" y="10"/>
                </a:cxn>
                <a:cxn ang="0">
                  <a:pos x="11" y="10"/>
                </a:cxn>
                <a:cxn ang="0">
                  <a:pos x="9" y="10"/>
                </a:cxn>
                <a:cxn ang="0">
                  <a:pos x="11" y="8"/>
                </a:cxn>
                <a:cxn ang="0">
                  <a:pos x="52" y="8"/>
                </a:cxn>
                <a:cxn ang="0">
                  <a:pos x="56" y="4"/>
                </a:cxn>
                <a:cxn ang="0">
                  <a:pos x="52" y="0"/>
                </a:cxn>
                <a:cxn ang="0">
                  <a:pos x="11" y="0"/>
                </a:cxn>
                <a:cxn ang="0">
                  <a:pos x="0" y="10"/>
                </a:cxn>
                <a:cxn ang="0">
                  <a:pos x="3" y="16"/>
                </a:cxn>
                <a:cxn ang="0">
                  <a:pos x="11" y="18"/>
                </a:cxn>
                <a:cxn ang="0">
                  <a:pos x="43" y="18"/>
                </a:cxn>
                <a:cxn ang="0">
                  <a:pos x="59" y="19"/>
                </a:cxn>
                <a:cxn ang="0">
                  <a:pos x="120" y="22"/>
                </a:cxn>
                <a:cxn ang="0">
                  <a:pos x="187" y="18"/>
                </a:cxn>
                <a:cxn ang="0">
                  <a:pos x="189" y="9"/>
                </a:cxn>
                <a:cxn ang="0">
                  <a:pos x="184" y="11"/>
                </a:cxn>
                <a:cxn ang="0">
                  <a:pos x="120" y="14"/>
                </a:cxn>
                <a:cxn ang="0">
                  <a:pos x="60" y="11"/>
                </a:cxn>
                <a:cxn ang="0">
                  <a:pos x="48" y="10"/>
                </a:cxn>
              </a:cxnLst>
              <a:rect l="0" t="0" r="r" b="b"/>
              <a:pathLst>
                <a:path w="190" h="22">
                  <a:moveTo>
                    <a:pt x="48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9" y="8"/>
                    <a:pt x="11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5" y="8"/>
                    <a:pt x="56" y="7"/>
                    <a:pt x="56" y="4"/>
                  </a:cubicBezTo>
                  <a:cubicBezTo>
                    <a:pt x="56" y="2"/>
                    <a:pt x="55" y="0"/>
                    <a:pt x="5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2"/>
                    <a:pt x="1" y="15"/>
                    <a:pt x="3" y="16"/>
                  </a:cubicBezTo>
                  <a:cubicBezTo>
                    <a:pt x="6" y="18"/>
                    <a:pt x="8" y="18"/>
                    <a:pt x="11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9" y="19"/>
                    <a:pt x="54" y="19"/>
                    <a:pt x="59" y="19"/>
                  </a:cubicBezTo>
                  <a:cubicBezTo>
                    <a:pt x="72" y="21"/>
                    <a:pt x="95" y="22"/>
                    <a:pt x="120" y="22"/>
                  </a:cubicBezTo>
                  <a:cubicBezTo>
                    <a:pt x="163" y="22"/>
                    <a:pt x="180" y="20"/>
                    <a:pt x="187" y="18"/>
                  </a:cubicBezTo>
                  <a:cubicBezTo>
                    <a:pt x="190" y="17"/>
                    <a:pt x="189" y="10"/>
                    <a:pt x="189" y="9"/>
                  </a:cubicBezTo>
                  <a:cubicBezTo>
                    <a:pt x="188" y="9"/>
                    <a:pt x="187" y="10"/>
                    <a:pt x="184" y="11"/>
                  </a:cubicBezTo>
                  <a:cubicBezTo>
                    <a:pt x="177" y="12"/>
                    <a:pt x="155" y="14"/>
                    <a:pt x="120" y="14"/>
                  </a:cubicBezTo>
                  <a:cubicBezTo>
                    <a:pt x="95" y="14"/>
                    <a:pt x="72" y="13"/>
                    <a:pt x="60" y="11"/>
                  </a:cubicBezTo>
                  <a:cubicBezTo>
                    <a:pt x="57" y="11"/>
                    <a:pt x="54" y="10"/>
                    <a:pt x="48" y="10"/>
                  </a:cubicBezTo>
                  <a:close/>
                </a:path>
              </a:pathLst>
            </a:custGeom>
            <a:solidFill>
              <a:srgbClr val="E8610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4" name="Freeform 756"/>
            <p:cNvSpPr>
              <a:spLocks/>
            </p:cNvSpPr>
            <p:nvPr/>
          </p:nvSpPr>
          <p:spPr bwMode="auto">
            <a:xfrm>
              <a:off x="4755" y="2392"/>
              <a:ext cx="475" cy="59"/>
            </a:xfrm>
            <a:custGeom>
              <a:avLst/>
              <a:gdLst/>
              <a:ahLst/>
              <a:cxnLst>
                <a:cxn ang="0">
                  <a:pos x="48" y="10"/>
                </a:cxn>
                <a:cxn ang="0">
                  <a:pos x="11" y="10"/>
                </a:cxn>
                <a:cxn ang="0">
                  <a:pos x="9" y="10"/>
                </a:cxn>
                <a:cxn ang="0">
                  <a:pos x="11" y="8"/>
                </a:cxn>
                <a:cxn ang="0">
                  <a:pos x="52" y="8"/>
                </a:cxn>
                <a:cxn ang="0">
                  <a:pos x="56" y="4"/>
                </a:cxn>
                <a:cxn ang="0">
                  <a:pos x="52" y="0"/>
                </a:cxn>
                <a:cxn ang="0">
                  <a:pos x="11" y="0"/>
                </a:cxn>
                <a:cxn ang="0">
                  <a:pos x="0" y="10"/>
                </a:cxn>
                <a:cxn ang="0">
                  <a:pos x="3" y="16"/>
                </a:cxn>
                <a:cxn ang="0">
                  <a:pos x="11" y="18"/>
                </a:cxn>
                <a:cxn ang="0">
                  <a:pos x="43" y="18"/>
                </a:cxn>
                <a:cxn ang="0">
                  <a:pos x="59" y="19"/>
                </a:cxn>
                <a:cxn ang="0">
                  <a:pos x="120" y="22"/>
                </a:cxn>
                <a:cxn ang="0">
                  <a:pos x="187" y="18"/>
                </a:cxn>
                <a:cxn ang="0">
                  <a:pos x="189" y="9"/>
                </a:cxn>
                <a:cxn ang="0">
                  <a:pos x="184" y="11"/>
                </a:cxn>
                <a:cxn ang="0">
                  <a:pos x="120" y="14"/>
                </a:cxn>
                <a:cxn ang="0">
                  <a:pos x="60" y="11"/>
                </a:cxn>
                <a:cxn ang="0">
                  <a:pos x="48" y="10"/>
                </a:cxn>
              </a:cxnLst>
              <a:rect l="0" t="0" r="r" b="b"/>
              <a:pathLst>
                <a:path w="190" h="22">
                  <a:moveTo>
                    <a:pt x="48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9" y="8"/>
                    <a:pt x="11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5" y="8"/>
                    <a:pt x="56" y="7"/>
                    <a:pt x="56" y="4"/>
                  </a:cubicBezTo>
                  <a:cubicBezTo>
                    <a:pt x="56" y="2"/>
                    <a:pt x="55" y="0"/>
                    <a:pt x="5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2"/>
                    <a:pt x="1" y="15"/>
                    <a:pt x="3" y="16"/>
                  </a:cubicBezTo>
                  <a:cubicBezTo>
                    <a:pt x="6" y="18"/>
                    <a:pt x="8" y="18"/>
                    <a:pt x="11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9" y="19"/>
                    <a:pt x="54" y="19"/>
                    <a:pt x="59" y="19"/>
                  </a:cubicBezTo>
                  <a:cubicBezTo>
                    <a:pt x="72" y="21"/>
                    <a:pt x="95" y="22"/>
                    <a:pt x="120" y="22"/>
                  </a:cubicBezTo>
                  <a:cubicBezTo>
                    <a:pt x="163" y="22"/>
                    <a:pt x="180" y="20"/>
                    <a:pt x="187" y="18"/>
                  </a:cubicBezTo>
                  <a:cubicBezTo>
                    <a:pt x="190" y="17"/>
                    <a:pt x="189" y="10"/>
                    <a:pt x="189" y="9"/>
                  </a:cubicBezTo>
                  <a:cubicBezTo>
                    <a:pt x="188" y="9"/>
                    <a:pt x="187" y="10"/>
                    <a:pt x="184" y="11"/>
                  </a:cubicBezTo>
                  <a:cubicBezTo>
                    <a:pt x="177" y="12"/>
                    <a:pt x="155" y="14"/>
                    <a:pt x="120" y="14"/>
                  </a:cubicBezTo>
                  <a:cubicBezTo>
                    <a:pt x="95" y="14"/>
                    <a:pt x="72" y="13"/>
                    <a:pt x="60" y="11"/>
                  </a:cubicBezTo>
                  <a:cubicBezTo>
                    <a:pt x="57" y="11"/>
                    <a:pt x="54" y="10"/>
                    <a:pt x="48" y="1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5" name="Freeform 757"/>
            <p:cNvSpPr>
              <a:spLocks/>
            </p:cNvSpPr>
            <p:nvPr/>
          </p:nvSpPr>
          <p:spPr bwMode="auto">
            <a:xfrm>
              <a:off x="4785" y="2427"/>
              <a:ext cx="425" cy="13"/>
            </a:xfrm>
            <a:custGeom>
              <a:avLst/>
              <a:gdLst/>
              <a:ahLst/>
              <a:cxnLst>
                <a:cxn ang="0">
                  <a:pos x="32" y="2"/>
                </a:cxn>
                <a:cxn ang="0">
                  <a:pos x="0" y="0"/>
                </a:cxn>
                <a:cxn ang="0">
                  <a:pos x="33" y="0"/>
                </a:cxn>
                <a:cxn ang="0">
                  <a:pos x="48" y="0"/>
                </a:cxn>
                <a:cxn ang="0">
                  <a:pos x="108" y="3"/>
                </a:cxn>
                <a:cxn ang="0">
                  <a:pos x="170" y="0"/>
                </a:cxn>
                <a:cxn ang="0">
                  <a:pos x="170" y="0"/>
                </a:cxn>
                <a:cxn ang="0">
                  <a:pos x="108" y="5"/>
                </a:cxn>
                <a:cxn ang="0">
                  <a:pos x="50" y="3"/>
                </a:cxn>
                <a:cxn ang="0">
                  <a:pos x="32" y="2"/>
                </a:cxn>
              </a:cxnLst>
              <a:rect l="0" t="0" r="r" b="b"/>
              <a:pathLst>
                <a:path w="170" h="5">
                  <a:moveTo>
                    <a:pt x="32" y="2"/>
                  </a:moveTo>
                  <a:cubicBezTo>
                    <a:pt x="28" y="1"/>
                    <a:pt x="6" y="1"/>
                    <a:pt x="0" y="0"/>
                  </a:cubicBezTo>
                  <a:cubicBezTo>
                    <a:pt x="0" y="0"/>
                    <a:pt x="27" y="0"/>
                    <a:pt x="33" y="0"/>
                  </a:cubicBezTo>
                  <a:cubicBezTo>
                    <a:pt x="40" y="0"/>
                    <a:pt x="45" y="0"/>
                    <a:pt x="48" y="0"/>
                  </a:cubicBezTo>
                  <a:cubicBezTo>
                    <a:pt x="60" y="2"/>
                    <a:pt x="83" y="3"/>
                    <a:pt x="108" y="3"/>
                  </a:cubicBezTo>
                  <a:cubicBezTo>
                    <a:pt x="140" y="3"/>
                    <a:pt x="161" y="1"/>
                    <a:pt x="17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1" y="1"/>
                    <a:pt x="140" y="5"/>
                    <a:pt x="108" y="5"/>
                  </a:cubicBezTo>
                  <a:cubicBezTo>
                    <a:pt x="83" y="5"/>
                    <a:pt x="62" y="5"/>
                    <a:pt x="50" y="3"/>
                  </a:cubicBezTo>
                  <a:cubicBezTo>
                    <a:pt x="47" y="3"/>
                    <a:pt x="37" y="2"/>
                    <a:pt x="32" y="2"/>
                  </a:cubicBezTo>
                  <a:close/>
                </a:path>
              </a:pathLst>
            </a:custGeom>
            <a:solidFill>
              <a:srgbClr val="FBEA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6" name="Freeform 758"/>
            <p:cNvSpPr>
              <a:spLocks/>
            </p:cNvSpPr>
            <p:nvPr/>
          </p:nvSpPr>
          <p:spPr bwMode="auto">
            <a:xfrm>
              <a:off x="4760" y="2397"/>
              <a:ext cx="117" cy="19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9" y="0"/>
                </a:cxn>
                <a:cxn ang="0">
                  <a:pos x="0" y="7"/>
                </a:cxn>
                <a:cxn ang="0">
                  <a:pos x="10" y="3"/>
                </a:cxn>
                <a:cxn ang="0">
                  <a:pos x="47" y="0"/>
                </a:cxn>
              </a:cxnLst>
              <a:rect l="0" t="0" r="r" b="b"/>
              <a:pathLst>
                <a:path w="47" h="7">
                  <a:moveTo>
                    <a:pt x="47" y="0"/>
                  </a:moveTo>
                  <a:cubicBezTo>
                    <a:pt x="47" y="0"/>
                    <a:pt x="12" y="0"/>
                    <a:pt x="9" y="0"/>
                  </a:cubicBezTo>
                  <a:cubicBezTo>
                    <a:pt x="5" y="0"/>
                    <a:pt x="0" y="4"/>
                    <a:pt x="0" y="7"/>
                  </a:cubicBezTo>
                  <a:cubicBezTo>
                    <a:pt x="0" y="5"/>
                    <a:pt x="6" y="3"/>
                    <a:pt x="10" y="3"/>
                  </a:cubicBezTo>
                  <a:cubicBezTo>
                    <a:pt x="13" y="3"/>
                    <a:pt x="47" y="0"/>
                    <a:pt x="47" y="0"/>
                  </a:cubicBezTo>
                  <a:close/>
                </a:path>
              </a:pathLst>
            </a:custGeom>
            <a:solidFill>
              <a:srgbClr val="FBEA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7" name="Freeform 759"/>
            <p:cNvSpPr>
              <a:spLocks/>
            </p:cNvSpPr>
            <p:nvPr/>
          </p:nvSpPr>
          <p:spPr bwMode="auto">
            <a:xfrm>
              <a:off x="4942" y="2480"/>
              <a:ext cx="85" cy="925"/>
            </a:xfrm>
            <a:custGeom>
              <a:avLst/>
              <a:gdLst/>
              <a:ahLst/>
              <a:cxnLst>
                <a:cxn ang="0">
                  <a:pos x="8" y="327"/>
                </a:cxn>
                <a:cxn ang="0">
                  <a:pos x="34" y="347"/>
                </a:cxn>
                <a:cxn ang="0">
                  <a:pos x="0" y="332"/>
                </a:cxn>
                <a:cxn ang="0">
                  <a:pos x="3" y="0"/>
                </a:cxn>
                <a:cxn ang="0">
                  <a:pos x="8" y="327"/>
                </a:cxn>
              </a:cxnLst>
              <a:rect l="0" t="0" r="r" b="b"/>
              <a:pathLst>
                <a:path w="34" h="347">
                  <a:moveTo>
                    <a:pt x="8" y="327"/>
                  </a:moveTo>
                  <a:cubicBezTo>
                    <a:pt x="8" y="342"/>
                    <a:pt x="23" y="346"/>
                    <a:pt x="34" y="347"/>
                  </a:cubicBezTo>
                  <a:cubicBezTo>
                    <a:pt x="15" y="347"/>
                    <a:pt x="0" y="345"/>
                    <a:pt x="0" y="33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8" y="312"/>
                    <a:pt x="8" y="32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8" name="Freeform 760"/>
            <p:cNvSpPr>
              <a:spLocks/>
            </p:cNvSpPr>
            <p:nvPr/>
          </p:nvSpPr>
          <p:spPr bwMode="auto">
            <a:xfrm>
              <a:off x="5055" y="2467"/>
              <a:ext cx="100" cy="960"/>
            </a:xfrm>
            <a:custGeom>
              <a:avLst/>
              <a:gdLst/>
              <a:ahLst/>
              <a:cxnLst>
                <a:cxn ang="0">
                  <a:pos x="1" y="360"/>
                </a:cxn>
                <a:cxn ang="0">
                  <a:pos x="40" y="341"/>
                </a:cxn>
                <a:cxn ang="0">
                  <a:pos x="40" y="0"/>
                </a:cxn>
                <a:cxn ang="0">
                  <a:pos x="37" y="0"/>
                </a:cxn>
                <a:cxn ang="0">
                  <a:pos x="37" y="335"/>
                </a:cxn>
                <a:cxn ang="0">
                  <a:pos x="0" y="360"/>
                </a:cxn>
              </a:cxnLst>
              <a:rect l="0" t="0" r="r" b="b"/>
              <a:pathLst>
                <a:path w="40" h="360">
                  <a:moveTo>
                    <a:pt x="1" y="360"/>
                  </a:moveTo>
                  <a:cubicBezTo>
                    <a:pt x="16" y="360"/>
                    <a:pt x="40" y="351"/>
                    <a:pt x="40" y="341"/>
                  </a:cubicBezTo>
                  <a:cubicBezTo>
                    <a:pt x="40" y="332"/>
                    <a:pt x="40" y="16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335"/>
                    <a:pt x="37" y="335"/>
                    <a:pt x="37" y="335"/>
                  </a:cubicBezTo>
                  <a:cubicBezTo>
                    <a:pt x="37" y="349"/>
                    <a:pt x="20" y="360"/>
                    <a:pt x="0" y="36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9" name="Freeform 761"/>
            <p:cNvSpPr>
              <a:spLocks/>
            </p:cNvSpPr>
            <p:nvPr/>
          </p:nvSpPr>
          <p:spPr bwMode="auto">
            <a:xfrm>
              <a:off x="4882" y="2163"/>
              <a:ext cx="345" cy="261"/>
            </a:xfrm>
            <a:custGeom>
              <a:avLst/>
              <a:gdLst/>
              <a:ahLst/>
              <a:cxnLst>
                <a:cxn ang="0">
                  <a:pos x="137" y="93"/>
                </a:cxn>
                <a:cxn ang="0">
                  <a:pos x="137" y="4"/>
                </a:cxn>
                <a:cxn ang="0">
                  <a:pos x="69" y="0"/>
                </a:cxn>
                <a:cxn ang="0">
                  <a:pos x="0" y="4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69" y="98"/>
                </a:cxn>
                <a:cxn ang="0">
                  <a:pos x="138" y="93"/>
                </a:cxn>
              </a:cxnLst>
              <a:rect l="0" t="0" r="r" b="b"/>
              <a:pathLst>
                <a:path w="138" h="98">
                  <a:moveTo>
                    <a:pt x="137" y="93"/>
                  </a:moveTo>
                  <a:cubicBezTo>
                    <a:pt x="137" y="4"/>
                    <a:pt x="137" y="4"/>
                    <a:pt x="137" y="4"/>
                  </a:cubicBezTo>
                  <a:cubicBezTo>
                    <a:pt x="137" y="2"/>
                    <a:pt x="107" y="0"/>
                    <a:pt x="69" y="0"/>
                  </a:cubicBezTo>
                  <a:cubicBezTo>
                    <a:pt x="31" y="0"/>
                    <a:pt x="0" y="2"/>
                    <a:pt x="0" y="4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6"/>
                    <a:pt x="31" y="98"/>
                    <a:pt x="69" y="98"/>
                  </a:cubicBezTo>
                  <a:cubicBezTo>
                    <a:pt x="107" y="98"/>
                    <a:pt x="138" y="96"/>
                    <a:pt x="138" y="93"/>
                  </a:cubicBezTo>
                </a:path>
              </a:pathLst>
            </a:custGeom>
            <a:solidFill>
              <a:srgbClr val="EE93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0" name="Line 762"/>
            <p:cNvSpPr>
              <a:spLocks noChangeShapeType="1"/>
            </p:cNvSpPr>
            <p:nvPr/>
          </p:nvSpPr>
          <p:spPr bwMode="auto">
            <a:xfrm flipV="1">
              <a:off x="5202" y="2179"/>
              <a:ext cx="1" cy="237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1" name="Line 763"/>
            <p:cNvSpPr>
              <a:spLocks noChangeShapeType="1"/>
            </p:cNvSpPr>
            <p:nvPr/>
          </p:nvSpPr>
          <p:spPr bwMode="auto">
            <a:xfrm flipV="1">
              <a:off x="5175" y="2179"/>
              <a:ext cx="1" cy="240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2" name="Line 764"/>
            <p:cNvSpPr>
              <a:spLocks noChangeShapeType="1"/>
            </p:cNvSpPr>
            <p:nvPr/>
          </p:nvSpPr>
          <p:spPr bwMode="auto">
            <a:xfrm flipV="1">
              <a:off x="5145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3" name="Line 765"/>
            <p:cNvSpPr>
              <a:spLocks noChangeShapeType="1"/>
            </p:cNvSpPr>
            <p:nvPr/>
          </p:nvSpPr>
          <p:spPr bwMode="auto">
            <a:xfrm flipV="1">
              <a:off x="5117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4" name="Line 766"/>
            <p:cNvSpPr>
              <a:spLocks noChangeShapeType="1"/>
            </p:cNvSpPr>
            <p:nvPr/>
          </p:nvSpPr>
          <p:spPr bwMode="auto">
            <a:xfrm flipV="1">
              <a:off x="5087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5" name="Line 767"/>
            <p:cNvSpPr>
              <a:spLocks noChangeShapeType="1"/>
            </p:cNvSpPr>
            <p:nvPr/>
          </p:nvSpPr>
          <p:spPr bwMode="auto">
            <a:xfrm flipV="1">
              <a:off x="5060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6" name="Line 768"/>
            <p:cNvSpPr>
              <a:spLocks noChangeShapeType="1"/>
            </p:cNvSpPr>
            <p:nvPr/>
          </p:nvSpPr>
          <p:spPr bwMode="auto">
            <a:xfrm>
              <a:off x="5032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7" name="Line 769"/>
            <p:cNvSpPr>
              <a:spLocks noChangeShapeType="1"/>
            </p:cNvSpPr>
            <p:nvPr/>
          </p:nvSpPr>
          <p:spPr bwMode="auto">
            <a:xfrm>
              <a:off x="5002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8" name="Line 770"/>
            <p:cNvSpPr>
              <a:spLocks noChangeShapeType="1"/>
            </p:cNvSpPr>
            <p:nvPr/>
          </p:nvSpPr>
          <p:spPr bwMode="auto">
            <a:xfrm>
              <a:off x="4975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9" name="Line 771"/>
            <p:cNvSpPr>
              <a:spLocks noChangeShapeType="1"/>
            </p:cNvSpPr>
            <p:nvPr/>
          </p:nvSpPr>
          <p:spPr bwMode="auto">
            <a:xfrm>
              <a:off x="4945" y="2179"/>
              <a:ext cx="1" cy="240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0" name="Line 772"/>
            <p:cNvSpPr>
              <a:spLocks noChangeShapeType="1"/>
            </p:cNvSpPr>
            <p:nvPr/>
          </p:nvSpPr>
          <p:spPr bwMode="auto">
            <a:xfrm>
              <a:off x="4917" y="2179"/>
              <a:ext cx="1" cy="237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1" name="Line 773"/>
            <p:cNvSpPr>
              <a:spLocks noChangeShapeType="1"/>
            </p:cNvSpPr>
            <p:nvPr/>
          </p:nvSpPr>
          <p:spPr bwMode="auto">
            <a:xfrm>
              <a:off x="4890" y="2173"/>
              <a:ext cx="1" cy="240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2" name="Line 774"/>
            <p:cNvSpPr>
              <a:spLocks noChangeShapeType="1"/>
            </p:cNvSpPr>
            <p:nvPr/>
          </p:nvSpPr>
          <p:spPr bwMode="auto">
            <a:xfrm flipV="1">
              <a:off x="5202" y="2179"/>
              <a:ext cx="1" cy="237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3" name="Line 775"/>
            <p:cNvSpPr>
              <a:spLocks noChangeShapeType="1"/>
            </p:cNvSpPr>
            <p:nvPr/>
          </p:nvSpPr>
          <p:spPr bwMode="auto">
            <a:xfrm flipV="1">
              <a:off x="5175" y="2179"/>
              <a:ext cx="1" cy="240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4" name="Line 776"/>
            <p:cNvSpPr>
              <a:spLocks noChangeShapeType="1"/>
            </p:cNvSpPr>
            <p:nvPr/>
          </p:nvSpPr>
          <p:spPr bwMode="auto">
            <a:xfrm flipV="1">
              <a:off x="5145" y="2176"/>
              <a:ext cx="1" cy="245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5" name="Line 777"/>
            <p:cNvSpPr>
              <a:spLocks noChangeShapeType="1"/>
            </p:cNvSpPr>
            <p:nvPr/>
          </p:nvSpPr>
          <p:spPr bwMode="auto">
            <a:xfrm flipV="1">
              <a:off x="5117" y="2176"/>
              <a:ext cx="1" cy="245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6" name="Line 778"/>
            <p:cNvSpPr>
              <a:spLocks noChangeShapeType="1"/>
            </p:cNvSpPr>
            <p:nvPr/>
          </p:nvSpPr>
          <p:spPr bwMode="auto">
            <a:xfrm flipV="1">
              <a:off x="5087" y="2176"/>
              <a:ext cx="1" cy="245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7" name="Line 779"/>
            <p:cNvSpPr>
              <a:spLocks noChangeShapeType="1"/>
            </p:cNvSpPr>
            <p:nvPr/>
          </p:nvSpPr>
          <p:spPr bwMode="auto">
            <a:xfrm flipV="1">
              <a:off x="5060" y="2176"/>
              <a:ext cx="1" cy="245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8" name="Line 780"/>
            <p:cNvSpPr>
              <a:spLocks noChangeShapeType="1"/>
            </p:cNvSpPr>
            <p:nvPr/>
          </p:nvSpPr>
          <p:spPr bwMode="auto">
            <a:xfrm>
              <a:off x="5032" y="2176"/>
              <a:ext cx="1" cy="245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9" name="Line 781"/>
            <p:cNvSpPr>
              <a:spLocks noChangeShapeType="1"/>
            </p:cNvSpPr>
            <p:nvPr/>
          </p:nvSpPr>
          <p:spPr bwMode="auto">
            <a:xfrm>
              <a:off x="5002" y="2176"/>
              <a:ext cx="1" cy="245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0" name="Line 782"/>
            <p:cNvSpPr>
              <a:spLocks noChangeShapeType="1"/>
            </p:cNvSpPr>
            <p:nvPr/>
          </p:nvSpPr>
          <p:spPr bwMode="auto">
            <a:xfrm>
              <a:off x="4975" y="2176"/>
              <a:ext cx="1" cy="245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1" name="Line 783"/>
            <p:cNvSpPr>
              <a:spLocks noChangeShapeType="1"/>
            </p:cNvSpPr>
            <p:nvPr/>
          </p:nvSpPr>
          <p:spPr bwMode="auto">
            <a:xfrm>
              <a:off x="4945" y="2179"/>
              <a:ext cx="1" cy="240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2" name="Line 784"/>
            <p:cNvSpPr>
              <a:spLocks noChangeShapeType="1"/>
            </p:cNvSpPr>
            <p:nvPr/>
          </p:nvSpPr>
          <p:spPr bwMode="auto">
            <a:xfrm>
              <a:off x="4917" y="2179"/>
              <a:ext cx="1" cy="237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3" name="Line 785"/>
            <p:cNvSpPr>
              <a:spLocks noChangeShapeType="1"/>
            </p:cNvSpPr>
            <p:nvPr/>
          </p:nvSpPr>
          <p:spPr bwMode="auto">
            <a:xfrm>
              <a:off x="4890" y="2173"/>
              <a:ext cx="1" cy="240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4" name="Line 786"/>
            <p:cNvSpPr>
              <a:spLocks noChangeShapeType="1"/>
            </p:cNvSpPr>
            <p:nvPr/>
          </p:nvSpPr>
          <p:spPr bwMode="auto">
            <a:xfrm flipV="1">
              <a:off x="5195" y="2179"/>
              <a:ext cx="1" cy="237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5" name="Line 787"/>
            <p:cNvSpPr>
              <a:spLocks noChangeShapeType="1"/>
            </p:cNvSpPr>
            <p:nvPr/>
          </p:nvSpPr>
          <p:spPr bwMode="auto">
            <a:xfrm flipV="1">
              <a:off x="5222" y="2179"/>
              <a:ext cx="1" cy="237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6" name="Line 788"/>
            <p:cNvSpPr>
              <a:spLocks noChangeShapeType="1"/>
            </p:cNvSpPr>
            <p:nvPr/>
          </p:nvSpPr>
          <p:spPr bwMode="auto">
            <a:xfrm flipV="1">
              <a:off x="5165" y="2179"/>
              <a:ext cx="1" cy="240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7" name="Line 789"/>
            <p:cNvSpPr>
              <a:spLocks noChangeShapeType="1"/>
            </p:cNvSpPr>
            <p:nvPr/>
          </p:nvSpPr>
          <p:spPr bwMode="auto">
            <a:xfrm flipV="1">
              <a:off x="5137" y="2176"/>
              <a:ext cx="1" cy="245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8" name="Line 790"/>
            <p:cNvSpPr>
              <a:spLocks noChangeShapeType="1"/>
            </p:cNvSpPr>
            <p:nvPr/>
          </p:nvSpPr>
          <p:spPr bwMode="auto">
            <a:xfrm flipV="1">
              <a:off x="5107" y="2176"/>
              <a:ext cx="1" cy="245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9" name="Line 791"/>
            <p:cNvSpPr>
              <a:spLocks noChangeShapeType="1"/>
            </p:cNvSpPr>
            <p:nvPr/>
          </p:nvSpPr>
          <p:spPr bwMode="auto">
            <a:xfrm flipV="1">
              <a:off x="5080" y="2176"/>
              <a:ext cx="1" cy="245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0" name="Line 792"/>
            <p:cNvSpPr>
              <a:spLocks noChangeShapeType="1"/>
            </p:cNvSpPr>
            <p:nvPr/>
          </p:nvSpPr>
          <p:spPr bwMode="auto">
            <a:xfrm flipV="1">
              <a:off x="5052" y="2176"/>
              <a:ext cx="1" cy="245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1" name="Line 793"/>
            <p:cNvSpPr>
              <a:spLocks noChangeShapeType="1"/>
            </p:cNvSpPr>
            <p:nvPr/>
          </p:nvSpPr>
          <p:spPr bwMode="auto">
            <a:xfrm>
              <a:off x="5022" y="2176"/>
              <a:ext cx="1" cy="245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2" name="Line 794"/>
            <p:cNvSpPr>
              <a:spLocks noChangeShapeType="1"/>
            </p:cNvSpPr>
            <p:nvPr/>
          </p:nvSpPr>
          <p:spPr bwMode="auto">
            <a:xfrm>
              <a:off x="4995" y="2176"/>
              <a:ext cx="1" cy="245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3" name="Line 795"/>
            <p:cNvSpPr>
              <a:spLocks noChangeShapeType="1"/>
            </p:cNvSpPr>
            <p:nvPr/>
          </p:nvSpPr>
          <p:spPr bwMode="auto">
            <a:xfrm>
              <a:off x="4965" y="2176"/>
              <a:ext cx="1" cy="245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4" name="Line 796"/>
            <p:cNvSpPr>
              <a:spLocks noChangeShapeType="1"/>
            </p:cNvSpPr>
            <p:nvPr/>
          </p:nvSpPr>
          <p:spPr bwMode="auto">
            <a:xfrm>
              <a:off x="4937" y="2179"/>
              <a:ext cx="1" cy="240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5" name="Line 797"/>
            <p:cNvSpPr>
              <a:spLocks noChangeShapeType="1"/>
            </p:cNvSpPr>
            <p:nvPr/>
          </p:nvSpPr>
          <p:spPr bwMode="auto">
            <a:xfrm>
              <a:off x="4910" y="2179"/>
              <a:ext cx="1" cy="237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6" name="Line 798"/>
            <p:cNvSpPr>
              <a:spLocks noChangeShapeType="1"/>
            </p:cNvSpPr>
            <p:nvPr/>
          </p:nvSpPr>
          <p:spPr bwMode="auto">
            <a:xfrm flipV="1">
              <a:off x="5195" y="2179"/>
              <a:ext cx="1" cy="237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7" name="Line 799"/>
            <p:cNvSpPr>
              <a:spLocks noChangeShapeType="1"/>
            </p:cNvSpPr>
            <p:nvPr/>
          </p:nvSpPr>
          <p:spPr bwMode="auto">
            <a:xfrm flipV="1">
              <a:off x="5222" y="2179"/>
              <a:ext cx="1" cy="237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8" name="Line 800"/>
            <p:cNvSpPr>
              <a:spLocks noChangeShapeType="1"/>
            </p:cNvSpPr>
            <p:nvPr/>
          </p:nvSpPr>
          <p:spPr bwMode="auto">
            <a:xfrm flipV="1">
              <a:off x="5165" y="2179"/>
              <a:ext cx="1" cy="240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9" name="Line 801"/>
            <p:cNvSpPr>
              <a:spLocks noChangeShapeType="1"/>
            </p:cNvSpPr>
            <p:nvPr/>
          </p:nvSpPr>
          <p:spPr bwMode="auto">
            <a:xfrm flipV="1">
              <a:off x="5137" y="2176"/>
              <a:ext cx="1" cy="245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0" name="Line 802"/>
            <p:cNvSpPr>
              <a:spLocks noChangeShapeType="1"/>
            </p:cNvSpPr>
            <p:nvPr/>
          </p:nvSpPr>
          <p:spPr bwMode="auto">
            <a:xfrm flipV="1">
              <a:off x="5107" y="2176"/>
              <a:ext cx="1" cy="245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1" name="Line 803"/>
            <p:cNvSpPr>
              <a:spLocks noChangeShapeType="1"/>
            </p:cNvSpPr>
            <p:nvPr/>
          </p:nvSpPr>
          <p:spPr bwMode="auto">
            <a:xfrm flipV="1">
              <a:off x="5080" y="2176"/>
              <a:ext cx="1" cy="245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2" name="Line 804"/>
            <p:cNvSpPr>
              <a:spLocks noChangeShapeType="1"/>
            </p:cNvSpPr>
            <p:nvPr/>
          </p:nvSpPr>
          <p:spPr bwMode="auto">
            <a:xfrm flipV="1">
              <a:off x="5052" y="2176"/>
              <a:ext cx="1" cy="245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3" name="Line 805"/>
            <p:cNvSpPr>
              <a:spLocks noChangeShapeType="1"/>
            </p:cNvSpPr>
            <p:nvPr/>
          </p:nvSpPr>
          <p:spPr bwMode="auto">
            <a:xfrm>
              <a:off x="5022" y="2176"/>
              <a:ext cx="1" cy="245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4" name="Line 806"/>
            <p:cNvSpPr>
              <a:spLocks noChangeShapeType="1"/>
            </p:cNvSpPr>
            <p:nvPr/>
          </p:nvSpPr>
          <p:spPr bwMode="auto">
            <a:xfrm>
              <a:off x="4995" y="2176"/>
              <a:ext cx="1" cy="245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5" name="Line 807"/>
            <p:cNvSpPr>
              <a:spLocks noChangeShapeType="1"/>
            </p:cNvSpPr>
            <p:nvPr/>
          </p:nvSpPr>
          <p:spPr bwMode="auto">
            <a:xfrm>
              <a:off x="4965" y="2176"/>
              <a:ext cx="1" cy="245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6" name="Line 808"/>
            <p:cNvSpPr>
              <a:spLocks noChangeShapeType="1"/>
            </p:cNvSpPr>
            <p:nvPr/>
          </p:nvSpPr>
          <p:spPr bwMode="auto">
            <a:xfrm>
              <a:off x="4937" y="2179"/>
              <a:ext cx="1" cy="240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7" name="Line 809"/>
            <p:cNvSpPr>
              <a:spLocks noChangeShapeType="1"/>
            </p:cNvSpPr>
            <p:nvPr/>
          </p:nvSpPr>
          <p:spPr bwMode="auto">
            <a:xfrm>
              <a:off x="4910" y="2179"/>
              <a:ext cx="1" cy="237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8" name="Line 810"/>
            <p:cNvSpPr>
              <a:spLocks noChangeShapeType="1"/>
            </p:cNvSpPr>
            <p:nvPr/>
          </p:nvSpPr>
          <p:spPr bwMode="auto">
            <a:xfrm flipV="1">
              <a:off x="5197" y="2179"/>
              <a:ext cx="1" cy="237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9" name="Line 811"/>
            <p:cNvSpPr>
              <a:spLocks noChangeShapeType="1"/>
            </p:cNvSpPr>
            <p:nvPr/>
          </p:nvSpPr>
          <p:spPr bwMode="auto">
            <a:xfrm flipV="1">
              <a:off x="5170" y="2179"/>
              <a:ext cx="1" cy="24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10" name="Line 812"/>
            <p:cNvSpPr>
              <a:spLocks noChangeShapeType="1"/>
            </p:cNvSpPr>
            <p:nvPr/>
          </p:nvSpPr>
          <p:spPr bwMode="auto">
            <a:xfrm flipV="1">
              <a:off x="5140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11" name="Line 813"/>
            <p:cNvSpPr>
              <a:spLocks noChangeShapeType="1"/>
            </p:cNvSpPr>
            <p:nvPr/>
          </p:nvSpPr>
          <p:spPr bwMode="auto">
            <a:xfrm flipV="1">
              <a:off x="5112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12" name="Line 814"/>
            <p:cNvSpPr>
              <a:spLocks noChangeShapeType="1"/>
            </p:cNvSpPr>
            <p:nvPr/>
          </p:nvSpPr>
          <p:spPr bwMode="auto">
            <a:xfrm flipV="1">
              <a:off x="5082" y="2179"/>
              <a:ext cx="1" cy="245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13" name="Line 815"/>
            <p:cNvSpPr>
              <a:spLocks noChangeShapeType="1"/>
            </p:cNvSpPr>
            <p:nvPr/>
          </p:nvSpPr>
          <p:spPr bwMode="auto">
            <a:xfrm flipV="1">
              <a:off x="5055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14" name="Line 816"/>
            <p:cNvSpPr>
              <a:spLocks noChangeShapeType="1"/>
            </p:cNvSpPr>
            <p:nvPr/>
          </p:nvSpPr>
          <p:spPr bwMode="auto">
            <a:xfrm>
              <a:off x="5027" y="2179"/>
              <a:ext cx="1" cy="245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15" name="Line 817"/>
            <p:cNvSpPr>
              <a:spLocks noChangeShapeType="1"/>
            </p:cNvSpPr>
            <p:nvPr/>
          </p:nvSpPr>
          <p:spPr bwMode="auto">
            <a:xfrm>
              <a:off x="4997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16" name="Line 818"/>
            <p:cNvSpPr>
              <a:spLocks noChangeShapeType="1"/>
            </p:cNvSpPr>
            <p:nvPr/>
          </p:nvSpPr>
          <p:spPr bwMode="auto">
            <a:xfrm>
              <a:off x="4970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17" name="Line 819"/>
            <p:cNvSpPr>
              <a:spLocks noChangeShapeType="1"/>
            </p:cNvSpPr>
            <p:nvPr/>
          </p:nvSpPr>
          <p:spPr bwMode="auto">
            <a:xfrm>
              <a:off x="4940" y="2179"/>
              <a:ext cx="1" cy="24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18" name="Line 820"/>
            <p:cNvSpPr>
              <a:spLocks noChangeShapeType="1"/>
            </p:cNvSpPr>
            <p:nvPr/>
          </p:nvSpPr>
          <p:spPr bwMode="auto">
            <a:xfrm>
              <a:off x="4912" y="2179"/>
              <a:ext cx="1" cy="237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19" name="Freeform 821"/>
            <p:cNvSpPr>
              <a:spLocks/>
            </p:cNvSpPr>
            <p:nvPr/>
          </p:nvSpPr>
          <p:spPr bwMode="auto">
            <a:xfrm>
              <a:off x="4882" y="2163"/>
              <a:ext cx="345" cy="24"/>
            </a:xfrm>
            <a:custGeom>
              <a:avLst/>
              <a:gdLst/>
              <a:ahLst/>
              <a:cxnLst>
                <a:cxn ang="0">
                  <a:pos x="137" y="4"/>
                </a:cxn>
                <a:cxn ang="0">
                  <a:pos x="69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69" y="9"/>
                </a:cxn>
                <a:cxn ang="0">
                  <a:pos x="138" y="4"/>
                </a:cxn>
              </a:cxnLst>
              <a:rect l="0" t="0" r="r" b="b"/>
              <a:pathLst>
                <a:path w="138" h="9">
                  <a:moveTo>
                    <a:pt x="137" y="4"/>
                  </a:moveTo>
                  <a:cubicBezTo>
                    <a:pt x="137" y="2"/>
                    <a:pt x="107" y="0"/>
                    <a:pt x="69" y="0"/>
                  </a:cubicBezTo>
                  <a:cubicBezTo>
                    <a:pt x="31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1" y="9"/>
                    <a:pt x="69" y="9"/>
                  </a:cubicBezTo>
                  <a:cubicBezTo>
                    <a:pt x="107" y="9"/>
                    <a:pt x="138" y="7"/>
                    <a:pt x="138" y="4"/>
                  </a:cubicBezTo>
                </a:path>
              </a:pathLst>
            </a:custGeom>
            <a:solidFill>
              <a:srgbClr val="F4BF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20" name="Freeform 822"/>
            <p:cNvSpPr>
              <a:spLocks noEditPoints="1"/>
            </p:cNvSpPr>
            <p:nvPr/>
          </p:nvSpPr>
          <p:spPr bwMode="auto">
            <a:xfrm>
              <a:off x="4882" y="2165"/>
              <a:ext cx="345" cy="22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137" y="3"/>
                </a:cxn>
                <a:cxn ang="0">
                  <a:pos x="137" y="3"/>
                </a:cxn>
                <a:cxn ang="0">
                  <a:pos x="138" y="3"/>
                </a:cxn>
                <a:cxn ang="0">
                  <a:pos x="137" y="3"/>
                </a:cxn>
                <a:cxn ang="0">
                  <a:pos x="121" y="0"/>
                </a:cxn>
                <a:cxn ang="0">
                  <a:pos x="60" y="5"/>
                </a:cxn>
                <a:cxn ang="0">
                  <a:pos x="4" y="2"/>
                </a:cxn>
                <a:cxn ang="0">
                  <a:pos x="1" y="3"/>
                </a:cxn>
                <a:cxn ang="0">
                  <a:pos x="69" y="8"/>
                </a:cxn>
                <a:cxn ang="0">
                  <a:pos x="137" y="3"/>
                </a:cxn>
                <a:cxn ang="0">
                  <a:pos x="121" y="0"/>
                </a:cxn>
              </a:cxnLst>
              <a:rect l="0" t="0" r="r" b="b"/>
              <a:pathLst>
                <a:path w="138" h="8">
                  <a:moveTo>
                    <a:pt x="0" y="3"/>
                  </a:move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lose/>
                  <a:moveTo>
                    <a:pt x="137" y="3"/>
                  </a:moveTo>
                  <a:cubicBezTo>
                    <a:pt x="137" y="3"/>
                    <a:pt x="137" y="3"/>
                    <a:pt x="137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7" y="3"/>
                    <a:pt x="137" y="3"/>
                  </a:cubicBezTo>
                  <a:close/>
                  <a:moveTo>
                    <a:pt x="121" y="0"/>
                  </a:moveTo>
                  <a:cubicBezTo>
                    <a:pt x="133" y="5"/>
                    <a:pt x="90" y="5"/>
                    <a:pt x="60" y="5"/>
                  </a:cubicBezTo>
                  <a:cubicBezTo>
                    <a:pt x="39" y="5"/>
                    <a:pt x="17" y="3"/>
                    <a:pt x="4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1" y="6"/>
                    <a:pt x="31" y="8"/>
                    <a:pt x="69" y="8"/>
                  </a:cubicBezTo>
                  <a:cubicBezTo>
                    <a:pt x="107" y="8"/>
                    <a:pt x="137" y="6"/>
                    <a:pt x="137" y="3"/>
                  </a:cubicBezTo>
                  <a:cubicBezTo>
                    <a:pt x="137" y="2"/>
                    <a:pt x="131" y="1"/>
                    <a:pt x="121" y="0"/>
                  </a:cubicBezTo>
                  <a:close/>
                </a:path>
              </a:pathLst>
            </a:custGeom>
            <a:solidFill>
              <a:srgbClr val="FAE4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21" name="Freeform 823"/>
            <p:cNvSpPr>
              <a:spLocks/>
            </p:cNvSpPr>
            <p:nvPr/>
          </p:nvSpPr>
          <p:spPr bwMode="auto">
            <a:xfrm>
              <a:off x="4882" y="2173"/>
              <a:ext cx="345" cy="3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69" y="11"/>
                </a:cxn>
                <a:cxn ang="0">
                  <a:pos x="138" y="7"/>
                </a:cxn>
                <a:cxn ang="0">
                  <a:pos x="138" y="0"/>
                </a:cxn>
                <a:cxn ang="0">
                  <a:pos x="69" y="5"/>
                </a:cxn>
                <a:cxn ang="0">
                  <a:pos x="0" y="0"/>
                </a:cxn>
              </a:cxnLst>
              <a:rect l="0" t="0" r="r" b="b"/>
              <a:pathLst>
                <a:path w="138" h="11">
                  <a:moveTo>
                    <a:pt x="0" y="7"/>
                  </a:moveTo>
                  <a:cubicBezTo>
                    <a:pt x="0" y="9"/>
                    <a:pt x="31" y="11"/>
                    <a:pt x="69" y="11"/>
                  </a:cubicBezTo>
                  <a:cubicBezTo>
                    <a:pt x="107" y="11"/>
                    <a:pt x="138" y="9"/>
                    <a:pt x="138" y="7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3"/>
                    <a:pt x="107" y="5"/>
                    <a:pt x="69" y="5"/>
                  </a:cubicBezTo>
                  <a:cubicBezTo>
                    <a:pt x="31" y="5"/>
                    <a:pt x="0" y="3"/>
                    <a:pt x="0" y="0"/>
                  </a:cubicBezTo>
                </a:path>
              </a:pathLst>
            </a:custGeom>
            <a:solidFill>
              <a:srgbClr val="E8610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22" name="Freeform 824"/>
            <p:cNvSpPr>
              <a:spLocks/>
            </p:cNvSpPr>
            <p:nvPr/>
          </p:nvSpPr>
          <p:spPr bwMode="auto">
            <a:xfrm>
              <a:off x="4882" y="2192"/>
              <a:ext cx="345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9" y="4"/>
                </a:cxn>
                <a:cxn ang="0">
                  <a:pos x="138" y="0"/>
                </a:cxn>
              </a:cxnLst>
              <a:rect l="0" t="0" r="r" b="b"/>
              <a:pathLst>
                <a:path w="138" h="4">
                  <a:moveTo>
                    <a:pt x="0" y="0"/>
                  </a:moveTo>
                  <a:cubicBezTo>
                    <a:pt x="0" y="2"/>
                    <a:pt x="31" y="4"/>
                    <a:pt x="69" y="4"/>
                  </a:cubicBezTo>
                  <a:cubicBezTo>
                    <a:pt x="107" y="4"/>
                    <a:pt x="138" y="2"/>
                    <a:pt x="138" y="0"/>
                  </a:cubicBezTo>
                </a:path>
              </a:pathLst>
            </a:custGeom>
            <a:noFill/>
            <a:ln w="7938" cap="rnd">
              <a:solidFill>
                <a:srgbClr val="F6CFA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23" name="Freeform 825"/>
            <p:cNvSpPr>
              <a:spLocks/>
            </p:cNvSpPr>
            <p:nvPr/>
          </p:nvSpPr>
          <p:spPr bwMode="auto">
            <a:xfrm>
              <a:off x="4882" y="2395"/>
              <a:ext cx="345" cy="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69" y="11"/>
                </a:cxn>
                <a:cxn ang="0">
                  <a:pos x="138" y="7"/>
                </a:cxn>
                <a:cxn ang="0">
                  <a:pos x="138" y="0"/>
                </a:cxn>
                <a:cxn ang="0">
                  <a:pos x="69" y="4"/>
                </a:cxn>
                <a:cxn ang="0">
                  <a:pos x="0" y="0"/>
                </a:cxn>
              </a:cxnLst>
              <a:rect l="0" t="0" r="r" b="b"/>
              <a:pathLst>
                <a:path w="138" h="11">
                  <a:moveTo>
                    <a:pt x="0" y="7"/>
                  </a:moveTo>
                  <a:cubicBezTo>
                    <a:pt x="0" y="9"/>
                    <a:pt x="31" y="11"/>
                    <a:pt x="69" y="11"/>
                  </a:cubicBezTo>
                  <a:cubicBezTo>
                    <a:pt x="107" y="11"/>
                    <a:pt x="138" y="9"/>
                    <a:pt x="138" y="7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2"/>
                    <a:pt x="107" y="4"/>
                    <a:pt x="69" y="4"/>
                  </a:cubicBezTo>
                  <a:cubicBezTo>
                    <a:pt x="31" y="4"/>
                    <a:pt x="0" y="2"/>
                    <a:pt x="0" y="0"/>
                  </a:cubicBezTo>
                </a:path>
              </a:pathLst>
            </a:custGeom>
            <a:solidFill>
              <a:srgbClr val="E8610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24" name="Freeform 826"/>
            <p:cNvSpPr>
              <a:spLocks/>
            </p:cNvSpPr>
            <p:nvPr/>
          </p:nvSpPr>
          <p:spPr bwMode="auto">
            <a:xfrm>
              <a:off x="4882" y="2395"/>
              <a:ext cx="345" cy="10"/>
            </a:xfrm>
            <a:custGeom>
              <a:avLst/>
              <a:gdLst/>
              <a:ahLst/>
              <a:cxnLst>
                <a:cxn ang="0">
                  <a:pos x="138" y="0"/>
                </a:cxn>
                <a:cxn ang="0">
                  <a:pos x="69" y="4"/>
                </a:cxn>
                <a:cxn ang="0">
                  <a:pos x="0" y="0"/>
                </a:cxn>
              </a:cxnLst>
              <a:rect l="0" t="0" r="r" b="b"/>
              <a:pathLst>
                <a:path w="138" h="4">
                  <a:moveTo>
                    <a:pt x="138" y="0"/>
                  </a:moveTo>
                  <a:cubicBezTo>
                    <a:pt x="138" y="2"/>
                    <a:pt x="107" y="4"/>
                    <a:pt x="69" y="4"/>
                  </a:cubicBezTo>
                  <a:cubicBezTo>
                    <a:pt x="31" y="4"/>
                    <a:pt x="0" y="2"/>
                    <a:pt x="0" y="0"/>
                  </a:cubicBezTo>
                </a:path>
              </a:pathLst>
            </a:custGeom>
            <a:noFill/>
            <a:ln w="7938" cap="rnd">
              <a:solidFill>
                <a:srgbClr val="F6CFA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25" name="Freeform 827"/>
            <p:cNvSpPr>
              <a:spLocks/>
            </p:cNvSpPr>
            <p:nvPr/>
          </p:nvSpPr>
          <p:spPr bwMode="auto">
            <a:xfrm>
              <a:off x="4882" y="2163"/>
              <a:ext cx="345" cy="261"/>
            </a:xfrm>
            <a:custGeom>
              <a:avLst/>
              <a:gdLst/>
              <a:ahLst/>
              <a:cxnLst>
                <a:cxn ang="0">
                  <a:pos x="137" y="93"/>
                </a:cxn>
                <a:cxn ang="0">
                  <a:pos x="137" y="4"/>
                </a:cxn>
                <a:cxn ang="0">
                  <a:pos x="69" y="0"/>
                </a:cxn>
                <a:cxn ang="0">
                  <a:pos x="0" y="4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69" y="98"/>
                </a:cxn>
                <a:cxn ang="0">
                  <a:pos x="138" y="93"/>
                </a:cxn>
              </a:cxnLst>
              <a:rect l="0" t="0" r="r" b="b"/>
              <a:pathLst>
                <a:path w="138" h="98">
                  <a:moveTo>
                    <a:pt x="137" y="93"/>
                  </a:moveTo>
                  <a:cubicBezTo>
                    <a:pt x="137" y="4"/>
                    <a:pt x="137" y="4"/>
                    <a:pt x="137" y="4"/>
                  </a:cubicBezTo>
                  <a:cubicBezTo>
                    <a:pt x="137" y="2"/>
                    <a:pt x="107" y="0"/>
                    <a:pt x="69" y="0"/>
                  </a:cubicBezTo>
                  <a:cubicBezTo>
                    <a:pt x="31" y="0"/>
                    <a:pt x="0" y="2"/>
                    <a:pt x="0" y="4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6"/>
                    <a:pt x="31" y="98"/>
                    <a:pt x="69" y="98"/>
                  </a:cubicBezTo>
                  <a:cubicBezTo>
                    <a:pt x="107" y="98"/>
                    <a:pt x="138" y="96"/>
                    <a:pt x="138" y="93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26" name="Freeform 828"/>
            <p:cNvSpPr>
              <a:spLocks/>
            </p:cNvSpPr>
            <p:nvPr/>
          </p:nvSpPr>
          <p:spPr bwMode="auto">
            <a:xfrm>
              <a:off x="4882" y="2163"/>
              <a:ext cx="345" cy="24"/>
            </a:xfrm>
            <a:custGeom>
              <a:avLst/>
              <a:gdLst/>
              <a:ahLst/>
              <a:cxnLst>
                <a:cxn ang="0">
                  <a:pos x="137" y="4"/>
                </a:cxn>
                <a:cxn ang="0">
                  <a:pos x="69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69" y="9"/>
                </a:cxn>
                <a:cxn ang="0">
                  <a:pos x="138" y="4"/>
                </a:cxn>
              </a:cxnLst>
              <a:rect l="0" t="0" r="r" b="b"/>
              <a:pathLst>
                <a:path w="138" h="9">
                  <a:moveTo>
                    <a:pt x="137" y="4"/>
                  </a:moveTo>
                  <a:cubicBezTo>
                    <a:pt x="137" y="2"/>
                    <a:pt x="107" y="0"/>
                    <a:pt x="69" y="0"/>
                  </a:cubicBezTo>
                  <a:cubicBezTo>
                    <a:pt x="31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1" y="9"/>
                    <a:pt x="69" y="9"/>
                  </a:cubicBezTo>
                  <a:cubicBezTo>
                    <a:pt x="107" y="9"/>
                    <a:pt x="138" y="7"/>
                    <a:pt x="138" y="4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27" name="Oval 829"/>
            <p:cNvSpPr>
              <a:spLocks noChangeArrowheads="1"/>
            </p:cNvSpPr>
            <p:nvPr/>
          </p:nvSpPr>
          <p:spPr bwMode="auto">
            <a:xfrm>
              <a:off x="5010" y="2899"/>
              <a:ext cx="20" cy="2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28" name="Oval 830"/>
            <p:cNvSpPr>
              <a:spLocks noChangeArrowheads="1"/>
            </p:cNvSpPr>
            <p:nvPr/>
          </p:nvSpPr>
          <p:spPr bwMode="auto">
            <a:xfrm>
              <a:off x="5045" y="2907"/>
              <a:ext cx="10" cy="1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29" name="Oval 831"/>
            <p:cNvSpPr>
              <a:spLocks noChangeArrowheads="1"/>
            </p:cNvSpPr>
            <p:nvPr/>
          </p:nvSpPr>
          <p:spPr bwMode="auto">
            <a:xfrm>
              <a:off x="4990" y="2904"/>
              <a:ext cx="15" cy="13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230" name="Group 659"/>
          <p:cNvGrpSpPr>
            <a:grpSpLocks/>
          </p:cNvGrpSpPr>
          <p:nvPr/>
        </p:nvGrpSpPr>
        <p:grpSpPr bwMode="auto">
          <a:xfrm>
            <a:off x="5673172" y="4867834"/>
            <a:ext cx="453906" cy="1218220"/>
            <a:chOff x="4755" y="2163"/>
            <a:chExt cx="475" cy="1274"/>
          </a:xfrm>
        </p:grpSpPr>
        <p:sp>
          <p:nvSpPr>
            <p:cNvPr id="231" name="Freeform 660"/>
            <p:cNvSpPr>
              <a:spLocks/>
            </p:cNvSpPr>
            <p:nvPr/>
          </p:nvSpPr>
          <p:spPr bwMode="auto">
            <a:xfrm>
              <a:off x="4927" y="2459"/>
              <a:ext cx="255" cy="9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1"/>
                </a:cxn>
                <a:cxn ang="0">
                  <a:pos x="51" y="367"/>
                </a:cxn>
                <a:cxn ang="0">
                  <a:pos x="102" y="341"/>
                </a:cxn>
                <a:cxn ang="0">
                  <a:pos x="102" y="0"/>
                </a:cxn>
              </a:cxnLst>
              <a:rect l="0" t="0" r="r" b="b"/>
              <a:pathLst>
                <a:path w="102" h="367">
                  <a:moveTo>
                    <a:pt x="0" y="0"/>
                  </a:moveTo>
                  <a:cubicBezTo>
                    <a:pt x="0" y="341"/>
                    <a:pt x="0" y="341"/>
                    <a:pt x="0" y="341"/>
                  </a:cubicBezTo>
                  <a:cubicBezTo>
                    <a:pt x="0" y="360"/>
                    <a:pt x="23" y="367"/>
                    <a:pt x="51" y="367"/>
                  </a:cubicBezTo>
                  <a:cubicBezTo>
                    <a:pt x="79" y="367"/>
                    <a:pt x="102" y="360"/>
                    <a:pt x="102" y="341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rgbClr val="DAEB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32" name="Freeform 661"/>
            <p:cNvSpPr>
              <a:spLocks/>
            </p:cNvSpPr>
            <p:nvPr/>
          </p:nvSpPr>
          <p:spPr bwMode="auto">
            <a:xfrm>
              <a:off x="4927" y="2901"/>
              <a:ext cx="255" cy="536"/>
            </a:xfrm>
            <a:custGeom>
              <a:avLst/>
              <a:gdLst/>
              <a:ahLst/>
              <a:cxnLst>
                <a:cxn ang="0">
                  <a:pos x="51" y="201"/>
                </a:cxn>
                <a:cxn ang="0">
                  <a:pos x="102" y="175"/>
                </a:cxn>
                <a:cxn ang="0">
                  <a:pos x="102" y="0"/>
                </a:cxn>
                <a:cxn ang="0">
                  <a:pos x="51" y="3"/>
                </a:cxn>
                <a:cxn ang="0">
                  <a:pos x="0" y="0"/>
                </a:cxn>
                <a:cxn ang="0">
                  <a:pos x="0" y="175"/>
                </a:cxn>
                <a:cxn ang="0">
                  <a:pos x="51" y="201"/>
                </a:cxn>
              </a:cxnLst>
              <a:rect l="0" t="0" r="r" b="b"/>
              <a:pathLst>
                <a:path w="102" h="201">
                  <a:moveTo>
                    <a:pt x="51" y="201"/>
                  </a:moveTo>
                  <a:cubicBezTo>
                    <a:pt x="79" y="201"/>
                    <a:pt x="102" y="194"/>
                    <a:pt x="102" y="175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9" y="2"/>
                    <a:pt x="77" y="3"/>
                    <a:pt x="51" y="3"/>
                  </a:cubicBezTo>
                  <a:cubicBezTo>
                    <a:pt x="24" y="3"/>
                    <a:pt x="2" y="2"/>
                    <a:pt x="0" y="0"/>
                  </a:cubicBezTo>
                  <a:cubicBezTo>
                    <a:pt x="0" y="175"/>
                    <a:pt x="0" y="175"/>
                    <a:pt x="0" y="175"/>
                  </a:cubicBezTo>
                  <a:cubicBezTo>
                    <a:pt x="0" y="194"/>
                    <a:pt x="23" y="201"/>
                    <a:pt x="51" y="201"/>
                  </a:cubicBezTo>
                  <a:close/>
                </a:path>
              </a:pathLst>
            </a:custGeom>
            <a:solidFill>
              <a:srgbClr val="966A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33" name="Freeform 662"/>
            <p:cNvSpPr>
              <a:spLocks/>
            </p:cNvSpPr>
            <p:nvPr/>
          </p:nvSpPr>
          <p:spPr bwMode="auto">
            <a:xfrm>
              <a:off x="4962" y="2907"/>
              <a:ext cx="185" cy="498"/>
            </a:xfrm>
            <a:custGeom>
              <a:avLst/>
              <a:gdLst/>
              <a:ahLst/>
              <a:cxnLst>
                <a:cxn ang="0">
                  <a:pos x="37" y="1"/>
                </a:cxn>
                <a:cxn ang="0">
                  <a:pos x="0" y="0"/>
                </a:cxn>
                <a:cxn ang="0">
                  <a:pos x="0" y="170"/>
                </a:cxn>
                <a:cxn ang="0">
                  <a:pos x="37" y="187"/>
                </a:cxn>
                <a:cxn ang="0">
                  <a:pos x="74" y="170"/>
                </a:cxn>
                <a:cxn ang="0">
                  <a:pos x="74" y="0"/>
                </a:cxn>
                <a:cxn ang="0">
                  <a:pos x="37" y="1"/>
                </a:cxn>
              </a:cxnLst>
              <a:rect l="0" t="0" r="r" b="b"/>
              <a:pathLst>
                <a:path w="74" h="187">
                  <a:moveTo>
                    <a:pt x="37" y="1"/>
                  </a:moveTo>
                  <a:cubicBezTo>
                    <a:pt x="23" y="1"/>
                    <a:pt x="10" y="1"/>
                    <a:pt x="0" y="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184"/>
                    <a:pt x="17" y="187"/>
                    <a:pt x="37" y="187"/>
                  </a:cubicBezTo>
                  <a:cubicBezTo>
                    <a:pt x="57" y="187"/>
                    <a:pt x="74" y="184"/>
                    <a:pt x="74" y="17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64" y="1"/>
                    <a:pt x="51" y="1"/>
                    <a:pt x="37" y="1"/>
                  </a:cubicBezTo>
                  <a:close/>
                </a:path>
              </a:pathLst>
            </a:custGeom>
            <a:solidFill>
              <a:srgbClr val="74414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34" name="Freeform 663"/>
            <p:cNvSpPr>
              <a:spLocks/>
            </p:cNvSpPr>
            <p:nvPr/>
          </p:nvSpPr>
          <p:spPr bwMode="auto">
            <a:xfrm>
              <a:off x="4962" y="2459"/>
              <a:ext cx="185" cy="4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8"/>
                </a:cxn>
                <a:cxn ang="0">
                  <a:pos x="37" y="169"/>
                </a:cxn>
                <a:cxn ang="0">
                  <a:pos x="74" y="168"/>
                </a:cxn>
                <a:cxn ang="0">
                  <a:pos x="74" y="0"/>
                </a:cxn>
                <a:cxn ang="0">
                  <a:pos x="0" y="0"/>
                </a:cxn>
              </a:cxnLst>
              <a:rect l="0" t="0" r="r" b="b"/>
              <a:pathLst>
                <a:path w="74" h="169">
                  <a:moveTo>
                    <a:pt x="0" y="0"/>
                  </a:moveTo>
                  <a:cubicBezTo>
                    <a:pt x="0" y="168"/>
                    <a:pt x="0" y="168"/>
                    <a:pt x="0" y="168"/>
                  </a:cubicBezTo>
                  <a:cubicBezTo>
                    <a:pt x="10" y="169"/>
                    <a:pt x="23" y="169"/>
                    <a:pt x="37" y="169"/>
                  </a:cubicBezTo>
                  <a:cubicBezTo>
                    <a:pt x="51" y="169"/>
                    <a:pt x="64" y="169"/>
                    <a:pt x="74" y="168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1D4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35" name="Freeform 664"/>
            <p:cNvSpPr>
              <a:spLocks/>
            </p:cNvSpPr>
            <p:nvPr/>
          </p:nvSpPr>
          <p:spPr bwMode="auto">
            <a:xfrm>
              <a:off x="4927" y="2893"/>
              <a:ext cx="255" cy="16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51" y="6"/>
                </a:cxn>
                <a:cxn ang="0">
                  <a:pos x="102" y="3"/>
                </a:cxn>
                <a:cxn ang="0">
                  <a:pos x="102" y="3"/>
                </a:cxn>
                <a:cxn ang="0">
                  <a:pos x="51" y="0"/>
                </a:cxn>
                <a:cxn ang="0">
                  <a:pos x="0" y="3"/>
                </a:cxn>
              </a:cxnLst>
              <a:rect l="0" t="0" r="r" b="b"/>
              <a:pathLst>
                <a:path w="102" h="6">
                  <a:moveTo>
                    <a:pt x="0" y="3"/>
                  </a:moveTo>
                  <a:cubicBezTo>
                    <a:pt x="1" y="5"/>
                    <a:pt x="24" y="6"/>
                    <a:pt x="51" y="6"/>
                  </a:cubicBezTo>
                  <a:cubicBezTo>
                    <a:pt x="77" y="6"/>
                    <a:pt x="99" y="5"/>
                    <a:pt x="102" y="3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0" y="1"/>
                    <a:pt x="78" y="0"/>
                    <a:pt x="51" y="0"/>
                  </a:cubicBezTo>
                  <a:cubicBezTo>
                    <a:pt x="24" y="0"/>
                    <a:pt x="3" y="1"/>
                    <a:pt x="0" y="3"/>
                  </a:cubicBezTo>
                </a:path>
              </a:pathLst>
            </a:custGeom>
            <a:solidFill>
              <a:srgbClr val="B6959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36" name="Freeform 665"/>
            <p:cNvSpPr>
              <a:spLocks/>
            </p:cNvSpPr>
            <p:nvPr/>
          </p:nvSpPr>
          <p:spPr bwMode="auto">
            <a:xfrm>
              <a:off x="5055" y="2907"/>
              <a:ext cx="92" cy="498"/>
            </a:xfrm>
            <a:custGeom>
              <a:avLst/>
              <a:gdLst/>
              <a:ahLst/>
              <a:cxnLst>
                <a:cxn ang="0">
                  <a:pos x="30" y="1"/>
                </a:cxn>
                <a:cxn ang="0">
                  <a:pos x="30" y="167"/>
                </a:cxn>
                <a:cxn ang="0">
                  <a:pos x="0" y="187"/>
                </a:cxn>
                <a:cxn ang="0">
                  <a:pos x="37" y="170"/>
                </a:cxn>
                <a:cxn ang="0">
                  <a:pos x="37" y="0"/>
                </a:cxn>
                <a:cxn ang="0">
                  <a:pos x="30" y="1"/>
                </a:cxn>
              </a:cxnLst>
              <a:rect l="0" t="0" r="r" b="b"/>
              <a:pathLst>
                <a:path w="37" h="187">
                  <a:moveTo>
                    <a:pt x="30" y="1"/>
                  </a:moveTo>
                  <a:cubicBezTo>
                    <a:pt x="30" y="167"/>
                    <a:pt x="30" y="167"/>
                    <a:pt x="30" y="167"/>
                  </a:cubicBezTo>
                  <a:cubicBezTo>
                    <a:pt x="30" y="182"/>
                    <a:pt x="14" y="186"/>
                    <a:pt x="0" y="187"/>
                  </a:cubicBezTo>
                  <a:cubicBezTo>
                    <a:pt x="20" y="187"/>
                    <a:pt x="37" y="184"/>
                    <a:pt x="37" y="17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4" y="0"/>
                    <a:pt x="32" y="1"/>
                    <a:pt x="30" y="1"/>
                  </a:cubicBezTo>
                  <a:close/>
                </a:path>
              </a:pathLst>
            </a:custGeom>
            <a:solidFill>
              <a:srgbClr val="521E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37" name="Freeform 666"/>
            <p:cNvSpPr>
              <a:spLocks/>
            </p:cNvSpPr>
            <p:nvPr/>
          </p:nvSpPr>
          <p:spPr bwMode="auto">
            <a:xfrm>
              <a:off x="5130" y="2459"/>
              <a:ext cx="17" cy="4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9"/>
                </a:cxn>
                <a:cxn ang="0">
                  <a:pos x="7" y="168"/>
                </a:cxn>
                <a:cxn ang="0">
                  <a:pos x="7" y="0"/>
                </a:cxn>
                <a:cxn ang="0">
                  <a:pos x="0" y="0"/>
                </a:cxn>
              </a:cxnLst>
              <a:rect l="0" t="0" r="r" b="b"/>
              <a:pathLst>
                <a:path w="7" h="169">
                  <a:moveTo>
                    <a:pt x="0" y="0"/>
                  </a:moveTo>
                  <a:cubicBezTo>
                    <a:pt x="0" y="169"/>
                    <a:pt x="0" y="169"/>
                    <a:pt x="0" y="169"/>
                  </a:cubicBezTo>
                  <a:cubicBezTo>
                    <a:pt x="2" y="169"/>
                    <a:pt x="4" y="168"/>
                    <a:pt x="7" y="168"/>
                  </a:cubicBezTo>
                  <a:cubicBezTo>
                    <a:pt x="7" y="0"/>
                    <a:pt x="7" y="0"/>
                    <a:pt x="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38" name="Freeform 667"/>
            <p:cNvSpPr>
              <a:spLocks/>
            </p:cNvSpPr>
            <p:nvPr/>
          </p:nvSpPr>
          <p:spPr bwMode="auto">
            <a:xfrm>
              <a:off x="5130" y="2896"/>
              <a:ext cx="17" cy="1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0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3" y="5"/>
                </a:cxn>
                <a:cxn ang="0">
                  <a:pos x="4" y="4"/>
                </a:cxn>
                <a:cxn ang="0">
                  <a:pos x="6" y="4"/>
                </a:cxn>
                <a:cxn ang="0">
                  <a:pos x="7" y="4"/>
                </a:cxn>
                <a:cxn ang="0">
                  <a:pos x="7" y="0"/>
                </a:cxn>
              </a:cxnLst>
              <a:rect l="0" t="0" r="r" b="b"/>
              <a:pathLst>
                <a:path w="7" h="5">
                  <a:moveTo>
                    <a:pt x="7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2" y="5"/>
                    <a:pt x="3" y="5"/>
                  </a:cubicBezTo>
                  <a:cubicBezTo>
                    <a:pt x="3" y="5"/>
                    <a:pt x="3" y="4"/>
                    <a:pt x="4" y="4"/>
                  </a:cubicBezTo>
                  <a:cubicBezTo>
                    <a:pt x="4" y="4"/>
                    <a:pt x="5" y="4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966A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39" name="Freeform 668"/>
            <p:cNvSpPr>
              <a:spLocks/>
            </p:cNvSpPr>
            <p:nvPr/>
          </p:nvSpPr>
          <p:spPr bwMode="auto">
            <a:xfrm>
              <a:off x="5057" y="2421"/>
              <a:ext cx="110" cy="1006"/>
            </a:xfrm>
            <a:custGeom>
              <a:avLst/>
              <a:gdLst/>
              <a:ahLst/>
              <a:cxnLst>
                <a:cxn ang="0">
                  <a:pos x="39" y="14"/>
                </a:cxn>
                <a:cxn ang="0">
                  <a:pos x="39" y="358"/>
                </a:cxn>
                <a:cxn ang="0">
                  <a:pos x="0" y="377"/>
                </a:cxn>
                <a:cxn ang="0">
                  <a:pos x="44" y="359"/>
                </a:cxn>
                <a:cxn ang="0">
                  <a:pos x="44" y="14"/>
                </a:cxn>
              </a:cxnLst>
              <a:rect l="0" t="0" r="r" b="b"/>
              <a:pathLst>
                <a:path w="44" h="377">
                  <a:moveTo>
                    <a:pt x="39" y="14"/>
                  </a:moveTo>
                  <a:cubicBezTo>
                    <a:pt x="39" y="5"/>
                    <a:pt x="39" y="323"/>
                    <a:pt x="39" y="358"/>
                  </a:cubicBezTo>
                  <a:cubicBezTo>
                    <a:pt x="39" y="368"/>
                    <a:pt x="15" y="377"/>
                    <a:pt x="0" y="377"/>
                  </a:cubicBezTo>
                  <a:cubicBezTo>
                    <a:pt x="14" y="377"/>
                    <a:pt x="44" y="375"/>
                    <a:pt x="44" y="359"/>
                  </a:cubicBezTo>
                  <a:cubicBezTo>
                    <a:pt x="44" y="317"/>
                    <a:pt x="44" y="0"/>
                    <a:pt x="44" y="14"/>
                  </a:cubicBezTo>
                </a:path>
              </a:pathLst>
            </a:custGeom>
            <a:solidFill>
              <a:srgbClr val="9FC9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40" name="Freeform 669"/>
            <p:cNvSpPr>
              <a:spLocks/>
            </p:cNvSpPr>
            <p:nvPr/>
          </p:nvSpPr>
          <p:spPr bwMode="auto">
            <a:xfrm>
              <a:off x="5155" y="2896"/>
              <a:ext cx="12" cy="11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5" y="4"/>
                </a:cxn>
                <a:cxn ang="0">
                  <a:pos x="5" y="1"/>
                </a:cxn>
                <a:cxn ang="0">
                  <a:pos x="0" y="0"/>
                </a:cxn>
                <a:cxn ang="0">
                  <a:pos x="0" y="4"/>
                </a:cxn>
              </a:cxnLst>
              <a:rect l="0" t="0" r="r" b="b"/>
              <a:pathLst>
                <a:path w="5" h="4">
                  <a:moveTo>
                    <a:pt x="0" y="4"/>
                  </a:moveTo>
                  <a:cubicBezTo>
                    <a:pt x="2" y="4"/>
                    <a:pt x="3" y="4"/>
                    <a:pt x="5" y="4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2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A57F8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41" name="Freeform 670"/>
            <p:cNvSpPr>
              <a:spLocks/>
            </p:cNvSpPr>
            <p:nvPr/>
          </p:nvSpPr>
          <p:spPr bwMode="auto">
            <a:xfrm>
              <a:off x="5057" y="2907"/>
              <a:ext cx="110" cy="52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9" y="0"/>
                </a:cxn>
                <a:cxn ang="0">
                  <a:pos x="39" y="176"/>
                </a:cxn>
                <a:cxn ang="0">
                  <a:pos x="0" y="195"/>
                </a:cxn>
                <a:cxn ang="0">
                  <a:pos x="44" y="177"/>
                </a:cxn>
                <a:cxn ang="0">
                  <a:pos x="44" y="0"/>
                </a:cxn>
              </a:cxnLst>
              <a:rect l="0" t="0" r="r" b="b"/>
              <a:pathLst>
                <a:path w="44" h="195">
                  <a:moveTo>
                    <a:pt x="44" y="0"/>
                  </a:moveTo>
                  <a:cubicBezTo>
                    <a:pt x="43" y="0"/>
                    <a:pt x="41" y="0"/>
                    <a:pt x="39" y="0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39" y="186"/>
                    <a:pt x="15" y="195"/>
                    <a:pt x="0" y="195"/>
                  </a:cubicBezTo>
                  <a:cubicBezTo>
                    <a:pt x="14" y="195"/>
                    <a:pt x="44" y="193"/>
                    <a:pt x="44" y="177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6430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42" name="Freeform 671"/>
            <p:cNvSpPr>
              <a:spLocks/>
            </p:cNvSpPr>
            <p:nvPr/>
          </p:nvSpPr>
          <p:spPr bwMode="auto">
            <a:xfrm>
              <a:off x="4925" y="2173"/>
              <a:ext cx="260" cy="22"/>
            </a:xfrm>
            <a:custGeom>
              <a:avLst/>
              <a:gdLst/>
              <a:ahLst/>
              <a:cxnLst>
                <a:cxn ang="0">
                  <a:pos x="104" y="4"/>
                </a:cxn>
                <a:cxn ang="0">
                  <a:pos x="52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52" y="8"/>
                </a:cxn>
                <a:cxn ang="0">
                  <a:pos x="104" y="4"/>
                </a:cxn>
              </a:cxnLst>
              <a:rect l="0" t="0" r="r" b="b"/>
              <a:pathLst>
                <a:path w="104" h="8">
                  <a:moveTo>
                    <a:pt x="104" y="4"/>
                  </a:moveTo>
                  <a:cubicBezTo>
                    <a:pt x="104" y="2"/>
                    <a:pt x="81" y="0"/>
                    <a:pt x="52" y="0"/>
                  </a:cubicBezTo>
                  <a:cubicBezTo>
                    <a:pt x="23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23" y="8"/>
                    <a:pt x="52" y="8"/>
                  </a:cubicBezTo>
                  <a:cubicBezTo>
                    <a:pt x="81" y="8"/>
                    <a:pt x="104" y="6"/>
                    <a:pt x="104" y="4"/>
                  </a:cubicBezTo>
                </a:path>
              </a:pathLst>
            </a:custGeom>
            <a:solidFill>
              <a:srgbClr val="DAEB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43" name="Oval 672"/>
            <p:cNvSpPr>
              <a:spLocks noChangeArrowheads="1"/>
            </p:cNvSpPr>
            <p:nvPr/>
          </p:nvSpPr>
          <p:spPr bwMode="auto">
            <a:xfrm>
              <a:off x="4967" y="2179"/>
              <a:ext cx="175" cy="8"/>
            </a:xfrm>
            <a:prstGeom prst="ellipse">
              <a:avLst/>
            </a:pr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44" name="Freeform 673"/>
            <p:cNvSpPr>
              <a:spLocks/>
            </p:cNvSpPr>
            <p:nvPr/>
          </p:nvSpPr>
          <p:spPr bwMode="auto">
            <a:xfrm>
              <a:off x="4982" y="2184"/>
              <a:ext cx="148" cy="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9" y="1"/>
                </a:cxn>
                <a:cxn ang="0">
                  <a:pos x="59" y="1"/>
                </a:cxn>
                <a:cxn ang="0">
                  <a:pos x="29" y="0"/>
                </a:cxn>
                <a:cxn ang="0">
                  <a:pos x="0" y="1"/>
                </a:cxn>
              </a:cxnLst>
              <a:rect l="0" t="0" r="r" b="b"/>
              <a:pathLst>
                <a:path w="59" h="1">
                  <a:moveTo>
                    <a:pt x="0" y="1"/>
                  </a:moveTo>
                  <a:cubicBezTo>
                    <a:pt x="7" y="1"/>
                    <a:pt x="20" y="1"/>
                    <a:pt x="29" y="1"/>
                  </a:cubicBezTo>
                  <a:cubicBezTo>
                    <a:pt x="39" y="1"/>
                    <a:pt x="53" y="1"/>
                    <a:pt x="59" y="1"/>
                  </a:cubicBezTo>
                  <a:cubicBezTo>
                    <a:pt x="53" y="0"/>
                    <a:pt x="39" y="0"/>
                    <a:pt x="29" y="0"/>
                  </a:cubicBezTo>
                  <a:cubicBezTo>
                    <a:pt x="20" y="0"/>
                    <a:pt x="7" y="0"/>
                    <a:pt x="0" y="1"/>
                  </a:cubicBezTo>
                  <a:close/>
                </a:path>
              </a:pathLst>
            </a:custGeom>
            <a:solidFill>
              <a:srgbClr val="005B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45" name="Freeform 674"/>
            <p:cNvSpPr>
              <a:spLocks/>
            </p:cNvSpPr>
            <p:nvPr/>
          </p:nvSpPr>
          <p:spPr bwMode="auto">
            <a:xfrm>
              <a:off x="4907" y="2435"/>
              <a:ext cx="293" cy="29"/>
            </a:xfrm>
            <a:custGeom>
              <a:avLst/>
              <a:gdLst/>
              <a:ahLst/>
              <a:cxnLst>
                <a:cxn ang="0">
                  <a:pos x="59" y="2"/>
                </a:cxn>
                <a:cxn ang="0">
                  <a:pos x="0" y="0"/>
                </a:cxn>
                <a:cxn ang="0">
                  <a:pos x="5" y="9"/>
                </a:cxn>
                <a:cxn ang="0">
                  <a:pos x="59" y="11"/>
                </a:cxn>
                <a:cxn ang="0">
                  <a:pos x="113" y="9"/>
                </a:cxn>
                <a:cxn ang="0">
                  <a:pos x="117" y="0"/>
                </a:cxn>
                <a:cxn ang="0">
                  <a:pos x="59" y="2"/>
                </a:cxn>
              </a:cxnLst>
              <a:rect l="0" t="0" r="r" b="b"/>
              <a:pathLst>
                <a:path w="117" h="11">
                  <a:moveTo>
                    <a:pt x="59" y="2"/>
                  </a:moveTo>
                  <a:cubicBezTo>
                    <a:pt x="34" y="2"/>
                    <a:pt x="12" y="1"/>
                    <a:pt x="0" y="0"/>
                  </a:cubicBezTo>
                  <a:cubicBezTo>
                    <a:pt x="0" y="0"/>
                    <a:pt x="4" y="9"/>
                    <a:pt x="5" y="9"/>
                  </a:cubicBezTo>
                  <a:cubicBezTo>
                    <a:pt x="18" y="10"/>
                    <a:pt x="37" y="11"/>
                    <a:pt x="59" y="11"/>
                  </a:cubicBezTo>
                  <a:cubicBezTo>
                    <a:pt x="81" y="11"/>
                    <a:pt x="101" y="10"/>
                    <a:pt x="113" y="9"/>
                  </a:cubicBezTo>
                  <a:cubicBezTo>
                    <a:pt x="115" y="9"/>
                    <a:pt x="117" y="0"/>
                    <a:pt x="117" y="0"/>
                  </a:cubicBezTo>
                  <a:cubicBezTo>
                    <a:pt x="105" y="1"/>
                    <a:pt x="84" y="2"/>
                    <a:pt x="59" y="2"/>
                  </a:cubicBezTo>
                  <a:close/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46" name="Freeform 675"/>
            <p:cNvSpPr>
              <a:spLocks/>
            </p:cNvSpPr>
            <p:nvPr/>
          </p:nvSpPr>
          <p:spPr bwMode="auto">
            <a:xfrm>
              <a:off x="4900" y="2205"/>
              <a:ext cx="310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4"/>
                </a:cxn>
                <a:cxn ang="0">
                  <a:pos x="124" y="0"/>
                </a:cxn>
                <a:cxn ang="0">
                  <a:pos x="124" y="9"/>
                </a:cxn>
                <a:cxn ang="0">
                  <a:pos x="62" y="13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2"/>
                    <a:pt x="28" y="4"/>
                    <a:pt x="62" y="4"/>
                  </a:cubicBezTo>
                  <a:cubicBezTo>
                    <a:pt x="96" y="4"/>
                    <a:pt x="124" y="2"/>
                    <a:pt x="124" y="0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1D4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47" name="Freeform 676"/>
            <p:cNvSpPr>
              <a:spLocks/>
            </p:cNvSpPr>
            <p:nvPr/>
          </p:nvSpPr>
          <p:spPr bwMode="auto">
            <a:xfrm>
              <a:off x="5162" y="2208"/>
              <a:ext cx="40" cy="2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11"/>
                </a:cxn>
                <a:cxn ang="0">
                  <a:pos x="16" y="9"/>
                </a:cxn>
                <a:cxn ang="0">
                  <a:pos x="16" y="0"/>
                </a:cxn>
                <a:cxn ang="0">
                  <a:pos x="0" y="2"/>
                </a:cxn>
              </a:cxnLst>
              <a:rect l="0" t="0" r="r" b="b"/>
              <a:pathLst>
                <a:path w="16" h="11">
                  <a:moveTo>
                    <a:pt x="0" y="2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7" y="10"/>
                    <a:pt x="13" y="10"/>
                    <a:pt x="16" y="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3" y="1"/>
                    <a:pt x="7" y="2"/>
                    <a:pt x="0" y="2"/>
                  </a:cubicBezTo>
                  <a:close/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48" name="Freeform 677"/>
            <p:cNvSpPr>
              <a:spLocks/>
            </p:cNvSpPr>
            <p:nvPr/>
          </p:nvSpPr>
          <p:spPr bwMode="auto">
            <a:xfrm>
              <a:off x="4925" y="2184"/>
              <a:ext cx="260" cy="32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0" y="0"/>
                </a:cxn>
                <a:cxn ang="0">
                  <a:pos x="0" y="10"/>
                </a:cxn>
                <a:cxn ang="0">
                  <a:pos x="52" y="12"/>
                </a:cxn>
                <a:cxn ang="0">
                  <a:pos x="104" y="10"/>
                </a:cxn>
                <a:cxn ang="0">
                  <a:pos x="104" y="0"/>
                </a:cxn>
                <a:cxn ang="0">
                  <a:pos x="52" y="4"/>
                </a:cxn>
              </a:cxnLst>
              <a:rect l="0" t="0" r="r" b="b"/>
              <a:pathLst>
                <a:path w="104" h="12">
                  <a:moveTo>
                    <a:pt x="52" y="4"/>
                  </a:moveTo>
                  <a:cubicBezTo>
                    <a:pt x="23" y="4"/>
                    <a:pt x="0" y="2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1" y="11"/>
                    <a:pt x="30" y="12"/>
                    <a:pt x="52" y="12"/>
                  </a:cubicBezTo>
                  <a:cubicBezTo>
                    <a:pt x="74" y="12"/>
                    <a:pt x="93" y="11"/>
                    <a:pt x="104" y="1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2"/>
                    <a:pt x="81" y="4"/>
                    <a:pt x="52" y="4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49" name="Freeform 678"/>
            <p:cNvSpPr>
              <a:spLocks/>
            </p:cNvSpPr>
            <p:nvPr/>
          </p:nvSpPr>
          <p:spPr bwMode="auto">
            <a:xfrm>
              <a:off x="5185" y="2200"/>
              <a:ext cx="25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"/>
                </a:cxn>
                <a:cxn ang="0">
                  <a:pos x="10" y="2"/>
                </a:cxn>
                <a:cxn ang="0">
                  <a:pos x="0" y="0"/>
                </a:cxn>
              </a:cxnLst>
              <a:rect l="0" t="0" r="r" b="b"/>
              <a:pathLst>
                <a:path w="10" h="4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6" y="4"/>
                    <a:pt x="9" y="3"/>
                    <a:pt x="10" y="2"/>
                  </a:cubicBezTo>
                  <a:cubicBezTo>
                    <a:pt x="10" y="1"/>
                    <a:pt x="6" y="1"/>
                    <a:pt x="0" y="0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50" name="Freeform 679"/>
            <p:cNvSpPr>
              <a:spLocks/>
            </p:cNvSpPr>
            <p:nvPr/>
          </p:nvSpPr>
          <p:spPr bwMode="auto">
            <a:xfrm>
              <a:off x="4900" y="2251"/>
              <a:ext cx="310" cy="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4"/>
                </a:cxn>
                <a:cxn ang="0">
                  <a:pos x="124" y="0"/>
                </a:cxn>
                <a:cxn ang="0">
                  <a:pos x="124" y="8"/>
                </a:cxn>
                <a:cxn ang="0">
                  <a:pos x="62" y="13"/>
                </a:cxn>
                <a:cxn ang="0">
                  <a:pos x="0" y="8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2"/>
                    <a:pt x="28" y="4"/>
                    <a:pt x="62" y="4"/>
                  </a:cubicBezTo>
                  <a:cubicBezTo>
                    <a:pt x="96" y="4"/>
                    <a:pt x="124" y="2"/>
                    <a:pt x="124" y="0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1D4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51" name="Freeform 680"/>
            <p:cNvSpPr>
              <a:spLocks/>
            </p:cNvSpPr>
            <p:nvPr/>
          </p:nvSpPr>
          <p:spPr bwMode="auto">
            <a:xfrm>
              <a:off x="4925" y="2235"/>
              <a:ext cx="260" cy="26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2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2"/>
                    <a:pt x="57" y="2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52" name="Freeform 681"/>
            <p:cNvSpPr>
              <a:spLocks/>
            </p:cNvSpPr>
            <p:nvPr/>
          </p:nvSpPr>
          <p:spPr bwMode="auto">
            <a:xfrm>
              <a:off x="5185" y="2245"/>
              <a:ext cx="25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"/>
                </a:cxn>
                <a:cxn ang="0">
                  <a:pos x="10" y="2"/>
                </a:cxn>
                <a:cxn ang="0">
                  <a:pos x="0" y="0"/>
                </a:cxn>
              </a:cxnLst>
              <a:rect l="0" t="0" r="r" b="b"/>
              <a:pathLst>
                <a:path w="10" h="4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6" y="3"/>
                    <a:pt x="9" y="3"/>
                    <a:pt x="10" y="2"/>
                  </a:cubicBezTo>
                  <a:cubicBezTo>
                    <a:pt x="10" y="1"/>
                    <a:pt x="6" y="0"/>
                    <a:pt x="0" y="0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53" name="Freeform 682"/>
            <p:cNvSpPr>
              <a:spLocks/>
            </p:cNvSpPr>
            <p:nvPr/>
          </p:nvSpPr>
          <p:spPr bwMode="auto">
            <a:xfrm>
              <a:off x="4900" y="2293"/>
              <a:ext cx="310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5"/>
                </a:cxn>
                <a:cxn ang="0">
                  <a:pos x="124" y="0"/>
                </a:cxn>
                <a:cxn ang="0">
                  <a:pos x="124" y="9"/>
                </a:cxn>
                <a:cxn ang="0">
                  <a:pos x="62" y="13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3"/>
                    <a:pt x="28" y="5"/>
                    <a:pt x="62" y="5"/>
                  </a:cubicBezTo>
                  <a:cubicBezTo>
                    <a:pt x="96" y="5"/>
                    <a:pt x="124" y="3"/>
                    <a:pt x="124" y="0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1D4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54" name="Freeform 683"/>
            <p:cNvSpPr>
              <a:spLocks/>
            </p:cNvSpPr>
            <p:nvPr/>
          </p:nvSpPr>
          <p:spPr bwMode="auto">
            <a:xfrm>
              <a:off x="4925" y="2280"/>
              <a:ext cx="260" cy="27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1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1"/>
                    <a:pt x="57" y="2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55" name="Freeform 684"/>
            <p:cNvSpPr>
              <a:spLocks/>
            </p:cNvSpPr>
            <p:nvPr/>
          </p:nvSpPr>
          <p:spPr bwMode="auto">
            <a:xfrm>
              <a:off x="5185" y="2288"/>
              <a:ext cx="25" cy="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5"/>
                </a:cxn>
                <a:cxn ang="0">
                  <a:pos x="10" y="2"/>
                </a:cxn>
                <a:cxn ang="0">
                  <a:pos x="0" y="0"/>
                </a:cxn>
              </a:cxnLst>
              <a:rect l="0" t="0" r="r" b="b"/>
              <a:pathLst>
                <a:path w="10" h="5">
                  <a:moveTo>
                    <a:pt x="0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6" y="4"/>
                    <a:pt x="9" y="3"/>
                    <a:pt x="10" y="2"/>
                  </a:cubicBezTo>
                  <a:cubicBezTo>
                    <a:pt x="10" y="2"/>
                    <a:pt x="6" y="1"/>
                    <a:pt x="0" y="0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56" name="Freeform 685"/>
            <p:cNvSpPr>
              <a:spLocks/>
            </p:cNvSpPr>
            <p:nvPr/>
          </p:nvSpPr>
          <p:spPr bwMode="auto">
            <a:xfrm>
              <a:off x="4900" y="2339"/>
              <a:ext cx="310" cy="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4"/>
                </a:cxn>
                <a:cxn ang="0">
                  <a:pos x="124" y="0"/>
                </a:cxn>
                <a:cxn ang="0">
                  <a:pos x="124" y="9"/>
                </a:cxn>
                <a:cxn ang="0">
                  <a:pos x="62" y="13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2"/>
                    <a:pt x="28" y="4"/>
                    <a:pt x="62" y="4"/>
                  </a:cubicBezTo>
                  <a:cubicBezTo>
                    <a:pt x="96" y="4"/>
                    <a:pt x="124" y="2"/>
                    <a:pt x="124" y="0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1D4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57" name="Freeform 686"/>
            <p:cNvSpPr>
              <a:spLocks/>
            </p:cNvSpPr>
            <p:nvPr/>
          </p:nvSpPr>
          <p:spPr bwMode="auto">
            <a:xfrm>
              <a:off x="4925" y="2323"/>
              <a:ext cx="260" cy="26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2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2"/>
                    <a:pt x="57" y="2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58" name="Freeform 687"/>
            <p:cNvSpPr>
              <a:spLocks/>
            </p:cNvSpPr>
            <p:nvPr/>
          </p:nvSpPr>
          <p:spPr bwMode="auto">
            <a:xfrm>
              <a:off x="4925" y="2368"/>
              <a:ext cx="260" cy="27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2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2"/>
                    <a:pt x="57" y="2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59" name="Freeform 688"/>
            <p:cNvSpPr>
              <a:spLocks/>
            </p:cNvSpPr>
            <p:nvPr/>
          </p:nvSpPr>
          <p:spPr bwMode="auto">
            <a:xfrm>
              <a:off x="5225" y="2389"/>
              <a:ext cx="2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B1D4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60" name="Freeform 689"/>
            <p:cNvSpPr>
              <a:spLocks/>
            </p:cNvSpPr>
            <p:nvPr/>
          </p:nvSpPr>
          <p:spPr bwMode="auto">
            <a:xfrm>
              <a:off x="4885" y="2381"/>
              <a:ext cx="340" cy="22"/>
            </a:xfrm>
            <a:custGeom>
              <a:avLst/>
              <a:gdLst/>
              <a:ahLst/>
              <a:cxnLst>
                <a:cxn ang="0">
                  <a:pos x="120" y="0"/>
                </a:cxn>
                <a:cxn ang="0">
                  <a:pos x="120" y="3"/>
                </a:cxn>
                <a:cxn ang="0">
                  <a:pos x="68" y="5"/>
                </a:cxn>
                <a:cxn ang="0">
                  <a:pos x="16" y="3"/>
                </a:cxn>
                <a:cxn ang="0">
                  <a:pos x="16" y="0"/>
                </a:cxn>
                <a:cxn ang="0">
                  <a:pos x="0" y="3"/>
                </a:cxn>
                <a:cxn ang="0">
                  <a:pos x="68" y="8"/>
                </a:cxn>
                <a:cxn ang="0">
                  <a:pos x="136" y="3"/>
                </a:cxn>
                <a:cxn ang="0">
                  <a:pos x="120" y="0"/>
                </a:cxn>
              </a:cxnLst>
              <a:rect l="0" t="0" r="r" b="b"/>
              <a:pathLst>
                <a:path w="136" h="8">
                  <a:moveTo>
                    <a:pt x="120" y="0"/>
                  </a:moveTo>
                  <a:cubicBezTo>
                    <a:pt x="120" y="3"/>
                    <a:pt x="120" y="3"/>
                    <a:pt x="120" y="3"/>
                  </a:cubicBezTo>
                  <a:cubicBezTo>
                    <a:pt x="109" y="4"/>
                    <a:pt x="90" y="5"/>
                    <a:pt x="68" y="5"/>
                  </a:cubicBezTo>
                  <a:cubicBezTo>
                    <a:pt x="46" y="5"/>
                    <a:pt x="27" y="4"/>
                    <a:pt x="16" y="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6" y="1"/>
                    <a:pt x="0" y="2"/>
                    <a:pt x="0" y="3"/>
                  </a:cubicBezTo>
                  <a:cubicBezTo>
                    <a:pt x="0" y="6"/>
                    <a:pt x="30" y="8"/>
                    <a:pt x="68" y="8"/>
                  </a:cubicBezTo>
                  <a:cubicBezTo>
                    <a:pt x="106" y="8"/>
                    <a:pt x="136" y="6"/>
                    <a:pt x="136" y="3"/>
                  </a:cubicBezTo>
                  <a:cubicBezTo>
                    <a:pt x="136" y="2"/>
                    <a:pt x="130" y="1"/>
                    <a:pt x="120" y="0"/>
                  </a:cubicBezTo>
                  <a:close/>
                </a:path>
              </a:pathLst>
            </a:custGeom>
            <a:solidFill>
              <a:srgbClr val="DAEB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61" name="Freeform 690"/>
            <p:cNvSpPr>
              <a:spLocks/>
            </p:cNvSpPr>
            <p:nvPr/>
          </p:nvSpPr>
          <p:spPr bwMode="auto">
            <a:xfrm>
              <a:off x="5185" y="2333"/>
              <a:ext cx="25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"/>
                </a:cxn>
                <a:cxn ang="0">
                  <a:pos x="10" y="2"/>
                </a:cxn>
                <a:cxn ang="0">
                  <a:pos x="0" y="0"/>
                </a:cxn>
              </a:cxnLst>
              <a:rect l="0" t="0" r="r" b="b"/>
              <a:pathLst>
                <a:path w="10" h="4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6" y="4"/>
                    <a:pt x="9" y="3"/>
                    <a:pt x="10" y="2"/>
                  </a:cubicBezTo>
                  <a:cubicBezTo>
                    <a:pt x="10" y="1"/>
                    <a:pt x="6" y="1"/>
                    <a:pt x="0" y="0"/>
                  </a:cubicBezTo>
                  <a:close/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62" name="Freeform 691"/>
            <p:cNvSpPr>
              <a:spLocks/>
            </p:cNvSpPr>
            <p:nvPr/>
          </p:nvSpPr>
          <p:spPr bwMode="auto">
            <a:xfrm>
              <a:off x="4882" y="2389"/>
              <a:ext cx="345" cy="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9" y="5"/>
                </a:cxn>
                <a:cxn ang="0">
                  <a:pos x="138" y="0"/>
                </a:cxn>
                <a:cxn ang="0">
                  <a:pos x="138" y="14"/>
                </a:cxn>
                <a:cxn ang="0">
                  <a:pos x="69" y="19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0"/>
                </a:cxn>
              </a:cxnLst>
              <a:rect l="0" t="0" r="r" b="b"/>
              <a:pathLst>
                <a:path w="138" h="19">
                  <a:moveTo>
                    <a:pt x="0" y="0"/>
                  </a:moveTo>
                  <a:cubicBezTo>
                    <a:pt x="0" y="3"/>
                    <a:pt x="31" y="5"/>
                    <a:pt x="69" y="5"/>
                  </a:cubicBezTo>
                  <a:cubicBezTo>
                    <a:pt x="107" y="5"/>
                    <a:pt x="138" y="3"/>
                    <a:pt x="138" y="0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38" y="17"/>
                    <a:pt x="107" y="19"/>
                    <a:pt x="69" y="19"/>
                  </a:cubicBezTo>
                  <a:cubicBezTo>
                    <a:pt x="31" y="19"/>
                    <a:pt x="0" y="17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1D4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63" name="Freeform 692"/>
            <p:cNvSpPr>
              <a:spLocks/>
            </p:cNvSpPr>
            <p:nvPr/>
          </p:nvSpPr>
          <p:spPr bwMode="auto">
            <a:xfrm>
              <a:off x="4900" y="2200"/>
              <a:ext cx="25" cy="1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4"/>
                </a:cxn>
                <a:cxn ang="0">
                  <a:pos x="10" y="0"/>
                </a:cxn>
                <a:cxn ang="0">
                  <a:pos x="0" y="2"/>
                </a:cxn>
              </a:cxnLst>
              <a:rect l="0" t="0" r="r" b="b"/>
              <a:pathLst>
                <a:path w="10" h="4">
                  <a:moveTo>
                    <a:pt x="0" y="2"/>
                  </a:moveTo>
                  <a:cubicBezTo>
                    <a:pt x="0" y="3"/>
                    <a:pt x="4" y="4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DAEB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64" name="Freeform 693"/>
            <p:cNvSpPr>
              <a:spLocks/>
            </p:cNvSpPr>
            <p:nvPr/>
          </p:nvSpPr>
          <p:spPr bwMode="auto">
            <a:xfrm>
              <a:off x="4900" y="2245"/>
              <a:ext cx="25" cy="1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4"/>
                </a:cxn>
                <a:cxn ang="0">
                  <a:pos x="10" y="0"/>
                </a:cxn>
                <a:cxn ang="0">
                  <a:pos x="0" y="2"/>
                </a:cxn>
              </a:cxnLst>
              <a:rect l="0" t="0" r="r" b="b"/>
              <a:pathLst>
                <a:path w="10" h="4">
                  <a:moveTo>
                    <a:pt x="0" y="2"/>
                  </a:moveTo>
                  <a:cubicBezTo>
                    <a:pt x="0" y="3"/>
                    <a:pt x="4" y="3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DAEB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65" name="Freeform 694"/>
            <p:cNvSpPr>
              <a:spLocks/>
            </p:cNvSpPr>
            <p:nvPr/>
          </p:nvSpPr>
          <p:spPr bwMode="auto">
            <a:xfrm>
              <a:off x="4900" y="2288"/>
              <a:ext cx="25" cy="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5"/>
                </a:cxn>
                <a:cxn ang="0">
                  <a:pos x="10" y="0"/>
                </a:cxn>
                <a:cxn ang="0">
                  <a:pos x="0" y="2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0" y="3"/>
                    <a:pt x="4" y="4"/>
                    <a:pt x="10" y="5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DAEB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66" name="Freeform 695"/>
            <p:cNvSpPr>
              <a:spLocks/>
            </p:cNvSpPr>
            <p:nvPr/>
          </p:nvSpPr>
          <p:spPr bwMode="auto">
            <a:xfrm>
              <a:off x="4900" y="2333"/>
              <a:ext cx="25" cy="1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4"/>
                </a:cxn>
                <a:cxn ang="0">
                  <a:pos x="10" y="0"/>
                </a:cxn>
                <a:cxn ang="0">
                  <a:pos x="0" y="2"/>
                </a:cxn>
              </a:cxnLst>
              <a:rect l="0" t="0" r="r" b="b"/>
              <a:pathLst>
                <a:path w="10" h="4">
                  <a:moveTo>
                    <a:pt x="0" y="2"/>
                  </a:moveTo>
                  <a:cubicBezTo>
                    <a:pt x="0" y="3"/>
                    <a:pt x="4" y="4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"/>
                    <a:pt x="1" y="1"/>
                    <a:pt x="0" y="2"/>
                  </a:cubicBezTo>
                  <a:close/>
                </a:path>
              </a:pathLst>
            </a:custGeom>
            <a:solidFill>
              <a:srgbClr val="DAEB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67" name="Freeform 696"/>
            <p:cNvSpPr>
              <a:spLocks/>
            </p:cNvSpPr>
            <p:nvPr/>
          </p:nvSpPr>
          <p:spPr bwMode="auto">
            <a:xfrm>
              <a:off x="4915" y="2211"/>
              <a:ext cx="140" cy="2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6" y="11"/>
                </a:cxn>
                <a:cxn ang="0">
                  <a:pos x="56" y="11"/>
                </a:cxn>
                <a:cxn ang="0">
                  <a:pos x="56" y="2"/>
                </a:cxn>
                <a:cxn ang="0">
                  <a:pos x="56" y="2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6" h="11">
                  <a:moveTo>
                    <a:pt x="0" y="9"/>
                  </a:moveTo>
                  <a:cubicBezTo>
                    <a:pt x="10" y="10"/>
                    <a:pt x="31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31" y="2"/>
                    <a:pt x="10" y="1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D6E9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68" name="Freeform 697"/>
            <p:cNvSpPr>
              <a:spLocks/>
            </p:cNvSpPr>
            <p:nvPr/>
          </p:nvSpPr>
          <p:spPr bwMode="auto">
            <a:xfrm>
              <a:off x="4947" y="2213"/>
              <a:ext cx="35" cy="2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9"/>
                </a:cxn>
                <a:cxn ang="0">
                  <a:pos x="5" y="9"/>
                </a:cxn>
                <a:cxn ang="0">
                  <a:pos x="14" y="9"/>
                </a:cxn>
                <a:cxn ang="0">
                  <a:pos x="14" y="1"/>
                </a:cxn>
                <a:cxn ang="0">
                  <a:pos x="0" y="0"/>
                </a:cxn>
              </a:cxnLst>
              <a:rect l="0" t="0" r="r" b="b"/>
              <a:pathLst>
                <a:path w="14" h="9">
                  <a:moveTo>
                    <a:pt x="0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3" y="9"/>
                    <a:pt x="5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9" y="1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69" name="Freeform 698"/>
            <p:cNvSpPr>
              <a:spLocks/>
            </p:cNvSpPr>
            <p:nvPr/>
          </p:nvSpPr>
          <p:spPr bwMode="auto">
            <a:xfrm>
              <a:off x="5155" y="2213"/>
              <a:ext cx="15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6" y="9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6" h="9">
                  <a:moveTo>
                    <a:pt x="0" y="9"/>
                  </a:moveTo>
                  <a:cubicBezTo>
                    <a:pt x="2" y="9"/>
                    <a:pt x="4" y="9"/>
                    <a:pt x="6" y="9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D6E9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70" name="Freeform 699"/>
            <p:cNvSpPr>
              <a:spLocks/>
            </p:cNvSpPr>
            <p:nvPr/>
          </p:nvSpPr>
          <p:spPr bwMode="auto">
            <a:xfrm>
              <a:off x="4920" y="2211"/>
              <a:ext cx="10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4" y="9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cubicBezTo>
                    <a:pt x="1" y="9"/>
                    <a:pt x="2" y="9"/>
                    <a:pt x="4" y="9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4F9B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71" name="Freeform 700"/>
            <p:cNvSpPr>
              <a:spLocks/>
            </p:cNvSpPr>
            <p:nvPr/>
          </p:nvSpPr>
          <p:spPr bwMode="auto">
            <a:xfrm>
              <a:off x="5182" y="2211"/>
              <a:ext cx="18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7" y="8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3" y="9"/>
                    <a:pt x="5" y="9"/>
                    <a:pt x="7" y="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00627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72" name="Freeform 701"/>
            <p:cNvSpPr>
              <a:spLocks/>
            </p:cNvSpPr>
            <p:nvPr/>
          </p:nvSpPr>
          <p:spPr bwMode="auto">
            <a:xfrm>
              <a:off x="4915" y="2256"/>
              <a:ext cx="140" cy="2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6" y="11"/>
                </a:cxn>
                <a:cxn ang="0">
                  <a:pos x="56" y="11"/>
                </a:cxn>
                <a:cxn ang="0">
                  <a:pos x="56" y="2"/>
                </a:cxn>
                <a:cxn ang="0">
                  <a:pos x="56" y="2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6" h="11">
                  <a:moveTo>
                    <a:pt x="0" y="9"/>
                  </a:moveTo>
                  <a:cubicBezTo>
                    <a:pt x="10" y="10"/>
                    <a:pt x="31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31" y="2"/>
                    <a:pt x="10" y="1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D6E9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73" name="Freeform 702"/>
            <p:cNvSpPr>
              <a:spLocks/>
            </p:cNvSpPr>
            <p:nvPr/>
          </p:nvSpPr>
          <p:spPr bwMode="auto">
            <a:xfrm>
              <a:off x="5140" y="2253"/>
              <a:ext cx="62" cy="30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5" y="9"/>
                </a:cxn>
                <a:cxn ang="0">
                  <a:pos x="25" y="0"/>
                </a:cxn>
                <a:cxn ang="0">
                  <a:pos x="0" y="3"/>
                </a:cxn>
                <a:cxn ang="0">
                  <a:pos x="0" y="11"/>
                </a:cxn>
              </a:cxnLst>
              <a:rect l="0" t="0" r="r" b="b"/>
              <a:pathLst>
                <a:path w="25" h="11">
                  <a:moveTo>
                    <a:pt x="0" y="11"/>
                  </a:moveTo>
                  <a:cubicBezTo>
                    <a:pt x="12" y="11"/>
                    <a:pt x="21" y="10"/>
                    <a:pt x="25" y="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1" y="1"/>
                    <a:pt x="12" y="2"/>
                    <a:pt x="0" y="3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00627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74" name="Freeform 703"/>
            <p:cNvSpPr>
              <a:spLocks/>
            </p:cNvSpPr>
            <p:nvPr/>
          </p:nvSpPr>
          <p:spPr bwMode="auto">
            <a:xfrm>
              <a:off x="5155" y="2259"/>
              <a:ext cx="15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6" y="9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6" h="9">
                  <a:moveTo>
                    <a:pt x="0" y="9"/>
                  </a:moveTo>
                  <a:cubicBezTo>
                    <a:pt x="2" y="9"/>
                    <a:pt x="4" y="9"/>
                    <a:pt x="6" y="9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D6E9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75" name="Freeform 704"/>
            <p:cNvSpPr>
              <a:spLocks/>
            </p:cNvSpPr>
            <p:nvPr/>
          </p:nvSpPr>
          <p:spPr bwMode="auto">
            <a:xfrm>
              <a:off x="4920" y="2256"/>
              <a:ext cx="10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4" y="9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cubicBezTo>
                    <a:pt x="1" y="9"/>
                    <a:pt x="2" y="9"/>
                    <a:pt x="4" y="9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9BC8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76" name="Freeform 705"/>
            <p:cNvSpPr>
              <a:spLocks/>
            </p:cNvSpPr>
            <p:nvPr/>
          </p:nvSpPr>
          <p:spPr bwMode="auto">
            <a:xfrm>
              <a:off x="5182" y="2256"/>
              <a:ext cx="18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7" y="8"/>
                </a:cxn>
                <a:cxn ang="0">
                  <a:pos x="7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3" y="9"/>
                    <a:pt x="5" y="9"/>
                    <a:pt x="7" y="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77" name="Freeform 706"/>
            <p:cNvSpPr>
              <a:spLocks/>
            </p:cNvSpPr>
            <p:nvPr/>
          </p:nvSpPr>
          <p:spPr bwMode="auto">
            <a:xfrm>
              <a:off x="4915" y="2299"/>
              <a:ext cx="140" cy="2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6" y="11"/>
                </a:cxn>
                <a:cxn ang="0">
                  <a:pos x="56" y="11"/>
                </a:cxn>
                <a:cxn ang="0">
                  <a:pos x="56" y="2"/>
                </a:cxn>
                <a:cxn ang="0">
                  <a:pos x="56" y="2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6" h="11">
                  <a:moveTo>
                    <a:pt x="0" y="9"/>
                  </a:moveTo>
                  <a:cubicBezTo>
                    <a:pt x="10" y="10"/>
                    <a:pt x="31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31" y="2"/>
                    <a:pt x="10" y="1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D6E9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78" name="Freeform 707"/>
            <p:cNvSpPr>
              <a:spLocks/>
            </p:cNvSpPr>
            <p:nvPr/>
          </p:nvSpPr>
          <p:spPr bwMode="auto">
            <a:xfrm>
              <a:off x="4920" y="2299"/>
              <a:ext cx="10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4" y="9"/>
                </a:cxn>
                <a:cxn ang="0">
                  <a:pos x="4" y="1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cubicBezTo>
                    <a:pt x="1" y="9"/>
                    <a:pt x="2" y="9"/>
                    <a:pt x="4" y="9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9BC8D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79" name="Freeform 708"/>
            <p:cNvSpPr>
              <a:spLocks/>
            </p:cNvSpPr>
            <p:nvPr/>
          </p:nvSpPr>
          <p:spPr bwMode="auto">
            <a:xfrm>
              <a:off x="5182" y="2299"/>
              <a:ext cx="18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7" y="8"/>
                </a:cxn>
                <a:cxn ang="0">
                  <a:pos x="7" y="0"/>
                </a:cxn>
                <a:cxn ang="0">
                  <a:pos x="0" y="1"/>
                </a:cxn>
                <a:cxn ang="0">
                  <a:pos x="0" y="9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3" y="9"/>
                    <a:pt x="5" y="9"/>
                    <a:pt x="7" y="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0"/>
                    <a:pt x="0" y="1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00627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80" name="Freeform 709"/>
            <p:cNvSpPr>
              <a:spLocks/>
            </p:cNvSpPr>
            <p:nvPr/>
          </p:nvSpPr>
          <p:spPr bwMode="auto">
            <a:xfrm>
              <a:off x="4915" y="2344"/>
              <a:ext cx="140" cy="2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6" y="11"/>
                </a:cxn>
                <a:cxn ang="0">
                  <a:pos x="56" y="11"/>
                </a:cxn>
                <a:cxn ang="0">
                  <a:pos x="56" y="2"/>
                </a:cxn>
                <a:cxn ang="0">
                  <a:pos x="56" y="2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6" h="11">
                  <a:moveTo>
                    <a:pt x="0" y="9"/>
                  </a:moveTo>
                  <a:cubicBezTo>
                    <a:pt x="10" y="10"/>
                    <a:pt x="31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31" y="2"/>
                    <a:pt x="10" y="1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D6E9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81" name="Freeform 710"/>
            <p:cNvSpPr>
              <a:spLocks/>
            </p:cNvSpPr>
            <p:nvPr/>
          </p:nvSpPr>
          <p:spPr bwMode="auto">
            <a:xfrm>
              <a:off x="5140" y="2341"/>
              <a:ext cx="62" cy="30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5" y="9"/>
                </a:cxn>
                <a:cxn ang="0">
                  <a:pos x="25" y="0"/>
                </a:cxn>
                <a:cxn ang="0">
                  <a:pos x="0" y="3"/>
                </a:cxn>
                <a:cxn ang="0">
                  <a:pos x="0" y="11"/>
                </a:cxn>
              </a:cxnLst>
              <a:rect l="0" t="0" r="r" b="b"/>
              <a:pathLst>
                <a:path w="25" h="11">
                  <a:moveTo>
                    <a:pt x="0" y="11"/>
                  </a:moveTo>
                  <a:cubicBezTo>
                    <a:pt x="12" y="11"/>
                    <a:pt x="21" y="10"/>
                    <a:pt x="25" y="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1" y="1"/>
                    <a:pt x="12" y="2"/>
                    <a:pt x="0" y="3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00627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82" name="Freeform 711"/>
            <p:cNvSpPr>
              <a:spLocks/>
            </p:cNvSpPr>
            <p:nvPr/>
          </p:nvSpPr>
          <p:spPr bwMode="auto">
            <a:xfrm>
              <a:off x="4920" y="2344"/>
              <a:ext cx="10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4" y="9"/>
                </a:cxn>
                <a:cxn ang="0">
                  <a:pos x="4" y="1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cubicBezTo>
                    <a:pt x="1" y="9"/>
                    <a:pt x="2" y="9"/>
                    <a:pt x="4" y="9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1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4F9BA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83" name="Freeform 712"/>
            <p:cNvSpPr>
              <a:spLocks/>
            </p:cNvSpPr>
            <p:nvPr/>
          </p:nvSpPr>
          <p:spPr bwMode="auto">
            <a:xfrm>
              <a:off x="5182" y="2344"/>
              <a:ext cx="18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7" y="8"/>
                </a:cxn>
                <a:cxn ang="0">
                  <a:pos x="7" y="0"/>
                </a:cxn>
                <a:cxn ang="0">
                  <a:pos x="0" y="1"/>
                </a:cxn>
                <a:cxn ang="0">
                  <a:pos x="0" y="9"/>
                </a:cxn>
              </a:cxnLst>
              <a:rect l="0" t="0" r="r" b="b"/>
              <a:pathLst>
                <a:path w="7" h="9">
                  <a:moveTo>
                    <a:pt x="0" y="9"/>
                  </a:moveTo>
                  <a:cubicBezTo>
                    <a:pt x="3" y="9"/>
                    <a:pt x="5" y="9"/>
                    <a:pt x="7" y="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0"/>
                    <a:pt x="0" y="1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84" name="Freeform 713"/>
            <p:cNvSpPr>
              <a:spLocks/>
            </p:cNvSpPr>
            <p:nvPr/>
          </p:nvSpPr>
          <p:spPr bwMode="auto">
            <a:xfrm>
              <a:off x="4947" y="2259"/>
              <a:ext cx="20" cy="24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5" y="9"/>
                </a:cxn>
                <a:cxn ang="0">
                  <a:pos x="8" y="9"/>
                </a:cxn>
                <a:cxn ang="0">
                  <a:pos x="8" y="1"/>
                </a:cxn>
              </a:cxnLst>
              <a:rect l="0" t="0" r="r" b="b"/>
              <a:pathLst>
                <a:path w="8" h="9">
                  <a:moveTo>
                    <a:pt x="8" y="1"/>
                  </a:moveTo>
                  <a:cubicBezTo>
                    <a:pt x="5" y="0"/>
                    <a:pt x="2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3" y="9"/>
                    <a:pt x="5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8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85" name="Freeform 714"/>
            <p:cNvSpPr>
              <a:spLocks/>
            </p:cNvSpPr>
            <p:nvPr/>
          </p:nvSpPr>
          <p:spPr bwMode="auto">
            <a:xfrm>
              <a:off x="4947" y="2301"/>
              <a:ext cx="10" cy="24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4" y="9"/>
                </a:cxn>
                <a:cxn ang="0">
                  <a:pos x="4" y="0"/>
                </a:cxn>
              </a:cxnLst>
              <a:rect l="0" t="0" r="r" b="b"/>
              <a:pathLst>
                <a:path w="4" h="9">
                  <a:moveTo>
                    <a:pt x="4" y="0"/>
                  </a:moveTo>
                  <a:cubicBezTo>
                    <a:pt x="3" y="0"/>
                    <a:pt x="1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3" y="9"/>
                    <a:pt x="4" y="9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86" name="Freeform 715"/>
            <p:cNvSpPr>
              <a:spLocks/>
            </p:cNvSpPr>
            <p:nvPr/>
          </p:nvSpPr>
          <p:spPr bwMode="auto">
            <a:xfrm>
              <a:off x="4932" y="2347"/>
              <a:ext cx="13" cy="24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5" y="9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r" b="b"/>
              <a:pathLst>
                <a:path w="5" h="9">
                  <a:moveTo>
                    <a:pt x="0" y="8"/>
                  </a:moveTo>
                  <a:cubicBezTo>
                    <a:pt x="2" y="9"/>
                    <a:pt x="3" y="9"/>
                    <a:pt x="5" y="9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87" name="Freeform 716"/>
            <p:cNvSpPr>
              <a:spLocks/>
            </p:cNvSpPr>
            <p:nvPr/>
          </p:nvSpPr>
          <p:spPr bwMode="auto">
            <a:xfrm>
              <a:off x="4947" y="2347"/>
              <a:ext cx="20" cy="24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0" y="0"/>
                </a:cxn>
                <a:cxn ang="0">
                  <a:pos x="0" y="9"/>
                </a:cxn>
                <a:cxn ang="0">
                  <a:pos x="5" y="9"/>
                </a:cxn>
                <a:cxn ang="0">
                  <a:pos x="8" y="9"/>
                </a:cxn>
                <a:cxn ang="0">
                  <a:pos x="8" y="1"/>
                </a:cxn>
              </a:cxnLst>
              <a:rect l="0" t="0" r="r" b="b"/>
              <a:pathLst>
                <a:path w="8" h="9">
                  <a:moveTo>
                    <a:pt x="8" y="1"/>
                  </a:moveTo>
                  <a:cubicBezTo>
                    <a:pt x="5" y="1"/>
                    <a:pt x="2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9"/>
                    <a:pt x="3" y="9"/>
                    <a:pt x="5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8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88" name="Freeform 717"/>
            <p:cNvSpPr>
              <a:spLocks/>
            </p:cNvSpPr>
            <p:nvPr/>
          </p:nvSpPr>
          <p:spPr bwMode="auto">
            <a:xfrm>
              <a:off x="5045" y="2307"/>
              <a:ext cx="12" cy="21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8"/>
                </a:cxn>
                <a:cxn ang="0">
                  <a:pos x="5" y="8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cubicBezTo>
                    <a:pt x="1" y="8"/>
                    <a:pt x="3" y="8"/>
                    <a:pt x="4" y="8"/>
                  </a:cubicBezTo>
                  <a:cubicBezTo>
                    <a:pt x="4" y="8"/>
                    <a:pt x="5" y="8"/>
                    <a:pt x="5" y="8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89" name="Freeform 718"/>
            <p:cNvSpPr>
              <a:spLocks/>
            </p:cNvSpPr>
            <p:nvPr/>
          </p:nvSpPr>
          <p:spPr bwMode="auto">
            <a:xfrm>
              <a:off x="5060" y="2349"/>
              <a:ext cx="15" cy="24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6" y="9"/>
                </a:cxn>
                <a:cxn ang="0">
                  <a:pos x="6" y="0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6" h="9">
                  <a:moveTo>
                    <a:pt x="0" y="9"/>
                  </a:moveTo>
                  <a:cubicBezTo>
                    <a:pt x="2" y="9"/>
                    <a:pt x="4" y="9"/>
                    <a:pt x="6" y="9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0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90" name="Freeform 719"/>
            <p:cNvSpPr>
              <a:spLocks/>
            </p:cNvSpPr>
            <p:nvPr/>
          </p:nvSpPr>
          <p:spPr bwMode="auto">
            <a:xfrm>
              <a:off x="4915" y="2397"/>
              <a:ext cx="140" cy="30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56" y="11"/>
                </a:cxn>
                <a:cxn ang="0">
                  <a:pos x="56" y="11"/>
                </a:cxn>
                <a:cxn ang="0">
                  <a:pos x="56" y="3"/>
                </a:cxn>
                <a:cxn ang="0">
                  <a:pos x="56" y="3"/>
                </a:cxn>
                <a:cxn ang="0">
                  <a:pos x="0" y="0"/>
                </a:cxn>
                <a:cxn ang="0">
                  <a:pos x="0" y="9"/>
                </a:cxn>
              </a:cxnLst>
              <a:rect l="0" t="0" r="r" b="b"/>
              <a:pathLst>
                <a:path w="56" h="11">
                  <a:moveTo>
                    <a:pt x="0" y="9"/>
                  </a:moveTo>
                  <a:cubicBezTo>
                    <a:pt x="10" y="10"/>
                    <a:pt x="31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31" y="3"/>
                    <a:pt x="10" y="2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D6E9E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91" name="Freeform 720"/>
            <p:cNvSpPr>
              <a:spLocks/>
            </p:cNvSpPr>
            <p:nvPr/>
          </p:nvSpPr>
          <p:spPr bwMode="auto">
            <a:xfrm>
              <a:off x="5107" y="2397"/>
              <a:ext cx="108" cy="30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43" y="8"/>
                </a:cxn>
                <a:cxn ang="0">
                  <a:pos x="43" y="0"/>
                </a:cxn>
                <a:cxn ang="0">
                  <a:pos x="0" y="2"/>
                </a:cxn>
                <a:cxn ang="0">
                  <a:pos x="0" y="11"/>
                </a:cxn>
              </a:cxnLst>
              <a:rect l="0" t="0" r="r" b="b"/>
              <a:pathLst>
                <a:path w="43" h="11">
                  <a:moveTo>
                    <a:pt x="0" y="11"/>
                  </a:moveTo>
                  <a:cubicBezTo>
                    <a:pt x="13" y="10"/>
                    <a:pt x="38" y="9"/>
                    <a:pt x="43" y="8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1"/>
                    <a:pt x="13" y="2"/>
                    <a:pt x="0" y="2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7BB4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92" name="Freeform 721"/>
            <p:cNvSpPr>
              <a:spLocks/>
            </p:cNvSpPr>
            <p:nvPr/>
          </p:nvSpPr>
          <p:spPr bwMode="auto">
            <a:xfrm>
              <a:off x="5182" y="2397"/>
              <a:ext cx="18" cy="27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7" y="9"/>
                </a:cxn>
                <a:cxn ang="0">
                  <a:pos x="7" y="0"/>
                </a:cxn>
                <a:cxn ang="0">
                  <a:pos x="0" y="1"/>
                </a:cxn>
                <a:cxn ang="0">
                  <a:pos x="0" y="10"/>
                </a:cxn>
              </a:cxnLst>
              <a:rect l="0" t="0" r="r" b="b"/>
              <a:pathLst>
                <a:path w="7" h="10">
                  <a:moveTo>
                    <a:pt x="0" y="10"/>
                  </a:moveTo>
                  <a:cubicBezTo>
                    <a:pt x="3" y="9"/>
                    <a:pt x="5" y="9"/>
                    <a:pt x="7" y="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93" name="Freeform 722"/>
            <p:cNvSpPr>
              <a:spLocks/>
            </p:cNvSpPr>
            <p:nvPr/>
          </p:nvSpPr>
          <p:spPr bwMode="auto">
            <a:xfrm>
              <a:off x="5115" y="2405"/>
              <a:ext cx="12" cy="22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5" y="8"/>
                </a:cxn>
                <a:cxn ang="0">
                  <a:pos x="5" y="0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cubicBezTo>
                    <a:pt x="2" y="8"/>
                    <a:pt x="3" y="8"/>
                    <a:pt x="5" y="8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0"/>
                    <a:pt x="0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94" name="Freeform 723"/>
            <p:cNvSpPr>
              <a:spLocks/>
            </p:cNvSpPr>
            <p:nvPr/>
          </p:nvSpPr>
          <p:spPr bwMode="auto">
            <a:xfrm>
              <a:off x="5157" y="2296"/>
              <a:ext cx="45" cy="29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11"/>
                </a:cxn>
                <a:cxn ang="0">
                  <a:pos x="18" y="9"/>
                </a:cxn>
                <a:cxn ang="0">
                  <a:pos x="18" y="0"/>
                </a:cxn>
                <a:cxn ang="0">
                  <a:pos x="0" y="2"/>
                </a:cxn>
              </a:cxnLst>
              <a:rect l="0" t="0" r="r" b="b"/>
              <a:pathLst>
                <a:path w="18" h="11">
                  <a:moveTo>
                    <a:pt x="0" y="2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9" y="11"/>
                    <a:pt x="15" y="10"/>
                    <a:pt x="18" y="9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5" y="1"/>
                    <a:pt x="9" y="2"/>
                    <a:pt x="0" y="2"/>
                  </a:cubicBezTo>
                  <a:close/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95" name="Freeform 724"/>
            <p:cNvSpPr>
              <a:spLocks/>
            </p:cNvSpPr>
            <p:nvPr/>
          </p:nvSpPr>
          <p:spPr bwMode="auto">
            <a:xfrm>
              <a:off x="4925" y="2235"/>
              <a:ext cx="257" cy="21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03" y="8"/>
                </a:cxn>
                <a:cxn ang="0">
                  <a:pos x="103" y="0"/>
                </a:cxn>
                <a:cxn ang="0">
                  <a:pos x="0" y="1"/>
                </a:cxn>
              </a:cxnLst>
              <a:rect l="0" t="0" r="r" b="b"/>
              <a:pathLst>
                <a:path w="103" h="8">
                  <a:moveTo>
                    <a:pt x="0" y="1"/>
                  </a:moveTo>
                  <a:cubicBezTo>
                    <a:pt x="5" y="5"/>
                    <a:pt x="98" y="8"/>
                    <a:pt x="103" y="8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24" y="4"/>
                    <a:pt x="0" y="1"/>
                  </a:cubicBezTo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96" name="Freeform 725"/>
            <p:cNvSpPr>
              <a:spLocks/>
            </p:cNvSpPr>
            <p:nvPr/>
          </p:nvSpPr>
          <p:spPr bwMode="auto">
            <a:xfrm>
              <a:off x="4925" y="2187"/>
              <a:ext cx="257" cy="2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6" y="7"/>
                </a:cxn>
                <a:cxn ang="0">
                  <a:pos x="103" y="9"/>
                </a:cxn>
                <a:cxn ang="0">
                  <a:pos x="103" y="0"/>
                </a:cxn>
                <a:cxn ang="0">
                  <a:pos x="52" y="3"/>
                </a:cxn>
                <a:cxn ang="0">
                  <a:pos x="0" y="1"/>
                </a:cxn>
              </a:cxnLst>
              <a:rect l="0" t="0" r="r" b="b"/>
              <a:pathLst>
                <a:path w="103" h="9">
                  <a:moveTo>
                    <a:pt x="0" y="1"/>
                  </a:moveTo>
                  <a:cubicBezTo>
                    <a:pt x="2" y="3"/>
                    <a:pt x="23" y="6"/>
                    <a:pt x="46" y="7"/>
                  </a:cubicBezTo>
                  <a:cubicBezTo>
                    <a:pt x="72" y="9"/>
                    <a:pt x="100" y="9"/>
                    <a:pt x="103" y="9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78" y="3"/>
                    <a:pt x="52" y="3"/>
                  </a:cubicBezTo>
                  <a:cubicBezTo>
                    <a:pt x="31" y="3"/>
                    <a:pt x="10" y="2"/>
                    <a:pt x="0" y="1"/>
                  </a:cubicBezTo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97" name="Freeform 726"/>
            <p:cNvSpPr>
              <a:spLocks/>
            </p:cNvSpPr>
            <p:nvPr/>
          </p:nvSpPr>
          <p:spPr bwMode="auto">
            <a:xfrm>
              <a:off x="4925" y="2280"/>
              <a:ext cx="257" cy="21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03" y="7"/>
                </a:cxn>
                <a:cxn ang="0">
                  <a:pos x="103" y="0"/>
                </a:cxn>
                <a:cxn ang="0">
                  <a:pos x="0" y="0"/>
                </a:cxn>
              </a:cxnLst>
              <a:rect l="0" t="0" r="r" b="b"/>
              <a:pathLst>
                <a:path w="103" h="8">
                  <a:moveTo>
                    <a:pt x="0" y="1"/>
                  </a:moveTo>
                  <a:cubicBezTo>
                    <a:pt x="5" y="5"/>
                    <a:pt x="98" y="8"/>
                    <a:pt x="103" y="7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24" y="4"/>
                    <a:pt x="0" y="0"/>
                  </a:cubicBezTo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98" name="Freeform 727"/>
            <p:cNvSpPr>
              <a:spLocks/>
            </p:cNvSpPr>
            <p:nvPr/>
          </p:nvSpPr>
          <p:spPr bwMode="auto">
            <a:xfrm>
              <a:off x="4925" y="2325"/>
              <a:ext cx="257" cy="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3" y="7"/>
                </a:cxn>
                <a:cxn ang="0">
                  <a:pos x="103" y="0"/>
                </a:cxn>
                <a:cxn ang="0">
                  <a:pos x="0" y="0"/>
                </a:cxn>
              </a:cxnLst>
              <a:rect l="0" t="0" r="r" b="b"/>
              <a:pathLst>
                <a:path w="103" h="8">
                  <a:moveTo>
                    <a:pt x="0" y="0"/>
                  </a:moveTo>
                  <a:cubicBezTo>
                    <a:pt x="5" y="4"/>
                    <a:pt x="98" y="8"/>
                    <a:pt x="103" y="7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24" y="3"/>
                    <a:pt x="0" y="0"/>
                  </a:cubicBezTo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99" name="Freeform 728"/>
            <p:cNvSpPr>
              <a:spLocks/>
            </p:cNvSpPr>
            <p:nvPr/>
          </p:nvSpPr>
          <p:spPr bwMode="auto">
            <a:xfrm>
              <a:off x="4925" y="2368"/>
              <a:ext cx="257" cy="21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03" y="8"/>
                </a:cxn>
                <a:cxn ang="0">
                  <a:pos x="103" y="0"/>
                </a:cxn>
                <a:cxn ang="0">
                  <a:pos x="0" y="1"/>
                </a:cxn>
              </a:cxnLst>
              <a:rect l="0" t="0" r="r" b="b"/>
              <a:pathLst>
                <a:path w="103" h="8">
                  <a:moveTo>
                    <a:pt x="0" y="1"/>
                  </a:moveTo>
                  <a:cubicBezTo>
                    <a:pt x="5" y="5"/>
                    <a:pt x="98" y="8"/>
                    <a:pt x="103" y="8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3" y="0"/>
                    <a:pt x="24" y="4"/>
                    <a:pt x="0" y="1"/>
                  </a:cubicBezTo>
                </a:path>
              </a:pathLst>
            </a:custGeom>
            <a:solidFill>
              <a:srgbClr val="2E869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00" name="Freeform 729"/>
            <p:cNvSpPr>
              <a:spLocks/>
            </p:cNvSpPr>
            <p:nvPr/>
          </p:nvSpPr>
          <p:spPr bwMode="auto">
            <a:xfrm>
              <a:off x="4897" y="2395"/>
              <a:ext cx="15" cy="3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6" y="12"/>
                </a:cxn>
                <a:cxn ang="0">
                  <a:pos x="6" y="1"/>
                </a:cxn>
                <a:cxn ang="0">
                  <a:pos x="0" y="0"/>
                </a:cxn>
              </a:cxnLst>
              <a:rect l="0" t="0" r="r" b="b"/>
              <a:pathLst>
                <a:path w="6" h="12">
                  <a:moveTo>
                    <a:pt x="0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01" name="Freeform 730"/>
            <p:cNvSpPr>
              <a:spLocks/>
            </p:cNvSpPr>
            <p:nvPr/>
          </p:nvSpPr>
          <p:spPr bwMode="auto">
            <a:xfrm>
              <a:off x="4907" y="2445"/>
              <a:ext cx="230" cy="80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10" y="6"/>
                </a:cxn>
                <a:cxn ang="0">
                  <a:pos x="78" y="12"/>
                </a:cxn>
                <a:cxn ang="0">
                  <a:pos x="89" y="24"/>
                </a:cxn>
                <a:cxn ang="0">
                  <a:pos x="92" y="11"/>
                </a:cxn>
                <a:cxn ang="0">
                  <a:pos x="92" y="7"/>
                </a:cxn>
              </a:cxnLst>
              <a:rect l="0" t="0" r="r" b="b"/>
              <a:pathLst>
                <a:path w="92" h="30">
                  <a:moveTo>
                    <a:pt x="10" y="6"/>
                  </a:moveTo>
                  <a:cubicBezTo>
                    <a:pt x="10" y="6"/>
                    <a:pt x="0" y="0"/>
                    <a:pt x="10" y="6"/>
                  </a:cubicBezTo>
                  <a:cubicBezTo>
                    <a:pt x="19" y="11"/>
                    <a:pt x="67" y="12"/>
                    <a:pt x="78" y="12"/>
                  </a:cubicBezTo>
                  <a:cubicBezTo>
                    <a:pt x="90" y="13"/>
                    <a:pt x="89" y="19"/>
                    <a:pt x="89" y="24"/>
                  </a:cubicBezTo>
                  <a:cubicBezTo>
                    <a:pt x="89" y="30"/>
                    <a:pt x="92" y="11"/>
                    <a:pt x="92" y="11"/>
                  </a:cubicBezTo>
                  <a:cubicBezTo>
                    <a:pt x="92" y="7"/>
                    <a:pt x="92" y="7"/>
                    <a:pt x="92" y="7"/>
                  </a:cubicBezTo>
                </a:path>
              </a:pathLst>
            </a:custGeom>
            <a:solidFill>
              <a:srgbClr val="88BC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02" name="Freeform 731"/>
            <p:cNvSpPr>
              <a:spLocks/>
            </p:cNvSpPr>
            <p:nvPr/>
          </p:nvSpPr>
          <p:spPr bwMode="auto">
            <a:xfrm>
              <a:off x="5170" y="2901"/>
              <a:ext cx="12" cy="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2" y="1"/>
                    <a:pt x="4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03" name="Freeform 732"/>
            <p:cNvSpPr>
              <a:spLocks/>
            </p:cNvSpPr>
            <p:nvPr/>
          </p:nvSpPr>
          <p:spPr bwMode="auto">
            <a:xfrm>
              <a:off x="5127" y="2904"/>
              <a:ext cx="43" cy="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7" y="0"/>
                </a:cxn>
              </a:cxnLst>
              <a:rect l="0" t="0" r="r" b="b"/>
              <a:pathLst>
                <a:path w="17" h="2">
                  <a:moveTo>
                    <a:pt x="0" y="2"/>
                  </a:moveTo>
                  <a:cubicBezTo>
                    <a:pt x="7" y="1"/>
                    <a:pt x="13" y="1"/>
                    <a:pt x="17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04" name="Freeform 733"/>
            <p:cNvSpPr>
              <a:spLocks/>
            </p:cNvSpPr>
            <p:nvPr/>
          </p:nvSpPr>
          <p:spPr bwMode="auto">
            <a:xfrm>
              <a:off x="4927" y="2901"/>
              <a:ext cx="200" cy="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1" y="3"/>
                </a:cxn>
                <a:cxn ang="0">
                  <a:pos x="80" y="3"/>
                </a:cxn>
              </a:cxnLst>
              <a:rect l="0" t="0" r="r" b="b"/>
              <a:pathLst>
                <a:path w="80" h="3">
                  <a:moveTo>
                    <a:pt x="0" y="0"/>
                  </a:moveTo>
                  <a:cubicBezTo>
                    <a:pt x="1" y="2"/>
                    <a:pt x="24" y="3"/>
                    <a:pt x="51" y="3"/>
                  </a:cubicBezTo>
                  <a:cubicBezTo>
                    <a:pt x="62" y="3"/>
                    <a:pt x="72" y="3"/>
                    <a:pt x="80" y="3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05" name="Freeform 734"/>
            <p:cNvSpPr>
              <a:spLocks/>
            </p:cNvSpPr>
            <p:nvPr/>
          </p:nvSpPr>
          <p:spPr bwMode="auto">
            <a:xfrm>
              <a:off x="4927" y="2893"/>
              <a:ext cx="200" cy="8"/>
            </a:xfrm>
            <a:custGeom>
              <a:avLst/>
              <a:gdLst/>
              <a:ahLst/>
              <a:cxnLst>
                <a:cxn ang="0">
                  <a:pos x="80" y="1"/>
                </a:cxn>
                <a:cxn ang="0">
                  <a:pos x="51" y="0"/>
                </a:cxn>
                <a:cxn ang="0">
                  <a:pos x="0" y="3"/>
                </a:cxn>
              </a:cxnLst>
              <a:rect l="0" t="0" r="r" b="b"/>
              <a:pathLst>
                <a:path w="80" h="3">
                  <a:moveTo>
                    <a:pt x="80" y="1"/>
                  </a:moveTo>
                  <a:cubicBezTo>
                    <a:pt x="72" y="0"/>
                    <a:pt x="62" y="0"/>
                    <a:pt x="51" y="0"/>
                  </a:cubicBezTo>
                  <a:cubicBezTo>
                    <a:pt x="24" y="0"/>
                    <a:pt x="3" y="1"/>
                    <a:pt x="0" y="3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06" name="Freeform 735"/>
            <p:cNvSpPr>
              <a:spLocks/>
            </p:cNvSpPr>
            <p:nvPr/>
          </p:nvSpPr>
          <p:spPr bwMode="auto">
            <a:xfrm>
              <a:off x="5127" y="2896"/>
              <a:ext cx="40" cy="3"/>
            </a:xfrm>
            <a:custGeom>
              <a:avLst/>
              <a:gdLst/>
              <a:ahLst/>
              <a:cxnLst>
                <a:cxn ang="0">
                  <a:pos x="16" y="1"/>
                </a:cxn>
                <a:cxn ang="0">
                  <a:pos x="0" y="0"/>
                </a:cxn>
              </a:cxnLst>
              <a:rect l="0" t="0" r="r" b="b"/>
              <a:pathLst>
                <a:path w="16" h="1">
                  <a:moveTo>
                    <a:pt x="16" y="1"/>
                  </a:moveTo>
                  <a:cubicBezTo>
                    <a:pt x="12" y="0"/>
                    <a:pt x="7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07" name="Freeform 736"/>
            <p:cNvSpPr>
              <a:spLocks/>
            </p:cNvSpPr>
            <p:nvPr/>
          </p:nvSpPr>
          <p:spPr bwMode="auto">
            <a:xfrm>
              <a:off x="5167" y="2899"/>
              <a:ext cx="15" cy="2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0" y="0"/>
                </a:cxn>
              </a:cxnLst>
              <a:rect l="0" t="0" r="r" b="b"/>
              <a:pathLst>
                <a:path w="6" h="1">
                  <a:moveTo>
                    <a:pt x="6" y="1"/>
                  </a:moveTo>
                  <a:cubicBezTo>
                    <a:pt x="5" y="1"/>
                    <a:pt x="3" y="0"/>
                    <a:pt x="0" y="0"/>
                  </a:cubicBezTo>
                </a:path>
              </a:pathLst>
            </a:custGeom>
            <a:noFill/>
            <a:ln w="3175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08" name="Freeform 737"/>
            <p:cNvSpPr>
              <a:spLocks/>
            </p:cNvSpPr>
            <p:nvPr/>
          </p:nvSpPr>
          <p:spPr bwMode="auto">
            <a:xfrm>
              <a:off x="4927" y="2459"/>
              <a:ext cx="255" cy="9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41"/>
                </a:cxn>
                <a:cxn ang="0">
                  <a:pos x="51" y="367"/>
                </a:cxn>
                <a:cxn ang="0">
                  <a:pos x="102" y="341"/>
                </a:cxn>
                <a:cxn ang="0">
                  <a:pos x="102" y="0"/>
                </a:cxn>
              </a:cxnLst>
              <a:rect l="0" t="0" r="r" b="b"/>
              <a:pathLst>
                <a:path w="102" h="367">
                  <a:moveTo>
                    <a:pt x="0" y="0"/>
                  </a:moveTo>
                  <a:cubicBezTo>
                    <a:pt x="0" y="341"/>
                    <a:pt x="0" y="341"/>
                    <a:pt x="0" y="341"/>
                  </a:cubicBezTo>
                  <a:cubicBezTo>
                    <a:pt x="0" y="360"/>
                    <a:pt x="23" y="367"/>
                    <a:pt x="51" y="367"/>
                  </a:cubicBezTo>
                  <a:cubicBezTo>
                    <a:pt x="79" y="367"/>
                    <a:pt x="102" y="360"/>
                    <a:pt x="102" y="341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09" name="Freeform 738"/>
            <p:cNvSpPr>
              <a:spLocks/>
            </p:cNvSpPr>
            <p:nvPr/>
          </p:nvSpPr>
          <p:spPr bwMode="auto">
            <a:xfrm>
              <a:off x="4925" y="2173"/>
              <a:ext cx="260" cy="22"/>
            </a:xfrm>
            <a:custGeom>
              <a:avLst/>
              <a:gdLst/>
              <a:ahLst/>
              <a:cxnLst>
                <a:cxn ang="0">
                  <a:pos x="104" y="4"/>
                </a:cxn>
                <a:cxn ang="0">
                  <a:pos x="52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52" y="8"/>
                </a:cxn>
                <a:cxn ang="0">
                  <a:pos x="104" y="4"/>
                </a:cxn>
              </a:cxnLst>
              <a:rect l="0" t="0" r="r" b="b"/>
              <a:pathLst>
                <a:path w="104" h="8">
                  <a:moveTo>
                    <a:pt x="104" y="4"/>
                  </a:moveTo>
                  <a:cubicBezTo>
                    <a:pt x="104" y="2"/>
                    <a:pt x="81" y="0"/>
                    <a:pt x="52" y="0"/>
                  </a:cubicBezTo>
                  <a:cubicBezTo>
                    <a:pt x="23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23" y="8"/>
                    <a:pt x="52" y="8"/>
                  </a:cubicBezTo>
                  <a:cubicBezTo>
                    <a:pt x="81" y="8"/>
                    <a:pt x="104" y="6"/>
                    <a:pt x="104" y="4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0" name="Freeform 739"/>
            <p:cNvSpPr>
              <a:spLocks/>
            </p:cNvSpPr>
            <p:nvPr/>
          </p:nvSpPr>
          <p:spPr bwMode="auto">
            <a:xfrm>
              <a:off x="4907" y="2435"/>
              <a:ext cx="293" cy="29"/>
            </a:xfrm>
            <a:custGeom>
              <a:avLst/>
              <a:gdLst/>
              <a:ahLst/>
              <a:cxnLst>
                <a:cxn ang="0">
                  <a:pos x="59" y="2"/>
                </a:cxn>
                <a:cxn ang="0">
                  <a:pos x="0" y="0"/>
                </a:cxn>
                <a:cxn ang="0">
                  <a:pos x="5" y="9"/>
                </a:cxn>
                <a:cxn ang="0">
                  <a:pos x="59" y="11"/>
                </a:cxn>
                <a:cxn ang="0">
                  <a:pos x="113" y="9"/>
                </a:cxn>
                <a:cxn ang="0">
                  <a:pos x="117" y="0"/>
                </a:cxn>
                <a:cxn ang="0">
                  <a:pos x="59" y="2"/>
                </a:cxn>
              </a:cxnLst>
              <a:rect l="0" t="0" r="r" b="b"/>
              <a:pathLst>
                <a:path w="117" h="11">
                  <a:moveTo>
                    <a:pt x="59" y="2"/>
                  </a:moveTo>
                  <a:cubicBezTo>
                    <a:pt x="34" y="2"/>
                    <a:pt x="12" y="1"/>
                    <a:pt x="0" y="0"/>
                  </a:cubicBezTo>
                  <a:cubicBezTo>
                    <a:pt x="0" y="0"/>
                    <a:pt x="4" y="9"/>
                    <a:pt x="5" y="9"/>
                  </a:cubicBezTo>
                  <a:cubicBezTo>
                    <a:pt x="18" y="10"/>
                    <a:pt x="37" y="11"/>
                    <a:pt x="59" y="11"/>
                  </a:cubicBezTo>
                  <a:cubicBezTo>
                    <a:pt x="81" y="11"/>
                    <a:pt x="101" y="10"/>
                    <a:pt x="113" y="9"/>
                  </a:cubicBezTo>
                  <a:cubicBezTo>
                    <a:pt x="115" y="9"/>
                    <a:pt x="117" y="0"/>
                    <a:pt x="117" y="0"/>
                  </a:cubicBezTo>
                  <a:cubicBezTo>
                    <a:pt x="105" y="1"/>
                    <a:pt x="84" y="2"/>
                    <a:pt x="59" y="2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1" name="Freeform 740"/>
            <p:cNvSpPr>
              <a:spLocks/>
            </p:cNvSpPr>
            <p:nvPr/>
          </p:nvSpPr>
          <p:spPr bwMode="auto">
            <a:xfrm>
              <a:off x="4900" y="2205"/>
              <a:ext cx="310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4"/>
                </a:cxn>
                <a:cxn ang="0">
                  <a:pos x="124" y="0"/>
                </a:cxn>
                <a:cxn ang="0">
                  <a:pos x="124" y="9"/>
                </a:cxn>
                <a:cxn ang="0">
                  <a:pos x="62" y="13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2"/>
                    <a:pt x="28" y="4"/>
                    <a:pt x="62" y="4"/>
                  </a:cubicBezTo>
                  <a:cubicBezTo>
                    <a:pt x="96" y="4"/>
                    <a:pt x="124" y="2"/>
                    <a:pt x="124" y="0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2" name="Freeform 741"/>
            <p:cNvSpPr>
              <a:spLocks/>
            </p:cNvSpPr>
            <p:nvPr/>
          </p:nvSpPr>
          <p:spPr bwMode="auto">
            <a:xfrm>
              <a:off x="4925" y="2184"/>
              <a:ext cx="260" cy="32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0" y="0"/>
                </a:cxn>
                <a:cxn ang="0">
                  <a:pos x="0" y="10"/>
                </a:cxn>
                <a:cxn ang="0">
                  <a:pos x="52" y="12"/>
                </a:cxn>
                <a:cxn ang="0">
                  <a:pos x="104" y="10"/>
                </a:cxn>
                <a:cxn ang="0">
                  <a:pos x="104" y="0"/>
                </a:cxn>
                <a:cxn ang="0">
                  <a:pos x="52" y="4"/>
                </a:cxn>
              </a:cxnLst>
              <a:rect l="0" t="0" r="r" b="b"/>
              <a:pathLst>
                <a:path w="104" h="12">
                  <a:moveTo>
                    <a:pt x="52" y="4"/>
                  </a:moveTo>
                  <a:cubicBezTo>
                    <a:pt x="23" y="4"/>
                    <a:pt x="0" y="2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1" y="11"/>
                    <a:pt x="30" y="12"/>
                    <a:pt x="52" y="12"/>
                  </a:cubicBezTo>
                  <a:cubicBezTo>
                    <a:pt x="74" y="12"/>
                    <a:pt x="93" y="11"/>
                    <a:pt x="104" y="1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2"/>
                    <a:pt x="81" y="4"/>
                    <a:pt x="52" y="4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3" name="Freeform 742"/>
            <p:cNvSpPr>
              <a:spLocks noEditPoints="1"/>
            </p:cNvSpPr>
            <p:nvPr/>
          </p:nvSpPr>
          <p:spPr bwMode="auto">
            <a:xfrm>
              <a:off x="4900" y="2200"/>
              <a:ext cx="310" cy="1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4"/>
                </a:cxn>
                <a:cxn ang="0">
                  <a:pos x="10" y="0"/>
                </a:cxn>
                <a:cxn ang="0">
                  <a:pos x="0" y="2"/>
                </a:cxn>
                <a:cxn ang="0">
                  <a:pos x="114" y="0"/>
                </a:cxn>
                <a:cxn ang="0">
                  <a:pos x="114" y="4"/>
                </a:cxn>
                <a:cxn ang="0">
                  <a:pos x="124" y="2"/>
                </a:cxn>
                <a:cxn ang="0">
                  <a:pos x="114" y="0"/>
                </a:cxn>
              </a:cxnLst>
              <a:rect l="0" t="0" r="r" b="b"/>
              <a:pathLst>
                <a:path w="124" h="4">
                  <a:moveTo>
                    <a:pt x="0" y="2"/>
                  </a:moveTo>
                  <a:cubicBezTo>
                    <a:pt x="0" y="3"/>
                    <a:pt x="4" y="4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"/>
                    <a:pt x="1" y="1"/>
                    <a:pt x="0" y="2"/>
                  </a:cubicBezTo>
                  <a:close/>
                  <a:moveTo>
                    <a:pt x="114" y="0"/>
                  </a:moveTo>
                  <a:cubicBezTo>
                    <a:pt x="114" y="4"/>
                    <a:pt x="114" y="4"/>
                    <a:pt x="114" y="4"/>
                  </a:cubicBezTo>
                  <a:cubicBezTo>
                    <a:pt x="120" y="4"/>
                    <a:pt x="123" y="3"/>
                    <a:pt x="124" y="2"/>
                  </a:cubicBezTo>
                  <a:cubicBezTo>
                    <a:pt x="124" y="1"/>
                    <a:pt x="120" y="1"/>
                    <a:pt x="114" y="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4" name="Freeform 743"/>
            <p:cNvSpPr>
              <a:spLocks/>
            </p:cNvSpPr>
            <p:nvPr/>
          </p:nvSpPr>
          <p:spPr bwMode="auto">
            <a:xfrm>
              <a:off x="4900" y="2251"/>
              <a:ext cx="310" cy="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4"/>
                </a:cxn>
                <a:cxn ang="0">
                  <a:pos x="124" y="0"/>
                </a:cxn>
                <a:cxn ang="0">
                  <a:pos x="124" y="8"/>
                </a:cxn>
                <a:cxn ang="0">
                  <a:pos x="62" y="13"/>
                </a:cxn>
                <a:cxn ang="0">
                  <a:pos x="0" y="8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2"/>
                    <a:pt x="28" y="4"/>
                    <a:pt x="62" y="4"/>
                  </a:cubicBezTo>
                  <a:cubicBezTo>
                    <a:pt x="96" y="4"/>
                    <a:pt x="124" y="2"/>
                    <a:pt x="124" y="0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5" name="Freeform 744"/>
            <p:cNvSpPr>
              <a:spLocks/>
            </p:cNvSpPr>
            <p:nvPr/>
          </p:nvSpPr>
          <p:spPr bwMode="auto">
            <a:xfrm>
              <a:off x="4925" y="2235"/>
              <a:ext cx="260" cy="26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2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2"/>
                    <a:pt x="57" y="2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6" name="Freeform 745"/>
            <p:cNvSpPr>
              <a:spLocks noEditPoints="1"/>
            </p:cNvSpPr>
            <p:nvPr/>
          </p:nvSpPr>
          <p:spPr bwMode="auto">
            <a:xfrm>
              <a:off x="4900" y="2245"/>
              <a:ext cx="310" cy="1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4"/>
                </a:cxn>
                <a:cxn ang="0">
                  <a:pos x="10" y="0"/>
                </a:cxn>
                <a:cxn ang="0">
                  <a:pos x="0" y="2"/>
                </a:cxn>
                <a:cxn ang="0">
                  <a:pos x="114" y="0"/>
                </a:cxn>
                <a:cxn ang="0">
                  <a:pos x="114" y="4"/>
                </a:cxn>
                <a:cxn ang="0">
                  <a:pos x="124" y="2"/>
                </a:cxn>
                <a:cxn ang="0">
                  <a:pos x="114" y="0"/>
                </a:cxn>
              </a:cxnLst>
              <a:rect l="0" t="0" r="r" b="b"/>
              <a:pathLst>
                <a:path w="124" h="4">
                  <a:moveTo>
                    <a:pt x="0" y="2"/>
                  </a:moveTo>
                  <a:cubicBezTo>
                    <a:pt x="0" y="3"/>
                    <a:pt x="4" y="3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1" y="1"/>
                    <a:pt x="0" y="2"/>
                  </a:cubicBezTo>
                  <a:close/>
                  <a:moveTo>
                    <a:pt x="114" y="0"/>
                  </a:moveTo>
                  <a:cubicBezTo>
                    <a:pt x="114" y="4"/>
                    <a:pt x="114" y="4"/>
                    <a:pt x="114" y="4"/>
                  </a:cubicBezTo>
                  <a:cubicBezTo>
                    <a:pt x="120" y="3"/>
                    <a:pt x="123" y="3"/>
                    <a:pt x="124" y="2"/>
                  </a:cubicBezTo>
                  <a:cubicBezTo>
                    <a:pt x="124" y="1"/>
                    <a:pt x="120" y="0"/>
                    <a:pt x="114" y="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7" name="Freeform 746"/>
            <p:cNvSpPr>
              <a:spLocks/>
            </p:cNvSpPr>
            <p:nvPr/>
          </p:nvSpPr>
          <p:spPr bwMode="auto">
            <a:xfrm>
              <a:off x="4900" y="2293"/>
              <a:ext cx="310" cy="3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5"/>
                </a:cxn>
                <a:cxn ang="0">
                  <a:pos x="124" y="0"/>
                </a:cxn>
                <a:cxn ang="0">
                  <a:pos x="124" y="9"/>
                </a:cxn>
                <a:cxn ang="0">
                  <a:pos x="62" y="13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3"/>
                    <a:pt x="28" y="5"/>
                    <a:pt x="62" y="5"/>
                  </a:cubicBezTo>
                  <a:cubicBezTo>
                    <a:pt x="96" y="5"/>
                    <a:pt x="124" y="3"/>
                    <a:pt x="124" y="0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8" name="Freeform 747"/>
            <p:cNvSpPr>
              <a:spLocks/>
            </p:cNvSpPr>
            <p:nvPr/>
          </p:nvSpPr>
          <p:spPr bwMode="auto">
            <a:xfrm>
              <a:off x="4925" y="2280"/>
              <a:ext cx="260" cy="27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1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1"/>
                    <a:pt x="57" y="2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19" name="Freeform 748"/>
            <p:cNvSpPr>
              <a:spLocks noEditPoints="1"/>
            </p:cNvSpPr>
            <p:nvPr/>
          </p:nvSpPr>
          <p:spPr bwMode="auto">
            <a:xfrm>
              <a:off x="4900" y="2288"/>
              <a:ext cx="310" cy="13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5"/>
                </a:cxn>
                <a:cxn ang="0">
                  <a:pos x="10" y="0"/>
                </a:cxn>
                <a:cxn ang="0">
                  <a:pos x="0" y="2"/>
                </a:cxn>
                <a:cxn ang="0">
                  <a:pos x="114" y="0"/>
                </a:cxn>
                <a:cxn ang="0">
                  <a:pos x="114" y="5"/>
                </a:cxn>
                <a:cxn ang="0">
                  <a:pos x="124" y="2"/>
                </a:cxn>
                <a:cxn ang="0">
                  <a:pos x="114" y="0"/>
                </a:cxn>
              </a:cxnLst>
              <a:rect l="0" t="0" r="r" b="b"/>
              <a:pathLst>
                <a:path w="124" h="5">
                  <a:moveTo>
                    <a:pt x="0" y="2"/>
                  </a:moveTo>
                  <a:cubicBezTo>
                    <a:pt x="0" y="3"/>
                    <a:pt x="4" y="4"/>
                    <a:pt x="10" y="5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"/>
                    <a:pt x="1" y="2"/>
                    <a:pt x="0" y="2"/>
                  </a:cubicBezTo>
                  <a:close/>
                  <a:moveTo>
                    <a:pt x="114" y="0"/>
                  </a:moveTo>
                  <a:cubicBezTo>
                    <a:pt x="114" y="5"/>
                    <a:pt x="114" y="5"/>
                    <a:pt x="114" y="5"/>
                  </a:cubicBezTo>
                  <a:cubicBezTo>
                    <a:pt x="120" y="4"/>
                    <a:pt x="123" y="3"/>
                    <a:pt x="124" y="2"/>
                  </a:cubicBezTo>
                  <a:cubicBezTo>
                    <a:pt x="124" y="2"/>
                    <a:pt x="120" y="1"/>
                    <a:pt x="114" y="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0" name="Freeform 749"/>
            <p:cNvSpPr>
              <a:spLocks/>
            </p:cNvSpPr>
            <p:nvPr/>
          </p:nvSpPr>
          <p:spPr bwMode="auto">
            <a:xfrm>
              <a:off x="4900" y="2339"/>
              <a:ext cx="310" cy="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" y="4"/>
                </a:cxn>
                <a:cxn ang="0">
                  <a:pos x="124" y="0"/>
                </a:cxn>
                <a:cxn ang="0">
                  <a:pos x="124" y="9"/>
                </a:cxn>
                <a:cxn ang="0">
                  <a:pos x="62" y="13"/>
                </a:cxn>
                <a:cxn ang="0">
                  <a:pos x="0" y="9"/>
                </a:cxn>
                <a:cxn ang="0">
                  <a:pos x="0" y="0"/>
                </a:cxn>
              </a:cxnLst>
              <a:rect l="0" t="0" r="r" b="b"/>
              <a:pathLst>
                <a:path w="124" h="13">
                  <a:moveTo>
                    <a:pt x="0" y="0"/>
                  </a:moveTo>
                  <a:cubicBezTo>
                    <a:pt x="0" y="2"/>
                    <a:pt x="28" y="4"/>
                    <a:pt x="62" y="4"/>
                  </a:cubicBezTo>
                  <a:cubicBezTo>
                    <a:pt x="96" y="4"/>
                    <a:pt x="124" y="2"/>
                    <a:pt x="124" y="0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1"/>
                    <a:pt x="96" y="13"/>
                    <a:pt x="62" y="13"/>
                  </a:cubicBezTo>
                  <a:cubicBezTo>
                    <a:pt x="28" y="13"/>
                    <a:pt x="0" y="11"/>
                    <a:pt x="0" y="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1" name="Freeform 750"/>
            <p:cNvSpPr>
              <a:spLocks/>
            </p:cNvSpPr>
            <p:nvPr/>
          </p:nvSpPr>
          <p:spPr bwMode="auto">
            <a:xfrm>
              <a:off x="4925" y="2323"/>
              <a:ext cx="260" cy="26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2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2"/>
                    <a:pt x="57" y="2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2" name="Freeform 751"/>
            <p:cNvSpPr>
              <a:spLocks/>
            </p:cNvSpPr>
            <p:nvPr/>
          </p:nvSpPr>
          <p:spPr bwMode="auto">
            <a:xfrm>
              <a:off x="4925" y="2368"/>
              <a:ext cx="260" cy="27"/>
            </a:xfrm>
            <a:custGeom>
              <a:avLst/>
              <a:gdLst/>
              <a:ahLst/>
              <a:cxnLst>
                <a:cxn ang="0">
                  <a:pos x="57" y="2"/>
                </a:cxn>
                <a:cxn ang="0">
                  <a:pos x="52" y="2"/>
                </a:cxn>
                <a:cxn ang="0">
                  <a:pos x="47" y="2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52" y="10"/>
                </a:cxn>
                <a:cxn ang="0">
                  <a:pos x="104" y="8"/>
                </a:cxn>
                <a:cxn ang="0">
                  <a:pos x="104" y="0"/>
                </a:cxn>
                <a:cxn ang="0">
                  <a:pos x="57" y="2"/>
                </a:cxn>
              </a:cxnLst>
              <a:rect l="0" t="0" r="r" b="b"/>
              <a:pathLst>
                <a:path w="104" h="10">
                  <a:moveTo>
                    <a:pt x="57" y="2"/>
                  </a:moveTo>
                  <a:cubicBezTo>
                    <a:pt x="56" y="2"/>
                    <a:pt x="54" y="2"/>
                    <a:pt x="52" y="2"/>
                  </a:cubicBezTo>
                  <a:cubicBezTo>
                    <a:pt x="50" y="2"/>
                    <a:pt x="48" y="2"/>
                    <a:pt x="47" y="2"/>
                  </a:cubicBezTo>
                  <a:cubicBezTo>
                    <a:pt x="27" y="2"/>
                    <a:pt x="10" y="1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1" y="9"/>
                    <a:pt x="30" y="10"/>
                    <a:pt x="52" y="10"/>
                  </a:cubicBezTo>
                  <a:cubicBezTo>
                    <a:pt x="74" y="10"/>
                    <a:pt x="93" y="9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4" y="1"/>
                    <a:pt x="77" y="2"/>
                    <a:pt x="57" y="2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3" name="Freeform 752"/>
            <p:cNvSpPr>
              <a:spLocks noEditPoints="1"/>
            </p:cNvSpPr>
            <p:nvPr/>
          </p:nvSpPr>
          <p:spPr bwMode="auto">
            <a:xfrm>
              <a:off x="4882" y="2381"/>
              <a:ext cx="345" cy="22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137" y="3"/>
                </a:cxn>
                <a:cxn ang="0">
                  <a:pos x="137" y="3"/>
                </a:cxn>
                <a:cxn ang="0">
                  <a:pos x="138" y="3"/>
                </a:cxn>
                <a:cxn ang="0">
                  <a:pos x="137" y="3"/>
                </a:cxn>
                <a:cxn ang="0">
                  <a:pos x="121" y="0"/>
                </a:cxn>
                <a:cxn ang="0">
                  <a:pos x="121" y="3"/>
                </a:cxn>
                <a:cxn ang="0">
                  <a:pos x="69" y="5"/>
                </a:cxn>
                <a:cxn ang="0">
                  <a:pos x="17" y="3"/>
                </a:cxn>
                <a:cxn ang="0">
                  <a:pos x="17" y="0"/>
                </a:cxn>
                <a:cxn ang="0">
                  <a:pos x="1" y="3"/>
                </a:cxn>
                <a:cxn ang="0">
                  <a:pos x="69" y="8"/>
                </a:cxn>
                <a:cxn ang="0">
                  <a:pos x="137" y="3"/>
                </a:cxn>
                <a:cxn ang="0">
                  <a:pos x="121" y="0"/>
                </a:cxn>
              </a:cxnLst>
              <a:rect l="0" t="0" r="r" b="b"/>
              <a:pathLst>
                <a:path w="138" h="8">
                  <a:moveTo>
                    <a:pt x="0" y="3"/>
                  </a:move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lose/>
                  <a:moveTo>
                    <a:pt x="137" y="3"/>
                  </a:moveTo>
                  <a:cubicBezTo>
                    <a:pt x="137" y="3"/>
                    <a:pt x="137" y="3"/>
                    <a:pt x="137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7" y="3"/>
                    <a:pt x="137" y="3"/>
                  </a:cubicBezTo>
                  <a:close/>
                  <a:moveTo>
                    <a:pt x="121" y="0"/>
                  </a:moveTo>
                  <a:cubicBezTo>
                    <a:pt x="121" y="3"/>
                    <a:pt x="121" y="3"/>
                    <a:pt x="121" y="3"/>
                  </a:cubicBezTo>
                  <a:cubicBezTo>
                    <a:pt x="110" y="4"/>
                    <a:pt x="91" y="5"/>
                    <a:pt x="69" y="5"/>
                  </a:cubicBezTo>
                  <a:cubicBezTo>
                    <a:pt x="47" y="5"/>
                    <a:pt x="28" y="4"/>
                    <a:pt x="17" y="3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7" y="1"/>
                    <a:pt x="1" y="2"/>
                    <a:pt x="1" y="3"/>
                  </a:cubicBezTo>
                  <a:cubicBezTo>
                    <a:pt x="1" y="6"/>
                    <a:pt x="31" y="8"/>
                    <a:pt x="69" y="8"/>
                  </a:cubicBezTo>
                  <a:cubicBezTo>
                    <a:pt x="107" y="8"/>
                    <a:pt x="137" y="6"/>
                    <a:pt x="137" y="3"/>
                  </a:cubicBezTo>
                  <a:cubicBezTo>
                    <a:pt x="137" y="2"/>
                    <a:pt x="131" y="1"/>
                    <a:pt x="121" y="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4" name="Freeform 753"/>
            <p:cNvSpPr>
              <a:spLocks noEditPoints="1"/>
            </p:cNvSpPr>
            <p:nvPr/>
          </p:nvSpPr>
          <p:spPr bwMode="auto">
            <a:xfrm>
              <a:off x="4900" y="2333"/>
              <a:ext cx="310" cy="11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" y="4"/>
                </a:cxn>
                <a:cxn ang="0">
                  <a:pos x="10" y="0"/>
                </a:cxn>
                <a:cxn ang="0">
                  <a:pos x="0" y="2"/>
                </a:cxn>
                <a:cxn ang="0">
                  <a:pos x="114" y="0"/>
                </a:cxn>
                <a:cxn ang="0">
                  <a:pos x="114" y="4"/>
                </a:cxn>
                <a:cxn ang="0">
                  <a:pos x="124" y="2"/>
                </a:cxn>
                <a:cxn ang="0">
                  <a:pos x="114" y="0"/>
                </a:cxn>
              </a:cxnLst>
              <a:rect l="0" t="0" r="r" b="b"/>
              <a:pathLst>
                <a:path w="124" h="4">
                  <a:moveTo>
                    <a:pt x="0" y="2"/>
                  </a:moveTo>
                  <a:cubicBezTo>
                    <a:pt x="0" y="3"/>
                    <a:pt x="4" y="4"/>
                    <a:pt x="10" y="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1"/>
                    <a:pt x="1" y="1"/>
                    <a:pt x="0" y="2"/>
                  </a:cubicBezTo>
                  <a:close/>
                  <a:moveTo>
                    <a:pt x="114" y="0"/>
                  </a:moveTo>
                  <a:cubicBezTo>
                    <a:pt x="114" y="4"/>
                    <a:pt x="114" y="4"/>
                    <a:pt x="114" y="4"/>
                  </a:cubicBezTo>
                  <a:cubicBezTo>
                    <a:pt x="120" y="4"/>
                    <a:pt x="123" y="3"/>
                    <a:pt x="124" y="2"/>
                  </a:cubicBezTo>
                  <a:cubicBezTo>
                    <a:pt x="124" y="1"/>
                    <a:pt x="120" y="1"/>
                    <a:pt x="114" y="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5" name="Freeform 754"/>
            <p:cNvSpPr>
              <a:spLocks/>
            </p:cNvSpPr>
            <p:nvPr/>
          </p:nvSpPr>
          <p:spPr bwMode="auto">
            <a:xfrm>
              <a:off x="4882" y="2389"/>
              <a:ext cx="345" cy="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9" y="5"/>
                </a:cxn>
                <a:cxn ang="0">
                  <a:pos x="138" y="0"/>
                </a:cxn>
                <a:cxn ang="0">
                  <a:pos x="138" y="14"/>
                </a:cxn>
                <a:cxn ang="0">
                  <a:pos x="69" y="19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0" y="0"/>
                </a:cxn>
              </a:cxnLst>
              <a:rect l="0" t="0" r="r" b="b"/>
              <a:pathLst>
                <a:path w="138" h="19">
                  <a:moveTo>
                    <a:pt x="0" y="0"/>
                  </a:moveTo>
                  <a:cubicBezTo>
                    <a:pt x="0" y="3"/>
                    <a:pt x="31" y="5"/>
                    <a:pt x="69" y="5"/>
                  </a:cubicBezTo>
                  <a:cubicBezTo>
                    <a:pt x="107" y="5"/>
                    <a:pt x="138" y="3"/>
                    <a:pt x="138" y="0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38" y="17"/>
                    <a:pt x="107" y="19"/>
                    <a:pt x="69" y="19"/>
                  </a:cubicBezTo>
                  <a:cubicBezTo>
                    <a:pt x="31" y="19"/>
                    <a:pt x="0" y="17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6" name="Freeform 755"/>
            <p:cNvSpPr>
              <a:spLocks/>
            </p:cNvSpPr>
            <p:nvPr/>
          </p:nvSpPr>
          <p:spPr bwMode="auto">
            <a:xfrm>
              <a:off x="4755" y="2392"/>
              <a:ext cx="475" cy="59"/>
            </a:xfrm>
            <a:custGeom>
              <a:avLst/>
              <a:gdLst/>
              <a:ahLst/>
              <a:cxnLst>
                <a:cxn ang="0">
                  <a:pos x="48" y="10"/>
                </a:cxn>
                <a:cxn ang="0">
                  <a:pos x="11" y="10"/>
                </a:cxn>
                <a:cxn ang="0">
                  <a:pos x="9" y="10"/>
                </a:cxn>
                <a:cxn ang="0">
                  <a:pos x="11" y="8"/>
                </a:cxn>
                <a:cxn ang="0">
                  <a:pos x="52" y="8"/>
                </a:cxn>
                <a:cxn ang="0">
                  <a:pos x="56" y="4"/>
                </a:cxn>
                <a:cxn ang="0">
                  <a:pos x="52" y="0"/>
                </a:cxn>
                <a:cxn ang="0">
                  <a:pos x="11" y="0"/>
                </a:cxn>
                <a:cxn ang="0">
                  <a:pos x="0" y="10"/>
                </a:cxn>
                <a:cxn ang="0">
                  <a:pos x="3" y="16"/>
                </a:cxn>
                <a:cxn ang="0">
                  <a:pos x="11" y="18"/>
                </a:cxn>
                <a:cxn ang="0">
                  <a:pos x="43" y="18"/>
                </a:cxn>
                <a:cxn ang="0">
                  <a:pos x="59" y="19"/>
                </a:cxn>
                <a:cxn ang="0">
                  <a:pos x="120" y="22"/>
                </a:cxn>
                <a:cxn ang="0">
                  <a:pos x="187" y="18"/>
                </a:cxn>
                <a:cxn ang="0">
                  <a:pos x="189" y="9"/>
                </a:cxn>
                <a:cxn ang="0">
                  <a:pos x="184" y="11"/>
                </a:cxn>
                <a:cxn ang="0">
                  <a:pos x="120" y="14"/>
                </a:cxn>
                <a:cxn ang="0">
                  <a:pos x="60" y="11"/>
                </a:cxn>
                <a:cxn ang="0">
                  <a:pos x="48" y="10"/>
                </a:cxn>
              </a:cxnLst>
              <a:rect l="0" t="0" r="r" b="b"/>
              <a:pathLst>
                <a:path w="190" h="22">
                  <a:moveTo>
                    <a:pt x="48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9" y="8"/>
                    <a:pt x="11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5" y="8"/>
                    <a:pt x="56" y="7"/>
                    <a:pt x="56" y="4"/>
                  </a:cubicBezTo>
                  <a:cubicBezTo>
                    <a:pt x="56" y="2"/>
                    <a:pt x="55" y="0"/>
                    <a:pt x="5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2"/>
                    <a:pt x="1" y="15"/>
                    <a:pt x="3" y="16"/>
                  </a:cubicBezTo>
                  <a:cubicBezTo>
                    <a:pt x="6" y="18"/>
                    <a:pt x="8" y="18"/>
                    <a:pt x="11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9" y="19"/>
                    <a:pt x="54" y="19"/>
                    <a:pt x="59" y="19"/>
                  </a:cubicBezTo>
                  <a:cubicBezTo>
                    <a:pt x="72" y="21"/>
                    <a:pt x="95" y="22"/>
                    <a:pt x="120" y="22"/>
                  </a:cubicBezTo>
                  <a:cubicBezTo>
                    <a:pt x="163" y="22"/>
                    <a:pt x="180" y="20"/>
                    <a:pt x="187" y="18"/>
                  </a:cubicBezTo>
                  <a:cubicBezTo>
                    <a:pt x="190" y="17"/>
                    <a:pt x="189" y="10"/>
                    <a:pt x="189" y="9"/>
                  </a:cubicBezTo>
                  <a:cubicBezTo>
                    <a:pt x="188" y="9"/>
                    <a:pt x="187" y="10"/>
                    <a:pt x="184" y="11"/>
                  </a:cubicBezTo>
                  <a:cubicBezTo>
                    <a:pt x="177" y="12"/>
                    <a:pt x="155" y="14"/>
                    <a:pt x="120" y="14"/>
                  </a:cubicBezTo>
                  <a:cubicBezTo>
                    <a:pt x="95" y="14"/>
                    <a:pt x="72" y="13"/>
                    <a:pt x="60" y="11"/>
                  </a:cubicBezTo>
                  <a:cubicBezTo>
                    <a:pt x="57" y="11"/>
                    <a:pt x="54" y="10"/>
                    <a:pt x="48" y="10"/>
                  </a:cubicBezTo>
                  <a:close/>
                </a:path>
              </a:pathLst>
            </a:custGeom>
            <a:solidFill>
              <a:srgbClr val="E8610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7" name="Freeform 756"/>
            <p:cNvSpPr>
              <a:spLocks/>
            </p:cNvSpPr>
            <p:nvPr/>
          </p:nvSpPr>
          <p:spPr bwMode="auto">
            <a:xfrm>
              <a:off x="4755" y="2392"/>
              <a:ext cx="475" cy="59"/>
            </a:xfrm>
            <a:custGeom>
              <a:avLst/>
              <a:gdLst/>
              <a:ahLst/>
              <a:cxnLst>
                <a:cxn ang="0">
                  <a:pos x="48" y="10"/>
                </a:cxn>
                <a:cxn ang="0">
                  <a:pos x="11" y="10"/>
                </a:cxn>
                <a:cxn ang="0">
                  <a:pos x="9" y="10"/>
                </a:cxn>
                <a:cxn ang="0">
                  <a:pos x="11" y="8"/>
                </a:cxn>
                <a:cxn ang="0">
                  <a:pos x="52" y="8"/>
                </a:cxn>
                <a:cxn ang="0">
                  <a:pos x="56" y="4"/>
                </a:cxn>
                <a:cxn ang="0">
                  <a:pos x="52" y="0"/>
                </a:cxn>
                <a:cxn ang="0">
                  <a:pos x="11" y="0"/>
                </a:cxn>
                <a:cxn ang="0">
                  <a:pos x="0" y="10"/>
                </a:cxn>
                <a:cxn ang="0">
                  <a:pos x="3" y="16"/>
                </a:cxn>
                <a:cxn ang="0">
                  <a:pos x="11" y="18"/>
                </a:cxn>
                <a:cxn ang="0">
                  <a:pos x="43" y="18"/>
                </a:cxn>
                <a:cxn ang="0">
                  <a:pos x="59" y="19"/>
                </a:cxn>
                <a:cxn ang="0">
                  <a:pos x="120" y="22"/>
                </a:cxn>
                <a:cxn ang="0">
                  <a:pos x="187" y="18"/>
                </a:cxn>
                <a:cxn ang="0">
                  <a:pos x="189" y="9"/>
                </a:cxn>
                <a:cxn ang="0">
                  <a:pos x="184" y="11"/>
                </a:cxn>
                <a:cxn ang="0">
                  <a:pos x="120" y="14"/>
                </a:cxn>
                <a:cxn ang="0">
                  <a:pos x="60" y="11"/>
                </a:cxn>
                <a:cxn ang="0">
                  <a:pos x="48" y="10"/>
                </a:cxn>
              </a:cxnLst>
              <a:rect l="0" t="0" r="r" b="b"/>
              <a:pathLst>
                <a:path w="190" h="22">
                  <a:moveTo>
                    <a:pt x="48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9"/>
                    <a:pt x="9" y="8"/>
                    <a:pt x="11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5" y="8"/>
                    <a:pt x="56" y="7"/>
                    <a:pt x="56" y="4"/>
                  </a:cubicBezTo>
                  <a:cubicBezTo>
                    <a:pt x="56" y="2"/>
                    <a:pt x="55" y="0"/>
                    <a:pt x="5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2"/>
                    <a:pt x="1" y="15"/>
                    <a:pt x="3" y="16"/>
                  </a:cubicBezTo>
                  <a:cubicBezTo>
                    <a:pt x="6" y="18"/>
                    <a:pt x="8" y="18"/>
                    <a:pt x="11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9" y="19"/>
                    <a:pt x="54" y="19"/>
                    <a:pt x="59" y="19"/>
                  </a:cubicBezTo>
                  <a:cubicBezTo>
                    <a:pt x="72" y="21"/>
                    <a:pt x="95" y="22"/>
                    <a:pt x="120" y="22"/>
                  </a:cubicBezTo>
                  <a:cubicBezTo>
                    <a:pt x="163" y="22"/>
                    <a:pt x="180" y="20"/>
                    <a:pt x="187" y="18"/>
                  </a:cubicBezTo>
                  <a:cubicBezTo>
                    <a:pt x="190" y="17"/>
                    <a:pt x="189" y="10"/>
                    <a:pt x="189" y="9"/>
                  </a:cubicBezTo>
                  <a:cubicBezTo>
                    <a:pt x="188" y="9"/>
                    <a:pt x="187" y="10"/>
                    <a:pt x="184" y="11"/>
                  </a:cubicBezTo>
                  <a:cubicBezTo>
                    <a:pt x="177" y="12"/>
                    <a:pt x="155" y="14"/>
                    <a:pt x="120" y="14"/>
                  </a:cubicBezTo>
                  <a:cubicBezTo>
                    <a:pt x="95" y="14"/>
                    <a:pt x="72" y="13"/>
                    <a:pt x="60" y="11"/>
                  </a:cubicBezTo>
                  <a:cubicBezTo>
                    <a:pt x="57" y="11"/>
                    <a:pt x="54" y="10"/>
                    <a:pt x="48" y="10"/>
                  </a:cubicBez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8" name="Freeform 757"/>
            <p:cNvSpPr>
              <a:spLocks/>
            </p:cNvSpPr>
            <p:nvPr/>
          </p:nvSpPr>
          <p:spPr bwMode="auto">
            <a:xfrm>
              <a:off x="4785" y="2427"/>
              <a:ext cx="425" cy="13"/>
            </a:xfrm>
            <a:custGeom>
              <a:avLst/>
              <a:gdLst/>
              <a:ahLst/>
              <a:cxnLst>
                <a:cxn ang="0">
                  <a:pos x="32" y="2"/>
                </a:cxn>
                <a:cxn ang="0">
                  <a:pos x="0" y="0"/>
                </a:cxn>
                <a:cxn ang="0">
                  <a:pos x="33" y="0"/>
                </a:cxn>
                <a:cxn ang="0">
                  <a:pos x="48" y="0"/>
                </a:cxn>
                <a:cxn ang="0">
                  <a:pos x="108" y="3"/>
                </a:cxn>
                <a:cxn ang="0">
                  <a:pos x="170" y="0"/>
                </a:cxn>
                <a:cxn ang="0">
                  <a:pos x="170" y="0"/>
                </a:cxn>
                <a:cxn ang="0">
                  <a:pos x="108" y="5"/>
                </a:cxn>
                <a:cxn ang="0">
                  <a:pos x="50" y="3"/>
                </a:cxn>
                <a:cxn ang="0">
                  <a:pos x="32" y="2"/>
                </a:cxn>
              </a:cxnLst>
              <a:rect l="0" t="0" r="r" b="b"/>
              <a:pathLst>
                <a:path w="170" h="5">
                  <a:moveTo>
                    <a:pt x="32" y="2"/>
                  </a:moveTo>
                  <a:cubicBezTo>
                    <a:pt x="28" y="1"/>
                    <a:pt x="6" y="1"/>
                    <a:pt x="0" y="0"/>
                  </a:cubicBezTo>
                  <a:cubicBezTo>
                    <a:pt x="0" y="0"/>
                    <a:pt x="27" y="0"/>
                    <a:pt x="33" y="0"/>
                  </a:cubicBezTo>
                  <a:cubicBezTo>
                    <a:pt x="40" y="0"/>
                    <a:pt x="45" y="0"/>
                    <a:pt x="48" y="0"/>
                  </a:cubicBezTo>
                  <a:cubicBezTo>
                    <a:pt x="60" y="2"/>
                    <a:pt x="83" y="3"/>
                    <a:pt x="108" y="3"/>
                  </a:cubicBezTo>
                  <a:cubicBezTo>
                    <a:pt x="140" y="3"/>
                    <a:pt x="161" y="1"/>
                    <a:pt x="17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1" y="1"/>
                    <a:pt x="140" y="5"/>
                    <a:pt x="108" y="5"/>
                  </a:cubicBezTo>
                  <a:cubicBezTo>
                    <a:pt x="83" y="5"/>
                    <a:pt x="62" y="5"/>
                    <a:pt x="50" y="3"/>
                  </a:cubicBezTo>
                  <a:cubicBezTo>
                    <a:pt x="47" y="3"/>
                    <a:pt x="37" y="2"/>
                    <a:pt x="32" y="2"/>
                  </a:cubicBezTo>
                  <a:close/>
                </a:path>
              </a:pathLst>
            </a:custGeom>
            <a:solidFill>
              <a:srgbClr val="FBEA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29" name="Freeform 758"/>
            <p:cNvSpPr>
              <a:spLocks/>
            </p:cNvSpPr>
            <p:nvPr/>
          </p:nvSpPr>
          <p:spPr bwMode="auto">
            <a:xfrm>
              <a:off x="4760" y="2397"/>
              <a:ext cx="117" cy="19"/>
            </a:xfrm>
            <a:custGeom>
              <a:avLst/>
              <a:gdLst/>
              <a:ahLst/>
              <a:cxnLst>
                <a:cxn ang="0">
                  <a:pos x="47" y="0"/>
                </a:cxn>
                <a:cxn ang="0">
                  <a:pos x="9" y="0"/>
                </a:cxn>
                <a:cxn ang="0">
                  <a:pos x="0" y="7"/>
                </a:cxn>
                <a:cxn ang="0">
                  <a:pos x="10" y="3"/>
                </a:cxn>
                <a:cxn ang="0">
                  <a:pos x="47" y="0"/>
                </a:cxn>
              </a:cxnLst>
              <a:rect l="0" t="0" r="r" b="b"/>
              <a:pathLst>
                <a:path w="47" h="7">
                  <a:moveTo>
                    <a:pt x="47" y="0"/>
                  </a:moveTo>
                  <a:cubicBezTo>
                    <a:pt x="47" y="0"/>
                    <a:pt x="12" y="0"/>
                    <a:pt x="9" y="0"/>
                  </a:cubicBezTo>
                  <a:cubicBezTo>
                    <a:pt x="5" y="0"/>
                    <a:pt x="0" y="4"/>
                    <a:pt x="0" y="7"/>
                  </a:cubicBezTo>
                  <a:cubicBezTo>
                    <a:pt x="0" y="5"/>
                    <a:pt x="6" y="3"/>
                    <a:pt x="10" y="3"/>
                  </a:cubicBezTo>
                  <a:cubicBezTo>
                    <a:pt x="13" y="3"/>
                    <a:pt x="47" y="0"/>
                    <a:pt x="47" y="0"/>
                  </a:cubicBezTo>
                  <a:close/>
                </a:path>
              </a:pathLst>
            </a:custGeom>
            <a:solidFill>
              <a:srgbClr val="FBEA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30" name="Freeform 759"/>
            <p:cNvSpPr>
              <a:spLocks/>
            </p:cNvSpPr>
            <p:nvPr/>
          </p:nvSpPr>
          <p:spPr bwMode="auto">
            <a:xfrm>
              <a:off x="4942" y="2480"/>
              <a:ext cx="85" cy="925"/>
            </a:xfrm>
            <a:custGeom>
              <a:avLst/>
              <a:gdLst/>
              <a:ahLst/>
              <a:cxnLst>
                <a:cxn ang="0">
                  <a:pos x="8" y="327"/>
                </a:cxn>
                <a:cxn ang="0">
                  <a:pos x="34" y="347"/>
                </a:cxn>
                <a:cxn ang="0">
                  <a:pos x="0" y="332"/>
                </a:cxn>
                <a:cxn ang="0">
                  <a:pos x="3" y="0"/>
                </a:cxn>
                <a:cxn ang="0">
                  <a:pos x="8" y="327"/>
                </a:cxn>
              </a:cxnLst>
              <a:rect l="0" t="0" r="r" b="b"/>
              <a:pathLst>
                <a:path w="34" h="347">
                  <a:moveTo>
                    <a:pt x="8" y="327"/>
                  </a:moveTo>
                  <a:cubicBezTo>
                    <a:pt x="8" y="342"/>
                    <a:pt x="23" y="346"/>
                    <a:pt x="34" y="347"/>
                  </a:cubicBezTo>
                  <a:cubicBezTo>
                    <a:pt x="15" y="347"/>
                    <a:pt x="0" y="345"/>
                    <a:pt x="0" y="33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8" y="312"/>
                    <a:pt x="8" y="32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31" name="Freeform 760"/>
            <p:cNvSpPr>
              <a:spLocks/>
            </p:cNvSpPr>
            <p:nvPr/>
          </p:nvSpPr>
          <p:spPr bwMode="auto">
            <a:xfrm>
              <a:off x="5055" y="2467"/>
              <a:ext cx="100" cy="960"/>
            </a:xfrm>
            <a:custGeom>
              <a:avLst/>
              <a:gdLst/>
              <a:ahLst/>
              <a:cxnLst>
                <a:cxn ang="0">
                  <a:pos x="1" y="360"/>
                </a:cxn>
                <a:cxn ang="0">
                  <a:pos x="40" y="341"/>
                </a:cxn>
                <a:cxn ang="0">
                  <a:pos x="40" y="0"/>
                </a:cxn>
                <a:cxn ang="0">
                  <a:pos x="37" y="0"/>
                </a:cxn>
                <a:cxn ang="0">
                  <a:pos x="37" y="335"/>
                </a:cxn>
                <a:cxn ang="0">
                  <a:pos x="0" y="360"/>
                </a:cxn>
              </a:cxnLst>
              <a:rect l="0" t="0" r="r" b="b"/>
              <a:pathLst>
                <a:path w="40" h="360">
                  <a:moveTo>
                    <a:pt x="1" y="360"/>
                  </a:moveTo>
                  <a:cubicBezTo>
                    <a:pt x="16" y="360"/>
                    <a:pt x="40" y="351"/>
                    <a:pt x="40" y="341"/>
                  </a:cubicBezTo>
                  <a:cubicBezTo>
                    <a:pt x="40" y="332"/>
                    <a:pt x="40" y="16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335"/>
                    <a:pt x="37" y="335"/>
                    <a:pt x="37" y="335"/>
                  </a:cubicBezTo>
                  <a:cubicBezTo>
                    <a:pt x="37" y="349"/>
                    <a:pt x="20" y="360"/>
                    <a:pt x="0" y="360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32" name="Freeform 761"/>
            <p:cNvSpPr>
              <a:spLocks/>
            </p:cNvSpPr>
            <p:nvPr/>
          </p:nvSpPr>
          <p:spPr bwMode="auto">
            <a:xfrm>
              <a:off x="4882" y="2163"/>
              <a:ext cx="345" cy="261"/>
            </a:xfrm>
            <a:custGeom>
              <a:avLst/>
              <a:gdLst/>
              <a:ahLst/>
              <a:cxnLst>
                <a:cxn ang="0">
                  <a:pos x="137" y="93"/>
                </a:cxn>
                <a:cxn ang="0">
                  <a:pos x="137" y="4"/>
                </a:cxn>
                <a:cxn ang="0">
                  <a:pos x="69" y="0"/>
                </a:cxn>
                <a:cxn ang="0">
                  <a:pos x="0" y="4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69" y="98"/>
                </a:cxn>
                <a:cxn ang="0">
                  <a:pos x="138" y="93"/>
                </a:cxn>
              </a:cxnLst>
              <a:rect l="0" t="0" r="r" b="b"/>
              <a:pathLst>
                <a:path w="138" h="98">
                  <a:moveTo>
                    <a:pt x="137" y="93"/>
                  </a:moveTo>
                  <a:cubicBezTo>
                    <a:pt x="137" y="4"/>
                    <a:pt x="137" y="4"/>
                    <a:pt x="137" y="4"/>
                  </a:cubicBezTo>
                  <a:cubicBezTo>
                    <a:pt x="137" y="2"/>
                    <a:pt x="107" y="0"/>
                    <a:pt x="69" y="0"/>
                  </a:cubicBezTo>
                  <a:cubicBezTo>
                    <a:pt x="31" y="0"/>
                    <a:pt x="0" y="2"/>
                    <a:pt x="0" y="4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6"/>
                    <a:pt x="31" y="98"/>
                    <a:pt x="69" y="98"/>
                  </a:cubicBezTo>
                  <a:cubicBezTo>
                    <a:pt x="107" y="98"/>
                    <a:pt x="138" y="96"/>
                    <a:pt x="138" y="93"/>
                  </a:cubicBezTo>
                </a:path>
              </a:pathLst>
            </a:custGeom>
            <a:solidFill>
              <a:srgbClr val="EE934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33" name="Line 762"/>
            <p:cNvSpPr>
              <a:spLocks noChangeShapeType="1"/>
            </p:cNvSpPr>
            <p:nvPr/>
          </p:nvSpPr>
          <p:spPr bwMode="auto">
            <a:xfrm flipV="1">
              <a:off x="5202" y="2179"/>
              <a:ext cx="1" cy="237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34" name="Line 763"/>
            <p:cNvSpPr>
              <a:spLocks noChangeShapeType="1"/>
            </p:cNvSpPr>
            <p:nvPr/>
          </p:nvSpPr>
          <p:spPr bwMode="auto">
            <a:xfrm flipV="1">
              <a:off x="5175" y="2179"/>
              <a:ext cx="1" cy="240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35" name="Line 764"/>
            <p:cNvSpPr>
              <a:spLocks noChangeShapeType="1"/>
            </p:cNvSpPr>
            <p:nvPr/>
          </p:nvSpPr>
          <p:spPr bwMode="auto">
            <a:xfrm flipV="1">
              <a:off x="5145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36" name="Line 765"/>
            <p:cNvSpPr>
              <a:spLocks noChangeShapeType="1"/>
            </p:cNvSpPr>
            <p:nvPr/>
          </p:nvSpPr>
          <p:spPr bwMode="auto">
            <a:xfrm flipV="1">
              <a:off x="5117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37" name="Line 766"/>
            <p:cNvSpPr>
              <a:spLocks noChangeShapeType="1"/>
            </p:cNvSpPr>
            <p:nvPr/>
          </p:nvSpPr>
          <p:spPr bwMode="auto">
            <a:xfrm flipV="1">
              <a:off x="5087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38" name="Line 767"/>
            <p:cNvSpPr>
              <a:spLocks noChangeShapeType="1"/>
            </p:cNvSpPr>
            <p:nvPr/>
          </p:nvSpPr>
          <p:spPr bwMode="auto">
            <a:xfrm flipV="1">
              <a:off x="5060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39" name="Line 768"/>
            <p:cNvSpPr>
              <a:spLocks noChangeShapeType="1"/>
            </p:cNvSpPr>
            <p:nvPr/>
          </p:nvSpPr>
          <p:spPr bwMode="auto">
            <a:xfrm>
              <a:off x="5032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40" name="Line 769"/>
            <p:cNvSpPr>
              <a:spLocks noChangeShapeType="1"/>
            </p:cNvSpPr>
            <p:nvPr/>
          </p:nvSpPr>
          <p:spPr bwMode="auto">
            <a:xfrm>
              <a:off x="5002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41" name="Line 770"/>
            <p:cNvSpPr>
              <a:spLocks noChangeShapeType="1"/>
            </p:cNvSpPr>
            <p:nvPr/>
          </p:nvSpPr>
          <p:spPr bwMode="auto">
            <a:xfrm>
              <a:off x="4975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42" name="Line 771"/>
            <p:cNvSpPr>
              <a:spLocks noChangeShapeType="1"/>
            </p:cNvSpPr>
            <p:nvPr/>
          </p:nvSpPr>
          <p:spPr bwMode="auto">
            <a:xfrm>
              <a:off x="4945" y="2179"/>
              <a:ext cx="1" cy="240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43" name="Line 772"/>
            <p:cNvSpPr>
              <a:spLocks noChangeShapeType="1"/>
            </p:cNvSpPr>
            <p:nvPr/>
          </p:nvSpPr>
          <p:spPr bwMode="auto">
            <a:xfrm>
              <a:off x="4917" y="2179"/>
              <a:ext cx="1" cy="237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44" name="Line 773"/>
            <p:cNvSpPr>
              <a:spLocks noChangeShapeType="1"/>
            </p:cNvSpPr>
            <p:nvPr/>
          </p:nvSpPr>
          <p:spPr bwMode="auto">
            <a:xfrm>
              <a:off x="4890" y="2173"/>
              <a:ext cx="1" cy="240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45" name="Line 774"/>
            <p:cNvSpPr>
              <a:spLocks noChangeShapeType="1"/>
            </p:cNvSpPr>
            <p:nvPr/>
          </p:nvSpPr>
          <p:spPr bwMode="auto">
            <a:xfrm flipV="1">
              <a:off x="5202" y="2179"/>
              <a:ext cx="1" cy="237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46" name="Line 775"/>
            <p:cNvSpPr>
              <a:spLocks noChangeShapeType="1"/>
            </p:cNvSpPr>
            <p:nvPr/>
          </p:nvSpPr>
          <p:spPr bwMode="auto">
            <a:xfrm flipV="1">
              <a:off x="5175" y="2179"/>
              <a:ext cx="1" cy="240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47" name="Line 776"/>
            <p:cNvSpPr>
              <a:spLocks noChangeShapeType="1"/>
            </p:cNvSpPr>
            <p:nvPr/>
          </p:nvSpPr>
          <p:spPr bwMode="auto">
            <a:xfrm flipV="1">
              <a:off x="5145" y="2176"/>
              <a:ext cx="1" cy="245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48" name="Line 777"/>
            <p:cNvSpPr>
              <a:spLocks noChangeShapeType="1"/>
            </p:cNvSpPr>
            <p:nvPr/>
          </p:nvSpPr>
          <p:spPr bwMode="auto">
            <a:xfrm flipV="1">
              <a:off x="5117" y="2176"/>
              <a:ext cx="1" cy="245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49" name="Line 778"/>
            <p:cNvSpPr>
              <a:spLocks noChangeShapeType="1"/>
            </p:cNvSpPr>
            <p:nvPr/>
          </p:nvSpPr>
          <p:spPr bwMode="auto">
            <a:xfrm flipV="1">
              <a:off x="5087" y="2176"/>
              <a:ext cx="1" cy="245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50" name="Line 779"/>
            <p:cNvSpPr>
              <a:spLocks noChangeShapeType="1"/>
            </p:cNvSpPr>
            <p:nvPr/>
          </p:nvSpPr>
          <p:spPr bwMode="auto">
            <a:xfrm flipV="1">
              <a:off x="5060" y="2176"/>
              <a:ext cx="1" cy="245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51" name="Line 780"/>
            <p:cNvSpPr>
              <a:spLocks noChangeShapeType="1"/>
            </p:cNvSpPr>
            <p:nvPr/>
          </p:nvSpPr>
          <p:spPr bwMode="auto">
            <a:xfrm>
              <a:off x="5032" y="2176"/>
              <a:ext cx="1" cy="245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52" name="Line 781"/>
            <p:cNvSpPr>
              <a:spLocks noChangeShapeType="1"/>
            </p:cNvSpPr>
            <p:nvPr/>
          </p:nvSpPr>
          <p:spPr bwMode="auto">
            <a:xfrm>
              <a:off x="5002" y="2176"/>
              <a:ext cx="1" cy="245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53" name="Line 782"/>
            <p:cNvSpPr>
              <a:spLocks noChangeShapeType="1"/>
            </p:cNvSpPr>
            <p:nvPr/>
          </p:nvSpPr>
          <p:spPr bwMode="auto">
            <a:xfrm>
              <a:off x="4975" y="2176"/>
              <a:ext cx="1" cy="245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54" name="Line 783"/>
            <p:cNvSpPr>
              <a:spLocks noChangeShapeType="1"/>
            </p:cNvSpPr>
            <p:nvPr/>
          </p:nvSpPr>
          <p:spPr bwMode="auto">
            <a:xfrm>
              <a:off x="4945" y="2179"/>
              <a:ext cx="1" cy="240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55" name="Line 784"/>
            <p:cNvSpPr>
              <a:spLocks noChangeShapeType="1"/>
            </p:cNvSpPr>
            <p:nvPr/>
          </p:nvSpPr>
          <p:spPr bwMode="auto">
            <a:xfrm>
              <a:off x="4917" y="2179"/>
              <a:ext cx="1" cy="237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56" name="Line 785"/>
            <p:cNvSpPr>
              <a:spLocks noChangeShapeType="1"/>
            </p:cNvSpPr>
            <p:nvPr/>
          </p:nvSpPr>
          <p:spPr bwMode="auto">
            <a:xfrm>
              <a:off x="4890" y="2173"/>
              <a:ext cx="1" cy="240"/>
            </a:xfrm>
            <a:prstGeom prst="line">
              <a:avLst/>
            </a:prstGeom>
            <a:noFill/>
            <a:ln w="11113" cap="rnd">
              <a:solidFill>
                <a:srgbClr val="F9DBB9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57" name="Line 786"/>
            <p:cNvSpPr>
              <a:spLocks noChangeShapeType="1"/>
            </p:cNvSpPr>
            <p:nvPr/>
          </p:nvSpPr>
          <p:spPr bwMode="auto">
            <a:xfrm flipV="1">
              <a:off x="5195" y="2179"/>
              <a:ext cx="1" cy="237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58" name="Line 787"/>
            <p:cNvSpPr>
              <a:spLocks noChangeShapeType="1"/>
            </p:cNvSpPr>
            <p:nvPr/>
          </p:nvSpPr>
          <p:spPr bwMode="auto">
            <a:xfrm flipV="1">
              <a:off x="5222" y="2179"/>
              <a:ext cx="1" cy="237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59" name="Line 788"/>
            <p:cNvSpPr>
              <a:spLocks noChangeShapeType="1"/>
            </p:cNvSpPr>
            <p:nvPr/>
          </p:nvSpPr>
          <p:spPr bwMode="auto">
            <a:xfrm flipV="1">
              <a:off x="5165" y="2179"/>
              <a:ext cx="1" cy="240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60" name="Line 789"/>
            <p:cNvSpPr>
              <a:spLocks noChangeShapeType="1"/>
            </p:cNvSpPr>
            <p:nvPr/>
          </p:nvSpPr>
          <p:spPr bwMode="auto">
            <a:xfrm flipV="1">
              <a:off x="5137" y="2176"/>
              <a:ext cx="1" cy="245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61" name="Line 790"/>
            <p:cNvSpPr>
              <a:spLocks noChangeShapeType="1"/>
            </p:cNvSpPr>
            <p:nvPr/>
          </p:nvSpPr>
          <p:spPr bwMode="auto">
            <a:xfrm flipV="1">
              <a:off x="5107" y="2176"/>
              <a:ext cx="1" cy="245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62" name="Line 791"/>
            <p:cNvSpPr>
              <a:spLocks noChangeShapeType="1"/>
            </p:cNvSpPr>
            <p:nvPr/>
          </p:nvSpPr>
          <p:spPr bwMode="auto">
            <a:xfrm flipV="1">
              <a:off x="5080" y="2176"/>
              <a:ext cx="1" cy="245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63" name="Line 792"/>
            <p:cNvSpPr>
              <a:spLocks noChangeShapeType="1"/>
            </p:cNvSpPr>
            <p:nvPr/>
          </p:nvSpPr>
          <p:spPr bwMode="auto">
            <a:xfrm flipV="1">
              <a:off x="5052" y="2176"/>
              <a:ext cx="1" cy="245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64" name="Line 793"/>
            <p:cNvSpPr>
              <a:spLocks noChangeShapeType="1"/>
            </p:cNvSpPr>
            <p:nvPr/>
          </p:nvSpPr>
          <p:spPr bwMode="auto">
            <a:xfrm>
              <a:off x="5022" y="2176"/>
              <a:ext cx="1" cy="245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65" name="Line 794"/>
            <p:cNvSpPr>
              <a:spLocks noChangeShapeType="1"/>
            </p:cNvSpPr>
            <p:nvPr/>
          </p:nvSpPr>
          <p:spPr bwMode="auto">
            <a:xfrm>
              <a:off x="4995" y="2176"/>
              <a:ext cx="1" cy="245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66" name="Line 795"/>
            <p:cNvSpPr>
              <a:spLocks noChangeShapeType="1"/>
            </p:cNvSpPr>
            <p:nvPr/>
          </p:nvSpPr>
          <p:spPr bwMode="auto">
            <a:xfrm>
              <a:off x="4965" y="2176"/>
              <a:ext cx="1" cy="245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67" name="Line 796"/>
            <p:cNvSpPr>
              <a:spLocks noChangeShapeType="1"/>
            </p:cNvSpPr>
            <p:nvPr/>
          </p:nvSpPr>
          <p:spPr bwMode="auto">
            <a:xfrm>
              <a:off x="4937" y="2179"/>
              <a:ext cx="1" cy="240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68" name="Line 797"/>
            <p:cNvSpPr>
              <a:spLocks noChangeShapeType="1"/>
            </p:cNvSpPr>
            <p:nvPr/>
          </p:nvSpPr>
          <p:spPr bwMode="auto">
            <a:xfrm>
              <a:off x="4910" y="2179"/>
              <a:ext cx="1" cy="237"/>
            </a:xfrm>
            <a:prstGeom prst="line">
              <a:avLst/>
            </a:prstGeom>
            <a:noFill/>
            <a:ln w="3175" cap="rnd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69" name="Line 798"/>
            <p:cNvSpPr>
              <a:spLocks noChangeShapeType="1"/>
            </p:cNvSpPr>
            <p:nvPr/>
          </p:nvSpPr>
          <p:spPr bwMode="auto">
            <a:xfrm flipV="1">
              <a:off x="5195" y="2179"/>
              <a:ext cx="1" cy="237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70" name="Line 799"/>
            <p:cNvSpPr>
              <a:spLocks noChangeShapeType="1"/>
            </p:cNvSpPr>
            <p:nvPr/>
          </p:nvSpPr>
          <p:spPr bwMode="auto">
            <a:xfrm flipV="1">
              <a:off x="5222" y="2179"/>
              <a:ext cx="1" cy="237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71" name="Line 800"/>
            <p:cNvSpPr>
              <a:spLocks noChangeShapeType="1"/>
            </p:cNvSpPr>
            <p:nvPr/>
          </p:nvSpPr>
          <p:spPr bwMode="auto">
            <a:xfrm flipV="1">
              <a:off x="5165" y="2179"/>
              <a:ext cx="1" cy="240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72" name="Line 801"/>
            <p:cNvSpPr>
              <a:spLocks noChangeShapeType="1"/>
            </p:cNvSpPr>
            <p:nvPr/>
          </p:nvSpPr>
          <p:spPr bwMode="auto">
            <a:xfrm flipV="1">
              <a:off x="5137" y="2176"/>
              <a:ext cx="1" cy="245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73" name="Line 802"/>
            <p:cNvSpPr>
              <a:spLocks noChangeShapeType="1"/>
            </p:cNvSpPr>
            <p:nvPr/>
          </p:nvSpPr>
          <p:spPr bwMode="auto">
            <a:xfrm flipV="1">
              <a:off x="5107" y="2176"/>
              <a:ext cx="1" cy="245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74" name="Line 803"/>
            <p:cNvSpPr>
              <a:spLocks noChangeShapeType="1"/>
            </p:cNvSpPr>
            <p:nvPr/>
          </p:nvSpPr>
          <p:spPr bwMode="auto">
            <a:xfrm flipV="1">
              <a:off x="5080" y="2176"/>
              <a:ext cx="1" cy="245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75" name="Line 804"/>
            <p:cNvSpPr>
              <a:spLocks noChangeShapeType="1"/>
            </p:cNvSpPr>
            <p:nvPr/>
          </p:nvSpPr>
          <p:spPr bwMode="auto">
            <a:xfrm flipV="1">
              <a:off x="5052" y="2176"/>
              <a:ext cx="1" cy="245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76" name="Line 805"/>
            <p:cNvSpPr>
              <a:spLocks noChangeShapeType="1"/>
            </p:cNvSpPr>
            <p:nvPr/>
          </p:nvSpPr>
          <p:spPr bwMode="auto">
            <a:xfrm>
              <a:off x="5022" y="2176"/>
              <a:ext cx="1" cy="245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77" name="Line 806"/>
            <p:cNvSpPr>
              <a:spLocks noChangeShapeType="1"/>
            </p:cNvSpPr>
            <p:nvPr/>
          </p:nvSpPr>
          <p:spPr bwMode="auto">
            <a:xfrm>
              <a:off x="4995" y="2176"/>
              <a:ext cx="1" cy="245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78" name="Line 807"/>
            <p:cNvSpPr>
              <a:spLocks noChangeShapeType="1"/>
            </p:cNvSpPr>
            <p:nvPr/>
          </p:nvSpPr>
          <p:spPr bwMode="auto">
            <a:xfrm>
              <a:off x="4965" y="2176"/>
              <a:ext cx="1" cy="245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79" name="Line 808"/>
            <p:cNvSpPr>
              <a:spLocks noChangeShapeType="1"/>
            </p:cNvSpPr>
            <p:nvPr/>
          </p:nvSpPr>
          <p:spPr bwMode="auto">
            <a:xfrm>
              <a:off x="4937" y="2179"/>
              <a:ext cx="1" cy="240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80" name="Line 809"/>
            <p:cNvSpPr>
              <a:spLocks noChangeShapeType="1"/>
            </p:cNvSpPr>
            <p:nvPr/>
          </p:nvSpPr>
          <p:spPr bwMode="auto">
            <a:xfrm>
              <a:off x="4910" y="2179"/>
              <a:ext cx="1" cy="237"/>
            </a:xfrm>
            <a:prstGeom prst="line">
              <a:avLst/>
            </a:prstGeom>
            <a:noFill/>
            <a:ln w="15875">
              <a:solidFill>
                <a:srgbClr val="994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81" name="Line 810"/>
            <p:cNvSpPr>
              <a:spLocks noChangeShapeType="1"/>
            </p:cNvSpPr>
            <p:nvPr/>
          </p:nvSpPr>
          <p:spPr bwMode="auto">
            <a:xfrm flipV="1">
              <a:off x="5197" y="2179"/>
              <a:ext cx="1" cy="237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82" name="Line 811"/>
            <p:cNvSpPr>
              <a:spLocks noChangeShapeType="1"/>
            </p:cNvSpPr>
            <p:nvPr/>
          </p:nvSpPr>
          <p:spPr bwMode="auto">
            <a:xfrm flipV="1">
              <a:off x="5170" y="2179"/>
              <a:ext cx="1" cy="24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83" name="Line 812"/>
            <p:cNvSpPr>
              <a:spLocks noChangeShapeType="1"/>
            </p:cNvSpPr>
            <p:nvPr/>
          </p:nvSpPr>
          <p:spPr bwMode="auto">
            <a:xfrm flipV="1">
              <a:off x="5140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84" name="Line 813"/>
            <p:cNvSpPr>
              <a:spLocks noChangeShapeType="1"/>
            </p:cNvSpPr>
            <p:nvPr/>
          </p:nvSpPr>
          <p:spPr bwMode="auto">
            <a:xfrm flipV="1">
              <a:off x="5112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85" name="Line 814"/>
            <p:cNvSpPr>
              <a:spLocks noChangeShapeType="1"/>
            </p:cNvSpPr>
            <p:nvPr/>
          </p:nvSpPr>
          <p:spPr bwMode="auto">
            <a:xfrm flipV="1">
              <a:off x="5082" y="2179"/>
              <a:ext cx="1" cy="245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86" name="Line 815"/>
            <p:cNvSpPr>
              <a:spLocks noChangeShapeType="1"/>
            </p:cNvSpPr>
            <p:nvPr/>
          </p:nvSpPr>
          <p:spPr bwMode="auto">
            <a:xfrm flipV="1">
              <a:off x="5055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87" name="Line 816"/>
            <p:cNvSpPr>
              <a:spLocks noChangeShapeType="1"/>
            </p:cNvSpPr>
            <p:nvPr/>
          </p:nvSpPr>
          <p:spPr bwMode="auto">
            <a:xfrm>
              <a:off x="5027" y="2179"/>
              <a:ext cx="1" cy="245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88" name="Line 817"/>
            <p:cNvSpPr>
              <a:spLocks noChangeShapeType="1"/>
            </p:cNvSpPr>
            <p:nvPr/>
          </p:nvSpPr>
          <p:spPr bwMode="auto">
            <a:xfrm>
              <a:off x="4997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89" name="Line 818"/>
            <p:cNvSpPr>
              <a:spLocks noChangeShapeType="1"/>
            </p:cNvSpPr>
            <p:nvPr/>
          </p:nvSpPr>
          <p:spPr bwMode="auto">
            <a:xfrm>
              <a:off x="4970" y="2176"/>
              <a:ext cx="1" cy="245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90" name="Line 819"/>
            <p:cNvSpPr>
              <a:spLocks noChangeShapeType="1"/>
            </p:cNvSpPr>
            <p:nvPr/>
          </p:nvSpPr>
          <p:spPr bwMode="auto">
            <a:xfrm>
              <a:off x="4940" y="2179"/>
              <a:ext cx="1" cy="24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91" name="Line 820"/>
            <p:cNvSpPr>
              <a:spLocks noChangeShapeType="1"/>
            </p:cNvSpPr>
            <p:nvPr/>
          </p:nvSpPr>
          <p:spPr bwMode="auto">
            <a:xfrm>
              <a:off x="4912" y="2179"/>
              <a:ext cx="1" cy="237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92" name="Freeform 821"/>
            <p:cNvSpPr>
              <a:spLocks/>
            </p:cNvSpPr>
            <p:nvPr/>
          </p:nvSpPr>
          <p:spPr bwMode="auto">
            <a:xfrm>
              <a:off x="4882" y="2163"/>
              <a:ext cx="345" cy="24"/>
            </a:xfrm>
            <a:custGeom>
              <a:avLst/>
              <a:gdLst/>
              <a:ahLst/>
              <a:cxnLst>
                <a:cxn ang="0">
                  <a:pos x="137" y="4"/>
                </a:cxn>
                <a:cxn ang="0">
                  <a:pos x="69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69" y="9"/>
                </a:cxn>
                <a:cxn ang="0">
                  <a:pos x="138" y="4"/>
                </a:cxn>
              </a:cxnLst>
              <a:rect l="0" t="0" r="r" b="b"/>
              <a:pathLst>
                <a:path w="138" h="9">
                  <a:moveTo>
                    <a:pt x="137" y="4"/>
                  </a:moveTo>
                  <a:cubicBezTo>
                    <a:pt x="137" y="2"/>
                    <a:pt x="107" y="0"/>
                    <a:pt x="69" y="0"/>
                  </a:cubicBezTo>
                  <a:cubicBezTo>
                    <a:pt x="31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1" y="9"/>
                    <a:pt x="69" y="9"/>
                  </a:cubicBezTo>
                  <a:cubicBezTo>
                    <a:pt x="107" y="9"/>
                    <a:pt x="138" y="7"/>
                    <a:pt x="138" y="4"/>
                  </a:cubicBezTo>
                </a:path>
              </a:pathLst>
            </a:custGeom>
            <a:solidFill>
              <a:srgbClr val="F4BF8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93" name="Freeform 822"/>
            <p:cNvSpPr>
              <a:spLocks noEditPoints="1"/>
            </p:cNvSpPr>
            <p:nvPr/>
          </p:nvSpPr>
          <p:spPr bwMode="auto">
            <a:xfrm>
              <a:off x="4882" y="2165"/>
              <a:ext cx="345" cy="22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137" y="3"/>
                </a:cxn>
                <a:cxn ang="0">
                  <a:pos x="137" y="3"/>
                </a:cxn>
                <a:cxn ang="0">
                  <a:pos x="138" y="3"/>
                </a:cxn>
                <a:cxn ang="0">
                  <a:pos x="137" y="3"/>
                </a:cxn>
                <a:cxn ang="0">
                  <a:pos x="121" y="0"/>
                </a:cxn>
                <a:cxn ang="0">
                  <a:pos x="60" y="5"/>
                </a:cxn>
                <a:cxn ang="0">
                  <a:pos x="4" y="2"/>
                </a:cxn>
                <a:cxn ang="0">
                  <a:pos x="1" y="3"/>
                </a:cxn>
                <a:cxn ang="0">
                  <a:pos x="69" y="8"/>
                </a:cxn>
                <a:cxn ang="0">
                  <a:pos x="137" y="3"/>
                </a:cxn>
                <a:cxn ang="0">
                  <a:pos x="121" y="0"/>
                </a:cxn>
              </a:cxnLst>
              <a:rect l="0" t="0" r="r" b="b"/>
              <a:pathLst>
                <a:path w="138" h="8">
                  <a:moveTo>
                    <a:pt x="0" y="3"/>
                  </a:move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lose/>
                  <a:moveTo>
                    <a:pt x="137" y="3"/>
                  </a:moveTo>
                  <a:cubicBezTo>
                    <a:pt x="137" y="3"/>
                    <a:pt x="137" y="3"/>
                    <a:pt x="137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7" y="3"/>
                    <a:pt x="137" y="3"/>
                  </a:cubicBezTo>
                  <a:close/>
                  <a:moveTo>
                    <a:pt x="121" y="0"/>
                  </a:moveTo>
                  <a:cubicBezTo>
                    <a:pt x="133" y="5"/>
                    <a:pt x="90" y="5"/>
                    <a:pt x="60" y="5"/>
                  </a:cubicBezTo>
                  <a:cubicBezTo>
                    <a:pt x="39" y="5"/>
                    <a:pt x="17" y="3"/>
                    <a:pt x="4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1" y="6"/>
                    <a:pt x="31" y="8"/>
                    <a:pt x="69" y="8"/>
                  </a:cubicBezTo>
                  <a:cubicBezTo>
                    <a:pt x="107" y="8"/>
                    <a:pt x="137" y="6"/>
                    <a:pt x="137" y="3"/>
                  </a:cubicBezTo>
                  <a:cubicBezTo>
                    <a:pt x="137" y="2"/>
                    <a:pt x="131" y="1"/>
                    <a:pt x="121" y="0"/>
                  </a:cubicBezTo>
                  <a:close/>
                </a:path>
              </a:pathLst>
            </a:custGeom>
            <a:solidFill>
              <a:srgbClr val="FAE4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94" name="Freeform 823"/>
            <p:cNvSpPr>
              <a:spLocks/>
            </p:cNvSpPr>
            <p:nvPr/>
          </p:nvSpPr>
          <p:spPr bwMode="auto">
            <a:xfrm>
              <a:off x="4882" y="2173"/>
              <a:ext cx="345" cy="30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69" y="11"/>
                </a:cxn>
                <a:cxn ang="0">
                  <a:pos x="138" y="7"/>
                </a:cxn>
                <a:cxn ang="0">
                  <a:pos x="138" y="0"/>
                </a:cxn>
                <a:cxn ang="0">
                  <a:pos x="69" y="5"/>
                </a:cxn>
                <a:cxn ang="0">
                  <a:pos x="0" y="0"/>
                </a:cxn>
              </a:cxnLst>
              <a:rect l="0" t="0" r="r" b="b"/>
              <a:pathLst>
                <a:path w="138" h="11">
                  <a:moveTo>
                    <a:pt x="0" y="7"/>
                  </a:moveTo>
                  <a:cubicBezTo>
                    <a:pt x="0" y="9"/>
                    <a:pt x="31" y="11"/>
                    <a:pt x="69" y="11"/>
                  </a:cubicBezTo>
                  <a:cubicBezTo>
                    <a:pt x="107" y="11"/>
                    <a:pt x="138" y="9"/>
                    <a:pt x="138" y="7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3"/>
                    <a:pt x="107" y="5"/>
                    <a:pt x="69" y="5"/>
                  </a:cubicBezTo>
                  <a:cubicBezTo>
                    <a:pt x="31" y="5"/>
                    <a:pt x="0" y="3"/>
                    <a:pt x="0" y="0"/>
                  </a:cubicBezTo>
                </a:path>
              </a:pathLst>
            </a:custGeom>
            <a:solidFill>
              <a:srgbClr val="E8610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95" name="Freeform 824"/>
            <p:cNvSpPr>
              <a:spLocks/>
            </p:cNvSpPr>
            <p:nvPr/>
          </p:nvSpPr>
          <p:spPr bwMode="auto">
            <a:xfrm>
              <a:off x="4882" y="2192"/>
              <a:ext cx="345" cy="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9" y="4"/>
                </a:cxn>
                <a:cxn ang="0">
                  <a:pos x="138" y="0"/>
                </a:cxn>
              </a:cxnLst>
              <a:rect l="0" t="0" r="r" b="b"/>
              <a:pathLst>
                <a:path w="138" h="4">
                  <a:moveTo>
                    <a:pt x="0" y="0"/>
                  </a:moveTo>
                  <a:cubicBezTo>
                    <a:pt x="0" y="2"/>
                    <a:pt x="31" y="4"/>
                    <a:pt x="69" y="4"/>
                  </a:cubicBezTo>
                  <a:cubicBezTo>
                    <a:pt x="107" y="4"/>
                    <a:pt x="138" y="2"/>
                    <a:pt x="138" y="0"/>
                  </a:cubicBezTo>
                </a:path>
              </a:pathLst>
            </a:custGeom>
            <a:noFill/>
            <a:ln w="7938" cap="rnd">
              <a:solidFill>
                <a:srgbClr val="F6CFA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96" name="Freeform 825"/>
            <p:cNvSpPr>
              <a:spLocks/>
            </p:cNvSpPr>
            <p:nvPr/>
          </p:nvSpPr>
          <p:spPr bwMode="auto">
            <a:xfrm>
              <a:off x="4882" y="2395"/>
              <a:ext cx="345" cy="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69" y="11"/>
                </a:cxn>
                <a:cxn ang="0">
                  <a:pos x="138" y="7"/>
                </a:cxn>
                <a:cxn ang="0">
                  <a:pos x="138" y="0"/>
                </a:cxn>
                <a:cxn ang="0">
                  <a:pos x="69" y="4"/>
                </a:cxn>
                <a:cxn ang="0">
                  <a:pos x="0" y="0"/>
                </a:cxn>
              </a:cxnLst>
              <a:rect l="0" t="0" r="r" b="b"/>
              <a:pathLst>
                <a:path w="138" h="11">
                  <a:moveTo>
                    <a:pt x="0" y="7"/>
                  </a:moveTo>
                  <a:cubicBezTo>
                    <a:pt x="0" y="9"/>
                    <a:pt x="31" y="11"/>
                    <a:pt x="69" y="11"/>
                  </a:cubicBezTo>
                  <a:cubicBezTo>
                    <a:pt x="107" y="11"/>
                    <a:pt x="138" y="9"/>
                    <a:pt x="138" y="7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2"/>
                    <a:pt x="107" y="4"/>
                    <a:pt x="69" y="4"/>
                  </a:cubicBezTo>
                  <a:cubicBezTo>
                    <a:pt x="31" y="4"/>
                    <a:pt x="0" y="2"/>
                    <a:pt x="0" y="0"/>
                  </a:cubicBezTo>
                </a:path>
              </a:pathLst>
            </a:custGeom>
            <a:solidFill>
              <a:srgbClr val="E8610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97" name="Freeform 826"/>
            <p:cNvSpPr>
              <a:spLocks/>
            </p:cNvSpPr>
            <p:nvPr/>
          </p:nvSpPr>
          <p:spPr bwMode="auto">
            <a:xfrm>
              <a:off x="4882" y="2395"/>
              <a:ext cx="345" cy="10"/>
            </a:xfrm>
            <a:custGeom>
              <a:avLst/>
              <a:gdLst/>
              <a:ahLst/>
              <a:cxnLst>
                <a:cxn ang="0">
                  <a:pos x="138" y="0"/>
                </a:cxn>
                <a:cxn ang="0">
                  <a:pos x="69" y="4"/>
                </a:cxn>
                <a:cxn ang="0">
                  <a:pos x="0" y="0"/>
                </a:cxn>
              </a:cxnLst>
              <a:rect l="0" t="0" r="r" b="b"/>
              <a:pathLst>
                <a:path w="138" h="4">
                  <a:moveTo>
                    <a:pt x="138" y="0"/>
                  </a:moveTo>
                  <a:cubicBezTo>
                    <a:pt x="138" y="2"/>
                    <a:pt x="107" y="4"/>
                    <a:pt x="69" y="4"/>
                  </a:cubicBezTo>
                  <a:cubicBezTo>
                    <a:pt x="31" y="4"/>
                    <a:pt x="0" y="2"/>
                    <a:pt x="0" y="0"/>
                  </a:cubicBezTo>
                </a:path>
              </a:pathLst>
            </a:custGeom>
            <a:noFill/>
            <a:ln w="7938" cap="rnd">
              <a:solidFill>
                <a:srgbClr val="F6CFA4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98" name="Freeform 827"/>
            <p:cNvSpPr>
              <a:spLocks/>
            </p:cNvSpPr>
            <p:nvPr/>
          </p:nvSpPr>
          <p:spPr bwMode="auto">
            <a:xfrm>
              <a:off x="4882" y="2163"/>
              <a:ext cx="345" cy="261"/>
            </a:xfrm>
            <a:custGeom>
              <a:avLst/>
              <a:gdLst/>
              <a:ahLst/>
              <a:cxnLst>
                <a:cxn ang="0">
                  <a:pos x="137" y="93"/>
                </a:cxn>
                <a:cxn ang="0">
                  <a:pos x="137" y="4"/>
                </a:cxn>
                <a:cxn ang="0">
                  <a:pos x="69" y="0"/>
                </a:cxn>
                <a:cxn ang="0">
                  <a:pos x="0" y="4"/>
                </a:cxn>
                <a:cxn ang="0">
                  <a:pos x="0" y="93"/>
                </a:cxn>
                <a:cxn ang="0">
                  <a:pos x="0" y="93"/>
                </a:cxn>
                <a:cxn ang="0">
                  <a:pos x="69" y="98"/>
                </a:cxn>
                <a:cxn ang="0">
                  <a:pos x="138" y="93"/>
                </a:cxn>
              </a:cxnLst>
              <a:rect l="0" t="0" r="r" b="b"/>
              <a:pathLst>
                <a:path w="138" h="98">
                  <a:moveTo>
                    <a:pt x="137" y="93"/>
                  </a:moveTo>
                  <a:cubicBezTo>
                    <a:pt x="137" y="4"/>
                    <a:pt x="137" y="4"/>
                    <a:pt x="137" y="4"/>
                  </a:cubicBezTo>
                  <a:cubicBezTo>
                    <a:pt x="137" y="2"/>
                    <a:pt x="107" y="0"/>
                    <a:pt x="69" y="0"/>
                  </a:cubicBezTo>
                  <a:cubicBezTo>
                    <a:pt x="31" y="0"/>
                    <a:pt x="0" y="2"/>
                    <a:pt x="0" y="4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6"/>
                    <a:pt x="31" y="98"/>
                    <a:pt x="69" y="98"/>
                  </a:cubicBezTo>
                  <a:cubicBezTo>
                    <a:pt x="107" y="98"/>
                    <a:pt x="138" y="96"/>
                    <a:pt x="138" y="93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99" name="Freeform 828"/>
            <p:cNvSpPr>
              <a:spLocks/>
            </p:cNvSpPr>
            <p:nvPr/>
          </p:nvSpPr>
          <p:spPr bwMode="auto">
            <a:xfrm>
              <a:off x="4882" y="2163"/>
              <a:ext cx="345" cy="24"/>
            </a:xfrm>
            <a:custGeom>
              <a:avLst/>
              <a:gdLst/>
              <a:ahLst/>
              <a:cxnLst>
                <a:cxn ang="0">
                  <a:pos x="137" y="4"/>
                </a:cxn>
                <a:cxn ang="0">
                  <a:pos x="69" y="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69" y="9"/>
                </a:cxn>
                <a:cxn ang="0">
                  <a:pos x="138" y="4"/>
                </a:cxn>
              </a:cxnLst>
              <a:rect l="0" t="0" r="r" b="b"/>
              <a:pathLst>
                <a:path w="138" h="9">
                  <a:moveTo>
                    <a:pt x="137" y="4"/>
                  </a:moveTo>
                  <a:cubicBezTo>
                    <a:pt x="137" y="2"/>
                    <a:pt x="107" y="0"/>
                    <a:pt x="69" y="0"/>
                  </a:cubicBezTo>
                  <a:cubicBezTo>
                    <a:pt x="31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31" y="9"/>
                    <a:pt x="69" y="9"/>
                  </a:cubicBezTo>
                  <a:cubicBezTo>
                    <a:pt x="107" y="9"/>
                    <a:pt x="138" y="7"/>
                    <a:pt x="138" y="4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00" name="Oval 829"/>
            <p:cNvSpPr>
              <a:spLocks noChangeArrowheads="1"/>
            </p:cNvSpPr>
            <p:nvPr/>
          </p:nvSpPr>
          <p:spPr bwMode="auto">
            <a:xfrm>
              <a:off x="5010" y="2899"/>
              <a:ext cx="20" cy="24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01" name="Oval 830"/>
            <p:cNvSpPr>
              <a:spLocks noChangeArrowheads="1"/>
            </p:cNvSpPr>
            <p:nvPr/>
          </p:nvSpPr>
          <p:spPr bwMode="auto">
            <a:xfrm>
              <a:off x="5045" y="2907"/>
              <a:ext cx="10" cy="10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02" name="Oval 831"/>
            <p:cNvSpPr>
              <a:spLocks noChangeArrowheads="1"/>
            </p:cNvSpPr>
            <p:nvPr/>
          </p:nvSpPr>
          <p:spPr bwMode="auto">
            <a:xfrm>
              <a:off x="4990" y="2904"/>
              <a:ext cx="15" cy="13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3" name="Right Arrow 2"/>
          <p:cNvSpPr/>
          <p:nvPr/>
        </p:nvSpPr>
        <p:spPr>
          <a:xfrm rot="2088651">
            <a:off x="6146326" y="2980516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Right Arrow 402"/>
          <p:cNvSpPr/>
          <p:nvPr/>
        </p:nvSpPr>
        <p:spPr>
          <a:xfrm rot="19800000">
            <a:off x="6238774" y="4807983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4" name="TextBox 403"/>
          <p:cNvSpPr txBox="1"/>
          <p:nvPr/>
        </p:nvSpPr>
        <p:spPr>
          <a:xfrm>
            <a:off x="7433733" y="5322176"/>
            <a:ext cx="1046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UPLC-MS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957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809 0 " pathEditMode="relative" ptsTypes="AA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9809 0 " pathEditMode="relative" ptsTypes="AA">
                                      <p:cBhvr>
                                        <p:cTn id="2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4" grpId="0"/>
      <p:bldP spid="55" grpId="0"/>
      <p:bldP spid="3" grpId="0" animBg="1"/>
      <p:bldP spid="403" grpId="0" animBg="1"/>
      <p:bldP spid="40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00" y="914394"/>
            <a:ext cx="9017100" cy="50146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10667" y="5809734"/>
            <a:ext cx="3569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 smtClean="0"/>
              <a:t>Hennop</a:t>
            </a:r>
            <a:r>
              <a:rPr lang="en-US" i="1" dirty="0" smtClean="0"/>
              <a:t>, </a:t>
            </a:r>
            <a:r>
              <a:rPr lang="en-US" i="1" dirty="0" err="1" smtClean="0"/>
              <a:t>Velenosi</a:t>
            </a:r>
            <a:r>
              <a:rPr lang="en-US" i="1" dirty="0" smtClean="0"/>
              <a:t> et al. unpublished</a:t>
            </a:r>
            <a:endParaRPr lang="en-US" i="1" dirty="0"/>
          </a:p>
        </p:txBody>
      </p:sp>
      <p:sp>
        <p:nvSpPr>
          <p:cNvPr id="3" name="Rectangle 2"/>
          <p:cNvSpPr/>
          <p:nvPr/>
        </p:nvSpPr>
        <p:spPr>
          <a:xfrm>
            <a:off x="8187269" y="3297768"/>
            <a:ext cx="956731" cy="2497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creen Shot 2014-09-30 at 8.19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800" y="2984500"/>
            <a:ext cx="1346200" cy="279400"/>
          </a:xfrm>
          <a:prstGeom prst="rect">
            <a:avLst/>
          </a:prstGeom>
        </p:spPr>
      </p:pic>
      <p:pic>
        <p:nvPicPr>
          <p:cNvPr id="8" name="Picture 7" descr="Screen Shot 2014-09-30 at 8.20.3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236" y="3498851"/>
            <a:ext cx="146050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05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1571" y="1109136"/>
            <a:ext cx="9359377" cy="5204991"/>
          </a:xfrm>
          <a:prstGeom prst="rect">
            <a:avLst/>
          </a:prstGeom>
        </p:spPr>
      </p:pic>
      <p:sp>
        <p:nvSpPr>
          <p:cNvPr id="5" name="Rectangle 4"/>
          <p:cNvSpPr>
            <a:spLocks noChangeAspect="1"/>
          </p:cNvSpPr>
          <p:nvPr/>
        </p:nvSpPr>
        <p:spPr>
          <a:xfrm flipV="1">
            <a:off x="8267704" y="1894414"/>
            <a:ext cx="34564" cy="3456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-70608" y="-104747"/>
            <a:ext cx="9191934" cy="1143000"/>
          </a:xfrm>
        </p:spPr>
        <p:txBody>
          <a:bodyPr>
            <a:normAutofit/>
          </a:bodyPr>
          <a:lstStyle/>
          <a:p>
            <a:pPr marL="914400" lvl="1" indent="-514350" algn="ctr"/>
            <a:r>
              <a:rPr lang="en-US" sz="3200" b="1" dirty="0" smtClean="0">
                <a:solidFill>
                  <a:srgbClr val="4F2683"/>
                </a:solidFill>
                <a:latin typeface="+mj-lt"/>
              </a:rPr>
              <a:t>Metabolomics of Liver Samples in CKD</a:t>
            </a:r>
          </a:p>
        </p:txBody>
      </p:sp>
    </p:spTree>
    <p:extLst>
      <p:ext uri="{BB962C8B-B14F-4D97-AF65-F5344CB8AC3E}">
        <p14:creationId xmlns:p14="http://schemas.microsoft.com/office/powerpoint/2010/main" val="334432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0608" y="60203"/>
            <a:ext cx="9191934" cy="1143000"/>
          </a:xfrm>
        </p:spPr>
        <p:txBody>
          <a:bodyPr>
            <a:normAutofit/>
          </a:bodyPr>
          <a:lstStyle/>
          <a:p>
            <a:pPr marL="914400" lvl="1" indent="-514350" algn="ctr"/>
            <a:r>
              <a:rPr lang="en-US" sz="3200" b="1" dirty="0" smtClean="0">
                <a:solidFill>
                  <a:srgbClr val="4F2683"/>
                </a:solidFill>
                <a:latin typeface="+mj-lt"/>
              </a:rPr>
              <a:t>Conclusions and Future Directions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8463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b="1" dirty="0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CONCLUSIONS</a:t>
            </a:r>
            <a:endParaRPr lang="en-CA" sz="2400" b="1" dirty="0">
              <a:solidFill>
                <a:srgbClr val="4F2683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CA" sz="2400" dirty="0" smtClean="0">
                <a:latin typeface="Arial" pitchFamily="34" charset="0"/>
                <a:cs typeface="Arial" pitchFamily="34" charset="0"/>
              </a:rPr>
              <a:t>PXR and HNF4α binding to CYP2C11 and CYP3A2 promoters is decreased in CKD. </a:t>
            </a:r>
          </a:p>
          <a:p>
            <a:pPr algn="just"/>
            <a:r>
              <a:rPr lang="en-CA" sz="2400" dirty="0" smtClean="0">
                <a:latin typeface="Arial" pitchFamily="34" charset="0"/>
                <a:cs typeface="Arial" pitchFamily="34" charset="0"/>
              </a:rPr>
              <a:t>Changes in histone acetylation are associated with decreased CYP2C11 and </a:t>
            </a:r>
            <a:r>
              <a:rPr lang="en-CA" sz="2400" dirty="0" smtClean="0">
                <a:latin typeface="Arial" pitchFamily="34" charset="0"/>
                <a:cs typeface="Arial" pitchFamily="34" charset="0"/>
              </a:rPr>
              <a:t>CYP3A2 </a:t>
            </a:r>
            <a:r>
              <a:rPr lang="en-CA" sz="2400" dirty="0" smtClean="0">
                <a:latin typeface="Arial" pitchFamily="34" charset="0"/>
                <a:cs typeface="Arial" pitchFamily="34" charset="0"/>
              </a:rPr>
              <a:t>expression in CKD.</a:t>
            </a:r>
            <a:endParaRPr lang="en-CA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CA" sz="2400" b="1" dirty="0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FUTURE DIRECTIONS</a:t>
            </a:r>
          </a:p>
          <a:p>
            <a:r>
              <a:rPr lang="en-CA" sz="2400" dirty="0" err="1" smtClean="0">
                <a:latin typeface="Arial" pitchFamily="34" charset="0"/>
                <a:cs typeface="Arial" pitchFamily="34" charset="0"/>
              </a:rPr>
              <a:t>Metabolomic</a:t>
            </a:r>
            <a:r>
              <a:rPr lang="en-CA" sz="2400" dirty="0" smtClean="0">
                <a:latin typeface="Arial" pitchFamily="34" charset="0"/>
                <a:cs typeface="Arial" pitchFamily="34" charset="0"/>
              </a:rPr>
              <a:t> investigation to determine which uremic toxins are elevated in the liver.</a:t>
            </a:r>
            <a:endParaRPr lang="en-CA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2400" b="1" dirty="0" smtClean="0">
              <a:solidFill>
                <a:srgbClr val="4F2683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2400" b="1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en-CA" sz="2400" b="1" dirty="0">
              <a:solidFill>
                <a:srgbClr val="4F2683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4569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16419"/>
            <a:ext cx="8229600" cy="1143000"/>
          </a:xfrm>
        </p:spPr>
        <p:txBody>
          <a:bodyPr>
            <a:normAutofit/>
          </a:bodyPr>
          <a:lstStyle/>
          <a:p>
            <a:r>
              <a:rPr lang="en-CA" sz="3800" b="1" dirty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Urquhart lab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Dave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Feere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, MSc</a:t>
            </a:r>
          </a:p>
          <a:p>
            <a:r>
              <a:rPr lang="en-US" sz="1800" dirty="0" err="1" smtClean="0">
                <a:latin typeface="Arial" pitchFamily="34" charset="0"/>
                <a:ea typeface="ヒラギノ角ゴ ProN W6" charset="0"/>
                <a:cs typeface="Arial" pitchFamily="34" charset="0"/>
              </a:rPr>
              <a:t>Anzel</a:t>
            </a:r>
            <a:r>
              <a:rPr lang="en-US" sz="1800" dirty="0" smtClean="0">
                <a:latin typeface="Arial" pitchFamily="34" charset="0"/>
                <a:ea typeface="ヒラギノ角ゴ ProN W6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ea typeface="ヒラギノ角ゴ ProN W6" charset="0"/>
                <a:cs typeface="Arial" pitchFamily="34" charset="0"/>
              </a:rPr>
              <a:t>Hennop</a:t>
            </a:r>
            <a:endParaRPr lang="en-US" sz="1800" dirty="0" smtClean="0">
              <a:latin typeface="Arial" pitchFamily="34" charset="0"/>
              <a:ea typeface="ヒラギノ角ゴ ProN W6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ea typeface="ヒラギノ角ゴ ProN W6" charset="0"/>
                <a:cs typeface="Arial" pitchFamily="34" charset="0"/>
              </a:rPr>
              <a:t>Andrew </a:t>
            </a:r>
            <a:r>
              <a:rPr lang="en-US" sz="1800" dirty="0" err="1" smtClean="0">
                <a:latin typeface="Arial" pitchFamily="34" charset="0"/>
                <a:ea typeface="ヒラギノ角ゴ ProN W6" charset="0"/>
                <a:cs typeface="Arial" pitchFamily="34" charset="0"/>
              </a:rPr>
              <a:t>Kucey</a:t>
            </a:r>
            <a:endParaRPr lang="en-US" sz="1800" dirty="0" smtClean="0">
              <a:latin typeface="Arial" pitchFamily="34" charset="0"/>
              <a:ea typeface="ヒラギノ角ゴ ProN W6" charset="0"/>
              <a:cs typeface="Arial" pitchFamily="34" charset="0"/>
            </a:endParaRP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Alvin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Tieu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Dr. Ben Thomson</a:t>
            </a:r>
          </a:p>
          <a:p>
            <a:r>
              <a:rPr lang="en-US" sz="1800" dirty="0">
                <a:latin typeface="Arial" pitchFamily="34" charset="0"/>
                <a:cs typeface="Arial" pitchFamily="34" charset="0"/>
              </a:rPr>
              <a:t>Tom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Velenosi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Andrew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Wong</a:t>
            </a:r>
          </a:p>
          <a:p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1800" b="1" u="sng" dirty="0" smtClean="0">
                <a:latin typeface="Arial" pitchFamily="34" charset="0"/>
                <a:cs typeface="Arial" pitchFamily="34" charset="0"/>
              </a:rPr>
              <a:t>Collaborators</a:t>
            </a:r>
            <a:endParaRPr lang="en-US" sz="1800" b="1" u="sng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100"/>
              </a:spcBef>
              <a:buSzPct val="100000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Dr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. Tom Nolin (University of Pittsburgh) </a:t>
            </a:r>
          </a:p>
          <a:p>
            <a:pPr>
              <a:spcBef>
                <a:spcPts val="100"/>
              </a:spcBef>
              <a:buSzPct val="100000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Dr. Andrew House</a:t>
            </a:r>
          </a:p>
          <a:p>
            <a:pPr>
              <a:spcBef>
                <a:spcPts val="100"/>
              </a:spcBef>
              <a:buSzPct val="100000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Linda Asher, RN</a:t>
            </a:r>
          </a:p>
          <a:p>
            <a:pPr>
              <a:spcBef>
                <a:spcPts val="100"/>
              </a:spcBef>
              <a:buSzPct val="100000"/>
              <a:buNone/>
            </a:pPr>
            <a:endParaRPr lang="en-US" sz="3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sz="3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530" descr="http://www.physics.mcgill.ca/NSERCnanoIP/e/nser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470" y="664097"/>
            <a:ext cx="2083397" cy="84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HRI_logo.jpg"/>
          <p:cNvPicPr>
            <a:picLocks noChangeAspect="1"/>
          </p:cNvPicPr>
          <p:nvPr/>
        </p:nvPicPr>
        <p:blipFill rotWithShape="1">
          <a:blip r:embed="rId3"/>
          <a:srcRect b="25916"/>
          <a:stretch/>
        </p:blipFill>
        <p:spPr>
          <a:xfrm>
            <a:off x="7163987" y="3964152"/>
            <a:ext cx="1762125" cy="1305456"/>
          </a:xfrm>
          <a:prstGeom prst="rect">
            <a:avLst/>
          </a:prstGeom>
        </p:spPr>
      </p:pic>
      <p:pic>
        <p:nvPicPr>
          <p:cNvPr id="9" name="Picture 8" descr="Screen shot 2013-04-30 at 10.55.57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1500" y="5319990"/>
            <a:ext cx="927099" cy="806173"/>
          </a:xfrm>
          <a:prstGeom prst="rect">
            <a:avLst/>
          </a:prstGeom>
        </p:spPr>
      </p:pic>
      <p:pic>
        <p:nvPicPr>
          <p:cNvPr id="4" name="Picture 3" descr="CFI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244" y="3192892"/>
            <a:ext cx="2292756" cy="6789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1518" y="1727200"/>
            <a:ext cx="2272482" cy="1272590"/>
          </a:xfrm>
          <a:prstGeom prst="rect">
            <a:avLst/>
          </a:prstGeom>
        </p:spPr>
      </p:pic>
      <p:pic>
        <p:nvPicPr>
          <p:cNvPr id="7" name="Picture 6" descr="Tom Cup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6" t="11627" r="20337" b="23000"/>
          <a:stretch/>
        </p:blipFill>
        <p:spPr>
          <a:xfrm>
            <a:off x="3008490" y="1528805"/>
            <a:ext cx="1672655" cy="2505669"/>
          </a:xfrm>
          <a:prstGeom prst="rect">
            <a:avLst/>
          </a:prstGeom>
        </p:spPr>
      </p:pic>
      <p:pic>
        <p:nvPicPr>
          <p:cNvPr id="10" name="Picture 9" descr="Ben Aquarium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816" y="4502092"/>
            <a:ext cx="2272482" cy="1704362"/>
          </a:xfrm>
          <a:prstGeom prst="rect">
            <a:avLst/>
          </a:prstGeom>
        </p:spPr>
      </p:pic>
      <p:pic>
        <p:nvPicPr>
          <p:cNvPr id="11" name="Picture 10" descr="IMG_0467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24" t="7052" r="13743"/>
          <a:stretch/>
        </p:blipFill>
        <p:spPr>
          <a:xfrm rot="5400000">
            <a:off x="4397472" y="1743275"/>
            <a:ext cx="2557939" cy="202446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8744" y="4165604"/>
            <a:ext cx="1804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Dr. Ben Thomson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770450" y="1040942"/>
            <a:ext cx="1809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David </a:t>
            </a:r>
            <a:r>
              <a:rPr lang="en-US" dirty="0" err="1" smtClean="0"/>
              <a:t>Feere</a:t>
            </a:r>
            <a:r>
              <a:rPr lang="en-US" dirty="0" smtClean="0"/>
              <a:t>, MSc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112991" y="890145"/>
            <a:ext cx="1572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Tom </a:t>
            </a:r>
            <a:r>
              <a:rPr lang="en-US" dirty="0" err="1" smtClean="0"/>
              <a:t>Velenosi</a:t>
            </a:r>
            <a:r>
              <a:rPr lang="en-US" dirty="0" smtClean="0"/>
              <a:t>, </a:t>
            </a:r>
          </a:p>
          <a:p>
            <a:r>
              <a:rPr lang="en-US" dirty="0" smtClean="0"/>
              <a:t>PhD Candidate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36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00750" y="1457325"/>
            <a:ext cx="2896947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u="sng" dirty="0" smtClean="0">
                <a:latin typeface="Arial" pitchFamily="34" charset="0"/>
                <a:cs typeface="Arial" pitchFamily="34" charset="0"/>
              </a:rPr>
              <a:t>Cocktail: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CMPF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err="1" smtClean="0">
                <a:latin typeface="Arial" pitchFamily="34" charset="0"/>
                <a:cs typeface="Arial" pitchFamily="34" charset="0"/>
              </a:rPr>
              <a:t>Creatinine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CA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Cresyl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err="1" smtClean="0">
                <a:latin typeface="Arial" pitchFamily="34" charset="0"/>
                <a:cs typeface="Arial" pitchFamily="34" charset="0"/>
              </a:rPr>
              <a:t>sulfate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CA" dirty="0" err="1">
                <a:latin typeface="Arial" pitchFamily="34" charset="0"/>
                <a:cs typeface="Arial" pitchFamily="34" charset="0"/>
              </a:rPr>
              <a:t>Indoxyl</a:t>
            </a:r>
            <a:r>
              <a:rPr lang="en-CA" dirty="0">
                <a:latin typeface="Arial" pitchFamily="34" charset="0"/>
                <a:cs typeface="Arial" pitchFamily="34" charset="0"/>
              </a:rPr>
              <a:t> 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Sulfate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err="1" smtClean="0">
                <a:latin typeface="Arial" pitchFamily="34" charset="0"/>
                <a:cs typeface="Arial" pitchFamily="34" charset="0"/>
              </a:rPr>
              <a:t>Guanidinosuccinic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CA" dirty="0">
                <a:latin typeface="Arial" pitchFamily="34" charset="0"/>
                <a:cs typeface="Arial" pitchFamily="34" charset="0"/>
              </a:rPr>
              <a:t>acid 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CA" dirty="0" err="1" smtClean="0">
                <a:latin typeface="Arial" pitchFamily="34" charset="0"/>
                <a:cs typeface="Arial" pitchFamily="34" charset="0"/>
              </a:rPr>
              <a:t>Hippuric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 acid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>
                <a:latin typeface="Arial" pitchFamily="34" charset="0"/>
                <a:cs typeface="Arial" pitchFamily="34" charset="0"/>
              </a:rPr>
              <a:t>I</a:t>
            </a:r>
            <a:r>
              <a:rPr lang="en-CA" dirty="0" smtClean="0">
                <a:latin typeface="Arial" pitchFamily="34" charset="0"/>
                <a:cs typeface="Arial" pitchFamily="34" charset="0"/>
              </a:rPr>
              <a:t>ndole-3-acetic acid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CA" dirty="0" err="1" smtClean="0">
                <a:latin typeface="Arial" pitchFamily="34" charset="0"/>
                <a:cs typeface="Arial" pitchFamily="34" charset="0"/>
              </a:rPr>
              <a:t>Methylguanidine</a:t>
            </a:r>
            <a:endParaRPr lang="en-CA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CA" dirty="0" smtClean="0">
                <a:latin typeface="Arial" pitchFamily="34" charset="0"/>
                <a:cs typeface="Arial" pitchFamily="34" charset="0"/>
              </a:rPr>
              <a:t>Urea</a:t>
            </a:r>
          </a:p>
          <a:p>
            <a:pPr marL="285750" indent="-285750">
              <a:buFont typeface="Arial" pitchFamily="34" charset="0"/>
              <a:buChar char="•"/>
            </a:pPr>
            <a:endParaRPr lang="en-CA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6772" y="27477"/>
            <a:ext cx="7981672" cy="89255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2600" b="1" dirty="0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Human </a:t>
            </a:r>
            <a:r>
              <a:rPr lang="en-CA" sz="2600" b="1" dirty="0" err="1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Hepatoma</a:t>
            </a:r>
            <a:r>
              <a:rPr lang="en-CA" sz="2600" b="1" dirty="0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cell line (Huh7) CYP3A4 </a:t>
            </a:r>
            <a:r>
              <a:rPr lang="en-CA" sz="2600" b="1" dirty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mRNA </a:t>
            </a:r>
            <a:endParaRPr lang="en-CA" sz="2600" b="1" dirty="0" smtClean="0">
              <a:solidFill>
                <a:srgbClr val="4F2683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r>
              <a:rPr lang="en-CA" sz="2600" b="1" dirty="0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Expression</a:t>
            </a:r>
            <a:endParaRPr lang="en-CA" sz="2600" b="1" dirty="0">
              <a:solidFill>
                <a:srgbClr val="4F2683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5250" y="912813"/>
            <a:ext cx="5761038" cy="4903787"/>
            <a:chOff x="95250" y="912813"/>
            <a:chExt cx="5761038" cy="4903787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09639777"/>
                </p:ext>
              </p:extLst>
            </p:nvPr>
          </p:nvGraphicFramePr>
          <p:xfrm>
            <a:off x="95250" y="912813"/>
            <a:ext cx="5761038" cy="49037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8773" name="Prism Project" r:id="rId3" imgW="3632200" imgH="3098800" progId="">
                    <p:embed/>
                  </p:oleObj>
                </mc:Choice>
                <mc:Fallback>
                  <p:oleObj name="Prism Project" r:id="rId3" imgW="3632200" imgH="3098800" progId="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250" y="912813"/>
                          <a:ext cx="5761038" cy="49037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" name="TextBox 4"/>
            <p:cNvSpPr txBox="1"/>
            <p:nvPr/>
          </p:nvSpPr>
          <p:spPr>
            <a:xfrm>
              <a:off x="3422234" y="3386817"/>
              <a:ext cx="274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>
                  <a:latin typeface="Arial"/>
                  <a:cs typeface="Arial"/>
                </a:rPr>
                <a:t>*</a:t>
              </a:r>
              <a:endParaRPr lang="en-CA" dirty="0">
                <a:latin typeface="Arial"/>
                <a:cs typeface="Arial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48699" y="3386817"/>
              <a:ext cx="274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>
                  <a:latin typeface="Arial"/>
                  <a:cs typeface="Arial"/>
                </a:rPr>
                <a:t>*</a:t>
              </a:r>
              <a:endParaRPr lang="en-CA" dirty="0">
                <a:latin typeface="Arial"/>
                <a:cs typeface="Arial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552413" y="5806425"/>
            <a:ext cx="2718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Velenosi</a:t>
            </a:r>
            <a:r>
              <a:rPr lang="en-US" dirty="0" smtClean="0"/>
              <a:t> </a:t>
            </a:r>
            <a:r>
              <a:rPr lang="en-US" i="1" dirty="0" smtClean="0"/>
              <a:t>et al. </a:t>
            </a:r>
            <a:r>
              <a:rPr lang="en-US" dirty="0" smtClean="0"/>
              <a:t>unpublished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57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2999025" y="1127126"/>
            <a:ext cx="2632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2400" dirty="0"/>
          </a:p>
        </p:txBody>
      </p:sp>
      <p:grpSp>
        <p:nvGrpSpPr>
          <p:cNvPr id="3" name="Group 11"/>
          <p:cNvGrpSpPr/>
          <p:nvPr/>
        </p:nvGrpSpPr>
        <p:grpSpPr>
          <a:xfrm>
            <a:off x="1390335" y="1734730"/>
            <a:ext cx="4964263" cy="3765880"/>
            <a:chOff x="126293" y="2043618"/>
            <a:chExt cx="3784600" cy="287099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293" y="2260308"/>
              <a:ext cx="3784600" cy="2654300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1515982" y="2043618"/>
              <a:ext cx="1011214" cy="305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dirty="0" smtClean="0">
                  <a:solidFill>
                    <a:srgbClr val="999999"/>
                  </a:solidFill>
                  <a:latin typeface="Arial"/>
                  <a:cs typeface="Arial"/>
                </a:rPr>
                <a:t>Normal</a:t>
              </a:r>
              <a:endParaRPr lang="en-CA" sz="2400" dirty="0">
                <a:solidFill>
                  <a:srgbClr val="999999"/>
                </a:solidFill>
                <a:latin typeface="Arial"/>
                <a:cs typeface="Arial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564665" y="2046815"/>
              <a:ext cx="1011214" cy="305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000" dirty="0" smtClean="0">
                  <a:solidFill>
                    <a:srgbClr val="66CCFF"/>
                  </a:solidFill>
                  <a:latin typeface="Arial"/>
                  <a:cs typeface="Arial"/>
                </a:rPr>
                <a:t>Uremia</a:t>
              </a:r>
              <a:endParaRPr lang="en-CA" sz="2400" dirty="0">
                <a:solidFill>
                  <a:srgbClr val="66CCF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6" name="Group 9"/>
          <p:cNvGrpSpPr/>
          <p:nvPr/>
        </p:nvGrpSpPr>
        <p:grpSpPr>
          <a:xfrm>
            <a:off x="4987319" y="3778093"/>
            <a:ext cx="128510" cy="897203"/>
            <a:chOff x="2868522" y="3601415"/>
            <a:chExt cx="97972" cy="684000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2966494" y="3601415"/>
              <a:ext cx="0" cy="684000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868522" y="3625200"/>
              <a:ext cx="0" cy="648000"/>
            </a:xfrm>
            <a:prstGeom prst="line">
              <a:avLst/>
            </a:prstGeom>
            <a:ln w="12700" cmpd="sng">
              <a:solidFill>
                <a:srgbClr val="FF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335" y="2018962"/>
            <a:ext cx="4964263" cy="3481648"/>
          </a:xfrm>
          <a:prstGeom prst="rect">
            <a:avLst/>
          </a:prstGeom>
        </p:spPr>
      </p:pic>
      <p:grpSp>
        <p:nvGrpSpPr>
          <p:cNvPr id="7" name="Group 8"/>
          <p:cNvGrpSpPr/>
          <p:nvPr/>
        </p:nvGrpSpPr>
        <p:grpSpPr>
          <a:xfrm>
            <a:off x="2387059" y="5455656"/>
            <a:ext cx="4871585" cy="369332"/>
            <a:chOff x="2024287" y="5715000"/>
            <a:chExt cx="4871585" cy="369332"/>
          </a:xfrm>
        </p:grpSpPr>
        <p:sp>
          <p:nvSpPr>
            <p:cNvPr id="11" name="TextBox 10"/>
            <p:cNvSpPr txBox="1"/>
            <p:nvPr/>
          </p:nvSpPr>
          <p:spPr>
            <a:xfrm>
              <a:off x="2024287" y="5715000"/>
              <a:ext cx="17368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>
                  <a:latin typeface="Arial" pitchFamily="34" charset="0"/>
                  <a:cs typeface="Arial" pitchFamily="34" charset="0"/>
                </a:rPr>
                <a:t>NO FBS Media</a:t>
              </a:r>
              <a:endParaRPr lang="en-CA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569442" y="5715000"/>
              <a:ext cx="13264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>
                  <a:latin typeface="Arial" pitchFamily="34" charset="0"/>
                  <a:cs typeface="Arial" pitchFamily="34" charset="0"/>
                </a:rPr>
                <a:t>FBS Media</a:t>
              </a:r>
              <a:endParaRPr lang="en-CA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965575" y="5784645"/>
              <a:ext cx="235402" cy="216024"/>
            </a:xfrm>
            <a:prstGeom prst="rect">
              <a:avLst/>
            </a:prstGeom>
            <a:noFill/>
            <a:ln w="12700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0" y="106215"/>
            <a:ext cx="8980577" cy="12618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CA" sz="3800" b="1" dirty="0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Indoxyl </a:t>
            </a:r>
            <a:r>
              <a:rPr lang="en-CA" sz="3800" b="1" dirty="0" err="1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Sulfate</a:t>
            </a:r>
            <a:r>
              <a:rPr lang="en-CA" sz="3800" b="1" dirty="0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 Down-Regulates Hepatic CYP3A4</a:t>
            </a:r>
            <a:endParaRPr lang="en-CA" sz="3800" b="1" dirty="0">
              <a:solidFill>
                <a:srgbClr val="4F2683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000251" y="5525301"/>
            <a:ext cx="272940" cy="27294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269578" y="5798241"/>
            <a:ext cx="2710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Velenosi</a:t>
            </a:r>
            <a:r>
              <a:rPr lang="en-US" dirty="0" smtClean="0"/>
              <a:t> </a:t>
            </a:r>
            <a:r>
              <a:rPr lang="en-US" i="1" dirty="0" smtClean="0"/>
              <a:t>et al. unpublished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446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spect="1"/>
          </p:cNvSpPr>
          <p:nvPr/>
        </p:nvSpPr>
        <p:spPr>
          <a:xfrm>
            <a:off x="3231603" y="1781653"/>
            <a:ext cx="2548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4F2683"/>
                </a:solidFill>
                <a:latin typeface="Arial"/>
                <a:cs typeface="Arial"/>
              </a:rPr>
              <a:t>Mechanism?</a:t>
            </a:r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>
          <a:xfrm>
            <a:off x="-124674" y="1068500"/>
            <a:ext cx="9440649" cy="1296654"/>
            <a:chOff x="909438" y="1101593"/>
            <a:chExt cx="7261496" cy="1624013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990820" y="1157078"/>
              <a:ext cx="684349" cy="1513042"/>
            </a:xfrm>
            <a:custGeom>
              <a:avLst/>
              <a:gdLst>
                <a:gd name="T0" fmla="*/ 134 w 134"/>
                <a:gd name="T1" fmla="*/ 432 h 482"/>
                <a:gd name="T2" fmla="*/ 43 w 134"/>
                <a:gd name="T3" fmla="*/ 241 h 482"/>
                <a:gd name="T4" fmla="*/ 134 w 134"/>
                <a:gd name="T5" fmla="*/ 50 h 482"/>
                <a:gd name="T6" fmla="*/ 134 w 134"/>
                <a:gd name="T7" fmla="*/ 50 h 482"/>
                <a:gd name="T8" fmla="*/ 128 w 134"/>
                <a:gd name="T9" fmla="*/ 0 h 482"/>
                <a:gd name="T10" fmla="*/ 44 w 134"/>
                <a:gd name="T11" fmla="*/ 66 h 482"/>
                <a:gd name="T12" fmla="*/ 0 w 134"/>
                <a:gd name="T13" fmla="*/ 241 h 482"/>
                <a:gd name="T14" fmla="*/ 128 w 134"/>
                <a:gd name="T15" fmla="*/ 482 h 482"/>
                <a:gd name="T16" fmla="*/ 134 w 134"/>
                <a:gd name="T17" fmla="*/ 432 h 482"/>
                <a:gd name="T18" fmla="*/ 134 w 134"/>
                <a:gd name="T19" fmla="*/ 432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2">
                  <a:moveTo>
                    <a:pt x="134" y="432"/>
                  </a:moveTo>
                  <a:cubicBezTo>
                    <a:pt x="89" y="423"/>
                    <a:pt x="43" y="350"/>
                    <a:pt x="43" y="241"/>
                  </a:cubicBezTo>
                  <a:cubicBezTo>
                    <a:pt x="43" y="129"/>
                    <a:pt x="90" y="56"/>
                    <a:pt x="134" y="50"/>
                  </a:cubicBezTo>
                  <a:cubicBezTo>
                    <a:pt x="134" y="50"/>
                    <a:pt x="134" y="50"/>
                    <a:pt x="134" y="5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06" y="4"/>
                    <a:pt x="70" y="24"/>
                    <a:pt x="44" y="66"/>
                  </a:cubicBezTo>
                  <a:cubicBezTo>
                    <a:pt x="16" y="112"/>
                    <a:pt x="0" y="174"/>
                    <a:pt x="0" y="241"/>
                  </a:cubicBezTo>
                  <a:cubicBezTo>
                    <a:pt x="0" y="366"/>
                    <a:pt x="57" y="470"/>
                    <a:pt x="128" y="482"/>
                  </a:cubicBezTo>
                  <a:cubicBezTo>
                    <a:pt x="134" y="432"/>
                    <a:pt x="134" y="432"/>
                    <a:pt x="134" y="432"/>
                  </a:cubicBezTo>
                  <a:cubicBezTo>
                    <a:pt x="134" y="432"/>
                    <a:pt x="134" y="432"/>
                    <a:pt x="134" y="432"/>
                  </a:cubicBezTo>
                  <a:close/>
                </a:path>
              </a:pathLst>
            </a:custGeom>
            <a:solidFill>
              <a:srgbClr val="FDD4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678868" y="2478056"/>
              <a:ext cx="6480968" cy="34145"/>
            </a:xfrm>
            <a:custGeom>
              <a:avLst/>
              <a:gdLst>
                <a:gd name="T0" fmla="*/ 1752 w 1752"/>
                <a:gd name="T1" fmla="*/ 0 h 16"/>
                <a:gd name="T2" fmla="*/ 2 w 1752"/>
                <a:gd name="T3" fmla="*/ 0 h 16"/>
                <a:gd name="T4" fmla="*/ 0 w 1752"/>
                <a:gd name="T5" fmla="*/ 16 h 16"/>
                <a:gd name="T6" fmla="*/ 1751 w 1752"/>
                <a:gd name="T7" fmla="*/ 16 h 16"/>
                <a:gd name="T8" fmla="*/ 1752 w 175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2" h="16">
                  <a:moveTo>
                    <a:pt x="1752" y="0"/>
                  </a:moveTo>
                  <a:lnTo>
                    <a:pt x="2" y="0"/>
                  </a:lnTo>
                  <a:lnTo>
                    <a:pt x="0" y="16"/>
                  </a:lnTo>
                  <a:lnTo>
                    <a:pt x="1751" y="16"/>
                  </a:lnTo>
                  <a:lnTo>
                    <a:pt x="1752" y="0"/>
                  </a:lnTo>
                  <a:close/>
                </a:path>
              </a:pathLst>
            </a:custGeom>
            <a:solidFill>
              <a:srgbClr val="FEE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1645576" y="2512201"/>
              <a:ext cx="6510561" cy="157920"/>
            </a:xfrm>
            <a:custGeom>
              <a:avLst/>
              <a:gdLst>
                <a:gd name="T0" fmla="*/ 1760 w 1760"/>
                <a:gd name="T1" fmla="*/ 0 h 74"/>
                <a:gd name="T2" fmla="*/ 9 w 1760"/>
                <a:gd name="T3" fmla="*/ 0 h 74"/>
                <a:gd name="T4" fmla="*/ 0 w 1760"/>
                <a:gd name="T5" fmla="*/ 74 h 74"/>
                <a:gd name="T6" fmla="*/ 1750 w 1760"/>
                <a:gd name="T7" fmla="*/ 74 h 74"/>
                <a:gd name="T8" fmla="*/ 1760 w 1760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0" h="74">
                  <a:moveTo>
                    <a:pt x="1760" y="0"/>
                  </a:moveTo>
                  <a:lnTo>
                    <a:pt x="9" y="0"/>
                  </a:lnTo>
                  <a:lnTo>
                    <a:pt x="0" y="74"/>
                  </a:lnTo>
                  <a:lnTo>
                    <a:pt x="1750" y="74"/>
                  </a:lnTo>
                  <a:lnTo>
                    <a:pt x="1760" y="0"/>
                  </a:lnTo>
                  <a:close/>
                </a:path>
              </a:pathLst>
            </a:custGeom>
            <a:solidFill>
              <a:srgbClr val="FCB2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1634478" y="2670121"/>
              <a:ext cx="6484667" cy="55485"/>
            </a:xfrm>
            <a:custGeom>
              <a:avLst/>
              <a:gdLst>
                <a:gd name="T0" fmla="*/ 1753 w 1753"/>
                <a:gd name="T1" fmla="*/ 0 h 26"/>
                <a:gd name="T2" fmla="*/ 3 w 1753"/>
                <a:gd name="T3" fmla="*/ 0 h 26"/>
                <a:gd name="T4" fmla="*/ 0 w 1753"/>
                <a:gd name="T5" fmla="*/ 25 h 26"/>
                <a:gd name="T6" fmla="*/ 1750 w 1753"/>
                <a:gd name="T7" fmla="*/ 26 h 26"/>
                <a:gd name="T8" fmla="*/ 1753 w 175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3" h="26">
                  <a:moveTo>
                    <a:pt x="1753" y="0"/>
                  </a:moveTo>
                  <a:lnTo>
                    <a:pt x="3" y="0"/>
                  </a:lnTo>
                  <a:lnTo>
                    <a:pt x="0" y="25"/>
                  </a:lnTo>
                  <a:lnTo>
                    <a:pt x="1750" y="26"/>
                  </a:lnTo>
                  <a:lnTo>
                    <a:pt x="1753" y="0"/>
                  </a:lnTo>
                  <a:close/>
                </a:path>
              </a:pathLst>
            </a:custGeom>
            <a:solidFill>
              <a:srgbClr val="F47F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686267" y="2437509"/>
              <a:ext cx="6484667" cy="40547"/>
            </a:xfrm>
            <a:custGeom>
              <a:avLst/>
              <a:gdLst>
                <a:gd name="T0" fmla="*/ 1753 w 1753"/>
                <a:gd name="T1" fmla="*/ 0 h 19"/>
                <a:gd name="T2" fmla="*/ 583 w 1753"/>
                <a:gd name="T3" fmla="*/ 0 h 19"/>
                <a:gd name="T4" fmla="*/ 1 w 1753"/>
                <a:gd name="T5" fmla="*/ 3 h 19"/>
                <a:gd name="T6" fmla="*/ 0 w 1753"/>
                <a:gd name="T7" fmla="*/ 19 h 19"/>
                <a:gd name="T8" fmla="*/ 1750 w 1753"/>
                <a:gd name="T9" fmla="*/ 19 h 19"/>
                <a:gd name="T10" fmla="*/ 1753 w 175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3" h="19">
                  <a:moveTo>
                    <a:pt x="1753" y="0"/>
                  </a:moveTo>
                  <a:lnTo>
                    <a:pt x="583" y="0"/>
                  </a:lnTo>
                  <a:lnTo>
                    <a:pt x="1" y="3"/>
                  </a:lnTo>
                  <a:lnTo>
                    <a:pt x="0" y="19"/>
                  </a:lnTo>
                  <a:lnTo>
                    <a:pt x="1750" y="19"/>
                  </a:lnTo>
                  <a:lnTo>
                    <a:pt x="1753" y="0"/>
                  </a:lnTo>
                  <a:close/>
                </a:path>
              </a:pathLst>
            </a:custGeom>
            <a:solidFill>
              <a:srgbClr val="F19D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909439" y="1103727"/>
              <a:ext cx="739836" cy="1619745"/>
            </a:xfrm>
            <a:custGeom>
              <a:avLst/>
              <a:gdLst>
                <a:gd name="T0" fmla="*/ 144 w 145"/>
                <a:gd name="T1" fmla="*/ 499 h 516"/>
                <a:gd name="T2" fmla="*/ 17 w 145"/>
                <a:gd name="T3" fmla="*/ 258 h 516"/>
                <a:gd name="T4" fmla="*/ 60 w 145"/>
                <a:gd name="T5" fmla="*/ 83 h 516"/>
                <a:gd name="T6" fmla="*/ 145 w 145"/>
                <a:gd name="T7" fmla="*/ 17 h 516"/>
                <a:gd name="T8" fmla="*/ 142 w 145"/>
                <a:gd name="T9" fmla="*/ 0 h 516"/>
                <a:gd name="T10" fmla="*/ 0 w 145"/>
                <a:gd name="T11" fmla="*/ 258 h 516"/>
                <a:gd name="T12" fmla="*/ 142 w 145"/>
                <a:gd name="T13" fmla="*/ 516 h 516"/>
                <a:gd name="T14" fmla="*/ 144 w 145"/>
                <a:gd name="T15" fmla="*/ 499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" h="516">
                  <a:moveTo>
                    <a:pt x="144" y="499"/>
                  </a:moveTo>
                  <a:cubicBezTo>
                    <a:pt x="73" y="487"/>
                    <a:pt x="17" y="383"/>
                    <a:pt x="17" y="258"/>
                  </a:cubicBezTo>
                  <a:cubicBezTo>
                    <a:pt x="17" y="191"/>
                    <a:pt x="32" y="129"/>
                    <a:pt x="60" y="83"/>
                  </a:cubicBezTo>
                  <a:cubicBezTo>
                    <a:pt x="87" y="41"/>
                    <a:pt x="122" y="21"/>
                    <a:pt x="145" y="17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62" y="14"/>
                    <a:pt x="0" y="123"/>
                    <a:pt x="0" y="258"/>
                  </a:cubicBezTo>
                  <a:cubicBezTo>
                    <a:pt x="0" y="393"/>
                    <a:pt x="61" y="503"/>
                    <a:pt x="142" y="516"/>
                  </a:cubicBezTo>
                  <a:lnTo>
                    <a:pt x="144" y="499"/>
                  </a:lnTo>
                  <a:close/>
                </a:path>
              </a:pathLst>
            </a:custGeom>
            <a:solidFill>
              <a:srgbClr val="F8B5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634478" y="1101593"/>
              <a:ext cx="6484667" cy="55485"/>
            </a:xfrm>
            <a:custGeom>
              <a:avLst/>
              <a:gdLst>
                <a:gd name="T0" fmla="*/ 1750 w 1753"/>
                <a:gd name="T1" fmla="*/ 0 h 26"/>
                <a:gd name="T2" fmla="*/ 0 w 1753"/>
                <a:gd name="T3" fmla="*/ 1 h 26"/>
                <a:gd name="T4" fmla="*/ 4 w 1753"/>
                <a:gd name="T5" fmla="*/ 26 h 26"/>
                <a:gd name="T6" fmla="*/ 4 w 1753"/>
                <a:gd name="T7" fmla="*/ 26 h 26"/>
                <a:gd name="T8" fmla="*/ 1753 w 1753"/>
                <a:gd name="T9" fmla="*/ 26 h 26"/>
                <a:gd name="T10" fmla="*/ 1750 w 1753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3" h="26">
                  <a:moveTo>
                    <a:pt x="1750" y="0"/>
                  </a:moveTo>
                  <a:lnTo>
                    <a:pt x="0" y="1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753" y="26"/>
                  </a:lnTo>
                  <a:lnTo>
                    <a:pt x="1750" y="0"/>
                  </a:lnTo>
                  <a:close/>
                </a:path>
              </a:pathLst>
            </a:custGeom>
            <a:solidFill>
              <a:srgbClr val="F47F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649275" y="1157078"/>
              <a:ext cx="6506861" cy="160054"/>
            </a:xfrm>
            <a:custGeom>
              <a:avLst/>
              <a:gdLst>
                <a:gd name="T0" fmla="*/ 1749 w 1759"/>
                <a:gd name="T1" fmla="*/ 0 h 75"/>
                <a:gd name="T2" fmla="*/ 0 w 1759"/>
                <a:gd name="T3" fmla="*/ 0 h 75"/>
                <a:gd name="T4" fmla="*/ 8 w 1759"/>
                <a:gd name="T5" fmla="*/ 75 h 75"/>
                <a:gd name="T6" fmla="*/ 1759 w 1759"/>
                <a:gd name="T7" fmla="*/ 75 h 75"/>
                <a:gd name="T8" fmla="*/ 1749 w 1759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9" h="75">
                  <a:moveTo>
                    <a:pt x="1749" y="0"/>
                  </a:moveTo>
                  <a:lnTo>
                    <a:pt x="0" y="0"/>
                  </a:lnTo>
                  <a:lnTo>
                    <a:pt x="8" y="75"/>
                  </a:lnTo>
                  <a:lnTo>
                    <a:pt x="1759" y="75"/>
                  </a:lnTo>
                  <a:lnTo>
                    <a:pt x="1749" y="0"/>
                  </a:lnTo>
                  <a:close/>
                </a:path>
              </a:pathLst>
            </a:custGeom>
            <a:solidFill>
              <a:srgbClr val="FCB2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675169" y="1347009"/>
              <a:ext cx="6495765" cy="46949"/>
            </a:xfrm>
            <a:custGeom>
              <a:avLst/>
              <a:gdLst>
                <a:gd name="T0" fmla="*/ 1272 w 1274"/>
                <a:gd name="T1" fmla="*/ 2 h 15"/>
                <a:gd name="T2" fmla="*/ 2 w 1274"/>
                <a:gd name="T3" fmla="*/ 0 h 15"/>
                <a:gd name="T4" fmla="*/ 3 w 1274"/>
                <a:gd name="T5" fmla="*/ 11 h 15"/>
                <a:gd name="T6" fmla="*/ 140 w 1274"/>
                <a:gd name="T7" fmla="*/ 15 h 15"/>
                <a:gd name="T8" fmla="*/ 1274 w 1274"/>
                <a:gd name="T9" fmla="*/ 15 h 15"/>
                <a:gd name="T10" fmla="*/ 1272 w 1274"/>
                <a:gd name="T11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4" h="15">
                  <a:moveTo>
                    <a:pt x="1272" y="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11"/>
                    <a:pt x="140" y="15"/>
                    <a:pt x="140" y="15"/>
                  </a:cubicBezTo>
                  <a:cubicBezTo>
                    <a:pt x="1274" y="15"/>
                    <a:pt x="1274" y="15"/>
                    <a:pt x="1274" y="15"/>
                  </a:cubicBezTo>
                  <a:lnTo>
                    <a:pt x="1272" y="2"/>
                  </a:lnTo>
                  <a:close/>
                </a:path>
              </a:pathLst>
            </a:custGeom>
            <a:solidFill>
              <a:srgbClr val="F19D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678868" y="1317132"/>
              <a:ext cx="6480968" cy="36279"/>
            </a:xfrm>
            <a:custGeom>
              <a:avLst/>
              <a:gdLst>
                <a:gd name="T0" fmla="*/ 1751 w 1752"/>
                <a:gd name="T1" fmla="*/ 0 h 17"/>
                <a:gd name="T2" fmla="*/ 0 w 1752"/>
                <a:gd name="T3" fmla="*/ 0 h 17"/>
                <a:gd name="T4" fmla="*/ 2 w 1752"/>
                <a:gd name="T5" fmla="*/ 14 h 17"/>
                <a:gd name="T6" fmla="*/ 1752 w 1752"/>
                <a:gd name="T7" fmla="*/ 17 h 17"/>
                <a:gd name="T8" fmla="*/ 1751 w 1752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2" h="17">
                  <a:moveTo>
                    <a:pt x="1751" y="0"/>
                  </a:moveTo>
                  <a:lnTo>
                    <a:pt x="0" y="0"/>
                  </a:lnTo>
                  <a:lnTo>
                    <a:pt x="2" y="14"/>
                  </a:lnTo>
                  <a:lnTo>
                    <a:pt x="1752" y="17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EE6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1216471" y="1317132"/>
              <a:ext cx="469797" cy="1195069"/>
            </a:xfrm>
            <a:custGeom>
              <a:avLst/>
              <a:gdLst>
                <a:gd name="T0" fmla="*/ 91 w 92"/>
                <a:gd name="T1" fmla="*/ 381 h 381"/>
                <a:gd name="T2" fmla="*/ 91 w 92"/>
                <a:gd name="T3" fmla="*/ 381 h 381"/>
                <a:gd name="T4" fmla="*/ 92 w 92"/>
                <a:gd name="T5" fmla="*/ 370 h 381"/>
                <a:gd name="T6" fmla="*/ 10 w 92"/>
                <a:gd name="T7" fmla="*/ 190 h 381"/>
                <a:gd name="T8" fmla="*/ 92 w 92"/>
                <a:gd name="T9" fmla="*/ 9 h 381"/>
                <a:gd name="T10" fmla="*/ 91 w 92"/>
                <a:gd name="T11" fmla="*/ 0 h 381"/>
                <a:gd name="T12" fmla="*/ 91 w 92"/>
                <a:gd name="T13" fmla="*/ 0 h 381"/>
                <a:gd name="T14" fmla="*/ 91 w 92"/>
                <a:gd name="T15" fmla="*/ 0 h 381"/>
                <a:gd name="T16" fmla="*/ 0 w 92"/>
                <a:gd name="T17" fmla="*/ 190 h 381"/>
                <a:gd name="T18" fmla="*/ 90 w 92"/>
                <a:gd name="T19" fmla="*/ 381 h 381"/>
                <a:gd name="T20" fmla="*/ 91 w 92"/>
                <a:gd name="T21" fmla="*/ 38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381">
                  <a:moveTo>
                    <a:pt x="91" y="381"/>
                  </a:moveTo>
                  <a:cubicBezTo>
                    <a:pt x="91" y="381"/>
                    <a:pt x="91" y="381"/>
                    <a:pt x="91" y="381"/>
                  </a:cubicBezTo>
                  <a:cubicBezTo>
                    <a:pt x="92" y="370"/>
                    <a:pt x="92" y="370"/>
                    <a:pt x="92" y="370"/>
                  </a:cubicBezTo>
                  <a:cubicBezTo>
                    <a:pt x="52" y="362"/>
                    <a:pt x="10" y="292"/>
                    <a:pt x="10" y="190"/>
                  </a:cubicBezTo>
                  <a:cubicBezTo>
                    <a:pt x="10" y="86"/>
                    <a:pt x="51" y="14"/>
                    <a:pt x="92" y="9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5"/>
                    <a:pt x="0" y="78"/>
                    <a:pt x="0" y="190"/>
                  </a:cubicBezTo>
                  <a:cubicBezTo>
                    <a:pt x="0" y="299"/>
                    <a:pt x="46" y="372"/>
                    <a:pt x="90" y="381"/>
                  </a:cubicBezTo>
                  <a:cubicBezTo>
                    <a:pt x="90" y="381"/>
                    <a:pt x="90" y="381"/>
                    <a:pt x="91" y="381"/>
                  </a:cubicBezTo>
                  <a:close/>
                </a:path>
              </a:pathLst>
            </a:custGeom>
            <a:solidFill>
              <a:srgbClr val="FFF0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268259" y="1347009"/>
              <a:ext cx="421707" cy="1131047"/>
            </a:xfrm>
            <a:custGeom>
              <a:avLst/>
              <a:gdLst>
                <a:gd name="T0" fmla="*/ 83 w 83"/>
                <a:gd name="T1" fmla="*/ 351 h 361"/>
                <a:gd name="T2" fmla="*/ 9 w 83"/>
                <a:gd name="T3" fmla="*/ 181 h 361"/>
                <a:gd name="T4" fmla="*/ 83 w 83"/>
                <a:gd name="T5" fmla="*/ 11 h 361"/>
                <a:gd name="T6" fmla="*/ 82 w 83"/>
                <a:gd name="T7" fmla="*/ 0 h 361"/>
                <a:gd name="T8" fmla="*/ 0 w 83"/>
                <a:gd name="T9" fmla="*/ 181 h 361"/>
                <a:gd name="T10" fmla="*/ 82 w 83"/>
                <a:gd name="T11" fmla="*/ 361 h 361"/>
                <a:gd name="T12" fmla="*/ 83 w 83"/>
                <a:gd name="T13" fmla="*/ 35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361">
                  <a:moveTo>
                    <a:pt x="83" y="351"/>
                  </a:moveTo>
                  <a:cubicBezTo>
                    <a:pt x="51" y="345"/>
                    <a:pt x="9" y="282"/>
                    <a:pt x="9" y="181"/>
                  </a:cubicBezTo>
                  <a:cubicBezTo>
                    <a:pt x="9" y="80"/>
                    <a:pt x="51" y="16"/>
                    <a:pt x="83" y="1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1" y="5"/>
                    <a:pt x="0" y="77"/>
                    <a:pt x="0" y="181"/>
                  </a:cubicBezTo>
                  <a:cubicBezTo>
                    <a:pt x="0" y="283"/>
                    <a:pt x="42" y="353"/>
                    <a:pt x="82" y="361"/>
                  </a:cubicBezTo>
                  <a:lnTo>
                    <a:pt x="83" y="351"/>
                  </a:lnTo>
                  <a:close/>
                </a:path>
              </a:pathLst>
            </a:custGeom>
            <a:solidFill>
              <a:srgbClr val="F6CB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1312650" y="1381154"/>
              <a:ext cx="6847187" cy="1064892"/>
            </a:xfrm>
            <a:custGeom>
              <a:avLst/>
              <a:gdLst>
                <a:gd name="T0" fmla="*/ 1343 w 1343"/>
                <a:gd name="T1" fmla="*/ 4 h 340"/>
                <a:gd name="T2" fmla="*/ 211 w 1343"/>
                <a:gd name="T3" fmla="*/ 4 h 340"/>
                <a:gd name="T4" fmla="*/ 74 w 1343"/>
                <a:gd name="T5" fmla="*/ 0 h 340"/>
                <a:gd name="T6" fmla="*/ 0 w 1343"/>
                <a:gd name="T7" fmla="*/ 170 h 340"/>
                <a:gd name="T8" fmla="*/ 74 w 1343"/>
                <a:gd name="T9" fmla="*/ 340 h 340"/>
                <a:gd name="T10" fmla="*/ 74 w 1343"/>
                <a:gd name="T11" fmla="*/ 339 h 340"/>
                <a:gd name="T12" fmla="*/ 496 w 1343"/>
                <a:gd name="T13" fmla="*/ 337 h 340"/>
                <a:gd name="T14" fmla="*/ 1343 w 1343"/>
                <a:gd name="T15" fmla="*/ 337 h 340"/>
                <a:gd name="T16" fmla="*/ 1274 w 1343"/>
                <a:gd name="T17" fmla="*/ 170 h 340"/>
                <a:gd name="T18" fmla="*/ 1343 w 1343"/>
                <a:gd name="T19" fmla="*/ 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3" h="340">
                  <a:moveTo>
                    <a:pt x="1343" y="4"/>
                  </a:moveTo>
                  <a:cubicBezTo>
                    <a:pt x="211" y="4"/>
                    <a:pt x="211" y="4"/>
                    <a:pt x="211" y="4"/>
                  </a:cubicBezTo>
                  <a:cubicBezTo>
                    <a:pt x="211" y="4"/>
                    <a:pt x="71" y="0"/>
                    <a:pt x="74" y="0"/>
                  </a:cubicBezTo>
                  <a:cubicBezTo>
                    <a:pt x="42" y="5"/>
                    <a:pt x="0" y="69"/>
                    <a:pt x="0" y="170"/>
                  </a:cubicBezTo>
                  <a:cubicBezTo>
                    <a:pt x="0" y="271"/>
                    <a:pt x="42" y="334"/>
                    <a:pt x="74" y="340"/>
                  </a:cubicBezTo>
                  <a:cubicBezTo>
                    <a:pt x="74" y="339"/>
                    <a:pt x="74" y="339"/>
                    <a:pt x="74" y="339"/>
                  </a:cubicBezTo>
                  <a:cubicBezTo>
                    <a:pt x="496" y="337"/>
                    <a:pt x="496" y="337"/>
                    <a:pt x="496" y="337"/>
                  </a:cubicBezTo>
                  <a:cubicBezTo>
                    <a:pt x="1343" y="337"/>
                    <a:pt x="1343" y="337"/>
                    <a:pt x="1343" y="337"/>
                  </a:cubicBezTo>
                  <a:cubicBezTo>
                    <a:pt x="1309" y="315"/>
                    <a:pt x="1274" y="257"/>
                    <a:pt x="1274" y="170"/>
                  </a:cubicBezTo>
                  <a:cubicBezTo>
                    <a:pt x="1274" y="83"/>
                    <a:pt x="1306" y="25"/>
                    <a:pt x="1343" y="4"/>
                  </a:cubicBezTo>
                  <a:close/>
                </a:path>
              </a:pathLst>
            </a:custGeom>
            <a:solidFill>
              <a:srgbClr val="A220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1312650" y="1434505"/>
              <a:ext cx="6754708" cy="975261"/>
            </a:xfrm>
            <a:custGeom>
              <a:avLst/>
              <a:gdLst>
                <a:gd name="T0" fmla="*/ 1317 w 1325"/>
                <a:gd name="T1" fmla="*/ 9 h 311"/>
                <a:gd name="T2" fmla="*/ 622 w 1325"/>
                <a:gd name="T3" fmla="*/ 11 h 311"/>
                <a:gd name="T4" fmla="*/ 41 w 1325"/>
                <a:gd name="T5" fmla="*/ 7 h 311"/>
                <a:gd name="T6" fmla="*/ 0 w 1325"/>
                <a:gd name="T7" fmla="*/ 153 h 311"/>
                <a:gd name="T8" fmla="*/ 47 w 1325"/>
                <a:gd name="T9" fmla="*/ 306 h 311"/>
                <a:gd name="T10" fmla="*/ 666 w 1325"/>
                <a:gd name="T11" fmla="*/ 304 h 311"/>
                <a:gd name="T12" fmla="*/ 1322 w 1325"/>
                <a:gd name="T13" fmla="*/ 302 h 311"/>
                <a:gd name="T14" fmla="*/ 1274 w 1325"/>
                <a:gd name="T15" fmla="*/ 153 h 311"/>
                <a:gd name="T16" fmla="*/ 1317 w 1325"/>
                <a:gd name="T17" fmla="*/ 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5" h="311">
                  <a:moveTo>
                    <a:pt x="1317" y="9"/>
                  </a:moveTo>
                  <a:cubicBezTo>
                    <a:pt x="1321" y="4"/>
                    <a:pt x="961" y="11"/>
                    <a:pt x="622" y="11"/>
                  </a:cubicBezTo>
                  <a:cubicBezTo>
                    <a:pt x="326" y="10"/>
                    <a:pt x="46" y="0"/>
                    <a:pt x="41" y="7"/>
                  </a:cubicBezTo>
                  <a:cubicBezTo>
                    <a:pt x="19" y="34"/>
                    <a:pt x="0" y="85"/>
                    <a:pt x="0" y="153"/>
                  </a:cubicBezTo>
                  <a:cubicBezTo>
                    <a:pt x="0" y="227"/>
                    <a:pt x="23" y="281"/>
                    <a:pt x="47" y="306"/>
                  </a:cubicBezTo>
                  <a:cubicBezTo>
                    <a:pt x="52" y="311"/>
                    <a:pt x="362" y="305"/>
                    <a:pt x="666" y="304"/>
                  </a:cubicBezTo>
                  <a:cubicBezTo>
                    <a:pt x="998" y="303"/>
                    <a:pt x="1325" y="305"/>
                    <a:pt x="1322" y="302"/>
                  </a:cubicBezTo>
                  <a:cubicBezTo>
                    <a:pt x="1296" y="273"/>
                    <a:pt x="1274" y="222"/>
                    <a:pt x="1274" y="153"/>
                  </a:cubicBezTo>
                  <a:cubicBezTo>
                    <a:pt x="1274" y="87"/>
                    <a:pt x="1292" y="38"/>
                    <a:pt x="1317" y="9"/>
                  </a:cubicBezTo>
                  <a:close/>
                </a:path>
              </a:pathLst>
            </a:custGeom>
            <a:solidFill>
              <a:srgbClr val="F44D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1974803" y="2305198"/>
              <a:ext cx="5741131" cy="32011"/>
            </a:xfrm>
            <a:custGeom>
              <a:avLst/>
              <a:gdLst>
                <a:gd name="T0" fmla="*/ 0 w 1126"/>
                <a:gd name="T1" fmla="*/ 10 h 10"/>
                <a:gd name="T2" fmla="*/ 551 w 1126"/>
                <a:gd name="T3" fmla="*/ 0 h 10"/>
                <a:gd name="T4" fmla="*/ 1126 w 1126"/>
                <a:gd name="T5" fmla="*/ 8 h 10"/>
                <a:gd name="T6" fmla="*/ 0 w 1126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6" h="10">
                  <a:moveTo>
                    <a:pt x="0" y="10"/>
                  </a:moveTo>
                  <a:cubicBezTo>
                    <a:pt x="114" y="9"/>
                    <a:pt x="334" y="1"/>
                    <a:pt x="551" y="0"/>
                  </a:cubicBezTo>
                  <a:cubicBezTo>
                    <a:pt x="783" y="0"/>
                    <a:pt x="1013" y="7"/>
                    <a:pt x="1126" y="8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F89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1320048" y="1982956"/>
              <a:ext cx="6758406" cy="422542"/>
            </a:xfrm>
            <a:custGeom>
              <a:avLst/>
              <a:gdLst>
                <a:gd name="T0" fmla="*/ 1318 w 1326"/>
                <a:gd name="T1" fmla="*/ 123 h 135"/>
                <a:gd name="T2" fmla="*/ 1317 w 1326"/>
                <a:gd name="T3" fmla="*/ 122 h 135"/>
                <a:gd name="T4" fmla="*/ 1312 w 1326"/>
                <a:gd name="T5" fmla="*/ 115 h 135"/>
                <a:gd name="T6" fmla="*/ 1311 w 1326"/>
                <a:gd name="T7" fmla="*/ 114 h 135"/>
                <a:gd name="T8" fmla="*/ 1275 w 1326"/>
                <a:gd name="T9" fmla="*/ 10 h 135"/>
                <a:gd name="T10" fmla="*/ 1275 w 1326"/>
                <a:gd name="T11" fmla="*/ 15 h 135"/>
                <a:gd name="T12" fmla="*/ 1108 w 1326"/>
                <a:gd name="T13" fmla="*/ 111 h 135"/>
                <a:gd name="T14" fmla="*/ 311 w 1326"/>
                <a:gd name="T15" fmla="*/ 111 h 135"/>
                <a:gd name="T16" fmla="*/ 56 w 1326"/>
                <a:gd name="T17" fmla="*/ 111 h 135"/>
                <a:gd name="T18" fmla="*/ 8 w 1326"/>
                <a:gd name="T19" fmla="*/ 21 h 135"/>
                <a:gd name="T20" fmla="*/ 0 w 1326"/>
                <a:gd name="T21" fmla="*/ 0 h 135"/>
                <a:gd name="T22" fmla="*/ 46 w 1326"/>
                <a:gd name="T23" fmla="*/ 130 h 135"/>
                <a:gd name="T24" fmla="*/ 676 w 1326"/>
                <a:gd name="T25" fmla="*/ 127 h 135"/>
                <a:gd name="T26" fmla="*/ 1325 w 1326"/>
                <a:gd name="T27" fmla="*/ 131 h 135"/>
                <a:gd name="T28" fmla="*/ 1323 w 1326"/>
                <a:gd name="T29" fmla="*/ 129 h 135"/>
                <a:gd name="T30" fmla="*/ 1318 w 1326"/>
                <a:gd name="T31" fmla="*/ 12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26" h="135">
                  <a:moveTo>
                    <a:pt x="1318" y="123"/>
                  </a:moveTo>
                  <a:cubicBezTo>
                    <a:pt x="1318" y="123"/>
                    <a:pt x="1318" y="122"/>
                    <a:pt x="1317" y="122"/>
                  </a:cubicBezTo>
                  <a:cubicBezTo>
                    <a:pt x="1315" y="120"/>
                    <a:pt x="1314" y="117"/>
                    <a:pt x="1312" y="115"/>
                  </a:cubicBezTo>
                  <a:cubicBezTo>
                    <a:pt x="1312" y="115"/>
                    <a:pt x="1312" y="115"/>
                    <a:pt x="1311" y="114"/>
                  </a:cubicBezTo>
                  <a:cubicBezTo>
                    <a:pt x="1294" y="90"/>
                    <a:pt x="1280" y="55"/>
                    <a:pt x="1275" y="10"/>
                  </a:cubicBezTo>
                  <a:cubicBezTo>
                    <a:pt x="1275" y="15"/>
                    <a:pt x="1275" y="15"/>
                    <a:pt x="1275" y="15"/>
                  </a:cubicBezTo>
                  <a:cubicBezTo>
                    <a:pt x="1280" y="62"/>
                    <a:pt x="1291" y="114"/>
                    <a:pt x="1108" y="111"/>
                  </a:cubicBezTo>
                  <a:cubicBezTo>
                    <a:pt x="926" y="109"/>
                    <a:pt x="311" y="111"/>
                    <a:pt x="311" y="111"/>
                  </a:cubicBezTo>
                  <a:cubicBezTo>
                    <a:pt x="311" y="111"/>
                    <a:pt x="66" y="121"/>
                    <a:pt x="56" y="111"/>
                  </a:cubicBezTo>
                  <a:cubicBezTo>
                    <a:pt x="47" y="102"/>
                    <a:pt x="16" y="78"/>
                    <a:pt x="8" y="21"/>
                  </a:cubicBezTo>
                  <a:cubicBezTo>
                    <a:pt x="6" y="8"/>
                    <a:pt x="4" y="2"/>
                    <a:pt x="0" y="0"/>
                  </a:cubicBezTo>
                  <a:cubicBezTo>
                    <a:pt x="4" y="62"/>
                    <a:pt x="24" y="107"/>
                    <a:pt x="46" y="130"/>
                  </a:cubicBezTo>
                  <a:cubicBezTo>
                    <a:pt x="50" y="135"/>
                    <a:pt x="363" y="128"/>
                    <a:pt x="676" y="127"/>
                  </a:cubicBezTo>
                  <a:cubicBezTo>
                    <a:pt x="1000" y="126"/>
                    <a:pt x="1326" y="132"/>
                    <a:pt x="1325" y="131"/>
                  </a:cubicBezTo>
                  <a:cubicBezTo>
                    <a:pt x="1325" y="130"/>
                    <a:pt x="1324" y="130"/>
                    <a:pt x="1323" y="129"/>
                  </a:cubicBezTo>
                  <a:cubicBezTo>
                    <a:pt x="1322" y="127"/>
                    <a:pt x="1320" y="125"/>
                    <a:pt x="1318" y="123"/>
                  </a:cubicBezTo>
                  <a:close/>
                </a:path>
              </a:pathLst>
            </a:custGeom>
            <a:solidFill>
              <a:srgbClr val="E12A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1090699" y="2369219"/>
              <a:ext cx="33292" cy="34145"/>
            </a:xfrm>
            <a:custGeom>
              <a:avLst/>
              <a:gdLst>
                <a:gd name="T0" fmla="*/ 1 w 7"/>
                <a:gd name="T1" fmla="*/ 1 h 11"/>
                <a:gd name="T2" fmla="*/ 5 w 7"/>
                <a:gd name="T3" fmla="*/ 5 h 11"/>
                <a:gd name="T4" fmla="*/ 6 w 7"/>
                <a:gd name="T5" fmla="*/ 10 h 11"/>
                <a:gd name="T6" fmla="*/ 2 w 7"/>
                <a:gd name="T7" fmla="*/ 6 h 11"/>
                <a:gd name="T8" fmla="*/ 1 w 7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1" y="1"/>
                  </a:moveTo>
                  <a:cubicBezTo>
                    <a:pt x="2" y="0"/>
                    <a:pt x="4" y="2"/>
                    <a:pt x="5" y="5"/>
                  </a:cubicBezTo>
                  <a:cubicBezTo>
                    <a:pt x="6" y="7"/>
                    <a:pt x="7" y="10"/>
                    <a:pt x="6" y="10"/>
                  </a:cubicBezTo>
                  <a:cubicBezTo>
                    <a:pt x="5" y="11"/>
                    <a:pt x="3" y="9"/>
                    <a:pt x="2" y="6"/>
                  </a:cubicBezTo>
                  <a:cubicBezTo>
                    <a:pt x="1" y="4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F15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1497609" y="2665853"/>
              <a:ext cx="51789" cy="25609"/>
            </a:xfrm>
            <a:custGeom>
              <a:avLst/>
              <a:gdLst>
                <a:gd name="T0" fmla="*/ 1 w 10"/>
                <a:gd name="T1" fmla="*/ 1 h 8"/>
                <a:gd name="T2" fmla="*/ 6 w 10"/>
                <a:gd name="T3" fmla="*/ 3 h 8"/>
                <a:gd name="T4" fmla="*/ 9 w 10"/>
                <a:gd name="T5" fmla="*/ 7 h 8"/>
                <a:gd name="T6" fmla="*/ 4 w 10"/>
                <a:gd name="T7" fmla="*/ 6 h 8"/>
                <a:gd name="T8" fmla="*/ 1 w 10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1" y="1"/>
                  </a:moveTo>
                  <a:cubicBezTo>
                    <a:pt x="1" y="0"/>
                    <a:pt x="4" y="1"/>
                    <a:pt x="6" y="3"/>
                  </a:cubicBezTo>
                  <a:cubicBezTo>
                    <a:pt x="8" y="4"/>
                    <a:pt x="10" y="6"/>
                    <a:pt x="9" y="7"/>
                  </a:cubicBezTo>
                  <a:cubicBezTo>
                    <a:pt x="9" y="8"/>
                    <a:pt x="6" y="7"/>
                    <a:pt x="4" y="6"/>
                  </a:cubicBezTo>
                  <a:cubicBezTo>
                    <a:pt x="2" y="4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15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950130" y="2008565"/>
              <a:ext cx="22195" cy="34145"/>
            </a:xfrm>
            <a:custGeom>
              <a:avLst/>
              <a:gdLst>
                <a:gd name="T0" fmla="*/ 1 w 4"/>
                <a:gd name="T1" fmla="*/ 0 h 11"/>
                <a:gd name="T2" fmla="*/ 4 w 4"/>
                <a:gd name="T3" fmla="*/ 5 h 11"/>
                <a:gd name="T4" fmla="*/ 3 w 4"/>
                <a:gd name="T5" fmla="*/ 11 h 11"/>
                <a:gd name="T6" fmla="*/ 0 w 4"/>
                <a:gd name="T7" fmla="*/ 6 h 11"/>
                <a:gd name="T8" fmla="*/ 1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1" y="0"/>
                  </a:moveTo>
                  <a:cubicBezTo>
                    <a:pt x="2" y="0"/>
                    <a:pt x="3" y="2"/>
                    <a:pt x="4" y="5"/>
                  </a:cubicBezTo>
                  <a:cubicBezTo>
                    <a:pt x="4" y="8"/>
                    <a:pt x="4" y="11"/>
                    <a:pt x="3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3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F15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1009316" y="1562548"/>
              <a:ext cx="29593" cy="32011"/>
            </a:xfrm>
            <a:custGeom>
              <a:avLst/>
              <a:gdLst>
                <a:gd name="T0" fmla="*/ 5 w 6"/>
                <a:gd name="T1" fmla="*/ 0 h 10"/>
                <a:gd name="T2" fmla="*/ 5 w 6"/>
                <a:gd name="T3" fmla="*/ 5 h 10"/>
                <a:gd name="T4" fmla="*/ 1 w 6"/>
                <a:gd name="T5" fmla="*/ 10 h 10"/>
                <a:gd name="T6" fmla="*/ 1 w 6"/>
                <a:gd name="T7" fmla="*/ 4 h 10"/>
                <a:gd name="T8" fmla="*/ 5 w 6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5" y="0"/>
                  </a:moveTo>
                  <a:cubicBezTo>
                    <a:pt x="6" y="0"/>
                    <a:pt x="6" y="3"/>
                    <a:pt x="5" y="5"/>
                  </a:cubicBezTo>
                  <a:cubicBezTo>
                    <a:pt x="4" y="8"/>
                    <a:pt x="2" y="10"/>
                    <a:pt x="1" y="10"/>
                  </a:cubicBezTo>
                  <a:cubicBezTo>
                    <a:pt x="0" y="9"/>
                    <a:pt x="0" y="7"/>
                    <a:pt x="1" y="4"/>
                  </a:cubicBezTo>
                  <a:cubicBezTo>
                    <a:pt x="2" y="1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F15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1338544" y="1208296"/>
              <a:ext cx="48089" cy="27743"/>
            </a:xfrm>
            <a:custGeom>
              <a:avLst/>
              <a:gdLst>
                <a:gd name="T0" fmla="*/ 8 w 9"/>
                <a:gd name="T1" fmla="*/ 1 h 9"/>
                <a:gd name="T2" fmla="*/ 5 w 9"/>
                <a:gd name="T3" fmla="*/ 6 h 9"/>
                <a:gd name="T4" fmla="*/ 0 w 9"/>
                <a:gd name="T5" fmla="*/ 8 h 9"/>
                <a:gd name="T6" fmla="*/ 3 w 9"/>
                <a:gd name="T7" fmla="*/ 3 h 9"/>
                <a:gd name="T8" fmla="*/ 8 w 9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8" y="1"/>
                  </a:moveTo>
                  <a:cubicBezTo>
                    <a:pt x="9" y="2"/>
                    <a:pt x="8" y="4"/>
                    <a:pt x="5" y="6"/>
                  </a:cubicBezTo>
                  <a:cubicBezTo>
                    <a:pt x="3" y="8"/>
                    <a:pt x="1" y="9"/>
                    <a:pt x="0" y="8"/>
                  </a:cubicBezTo>
                  <a:cubicBezTo>
                    <a:pt x="0" y="7"/>
                    <a:pt x="1" y="5"/>
                    <a:pt x="3" y="3"/>
                  </a:cubicBezTo>
                  <a:cubicBezTo>
                    <a:pt x="5" y="1"/>
                    <a:pt x="7" y="0"/>
                    <a:pt x="8" y="1"/>
                  </a:cubicBezTo>
                  <a:close/>
                </a:path>
              </a:pathLst>
            </a:custGeom>
            <a:solidFill>
              <a:srgbClr val="F15D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>
              <a:off x="1878625" y="2693595"/>
              <a:ext cx="517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2574071" y="2693595"/>
              <a:ext cx="480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3306509" y="2693595"/>
              <a:ext cx="517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4327484" y="2693595"/>
              <a:ext cx="480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5263377" y="2693595"/>
              <a:ext cx="480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6073498" y="2693595"/>
              <a:ext cx="517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" name="Oval 33"/>
            <p:cNvSpPr>
              <a:spLocks noChangeArrowheads="1"/>
            </p:cNvSpPr>
            <p:nvPr/>
          </p:nvSpPr>
          <p:spPr bwMode="auto">
            <a:xfrm>
              <a:off x="6339839" y="1122934"/>
              <a:ext cx="44391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" name="Oval 34"/>
            <p:cNvSpPr>
              <a:spLocks noChangeArrowheads="1"/>
            </p:cNvSpPr>
            <p:nvPr/>
          </p:nvSpPr>
          <p:spPr bwMode="auto">
            <a:xfrm>
              <a:off x="7098171" y="1122934"/>
              <a:ext cx="48089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7974878" y="1122934"/>
              <a:ext cx="51789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5585205" y="1122934"/>
              <a:ext cx="48089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" name="Oval 37"/>
            <p:cNvSpPr>
              <a:spLocks noChangeArrowheads="1"/>
            </p:cNvSpPr>
            <p:nvPr/>
          </p:nvSpPr>
          <p:spPr bwMode="auto">
            <a:xfrm>
              <a:off x="4882361" y="1122934"/>
              <a:ext cx="44391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883582" y="1122934"/>
              <a:ext cx="51789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3265818" y="1122934"/>
              <a:ext cx="51789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2451998" y="1122934"/>
              <a:ext cx="44391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1889722" y="1122934"/>
              <a:ext cx="44391" cy="10670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861423" y="2693595"/>
              <a:ext cx="480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" name="Oval 43"/>
            <p:cNvSpPr>
              <a:spLocks noChangeArrowheads="1"/>
            </p:cNvSpPr>
            <p:nvPr/>
          </p:nvSpPr>
          <p:spPr bwMode="auto">
            <a:xfrm>
              <a:off x="7579065" y="2693595"/>
              <a:ext cx="51789" cy="12804"/>
            </a:xfrm>
            <a:prstGeom prst="ellipse">
              <a:avLst/>
            </a:prstGeom>
            <a:solidFill>
              <a:srgbClr val="EE1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1578991" y="1522001"/>
              <a:ext cx="2667111" cy="140847"/>
            </a:xfrm>
            <a:custGeom>
              <a:avLst/>
              <a:gdLst>
                <a:gd name="T0" fmla="*/ 523 w 523"/>
                <a:gd name="T1" fmla="*/ 14 h 45"/>
                <a:gd name="T2" fmla="*/ 97 w 523"/>
                <a:gd name="T3" fmla="*/ 2 h 45"/>
                <a:gd name="T4" fmla="*/ 0 w 523"/>
                <a:gd name="T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3" h="45">
                  <a:moveTo>
                    <a:pt x="523" y="14"/>
                  </a:moveTo>
                  <a:cubicBezTo>
                    <a:pt x="415" y="10"/>
                    <a:pt x="189" y="4"/>
                    <a:pt x="97" y="2"/>
                  </a:cubicBezTo>
                  <a:cubicBezTo>
                    <a:pt x="22" y="0"/>
                    <a:pt x="10" y="12"/>
                    <a:pt x="0" y="45"/>
                  </a:cubicBez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1808340" y="2446045"/>
              <a:ext cx="36992" cy="32011"/>
            </a:xfrm>
            <a:custGeom>
              <a:avLst/>
              <a:gdLst>
                <a:gd name="T0" fmla="*/ 0 w 7"/>
                <a:gd name="T1" fmla="*/ 10 h 10"/>
                <a:gd name="T2" fmla="*/ 7 w 7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0">
                  <a:moveTo>
                    <a:pt x="0" y="10"/>
                  </a:moveTo>
                  <a:cubicBezTo>
                    <a:pt x="5" y="7"/>
                    <a:pt x="7" y="5"/>
                    <a:pt x="7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" name="Freeform 46"/>
            <p:cNvSpPr>
              <a:spLocks/>
            </p:cNvSpPr>
            <p:nvPr/>
          </p:nvSpPr>
          <p:spPr bwMode="auto">
            <a:xfrm>
              <a:off x="1845331" y="2456716"/>
              <a:ext cx="14797" cy="19206"/>
            </a:xfrm>
            <a:custGeom>
              <a:avLst/>
              <a:gdLst>
                <a:gd name="T0" fmla="*/ 0 w 3"/>
                <a:gd name="T1" fmla="*/ 0 h 6"/>
                <a:gd name="T2" fmla="*/ 3 w 3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cubicBezTo>
                    <a:pt x="0" y="3"/>
                    <a:pt x="0" y="6"/>
                    <a:pt x="3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2296632" y="2446045"/>
              <a:ext cx="11097" cy="32011"/>
            </a:xfrm>
            <a:custGeom>
              <a:avLst/>
              <a:gdLst>
                <a:gd name="T0" fmla="*/ 2 w 2"/>
                <a:gd name="T1" fmla="*/ 10 h 10"/>
                <a:gd name="T2" fmla="*/ 0 w 2"/>
                <a:gd name="T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0">
                  <a:moveTo>
                    <a:pt x="2" y="10"/>
                  </a:moveTo>
                  <a:cubicBezTo>
                    <a:pt x="1" y="4"/>
                    <a:pt x="1" y="3"/>
                    <a:pt x="0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2803421" y="2446045"/>
              <a:ext cx="25894" cy="29877"/>
            </a:xfrm>
            <a:custGeom>
              <a:avLst/>
              <a:gdLst>
                <a:gd name="T0" fmla="*/ 0 w 5"/>
                <a:gd name="T1" fmla="*/ 9 h 9"/>
                <a:gd name="T2" fmla="*/ 4 w 5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cubicBezTo>
                    <a:pt x="3" y="7"/>
                    <a:pt x="5" y="3"/>
                    <a:pt x="4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2818217" y="2465252"/>
              <a:ext cx="18496" cy="10670"/>
            </a:xfrm>
            <a:custGeom>
              <a:avLst/>
              <a:gdLst>
                <a:gd name="T0" fmla="*/ 0 w 4"/>
                <a:gd name="T1" fmla="*/ 0 h 3"/>
                <a:gd name="T2" fmla="*/ 4 w 4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1" y="0"/>
                    <a:pt x="3" y="3"/>
                    <a:pt x="4" y="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3239924" y="2439643"/>
              <a:ext cx="40691" cy="32011"/>
            </a:xfrm>
            <a:custGeom>
              <a:avLst/>
              <a:gdLst>
                <a:gd name="T0" fmla="*/ 0 w 8"/>
                <a:gd name="T1" fmla="*/ 0 h 10"/>
                <a:gd name="T2" fmla="*/ 4 w 8"/>
                <a:gd name="T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cubicBezTo>
                    <a:pt x="7" y="1"/>
                    <a:pt x="8" y="5"/>
                    <a:pt x="4" y="1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3269517" y="2456716"/>
              <a:ext cx="33292" cy="19206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2" y="1"/>
                    <a:pt x="5" y="5"/>
                    <a:pt x="6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3739313" y="2435375"/>
              <a:ext cx="25894" cy="40547"/>
            </a:xfrm>
            <a:custGeom>
              <a:avLst/>
              <a:gdLst>
                <a:gd name="T0" fmla="*/ 2 w 5"/>
                <a:gd name="T1" fmla="*/ 13 h 13"/>
                <a:gd name="T2" fmla="*/ 0 w 5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3">
                  <a:moveTo>
                    <a:pt x="2" y="13"/>
                  </a:moveTo>
                  <a:cubicBezTo>
                    <a:pt x="5" y="8"/>
                    <a:pt x="5" y="3"/>
                    <a:pt x="0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3761509" y="2458850"/>
              <a:ext cx="29593" cy="19206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1" y="3"/>
                    <a:pt x="3" y="6"/>
                    <a:pt x="6" y="5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4223906" y="2437509"/>
              <a:ext cx="36992" cy="40547"/>
            </a:xfrm>
            <a:custGeom>
              <a:avLst/>
              <a:gdLst>
                <a:gd name="T0" fmla="*/ 0 w 7"/>
                <a:gd name="T1" fmla="*/ 13 h 13"/>
                <a:gd name="T2" fmla="*/ 6 w 7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3">
                  <a:moveTo>
                    <a:pt x="0" y="13"/>
                  </a:moveTo>
                  <a:cubicBezTo>
                    <a:pt x="5" y="10"/>
                    <a:pt x="7" y="5"/>
                    <a:pt x="6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4253499" y="2456716"/>
              <a:ext cx="22195" cy="21341"/>
            </a:xfrm>
            <a:custGeom>
              <a:avLst/>
              <a:gdLst>
                <a:gd name="T0" fmla="*/ 0 w 4"/>
                <a:gd name="T1" fmla="*/ 0 h 7"/>
                <a:gd name="T2" fmla="*/ 4 w 4"/>
                <a:gd name="T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0" y="2"/>
                    <a:pt x="2" y="6"/>
                    <a:pt x="4" y="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4719596" y="2437509"/>
              <a:ext cx="40691" cy="40547"/>
            </a:xfrm>
            <a:custGeom>
              <a:avLst/>
              <a:gdLst>
                <a:gd name="T0" fmla="*/ 0 w 8"/>
                <a:gd name="T1" fmla="*/ 0 h 13"/>
                <a:gd name="T2" fmla="*/ 5 w 8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13">
                  <a:moveTo>
                    <a:pt x="0" y="0"/>
                  </a:moveTo>
                  <a:cubicBezTo>
                    <a:pt x="7" y="0"/>
                    <a:pt x="8" y="8"/>
                    <a:pt x="5" y="1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4749190" y="2465252"/>
              <a:ext cx="25894" cy="10670"/>
            </a:xfrm>
            <a:custGeom>
              <a:avLst/>
              <a:gdLst>
                <a:gd name="T0" fmla="*/ 0 w 5"/>
                <a:gd name="T1" fmla="*/ 0 h 3"/>
                <a:gd name="T2" fmla="*/ 5 w 5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2" y="1"/>
                    <a:pt x="4" y="2"/>
                    <a:pt x="5" y="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5181994" y="2435375"/>
              <a:ext cx="25894" cy="40547"/>
            </a:xfrm>
            <a:custGeom>
              <a:avLst/>
              <a:gdLst>
                <a:gd name="T0" fmla="*/ 3 w 5"/>
                <a:gd name="T1" fmla="*/ 13 h 13"/>
                <a:gd name="T2" fmla="*/ 0 w 5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3">
                  <a:moveTo>
                    <a:pt x="3" y="13"/>
                  </a:moveTo>
                  <a:cubicBezTo>
                    <a:pt x="5" y="8"/>
                    <a:pt x="5" y="3"/>
                    <a:pt x="0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5207889" y="2463118"/>
              <a:ext cx="22195" cy="14938"/>
            </a:xfrm>
            <a:custGeom>
              <a:avLst/>
              <a:gdLst>
                <a:gd name="T0" fmla="*/ 0 w 4"/>
                <a:gd name="T1" fmla="*/ 0 h 5"/>
                <a:gd name="T2" fmla="*/ 4 w 4"/>
                <a:gd name="T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cubicBezTo>
                    <a:pt x="0" y="3"/>
                    <a:pt x="1" y="5"/>
                    <a:pt x="4" y="4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5640693" y="2437509"/>
              <a:ext cx="33292" cy="40547"/>
            </a:xfrm>
            <a:custGeom>
              <a:avLst/>
              <a:gdLst>
                <a:gd name="T0" fmla="*/ 0 w 6"/>
                <a:gd name="T1" fmla="*/ 13 h 13"/>
                <a:gd name="T2" fmla="*/ 5 w 6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3">
                  <a:moveTo>
                    <a:pt x="0" y="13"/>
                  </a:moveTo>
                  <a:cubicBezTo>
                    <a:pt x="4" y="10"/>
                    <a:pt x="6" y="5"/>
                    <a:pt x="5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5666588" y="2456716"/>
              <a:ext cx="25894" cy="21341"/>
            </a:xfrm>
            <a:custGeom>
              <a:avLst/>
              <a:gdLst>
                <a:gd name="T0" fmla="*/ 0 w 5"/>
                <a:gd name="T1" fmla="*/ 0 h 7"/>
                <a:gd name="T2" fmla="*/ 5 w 5"/>
                <a:gd name="T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1" y="2"/>
                    <a:pt x="3" y="7"/>
                    <a:pt x="5" y="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95693" y="2439643"/>
              <a:ext cx="36992" cy="38413"/>
            </a:xfrm>
            <a:custGeom>
              <a:avLst/>
              <a:gdLst>
                <a:gd name="T0" fmla="*/ 0 w 7"/>
                <a:gd name="T1" fmla="*/ 12 h 12"/>
                <a:gd name="T2" fmla="*/ 5 w 7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2">
                  <a:moveTo>
                    <a:pt x="0" y="12"/>
                  </a:moveTo>
                  <a:cubicBezTo>
                    <a:pt x="6" y="9"/>
                    <a:pt x="7" y="3"/>
                    <a:pt x="5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632074" y="2437509"/>
              <a:ext cx="29593" cy="38413"/>
            </a:xfrm>
            <a:custGeom>
              <a:avLst/>
              <a:gdLst>
                <a:gd name="T0" fmla="*/ 0 w 6"/>
                <a:gd name="T1" fmla="*/ 12 h 12"/>
                <a:gd name="T2" fmla="*/ 3 w 6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cubicBezTo>
                    <a:pt x="5" y="9"/>
                    <a:pt x="6" y="3"/>
                    <a:pt x="3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650570" y="2465252"/>
              <a:ext cx="14797" cy="10670"/>
            </a:xfrm>
            <a:custGeom>
              <a:avLst/>
              <a:gdLst>
                <a:gd name="T0" fmla="*/ 0 w 3"/>
                <a:gd name="T1" fmla="*/ 0 h 3"/>
                <a:gd name="T2" fmla="*/ 3 w 3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1" y="3"/>
                    <a:pt x="3" y="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7053781" y="2437509"/>
              <a:ext cx="44391" cy="44815"/>
            </a:xfrm>
            <a:custGeom>
              <a:avLst/>
              <a:gdLst>
                <a:gd name="T0" fmla="*/ 0 w 9"/>
                <a:gd name="T1" fmla="*/ 0 h 14"/>
                <a:gd name="T2" fmla="*/ 5 w 9"/>
                <a:gd name="T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14">
                  <a:moveTo>
                    <a:pt x="0" y="0"/>
                  </a:moveTo>
                  <a:cubicBezTo>
                    <a:pt x="6" y="1"/>
                    <a:pt x="9" y="9"/>
                    <a:pt x="5" y="14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7083374" y="2465252"/>
              <a:ext cx="25894" cy="10670"/>
            </a:xfrm>
            <a:custGeom>
              <a:avLst/>
              <a:gdLst>
                <a:gd name="T0" fmla="*/ 0 w 5"/>
                <a:gd name="T1" fmla="*/ 0 h 3"/>
                <a:gd name="T2" fmla="*/ 5 w 5"/>
                <a:gd name="T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3">
                  <a:moveTo>
                    <a:pt x="0" y="0"/>
                  </a:moveTo>
                  <a:cubicBezTo>
                    <a:pt x="2" y="1"/>
                    <a:pt x="4" y="2"/>
                    <a:pt x="5" y="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7523577" y="2435375"/>
              <a:ext cx="25894" cy="40547"/>
            </a:xfrm>
            <a:custGeom>
              <a:avLst/>
              <a:gdLst>
                <a:gd name="T0" fmla="*/ 2 w 5"/>
                <a:gd name="T1" fmla="*/ 13 h 13"/>
                <a:gd name="T2" fmla="*/ 0 w 5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3">
                  <a:moveTo>
                    <a:pt x="2" y="13"/>
                  </a:moveTo>
                  <a:cubicBezTo>
                    <a:pt x="5" y="8"/>
                    <a:pt x="4" y="3"/>
                    <a:pt x="0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>
              <a:off x="7542074" y="2458850"/>
              <a:ext cx="33292" cy="23475"/>
            </a:xfrm>
            <a:custGeom>
              <a:avLst/>
              <a:gdLst>
                <a:gd name="T0" fmla="*/ 0 w 6"/>
                <a:gd name="T1" fmla="*/ 0 h 7"/>
                <a:gd name="T2" fmla="*/ 6 w 6"/>
                <a:gd name="T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cubicBezTo>
                    <a:pt x="1" y="3"/>
                    <a:pt x="3" y="7"/>
                    <a:pt x="6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7900894" y="2437509"/>
              <a:ext cx="29593" cy="38413"/>
            </a:xfrm>
            <a:custGeom>
              <a:avLst/>
              <a:gdLst>
                <a:gd name="T0" fmla="*/ 0 w 6"/>
                <a:gd name="T1" fmla="*/ 12 h 12"/>
                <a:gd name="T2" fmla="*/ 2 w 6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2">
                  <a:moveTo>
                    <a:pt x="0" y="12"/>
                  </a:moveTo>
                  <a:cubicBezTo>
                    <a:pt x="5" y="9"/>
                    <a:pt x="6" y="3"/>
                    <a:pt x="2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" name="Freeform 70"/>
            <p:cNvSpPr>
              <a:spLocks/>
            </p:cNvSpPr>
            <p:nvPr/>
          </p:nvSpPr>
          <p:spPr bwMode="auto">
            <a:xfrm>
              <a:off x="7919389" y="2465252"/>
              <a:ext cx="22195" cy="12804"/>
            </a:xfrm>
            <a:custGeom>
              <a:avLst/>
              <a:gdLst>
                <a:gd name="T0" fmla="*/ 0 w 4"/>
                <a:gd name="T1" fmla="*/ 0 h 4"/>
                <a:gd name="T2" fmla="*/ 4 w 4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0" y="0"/>
                    <a:pt x="2" y="4"/>
                    <a:pt x="4" y="4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" name="Freeform 71"/>
            <p:cNvSpPr>
              <a:spLocks/>
            </p:cNvSpPr>
            <p:nvPr/>
          </p:nvSpPr>
          <p:spPr bwMode="auto">
            <a:xfrm>
              <a:off x="6121587" y="2465252"/>
              <a:ext cx="11097" cy="12804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0" y="2"/>
                    <a:pt x="1" y="4"/>
                    <a:pt x="2" y="4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" name="Freeform 72"/>
            <p:cNvSpPr>
              <a:spLocks/>
            </p:cNvSpPr>
            <p:nvPr/>
          </p:nvSpPr>
          <p:spPr bwMode="auto">
            <a:xfrm>
              <a:off x="2304031" y="2443911"/>
              <a:ext cx="14797" cy="14938"/>
            </a:xfrm>
            <a:custGeom>
              <a:avLst/>
              <a:gdLst>
                <a:gd name="T0" fmla="*/ 0 w 3"/>
                <a:gd name="T1" fmla="*/ 5 h 5"/>
                <a:gd name="T2" fmla="*/ 3 w 3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0" y="3"/>
                    <a:pt x="1" y="1"/>
                    <a:pt x="3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4" name="Freeform 73"/>
            <p:cNvSpPr>
              <a:spLocks/>
            </p:cNvSpPr>
            <p:nvPr/>
          </p:nvSpPr>
          <p:spPr bwMode="auto">
            <a:xfrm>
              <a:off x="1808340" y="1353411"/>
              <a:ext cx="29593" cy="29877"/>
            </a:xfrm>
            <a:custGeom>
              <a:avLst/>
              <a:gdLst>
                <a:gd name="T0" fmla="*/ 0 w 6"/>
                <a:gd name="T1" fmla="*/ 0 h 10"/>
                <a:gd name="T2" fmla="*/ 6 w 6"/>
                <a:gd name="T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4" y="3"/>
                    <a:pt x="6" y="6"/>
                    <a:pt x="6" y="1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5" name="Freeform 74"/>
            <p:cNvSpPr>
              <a:spLocks/>
            </p:cNvSpPr>
            <p:nvPr/>
          </p:nvSpPr>
          <p:spPr bwMode="auto">
            <a:xfrm>
              <a:off x="1837934" y="1355545"/>
              <a:ext cx="14797" cy="19206"/>
            </a:xfrm>
            <a:custGeom>
              <a:avLst/>
              <a:gdLst>
                <a:gd name="T0" fmla="*/ 0 w 3"/>
                <a:gd name="T1" fmla="*/ 6 h 6"/>
                <a:gd name="T2" fmla="*/ 3 w 3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6">
                  <a:moveTo>
                    <a:pt x="0" y="6"/>
                  </a:moveTo>
                  <a:cubicBezTo>
                    <a:pt x="0" y="3"/>
                    <a:pt x="1" y="0"/>
                    <a:pt x="3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6" name="Freeform 75"/>
            <p:cNvSpPr>
              <a:spLocks/>
            </p:cNvSpPr>
            <p:nvPr/>
          </p:nvSpPr>
          <p:spPr bwMode="auto">
            <a:xfrm>
              <a:off x="2285535" y="1353411"/>
              <a:ext cx="22195" cy="36279"/>
            </a:xfrm>
            <a:custGeom>
              <a:avLst/>
              <a:gdLst>
                <a:gd name="T0" fmla="*/ 4 w 4"/>
                <a:gd name="T1" fmla="*/ 0 h 12"/>
                <a:gd name="T2" fmla="*/ 0 w 4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12">
                  <a:moveTo>
                    <a:pt x="4" y="0"/>
                  </a:moveTo>
                  <a:cubicBezTo>
                    <a:pt x="3" y="6"/>
                    <a:pt x="2" y="9"/>
                    <a:pt x="0" y="12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7" name="Freeform 76"/>
            <p:cNvSpPr>
              <a:spLocks/>
            </p:cNvSpPr>
            <p:nvPr/>
          </p:nvSpPr>
          <p:spPr bwMode="auto">
            <a:xfrm>
              <a:off x="2803421" y="1355545"/>
              <a:ext cx="25894" cy="38413"/>
            </a:xfrm>
            <a:custGeom>
              <a:avLst/>
              <a:gdLst>
                <a:gd name="T0" fmla="*/ 0 w 5"/>
                <a:gd name="T1" fmla="*/ 0 h 12"/>
                <a:gd name="T2" fmla="*/ 2 w 5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2">
                  <a:moveTo>
                    <a:pt x="0" y="0"/>
                  </a:moveTo>
                  <a:cubicBezTo>
                    <a:pt x="5" y="3"/>
                    <a:pt x="5" y="9"/>
                    <a:pt x="2" y="12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8" name="Freeform 77"/>
            <p:cNvSpPr>
              <a:spLocks/>
            </p:cNvSpPr>
            <p:nvPr/>
          </p:nvSpPr>
          <p:spPr bwMode="auto">
            <a:xfrm>
              <a:off x="2818217" y="1355545"/>
              <a:ext cx="18496" cy="8536"/>
            </a:xfrm>
            <a:custGeom>
              <a:avLst/>
              <a:gdLst>
                <a:gd name="T0" fmla="*/ 0 w 4"/>
                <a:gd name="T1" fmla="*/ 3 h 3"/>
                <a:gd name="T2" fmla="*/ 4 w 4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cubicBezTo>
                    <a:pt x="1" y="3"/>
                    <a:pt x="3" y="0"/>
                    <a:pt x="4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3347200" y="1355545"/>
              <a:ext cx="40691" cy="38413"/>
            </a:xfrm>
            <a:custGeom>
              <a:avLst/>
              <a:gdLst>
                <a:gd name="T0" fmla="*/ 0 w 8"/>
                <a:gd name="T1" fmla="*/ 12 h 12"/>
                <a:gd name="T2" fmla="*/ 4 w 8"/>
                <a:gd name="T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12">
                  <a:moveTo>
                    <a:pt x="0" y="12"/>
                  </a:moveTo>
                  <a:cubicBezTo>
                    <a:pt x="7" y="11"/>
                    <a:pt x="8" y="6"/>
                    <a:pt x="4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3376794" y="1353411"/>
              <a:ext cx="33292" cy="17072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cubicBezTo>
                    <a:pt x="2" y="5"/>
                    <a:pt x="5" y="1"/>
                    <a:pt x="6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3794801" y="1355545"/>
              <a:ext cx="22195" cy="40547"/>
            </a:xfrm>
            <a:custGeom>
              <a:avLst/>
              <a:gdLst>
                <a:gd name="T0" fmla="*/ 2 w 4"/>
                <a:gd name="T1" fmla="*/ 0 h 13"/>
                <a:gd name="T2" fmla="*/ 0 w 4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13">
                  <a:moveTo>
                    <a:pt x="2" y="0"/>
                  </a:moveTo>
                  <a:cubicBezTo>
                    <a:pt x="4" y="4"/>
                    <a:pt x="4" y="9"/>
                    <a:pt x="0" y="1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2" name="Freeform 81"/>
            <p:cNvSpPr>
              <a:spLocks/>
            </p:cNvSpPr>
            <p:nvPr/>
          </p:nvSpPr>
          <p:spPr bwMode="auto">
            <a:xfrm>
              <a:off x="3813297" y="1349143"/>
              <a:ext cx="29593" cy="19206"/>
            </a:xfrm>
            <a:custGeom>
              <a:avLst/>
              <a:gdLst>
                <a:gd name="T0" fmla="*/ 0 w 6"/>
                <a:gd name="T1" fmla="*/ 6 h 6"/>
                <a:gd name="T2" fmla="*/ 6 w 6"/>
                <a:gd name="T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cubicBezTo>
                    <a:pt x="0" y="3"/>
                    <a:pt x="3" y="0"/>
                    <a:pt x="6" y="1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3" name="Freeform 82"/>
            <p:cNvSpPr>
              <a:spLocks/>
            </p:cNvSpPr>
            <p:nvPr/>
          </p:nvSpPr>
          <p:spPr bwMode="auto">
            <a:xfrm>
              <a:off x="4360776" y="1353411"/>
              <a:ext cx="36992" cy="40547"/>
            </a:xfrm>
            <a:custGeom>
              <a:avLst/>
              <a:gdLst>
                <a:gd name="T0" fmla="*/ 0 w 7"/>
                <a:gd name="T1" fmla="*/ 0 h 13"/>
                <a:gd name="T2" fmla="*/ 6 w 7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3">
                  <a:moveTo>
                    <a:pt x="0" y="0"/>
                  </a:moveTo>
                  <a:cubicBezTo>
                    <a:pt x="5" y="3"/>
                    <a:pt x="7" y="8"/>
                    <a:pt x="6" y="1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4" name="Freeform 83"/>
            <p:cNvSpPr>
              <a:spLocks/>
            </p:cNvSpPr>
            <p:nvPr/>
          </p:nvSpPr>
          <p:spPr bwMode="auto">
            <a:xfrm>
              <a:off x="4394068" y="1353411"/>
              <a:ext cx="18496" cy="21341"/>
            </a:xfrm>
            <a:custGeom>
              <a:avLst/>
              <a:gdLst>
                <a:gd name="T0" fmla="*/ 0 w 4"/>
                <a:gd name="T1" fmla="*/ 7 h 7"/>
                <a:gd name="T2" fmla="*/ 4 w 4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0" y="4"/>
                    <a:pt x="2" y="1"/>
                    <a:pt x="4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" name="Freeform 84"/>
            <p:cNvSpPr>
              <a:spLocks/>
            </p:cNvSpPr>
            <p:nvPr/>
          </p:nvSpPr>
          <p:spPr bwMode="auto">
            <a:xfrm>
              <a:off x="4919352" y="1355545"/>
              <a:ext cx="22195" cy="40547"/>
            </a:xfrm>
            <a:custGeom>
              <a:avLst/>
              <a:gdLst>
                <a:gd name="T0" fmla="*/ 3 w 5"/>
                <a:gd name="T1" fmla="*/ 0 h 13"/>
                <a:gd name="T2" fmla="*/ 0 w 5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3">
                  <a:moveTo>
                    <a:pt x="3" y="0"/>
                  </a:moveTo>
                  <a:cubicBezTo>
                    <a:pt x="5" y="4"/>
                    <a:pt x="5" y="9"/>
                    <a:pt x="0" y="1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" name="Freeform 85"/>
            <p:cNvSpPr>
              <a:spLocks/>
            </p:cNvSpPr>
            <p:nvPr/>
          </p:nvSpPr>
          <p:spPr bwMode="auto">
            <a:xfrm>
              <a:off x="4941548" y="1353411"/>
              <a:ext cx="22195" cy="14938"/>
            </a:xfrm>
            <a:custGeom>
              <a:avLst/>
              <a:gdLst>
                <a:gd name="T0" fmla="*/ 0 w 4"/>
                <a:gd name="T1" fmla="*/ 5 h 5"/>
                <a:gd name="T2" fmla="*/ 4 w 4"/>
                <a:gd name="T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5">
                  <a:moveTo>
                    <a:pt x="0" y="5"/>
                  </a:moveTo>
                  <a:cubicBezTo>
                    <a:pt x="0" y="2"/>
                    <a:pt x="1" y="0"/>
                    <a:pt x="4" y="1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5315165" y="1355545"/>
              <a:ext cx="25894" cy="38413"/>
            </a:xfrm>
            <a:custGeom>
              <a:avLst/>
              <a:gdLst>
                <a:gd name="T0" fmla="*/ 0 w 5"/>
                <a:gd name="T1" fmla="*/ 0 h 12"/>
                <a:gd name="T2" fmla="*/ 1 w 5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2">
                  <a:moveTo>
                    <a:pt x="0" y="0"/>
                  </a:moveTo>
                  <a:cubicBezTo>
                    <a:pt x="5" y="3"/>
                    <a:pt x="4" y="9"/>
                    <a:pt x="1" y="12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" name="Freeform 87"/>
            <p:cNvSpPr>
              <a:spLocks/>
            </p:cNvSpPr>
            <p:nvPr/>
          </p:nvSpPr>
          <p:spPr bwMode="auto">
            <a:xfrm>
              <a:off x="5337360" y="1353411"/>
              <a:ext cx="22195" cy="10670"/>
            </a:xfrm>
            <a:custGeom>
              <a:avLst/>
              <a:gdLst>
                <a:gd name="T0" fmla="*/ 0 w 5"/>
                <a:gd name="T1" fmla="*/ 4 h 4"/>
                <a:gd name="T2" fmla="*/ 5 w 5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4">
                  <a:moveTo>
                    <a:pt x="0" y="4"/>
                  </a:moveTo>
                  <a:cubicBezTo>
                    <a:pt x="0" y="4"/>
                    <a:pt x="4" y="0"/>
                    <a:pt x="5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9" name="Freeform 88"/>
            <p:cNvSpPr>
              <a:spLocks/>
            </p:cNvSpPr>
            <p:nvPr/>
          </p:nvSpPr>
          <p:spPr bwMode="auto">
            <a:xfrm>
              <a:off x="5640693" y="1353411"/>
              <a:ext cx="33292" cy="40547"/>
            </a:xfrm>
            <a:custGeom>
              <a:avLst/>
              <a:gdLst>
                <a:gd name="T0" fmla="*/ 0 w 6"/>
                <a:gd name="T1" fmla="*/ 0 h 13"/>
                <a:gd name="T2" fmla="*/ 5 w 6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3">
                  <a:moveTo>
                    <a:pt x="0" y="0"/>
                  </a:moveTo>
                  <a:cubicBezTo>
                    <a:pt x="4" y="3"/>
                    <a:pt x="6" y="8"/>
                    <a:pt x="5" y="1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0" name="Freeform 89"/>
            <p:cNvSpPr>
              <a:spLocks/>
            </p:cNvSpPr>
            <p:nvPr/>
          </p:nvSpPr>
          <p:spPr bwMode="auto">
            <a:xfrm>
              <a:off x="5666588" y="1353411"/>
              <a:ext cx="25894" cy="21341"/>
            </a:xfrm>
            <a:custGeom>
              <a:avLst/>
              <a:gdLst>
                <a:gd name="T0" fmla="*/ 0 w 5"/>
                <a:gd name="T1" fmla="*/ 7 h 7"/>
                <a:gd name="T2" fmla="*/ 5 w 5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cubicBezTo>
                    <a:pt x="1" y="4"/>
                    <a:pt x="3" y="0"/>
                    <a:pt x="5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1" name="Freeform 90"/>
            <p:cNvSpPr>
              <a:spLocks/>
            </p:cNvSpPr>
            <p:nvPr/>
          </p:nvSpPr>
          <p:spPr bwMode="auto">
            <a:xfrm>
              <a:off x="6095693" y="1353411"/>
              <a:ext cx="36992" cy="36279"/>
            </a:xfrm>
            <a:custGeom>
              <a:avLst/>
              <a:gdLst>
                <a:gd name="T0" fmla="*/ 0 w 7"/>
                <a:gd name="T1" fmla="*/ 0 h 12"/>
                <a:gd name="T2" fmla="*/ 5 w 7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12">
                  <a:moveTo>
                    <a:pt x="0" y="0"/>
                  </a:moveTo>
                  <a:cubicBezTo>
                    <a:pt x="6" y="2"/>
                    <a:pt x="7" y="9"/>
                    <a:pt x="5" y="12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6632074" y="1355545"/>
              <a:ext cx="29593" cy="34145"/>
            </a:xfrm>
            <a:custGeom>
              <a:avLst/>
              <a:gdLst>
                <a:gd name="T0" fmla="*/ 0 w 6"/>
                <a:gd name="T1" fmla="*/ 0 h 11"/>
                <a:gd name="T2" fmla="*/ 3 w 6"/>
                <a:gd name="T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1">
                  <a:moveTo>
                    <a:pt x="0" y="0"/>
                  </a:moveTo>
                  <a:cubicBezTo>
                    <a:pt x="5" y="3"/>
                    <a:pt x="6" y="8"/>
                    <a:pt x="3" y="11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3" name="Freeform 92"/>
            <p:cNvSpPr>
              <a:spLocks/>
            </p:cNvSpPr>
            <p:nvPr/>
          </p:nvSpPr>
          <p:spPr bwMode="auto">
            <a:xfrm>
              <a:off x="6650570" y="1353411"/>
              <a:ext cx="14797" cy="10670"/>
            </a:xfrm>
            <a:custGeom>
              <a:avLst/>
              <a:gdLst>
                <a:gd name="T0" fmla="*/ 0 w 3"/>
                <a:gd name="T1" fmla="*/ 4 h 4"/>
                <a:gd name="T2" fmla="*/ 3 w 3"/>
                <a:gd name="T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4"/>
                    <a:pt x="1" y="0"/>
                    <a:pt x="3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7149960" y="1349143"/>
              <a:ext cx="29593" cy="40547"/>
            </a:xfrm>
            <a:custGeom>
              <a:avLst/>
              <a:gdLst>
                <a:gd name="T0" fmla="*/ 0 w 6"/>
                <a:gd name="T1" fmla="*/ 13 h 13"/>
                <a:gd name="T2" fmla="*/ 0 w 6"/>
                <a:gd name="T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3">
                  <a:moveTo>
                    <a:pt x="0" y="13"/>
                  </a:moveTo>
                  <a:cubicBezTo>
                    <a:pt x="6" y="13"/>
                    <a:pt x="4" y="5"/>
                    <a:pt x="0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5" name="Freeform 94"/>
            <p:cNvSpPr>
              <a:spLocks/>
            </p:cNvSpPr>
            <p:nvPr/>
          </p:nvSpPr>
          <p:spPr bwMode="auto">
            <a:xfrm>
              <a:off x="7157358" y="1355545"/>
              <a:ext cx="22195" cy="8536"/>
            </a:xfrm>
            <a:custGeom>
              <a:avLst/>
              <a:gdLst>
                <a:gd name="T0" fmla="*/ 0 w 5"/>
                <a:gd name="T1" fmla="*/ 3 h 3"/>
                <a:gd name="T2" fmla="*/ 5 w 5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3">
                  <a:moveTo>
                    <a:pt x="0" y="3"/>
                  </a:moveTo>
                  <a:cubicBezTo>
                    <a:pt x="2" y="2"/>
                    <a:pt x="4" y="1"/>
                    <a:pt x="5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6" name="Freeform 95"/>
            <p:cNvSpPr>
              <a:spLocks/>
            </p:cNvSpPr>
            <p:nvPr/>
          </p:nvSpPr>
          <p:spPr bwMode="auto">
            <a:xfrm>
              <a:off x="7604959" y="1355545"/>
              <a:ext cx="25894" cy="40547"/>
            </a:xfrm>
            <a:custGeom>
              <a:avLst/>
              <a:gdLst>
                <a:gd name="T0" fmla="*/ 2 w 5"/>
                <a:gd name="T1" fmla="*/ 0 h 13"/>
                <a:gd name="T2" fmla="*/ 0 w 5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3">
                  <a:moveTo>
                    <a:pt x="2" y="0"/>
                  </a:moveTo>
                  <a:cubicBezTo>
                    <a:pt x="5" y="4"/>
                    <a:pt x="5" y="9"/>
                    <a:pt x="0" y="1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" name="Freeform 96"/>
            <p:cNvSpPr>
              <a:spLocks/>
            </p:cNvSpPr>
            <p:nvPr/>
          </p:nvSpPr>
          <p:spPr bwMode="auto">
            <a:xfrm>
              <a:off x="7630853" y="1349143"/>
              <a:ext cx="25894" cy="21341"/>
            </a:xfrm>
            <a:custGeom>
              <a:avLst/>
              <a:gdLst>
                <a:gd name="T0" fmla="*/ 0 w 5"/>
                <a:gd name="T1" fmla="*/ 7 h 7"/>
                <a:gd name="T2" fmla="*/ 5 w 5"/>
                <a:gd name="T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cubicBezTo>
                    <a:pt x="0" y="4"/>
                    <a:pt x="3" y="0"/>
                    <a:pt x="5" y="1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" name="Freeform 97"/>
            <p:cNvSpPr>
              <a:spLocks/>
            </p:cNvSpPr>
            <p:nvPr/>
          </p:nvSpPr>
          <p:spPr bwMode="auto">
            <a:xfrm>
              <a:off x="6121587" y="1349143"/>
              <a:ext cx="11097" cy="14938"/>
            </a:xfrm>
            <a:custGeom>
              <a:avLst/>
              <a:gdLst>
                <a:gd name="T0" fmla="*/ 0 w 2"/>
                <a:gd name="T1" fmla="*/ 5 h 5"/>
                <a:gd name="T2" fmla="*/ 2 w 2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5">
                  <a:moveTo>
                    <a:pt x="0" y="5"/>
                  </a:moveTo>
                  <a:cubicBezTo>
                    <a:pt x="0" y="3"/>
                    <a:pt x="1" y="1"/>
                    <a:pt x="2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" name="Freeform 98"/>
            <p:cNvSpPr>
              <a:spLocks/>
            </p:cNvSpPr>
            <p:nvPr/>
          </p:nvSpPr>
          <p:spPr bwMode="auto">
            <a:xfrm>
              <a:off x="2296632" y="1376886"/>
              <a:ext cx="14797" cy="12804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0" y="2"/>
                    <a:pt x="1" y="4"/>
                    <a:pt x="3" y="4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2200453" y="1103727"/>
              <a:ext cx="3699" cy="51217"/>
            </a:xfrm>
            <a:custGeom>
              <a:avLst/>
              <a:gdLst>
                <a:gd name="T0" fmla="*/ 0 h 16"/>
                <a:gd name="T1" fmla="*/ 16 h 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6">
                  <a:moveTo>
                    <a:pt x="0" y="0"/>
                  </a:moveTo>
                  <a:cubicBezTo>
                    <a:pt x="0" y="6"/>
                    <a:pt x="0" y="11"/>
                    <a:pt x="0" y="1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2200453" y="1133604"/>
              <a:ext cx="25894" cy="23475"/>
            </a:xfrm>
            <a:custGeom>
              <a:avLst/>
              <a:gdLst>
                <a:gd name="T0" fmla="*/ 0 w 5"/>
                <a:gd name="T1" fmla="*/ 0 h 8"/>
                <a:gd name="T2" fmla="*/ 5 w 5"/>
                <a:gd name="T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cubicBezTo>
                    <a:pt x="1" y="3"/>
                    <a:pt x="3" y="6"/>
                    <a:pt x="5" y="8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2829315" y="1103727"/>
              <a:ext cx="7398" cy="53351"/>
            </a:xfrm>
            <a:custGeom>
              <a:avLst/>
              <a:gdLst>
                <a:gd name="T0" fmla="*/ 0 w 2"/>
                <a:gd name="T1" fmla="*/ 17 h 17"/>
                <a:gd name="T2" fmla="*/ 1 w 2"/>
                <a:gd name="T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7">
                  <a:moveTo>
                    <a:pt x="0" y="17"/>
                  </a:moveTo>
                  <a:cubicBezTo>
                    <a:pt x="0" y="11"/>
                    <a:pt x="2" y="6"/>
                    <a:pt x="1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2829315" y="1103727"/>
              <a:ext cx="33292" cy="23475"/>
            </a:xfrm>
            <a:custGeom>
              <a:avLst/>
              <a:gdLst>
                <a:gd name="T0" fmla="*/ 1 w 7"/>
                <a:gd name="T1" fmla="*/ 6 h 7"/>
                <a:gd name="T2" fmla="*/ 1 w 7"/>
                <a:gd name="T3" fmla="*/ 7 h 7"/>
                <a:gd name="T4" fmla="*/ 7 w 7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7">
                  <a:moveTo>
                    <a:pt x="1" y="6"/>
                  </a:moveTo>
                  <a:cubicBezTo>
                    <a:pt x="0" y="7"/>
                    <a:pt x="0" y="7"/>
                    <a:pt x="1" y="7"/>
                  </a:cubicBezTo>
                  <a:cubicBezTo>
                    <a:pt x="3" y="4"/>
                    <a:pt x="4" y="1"/>
                    <a:pt x="7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3484070" y="1103727"/>
              <a:ext cx="14797" cy="53351"/>
            </a:xfrm>
            <a:custGeom>
              <a:avLst/>
              <a:gdLst>
                <a:gd name="T0" fmla="*/ 0 w 3"/>
                <a:gd name="T1" fmla="*/ 0 h 17"/>
                <a:gd name="T2" fmla="*/ 3 w 3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7">
                  <a:moveTo>
                    <a:pt x="0" y="0"/>
                  </a:moveTo>
                  <a:cubicBezTo>
                    <a:pt x="2" y="6"/>
                    <a:pt x="1" y="12"/>
                    <a:pt x="3" y="1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3476672" y="1135738"/>
              <a:ext cx="14797" cy="21341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3"/>
                    <a:pt x="1" y="5"/>
                    <a:pt x="0" y="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4434760" y="1103727"/>
              <a:ext cx="7398" cy="53351"/>
            </a:xfrm>
            <a:custGeom>
              <a:avLst/>
              <a:gdLst>
                <a:gd name="T0" fmla="*/ 0 w 2"/>
                <a:gd name="T1" fmla="*/ 0 h 17"/>
                <a:gd name="T2" fmla="*/ 1 w 2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7">
                  <a:moveTo>
                    <a:pt x="0" y="0"/>
                  </a:moveTo>
                  <a:cubicBezTo>
                    <a:pt x="1" y="4"/>
                    <a:pt x="2" y="13"/>
                    <a:pt x="1" y="1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4442158" y="1140006"/>
              <a:ext cx="18496" cy="17072"/>
            </a:xfrm>
            <a:custGeom>
              <a:avLst/>
              <a:gdLst>
                <a:gd name="T0" fmla="*/ 0 w 3"/>
                <a:gd name="T1" fmla="*/ 0 h 6"/>
                <a:gd name="T2" fmla="*/ 3 w 3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cubicBezTo>
                    <a:pt x="1" y="3"/>
                    <a:pt x="1" y="5"/>
                    <a:pt x="3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5163499" y="1107995"/>
              <a:ext cx="25894" cy="49083"/>
            </a:xfrm>
            <a:custGeom>
              <a:avLst/>
              <a:gdLst>
                <a:gd name="T0" fmla="*/ 0 w 5"/>
                <a:gd name="T1" fmla="*/ 16 h 16"/>
                <a:gd name="T2" fmla="*/ 3 w 5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16">
                  <a:moveTo>
                    <a:pt x="0" y="16"/>
                  </a:moveTo>
                  <a:cubicBezTo>
                    <a:pt x="5" y="11"/>
                    <a:pt x="4" y="5"/>
                    <a:pt x="3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5178295" y="1142140"/>
              <a:ext cx="14797" cy="19206"/>
            </a:xfrm>
            <a:custGeom>
              <a:avLst/>
              <a:gdLst>
                <a:gd name="T0" fmla="*/ 1 w 3"/>
                <a:gd name="T1" fmla="*/ 0 h 6"/>
                <a:gd name="T2" fmla="*/ 3 w 3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cubicBezTo>
                    <a:pt x="0" y="2"/>
                    <a:pt x="1" y="5"/>
                    <a:pt x="3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5936627" y="1103727"/>
              <a:ext cx="11097" cy="53351"/>
            </a:xfrm>
            <a:custGeom>
              <a:avLst/>
              <a:gdLst>
                <a:gd name="T0" fmla="*/ 0 w 2"/>
                <a:gd name="T1" fmla="*/ 17 h 17"/>
                <a:gd name="T2" fmla="*/ 0 w 2"/>
                <a:gd name="T3" fmla="*/ 0 h 17"/>
                <a:gd name="T4" fmla="*/ 0 w 2"/>
                <a:gd name="T5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7">
                  <a:moveTo>
                    <a:pt x="0" y="17"/>
                  </a:moveTo>
                  <a:cubicBezTo>
                    <a:pt x="0" y="11"/>
                    <a:pt x="2" y="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5944026" y="1103727"/>
              <a:ext cx="14797" cy="17072"/>
            </a:xfrm>
            <a:custGeom>
              <a:avLst/>
              <a:gdLst>
                <a:gd name="T0" fmla="*/ 0 w 3"/>
                <a:gd name="T1" fmla="*/ 5 h 5"/>
                <a:gd name="T2" fmla="*/ 3 w 3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1" y="4"/>
                    <a:pt x="1" y="1"/>
                    <a:pt x="3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2" name="Freeform 111"/>
            <p:cNvSpPr>
              <a:spLocks/>
            </p:cNvSpPr>
            <p:nvPr/>
          </p:nvSpPr>
          <p:spPr bwMode="auto">
            <a:xfrm>
              <a:off x="6698659" y="1103727"/>
              <a:ext cx="7398" cy="53351"/>
            </a:xfrm>
            <a:custGeom>
              <a:avLst/>
              <a:gdLst>
                <a:gd name="T0" fmla="*/ 0 w 2"/>
                <a:gd name="T1" fmla="*/ 0 h 17"/>
                <a:gd name="T2" fmla="*/ 1 w 2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7">
                  <a:moveTo>
                    <a:pt x="0" y="0"/>
                  </a:moveTo>
                  <a:cubicBezTo>
                    <a:pt x="1" y="5"/>
                    <a:pt x="2" y="13"/>
                    <a:pt x="1" y="1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3" name="Freeform 112"/>
            <p:cNvSpPr>
              <a:spLocks/>
            </p:cNvSpPr>
            <p:nvPr/>
          </p:nvSpPr>
          <p:spPr bwMode="auto">
            <a:xfrm>
              <a:off x="6706057" y="1140006"/>
              <a:ext cx="22195" cy="17072"/>
            </a:xfrm>
            <a:custGeom>
              <a:avLst/>
              <a:gdLst>
                <a:gd name="T0" fmla="*/ 0 w 4"/>
                <a:gd name="T1" fmla="*/ 0 h 6"/>
                <a:gd name="T2" fmla="*/ 4 w 4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0" y="3"/>
                    <a:pt x="2" y="5"/>
                    <a:pt x="4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4" name="Freeform 113"/>
            <p:cNvSpPr>
              <a:spLocks/>
            </p:cNvSpPr>
            <p:nvPr/>
          </p:nvSpPr>
          <p:spPr bwMode="auto">
            <a:xfrm>
              <a:off x="7486585" y="1103727"/>
              <a:ext cx="11097" cy="53351"/>
            </a:xfrm>
            <a:custGeom>
              <a:avLst/>
              <a:gdLst>
                <a:gd name="T0" fmla="*/ 0 w 2"/>
                <a:gd name="T1" fmla="*/ 0 h 17"/>
                <a:gd name="T2" fmla="*/ 2 w 2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7">
                  <a:moveTo>
                    <a:pt x="0" y="0"/>
                  </a:moveTo>
                  <a:cubicBezTo>
                    <a:pt x="0" y="6"/>
                    <a:pt x="2" y="12"/>
                    <a:pt x="2" y="1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5" name="Freeform 114"/>
            <p:cNvSpPr>
              <a:spLocks/>
            </p:cNvSpPr>
            <p:nvPr/>
          </p:nvSpPr>
          <p:spPr bwMode="auto">
            <a:xfrm>
              <a:off x="7497683" y="1140006"/>
              <a:ext cx="25894" cy="21341"/>
            </a:xfrm>
            <a:custGeom>
              <a:avLst/>
              <a:gdLst>
                <a:gd name="T0" fmla="*/ 0 w 5"/>
                <a:gd name="T1" fmla="*/ 0 h 7"/>
                <a:gd name="T2" fmla="*/ 5 w 5"/>
                <a:gd name="T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1" y="3"/>
                    <a:pt x="1" y="5"/>
                    <a:pt x="5" y="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6" name="Freeform 115"/>
            <p:cNvSpPr>
              <a:spLocks/>
            </p:cNvSpPr>
            <p:nvPr/>
          </p:nvSpPr>
          <p:spPr bwMode="auto">
            <a:xfrm>
              <a:off x="7493984" y="1103727"/>
              <a:ext cx="18496" cy="19206"/>
            </a:xfrm>
            <a:custGeom>
              <a:avLst/>
              <a:gdLst>
                <a:gd name="T0" fmla="*/ 0 w 4"/>
                <a:gd name="T1" fmla="*/ 6 h 6"/>
                <a:gd name="T2" fmla="*/ 4 w 4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6">
                  <a:moveTo>
                    <a:pt x="0" y="6"/>
                  </a:moveTo>
                  <a:cubicBezTo>
                    <a:pt x="0" y="4"/>
                    <a:pt x="1" y="1"/>
                    <a:pt x="4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7" name="Freeform 116"/>
            <p:cNvSpPr>
              <a:spLocks/>
            </p:cNvSpPr>
            <p:nvPr/>
          </p:nvSpPr>
          <p:spPr bwMode="auto">
            <a:xfrm>
              <a:off x="3842890" y="2672255"/>
              <a:ext cx="3699" cy="51217"/>
            </a:xfrm>
            <a:custGeom>
              <a:avLst/>
              <a:gdLst>
                <a:gd name="T0" fmla="*/ 0 h 16"/>
                <a:gd name="T1" fmla="*/ 16 h 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16">
                  <a:moveTo>
                    <a:pt x="0" y="0"/>
                  </a:moveTo>
                  <a:cubicBezTo>
                    <a:pt x="0" y="6"/>
                    <a:pt x="0" y="11"/>
                    <a:pt x="0" y="1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8" name="Freeform 117"/>
            <p:cNvSpPr>
              <a:spLocks/>
            </p:cNvSpPr>
            <p:nvPr/>
          </p:nvSpPr>
          <p:spPr bwMode="auto">
            <a:xfrm>
              <a:off x="3842890" y="2699997"/>
              <a:ext cx="25894" cy="25609"/>
            </a:xfrm>
            <a:custGeom>
              <a:avLst/>
              <a:gdLst>
                <a:gd name="T0" fmla="*/ 0 w 5"/>
                <a:gd name="T1" fmla="*/ 0 h 8"/>
                <a:gd name="T2" fmla="*/ 5 w 5"/>
                <a:gd name="T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8">
                  <a:moveTo>
                    <a:pt x="0" y="0"/>
                  </a:moveTo>
                  <a:cubicBezTo>
                    <a:pt x="1" y="3"/>
                    <a:pt x="2" y="6"/>
                    <a:pt x="5" y="8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19" name="Freeform 118"/>
            <p:cNvSpPr>
              <a:spLocks/>
            </p:cNvSpPr>
            <p:nvPr/>
          </p:nvSpPr>
          <p:spPr bwMode="auto">
            <a:xfrm>
              <a:off x="2148665" y="2672255"/>
              <a:ext cx="11097" cy="51217"/>
            </a:xfrm>
            <a:custGeom>
              <a:avLst/>
              <a:gdLst>
                <a:gd name="T0" fmla="*/ 0 w 2"/>
                <a:gd name="T1" fmla="*/ 16 h 16"/>
                <a:gd name="T2" fmla="*/ 1 w 2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6">
                  <a:moveTo>
                    <a:pt x="0" y="16"/>
                  </a:moveTo>
                  <a:cubicBezTo>
                    <a:pt x="0" y="10"/>
                    <a:pt x="2" y="5"/>
                    <a:pt x="1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0" name="Freeform 119"/>
            <p:cNvSpPr>
              <a:spLocks/>
            </p:cNvSpPr>
            <p:nvPr/>
          </p:nvSpPr>
          <p:spPr bwMode="auto">
            <a:xfrm>
              <a:off x="2156063" y="2672255"/>
              <a:ext cx="29593" cy="21341"/>
            </a:xfrm>
            <a:custGeom>
              <a:avLst/>
              <a:gdLst>
                <a:gd name="T0" fmla="*/ 0 w 6"/>
                <a:gd name="T1" fmla="*/ 5 h 7"/>
                <a:gd name="T2" fmla="*/ 0 w 6"/>
                <a:gd name="T3" fmla="*/ 7 h 7"/>
                <a:gd name="T4" fmla="*/ 6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6"/>
                    <a:pt x="0" y="7"/>
                    <a:pt x="0" y="7"/>
                  </a:cubicBezTo>
                  <a:cubicBezTo>
                    <a:pt x="2" y="4"/>
                    <a:pt x="3" y="1"/>
                    <a:pt x="6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1" name="Freeform 120"/>
            <p:cNvSpPr>
              <a:spLocks/>
            </p:cNvSpPr>
            <p:nvPr/>
          </p:nvSpPr>
          <p:spPr bwMode="auto">
            <a:xfrm>
              <a:off x="2995778" y="2670121"/>
              <a:ext cx="14797" cy="55485"/>
            </a:xfrm>
            <a:custGeom>
              <a:avLst/>
              <a:gdLst>
                <a:gd name="T0" fmla="*/ 0 w 3"/>
                <a:gd name="T1" fmla="*/ 0 h 18"/>
                <a:gd name="T2" fmla="*/ 3 w 3"/>
                <a:gd name="T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8">
                  <a:moveTo>
                    <a:pt x="0" y="0"/>
                  </a:moveTo>
                  <a:cubicBezTo>
                    <a:pt x="2" y="6"/>
                    <a:pt x="1" y="12"/>
                    <a:pt x="3" y="18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2" name="Freeform 121"/>
            <p:cNvSpPr>
              <a:spLocks/>
            </p:cNvSpPr>
            <p:nvPr/>
          </p:nvSpPr>
          <p:spPr bwMode="auto">
            <a:xfrm>
              <a:off x="2984680" y="2699997"/>
              <a:ext cx="14797" cy="25609"/>
            </a:xfrm>
            <a:custGeom>
              <a:avLst/>
              <a:gdLst>
                <a:gd name="T0" fmla="*/ 3 w 3"/>
                <a:gd name="T1" fmla="*/ 0 h 8"/>
                <a:gd name="T2" fmla="*/ 0 w 3"/>
                <a:gd name="T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8">
                  <a:moveTo>
                    <a:pt x="3" y="0"/>
                  </a:moveTo>
                  <a:cubicBezTo>
                    <a:pt x="3" y="3"/>
                    <a:pt x="1" y="5"/>
                    <a:pt x="0" y="8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4826874" y="2672255"/>
              <a:ext cx="14797" cy="53351"/>
            </a:xfrm>
            <a:custGeom>
              <a:avLst/>
              <a:gdLst>
                <a:gd name="T0" fmla="*/ 0 w 3"/>
                <a:gd name="T1" fmla="*/ 0 h 17"/>
                <a:gd name="T2" fmla="*/ 1 w 3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7">
                  <a:moveTo>
                    <a:pt x="0" y="0"/>
                  </a:moveTo>
                  <a:cubicBezTo>
                    <a:pt x="2" y="4"/>
                    <a:pt x="3" y="13"/>
                    <a:pt x="1" y="1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4837970" y="2710668"/>
              <a:ext cx="14797" cy="14938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1" y="2"/>
                    <a:pt x="1" y="4"/>
                    <a:pt x="3" y="5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5722075" y="2672255"/>
              <a:ext cx="22195" cy="51217"/>
            </a:xfrm>
            <a:custGeom>
              <a:avLst/>
              <a:gdLst>
                <a:gd name="T0" fmla="*/ 0 w 4"/>
                <a:gd name="T1" fmla="*/ 16 h 16"/>
                <a:gd name="T2" fmla="*/ 2 w 4"/>
                <a:gd name="T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16">
                  <a:moveTo>
                    <a:pt x="0" y="16"/>
                  </a:moveTo>
                  <a:cubicBezTo>
                    <a:pt x="4" y="11"/>
                    <a:pt x="3" y="6"/>
                    <a:pt x="2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6" name="Freeform 125"/>
            <p:cNvSpPr>
              <a:spLocks/>
            </p:cNvSpPr>
            <p:nvPr/>
          </p:nvSpPr>
          <p:spPr bwMode="auto">
            <a:xfrm>
              <a:off x="5736872" y="2706400"/>
              <a:ext cx="11097" cy="19206"/>
            </a:xfrm>
            <a:custGeom>
              <a:avLst/>
              <a:gdLst>
                <a:gd name="T0" fmla="*/ 0 w 2"/>
                <a:gd name="T1" fmla="*/ 0 h 6"/>
                <a:gd name="T2" fmla="*/ 2 w 2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6">
                  <a:moveTo>
                    <a:pt x="0" y="0"/>
                  </a:moveTo>
                  <a:cubicBezTo>
                    <a:pt x="0" y="2"/>
                    <a:pt x="0" y="5"/>
                    <a:pt x="2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6450815" y="2665853"/>
              <a:ext cx="11097" cy="57619"/>
            </a:xfrm>
            <a:custGeom>
              <a:avLst/>
              <a:gdLst>
                <a:gd name="T0" fmla="*/ 1 w 2"/>
                <a:gd name="T1" fmla="*/ 18 h 18"/>
                <a:gd name="T2" fmla="*/ 1 w 2"/>
                <a:gd name="T3" fmla="*/ 1 h 18"/>
                <a:gd name="T4" fmla="*/ 0 w 2"/>
                <a:gd name="T5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8">
                  <a:moveTo>
                    <a:pt x="1" y="18"/>
                  </a:moveTo>
                  <a:cubicBezTo>
                    <a:pt x="1" y="12"/>
                    <a:pt x="2" y="7"/>
                    <a:pt x="1" y="1"/>
                  </a:cubicBezTo>
                  <a:cubicBezTo>
                    <a:pt x="0" y="0"/>
                    <a:pt x="0" y="1"/>
                    <a:pt x="0" y="1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6461911" y="2670121"/>
              <a:ext cx="14797" cy="14938"/>
            </a:xfrm>
            <a:custGeom>
              <a:avLst/>
              <a:gdLst>
                <a:gd name="T0" fmla="*/ 0 w 3"/>
                <a:gd name="T1" fmla="*/ 5 h 5"/>
                <a:gd name="T2" fmla="*/ 3 w 3"/>
                <a:gd name="T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5">
                  <a:moveTo>
                    <a:pt x="0" y="5"/>
                  </a:moveTo>
                  <a:cubicBezTo>
                    <a:pt x="0" y="4"/>
                    <a:pt x="1" y="1"/>
                    <a:pt x="3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7967478" y="2672255"/>
              <a:ext cx="7398" cy="53351"/>
            </a:xfrm>
            <a:custGeom>
              <a:avLst/>
              <a:gdLst>
                <a:gd name="T0" fmla="*/ 0 w 2"/>
                <a:gd name="T1" fmla="*/ 0 h 17"/>
                <a:gd name="T2" fmla="*/ 1 w 2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7">
                  <a:moveTo>
                    <a:pt x="0" y="0"/>
                  </a:moveTo>
                  <a:cubicBezTo>
                    <a:pt x="1" y="5"/>
                    <a:pt x="2" y="12"/>
                    <a:pt x="1" y="1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7974878" y="2706400"/>
              <a:ext cx="18496" cy="19206"/>
            </a:xfrm>
            <a:custGeom>
              <a:avLst/>
              <a:gdLst>
                <a:gd name="T0" fmla="*/ 0 w 3"/>
                <a:gd name="T1" fmla="*/ 0 h 6"/>
                <a:gd name="T2" fmla="*/ 3 w 3"/>
                <a:gd name="T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6">
                  <a:moveTo>
                    <a:pt x="0" y="0"/>
                  </a:moveTo>
                  <a:cubicBezTo>
                    <a:pt x="0" y="3"/>
                    <a:pt x="2" y="4"/>
                    <a:pt x="3" y="6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7179553" y="2672255"/>
              <a:ext cx="11097" cy="53351"/>
            </a:xfrm>
            <a:custGeom>
              <a:avLst/>
              <a:gdLst>
                <a:gd name="T0" fmla="*/ 0 w 2"/>
                <a:gd name="T1" fmla="*/ 0 h 17"/>
                <a:gd name="T2" fmla="*/ 1 w 2"/>
                <a:gd name="T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17">
                  <a:moveTo>
                    <a:pt x="0" y="0"/>
                  </a:moveTo>
                  <a:cubicBezTo>
                    <a:pt x="0" y="5"/>
                    <a:pt x="2" y="11"/>
                    <a:pt x="1" y="1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7186952" y="2704265"/>
              <a:ext cx="25894" cy="21341"/>
            </a:xfrm>
            <a:custGeom>
              <a:avLst/>
              <a:gdLst>
                <a:gd name="T0" fmla="*/ 0 w 5"/>
                <a:gd name="T1" fmla="*/ 0 h 7"/>
                <a:gd name="T2" fmla="*/ 5 w 5"/>
                <a:gd name="T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" h="7">
                  <a:moveTo>
                    <a:pt x="0" y="0"/>
                  </a:moveTo>
                  <a:cubicBezTo>
                    <a:pt x="1" y="3"/>
                    <a:pt x="2" y="6"/>
                    <a:pt x="5" y="7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3" name="Freeform 132"/>
            <p:cNvSpPr>
              <a:spLocks/>
            </p:cNvSpPr>
            <p:nvPr/>
          </p:nvSpPr>
          <p:spPr bwMode="auto">
            <a:xfrm>
              <a:off x="7179553" y="2672255"/>
              <a:ext cx="22195" cy="19206"/>
            </a:xfrm>
            <a:custGeom>
              <a:avLst/>
              <a:gdLst>
                <a:gd name="T0" fmla="*/ 1 w 4"/>
                <a:gd name="T1" fmla="*/ 6 h 6"/>
                <a:gd name="T2" fmla="*/ 4 w 4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cubicBezTo>
                    <a:pt x="0" y="3"/>
                    <a:pt x="1" y="1"/>
                    <a:pt x="4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1675169" y="2518603"/>
              <a:ext cx="3144305" cy="119507"/>
            </a:xfrm>
            <a:custGeom>
              <a:avLst/>
              <a:gdLst>
                <a:gd name="T0" fmla="*/ 0 w 617"/>
                <a:gd name="T1" fmla="*/ 37 h 38"/>
                <a:gd name="T2" fmla="*/ 21 w 617"/>
                <a:gd name="T3" fmla="*/ 36 h 38"/>
                <a:gd name="T4" fmla="*/ 41 w 617"/>
                <a:gd name="T5" fmla="*/ 22 h 38"/>
                <a:gd name="T6" fmla="*/ 88 w 617"/>
                <a:gd name="T7" fmla="*/ 33 h 38"/>
                <a:gd name="T8" fmla="*/ 126 w 617"/>
                <a:gd name="T9" fmla="*/ 25 h 38"/>
                <a:gd name="T10" fmla="*/ 145 w 617"/>
                <a:gd name="T11" fmla="*/ 22 h 38"/>
                <a:gd name="T12" fmla="*/ 155 w 617"/>
                <a:gd name="T13" fmla="*/ 30 h 38"/>
                <a:gd name="T14" fmla="*/ 185 w 617"/>
                <a:gd name="T15" fmla="*/ 13 h 38"/>
                <a:gd name="T16" fmla="*/ 236 w 617"/>
                <a:gd name="T17" fmla="*/ 21 h 38"/>
                <a:gd name="T18" fmla="*/ 277 w 617"/>
                <a:gd name="T19" fmla="*/ 8 h 38"/>
                <a:gd name="T20" fmla="*/ 329 w 617"/>
                <a:gd name="T21" fmla="*/ 17 h 38"/>
                <a:gd name="T22" fmla="*/ 361 w 617"/>
                <a:gd name="T23" fmla="*/ 7 h 38"/>
                <a:gd name="T24" fmla="*/ 411 w 617"/>
                <a:gd name="T25" fmla="*/ 23 h 38"/>
                <a:gd name="T26" fmla="*/ 457 w 617"/>
                <a:gd name="T27" fmla="*/ 11 h 38"/>
                <a:gd name="T28" fmla="*/ 500 w 617"/>
                <a:gd name="T29" fmla="*/ 22 h 38"/>
                <a:gd name="T30" fmla="*/ 527 w 617"/>
                <a:gd name="T31" fmla="*/ 10 h 38"/>
                <a:gd name="T32" fmla="*/ 563 w 617"/>
                <a:gd name="T33" fmla="*/ 9 h 38"/>
                <a:gd name="T34" fmla="*/ 580 w 617"/>
                <a:gd name="T35" fmla="*/ 2 h 38"/>
                <a:gd name="T36" fmla="*/ 593 w 617"/>
                <a:gd name="T37" fmla="*/ 9 h 38"/>
                <a:gd name="T38" fmla="*/ 617 w 617"/>
                <a:gd name="T39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7" h="38">
                  <a:moveTo>
                    <a:pt x="0" y="37"/>
                  </a:moveTo>
                  <a:cubicBezTo>
                    <a:pt x="7" y="36"/>
                    <a:pt x="14" y="38"/>
                    <a:pt x="21" y="36"/>
                  </a:cubicBezTo>
                  <a:cubicBezTo>
                    <a:pt x="30" y="34"/>
                    <a:pt x="34" y="27"/>
                    <a:pt x="41" y="22"/>
                  </a:cubicBezTo>
                  <a:cubicBezTo>
                    <a:pt x="59" y="12"/>
                    <a:pt x="71" y="28"/>
                    <a:pt x="88" y="33"/>
                  </a:cubicBezTo>
                  <a:cubicBezTo>
                    <a:pt x="105" y="38"/>
                    <a:pt x="112" y="31"/>
                    <a:pt x="126" y="25"/>
                  </a:cubicBezTo>
                  <a:cubicBezTo>
                    <a:pt x="134" y="22"/>
                    <a:pt x="137" y="20"/>
                    <a:pt x="145" y="22"/>
                  </a:cubicBezTo>
                  <a:cubicBezTo>
                    <a:pt x="149" y="24"/>
                    <a:pt x="152" y="30"/>
                    <a:pt x="155" y="30"/>
                  </a:cubicBezTo>
                  <a:cubicBezTo>
                    <a:pt x="165" y="31"/>
                    <a:pt x="176" y="18"/>
                    <a:pt x="185" y="13"/>
                  </a:cubicBezTo>
                  <a:cubicBezTo>
                    <a:pt x="207" y="3"/>
                    <a:pt x="216" y="16"/>
                    <a:pt x="236" y="21"/>
                  </a:cubicBezTo>
                  <a:cubicBezTo>
                    <a:pt x="252" y="25"/>
                    <a:pt x="263" y="13"/>
                    <a:pt x="277" y="8"/>
                  </a:cubicBezTo>
                  <a:cubicBezTo>
                    <a:pt x="297" y="0"/>
                    <a:pt x="311" y="12"/>
                    <a:pt x="329" y="17"/>
                  </a:cubicBezTo>
                  <a:cubicBezTo>
                    <a:pt x="347" y="22"/>
                    <a:pt x="346" y="12"/>
                    <a:pt x="361" y="7"/>
                  </a:cubicBezTo>
                  <a:cubicBezTo>
                    <a:pt x="380" y="0"/>
                    <a:pt x="394" y="18"/>
                    <a:pt x="411" y="23"/>
                  </a:cubicBezTo>
                  <a:cubicBezTo>
                    <a:pt x="431" y="28"/>
                    <a:pt x="440" y="13"/>
                    <a:pt x="457" y="11"/>
                  </a:cubicBezTo>
                  <a:cubicBezTo>
                    <a:pt x="471" y="10"/>
                    <a:pt x="486" y="24"/>
                    <a:pt x="500" y="22"/>
                  </a:cubicBezTo>
                  <a:cubicBezTo>
                    <a:pt x="513" y="20"/>
                    <a:pt x="512" y="9"/>
                    <a:pt x="527" y="10"/>
                  </a:cubicBezTo>
                  <a:cubicBezTo>
                    <a:pt x="541" y="12"/>
                    <a:pt x="548" y="16"/>
                    <a:pt x="563" y="9"/>
                  </a:cubicBezTo>
                  <a:cubicBezTo>
                    <a:pt x="569" y="7"/>
                    <a:pt x="574" y="2"/>
                    <a:pt x="580" y="2"/>
                  </a:cubicBezTo>
                  <a:cubicBezTo>
                    <a:pt x="586" y="3"/>
                    <a:pt x="588" y="8"/>
                    <a:pt x="593" y="9"/>
                  </a:cubicBezTo>
                  <a:cubicBezTo>
                    <a:pt x="602" y="11"/>
                    <a:pt x="611" y="9"/>
                    <a:pt x="617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5" name="Freeform 134"/>
            <p:cNvSpPr>
              <a:spLocks/>
            </p:cNvSpPr>
            <p:nvPr/>
          </p:nvSpPr>
          <p:spPr bwMode="auto">
            <a:xfrm>
              <a:off x="1678868" y="2535675"/>
              <a:ext cx="388414" cy="93898"/>
            </a:xfrm>
            <a:custGeom>
              <a:avLst/>
              <a:gdLst>
                <a:gd name="T0" fmla="*/ 0 w 76"/>
                <a:gd name="T1" fmla="*/ 12 h 30"/>
                <a:gd name="T2" fmla="*/ 41 w 76"/>
                <a:gd name="T3" fmla="*/ 20 h 30"/>
                <a:gd name="T4" fmla="*/ 76 w 76"/>
                <a:gd name="T5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" h="30">
                  <a:moveTo>
                    <a:pt x="0" y="12"/>
                  </a:moveTo>
                  <a:cubicBezTo>
                    <a:pt x="11" y="0"/>
                    <a:pt x="31" y="14"/>
                    <a:pt x="41" y="20"/>
                  </a:cubicBezTo>
                  <a:cubicBezTo>
                    <a:pt x="58" y="30"/>
                    <a:pt x="59" y="28"/>
                    <a:pt x="76" y="2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6" name="Freeform 135"/>
            <p:cNvSpPr>
              <a:spLocks/>
            </p:cNvSpPr>
            <p:nvPr/>
          </p:nvSpPr>
          <p:spPr bwMode="auto">
            <a:xfrm>
              <a:off x="2537078" y="2582625"/>
              <a:ext cx="1157844" cy="74692"/>
            </a:xfrm>
            <a:custGeom>
              <a:avLst/>
              <a:gdLst>
                <a:gd name="T0" fmla="*/ 0 w 227"/>
                <a:gd name="T1" fmla="*/ 4 h 24"/>
                <a:gd name="T2" fmla="*/ 40 w 227"/>
                <a:gd name="T3" fmla="*/ 11 h 24"/>
                <a:gd name="T4" fmla="*/ 64 w 227"/>
                <a:gd name="T5" fmla="*/ 1 h 24"/>
                <a:gd name="T6" fmla="*/ 80 w 227"/>
                <a:gd name="T7" fmla="*/ 12 h 24"/>
                <a:gd name="T8" fmla="*/ 115 w 227"/>
                <a:gd name="T9" fmla="*/ 9 h 24"/>
                <a:gd name="T10" fmla="*/ 153 w 227"/>
                <a:gd name="T11" fmla="*/ 16 h 24"/>
                <a:gd name="T12" fmla="*/ 181 w 227"/>
                <a:gd name="T13" fmla="*/ 15 h 24"/>
                <a:gd name="T14" fmla="*/ 227 w 227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7" h="24">
                  <a:moveTo>
                    <a:pt x="0" y="4"/>
                  </a:moveTo>
                  <a:cubicBezTo>
                    <a:pt x="13" y="9"/>
                    <a:pt x="26" y="13"/>
                    <a:pt x="40" y="11"/>
                  </a:cubicBezTo>
                  <a:cubicBezTo>
                    <a:pt x="46" y="9"/>
                    <a:pt x="58" y="0"/>
                    <a:pt x="64" y="1"/>
                  </a:cubicBezTo>
                  <a:cubicBezTo>
                    <a:pt x="69" y="1"/>
                    <a:pt x="74" y="9"/>
                    <a:pt x="80" y="12"/>
                  </a:cubicBezTo>
                  <a:cubicBezTo>
                    <a:pt x="93" y="18"/>
                    <a:pt x="102" y="11"/>
                    <a:pt x="115" y="9"/>
                  </a:cubicBezTo>
                  <a:cubicBezTo>
                    <a:pt x="128" y="7"/>
                    <a:pt x="141" y="11"/>
                    <a:pt x="153" y="16"/>
                  </a:cubicBezTo>
                  <a:cubicBezTo>
                    <a:pt x="168" y="21"/>
                    <a:pt x="168" y="21"/>
                    <a:pt x="181" y="15"/>
                  </a:cubicBezTo>
                  <a:cubicBezTo>
                    <a:pt x="196" y="9"/>
                    <a:pt x="217" y="7"/>
                    <a:pt x="227" y="2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3435981" y="2565552"/>
              <a:ext cx="284837" cy="23475"/>
            </a:xfrm>
            <a:custGeom>
              <a:avLst/>
              <a:gdLst>
                <a:gd name="T0" fmla="*/ 0 w 56"/>
                <a:gd name="T1" fmla="*/ 0 h 7"/>
                <a:gd name="T2" fmla="*/ 56 w 56"/>
                <a:gd name="T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6" h="7">
                  <a:moveTo>
                    <a:pt x="0" y="0"/>
                  </a:moveTo>
                  <a:cubicBezTo>
                    <a:pt x="20" y="7"/>
                    <a:pt x="36" y="7"/>
                    <a:pt x="56" y="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8" name="Freeform 137"/>
            <p:cNvSpPr>
              <a:spLocks/>
            </p:cNvSpPr>
            <p:nvPr/>
          </p:nvSpPr>
          <p:spPr bwMode="auto">
            <a:xfrm>
              <a:off x="3898378" y="2582625"/>
              <a:ext cx="1161544" cy="76826"/>
            </a:xfrm>
            <a:custGeom>
              <a:avLst/>
              <a:gdLst>
                <a:gd name="T0" fmla="*/ 0 w 228"/>
                <a:gd name="T1" fmla="*/ 1 h 25"/>
                <a:gd name="T2" fmla="*/ 58 w 228"/>
                <a:gd name="T3" fmla="*/ 5 h 25"/>
                <a:gd name="T4" fmla="*/ 80 w 228"/>
                <a:gd name="T5" fmla="*/ 13 h 25"/>
                <a:gd name="T6" fmla="*/ 119 w 228"/>
                <a:gd name="T7" fmla="*/ 6 h 25"/>
                <a:gd name="T8" fmla="*/ 149 w 228"/>
                <a:gd name="T9" fmla="*/ 12 h 25"/>
                <a:gd name="T10" fmla="*/ 174 w 228"/>
                <a:gd name="T11" fmla="*/ 1 h 25"/>
                <a:gd name="T12" fmla="*/ 214 w 228"/>
                <a:gd name="T13" fmla="*/ 7 h 25"/>
                <a:gd name="T14" fmla="*/ 228 w 22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8" h="25">
                  <a:moveTo>
                    <a:pt x="0" y="1"/>
                  </a:moveTo>
                  <a:cubicBezTo>
                    <a:pt x="17" y="20"/>
                    <a:pt x="42" y="0"/>
                    <a:pt x="58" y="5"/>
                  </a:cubicBezTo>
                  <a:cubicBezTo>
                    <a:pt x="69" y="9"/>
                    <a:pt x="67" y="15"/>
                    <a:pt x="80" y="13"/>
                  </a:cubicBezTo>
                  <a:cubicBezTo>
                    <a:pt x="94" y="12"/>
                    <a:pt x="105" y="5"/>
                    <a:pt x="119" y="6"/>
                  </a:cubicBezTo>
                  <a:cubicBezTo>
                    <a:pt x="129" y="7"/>
                    <a:pt x="139" y="12"/>
                    <a:pt x="149" y="12"/>
                  </a:cubicBezTo>
                  <a:cubicBezTo>
                    <a:pt x="161" y="12"/>
                    <a:pt x="163" y="3"/>
                    <a:pt x="174" y="1"/>
                  </a:cubicBezTo>
                  <a:cubicBezTo>
                    <a:pt x="182" y="0"/>
                    <a:pt x="206" y="4"/>
                    <a:pt x="214" y="7"/>
                  </a:cubicBezTo>
                  <a:cubicBezTo>
                    <a:pt x="225" y="13"/>
                    <a:pt x="222" y="15"/>
                    <a:pt x="228" y="2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39" name="Freeform 138"/>
            <p:cNvSpPr>
              <a:spLocks/>
            </p:cNvSpPr>
            <p:nvPr/>
          </p:nvSpPr>
          <p:spPr bwMode="auto">
            <a:xfrm>
              <a:off x="2374315" y="2537809"/>
              <a:ext cx="240447" cy="44815"/>
            </a:xfrm>
            <a:custGeom>
              <a:avLst/>
              <a:gdLst>
                <a:gd name="T0" fmla="*/ 0 w 47"/>
                <a:gd name="T1" fmla="*/ 14 h 14"/>
                <a:gd name="T2" fmla="*/ 47 w 47"/>
                <a:gd name="T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4">
                  <a:moveTo>
                    <a:pt x="0" y="14"/>
                  </a:moveTo>
                  <a:cubicBezTo>
                    <a:pt x="16" y="0"/>
                    <a:pt x="28" y="2"/>
                    <a:pt x="47" y="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1982201" y="2531407"/>
              <a:ext cx="325528" cy="59753"/>
            </a:xfrm>
            <a:custGeom>
              <a:avLst/>
              <a:gdLst>
                <a:gd name="T0" fmla="*/ 0 w 64"/>
                <a:gd name="T1" fmla="*/ 16 h 19"/>
                <a:gd name="T2" fmla="*/ 41 w 64"/>
                <a:gd name="T3" fmla="*/ 18 h 19"/>
                <a:gd name="T4" fmla="*/ 64 w 64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9">
                  <a:moveTo>
                    <a:pt x="0" y="16"/>
                  </a:moveTo>
                  <a:cubicBezTo>
                    <a:pt x="11" y="3"/>
                    <a:pt x="29" y="19"/>
                    <a:pt x="41" y="18"/>
                  </a:cubicBezTo>
                  <a:cubicBezTo>
                    <a:pt x="50" y="18"/>
                    <a:pt x="61" y="6"/>
                    <a:pt x="64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2067283" y="2531407"/>
              <a:ext cx="210854" cy="34145"/>
            </a:xfrm>
            <a:custGeom>
              <a:avLst/>
              <a:gdLst>
                <a:gd name="T0" fmla="*/ 0 w 41"/>
                <a:gd name="T1" fmla="*/ 11 h 11"/>
                <a:gd name="T2" fmla="*/ 41 w 41"/>
                <a:gd name="T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" h="11">
                  <a:moveTo>
                    <a:pt x="0" y="11"/>
                  </a:moveTo>
                  <a:cubicBezTo>
                    <a:pt x="10" y="3"/>
                    <a:pt x="33" y="0"/>
                    <a:pt x="41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2" name="Freeform 141"/>
            <p:cNvSpPr>
              <a:spLocks/>
            </p:cNvSpPr>
            <p:nvPr/>
          </p:nvSpPr>
          <p:spPr bwMode="auto">
            <a:xfrm>
              <a:off x="2244844" y="2616769"/>
              <a:ext cx="236748" cy="66156"/>
            </a:xfrm>
            <a:custGeom>
              <a:avLst/>
              <a:gdLst>
                <a:gd name="T0" fmla="*/ 0 w 46"/>
                <a:gd name="T1" fmla="*/ 2 h 21"/>
                <a:gd name="T2" fmla="*/ 46 w 46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6" h="21">
                  <a:moveTo>
                    <a:pt x="0" y="2"/>
                  </a:moveTo>
                  <a:cubicBezTo>
                    <a:pt x="14" y="21"/>
                    <a:pt x="32" y="9"/>
                    <a:pt x="4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1760251" y="2505799"/>
              <a:ext cx="225650" cy="59753"/>
            </a:xfrm>
            <a:custGeom>
              <a:avLst/>
              <a:gdLst>
                <a:gd name="T0" fmla="*/ 0 w 44"/>
                <a:gd name="T1" fmla="*/ 15 h 19"/>
                <a:gd name="T2" fmla="*/ 44 w 44"/>
                <a:gd name="T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19">
                  <a:moveTo>
                    <a:pt x="0" y="15"/>
                  </a:moveTo>
                  <a:cubicBezTo>
                    <a:pt x="14" y="0"/>
                    <a:pt x="30" y="12"/>
                    <a:pt x="44" y="19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4" name="Freeform 143"/>
            <p:cNvSpPr>
              <a:spLocks/>
            </p:cNvSpPr>
            <p:nvPr/>
          </p:nvSpPr>
          <p:spPr bwMode="auto">
            <a:xfrm>
              <a:off x="3010574" y="2559150"/>
              <a:ext cx="281138" cy="29877"/>
            </a:xfrm>
            <a:custGeom>
              <a:avLst/>
              <a:gdLst>
                <a:gd name="T0" fmla="*/ 0 w 55"/>
                <a:gd name="T1" fmla="*/ 3 h 9"/>
                <a:gd name="T2" fmla="*/ 55 w 55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" h="9">
                  <a:moveTo>
                    <a:pt x="0" y="3"/>
                  </a:moveTo>
                  <a:cubicBezTo>
                    <a:pt x="20" y="6"/>
                    <a:pt x="39" y="9"/>
                    <a:pt x="55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5" name="Freeform 144"/>
            <p:cNvSpPr>
              <a:spLocks/>
            </p:cNvSpPr>
            <p:nvPr/>
          </p:nvSpPr>
          <p:spPr bwMode="auto">
            <a:xfrm>
              <a:off x="2755332" y="2505799"/>
              <a:ext cx="270040" cy="51217"/>
            </a:xfrm>
            <a:custGeom>
              <a:avLst/>
              <a:gdLst>
                <a:gd name="T0" fmla="*/ 0 w 53"/>
                <a:gd name="T1" fmla="*/ 13 h 16"/>
                <a:gd name="T2" fmla="*/ 53 w 53"/>
                <a:gd name="T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16">
                  <a:moveTo>
                    <a:pt x="0" y="13"/>
                  </a:moveTo>
                  <a:cubicBezTo>
                    <a:pt x="16" y="0"/>
                    <a:pt x="36" y="11"/>
                    <a:pt x="53" y="1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2725737" y="2618903"/>
              <a:ext cx="218252" cy="46949"/>
            </a:xfrm>
            <a:custGeom>
              <a:avLst/>
              <a:gdLst>
                <a:gd name="T0" fmla="*/ 0 w 43"/>
                <a:gd name="T1" fmla="*/ 0 h 15"/>
                <a:gd name="T2" fmla="*/ 43 w 43"/>
                <a:gd name="T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3" h="15">
                  <a:moveTo>
                    <a:pt x="0" y="0"/>
                  </a:moveTo>
                  <a:cubicBezTo>
                    <a:pt x="19" y="15"/>
                    <a:pt x="25" y="8"/>
                    <a:pt x="43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7" name="Freeform 146"/>
            <p:cNvSpPr>
              <a:spLocks/>
            </p:cNvSpPr>
            <p:nvPr/>
          </p:nvSpPr>
          <p:spPr bwMode="auto">
            <a:xfrm>
              <a:off x="3040167" y="2623172"/>
              <a:ext cx="292235" cy="40547"/>
            </a:xfrm>
            <a:custGeom>
              <a:avLst/>
              <a:gdLst>
                <a:gd name="T0" fmla="*/ 0 w 57"/>
                <a:gd name="T1" fmla="*/ 2 h 13"/>
                <a:gd name="T2" fmla="*/ 23 w 57"/>
                <a:gd name="T3" fmla="*/ 11 h 13"/>
                <a:gd name="T4" fmla="*/ 57 w 57"/>
                <a:gd name="T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2"/>
                  </a:moveTo>
                  <a:cubicBezTo>
                    <a:pt x="3" y="0"/>
                    <a:pt x="16" y="9"/>
                    <a:pt x="23" y="11"/>
                  </a:cubicBezTo>
                  <a:cubicBezTo>
                    <a:pt x="35" y="13"/>
                    <a:pt x="46" y="8"/>
                    <a:pt x="57" y="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8" name="Freeform 147"/>
            <p:cNvSpPr>
              <a:spLocks/>
            </p:cNvSpPr>
            <p:nvPr/>
          </p:nvSpPr>
          <p:spPr bwMode="auto">
            <a:xfrm>
              <a:off x="3665330" y="2599697"/>
              <a:ext cx="277439" cy="57619"/>
            </a:xfrm>
            <a:custGeom>
              <a:avLst/>
              <a:gdLst>
                <a:gd name="T0" fmla="*/ 2 w 55"/>
                <a:gd name="T1" fmla="*/ 9 h 18"/>
                <a:gd name="T2" fmla="*/ 1 w 55"/>
                <a:gd name="T3" fmla="*/ 5 h 18"/>
                <a:gd name="T4" fmla="*/ 33 w 55"/>
                <a:gd name="T5" fmla="*/ 6 h 18"/>
                <a:gd name="T6" fmla="*/ 55 w 55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8">
                  <a:moveTo>
                    <a:pt x="2" y="9"/>
                  </a:moveTo>
                  <a:cubicBezTo>
                    <a:pt x="0" y="8"/>
                    <a:pt x="0" y="7"/>
                    <a:pt x="1" y="5"/>
                  </a:cubicBezTo>
                  <a:cubicBezTo>
                    <a:pt x="11" y="0"/>
                    <a:pt x="22" y="2"/>
                    <a:pt x="33" y="6"/>
                  </a:cubicBezTo>
                  <a:cubicBezTo>
                    <a:pt x="40" y="9"/>
                    <a:pt x="47" y="17"/>
                    <a:pt x="55" y="18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4031549" y="2616769"/>
              <a:ext cx="244146" cy="55485"/>
            </a:xfrm>
            <a:custGeom>
              <a:avLst/>
              <a:gdLst>
                <a:gd name="T0" fmla="*/ 0 w 48"/>
                <a:gd name="T1" fmla="*/ 0 h 18"/>
                <a:gd name="T2" fmla="*/ 48 w 48"/>
                <a:gd name="T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8" h="18">
                  <a:moveTo>
                    <a:pt x="0" y="0"/>
                  </a:moveTo>
                  <a:cubicBezTo>
                    <a:pt x="13" y="13"/>
                    <a:pt x="35" y="18"/>
                    <a:pt x="48" y="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0" name="Freeform 149"/>
            <p:cNvSpPr>
              <a:spLocks/>
            </p:cNvSpPr>
            <p:nvPr/>
          </p:nvSpPr>
          <p:spPr bwMode="auto">
            <a:xfrm>
              <a:off x="4345979" y="2623172"/>
              <a:ext cx="307032" cy="55485"/>
            </a:xfrm>
            <a:custGeom>
              <a:avLst/>
              <a:gdLst>
                <a:gd name="T0" fmla="*/ 0 w 60"/>
                <a:gd name="T1" fmla="*/ 0 h 18"/>
                <a:gd name="T2" fmla="*/ 60 w 60"/>
                <a:gd name="T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0" h="18">
                  <a:moveTo>
                    <a:pt x="0" y="0"/>
                  </a:moveTo>
                  <a:cubicBezTo>
                    <a:pt x="9" y="16"/>
                    <a:pt x="55" y="18"/>
                    <a:pt x="60" y="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4682605" y="2618903"/>
              <a:ext cx="344023" cy="34145"/>
            </a:xfrm>
            <a:custGeom>
              <a:avLst/>
              <a:gdLst>
                <a:gd name="T0" fmla="*/ 0 w 67"/>
                <a:gd name="T1" fmla="*/ 0 h 11"/>
                <a:gd name="T2" fmla="*/ 67 w 67"/>
                <a:gd name="T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7" h="11">
                  <a:moveTo>
                    <a:pt x="0" y="0"/>
                  </a:moveTo>
                  <a:cubicBezTo>
                    <a:pt x="23" y="10"/>
                    <a:pt x="43" y="11"/>
                    <a:pt x="67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4493947" y="2552748"/>
              <a:ext cx="203456" cy="29877"/>
            </a:xfrm>
            <a:custGeom>
              <a:avLst/>
              <a:gdLst>
                <a:gd name="T0" fmla="*/ 0 w 40"/>
                <a:gd name="T1" fmla="*/ 2 h 9"/>
                <a:gd name="T2" fmla="*/ 40 w 40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" h="9">
                  <a:moveTo>
                    <a:pt x="0" y="2"/>
                  </a:moveTo>
                  <a:cubicBezTo>
                    <a:pt x="16" y="7"/>
                    <a:pt x="26" y="9"/>
                    <a:pt x="40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3" name="Freeform 152"/>
            <p:cNvSpPr>
              <a:spLocks/>
            </p:cNvSpPr>
            <p:nvPr/>
          </p:nvSpPr>
          <p:spPr bwMode="auto">
            <a:xfrm>
              <a:off x="4042647" y="2492994"/>
              <a:ext cx="270040" cy="72558"/>
            </a:xfrm>
            <a:custGeom>
              <a:avLst/>
              <a:gdLst>
                <a:gd name="T0" fmla="*/ 0 w 53"/>
                <a:gd name="T1" fmla="*/ 19 h 23"/>
                <a:gd name="T2" fmla="*/ 53 w 53"/>
                <a:gd name="T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23">
                  <a:moveTo>
                    <a:pt x="0" y="19"/>
                  </a:moveTo>
                  <a:cubicBezTo>
                    <a:pt x="4" y="0"/>
                    <a:pt x="42" y="19"/>
                    <a:pt x="53" y="2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5026629" y="2518603"/>
              <a:ext cx="2382274" cy="119507"/>
            </a:xfrm>
            <a:custGeom>
              <a:avLst/>
              <a:gdLst>
                <a:gd name="T0" fmla="*/ 0 w 468"/>
                <a:gd name="T1" fmla="*/ 32 h 38"/>
                <a:gd name="T2" fmla="*/ 32 w 468"/>
                <a:gd name="T3" fmla="*/ 36 h 38"/>
                <a:gd name="T4" fmla="*/ 52 w 468"/>
                <a:gd name="T5" fmla="*/ 22 h 38"/>
                <a:gd name="T6" fmla="*/ 99 w 468"/>
                <a:gd name="T7" fmla="*/ 33 h 38"/>
                <a:gd name="T8" fmla="*/ 137 w 468"/>
                <a:gd name="T9" fmla="*/ 25 h 38"/>
                <a:gd name="T10" fmla="*/ 156 w 468"/>
                <a:gd name="T11" fmla="*/ 22 h 38"/>
                <a:gd name="T12" fmla="*/ 166 w 468"/>
                <a:gd name="T13" fmla="*/ 30 h 38"/>
                <a:gd name="T14" fmla="*/ 196 w 468"/>
                <a:gd name="T15" fmla="*/ 13 h 38"/>
                <a:gd name="T16" fmla="*/ 247 w 468"/>
                <a:gd name="T17" fmla="*/ 21 h 38"/>
                <a:gd name="T18" fmla="*/ 288 w 468"/>
                <a:gd name="T19" fmla="*/ 8 h 38"/>
                <a:gd name="T20" fmla="*/ 340 w 468"/>
                <a:gd name="T21" fmla="*/ 17 h 38"/>
                <a:gd name="T22" fmla="*/ 372 w 468"/>
                <a:gd name="T23" fmla="*/ 7 h 38"/>
                <a:gd name="T24" fmla="*/ 422 w 468"/>
                <a:gd name="T25" fmla="*/ 23 h 38"/>
                <a:gd name="T26" fmla="*/ 468 w 468"/>
                <a:gd name="T27" fmla="*/ 1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8" h="38">
                  <a:moveTo>
                    <a:pt x="0" y="32"/>
                  </a:moveTo>
                  <a:cubicBezTo>
                    <a:pt x="7" y="31"/>
                    <a:pt x="25" y="38"/>
                    <a:pt x="32" y="36"/>
                  </a:cubicBezTo>
                  <a:cubicBezTo>
                    <a:pt x="41" y="34"/>
                    <a:pt x="45" y="27"/>
                    <a:pt x="52" y="22"/>
                  </a:cubicBezTo>
                  <a:cubicBezTo>
                    <a:pt x="70" y="12"/>
                    <a:pt x="82" y="28"/>
                    <a:pt x="99" y="33"/>
                  </a:cubicBezTo>
                  <a:cubicBezTo>
                    <a:pt x="116" y="38"/>
                    <a:pt x="123" y="31"/>
                    <a:pt x="137" y="25"/>
                  </a:cubicBezTo>
                  <a:cubicBezTo>
                    <a:pt x="145" y="22"/>
                    <a:pt x="148" y="20"/>
                    <a:pt x="156" y="22"/>
                  </a:cubicBezTo>
                  <a:cubicBezTo>
                    <a:pt x="160" y="24"/>
                    <a:pt x="163" y="30"/>
                    <a:pt x="166" y="30"/>
                  </a:cubicBezTo>
                  <a:cubicBezTo>
                    <a:pt x="176" y="31"/>
                    <a:pt x="187" y="18"/>
                    <a:pt x="196" y="13"/>
                  </a:cubicBezTo>
                  <a:cubicBezTo>
                    <a:pt x="218" y="3"/>
                    <a:pt x="227" y="16"/>
                    <a:pt x="247" y="21"/>
                  </a:cubicBezTo>
                  <a:cubicBezTo>
                    <a:pt x="263" y="25"/>
                    <a:pt x="274" y="13"/>
                    <a:pt x="288" y="8"/>
                  </a:cubicBezTo>
                  <a:cubicBezTo>
                    <a:pt x="308" y="0"/>
                    <a:pt x="322" y="12"/>
                    <a:pt x="340" y="17"/>
                  </a:cubicBezTo>
                  <a:cubicBezTo>
                    <a:pt x="358" y="22"/>
                    <a:pt x="357" y="12"/>
                    <a:pt x="372" y="7"/>
                  </a:cubicBezTo>
                  <a:cubicBezTo>
                    <a:pt x="391" y="0"/>
                    <a:pt x="405" y="18"/>
                    <a:pt x="422" y="23"/>
                  </a:cubicBezTo>
                  <a:cubicBezTo>
                    <a:pt x="442" y="28"/>
                    <a:pt x="451" y="13"/>
                    <a:pt x="468" y="1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5030328" y="2535675"/>
              <a:ext cx="443902" cy="93898"/>
            </a:xfrm>
            <a:custGeom>
              <a:avLst/>
              <a:gdLst>
                <a:gd name="T0" fmla="*/ 0 w 87"/>
                <a:gd name="T1" fmla="*/ 12 h 30"/>
                <a:gd name="T2" fmla="*/ 52 w 87"/>
                <a:gd name="T3" fmla="*/ 20 h 30"/>
                <a:gd name="T4" fmla="*/ 87 w 87"/>
                <a:gd name="T5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30">
                  <a:moveTo>
                    <a:pt x="0" y="12"/>
                  </a:moveTo>
                  <a:cubicBezTo>
                    <a:pt x="11" y="0"/>
                    <a:pt x="42" y="14"/>
                    <a:pt x="52" y="20"/>
                  </a:cubicBezTo>
                  <a:cubicBezTo>
                    <a:pt x="69" y="30"/>
                    <a:pt x="70" y="28"/>
                    <a:pt x="87" y="2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6" name="Freeform 155"/>
            <p:cNvSpPr>
              <a:spLocks/>
            </p:cNvSpPr>
            <p:nvPr/>
          </p:nvSpPr>
          <p:spPr bwMode="auto">
            <a:xfrm>
              <a:off x="5944026" y="2582625"/>
              <a:ext cx="1154144" cy="74692"/>
            </a:xfrm>
            <a:custGeom>
              <a:avLst/>
              <a:gdLst>
                <a:gd name="T0" fmla="*/ 0 w 227"/>
                <a:gd name="T1" fmla="*/ 4 h 24"/>
                <a:gd name="T2" fmla="*/ 40 w 227"/>
                <a:gd name="T3" fmla="*/ 11 h 24"/>
                <a:gd name="T4" fmla="*/ 64 w 227"/>
                <a:gd name="T5" fmla="*/ 1 h 24"/>
                <a:gd name="T6" fmla="*/ 80 w 227"/>
                <a:gd name="T7" fmla="*/ 12 h 24"/>
                <a:gd name="T8" fmla="*/ 115 w 227"/>
                <a:gd name="T9" fmla="*/ 9 h 24"/>
                <a:gd name="T10" fmla="*/ 153 w 227"/>
                <a:gd name="T11" fmla="*/ 16 h 24"/>
                <a:gd name="T12" fmla="*/ 181 w 227"/>
                <a:gd name="T13" fmla="*/ 15 h 24"/>
                <a:gd name="T14" fmla="*/ 227 w 227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7" h="24">
                  <a:moveTo>
                    <a:pt x="0" y="4"/>
                  </a:moveTo>
                  <a:cubicBezTo>
                    <a:pt x="13" y="9"/>
                    <a:pt x="26" y="13"/>
                    <a:pt x="40" y="11"/>
                  </a:cubicBezTo>
                  <a:cubicBezTo>
                    <a:pt x="46" y="9"/>
                    <a:pt x="58" y="0"/>
                    <a:pt x="64" y="1"/>
                  </a:cubicBezTo>
                  <a:cubicBezTo>
                    <a:pt x="69" y="1"/>
                    <a:pt x="74" y="9"/>
                    <a:pt x="80" y="12"/>
                  </a:cubicBezTo>
                  <a:cubicBezTo>
                    <a:pt x="93" y="18"/>
                    <a:pt x="102" y="11"/>
                    <a:pt x="115" y="9"/>
                  </a:cubicBezTo>
                  <a:cubicBezTo>
                    <a:pt x="128" y="7"/>
                    <a:pt x="141" y="11"/>
                    <a:pt x="153" y="16"/>
                  </a:cubicBezTo>
                  <a:cubicBezTo>
                    <a:pt x="168" y="21"/>
                    <a:pt x="168" y="21"/>
                    <a:pt x="181" y="15"/>
                  </a:cubicBezTo>
                  <a:cubicBezTo>
                    <a:pt x="196" y="9"/>
                    <a:pt x="217" y="7"/>
                    <a:pt x="227" y="2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6839228" y="2565552"/>
              <a:ext cx="284837" cy="23475"/>
            </a:xfrm>
            <a:custGeom>
              <a:avLst/>
              <a:gdLst>
                <a:gd name="T0" fmla="*/ 0 w 56"/>
                <a:gd name="T1" fmla="*/ 0 h 7"/>
                <a:gd name="T2" fmla="*/ 56 w 56"/>
                <a:gd name="T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6" h="7">
                  <a:moveTo>
                    <a:pt x="0" y="0"/>
                  </a:moveTo>
                  <a:cubicBezTo>
                    <a:pt x="20" y="7"/>
                    <a:pt x="36" y="7"/>
                    <a:pt x="56" y="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8" name="Line 303"/>
            <p:cNvSpPr>
              <a:spLocks noChangeShapeType="1"/>
            </p:cNvSpPr>
            <p:nvPr/>
          </p:nvSpPr>
          <p:spPr bwMode="auto">
            <a:xfrm>
              <a:off x="7305326" y="2584759"/>
              <a:ext cx="3699" cy="2134"/>
            </a:xfrm>
            <a:prstGeom prst="line">
              <a:avLst/>
            </a:prstGeom>
            <a:noFill/>
            <a:ln w="4763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5777562" y="2537809"/>
              <a:ext cx="240447" cy="44815"/>
            </a:xfrm>
            <a:custGeom>
              <a:avLst/>
              <a:gdLst>
                <a:gd name="T0" fmla="*/ 0 w 47"/>
                <a:gd name="T1" fmla="*/ 14 h 14"/>
                <a:gd name="T2" fmla="*/ 47 w 47"/>
                <a:gd name="T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4">
                  <a:moveTo>
                    <a:pt x="0" y="14"/>
                  </a:moveTo>
                  <a:cubicBezTo>
                    <a:pt x="16" y="0"/>
                    <a:pt x="28" y="2"/>
                    <a:pt x="47" y="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5385449" y="2522871"/>
              <a:ext cx="336626" cy="68290"/>
            </a:xfrm>
            <a:custGeom>
              <a:avLst/>
              <a:gdLst>
                <a:gd name="T0" fmla="*/ 0 w 66"/>
                <a:gd name="T1" fmla="*/ 19 h 22"/>
                <a:gd name="T2" fmla="*/ 41 w 66"/>
                <a:gd name="T3" fmla="*/ 21 h 22"/>
                <a:gd name="T4" fmla="*/ 66 w 66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22">
                  <a:moveTo>
                    <a:pt x="0" y="19"/>
                  </a:moveTo>
                  <a:cubicBezTo>
                    <a:pt x="11" y="6"/>
                    <a:pt x="29" y="22"/>
                    <a:pt x="41" y="21"/>
                  </a:cubicBezTo>
                  <a:cubicBezTo>
                    <a:pt x="50" y="21"/>
                    <a:pt x="64" y="7"/>
                    <a:pt x="6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5474230" y="2531407"/>
              <a:ext cx="207154" cy="34145"/>
            </a:xfrm>
            <a:custGeom>
              <a:avLst/>
              <a:gdLst>
                <a:gd name="T0" fmla="*/ 0 w 41"/>
                <a:gd name="T1" fmla="*/ 11 h 11"/>
                <a:gd name="T2" fmla="*/ 41 w 41"/>
                <a:gd name="T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" h="11">
                  <a:moveTo>
                    <a:pt x="0" y="11"/>
                  </a:moveTo>
                  <a:cubicBezTo>
                    <a:pt x="10" y="3"/>
                    <a:pt x="33" y="0"/>
                    <a:pt x="41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5651790" y="2616769"/>
              <a:ext cx="233049" cy="66156"/>
            </a:xfrm>
            <a:custGeom>
              <a:avLst/>
              <a:gdLst>
                <a:gd name="T0" fmla="*/ 0 w 46"/>
                <a:gd name="T1" fmla="*/ 2 h 21"/>
                <a:gd name="T2" fmla="*/ 46 w 46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6" h="21">
                  <a:moveTo>
                    <a:pt x="0" y="2"/>
                  </a:moveTo>
                  <a:cubicBezTo>
                    <a:pt x="14" y="21"/>
                    <a:pt x="32" y="9"/>
                    <a:pt x="4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auto">
            <a:xfrm>
              <a:off x="5167198" y="2505799"/>
              <a:ext cx="225650" cy="59753"/>
            </a:xfrm>
            <a:custGeom>
              <a:avLst/>
              <a:gdLst>
                <a:gd name="T0" fmla="*/ 0 w 44"/>
                <a:gd name="T1" fmla="*/ 15 h 19"/>
                <a:gd name="T2" fmla="*/ 44 w 44"/>
                <a:gd name="T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19">
                  <a:moveTo>
                    <a:pt x="0" y="15"/>
                  </a:moveTo>
                  <a:cubicBezTo>
                    <a:pt x="14" y="0"/>
                    <a:pt x="30" y="12"/>
                    <a:pt x="44" y="19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6417521" y="2559150"/>
              <a:ext cx="281138" cy="29877"/>
            </a:xfrm>
            <a:custGeom>
              <a:avLst/>
              <a:gdLst>
                <a:gd name="T0" fmla="*/ 0 w 55"/>
                <a:gd name="T1" fmla="*/ 3 h 9"/>
                <a:gd name="T2" fmla="*/ 55 w 55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" h="9">
                  <a:moveTo>
                    <a:pt x="0" y="3"/>
                  </a:moveTo>
                  <a:cubicBezTo>
                    <a:pt x="20" y="6"/>
                    <a:pt x="39" y="9"/>
                    <a:pt x="55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6162278" y="2505799"/>
              <a:ext cx="270040" cy="51217"/>
            </a:xfrm>
            <a:custGeom>
              <a:avLst/>
              <a:gdLst>
                <a:gd name="T0" fmla="*/ 0 w 53"/>
                <a:gd name="T1" fmla="*/ 13 h 16"/>
                <a:gd name="T2" fmla="*/ 53 w 53"/>
                <a:gd name="T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16">
                  <a:moveTo>
                    <a:pt x="0" y="13"/>
                  </a:moveTo>
                  <a:cubicBezTo>
                    <a:pt x="16" y="0"/>
                    <a:pt x="36" y="11"/>
                    <a:pt x="53" y="1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" name="Freeform 165"/>
            <p:cNvSpPr>
              <a:spLocks/>
            </p:cNvSpPr>
            <p:nvPr/>
          </p:nvSpPr>
          <p:spPr bwMode="auto">
            <a:xfrm>
              <a:off x="6132684" y="2618903"/>
              <a:ext cx="218252" cy="46949"/>
            </a:xfrm>
            <a:custGeom>
              <a:avLst/>
              <a:gdLst>
                <a:gd name="T0" fmla="*/ 0 w 43"/>
                <a:gd name="T1" fmla="*/ 0 h 15"/>
                <a:gd name="T2" fmla="*/ 43 w 43"/>
                <a:gd name="T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3" h="15">
                  <a:moveTo>
                    <a:pt x="0" y="0"/>
                  </a:moveTo>
                  <a:cubicBezTo>
                    <a:pt x="19" y="15"/>
                    <a:pt x="25" y="8"/>
                    <a:pt x="43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" name="Freeform 166"/>
            <p:cNvSpPr>
              <a:spLocks/>
            </p:cNvSpPr>
            <p:nvPr/>
          </p:nvSpPr>
          <p:spPr bwMode="auto">
            <a:xfrm>
              <a:off x="6447115" y="2623172"/>
              <a:ext cx="292235" cy="40547"/>
            </a:xfrm>
            <a:custGeom>
              <a:avLst/>
              <a:gdLst>
                <a:gd name="T0" fmla="*/ 0 w 57"/>
                <a:gd name="T1" fmla="*/ 2 h 13"/>
                <a:gd name="T2" fmla="*/ 23 w 57"/>
                <a:gd name="T3" fmla="*/ 11 h 13"/>
                <a:gd name="T4" fmla="*/ 57 w 57"/>
                <a:gd name="T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2"/>
                  </a:moveTo>
                  <a:cubicBezTo>
                    <a:pt x="3" y="0"/>
                    <a:pt x="16" y="9"/>
                    <a:pt x="23" y="11"/>
                  </a:cubicBezTo>
                  <a:cubicBezTo>
                    <a:pt x="35" y="13"/>
                    <a:pt x="46" y="8"/>
                    <a:pt x="57" y="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" name="Freeform 167"/>
            <p:cNvSpPr>
              <a:spLocks/>
            </p:cNvSpPr>
            <p:nvPr/>
          </p:nvSpPr>
          <p:spPr bwMode="auto">
            <a:xfrm>
              <a:off x="7068578" y="2599697"/>
              <a:ext cx="281138" cy="57619"/>
            </a:xfrm>
            <a:custGeom>
              <a:avLst/>
              <a:gdLst>
                <a:gd name="T0" fmla="*/ 2 w 55"/>
                <a:gd name="T1" fmla="*/ 9 h 18"/>
                <a:gd name="T2" fmla="*/ 1 w 55"/>
                <a:gd name="T3" fmla="*/ 5 h 18"/>
                <a:gd name="T4" fmla="*/ 33 w 55"/>
                <a:gd name="T5" fmla="*/ 6 h 18"/>
                <a:gd name="T6" fmla="*/ 55 w 55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8">
                  <a:moveTo>
                    <a:pt x="2" y="9"/>
                  </a:moveTo>
                  <a:cubicBezTo>
                    <a:pt x="0" y="8"/>
                    <a:pt x="0" y="7"/>
                    <a:pt x="1" y="5"/>
                  </a:cubicBezTo>
                  <a:cubicBezTo>
                    <a:pt x="11" y="0"/>
                    <a:pt x="22" y="2"/>
                    <a:pt x="33" y="6"/>
                  </a:cubicBezTo>
                  <a:cubicBezTo>
                    <a:pt x="40" y="9"/>
                    <a:pt x="47" y="17"/>
                    <a:pt x="55" y="18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7408903" y="2544212"/>
              <a:ext cx="125772" cy="32011"/>
            </a:xfrm>
            <a:custGeom>
              <a:avLst/>
              <a:gdLst>
                <a:gd name="T0" fmla="*/ 0 w 24"/>
                <a:gd name="T1" fmla="*/ 4 h 10"/>
                <a:gd name="T2" fmla="*/ 24 w 24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10">
                  <a:moveTo>
                    <a:pt x="0" y="4"/>
                  </a:moveTo>
                  <a:cubicBezTo>
                    <a:pt x="8" y="0"/>
                    <a:pt x="19" y="10"/>
                    <a:pt x="24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7305326" y="2565552"/>
              <a:ext cx="170162" cy="74692"/>
            </a:xfrm>
            <a:custGeom>
              <a:avLst/>
              <a:gdLst>
                <a:gd name="T0" fmla="*/ 0 w 34"/>
                <a:gd name="T1" fmla="*/ 24 h 24"/>
                <a:gd name="T2" fmla="*/ 24 w 34"/>
                <a:gd name="T3" fmla="*/ 18 h 24"/>
                <a:gd name="T4" fmla="*/ 34 w 34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24">
                  <a:moveTo>
                    <a:pt x="0" y="24"/>
                  </a:moveTo>
                  <a:cubicBezTo>
                    <a:pt x="5" y="21"/>
                    <a:pt x="17" y="24"/>
                    <a:pt x="24" y="18"/>
                  </a:cubicBezTo>
                  <a:cubicBezTo>
                    <a:pt x="29" y="14"/>
                    <a:pt x="31" y="2"/>
                    <a:pt x="34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7445894" y="2603965"/>
              <a:ext cx="88780" cy="14938"/>
            </a:xfrm>
            <a:custGeom>
              <a:avLst/>
              <a:gdLst>
                <a:gd name="T0" fmla="*/ 0 w 17"/>
                <a:gd name="T1" fmla="*/ 4 h 5"/>
                <a:gd name="T2" fmla="*/ 17 w 17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5">
                  <a:moveTo>
                    <a:pt x="0" y="4"/>
                  </a:moveTo>
                  <a:cubicBezTo>
                    <a:pt x="5" y="0"/>
                    <a:pt x="11" y="2"/>
                    <a:pt x="17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2" name="Freeform 171"/>
            <p:cNvSpPr>
              <a:spLocks/>
            </p:cNvSpPr>
            <p:nvPr/>
          </p:nvSpPr>
          <p:spPr bwMode="auto">
            <a:xfrm>
              <a:off x="4804678" y="2522871"/>
              <a:ext cx="292235" cy="76826"/>
            </a:xfrm>
            <a:custGeom>
              <a:avLst/>
              <a:gdLst>
                <a:gd name="T0" fmla="*/ 0 w 57"/>
                <a:gd name="T1" fmla="*/ 4 h 25"/>
                <a:gd name="T2" fmla="*/ 57 w 57"/>
                <a:gd name="T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" h="25">
                  <a:moveTo>
                    <a:pt x="0" y="4"/>
                  </a:moveTo>
                  <a:cubicBezTo>
                    <a:pt x="13" y="25"/>
                    <a:pt x="51" y="24"/>
                    <a:pt x="57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3" name="Freeform 172"/>
            <p:cNvSpPr>
              <a:spLocks/>
            </p:cNvSpPr>
            <p:nvPr/>
          </p:nvSpPr>
          <p:spPr bwMode="auto">
            <a:xfrm>
              <a:off x="7486585" y="2599697"/>
              <a:ext cx="632560" cy="64022"/>
            </a:xfrm>
            <a:custGeom>
              <a:avLst/>
              <a:gdLst>
                <a:gd name="T0" fmla="*/ 0 w 124"/>
                <a:gd name="T1" fmla="*/ 20 h 20"/>
                <a:gd name="T2" fmla="*/ 26 w 124"/>
                <a:gd name="T3" fmla="*/ 1 h 20"/>
                <a:gd name="T4" fmla="*/ 68 w 124"/>
                <a:gd name="T5" fmla="*/ 5 h 20"/>
                <a:gd name="T6" fmla="*/ 84 w 124"/>
                <a:gd name="T7" fmla="*/ 3 h 20"/>
                <a:gd name="T8" fmla="*/ 101 w 124"/>
                <a:gd name="T9" fmla="*/ 11 h 20"/>
                <a:gd name="T10" fmla="*/ 124 w 124"/>
                <a:gd name="T11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20">
                  <a:moveTo>
                    <a:pt x="0" y="20"/>
                  </a:moveTo>
                  <a:cubicBezTo>
                    <a:pt x="8" y="11"/>
                    <a:pt x="13" y="0"/>
                    <a:pt x="26" y="1"/>
                  </a:cubicBezTo>
                  <a:cubicBezTo>
                    <a:pt x="40" y="2"/>
                    <a:pt x="54" y="7"/>
                    <a:pt x="68" y="5"/>
                  </a:cubicBezTo>
                  <a:cubicBezTo>
                    <a:pt x="73" y="4"/>
                    <a:pt x="79" y="3"/>
                    <a:pt x="84" y="3"/>
                  </a:cubicBezTo>
                  <a:cubicBezTo>
                    <a:pt x="91" y="4"/>
                    <a:pt x="94" y="9"/>
                    <a:pt x="101" y="11"/>
                  </a:cubicBezTo>
                  <a:cubicBezTo>
                    <a:pt x="109" y="14"/>
                    <a:pt x="118" y="11"/>
                    <a:pt x="124" y="1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4" name="Freeform 173"/>
            <p:cNvSpPr>
              <a:spLocks/>
            </p:cNvSpPr>
            <p:nvPr/>
          </p:nvSpPr>
          <p:spPr bwMode="auto">
            <a:xfrm>
              <a:off x="7934186" y="2582625"/>
              <a:ext cx="207154" cy="29877"/>
            </a:xfrm>
            <a:custGeom>
              <a:avLst/>
              <a:gdLst>
                <a:gd name="T0" fmla="*/ 0 w 40"/>
                <a:gd name="T1" fmla="*/ 10 h 10"/>
                <a:gd name="T2" fmla="*/ 28 w 40"/>
                <a:gd name="T3" fmla="*/ 1 h 10"/>
                <a:gd name="T4" fmla="*/ 40 w 40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0">
                  <a:moveTo>
                    <a:pt x="0" y="10"/>
                  </a:moveTo>
                  <a:cubicBezTo>
                    <a:pt x="10" y="7"/>
                    <a:pt x="16" y="0"/>
                    <a:pt x="28" y="1"/>
                  </a:cubicBezTo>
                  <a:cubicBezTo>
                    <a:pt x="31" y="1"/>
                    <a:pt x="37" y="1"/>
                    <a:pt x="40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5" name="Freeform 174"/>
            <p:cNvSpPr>
              <a:spLocks/>
            </p:cNvSpPr>
            <p:nvPr/>
          </p:nvSpPr>
          <p:spPr bwMode="auto">
            <a:xfrm>
              <a:off x="7460691" y="2518603"/>
              <a:ext cx="336626" cy="51217"/>
            </a:xfrm>
            <a:custGeom>
              <a:avLst/>
              <a:gdLst>
                <a:gd name="T0" fmla="*/ 0 w 66"/>
                <a:gd name="T1" fmla="*/ 0 h 16"/>
                <a:gd name="T2" fmla="*/ 8 w 66"/>
                <a:gd name="T3" fmla="*/ 6 h 16"/>
                <a:gd name="T4" fmla="*/ 35 w 66"/>
                <a:gd name="T5" fmla="*/ 14 h 16"/>
                <a:gd name="T6" fmla="*/ 61 w 66"/>
                <a:gd name="T7" fmla="*/ 4 h 16"/>
                <a:gd name="T8" fmla="*/ 66 w 6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6">
                  <a:moveTo>
                    <a:pt x="0" y="0"/>
                  </a:moveTo>
                  <a:cubicBezTo>
                    <a:pt x="4" y="0"/>
                    <a:pt x="6" y="4"/>
                    <a:pt x="8" y="6"/>
                  </a:cubicBezTo>
                  <a:cubicBezTo>
                    <a:pt x="15" y="14"/>
                    <a:pt x="25" y="16"/>
                    <a:pt x="35" y="14"/>
                  </a:cubicBezTo>
                  <a:cubicBezTo>
                    <a:pt x="44" y="12"/>
                    <a:pt x="55" y="10"/>
                    <a:pt x="61" y="4"/>
                  </a:cubicBezTo>
                  <a:cubicBezTo>
                    <a:pt x="63" y="3"/>
                    <a:pt x="64" y="1"/>
                    <a:pt x="6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6" name="Freeform 175"/>
            <p:cNvSpPr>
              <a:spLocks/>
            </p:cNvSpPr>
            <p:nvPr/>
          </p:nvSpPr>
          <p:spPr bwMode="auto">
            <a:xfrm>
              <a:off x="7597561" y="2559150"/>
              <a:ext cx="307032" cy="51217"/>
            </a:xfrm>
            <a:custGeom>
              <a:avLst/>
              <a:gdLst>
                <a:gd name="T0" fmla="*/ 0 w 60"/>
                <a:gd name="T1" fmla="*/ 13 h 16"/>
                <a:gd name="T2" fmla="*/ 9 w 60"/>
                <a:gd name="T3" fmla="*/ 7 h 16"/>
                <a:gd name="T4" fmla="*/ 36 w 60"/>
                <a:gd name="T5" fmla="*/ 0 h 16"/>
                <a:gd name="T6" fmla="*/ 60 w 60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16">
                  <a:moveTo>
                    <a:pt x="0" y="13"/>
                  </a:moveTo>
                  <a:cubicBezTo>
                    <a:pt x="3" y="12"/>
                    <a:pt x="6" y="9"/>
                    <a:pt x="9" y="7"/>
                  </a:cubicBezTo>
                  <a:cubicBezTo>
                    <a:pt x="17" y="3"/>
                    <a:pt x="27" y="0"/>
                    <a:pt x="36" y="0"/>
                  </a:cubicBezTo>
                  <a:cubicBezTo>
                    <a:pt x="47" y="2"/>
                    <a:pt x="52" y="12"/>
                    <a:pt x="60" y="1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7" name="Freeform 176"/>
            <p:cNvSpPr>
              <a:spLocks/>
            </p:cNvSpPr>
            <p:nvPr/>
          </p:nvSpPr>
          <p:spPr bwMode="auto">
            <a:xfrm>
              <a:off x="7786219" y="2531407"/>
              <a:ext cx="255244" cy="51217"/>
            </a:xfrm>
            <a:custGeom>
              <a:avLst/>
              <a:gdLst>
                <a:gd name="T0" fmla="*/ 0 w 50"/>
                <a:gd name="T1" fmla="*/ 0 h 16"/>
                <a:gd name="T2" fmla="*/ 7 w 50"/>
                <a:gd name="T3" fmla="*/ 2 h 16"/>
                <a:gd name="T4" fmla="*/ 15 w 50"/>
                <a:gd name="T5" fmla="*/ 8 h 16"/>
                <a:gd name="T6" fmla="*/ 35 w 50"/>
                <a:gd name="T7" fmla="*/ 9 h 16"/>
                <a:gd name="T8" fmla="*/ 50 w 5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6">
                  <a:moveTo>
                    <a:pt x="0" y="0"/>
                  </a:moveTo>
                  <a:cubicBezTo>
                    <a:pt x="2" y="1"/>
                    <a:pt x="5" y="1"/>
                    <a:pt x="7" y="2"/>
                  </a:cubicBezTo>
                  <a:cubicBezTo>
                    <a:pt x="10" y="4"/>
                    <a:pt x="12" y="6"/>
                    <a:pt x="15" y="8"/>
                  </a:cubicBezTo>
                  <a:cubicBezTo>
                    <a:pt x="22" y="12"/>
                    <a:pt x="28" y="11"/>
                    <a:pt x="35" y="9"/>
                  </a:cubicBezTo>
                  <a:cubicBezTo>
                    <a:pt x="42" y="8"/>
                    <a:pt x="45" y="13"/>
                    <a:pt x="50" y="1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8" name="Freeform 177"/>
            <p:cNvSpPr>
              <a:spLocks/>
            </p:cNvSpPr>
            <p:nvPr/>
          </p:nvSpPr>
          <p:spPr bwMode="auto">
            <a:xfrm>
              <a:off x="7997073" y="2522871"/>
              <a:ext cx="144268" cy="40547"/>
            </a:xfrm>
            <a:custGeom>
              <a:avLst/>
              <a:gdLst>
                <a:gd name="T0" fmla="*/ 0 w 28"/>
                <a:gd name="T1" fmla="*/ 13 h 13"/>
                <a:gd name="T2" fmla="*/ 5 w 28"/>
                <a:gd name="T3" fmla="*/ 8 h 13"/>
                <a:gd name="T4" fmla="*/ 15 w 28"/>
                <a:gd name="T5" fmla="*/ 4 h 13"/>
                <a:gd name="T6" fmla="*/ 28 w 28"/>
                <a:gd name="T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3">
                  <a:moveTo>
                    <a:pt x="0" y="13"/>
                  </a:moveTo>
                  <a:cubicBezTo>
                    <a:pt x="2" y="11"/>
                    <a:pt x="3" y="9"/>
                    <a:pt x="5" y="8"/>
                  </a:cubicBezTo>
                  <a:cubicBezTo>
                    <a:pt x="8" y="6"/>
                    <a:pt x="12" y="5"/>
                    <a:pt x="15" y="4"/>
                  </a:cubicBezTo>
                  <a:cubicBezTo>
                    <a:pt x="19" y="3"/>
                    <a:pt x="25" y="0"/>
                    <a:pt x="28" y="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7501382" y="2623172"/>
              <a:ext cx="307032" cy="36279"/>
            </a:xfrm>
            <a:custGeom>
              <a:avLst/>
              <a:gdLst>
                <a:gd name="T0" fmla="*/ 0 w 60"/>
                <a:gd name="T1" fmla="*/ 9 h 12"/>
                <a:gd name="T2" fmla="*/ 5 w 60"/>
                <a:gd name="T3" fmla="*/ 8 h 12"/>
                <a:gd name="T4" fmla="*/ 18 w 60"/>
                <a:gd name="T5" fmla="*/ 9 h 12"/>
                <a:gd name="T6" fmla="*/ 42 w 60"/>
                <a:gd name="T7" fmla="*/ 10 h 12"/>
                <a:gd name="T8" fmla="*/ 60 w 60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2">
                  <a:moveTo>
                    <a:pt x="0" y="9"/>
                  </a:moveTo>
                  <a:cubicBezTo>
                    <a:pt x="2" y="9"/>
                    <a:pt x="3" y="9"/>
                    <a:pt x="5" y="8"/>
                  </a:cubicBezTo>
                  <a:cubicBezTo>
                    <a:pt x="10" y="7"/>
                    <a:pt x="13" y="7"/>
                    <a:pt x="18" y="9"/>
                  </a:cubicBezTo>
                  <a:cubicBezTo>
                    <a:pt x="26" y="11"/>
                    <a:pt x="34" y="12"/>
                    <a:pt x="42" y="10"/>
                  </a:cubicBezTo>
                  <a:cubicBezTo>
                    <a:pt x="49" y="9"/>
                    <a:pt x="54" y="2"/>
                    <a:pt x="60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7804715" y="2623172"/>
              <a:ext cx="218252" cy="53351"/>
            </a:xfrm>
            <a:custGeom>
              <a:avLst/>
              <a:gdLst>
                <a:gd name="T0" fmla="*/ 0 w 43"/>
                <a:gd name="T1" fmla="*/ 0 h 17"/>
                <a:gd name="T2" fmla="*/ 27 w 43"/>
                <a:gd name="T3" fmla="*/ 15 h 17"/>
                <a:gd name="T4" fmla="*/ 43 w 43"/>
                <a:gd name="T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17">
                  <a:moveTo>
                    <a:pt x="0" y="0"/>
                  </a:moveTo>
                  <a:cubicBezTo>
                    <a:pt x="6" y="9"/>
                    <a:pt x="16" y="17"/>
                    <a:pt x="27" y="15"/>
                  </a:cubicBezTo>
                  <a:cubicBezTo>
                    <a:pt x="33" y="13"/>
                    <a:pt x="37" y="9"/>
                    <a:pt x="43" y="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7053781" y="2516469"/>
              <a:ext cx="340325" cy="46949"/>
            </a:xfrm>
            <a:custGeom>
              <a:avLst/>
              <a:gdLst>
                <a:gd name="T0" fmla="*/ 0 w 67"/>
                <a:gd name="T1" fmla="*/ 11 h 15"/>
                <a:gd name="T2" fmla="*/ 37 w 67"/>
                <a:gd name="T3" fmla="*/ 4 h 15"/>
                <a:gd name="T4" fmla="*/ 55 w 67"/>
                <a:gd name="T5" fmla="*/ 11 h 15"/>
                <a:gd name="T6" fmla="*/ 67 w 67"/>
                <a:gd name="T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15">
                  <a:moveTo>
                    <a:pt x="0" y="11"/>
                  </a:moveTo>
                  <a:cubicBezTo>
                    <a:pt x="12" y="5"/>
                    <a:pt x="24" y="0"/>
                    <a:pt x="37" y="4"/>
                  </a:cubicBezTo>
                  <a:cubicBezTo>
                    <a:pt x="43" y="6"/>
                    <a:pt x="49" y="9"/>
                    <a:pt x="55" y="11"/>
                  </a:cubicBezTo>
                  <a:cubicBezTo>
                    <a:pt x="59" y="12"/>
                    <a:pt x="63" y="15"/>
                    <a:pt x="67" y="1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2" name="Freeform 181"/>
            <p:cNvSpPr>
              <a:spLocks/>
            </p:cNvSpPr>
            <p:nvPr/>
          </p:nvSpPr>
          <p:spPr bwMode="auto">
            <a:xfrm>
              <a:off x="3665330" y="2518603"/>
              <a:ext cx="292235" cy="38413"/>
            </a:xfrm>
            <a:custGeom>
              <a:avLst/>
              <a:gdLst>
                <a:gd name="T0" fmla="*/ 0 w 58"/>
                <a:gd name="T1" fmla="*/ 12 h 12"/>
                <a:gd name="T2" fmla="*/ 36 w 58"/>
                <a:gd name="T3" fmla="*/ 2 h 12"/>
                <a:gd name="T4" fmla="*/ 49 w 58"/>
                <a:gd name="T5" fmla="*/ 6 h 12"/>
                <a:gd name="T6" fmla="*/ 58 w 58"/>
                <a:gd name="T7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2">
                  <a:moveTo>
                    <a:pt x="0" y="12"/>
                  </a:moveTo>
                  <a:cubicBezTo>
                    <a:pt x="13" y="8"/>
                    <a:pt x="22" y="0"/>
                    <a:pt x="36" y="2"/>
                  </a:cubicBezTo>
                  <a:cubicBezTo>
                    <a:pt x="40" y="3"/>
                    <a:pt x="45" y="4"/>
                    <a:pt x="49" y="6"/>
                  </a:cubicBezTo>
                  <a:cubicBezTo>
                    <a:pt x="52" y="7"/>
                    <a:pt x="56" y="10"/>
                    <a:pt x="58" y="1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3" name="Freeform 182"/>
            <p:cNvSpPr>
              <a:spLocks/>
            </p:cNvSpPr>
            <p:nvPr/>
          </p:nvSpPr>
          <p:spPr bwMode="auto">
            <a:xfrm>
              <a:off x="1175780" y="1199759"/>
              <a:ext cx="480893" cy="211271"/>
            </a:xfrm>
            <a:custGeom>
              <a:avLst/>
              <a:gdLst>
                <a:gd name="T0" fmla="*/ 94 w 94"/>
                <a:gd name="T1" fmla="*/ 2 h 68"/>
                <a:gd name="T2" fmla="*/ 78 w 94"/>
                <a:gd name="T3" fmla="*/ 6 h 68"/>
                <a:gd name="T4" fmla="*/ 73 w 94"/>
                <a:gd name="T5" fmla="*/ 18 h 68"/>
                <a:gd name="T6" fmla="*/ 43 w 94"/>
                <a:gd name="T7" fmla="*/ 37 h 68"/>
                <a:gd name="T8" fmla="*/ 37 w 94"/>
                <a:gd name="T9" fmla="*/ 52 h 68"/>
                <a:gd name="T10" fmla="*/ 19 w 94"/>
                <a:gd name="T11" fmla="*/ 60 h 68"/>
                <a:gd name="T12" fmla="*/ 9 w 94"/>
                <a:gd name="T13" fmla="*/ 64 h 68"/>
                <a:gd name="T14" fmla="*/ 5 w 94"/>
                <a:gd name="T15" fmla="*/ 66 h 68"/>
                <a:gd name="T16" fmla="*/ 0 w 94"/>
                <a:gd name="T1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68">
                  <a:moveTo>
                    <a:pt x="94" y="2"/>
                  </a:moveTo>
                  <a:cubicBezTo>
                    <a:pt x="89" y="0"/>
                    <a:pt x="82" y="2"/>
                    <a:pt x="78" y="6"/>
                  </a:cubicBezTo>
                  <a:cubicBezTo>
                    <a:pt x="75" y="10"/>
                    <a:pt x="75" y="14"/>
                    <a:pt x="73" y="18"/>
                  </a:cubicBezTo>
                  <a:cubicBezTo>
                    <a:pt x="67" y="30"/>
                    <a:pt x="49" y="24"/>
                    <a:pt x="43" y="37"/>
                  </a:cubicBezTo>
                  <a:cubicBezTo>
                    <a:pt x="41" y="43"/>
                    <a:pt x="42" y="48"/>
                    <a:pt x="37" y="52"/>
                  </a:cubicBezTo>
                  <a:cubicBezTo>
                    <a:pt x="32" y="58"/>
                    <a:pt x="26" y="59"/>
                    <a:pt x="19" y="60"/>
                  </a:cubicBezTo>
                  <a:cubicBezTo>
                    <a:pt x="15" y="61"/>
                    <a:pt x="12" y="62"/>
                    <a:pt x="9" y="64"/>
                  </a:cubicBezTo>
                  <a:cubicBezTo>
                    <a:pt x="8" y="65"/>
                    <a:pt x="7" y="66"/>
                    <a:pt x="5" y="66"/>
                  </a:cubicBezTo>
                  <a:cubicBezTo>
                    <a:pt x="4" y="67"/>
                    <a:pt x="2" y="67"/>
                    <a:pt x="0" y="68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4" name="Freeform 183"/>
            <p:cNvSpPr>
              <a:spLocks/>
            </p:cNvSpPr>
            <p:nvPr/>
          </p:nvSpPr>
          <p:spPr bwMode="auto">
            <a:xfrm>
              <a:off x="1123991" y="1370483"/>
              <a:ext cx="225650" cy="454553"/>
            </a:xfrm>
            <a:custGeom>
              <a:avLst/>
              <a:gdLst>
                <a:gd name="T0" fmla="*/ 44 w 44"/>
                <a:gd name="T1" fmla="*/ 0 h 145"/>
                <a:gd name="T2" fmla="*/ 38 w 44"/>
                <a:gd name="T3" fmla="*/ 16 h 145"/>
                <a:gd name="T4" fmla="*/ 23 w 44"/>
                <a:gd name="T5" fmla="*/ 37 h 145"/>
                <a:gd name="T6" fmla="*/ 20 w 44"/>
                <a:gd name="T7" fmla="*/ 61 h 145"/>
                <a:gd name="T8" fmla="*/ 6 w 44"/>
                <a:gd name="T9" fmla="*/ 86 h 145"/>
                <a:gd name="T10" fmla="*/ 7 w 44"/>
                <a:gd name="T11" fmla="*/ 106 h 145"/>
                <a:gd name="T12" fmla="*/ 11 w 44"/>
                <a:gd name="T13" fmla="*/ 123 h 145"/>
                <a:gd name="T14" fmla="*/ 14 w 44"/>
                <a:gd name="T15" fmla="*/ 135 h 145"/>
                <a:gd name="T16" fmla="*/ 18 w 44"/>
                <a:gd name="T17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145">
                  <a:moveTo>
                    <a:pt x="44" y="0"/>
                  </a:moveTo>
                  <a:cubicBezTo>
                    <a:pt x="40" y="5"/>
                    <a:pt x="39" y="11"/>
                    <a:pt x="38" y="16"/>
                  </a:cubicBezTo>
                  <a:cubicBezTo>
                    <a:pt x="37" y="28"/>
                    <a:pt x="30" y="29"/>
                    <a:pt x="23" y="37"/>
                  </a:cubicBezTo>
                  <a:cubicBezTo>
                    <a:pt x="15" y="46"/>
                    <a:pt x="21" y="52"/>
                    <a:pt x="20" y="61"/>
                  </a:cubicBezTo>
                  <a:cubicBezTo>
                    <a:pt x="18" y="71"/>
                    <a:pt x="12" y="78"/>
                    <a:pt x="6" y="86"/>
                  </a:cubicBezTo>
                  <a:cubicBezTo>
                    <a:pt x="0" y="95"/>
                    <a:pt x="4" y="98"/>
                    <a:pt x="7" y="106"/>
                  </a:cubicBezTo>
                  <a:cubicBezTo>
                    <a:pt x="9" y="111"/>
                    <a:pt x="9" y="117"/>
                    <a:pt x="11" y="123"/>
                  </a:cubicBezTo>
                  <a:cubicBezTo>
                    <a:pt x="13" y="127"/>
                    <a:pt x="13" y="130"/>
                    <a:pt x="14" y="135"/>
                  </a:cubicBezTo>
                  <a:cubicBezTo>
                    <a:pt x="16" y="139"/>
                    <a:pt x="18" y="140"/>
                    <a:pt x="18" y="14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5" name="Freeform 184"/>
            <p:cNvSpPr>
              <a:spLocks/>
            </p:cNvSpPr>
            <p:nvPr/>
          </p:nvSpPr>
          <p:spPr bwMode="auto">
            <a:xfrm>
              <a:off x="1009316" y="1690591"/>
              <a:ext cx="144268" cy="335046"/>
            </a:xfrm>
            <a:custGeom>
              <a:avLst/>
              <a:gdLst>
                <a:gd name="T0" fmla="*/ 29 w 29"/>
                <a:gd name="T1" fmla="*/ 0 h 107"/>
                <a:gd name="T2" fmla="*/ 26 w 29"/>
                <a:gd name="T3" fmla="*/ 28 h 107"/>
                <a:gd name="T4" fmla="*/ 25 w 29"/>
                <a:gd name="T5" fmla="*/ 46 h 107"/>
                <a:gd name="T6" fmla="*/ 19 w 29"/>
                <a:gd name="T7" fmla="*/ 61 h 107"/>
                <a:gd name="T8" fmla="*/ 8 w 29"/>
                <a:gd name="T9" fmla="*/ 93 h 107"/>
                <a:gd name="T10" fmla="*/ 0 w 29"/>
                <a:gd name="T11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07">
                  <a:moveTo>
                    <a:pt x="29" y="0"/>
                  </a:moveTo>
                  <a:cubicBezTo>
                    <a:pt x="21" y="8"/>
                    <a:pt x="23" y="18"/>
                    <a:pt x="26" y="28"/>
                  </a:cubicBezTo>
                  <a:cubicBezTo>
                    <a:pt x="28" y="35"/>
                    <a:pt x="28" y="39"/>
                    <a:pt x="25" y="46"/>
                  </a:cubicBezTo>
                  <a:cubicBezTo>
                    <a:pt x="21" y="51"/>
                    <a:pt x="19" y="54"/>
                    <a:pt x="19" y="61"/>
                  </a:cubicBezTo>
                  <a:cubicBezTo>
                    <a:pt x="19" y="75"/>
                    <a:pt x="19" y="83"/>
                    <a:pt x="8" y="93"/>
                  </a:cubicBezTo>
                  <a:cubicBezTo>
                    <a:pt x="4" y="98"/>
                    <a:pt x="4" y="102"/>
                    <a:pt x="0" y="10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6" name="Freeform 185"/>
            <p:cNvSpPr>
              <a:spLocks/>
            </p:cNvSpPr>
            <p:nvPr/>
          </p:nvSpPr>
          <p:spPr bwMode="auto">
            <a:xfrm>
              <a:off x="1064805" y="1748211"/>
              <a:ext cx="66585" cy="134445"/>
            </a:xfrm>
            <a:custGeom>
              <a:avLst/>
              <a:gdLst>
                <a:gd name="T0" fmla="*/ 13 w 13"/>
                <a:gd name="T1" fmla="*/ 0 h 43"/>
                <a:gd name="T2" fmla="*/ 1 w 13"/>
                <a:gd name="T3" fmla="*/ 23 h 43"/>
                <a:gd name="T4" fmla="*/ 8 w 13"/>
                <a:gd name="T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3">
                  <a:moveTo>
                    <a:pt x="13" y="0"/>
                  </a:moveTo>
                  <a:cubicBezTo>
                    <a:pt x="6" y="6"/>
                    <a:pt x="0" y="13"/>
                    <a:pt x="1" y="23"/>
                  </a:cubicBezTo>
                  <a:cubicBezTo>
                    <a:pt x="2" y="30"/>
                    <a:pt x="9" y="36"/>
                    <a:pt x="8" y="4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7" name="Freeform 186"/>
            <p:cNvSpPr>
              <a:spLocks/>
            </p:cNvSpPr>
            <p:nvPr/>
          </p:nvSpPr>
          <p:spPr bwMode="auto">
            <a:xfrm>
              <a:off x="1138789" y="1496392"/>
              <a:ext cx="81382" cy="147250"/>
            </a:xfrm>
            <a:custGeom>
              <a:avLst/>
              <a:gdLst>
                <a:gd name="T0" fmla="*/ 16 w 16"/>
                <a:gd name="T1" fmla="*/ 0 h 47"/>
                <a:gd name="T2" fmla="*/ 2 w 16"/>
                <a:gd name="T3" fmla="*/ 20 h 47"/>
                <a:gd name="T4" fmla="*/ 1 w 16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47">
                  <a:moveTo>
                    <a:pt x="16" y="0"/>
                  </a:moveTo>
                  <a:cubicBezTo>
                    <a:pt x="10" y="7"/>
                    <a:pt x="4" y="11"/>
                    <a:pt x="2" y="20"/>
                  </a:cubicBezTo>
                  <a:cubicBezTo>
                    <a:pt x="0" y="28"/>
                    <a:pt x="1" y="40"/>
                    <a:pt x="1" y="4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8" name="Freeform 187"/>
            <p:cNvSpPr>
              <a:spLocks/>
            </p:cNvSpPr>
            <p:nvPr/>
          </p:nvSpPr>
          <p:spPr bwMode="auto">
            <a:xfrm>
              <a:off x="1227568" y="1443041"/>
              <a:ext cx="96178" cy="128043"/>
            </a:xfrm>
            <a:custGeom>
              <a:avLst/>
              <a:gdLst>
                <a:gd name="T0" fmla="*/ 0 w 19"/>
                <a:gd name="T1" fmla="*/ 41 h 41"/>
                <a:gd name="T2" fmla="*/ 18 w 19"/>
                <a:gd name="T3" fmla="*/ 20 h 41"/>
                <a:gd name="T4" fmla="*/ 17 w 19"/>
                <a:gd name="T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41">
                  <a:moveTo>
                    <a:pt x="0" y="41"/>
                  </a:moveTo>
                  <a:cubicBezTo>
                    <a:pt x="9" y="36"/>
                    <a:pt x="16" y="32"/>
                    <a:pt x="18" y="20"/>
                  </a:cubicBezTo>
                  <a:cubicBezTo>
                    <a:pt x="19" y="14"/>
                    <a:pt x="17" y="7"/>
                    <a:pt x="17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89" name="Freeform 188"/>
            <p:cNvSpPr>
              <a:spLocks/>
            </p:cNvSpPr>
            <p:nvPr/>
          </p:nvSpPr>
          <p:spPr bwMode="auto">
            <a:xfrm>
              <a:off x="1320048" y="1274451"/>
              <a:ext cx="351423" cy="168590"/>
            </a:xfrm>
            <a:custGeom>
              <a:avLst/>
              <a:gdLst>
                <a:gd name="T0" fmla="*/ 0 w 69"/>
                <a:gd name="T1" fmla="*/ 54 h 54"/>
                <a:gd name="T2" fmla="*/ 17 w 69"/>
                <a:gd name="T3" fmla="*/ 39 h 54"/>
                <a:gd name="T4" fmla="*/ 16 w 69"/>
                <a:gd name="T5" fmla="*/ 21 h 54"/>
                <a:gd name="T6" fmla="*/ 34 w 69"/>
                <a:gd name="T7" fmla="*/ 13 h 54"/>
                <a:gd name="T8" fmla="*/ 41 w 69"/>
                <a:gd name="T9" fmla="*/ 1 h 54"/>
                <a:gd name="T10" fmla="*/ 57 w 69"/>
                <a:gd name="T11" fmla="*/ 5 h 54"/>
                <a:gd name="T12" fmla="*/ 69 w 69"/>
                <a:gd name="T13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54">
                  <a:moveTo>
                    <a:pt x="0" y="54"/>
                  </a:moveTo>
                  <a:cubicBezTo>
                    <a:pt x="10" y="53"/>
                    <a:pt x="17" y="50"/>
                    <a:pt x="17" y="39"/>
                  </a:cubicBezTo>
                  <a:cubicBezTo>
                    <a:pt x="18" y="34"/>
                    <a:pt x="14" y="26"/>
                    <a:pt x="16" y="21"/>
                  </a:cubicBezTo>
                  <a:cubicBezTo>
                    <a:pt x="20" y="16"/>
                    <a:pt x="29" y="16"/>
                    <a:pt x="34" y="13"/>
                  </a:cubicBezTo>
                  <a:cubicBezTo>
                    <a:pt x="37" y="10"/>
                    <a:pt x="41" y="5"/>
                    <a:pt x="41" y="1"/>
                  </a:cubicBezTo>
                  <a:cubicBezTo>
                    <a:pt x="46" y="0"/>
                    <a:pt x="51" y="4"/>
                    <a:pt x="57" y="5"/>
                  </a:cubicBezTo>
                  <a:cubicBezTo>
                    <a:pt x="61" y="5"/>
                    <a:pt x="65" y="5"/>
                    <a:pt x="69" y="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0" name="Freeform 189"/>
            <p:cNvSpPr>
              <a:spLocks/>
            </p:cNvSpPr>
            <p:nvPr/>
          </p:nvSpPr>
          <p:spPr bwMode="auto">
            <a:xfrm>
              <a:off x="1268259" y="1210430"/>
              <a:ext cx="199756" cy="119507"/>
            </a:xfrm>
            <a:custGeom>
              <a:avLst/>
              <a:gdLst>
                <a:gd name="T0" fmla="*/ 0 w 39"/>
                <a:gd name="T1" fmla="*/ 37 h 38"/>
                <a:gd name="T2" fmla="*/ 20 w 39"/>
                <a:gd name="T3" fmla="*/ 35 h 38"/>
                <a:gd name="T4" fmla="*/ 31 w 39"/>
                <a:gd name="T5" fmla="*/ 23 h 38"/>
                <a:gd name="T6" fmla="*/ 35 w 39"/>
                <a:gd name="T7" fmla="*/ 8 h 38"/>
                <a:gd name="T8" fmla="*/ 39 w 39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8">
                  <a:moveTo>
                    <a:pt x="0" y="37"/>
                  </a:moveTo>
                  <a:cubicBezTo>
                    <a:pt x="7" y="35"/>
                    <a:pt x="14" y="38"/>
                    <a:pt x="20" y="35"/>
                  </a:cubicBezTo>
                  <a:cubicBezTo>
                    <a:pt x="24" y="32"/>
                    <a:pt x="29" y="27"/>
                    <a:pt x="31" y="23"/>
                  </a:cubicBezTo>
                  <a:cubicBezTo>
                    <a:pt x="34" y="19"/>
                    <a:pt x="34" y="13"/>
                    <a:pt x="35" y="8"/>
                  </a:cubicBezTo>
                  <a:cubicBezTo>
                    <a:pt x="36" y="5"/>
                    <a:pt x="38" y="3"/>
                    <a:pt x="39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1" name="Freeform 190"/>
            <p:cNvSpPr>
              <a:spLocks/>
            </p:cNvSpPr>
            <p:nvPr/>
          </p:nvSpPr>
          <p:spPr bwMode="auto">
            <a:xfrm>
              <a:off x="1057406" y="1483588"/>
              <a:ext cx="92480" cy="140847"/>
            </a:xfrm>
            <a:custGeom>
              <a:avLst/>
              <a:gdLst>
                <a:gd name="T0" fmla="*/ 14 w 18"/>
                <a:gd name="T1" fmla="*/ 0 h 45"/>
                <a:gd name="T2" fmla="*/ 14 w 18"/>
                <a:gd name="T3" fmla="*/ 23 h 45"/>
                <a:gd name="T4" fmla="*/ 0 w 18"/>
                <a:gd name="T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45">
                  <a:moveTo>
                    <a:pt x="14" y="0"/>
                  </a:moveTo>
                  <a:cubicBezTo>
                    <a:pt x="17" y="8"/>
                    <a:pt x="18" y="16"/>
                    <a:pt x="14" y="23"/>
                  </a:cubicBezTo>
                  <a:cubicBezTo>
                    <a:pt x="11" y="32"/>
                    <a:pt x="5" y="38"/>
                    <a:pt x="0" y="4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2" name="Freeform 191"/>
            <p:cNvSpPr>
              <a:spLocks/>
            </p:cNvSpPr>
            <p:nvPr/>
          </p:nvSpPr>
          <p:spPr bwMode="auto">
            <a:xfrm>
              <a:off x="1164682" y="1575352"/>
              <a:ext cx="66585" cy="128043"/>
            </a:xfrm>
            <a:custGeom>
              <a:avLst/>
              <a:gdLst>
                <a:gd name="T0" fmla="*/ 0 w 13"/>
                <a:gd name="T1" fmla="*/ 41 h 41"/>
                <a:gd name="T2" fmla="*/ 13 w 13"/>
                <a:gd name="T3" fmla="*/ 19 h 41"/>
                <a:gd name="T4" fmla="*/ 12 w 13"/>
                <a:gd name="T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1">
                  <a:moveTo>
                    <a:pt x="0" y="41"/>
                  </a:moveTo>
                  <a:cubicBezTo>
                    <a:pt x="11" y="40"/>
                    <a:pt x="13" y="29"/>
                    <a:pt x="13" y="19"/>
                  </a:cubicBezTo>
                  <a:cubicBezTo>
                    <a:pt x="13" y="14"/>
                    <a:pt x="10" y="6"/>
                    <a:pt x="12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3" name="Freeform 192"/>
            <p:cNvSpPr>
              <a:spLocks/>
            </p:cNvSpPr>
            <p:nvPr/>
          </p:nvSpPr>
          <p:spPr bwMode="auto">
            <a:xfrm>
              <a:off x="1098097" y="1948811"/>
              <a:ext cx="277439" cy="426810"/>
            </a:xfrm>
            <a:custGeom>
              <a:avLst/>
              <a:gdLst>
                <a:gd name="T0" fmla="*/ 0 w 54"/>
                <a:gd name="T1" fmla="*/ 0 h 136"/>
                <a:gd name="T2" fmla="*/ 9 w 54"/>
                <a:gd name="T3" fmla="*/ 18 h 136"/>
                <a:gd name="T4" fmla="*/ 4 w 54"/>
                <a:gd name="T5" fmla="*/ 53 h 136"/>
                <a:gd name="T6" fmla="*/ 16 w 54"/>
                <a:gd name="T7" fmla="*/ 78 h 136"/>
                <a:gd name="T8" fmla="*/ 21 w 54"/>
                <a:gd name="T9" fmla="*/ 96 h 136"/>
                <a:gd name="T10" fmla="*/ 28 w 54"/>
                <a:gd name="T11" fmla="*/ 114 h 136"/>
                <a:gd name="T12" fmla="*/ 38 w 54"/>
                <a:gd name="T13" fmla="*/ 125 h 136"/>
                <a:gd name="T14" fmla="*/ 54 w 54"/>
                <a:gd name="T15" fmla="*/ 13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136">
                  <a:moveTo>
                    <a:pt x="0" y="0"/>
                  </a:moveTo>
                  <a:cubicBezTo>
                    <a:pt x="1" y="7"/>
                    <a:pt x="7" y="12"/>
                    <a:pt x="9" y="18"/>
                  </a:cubicBezTo>
                  <a:cubicBezTo>
                    <a:pt x="13" y="31"/>
                    <a:pt x="6" y="41"/>
                    <a:pt x="4" y="53"/>
                  </a:cubicBezTo>
                  <a:cubicBezTo>
                    <a:pt x="2" y="65"/>
                    <a:pt x="6" y="71"/>
                    <a:pt x="16" y="78"/>
                  </a:cubicBezTo>
                  <a:cubicBezTo>
                    <a:pt x="23" y="84"/>
                    <a:pt x="23" y="87"/>
                    <a:pt x="21" y="96"/>
                  </a:cubicBezTo>
                  <a:cubicBezTo>
                    <a:pt x="19" y="104"/>
                    <a:pt x="21" y="110"/>
                    <a:pt x="28" y="114"/>
                  </a:cubicBezTo>
                  <a:cubicBezTo>
                    <a:pt x="35" y="118"/>
                    <a:pt x="37" y="117"/>
                    <a:pt x="38" y="125"/>
                  </a:cubicBezTo>
                  <a:cubicBezTo>
                    <a:pt x="38" y="136"/>
                    <a:pt x="48" y="133"/>
                    <a:pt x="54" y="13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4" name="Freeform 193"/>
            <p:cNvSpPr>
              <a:spLocks/>
            </p:cNvSpPr>
            <p:nvPr/>
          </p:nvSpPr>
          <p:spPr bwMode="auto">
            <a:xfrm>
              <a:off x="1064805" y="1948811"/>
              <a:ext cx="48089" cy="181394"/>
            </a:xfrm>
            <a:custGeom>
              <a:avLst/>
              <a:gdLst>
                <a:gd name="T0" fmla="*/ 7 w 10"/>
                <a:gd name="T1" fmla="*/ 0 h 58"/>
                <a:gd name="T2" fmla="*/ 2 w 10"/>
                <a:gd name="T3" fmla="*/ 18 h 58"/>
                <a:gd name="T4" fmla="*/ 4 w 10"/>
                <a:gd name="T5" fmla="*/ 33 h 58"/>
                <a:gd name="T6" fmla="*/ 10 w 10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58">
                  <a:moveTo>
                    <a:pt x="7" y="0"/>
                  </a:moveTo>
                  <a:cubicBezTo>
                    <a:pt x="6" y="6"/>
                    <a:pt x="3" y="12"/>
                    <a:pt x="2" y="18"/>
                  </a:cubicBezTo>
                  <a:cubicBezTo>
                    <a:pt x="0" y="24"/>
                    <a:pt x="2" y="28"/>
                    <a:pt x="4" y="33"/>
                  </a:cubicBezTo>
                  <a:cubicBezTo>
                    <a:pt x="7" y="42"/>
                    <a:pt x="8" y="50"/>
                    <a:pt x="10" y="58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5" name="Freeform 194"/>
            <p:cNvSpPr>
              <a:spLocks/>
            </p:cNvSpPr>
            <p:nvPr/>
          </p:nvSpPr>
          <p:spPr bwMode="auto">
            <a:xfrm>
              <a:off x="1149885" y="2042710"/>
              <a:ext cx="66585" cy="162188"/>
            </a:xfrm>
            <a:custGeom>
              <a:avLst/>
              <a:gdLst>
                <a:gd name="T0" fmla="*/ 0 w 13"/>
                <a:gd name="T1" fmla="*/ 0 h 52"/>
                <a:gd name="T2" fmla="*/ 3 w 13"/>
                <a:gd name="T3" fmla="*/ 9 h 52"/>
                <a:gd name="T4" fmla="*/ 11 w 13"/>
                <a:gd name="T5" fmla="*/ 28 h 52"/>
                <a:gd name="T6" fmla="*/ 11 w 13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2">
                  <a:moveTo>
                    <a:pt x="0" y="0"/>
                  </a:moveTo>
                  <a:cubicBezTo>
                    <a:pt x="0" y="4"/>
                    <a:pt x="1" y="6"/>
                    <a:pt x="3" y="9"/>
                  </a:cubicBezTo>
                  <a:cubicBezTo>
                    <a:pt x="7" y="16"/>
                    <a:pt x="10" y="20"/>
                    <a:pt x="11" y="28"/>
                  </a:cubicBezTo>
                  <a:cubicBezTo>
                    <a:pt x="13" y="37"/>
                    <a:pt x="11" y="44"/>
                    <a:pt x="11" y="5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6" name="Freeform 195"/>
            <p:cNvSpPr>
              <a:spLocks/>
            </p:cNvSpPr>
            <p:nvPr/>
          </p:nvSpPr>
          <p:spPr bwMode="auto">
            <a:xfrm>
              <a:off x="1123991" y="1831439"/>
              <a:ext cx="66585" cy="138713"/>
            </a:xfrm>
            <a:custGeom>
              <a:avLst/>
              <a:gdLst>
                <a:gd name="T0" fmla="*/ 0 w 13"/>
                <a:gd name="T1" fmla="*/ 44 h 44"/>
                <a:gd name="T2" fmla="*/ 10 w 13"/>
                <a:gd name="T3" fmla="*/ 21 h 44"/>
                <a:gd name="T4" fmla="*/ 2 w 13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4">
                  <a:moveTo>
                    <a:pt x="0" y="44"/>
                  </a:moveTo>
                  <a:cubicBezTo>
                    <a:pt x="10" y="40"/>
                    <a:pt x="13" y="30"/>
                    <a:pt x="10" y="21"/>
                  </a:cubicBezTo>
                  <a:cubicBezTo>
                    <a:pt x="9" y="13"/>
                    <a:pt x="4" y="7"/>
                    <a:pt x="2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7" name="Freeform 196"/>
            <p:cNvSpPr>
              <a:spLocks/>
            </p:cNvSpPr>
            <p:nvPr/>
          </p:nvSpPr>
          <p:spPr bwMode="auto">
            <a:xfrm>
              <a:off x="1016715" y="1822902"/>
              <a:ext cx="62887" cy="140847"/>
            </a:xfrm>
            <a:custGeom>
              <a:avLst/>
              <a:gdLst>
                <a:gd name="T0" fmla="*/ 8 w 12"/>
                <a:gd name="T1" fmla="*/ 0 h 45"/>
                <a:gd name="T2" fmla="*/ 2 w 12"/>
                <a:gd name="T3" fmla="*/ 23 h 45"/>
                <a:gd name="T4" fmla="*/ 12 w 12"/>
                <a:gd name="T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45">
                  <a:moveTo>
                    <a:pt x="8" y="0"/>
                  </a:moveTo>
                  <a:cubicBezTo>
                    <a:pt x="7" y="8"/>
                    <a:pt x="0" y="13"/>
                    <a:pt x="2" y="23"/>
                  </a:cubicBezTo>
                  <a:cubicBezTo>
                    <a:pt x="4" y="30"/>
                    <a:pt x="10" y="37"/>
                    <a:pt x="12" y="4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8" name="Freeform 197"/>
            <p:cNvSpPr>
              <a:spLocks/>
            </p:cNvSpPr>
            <p:nvPr/>
          </p:nvSpPr>
          <p:spPr bwMode="auto">
            <a:xfrm>
              <a:off x="1038909" y="1656446"/>
              <a:ext cx="44391" cy="138713"/>
            </a:xfrm>
            <a:custGeom>
              <a:avLst/>
              <a:gdLst>
                <a:gd name="T0" fmla="*/ 9 w 9"/>
                <a:gd name="T1" fmla="*/ 0 h 44"/>
                <a:gd name="T2" fmla="*/ 0 w 9"/>
                <a:gd name="T3" fmla="*/ 21 h 44"/>
                <a:gd name="T4" fmla="*/ 6 w 9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4">
                  <a:moveTo>
                    <a:pt x="9" y="0"/>
                  </a:moveTo>
                  <a:cubicBezTo>
                    <a:pt x="6" y="7"/>
                    <a:pt x="0" y="12"/>
                    <a:pt x="0" y="21"/>
                  </a:cubicBezTo>
                  <a:cubicBezTo>
                    <a:pt x="1" y="30"/>
                    <a:pt x="6" y="36"/>
                    <a:pt x="6" y="4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9" name="Freeform 198"/>
            <p:cNvSpPr>
              <a:spLocks/>
            </p:cNvSpPr>
            <p:nvPr/>
          </p:nvSpPr>
          <p:spPr bwMode="auto">
            <a:xfrm>
              <a:off x="1308951" y="2364951"/>
              <a:ext cx="355121" cy="266756"/>
            </a:xfrm>
            <a:custGeom>
              <a:avLst/>
              <a:gdLst>
                <a:gd name="T0" fmla="*/ 0 w 70"/>
                <a:gd name="T1" fmla="*/ 0 h 85"/>
                <a:gd name="T2" fmla="*/ 8 w 70"/>
                <a:gd name="T3" fmla="*/ 11 h 85"/>
                <a:gd name="T4" fmla="*/ 13 w 70"/>
                <a:gd name="T5" fmla="*/ 35 h 85"/>
                <a:gd name="T6" fmla="*/ 27 w 70"/>
                <a:gd name="T7" fmla="*/ 50 h 85"/>
                <a:gd name="T8" fmla="*/ 41 w 70"/>
                <a:gd name="T9" fmla="*/ 59 h 85"/>
                <a:gd name="T10" fmla="*/ 48 w 70"/>
                <a:gd name="T11" fmla="*/ 72 h 85"/>
                <a:gd name="T12" fmla="*/ 62 w 70"/>
                <a:gd name="T13" fmla="*/ 76 h 85"/>
                <a:gd name="T14" fmla="*/ 70 w 70"/>
                <a:gd name="T15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85">
                  <a:moveTo>
                    <a:pt x="0" y="0"/>
                  </a:moveTo>
                  <a:cubicBezTo>
                    <a:pt x="2" y="4"/>
                    <a:pt x="5" y="7"/>
                    <a:pt x="8" y="11"/>
                  </a:cubicBezTo>
                  <a:cubicBezTo>
                    <a:pt x="13" y="19"/>
                    <a:pt x="11" y="26"/>
                    <a:pt x="13" y="35"/>
                  </a:cubicBezTo>
                  <a:cubicBezTo>
                    <a:pt x="15" y="42"/>
                    <a:pt x="21" y="47"/>
                    <a:pt x="27" y="50"/>
                  </a:cubicBezTo>
                  <a:cubicBezTo>
                    <a:pt x="34" y="52"/>
                    <a:pt x="38" y="52"/>
                    <a:pt x="41" y="59"/>
                  </a:cubicBezTo>
                  <a:cubicBezTo>
                    <a:pt x="43" y="64"/>
                    <a:pt x="43" y="68"/>
                    <a:pt x="48" y="72"/>
                  </a:cubicBezTo>
                  <a:cubicBezTo>
                    <a:pt x="53" y="75"/>
                    <a:pt x="58" y="73"/>
                    <a:pt x="62" y="76"/>
                  </a:cubicBezTo>
                  <a:cubicBezTo>
                    <a:pt x="65" y="78"/>
                    <a:pt x="66" y="85"/>
                    <a:pt x="70" y="8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0" name="Freeform 199"/>
            <p:cNvSpPr>
              <a:spLocks/>
            </p:cNvSpPr>
            <p:nvPr/>
          </p:nvSpPr>
          <p:spPr bwMode="auto">
            <a:xfrm>
              <a:off x="1512405" y="2531407"/>
              <a:ext cx="118374" cy="68290"/>
            </a:xfrm>
            <a:custGeom>
              <a:avLst/>
              <a:gdLst>
                <a:gd name="T0" fmla="*/ 0 w 23"/>
                <a:gd name="T1" fmla="*/ 1 h 22"/>
                <a:gd name="T2" fmla="*/ 17 w 23"/>
                <a:gd name="T3" fmla="*/ 7 h 22"/>
                <a:gd name="T4" fmla="*/ 23 w 23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2">
                  <a:moveTo>
                    <a:pt x="0" y="1"/>
                  </a:moveTo>
                  <a:cubicBezTo>
                    <a:pt x="7" y="5"/>
                    <a:pt x="13" y="0"/>
                    <a:pt x="17" y="7"/>
                  </a:cubicBezTo>
                  <a:cubicBezTo>
                    <a:pt x="19" y="11"/>
                    <a:pt x="21" y="20"/>
                    <a:pt x="23" y="2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1" name="Freeform 200"/>
            <p:cNvSpPr>
              <a:spLocks/>
            </p:cNvSpPr>
            <p:nvPr/>
          </p:nvSpPr>
          <p:spPr bwMode="auto">
            <a:xfrm>
              <a:off x="1364438" y="2428973"/>
              <a:ext cx="162765" cy="106703"/>
            </a:xfrm>
            <a:custGeom>
              <a:avLst/>
              <a:gdLst>
                <a:gd name="T0" fmla="*/ 0 w 32"/>
                <a:gd name="T1" fmla="*/ 0 h 34"/>
                <a:gd name="T2" fmla="*/ 26 w 32"/>
                <a:gd name="T3" fmla="*/ 14 h 34"/>
                <a:gd name="T4" fmla="*/ 32 w 32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34">
                  <a:moveTo>
                    <a:pt x="0" y="0"/>
                  </a:moveTo>
                  <a:cubicBezTo>
                    <a:pt x="1" y="7"/>
                    <a:pt x="21" y="9"/>
                    <a:pt x="26" y="14"/>
                  </a:cubicBezTo>
                  <a:cubicBezTo>
                    <a:pt x="32" y="20"/>
                    <a:pt x="30" y="29"/>
                    <a:pt x="32" y="3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2" name="Freeform 201"/>
            <p:cNvSpPr>
              <a:spLocks/>
            </p:cNvSpPr>
            <p:nvPr/>
          </p:nvSpPr>
          <p:spPr bwMode="auto">
            <a:xfrm>
              <a:off x="1216471" y="2292394"/>
              <a:ext cx="147967" cy="145115"/>
            </a:xfrm>
            <a:custGeom>
              <a:avLst/>
              <a:gdLst>
                <a:gd name="T0" fmla="*/ 0 w 29"/>
                <a:gd name="T1" fmla="*/ 0 h 46"/>
                <a:gd name="T2" fmla="*/ 1 w 29"/>
                <a:gd name="T3" fmla="*/ 18 h 46"/>
                <a:gd name="T4" fmla="*/ 14 w 29"/>
                <a:gd name="T5" fmla="*/ 32 h 46"/>
                <a:gd name="T6" fmla="*/ 29 w 29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46">
                  <a:moveTo>
                    <a:pt x="0" y="0"/>
                  </a:moveTo>
                  <a:cubicBezTo>
                    <a:pt x="2" y="6"/>
                    <a:pt x="0" y="12"/>
                    <a:pt x="1" y="18"/>
                  </a:cubicBezTo>
                  <a:cubicBezTo>
                    <a:pt x="2" y="25"/>
                    <a:pt x="9" y="29"/>
                    <a:pt x="14" y="32"/>
                  </a:cubicBezTo>
                  <a:cubicBezTo>
                    <a:pt x="21" y="36"/>
                    <a:pt x="25" y="42"/>
                    <a:pt x="29" y="4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3" name="Freeform 202"/>
            <p:cNvSpPr>
              <a:spLocks/>
            </p:cNvSpPr>
            <p:nvPr/>
          </p:nvSpPr>
          <p:spPr bwMode="auto">
            <a:xfrm>
              <a:off x="1212772" y="2209166"/>
              <a:ext cx="66585" cy="113105"/>
            </a:xfrm>
            <a:custGeom>
              <a:avLst/>
              <a:gdLst>
                <a:gd name="T0" fmla="*/ 0 w 13"/>
                <a:gd name="T1" fmla="*/ 0 h 36"/>
                <a:gd name="T2" fmla="*/ 7 w 13"/>
                <a:gd name="T3" fmla="*/ 4 h 36"/>
                <a:gd name="T4" fmla="*/ 13 w 13"/>
                <a:gd name="T5" fmla="*/ 16 h 36"/>
                <a:gd name="T6" fmla="*/ 12 w 13"/>
                <a:gd name="T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36">
                  <a:moveTo>
                    <a:pt x="0" y="0"/>
                  </a:moveTo>
                  <a:cubicBezTo>
                    <a:pt x="2" y="2"/>
                    <a:pt x="5" y="2"/>
                    <a:pt x="7" y="4"/>
                  </a:cubicBezTo>
                  <a:cubicBezTo>
                    <a:pt x="12" y="7"/>
                    <a:pt x="13" y="11"/>
                    <a:pt x="13" y="16"/>
                  </a:cubicBezTo>
                  <a:cubicBezTo>
                    <a:pt x="13" y="22"/>
                    <a:pt x="12" y="31"/>
                    <a:pt x="12" y="3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4" name="Freeform 203"/>
            <p:cNvSpPr>
              <a:spLocks/>
            </p:cNvSpPr>
            <p:nvPr/>
          </p:nvSpPr>
          <p:spPr bwMode="auto">
            <a:xfrm>
              <a:off x="1027813" y="2091793"/>
              <a:ext cx="103576" cy="166456"/>
            </a:xfrm>
            <a:custGeom>
              <a:avLst/>
              <a:gdLst>
                <a:gd name="T0" fmla="*/ 0 w 20"/>
                <a:gd name="T1" fmla="*/ 0 h 53"/>
                <a:gd name="T2" fmla="*/ 11 w 20"/>
                <a:gd name="T3" fmla="*/ 7 h 53"/>
                <a:gd name="T4" fmla="*/ 17 w 20"/>
                <a:gd name="T5" fmla="*/ 22 h 53"/>
                <a:gd name="T6" fmla="*/ 10 w 20"/>
                <a:gd name="T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53">
                  <a:moveTo>
                    <a:pt x="0" y="0"/>
                  </a:moveTo>
                  <a:cubicBezTo>
                    <a:pt x="3" y="3"/>
                    <a:pt x="8" y="3"/>
                    <a:pt x="11" y="7"/>
                  </a:cubicBezTo>
                  <a:cubicBezTo>
                    <a:pt x="15" y="10"/>
                    <a:pt x="17" y="17"/>
                    <a:pt x="17" y="22"/>
                  </a:cubicBezTo>
                  <a:cubicBezTo>
                    <a:pt x="20" y="34"/>
                    <a:pt x="10" y="41"/>
                    <a:pt x="10" y="5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5" name="Freeform 204"/>
            <p:cNvSpPr>
              <a:spLocks/>
            </p:cNvSpPr>
            <p:nvPr/>
          </p:nvSpPr>
          <p:spPr bwMode="auto">
            <a:xfrm>
              <a:off x="1120292" y="2318002"/>
              <a:ext cx="122073" cy="145115"/>
            </a:xfrm>
            <a:custGeom>
              <a:avLst/>
              <a:gdLst>
                <a:gd name="T0" fmla="*/ 0 w 24"/>
                <a:gd name="T1" fmla="*/ 0 h 46"/>
                <a:gd name="T2" fmla="*/ 23 w 24"/>
                <a:gd name="T3" fmla="*/ 24 h 46"/>
                <a:gd name="T4" fmla="*/ 21 w 24"/>
                <a:gd name="T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46">
                  <a:moveTo>
                    <a:pt x="0" y="0"/>
                  </a:moveTo>
                  <a:cubicBezTo>
                    <a:pt x="12" y="5"/>
                    <a:pt x="24" y="9"/>
                    <a:pt x="23" y="24"/>
                  </a:cubicBezTo>
                  <a:cubicBezTo>
                    <a:pt x="22" y="31"/>
                    <a:pt x="21" y="40"/>
                    <a:pt x="21" y="4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6" name="Freeform 205"/>
            <p:cNvSpPr>
              <a:spLocks/>
            </p:cNvSpPr>
            <p:nvPr/>
          </p:nvSpPr>
          <p:spPr bwMode="auto">
            <a:xfrm>
              <a:off x="1268259" y="2486592"/>
              <a:ext cx="199756" cy="130177"/>
            </a:xfrm>
            <a:custGeom>
              <a:avLst/>
              <a:gdLst>
                <a:gd name="T0" fmla="*/ 0 w 39"/>
                <a:gd name="T1" fmla="*/ 2 h 41"/>
                <a:gd name="T2" fmla="*/ 22 w 39"/>
                <a:gd name="T3" fmla="*/ 4 h 41"/>
                <a:gd name="T4" fmla="*/ 33 w 39"/>
                <a:gd name="T5" fmla="*/ 20 h 41"/>
                <a:gd name="T6" fmla="*/ 39 w 39"/>
                <a:gd name="T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41">
                  <a:moveTo>
                    <a:pt x="0" y="2"/>
                  </a:moveTo>
                  <a:cubicBezTo>
                    <a:pt x="7" y="4"/>
                    <a:pt x="15" y="0"/>
                    <a:pt x="22" y="4"/>
                  </a:cubicBezTo>
                  <a:cubicBezTo>
                    <a:pt x="29" y="7"/>
                    <a:pt x="31" y="13"/>
                    <a:pt x="33" y="20"/>
                  </a:cubicBezTo>
                  <a:cubicBezTo>
                    <a:pt x="34" y="25"/>
                    <a:pt x="36" y="37"/>
                    <a:pt x="39" y="4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7" name="Freeform 206"/>
            <p:cNvSpPr>
              <a:spLocks/>
            </p:cNvSpPr>
            <p:nvPr/>
          </p:nvSpPr>
          <p:spPr bwMode="auto">
            <a:xfrm>
              <a:off x="1782446" y="1163480"/>
              <a:ext cx="3037030" cy="119507"/>
            </a:xfrm>
            <a:custGeom>
              <a:avLst/>
              <a:gdLst>
                <a:gd name="T0" fmla="*/ 0 w 596"/>
                <a:gd name="T1" fmla="*/ 36 h 38"/>
                <a:gd name="T2" fmla="*/ 20 w 596"/>
                <a:gd name="T3" fmla="*/ 23 h 38"/>
                <a:gd name="T4" fmla="*/ 67 w 596"/>
                <a:gd name="T5" fmla="*/ 33 h 38"/>
                <a:gd name="T6" fmla="*/ 105 w 596"/>
                <a:gd name="T7" fmla="*/ 25 h 38"/>
                <a:gd name="T8" fmla="*/ 124 w 596"/>
                <a:gd name="T9" fmla="*/ 23 h 38"/>
                <a:gd name="T10" fmla="*/ 134 w 596"/>
                <a:gd name="T11" fmla="*/ 31 h 38"/>
                <a:gd name="T12" fmla="*/ 164 w 596"/>
                <a:gd name="T13" fmla="*/ 14 h 38"/>
                <a:gd name="T14" fmla="*/ 215 w 596"/>
                <a:gd name="T15" fmla="*/ 21 h 38"/>
                <a:gd name="T16" fmla="*/ 256 w 596"/>
                <a:gd name="T17" fmla="*/ 8 h 38"/>
                <a:gd name="T18" fmla="*/ 308 w 596"/>
                <a:gd name="T19" fmla="*/ 18 h 38"/>
                <a:gd name="T20" fmla="*/ 340 w 596"/>
                <a:gd name="T21" fmla="*/ 7 h 38"/>
                <a:gd name="T22" fmla="*/ 390 w 596"/>
                <a:gd name="T23" fmla="*/ 23 h 38"/>
                <a:gd name="T24" fmla="*/ 436 w 596"/>
                <a:gd name="T25" fmla="*/ 11 h 38"/>
                <a:gd name="T26" fmla="*/ 479 w 596"/>
                <a:gd name="T27" fmla="*/ 22 h 38"/>
                <a:gd name="T28" fmla="*/ 506 w 596"/>
                <a:gd name="T29" fmla="*/ 11 h 38"/>
                <a:gd name="T30" fmla="*/ 542 w 596"/>
                <a:gd name="T31" fmla="*/ 10 h 38"/>
                <a:gd name="T32" fmla="*/ 559 w 596"/>
                <a:gd name="T33" fmla="*/ 3 h 38"/>
                <a:gd name="T34" fmla="*/ 572 w 596"/>
                <a:gd name="T35" fmla="*/ 10 h 38"/>
                <a:gd name="T36" fmla="*/ 596 w 596"/>
                <a:gd name="T37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6" h="38">
                  <a:moveTo>
                    <a:pt x="0" y="36"/>
                  </a:moveTo>
                  <a:cubicBezTo>
                    <a:pt x="9" y="34"/>
                    <a:pt x="13" y="27"/>
                    <a:pt x="20" y="23"/>
                  </a:cubicBezTo>
                  <a:cubicBezTo>
                    <a:pt x="38" y="12"/>
                    <a:pt x="50" y="28"/>
                    <a:pt x="67" y="33"/>
                  </a:cubicBezTo>
                  <a:cubicBezTo>
                    <a:pt x="84" y="38"/>
                    <a:pt x="91" y="31"/>
                    <a:pt x="105" y="25"/>
                  </a:cubicBezTo>
                  <a:cubicBezTo>
                    <a:pt x="113" y="22"/>
                    <a:pt x="116" y="20"/>
                    <a:pt x="124" y="23"/>
                  </a:cubicBezTo>
                  <a:cubicBezTo>
                    <a:pt x="128" y="24"/>
                    <a:pt x="131" y="31"/>
                    <a:pt x="134" y="31"/>
                  </a:cubicBezTo>
                  <a:cubicBezTo>
                    <a:pt x="144" y="31"/>
                    <a:pt x="155" y="18"/>
                    <a:pt x="164" y="14"/>
                  </a:cubicBezTo>
                  <a:cubicBezTo>
                    <a:pt x="186" y="3"/>
                    <a:pt x="195" y="17"/>
                    <a:pt x="215" y="21"/>
                  </a:cubicBezTo>
                  <a:cubicBezTo>
                    <a:pt x="231" y="25"/>
                    <a:pt x="242" y="13"/>
                    <a:pt x="256" y="8"/>
                  </a:cubicBezTo>
                  <a:cubicBezTo>
                    <a:pt x="276" y="0"/>
                    <a:pt x="290" y="13"/>
                    <a:pt x="308" y="18"/>
                  </a:cubicBezTo>
                  <a:cubicBezTo>
                    <a:pt x="326" y="22"/>
                    <a:pt x="325" y="12"/>
                    <a:pt x="340" y="7"/>
                  </a:cubicBezTo>
                  <a:cubicBezTo>
                    <a:pt x="359" y="1"/>
                    <a:pt x="373" y="18"/>
                    <a:pt x="390" y="23"/>
                  </a:cubicBezTo>
                  <a:cubicBezTo>
                    <a:pt x="410" y="29"/>
                    <a:pt x="419" y="13"/>
                    <a:pt x="436" y="11"/>
                  </a:cubicBezTo>
                  <a:cubicBezTo>
                    <a:pt x="450" y="10"/>
                    <a:pt x="465" y="24"/>
                    <a:pt x="479" y="22"/>
                  </a:cubicBezTo>
                  <a:cubicBezTo>
                    <a:pt x="492" y="20"/>
                    <a:pt x="491" y="9"/>
                    <a:pt x="506" y="11"/>
                  </a:cubicBezTo>
                  <a:cubicBezTo>
                    <a:pt x="520" y="13"/>
                    <a:pt x="527" y="16"/>
                    <a:pt x="542" y="10"/>
                  </a:cubicBezTo>
                  <a:cubicBezTo>
                    <a:pt x="548" y="7"/>
                    <a:pt x="553" y="2"/>
                    <a:pt x="559" y="3"/>
                  </a:cubicBezTo>
                  <a:cubicBezTo>
                    <a:pt x="565" y="3"/>
                    <a:pt x="567" y="9"/>
                    <a:pt x="572" y="10"/>
                  </a:cubicBezTo>
                  <a:cubicBezTo>
                    <a:pt x="581" y="11"/>
                    <a:pt x="590" y="9"/>
                    <a:pt x="596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8" name="Freeform 207"/>
            <p:cNvSpPr>
              <a:spLocks/>
            </p:cNvSpPr>
            <p:nvPr/>
          </p:nvSpPr>
          <p:spPr bwMode="auto">
            <a:xfrm>
              <a:off x="1889722" y="1242440"/>
              <a:ext cx="177560" cy="32011"/>
            </a:xfrm>
            <a:custGeom>
              <a:avLst/>
              <a:gdLst>
                <a:gd name="T0" fmla="*/ 0 w 35"/>
                <a:gd name="T1" fmla="*/ 0 h 10"/>
                <a:gd name="T2" fmla="*/ 35 w 35"/>
                <a:gd name="T3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" h="10">
                  <a:moveTo>
                    <a:pt x="0" y="0"/>
                  </a:moveTo>
                  <a:cubicBezTo>
                    <a:pt x="17" y="10"/>
                    <a:pt x="18" y="8"/>
                    <a:pt x="35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09" name="Freeform 208"/>
            <p:cNvSpPr>
              <a:spLocks/>
            </p:cNvSpPr>
            <p:nvPr/>
          </p:nvSpPr>
          <p:spPr bwMode="auto">
            <a:xfrm>
              <a:off x="2537078" y="1227502"/>
              <a:ext cx="1157844" cy="74692"/>
            </a:xfrm>
            <a:custGeom>
              <a:avLst/>
              <a:gdLst>
                <a:gd name="T0" fmla="*/ 0 w 227"/>
                <a:gd name="T1" fmla="*/ 4 h 24"/>
                <a:gd name="T2" fmla="*/ 40 w 227"/>
                <a:gd name="T3" fmla="*/ 11 h 24"/>
                <a:gd name="T4" fmla="*/ 64 w 227"/>
                <a:gd name="T5" fmla="*/ 1 h 24"/>
                <a:gd name="T6" fmla="*/ 80 w 227"/>
                <a:gd name="T7" fmla="*/ 12 h 24"/>
                <a:gd name="T8" fmla="*/ 115 w 227"/>
                <a:gd name="T9" fmla="*/ 9 h 24"/>
                <a:gd name="T10" fmla="*/ 153 w 227"/>
                <a:gd name="T11" fmla="*/ 16 h 24"/>
                <a:gd name="T12" fmla="*/ 181 w 227"/>
                <a:gd name="T13" fmla="*/ 16 h 24"/>
                <a:gd name="T14" fmla="*/ 227 w 227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7" h="24">
                  <a:moveTo>
                    <a:pt x="0" y="4"/>
                  </a:moveTo>
                  <a:cubicBezTo>
                    <a:pt x="13" y="10"/>
                    <a:pt x="26" y="14"/>
                    <a:pt x="40" y="11"/>
                  </a:cubicBezTo>
                  <a:cubicBezTo>
                    <a:pt x="46" y="10"/>
                    <a:pt x="58" y="0"/>
                    <a:pt x="64" y="1"/>
                  </a:cubicBezTo>
                  <a:cubicBezTo>
                    <a:pt x="69" y="2"/>
                    <a:pt x="74" y="10"/>
                    <a:pt x="80" y="12"/>
                  </a:cubicBezTo>
                  <a:cubicBezTo>
                    <a:pt x="93" y="18"/>
                    <a:pt x="102" y="11"/>
                    <a:pt x="115" y="9"/>
                  </a:cubicBezTo>
                  <a:cubicBezTo>
                    <a:pt x="128" y="8"/>
                    <a:pt x="141" y="12"/>
                    <a:pt x="153" y="16"/>
                  </a:cubicBezTo>
                  <a:cubicBezTo>
                    <a:pt x="168" y="21"/>
                    <a:pt x="168" y="22"/>
                    <a:pt x="181" y="16"/>
                  </a:cubicBezTo>
                  <a:cubicBezTo>
                    <a:pt x="196" y="10"/>
                    <a:pt x="217" y="7"/>
                    <a:pt x="227" y="2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0" name="Freeform 209"/>
            <p:cNvSpPr>
              <a:spLocks/>
            </p:cNvSpPr>
            <p:nvPr/>
          </p:nvSpPr>
          <p:spPr bwMode="auto">
            <a:xfrm>
              <a:off x="3435981" y="1210430"/>
              <a:ext cx="284837" cy="25609"/>
            </a:xfrm>
            <a:custGeom>
              <a:avLst/>
              <a:gdLst>
                <a:gd name="T0" fmla="*/ 0 w 56"/>
                <a:gd name="T1" fmla="*/ 0 h 8"/>
                <a:gd name="T2" fmla="*/ 56 w 56"/>
                <a:gd name="T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6" h="8">
                  <a:moveTo>
                    <a:pt x="0" y="0"/>
                  </a:moveTo>
                  <a:cubicBezTo>
                    <a:pt x="20" y="8"/>
                    <a:pt x="36" y="7"/>
                    <a:pt x="56" y="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1" name="Freeform 210"/>
            <p:cNvSpPr>
              <a:spLocks/>
            </p:cNvSpPr>
            <p:nvPr/>
          </p:nvSpPr>
          <p:spPr bwMode="auto">
            <a:xfrm>
              <a:off x="3898378" y="1227502"/>
              <a:ext cx="1161544" cy="76826"/>
            </a:xfrm>
            <a:custGeom>
              <a:avLst/>
              <a:gdLst>
                <a:gd name="T0" fmla="*/ 0 w 228"/>
                <a:gd name="T1" fmla="*/ 1 h 25"/>
                <a:gd name="T2" fmla="*/ 58 w 228"/>
                <a:gd name="T3" fmla="*/ 5 h 25"/>
                <a:gd name="T4" fmla="*/ 80 w 228"/>
                <a:gd name="T5" fmla="*/ 14 h 25"/>
                <a:gd name="T6" fmla="*/ 119 w 228"/>
                <a:gd name="T7" fmla="*/ 7 h 25"/>
                <a:gd name="T8" fmla="*/ 149 w 228"/>
                <a:gd name="T9" fmla="*/ 12 h 25"/>
                <a:gd name="T10" fmla="*/ 174 w 228"/>
                <a:gd name="T11" fmla="*/ 2 h 25"/>
                <a:gd name="T12" fmla="*/ 214 w 228"/>
                <a:gd name="T13" fmla="*/ 8 h 25"/>
                <a:gd name="T14" fmla="*/ 228 w 228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8" h="25">
                  <a:moveTo>
                    <a:pt x="0" y="1"/>
                  </a:moveTo>
                  <a:cubicBezTo>
                    <a:pt x="17" y="20"/>
                    <a:pt x="42" y="0"/>
                    <a:pt x="58" y="5"/>
                  </a:cubicBezTo>
                  <a:cubicBezTo>
                    <a:pt x="69" y="9"/>
                    <a:pt x="67" y="15"/>
                    <a:pt x="80" y="14"/>
                  </a:cubicBezTo>
                  <a:cubicBezTo>
                    <a:pt x="94" y="12"/>
                    <a:pt x="105" y="6"/>
                    <a:pt x="119" y="7"/>
                  </a:cubicBezTo>
                  <a:cubicBezTo>
                    <a:pt x="129" y="8"/>
                    <a:pt x="139" y="12"/>
                    <a:pt x="149" y="12"/>
                  </a:cubicBezTo>
                  <a:cubicBezTo>
                    <a:pt x="161" y="12"/>
                    <a:pt x="163" y="4"/>
                    <a:pt x="174" y="2"/>
                  </a:cubicBezTo>
                  <a:cubicBezTo>
                    <a:pt x="182" y="0"/>
                    <a:pt x="206" y="4"/>
                    <a:pt x="214" y="8"/>
                  </a:cubicBezTo>
                  <a:cubicBezTo>
                    <a:pt x="225" y="13"/>
                    <a:pt x="222" y="15"/>
                    <a:pt x="228" y="2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2" name="Freeform 211"/>
            <p:cNvSpPr>
              <a:spLocks/>
            </p:cNvSpPr>
            <p:nvPr/>
          </p:nvSpPr>
          <p:spPr bwMode="auto">
            <a:xfrm>
              <a:off x="2374315" y="1182687"/>
              <a:ext cx="240447" cy="44815"/>
            </a:xfrm>
            <a:custGeom>
              <a:avLst/>
              <a:gdLst>
                <a:gd name="T0" fmla="*/ 0 w 47"/>
                <a:gd name="T1" fmla="*/ 14 h 14"/>
                <a:gd name="T2" fmla="*/ 47 w 47"/>
                <a:gd name="T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4">
                  <a:moveTo>
                    <a:pt x="0" y="14"/>
                  </a:moveTo>
                  <a:cubicBezTo>
                    <a:pt x="16" y="0"/>
                    <a:pt x="28" y="3"/>
                    <a:pt x="47" y="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3" name="Freeform 212"/>
            <p:cNvSpPr>
              <a:spLocks/>
            </p:cNvSpPr>
            <p:nvPr/>
          </p:nvSpPr>
          <p:spPr bwMode="auto">
            <a:xfrm>
              <a:off x="1982201" y="1176285"/>
              <a:ext cx="325528" cy="59753"/>
            </a:xfrm>
            <a:custGeom>
              <a:avLst/>
              <a:gdLst>
                <a:gd name="T0" fmla="*/ 0 w 64"/>
                <a:gd name="T1" fmla="*/ 16 h 19"/>
                <a:gd name="T2" fmla="*/ 41 w 64"/>
                <a:gd name="T3" fmla="*/ 18 h 19"/>
                <a:gd name="T4" fmla="*/ 64 w 64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19">
                  <a:moveTo>
                    <a:pt x="0" y="16"/>
                  </a:moveTo>
                  <a:cubicBezTo>
                    <a:pt x="11" y="3"/>
                    <a:pt x="29" y="19"/>
                    <a:pt x="41" y="18"/>
                  </a:cubicBezTo>
                  <a:cubicBezTo>
                    <a:pt x="50" y="18"/>
                    <a:pt x="61" y="6"/>
                    <a:pt x="64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4" name="Freeform 213"/>
            <p:cNvSpPr>
              <a:spLocks/>
            </p:cNvSpPr>
            <p:nvPr/>
          </p:nvSpPr>
          <p:spPr bwMode="auto">
            <a:xfrm>
              <a:off x="2067283" y="1176285"/>
              <a:ext cx="210854" cy="34145"/>
            </a:xfrm>
            <a:custGeom>
              <a:avLst/>
              <a:gdLst>
                <a:gd name="T0" fmla="*/ 0 w 41"/>
                <a:gd name="T1" fmla="*/ 11 h 11"/>
                <a:gd name="T2" fmla="*/ 41 w 41"/>
                <a:gd name="T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" h="11">
                  <a:moveTo>
                    <a:pt x="0" y="11"/>
                  </a:moveTo>
                  <a:cubicBezTo>
                    <a:pt x="10" y="3"/>
                    <a:pt x="33" y="0"/>
                    <a:pt x="41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5" name="Freeform 214"/>
            <p:cNvSpPr>
              <a:spLocks/>
            </p:cNvSpPr>
            <p:nvPr/>
          </p:nvSpPr>
          <p:spPr bwMode="auto">
            <a:xfrm>
              <a:off x="2244844" y="1261647"/>
              <a:ext cx="236748" cy="66156"/>
            </a:xfrm>
            <a:custGeom>
              <a:avLst/>
              <a:gdLst>
                <a:gd name="T0" fmla="*/ 0 w 46"/>
                <a:gd name="T1" fmla="*/ 2 h 21"/>
                <a:gd name="T2" fmla="*/ 46 w 46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6" h="21">
                  <a:moveTo>
                    <a:pt x="0" y="2"/>
                  </a:moveTo>
                  <a:cubicBezTo>
                    <a:pt x="14" y="21"/>
                    <a:pt x="32" y="9"/>
                    <a:pt x="4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6" name="Freeform 215"/>
            <p:cNvSpPr>
              <a:spLocks/>
            </p:cNvSpPr>
            <p:nvPr/>
          </p:nvSpPr>
          <p:spPr bwMode="auto">
            <a:xfrm>
              <a:off x="1760251" y="1150676"/>
              <a:ext cx="225650" cy="59753"/>
            </a:xfrm>
            <a:custGeom>
              <a:avLst/>
              <a:gdLst>
                <a:gd name="T0" fmla="*/ 0 w 44"/>
                <a:gd name="T1" fmla="*/ 15 h 19"/>
                <a:gd name="T2" fmla="*/ 44 w 44"/>
                <a:gd name="T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19">
                  <a:moveTo>
                    <a:pt x="0" y="15"/>
                  </a:moveTo>
                  <a:cubicBezTo>
                    <a:pt x="14" y="0"/>
                    <a:pt x="30" y="12"/>
                    <a:pt x="44" y="19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7" name="Freeform 216"/>
            <p:cNvSpPr>
              <a:spLocks/>
            </p:cNvSpPr>
            <p:nvPr/>
          </p:nvSpPr>
          <p:spPr bwMode="auto">
            <a:xfrm>
              <a:off x="3010574" y="1204027"/>
              <a:ext cx="281138" cy="29877"/>
            </a:xfrm>
            <a:custGeom>
              <a:avLst/>
              <a:gdLst>
                <a:gd name="T0" fmla="*/ 0 w 55"/>
                <a:gd name="T1" fmla="*/ 3 h 9"/>
                <a:gd name="T2" fmla="*/ 55 w 55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" h="9">
                  <a:moveTo>
                    <a:pt x="0" y="3"/>
                  </a:moveTo>
                  <a:cubicBezTo>
                    <a:pt x="20" y="6"/>
                    <a:pt x="39" y="9"/>
                    <a:pt x="55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8" name="Freeform 217"/>
            <p:cNvSpPr>
              <a:spLocks/>
            </p:cNvSpPr>
            <p:nvPr/>
          </p:nvSpPr>
          <p:spPr bwMode="auto">
            <a:xfrm>
              <a:off x="2755332" y="1150676"/>
              <a:ext cx="270040" cy="51217"/>
            </a:xfrm>
            <a:custGeom>
              <a:avLst/>
              <a:gdLst>
                <a:gd name="T0" fmla="*/ 0 w 53"/>
                <a:gd name="T1" fmla="*/ 13 h 16"/>
                <a:gd name="T2" fmla="*/ 53 w 53"/>
                <a:gd name="T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16">
                  <a:moveTo>
                    <a:pt x="0" y="13"/>
                  </a:moveTo>
                  <a:cubicBezTo>
                    <a:pt x="16" y="0"/>
                    <a:pt x="36" y="11"/>
                    <a:pt x="53" y="1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19" name="Freeform 218"/>
            <p:cNvSpPr>
              <a:spLocks/>
            </p:cNvSpPr>
            <p:nvPr/>
          </p:nvSpPr>
          <p:spPr bwMode="auto">
            <a:xfrm>
              <a:off x="2725737" y="1263781"/>
              <a:ext cx="218252" cy="46949"/>
            </a:xfrm>
            <a:custGeom>
              <a:avLst/>
              <a:gdLst>
                <a:gd name="T0" fmla="*/ 0 w 43"/>
                <a:gd name="T1" fmla="*/ 0 h 15"/>
                <a:gd name="T2" fmla="*/ 43 w 43"/>
                <a:gd name="T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3" h="15">
                  <a:moveTo>
                    <a:pt x="0" y="0"/>
                  </a:moveTo>
                  <a:cubicBezTo>
                    <a:pt x="19" y="15"/>
                    <a:pt x="25" y="8"/>
                    <a:pt x="43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0" name="Freeform 219"/>
            <p:cNvSpPr>
              <a:spLocks/>
            </p:cNvSpPr>
            <p:nvPr/>
          </p:nvSpPr>
          <p:spPr bwMode="auto">
            <a:xfrm>
              <a:off x="3040167" y="1270183"/>
              <a:ext cx="292235" cy="38413"/>
            </a:xfrm>
            <a:custGeom>
              <a:avLst/>
              <a:gdLst>
                <a:gd name="T0" fmla="*/ 0 w 57"/>
                <a:gd name="T1" fmla="*/ 1 h 12"/>
                <a:gd name="T2" fmla="*/ 23 w 57"/>
                <a:gd name="T3" fmla="*/ 10 h 12"/>
                <a:gd name="T4" fmla="*/ 57 w 57"/>
                <a:gd name="T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2">
                  <a:moveTo>
                    <a:pt x="0" y="1"/>
                  </a:moveTo>
                  <a:cubicBezTo>
                    <a:pt x="3" y="0"/>
                    <a:pt x="16" y="9"/>
                    <a:pt x="23" y="10"/>
                  </a:cubicBezTo>
                  <a:cubicBezTo>
                    <a:pt x="35" y="12"/>
                    <a:pt x="46" y="8"/>
                    <a:pt x="57" y="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1" name="Freeform 220"/>
            <p:cNvSpPr>
              <a:spLocks/>
            </p:cNvSpPr>
            <p:nvPr/>
          </p:nvSpPr>
          <p:spPr bwMode="auto">
            <a:xfrm>
              <a:off x="3665330" y="1248843"/>
              <a:ext cx="277439" cy="53351"/>
            </a:xfrm>
            <a:custGeom>
              <a:avLst/>
              <a:gdLst>
                <a:gd name="T0" fmla="*/ 2 w 55"/>
                <a:gd name="T1" fmla="*/ 8 h 17"/>
                <a:gd name="T2" fmla="*/ 1 w 55"/>
                <a:gd name="T3" fmla="*/ 4 h 17"/>
                <a:gd name="T4" fmla="*/ 33 w 55"/>
                <a:gd name="T5" fmla="*/ 5 h 17"/>
                <a:gd name="T6" fmla="*/ 55 w 55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7">
                  <a:moveTo>
                    <a:pt x="2" y="8"/>
                  </a:moveTo>
                  <a:cubicBezTo>
                    <a:pt x="0" y="7"/>
                    <a:pt x="0" y="6"/>
                    <a:pt x="1" y="4"/>
                  </a:cubicBezTo>
                  <a:cubicBezTo>
                    <a:pt x="11" y="0"/>
                    <a:pt x="22" y="1"/>
                    <a:pt x="33" y="5"/>
                  </a:cubicBezTo>
                  <a:cubicBezTo>
                    <a:pt x="40" y="8"/>
                    <a:pt x="47" y="16"/>
                    <a:pt x="55" y="1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2" name="Freeform 221"/>
            <p:cNvSpPr>
              <a:spLocks/>
            </p:cNvSpPr>
            <p:nvPr/>
          </p:nvSpPr>
          <p:spPr bwMode="auto">
            <a:xfrm>
              <a:off x="4031549" y="1261647"/>
              <a:ext cx="244146" cy="55485"/>
            </a:xfrm>
            <a:custGeom>
              <a:avLst/>
              <a:gdLst>
                <a:gd name="T0" fmla="*/ 0 w 48"/>
                <a:gd name="T1" fmla="*/ 0 h 18"/>
                <a:gd name="T2" fmla="*/ 48 w 48"/>
                <a:gd name="T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8" h="18">
                  <a:moveTo>
                    <a:pt x="0" y="0"/>
                  </a:moveTo>
                  <a:cubicBezTo>
                    <a:pt x="13" y="13"/>
                    <a:pt x="35" y="18"/>
                    <a:pt x="48" y="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3" name="Freeform 222"/>
            <p:cNvSpPr>
              <a:spLocks/>
            </p:cNvSpPr>
            <p:nvPr/>
          </p:nvSpPr>
          <p:spPr bwMode="auto">
            <a:xfrm>
              <a:off x="4345979" y="1268049"/>
              <a:ext cx="307032" cy="55485"/>
            </a:xfrm>
            <a:custGeom>
              <a:avLst/>
              <a:gdLst>
                <a:gd name="T0" fmla="*/ 0 w 60"/>
                <a:gd name="T1" fmla="*/ 0 h 18"/>
                <a:gd name="T2" fmla="*/ 60 w 60"/>
                <a:gd name="T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0" h="18">
                  <a:moveTo>
                    <a:pt x="0" y="0"/>
                  </a:moveTo>
                  <a:cubicBezTo>
                    <a:pt x="9" y="16"/>
                    <a:pt x="55" y="18"/>
                    <a:pt x="60" y="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4" name="Freeform 223"/>
            <p:cNvSpPr>
              <a:spLocks/>
            </p:cNvSpPr>
            <p:nvPr/>
          </p:nvSpPr>
          <p:spPr bwMode="auto">
            <a:xfrm>
              <a:off x="4682605" y="1263781"/>
              <a:ext cx="344023" cy="36279"/>
            </a:xfrm>
            <a:custGeom>
              <a:avLst/>
              <a:gdLst>
                <a:gd name="T0" fmla="*/ 0 w 67"/>
                <a:gd name="T1" fmla="*/ 0 h 11"/>
                <a:gd name="T2" fmla="*/ 67 w 67"/>
                <a:gd name="T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7" h="11">
                  <a:moveTo>
                    <a:pt x="0" y="0"/>
                  </a:moveTo>
                  <a:cubicBezTo>
                    <a:pt x="23" y="10"/>
                    <a:pt x="43" y="11"/>
                    <a:pt x="67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5" name="Freeform 224"/>
            <p:cNvSpPr>
              <a:spLocks/>
            </p:cNvSpPr>
            <p:nvPr/>
          </p:nvSpPr>
          <p:spPr bwMode="auto">
            <a:xfrm>
              <a:off x="4493947" y="1199759"/>
              <a:ext cx="203456" cy="27743"/>
            </a:xfrm>
            <a:custGeom>
              <a:avLst/>
              <a:gdLst>
                <a:gd name="T0" fmla="*/ 0 w 40"/>
                <a:gd name="T1" fmla="*/ 2 h 9"/>
                <a:gd name="T2" fmla="*/ 40 w 40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" h="9">
                  <a:moveTo>
                    <a:pt x="0" y="2"/>
                  </a:moveTo>
                  <a:cubicBezTo>
                    <a:pt x="16" y="7"/>
                    <a:pt x="26" y="9"/>
                    <a:pt x="40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6" name="Freeform 225"/>
            <p:cNvSpPr>
              <a:spLocks/>
            </p:cNvSpPr>
            <p:nvPr/>
          </p:nvSpPr>
          <p:spPr bwMode="auto">
            <a:xfrm>
              <a:off x="4042647" y="1140006"/>
              <a:ext cx="270040" cy="70424"/>
            </a:xfrm>
            <a:custGeom>
              <a:avLst/>
              <a:gdLst>
                <a:gd name="T0" fmla="*/ 0 w 53"/>
                <a:gd name="T1" fmla="*/ 19 h 23"/>
                <a:gd name="T2" fmla="*/ 53 w 53"/>
                <a:gd name="T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23">
                  <a:moveTo>
                    <a:pt x="0" y="19"/>
                  </a:moveTo>
                  <a:cubicBezTo>
                    <a:pt x="4" y="0"/>
                    <a:pt x="42" y="19"/>
                    <a:pt x="53" y="2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7" name="Freeform 226"/>
            <p:cNvSpPr>
              <a:spLocks/>
            </p:cNvSpPr>
            <p:nvPr/>
          </p:nvSpPr>
          <p:spPr bwMode="auto">
            <a:xfrm>
              <a:off x="5026629" y="1163480"/>
              <a:ext cx="2382274" cy="119507"/>
            </a:xfrm>
            <a:custGeom>
              <a:avLst/>
              <a:gdLst>
                <a:gd name="T0" fmla="*/ 0 w 468"/>
                <a:gd name="T1" fmla="*/ 32 h 38"/>
                <a:gd name="T2" fmla="*/ 32 w 468"/>
                <a:gd name="T3" fmla="*/ 36 h 38"/>
                <a:gd name="T4" fmla="*/ 52 w 468"/>
                <a:gd name="T5" fmla="*/ 23 h 38"/>
                <a:gd name="T6" fmla="*/ 99 w 468"/>
                <a:gd name="T7" fmla="*/ 33 h 38"/>
                <a:gd name="T8" fmla="*/ 137 w 468"/>
                <a:gd name="T9" fmla="*/ 25 h 38"/>
                <a:gd name="T10" fmla="*/ 156 w 468"/>
                <a:gd name="T11" fmla="*/ 23 h 38"/>
                <a:gd name="T12" fmla="*/ 166 w 468"/>
                <a:gd name="T13" fmla="*/ 31 h 38"/>
                <a:gd name="T14" fmla="*/ 196 w 468"/>
                <a:gd name="T15" fmla="*/ 14 h 38"/>
                <a:gd name="T16" fmla="*/ 247 w 468"/>
                <a:gd name="T17" fmla="*/ 21 h 38"/>
                <a:gd name="T18" fmla="*/ 288 w 468"/>
                <a:gd name="T19" fmla="*/ 8 h 38"/>
                <a:gd name="T20" fmla="*/ 340 w 468"/>
                <a:gd name="T21" fmla="*/ 18 h 38"/>
                <a:gd name="T22" fmla="*/ 372 w 468"/>
                <a:gd name="T23" fmla="*/ 7 h 38"/>
                <a:gd name="T24" fmla="*/ 422 w 468"/>
                <a:gd name="T25" fmla="*/ 23 h 38"/>
                <a:gd name="T26" fmla="*/ 468 w 468"/>
                <a:gd name="T27" fmla="*/ 1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8" h="38">
                  <a:moveTo>
                    <a:pt x="0" y="32"/>
                  </a:moveTo>
                  <a:cubicBezTo>
                    <a:pt x="7" y="31"/>
                    <a:pt x="25" y="38"/>
                    <a:pt x="32" y="36"/>
                  </a:cubicBezTo>
                  <a:cubicBezTo>
                    <a:pt x="41" y="34"/>
                    <a:pt x="45" y="27"/>
                    <a:pt x="52" y="23"/>
                  </a:cubicBezTo>
                  <a:cubicBezTo>
                    <a:pt x="70" y="12"/>
                    <a:pt x="82" y="28"/>
                    <a:pt x="99" y="33"/>
                  </a:cubicBezTo>
                  <a:cubicBezTo>
                    <a:pt x="116" y="38"/>
                    <a:pt x="123" y="31"/>
                    <a:pt x="137" y="25"/>
                  </a:cubicBezTo>
                  <a:cubicBezTo>
                    <a:pt x="145" y="22"/>
                    <a:pt x="148" y="20"/>
                    <a:pt x="156" y="23"/>
                  </a:cubicBezTo>
                  <a:cubicBezTo>
                    <a:pt x="160" y="24"/>
                    <a:pt x="163" y="31"/>
                    <a:pt x="166" y="31"/>
                  </a:cubicBezTo>
                  <a:cubicBezTo>
                    <a:pt x="176" y="31"/>
                    <a:pt x="187" y="18"/>
                    <a:pt x="196" y="14"/>
                  </a:cubicBezTo>
                  <a:cubicBezTo>
                    <a:pt x="218" y="3"/>
                    <a:pt x="227" y="17"/>
                    <a:pt x="247" y="21"/>
                  </a:cubicBezTo>
                  <a:cubicBezTo>
                    <a:pt x="263" y="25"/>
                    <a:pt x="274" y="13"/>
                    <a:pt x="288" y="8"/>
                  </a:cubicBezTo>
                  <a:cubicBezTo>
                    <a:pt x="308" y="0"/>
                    <a:pt x="322" y="13"/>
                    <a:pt x="340" y="18"/>
                  </a:cubicBezTo>
                  <a:cubicBezTo>
                    <a:pt x="358" y="22"/>
                    <a:pt x="357" y="12"/>
                    <a:pt x="372" y="7"/>
                  </a:cubicBezTo>
                  <a:cubicBezTo>
                    <a:pt x="391" y="1"/>
                    <a:pt x="405" y="18"/>
                    <a:pt x="422" y="23"/>
                  </a:cubicBezTo>
                  <a:cubicBezTo>
                    <a:pt x="442" y="29"/>
                    <a:pt x="451" y="13"/>
                    <a:pt x="468" y="1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8" name="Freeform 227"/>
            <p:cNvSpPr>
              <a:spLocks/>
            </p:cNvSpPr>
            <p:nvPr/>
          </p:nvSpPr>
          <p:spPr bwMode="auto">
            <a:xfrm>
              <a:off x="5030328" y="1180553"/>
              <a:ext cx="443902" cy="93898"/>
            </a:xfrm>
            <a:custGeom>
              <a:avLst/>
              <a:gdLst>
                <a:gd name="T0" fmla="*/ 0 w 87"/>
                <a:gd name="T1" fmla="*/ 12 h 30"/>
                <a:gd name="T2" fmla="*/ 52 w 87"/>
                <a:gd name="T3" fmla="*/ 20 h 30"/>
                <a:gd name="T4" fmla="*/ 87 w 87"/>
                <a:gd name="T5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" h="30">
                  <a:moveTo>
                    <a:pt x="0" y="12"/>
                  </a:moveTo>
                  <a:cubicBezTo>
                    <a:pt x="11" y="0"/>
                    <a:pt x="42" y="14"/>
                    <a:pt x="52" y="20"/>
                  </a:cubicBezTo>
                  <a:cubicBezTo>
                    <a:pt x="69" y="30"/>
                    <a:pt x="70" y="28"/>
                    <a:pt x="87" y="2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29" name="Freeform 228"/>
            <p:cNvSpPr>
              <a:spLocks/>
            </p:cNvSpPr>
            <p:nvPr/>
          </p:nvSpPr>
          <p:spPr bwMode="auto">
            <a:xfrm>
              <a:off x="5944026" y="1227502"/>
              <a:ext cx="1154144" cy="74692"/>
            </a:xfrm>
            <a:custGeom>
              <a:avLst/>
              <a:gdLst>
                <a:gd name="T0" fmla="*/ 0 w 227"/>
                <a:gd name="T1" fmla="*/ 4 h 24"/>
                <a:gd name="T2" fmla="*/ 40 w 227"/>
                <a:gd name="T3" fmla="*/ 11 h 24"/>
                <a:gd name="T4" fmla="*/ 64 w 227"/>
                <a:gd name="T5" fmla="*/ 1 h 24"/>
                <a:gd name="T6" fmla="*/ 80 w 227"/>
                <a:gd name="T7" fmla="*/ 12 h 24"/>
                <a:gd name="T8" fmla="*/ 115 w 227"/>
                <a:gd name="T9" fmla="*/ 9 h 24"/>
                <a:gd name="T10" fmla="*/ 153 w 227"/>
                <a:gd name="T11" fmla="*/ 16 h 24"/>
                <a:gd name="T12" fmla="*/ 181 w 227"/>
                <a:gd name="T13" fmla="*/ 16 h 24"/>
                <a:gd name="T14" fmla="*/ 227 w 227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7" h="24">
                  <a:moveTo>
                    <a:pt x="0" y="4"/>
                  </a:moveTo>
                  <a:cubicBezTo>
                    <a:pt x="13" y="10"/>
                    <a:pt x="26" y="14"/>
                    <a:pt x="40" y="11"/>
                  </a:cubicBezTo>
                  <a:cubicBezTo>
                    <a:pt x="46" y="10"/>
                    <a:pt x="58" y="0"/>
                    <a:pt x="64" y="1"/>
                  </a:cubicBezTo>
                  <a:cubicBezTo>
                    <a:pt x="69" y="2"/>
                    <a:pt x="74" y="10"/>
                    <a:pt x="80" y="12"/>
                  </a:cubicBezTo>
                  <a:cubicBezTo>
                    <a:pt x="93" y="18"/>
                    <a:pt x="102" y="11"/>
                    <a:pt x="115" y="9"/>
                  </a:cubicBezTo>
                  <a:cubicBezTo>
                    <a:pt x="128" y="8"/>
                    <a:pt x="141" y="12"/>
                    <a:pt x="153" y="16"/>
                  </a:cubicBezTo>
                  <a:cubicBezTo>
                    <a:pt x="168" y="21"/>
                    <a:pt x="168" y="22"/>
                    <a:pt x="181" y="16"/>
                  </a:cubicBezTo>
                  <a:cubicBezTo>
                    <a:pt x="196" y="10"/>
                    <a:pt x="217" y="7"/>
                    <a:pt x="227" y="2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0" name="Freeform 229"/>
            <p:cNvSpPr>
              <a:spLocks/>
            </p:cNvSpPr>
            <p:nvPr/>
          </p:nvSpPr>
          <p:spPr bwMode="auto">
            <a:xfrm>
              <a:off x="6839228" y="1210430"/>
              <a:ext cx="284837" cy="25609"/>
            </a:xfrm>
            <a:custGeom>
              <a:avLst/>
              <a:gdLst>
                <a:gd name="T0" fmla="*/ 0 w 56"/>
                <a:gd name="T1" fmla="*/ 0 h 8"/>
                <a:gd name="T2" fmla="*/ 56 w 56"/>
                <a:gd name="T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6" h="8">
                  <a:moveTo>
                    <a:pt x="0" y="0"/>
                  </a:moveTo>
                  <a:cubicBezTo>
                    <a:pt x="20" y="8"/>
                    <a:pt x="36" y="7"/>
                    <a:pt x="56" y="4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1" name="Line 376"/>
            <p:cNvSpPr>
              <a:spLocks noChangeShapeType="1"/>
            </p:cNvSpPr>
            <p:nvPr/>
          </p:nvSpPr>
          <p:spPr bwMode="auto">
            <a:xfrm>
              <a:off x="7305326" y="1229636"/>
              <a:ext cx="3699" cy="2134"/>
            </a:xfrm>
            <a:prstGeom prst="line">
              <a:avLst/>
            </a:prstGeom>
            <a:noFill/>
            <a:ln w="4763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2" name="Freeform 231"/>
            <p:cNvSpPr>
              <a:spLocks/>
            </p:cNvSpPr>
            <p:nvPr/>
          </p:nvSpPr>
          <p:spPr bwMode="auto">
            <a:xfrm>
              <a:off x="5777562" y="1182687"/>
              <a:ext cx="240447" cy="44815"/>
            </a:xfrm>
            <a:custGeom>
              <a:avLst/>
              <a:gdLst>
                <a:gd name="T0" fmla="*/ 0 w 47"/>
                <a:gd name="T1" fmla="*/ 14 h 14"/>
                <a:gd name="T2" fmla="*/ 47 w 47"/>
                <a:gd name="T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7" h="14">
                  <a:moveTo>
                    <a:pt x="0" y="14"/>
                  </a:moveTo>
                  <a:cubicBezTo>
                    <a:pt x="16" y="0"/>
                    <a:pt x="28" y="3"/>
                    <a:pt x="47" y="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3" name="Freeform 232"/>
            <p:cNvSpPr>
              <a:spLocks/>
            </p:cNvSpPr>
            <p:nvPr/>
          </p:nvSpPr>
          <p:spPr bwMode="auto">
            <a:xfrm>
              <a:off x="5385449" y="1169883"/>
              <a:ext cx="336626" cy="66156"/>
            </a:xfrm>
            <a:custGeom>
              <a:avLst/>
              <a:gdLst>
                <a:gd name="T0" fmla="*/ 0 w 66"/>
                <a:gd name="T1" fmla="*/ 18 h 21"/>
                <a:gd name="T2" fmla="*/ 41 w 66"/>
                <a:gd name="T3" fmla="*/ 20 h 21"/>
                <a:gd name="T4" fmla="*/ 66 w 66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" h="21">
                  <a:moveTo>
                    <a:pt x="0" y="18"/>
                  </a:moveTo>
                  <a:cubicBezTo>
                    <a:pt x="11" y="5"/>
                    <a:pt x="29" y="21"/>
                    <a:pt x="41" y="20"/>
                  </a:cubicBezTo>
                  <a:cubicBezTo>
                    <a:pt x="50" y="20"/>
                    <a:pt x="64" y="6"/>
                    <a:pt x="6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4" name="Freeform 233"/>
            <p:cNvSpPr>
              <a:spLocks/>
            </p:cNvSpPr>
            <p:nvPr/>
          </p:nvSpPr>
          <p:spPr bwMode="auto">
            <a:xfrm>
              <a:off x="5474230" y="1176285"/>
              <a:ext cx="207154" cy="34145"/>
            </a:xfrm>
            <a:custGeom>
              <a:avLst/>
              <a:gdLst>
                <a:gd name="T0" fmla="*/ 0 w 41"/>
                <a:gd name="T1" fmla="*/ 11 h 11"/>
                <a:gd name="T2" fmla="*/ 41 w 41"/>
                <a:gd name="T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" h="11">
                  <a:moveTo>
                    <a:pt x="0" y="11"/>
                  </a:moveTo>
                  <a:cubicBezTo>
                    <a:pt x="10" y="3"/>
                    <a:pt x="33" y="0"/>
                    <a:pt x="41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5" name="Freeform 234"/>
            <p:cNvSpPr>
              <a:spLocks/>
            </p:cNvSpPr>
            <p:nvPr/>
          </p:nvSpPr>
          <p:spPr bwMode="auto">
            <a:xfrm>
              <a:off x="5651790" y="1261647"/>
              <a:ext cx="233049" cy="66156"/>
            </a:xfrm>
            <a:custGeom>
              <a:avLst/>
              <a:gdLst>
                <a:gd name="T0" fmla="*/ 0 w 46"/>
                <a:gd name="T1" fmla="*/ 2 h 21"/>
                <a:gd name="T2" fmla="*/ 46 w 46"/>
                <a:gd name="T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6" h="21">
                  <a:moveTo>
                    <a:pt x="0" y="2"/>
                  </a:moveTo>
                  <a:cubicBezTo>
                    <a:pt x="14" y="21"/>
                    <a:pt x="32" y="9"/>
                    <a:pt x="4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6" name="Freeform 235"/>
            <p:cNvSpPr>
              <a:spLocks/>
            </p:cNvSpPr>
            <p:nvPr/>
          </p:nvSpPr>
          <p:spPr bwMode="auto">
            <a:xfrm>
              <a:off x="5167198" y="1150676"/>
              <a:ext cx="225650" cy="59753"/>
            </a:xfrm>
            <a:custGeom>
              <a:avLst/>
              <a:gdLst>
                <a:gd name="T0" fmla="*/ 0 w 44"/>
                <a:gd name="T1" fmla="*/ 15 h 19"/>
                <a:gd name="T2" fmla="*/ 44 w 44"/>
                <a:gd name="T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4" h="19">
                  <a:moveTo>
                    <a:pt x="0" y="15"/>
                  </a:moveTo>
                  <a:cubicBezTo>
                    <a:pt x="14" y="0"/>
                    <a:pt x="30" y="12"/>
                    <a:pt x="44" y="19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7" name="Freeform 236"/>
            <p:cNvSpPr>
              <a:spLocks/>
            </p:cNvSpPr>
            <p:nvPr/>
          </p:nvSpPr>
          <p:spPr bwMode="auto">
            <a:xfrm>
              <a:off x="6417521" y="1204027"/>
              <a:ext cx="281138" cy="29877"/>
            </a:xfrm>
            <a:custGeom>
              <a:avLst/>
              <a:gdLst>
                <a:gd name="T0" fmla="*/ 0 w 55"/>
                <a:gd name="T1" fmla="*/ 3 h 9"/>
                <a:gd name="T2" fmla="*/ 55 w 55"/>
                <a:gd name="T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5" h="9">
                  <a:moveTo>
                    <a:pt x="0" y="3"/>
                  </a:moveTo>
                  <a:cubicBezTo>
                    <a:pt x="20" y="6"/>
                    <a:pt x="39" y="9"/>
                    <a:pt x="55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8" name="Freeform 237"/>
            <p:cNvSpPr>
              <a:spLocks/>
            </p:cNvSpPr>
            <p:nvPr/>
          </p:nvSpPr>
          <p:spPr bwMode="auto">
            <a:xfrm>
              <a:off x="6162278" y="1150676"/>
              <a:ext cx="270040" cy="51217"/>
            </a:xfrm>
            <a:custGeom>
              <a:avLst/>
              <a:gdLst>
                <a:gd name="T0" fmla="*/ 0 w 53"/>
                <a:gd name="T1" fmla="*/ 13 h 16"/>
                <a:gd name="T2" fmla="*/ 53 w 53"/>
                <a:gd name="T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16">
                  <a:moveTo>
                    <a:pt x="0" y="13"/>
                  </a:moveTo>
                  <a:cubicBezTo>
                    <a:pt x="16" y="0"/>
                    <a:pt x="36" y="11"/>
                    <a:pt x="53" y="1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39" name="Freeform 238"/>
            <p:cNvSpPr>
              <a:spLocks/>
            </p:cNvSpPr>
            <p:nvPr/>
          </p:nvSpPr>
          <p:spPr bwMode="auto">
            <a:xfrm>
              <a:off x="6132684" y="1263781"/>
              <a:ext cx="218252" cy="46949"/>
            </a:xfrm>
            <a:custGeom>
              <a:avLst/>
              <a:gdLst>
                <a:gd name="T0" fmla="*/ 0 w 43"/>
                <a:gd name="T1" fmla="*/ 0 h 15"/>
                <a:gd name="T2" fmla="*/ 43 w 43"/>
                <a:gd name="T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3" h="15">
                  <a:moveTo>
                    <a:pt x="0" y="0"/>
                  </a:moveTo>
                  <a:cubicBezTo>
                    <a:pt x="19" y="15"/>
                    <a:pt x="25" y="8"/>
                    <a:pt x="43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0" name="Freeform 239"/>
            <p:cNvSpPr>
              <a:spLocks/>
            </p:cNvSpPr>
            <p:nvPr/>
          </p:nvSpPr>
          <p:spPr bwMode="auto">
            <a:xfrm>
              <a:off x="6447115" y="1270183"/>
              <a:ext cx="292235" cy="38413"/>
            </a:xfrm>
            <a:custGeom>
              <a:avLst/>
              <a:gdLst>
                <a:gd name="T0" fmla="*/ 0 w 57"/>
                <a:gd name="T1" fmla="*/ 1 h 12"/>
                <a:gd name="T2" fmla="*/ 23 w 57"/>
                <a:gd name="T3" fmla="*/ 10 h 12"/>
                <a:gd name="T4" fmla="*/ 57 w 57"/>
                <a:gd name="T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2">
                  <a:moveTo>
                    <a:pt x="0" y="1"/>
                  </a:moveTo>
                  <a:cubicBezTo>
                    <a:pt x="3" y="0"/>
                    <a:pt x="16" y="9"/>
                    <a:pt x="23" y="10"/>
                  </a:cubicBezTo>
                  <a:cubicBezTo>
                    <a:pt x="35" y="12"/>
                    <a:pt x="46" y="8"/>
                    <a:pt x="57" y="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1" name="Freeform 240"/>
            <p:cNvSpPr>
              <a:spLocks/>
            </p:cNvSpPr>
            <p:nvPr/>
          </p:nvSpPr>
          <p:spPr bwMode="auto">
            <a:xfrm>
              <a:off x="7068578" y="1248843"/>
              <a:ext cx="281138" cy="53351"/>
            </a:xfrm>
            <a:custGeom>
              <a:avLst/>
              <a:gdLst>
                <a:gd name="T0" fmla="*/ 2 w 55"/>
                <a:gd name="T1" fmla="*/ 8 h 17"/>
                <a:gd name="T2" fmla="*/ 1 w 55"/>
                <a:gd name="T3" fmla="*/ 4 h 17"/>
                <a:gd name="T4" fmla="*/ 33 w 55"/>
                <a:gd name="T5" fmla="*/ 5 h 17"/>
                <a:gd name="T6" fmla="*/ 55 w 55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7">
                  <a:moveTo>
                    <a:pt x="2" y="8"/>
                  </a:moveTo>
                  <a:cubicBezTo>
                    <a:pt x="0" y="7"/>
                    <a:pt x="0" y="6"/>
                    <a:pt x="1" y="4"/>
                  </a:cubicBezTo>
                  <a:cubicBezTo>
                    <a:pt x="11" y="0"/>
                    <a:pt x="22" y="1"/>
                    <a:pt x="33" y="5"/>
                  </a:cubicBezTo>
                  <a:cubicBezTo>
                    <a:pt x="40" y="8"/>
                    <a:pt x="47" y="16"/>
                    <a:pt x="55" y="1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2" name="Freeform 241"/>
            <p:cNvSpPr>
              <a:spLocks/>
            </p:cNvSpPr>
            <p:nvPr/>
          </p:nvSpPr>
          <p:spPr bwMode="auto">
            <a:xfrm>
              <a:off x="7408903" y="1189089"/>
              <a:ext cx="125772" cy="32011"/>
            </a:xfrm>
            <a:custGeom>
              <a:avLst/>
              <a:gdLst>
                <a:gd name="T0" fmla="*/ 0 w 24"/>
                <a:gd name="T1" fmla="*/ 4 h 10"/>
                <a:gd name="T2" fmla="*/ 24 w 24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4" h="10">
                  <a:moveTo>
                    <a:pt x="0" y="4"/>
                  </a:moveTo>
                  <a:cubicBezTo>
                    <a:pt x="8" y="0"/>
                    <a:pt x="19" y="10"/>
                    <a:pt x="24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3" name="Freeform 242"/>
            <p:cNvSpPr>
              <a:spLocks/>
            </p:cNvSpPr>
            <p:nvPr/>
          </p:nvSpPr>
          <p:spPr bwMode="auto">
            <a:xfrm>
              <a:off x="7305326" y="1210430"/>
              <a:ext cx="170162" cy="76826"/>
            </a:xfrm>
            <a:custGeom>
              <a:avLst/>
              <a:gdLst>
                <a:gd name="T0" fmla="*/ 0 w 34"/>
                <a:gd name="T1" fmla="*/ 24 h 24"/>
                <a:gd name="T2" fmla="*/ 24 w 34"/>
                <a:gd name="T3" fmla="*/ 18 h 24"/>
                <a:gd name="T4" fmla="*/ 34 w 34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24">
                  <a:moveTo>
                    <a:pt x="0" y="24"/>
                  </a:moveTo>
                  <a:cubicBezTo>
                    <a:pt x="5" y="21"/>
                    <a:pt x="17" y="24"/>
                    <a:pt x="24" y="18"/>
                  </a:cubicBezTo>
                  <a:cubicBezTo>
                    <a:pt x="29" y="14"/>
                    <a:pt x="31" y="2"/>
                    <a:pt x="34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4" name="Freeform 243"/>
            <p:cNvSpPr>
              <a:spLocks/>
            </p:cNvSpPr>
            <p:nvPr/>
          </p:nvSpPr>
          <p:spPr bwMode="auto">
            <a:xfrm>
              <a:off x="7445894" y="1248843"/>
              <a:ext cx="88780" cy="14938"/>
            </a:xfrm>
            <a:custGeom>
              <a:avLst/>
              <a:gdLst>
                <a:gd name="T0" fmla="*/ 0 w 17"/>
                <a:gd name="T1" fmla="*/ 4 h 5"/>
                <a:gd name="T2" fmla="*/ 17 w 17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5">
                  <a:moveTo>
                    <a:pt x="0" y="4"/>
                  </a:moveTo>
                  <a:cubicBezTo>
                    <a:pt x="5" y="0"/>
                    <a:pt x="11" y="3"/>
                    <a:pt x="17" y="5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5" name="Freeform 244"/>
            <p:cNvSpPr>
              <a:spLocks/>
            </p:cNvSpPr>
            <p:nvPr/>
          </p:nvSpPr>
          <p:spPr bwMode="auto">
            <a:xfrm>
              <a:off x="4804678" y="1167749"/>
              <a:ext cx="292235" cy="78960"/>
            </a:xfrm>
            <a:custGeom>
              <a:avLst/>
              <a:gdLst>
                <a:gd name="T0" fmla="*/ 0 w 57"/>
                <a:gd name="T1" fmla="*/ 4 h 25"/>
                <a:gd name="T2" fmla="*/ 57 w 57"/>
                <a:gd name="T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" h="25">
                  <a:moveTo>
                    <a:pt x="0" y="4"/>
                  </a:moveTo>
                  <a:cubicBezTo>
                    <a:pt x="13" y="25"/>
                    <a:pt x="51" y="24"/>
                    <a:pt x="57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6" name="Freeform 245"/>
            <p:cNvSpPr>
              <a:spLocks/>
            </p:cNvSpPr>
            <p:nvPr/>
          </p:nvSpPr>
          <p:spPr bwMode="auto">
            <a:xfrm>
              <a:off x="7486585" y="1246708"/>
              <a:ext cx="632560" cy="61887"/>
            </a:xfrm>
            <a:custGeom>
              <a:avLst/>
              <a:gdLst>
                <a:gd name="T0" fmla="*/ 0 w 124"/>
                <a:gd name="T1" fmla="*/ 20 h 20"/>
                <a:gd name="T2" fmla="*/ 26 w 124"/>
                <a:gd name="T3" fmla="*/ 1 h 20"/>
                <a:gd name="T4" fmla="*/ 68 w 124"/>
                <a:gd name="T5" fmla="*/ 5 h 20"/>
                <a:gd name="T6" fmla="*/ 84 w 124"/>
                <a:gd name="T7" fmla="*/ 4 h 20"/>
                <a:gd name="T8" fmla="*/ 101 w 124"/>
                <a:gd name="T9" fmla="*/ 12 h 20"/>
                <a:gd name="T10" fmla="*/ 124 w 124"/>
                <a:gd name="T11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20">
                  <a:moveTo>
                    <a:pt x="0" y="20"/>
                  </a:moveTo>
                  <a:cubicBezTo>
                    <a:pt x="8" y="11"/>
                    <a:pt x="13" y="0"/>
                    <a:pt x="26" y="1"/>
                  </a:cubicBezTo>
                  <a:cubicBezTo>
                    <a:pt x="40" y="2"/>
                    <a:pt x="54" y="8"/>
                    <a:pt x="68" y="5"/>
                  </a:cubicBezTo>
                  <a:cubicBezTo>
                    <a:pt x="73" y="4"/>
                    <a:pt x="79" y="3"/>
                    <a:pt x="84" y="4"/>
                  </a:cubicBezTo>
                  <a:cubicBezTo>
                    <a:pt x="91" y="4"/>
                    <a:pt x="94" y="10"/>
                    <a:pt x="101" y="12"/>
                  </a:cubicBezTo>
                  <a:cubicBezTo>
                    <a:pt x="109" y="14"/>
                    <a:pt x="118" y="11"/>
                    <a:pt x="124" y="1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7" name="Freeform 246"/>
            <p:cNvSpPr>
              <a:spLocks/>
            </p:cNvSpPr>
            <p:nvPr/>
          </p:nvSpPr>
          <p:spPr bwMode="auto">
            <a:xfrm>
              <a:off x="7934186" y="1229636"/>
              <a:ext cx="207154" cy="32011"/>
            </a:xfrm>
            <a:custGeom>
              <a:avLst/>
              <a:gdLst>
                <a:gd name="T0" fmla="*/ 0 w 40"/>
                <a:gd name="T1" fmla="*/ 10 h 10"/>
                <a:gd name="T2" fmla="*/ 28 w 40"/>
                <a:gd name="T3" fmla="*/ 0 h 10"/>
                <a:gd name="T4" fmla="*/ 40 w 40"/>
                <a:gd name="T5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10">
                  <a:moveTo>
                    <a:pt x="0" y="10"/>
                  </a:moveTo>
                  <a:cubicBezTo>
                    <a:pt x="10" y="6"/>
                    <a:pt x="16" y="0"/>
                    <a:pt x="28" y="0"/>
                  </a:cubicBezTo>
                  <a:cubicBezTo>
                    <a:pt x="31" y="0"/>
                    <a:pt x="37" y="1"/>
                    <a:pt x="40" y="2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8" name="Freeform 247"/>
            <p:cNvSpPr>
              <a:spLocks/>
            </p:cNvSpPr>
            <p:nvPr/>
          </p:nvSpPr>
          <p:spPr bwMode="auto">
            <a:xfrm>
              <a:off x="7460691" y="1163480"/>
              <a:ext cx="336626" cy="51217"/>
            </a:xfrm>
            <a:custGeom>
              <a:avLst/>
              <a:gdLst>
                <a:gd name="T0" fmla="*/ 0 w 66"/>
                <a:gd name="T1" fmla="*/ 0 h 16"/>
                <a:gd name="T2" fmla="*/ 8 w 66"/>
                <a:gd name="T3" fmla="*/ 7 h 16"/>
                <a:gd name="T4" fmla="*/ 35 w 66"/>
                <a:gd name="T5" fmla="*/ 14 h 16"/>
                <a:gd name="T6" fmla="*/ 61 w 66"/>
                <a:gd name="T7" fmla="*/ 5 h 16"/>
                <a:gd name="T8" fmla="*/ 66 w 6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6">
                  <a:moveTo>
                    <a:pt x="0" y="0"/>
                  </a:moveTo>
                  <a:cubicBezTo>
                    <a:pt x="4" y="0"/>
                    <a:pt x="6" y="4"/>
                    <a:pt x="8" y="7"/>
                  </a:cubicBezTo>
                  <a:cubicBezTo>
                    <a:pt x="15" y="15"/>
                    <a:pt x="25" y="16"/>
                    <a:pt x="35" y="14"/>
                  </a:cubicBezTo>
                  <a:cubicBezTo>
                    <a:pt x="44" y="12"/>
                    <a:pt x="55" y="11"/>
                    <a:pt x="61" y="5"/>
                  </a:cubicBezTo>
                  <a:cubicBezTo>
                    <a:pt x="63" y="3"/>
                    <a:pt x="64" y="1"/>
                    <a:pt x="66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49" name="Freeform 248"/>
            <p:cNvSpPr>
              <a:spLocks/>
            </p:cNvSpPr>
            <p:nvPr/>
          </p:nvSpPr>
          <p:spPr bwMode="auto">
            <a:xfrm>
              <a:off x="7597561" y="1204027"/>
              <a:ext cx="307032" cy="51217"/>
            </a:xfrm>
            <a:custGeom>
              <a:avLst/>
              <a:gdLst>
                <a:gd name="T0" fmla="*/ 0 w 60"/>
                <a:gd name="T1" fmla="*/ 14 h 16"/>
                <a:gd name="T2" fmla="*/ 9 w 60"/>
                <a:gd name="T3" fmla="*/ 8 h 16"/>
                <a:gd name="T4" fmla="*/ 36 w 60"/>
                <a:gd name="T5" fmla="*/ 1 h 16"/>
                <a:gd name="T6" fmla="*/ 60 w 60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16">
                  <a:moveTo>
                    <a:pt x="0" y="14"/>
                  </a:moveTo>
                  <a:cubicBezTo>
                    <a:pt x="3" y="13"/>
                    <a:pt x="6" y="9"/>
                    <a:pt x="9" y="8"/>
                  </a:cubicBezTo>
                  <a:cubicBezTo>
                    <a:pt x="17" y="3"/>
                    <a:pt x="27" y="0"/>
                    <a:pt x="36" y="1"/>
                  </a:cubicBezTo>
                  <a:cubicBezTo>
                    <a:pt x="47" y="2"/>
                    <a:pt x="52" y="12"/>
                    <a:pt x="60" y="1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0" name="Freeform 249"/>
            <p:cNvSpPr>
              <a:spLocks/>
            </p:cNvSpPr>
            <p:nvPr/>
          </p:nvSpPr>
          <p:spPr bwMode="auto">
            <a:xfrm>
              <a:off x="7786219" y="1176285"/>
              <a:ext cx="255244" cy="53351"/>
            </a:xfrm>
            <a:custGeom>
              <a:avLst/>
              <a:gdLst>
                <a:gd name="T0" fmla="*/ 0 w 50"/>
                <a:gd name="T1" fmla="*/ 0 h 17"/>
                <a:gd name="T2" fmla="*/ 7 w 50"/>
                <a:gd name="T3" fmla="*/ 2 h 17"/>
                <a:gd name="T4" fmla="*/ 15 w 50"/>
                <a:gd name="T5" fmla="*/ 8 h 17"/>
                <a:gd name="T6" fmla="*/ 35 w 50"/>
                <a:gd name="T7" fmla="*/ 10 h 17"/>
                <a:gd name="T8" fmla="*/ 50 w 50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17">
                  <a:moveTo>
                    <a:pt x="0" y="0"/>
                  </a:moveTo>
                  <a:cubicBezTo>
                    <a:pt x="2" y="2"/>
                    <a:pt x="5" y="1"/>
                    <a:pt x="7" y="2"/>
                  </a:cubicBezTo>
                  <a:cubicBezTo>
                    <a:pt x="10" y="4"/>
                    <a:pt x="12" y="6"/>
                    <a:pt x="15" y="8"/>
                  </a:cubicBezTo>
                  <a:cubicBezTo>
                    <a:pt x="22" y="12"/>
                    <a:pt x="28" y="11"/>
                    <a:pt x="35" y="10"/>
                  </a:cubicBezTo>
                  <a:cubicBezTo>
                    <a:pt x="42" y="9"/>
                    <a:pt x="45" y="13"/>
                    <a:pt x="50" y="1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1" name="Freeform 250"/>
            <p:cNvSpPr>
              <a:spLocks/>
            </p:cNvSpPr>
            <p:nvPr/>
          </p:nvSpPr>
          <p:spPr bwMode="auto">
            <a:xfrm>
              <a:off x="7997073" y="1169883"/>
              <a:ext cx="144268" cy="38413"/>
            </a:xfrm>
            <a:custGeom>
              <a:avLst/>
              <a:gdLst>
                <a:gd name="T0" fmla="*/ 0 w 28"/>
                <a:gd name="T1" fmla="*/ 12 h 12"/>
                <a:gd name="T2" fmla="*/ 5 w 28"/>
                <a:gd name="T3" fmla="*/ 7 h 12"/>
                <a:gd name="T4" fmla="*/ 15 w 28"/>
                <a:gd name="T5" fmla="*/ 3 h 12"/>
                <a:gd name="T6" fmla="*/ 28 w 28"/>
                <a:gd name="T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2">
                  <a:moveTo>
                    <a:pt x="0" y="12"/>
                  </a:moveTo>
                  <a:cubicBezTo>
                    <a:pt x="2" y="11"/>
                    <a:pt x="3" y="8"/>
                    <a:pt x="5" y="7"/>
                  </a:cubicBezTo>
                  <a:cubicBezTo>
                    <a:pt x="8" y="5"/>
                    <a:pt x="12" y="4"/>
                    <a:pt x="15" y="3"/>
                  </a:cubicBezTo>
                  <a:cubicBezTo>
                    <a:pt x="19" y="2"/>
                    <a:pt x="25" y="0"/>
                    <a:pt x="28" y="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2" name="Freeform 251"/>
            <p:cNvSpPr>
              <a:spLocks/>
            </p:cNvSpPr>
            <p:nvPr/>
          </p:nvSpPr>
          <p:spPr bwMode="auto">
            <a:xfrm>
              <a:off x="7501382" y="1268049"/>
              <a:ext cx="307032" cy="36279"/>
            </a:xfrm>
            <a:custGeom>
              <a:avLst/>
              <a:gdLst>
                <a:gd name="T0" fmla="*/ 0 w 60"/>
                <a:gd name="T1" fmla="*/ 9 h 12"/>
                <a:gd name="T2" fmla="*/ 5 w 60"/>
                <a:gd name="T3" fmla="*/ 8 h 12"/>
                <a:gd name="T4" fmla="*/ 18 w 60"/>
                <a:gd name="T5" fmla="*/ 9 h 12"/>
                <a:gd name="T6" fmla="*/ 42 w 60"/>
                <a:gd name="T7" fmla="*/ 11 h 12"/>
                <a:gd name="T8" fmla="*/ 60 w 60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2">
                  <a:moveTo>
                    <a:pt x="0" y="9"/>
                  </a:moveTo>
                  <a:cubicBezTo>
                    <a:pt x="2" y="10"/>
                    <a:pt x="3" y="9"/>
                    <a:pt x="5" y="8"/>
                  </a:cubicBezTo>
                  <a:cubicBezTo>
                    <a:pt x="10" y="7"/>
                    <a:pt x="13" y="7"/>
                    <a:pt x="18" y="9"/>
                  </a:cubicBezTo>
                  <a:cubicBezTo>
                    <a:pt x="26" y="11"/>
                    <a:pt x="34" y="12"/>
                    <a:pt x="42" y="11"/>
                  </a:cubicBezTo>
                  <a:cubicBezTo>
                    <a:pt x="49" y="9"/>
                    <a:pt x="54" y="3"/>
                    <a:pt x="60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3" name="Freeform 252"/>
            <p:cNvSpPr>
              <a:spLocks/>
            </p:cNvSpPr>
            <p:nvPr/>
          </p:nvSpPr>
          <p:spPr bwMode="auto">
            <a:xfrm>
              <a:off x="7804715" y="1268049"/>
              <a:ext cx="218252" cy="53351"/>
            </a:xfrm>
            <a:custGeom>
              <a:avLst/>
              <a:gdLst>
                <a:gd name="T0" fmla="*/ 0 w 43"/>
                <a:gd name="T1" fmla="*/ 0 h 17"/>
                <a:gd name="T2" fmla="*/ 27 w 43"/>
                <a:gd name="T3" fmla="*/ 15 h 17"/>
                <a:gd name="T4" fmla="*/ 43 w 43"/>
                <a:gd name="T5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17">
                  <a:moveTo>
                    <a:pt x="0" y="0"/>
                  </a:moveTo>
                  <a:cubicBezTo>
                    <a:pt x="6" y="9"/>
                    <a:pt x="16" y="17"/>
                    <a:pt x="27" y="15"/>
                  </a:cubicBezTo>
                  <a:cubicBezTo>
                    <a:pt x="33" y="13"/>
                    <a:pt x="37" y="9"/>
                    <a:pt x="43" y="6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4" name="Freeform 253"/>
            <p:cNvSpPr>
              <a:spLocks/>
            </p:cNvSpPr>
            <p:nvPr/>
          </p:nvSpPr>
          <p:spPr bwMode="auto">
            <a:xfrm>
              <a:off x="7053781" y="1161346"/>
              <a:ext cx="340325" cy="46949"/>
            </a:xfrm>
            <a:custGeom>
              <a:avLst/>
              <a:gdLst>
                <a:gd name="T0" fmla="*/ 0 w 67"/>
                <a:gd name="T1" fmla="*/ 11 h 15"/>
                <a:gd name="T2" fmla="*/ 37 w 67"/>
                <a:gd name="T3" fmla="*/ 4 h 15"/>
                <a:gd name="T4" fmla="*/ 55 w 67"/>
                <a:gd name="T5" fmla="*/ 11 h 15"/>
                <a:gd name="T6" fmla="*/ 67 w 67"/>
                <a:gd name="T7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15">
                  <a:moveTo>
                    <a:pt x="0" y="11"/>
                  </a:moveTo>
                  <a:cubicBezTo>
                    <a:pt x="12" y="5"/>
                    <a:pt x="24" y="0"/>
                    <a:pt x="37" y="4"/>
                  </a:cubicBezTo>
                  <a:cubicBezTo>
                    <a:pt x="43" y="6"/>
                    <a:pt x="49" y="9"/>
                    <a:pt x="55" y="11"/>
                  </a:cubicBezTo>
                  <a:cubicBezTo>
                    <a:pt x="59" y="13"/>
                    <a:pt x="63" y="15"/>
                    <a:pt x="67" y="1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5" name="Freeform 254"/>
            <p:cNvSpPr>
              <a:spLocks/>
            </p:cNvSpPr>
            <p:nvPr/>
          </p:nvSpPr>
          <p:spPr bwMode="auto">
            <a:xfrm>
              <a:off x="3665330" y="1163480"/>
              <a:ext cx="292235" cy="38413"/>
            </a:xfrm>
            <a:custGeom>
              <a:avLst/>
              <a:gdLst>
                <a:gd name="T0" fmla="*/ 0 w 58"/>
                <a:gd name="T1" fmla="*/ 12 h 12"/>
                <a:gd name="T2" fmla="*/ 36 w 58"/>
                <a:gd name="T3" fmla="*/ 2 h 12"/>
                <a:gd name="T4" fmla="*/ 49 w 58"/>
                <a:gd name="T5" fmla="*/ 6 h 12"/>
                <a:gd name="T6" fmla="*/ 58 w 58"/>
                <a:gd name="T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2">
                  <a:moveTo>
                    <a:pt x="0" y="12"/>
                  </a:moveTo>
                  <a:cubicBezTo>
                    <a:pt x="13" y="8"/>
                    <a:pt x="22" y="0"/>
                    <a:pt x="36" y="2"/>
                  </a:cubicBezTo>
                  <a:cubicBezTo>
                    <a:pt x="40" y="3"/>
                    <a:pt x="45" y="5"/>
                    <a:pt x="49" y="6"/>
                  </a:cubicBezTo>
                  <a:cubicBezTo>
                    <a:pt x="52" y="7"/>
                    <a:pt x="56" y="11"/>
                    <a:pt x="58" y="1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6" name="Freeform 255"/>
            <p:cNvSpPr>
              <a:spLocks/>
            </p:cNvSpPr>
            <p:nvPr/>
          </p:nvSpPr>
          <p:spPr bwMode="auto">
            <a:xfrm>
              <a:off x="1656673" y="1161346"/>
              <a:ext cx="418008" cy="59753"/>
            </a:xfrm>
            <a:custGeom>
              <a:avLst/>
              <a:gdLst>
                <a:gd name="T0" fmla="*/ 0 w 82"/>
                <a:gd name="T1" fmla="*/ 9 h 19"/>
                <a:gd name="T2" fmla="*/ 26 w 82"/>
                <a:gd name="T3" fmla="*/ 12 h 19"/>
                <a:gd name="T4" fmla="*/ 46 w 82"/>
                <a:gd name="T5" fmla="*/ 17 h 19"/>
                <a:gd name="T6" fmla="*/ 66 w 82"/>
                <a:gd name="T7" fmla="*/ 16 h 19"/>
                <a:gd name="T8" fmla="*/ 82 w 82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9">
                  <a:moveTo>
                    <a:pt x="0" y="9"/>
                  </a:moveTo>
                  <a:cubicBezTo>
                    <a:pt x="9" y="12"/>
                    <a:pt x="17" y="12"/>
                    <a:pt x="26" y="12"/>
                  </a:cubicBezTo>
                  <a:cubicBezTo>
                    <a:pt x="33" y="12"/>
                    <a:pt x="39" y="16"/>
                    <a:pt x="46" y="17"/>
                  </a:cubicBezTo>
                  <a:cubicBezTo>
                    <a:pt x="51" y="18"/>
                    <a:pt x="61" y="19"/>
                    <a:pt x="66" y="16"/>
                  </a:cubicBezTo>
                  <a:cubicBezTo>
                    <a:pt x="72" y="12"/>
                    <a:pt x="75" y="4"/>
                    <a:pt x="82" y="0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7" name="Freeform 256"/>
            <p:cNvSpPr>
              <a:spLocks/>
            </p:cNvSpPr>
            <p:nvPr/>
          </p:nvSpPr>
          <p:spPr bwMode="auto">
            <a:xfrm>
              <a:off x="1671470" y="1248843"/>
              <a:ext cx="273739" cy="66156"/>
            </a:xfrm>
            <a:custGeom>
              <a:avLst/>
              <a:gdLst>
                <a:gd name="T0" fmla="*/ 0 w 54"/>
                <a:gd name="T1" fmla="*/ 1 h 21"/>
                <a:gd name="T2" fmla="*/ 16 w 54"/>
                <a:gd name="T3" fmla="*/ 5 h 21"/>
                <a:gd name="T4" fmla="*/ 27 w 54"/>
                <a:gd name="T5" fmla="*/ 12 h 21"/>
                <a:gd name="T6" fmla="*/ 54 w 54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21">
                  <a:moveTo>
                    <a:pt x="0" y="1"/>
                  </a:moveTo>
                  <a:cubicBezTo>
                    <a:pt x="8" y="1"/>
                    <a:pt x="9" y="0"/>
                    <a:pt x="16" y="5"/>
                  </a:cubicBezTo>
                  <a:cubicBezTo>
                    <a:pt x="19" y="7"/>
                    <a:pt x="23" y="10"/>
                    <a:pt x="27" y="12"/>
                  </a:cubicBezTo>
                  <a:cubicBezTo>
                    <a:pt x="36" y="15"/>
                    <a:pt x="45" y="15"/>
                    <a:pt x="54" y="21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8" name="Freeform 257"/>
            <p:cNvSpPr>
              <a:spLocks/>
            </p:cNvSpPr>
            <p:nvPr/>
          </p:nvSpPr>
          <p:spPr bwMode="auto">
            <a:xfrm>
              <a:off x="1656673" y="1199759"/>
              <a:ext cx="262642" cy="40547"/>
            </a:xfrm>
            <a:custGeom>
              <a:avLst/>
              <a:gdLst>
                <a:gd name="T0" fmla="*/ 0 w 52"/>
                <a:gd name="T1" fmla="*/ 0 h 13"/>
                <a:gd name="T2" fmla="*/ 25 w 52"/>
                <a:gd name="T3" fmla="*/ 13 h 13"/>
                <a:gd name="T4" fmla="*/ 52 w 52"/>
                <a:gd name="T5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13">
                  <a:moveTo>
                    <a:pt x="0" y="0"/>
                  </a:moveTo>
                  <a:cubicBezTo>
                    <a:pt x="7" y="8"/>
                    <a:pt x="14" y="13"/>
                    <a:pt x="25" y="13"/>
                  </a:cubicBezTo>
                  <a:cubicBezTo>
                    <a:pt x="34" y="13"/>
                    <a:pt x="43" y="6"/>
                    <a:pt x="52" y="7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59" name="Freeform 258"/>
            <p:cNvSpPr>
              <a:spLocks/>
            </p:cNvSpPr>
            <p:nvPr/>
          </p:nvSpPr>
          <p:spPr bwMode="auto">
            <a:xfrm>
              <a:off x="2296632" y="1157078"/>
              <a:ext cx="266341" cy="70424"/>
            </a:xfrm>
            <a:custGeom>
              <a:avLst/>
              <a:gdLst>
                <a:gd name="T0" fmla="*/ 0 w 52"/>
                <a:gd name="T1" fmla="*/ 0 h 22"/>
                <a:gd name="T2" fmla="*/ 52 w 52"/>
                <a:gd name="T3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2" h="22">
                  <a:moveTo>
                    <a:pt x="0" y="0"/>
                  </a:moveTo>
                  <a:cubicBezTo>
                    <a:pt x="9" y="22"/>
                    <a:pt x="38" y="10"/>
                    <a:pt x="52" y="3"/>
                  </a:cubicBezTo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0" name="Freeform 259"/>
            <p:cNvSpPr>
              <a:spLocks/>
            </p:cNvSpPr>
            <p:nvPr/>
          </p:nvSpPr>
          <p:spPr bwMode="auto">
            <a:xfrm>
              <a:off x="909439" y="1103727"/>
              <a:ext cx="739836" cy="1619745"/>
            </a:xfrm>
            <a:custGeom>
              <a:avLst/>
              <a:gdLst>
                <a:gd name="T0" fmla="*/ 144 w 145"/>
                <a:gd name="T1" fmla="*/ 499 h 516"/>
                <a:gd name="T2" fmla="*/ 17 w 145"/>
                <a:gd name="T3" fmla="*/ 258 h 516"/>
                <a:gd name="T4" fmla="*/ 60 w 145"/>
                <a:gd name="T5" fmla="*/ 83 h 516"/>
                <a:gd name="T6" fmla="*/ 145 w 145"/>
                <a:gd name="T7" fmla="*/ 17 h 516"/>
                <a:gd name="T8" fmla="*/ 142 w 145"/>
                <a:gd name="T9" fmla="*/ 0 h 516"/>
                <a:gd name="T10" fmla="*/ 0 w 145"/>
                <a:gd name="T11" fmla="*/ 258 h 516"/>
                <a:gd name="T12" fmla="*/ 142 w 145"/>
                <a:gd name="T13" fmla="*/ 516 h 516"/>
                <a:gd name="T14" fmla="*/ 144 w 145"/>
                <a:gd name="T15" fmla="*/ 499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" h="516">
                  <a:moveTo>
                    <a:pt x="144" y="499"/>
                  </a:moveTo>
                  <a:cubicBezTo>
                    <a:pt x="73" y="487"/>
                    <a:pt x="17" y="383"/>
                    <a:pt x="17" y="258"/>
                  </a:cubicBezTo>
                  <a:cubicBezTo>
                    <a:pt x="17" y="191"/>
                    <a:pt x="32" y="129"/>
                    <a:pt x="60" y="83"/>
                  </a:cubicBezTo>
                  <a:cubicBezTo>
                    <a:pt x="87" y="41"/>
                    <a:pt x="122" y="21"/>
                    <a:pt x="145" y="17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62" y="14"/>
                    <a:pt x="0" y="123"/>
                    <a:pt x="0" y="258"/>
                  </a:cubicBezTo>
                  <a:cubicBezTo>
                    <a:pt x="0" y="393"/>
                    <a:pt x="61" y="503"/>
                    <a:pt x="142" y="516"/>
                  </a:cubicBezTo>
                  <a:lnTo>
                    <a:pt x="144" y="499"/>
                  </a:lnTo>
                  <a:close/>
                </a:path>
              </a:pathLst>
            </a:custGeom>
            <a:noFill/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1" name="Freeform 260"/>
            <p:cNvSpPr>
              <a:spLocks/>
            </p:cNvSpPr>
            <p:nvPr/>
          </p:nvSpPr>
          <p:spPr bwMode="auto">
            <a:xfrm>
              <a:off x="909439" y="1103727"/>
              <a:ext cx="739836" cy="1619745"/>
            </a:xfrm>
            <a:custGeom>
              <a:avLst/>
              <a:gdLst>
                <a:gd name="T0" fmla="*/ 144 w 145"/>
                <a:gd name="T1" fmla="*/ 499 h 516"/>
                <a:gd name="T2" fmla="*/ 17 w 145"/>
                <a:gd name="T3" fmla="*/ 258 h 516"/>
                <a:gd name="T4" fmla="*/ 60 w 145"/>
                <a:gd name="T5" fmla="*/ 83 h 516"/>
                <a:gd name="T6" fmla="*/ 145 w 145"/>
                <a:gd name="T7" fmla="*/ 17 h 516"/>
                <a:gd name="T8" fmla="*/ 142 w 145"/>
                <a:gd name="T9" fmla="*/ 0 h 516"/>
                <a:gd name="T10" fmla="*/ 0 w 145"/>
                <a:gd name="T11" fmla="*/ 258 h 516"/>
                <a:gd name="T12" fmla="*/ 142 w 145"/>
                <a:gd name="T13" fmla="*/ 516 h 516"/>
                <a:gd name="T14" fmla="*/ 144 w 145"/>
                <a:gd name="T15" fmla="*/ 499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" h="516">
                  <a:moveTo>
                    <a:pt x="144" y="499"/>
                  </a:moveTo>
                  <a:cubicBezTo>
                    <a:pt x="73" y="487"/>
                    <a:pt x="17" y="383"/>
                    <a:pt x="17" y="258"/>
                  </a:cubicBezTo>
                  <a:cubicBezTo>
                    <a:pt x="17" y="191"/>
                    <a:pt x="32" y="129"/>
                    <a:pt x="60" y="83"/>
                  </a:cubicBezTo>
                  <a:cubicBezTo>
                    <a:pt x="87" y="41"/>
                    <a:pt x="122" y="21"/>
                    <a:pt x="145" y="17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62" y="14"/>
                    <a:pt x="0" y="123"/>
                    <a:pt x="0" y="258"/>
                  </a:cubicBezTo>
                  <a:cubicBezTo>
                    <a:pt x="0" y="393"/>
                    <a:pt x="61" y="503"/>
                    <a:pt x="142" y="516"/>
                  </a:cubicBezTo>
                  <a:lnTo>
                    <a:pt x="144" y="499"/>
                  </a:lnTo>
                  <a:close/>
                </a:path>
              </a:pathLst>
            </a:custGeom>
            <a:noFill/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2" name="Freeform 261"/>
            <p:cNvSpPr>
              <a:spLocks/>
            </p:cNvSpPr>
            <p:nvPr/>
          </p:nvSpPr>
          <p:spPr bwMode="auto">
            <a:xfrm>
              <a:off x="1634478" y="2670121"/>
              <a:ext cx="6484667" cy="55485"/>
            </a:xfrm>
            <a:custGeom>
              <a:avLst/>
              <a:gdLst>
                <a:gd name="T0" fmla="*/ 1753 w 1753"/>
                <a:gd name="T1" fmla="*/ 0 h 26"/>
                <a:gd name="T2" fmla="*/ 3 w 1753"/>
                <a:gd name="T3" fmla="*/ 0 h 26"/>
                <a:gd name="T4" fmla="*/ 0 w 1753"/>
                <a:gd name="T5" fmla="*/ 25 h 26"/>
                <a:gd name="T6" fmla="*/ 1750 w 1753"/>
                <a:gd name="T7" fmla="*/ 26 h 26"/>
                <a:gd name="T8" fmla="*/ 1753 w 175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3" h="26">
                  <a:moveTo>
                    <a:pt x="1753" y="0"/>
                  </a:moveTo>
                  <a:lnTo>
                    <a:pt x="3" y="0"/>
                  </a:lnTo>
                  <a:lnTo>
                    <a:pt x="0" y="25"/>
                  </a:lnTo>
                  <a:lnTo>
                    <a:pt x="1750" y="26"/>
                  </a:lnTo>
                  <a:lnTo>
                    <a:pt x="1753" y="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3" name="Freeform 262"/>
            <p:cNvSpPr>
              <a:spLocks/>
            </p:cNvSpPr>
            <p:nvPr/>
          </p:nvSpPr>
          <p:spPr bwMode="auto">
            <a:xfrm>
              <a:off x="1634478" y="1101593"/>
              <a:ext cx="6484667" cy="55485"/>
            </a:xfrm>
            <a:custGeom>
              <a:avLst/>
              <a:gdLst>
                <a:gd name="T0" fmla="*/ 1750 w 1753"/>
                <a:gd name="T1" fmla="*/ 0 h 26"/>
                <a:gd name="T2" fmla="*/ 0 w 1753"/>
                <a:gd name="T3" fmla="*/ 1 h 26"/>
                <a:gd name="T4" fmla="*/ 4 w 1753"/>
                <a:gd name="T5" fmla="*/ 26 h 26"/>
                <a:gd name="T6" fmla="*/ 4 w 1753"/>
                <a:gd name="T7" fmla="*/ 26 h 26"/>
                <a:gd name="T8" fmla="*/ 1753 w 1753"/>
                <a:gd name="T9" fmla="*/ 26 h 26"/>
                <a:gd name="T10" fmla="*/ 1750 w 1753"/>
                <a:gd name="T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3" h="26">
                  <a:moveTo>
                    <a:pt x="1750" y="0"/>
                  </a:moveTo>
                  <a:lnTo>
                    <a:pt x="0" y="1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753" y="26"/>
                  </a:lnTo>
                  <a:lnTo>
                    <a:pt x="1750" y="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4" name="Freeform 263"/>
            <p:cNvSpPr>
              <a:spLocks/>
            </p:cNvSpPr>
            <p:nvPr/>
          </p:nvSpPr>
          <p:spPr bwMode="auto">
            <a:xfrm>
              <a:off x="1678868" y="2478056"/>
              <a:ext cx="6480968" cy="34145"/>
            </a:xfrm>
            <a:custGeom>
              <a:avLst/>
              <a:gdLst>
                <a:gd name="T0" fmla="*/ 1752 w 1752"/>
                <a:gd name="T1" fmla="*/ 0 h 16"/>
                <a:gd name="T2" fmla="*/ 2 w 1752"/>
                <a:gd name="T3" fmla="*/ 0 h 16"/>
                <a:gd name="T4" fmla="*/ 0 w 1752"/>
                <a:gd name="T5" fmla="*/ 16 h 16"/>
                <a:gd name="T6" fmla="*/ 1751 w 1752"/>
                <a:gd name="T7" fmla="*/ 16 h 16"/>
                <a:gd name="T8" fmla="*/ 1752 w 175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2" h="16">
                  <a:moveTo>
                    <a:pt x="1752" y="0"/>
                  </a:moveTo>
                  <a:lnTo>
                    <a:pt x="2" y="0"/>
                  </a:lnTo>
                  <a:lnTo>
                    <a:pt x="0" y="16"/>
                  </a:lnTo>
                  <a:lnTo>
                    <a:pt x="1751" y="16"/>
                  </a:lnTo>
                  <a:lnTo>
                    <a:pt x="1752" y="0"/>
                  </a:ln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5" name="Freeform 264"/>
            <p:cNvSpPr>
              <a:spLocks/>
            </p:cNvSpPr>
            <p:nvPr/>
          </p:nvSpPr>
          <p:spPr bwMode="auto">
            <a:xfrm>
              <a:off x="1645576" y="2512201"/>
              <a:ext cx="6510561" cy="157920"/>
            </a:xfrm>
            <a:custGeom>
              <a:avLst/>
              <a:gdLst>
                <a:gd name="T0" fmla="*/ 1760 w 1760"/>
                <a:gd name="T1" fmla="*/ 0 h 74"/>
                <a:gd name="T2" fmla="*/ 9 w 1760"/>
                <a:gd name="T3" fmla="*/ 0 h 74"/>
                <a:gd name="T4" fmla="*/ 0 w 1760"/>
                <a:gd name="T5" fmla="*/ 74 h 74"/>
                <a:gd name="T6" fmla="*/ 1750 w 1760"/>
                <a:gd name="T7" fmla="*/ 74 h 74"/>
                <a:gd name="T8" fmla="*/ 1760 w 1760"/>
                <a:gd name="T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0" h="74">
                  <a:moveTo>
                    <a:pt x="1760" y="0"/>
                  </a:moveTo>
                  <a:lnTo>
                    <a:pt x="9" y="0"/>
                  </a:lnTo>
                  <a:lnTo>
                    <a:pt x="0" y="74"/>
                  </a:lnTo>
                  <a:lnTo>
                    <a:pt x="1750" y="74"/>
                  </a:lnTo>
                  <a:lnTo>
                    <a:pt x="1760" y="0"/>
                  </a:ln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6" name="Freeform 265"/>
            <p:cNvSpPr>
              <a:spLocks/>
            </p:cNvSpPr>
            <p:nvPr/>
          </p:nvSpPr>
          <p:spPr bwMode="auto">
            <a:xfrm>
              <a:off x="1686267" y="2437509"/>
              <a:ext cx="6484667" cy="40547"/>
            </a:xfrm>
            <a:custGeom>
              <a:avLst/>
              <a:gdLst>
                <a:gd name="T0" fmla="*/ 1753 w 1753"/>
                <a:gd name="T1" fmla="*/ 0 h 19"/>
                <a:gd name="T2" fmla="*/ 583 w 1753"/>
                <a:gd name="T3" fmla="*/ 0 h 19"/>
                <a:gd name="T4" fmla="*/ 1 w 1753"/>
                <a:gd name="T5" fmla="*/ 3 h 19"/>
                <a:gd name="T6" fmla="*/ 0 w 1753"/>
                <a:gd name="T7" fmla="*/ 19 h 19"/>
                <a:gd name="T8" fmla="*/ 1750 w 1753"/>
                <a:gd name="T9" fmla="*/ 19 h 19"/>
                <a:gd name="T10" fmla="*/ 1753 w 1753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3" h="19">
                  <a:moveTo>
                    <a:pt x="1753" y="0"/>
                  </a:moveTo>
                  <a:lnTo>
                    <a:pt x="583" y="0"/>
                  </a:lnTo>
                  <a:lnTo>
                    <a:pt x="1" y="3"/>
                  </a:lnTo>
                  <a:lnTo>
                    <a:pt x="0" y="19"/>
                  </a:lnTo>
                  <a:lnTo>
                    <a:pt x="1750" y="19"/>
                  </a:lnTo>
                  <a:lnTo>
                    <a:pt x="1753" y="0"/>
                  </a:ln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7" name="Line 412"/>
            <p:cNvSpPr>
              <a:spLocks noChangeShapeType="1"/>
            </p:cNvSpPr>
            <p:nvPr/>
          </p:nvSpPr>
          <p:spPr bwMode="auto">
            <a:xfrm flipH="1" flipV="1">
              <a:off x="8108047" y="1103727"/>
              <a:ext cx="51789" cy="232612"/>
            </a:xfrm>
            <a:prstGeom prst="line">
              <a:avLst/>
            </a:prstGeom>
            <a:noFill/>
            <a:ln w="7938" cap="rnd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8" name="Freeform 267"/>
            <p:cNvSpPr>
              <a:spLocks/>
            </p:cNvSpPr>
            <p:nvPr/>
          </p:nvSpPr>
          <p:spPr bwMode="auto">
            <a:xfrm>
              <a:off x="1390332" y="1524135"/>
              <a:ext cx="40691" cy="17072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3" y="2"/>
                    <a:pt x="5" y="5"/>
                    <a:pt x="8" y="4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69" name="Freeform 268"/>
            <p:cNvSpPr>
              <a:spLocks/>
            </p:cNvSpPr>
            <p:nvPr/>
          </p:nvSpPr>
          <p:spPr bwMode="auto">
            <a:xfrm>
              <a:off x="1386633" y="1530537"/>
              <a:ext cx="40691" cy="12804"/>
            </a:xfrm>
            <a:custGeom>
              <a:avLst/>
              <a:gdLst>
                <a:gd name="T0" fmla="*/ 0 w 8"/>
                <a:gd name="T1" fmla="*/ 1 h 4"/>
                <a:gd name="T2" fmla="*/ 8 w 8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cubicBezTo>
                    <a:pt x="3" y="0"/>
                    <a:pt x="6" y="0"/>
                    <a:pt x="8" y="4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0" name="Freeform 269"/>
            <p:cNvSpPr>
              <a:spLocks/>
            </p:cNvSpPr>
            <p:nvPr/>
          </p:nvSpPr>
          <p:spPr bwMode="auto">
            <a:xfrm>
              <a:off x="1283056" y="1754613"/>
              <a:ext cx="44391" cy="12804"/>
            </a:xfrm>
            <a:custGeom>
              <a:avLst/>
              <a:gdLst>
                <a:gd name="T0" fmla="*/ 0 w 9"/>
                <a:gd name="T1" fmla="*/ 0 h 4"/>
                <a:gd name="T2" fmla="*/ 9 w 9"/>
                <a:gd name="T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4">
                  <a:moveTo>
                    <a:pt x="0" y="0"/>
                  </a:moveTo>
                  <a:cubicBezTo>
                    <a:pt x="2" y="2"/>
                    <a:pt x="6" y="4"/>
                    <a:pt x="9" y="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1" name="Freeform 270"/>
            <p:cNvSpPr>
              <a:spLocks/>
            </p:cNvSpPr>
            <p:nvPr/>
          </p:nvSpPr>
          <p:spPr bwMode="auto">
            <a:xfrm>
              <a:off x="1279358" y="1761015"/>
              <a:ext cx="44391" cy="6402"/>
            </a:xfrm>
            <a:custGeom>
              <a:avLst/>
              <a:gdLst>
                <a:gd name="T0" fmla="*/ 0 w 9"/>
                <a:gd name="T1" fmla="*/ 2 h 2"/>
                <a:gd name="T2" fmla="*/ 9 w 9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" h="2">
                  <a:moveTo>
                    <a:pt x="0" y="2"/>
                  </a:moveTo>
                  <a:cubicBezTo>
                    <a:pt x="4" y="2"/>
                    <a:pt x="6" y="0"/>
                    <a:pt x="9" y="2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2" name="Freeform 271"/>
            <p:cNvSpPr>
              <a:spLocks/>
            </p:cNvSpPr>
            <p:nvPr/>
          </p:nvSpPr>
          <p:spPr bwMode="auto">
            <a:xfrm>
              <a:off x="1279358" y="2032039"/>
              <a:ext cx="40691" cy="10670"/>
            </a:xfrm>
            <a:custGeom>
              <a:avLst/>
              <a:gdLst>
                <a:gd name="T0" fmla="*/ 0 w 8"/>
                <a:gd name="T1" fmla="*/ 1 h 3"/>
                <a:gd name="T2" fmla="*/ 8 w 8"/>
                <a:gd name="T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3">
                  <a:moveTo>
                    <a:pt x="0" y="1"/>
                  </a:moveTo>
                  <a:cubicBezTo>
                    <a:pt x="3" y="3"/>
                    <a:pt x="6" y="1"/>
                    <a:pt x="8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3" name="Freeform 272"/>
            <p:cNvSpPr>
              <a:spLocks/>
            </p:cNvSpPr>
            <p:nvPr/>
          </p:nvSpPr>
          <p:spPr bwMode="auto">
            <a:xfrm>
              <a:off x="1279358" y="2036307"/>
              <a:ext cx="40691" cy="12804"/>
            </a:xfrm>
            <a:custGeom>
              <a:avLst/>
              <a:gdLst>
                <a:gd name="T0" fmla="*/ 0 w 8"/>
                <a:gd name="T1" fmla="*/ 4 h 4"/>
                <a:gd name="T2" fmla="*/ 8 w 8"/>
                <a:gd name="T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4">
                  <a:moveTo>
                    <a:pt x="0" y="4"/>
                  </a:moveTo>
                  <a:cubicBezTo>
                    <a:pt x="2" y="1"/>
                    <a:pt x="5" y="0"/>
                    <a:pt x="8" y="1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4" name="Freeform 273"/>
            <p:cNvSpPr>
              <a:spLocks/>
            </p:cNvSpPr>
            <p:nvPr/>
          </p:nvSpPr>
          <p:spPr bwMode="auto">
            <a:xfrm>
              <a:off x="1401430" y="2296662"/>
              <a:ext cx="40691" cy="21341"/>
            </a:xfrm>
            <a:custGeom>
              <a:avLst/>
              <a:gdLst>
                <a:gd name="T0" fmla="*/ 0 w 8"/>
                <a:gd name="T1" fmla="*/ 3 h 7"/>
                <a:gd name="T2" fmla="*/ 8 w 8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7">
                  <a:moveTo>
                    <a:pt x="0" y="3"/>
                  </a:moveTo>
                  <a:cubicBezTo>
                    <a:pt x="3" y="7"/>
                    <a:pt x="6" y="3"/>
                    <a:pt x="8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5" name="Freeform 274"/>
            <p:cNvSpPr>
              <a:spLocks/>
            </p:cNvSpPr>
            <p:nvPr/>
          </p:nvSpPr>
          <p:spPr bwMode="auto">
            <a:xfrm>
              <a:off x="1408828" y="2303064"/>
              <a:ext cx="36992" cy="19206"/>
            </a:xfrm>
            <a:custGeom>
              <a:avLst/>
              <a:gdLst>
                <a:gd name="T0" fmla="*/ 0 w 7"/>
                <a:gd name="T1" fmla="*/ 6 h 6"/>
                <a:gd name="T2" fmla="*/ 7 w 7"/>
                <a:gd name="T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" h="6">
                  <a:moveTo>
                    <a:pt x="0" y="6"/>
                  </a:moveTo>
                  <a:cubicBezTo>
                    <a:pt x="2" y="2"/>
                    <a:pt x="4" y="0"/>
                    <a:pt x="7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6" name="Freeform 275"/>
            <p:cNvSpPr>
              <a:spLocks/>
            </p:cNvSpPr>
            <p:nvPr/>
          </p:nvSpPr>
          <p:spPr bwMode="auto">
            <a:xfrm>
              <a:off x="1556795" y="1116531"/>
              <a:ext cx="33292" cy="46949"/>
            </a:xfrm>
            <a:custGeom>
              <a:avLst/>
              <a:gdLst>
                <a:gd name="T0" fmla="*/ 0 w 6"/>
                <a:gd name="T1" fmla="*/ 0 h 15"/>
                <a:gd name="T2" fmla="*/ 2 w 6"/>
                <a:gd name="T3" fmla="*/ 8 h 15"/>
                <a:gd name="T4" fmla="*/ 6 w 6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5">
                  <a:moveTo>
                    <a:pt x="0" y="0"/>
                  </a:moveTo>
                  <a:cubicBezTo>
                    <a:pt x="1" y="3"/>
                    <a:pt x="1" y="6"/>
                    <a:pt x="2" y="8"/>
                  </a:cubicBezTo>
                  <a:cubicBezTo>
                    <a:pt x="3" y="11"/>
                    <a:pt x="6" y="13"/>
                    <a:pt x="6" y="15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7" name="Freeform 276"/>
            <p:cNvSpPr>
              <a:spLocks/>
            </p:cNvSpPr>
            <p:nvPr/>
          </p:nvSpPr>
          <p:spPr bwMode="auto">
            <a:xfrm>
              <a:off x="1567893" y="1142140"/>
              <a:ext cx="7398" cy="27743"/>
            </a:xfrm>
            <a:custGeom>
              <a:avLst/>
              <a:gdLst>
                <a:gd name="T0" fmla="*/ 0 w 1"/>
                <a:gd name="T1" fmla="*/ 0 h 9"/>
                <a:gd name="T2" fmla="*/ 1 w 1"/>
                <a:gd name="T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9">
                  <a:moveTo>
                    <a:pt x="0" y="0"/>
                  </a:moveTo>
                  <a:cubicBezTo>
                    <a:pt x="1" y="3"/>
                    <a:pt x="1" y="6"/>
                    <a:pt x="1" y="9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8" name="Freeform 277"/>
            <p:cNvSpPr>
              <a:spLocks/>
            </p:cNvSpPr>
            <p:nvPr/>
          </p:nvSpPr>
          <p:spPr bwMode="auto">
            <a:xfrm>
              <a:off x="1120292" y="1361947"/>
              <a:ext cx="59187" cy="38413"/>
            </a:xfrm>
            <a:custGeom>
              <a:avLst/>
              <a:gdLst>
                <a:gd name="T0" fmla="*/ 0 w 12"/>
                <a:gd name="T1" fmla="*/ 0 h 12"/>
                <a:gd name="T2" fmla="*/ 12 w 12"/>
                <a:gd name="T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" h="12">
                  <a:moveTo>
                    <a:pt x="0" y="0"/>
                  </a:moveTo>
                  <a:cubicBezTo>
                    <a:pt x="2" y="5"/>
                    <a:pt x="8" y="9"/>
                    <a:pt x="12" y="12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79" name="Freeform 278"/>
            <p:cNvSpPr>
              <a:spLocks/>
            </p:cNvSpPr>
            <p:nvPr/>
          </p:nvSpPr>
          <p:spPr bwMode="auto">
            <a:xfrm>
              <a:off x="1153585" y="1387556"/>
              <a:ext cx="18496" cy="29877"/>
            </a:xfrm>
            <a:custGeom>
              <a:avLst/>
              <a:gdLst>
                <a:gd name="T0" fmla="*/ 0 w 3"/>
                <a:gd name="T1" fmla="*/ 0 h 10"/>
                <a:gd name="T2" fmla="*/ 3 w 3"/>
                <a:gd name="T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" h="10">
                  <a:moveTo>
                    <a:pt x="0" y="0"/>
                  </a:moveTo>
                  <a:cubicBezTo>
                    <a:pt x="1" y="4"/>
                    <a:pt x="3" y="6"/>
                    <a:pt x="3" y="1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0" name="Freeform 279"/>
            <p:cNvSpPr>
              <a:spLocks/>
            </p:cNvSpPr>
            <p:nvPr/>
          </p:nvSpPr>
          <p:spPr bwMode="auto">
            <a:xfrm>
              <a:off x="909439" y="1822902"/>
              <a:ext cx="88780" cy="21341"/>
            </a:xfrm>
            <a:custGeom>
              <a:avLst/>
              <a:gdLst>
                <a:gd name="T0" fmla="*/ 0 w 17"/>
                <a:gd name="T1" fmla="*/ 0 h 7"/>
                <a:gd name="T2" fmla="*/ 17 w 17"/>
                <a:gd name="T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" h="7">
                  <a:moveTo>
                    <a:pt x="0" y="0"/>
                  </a:moveTo>
                  <a:cubicBezTo>
                    <a:pt x="3" y="7"/>
                    <a:pt x="13" y="4"/>
                    <a:pt x="17" y="5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1" name="Freeform 280"/>
            <p:cNvSpPr>
              <a:spLocks/>
            </p:cNvSpPr>
            <p:nvPr/>
          </p:nvSpPr>
          <p:spPr bwMode="auto">
            <a:xfrm>
              <a:off x="957528" y="1837841"/>
              <a:ext cx="29593" cy="17072"/>
            </a:xfrm>
            <a:custGeom>
              <a:avLst/>
              <a:gdLst>
                <a:gd name="T0" fmla="*/ 0 w 6"/>
                <a:gd name="T1" fmla="*/ 0 h 5"/>
                <a:gd name="T2" fmla="*/ 6 w 6"/>
                <a:gd name="T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5">
                  <a:moveTo>
                    <a:pt x="0" y="0"/>
                  </a:moveTo>
                  <a:cubicBezTo>
                    <a:pt x="3" y="1"/>
                    <a:pt x="5" y="3"/>
                    <a:pt x="6" y="5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2" name="Freeform 281"/>
            <p:cNvSpPr>
              <a:spLocks/>
            </p:cNvSpPr>
            <p:nvPr/>
          </p:nvSpPr>
          <p:spPr bwMode="auto">
            <a:xfrm>
              <a:off x="961227" y="2185691"/>
              <a:ext cx="81382" cy="23475"/>
            </a:xfrm>
            <a:custGeom>
              <a:avLst/>
              <a:gdLst>
                <a:gd name="T0" fmla="*/ 0 w 16"/>
                <a:gd name="T1" fmla="*/ 5 h 7"/>
                <a:gd name="T2" fmla="*/ 16 w 16"/>
                <a:gd name="T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" h="7">
                  <a:moveTo>
                    <a:pt x="0" y="5"/>
                  </a:moveTo>
                  <a:cubicBezTo>
                    <a:pt x="5" y="7"/>
                    <a:pt x="11" y="3"/>
                    <a:pt x="16" y="0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3" name="Freeform 282"/>
            <p:cNvSpPr>
              <a:spLocks/>
            </p:cNvSpPr>
            <p:nvPr/>
          </p:nvSpPr>
          <p:spPr bwMode="auto">
            <a:xfrm>
              <a:off x="1009316" y="2198495"/>
              <a:ext cx="40691" cy="6402"/>
            </a:xfrm>
            <a:custGeom>
              <a:avLst/>
              <a:gdLst>
                <a:gd name="T0" fmla="*/ 0 w 8"/>
                <a:gd name="T1" fmla="*/ 0 h 2"/>
                <a:gd name="T2" fmla="*/ 8 w 8"/>
                <a:gd name="T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3" y="0"/>
                    <a:pt x="5" y="1"/>
                    <a:pt x="8" y="2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4" name="Freeform 283"/>
            <p:cNvSpPr>
              <a:spLocks/>
            </p:cNvSpPr>
            <p:nvPr/>
          </p:nvSpPr>
          <p:spPr bwMode="auto">
            <a:xfrm>
              <a:off x="1227568" y="2518603"/>
              <a:ext cx="55487" cy="40547"/>
            </a:xfrm>
            <a:custGeom>
              <a:avLst/>
              <a:gdLst>
                <a:gd name="T0" fmla="*/ 11 w 11"/>
                <a:gd name="T1" fmla="*/ 0 h 13"/>
                <a:gd name="T2" fmla="*/ 0 w 11"/>
                <a:gd name="T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" h="13">
                  <a:moveTo>
                    <a:pt x="11" y="0"/>
                  </a:moveTo>
                  <a:cubicBezTo>
                    <a:pt x="9" y="4"/>
                    <a:pt x="5" y="11"/>
                    <a:pt x="0" y="13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5" name="Freeform 284"/>
            <p:cNvSpPr>
              <a:spLocks/>
            </p:cNvSpPr>
            <p:nvPr/>
          </p:nvSpPr>
          <p:spPr bwMode="auto">
            <a:xfrm>
              <a:off x="1260861" y="2531407"/>
              <a:ext cx="33292" cy="6402"/>
            </a:xfrm>
            <a:custGeom>
              <a:avLst/>
              <a:gdLst>
                <a:gd name="T0" fmla="*/ 0 w 6"/>
                <a:gd name="T1" fmla="*/ 2 h 2"/>
                <a:gd name="T2" fmla="*/ 6 w 6"/>
                <a:gd name="T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2">
                  <a:moveTo>
                    <a:pt x="0" y="2"/>
                  </a:moveTo>
                  <a:cubicBezTo>
                    <a:pt x="2" y="2"/>
                    <a:pt x="4" y="0"/>
                    <a:pt x="6" y="1"/>
                  </a:cubicBezTo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6" name="Freeform 285"/>
            <p:cNvSpPr>
              <a:spLocks/>
            </p:cNvSpPr>
            <p:nvPr/>
          </p:nvSpPr>
          <p:spPr bwMode="auto">
            <a:xfrm>
              <a:off x="1649275" y="1157078"/>
              <a:ext cx="6506861" cy="160054"/>
            </a:xfrm>
            <a:custGeom>
              <a:avLst/>
              <a:gdLst>
                <a:gd name="T0" fmla="*/ 1749 w 1759"/>
                <a:gd name="T1" fmla="*/ 0 h 75"/>
                <a:gd name="T2" fmla="*/ 0 w 1759"/>
                <a:gd name="T3" fmla="*/ 0 h 75"/>
                <a:gd name="T4" fmla="*/ 8 w 1759"/>
                <a:gd name="T5" fmla="*/ 75 h 75"/>
                <a:gd name="T6" fmla="*/ 1759 w 1759"/>
                <a:gd name="T7" fmla="*/ 75 h 75"/>
                <a:gd name="T8" fmla="*/ 1749 w 1759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9" h="75">
                  <a:moveTo>
                    <a:pt x="1749" y="0"/>
                  </a:moveTo>
                  <a:lnTo>
                    <a:pt x="0" y="0"/>
                  </a:lnTo>
                  <a:lnTo>
                    <a:pt x="8" y="75"/>
                  </a:lnTo>
                  <a:lnTo>
                    <a:pt x="1759" y="75"/>
                  </a:lnTo>
                  <a:lnTo>
                    <a:pt x="1749" y="0"/>
                  </a:ln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7" name="Freeform 286"/>
            <p:cNvSpPr>
              <a:spLocks/>
            </p:cNvSpPr>
            <p:nvPr/>
          </p:nvSpPr>
          <p:spPr bwMode="auto">
            <a:xfrm>
              <a:off x="1675169" y="1347009"/>
              <a:ext cx="6495765" cy="46949"/>
            </a:xfrm>
            <a:custGeom>
              <a:avLst/>
              <a:gdLst>
                <a:gd name="T0" fmla="*/ 1272 w 1274"/>
                <a:gd name="T1" fmla="*/ 2 h 15"/>
                <a:gd name="T2" fmla="*/ 2 w 1274"/>
                <a:gd name="T3" fmla="*/ 0 h 15"/>
                <a:gd name="T4" fmla="*/ 3 w 1274"/>
                <a:gd name="T5" fmla="*/ 11 h 15"/>
                <a:gd name="T6" fmla="*/ 140 w 1274"/>
                <a:gd name="T7" fmla="*/ 15 h 15"/>
                <a:gd name="T8" fmla="*/ 1274 w 1274"/>
                <a:gd name="T9" fmla="*/ 15 h 15"/>
                <a:gd name="T10" fmla="*/ 1272 w 1274"/>
                <a:gd name="T11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74" h="15">
                  <a:moveTo>
                    <a:pt x="1272" y="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0" y="11"/>
                    <a:pt x="140" y="15"/>
                    <a:pt x="140" y="15"/>
                  </a:cubicBezTo>
                  <a:cubicBezTo>
                    <a:pt x="1274" y="15"/>
                    <a:pt x="1274" y="15"/>
                    <a:pt x="1274" y="15"/>
                  </a:cubicBezTo>
                  <a:lnTo>
                    <a:pt x="1272" y="2"/>
                  </a:ln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8" name="Freeform 287"/>
            <p:cNvSpPr>
              <a:spLocks/>
            </p:cNvSpPr>
            <p:nvPr/>
          </p:nvSpPr>
          <p:spPr bwMode="auto">
            <a:xfrm>
              <a:off x="1678868" y="1317132"/>
              <a:ext cx="6480968" cy="36279"/>
            </a:xfrm>
            <a:custGeom>
              <a:avLst/>
              <a:gdLst>
                <a:gd name="T0" fmla="*/ 1751 w 1752"/>
                <a:gd name="T1" fmla="*/ 0 h 17"/>
                <a:gd name="T2" fmla="*/ 0 w 1752"/>
                <a:gd name="T3" fmla="*/ 0 h 17"/>
                <a:gd name="T4" fmla="*/ 2 w 1752"/>
                <a:gd name="T5" fmla="*/ 14 h 17"/>
                <a:gd name="T6" fmla="*/ 1752 w 1752"/>
                <a:gd name="T7" fmla="*/ 17 h 17"/>
                <a:gd name="T8" fmla="*/ 1751 w 1752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2" h="17">
                  <a:moveTo>
                    <a:pt x="1751" y="0"/>
                  </a:moveTo>
                  <a:lnTo>
                    <a:pt x="0" y="0"/>
                  </a:lnTo>
                  <a:lnTo>
                    <a:pt x="2" y="14"/>
                  </a:lnTo>
                  <a:lnTo>
                    <a:pt x="1752" y="17"/>
                  </a:lnTo>
                  <a:lnTo>
                    <a:pt x="1751" y="0"/>
                  </a:ln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89" name="Freeform 288"/>
            <p:cNvSpPr>
              <a:spLocks/>
            </p:cNvSpPr>
            <p:nvPr/>
          </p:nvSpPr>
          <p:spPr bwMode="auto">
            <a:xfrm>
              <a:off x="998219" y="1157078"/>
              <a:ext cx="680650" cy="1513042"/>
            </a:xfrm>
            <a:custGeom>
              <a:avLst/>
              <a:gdLst>
                <a:gd name="T0" fmla="*/ 133 w 134"/>
                <a:gd name="T1" fmla="*/ 432 h 482"/>
                <a:gd name="T2" fmla="*/ 43 w 134"/>
                <a:gd name="T3" fmla="*/ 241 h 482"/>
                <a:gd name="T4" fmla="*/ 134 w 134"/>
                <a:gd name="T5" fmla="*/ 51 h 482"/>
                <a:gd name="T6" fmla="*/ 134 w 134"/>
                <a:gd name="T7" fmla="*/ 51 h 482"/>
                <a:gd name="T8" fmla="*/ 128 w 134"/>
                <a:gd name="T9" fmla="*/ 0 h 482"/>
                <a:gd name="T10" fmla="*/ 43 w 134"/>
                <a:gd name="T11" fmla="*/ 66 h 482"/>
                <a:gd name="T12" fmla="*/ 0 w 134"/>
                <a:gd name="T13" fmla="*/ 241 h 482"/>
                <a:gd name="T14" fmla="*/ 127 w 134"/>
                <a:gd name="T15" fmla="*/ 482 h 482"/>
                <a:gd name="T16" fmla="*/ 134 w 134"/>
                <a:gd name="T17" fmla="*/ 432 h 482"/>
                <a:gd name="T18" fmla="*/ 133 w 134"/>
                <a:gd name="T19" fmla="*/ 432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2">
                  <a:moveTo>
                    <a:pt x="133" y="432"/>
                  </a:moveTo>
                  <a:cubicBezTo>
                    <a:pt x="89" y="423"/>
                    <a:pt x="43" y="350"/>
                    <a:pt x="43" y="241"/>
                  </a:cubicBezTo>
                  <a:cubicBezTo>
                    <a:pt x="43" y="129"/>
                    <a:pt x="89" y="56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05" y="4"/>
                    <a:pt x="70" y="24"/>
                    <a:pt x="43" y="66"/>
                  </a:cubicBezTo>
                  <a:cubicBezTo>
                    <a:pt x="15" y="112"/>
                    <a:pt x="0" y="174"/>
                    <a:pt x="0" y="241"/>
                  </a:cubicBezTo>
                  <a:cubicBezTo>
                    <a:pt x="0" y="366"/>
                    <a:pt x="56" y="470"/>
                    <a:pt x="127" y="482"/>
                  </a:cubicBezTo>
                  <a:cubicBezTo>
                    <a:pt x="134" y="432"/>
                    <a:pt x="134" y="432"/>
                    <a:pt x="134" y="432"/>
                  </a:cubicBezTo>
                  <a:cubicBezTo>
                    <a:pt x="133" y="432"/>
                    <a:pt x="133" y="432"/>
                    <a:pt x="133" y="432"/>
                  </a:cubicBez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0" name="Freeform 289"/>
            <p:cNvSpPr>
              <a:spLocks/>
            </p:cNvSpPr>
            <p:nvPr/>
          </p:nvSpPr>
          <p:spPr bwMode="auto">
            <a:xfrm>
              <a:off x="1216471" y="1317132"/>
              <a:ext cx="469797" cy="1195069"/>
            </a:xfrm>
            <a:custGeom>
              <a:avLst/>
              <a:gdLst>
                <a:gd name="T0" fmla="*/ 91 w 92"/>
                <a:gd name="T1" fmla="*/ 381 h 381"/>
                <a:gd name="T2" fmla="*/ 91 w 92"/>
                <a:gd name="T3" fmla="*/ 381 h 381"/>
                <a:gd name="T4" fmla="*/ 92 w 92"/>
                <a:gd name="T5" fmla="*/ 370 h 381"/>
                <a:gd name="T6" fmla="*/ 10 w 92"/>
                <a:gd name="T7" fmla="*/ 190 h 381"/>
                <a:gd name="T8" fmla="*/ 92 w 92"/>
                <a:gd name="T9" fmla="*/ 9 h 381"/>
                <a:gd name="T10" fmla="*/ 91 w 92"/>
                <a:gd name="T11" fmla="*/ 0 h 381"/>
                <a:gd name="T12" fmla="*/ 91 w 92"/>
                <a:gd name="T13" fmla="*/ 0 h 381"/>
                <a:gd name="T14" fmla="*/ 91 w 92"/>
                <a:gd name="T15" fmla="*/ 0 h 381"/>
                <a:gd name="T16" fmla="*/ 0 w 92"/>
                <a:gd name="T17" fmla="*/ 190 h 381"/>
                <a:gd name="T18" fmla="*/ 90 w 92"/>
                <a:gd name="T19" fmla="*/ 381 h 381"/>
                <a:gd name="T20" fmla="*/ 91 w 92"/>
                <a:gd name="T21" fmla="*/ 381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381">
                  <a:moveTo>
                    <a:pt x="91" y="381"/>
                  </a:moveTo>
                  <a:cubicBezTo>
                    <a:pt x="91" y="381"/>
                    <a:pt x="91" y="381"/>
                    <a:pt x="91" y="381"/>
                  </a:cubicBezTo>
                  <a:cubicBezTo>
                    <a:pt x="92" y="370"/>
                    <a:pt x="92" y="370"/>
                    <a:pt x="92" y="370"/>
                  </a:cubicBezTo>
                  <a:cubicBezTo>
                    <a:pt x="52" y="362"/>
                    <a:pt x="10" y="292"/>
                    <a:pt x="10" y="190"/>
                  </a:cubicBezTo>
                  <a:cubicBezTo>
                    <a:pt x="10" y="86"/>
                    <a:pt x="51" y="14"/>
                    <a:pt x="92" y="9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46" y="5"/>
                    <a:pt x="0" y="78"/>
                    <a:pt x="0" y="190"/>
                  </a:cubicBezTo>
                  <a:cubicBezTo>
                    <a:pt x="0" y="299"/>
                    <a:pt x="46" y="372"/>
                    <a:pt x="90" y="381"/>
                  </a:cubicBezTo>
                  <a:cubicBezTo>
                    <a:pt x="90" y="381"/>
                    <a:pt x="90" y="381"/>
                    <a:pt x="91" y="381"/>
                  </a:cubicBez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1" name="Freeform 290"/>
            <p:cNvSpPr>
              <a:spLocks/>
            </p:cNvSpPr>
            <p:nvPr/>
          </p:nvSpPr>
          <p:spPr bwMode="auto">
            <a:xfrm>
              <a:off x="1268259" y="1347009"/>
              <a:ext cx="421707" cy="1131047"/>
            </a:xfrm>
            <a:custGeom>
              <a:avLst/>
              <a:gdLst>
                <a:gd name="T0" fmla="*/ 83 w 83"/>
                <a:gd name="T1" fmla="*/ 351 h 361"/>
                <a:gd name="T2" fmla="*/ 9 w 83"/>
                <a:gd name="T3" fmla="*/ 181 h 361"/>
                <a:gd name="T4" fmla="*/ 83 w 83"/>
                <a:gd name="T5" fmla="*/ 11 h 361"/>
                <a:gd name="T6" fmla="*/ 82 w 83"/>
                <a:gd name="T7" fmla="*/ 0 h 361"/>
                <a:gd name="T8" fmla="*/ 0 w 83"/>
                <a:gd name="T9" fmla="*/ 181 h 361"/>
                <a:gd name="T10" fmla="*/ 82 w 83"/>
                <a:gd name="T11" fmla="*/ 361 h 361"/>
                <a:gd name="T12" fmla="*/ 83 w 83"/>
                <a:gd name="T13" fmla="*/ 35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361">
                  <a:moveTo>
                    <a:pt x="83" y="351"/>
                  </a:moveTo>
                  <a:cubicBezTo>
                    <a:pt x="51" y="345"/>
                    <a:pt x="9" y="282"/>
                    <a:pt x="9" y="181"/>
                  </a:cubicBezTo>
                  <a:cubicBezTo>
                    <a:pt x="9" y="80"/>
                    <a:pt x="51" y="16"/>
                    <a:pt x="83" y="1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41" y="5"/>
                    <a:pt x="0" y="77"/>
                    <a:pt x="0" y="181"/>
                  </a:cubicBezTo>
                  <a:cubicBezTo>
                    <a:pt x="0" y="283"/>
                    <a:pt x="42" y="353"/>
                    <a:pt x="82" y="361"/>
                  </a:cubicBezTo>
                  <a:lnTo>
                    <a:pt x="83" y="351"/>
                  </a:ln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2" name="Freeform 291"/>
            <p:cNvSpPr>
              <a:spLocks/>
            </p:cNvSpPr>
            <p:nvPr/>
          </p:nvSpPr>
          <p:spPr bwMode="auto">
            <a:xfrm>
              <a:off x="1312650" y="1381154"/>
              <a:ext cx="6847187" cy="1064892"/>
            </a:xfrm>
            <a:custGeom>
              <a:avLst/>
              <a:gdLst>
                <a:gd name="T0" fmla="*/ 1343 w 1343"/>
                <a:gd name="T1" fmla="*/ 4 h 340"/>
                <a:gd name="T2" fmla="*/ 211 w 1343"/>
                <a:gd name="T3" fmla="*/ 4 h 340"/>
                <a:gd name="T4" fmla="*/ 74 w 1343"/>
                <a:gd name="T5" fmla="*/ 0 h 340"/>
                <a:gd name="T6" fmla="*/ 0 w 1343"/>
                <a:gd name="T7" fmla="*/ 170 h 340"/>
                <a:gd name="T8" fmla="*/ 74 w 1343"/>
                <a:gd name="T9" fmla="*/ 340 h 340"/>
                <a:gd name="T10" fmla="*/ 74 w 1343"/>
                <a:gd name="T11" fmla="*/ 339 h 340"/>
                <a:gd name="T12" fmla="*/ 496 w 1343"/>
                <a:gd name="T13" fmla="*/ 337 h 340"/>
                <a:gd name="T14" fmla="*/ 1343 w 1343"/>
                <a:gd name="T15" fmla="*/ 337 h 340"/>
                <a:gd name="T16" fmla="*/ 1274 w 1343"/>
                <a:gd name="T17" fmla="*/ 170 h 340"/>
                <a:gd name="T18" fmla="*/ 1343 w 1343"/>
                <a:gd name="T19" fmla="*/ 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3" h="340">
                  <a:moveTo>
                    <a:pt x="1343" y="4"/>
                  </a:moveTo>
                  <a:cubicBezTo>
                    <a:pt x="211" y="4"/>
                    <a:pt x="211" y="4"/>
                    <a:pt x="211" y="4"/>
                  </a:cubicBezTo>
                  <a:cubicBezTo>
                    <a:pt x="211" y="4"/>
                    <a:pt x="71" y="0"/>
                    <a:pt x="74" y="0"/>
                  </a:cubicBezTo>
                  <a:cubicBezTo>
                    <a:pt x="42" y="5"/>
                    <a:pt x="0" y="69"/>
                    <a:pt x="0" y="170"/>
                  </a:cubicBezTo>
                  <a:cubicBezTo>
                    <a:pt x="0" y="271"/>
                    <a:pt x="42" y="334"/>
                    <a:pt x="74" y="340"/>
                  </a:cubicBezTo>
                  <a:cubicBezTo>
                    <a:pt x="74" y="339"/>
                    <a:pt x="74" y="339"/>
                    <a:pt x="74" y="339"/>
                  </a:cubicBezTo>
                  <a:cubicBezTo>
                    <a:pt x="496" y="337"/>
                    <a:pt x="496" y="337"/>
                    <a:pt x="496" y="337"/>
                  </a:cubicBezTo>
                  <a:cubicBezTo>
                    <a:pt x="1343" y="337"/>
                    <a:pt x="1343" y="337"/>
                    <a:pt x="1343" y="337"/>
                  </a:cubicBezTo>
                  <a:cubicBezTo>
                    <a:pt x="1309" y="315"/>
                    <a:pt x="1274" y="257"/>
                    <a:pt x="1274" y="170"/>
                  </a:cubicBezTo>
                  <a:cubicBezTo>
                    <a:pt x="1274" y="83"/>
                    <a:pt x="1306" y="25"/>
                    <a:pt x="1343" y="4"/>
                  </a:cubicBezTo>
                  <a:close/>
                </a:path>
              </a:pathLst>
            </a:custGeom>
            <a:noFill/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3" name="Freeform 292"/>
            <p:cNvSpPr>
              <a:spLocks/>
            </p:cNvSpPr>
            <p:nvPr/>
          </p:nvSpPr>
          <p:spPr bwMode="auto">
            <a:xfrm>
              <a:off x="1312650" y="1381154"/>
              <a:ext cx="6847187" cy="1064892"/>
            </a:xfrm>
            <a:custGeom>
              <a:avLst/>
              <a:gdLst>
                <a:gd name="T0" fmla="*/ 1343 w 1343"/>
                <a:gd name="T1" fmla="*/ 4 h 340"/>
                <a:gd name="T2" fmla="*/ 211 w 1343"/>
                <a:gd name="T3" fmla="*/ 4 h 340"/>
                <a:gd name="T4" fmla="*/ 74 w 1343"/>
                <a:gd name="T5" fmla="*/ 0 h 340"/>
                <a:gd name="T6" fmla="*/ 0 w 1343"/>
                <a:gd name="T7" fmla="*/ 170 h 340"/>
                <a:gd name="T8" fmla="*/ 74 w 1343"/>
                <a:gd name="T9" fmla="*/ 340 h 340"/>
                <a:gd name="T10" fmla="*/ 74 w 1343"/>
                <a:gd name="T11" fmla="*/ 339 h 340"/>
                <a:gd name="T12" fmla="*/ 496 w 1343"/>
                <a:gd name="T13" fmla="*/ 337 h 340"/>
                <a:gd name="T14" fmla="*/ 1343 w 1343"/>
                <a:gd name="T15" fmla="*/ 337 h 340"/>
                <a:gd name="T16" fmla="*/ 1274 w 1343"/>
                <a:gd name="T17" fmla="*/ 170 h 340"/>
                <a:gd name="T18" fmla="*/ 1343 w 1343"/>
                <a:gd name="T19" fmla="*/ 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3" h="340">
                  <a:moveTo>
                    <a:pt x="1343" y="4"/>
                  </a:moveTo>
                  <a:cubicBezTo>
                    <a:pt x="211" y="4"/>
                    <a:pt x="211" y="4"/>
                    <a:pt x="211" y="4"/>
                  </a:cubicBezTo>
                  <a:cubicBezTo>
                    <a:pt x="211" y="4"/>
                    <a:pt x="71" y="0"/>
                    <a:pt x="74" y="0"/>
                  </a:cubicBezTo>
                  <a:cubicBezTo>
                    <a:pt x="42" y="5"/>
                    <a:pt x="0" y="69"/>
                    <a:pt x="0" y="170"/>
                  </a:cubicBezTo>
                  <a:cubicBezTo>
                    <a:pt x="0" y="271"/>
                    <a:pt x="42" y="334"/>
                    <a:pt x="74" y="340"/>
                  </a:cubicBezTo>
                  <a:cubicBezTo>
                    <a:pt x="74" y="339"/>
                    <a:pt x="74" y="339"/>
                    <a:pt x="74" y="339"/>
                  </a:cubicBezTo>
                  <a:cubicBezTo>
                    <a:pt x="496" y="337"/>
                    <a:pt x="496" y="337"/>
                    <a:pt x="496" y="337"/>
                  </a:cubicBezTo>
                  <a:cubicBezTo>
                    <a:pt x="1343" y="337"/>
                    <a:pt x="1343" y="337"/>
                    <a:pt x="1343" y="337"/>
                  </a:cubicBezTo>
                  <a:cubicBezTo>
                    <a:pt x="1309" y="315"/>
                    <a:pt x="1274" y="257"/>
                    <a:pt x="1274" y="170"/>
                  </a:cubicBezTo>
                  <a:cubicBezTo>
                    <a:pt x="1274" y="83"/>
                    <a:pt x="1306" y="25"/>
                    <a:pt x="1343" y="4"/>
                  </a:cubicBezTo>
                  <a:close/>
                </a:path>
              </a:pathLst>
            </a:custGeom>
            <a:noFill/>
            <a:ln w="79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4" name="Freeform 293"/>
            <p:cNvSpPr>
              <a:spLocks/>
            </p:cNvSpPr>
            <p:nvPr/>
          </p:nvSpPr>
          <p:spPr bwMode="auto">
            <a:xfrm>
              <a:off x="1312650" y="1434505"/>
              <a:ext cx="6754708" cy="975261"/>
            </a:xfrm>
            <a:custGeom>
              <a:avLst/>
              <a:gdLst>
                <a:gd name="T0" fmla="*/ 1317 w 1325"/>
                <a:gd name="T1" fmla="*/ 9 h 311"/>
                <a:gd name="T2" fmla="*/ 622 w 1325"/>
                <a:gd name="T3" fmla="*/ 11 h 311"/>
                <a:gd name="T4" fmla="*/ 41 w 1325"/>
                <a:gd name="T5" fmla="*/ 7 h 311"/>
                <a:gd name="T6" fmla="*/ 0 w 1325"/>
                <a:gd name="T7" fmla="*/ 153 h 311"/>
                <a:gd name="T8" fmla="*/ 47 w 1325"/>
                <a:gd name="T9" fmla="*/ 306 h 311"/>
                <a:gd name="T10" fmla="*/ 666 w 1325"/>
                <a:gd name="T11" fmla="*/ 304 h 311"/>
                <a:gd name="T12" fmla="*/ 1322 w 1325"/>
                <a:gd name="T13" fmla="*/ 302 h 311"/>
                <a:gd name="T14" fmla="*/ 1274 w 1325"/>
                <a:gd name="T15" fmla="*/ 153 h 311"/>
                <a:gd name="T16" fmla="*/ 1317 w 1325"/>
                <a:gd name="T17" fmla="*/ 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5" h="311">
                  <a:moveTo>
                    <a:pt x="1317" y="9"/>
                  </a:moveTo>
                  <a:cubicBezTo>
                    <a:pt x="1321" y="4"/>
                    <a:pt x="961" y="11"/>
                    <a:pt x="622" y="11"/>
                  </a:cubicBezTo>
                  <a:cubicBezTo>
                    <a:pt x="326" y="10"/>
                    <a:pt x="46" y="0"/>
                    <a:pt x="41" y="7"/>
                  </a:cubicBezTo>
                  <a:cubicBezTo>
                    <a:pt x="19" y="34"/>
                    <a:pt x="0" y="85"/>
                    <a:pt x="0" y="153"/>
                  </a:cubicBezTo>
                  <a:cubicBezTo>
                    <a:pt x="0" y="227"/>
                    <a:pt x="23" y="281"/>
                    <a:pt x="47" y="306"/>
                  </a:cubicBezTo>
                  <a:cubicBezTo>
                    <a:pt x="52" y="311"/>
                    <a:pt x="362" y="305"/>
                    <a:pt x="666" y="304"/>
                  </a:cubicBezTo>
                  <a:cubicBezTo>
                    <a:pt x="998" y="303"/>
                    <a:pt x="1325" y="305"/>
                    <a:pt x="1322" y="302"/>
                  </a:cubicBezTo>
                  <a:cubicBezTo>
                    <a:pt x="1296" y="273"/>
                    <a:pt x="1274" y="222"/>
                    <a:pt x="1274" y="153"/>
                  </a:cubicBezTo>
                  <a:cubicBezTo>
                    <a:pt x="1274" y="87"/>
                    <a:pt x="1292" y="38"/>
                    <a:pt x="1317" y="9"/>
                  </a:cubicBezTo>
                  <a:close/>
                </a:path>
              </a:pathLst>
            </a:custGeom>
            <a:noFill/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5" name="Freeform 294"/>
            <p:cNvSpPr>
              <a:spLocks/>
            </p:cNvSpPr>
            <p:nvPr/>
          </p:nvSpPr>
          <p:spPr bwMode="auto">
            <a:xfrm>
              <a:off x="7812113" y="1393958"/>
              <a:ext cx="358821" cy="1043551"/>
            </a:xfrm>
            <a:custGeom>
              <a:avLst/>
              <a:gdLst>
                <a:gd name="T0" fmla="*/ 68 w 70"/>
                <a:gd name="T1" fmla="*/ 333 h 333"/>
                <a:gd name="T2" fmla="*/ 0 w 70"/>
                <a:gd name="T3" fmla="*/ 166 h 333"/>
                <a:gd name="T4" fmla="*/ 70 w 70"/>
                <a:gd name="T5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333">
                  <a:moveTo>
                    <a:pt x="68" y="333"/>
                  </a:moveTo>
                  <a:cubicBezTo>
                    <a:pt x="34" y="311"/>
                    <a:pt x="0" y="253"/>
                    <a:pt x="0" y="166"/>
                  </a:cubicBezTo>
                  <a:cubicBezTo>
                    <a:pt x="0" y="79"/>
                    <a:pt x="33" y="21"/>
                    <a:pt x="70" y="0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6" name="Line 441"/>
            <p:cNvSpPr>
              <a:spLocks noChangeShapeType="1"/>
            </p:cNvSpPr>
            <p:nvPr/>
          </p:nvSpPr>
          <p:spPr bwMode="auto">
            <a:xfrm flipV="1">
              <a:off x="8115447" y="2469520"/>
              <a:ext cx="44391" cy="243282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7" name="Line 442"/>
            <p:cNvSpPr>
              <a:spLocks noChangeShapeType="1"/>
            </p:cNvSpPr>
            <p:nvPr/>
          </p:nvSpPr>
          <p:spPr bwMode="auto">
            <a:xfrm flipV="1">
              <a:off x="8159837" y="2437509"/>
              <a:ext cx="11097" cy="40547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8" name="Line 443"/>
            <p:cNvSpPr>
              <a:spLocks noChangeShapeType="1"/>
            </p:cNvSpPr>
            <p:nvPr/>
          </p:nvSpPr>
          <p:spPr bwMode="auto">
            <a:xfrm flipH="1" flipV="1">
              <a:off x="8108047" y="1103727"/>
              <a:ext cx="62887" cy="290231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299" name="Freeform 298"/>
            <p:cNvSpPr>
              <a:spLocks/>
            </p:cNvSpPr>
            <p:nvPr/>
          </p:nvSpPr>
          <p:spPr bwMode="auto">
            <a:xfrm>
              <a:off x="909438" y="1103727"/>
              <a:ext cx="725039" cy="1619745"/>
            </a:xfrm>
            <a:custGeom>
              <a:avLst/>
              <a:gdLst>
                <a:gd name="T0" fmla="*/ 142 w 142"/>
                <a:gd name="T1" fmla="*/ 0 h 516"/>
                <a:gd name="T2" fmla="*/ 0 w 142"/>
                <a:gd name="T3" fmla="*/ 258 h 516"/>
                <a:gd name="T4" fmla="*/ 142 w 142"/>
                <a:gd name="T5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516">
                  <a:moveTo>
                    <a:pt x="142" y="0"/>
                  </a:moveTo>
                  <a:cubicBezTo>
                    <a:pt x="62" y="14"/>
                    <a:pt x="0" y="123"/>
                    <a:pt x="0" y="258"/>
                  </a:cubicBezTo>
                  <a:cubicBezTo>
                    <a:pt x="0" y="393"/>
                    <a:pt x="61" y="503"/>
                    <a:pt x="142" y="516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0" name="Line 445"/>
            <p:cNvSpPr>
              <a:spLocks noChangeShapeType="1"/>
            </p:cNvSpPr>
            <p:nvPr/>
          </p:nvSpPr>
          <p:spPr bwMode="auto">
            <a:xfrm>
              <a:off x="1638170" y="1103727"/>
              <a:ext cx="51788" cy="279561"/>
            </a:xfrm>
            <a:prstGeom prst="line">
              <a:avLst/>
            </a:prstGeom>
            <a:noFill/>
            <a:ln w="4763">
              <a:solidFill>
                <a:srgbClr val="2E091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1" name="Line 446"/>
            <p:cNvSpPr>
              <a:spLocks noChangeShapeType="1"/>
            </p:cNvSpPr>
            <p:nvPr/>
          </p:nvSpPr>
          <p:spPr bwMode="auto">
            <a:xfrm flipV="1">
              <a:off x="1634466" y="2439643"/>
              <a:ext cx="55487" cy="283829"/>
            </a:xfrm>
            <a:prstGeom prst="line">
              <a:avLst/>
            </a:prstGeom>
            <a:noFill/>
            <a:ln w="4763">
              <a:solidFill>
                <a:srgbClr val="2E091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fr-FR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9pPr>
            </a:lstStyle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grpSp>
        <p:nvGrpSpPr>
          <p:cNvPr id="3" name="Group 600"/>
          <p:cNvGrpSpPr>
            <a:grpSpLocks noChangeAspect="1"/>
          </p:cNvGrpSpPr>
          <p:nvPr/>
        </p:nvGrpSpPr>
        <p:grpSpPr bwMode="auto">
          <a:xfrm>
            <a:off x="-127886" y="2392384"/>
            <a:ext cx="4643957" cy="3182611"/>
            <a:chOff x="3600" y="2500"/>
            <a:chExt cx="1534" cy="1256"/>
          </a:xfrm>
        </p:grpSpPr>
        <p:sp>
          <p:nvSpPr>
            <p:cNvPr id="303" name="Freeform 601"/>
            <p:cNvSpPr>
              <a:spLocks/>
            </p:cNvSpPr>
            <p:nvPr/>
          </p:nvSpPr>
          <p:spPr bwMode="auto">
            <a:xfrm>
              <a:off x="3605" y="2536"/>
              <a:ext cx="1529" cy="1220"/>
            </a:xfrm>
            <a:custGeom>
              <a:avLst/>
              <a:gdLst>
                <a:gd name="T0" fmla="*/ 0 w 896"/>
                <a:gd name="T1" fmla="*/ 670 h 670"/>
                <a:gd name="T2" fmla="*/ 896 w 896"/>
                <a:gd name="T3" fmla="*/ 670 h 670"/>
                <a:gd name="T4" fmla="*/ 896 w 896"/>
                <a:gd name="T5" fmla="*/ 179 h 670"/>
                <a:gd name="T6" fmla="*/ 456 w 896"/>
                <a:gd name="T7" fmla="*/ 0 h 670"/>
                <a:gd name="T8" fmla="*/ 456 w 896"/>
                <a:gd name="T9" fmla="*/ 0 h 670"/>
                <a:gd name="T10" fmla="*/ 448 w 896"/>
                <a:gd name="T11" fmla="*/ 0 h 670"/>
                <a:gd name="T12" fmla="*/ 440 w 896"/>
                <a:gd name="T13" fmla="*/ 0 h 670"/>
                <a:gd name="T14" fmla="*/ 440 w 896"/>
                <a:gd name="T15" fmla="*/ 0 h 670"/>
                <a:gd name="T16" fmla="*/ 0 w 896"/>
                <a:gd name="T17" fmla="*/ 179 h 670"/>
                <a:gd name="T18" fmla="*/ 0 w 896"/>
                <a:gd name="T19" fmla="*/ 67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6" h="670">
                  <a:moveTo>
                    <a:pt x="0" y="670"/>
                  </a:moveTo>
                  <a:cubicBezTo>
                    <a:pt x="896" y="670"/>
                    <a:pt x="896" y="670"/>
                    <a:pt x="896" y="670"/>
                  </a:cubicBezTo>
                  <a:cubicBezTo>
                    <a:pt x="896" y="179"/>
                    <a:pt x="896" y="179"/>
                    <a:pt x="896" y="179"/>
                  </a:cubicBezTo>
                  <a:cubicBezTo>
                    <a:pt x="780" y="71"/>
                    <a:pt x="626" y="4"/>
                    <a:pt x="456" y="0"/>
                  </a:cubicBezTo>
                  <a:cubicBezTo>
                    <a:pt x="456" y="0"/>
                    <a:pt x="456" y="0"/>
                    <a:pt x="456" y="0"/>
                  </a:cubicBezTo>
                  <a:cubicBezTo>
                    <a:pt x="453" y="0"/>
                    <a:pt x="451" y="0"/>
                    <a:pt x="448" y="0"/>
                  </a:cubicBezTo>
                  <a:cubicBezTo>
                    <a:pt x="445" y="0"/>
                    <a:pt x="443" y="0"/>
                    <a:pt x="440" y="0"/>
                  </a:cubicBezTo>
                  <a:cubicBezTo>
                    <a:pt x="440" y="0"/>
                    <a:pt x="440" y="0"/>
                    <a:pt x="440" y="0"/>
                  </a:cubicBezTo>
                  <a:cubicBezTo>
                    <a:pt x="270" y="4"/>
                    <a:pt x="116" y="71"/>
                    <a:pt x="0" y="179"/>
                  </a:cubicBezTo>
                  <a:lnTo>
                    <a:pt x="0" y="670"/>
                  </a:lnTo>
                  <a:close/>
                </a:path>
              </a:pathLst>
            </a:custGeom>
            <a:solidFill>
              <a:srgbClr val="E6E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4" name="Freeform 602"/>
            <p:cNvSpPr>
              <a:spLocks/>
            </p:cNvSpPr>
            <p:nvPr/>
          </p:nvSpPr>
          <p:spPr bwMode="auto">
            <a:xfrm>
              <a:off x="3605" y="2651"/>
              <a:ext cx="1529" cy="1105"/>
            </a:xfrm>
            <a:custGeom>
              <a:avLst/>
              <a:gdLst>
                <a:gd name="T0" fmla="*/ 0 w 896"/>
                <a:gd name="T1" fmla="*/ 607 h 607"/>
                <a:gd name="T2" fmla="*/ 896 w 896"/>
                <a:gd name="T3" fmla="*/ 607 h 607"/>
                <a:gd name="T4" fmla="*/ 896 w 896"/>
                <a:gd name="T5" fmla="*/ 218 h 607"/>
                <a:gd name="T6" fmla="*/ 454 w 896"/>
                <a:gd name="T7" fmla="*/ 0 h 607"/>
                <a:gd name="T8" fmla="*/ 454 w 896"/>
                <a:gd name="T9" fmla="*/ 0 h 607"/>
                <a:gd name="T10" fmla="*/ 448 w 896"/>
                <a:gd name="T11" fmla="*/ 0 h 607"/>
                <a:gd name="T12" fmla="*/ 442 w 896"/>
                <a:gd name="T13" fmla="*/ 0 h 607"/>
                <a:gd name="T14" fmla="*/ 442 w 896"/>
                <a:gd name="T15" fmla="*/ 0 h 607"/>
                <a:gd name="T16" fmla="*/ 0 w 896"/>
                <a:gd name="T17" fmla="*/ 217 h 607"/>
                <a:gd name="T18" fmla="*/ 0 w 896"/>
                <a:gd name="T19" fmla="*/ 607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6" h="607">
                  <a:moveTo>
                    <a:pt x="0" y="607"/>
                  </a:moveTo>
                  <a:cubicBezTo>
                    <a:pt x="896" y="607"/>
                    <a:pt x="896" y="607"/>
                    <a:pt x="896" y="607"/>
                  </a:cubicBezTo>
                  <a:cubicBezTo>
                    <a:pt x="896" y="218"/>
                    <a:pt x="896" y="218"/>
                    <a:pt x="896" y="218"/>
                  </a:cubicBezTo>
                  <a:cubicBezTo>
                    <a:pt x="781" y="89"/>
                    <a:pt x="613" y="4"/>
                    <a:pt x="454" y="0"/>
                  </a:cubicBezTo>
                  <a:cubicBezTo>
                    <a:pt x="454" y="0"/>
                    <a:pt x="454" y="0"/>
                    <a:pt x="454" y="0"/>
                  </a:cubicBezTo>
                  <a:cubicBezTo>
                    <a:pt x="452" y="0"/>
                    <a:pt x="450" y="0"/>
                    <a:pt x="448" y="0"/>
                  </a:cubicBezTo>
                  <a:cubicBezTo>
                    <a:pt x="446" y="0"/>
                    <a:pt x="444" y="0"/>
                    <a:pt x="442" y="0"/>
                  </a:cubicBezTo>
                  <a:cubicBezTo>
                    <a:pt x="442" y="0"/>
                    <a:pt x="442" y="0"/>
                    <a:pt x="442" y="0"/>
                  </a:cubicBezTo>
                  <a:cubicBezTo>
                    <a:pt x="277" y="4"/>
                    <a:pt x="113" y="84"/>
                    <a:pt x="0" y="217"/>
                  </a:cubicBezTo>
                  <a:lnTo>
                    <a:pt x="0" y="607"/>
                  </a:lnTo>
                  <a:close/>
                </a:path>
              </a:pathLst>
            </a:custGeom>
            <a:solidFill>
              <a:srgbClr val="FFF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5" name="Freeform 603"/>
            <p:cNvSpPr>
              <a:spLocks noEditPoints="1"/>
            </p:cNvSpPr>
            <p:nvPr/>
          </p:nvSpPr>
          <p:spPr bwMode="auto">
            <a:xfrm>
              <a:off x="4356" y="2538"/>
              <a:ext cx="778" cy="555"/>
            </a:xfrm>
            <a:custGeom>
              <a:avLst/>
              <a:gdLst>
                <a:gd name="T0" fmla="*/ 452 w 456"/>
                <a:gd name="T1" fmla="*/ 243 h 305"/>
                <a:gd name="T2" fmla="*/ 428 w 456"/>
                <a:gd name="T3" fmla="*/ 222 h 305"/>
                <a:gd name="T4" fmla="*/ 406 w 456"/>
                <a:gd name="T5" fmla="*/ 198 h 305"/>
                <a:gd name="T6" fmla="*/ 381 w 456"/>
                <a:gd name="T7" fmla="*/ 177 h 305"/>
                <a:gd name="T8" fmla="*/ 353 w 456"/>
                <a:gd name="T9" fmla="*/ 158 h 305"/>
                <a:gd name="T10" fmla="*/ 326 w 456"/>
                <a:gd name="T11" fmla="*/ 137 h 305"/>
                <a:gd name="T12" fmla="*/ 297 w 456"/>
                <a:gd name="T13" fmla="*/ 120 h 305"/>
                <a:gd name="T14" fmla="*/ 268 w 456"/>
                <a:gd name="T15" fmla="*/ 104 h 305"/>
                <a:gd name="T16" fmla="*/ 237 w 456"/>
                <a:gd name="T17" fmla="*/ 90 h 305"/>
                <a:gd name="T18" fmla="*/ 206 w 456"/>
                <a:gd name="T19" fmla="*/ 77 h 305"/>
                <a:gd name="T20" fmla="*/ 173 w 456"/>
                <a:gd name="T21" fmla="*/ 67 h 305"/>
                <a:gd name="T22" fmla="*/ 141 w 456"/>
                <a:gd name="T23" fmla="*/ 58 h 305"/>
                <a:gd name="T24" fmla="*/ 108 w 456"/>
                <a:gd name="T25" fmla="*/ 51 h 305"/>
                <a:gd name="T26" fmla="*/ 75 w 456"/>
                <a:gd name="T27" fmla="*/ 46 h 305"/>
                <a:gd name="T28" fmla="*/ 41 w 456"/>
                <a:gd name="T29" fmla="*/ 42 h 305"/>
                <a:gd name="T30" fmla="*/ 8 w 456"/>
                <a:gd name="T31" fmla="*/ 41 h 305"/>
                <a:gd name="T32" fmla="*/ 0 w 456"/>
                <a:gd name="T33" fmla="*/ 55 h 305"/>
                <a:gd name="T34" fmla="*/ 8 w 456"/>
                <a:gd name="T35" fmla="*/ 53 h 305"/>
                <a:gd name="T36" fmla="*/ 8 w 456"/>
                <a:gd name="T37" fmla="*/ 73 h 305"/>
                <a:gd name="T38" fmla="*/ 0 w 456"/>
                <a:gd name="T39" fmla="*/ 71 h 305"/>
                <a:gd name="T40" fmla="*/ 8 w 456"/>
                <a:gd name="T41" fmla="*/ 85 h 305"/>
                <a:gd name="T42" fmla="*/ 41 w 456"/>
                <a:gd name="T43" fmla="*/ 86 h 305"/>
                <a:gd name="T44" fmla="*/ 75 w 456"/>
                <a:gd name="T45" fmla="*/ 89 h 305"/>
                <a:gd name="T46" fmla="*/ 108 w 456"/>
                <a:gd name="T47" fmla="*/ 94 h 305"/>
                <a:gd name="T48" fmla="*/ 141 w 456"/>
                <a:gd name="T49" fmla="*/ 102 h 305"/>
                <a:gd name="T50" fmla="*/ 173 w 456"/>
                <a:gd name="T51" fmla="*/ 110 h 305"/>
                <a:gd name="T52" fmla="*/ 206 w 456"/>
                <a:gd name="T53" fmla="*/ 121 h 305"/>
                <a:gd name="T54" fmla="*/ 237 w 456"/>
                <a:gd name="T55" fmla="*/ 133 h 305"/>
                <a:gd name="T56" fmla="*/ 268 w 456"/>
                <a:gd name="T57" fmla="*/ 148 h 305"/>
                <a:gd name="T58" fmla="*/ 297 w 456"/>
                <a:gd name="T59" fmla="*/ 164 h 305"/>
                <a:gd name="T60" fmla="*/ 326 w 456"/>
                <a:gd name="T61" fmla="*/ 181 h 305"/>
                <a:gd name="T62" fmla="*/ 353 w 456"/>
                <a:gd name="T63" fmla="*/ 202 h 305"/>
                <a:gd name="T64" fmla="*/ 381 w 456"/>
                <a:gd name="T65" fmla="*/ 220 h 305"/>
                <a:gd name="T66" fmla="*/ 406 w 456"/>
                <a:gd name="T67" fmla="*/ 241 h 305"/>
                <a:gd name="T68" fmla="*/ 409 w 456"/>
                <a:gd name="T69" fmla="*/ 243 h 305"/>
                <a:gd name="T70" fmla="*/ 432 w 456"/>
                <a:gd name="T71" fmla="*/ 265 h 305"/>
                <a:gd name="T72" fmla="*/ 454 w 456"/>
                <a:gd name="T73" fmla="*/ 290 h 305"/>
                <a:gd name="T74" fmla="*/ 456 w 456"/>
                <a:gd name="T75" fmla="*/ 305 h 305"/>
                <a:gd name="T76" fmla="*/ 454 w 456"/>
                <a:gd name="T77" fmla="*/ 246 h 305"/>
                <a:gd name="T78" fmla="*/ 22 w 456"/>
                <a:gd name="T79" fmla="*/ 0 h 305"/>
                <a:gd name="T80" fmla="*/ 5 w 456"/>
                <a:gd name="T81" fmla="*/ 6 h 305"/>
                <a:gd name="T82" fmla="*/ 0 w 456"/>
                <a:gd name="T83" fmla="*/ 18 h 305"/>
                <a:gd name="T84" fmla="*/ 30 w 456"/>
                <a:gd name="T85" fmla="*/ 12 h 305"/>
                <a:gd name="T86" fmla="*/ 66 w 456"/>
                <a:gd name="T87" fmla="*/ 14 h 305"/>
                <a:gd name="T88" fmla="*/ 102 w 456"/>
                <a:gd name="T89" fmla="*/ 19 h 305"/>
                <a:gd name="T90" fmla="*/ 138 w 456"/>
                <a:gd name="T91" fmla="*/ 26 h 305"/>
                <a:gd name="T92" fmla="*/ 173 w 456"/>
                <a:gd name="T93" fmla="*/ 35 h 305"/>
                <a:gd name="T94" fmla="*/ 208 w 456"/>
                <a:gd name="T95" fmla="*/ 45 h 305"/>
                <a:gd name="T96" fmla="*/ 242 w 456"/>
                <a:gd name="T97" fmla="*/ 57 h 305"/>
                <a:gd name="T98" fmla="*/ 276 w 456"/>
                <a:gd name="T99" fmla="*/ 71 h 305"/>
                <a:gd name="T100" fmla="*/ 308 w 456"/>
                <a:gd name="T101" fmla="*/ 88 h 305"/>
                <a:gd name="T102" fmla="*/ 339 w 456"/>
                <a:gd name="T103" fmla="*/ 106 h 305"/>
                <a:gd name="T104" fmla="*/ 369 w 456"/>
                <a:gd name="T105" fmla="*/ 126 h 305"/>
                <a:gd name="T106" fmla="*/ 391 w 456"/>
                <a:gd name="T107" fmla="*/ 150 h 305"/>
                <a:gd name="T108" fmla="*/ 422 w 456"/>
                <a:gd name="T109" fmla="*/ 170 h 305"/>
                <a:gd name="T110" fmla="*/ 428 w 456"/>
                <a:gd name="T111" fmla="*/ 171 h 305"/>
                <a:gd name="T112" fmla="*/ 455 w 456"/>
                <a:gd name="T113" fmla="*/ 193 h 305"/>
                <a:gd name="T114" fmla="*/ 456 w 456"/>
                <a:gd name="T115" fmla="*/ 206 h 305"/>
                <a:gd name="T116" fmla="*/ 22 w 456"/>
                <a:gd name="T117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6" h="305">
                  <a:moveTo>
                    <a:pt x="452" y="246"/>
                  </a:moveTo>
                  <a:cubicBezTo>
                    <a:pt x="452" y="245"/>
                    <a:pt x="452" y="244"/>
                    <a:pt x="452" y="243"/>
                  </a:cubicBezTo>
                  <a:cubicBezTo>
                    <a:pt x="452" y="231"/>
                    <a:pt x="442" y="222"/>
                    <a:pt x="430" y="222"/>
                  </a:cubicBezTo>
                  <a:cubicBezTo>
                    <a:pt x="430" y="222"/>
                    <a:pt x="429" y="222"/>
                    <a:pt x="428" y="222"/>
                  </a:cubicBezTo>
                  <a:cubicBezTo>
                    <a:pt x="428" y="221"/>
                    <a:pt x="428" y="220"/>
                    <a:pt x="428" y="219"/>
                  </a:cubicBezTo>
                  <a:cubicBezTo>
                    <a:pt x="428" y="207"/>
                    <a:pt x="418" y="198"/>
                    <a:pt x="406" y="198"/>
                  </a:cubicBezTo>
                  <a:cubicBezTo>
                    <a:pt x="405" y="198"/>
                    <a:pt x="404" y="198"/>
                    <a:pt x="403" y="198"/>
                  </a:cubicBezTo>
                  <a:cubicBezTo>
                    <a:pt x="402" y="186"/>
                    <a:pt x="393" y="177"/>
                    <a:pt x="381" y="177"/>
                  </a:cubicBezTo>
                  <a:cubicBezTo>
                    <a:pt x="379" y="177"/>
                    <a:pt x="376" y="177"/>
                    <a:pt x="374" y="178"/>
                  </a:cubicBezTo>
                  <a:cubicBezTo>
                    <a:pt x="373" y="167"/>
                    <a:pt x="364" y="158"/>
                    <a:pt x="353" y="158"/>
                  </a:cubicBezTo>
                  <a:cubicBezTo>
                    <a:pt x="351" y="158"/>
                    <a:pt x="349" y="158"/>
                    <a:pt x="347" y="159"/>
                  </a:cubicBezTo>
                  <a:cubicBezTo>
                    <a:pt x="347" y="147"/>
                    <a:pt x="338" y="137"/>
                    <a:pt x="326" y="137"/>
                  </a:cubicBezTo>
                  <a:cubicBezTo>
                    <a:pt x="323" y="137"/>
                    <a:pt x="321" y="138"/>
                    <a:pt x="319" y="138"/>
                  </a:cubicBezTo>
                  <a:cubicBezTo>
                    <a:pt x="317" y="128"/>
                    <a:pt x="308" y="120"/>
                    <a:pt x="297" y="120"/>
                  </a:cubicBezTo>
                  <a:cubicBezTo>
                    <a:pt x="294" y="120"/>
                    <a:pt x="292" y="121"/>
                    <a:pt x="289" y="122"/>
                  </a:cubicBezTo>
                  <a:cubicBezTo>
                    <a:pt x="287" y="112"/>
                    <a:pt x="278" y="104"/>
                    <a:pt x="268" y="104"/>
                  </a:cubicBezTo>
                  <a:cubicBezTo>
                    <a:pt x="264" y="104"/>
                    <a:pt x="261" y="105"/>
                    <a:pt x="258" y="106"/>
                  </a:cubicBezTo>
                  <a:cubicBezTo>
                    <a:pt x="256" y="97"/>
                    <a:pt x="247" y="90"/>
                    <a:pt x="237" y="90"/>
                  </a:cubicBezTo>
                  <a:cubicBezTo>
                    <a:pt x="233" y="90"/>
                    <a:pt x="230" y="90"/>
                    <a:pt x="227" y="92"/>
                  </a:cubicBezTo>
                  <a:cubicBezTo>
                    <a:pt x="224" y="83"/>
                    <a:pt x="215" y="77"/>
                    <a:pt x="206" y="77"/>
                  </a:cubicBezTo>
                  <a:cubicBezTo>
                    <a:pt x="201" y="77"/>
                    <a:pt x="197" y="78"/>
                    <a:pt x="194" y="81"/>
                  </a:cubicBezTo>
                  <a:cubicBezTo>
                    <a:pt x="191" y="73"/>
                    <a:pt x="183" y="67"/>
                    <a:pt x="173" y="67"/>
                  </a:cubicBezTo>
                  <a:cubicBezTo>
                    <a:pt x="169" y="67"/>
                    <a:pt x="165" y="68"/>
                    <a:pt x="161" y="71"/>
                  </a:cubicBezTo>
                  <a:cubicBezTo>
                    <a:pt x="158" y="63"/>
                    <a:pt x="150" y="58"/>
                    <a:pt x="141" y="58"/>
                  </a:cubicBezTo>
                  <a:cubicBezTo>
                    <a:pt x="136" y="58"/>
                    <a:pt x="132" y="60"/>
                    <a:pt x="128" y="63"/>
                  </a:cubicBezTo>
                  <a:cubicBezTo>
                    <a:pt x="124" y="56"/>
                    <a:pt x="117" y="51"/>
                    <a:pt x="108" y="51"/>
                  </a:cubicBezTo>
                  <a:cubicBezTo>
                    <a:pt x="103" y="51"/>
                    <a:pt x="98" y="53"/>
                    <a:pt x="94" y="56"/>
                  </a:cubicBezTo>
                  <a:cubicBezTo>
                    <a:pt x="90" y="50"/>
                    <a:pt x="83" y="46"/>
                    <a:pt x="75" y="46"/>
                  </a:cubicBezTo>
                  <a:cubicBezTo>
                    <a:pt x="69" y="46"/>
                    <a:pt x="64" y="48"/>
                    <a:pt x="60" y="52"/>
                  </a:cubicBezTo>
                  <a:cubicBezTo>
                    <a:pt x="56" y="46"/>
                    <a:pt x="49" y="42"/>
                    <a:pt x="41" y="42"/>
                  </a:cubicBezTo>
                  <a:cubicBezTo>
                    <a:pt x="35" y="42"/>
                    <a:pt x="29" y="45"/>
                    <a:pt x="25" y="50"/>
                  </a:cubicBezTo>
                  <a:cubicBezTo>
                    <a:pt x="21" y="45"/>
                    <a:pt x="15" y="41"/>
                    <a:pt x="8" y="41"/>
                  </a:cubicBezTo>
                  <a:cubicBezTo>
                    <a:pt x="5" y="41"/>
                    <a:pt x="3" y="42"/>
                    <a:pt x="0" y="43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5"/>
                    <a:pt x="2" y="55"/>
                    <a:pt x="3" y="55"/>
                  </a:cubicBezTo>
                  <a:cubicBezTo>
                    <a:pt x="5" y="54"/>
                    <a:pt x="6" y="53"/>
                    <a:pt x="8" y="53"/>
                  </a:cubicBezTo>
                  <a:cubicBezTo>
                    <a:pt x="13" y="53"/>
                    <a:pt x="18" y="58"/>
                    <a:pt x="18" y="63"/>
                  </a:cubicBezTo>
                  <a:cubicBezTo>
                    <a:pt x="18" y="68"/>
                    <a:pt x="13" y="73"/>
                    <a:pt x="8" y="73"/>
                  </a:cubicBezTo>
                  <a:cubicBezTo>
                    <a:pt x="6" y="73"/>
                    <a:pt x="5" y="72"/>
                    <a:pt x="3" y="72"/>
                  </a:cubicBezTo>
                  <a:cubicBezTo>
                    <a:pt x="2" y="71"/>
                    <a:pt x="1" y="71"/>
                    <a:pt x="0" y="7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3" y="84"/>
                    <a:pt x="5" y="85"/>
                    <a:pt x="8" y="85"/>
                  </a:cubicBezTo>
                  <a:cubicBezTo>
                    <a:pt x="14" y="85"/>
                    <a:pt x="20" y="82"/>
                    <a:pt x="24" y="78"/>
                  </a:cubicBezTo>
                  <a:cubicBezTo>
                    <a:pt x="28" y="83"/>
                    <a:pt x="34" y="86"/>
                    <a:pt x="41" y="86"/>
                  </a:cubicBezTo>
                  <a:cubicBezTo>
                    <a:pt x="47" y="86"/>
                    <a:pt x="53" y="83"/>
                    <a:pt x="57" y="79"/>
                  </a:cubicBezTo>
                  <a:cubicBezTo>
                    <a:pt x="61" y="85"/>
                    <a:pt x="68" y="89"/>
                    <a:pt x="75" y="89"/>
                  </a:cubicBezTo>
                  <a:cubicBezTo>
                    <a:pt x="81" y="89"/>
                    <a:pt x="86" y="87"/>
                    <a:pt x="90" y="84"/>
                  </a:cubicBezTo>
                  <a:cubicBezTo>
                    <a:pt x="93" y="90"/>
                    <a:pt x="100" y="94"/>
                    <a:pt x="108" y="94"/>
                  </a:cubicBezTo>
                  <a:cubicBezTo>
                    <a:pt x="113" y="94"/>
                    <a:pt x="118" y="93"/>
                    <a:pt x="122" y="90"/>
                  </a:cubicBezTo>
                  <a:cubicBezTo>
                    <a:pt x="125" y="97"/>
                    <a:pt x="133" y="102"/>
                    <a:pt x="141" y="102"/>
                  </a:cubicBezTo>
                  <a:cubicBezTo>
                    <a:pt x="146" y="102"/>
                    <a:pt x="150" y="100"/>
                    <a:pt x="154" y="98"/>
                  </a:cubicBezTo>
                  <a:cubicBezTo>
                    <a:pt x="157" y="105"/>
                    <a:pt x="165" y="110"/>
                    <a:pt x="173" y="110"/>
                  </a:cubicBezTo>
                  <a:cubicBezTo>
                    <a:pt x="178" y="110"/>
                    <a:pt x="182" y="109"/>
                    <a:pt x="185" y="107"/>
                  </a:cubicBezTo>
                  <a:cubicBezTo>
                    <a:pt x="189" y="115"/>
                    <a:pt x="197" y="121"/>
                    <a:pt x="206" y="121"/>
                  </a:cubicBezTo>
                  <a:cubicBezTo>
                    <a:pt x="210" y="121"/>
                    <a:pt x="213" y="120"/>
                    <a:pt x="216" y="118"/>
                  </a:cubicBezTo>
                  <a:cubicBezTo>
                    <a:pt x="219" y="127"/>
                    <a:pt x="227" y="133"/>
                    <a:pt x="237" y="133"/>
                  </a:cubicBezTo>
                  <a:cubicBezTo>
                    <a:pt x="240" y="133"/>
                    <a:pt x="244" y="132"/>
                    <a:pt x="247" y="131"/>
                  </a:cubicBezTo>
                  <a:cubicBezTo>
                    <a:pt x="249" y="140"/>
                    <a:pt x="257" y="148"/>
                    <a:pt x="268" y="148"/>
                  </a:cubicBezTo>
                  <a:cubicBezTo>
                    <a:pt x="271" y="148"/>
                    <a:pt x="273" y="147"/>
                    <a:pt x="276" y="146"/>
                  </a:cubicBezTo>
                  <a:cubicBezTo>
                    <a:pt x="278" y="156"/>
                    <a:pt x="287" y="164"/>
                    <a:pt x="297" y="164"/>
                  </a:cubicBezTo>
                  <a:cubicBezTo>
                    <a:pt x="300" y="164"/>
                    <a:pt x="302" y="163"/>
                    <a:pt x="304" y="162"/>
                  </a:cubicBezTo>
                  <a:cubicBezTo>
                    <a:pt x="306" y="173"/>
                    <a:pt x="315" y="181"/>
                    <a:pt x="326" y="181"/>
                  </a:cubicBezTo>
                  <a:cubicBezTo>
                    <a:pt x="328" y="181"/>
                    <a:pt x="329" y="181"/>
                    <a:pt x="331" y="180"/>
                  </a:cubicBezTo>
                  <a:cubicBezTo>
                    <a:pt x="331" y="192"/>
                    <a:pt x="341" y="202"/>
                    <a:pt x="353" y="202"/>
                  </a:cubicBezTo>
                  <a:cubicBezTo>
                    <a:pt x="355" y="202"/>
                    <a:pt x="357" y="201"/>
                    <a:pt x="359" y="201"/>
                  </a:cubicBezTo>
                  <a:cubicBezTo>
                    <a:pt x="360" y="212"/>
                    <a:pt x="370" y="220"/>
                    <a:pt x="381" y="220"/>
                  </a:cubicBezTo>
                  <a:cubicBezTo>
                    <a:pt x="382" y="220"/>
                    <a:pt x="383" y="220"/>
                    <a:pt x="385" y="220"/>
                  </a:cubicBezTo>
                  <a:cubicBezTo>
                    <a:pt x="385" y="232"/>
                    <a:pt x="394" y="241"/>
                    <a:pt x="406" y="241"/>
                  </a:cubicBezTo>
                  <a:cubicBezTo>
                    <a:pt x="407" y="241"/>
                    <a:pt x="408" y="241"/>
                    <a:pt x="409" y="241"/>
                  </a:cubicBezTo>
                  <a:cubicBezTo>
                    <a:pt x="409" y="242"/>
                    <a:pt x="409" y="243"/>
                    <a:pt x="409" y="243"/>
                  </a:cubicBezTo>
                  <a:cubicBezTo>
                    <a:pt x="409" y="255"/>
                    <a:pt x="418" y="265"/>
                    <a:pt x="430" y="265"/>
                  </a:cubicBezTo>
                  <a:cubicBezTo>
                    <a:pt x="431" y="265"/>
                    <a:pt x="432" y="265"/>
                    <a:pt x="432" y="265"/>
                  </a:cubicBezTo>
                  <a:cubicBezTo>
                    <a:pt x="432" y="266"/>
                    <a:pt x="432" y="267"/>
                    <a:pt x="432" y="268"/>
                  </a:cubicBezTo>
                  <a:cubicBezTo>
                    <a:pt x="432" y="280"/>
                    <a:pt x="442" y="290"/>
                    <a:pt x="454" y="290"/>
                  </a:cubicBezTo>
                  <a:cubicBezTo>
                    <a:pt x="453" y="291"/>
                    <a:pt x="453" y="293"/>
                    <a:pt x="453" y="294"/>
                  </a:cubicBezTo>
                  <a:cubicBezTo>
                    <a:pt x="453" y="298"/>
                    <a:pt x="454" y="301"/>
                    <a:pt x="456" y="305"/>
                  </a:cubicBezTo>
                  <a:cubicBezTo>
                    <a:pt x="456" y="246"/>
                    <a:pt x="456" y="246"/>
                    <a:pt x="456" y="246"/>
                  </a:cubicBezTo>
                  <a:cubicBezTo>
                    <a:pt x="455" y="246"/>
                    <a:pt x="455" y="246"/>
                    <a:pt x="454" y="246"/>
                  </a:cubicBezTo>
                  <a:cubicBezTo>
                    <a:pt x="453" y="246"/>
                    <a:pt x="453" y="246"/>
                    <a:pt x="452" y="246"/>
                  </a:cubicBezTo>
                  <a:close/>
                  <a:moveTo>
                    <a:pt x="22" y="0"/>
                  </a:moveTo>
                  <a:cubicBezTo>
                    <a:pt x="22" y="5"/>
                    <a:pt x="18" y="9"/>
                    <a:pt x="12" y="9"/>
                  </a:cubicBezTo>
                  <a:cubicBezTo>
                    <a:pt x="9" y="9"/>
                    <a:pt x="7" y="8"/>
                    <a:pt x="5" y="6"/>
                  </a:cubicBezTo>
                  <a:cubicBezTo>
                    <a:pt x="3" y="5"/>
                    <a:pt x="2" y="5"/>
                    <a:pt x="0" y="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20"/>
                    <a:pt x="8" y="21"/>
                    <a:pt x="12" y="21"/>
                  </a:cubicBezTo>
                  <a:cubicBezTo>
                    <a:pt x="19" y="21"/>
                    <a:pt x="26" y="18"/>
                    <a:pt x="30" y="12"/>
                  </a:cubicBezTo>
                  <a:cubicBezTo>
                    <a:pt x="34" y="18"/>
                    <a:pt x="41" y="23"/>
                    <a:pt x="49" y="23"/>
                  </a:cubicBezTo>
                  <a:cubicBezTo>
                    <a:pt x="56" y="23"/>
                    <a:pt x="62" y="19"/>
                    <a:pt x="66" y="14"/>
                  </a:cubicBezTo>
                  <a:cubicBezTo>
                    <a:pt x="70" y="21"/>
                    <a:pt x="77" y="26"/>
                    <a:pt x="86" y="26"/>
                  </a:cubicBezTo>
                  <a:cubicBezTo>
                    <a:pt x="92" y="26"/>
                    <a:pt x="98" y="24"/>
                    <a:pt x="102" y="19"/>
                  </a:cubicBezTo>
                  <a:cubicBezTo>
                    <a:pt x="106" y="27"/>
                    <a:pt x="114" y="32"/>
                    <a:pt x="122" y="32"/>
                  </a:cubicBezTo>
                  <a:cubicBezTo>
                    <a:pt x="128" y="32"/>
                    <a:pt x="134" y="30"/>
                    <a:pt x="138" y="26"/>
                  </a:cubicBezTo>
                  <a:cubicBezTo>
                    <a:pt x="141" y="34"/>
                    <a:pt x="149" y="40"/>
                    <a:pt x="159" y="40"/>
                  </a:cubicBezTo>
                  <a:cubicBezTo>
                    <a:pt x="164" y="40"/>
                    <a:pt x="169" y="38"/>
                    <a:pt x="173" y="35"/>
                  </a:cubicBezTo>
                  <a:cubicBezTo>
                    <a:pt x="176" y="43"/>
                    <a:pt x="185" y="49"/>
                    <a:pt x="194" y="49"/>
                  </a:cubicBezTo>
                  <a:cubicBezTo>
                    <a:pt x="199" y="49"/>
                    <a:pt x="204" y="48"/>
                    <a:pt x="208" y="45"/>
                  </a:cubicBezTo>
                  <a:cubicBezTo>
                    <a:pt x="211" y="54"/>
                    <a:pt x="220" y="61"/>
                    <a:pt x="230" y="61"/>
                  </a:cubicBezTo>
                  <a:cubicBezTo>
                    <a:pt x="234" y="61"/>
                    <a:pt x="239" y="59"/>
                    <a:pt x="242" y="57"/>
                  </a:cubicBezTo>
                  <a:cubicBezTo>
                    <a:pt x="244" y="67"/>
                    <a:pt x="253" y="74"/>
                    <a:pt x="264" y="74"/>
                  </a:cubicBezTo>
                  <a:cubicBezTo>
                    <a:pt x="268" y="74"/>
                    <a:pt x="272" y="73"/>
                    <a:pt x="276" y="71"/>
                  </a:cubicBezTo>
                  <a:cubicBezTo>
                    <a:pt x="277" y="82"/>
                    <a:pt x="287" y="90"/>
                    <a:pt x="298" y="90"/>
                  </a:cubicBezTo>
                  <a:cubicBezTo>
                    <a:pt x="301" y="90"/>
                    <a:pt x="305" y="89"/>
                    <a:pt x="308" y="88"/>
                  </a:cubicBezTo>
                  <a:cubicBezTo>
                    <a:pt x="309" y="99"/>
                    <a:pt x="319" y="108"/>
                    <a:pt x="330" y="108"/>
                  </a:cubicBezTo>
                  <a:cubicBezTo>
                    <a:pt x="333" y="108"/>
                    <a:pt x="336" y="107"/>
                    <a:pt x="339" y="106"/>
                  </a:cubicBezTo>
                  <a:cubicBezTo>
                    <a:pt x="340" y="118"/>
                    <a:pt x="350" y="127"/>
                    <a:pt x="362" y="127"/>
                  </a:cubicBezTo>
                  <a:cubicBezTo>
                    <a:pt x="364" y="127"/>
                    <a:pt x="367" y="126"/>
                    <a:pt x="369" y="126"/>
                  </a:cubicBezTo>
                  <a:cubicBezTo>
                    <a:pt x="369" y="126"/>
                    <a:pt x="369" y="127"/>
                    <a:pt x="369" y="127"/>
                  </a:cubicBezTo>
                  <a:cubicBezTo>
                    <a:pt x="369" y="140"/>
                    <a:pt x="379" y="150"/>
                    <a:pt x="391" y="150"/>
                  </a:cubicBezTo>
                  <a:cubicBezTo>
                    <a:pt x="394" y="150"/>
                    <a:pt x="397" y="149"/>
                    <a:pt x="400" y="148"/>
                  </a:cubicBezTo>
                  <a:cubicBezTo>
                    <a:pt x="400" y="160"/>
                    <a:pt x="410" y="170"/>
                    <a:pt x="422" y="170"/>
                  </a:cubicBezTo>
                  <a:cubicBezTo>
                    <a:pt x="424" y="170"/>
                    <a:pt x="426" y="170"/>
                    <a:pt x="428" y="169"/>
                  </a:cubicBezTo>
                  <a:cubicBezTo>
                    <a:pt x="428" y="170"/>
                    <a:pt x="428" y="170"/>
                    <a:pt x="428" y="171"/>
                  </a:cubicBezTo>
                  <a:cubicBezTo>
                    <a:pt x="428" y="183"/>
                    <a:pt x="438" y="193"/>
                    <a:pt x="450" y="193"/>
                  </a:cubicBezTo>
                  <a:cubicBezTo>
                    <a:pt x="452" y="193"/>
                    <a:pt x="453" y="193"/>
                    <a:pt x="455" y="193"/>
                  </a:cubicBezTo>
                  <a:cubicBezTo>
                    <a:pt x="454" y="194"/>
                    <a:pt x="454" y="196"/>
                    <a:pt x="454" y="197"/>
                  </a:cubicBezTo>
                  <a:cubicBezTo>
                    <a:pt x="454" y="200"/>
                    <a:pt x="455" y="203"/>
                    <a:pt x="456" y="206"/>
                  </a:cubicBezTo>
                  <a:cubicBezTo>
                    <a:pt x="456" y="178"/>
                    <a:pt x="456" y="178"/>
                    <a:pt x="456" y="178"/>
                  </a:cubicBezTo>
                  <a:cubicBezTo>
                    <a:pt x="342" y="72"/>
                    <a:pt x="190" y="5"/>
                    <a:pt x="22" y="0"/>
                  </a:cubicBezTo>
                  <a:close/>
                </a:path>
              </a:pathLst>
            </a:custGeom>
            <a:solidFill>
              <a:srgbClr val="BAC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6" name="Freeform 604"/>
            <p:cNvSpPr>
              <a:spLocks/>
            </p:cNvSpPr>
            <p:nvPr/>
          </p:nvSpPr>
          <p:spPr bwMode="auto">
            <a:xfrm>
              <a:off x="4356" y="2653"/>
              <a:ext cx="778" cy="440"/>
            </a:xfrm>
            <a:custGeom>
              <a:avLst/>
              <a:gdLst>
                <a:gd name="T0" fmla="*/ 456 w 456"/>
                <a:gd name="T1" fmla="*/ 242 h 242"/>
                <a:gd name="T2" fmla="*/ 456 w 456"/>
                <a:gd name="T3" fmla="*/ 208 h 242"/>
                <a:gd name="T4" fmla="*/ 18 w 456"/>
                <a:gd name="T5" fmla="*/ 0 h 242"/>
                <a:gd name="T6" fmla="*/ 8 w 456"/>
                <a:gd name="T7" fmla="*/ 10 h 242"/>
                <a:gd name="T8" fmla="*/ 3 w 456"/>
                <a:gd name="T9" fmla="*/ 9 h 242"/>
                <a:gd name="T10" fmla="*/ 0 w 456"/>
                <a:gd name="T11" fmla="*/ 8 h 242"/>
                <a:gd name="T12" fmla="*/ 0 w 456"/>
                <a:gd name="T13" fmla="*/ 20 h 242"/>
                <a:gd name="T14" fmla="*/ 8 w 456"/>
                <a:gd name="T15" fmla="*/ 22 h 242"/>
                <a:gd name="T16" fmla="*/ 24 w 456"/>
                <a:gd name="T17" fmla="*/ 15 h 242"/>
                <a:gd name="T18" fmla="*/ 41 w 456"/>
                <a:gd name="T19" fmla="*/ 23 h 242"/>
                <a:gd name="T20" fmla="*/ 57 w 456"/>
                <a:gd name="T21" fmla="*/ 16 h 242"/>
                <a:gd name="T22" fmla="*/ 75 w 456"/>
                <a:gd name="T23" fmla="*/ 26 h 242"/>
                <a:gd name="T24" fmla="*/ 90 w 456"/>
                <a:gd name="T25" fmla="*/ 21 h 242"/>
                <a:gd name="T26" fmla="*/ 108 w 456"/>
                <a:gd name="T27" fmla="*/ 31 h 242"/>
                <a:gd name="T28" fmla="*/ 122 w 456"/>
                <a:gd name="T29" fmla="*/ 27 h 242"/>
                <a:gd name="T30" fmla="*/ 141 w 456"/>
                <a:gd name="T31" fmla="*/ 39 h 242"/>
                <a:gd name="T32" fmla="*/ 154 w 456"/>
                <a:gd name="T33" fmla="*/ 35 h 242"/>
                <a:gd name="T34" fmla="*/ 173 w 456"/>
                <a:gd name="T35" fmla="*/ 47 h 242"/>
                <a:gd name="T36" fmla="*/ 185 w 456"/>
                <a:gd name="T37" fmla="*/ 44 h 242"/>
                <a:gd name="T38" fmla="*/ 206 w 456"/>
                <a:gd name="T39" fmla="*/ 58 h 242"/>
                <a:gd name="T40" fmla="*/ 216 w 456"/>
                <a:gd name="T41" fmla="*/ 55 h 242"/>
                <a:gd name="T42" fmla="*/ 237 w 456"/>
                <a:gd name="T43" fmla="*/ 70 h 242"/>
                <a:gd name="T44" fmla="*/ 247 w 456"/>
                <a:gd name="T45" fmla="*/ 68 h 242"/>
                <a:gd name="T46" fmla="*/ 268 w 456"/>
                <a:gd name="T47" fmla="*/ 85 h 242"/>
                <a:gd name="T48" fmla="*/ 276 w 456"/>
                <a:gd name="T49" fmla="*/ 83 h 242"/>
                <a:gd name="T50" fmla="*/ 297 w 456"/>
                <a:gd name="T51" fmla="*/ 101 h 242"/>
                <a:gd name="T52" fmla="*/ 304 w 456"/>
                <a:gd name="T53" fmla="*/ 99 h 242"/>
                <a:gd name="T54" fmla="*/ 326 w 456"/>
                <a:gd name="T55" fmla="*/ 118 h 242"/>
                <a:gd name="T56" fmla="*/ 331 w 456"/>
                <a:gd name="T57" fmla="*/ 117 h 242"/>
                <a:gd name="T58" fmla="*/ 353 w 456"/>
                <a:gd name="T59" fmla="*/ 139 h 242"/>
                <a:gd name="T60" fmla="*/ 359 w 456"/>
                <a:gd name="T61" fmla="*/ 138 h 242"/>
                <a:gd name="T62" fmla="*/ 381 w 456"/>
                <a:gd name="T63" fmla="*/ 157 h 242"/>
                <a:gd name="T64" fmla="*/ 385 w 456"/>
                <a:gd name="T65" fmla="*/ 157 h 242"/>
                <a:gd name="T66" fmla="*/ 406 w 456"/>
                <a:gd name="T67" fmla="*/ 178 h 242"/>
                <a:gd name="T68" fmla="*/ 409 w 456"/>
                <a:gd name="T69" fmla="*/ 178 h 242"/>
                <a:gd name="T70" fmla="*/ 409 w 456"/>
                <a:gd name="T71" fmla="*/ 180 h 242"/>
                <a:gd name="T72" fmla="*/ 430 w 456"/>
                <a:gd name="T73" fmla="*/ 202 h 242"/>
                <a:gd name="T74" fmla="*/ 432 w 456"/>
                <a:gd name="T75" fmla="*/ 202 h 242"/>
                <a:gd name="T76" fmla="*/ 432 w 456"/>
                <a:gd name="T77" fmla="*/ 205 h 242"/>
                <a:gd name="T78" fmla="*/ 454 w 456"/>
                <a:gd name="T79" fmla="*/ 227 h 242"/>
                <a:gd name="T80" fmla="*/ 453 w 456"/>
                <a:gd name="T81" fmla="*/ 231 h 242"/>
                <a:gd name="T82" fmla="*/ 456 w 456"/>
                <a:gd name="T83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6" h="242">
                  <a:moveTo>
                    <a:pt x="456" y="242"/>
                  </a:moveTo>
                  <a:cubicBezTo>
                    <a:pt x="456" y="208"/>
                    <a:pt x="456" y="208"/>
                    <a:pt x="456" y="208"/>
                  </a:cubicBezTo>
                  <a:cubicBezTo>
                    <a:pt x="348" y="85"/>
                    <a:pt x="192" y="5"/>
                    <a:pt x="18" y="0"/>
                  </a:cubicBezTo>
                  <a:cubicBezTo>
                    <a:pt x="17" y="6"/>
                    <a:pt x="13" y="10"/>
                    <a:pt x="8" y="10"/>
                  </a:cubicBezTo>
                  <a:cubicBezTo>
                    <a:pt x="6" y="10"/>
                    <a:pt x="5" y="9"/>
                    <a:pt x="3" y="9"/>
                  </a:cubicBezTo>
                  <a:cubicBezTo>
                    <a:pt x="2" y="8"/>
                    <a:pt x="1" y="8"/>
                    <a:pt x="0" y="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3" y="21"/>
                    <a:pt x="5" y="22"/>
                    <a:pt x="8" y="22"/>
                  </a:cubicBezTo>
                  <a:cubicBezTo>
                    <a:pt x="14" y="22"/>
                    <a:pt x="20" y="19"/>
                    <a:pt x="24" y="15"/>
                  </a:cubicBezTo>
                  <a:cubicBezTo>
                    <a:pt x="28" y="20"/>
                    <a:pt x="34" y="23"/>
                    <a:pt x="41" y="23"/>
                  </a:cubicBezTo>
                  <a:cubicBezTo>
                    <a:pt x="47" y="23"/>
                    <a:pt x="53" y="20"/>
                    <a:pt x="57" y="16"/>
                  </a:cubicBezTo>
                  <a:cubicBezTo>
                    <a:pt x="61" y="22"/>
                    <a:pt x="68" y="26"/>
                    <a:pt x="75" y="26"/>
                  </a:cubicBezTo>
                  <a:cubicBezTo>
                    <a:pt x="81" y="26"/>
                    <a:pt x="86" y="24"/>
                    <a:pt x="90" y="21"/>
                  </a:cubicBezTo>
                  <a:cubicBezTo>
                    <a:pt x="93" y="27"/>
                    <a:pt x="100" y="31"/>
                    <a:pt x="108" y="31"/>
                  </a:cubicBezTo>
                  <a:cubicBezTo>
                    <a:pt x="113" y="31"/>
                    <a:pt x="118" y="30"/>
                    <a:pt x="122" y="27"/>
                  </a:cubicBezTo>
                  <a:cubicBezTo>
                    <a:pt x="125" y="34"/>
                    <a:pt x="133" y="39"/>
                    <a:pt x="141" y="39"/>
                  </a:cubicBezTo>
                  <a:cubicBezTo>
                    <a:pt x="146" y="39"/>
                    <a:pt x="150" y="37"/>
                    <a:pt x="154" y="35"/>
                  </a:cubicBezTo>
                  <a:cubicBezTo>
                    <a:pt x="157" y="42"/>
                    <a:pt x="165" y="47"/>
                    <a:pt x="173" y="47"/>
                  </a:cubicBezTo>
                  <a:cubicBezTo>
                    <a:pt x="178" y="47"/>
                    <a:pt x="182" y="46"/>
                    <a:pt x="185" y="44"/>
                  </a:cubicBezTo>
                  <a:cubicBezTo>
                    <a:pt x="189" y="52"/>
                    <a:pt x="197" y="58"/>
                    <a:pt x="206" y="58"/>
                  </a:cubicBezTo>
                  <a:cubicBezTo>
                    <a:pt x="210" y="58"/>
                    <a:pt x="213" y="57"/>
                    <a:pt x="216" y="55"/>
                  </a:cubicBezTo>
                  <a:cubicBezTo>
                    <a:pt x="219" y="64"/>
                    <a:pt x="227" y="70"/>
                    <a:pt x="237" y="70"/>
                  </a:cubicBezTo>
                  <a:cubicBezTo>
                    <a:pt x="240" y="70"/>
                    <a:pt x="244" y="69"/>
                    <a:pt x="247" y="68"/>
                  </a:cubicBezTo>
                  <a:cubicBezTo>
                    <a:pt x="249" y="77"/>
                    <a:pt x="257" y="85"/>
                    <a:pt x="268" y="85"/>
                  </a:cubicBezTo>
                  <a:cubicBezTo>
                    <a:pt x="271" y="85"/>
                    <a:pt x="273" y="84"/>
                    <a:pt x="276" y="83"/>
                  </a:cubicBezTo>
                  <a:cubicBezTo>
                    <a:pt x="278" y="93"/>
                    <a:pt x="287" y="101"/>
                    <a:pt x="297" y="101"/>
                  </a:cubicBezTo>
                  <a:cubicBezTo>
                    <a:pt x="300" y="101"/>
                    <a:pt x="302" y="100"/>
                    <a:pt x="304" y="99"/>
                  </a:cubicBezTo>
                  <a:cubicBezTo>
                    <a:pt x="306" y="110"/>
                    <a:pt x="315" y="118"/>
                    <a:pt x="326" y="118"/>
                  </a:cubicBezTo>
                  <a:cubicBezTo>
                    <a:pt x="328" y="118"/>
                    <a:pt x="329" y="118"/>
                    <a:pt x="331" y="117"/>
                  </a:cubicBezTo>
                  <a:cubicBezTo>
                    <a:pt x="331" y="129"/>
                    <a:pt x="341" y="139"/>
                    <a:pt x="353" y="139"/>
                  </a:cubicBezTo>
                  <a:cubicBezTo>
                    <a:pt x="355" y="139"/>
                    <a:pt x="357" y="138"/>
                    <a:pt x="359" y="138"/>
                  </a:cubicBezTo>
                  <a:cubicBezTo>
                    <a:pt x="360" y="149"/>
                    <a:pt x="370" y="157"/>
                    <a:pt x="381" y="157"/>
                  </a:cubicBezTo>
                  <a:cubicBezTo>
                    <a:pt x="382" y="157"/>
                    <a:pt x="383" y="157"/>
                    <a:pt x="385" y="157"/>
                  </a:cubicBezTo>
                  <a:cubicBezTo>
                    <a:pt x="385" y="169"/>
                    <a:pt x="394" y="178"/>
                    <a:pt x="406" y="178"/>
                  </a:cubicBezTo>
                  <a:cubicBezTo>
                    <a:pt x="407" y="178"/>
                    <a:pt x="408" y="178"/>
                    <a:pt x="409" y="178"/>
                  </a:cubicBezTo>
                  <a:cubicBezTo>
                    <a:pt x="409" y="179"/>
                    <a:pt x="409" y="180"/>
                    <a:pt x="409" y="180"/>
                  </a:cubicBezTo>
                  <a:cubicBezTo>
                    <a:pt x="409" y="192"/>
                    <a:pt x="418" y="202"/>
                    <a:pt x="430" y="202"/>
                  </a:cubicBezTo>
                  <a:cubicBezTo>
                    <a:pt x="431" y="202"/>
                    <a:pt x="432" y="202"/>
                    <a:pt x="432" y="202"/>
                  </a:cubicBezTo>
                  <a:cubicBezTo>
                    <a:pt x="432" y="203"/>
                    <a:pt x="432" y="204"/>
                    <a:pt x="432" y="205"/>
                  </a:cubicBezTo>
                  <a:cubicBezTo>
                    <a:pt x="432" y="217"/>
                    <a:pt x="442" y="227"/>
                    <a:pt x="454" y="227"/>
                  </a:cubicBezTo>
                  <a:cubicBezTo>
                    <a:pt x="453" y="228"/>
                    <a:pt x="453" y="230"/>
                    <a:pt x="453" y="231"/>
                  </a:cubicBezTo>
                  <a:cubicBezTo>
                    <a:pt x="453" y="235"/>
                    <a:pt x="454" y="238"/>
                    <a:pt x="456" y="242"/>
                  </a:cubicBezTo>
                  <a:close/>
                </a:path>
              </a:pathLst>
            </a:custGeom>
            <a:solidFill>
              <a:srgbClr val="DEC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7" name="Freeform 605"/>
            <p:cNvSpPr>
              <a:spLocks noEditPoints="1"/>
            </p:cNvSpPr>
            <p:nvPr/>
          </p:nvSpPr>
          <p:spPr bwMode="auto">
            <a:xfrm>
              <a:off x="3605" y="2538"/>
              <a:ext cx="778" cy="555"/>
            </a:xfrm>
            <a:custGeom>
              <a:avLst/>
              <a:gdLst>
                <a:gd name="T0" fmla="*/ 415 w 456"/>
                <a:gd name="T1" fmla="*/ 42 h 305"/>
                <a:gd name="T2" fmla="*/ 381 w 456"/>
                <a:gd name="T3" fmla="*/ 46 h 305"/>
                <a:gd name="T4" fmla="*/ 348 w 456"/>
                <a:gd name="T5" fmla="*/ 51 h 305"/>
                <a:gd name="T6" fmla="*/ 315 w 456"/>
                <a:gd name="T7" fmla="*/ 58 h 305"/>
                <a:gd name="T8" fmla="*/ 283 w 456"/>
                <a:gd name="T9" fmla="*/ 67 h 305"/>
                <a:gd name="T10" fmla="*/ 250 w 456"/>
                <a:gd name="T11" fmla="*/ 77 h 305"/>
                <a:gd name="T12" fmla="*/ 219 w 456"/>
                <a:gd name="T13" fmla="*/ 90 h 305"/>
                <a:gd name="T14" fmla="*/ 188 w 456"/>
                <a:gd name="T15" fmla="*/ 104 h 305"/>
                <a:gd name="T16" fmla="*/ 159 w 456"/>
                <a:gd name="T17" fmla="*/ 120 h 305"/>
                <a:gd name="T18" fmla="*/ 130 w 456"/>
                <a:gd name="T19" fmla="*/ 137 h 305"/>
                <a:gd name="T20" fmla="*/ 103 w 456"/>
                <a:gd name="T21" fmla="*/ 158 h 305"/>
                <a:gd name="T22" fmla="*/ 75 w 456"/>
                <a:gd name="T23" fmla="*/ 177 h 305"/>
                <a:gd name="T24" fmla="*/ 50 w 456"/>
                <a:gd name="T25" fmla="*/ 198 h 305"/>
                <a:gd name="T26" fmla="*/ 28 w 456"/>
                <a:gd name="T27" fmla="*/ 222 h 305"/>
                <a:gd name="T28" fmla="*/ 4 w 456"/>
                <a:gd name="T29" fmla="*/ 243 h 305"/>
                <a:gd name="T30" fmla="*/ 2 w 456"/>
                <a:gd name="T31" fmla="*/ 246 h 305"/>
                <a:gd name="T32" fmla="*/ 0 w 456"/>
                <a:gd name="T33" fmla="*/ 305 h 305"/>
                <a:gd name="T34" fmla="*/ 2 w 456"/>
                <a:gd name="T35" fmla="*/ 290 h 305"/>
                <a:gd name="T36" fmla="*/ 24 w 456"/>
                <a:gd name="T37" fmla="*/ 265 h 305"/>
                <a:gd name="T38" fmla="*/ 47 w 456"/>
                <a:gd name="T39" fmla="*/ 243 h 305"/>
                <a:gd name="T40" fmla="*/ 50 w 456"/>
                <a:gd name="T41" fmla="*/ 241 h 305"/>
                <a:gd name="T42" fmla="*/ 75 w 456"/>
                <a:gd name="T43" fmla="*/ 220 h 305"/>
                <a:gd name="T44" fmla="*/ 103 w 456"/>
                <a:gd name="T45" fmla="*/ 202 h 305"/>
                <a:gd name="T46" fmla="*/ 130 w 456"/>
                <a:gd name="T47" fmla="*/ 181 h 305"/>
                <a:gd name="T48" fmla="*/ 159 w 456"/>
                <a:gd name="T49" fmla="*/ 164 h 305"/>
                <a:gd name="T50" fmla="*/ 188 w 456"/>
                <a:gd name="T51" fmla="*/ 148 h 305"/>
                <a:gd name="T52" fmla="*/ 219 w 456"/>
                <a:gd name="T53" fmla="*/ 133 h 305"/>
                <a:gd name="T54" fmla="*/ 250 w 456"/>
                <a:gd name="T55" fmla="*/ 121 h 305"/>
                <a:gd name="T56" fmla="*/ 283 w 456"/>
                <a:gd name="T57" fmla="*/ 110 h 305"/>
                <a:gd name="T58" fmla="*/ 315 w 456"/>
                <a:gd name="T59" fmla="*/ 102 h 305"/>
                <a:gd name="T60" fmla="*/ 348 w 456"/>
                <a:gd name="T61" fmla="*/ 94 h 305"/>
                <a:gd name="T62" fmla="*/ 381 w 456"/>
                <a:gd name="T63" fmla="*/ 89 h 305"/>
                <a:gd name="T64" fmla="*/ 415 w 456"/>
                <a:gd name="T65" fmla="*/ 86 h 305"/>
                <a:gd name="T66" fmla="*/ 448 w 456"/>
                <a:gd name="T67" fmla="*/ 84 h 305"/>
                <a:gd name="T68" fmla="*/ 456 w 456"/>
                <a:gd name="T69" fmla="*/ 71 h 305"/>
                <a:gd name="T70" fmla="*/ 448 w 456"/>
                <a:gd name="T71" fmla="*/ 73 h 305"/>
                <a:gd name="T72" fmla="*/ 448 w 456"/>
                <a:gd name="T73" fmla="*/ 53 h 305"/>
                <a:gd name="T74" fmla="*/ 456 w 456"/>
                <a:gd name="T75" fmla="*/ 55 h 305"/>
                <a:gd name="T76" fmla="*/ 448 w 456"/>
                <a:gd name="T77" fmla="*/ 41 h 305"/>
                <a:gd name="T78" fmla="*/ 451 w 456"/>
                <a:gd name="T79" fmla="*/ 6 h 305"/>
                <a:gd name="T80" fmla="*/ 434 w 456"/>
                <a:gd name="T81" fmla="*/ 0 h 305"/>
                <a:gd name="T82" fmla="*/ 0 w 456"/>
                <a:gd name="T83" fmla="*/ 206 h 305"/>
                <a:gd name="T84" fmla="*/ 1 w 456"/>
                <a:gd name="T85" fmla="*/ 193 h 305"/>
                <a:gd name="T86" fmla="*/ 28 w 456"/>
                <a:gd name="T87" fmla="*/ 171 h 305"/>
                <a:gd name="T88" fmla="*/ 34 w 456"/>
                <a:gd name="T89" fmla="*/ 170 h 305"/>
                <a:gd name="T90" fmla="*/ 65 w 456"/>
                <a:gd name="T91" fmla="*/ 150 h 305"/>
                <a:gd name="T92" fmla="*/ 87 w 456"/>
                <a:gd name="T93" fmla="*/ 126 h 305"/>
                <a:gd name="T94" fmla="*/ 117 w 456"/>
                <a:gd name="T95" fmla="*/ 106 h 305"/>
                <a:gd name="T96" fmla="*/ 148 w 456"/>
                <a:gd name="T97" fmla="*/ 88 h 305"/>
                <a:gd name="T98" fmla="*/ 180 w 456"/>
                <a:gd name="T99" fmla="*/ 71 h 305"/>
                <a:gd name="T100" fmla="*/ 214 w 456"/>
                <a:gd name="T101" fmla="*/ 57 h 305"/>
                <a:gd name="T102" fmla="*/ 248 w 456"/>
                <a:gd name="T103" fmla="*/ 45 h 305"/>
                <a:gd name="T104" fmla="*/ 283 w 456"/>
                <a:gd name="T105" fmla="*/ 35 h 305"/>
                <a:gd name="T106" fmla="*/ 318 w 456"/>
                <a:gd name="T107" fmla="*/ 26 h 305"/>
                <a:gd name="T108" fmla="*/ 354 w 456"/>
                <a:gd name="T109" fmla="*/ 19 h 305"/>
                <a:gd name="T110" fmla="*/ 390 w 456"/>
                <a:gd name="T111" fmla="*/ 14 h 305"/>
                <a:gd name="T112" fmla="*/ 426 w 456"/>
                <a:gd name="T113" fmla="*/ 12 h 305"/>
                <a:gd name="T114" fmla="*/ 456 w 456"/>
                <a:gd name="T115" fmla="*/ 18 h 305"/>
                <a:gd name="T116" fmla="*/ 451 w 456"/>
                <a:gd name="T117" fmla="*/ 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6" h="305">
                  <a:moveTo>
                    <a:pt x="431" y="50"/>
                  </a:moveTo>
                  <a:cubicBezTo>
                    <a:pt x="427" y="45"/>
                    <a:pt x="421" y="42"/>
                    <a:pt x="415" y="42"/>
                  </a:cubicBezTo>
                  <a:cubicBezTo>
                    <a:pt x="407" y="42"/>
                    <a:pt x="400" y="46"/>
                    <a:pt x="396" y="52"/>
                  </a:cubicBezTo>
                  <a:cubicBezTo>
                    <a:pt x="392" y="48"/>
                    <a:pt x="387" y="46"/>
                    <a:pt x="381" y="46"/>
                  </a:cubicBezTo>
                  <a:cubicBezTo>
                    <a:pt x="373" y="46"/>
                    <a:pt x="366" y="50"/>
                    <a:pt x="362" y="56"/>
                  </a:cubicBezTo>
                  <a:cubicBezTo>
                    <a:pt x="358" y="53"/>
                    <a:pt x="353" y="51"/>
                    <a:pt x="348" y="51"/>
                  </a:cubicBezTo>
                  <a:cubicBezTo>
                    <a:pt x="339" y="51"/>
                    <a:pt x="332" y="56"/>
                    <a:pt x="328" y="63"/>
                  </a:cubicBezTo>
                  <a:cubicBezTo>
                    <a:pt x="324" y="60"/>
                    <a:pt x="320" y="58"/>
                    <a:pt x="315" y="58"/>
                  </a:cubicBezTo>
                  <a:cubicBezTo>
                    <a:pt x="306" y="58"/>
                    <a:pt x="298" y="63"/>
                    <a:pt x="295" y="71"/>
                  </a:cubicBezTo>
                  <a:cubicBezTo>
                    <a:pt x="291" y="68"/>
                    <a:pt x="287" y="67"/>
                    <a:pt x="283" y="67"/>
                  </a:cubicBezTo>
                  <a:cubicBezTo>
                    <a:pt x="273" y="67"/>
                    <a:pt x="265" y="73"/>
                    <a:pt x="262" y="81"/>
                  </a:cubicBezTo>
                  <a:cubicBezTo>
                    <a:pt x="259" y="78"/>
                    <a:pt x="255" y="77"/>
                    <a:pt x="250" y="77"/>
                  </a:cubicBezTo>
                  <a:cubicBezTo>
                    <a:pt x="241" y="77"/>
                    <a:pt x="232" y="83"/>
                    <a:pt x="229" y="92"/>
                  </a:cubicBezTo>
                  <a:cubicBezTo>
                    <a:pt x="226" y="90"/>
                    <a:pt x="223" y="90"/>
                    <a:pt x="219" y="90"/>
                  </a:cubicBezTo>
                  <a:cubicBezTo>
                    <a:pt x="209" y="90"/>
                    <a:pt x="200" y="97"/>
                    <a:pt x="198" y="106"/>
                  </a:cubicBezTo>
                  <a:cubicBezTo>
                    <a:pt x="195" y="105"/>
                    <a:pt x="192" y="104"/>
                    <a:pt x="188" y="104"/>
                  </a:cubicBezTo>
                  <a:cubicBezTo>
                    <a:pt x="178" y="104"/>
                    <a:pt x="169" y="112"/>
                    <a:pt x="167" y="122"/>
                  </a:cubicBezTo>
                  <a:cubicBezTo>
                    <a:pt x="164" y="121"/>
                    <a:pt x="162" y="120"/>
                    <a:pt x="159" y="120"/>
                  </a:cubicBezTo>
                  <a:cubicBezTo>
                    <a:pt x="148" y="120"/>
                    <a:pt x="139" y="128"/>
                    <a:pt x="137" y="138"/>
                  </a:cubicBezTo>
                  <a:cubicBezTo>
                    <a:pt x="135" y="138"/>
                    <a:pt x="133" y="137"/>
                    <a:pt x="130" y="137"/>
                  </a:cubicBezTo>
                  <a:cubicBezTo>
                    <a:pt x="118" y="137"/>
                    <a:pt x="109" y="147"/>
                    <a:pt x="108" y="159"/>
                  </a:cubicBezTo>
                  <a:cubicBezTo>
                    <a:pt x="107" y="158"/>
                    <a:pt x="105" y="158"/>
                    <a:pt x="103" y="158"/>
                  </a:cubicBezTo>
                  <a:cubicBezTo>
                    <a:pt x="92" y="158"/>
                    <a:pt x="83" y="167"/>
                    <a:pt x="81" y="178"/>
                  </a:cubicBezTo>
                  <a:cubicBezTo>
                    <a:pt x="79" y="177"/>
                    <a:pt x="77" y="177"/>
                    <a:pt x="75" y="177"/>
                  </a:cubicBezTo>
                  <a:cubicBezTo>
                    <a:pt x="63" y="177"/>
                    <a:pt x="54" y="186"/>
                    <a:pt x="53" y="198"/>
                  </a:cubicBezTo>
                  <a:cubicBezTo>
                    <a:pt x="52" y="198"/>
                    <a:pt x="51" y="198"/>
                    <a:pt x="50" y="198"/>
                  </a:cubicBezTo>
                  <a:cubicBezTo>
                    <a:pt x="38" y="198"/>
                    <a:pt x="28" y="207"/>
                    <a:pt x="28" y="219"/>
                  </a:cubicBezTo>
                  <a:cubicBezTo>
                    <a:pt x="28" y="220"/>
                    <a:pt x="28" y="221"/>
                    <a:pt x="28" y="222"/>
                  </a:cubicBezTo>
                  <a:cubicBezTo>
                    <a:pt x="27" y="222"/>
                    <a:pt x="26" y="222"/>
                    <a:pt x="26" y="222"/>
                  </a:cubicBezTo>
                  <a:cubicBezTo>
                    <a:pt x="14" y="222"/>
                    <a:pt x="4" y="231"/>
                    <a:pt x="4" y="243"/>
                  </a:cubicBezTo>
                  <a:cubicBezTo>
                    <a:pt x="4" y="244"/>
                    <a:pt x="4" y="245"/>
                    <a:pt x="4" y="246"/>
                  </a:cubicBezTo>
                  <a:cubicBezTo>
                    <a:pt x="3" y="246"/>
                    <a:pt x="3" y="246"/>
                    <a:pt x="2" y="246"/>
                  </a:cubicBezTo>
                  <a:cubicBezTo>
                    <a:pt x="1" y="246"/>
                    <a:pt x="1" y="246"/>
                    <a:pt x="0" y="246"/>
                  </a:cubicBezTo>
                  <a:cubicBezTo>
                    <a:pt x="0" y="305"/>
                    <a:pt x="0" y="305"/>
                    <a:pt x="0" y="305"/>
                  </a:cubicBezTo>
                  <a:cubicBezTo>
                    <a:pt x="2" y="301"/>
                    <a:pt x="3" y="298"/>
                    <a:pt x="3" y="294"/>
                  </a:cubicBezTo>
                  <a:cubicBezTo>
                    <a:pt x="3" y="293"/>
                    <a:pt x="3" y="291"/>
                    <a:pt x="2" y="290"/>
                  </a:cubicBezTo>
                  <a:cubicBezTo>
                    <a:pt x="14" y="290"/>
                    <a:pt x="24" y="280"/>
                    <a:pt x="24" y="268"/>
                  </a:cubicBezTo>
                  <a:cubicBezTo>
                    <a:pt x="24" y="267"/>
                    <a:pt x="24" y="266"/>
                    <a:pt x="24" y="265"/>
                  </a:cubicBezTo>
                  <a:cubicBezTo>
                    <a:pt x="24" y="265"/>
                    <a:pt x="25" y="265"/>
                    <a:pt x="26" y="265"/>
                  </a:cubicBezTo>
                  <a:cubicBezTo>
                    <a:pt x="38" y="265"/>
                    <a:pt x="47" y="255"/>
                    <a:pt x="47" y="243"/>
                  </a:cubicBezTo>
                  <a:cubicBezTo>
                    <a:pt x="47" y="243"/>
                    <a:pt x="47" y="242"/>
                    <a:pt x="47" y="241"/>
                  </a:cubicBezTo>
                  <a:cubicBezTo>
                    <a:pt x="48" y="241"/>
                    <a:pt x="49" y="241"/>
                    <a:pt x="50" y="241"/>
                  </a:cubicBezTo>
                  <a:cubicBezTo>
                    <a:pt x="62" y="241"/>
                    <a:pt x="71" y="232"/>
                    <a:pt x="71" y="220"/>
                  </a:cubicBezTo>
                  <a:cubicBezTo>
                    <a:pt x="73" y="220"/>
                    <a:pt x="74" y="220"/>
                    <a:pt x="75" y="220"/>
                  </a:cubicBezTo>
                  <a:cubicBezTo>
                    <a:pt x="86" y="220"/>
                    <a:pt x="96" y="212"/>
                    <a:pt x="97" y="201"/>
                  </a:cubicBezTo>
                  <a:cubicBezTo>
                    <a:pt x="99" y="201"/>
                    <a:pt x="101" y="202"/>
                    <a:pt x="103" y="202"/>
                  </a:cubicBezTo>
                  <a:cubicBezTo>
                    <a:pt x="115" y="202"/>
                    <a:pt x="125" y="192"/>
                    <a:pt x="125" y="180"/>
                  </a:cubicBezTo>
                  <a:cubicBezTo>
                    <a:pt x="127" y="181"/>
                    <a:pt x="128" y="181"/>
                    <a:pt x="130" y="181"/>
                  </a:cubicBezTo>
                  <a:cubicBezTo>
                    <a:pt x="141" y="181"/>
                    <a:pt x="150" y="173"/>
                    <a:pt x="152" y="162"/>
                  </a:cubicBezTo>
                  <a:cubicBezTo>
                    <a:pt x="154" y="163"/>
                    <a:pt x="156" y="164"/>
                    <a:pt x="159" y="164"/>
                  </a:cubicBezTo>
                  <a:cubicBezTo>
                    <a:pt x="169" y="164"/>
                    <a:pt x="178" y="156"/>
                    <a:pt x="180" y="146"/>
                  </a:cubicBezTo>
                  <a:cubicBezTo>
                    <a:pt x="183" y="147"/>
                    <a:pt x="185" y="148"/>
                    <a:pt x="188" y="148"/>
                  </a:cubicBezTo>
                  <a:cubicBezTo>
                    <a:pt x="198" y="148"/>
                    <a:pt x="207" y="140"/>
                    <a:pt x="209" y="131"/>
                  </a:cubicBezTo>
                  <a:cubicBezTo>
                    <a:pt x="212" y="132"/>
                    <a:pt x="216" y="133"/>
                    <a:pt x="219" y="133"/>
                  </a:cubicBezTo>
                  <a:cubicBezTo>
                    <a:pt x="229" y="133"/>
                    <a:pt x="237" y="127"/>
                    <a:pt x="240" y="118"/>
                  </a:cubicBezTo>
                  <a:cubicBezTo>
                    <a:pt x="243" y="120"/>
                    <a:pt x="246" y="121"/>
                    <a:pt x="250" y="121"/>
                  </a:cubicBezTo>
                  <a:cubicBezTo>
                    <a:pt x="259" y="121"/>
                    <a:pt x="267" y="115"/>
                    <a:pt x="270" y="107"/>
                  </a:cubicBezTo>
                  <a:cubicBezTo>
                    <a:pt x="274" y="109"/>
                    <a:pt x="278" y="110"/>
                    <a:pt x="283" y="110"/>
                  </a:cubicBezTo>
                  <a:cubicBezTo>
                    <a:pt x="291" y="110"/>
                    <a:pt x="299" y="105"/>
                    <a:pt x="302" y="98"/>
                  </a:cubicBezTo>
                  <a:cubicBezTo>
                    <a:pt x="306" y="100"/>
                    <a:pt x="310" y="102"/>
                    <a:pt x="315" y="102"/>
                  </a:cubicBezTo>
                  <a:cubicBezTo>
                    <a:pt x="323" y="102"/>
                    <a:pt x="331" y="97"/>
                    <a:pt x="334" y="90"/>
                  </a:cubicBezTo>
                  <a:cubicBezTo>
                    <a:pt x="338" y="93"/>
                    <a:pt x="343" y="94"/>
                    <a:pt x="348" y="94"/>
                  </a:cubicBezTo>
                  <a:cubicBezTo>
                    <a:pt x="356" y="94"/>
                    <a:pt x="363" y="90"/>
                    <a:pt x="366" y="84"/>
                  </a:cubicBezTo>
                  <a:cubicBezTo>
                    <a:pt x="370" y="87"/>
                    <a:pt x="375" y="89"/>
                    <a:pt x="381" y="89"/>
                  </a:cubicBezTo>
                  <a:cubicBezTo>
                    <a:pt x="388" y="89"/>
                    <a:pt x="395" y="85"/>
                    <a:pt x="399" y="79"/>
                  </a:cubicBezTo>
                  <a:cubicBezTo>
                    <a:pt x="403" y="83"/>
                    <a:pt x="409" y="86"/>
                    <a:pt x="415" y="86"/>
                  </a:cubicBezTo>
                  <a:cubicBezTo>
                    <a:pt x="422" y="86"/>
                    <a:pt x="428" y="83"/>
                    <a:pt x="432" y="78"/>
                  </a:cubicBezTo>
                  <a:cubicBezTo>
                    <a:pt x="436" y="82"/>
                    <a:pt x="442" y="84"/>
                    <a:pt x="448" y="84"/>
                  </a:cubicBezTo>
                  <a:cubicBezTo>
                    <a:pt x="451" y="84"/>
                    <a:pt x="453" y="83"/>
                    <a:pt x="456" y="82"/>
                  </a:cubicBezTo>
                  <a:cubicBezTo>
                    <a:pt x="456" y="71"/>
                    <a:pt x="456" y="71"/>
                    <a:pt x="456" y="71"/>
                  </a:cubicBezTo>
                  <a:cubicBezTo>
                    <a:pt x="455" y="71"/>
                    <a:pt x="454" y="71"/>
                    <a:pt x="453" y="72"/>
                  </a:cubicBezTo>
                  <a:cubicBezTo>
                    <a:pt x="451" y="72"/>
                    <a:pt x="450" y="73"/>
                    <a:pt x="448" y="73"/>
                  </a:cubicBezTo>
                  <a:cubicBezTo>
                    <a:pt x="443" y="73"/>
                    <a:pt x="438" y="68"/>
                    <a:pt x="438" y="63"/>
                  </a:cubicBezTo>
                  <a:cubicBezTo>
                    <a:pt x="438" y="58"/>
                    <a:pt x="443" y="53"/>
                    <a:pt x="448" y="53"/>
                  </a:cubicBezTo>
                  <a:cubicBezTo>
                    <a:pt x="450" y="53"/>
                    <a:pt x="451" y="54"/>
                    <a:pt x="453" y="55"/>
                  </a:cubicBezTo>
                  <a:cubicBezTo>
                    <a:pt x="454" y="55"/>
                    <a:pt x="455" y="55"/>
                    <a:pt x="456" y="55"/>
                  </a:cubicBezTo>
                  <a:cubicBezTo>
                    <a:pt x="456" y="43"/>
                    <a:pt x="456" y="43"/>
                    <a:pt x="456" y="43"/>
                  </a:cubicBezTo>
                  <a:cubicBezTo>
                    <a:pt x="453" y="42"/>
                    <a:pt x="451" y="41"/>
                    <a:pt x="448" y="41"/>
                  </a:cubicBezTo>
                  <a:cubicBezTo>
                    <a:pt x="441" y="41"/>
                    <a:pt x="435" y="45"/>
                    <a:pt x="431" y="50"/>
                  </a:cubicBezTo>
                  <a:close/>
                  <a:moveTo>
                    <a:pt x="451" y="6"/>
                  </a:moveTo>
                  <a:cubicBezTo>
                    <a:pt x="449" y="8"/>
                    <a:pt x="447" y="9"/>
                    <a:pt x="444" y="9"/>
                  </a:cubicBezTo>
                  <a:cubicBezTo>
                    <a:pt x="438" y="9"/>
                    <a:pt x="434" y="5"/>
                    <a:pt x="434" y="0"/>
                  </a:cubicBezTo>
                  <a:cubicBezTo>
                    <a:pt x="266" y="5"/>
                    <a:pt x="114" y="72"/>
                    <a:pt x="0" y="178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1" y="203"/>
                    <a:pt x="2" y="200"/>
                    <a:pt x="2" y="197"/>
                  </a:cubicBezTo>
                  <a:cubicBezTo>
                    <a:pt x="2" y="196"/>
                    <a:pt x="2" y="194"/>
                    <a:pt x="1" y="193"/>
                  </a:cubicBezTo>
                  <a:cubicBezTo>
                    <a:pt x="3" y="193"/>
                    <a:pt x="4" y="193"/>
                    <a:pt x="6" y="193"/>
                  </a:cubicBezTo>
                  <a:cubicBezTo>
                    <a:pt x="18" y="193"/>
                    <a:pt x="28" y="183"/>
                    <a:pt x="28" y="171"/>
                  </a:cubicBezTo>
                  <a:cubicBezTo>
                    <a:pt x="28" y="170"/>
                    <a:pt x="28" y="170"/>
                    <a:pt x="28" y="169"/>
                  </a:cubicBezTo>
                  <a:cubicBezTo>
                    <a:pt x="30" y="170"/>
                    <a:pt x="32" y="170"/>
                    <a:pt x="34" y="170"/>
                  </a:cubicBezTo>
                  <a:cubicBezTo>
                    <a:pt x="46" y="170"/>
                    <a:pt x="56" y="160"/>
                    <a:pt x="56" y="148"/>
                  </a:cubicBezTo>
                  <a:cubicBezTo>
                    <a:pt x="59" y="149"/>
                    <a:pt x="62" y="150"/>
                    <a:pt x="65" y="150"/>
                  </a:cubicBezTo>
                  <a:cubicBezTo>
                    <a:pt x="77" y="150"/>
                    <a:pt x="87" y="140"/>
                    <a:pt x="87" y="127"/>
                  </a:cubicBezTo>
                  <a:cubicBezTo>
                    <a:pt x="87" y="127"/>
                    <a:pt x="87" y="126"/>
                    <a:pt x="87" y="126"/>
                  </a:cubicBezTo>
                  <a:cubicBezTo>
                    <a:pt x="89" y="126"/>
                    <a:pt x="92" y="127"/>
                    <a:pt x="94" y="127"/>
                  </a:cubicBezTo>
                  <a:cubicBezTo>
                    <a:pt x="106" y="127"/>
                    <a:pt x="116" y="118"/>
                    <a:pt x="117" y="106"/>
                  </a:cubicBezTo>
                  <a:cubicBezTo>
                    <a:pt x="120" y="107"/>
                    <a:pt x="123" y="108"/>
                    <a:pt x="126" y="108"/>
                  </a:cubicBezTo>
                  <a:cubicBezTo>
                    <a:pt x="137" y="108"/>
                    <a:pt x="147" y="99"/>
                    <a:pt x="148" y="88"/>
                  </a:cubicBezTo>
                  <a:cubicBezTo>
                    <a:pt x="151" y="89"/>
                    <a:pt x="155" y="90"/>
                    <a:pt x="158" y="90"/>
                  </a:cubicBezTo>
                  <a:cubicBezTo>
                    <a:pt x="169" y="90"/>
                    <a:pt x="179" y="82"/>
                    <a:pt x="180" y="71"/>
                  </a:cubicBezTo>
                  <a:cubicBezTo>
                    <a:pt x="184" y="73"/>
                    <a:pt x="188" y="74"/>
                    <a:pt x="192" y="74"/>
                  </a:cubicBezTo>
                  <a:cubicBezTo>
                    <a:pt x="203" y="74"/>
                    <a:pt x="212" y="67"/>
                    <a:pt x="214" y="57"/>
                  </a:cubicBezTo>
                  <a:cubicBezTo>
                    <a:pt x="217" y="59"/>
                    <a:pt x="222" y="61"/>
                    <a:pt x="226" y="61"/>
                  </a:cubicBezTo>
                  <a:cubicBezTo>
                    <a:pt x="236" y="61"/>
                    <a:pt x="245" y="54"/>
                    <a:pt x="248" y="45"/>
                  </a:cubicBezTo>
                  <a:cubicBezTo>
                    <a:pt x="252" y="48"/>
                    <a:pt x="257" y="49"/>
                    <a:pt x="262" y="49"/>
                  </a:cubicBezTo>
                  <a:cubicBezTo>
                    <a:pt x="271" y="49"/>
                    <a:pt x="280" y="43"/>
                    <a:pt x="283" y="35"/>
                  </a:cubicBezTo>
                  <a:cubicBezTo>
                    <a:pt x="287" y="38"/>
                    <a:pt x="292" y="40"/>
                    <a:pt x="297" y="40"/>
                  </a:cubicBezTo>
                  <a:cubicBezTo>
                    <a:pt x="307" y="40"/>
                    <a:pt x="315" y="34"/>
                    <a:pt x="318" y="26"/>
                  </a:cubicBezTo>
                  <a:cubicBezTo>
                    <a:pt x="322" y="30"/>
                    <a:pt x="328" y="32"/>
                    <a:pt x="334" y="32"/>
                  </a:cubicBezTo>
                  <a:cubicBezTo>
                    <a:pt x="342" y="32"/>
                    <a:pt x="350" y="27"/>
                    <a:pt x="354" y="19"/>
                  </a:cubicBezTo>
                  <a:cubicBezTo>
                    <a:pt x="358" y="24"/>
                    <a:pt x="364" y="26"/>
                    <a:pt x="370" y="26"/>
                  </a:cubicBezTo>
                  <a:cubicBezTo>
                    <a:pt x="379" y="26"/>
                    <a:pt x="386" y="21"/>
                    <a:pt x="390" y="14"/>
                  </a:cubicBezTo>
                  <a:cubicBezTo>
                    <a:pt x="394" y="19"/>
                    <a:pt x="400" y="23"/>
                    <a:pt x="407" y="23"/>
                  </a:cubicBezTo>
                  <a:cubicBezTo>
                    <a:pt x="415" y="23"/>
                    <a:pt x="422" y="18"/>
                    <a:pt x="426" y="12"/>
                  </a:cubicBezTo>
                  <a:cubicBezTo>
                    <a:pt x="430" y="18"/>
                    <a:pt x="437" y="21"/>
                    <a:pt x="444" y="21"/>
                  </a:cubicBezTo>
                  <a:cubicBezTo>
                    <a:pt x="448" y="21"/>
                    <a:pt x="452" y="20"/>
                    <a:pt x="456" y="18"/>
                  </a:cubicBezTo>
                  <a:cubicBezTo>
                    <a:pt x="456" y="5"/>
                    <a:pt x="456" y="5"/>
                    <a:pt x="456" y="5"/>
                  </a:cubicBezTo>
                  <a:cubicBezTo>
                    <a:pt x="454" y="5"/>
                    <a:pt x="453" y="5"/>
                    <a:pt x="451" y="6"/>
                  </a:cubicBezTo>
                  <a:close/>
                </a:path>
              </a:pathLst>
            </a:custGeom>
            <a:solidFill>
              <a:srgbClr val="BAC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8" name="Freeform 606"/>
            <p:cNvSpPr>
              <a:spLocks/>
            </p:cNvSpPr>
            <p:nvPr/>
          </p:nvSpPr>
          <p:spPr bwMode="auto">
            <a:xfrm>
              <a:off x="3605" y="2653"/>
              <a:ext cx="778" cy="440"/>
            </a:xfrm>
            <a:custGeom>
              <a:avLst/>
              <a:gdLst>
                <a:gd name="T0" fmla="*/ 448 w 456"/>
                <a:gd name="T1" fmla="*/ 10 h 242"/>
                <a:gd name="T2" fmla="*/ 438 w 456"/>
                <a:gd name="T3" fmla="*/ 0 h 242"/>
                <a:gd name="T4" fmla="*/ 0 w 456"/>
                <a:gd name="T5" fmla="*/ 208 h 242"/>
                <a:gd name="T6" fmla="*/ 0 w 456"/>
                <a:gd name="T7" fmla="*/ 242 h 242"/>
                <a:gd name="T8" fmla="*/ 3 w 456"/>
                <a:gd name="T9" fmla="*/ 231 h 242"/>
                <a:gd name="T10" fmla="*/ 2 w 456"/>
                <a:gd name="T11" fmla="*/ 227 h 242"/>
                <a:gd name="T12" fmla="*/ 24 w 456"/>
                <a:gd name="T13" fmla="*/ 205 h 242"/>
                <a:gd name="T14" fmla="*/ 24 w 456"/>
                <a:gd name="T15" fmla="*/ 202 h 242"/>
                <a:gd name="T16" fmla="*/ 26 w 456"/>
                <a:gd name="T17" fmla="*/ 202 h 242"/>
                <a:gd name="T18" fmla="*/ 47 w 456"/>
                <a:gd name="T19" fmla="*/ 180 h 242"/>
                <a:gd name="T20" fmla="*/ 47 w 456"/>
                <a:gd name="T21" fmla="*/ 178 h 242"/>
                <a:gd name="T22" fmla="*/ 50 w 456"/>
                <a:gd name="T23" fmla="*/ 178 h 242"/>
                <a:gd name="T24" fmla="*/ 71 w 456"/>
                <a:gd name="T25" fmla="*/ 157 h 242"/>
                <a:gd name="T26" fmla="*/ 75 w 456"/>
                <a:gd name="T27" fmla="*/ 157 h 242"/>
                <a:gd name="T28" fmla="*/ 97 w 456"/>
                <a:gd name="T29" fmla="*/ 138 h 242"/>
                <a:gd name="T30" fmla="*/ 103 w 456"/>
                <a:gd name="T31" fmla="*/ 139 h 242"/>
                <a:gd name="T32" fmla="*/ 125 w 456"/>
                <a:gd name="T33" fmla="*/ 117 h 242"/>
                <a:gd name="T34" fmla="*/ 130 w 456"/>
                <a:gd name="T35" fmla="*/ 118 h 242"/>
                <a:gd name="T36" fmla="*/ 152 w 456"/>
                <a:gd name="T37" fmla="*/ 99 h 242"/>
                <a:gd name="T38" fmla="*/ 159 w 456"/>
                <a:gd name="T39" fmla="*/ 101 h 242"/>
                <a:gd name="T40" fmla="*/ 180 w 456"/>
                <a:gd name="T41" fmla="*/ 83 h 242"/>
                <a:gd name="T42" fmla="*/ 188 w 456"/>
                <a:gd name="T43" fmla="*/ 85 h 242"/>
                <a:gd name="T44" fmla="*/ 209 w 456"/>
                <a:gd name="T45" fmla="*/ 68 h 242"/>
                <a:gd name="T46" fmla="*/ 219 w 456"/>
                <a:gd name="T47" fmla="*/ 70 h 242"/>
                <a:gd name="T48" fmla="*/ 240 w 456"/>
                <a:gd name="T49" fmla="*/ 55 h 242"/>
                <a:gd name="T50" fmla="*/ 250 w 456"/>
                <a:gd name="T51" fmla="*/ 58 h 242"/>
                <a:gd name="T52" fmla="*/ 270 w 456"/>
                <a:gd name="T53" fmla="*/ 44 h 242"/>
                <a:gd name="T54" fmla="*/ 283 w 456"/>
                <a:gd name="T55" fmla="*/ 47 h 242"/>
                <a:gd name="T56" fmla="*/ 302 w 456"/>
                <a:gd name="T57" fmla="*/ 35 h 242"/>
                <a:gd name="T58" fmla="*/ 315 w 456"/>
                <a:gd name="T59" fmla="*/ 39 h 242"/>
                <a:gd name="T60" fmla="*/ 334 w 456"/>
                <a:gd name="T61" fmla="*/ 27 h 242"/>
                <a:gd name="T62" fmla="*/ 348 w 456"/>
                <a:gd name="T63" fmla="*/ 31 h 242"/>
                <a:gd name="T64" fmla="*/ 366 w 456"/>
                <a:gd name="T65" fmla="*/ 21 h 242"/>
                <a:gd name="T66" fmla="*/ 381 w 456"/>
                <a:gd name="T67" fmla="*/ 26 h 242"/>
                <a:gd name="T68" fmla="*/ 399 w 456"/>
                <a:gd name="T69" fmla="*/ 16 h 242"/>
                <a:gd name="T70" fmla="*/ 415 w 456"/>
                <a:gd name="T71" fmla="*/ 23 h 242"/>
                <a:gd name="T72" fmla="*/ 432 w 456"/>
                <a:gd name="T73" fmla="*/ 15 h 242"/>
                <a:gd name="T74" fmla="*/ 448 w 456"/>
                <a:gd name="T75" fmla="*/ 21 h 242"/>
                <a:gd name="T76" fmla="*/ 456 w 456"/>
                <a:gd name="T77" fmla="*/ 19 h 242"/>
                <a:gd name="T78" fmla="*/ 456 w 456"/>
                <a:gd name="T79" fmla="*/ 8 h 242"/>
                <a:gd name="T80" fmla="*/ 453 w 456"/>
                <a:gd name="T81" fmla="*/ 9 h 242"/>
                <a:gd name="T82" fmla="*/ 448 w 456"/>
                <a:gd name="T83" fmla="*/ 1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6" h="242">
                  <a:moveTo>
                    <a:pt x="448" y="10"/>
                  </a:moveTo>
                  <a:cubicBezTo>
                    <a:pt x="443" y="10"/>
                    <a:pt x="439" y="6"/>
                    <a:pt x="438" y="0"/>
                  </a:cubicBezTo>
                  <a:cubicBezTo>
                    <a:pt x="264" y="5"/>
                    <a:pt x="107" y="85"/>
                    <a:pt x="0" y="208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2" y="238"/>
                    <a:pt x="3" y="235"/>
                    <a:pt x="3" y="231"/>
                  </a:cubicBezTo>
                  <a:cubicBezTo>
                    <a:pt x="3" y="230"/>
                    <a:pt x="3" y="228"/>
                    <a:pt x="2" y="227"/>
                  </a:cubicBezTo>
                  <a:cubicBezTo>
                    <a:pt x="14" y="227"/>
                    <a:pt x="24" y="217"/>
                    <a:pt x="24" y="205"/>
                  </a:cubicBezTo>
                  <a:cubicBezTo>
                    <a:pt x="24" y="204"/>
                    <a:pt x="24" y="203"/>
                    <a:pt x="24" y="202"/>
                  </a:cubicBezTo>
                  <a:cubicBezTo>
                    <a:pt x="24" y="202"/>
                    <a:pt x="25" y="202"/>
                    <a:pt x="26" y="202"/>
                  </a:cubicBezTo>
                  <a:cubicBezTo>
                    <a:pt x="38" y="202"/>
                    <a:pt x="47" y="192"/>
                    <a:pt x="47" y="180"/>
                  </a:cubicBezTo>
                  <a:cubicBezTo>
                    <a:pt x="47" y="180"/>
                    <a:pt x="47" y="179"/>
                    <a:pt x="47" y="178"/>
                  </a:cubicBezTo>
                  <a:cubicBezTo>
                    <a:pt x="48" y="178"/>
                    <a:pt x="49" y="178"/>
                    <a:pt x="50" y="178"/>
                  </a:cubicBezTo>
                  <a:cubicBezTo>
                    <a:pt x="62" y="178"/>
                    <a:pt x="71" y="169"/>
                    <a:pt x="71" y="157"/>
                  </a:cubicBezTo>
                  <a:cubicBezTo>
                    <a:pt x="73" y="157"/>
                    <a:pt x="74" y="157"/>
                    <a:pt x="75" y="157"/>
                  </a:cubicBezTo>
                  <a:cubicBezTo>
                    <a:pt x="86" y="157"/>
                    <a:pt x="96" y="149"/>
                    <a:pt x="97" y="138"/>
                  </a:cubicBezTo>
                  <a:cubicBezTo>
                    <a:pt x="99" y="138"/>
                    <a:pt x="101" y="139"/>
                    <a:pt x="103" y="139"/>
                  </a:cubicBezTo>
                  <a:cubicBezTo>
                    <a:pt x="115" y="139"/>
                    <a:pt x="125" y="129"/>
                    <a:pt x="125" y="117"/>
                  </a:cubicBezTo>
                  <a:cubicBezTo>
                    <a:pt x="127" y="118"/>
                    <a:pt x="128" y="118"/>
                    <a:pt x="130" y="118"/>
                  </a:cubicBezTo>
                  <a:cubicBezTo>
                    <a:pt x="141" y="118"/>
                    <a:pt x="150" y="110"/>
                    <a:pt x="152" y="99"/>
                  </a:cubicBezTo>
                  <a:cubicBezTo>
                    <a:pt x="154" y="100"/>
                    <a:pt x="156" y="101"/>
                    <a:pt x="159" y="101"/>
                  </a:cubicBezTo>
                  <a:cubicBezTo>
                    <a:pt x="169" y="101"/>
                    <a:pt x="178" y="93"/>
                    <a:pt x="180" y="83"/>
                  </a:cubicBezTo>
                  <a:cubicBezTo>
                    <a:pt x="183" y="84"/>
                    <a:pt x="185" y="85"/>
                    <a:pt x="188" y="85"/>
                  </a:cubicBezTo>
                  <a:cubicBezTo>
                    <a:pt x="198" y="85"/>
                    <a:pt x="207" y="77"/>
                    <a:pt x="209" y="68"/>
                  </a:cubicBezTo>
                  <a:cubicBezTo>
                    <a:pt x="212" y="69"/>
                    <a:pt x="216" y="70"/>
                    <a:pt x="219" y="70"/>
                  </a:cubicBezTo>
                  <a:cubicBezTo>
                    <a:pt x="229" y="70"/>
                    <a:pt x="237" y="64"/>
                    <a:pt x="240" y="55"/>
                  </a:cubicBezTo>
                  <a:cubicBezTo>
                    <a:pt x="243" y="57"/>
                    <a:pt x="246" y="58"/>
                    <a:pt x="250" y="58"/>
                  </a:cubicBezTo>
                  <a:cubicBezTo>
                    <a:pt x="259" y="58"/>
                    <a:pt x="267" y="52"/>
                    <a:pt x="270" y="44"/>
                  </a:cubicBezTo>
                  <a:cubicBezTo>
                    <a:pt x="274" y="46"/>
                    <a:pt x="278" y="47"/>
                    <a:pt x="283" y="47"/>
                  </a:cubicBezTo>
                  <a:cubicBezTo>
                    <a:pt x="291" y="47"/>
                    <a:pt x="299" y="42"/>
                    <a:pt x="302" y="35"/>
                  </a:cubicBezTo>
                  <a:cubicBezTo>
                    <a:pt x="306" y="37"/>
                    <a:pt x="310" y="39"/>
                    <a:pt x="315" y="39"/>
                  </a:cubicBezTo>
                  <a:cubicBezTo>
                    <a:pt x="323" y="39"/>
                    <a:pt x="331" y="34"/>
                    <a:pt x="334" y="27"/>
                  </a:cubicBezTo>
                  <a:cubicBezTo>
                    <a:pt x="338" y="30"/>
                    <a:pt x="343" y="31"/>
                    <a:pt x="348" y="31"/>
                  </a:cubicBezTo>
                  <a:cubicBezTo>
                    <a:pt x="356" y="31"/>
                    <a:pt x="363" y="27"/>
                    <a:pt x="366" y="21"/>
                  </a:cubicBezTo>
                  <a:cubicBezTo>
                    <a:pt x="370" y="24"/>
                    <a:pt x="375" y="26"/>
                    <a:pt x="381" y="26"/>
                  </a:cubicBezTo>
                  <a:cubicBezTo>
                    <a:pt x="388" y="26"/>
                    <a:pt x="395" y="22"/>
                    <a:pt x="399" y="16"/>
                  </a:cubicBezTo>
                  <a:cubicBezTo>
                    <a:pt x="403" y="20"/>
                    <a:pt x="409" y="23"/>
                    <a:pt x="415" y="23"/>
                  </a:cubicBezTo>
                  <a:cubicBezTo>
                    <a:pt x="422" y="23"/>
                    <a:pt x="428" y="20"/>
                    <a:pt x="432" y="15"/>
                  </a:cubicBezTo>
                  <a:cubicBezTo>
                    <a:pt x="436" y="19"/>
                    <a:pt x="442" y="21"/>
                    <a:pt x="448" y="21"/>
                  </a:cubicBezTo>
                  <a:cubicBezTo>
                    <a:pt x="451" y="21"/>
                    <a:pt x="454" y="20"/>
                    <a:pt x="456" y="19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55" y="8"/>
                    <a:pt x="454" y="8"/>
                    <a:pt x="453" y="9"/>
                  </a:cubicBezTo>
                  <a:cubicBezTo>
                    <a:pt x="451" y="9"/>
                    <a:pt x="450" y="10"/>
                    <a:pt x="448" y="10"/>
                  </a:cubicBezTo>
                  <a:close/>
                </a:path>
              </a:pathLst>
            </a:custGeom>
            <a:solidFill>
              <a:srgbClr val="DEC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09" name="Line 607"/>
            <p:cNvSpPr>
              <a:spLocks noChangeShapeType="1"/>
            </p:cNvSpPr>
            <p:nvPr/>
          </p:nvSpPr>
          <p:spPr bwMode="auto">
            <a:xfrm>
              <a:off x="4380" y="2554"/>
              <a:ext cx="1" cy="80"/>
            </a:xfrm>
            <a:prstGeom prst="line">
              <a:avLst/>
            </a:prstGeom>
            <a:noFill/>
            <a:ln w="4763">
              <a:solidFill>
                <a:srgbClr val="58585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0" name="Freeform 608"/>
            <p:cNvSpPr>
              <a:spLocks/>
            </p:cNvSpPr>
            <p:nvPr/>
          </p:nvSpPr>
          <p:spPr bwMode="auto">
            <a:xfrm>
              <a:off x="4412" y="2551"/>
              <a:ext cx="33" cy="87"/>
            </a:xfrm>
            <a:custGeom>
              <a:avLst/>
              <a:gdLst>
                <a:gd name="T0" fmla="*/ 28 w 33"/>
                <a:gd name="T1" fmla="*/ 87 h 87"/>
                <a:gd name="T2" fmla="*/ 0 w 33"/>
                <a:gd name="T3" fmla="*/ 85 h 87"/>
                <a:gd name="T4" fmla="*/ 6 w 33"/>
                <a:gd name="T5" fmla="*/ 0 h 87"/>
                <a:gd name="T6" fmla="*/ 33 w 33"/>
                <a:gd name="T7" fmla="*/ 1 h 87"/>
                <a:gd name="T8" fmla="*/ 28 w 33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87">
                  <a:moveTo>
                    <a:pt x="28" y="87"/>
                  </a:moveTo>
                  <a:lnTo>
                    <a:pt x="0" y="85"/>
                  </a:lnTo>
                  <a:lnTo>
                    <a:pt x="6" y="0"/>
                  </a:lnTo>
                  <a:lnTo>
                    <a:pt x="33" y="1"/>
                  </a:lnTo>
                  <a:lnTo>
                    <a:pt x="28" y="87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1" name="Freeform 609"/>
            <p:cNvSpPr>
              <a:spLocks/>
            </p:cNvSpPr>
            <p:nvPr/>
          </p:nvSpPr>
          <p:spPr bwMode="auto">
            <a:xfrm>
              <a:off x="4472" y="2562"/>
              <a:ext cx="36" cy="83"/>
            </a:xfrm>
            <a:custGeom>
              <a:avLst/>
              <a:gdLst>
                <a:gd name="T0" fmla="*/ 27 w 36"/>
                <a:gd name="T1" fmla="*/ 83 h 83"/>
                <a:gd name="T2" fmla="*/ 0 w 36"/>
                <a:gd name="T3" fmla="*/ 80 h 83"/>
                <a:gd name="T4" fmla="*/ 9 w 36"/>
                <a:gd name="T5" fmla="*/ 0 h 83"/>
                <a:gd name="T6" fmla="*/ 36 w 36"/>
                <a:gd name="T7" fmla="*/ 3 h 83"/>
                <a:gd name="T8" fmla="*/ 27 w 36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83">
                  <a:moveTo>
                    <a:pt x="27" y="83"/>
                  </a:moveTo>
                  <a:lnTo>
                    <a:pt x="0" y="80"/>
                  </a:lnTo>
                  <a:lnTo>
                    <a:pt x="9" y="0"/>
                  </a:lnTo>
                  <a:lnTo>
                    <a:pt x="36" y="3"/>
                  </a:lnTo>
                  <a:lnTo>
                    <a:pt x="27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2" name="Freeform 610"/>
            <p:cNvSpPr>
              <a:spLocks/>
            </p:cNvSpPr>
            <p:nvPr/>
          </p:nvSpPr>
          <p:spPr bwMode="auto">
            <a:xfrm>
              <a:off x="4532" y="2571"/>
              <a:ext cx="43" cy="83"/>
            </a:xfrm>
            <a:custGeom>
              <a:avLst/>
              <a:gdLst>
                <a:gd name="T0" fmla="*/ 27 w 43"/>
                <a:gd name="T1" fmla="*/ 83 h 83"/>
                <a:gd name="T2" fmla="*/ 0 w 43"/>
                <a:gd name="T3" fmla="*/ 78 h 83"/>
                <a:gd name="T4" fmla="*/ 15 w 43"/>
                <a:gd name="T5" fmla="*/ 0 h 83"/>
                <a:gd name="T6" fmla="*/ 43 w 43"/>
                <a:gd name="T7" fmla="*/ 5 h 83"/>
                <a:gd name="T8" fmla="*/ 27 w 4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27" y="83"/>
                  </a:moveTo>
                  <a:lnTo>
                    <a:pt x="0" y="78"/>
                  </a:lnTo>
                  <a:lnTo>
                    <a:pt x="15" y="0"/>
                  </a:lnTo>
                  <a:lnTo>
                    <a:pt x="43" y="5"/>
                  </a:lnTo>
                  <a:lnTo>
                    <a:pt x="27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3" name="Freeform 611"/>
            <p:cNvSpPr>
              <a:spLocks/>
            </p:cNvSpPr>
            <p:nvPr/>
          </p:nvSpPr>
          <p:spPr bwMode="auto">
            <a:xfrm>
              <a:off x="4587" y="2585"/>
              <a:ext cx="46" cy="86"/>
            </a:xfrm>
            <a:custGeom>
              <a:avLst/>
              <a:gdLst>
                <a:gd name="T0" fmla="*/ 27 w 46"/>
                <a:gd name="T1" fmla="*/ 86 h 86"/>
                <a:gd name="T2" fmla="*/ 0 w 46"/>
                <a:gd name="T3" fmla="*/ 79 h 86"/>
                <a:gd name="T4" fmla="*/ 20 w 46"/>
                <a:gd name="T5" fmla="*/ 0 h 86"/>
                <a:gd name="T6" fmla="*/ 46 w 46"/>
                <a:gd name="T7" fmla="*/ 8 h 86"/>
                <a:gd name="T8" fmla="*/ 27 w 4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6">
                  <a:moveTo>
                    <a:pt x="27" y="86"/>
                  </a:moveTo>
                  <a:lnTo>
                    <a:pt x="0" y="79"/>
                  </a:lnTo>
                  <a:lnTo>
                    <a:pt x="20" y="0"/>
                  </a:lnTo>
                  <a:lnTo>
                    <a:pt x="46" y="8"/>
                  </a:lnTo>
                  <a:lnTo>
                    <a:pt x="27" y="86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4" name="Freeform 612"/>
            <p:cNvSpPr>
              <a:spLocks/>
            </p:cNvSpPr>
            <p:nvPr/>
          </p:nvSpPr>
          <p:spPr bwMode="auto">
            <a:xfrm>
              <a:off x="4645" y="2600"/>
              <a:ext cx="47" cy="85"/>
            </a:xfrm>
            <a:custGeom>
              <a:avLst/>
              <a:gdLst>
                <a:gd name="T0" fmla="*/ 25 w 47"/>
                <a:gd name="T1" fmla="*/ 85 h 85"/>
                <a:gd name="T2" fmla="*/ 0 w 47"/>
                <a:gd name="T3" fmla="*/ 76 h 85"/>
                <a:gd name="T4" fmla="*/ 22 w 47"/>
                <a:gd name="T5" fmla="*/ 0 h 85"/>
                <a:gd name="T6" fmla="*/ 47 w 47"/>
                <a:gd name="T7" fmla="*/ 7 h 85"/>
                <a:gd name="T8" fmla="*/ 25 w 47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5">
                  <a:moveTo>
                    <a:pt x="25" y="85"/>
                  </a:moveTo>
                  <a:lnTo>
                    <a:pt x="0" y="76"/>
                  </a:lnTo>
                  <a:lnTo>
                    <a:pt x="22" y="0"/>
                  </a:lnTo>
                  <a:lnTo>
                    <a:pt x="47" y="7"/>
                  </a:lnTo>
                  <a:lnTo>
                    <a:pt x="25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5" name="Freeform 613"/>
            <p:cNvSpPr>
              <a:spLocks/>
            </p:cNvSpPr>
            <p:nvPr/>
          </p:nvSpPr>
          <p:spPr bwMode="auto">
            <a:xfrm>
              <a:off x="4701" y="2624"/>
              <a:ext cx="53" cy="85"/>
            </a:xfrm>
            <a:custGeom>
              <a:avLst/>
              <a:gdLst>
                <a:gd name="T0" fmla="*/ 25 w 53"/>
                <a:gd name="T1" fmla="*/ 85 h 85"/>
                <a:gd name="T2" fmla="*/ 0 w 53"/>
                <a:gd name="T3" fmla="*/ 74 h 85"/>
                <a:gd name="T4" fmla="*/ 27 w 53"/>
                <a:gd name="T5" fmla="*/ 0 h 85"/>
                <a:gd name="T6" fmla="*/ 53 w 53"/>
                <a:gd name="T7" fmla="*/ 10 h 85"/>
                <a:gd name="T8" fmla="*/ 25 w 53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5">
                  <a:moveTo>
                    <a:pt x="25" y="85"/>
                  </a:moveTo>
                  <a:lnTo>
                    <a:pt x="0" y="74"/>
                  </a:lnTo>
                  <a:lnTo>
                    <a:pt x="27" y="0"/>
                  </a:lnTo>
                  <a:lnTo>
                    <a:pt x="53" y="10"/>
                  </a:lnTo>
                  <a:lnTo>
                    <a:pt x="25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6" name="Freeform 614"/>
            <p:cNvSpPr>
              <a:spLocks/>
            </p:cNvSpPr>
            <p:nvPr/>
          </p:nvSpPr>
          <p:spPr bwMode="auto">
            <a:xfrm>
              <a:off x="4759" y="2647"/>
              <a:ext cx="53" cy="84"/>
            </a:xfrm>
            <a:custGeom>
              <a:avLst/>
              <a:gdLst>
                <a:gd name="T0" fmla="*/ 24 w 53"/>
                <a:gd name="T1" fmla="*/ 84 h 84"/>
                <a:gd name="T2" fmla="*/ 0 w 53"/>
                <a:gd name="T3" fmla="*/ 73 h 84"/>
                <a:gd name="T4" fmla="*/ 29 w 53"/>
                <a:gd name="T5" fmla="*/ 0 h 84"/>
                <a:gd name="T6" fmla="*/ 53 w 53"/>
                <a:gd name="T7" fmla="*/ 11 h 84"/>
                <a:gd name="T8" fmla="*/ 24 w 53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4">
                  <a:moveTo>
                    <a:pt x="24" y="84"/>
                  </a:moveTo>
                  <a:lnTo>
                    <a:pt x="0" y="73"/>
                  </a:lnTo>
                  <a:lnTo>
                    <a:pt x="29" y="0"/>
                  </a:lnTo>
                  <a:lnTo>
                    <a:pt x="53" y="11"/>
                  </a:lnTo>
                  <a:lnTo>
                    <a:pt x="24" y="84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7" name="Freeform 615"/>
            <p:cNvSpPr>
              <a:spLocks/>
            </p:cNvSpPr>
            <p:nvPr/>
          </p:nvSpPr>
          <p:spPr bwMode="auto">
            <a:xfrm>
              <a:off x="4814" y="2673"/>
              <a:ext cx="56" cy="85"/>
            </a:xfrm>
            <a:custGeom>
              <a:avLst/>
              <a:gdLst>
                <a:gd name="T0" fmla="*/ 23 w 56"/>
                <a:gd name="T1" fmla="*/ 85 h 85"/>
                <a:gd name="T2" fmla="*/ 0 w 56"/>
                <a:gd name="T3" fmla="*/ 73 h 85"/>
                <a:gd name="T4" fmla="*/ 30 w 56"/>
                <a:gd name="T5" fmla="*/ 0 h 85"/>
                <a:gd name="T6" fmla="*/ 56 w 56"/>
                <a:gd name="T7" fmla="*/ 12 h 85"/>
                <a:gd name="T8" fmla="*/ 23 w 56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23" y="85"/>
                  </a:moveTo>
                  <a:lnTo>
                    <a:pt x="0" y="73"/>
                  </a:lnTo>
                  <a:lnTo>
                    <a:pt x="30" y="0"/>
                  </a:lnTo>
                  <a:lnTo>
                    <a:pt x="56" y="12"/>
                  </a:lnTo>
                  <a:lnTo>
                    <a:pt x="23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8" name="Freeform 616"/>
            <p:cNvSpPr>
              <a:spLocks/>
            </p:cNvSpPr>
            <p:nvPr/>
          </p:nvSpPr>
          <p:spPr bwMode="auto">
            <a:xfrm>
              <a:off x="4858" y="2704"/>
              <a:ext cx="63" cy="83"/>
            </a:xfrm>
            <a:custGeom>
              <a:avLst/>
              <a:gdLst>
                <a:gd name="T0" fmla="*/ 24 w 63"/>
                <a:gd name="T1" fmla="*/ 83 h 83"/>
                <a:gd name="T2" fmla="*/ 0 w 63"/>
                <a:gd name="T3" fmla="*/ 67 h 83"/>
                <a:gd name="T4" fmla="*/ 39 w 63"/>
                <a:gd name="T5" fmla="*/ 0 h 83"/>
                <a:gd name="T6" fmla="*/ 63 w 63"/>
                <a:gd name="T7" fmla="*/ 14 h 83"/>
                <a:gd name="T8" fmla="*/ 24 w 6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83">
                  <a:moveTo>
                    <a:pt x="24" y="83"/>
                  </a:moveTo>
                  <a:lnTo>
                    <a:pt x="0" y="67"/>
                  </a:lnTo>
                  <a:lnTo>
                    <a:pt x="39" y="0"/>
                  </a:lnTo>
                  <a:lnTo>
                    <a:pt x="63" y="14"/>
                  </a:lnTo>
                  <a:lnTo>
                    <a:pt x="24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19" name="Freeform 617"/>
            <p:cNvSpPr>
              <a:spLocks/>
            </p:cNvSpPr>
            <p:nvPr/>
          </p:nvSpPr>
          <p:spPr bwMode="auto">
            <a:xfrm>
              <a:off x="4909" y="2738"/>
              <a:ext cx="65" cy="82"/>
            </a:xfrm>
            <a:custGeom>
              <a:avLst/>
              <a:gdLst>
                <a:gd name="T0" fmla="*/ 22 w 65"/>
                <a:gd name="T1" fmla="*/ 82 h 82"/>
                <a:gd name="T2" fmla="*/ 0 w 65"/>
                <a:gd name="T3" fmla="*/ 66 h 82"/>
                <a:gd name="T4" fmla="*/ 43 w 65"/>
                <a:gd name="T5" fmla="*/ 0 h 82"/>
                <a:gd name="T6" fmla="*/ 65 w 65"/>
                <a:gd name="T7" fmla="*/ 17 h 82"/>
                <a:gd name="T8" fmla="*/ 22 w 65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2">
                  <a:moveTo>
                    <a:pt x="22" y="82"/>
                  </a:moveTo>
                  <a:lnTo>
                    <a:pt x="0" y="66"/>
                  </a:lnTo>
                  <a:lnTo>
                    <a:pt x="43" y="0"/>
                  </a:lnTo>
                  <a:lnTo>
                    <a:pt x="65" y="17"/>
                  </a:lnTo>
                  <a:lnTo>
                    <a:pt x="22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0" name="Freeform 618"/>
            <p:cNvSpPr>
              <a:spLocks/>
            </p:cNvSpPr>
            <p:nvPr/>
          </p:nvSpPr>
          <p:spPr bwMode="auto">
            <a:xfrm>
              <a:off x="4959" y="2775"/>
              <a:ext cx="66" cy="82"/>
            </a:xfrm>
            <a:custGeom>
              <a:avLst/>
              <a:gdLst>
                <a:gd name="T0" fmla="*/ 22 w 66"/>
                <a:gd name="T1" fmla="*/ 82 h 82"/>
                <a:gd name="T2" fmla="*/ 0 w 66"/>
                <a:gd name="T3" fmla="*/ 65 h 82"/>
                <a:gd name="T4" fmla="*/ 44 w 66"/>
                <a:gd name="T5" fmla="*/ 0 h 82"/>
                <a:gd name="T6" fmla="*/ 66 w 66"/>
                <a:gd name="T7" fmla="*/ 18 h 82"/>
                <a:gd name="T8" fmla="*/ 22 w 66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82">
                  <a:moveTo>
                    <a:pt x="22" y="82"/>
                  </a:moveTo>
                  <a:lnTo>
                    <a:pt x="0" y="65"/>
                  </a:lnTo>
                  <a:lnTo>
                    <a:pt x="44" y="0"/>
                  </a:lnTo>
                  <a:lnTo>
                    <a:pt x="66" y="18"/>
                  </a:lnTo>
                  <a:lnTo>
                    <a:pt x="22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1" name="Freeform 619"/>
            <p:cNvSpPr>
              <a:spLocks/>
            </p:cNvSpPr>
            <p:nvPr/>
          </p:nvSpPr>
          <p:spPr bwMode="auto">
            <a:xfrm>
              <a:off x="5005" y="2817"/>
              <a:ext cx="70" cy="80"/>
            </a:xfrm>
            <a:custGeom>
              <a:avLst/>
              <a:gdLst>
                <a:gd name="T0" fmla="*/ 20 w 70"/>
                <a:gd name="T1" fmla="*/ 80 h 80"/>
                <a:gd name="T2" fmla="*/ 0 w 70"/>
                <a:gd name="T3" fmla="*/ 60 h 80"/>
                <a:gd name="T4" fmla="*/ 49 w 70"/>
                <a:gd name="T5" fmla="*/ 0 h 80"/>
                <a:gd name="T6" fmla="*/ 70 w 70"/>
                <a:gd name="T7" fmla="*/ 20 h 80"/>
                <a:gd name="T8" fmla="*/ 20 w 70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0">
                  <a:moveTo>
                    <a:pt x="20" y="80"/>
                  </a:moveTo>
                  <a:lnTo>
                    <a:pt x="0" y="60"/>
                  </a:lnTo>
                  <a:lnTo>
                    <a:pt x="49" y="0"/>
                  </a:lnTo>
                  <a:lnTo>
                    <a:pt x="70" y="20"/>
                  </a:lnTo>
                  <a:lnTo>
                    <a:pt x="20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2" name="Freeform 620"/>
            <p:cNvSpPr>
              <a:spLocks/>
            </p:cNvSpPr>
            <p:nvPr/>
          </p:nvSpPr>
          <p:spPr bwMode="auto">
            <a:xfrm>
              <a:off x="5051" y="2855"/>
              <a:ext cx="71" cy="80"/>
            </a:xfrm>
            <a:custGeom>
              <a:avLst/>
              <a:gdLst>
                <a:gd name="T0" fmla="*/ 20 w 71"/>
                <a:gd name="T1" fmla="*/ 80 h 80"/>
                <a:gd name="T2" fmla="*/ 0 w 71"/>
                <a:gd name="T3" fmla="*/ 60 h 80"/>
                <a:gd name="T4" fmla="*/ 51 w 71"/>
                <a:gd name="T5" fmla="*/ 0 h 80"/>
                <a:gd name="T6" fmla="*/ 71 w 71"/>
                <a:gd name="T7" fmla="*/ 20 h 80"/>
                <a:gd name="T8" fmla="*/ 20 w 71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80">
                  <a:moveTo>
                    <a:pt x="20" y="80"/>
                  </a:moveTo>
                  <a:lnTo>
                    <a:pt x="0" y="60"/>
                  </a:lnTo>
                  <a:lnTo>
                    <a:pt x="51" y="0"/>
                  </a:lnTo>
                  <a:lnTo>
                    <a:pt x="71" y="20"/>
                  </a:lnTo>
                  <a:lnTo>
                    <a:pt x="20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3" name="Freeform 621"/>
            <p:cNvSpPr>
              <a:spLocks/>
            </p:cNvSpPr>
            <p:nvPr/>
          </p:nvSpPr>
          <p:spPr bwMode="auto">
            <a:xfrm>
              <a:off x="5092" y="2917"/>
              <a:ext cx="41" cy="65"/>
            </a:xfrm>
            <a:custGeom>
              <a:avLst/>
              <a:gdLst>
                <a:gd name="T0" fmla="*/ 41 w 41"/>
                <a:gd name="T1" fmla="*/ 42 h 65"/>
                <a:gd name="T2" fmla="*/ 20 w 41"/>
                <a:gd name="T3" fmla="*/ 65 h 65"/>
                <a:gd name="T4" fmla="*/ 0 w 41"/>
                <a:gd name="T5" fmla="*/ 45 h 65"/>
                <a:gd name="T6" fmla="*/ 41 w 41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65">
                  <a:moveTo>
                    <a:pt x="41" y="42"/>
                  </a:moveTo>
                  <a:lnTo>
                    <a:pt x="20" y="65"/>
                  </a:lnTo>
                  <a:lnTo>
                    <a:pt x="0" y="45"/>
                  </a:lnTo>
                  <a:lnTo>
                    <a:pt x="41" y="0"/>
                  </a:ln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4" name="Freeform 622"/>
            <p:cNvSpPr>
              <a:spLocks/>
            </p:cNvSpPr>
            <p:nvPr/>
          </p:nvSpPr>
          <p:spPr bwMode="auto">
            <a:xfrm>
              <a:off x="4356" y="2587"/>
              <a:ext cx="778" cy="368"/>
            </a:xfrm>
            <a:custGeom>
              <a:avLst/>
              <a:gdLst>
                <a:gd name="T0" fmla="*/ 456 w 456"/>
                <a:gd name="T1" fmla="*/ 191 h 202"/>
                <a:gd name="T2" fmla="*/ 0 w 456"/>
                <a:gd name="T3" fmla="*/ 0 h 202"/>
                <a:gd name="T4" fmla="*/ 0 w 456"/>
                <a:gd name="T5" fmla="*/ 8 h 202"/>
                <a:gd name="T6" fmla="*/ 456 w 456"/>
                <a:gd name="T7" fmla="*/ 202 h 202"/>
                <a:gd name="T8" fmla="*/ 456 w 456"/>
                <a:gd name="T9" fmla="*/ 19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6" h="202">
                  <a:moveTo>
                    <a:pt x="456" y="191"/>
                  </a:moveTo>
                  <a:cubicBezTo>
                    <a:pt x="340" y="73"/>
                    <a:pt x="178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9" y="8"/>
                    <a:pt x="341" y="83"/>
                    <a:pt x="456" y="202"/>
                  </a:cubicBezTo>
                  <a:lnTo>
                    <a:pt x="456" y="191"/>
                  </a:lnTo>
                  <a:close/>
                </a:path>
              </a:pathLst>
            </a:custGeom>
            <a:solidFill>
              <a:srgbClr val="E6E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5" name="Line 623"/>
            <p:cNvSpPr>
              <a:spLocks noChangeShapeType="1"/>
            </p:cNvSpPr>
            <p:nvPr/>
          </p:nvSpPr>
          <p:spPr bwMode="auto">
            <a:xfrm>
              <a:off x="4360" y="2554"/>
              <a:ext cx="1" cy="80"/>
            </a:xfrm>
            <a:prstGeom prst="line">
              <a:avLst/>
            </a:prstGeom>
            <a:noFill/>
            <a:ln w="4763">
              <a:solidFill>
                <a:srgbClr val="58585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6" name="Freeform 624"/>
            <p:cNvSpPr>
              <a:spLocks/>
            </p:cNvSpPr>
            <p:nvPr/>
          </p:nvSpPr>
          <p:spPr bwMode="auto">
            <a:xfrm>
              <a:off x="4295" y="2551"/>
              <a:ext cx="32" cy="87"/>
            </a:xfrm>
            <a:custGeom>
              <a:avLst/>
              <a:gdLst>
                <a:gd name="T0" fmla="*/ 5 w 32"/>
                <a:gd name="T1" fmla="*/ 87 h 87"/>
                <a:gd name="T2" fmla="*/ 32 w 32"/>
                <a:gd name="T3" fmla="*/ 85 h 87"/>
                <a:gd name="T4" fmla="*/ 27 w 32"/>
                <a:gd name="T5" fmla="*/ 0 h 87"/>
                <a:gd name="T6" fmla="*/ 0 w 32"/>
                <a:gd name="T7" fmla="*/ 1 h 87"/>
                <a:gd name="T8" fmla="*/ 5 w 32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87">
                  <a:moveTo>
                    <a:pt x="5" y="87"/>
                  </a:moveTo>
                  <a:lnTo>
                    <a:pt x="32" y="85"/>
                  </a:lnTo>
                  <a:lnTo>
                    <a:pt x="27" y="0"/>
                  </a:lnTo>
                  <a:lnTo>
                    <a:pt x="0" y="1"/>
                  </a:lnTo>
                  <a:lnTo>
                    <a:pt x="5" y="87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7" name="Freeform 625"/>
            <p:cNvSpPr>
              <a:spLocks/>
            </p:cNvSpPr>
            <p:nvPr/>
          </p:nvSpPr>
          <p:spPr bwMode="auto">
            <a:xfrm>
              <a:off x="4232" y="2562"/>
              <a:ext cx="35" cy="83"/>
            </a:xfrm>
            <a:custGeom>
              <a:avLst/>
              <a:gdLst>
                <a:gd name="T0" fmla="*/ 8 w 35"/>
                <a:gd name="T1" fmla="*/ 83 h 83"/>
                <a:gd name="T2" fmla="*/ 35 w 35"/>
                <a:gd name="T3" fmla="*/ 80 h 83"/>
                <a:gd name="T4" fmla="*/ 27 w 35"/>
                <a:gd name="T5" fmla="*/ 0 h 83"/>
                <a:gd name="T6" fmla="*/ 0 w 35"/>
                <a:gd name="T7" fmla="*/ 3 h 83"/>
                <a:gd name="T8" fmla="*/ 8 w 35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83">
                  <a:moveTo>
                    <a:pt x="8" y="83"/>
                  </a:moveTo>
                  <a:lnTo>
                    <a:pt x="35" y="80"/>
                  </a:lnTo>
                  <a:lnTo>
                    <a:pt x="27" y="0"/>
                  </a:lnTo>
                  <a:lnTo>
                    <a:pt x="0" y="3"/>
                  </a:lnTo>
                  <a:lnTo>
                    <a:pt x="8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8" name="Freeform 626"/>
            <p:cNvSpPr>
              <a:spLocks/>
            </p:cNvSpPr>
            <p:nvPr/>
          </p:nvSpPr>
          <p:spPr bwMode="auto">
            <a:xfrm>
              <a:off x="4165" y="2571"/>
              <a:ext cx="43" cy="83"/>
            </a:xfrm>
            <a:custGeom>
              <a:avLst/>
              <a:gdLst>
                <a:gd name="T0" fmla="*/ 15 w 43"/>
                <a:gd name="T1" fmla="*/ 83 h 83"/>
                <a:gd name="T2" fmla="*/ 43 w 43"/>
                <a:gd name="T3" fmla="*/ 78 h 83"/>
                <a:gd name="T4" fmla="*/ 27 w 43"/>
                <a:gd name="T5" fmla="*/ 0 h 83"/>
                <a:gd name="T6" fmla="*/ 0 w 43"/>
                <a:gd name="T7" fmla="*/ 5 h 83"/>
                <a:gd name="T8" fmla="*/ 15 w 4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15" y="83"/>
                  </a:moveTo>
                  <a:lnTo>
                    <a:pt x="43" y="78"/>
                  </a:lnTo>
                  <a:lnTo>
                    <a:pt x="27" y="0"/>
                  </a:lnTo>
                  <a:lnTo>
                    <a:pt x="0" y="5"/>
                  </a:lnTo>
                  <a:lnTo>
                    <a:pt x="15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29" name="Freeform 627"/>
            <p:cNvSpPr>
              <a:spLocks/>
            </p:cNvSpPr>
            <p:nvPr/>
          </p:nvSpPr>
          <p:spPr bwMode="auto">
            <a:xfrm>
              <a:off x="4107" y="2585"/>
              <a:ext cx="46" cy="86"/>
            </a:xfrm>
            <a:custGeom>
              <a:avLst/>
              <a:gdLst>
                <a:gd name="T0" fmla="*/ 19 w 46"/>
                <a:gd name="T1" fmla="*/ 86 h 86"/>
                <a:gd name="T2" fmla="*/ 46 w 46"/>
                <a:gd name="T3" fmla="*/ 79 h 86"/>
                <a:gd name="T4" fmla="*/ 26 w 46"/>
                <a:gd name="T5" fmla="*/ 0 h 86"/>
                <a:gd name="T6" fmla="*/ 0 w 46"/>
                <a:gd name="T7" fmla="*/ 8 h 86"/>
                <a:gd name="T8" fmla="*/ 19 w 4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6">
                  <a:moveTo>
                    <a:pt x="19" y="86"/>
                  </a:moveTo>
                  <a:lnTo>
                    <a:pt x="46" y="79"/>
                  </a:lnTo>
                  <a:lnTo>
                    <a:pt x="26" y="0"/>
                  </a:lnTo>
                  <a:lnTo>
                    <a:pt x="0" y="8"/>
                  </a:lnTo>
                  <a:lnTo>
                    <a:pt x="19" y="86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0" name="Freeform 628"/>
            <p:cNvSpPr>
              <a:spLocks/>
            </p:cNvSpPr>
            <p:nvPr/>
          </p:nvSpPr>
          <p:spPr bwMode="auto">
            <a:xfrm>
              <a:off x="4046" y="2600"/>
              <a:ext cx="49" cy="85"/>
            </a:xfrm>
            <a:custGeom>
              <a:avLst/>
              <a:gdLst>
                <a:gd name="T0" fmla="*/ 23 w 49"/>
                <a:gd name="T1" fmla="*/ 85 h 85"/>
                <a:gd name="T2" fmla="*/ 49 w 49"/>
                <a:gd name="T3" fmla="*/ 76 h 85"/>
                <a:gd name="T4" fmla="*/ 27 w 49"/>
                <a:gd name="T5" fmla="*/ 0 h 85"/>
                <a:gd name="T6" fmla="*/ 0 w 49"/>
                <a:gd name="T7" fmla="*/ 7 h 85"/>
                <a:gd name="T8" fmla="*/ 23 w 49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85">
                  <a:moveTo>
                    <a:pt x="23" y="85"/>
                  </a:moveTo>
                  <a:lnTo>
                    <a:pt x="49" y="76"/>
                  </a:lnTo>
                  <a:lnTo>
                    <a:pt x="27" y="0"/>
                  </a:lnTo>
                  <a:lnTo>
                    <a:pt x="0" y="7"/>
                  </a:lnTo>
                  <a:lnTo>
                    <a:pt x="23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1" name="Freeform 629"/>
            <p:cNvSpPr>
              <a:spLocks/>
            </p:cNvSpPr>
            <p:nvPr/>
          </p:nvSpPr>
          <p:spPr bwMode="auto">
            <a:xfrm>
              <a:off x="3986" y="2624"/>
              <a:ext cx="53" cy="85"/>
            </a:xfrm>
            <a:custGeom>
              <a:avLst/>
              <a:gdLst>
                <a:gd name="T0" fmla="*/ 27 w 53"/>
                <a:gd name="T1" fmla="*/ 85 h 85"/>
                <a:gd name="T2" fmla="*/ 53 w 53"/>
                <a:gd name="T3" fmla="*/ 74 h 85"/>
                <a:gd name="T4" fmla="*/ 25 w 53"/>
                <a:gd name="T5" fmla="*/ 0 h 85"/>
                <a:gd name="T6" fmla="*/ 0 w 53"/>
                <a:gd name="T7" fmla="*/ 10 h 85"/>
                <a:gd name="T8" fmla="*/ 27 w 53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5">
                  <a:moveTo>
                    <a:pt x="27" y="85"/>
                  </a:moveTo>
                  <a:lnTo>
                    <a:pt x="53" y="74"/>
                  </a:lnTo>
                  <a:lnTo>
                    <a:pt x="25" y="0"/>
                  </a:lnTo>
                  <a:lnTo>
                    <a:pt x="0" y="10"/>
                  </a:lnTo>
                  <a:lnTo>
                    <a:pt x="27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2" name="Freeform 630"/>
            <p:cNvSpPr>
              <a:spLocks/>
            </p:cNvSpPr>
            <p:nvPr/>
          </p:nvSpPr>
          <p:spPr bwMode="auto">
            <a:xfrm>
              <a:off x="3928" y="2647"/>
              <a:ext cx="53" cy="84"/>
            </a:xfrm>
            <a:custGeom>
              <a:avLst/>
              <a:gdLst>
                <a:gd name="T0" fmla="*/ 29 w 53"/>
                <a:gd name="T1" fmla="*/ 84 h 84"/>
                <a:gd name="T2" fmla="*/ 53 w 53"/>
                <a:gd name="T3" fmla="*/ 73 h 84"/>
                <a:gd name="T4" fmla="*/ 24 w 53"/>
                <a:gd name="T5" fmla="*/ 0 h 84"/>
                <a:gd name="T6" fmla="*/ 0 w 53"/>
                <a:gd name="T7" fmla="*/ 11 h 84"/>
                <a:gd name="T8" fmla="*/ 29 w 53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4">
                  <a:moveTo>
                    <a:pt x="29" y="84"/>
                  </a:moveTo>
                  <a:lnTo>
                    <a:pt x="53" y="73"/>
                  </a:lnTo>
                  <a:lnTo>
                    <a:pt x="24" y="0"/>
                  </a:lnTo>
                  <a:lnTo>
                    <a:pt x="0" y="11"/>
                  </a:lnTo>
                  <a:lnTo>
                    <a:pt x="29" y="84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3" name="Freeform 631"/>
            <p:cNvSpPr>
              <a:spLocks/>
            </p:cNvSpPr>
            <p:nvPr/>
          </p:nvSpPr>
          <p:spPr bwMode="auto">
            <a:xfrm>
              <a:off x="3870" y="2673"/>
              <a:ext cx="56" cy="85"/>
            </a:xfrm>
            <a:custGeom>
              <a:avLst/>
              <a:gdLst>
                <a:gd name="T0" fmla="*/ 32 w 56"/>
                <a:gd name="T1" fmla="*/ 85 h 85"/>
                <a:gd name="T2" fmla="*/ 56 w 56"/>
                <a:gd name="T3" fmla="*/ 73 h 85"/>
                <a:gd name="T4" fmla="*/ 25 w 56"/>
                <a:gd name="T5" fmla="*/ 0 h 85"/>
                <a:gd name="T6" fmla="*/ 0 w 56"/>
                <a:gd name="T7" fmla="*/ 12 h 85"/>
                <a:gd name="T8" fmla="*/ 32 w 56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32" y="85"/>
                  </a:moveTo>
                  <a:lnTo>
                    <a:pt x="56" y="73"/>
                  </a:lnTo>
                  <a:lnTo>
                    <a:pt x="25" y="0"/>
                  </a:lnTo>
                  <a:lnTo>
                    <a:pt x="0" y="12"/>
                  </a:lnTo>
                  <a:lnTo>
                    <a:pt x="32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4" name="Freeform 632"/>
            <p:cNvSpPr>
              <a:spLocks/>
            </p:cNvSpPr>
            <p:nvPr/>
          </p:nvSpPr>
          <p:spPr bwMode="auto">
            <a:xfrm>
              <a:off x="3819" y="2704"/>
              <a:ext cx="63" cy="83"/>
            </a:xfrm>
            <a:custGeom>
              <a:avLst/>
              <a:gdLst>
                <a:gd name="T0" fmla="*/ 39 w 63"/>
                <a:gd name="T1" fmla="*/ 83 h 83"/>
                <a:gd name="T2" fmla="*/ 63 w 63"/>
                <a:gd name="T3" fmla="*/ 67 h 83"/>
                <a:gd name="T4" fmla="*/ 23 w 63"/>
                <a:gd name="T5" fmla="*/ 0 h 83"/>
                <a:gd name="T6" fmla="*/ 0 w 63"/>
                <a:gd name="T7" fmla="*/ 14 h 83"/>
                <a:gd name="T8" fmla="*/ 39 w 6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83">
                  <a:moveTo>
                    <a:pt x="39" y="83"/>
                  </a:moveTo>
                  <a:lnTo>
                    <a:pt x="63" y="67"/>
                  </a:lnTo>
                  <a:lnTo>
                    <a:pt x="23" y="0"/>
                  </a:lnTo>
                  <a:lnTo>
                    <a:pt x="0" y="14"/>
                  </a:lnTo>
                  <a:lnTo>
                    <a:pt x="39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5" name="Freeform 633"/>
            <p:cNvSpPr>
              <a:spLocks/>
            </p:cNvSpPr>
            <p:nvPr/>
          </p:nvSpPr>
          <p:spPr bwMode="auto">
            <a:xfrm>
              <a:off x="3766" y="2738"/>
              <a:ext cx="64" cy="82"/>
            </a:xfrm>
            <a:custGeom>
              <a:avLst/>
              <a:gdLst>
                <a:gd name="T0" fmla="*/ 41 w 64"/>
                <a:gd name="T1" fmla="*/ 82 h 82"/>
                <a:gd name="T2" fmla="*/ 64 w 64"/>
                <a:gd name="T3" fmla="*/ 66 h 82"/>
                <a:gd name="T4" fmla="*/ 22 w 64"/>
                <a:gd name="T5" fmla="*/ 0 h 82"/>
                <a:gd name="T6" fmla="*/ 0 w 64"/>
                <a:gd name="T7" fmla="*/ 17 h 82"/>
                <a:gd name="T8" fmla="*/ 41 w 64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82">
                  <a:moveTo>
                    <a:pt x="41" y="82"/>
                  </a:moveTo>
                  <a:lnTo>
                    <a:pt x="64" y="66"/>
                  </a:lnTo>
                  <a:lnTo>
                    <a:pt x="22" y="0"/>
                  </a:lnTo>
                  <a:lnTo>
                    <a:pt x="0" y="17"/>
                  </a:lnTo>
                  <a:lnTo>
                    <a:pt x="41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6" name="Freeform 634"/>
            <p:cNvSpPr>
              <a:spLocks/>
            </p:cNvSpPr>
            <p:nvPr/>
          </p:nvSpPr>
          <p:spPr bwMode="auto">
            <a:xfrm>
              <a:off x="3714" y="2775"/>
              <a:ext cx="67" cy="82"/>
            </a:xfrm>
            <a:custGeom>
              <a:avLst/>
              <a:gdLst>
                <a:gd name="T0" fmla="*/ 45 w 67"/>
                <a:gd name="T1" fmla="*/ 82 h 82"/>
                <a:gd name="T2" fmla="*/ 67 w 67"/>
                <a:gd name="T3" fmla="*/ 65 h 82"/>
                <a:gd name="T4" fmla="*/ 23 w 67"/>
                <a:gd name="T5" fmla="*/ 0 h 82"/>
                <a:gd name="T6" fmla="*/ 0 w 67"/>
                <a:gd name="T7" fmla="*/ 18 h 82"/>
                <a:gd name="T8" fmla="*/ 45 w 67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2">
                  <a:moveTo>
                    <a:pt x="45" y="82"/>
                  </a:moveTo>
                  <a:lnTo>
                    <a:pt x="67" y="65"/>
                  </a:lnTo>
                  <a:lnTo>
                    <a:pt x="23" y="0"/>
                  </a:lnTo>
                  <a:lnTo>
                    <a:pt x="0" y="18"/>
                  </a:lnTo>
                  <a:lnTo>
                    <a:pt x="45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7" name="Freeform 635"/>
            <p:cNvSpPr>
              <a:spLocks/>
            </p:cNvSpPr>
            <p:nvPr/>
          </p:nvSpPr>
          <p:spPr bwMode="auto">
            <a:xfrm>
              <a:off x="3665" y="2817"/>
              <a:ext cx="70" cy="80"/>
            </a:xfrm>
            <a:custGeom>
              <a:avLst/>
              <a:gdLst>
                <a:gd name="T0" fmla="*/ 49 w 70"/>
                <a:gd name="T1" fmla="*/ 80 h 80"/>
                <a:gd name="T2" fmla="*/ 70 w 70"/>
                <a:gd name="T3" fmla="*/ 60 h 80"/>
                <a:gd name="T4" fmla="*/ 20 w 70"/>
                <a:gd name="T5" fmla="*/ 0 h 80"/>
                <a:gd name="T6" fmla="*/ 0 w 70"/>
                <a:gd name="T7" fmla="*/ 20 h 80"/>
                <a:gd name="T8" fmla="*/ 49 w 70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0">
                  <a:moveTo>
                    <a:pt x="49" y="80"/>
                  </a:moveTo>
                  <a:lnTo>
                    <a:pt x="70" y="60"/>
                  </a:lnTo>
                  <a:lnTo>
                    <a:pt x="20" y="0"/>
                  </a:lnTo>
                  <a:lnTo>
                    <a:pt x="0" y="20"/>
                  </a:lnTo>
                  <a:lnTo>
                    <a:pt x="49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8" name="Freeform 636"/>
            <p:cNvSpPr>
              <a:spLocks/>
            </p:cNvSpPr>
            <p:nvPr/>
          </p:nvSpPr>
          <p:spPr bwMode="auto">
            <a:xfrm>
              <a:off x="3617" y="2855"/>
              <a:ext cx="72" cy="80"/>
            </a:xfrm>
            <a:custGeom>
              <a:avLst/>
              <a:gdLst>
                <a:gd name="T0" fmla="*/ 51 w 72"/>
                <a:gd name="T1" fmla="*/ 80 h 80"/>
                <a:gd name="T2" fmla="*/ 72 w 72"/>
                <a:gd name="T3" fmla="*/ 60 h 80"/>
                <a:gd name="T4" fmla="*/ 21 w 72"/>
                <a:gd name="T5" fmla="*/ 0 h 80"/>
                <a:gd name="T6" fmla="*/ 0 w 72"/>
                <a:gd name="T7" fmla="*/ 20 h 80"/>
                <a:gd name="T8" fmla="*/ 51 w 72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80">
                  <a:moveTo>
                    <a:pt x="51" y="80"/>
                  </a:moveTo>
                  <a:lnTo>
                    <a:pt x="72" y="60"/>
                  </a:lnTo>
                  <a:lnTo>
                    <a:pt x="21" y="0"/>
                  </a:lnTo>
                  <a:lnTo>
                    <a:pt x="0" y="20"/>
                  </a:lnTo>
                  <a:lnTo>
                    <a:pt x="51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39" name="Freeform 637"/>
            <p:cNvSpPr>
              <a:spLocks/>
            </p:cNvSpPr>
            <p:nvPr/>
          </p:nvSpPr>
          <p:spPr bwMode="auto">
            <a:xfrm>
              <a:off x="3605" y="2587"/>
              <a:ext cx="778" cy="368"/>
            </a:xfrm>
            <a:custGeom>
              <a:avLst/>
              <a:gdLst>
                <a:gd name="T0" fmla="*/ 0 w 456"/>
                <a:gd name="T1" fmla="*/ 191 h 202"/>
                <a:gd name="T2" fmla="*/ 0 w 456"/>
                <a:gd name="T3" fmla="*/ 202 h 202"/>
                <a:gd name="T4" fmla="*/ 456 w 456"/>
                <a:gd name="T5" fmla="*/ 8 h 202"/>
                <a:gd name="T6" fmla="*/ 456 w 456"/>
                <a:gd name="T7" fmla="*/ 0 h 202"/>
                <a:gd name="T8" fmla="*/ 0 w 456"/>
                <a:gd name="T9" fmla="*/ 19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6" h="202">
                  <a:moveTo>
                    <a:pt x="0" y="191"/>
                  </a:moveTo>
                  <a:cubicBezTo>
                    <a:pt x="0" y="202"/>
                    <a:pt x="0" y="202"/>
                    <a:pt x="0" y="202"/>
                  </a:cubicBezTo>
                  <a:cubicBezTo>
                    <a:pt x="115" y="83"/>
                    <a:pt x="277" y="8"/>
                    <a:pt x="456" y="8"/>
                  </a:cubicBezTo>
                  <a:cubicBezTo>
                    <a:pt x="456" y="0"/>
                    <a:pt x="456" y="0"/>
                    <a:pt x="456" y="0"/>
                  </a:cubicBezTo>
                  <a:cubicBezTo>
                    <a:pt x="278" y="0"/>
                    <a:pt x="116" y="73"/>
                    <a:pt x="0" y="191"/>
                  </a:cubicBezTo>
                  <a:close/>
                </a:path>
              </a:pathLst>
            </a:custGeom>
            <a:solidFill>
              <a:srgbClr val="E6E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0" name="Oval 638"/>
            <p:cNvSpPr>
              <a:spLocks noChangeArrowheads="1"/>
            </p:cNvSpPr>
            <p:nvPr/>
          </p:nvSpPr>
          <p:spPr bwMode="auto">
            <a:xfrm>
              <a:off x="4399" y="2625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1" name="Oval 639"/>
            <p:cNvSpPr>
              <a:spLocks noChangeArrowheads="1"/>
            </p:cNvSpPr>
            <p:nvPr/>
          </p:nvSpPr>
          <p:spPr bwMode="auto">
            <a:xfrm>
              <a:off x="4457" y="2633"/>
              <a:ext cx="54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2" name="Oval 640"/>
            <p:cNvSpPr>
              <a:spLocks noChangeArrowheads="1"/>
            </p:cNvSpPr>
            <p:nvPr/>
          </p:nvSpPr>
          <p:spPr bwMode="auto">
            <a:xfrm>
              <a:off x="4515" y="2642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3" name="Oval 641"/>
            <p:cNvSpPr>
              <a:spLocks noChangeArrowheads="1"/>
            </p:cNvSpPr>
            <p:nvPr/>
          </p:nvSpPr>
          <p:spPr bwMode="auto">
            <a:xfrm>
              <a:off x="4571" y="2654"/>
              <a:ext cx="53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4" name="Oval 642"/>
            <p:cNvSpPr>
              <a:spLocks noChangeArrowheads="1"/>
            </p:cNvSpPr>
            <p:nvPr/>
          </p:nvSpPr>
          <p:spPr bwMode="auto">
            <a:xfrm>
              <a:off x="4626" y="2671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5" name="Oval 643"/>
            <p:cNvSpPr>
              <a:spLocks noChangeArrowheads="1"/>
            </p:cNvSpPr>
            <p:nvPr/>
          </p:nvSpPr>
          <p:spPr bwMode="auto">
            <a:xfrm>
              <a:off x="4680" y="2689"/>
              <a:ext cx="55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6" name="Oval 644"/>
            <p:cNvSpPr>
              <a:spLocks noChangeArrowheads="1"/>
            </p:cNvSpPr>
            <p:nvPr/>
          </p:nvSpPr>
          <p:spPr bwMode="auto">
            <a:xfrm>
              <a:off x="4733" y="2713"/>
              <a:ext cx="55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7" name="Oval 645"/>
            <p:cNvSpPr>
              <a:spLocks noChangeArrowheads="1"/>
            </p:cNvSpPr>
            <p:nvPr/>
          </p:nvSpPr>
          <p:spPr bwMode="auto">
            <a:xfrm>
              <a:off x="4786" y="2738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8" name="Oval 646"/>
            <p:cNvSpPr>
              <a:spLocks noChangeArrowheads="1"/>
            </p:cNvSpPr>
            <p:nvPr/>
          </p:nvSpPr>
          <p:spPr bwMode="auto">
            <a:xfrm>
              <a:off x="4836" y="2767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49" name="Oval 647"/>
            <p:cNvSpPr>
              <a:spLocks noChangeArrowheads="1"/>
            </p:cNvSpPr>
            <p:nvPr/>
          </p:nvSpPr>
          <p:spPr bwMode="auto">
            <a:xfrm>
              <a:off x="4885" y="2798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0" name="Oval 648"/>
            <p:cNvSpPr>
              <a:spLocks noChangeArrowheads="1"/>
            </p:cNvSpPr>
            <p:nvPr/>
          </p:nvSpPr>
          <p:spPr bwMode="auto">
            <a:xfrm>
              <a:off x="4931" y="2837"/>
              <a:ext cx="55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1" name="Oval 649"/>
            <p:cNvSpPr>
              <a:spLocks noChangeArrowheads="1"/>
            </p:cNvSpPr>
            <p:nvPr/>
          </p:nvSpPr>
          <p:spPr bwMode="auto">
            <a:xfrm>
              <a:off x="4979" y="2871"/>
              <a:ext cx="55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2" name="Oval 650"/>
            <p:cNvSpPr>
              <a:spLocks noChangeArrowheads="1"/>
            </p:cNvSpPr>
            <p:nvPr/>
          </p:nvSpPr>
          <p:spPr bwMode="auto">
            <a:xfrm>
              <a:off x="5022" y="2909"/>
              <a:ext cx="54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3" name="Oval 651"/>
            <p:cNvSpPr>
              <a:spLocks noChangeArrowheads="1"/>
            </p:cNvSpPr>
            <p:nvPr/>
          </p:nvSpPr>
          <p:spPr bwMode="auto">
            <a:xfrm>
              <a:off x="5064" y="2953"/>
              <a:ext cx="53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4" name="Freeform 652"/>
            <p:cNvSpPr>
              <a:spLocks/>
            </p:cNvSpPr>
            <p:nvPr/>
          </p:nvSpPr>
          <p:spPr bwMode="auto">
            <a:xfrm>
              <a:off x="5104" y="2997"/>
              <a:ext cx="30" cy="58"/>
            </a:xfrm>
            <a:custGeom>
              <a:avLst/>
              <a:gdLst>
                <a:gd name="T0" fmla="*/ 18 w 18"/>
                <a:gd name="T1" fmla="*/ 0 h 32"/>
                <a:gd name="T2" fmla="*/ 16 w 18"/>
                <a:gd name="T3" fmla="*/ 0 h 32"/>
                <a:gd name="T4" fmla="*/ 0 w 18"/>
                <a:gd name="T5" fmla="*/ 16 h 32"/>
                <a:gd name="T6" fmla="*/ 16 w 18"/>
                <a:gd name="T7" fmla="*/ 32 h 32"/>
                <a:gd name="T8" fmla="*/ 18 w 18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18" y="0"/>
                  </a:moveTo>
                  <a:cubicBezTo>
                    <a:pt x="17" y="0"/>
                    <a:pt x="17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4"/>
                    <a:pt x="7" y="32"/>
                    <a:pt x="16" y="32"/>
                  </a:cubicBezTo>
                  <a:cubicBezTo>
                    <a:pt x="17" y="32"/>
                    <a:pt x="17" y="31"/>
                    <a:pt x="18" y="31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5" name="Freeform 653"/>
            <p:cNvSpPr>
              <a:spLocks/>
            </p:cNvSpPr>
            <p:nvPr/>
          </p:nvSpPr>
          <p:spPr bwMode="auto">
            <a:xfrm>
              <a:off x="5104" y="2997"/>
              <a:ext cx="30" cy="58"/>
            </a:xfrm>
            <a:custGeom>
              <a:avLst/>
              <a:gdLst>
                <a:gd name="T0" fmla="*/ 18 w 18"/>
                <a:gd name="T1" fmla="*/ 0 h 32"/>
                <a:gd name="T2" fmla="*/ 16 w 18"/>
                <a:gd name="T3" fmla="*/ 0 h 32"/>
                <a:gd name="T4" fmla="*/ 0 w 18"/>
                <a:gd name="T5" fmla="*/ 16 h 32"/>
                <a:gd name="T6" fmla="*/ 16 w 18"/>
                <a:gd name="T7" fmla="*/ 32 h 32"/>
                <a:gd name="T8" fmla="*/ 18 w 18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18" y="0"/>
                  </a:moveTo>
                  <a:cubicBezTo>
                    <a:pt x="17" y="0"/>
                    <a:pt x="17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4"/>
                    <a:pt x="7" y="32"/>
                    <a:pt x="16" y="32"/>
                  </a:cubicBezTo>
                  <a:cubicBezTo>
                    <a:pt x="17" y="32"/>
                    <a:pt x="17" y="31"/>
                    <a:pt x="18" y="31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6" name="Oval 654"/>
            <p:cNvSpPr>
              <a:spLocks noChangeArrowheads="1"/>
            </p:cNvSpPr>
            <p:nvPr/>
          </p:nvSpPr>
          <p:spPr bwMode="auto">
            <a:xfrm>
              <a:off x="4406" y="2505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7" name="Oval 655"/>
            <p:cNvSpPr>
              <a:spLocks noChangeArrowheads="1"/>
            </p:cNvSpPr>
            <p:nvPr/>
          </p:nvSpPr>
          <p:spPr bwMode="auto">
            <a:xfrm>
              <a:off x="4472" y="2511"/>
              <a:ext cx="57" cy="62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8" name="Oval 656"/>
            <p:cNvSpPr>
              <a:spLocks noChangeArrowheads="1"/>
            </p:cNvSpPr>
            <p:nvPr/>
          </p:nvSpPr>
          <p:spPr bwMode="auto">
            <a:xfrm>
              <a:off x="4535" y="2522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59" name="Oval 657"/>
            <p:cNvSpPr>
              <a:spLocks noChangeArrowheads="1"/>
            </p:cNvSpPr>
            <p:nvPr/>
          </p:nvSpPr>
          <p:spPr bwMode="auto">
            <a:xfrm>
              <a:off x="4598" y="2540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0" name="Oval 658"/>
            <p:cNvSpPr>
              <a:spLocks noChangeArrowheads="1"/>
            </p:cNvSpPr>
            <p:nvPr/>
          </p:nvSpPr>
          <p:spPr bwMode="auto">
            <a:xfrm>
              <a:off x="4660" y="2556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1" name="Oval 659"/>
            <p:cNvSpPr>
              <a:spLocks noChangeArrowheads="1"/>
            </p:cNvSpPr>
            <p:nvPr/>
          </p:nvSpPr>
          <p:spPr bwMode="auto">
            <a:xfrm>
              <a:off x="4720" y="2578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2" name="Oval 660"/>
            <p:cNvSpPr>
              <a:spLocks noChangeArrowheads="1"/>
            </p:cNvSpPr>
            <p:nvPr/>
          </p:nvSpPr>
          <p:spPr bwMode="auto">
            <a:xfrm>
              <a:off x="4779" y="2602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3" name="Oval 661"/>
            <p:cNvSpPr>
              <a:spLocks noChangeArrowheads="1"/>
            </p:cNvSpPr>
            <p:nvPr/>
          </p:nvSpPr>
          <p:spPr bwMode="auto">
            <a:xfrm>
              <a:off x="4836" y="2631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4" name="Oval 662"/>
            <p:cNvSpPr>
              <a:spLocks noChangeArrowheads="1"/>
            </p:cNvSpPr>
            <p:nvPr/>
          </p:nvSpPr>
          <p:spPr bwMode="auto">
            <a:xfrm>
              <a:off x="4892" y="2664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5" name="Oval 663"/>
            <p:cNvSpPr>
              <a:spLocks noChangeArrowheads="1"/>
            </p:cNvSpPr>
            <p:nvPr/>
          </p:nvSpPr>
          <p:spPr bwMode="auto">
            <a:xfrm>
              <a:off x="4945" y="2698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6" name="Oval 664"/>
            <p:cNvSpPr>
              <a:spLocks noChangeArrowheads="1"/>
            </p:cNvSpPr>
            <p:nvPr/>
          </p:nvSpPr>
          <p:spPr bwMode="auto">
            <a:xfrm>
              <a:off x="4996" y="274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7" name="Oval 665"/>
            <p:cNvSpPr>
              <a:spLocks noChangeArrowheads="1"/>
            </p:cNvSpPr>
            <p:nvPr/>
          </p:nvSpPr>
          <p:spPr bwMode="auto">
            <a:xfrm>
              <a:off x="5049" y="2776"/>
              <a:ext cx="56" cy="61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8" name="Freeform 666"/>
            <p:cNvSpPr>
              <a:spLocks/>
            </p:cNvSpPr>
            <p:nvPr/>
          </p:nvSpPr>
          <p:spPr bwMode="auto">
            <a:xfrm>
              <a:off x="5097" y="2818"/>
              <a:ext cx="37" cy="60"/>
            </a:xfrm>
            <a:custGeom>
              <a:avLst/>
              <a:gdLst>
                <a:gd name="T0" fmla="*/ 22 w 22"/>
                <a:gd name="T1" fmla="*/ 1 h 33"/>
                <a:gd name="T2" fmla="*/ 16 w 22"/>
                <a:gd name="T3" fmla="*/ 0 h 33"/>
                <a:gd name="T4" fmla="*/ 0 w 22"/>
                <a:gd name="T5" fmla="*/ 17 h 33"/>
                <a:gd name="T6" fmla="*/ 16 w 22"/>
                <a:gd name="T7" fmla="*/ 33 h 33"/>
                <a:gd name="T8" fmla="*/ 22 w 22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22" y="1"/>
                  </a:moveTo>
                  <a:cubicBezTo>
                    <a:pt x="20" y="1"/>
                    <a:pt x="18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18" y="33"/>
                    <a:pt x="20" y="33"/>
                    <a:pt x="22" y="32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69" name="Freeform 667"/>
            <p:cNvSpPr>
              <a:spLocks/>
            </p:cNvSpPr>
            <p:nvPr/>
          </p:nvSpPr>
          <p:spPr bwMode="auto">
            <a:xfrm>
              <a:off x="5097" y="2818"/>
              <a:ext cx="37" cy="60"/>
            </a:xfrm>
            <a:custGeom>
              <a:avLst/>
              <a:gdLst>
                <a:gd name="T0" fmla="*/ 22 w 22"/>
                <a:gd name="T1" fmla="*/ 1 h 33"/>
                <a:gd name="T2" fmla="*/ 16 w 22"/>
                <a:gd name="T3" fmla="*/ 0 h 33"/>
                <a:gd name="T4" fmla="*/ 0 w 22"/>
                <a:gd name="T5" fmla="*/ 17 h 33"/>
                <a:gd name="T6" fmla="*/ 16 w 22"/>
                <a:gd name="T7" fmla="*/ 33 h 33"/>
                <a:gd name="T8" fmla="*/ 22 w 22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22" y="1"/>
                  </a:moveTo>
                  <a:cubicBezTo>
                    <a:pt x="20" y="1"/>
                    <a:pt x="18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18" y="33"/>
                    <a:pt x="20" y="33"/>
                    <a:pt x="22" y="32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0" name="Oval 668"/>
            <p:cNvSpPr>
              <a:spLocks noChangeArrowheads="1"/>
            </p:cNvSpPr>
            <p:nvPr/>
          </p:nvSpPr>
          <p:spPr bwMode="auto">
            <a:xfrm>
              <a:off x="5085" y="2959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1" name="Oval 669"/>
            <p:cNvSpPr>
              <a:spLocks noChangeArrowheads="1"/>
            </p:cNvSpPr>
            <p:nvPr/>
          </p:nvSpPr>
          <p:spPr bwMode="auto">
            <a:xfrm>
              <a:off x="5044" y="2915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2" name="Oval 670"/>
            <p:cNvSpPr>
              <a:spLocks noChangeArrowheads="1"/>
            </p:cNvSpPr>
            <p:nvPr/>
          </p:nvSpPr>
          <p:spPr bwMode="auto">
            <a:xfrm>
              <a:off x="5005" y="2877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3" name="Oval 671"/>
            <p:cNvSpPr>
              <a:spLocks noChangeArrowheads="1"/>
            </p:cNvSpPr>
            <p:nvPr/>
          </p:nvSpPr>
          <p:spPr bwMode="auto">
            <a:xfrm>
              <a:off x="4955" y="2842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4" name="Oval 672"/>
            <p:cNvSpPr>
              <a:spLocks noChangeArrowheads="1"/>
            </p:cNvSpPr>
            <p:nvPr/>
          </p:nvSpPr>
          <p:spPr bwMode="auto">
            <a:xfrm>
              <a:off x="4911" y="280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5" name="Oval 673"/>
            <p:cNvSpPr>
              <a:spLocks noChangeArrowheads="1"/>
            </p:cNvSpPr>
            <p:nvPr/>
          </p:nvSpPr>
          <p:spPr bwMode="auto">
            <a:xfrm>
              <a:off x="4861" y="277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6" name="Oval 674"/>
            <p:cNvSpPr>
              <a:spLocks noChangeArrowheads="1"/>
            </p:cNvSpPr>
            <p:nvPr/>
          </p:nvSpPr>
          <p:spPr bwMode="auto">
            <a:xfrm>
              <a:off x="4808" y="2746"/>
              <a:ext cx="21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7" name="Oval 675"/>
            <p:cNvSpPr>
              <a:spLocks noChangeArrowheads="1"/>
            </p:cNvSpPr>
            <p:nvPr/>
          </p:nvSpPr>
          <p:spPr bwMode="auto">
            <a:xfrm>
              <a:off x="4755" y="2720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8" name="Oval 676"/>
            <p:cNvSpPr>
              <a:spLocks noChangeArrowheads="1"/>
            </p:cNvSpPr>
            <p:nvPr/>
          </p:nvSpPr>
          <p:spPr bwMode="auto">
            <a:xfrm>
              <a:off x="4704" y="2698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79" name="Oval 677"/>
            <p:cNvSpPr>
              <a:spLocks noChangeArrowheads="1"/>
            </p:cNvSpPr>
            <p:nvPr/>
          </p:nvSpPr>
          <p:spPr bwMode="auto">
            <a:xfrm>
              <a:off x="4650" y="2676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0" name="Oval 678"/>
            <p:cNvSpPr>
              <a:spLocks noChangeArrowheads="1"/>
            </p:cNvSpPr>
            <p:nvPr/>
          </p:nvSpPr>
          <p:spPr bwMode="auto">
            <a:xfrm>
              <a:off x="4595" y="2662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1" name="Oval 679"/>
            <p:cNvSpPr>
              <a:spLocks noChangeArrowheads="1"/>
            </p:cNvSpPr>
            <p:nvPr/>
          </p:nvSpPr>
          <p:spPr bwMode="auto">
            <a:xfrm>
              <a:off x="4534" y="2653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2" name="Oval 680"/>
            <p:cNvSpPr>
              <a:spLocks noChangeArrowheads="1"/>
            </p:cNvSpPr>
            <p:nvPr/>
          </p:nvSpPr>
          <p:spPr bwMode="auto">
            <a:xfrm>
              <a:off x="4476" y="2642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3" name="Oval 681"/>
            <p:cNvSpPr>
              <a:spLocks noChangeArrowheads="1"/>
            </p:cNvSpPr>
            <p:nvPr/>
          </p:nvSpPr>
          <p:spPr bwMode="auto">
            <a:xfrm>
              <a:off x="4418" y="263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4" name="Oval 682"/>
            <p:cNvSpPr>
              <a:spLocks noChangeArrowheads="1"/>
            </p:cNvSpPr>
            <p:nvPr/>
          </p:nvSpPr>
          <p:spPr bwMode="auto">
            <a:xfrm>
              <a:off x="4426" y="2516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5" name="Oval 683"/>
            <p:cNvSpPr>
              <a:spLocks noChangeArrowheads="1"/>
            </p:cNvSpPr>
            <p:nvPr/>
          </p:nvSpPr>
          <p:spPr bwMode="auto">
            <a:xfrm>
              <a:off x="4493" y="2525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6" name="Oval 684"/>
            <p:cNvSpPr>
              <a:spLocks noChangeArrowheads="1"/>
            </p:cNvSpPr>
            <p:nvPr/>
          </p:nvSpPr>
          <p:spPr bwMode="auto">
            <a:xfrm>
              <a:off x="4556" y="2536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7" name="Oval 685"/>
            <p:cNvSpPr>
              <a:spLocks noChangeArrowheads="1"/>
            </p:cNvSpPr>
            <p:nvPr/>
          </p:nvSpPr>
          <p:spPr bwMode="auto">
            <a:xfrm>
              <a:off x="4617" y="2554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8" name="Oval 686"/>
            <p:cNvSpPr>
              <a:spLocks noChangeArrowheads="1"/>
            </p:cNvSpPr>
            <p:nvPr/>
          </p:nvSpPr>
          <p:spPr bwMode="auto">
            <a:xfrm>
              <a:off x="4680" y="257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89" name="Oval 687"/>
            <p:cNvSpPr>
              <a:spLocks noChangeArrowheads="1"/>
            </p:cNvSpPr>
            <p:nvPr/>
          </p:nvSpPr>
          <p:spPr bwMode="auto">
            <a:xfrm>
              <a:off x="4738" y="259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0" name="Oval 688"/>
            <p:cNvSpPr>
              <a:spLocks noChangeArrowheads="1"/>
            </p:cNvSpPr>
            <p:nvPr/>
          </p:nvSpPr>
          <p:spPr bwMode="auto">
            <a:xfrm>
              <a:off x="4800" y="261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1" name="Oval 689"/>
            <p:cNvSpPr>
              <a:spLocks noChangeArrowheads="1"/>
            </p:cNvSpPr>
            <p:nvPr/>
          </p:nvSpPr>
          <p:spPr bwMode="auto">
            <a:xfrm>
              <a:off x="4858" y="2645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2" name="Oval 690"/>
            <p:cNvSpPr>
              <a:spLocks noChangeArrowheads="1"/>
            </p:cNvSpPr>
            <p:nvPr/>
          </p:nvSpPr>
          <p:spPr bwMode="auto">
            <a:xfrm>
              <a:off x="4913" y="2675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3" name="Oval 691"/>
            <p:cNvSpPr>
              <a:spLocks noChangeArrowheads="1"/>
            </p:cNvSpPr>
            <p:nvPr/>
          </p:nvSpPr>
          <p:spPr bwMode="auto">
            <a:xfrm>
              <a:off x="4965" y="271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4" name="Oval 692"/>
            <p:cNvSpPr>
              <a:spLocks noChangeArrowheads="1"/>
            </p:cNvSpPr>
            <p:nvPr/>
          </p:nvSpPr>
          <p:spPr bwMode="auto">
            <a:xfrm>
              <a:off x="5020" y="2753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5" name="Oval 693"/>
            <p:cNvSpPr>
              <a:spLocks noChangeArrowheads="1"/>
            </p:cNvSpPr>
            <p:nvPr/>
          </p:nvSpPr>
          <p:spPr bwMode="auto">
            <a:xfrm>
              <a:off x="5071" y="2787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6" name="Oval 694"/>
            <p:cNvSpPr>
              <a:spLocks noChangeArrowheads="1"/>
            </p:cNvSpPr>
            <p:nvPr/>
          </p:nvSpPr>
          <p:spPr bwMode="auto">
            <a:xfrm>
              <a:off x="5114" y="2829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7" name="Oval 695"/>
            <p:cNvSpPr>
              <a:spLocks noChangeArrowheads="1"/>
            </p:cNvSpPr>
            <p:nvPr/>
          </p:nvSpPr>
          <p:spPr bwMode="auto">
            <a:xfrm>
              <a:off x="4286" y="2625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8" name="Oval 696"/>
            <p:cNvSpPr>
              <a:spLocks noChangeArrowheads="1"/>
            </p:cNvSpPr>
            <p:nvPr/>
          </p:nvSpPr>
          <p:spPr bwMode="auto">
            <a:xfrm>
              <a:off x="4228" y="2633"/>
              <a:ext cx="55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399" name="Oval 697"/>
            <p:cNvSpPr>
              <a:spLocks noChangeArrowheads="1"/>
            </p:cNvSpPr>
            <p:nvPr/>
          </p:nvSpPr>
          <p:spPr bwMode="auto">
            <a:xfrm>
              <a:off x="4172" y="2642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0" name="Oval 698"/>
            <p:cNvSpPr>
              <a:spLocks noChangeArrowheads="1"/>
            </p:cNvSpPr>
            <p:nvPr/>
          </p:nvSpPr>
          <p:spPr bwMode="auto">
            <a:xfrm>
              <a:off x="4115" y="2654"/>
              <a:ext cx="53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1" name="Oval 699"/>
            <p:cNvSpPr>
              <a:spLocks noChangeArrowheads="1"/>
            </p:cNvSpPr>
            <p:nvPr/>
          </p:nvSpPr>
          <p:spPr bwMode="auto">
            <a:xfrm>
              <a:off x="4061" y="2671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2" name="Oval 700"/>
            <p:cNvSpPr>
              <a:spLocks noChangeArrowheads="1"/>
            </p:cNvSpPr>
            <p:nvPr/>
          </p:nvSpPr>
          <p:spPr bwMode="auto">
            <a:xfrm>
              <a:off x="4005" y="2689"/>
              <a:ext cx="54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3" name="Oval 701"/>
            <p:cNvSpPr>
              <a:spLocks noChangeArrowheads="1"/>
            </p:cNvSpPr>
            <p:nvPr/>
          </p:nvSpPr>
          <p:spPr bwMode="auto">
            <a:xfrm>
              <a:off x="3952" y="2713"/>
              <a:ext cx="54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4" name="Oval 702"/>
            <p:cNvSpPr>
              <a:spLocks noChangeArrowheads="1"/>
            </p:cNvSpPr>
            <p:nvPr/>
          </p:nvSpPr>
          <p:spPr bwMode="auto">
            <a:xfrm>
              <a:off x="3899" y="2738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5" name="Oval 703"/>
            <p:cNvSpPr>
              <a:spLocks noChangeArrowheads="1"/>
            </p:cNvSpPr>
            <p:nvPr/>
          </p:nvSpPr>
          <p:spPr bwMode="auto">
            <a:xfrm>
              <a:off x="3849" y="2767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6" name="Oval 704"/>
            <p:cNvSpPr>
              <a:spLocks noChangeArrowheads="1"/>
            </p:cNvSpPr>
            <p:nvPr/>
          </p:nvSpPr>
          <p:spPr bwMode="auto">
            <a:xfrm>
              <a:off x="3800" y="2798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7" name="Oval 705"/>
            <p:cNvSpPr>
              <a:spLocks noChangeArrowheads="1"/>
            </p:cNvSpPr>
            <p:nvPr/>
          </p:nvSpPr>
          <p:spPr bwMode="auto">
            <a:xfrm>
              <a:off x="3754" y="2837"/>
              <a:ext cx="54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8" name="Oval 706"/>
            <p:cNvSpPr>
              <a:spLocks noChangeArrowheads="1"/>
            </p:cNvSpPr>
            <p:nvPr/>
          </p:nvSpPr>
          <p:spPr bwMode="auto">
            <a:xfrm>
              <a:off x="3706" y="2871"/>
              <a:ext cx="55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09" name="Oval 707"/>
            <p:cNvSpPr>
              <a:spLocks noChangeArrowheads="1"/>
            </p:cNvSpPr>
            <p:nvPr/>
          </p:nvSpPr>
          <p:spPr bwMode="auto">
            <a:xfrm>
              <a:off x="3663" y="2909"/>
              <a:ext cx="53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0" name="Oval 708"/>
            <p:cNvSpPr>
              <a:spLocks noChangeArrowheads="1"/>
            </p:cNvSpPr>
            <p:nvPr/>
          </p:nvSpPr>
          <p:spPr bwMode="auto">
            <a:xfrm>
              <a:off x="3622" y="2953"/>
              <a:ext cx="53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1" name="Freeform 709"/>
            <p:cNvSpPr>
              <a:spLocks/>
            </p:cNvSpPr>
            <p:nvPr/>
          </p:nvSpPr>
          <p:spPr bwMode="auto">
            <a:xfrm>
              <a:off x="3605" y="2997"/>
              <a:ext cx="31" cy="58"/>
            </a:xfrm>
            <a:custGeom>
              <a:avLst/>
              <a:gdLst>
                <a:gd name="T0" fmla="*/ 0 w 18"/>
                <a:gd name="T1" fmla="*/ 31 h 32"/>
                <a:gd name="T2" fmla="*/ 2 w 18"/>
                <a:gd name="T3" fmla="*/ 32 h 32"/>
                <a:gd name="T4" fmla="*/ 18 w 18"/>
                <a:gd name="T5" fmla="*/ 16 h 32"/>
                <a:gd name="T6" fmla="*/ 2 w 18"/>
                <a:gd name="T7" fmla="*/ 0 h 32"/>
                <a:gd name="T8" fmla="*/ 0 w 1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0" y="31"/>
                  </a:moveTo>
                  <a:cubicBezTo>
                    <a:pt x="1" y="31"/>
                    <a:pt x="1" y="32"/>
                    <a:pt x="2" y="32"/>
                  </a:cubicBezTo>
                  <a:cubicBezTo>
                    <a:pt x="11" y="32"/>
                    <a:pt x="18" y="24"/>
                    <a:pt x="18" y="16"/>
                  </a:cubicBezTo>
                  <a:cubicBezTo>
                    <a:pt x="18" y="7"/>
                    <a:pt x="1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2" name="Freeform 710"/>
            <p:cNvSpPr>
              <a:spLocks/>
            </p:cNvSpPr>
            <p:nvPr/>
          </p:nvSpPr>
          <p:spPr bwMode="auto">
            <a:xfrm>
              <a:off x="3605" y="2997"/>
              <a:ext cx="31" cy="58"/>
            </a:xfrm>
            <a:custGeom>
              <a:avLst/>
              <a:gdLst>
                <a:gd name="T0" fmla="*/ 0 w 18"/>
                <a:gd name="T1" fmla="*/ 31 h 32"/>
                <a:gd name="T2" fmla="*/ 2 w 18"/>
                <a:gd name="T3" fmla="*/ 32 h 32"/>
                <a:gd name="T4" fmla="*/ 18 w 18"/>
                <a:gd name="T5" fmla="*/ 16 h 32"/>
                <a:gd name="T6" fmla="*/ 2 w 18"/>
                <a:gd name="T7" fmla="*/ 0 h 32"/>
                <a:gd name="T8" fmla="*/ 0 w 1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0" y="31"/>
                  </a:moveTo>
                  <a:cubicBezTo>
                    <a:pt x="1" y="31"/>
                    <a:pt x="1" y="32"/>
                    <a:pt x="2" y="32"/>
                  </a:cubicBezTo>
                  <a:cubicBezTo>
                    <a:pt x="11" y="32"/>
                    <a:pt x="18" y="24"/>
                    <a:pt x="18" y="16"/>
                  </a:cubicBezTo>
                  <a:cubicBezTo>
                    <a:pt x="18" y="7"/>
                    <a:pt x="1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3" name="Oval 711"/>
            <p:cNvSpPr>
              <a:spLocks noChangeArrowheads="1"/>
            </p:cNvSpPr>
            <p:nvPr/>
          </p:nvSpPr>
          <p:spPr bwMode="auto">
            <a:xfrm>
              <a:off x="4276" y="2505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4" name="Oval 712"/>
            <p:cNvSpPr>
              <a:spLocks noChangeArrowheads="1"/>
            </p:cNvSpPr>
            <p:nvPr/>
          </p:nvSpPr>
          <p:spPr bwMode="auto">
            <a:xfrm>
              <a:off x="4211" y="2512"/>
              <a:ext cx="58" cy="61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5" name="Oval 713"/>
            <p:cNvSpPr>
              <a:spLocks noChangeArrowheads="1"/>
            </p:cNvSpPr>
            <p:nvPr/>
          </p:nvSpPr>
          <p:spPr bwMode="auto">
            <a:xfrm>
              <a:off x="4146" y="2525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6" name="Oval 714"/>
            <p:cNvSpPr>
              <a:spLocks noChangeArrowheads="1"/>
            </p:cNvSpPr>
            <p:nvPr/>
          </p:nvSpPr>
          <p:spPr bwMode="auto">
            <a:xfrm>
              <a:off x="4085" y="254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7" name="Oval 715"/>
            <p:cNvSpPr>
              <a:spLocks noChangeArrowheads="1"/>
            </p:cNvSpPr>
            <p:nvPr/>
          </p:nvSpPr>
          <p:spPr bwMode="auto">
            <a:xfrm>
              <a:off x="4023" y="2556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8" name="Oval 716"/>
            <p:cNvSpPr>
              <a:spLocks noChangeArrowheads="1"/>
            </p:cNvSpPr>
            <p:nvPr/>
          </p:nvSpPr>
          <p:spPr bwMode="auto">
            <a:xfrm>
              <a:off x="3964" y="2578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19" name="Oval 717"/>
            <p:cNvSpPr>
              <a:spLocks noChangeArrowheads="1"/>
            </p:cNvSpPr>
            <p:nvPr/>
          </p:nvSpPr>
          <p:spPr bwMode="auto">
            <a:xfrm>
              <a:off x="3904" y="2602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0" name="Oval 718"/>
            <p:cNvSpPr>
              <a:spLocks noChangeArrowheads="1"/>
            </p:cNvSpPr>
            <p:nvPr/>
          </p:nvSpPr>
          <p:spPr bwMode="auto">
            <a:xfrm>
              <a:off x="3848" y="2631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1" name="Oval 719"/>
            <p:cNvSpPr>
              <a:spLocks noChangeArrowheads="1"/>
            </p:cNvSpPr>
            <p:nvPr/>
          </p:nvSpPr>
          <p:spPr bwMode="auto">
            <a:xfrm>
              <a:off x="3791" y="2664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2" name="Oval 720"/>
            <p:cNvSpPr>
              <a:spLocks noChangeArrowheads="1"/>
            </p:cNvSpPr>
            <p:nvPr/>
          </p:nvSpPr>
          <p:spPr bwMode="auto">
            <a:xfrm>
              <a:off x="3738" y="2698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3" name="Oval 721"/>
            <p:cNvSpPr>
              <a:spLocks noChangeArrowheads="1"/>
            </p:cNvSpPr>
            <p:nvPr/>
          </p:nvSpPr>
          <p:spPr bwMode="auto">
            <a:xfrm>
              <a:off x="3687" y="274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4" name="Oval 722"/>
            <p:cNvSpPr>
              <a:spLocks noChangeArrowheads="1"/>
            </p:cNvSpPr>
            <p:nvPr/>
          </p:nvSpPr>
          <p:spPr bwMode="auto">
            <a:xfrm>
              <a:off x="3634" y="2776"/>
              <a:ext cx="57" cy="61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5" name="Freeform 723"/>
            <p:cNvSpPr>
              <a:spLocks/>
            </p:cNvSpPr>
            <p:nvPr/>
          </p:nvSpPr>
          <p:spPr bwMode="auto">
            <a:xfrm>
              <a:off x="3605" y="2818"/>
              <a:ext cx="38" cy="60"/>
            </a:xfrm>
            <a:custGeom>
              <a:avLst/>
              <a:gdLst>
                <a:gd name="T0" fmla="*/ 0 w 22"/>
                <a:gd name="T1" fmla="*/ 32 h 33"/>
                <a:gd name="T2" fmla="*/ 6 w 22"/>
                <a:gd name="T3" fmla="*/ 33 h 33"/>
                <a:gd name="T4" fmla="*/ 22 w 22"/>
                <a:gd name="T5" fmla="*/ 17 h 33"/>
                <a:gd name="T6" fmla="*/ 6 w 22"/>
                <a:gd name="T7" fmla="*/ 0 h 33"/>
                <a:gd name="T8" fmla="*/ 0 w 22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0" y="32"/>
                  </a:moveTo>
                  <a:cubicBezTo>
                    <a:pt x="2" y="33"/>
                    <a:pt x="4" y="33"/>
                    <a:pt x="6" y="33"/>
                  </a:cubicBezTo>
                  <a:cubicBezTo>
                    <a:pt x="15" y="33"/>
                    <a:pt x="22" y="26"/>
                    <a:pt x="22" y="17"/>
                  </a:cubicBezTo>
                  <a:cubicBezTo>
                    <a:pt x="22" y="8"/>
                    <a:pt x="15" y="0"/>
                    <a:pt x="6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6" name="Freeform 724"/>
            <p:cNvSpPr>
              <a:spLocks/>
            </p:cNvSpPr>
            <p:nvPr/>
          </p:nvSpPr>
          <p:spPr bwMode="auto">
            <a:xfrm>
              <a:off x="3605" y="2818"/>
              <a:ext cx="38" cy="60"/>
            </a:xfrm>
            <a:custGeom>
              <a:avLst/>
              <a:gdLst>
                <a:gd name="T0" fmla="*/ 0 w 22"/>
                <a:gd name="T1" fmla="*/ 32 h 33"/>
                <a:gd name="T2" fmla="*/ 6 w 22"/>
                <a:gd name="T3" fmla="*/ 33 h 33"/>
                <a:gd name="T4" fmla="*/ 22 w 22"/>
                <a:gd name="T5" fmla="*/ 17 h 33"/>
                <a:gd name="T6" fmla="*/ 6 w 22"/>
                <a:gd name="T7" fmla="*/ 0 h 33"/>
                <a:gd name="T8" fmla="*/ 0 w 22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0" y="32"/>
                  </a:moveTo>
                  <a:cubicBezTo>
                    <a:pt x="2" y="33"/>
                    <a:pt x="4" y="33"/>
                    <a:pt x="6" y="33"/>
                  </a:cubicBezTo>
                  <a:cubicBezTo>
                    <a:pt x="15" y="33"/>
                    <a:pt x="22" y="26"/>
                    <a:pt x="22" y="17"/>
                  </a:cubicBezTo>
                  <a:cubicBezTo>
                    <a:pt x="22" y="8"/>
                    <a:pt x="15" y="0"/>
                    <a:pt x="6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7" name="Oval 725"/>
            <p:cNvSpPr>
              <a:spLocks noChangeArrowheads="1"/>
            </p:cNvSpPr>
            <p:nvPr/>
          </p:nvSpPr>
          <p:spPr bwMode="auto">
            <a:xfrm>
              <a:off x="3638" y="2960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8" name="Oval 726"/>
            <p:cNvSpPr>
              <a:spLocks noChangeArrowheads="1"/>
            </p:cNvSpPr>
            <p:nvPr/>
          </p:nvSpPr>
          <p:spPr bwMode="auto">
            <a:xfrm>
              <a:off x="3679" y="2917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29" name="Oval 727"/>
            <p:cNvSpPr>
              <a:spLocks noChangeArrowheads="1"/>
            </p:cNvSpPr>
            <p:nvPr/>
          </p:nvSpPr>
          <p:spPr bwMode="auto">
            <a:xfrm>
              <a:off x="3718" y="2878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0" name="Oval 728"/>
            <p:cNvSpPr>
              <a:spLocks noChangeArrowheads="1"/>
            </p:cNvSpPr>
            <p:nvPr/>
          </p:nvSpPr>
          <p:spPr bwMode="auto">
            <a:xfrm>
              <a:off x="3767" y="2844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1" name="Oval 729"/>
            <p:cNvSpPr>
              <a:spLocks noChangeArrowheads="1"/>
            </p:cNvSpPr>
            <p:nvPr/>
          </p:nvSpPr>
          <p:spPr bwMode="auto">
            <a:xfrm>
              <a:off x="3815" y="2807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2" name="Oval 730"/>
            <p:cNvSpPr>
              <a:spLocks noChangeArrowheads="1"/>
            </p:cNvSpPr>
            <p:nvPr/>
          </p:nvSpPr>
          <p:spPr bwMode="auto">
            <a:xfrm>
              <a:off x="3866" y="2775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3" name="Oval 731"/>
            <p:cNvSpPr>
              <a:spLocks noChangeArrowheads="1"/>
            </p:cNvSpPr>
            <p:nvPr/>
          </p:nvSpPr>
          <p:spPr bwMode="auto">
            <a:xfrm>
              <a:off x="3918" y="274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4" name="Oval 732"/>
            <p:cNvSpPr>
              <a:spLocks noChangeArrowheads="1"/>
            </p:cNvSpPr>
            <p:nvPr/>
          </p:nvSpPr>
          <p:spPr bwMode="auto">
            <a:xfrm>
              <a:off x="3972" y="2718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5" name="Oval 733"/>
            <p:cNvSpPr>
              <a:spLocks noChangeArrowheads="1"/>
            </p:cNvSpPr>
            <p:nvPr/>
          </p:nvSpPr>
          <p:spPr bwMode="auto">
            <a:xfrm>
              <a:off x="4018" y="2698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6" name="Oval 734"/>
            <p:cNvSpPr>
              <a:spLocks noChangeArrowheads="1"/>
            </p:cNvSpPr>
            <p:nvPr/>
          </p:nvSpPr>
          <p:spPr bwMode="auto">
            <a:xfrm>
              <a:off x="4073" y="2676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7" name="Oval 735"/>
            <p:cNvSpPr>
              <a:spLocks noChangeArrowheads="1"/>
            </p:cNvSpPr>
            <p:nvPr/>
          </p:nvSpPr>
          <p:spPr bwMode="auto">
            <a:xfrm>
              <a:off x="4127" y="2662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8" name="Oval 736"/>
            <p:cNvSpPr>
              <a:spLocks noChangeArrowheads="1"/>
            </p:cNvSpPr>
            <p:nvPr/>
          </p:nvSpPr>
          <p:spPr bwMode="auto">
            <a:xfrm>
              <a:off x="4189" y="2653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39" name="Oval 737"/>
            <p:cNvSpPr>
              <a:spLocks noChangeArrowheads="1"/>
            </p:cNvSpPr>
            <p:nvPr/>
          </p:nvSpPr>
          <p:spPr bwMode="auto">
            <a:xfrm>
              <a:off x="4247" y="2642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0" name="Oval 738"/>
            <p:cNvSpPr>
              <a:spLocks noChangeArrowheads="1"/>
            </p:cNvSpPr>
            <p:nvPr/>
          </p:nvSpPr>
          <p:spPr bwMode="auto">
            <a:xfrm>
              <a:off x="4305" y="263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1" name="Oval 739"/>
            <p:cNvSpPr>
              <a:spLocks noChangeArrowheads="1"/>
            </p:cNvSpPr>
            <p:nvPr/>
          </p:nvSpPr>
          <p:spPr bwMode="auto">
            <a:xfrm>
              <a:off x="4342" y="2625"/>
              <a:ext cx="53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2" name="Oval 740"/>
            <p:cNvSpPr>
              <a:spLocks noChangeArrowheads="1"/>
            </p:cNvSpPr>
            <p:nvPr/>
          </p:nvSpPr>
          <p:spPr bwMode="auto">
            <a:xfrm>
              <a:off x="4361" y="2634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3" name="Oval 741"/>
            <p:cNvSpPr>
              <a:spLocks noChangeArrowheads="1"/>
            </p:cNvSpPr>
            <p:nvPr/>
          </p:nvSpPr>
          <p:spPr bwMode="auto">
            <a:xfrm>
              <a:off x="4293" y="251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4" name="Oval 742"/>
            <p:cNvSpPr>
              <a:spLocks noChangeArrowheads="1"/>
            </p:cNvSpPr>
            <p:nvPr/>
          </p:nvSpPr>
          <p:spPr bwMode="auto">
            <a:xfrm>
              <a:off x="4341" y="250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5" name="Oval 743"/>
            <p:cNvSpPr>
              <a:spLocks noChangeArrowheads="1"/>
            </p:cNvSpPr>
            <p:nvPr/>
          </p:nvSpPr>
          <p:spPr bwMode="auto">
            <a:xfrm>
              <a:off x="4358" y="2511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6" name="Oval 744"/>
            <p:cNvSpPr>
              <a:spLocks noChangeArrowheads="1"/>
            </p:cNvSpPr>
            <p:nvPr/>
          </p:nvSpPr>
          <p:spPr bwMode="auto">
            <a:xfrm>
              <a:off x="4228" y="2523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7" name="Oval 745"/>
            <p:cNvSpPr>
              <a:spLocks noChangeArrowheads="1"/>
            </p:cNvSpPr>
            <p:nvPr/>
          </p:nvSpPr>
          <p:spPr bwMode="auto">
            <a:xfrm>
              <a:off x="4162" y="2538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8" name="Oval 746"/>
            <p:cNvSpPr>
              <a:spLocks noChangeArrowheads="1"/>
            </p:cNvSpPr>
            <p:nvPr/>
          </p:nvSpPr>
          <p:spPr bwMode="auto">
            <a:xfrm>
              <a:off x="4104" y="2552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49" name="Oval 747"/>
            <p:cNvSpPr>
              <a:spLocks noChangeArrowheads="1"/>
            </p:cNvSpPr>
            <p:nvPr/>
          </p:nvSpPr>
          <p:spPr bwMode="auto">
            <a:xfrm>
              <a:off x="4040" y="2569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0" name="Oval 748"/>
            <p:cNvSpPr>
              <a:spLocks noChangeArrowheads="1"/>
            </p:cNvSpPr>
            <p:nvPr/>
          </p:nvSpPr>
          <p:spPr bwMode="auto">
            <a:xfrm>
              <a:off x="3982" y="2589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1" name="Oval 749"/>
            <p:cNvSpPr>
              <a:spLocks noChangeArrowheads="1"/>
            </p:cNvSpPr>
            <p:nvPr/>
          </p:nvSpPr>
          <p:spPr bwMode="auto">
            <a:xfrm>
              <a:off x="3921" y="2613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2" name="Oval 750"/>
            <p:cNvSpPr>
              <a:spLocks noChangeArrowheads="1"/>
            </p:cNvSpPr>
            <p:nvPr/>
          </p:nvSpPr>
          <p:spPr bwMode="auto">
            <a:xfrm>
              <a:off x="3866" y="2644"/>
              <a:ext cx="21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3" name="Oval 751"/>
            <p:cNvSpPr>
              <a:spLocks noChangeArrowheads="1"/>
            </p:cNvSpPr>
            <p:nvPr/>
          </p:nvSpPr>
          <p:spPr bwMode="auto">
            <a:xfrm>
              <a:off x="3812" y="2673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4" name="Oval 752"/>
            <p:cNvSpPr>
              <a:spLocks noChangeArrowheads="1"/>
            </p:cNvSpPr>
            <p:nvPr/>
          </p:nvSpPr>
          <p:spPr bwMode="auto">
            <a:xfrm>
              <a:off x="3759" y="2711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5" name="Oval 753"/>
            <p:cNvSpPr>
              <a:spLocks noChangeArrowheads="1"/>
            </p:cNvSpPr>
            <p:nvPr/>
          </p:nvSpPr>
          <p:spPr bwMode="auto">
            <a:xfrm>
              <a:off x="3704" y="275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6" name="Oval 754"/>
            <p:cNvSpPr>
              <a:spLocks noChangeArrowheads="1"/>
            </p:cNvSpPr>
            <p:nvPr/>
          </p:nvSpPr>
          <p:spPr bwMode="auto">
            <a:xfrm>
              <a:off x="3653" y="2787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7" name="Oval 755"/>
            <p:cNvSpPr>
              <a:spLocks noChangeArrowheads="1"/>
            </p:cNvSpPr>
            <p:nvPr/>
          </p:nvSpPr>
          <p:spPr bwMode="auto">
            <a:xfrm>
              <a:off x="3600" y="2833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58" name="Freeform 756"/>
            <p:cNvSpPr>
              <a:spLocks/>
            </p:cNvSpPr>
            <p:nvPr/>
          </p:nvSpPr>
          <p:spPr bwMode="auto">
            <a:xfrm>
              <a:off x="3605" y="2676"/>
              <a:ext cx="1529" cy="428"/>
            </a:xfrm>
            <a:custGeom>
              <a:avLst/>
              <a:gdLst>
                <a:gd name="T0" fmla="*/ 892 w 896"/>
                <a:gd name="T1" fmla="*/ 213 h 235"/>
                <a:gd name="T2" fmla="*/ 869 w 896"/>
                <a:gd name="T3" fmla="*/ 189 h 235"/>
                <a:gd name="T4" fmla="*/ 845 w 896"/>
                <a:gd name="T5" fmla="*/ 165 h 235"/>
                <a:gd name="T6" fmla="*/ 816 w 896"/>
                <a:gd name="T7" fmla="*/ 143 h 235"/>
                <a:gd name="T8" fmla="*/ 791 w 896"/>
                <a:gd name="T9" fmla="*/ 125 h 235"/>
                <a:gd name="T10" fmla="*/ 745 w 896"/>
                <a:gd name="T11" fmla="*/ 88 h 235"/>
                <a:gd name="T12" fmla="*/ 716 w 896"/>
                <a:gd name="T13" fmla="*/ 71 h 235"/>
                <a:gd name="T14" fmla="*/ 687 w 896"/>
                <a:gd name="T15" fmla="*/ 56 h 235"/>
                <a:gd name="T16" fmla="*/ 657 w 896"/>
                <a:gd name="T17" fmla="*/ 43 h 235"/>
                <a:gd name="T18" fmla="*/ 626 w 896"/>
                <a:gd name="T19" fmla="*/ 32 h 235"/>
                <a:gd name="T20" fmla="*/ 594 w 896"/>
                <a:gd name="T21" fmla="*/ 23 h 235"/>
                <a:gd name="T22" fmla="*/ 562 w 896"/>
                <a:gd name="T23" fmla="*/ 14 h 235"/>
                <a:gd name="T24" fmla="*/ 530 w 896"/>
                <a:gd name="T25" fmla="*/ 8 h 235"/>
                <a:gd name="T26" fmla="*/ 497 w 896"/>
                <a:gd name="T27" fmla="*/ 4 h 235"/>
                <a:gd name="T28" fmla="*/ 464 w 896"/>
                <a:gd name="T29" fmla="*/ 2 h 235"/>
                <a:gd name="T30" fmla="*/ 434 w 896"/>
                <a:gd name="T31" fmla="*/ 2 h 235"/>
                <a:gd name="T32" fmla="*/ 402 w 896"/>
                <a:gd name="T33" fmla="*/ 3 h 235"/>
                <a:gd name="T34" fmla="*/ 369 w 896"/>
                <a:gd name="T35" fmla="*/ 8 h 235"/>
                <a:gd name="T36" fmla="*/ 337 w 896"/>
                <a:gd name="T37" fmla="*/ 14 h 235"/>
                <a:gd name="T38" fmla="*/ 305 w 896"/>
                <a:gd name="T39" fmla="*/ 22 h 235"/>
                <a:gd name="T40" fmla="*/ 273 w 896"/>
                <a:gd name="T41" fmla="*/ 31 h 235"/>
                <a:gd name="T42" fmla="*/ 242 w 896"/>
                <a:gd name="T43" fmla="*/ 42 h 235"/>
                <a:gd name="T44" fmla="*/ 212 w 896"/>
                <a:gd name="T45" fmla="*/ 55 h 235"/>
                <a:gd name="T46" fmla="*/ 182 w 896"/>
                <a:gd name="T47" fmla="*/ 70 h 235"/>
                <a:gd name="T48" fmla="*/ 154 w 896"/>
                <a:gd name="T49" fmla="*/ 86 h 235"/>
                <a:gd name="T50" fmla="*/ 125 w 896"/>
                <a:gd name="T51" fmla="*/ 103 h 235"/>
                <a:gd name="T52" fmla="*/ 97 w 896"/>
                <a:gd name="T53" fmla="*/ 124 h 235"/>
                <a:gd name="T54" fmla="*/ 71 w 896"/>
                <a:gd name="T55" fmla="*/ 143 h 235"/>
                <a:gd name="T56" fmla="*/ 47 w 896"/>
                <a:gd name="T57" fmla="*/ 167 h 235"/>
                <a:gd name="T58" fmla="*/ 23 w 896"/>
                <a:gd name="T59" fmla="*/ 191 h 235"/>
                <a:gd name="T60" fmla="*/ 2 w 896"/>
                <a:gd name="T61" fmla="*/ 215 h 235"/>
                <a:gd name="T62" fmla="*/ 6 w 896"/>
                <a:gd name="T63" fmla="*/ 220 h 235"/>
                <a:gd name="T64" fmla="*/ 51 w 896"/>
                <a:gd name="T65" fmla="*/ 169 h 235"/>
                <a:gd name="T66" fmla="*/ 77 w 896"/>
                <a:gd name="T67" fmla="*/ 148 h 235"/>
                <a:gd name="T68" fmla="*/ 128 w 896"/>
                <a:gd name="T69" fmla="*/ 108 h 235"/>
                <a:gd name="T70" fmla="*/ 183 w 896"/>
                <a:gd name="T71" fmla="*/ 74 h 235"/>
                <a:gd name="T72" fmla="*/ 242 w 896"/>
                <a:gd name="T73" fmla="*/ 46 h 235"/>
                <a:gd name="T74" fmla="*/ 304 w 896"/>
                <a:gd name="T75" fmla="*/ 26 h 235"/>
                <a:gd name="T76" fmla="*/ 368 w 896"/>
                <a:gd name="T77" fmla="*/ 12 h 235"/>
                <a:gd name="T78" fmla="*/ 432 w 896"/>
                <a:gd name="T79" fmla="*/ 6 h 235"/>
                <a:gd name="T80" fmla="*/ 449 w 896"/>
                <a:gd name="T81" fmla="*/ 11 h 235"/>
                <a:gd name="T82" fmla="*/ 495 w 896"/>
                <a:gd name="T83" fmla="*/ 7 h 235"/>
                <a:gd name="T84" fmla="*/ 560 w 896"/>
                <a:gd name="T85" fmla="*/ 18 h 235"/>
                <a:gd name="T86" fmla="*/ 623 w 896"/>
                <a:gd name="T87" fmla="*/ 35 h 235"/>
                <a:gd name="T88" fmla="*/ 684 w 896"/>
                <a:gd name="T89" fmla="*/ 59 h 235"/>
                <a:gd name="T90" fmla="*/ 741 w 896"/>
                <a:gd name="T91" fmla="*/ 90 h 235"/>
                <a:gd name="T92" fmla="*/ 796 w 896"/>
                <a:gd name="T93" fmla="*/ 128 h 235"/>
                <a:gd name="T94" fmla="*/ 845 w 896"/>
                <a:gd name="T95" fmla="*/ 169 h 235"/>
                <a:gd name="T96" fmla="*/ 869 w 896"/>
                <a:gd name="T97" fmla="*/ 193 h 235"/>
                <a:gd name="T98" fmla="*/ 896 w 896"/>
                <a:gd name="T99" fmla="*/ 22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6" h="235">
                  <a:moveTo>
                    <a:pt x="894" y="220"/>
                  </a:moveTo>
                  <a:cubicBezTo>
                    <a:pt x="894" y="215"/>
                    <a:pt x="894" y="215"/>
                    <a:pt x="894" y="215"/>
                  </a:cubicBezTo>
                  <a:cubicBezTo>
                    <a:pt x="895" y="213"/>
                    <a:pt x="895" y="213"/>
                    <a:pt x="895" y="213"/>
                  </a:cubicBezTo>
                  <a:cubicBezTo>
                    <a:pt x="892" y="213"/>
                    <a:pt x="892" y="213"/>
                    <a:pt x="892" y="213"/>
                  </a:cubicBezTo>
                  <a:cubicBezTo>
                    <a:pt x="881" y="213"/>
                    <a:pt x="873" y="204"/>
                    <a:pt x="873" y="193"/>
                  </a:cubicBezTo>
                  <a:cubicBezTo>
                    <a:pt x="873" y="191"/>
                    <a:pt x="873" y="191"/>
                    <a:pt x="873" y="191"/>
                  </a:cubicBezTo>
                  <a:cubicBezTo>
                    <a:pt x="873" y="189"/>
                    <a:pt x="873" y="189"/>
                    <a:pt x="873" y="189"/>
                  </a:cubicBezTo>
                  <a:cubicBezTo>
                    <a:pt x="869" y="189"/>
                    <a:pt x="869" y="189"/>
                    <a:pt x="869" y="189"/>
                  </a:cubicBezTo>
                  <a:cubicBezTo>
                    <a:pt x="858" y="189"/>
                    <a:pt x="849" y="180"/>
                    <a:pt x="849" y="169"/>
                  </a:cubicBezTo>
                  <a:cubicBezTo>
                    <a:pt x="849" y="167"/>
                    <a:pt x="849" y="167"/>
                    <a:pt x="849" y="167"/>
                  </a:cubicBezTo>
                  <a:cubicBezTo>
                    <a:pt x="849" y="164"/>
                    <a:pt x="849" y="164"/>
                    <a:pt x="849" y="164"/>
                  </a:cubicBezTo>
                  <a:cubicBezTo>
                    <a:pt x="845" y="165"/>
                    <a:pt x="845" y="165"/>
                    <a:pt x="845" y="165"/>
                  </a:cubicBezTo>
                  <a:cubicBezTo>
                    <a:pt x="834" y="165"/>
                    <a:pt x="825" y="156"/>
                    <a:pt x="825" y="145"/>
                  </a:cubicBezTo>
                  <a:cubicBezTo>
                    <a:pt x="825" y="143"/>
                    <a:pt x="825" y="143"/>
                    <a:pt x="825" y="143"/>
                  </a:cubicBezTo>
                  <a:cubicBezTo>
                    <a:pt x="819" y="144"/>
                    <a:pt x="819" y="144"/>
                    <a:pt x="819" y="144"/>
                  </a:cubicBezTo>
                  <a:cubicBezTo>
                    <a:pt x="816" y="143"/>
                    <a:pt x="816" y="143"/>
                    <a:pt x="816" y="143"/>
                  </a:cubicBezTo>
                  <a:cubicBezTo>
                    <a:pt x="808" y="142"/>
                    <a:pt x="801" y="135"/>
                    <a:pt x="800" y="126"/>
                  </a:cubicBezTo>
                  <a:cubicBezTo>
                    <a:pt x="799" y="124"/>
                    <a:pt x="799" y="124"/>
                    <a:pt x="799" y="124"/>
                  </a:cubicBezTo>
                  <a:cubicBezTo>
                    <a:pt x="797" y="124"/>
                    <a:pt x="797" y="124"/>
                    <a:pt x="797" y="124"/>
                  </a:cubicBezTo>
                  <a:cubicBezTo>
                    <a:pt x="795" y="125"/>
                    <a:pt x="793" y="125"/>
                    <a:pt x="791" y="125"/>
                  </a:cubicBezTo>
                  <a:cubicBezTo>
                    <a:pt x="781" y="125"/>
                    <a:pt x="772" y="116"/>
                    <a:pt x="772" y="106"/>
                  </a:cubicBezTo>
                  <a:cubicBezTo>
                    <a:pt x="771" y="103"/>
                    <a:pt x="771" y="103"/>
                    <a:pt x="771" y="103"/>
                  </a:cubicBezTo>
                  <a:cubicBezTo>
                    <a:pt x="764" y="104"/>
                    <a:pt x="764" y="104"/>
                    <a:pt x="764" y="104"/>
                  </a:cubicBezTo>
                  <a:cubicBezTo>
                    <a:pt x="755" y="104"/>
                    <a:pt x="746" y="97"/>
                    <a:pt x="745" y="88"/>
                  </a:cubicBezTo>
                  <a:cubicBezTo>
                    <a:pt x="744" y="85"/>
                    <a:pt x="744" y="85"/>
                    <a:pt x="744" y="85"/>
                  </a:cubicBezTo>
                  <a:cubicBezTo>
                    <a:pt x="742" y="86"/>
                    <a:pt x="742" y="86"/>
                    <a:pt x="742" y="86"/>
                  </a:cubicBezTo>
                  <a:cubicBezTo>
                    <a:pt x="740" y="87"/>
                    <a:pt x="738" y="87"/>
                    <a:pt x="736" y="87"/>
                  </a:cubicBezTo>
                  <a:cubicBezTo>
                    <a:pt x="726" y="87"/>
                    <a:pt x="718" y="80"/>
                    <a:pt x="716" y="71"/>
                  </a:cubicBezTo>
                  <a:cubicBezTo>
                    <a:pt x="716" y="69"/>
                    <a:pt x="716" y="69"/>
                    <a:pt x="716" y="69"/>
                  </a:cubicBezTo>
                  <a:cubicBezTo>
                    <a:pt x="714" y="70"/>
                    <a:pt x="714" y="70"/>
                    <a:pt x="714" y="70"/>
                  </a:cubicBezTo>
                  <a:cubicBezTo>
                    <a:pt x="711" y="71"/>
                    <a:pt x="709" y="71"/>
                    <a:pt x="706" y="71"/>
                  </a:cubicBezTo>
                  <a:cubicBezTo>
                    <a:pt x="697" y="71"/>
                    <a:pt x="689" y="65"/>
                    <a:pt x="687" y="56"/>
                  </a:cubicBezTo>
                  <a:cubicBezTo>
                    <a:pt x="687" y="53"/>
                    <a:pt x="687" y="53"/>
                    <a:pt x="687" y="53"/>
                  </a:cubicBezTo>
                  <a:cubicBezTo>
                    <a:pt x="684" y="55"/>
                    <a:pt x="684" y="55"/>
                    <a:pt x="684" y="55"/>
                  </a:cubicBezTo>
                  <a:cubicBezTo>
                    <a:pt x="682" y="56"/>
                    <a:pt x="679" y="57"/>
                    <a:pt x="676" y="57"/>
                  </a:cubicBezTo>
                  <a:cubicBezTo>
                    <a:pt x="667" y="57"/>
                    <a:pt x="659" y="51"/>
                    <a:pt x="657" y="43"/>
                  </a:cubicBezTo>
                  <a:cubicBezTo>
                    <a:pt x="656" y="40"/>
                    <a:pt x="656" y="40"/>
                    <a:pt x="656" y="40"/>
                  </a:cubicBezTo>
                  <a:cubicBezTo>
                    <a:pt x="654" y="42"/>
                    <a:pt x="654" y="42"/>
                    <a:pt x="654" y="42"/>
                  </a:cubicBezTo>
                  <a:cubicBezTo>
                    <a:pt x="651" y="43"/>
                    <a:pt x="648" y="44"/>
                    <a:pt x="644" y="44"/>
                  </a:cubicBezTo>
                  <a:cubicBezTo>
                    <a:pt x="636" y="44"/>
                    <a:pt x="629" y="39"/>
                    <a:pt x="626" y="32"/>
                  </a:cubicBezTo>
                  <a:cubicBezTo>
                    <a:pt x="625" y="29"/>
                    <a:pt x="625" y="29"/>
                    <a:pt x="625" y="29"/>
                  </a:cubicBezTo>
                  <a:cubicBezTo>
                    <a:pt x="623" y="31"/>
                    <a:pt x="623" y="31"/>
                    <a:pt x="623" y="31"/>
                  </a:cubicBezTo>
                  <a:cubicBezTo>
                    <a:pt x="620" y="33"/>
                    <a:pt x="616" y="34"/>
                    <a:pt x="612" y="34"/>
                  </a:cubicBezTo>
                  <a:cubicBezTo>
                    <a:pt x="605" y="34"/>
                    <a:pt x="597" y="29"/>
                    <a:pt x="594" y="23"/>
                  </a:cubicBezTo>
                  <a:cubicBezTo>
                    <a:pt x="593" y="20"/>
                    <a:pt x="593" y="20"/>
                    <a:pt x="593" y="20"/>
                  </a:cubicBezTo>
                  <a:cubicBezTo>
                    <a:pt x="591" y="22"/>
                    <a:pt x="591" y="22"/>
                    <a:pt x="591" y="22"/>
                  </a:cubicBezTo>
                  <a:cubicBezTo>
                    <a:pt x="588" y="24"/>
                    <a:pt x="584" y="25"/>
                    <a:pt x="580" y="25"/>
                  </a:cubicBezTo>
                  <a:cubicBezTo>
                    <a:pt x="572" y="25"/>
                    <a:pt x="566" y="21"/>
                    <a:pt x="562" y="14"/>
                  </a:cubicBezTo>
                  <a:cubicBezTo>
                    <a:pt x="561" y="12"/>
                    <a:pt x="561" y="12"/>
                    <a:pt x="561" y="12"/>
                  </a:cubicBezTo>
                  <a:cubicBezTo>
                    <a:pt x="559" y="14"/>
                    <a:pt x="559" y="14"/>
                    <a:pt x="559" y="14"/>
                  </a:cubicBezTo>
                  <a:cubicBezTo>
                    <a:pt x="556" y="16"/>
                    <a:pt x="551" y="18"/>
                    <a:pt x="547" y="18"/>
                  </a:cubicBezTo>
                  <a:cubicBezTo>
                    <a:pt x="540" y="18"/>
                    <a:pt x="534" y="14"/>
                    <a:pt x="530" y="8"/>
                  </a:cubicBezTo>
                  <a:cubicBezTo>
                    <a:pt x="529" y="6"/>
                    <a:pt x="529" y="6"/>
                    <a:pt x="529" y="6"/>
                  </a:cubicBezTo>
                  <a:cubicBezTo>
                    <a:pt x="527" y="8"/>
                    <a:pt x="527" y="8"/>
                    <a:pt x="527" y="8"/>
                  </a:cubicBezTo>
                  <a:cubicBezTo>
                    <a:pt x="523" y="11"/>
                    <a:pt x="519" y="13"/>
                    <a:pt x="514" y="13"/>
                  </a:cubicBezTo>
                  <a:cubicBezTo>
                    <a:pt x="507" y="13"/>
                    <a:pt x="501" y="9"/>
                    <a:pt x="497" y="4"/>
                  </a:cubicBezTo>
                  <a:cubicBezTo>
                    <a:pt x="496" y="2"/>
                    <a:pt x="496" y="2"/>
                    <a:pt x="496" y="2"/>
                  </a:cubicBezTo>
                  <a:cubicBezTo>
                    <a:pt x="494" y="3"/>
                    <a:pt x="494" y="3"/>
                    <a:pt x="494" y="3"/>
                  </a:cubicBezTo>
                  <a:cubicBezTo>
                    <a:pt x="490" y="7"/>
                    <a:pt x="485" y="9"/>
                    <a:pt x="480" y="9"/>
                  </a:cubicBezTo>
                  <a:cubicBezTo>
                    <a:pt x="474" y="9"/>
                    <a:pt x="468" y="7"/>
                    <a:pt x="464" y="2"/>
                  </a:cubicBezTo>
                  <a:cubicBezTo>
                    <a:pt x="463" y="0"/>
                    <a:pt x="463" y="0"/>
                    <a:pt x="463" y="0"/>
                  </a:cubicBezTo>
                  <a:cubicBezTo>
                    <a:pt x="461" y="2"/>
                    <a:pt x="461" y="2"/>
                    <a:pt x="461" y="2"/>
                  </a:cubicBezTo>
                  <a:cubicBezTo>
                    <a:pt x="458" y="6"/>
                    <a:pt x="454" y="8"/>
                    <a:pt x="448" y="8"/>
                  </a:cubicBezTo>
                  <a:cubicBezTo>
                    <a:pt x="442" y="8"/>
                    <a:pt x="437" y="6"/>
                    <a:pt x="434" y="2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1" y="2"/>
                    <a:pt x="431" y="2"/>
                    <a:pt x="431" y="2"/>
                  </a:cubicBezTo>
                  <a:cubicBezTo>
                    <a:pt x="427" y="7"/>
                    <a:pt x="422" y="9"/>
                    <a:pt x="416" y="9"/>
                  </a:cubicBezTo>
                  <a:cubicBezTo>
                    <a:pt x="411" y="9"/>
                    <a:pt x="406" y="7"/>
                    <a:pt x="402" y="3"/>
                  </a:cubicBezTo>
                  <a:cubicBezTo>
                    <a:pt x="400" y="2"/>
                    <a:pt x="400" y="2"/>
                    <a:pt x="400" y="2"/>
                  </a:cubicBezTo>
                  <a:cubicBezTo>
                    <a:pt x="399" y="4"/>
                    <a:pt x="399" y="4"/>
                    <a:pt x="399" y="4"/>
                  </a:cubicBezTo>
                  <a:cubicBezTo>
                    <a:pt x="395" y="9"/>
                    <a:pt x="389" y="13"/>
                    <a:pt x="382" y="13"/>
                  </a:cubicBezTo>
                  <a:cubicBezTo>
                    <a:pt x="377" y="13"/>
                    <a:pt x="373" y="11"/>
                    <a:pt x="369" y="8"/>
                  </a:cubicBezTo>
                  <a:cubicBezTo>
                    <a:pt x="367" y="6"/>
                    <a:pt x="367" y="6"/>
                    <a:pt x="367" y="6"/>
                  </a:cubicBezTo>
                  <a:cubicBezTo>
                    <a:pt x="366" y="8"/>
                    <a:pt x="366" y="8"/>
                    <a:pt x="366" y="8"/>
                  </a:cubicBezTo>
                  <a:cubicBezTo>
                    <a:pt x="362" y="14"/>
                    <a:pt x="356" y="18"/>
                    <a:pt x="349" y="18"/>
                  </a:cubicBezTo>
                  <a:cubicBezTo>
                    <a:pt x="345" y="18"/>
                    <a:pt x="340" y="16"/>
                    <a:pt x="337" y="14"/>
                  </a:cubicBezTo>
                  <a:cubicBezTo>
                    <a:pt x="335" y="12"/>
                    <a:pt x="335" y="12"/>
                    <a:pt x="335" y="12"/>
                  </a:cubicBezTo>
                  <a:cubicBezTo>
                    <a:pt x="334" y="14"/>
                    <a:pt x="334" y="14"/>
                    <a:pt x="334" y="14"/>
                  </a:cubicBezTo>
                  <a:cubicBezTo>
                    <a:pt x="330" y="21"/>
                    <a:pt x="324" y="25"/>
                    <a:pt x="316" y="25"/>
                  </a:cubicBezTo>
                  <a:cubicBezTo>
                    <a:pt x="312" y="25"/>
                    <a:pt x="308" y="24"/>
                    <a:pt x="305" y="22"/>
                  </a:cubicBezTo>
                  <a:cubicBezTo>
                    <a:pt x="303" y="20"/>
                    <a:pt x="303" y="20"/>
                    <a:pt x="303" y="20"/>
                  </a:cubicBezTo>
                  <a:cubicBezTo>
                    <a:pt x="302" y="23"/>
                    <a:pt x="302" y="23"/>
                    <a:pt x="302" y="23"/>
                  </a:cubicBezTo>
                  <a:cubicBezTo>
                    <a:pt x="299" y="29"/>
                    <a:pt x="291" y="34"/>
                    <a:pt x="284" y="34"/>
                  </a:cubicBezTo>
                  <a:cubicBezTo>
                    <a:pt x="280" y="34"/>
                    <a:pt x="276" y="33"/>
                    <a:pt x="273" y="31"/>
                  </a:cubicBezTo>
                  <a:cubicBezTo>
                    <a:pt x="271" y="29"/>
                    <a:pt x="271" y="29"/>
                    <a:pt x="271" y="29"/>
                  </a:cubicBezTo>
                  <a:cubicBezTo>
                    <a:pt x="270" y="32"/>
                    <a:pt x="270" y="32"/>
                    <a:pt x="270" y="32"/>
                  </a:cubicBezTo>
                  <a:cubicBezTo>
                    <a:pt x="267" y="39"/>
                    <a:pt x="260" y="44"/>
                    <a:pt x="252" y="44"/>
                  </a:cubicBezTo>
                  <a:cubicBezTo>
                    <a:pt x="248" y="44"/>
                    <a:pt x="245" y="43"/>
                    <a:pt x="242" y="42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7" y="51"/>
                    <a:pt x="229" y="57"/>
                    <a:pt x="220" y="57"/>
                  </a:cubicBezTo>
                  <a:cubicBezTo>
                    <a:pt x="217" y="57"/>
                    <a:pt x="214" y="56"/>
                    <a:pt x="212" y="55"/>
                  </a:cubicBezTo>
                  <a:cubicBezTo>
                    <a:pt x="209" y="53"/>
                    <a:pt x="209" y="53"/>
                    <a:pt x="209" y="53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7" y="65"/>
                    <a:pt x="199" y="71"/>
                    <a:pt x="190" y="71"/>
                  </a:cubicBezTo>
                  <a:cubicBezTo>
                    <a:pt x="187" y="71"/>
                    <a:pt x="185" y="71"/>
                    <a:pt x="182" y="70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0" y="71"/>
                    <a:pt x="180" y="71"/>
                    <a:pt x="180" y="71"/>
                  </a:cubicBezTo>
                  <a:cubicBezTo>
                    <a:pt x="178" y="80"/>
                    <a:pt x="170" y="87"/>
                    <a:pt x="160" y="87"/>
                  </a:cubicBezTo>
                  <a:cubicBezTo>
                    <a:pt x="158" y="87"/>
                    <a:pt x="156" y="87"/>
                    <a:pt x="154" y="86"/>
                  </a:cubicBezTo>
                  <a:cubicBezTo>
                    <a:pt x="152" y="85"/>
                    <a:pt x="152" y="85"/>
                    <a:pt x="152" y="85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50" y="97"/>
                    <a:pt x="141" y="104"/>
                    <a:pt x="132" y="104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16"/>
                    <a:pt x="115" y="125"/>
                    <a:pt x="105" y="125"/>
                  </a:cubicBezTo>
                  <a:cubicBezTo>
                    <a:pt x="103" y="125"/>
                    <a:pt x="101" y="125"/>
                    <a:pt x="99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6" y="126"/>
                    <a:pt x="96" y="126"/>
                    <a:pt x="96" y="126"/>
                  </a:cubicBezTo>
                  <a:cubicBezTo>
                    <a:pt x="95" y="135"/>
                    <a:pt x="88" y="142"/>
                    <a:pt x="80" y="143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56"/>
                    <a:pt x="62" y="165"/>
                    <a:pt x="51" y="165"/>
                  </a:cubicBezTo>
                  <a:cubicBezTo>
                    <a:pt x="47" y="164"/>
                    <a:pt x="47" y="164"/>
                    <a:pt x="47" y="164"/>
                  </a:cubicBezTo>
                  <a:cubicBezTo>
                    <a:pt x="47" y="167"/>
                    <a:pt x="47" y="167"/>
                    <a:pt x="47" y="167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80"/>
                    <a:pt x="38" y="189"/>
                    <a:pt x="27" y="189"/>
                  </a:cubicBezTo>
                  <a:cubicBezTo>
                    <a:pt x="23" y="189"/>
                    <a:pt x="23" y="189"/>
                    <a:pt x="23" y="189"/>
                  </a:cubicBezTo>
                  <a:cubicBezTo>
                    <a:pt x="23" y="191"/>
                    <a:pt x="23" y="191"/>
                    <a:pt x="23" y="191"/>
                  </a:cubicBezTo>
                  <a:cubicBezTo>
                    <a:pt x="23" y="193"/>
                    <a:pt x="23" y="193"/>
                    <a:pt x="23" y="193"/>
                  </a:cubicBezTo>
                  <a:cubicBezTo>
                    <a:pt x="23" y="204"/>
                    <a:pt x="15" y="213"/>
                    <a:pt x="4" y="213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2" y="215"/>
                    <a:pt x="2" y="215"/>
                    <a:pt x="2" y="215"/>
                  </a:cubicBezTo>
                  <a:cubicBezTo>
                    <a:pt x="2" y="220"/>
                    <a:pt x="2" y="220"/>
                    <a:pt x="2" y="220"/>
                  </a:cubicBezTo>
                  <a:cubicBezTo>
                    <a:pt x="2" y="223"/>
                    <a:pt x="1" y="226"/>
                    <a:pt x="0" y="228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4" y="231"/>
                    <a:pt x="6" y="226"/>
                    <a:pt x="6" y="220"/>
                  </a:cubicBezTo>
                  <a:cubicBezTo>
                    <a:pt x="6" y="220"/>
                    <a:pt x="6" y="218"/>
                    <a:pt x="6" y="217"/>
                  </a:cubicBezTo>
                  <a:cubicBezTo>
                    <a:pt x="18" y="216"/>
                    <a:pt x="27" y="206"/>
                    <a:pt x="27" y="193"/>
                  </a:cubicBezTo>
                  <a:cubicBezTo>
                    <a:pt x="27" y="193"/>
                    <a:pt x="27" y="193"/>
                    <a:pt x="27" y="193"/>
                  </a:cubicBezTo>
                  <a:cubicBezTo>
                    <a:pt x="40" y="193"/>
                    <a:pt x="51" y="182"/>
                    <a:pt x="51" y="169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63" y="169"/>
                    <a:pt x="73" y="159"/>
                    <a:pt x="75" y="148"/>
                  </a:cubicBezTo>
                  <a:cubicBezTo>
                    <a:pt x="76" y="148"/>
                    <a:pt x="77" y="148"/>
                    <a:pt x="77" y="148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90" y="146"/>
                    <a:pt x="98" y="138"/>
                    <a:pt x="100" y="128"/>
                  </a:cubicBezTo>
                  <a:cubicBezTo>
                    <a:pt x="101" y="129"/>
                    <a:pt x="103" y="129"/>
                    <a:pt x="105" y="129"/>
                  </a:cubicBezTo>
                  <a:cubicBezTo>
                    <a:pt x="117" y="129"/>
                    <a:pt x="127" y="120"/>
                    <a:pt x="128" y="108"/>
                  </a:cubicBezTo>
                  <a:cubicBezTo>
                    <a:pt x="130" y="108"/>
                    <a:pt x="132" y="108"/>
                    <a:pt x="132" y="108"/>
                  </a:cubicBezTo>
                  <a:cubicBezTo>
                    <a:pt x="143" y="108"/>
                    <a:pt x="152" y="101"/>
                    <a:pt x="154" y="90"/>
                  </a:cubicBezTo>
                  <a:cubicBezTo>
                    <a:pt x="156" y="91"/>
                    <a:pt x="158" y="91"/>
                    <a:pt x="160" y="91"/>
                  </a:cubicBezTo>
                  <a:cubicBezTo>
                    <a:pt x="171" y="91"/>
                    <a:pt x="180" y="84"/>
                    <a:pt x="183" y="74"/>
                  </a:cubicBezTo>
                  <a:cubicBezTo>
                    <a:pt x="185" y="74"/>
                    <a:pt x="187" y="75"/>
                    <a:pt x="190" y="75"/>
                  </a:cubicBezTo>
                  <a:cubicBezTo>
                    <a:pt x="200" y="75"/>
                    <a:pt x="209" y="68"/>
                    <a:pt x="212" y="59"/>
                  </a:cubicBezTo>
                  <a:cubicBezTo>
                    <a:pt x="215" y="60"/>
                    <a:pt x="217" y="61"/>
                    <a:pt x="220" y="61"/>
                  </a:cubicBezTo>
                  <a:cubicBezTo>
                    <a:pt x="230" y="61"/>
                    <a:pt x="238" y="55"/>
                    <a:pt x="242" y="46"/>
                  </a:cubicBezTo>
                  <a:cubicBezTo>
                    <a:pt x="245" y="47"/>
                    <a:pt x="248" y="48"/>
                    <a:pt x="252" y="48"/>
                  </a:cubicBezTo>
                  <a:cubicBezTo>
                    <a:pt x="261" y="48"/>
                    <a:pt x="269" y="43"/>
                    <a:pt x="273" y="35"/>
                  </a:cubicBezTo>
                  <a:cubicBezTo>
                    <a:pt x="276" y="37"/>
                    <a:pt x="280" y="38"/>
                    <a:pt x="284" y="38"/>
                  </a:cubicBezTo>
                  <a:cubicBezTo>
                    <a:pt x="292" y="38"/>
                    <a:pt x="300" y="33"/>
                    <a:pt x="304" y="26"/>
                  </a:cubicBezTo>
                  <a:cubicBezTo>
                    <a:pt x="308" y="28"/>
                    <a:pt x="312" y="29"/>
                    <a:pt x="316" y="29"/>
                  </a:cubicBezTo>
                  <a:cubicBezTo>
                    <a:pt x="324" y="29"/>
                    <a:pt x="332" y="25"/>
                    <a:pt x="336" y="18"/>
                  </a:cubicBezTo>
                  <a:cubicBezTo>
                    <a:pt x="340" y="20"/>
                    <a:pt x="344" y="22"/>
                    <a:pt x="349" y="22"/>
                  </a:cubicBezTo>
                  <a:cubicBezTo>
                    <a:pt x="357" y="22"/>
                    <a:pt x="364" y="18"/>
                    <a:pt x="368" y="12"/>
                  </a:cubicBezTo>
                  <a:cubicBezTo>
                    <a:pt x="372" y="15"/>
                    <a:pt x="377" y="17"/>
                    <a:pt x="382" y="17"/>
                  </a:cubicBezTo>
                  <a:cubicBezTo>
                    <a:pt x="390" y="17"/>
                    <a:pt x="396" y="13"/>
                    <a:pt x="401" y="7"/>
                  </a:cubicBezTo>
                  <a:cubicBezTo>
                    <a:pt x="405" y="11"/>
                    <a:pt x="410" y="13"/>
                    <a:pt x="416" y="13"/>
                  </a:cubicBezTo>
                  <a:cubicBezTo>
                    <a:pt x="423" y="13"/>
                    <a:pt x="428" y="11"/>
                    <a:pt x="432" y="6"/>
                  </a:cubicBezTo>
                  <a:cubicBezTo>
                    <a:pt x="436" y="9"/>
                    <a:pt x="441" y="11"/>
                    <a:pt x="446" y="11"/>
                  </a:cubicBezTo>
                  <a:cubicBezTo>
                    <a:pt x="446" y="11"/>
                    <a:pt x="447" y="11"/>
                    <a:pt x="447" y="11"/>
                  </a:cubicBezTo>
                  <a:cubicBezTo>
                    <a:pt x="447" y="11"/>
                    <a:pt x="448" y="11"/>
                    <a:pt x="448" y="11"/>
                  </a:cubicBezTo>
                  <a:cubicBezTo>
                    <a:pt x="448" y="11"/>
                    <a:pt x="449" y="11"/>
                    <a:pt x="449" y="11"/>
                  </a:cubicBezTo>
                  <a:cubicBezTo>
                    <a:pt x="449" y="11"/>
                    <a:pt x="450" y="11"/>
                    <a:pt x="450" y="11"/>
                  </a:cubicBezTo>
                  <a:cubicBezTo>
                    <a:pt x="455" y="11"/>
                    <a:pt x="459" y="9"/>
                    <a:pt x="463" y="6"/>
                  </a:cubicBezTo>
                  <a:cubicBezTo>
                    <a:pt x="467" y="11"/>
                    <a:pt x="473" y="13"/>
                    <a:pt x="480" y="13"/>
                  </a:cubicBezTo>
                  <a:cubicBezTo>
                    <a:pt x="486" y="13"/>
                    <a:pt x="491" y="11"/>
                    <a:pt x="495" y="7"/>
                  </a:cubicBezTo>
                  <a:cubicBezTo>
                    <a:pt x="500" y="13"/>
                    <a:pt x="506" y="17"/>
                    <a:pt x="514" y="17"/>
                  </a:cubicBezTo>
                  <a:cubicBezTo>
                    <a:pt x="519" y="17"/>
                    <a:pt x="524" y="15"/>
                    <a:pt x="528" y="12"/>
                  </a:cubicBezTo>
                  <a:cubicBezTo>
                    <a:pt x="532" y="18"/>
                    <a:pt x="539" y="22"/>
                    <a:pt x="547" y="22"/>
                  </a:cubicBezTo>
                  <a:cubicBezTo>
                    <a:pt x="552" y="22"/>
                    <a:pt x="556" y="20"/>
                    <a:pt x="560" y="18"/>
                  </a:cubicBezTo>
                  <a:cubicBezTo>
                    <a:pt x="564" y="25"/>
                    <a:pt x="572" y="29"/>
                    <a:pt x="580" y="29"/>
                  </a:cubicBezTo>
                  <a:cubicBezTo>
                    <a:pt x="584" y="29"/>
                    <a:pt x="588" y="28"/>
                    <a:pt x="592" y="26"/>
                  </a:cubicBezTo>
                  <a:cubicBezTo>
                    <a:pt x="596" y="33"/>
                    <a:pt x="604" y="38"/>
                    <a:pt x="612" y="38"/>
                  </a:cubicBezTo>
                  <a:cubicBezTo>
                    <a:pt x="616" y="38"/>
                    <a:pt x="620" y="37"/>
                    <a:pt x="623" y="35"/>
                  </a:cubicBezTo>
                  <a:cubicBezTo>
                    <a:pt x="627" y="43"/>
                    <a:pt x="635" y="48"/>
                    <a:pt x="644" y="48"/>
                  </a:cubicBezTo>
                  <a:cubicBezTo>
                    <a:pt x="648" y="48"/>
                    <a:pt x="651" y="47"/>
                    <a:pt x="654" y="46"/>
                  </a:cubicBezTo>
                  <a:cubicBezTo>
                    <a:pt x="658" y="55"/>
                    <a:pt x="666" y="61"/>
                    <a:pt x="676" y="61"/>
                  </a:cubicBezTo>
                  <a:cubicBezTo>
                    <a:pt x="679" y="61"/>
                    <a:pt x="681" y="60"/>
                    <a:pt x="684" y="59"/>
                  </a:cubicBezTo>
                  <a:cubicBezTo>
                    <a:pt x="687" y="68"/>
                    <a:pt x="696" y="75"/>
                    <a:pt x="706" y="75"/>
                  </a:cubicBezTo>
                  <a:cubicBezTo>
                    <a:pt x="709" y="75"/>
                    <a:pt x="711" y="74"/>
                    <a:pt x="713" y="74"/>
                  </a:cubicBezTo>
                  <a:cubicBezTo>
                    <a:pt x="716" y="84"/>
                    <a:pt x="725" y="91"/>
                    <a:pt x="736" y="91"/>
                  </a:cubicBezTo>
                  <a:cubicBezTo>
                    <a:pt x="738" y="91"/>
                    <a:pt x="740" y="91"/>
                    <a:pt x="741" y="90"/>
                  </a:cubicBezTo>
                  <a:cubicBezTo>
                    <a:pt x="744" y="101"/>
                    <a:pt x="753" y="108"/>
                    <a:pt x="764" y="108"/>
                  </a:cubicBezTo>
                  <a:cubicBezTo>
                    <a:pt x="764" y="108"/>
                    <a:pt x="766" y="108"/>
                    <a:pt x="768" y="108"/>
                  </a:cubicBezTo>
                  <a:cubicBezTo>
                    <a:pt x="769" y="120"/>
                    <a:pt x="779" y="129"/>
                    <a:pt x="791" y="129"/>
                  </a:cubicBezTo>
                  <a:cubicBezTo>
                    <a:pt x="793" y="129"/>
                    <a:pt x="795" y="129"/>
                    <a:pt x="796" y="128"/>
                  </a:cubicBezTo>
                  <a:cubicBezTo>
                    <a:pt x="798" y="138"/>
                    <a:pt x="806" y="146"/>
                    <a:pt x="816" y="147"/>
                  </a:cubicBezTo>
                  <a:cubicBezTo>
                    <a:pt x="819" y="148"/>
                    <a:pt x="819" y="148"/>
                    <a:pt x="819" y="148"/>
                  </a:cubicBezTo>
                  <a:cubicBezTo>
                    <a:pt x="819" y="148"/>
                    <a:pt x="820" y="148"/>
                    <a:pt x="821" y="148"/>
                  </a:cubicBezTo>
                  <a:cubicBezTo>
                    <a:pt x="823" y="159"/>
                    <a:pt x="833" y="169"/>
                    <a:pt x="845" y="169"/>
                  </a:cubicBezTo>
                  <a:cubicBezTo>
                    <a:pt x="845" y="169"/>
                    <a:pt x="845" y="169"/>
                    <a:pt x="845" y="169"/>
                  </a:cubicBezTo>
                  <a:cubicBezTo>
                    <a:pt x="845" y="169"/>
                    <a:pt x="845" y="169"/>
                    <a:pt x="845" y="169"/>
                  </a:cubicBezTo>
                  <a:cubicBezTo>
                    <a:pt x="845" y="182"/>
                    <a:pt x="856" y="193"/>
                    <a:pt x="869" y="193"/>
                  </a:cubicBezTo>
                  <a:cubicBezTo>
                    <a:pt x="869" y="193"/>
                    <a:pt x="869" y="193"/>
                    <a:pt x="869" y="193"/>
                  </a:cubicBezTo>
                  <a:cubicBezTo>
                    <a:pt x="869" y="206"/>
                    <a:pt x="878" y="216"/>
                    <a:pt x="890" y="217"/>
                  </a:cubicBezTo>
                  <a:cubicBezTo>
                    <a:pt x="890" y="218"/>
                    <a:pt x="890" y="220"/>
                    <a:pt x="890" y="220"/>
                  </a:cubicBezTo>
                  <a:cubicBezTo>
                    <a:pt x="890" y="226"/>
                    <a:pt x="892" y="231"/>
                    <a:pt x="896" y="235"/>
                  </a:cubicBezTo>
                  <a:cubicBezTo>
                    <a:pt x="896" y="228"/>
                    <a:pt x="896" y="228"/>
                    <a:pt x="896" y="228"/>
                  </a:cubicBezTo>
                  <a:cubicBezTo>
                    <a:pt x="895" y="226"/>
                    <a:pt x="894" y="223"/>
                    <a:pt x="894" y="2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grpSp>
        <p:nvGrpSpPr>
          <p:cNvPr id="4" name="Group 600"/>
          <p:cNvGrpSpPr>
            <a:grpSpLocks noChangeAspect="1"/>
          </p:cNvGrpSpPr>
          <p:nvPr/>
        </p:nvGrpSpPr>
        <p:grpSpPr bwMode="auto">
          <a:xfrm>
            <a:off x="4616573" y="2392384"/>
            <a:ext cx="4643957" cy="3182611"/>
            <a:chOff x="3600" y="2500"/>
            <a:chExt cx="1534" cy="1256"/>
          </a:xfrm>
        </p:grpSpPr>
        <p:sp>
          <p:nvSpPr>
            <p:cNvPr id="460" name="Freeform 601"/>
            <p:cNvSpPr>
              <a:spLocks/>
            </p:cNvSpPr>
            <p:nvPr/>
          </p:nvSpPr>
          <p:spPr bwMode="auto">
            <a:xfrm>
              <a:off x="3605" y="2536"/>
              <a:ext cx="1529" cy="1220"/>
            </a:xfrm>
            <a:custGeom>
              <a:avLst/>
              <a:gdLst>
                <a:gd name="T0" fmla="*/ 0 w 896"/>
                <a:gd name="T1" fmla="*/ 670 h 670"/>
                <a:gd name="T2" fmla="*/ 896 w 896"/>
                <a:gd name="T3" fmla="*/ 670 h 670"/>
                <a:gd name="T4" fmla="*/ 896 w 896"/>
                <a:gd name="T5" fmla="*/ 179 h 670"/>
                <a:gd name="T6" fmla="*/ 456 w 896"/>
                <a:gd name="T7" fmla="*/ 0 h 670"/>
                <a:gd name="T8" fmla="*/ 456 w 896"/>
                <a:gd name="T9" fmla="*/ 0 h 670"/>
                <a:gd name="T10" fmla="*/ 448 w 896"/>
                <a:gd name="T11" fmla="*/ 0 h 670"/>
                <a:gd name="T12" fmla="*/ 440 w 896"/>
                <a:gd name="T13" fmla="*/ 0 h 670"/>
                <a:gd name="T14" fmla="*/ 440 w 896"/>
                <a:gd name="T15" fmla="*/ 0 h 670"/>
                <a:gd name="T16" fmla="*/ 0 w 896"/>
                <a:gd name="T17" fmla="*/ 179 h 670"/>
                <a:gd name="T18" fmla="*/ 0 w 896"/>
                <a:gd name="T19" fmla="*/ 67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6" h="670">
                  <a:moveTo>
                    <a:pt x="0" y="670"/>
                  </a:moveTo>
                  <a:cubicBezTo>
                    <a:pt x="896" y="670"/>
                    <a:pt x="896" y="670"/>
                    <a:pt x="896" y="670"/>
                  </a:cubicBezTo>
                  <a:cubicBezTo>
                    <a:pt x="896" y="179"/>
                    <a:pt x="896" y="179"/>
                    <a:pt x="896" y="179"/>
                  </a:cubicBezTo>
                  <a:cubicBezTo>
                    <a:pt x="780" y="71"/>
                    <a:pt x="626" y="4"/>
                    <a:pt x="456" y="0"/>
                  </a:cubicBezTo>
                  <a:cubicBezTo>
                    <a:pt x="456" y="0"/>
                    <a:pt x="456" y="0"/>
                    <a:pt x="456" y="0"/>
                  </a:cubicBezTo>
                  <a:cubicBezTo>
                    <a:pt x="453" y="0"/>
                    <a:pt x="451" y="0"/>
                    <a:pt x="448" y="0"/>
                  </a:cubicBezTo>
                  <a:cubicBezTo>
                    <a:pt x="445" y="0"/>
                    <a:pt x="443" y="0"/>
                    <a:pt x="440" y="0"/>
                  </a:cubicBezTo>
                  <a:cubicBezTo>
                    <a:pt x="440" y="0"/>
                    <a:pt x="440" y="0"/>
                    <a:pt x="440" y="0"/>
                  </a:cubicBezTo>
                  <a:cubicBezTo>
                    <a:pt x="270" y="4"/>
                    <a:pt x="116" y="71"/>
                    <a:pt x="0" y="179"/>
                  </a:cubicBezTo>
                  <a:lnTo>
                    <a:pt x="0" y="670"/>
                  </a:lnTo>
                  <a:close/>
                </a:path>
              </a:pathLst>
            </a:custGeom>
            <a:solidFill>
              <a:srgbClr val="E6E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1" name="Freeform 602"/>
            <p:cNvSpPr>
              <a:spLocks/>
            </p:cNvSpPr>
            <p:nvPr/>
          </p:nvSpPr>
          <p:spPr bwMode="auto">
            <a:xfrm>
              <a:off x="3605" y="2651"/>
              <a:ext cx="1529" cy="1105"/>
            </a:xfrm>
            <a:custGeom>
              <a:avLst/>
              <a:gdLst>
                <a:gd name="T0" fmla="*/ 0 w 896"/>
                <a:gd name="T1" fmla="*/ 607 h 607"/>
                <a:gd name="T2" fmla="*/ 896 w 896"/>
                <a:gd name="T3" fmla="*/ 607 h 607"/>
                <a:gd name="T4" fmla="*/ 896 w 896"/>
                <a:gd name="T5" fmla="*/ 218 h 607"/>
                <a:gd name="T6" fmla="*/ 454 w 896"/>
                <a:gd name="T7" fmla="*/ 0 h 607"/>
                <a:gd name="T8" fmla="*/ 454 w 896"/>
                <a:gd name="T9" fmla="*/ 0 h 607"/>
                <a:gd name="T10" fmla="*/ 448 w 896"/>
                <a:gd name="T11" fmla="*/ 0 h 607"/>
                <a:gd name="T12" fmla="*/ 442 w 896"/>
                <a:gd name="T13" fmla="*/ 0 h 607"/>
                <a:gd name="T14" fmla="*/ 442 w 896"/>
                <a:gd name="T15" fmla="*/ 0 h 607"/>
                <a:gd name="T16" fmla="*/ 0 w 896"/>
                <a:gd name="T17" fmla="*/ 217 h 607"/>
                <a:gd name="T18" fmla="*/ 0 w 896"/>
                <a:gd name="T19" fmla="*/ 607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6" h="607">
                  <a:moveTo>
                    <a:pt x="0" y="607"/>
                  </a:moveTo>
                  <a:cubicBezTo>
                    <a:pt x="896" y="607"/>
                    <a:pt x="896" y="607"/>
                    <a:pt x="896" y="607"/>
                  </a:cubicBezTo>
                  <a:cubicBezTo>
                    <a:pt x="896" y="218"/>
                    <a:pt x="896" y="218"/>
                    <a:pt x="896" y="218"/>
                  </a:cubicBezTo>
                  <a:cubicBezTo>
                    <a:pt x="781" y="89"/>
                    <a:pt x="613" y="4"/>
                    <a:pt x="454" y="0"/>
                  </a:cubicBezTo>
                  <a:cubicBezTo>
                    <a:pt x="454" y="0"/>
                    <a:pt x="454" y="0"/>
                    <a:pt x="454" y="0"/>
                  </a:cubicBezTo>
                  <a:cubicBezTo>
                    <a:pt x="452" y="0"/>
                    <a:pt x="450" y="0"/>
                    <a:pt x="448" y="0"/>
                  </a:cubicBezTo>
                  <a:cubicBezTo>
                    <a:pt x="446" y="0"/>
                    <a:pt x="444" y="0"/>
                    <a:pt x="442" y="0"/>
                  </a:cubicBezTo>
                  <a:cubicBezTo>
                    <a:pt x="442" y="0"/>
                    <a:pt x="442" y="0"/>
                    <a:pt x="442" y="0"/>
                  </a:cubicBezTo>
                  <a:cubicBezTo>
                    <a:pt x="277" y="4"/>
                    <a:pt x="113" y="84"/>
                    <a:pt x="0" y="217"/>
                  </a:cubicBezTo>
                  <a:lnTo>
                    <a:pt x="0" y="607"/>
                  </a:lnTo>
                  <a:close/>
                </a:path>
              </a:pathLst>
            </a:custGeom>
            <a:solidFill>
              <a:srgbClr val="FFF7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2" name="Freeform 603"/>
            <p:cNvSpPr>
              <a:spLocks noEditPoints="1"/>
            </p:cNvSpPr>
            <p:nvPr/>
          </p:nvSpPr>
          <p:spPr bwMode="auto">
            <a:xfrm>
              <a:off x="4356" y="2538"/>
              <a:ext cx="778" cy="555"/>
            </a:xfrm>
            <a:custGeom>
              <a:avLst/>
              <a:gdLst>
                <a:gd name="T0" fmla="*/ 452 w 456"/>
                <a:gd name="T1" fmla="*/ 243 h 305"/>
                <a:gd name="T2" fmla="*/ 428 w 456"/>
                <a:gd name="T3" fmla="*/ 222 h 305"/>
                <a:gd name="T4" fmla="*/ 406 w 456"/>
                <a:gd name="T5" fmla="*/ 198 h 305"/>
                <a:gd name="T6" fmla="*/ 381 w 456"/>
                <a:gd name="T7" fmla="*/ 177 h 305"/>
                <a:gd name="T8" fmla="*/ 353 w 456"/>
                <a:gd name="T9" fmla="*/ 158 h 305"/>
                <a:gd name="T10" fmla="*/ 326 w 456"/>
                <a:gd name="T11" fmla="*/ 137 h 305"/>
                <a:gd name="T12" fmla="*/ 297 w 456"/>
                <a:gd name="T13" fmla="*/ 120 h 305"/>
                <a:gd name="T14" fmla="*/ 268 w 456"/>
                <a:gd name="T15" fmla="*/ 104 h 305"/>
                <a:gd name="T16" fmla="*/ 237 w 456"/>
                <a:gd name="T17" fmla="*/ 90 h 305"/>
                <a:gd name="T18" fmla="*/ 206 w 456"/>
                <a:gd name="T19" fmla="*/ 77 h 305"/>
                <a:gd name="T20" fmla="*/ 173 w 456"/>
                <a:gd name="T21" fmla="*/ 67 h 305"/>
                <a:gd name="T22" fmla="*/ 141 w 456"/>
                <a:gd name="T23" fmla="*/ 58 h 305"/>
                <a:gd name="T24" fmla="*/ 108 w 456"/>
                <a:gd name="T25" fmla="*/ 51 h 305"/>
                <a:gd name="T26" fmla="*/ 75 w 456"/>
                <a:gd name="T27" fmla="*/ 46 h 305"/>
                <a:gd name="T28" fmla="*/ 41 w 456"/>
                <a:gd name="T29" fmla="*/ 42 h 305"/>
                <a:gd name="T30" fmla="*/ 8 w 456"/>
                <a:gd name="T31" fmla="*/ 41 h 305"/>
                <a:gd name="T32" fmla="*/ 0 w 456"/>
                <a:gd name="T33" fmla="*/ 55 h 305"/>
                <a:gd name="T34" fmla="*/ 8 w 456"/>
                <a:gd name="T35" fmla="*/ 53 h 305"/>
                <a:gd name="T36" fmla="*/ 8 w 456"/>
                <a:gd name="T37" fmla="*/ 73 h 305"/>
                <a:gd name="T38" fmla="*/ 0 w 456"/>
                <a:gd name="T39" fmla="*/ 71 h 305"/>
                <a:gd name="T40" fmla="*/ 8 w 456"/>
                <a:gd name="T41" fmla="*/ 85 h 305"/>
                <a:gd name="T42" fmla="*/ 41 w 456"/>
                <a:gd name="T43" fmla="*/ 86 h 305"/>
                <a:gd name="T44" fmla="*/ 75 w 456"/>
                <a:gd name="T45" fmla="*/ 89 h 305"/>
                <a:gd name="T46" fmla="*/ 108 w 456"/>
                <a:gd name="T47" fmla="*/ 94 h 305"/>
                <a:gd name="T48" fmla="*/ 141 w 456"/>
                <a:gd name="T49" fmla="*/ 102 h 305"/>
                <a:gd name="T50" fmla="*/ 173 w 456"/>
                <a:gd name="T51" fmla="*/ 110 h 305"/>
                <a:gd name="T52" fmla="*/ 206 w 456"/>
                <a:gd name="T53" fmla="*/ 121 h 305"/>
                <a:gd name="T54" fmla="*/ 237 w 456"/>
                <a:gd name="T55" fmla="*/ 133 h 305"/>
                <a:gd name="T56" fmla="*/ 268 w 456"/>
                <a:gd name="T57" fmla="*/ 148 h 305"/>
                <a:gd name="T58" fmla="*/ 297 w 456"/>
                <a:gd name="T59" fmla="*/ 164 h 305"/>
                <a:gd name="T60" fmla="*/ 326 w 456"/>
                <a:gd name="T61" fmla="*/ 181 h 305"/>
                <a:gd name="T62" fmla="*/ 353 w 456"/>
                <a:gd name="T63" fmla="*/ 202 h 305"/>
                <a:gd name="T64" fmla="*/ 381 w 456"/>
                <a:gd name="T65" fmla="*/ 220 h 305"/>
                <a:gd name="T66" fmla="*/ 406 w 456"/>
                <a:gd name="T67" fmla="*/ 241 h 305"/>
                <a:gd name="T68" fmla="*/ 409 w 456"/>
                <a:gd name="T69" fmla="*/ 243 h 305"/>
                <a:gd name="T70" fmla="*/ 432 w 456"/>
                <a:gd name="T71" fmla="*/ 265 h 305"/>
                <a:gd name="T72" fmla="*/ 454 w 456"/>
                <a:gd name="T73" fmla="*/ 290 h 305"/>
                <a:gd name="T74" fmla="*/ 456 w 456"/>
                <a:gd name="T75" fmla="*/ 305 h 305"/>
                <a:gd name="T76" fmla="*/ 454 w 456"/>
                <a:gd name="T77" fmla="*/ 246 h 305"/>
                <a:gd name="T78" fmla="*/ 22 w 456"/>
                <a:gd name="T79" fmla="*/ 0 h 305"/>
                <a:gd name="T80" fmla="*/ 5 w 456"/>
                <a:gd name="T81" fmla="*/ 6 h 305"/>
                <a:gd name="T82" fmla="*/ 0 w 456"/>
                <a:gd name="T83" fmla="*/ 18 h 305"/>
                <a:gd name="T84" fmla="*/ 30 w 456"/>
                <a:gd name="T85" fmla="*/ 12 h 305"/>
                <a:gd name="T86" fmla="*/ 66 w 456"/>
                <a:gd name="T87" fmla="*/ 14 h 305"/>
                <a:gd name="T88" fmla="*/ 102 w 456"/>
                <a:gd name="T89" fmla="*/ 19 h 305"/>
                <a:gd name="T90" fmla="*/ 138 w 456"/>
                <a:gd name="T91" fmla="*/ 26 h 305"/>
                <a:gd name="T92" fmla="*/ 173 w 456"/>
                <a:gd name="T93" fmla="*/ 35 h 305"/>
                <a:gd name="T94" fmla="*/ 208 w 456"/>
                <a:gd name="T95" fmla="*/ 45 h 305"/>
                <a:gd name="T96" fmla="*/ 242 w 456"/>
                <a:gd name="T97" fmla="*/ 57 h 305"/>
                <a:gd name="T98" fmla="*/ 276 w 456"/>
                <a:gd name="T99" fmla="*/ 71 h 305"/>
                <a:gd name="T100" fmla="*/ 308 w 456"/>
                <a:gd name="T101" fmla="*/ 88 h 305"/>
                <a:gd name="T102" fmla="*/ 339 w 456"/>
                <a:gd name="T103" fmla="*/ 106 h 305"/>
                <a:gd name="T104" fmla="*/ 369 w 456"/>
                <a:gd name="T105" fmla="*/ 126 h 305"/>
                <a:gd name="T106" fmla="*/ 391 w 456"/>
                <a:gd name="T107" fmla="*/ 150 h 305"/>
                <a:gd name="T108" fmla="*/ 422 w 456"/>
                <a:gd name="T109" fmla="*/ 170 h 305"/>
                <a:gd name="T110" fmla="*/ 428 w 456"/>
                <a:gd name="T111" fmla="*/ 171 h 305"/>
                <a:gd name="T112" fmla="*/ 455 w 456"/>
                <a:gd name="T113" fmla="*/ 193 h 305"/>
                <a:gd name="T114" fmla="*/ 456 w 456"/>
                <a:gd name="T115" fmla="*/ 206 h 305"/>
                <a:gd name="T116" fmla="*/ 22 w 456"/>
                <a:gd name="T117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6" h="305">
                  <a:moveTo>
                    <a:pt x="452" y="246"/>
                  </a:moveTo>
                  <a:cubicBezTo>
                    <a:pt x="452" y="245"/>
                    <a:pt x="452" y="244"/>
                    <a:pt x="452" y="243"/>
                  </a:cubicBezTo>
                  <a:cubicBezTo>
                    <a:pt x="452" y="231"/>
                    <a:pt x="442" y="222"/>
                    <a:pt x="430" y="222"/>
                  </a:cubicBezTo>
                  <a:cubicBezTo>
                    <a:pt x="430" y="222"/>
                    <a:pt x="429" y="222"/>
                    <a:pt x="428" y="222"/>
                  </a:cubicBezTo>
                  <a:cubicBezTo>
                    <a:pt x="428" y="221"/>
                    <a:pt x="428" y="220"/>
                    <a:pt x="428" y="219"/>
                  </a:cubicBezTo>
                  <a:cubicBezTo>
                    <a:pt x="428" y="207"/>
                    <a:pt x="418" y="198"/>
                    <a:pt x="406" y="198"/>
                  </a:cubicBezTo>
                  <a:cubicBezTo>
                    <a:pt x="405" y="198"/>
                    <a:pt x="404" y="198"/>
                    <a:pt x="403" y="198"/>
                  </a:cubicBezTo>
                  <a:cubicBezTo>
                    <a:pt x="402" y="186"/>
                    <a:pt x="393" y="177"/>
                    <a:pt x="381" y="177"/>
                  </a:cubicBezTo>
                  <a:cubicBezTo>
                    <a:pt x="379" y="177"/>
                    <a:pt x="376" y="177"/>
                    <a:pt x="374" y="178"/>
                  </a:cubicBezTo>
                  <a:cubicBezTo>
                    <a:pt x="373" y="167"/>
                    <a:pt x="364" y="158"/>
                    <a:pt x="353" y="158"/>
                  </a:cubicBezTo>
                  <a:cubicBezTo>
                    <a:pt x="351" y="158"/>
                    <a:pt x="349" y="158"/>
                    <a:pt x="347" y="159"/>
                  </a:cubicBezTo>
                  <a:cubicBezTo>
                    <a:pt x="347" y="147"/>
                    <a:pt x="338" y="137"/>
                    <a:pt x="326" y="137"/>
                  </a:cubicBezTo>
                  <a:cubicBezTo>
                    <a:pt x="323" y="137"/>
                    <a:pt x="321" y="138"/>
                    <a:pt x="319" y="138"/>
                  </a:cubicBezTo>
                  <a:cubicBezTo>
                    <a:pt x="317" y="128"/>
                    <a:pt x="308" y="120"/>
                    <a:pt x="297" y="120"/>
                  </a:cubicBezTo>
                  <a:cubicBezTo>
                    <a:pt x="294" y="120"/>
                    <a:pt x="292" y="121"/>
                    <a:pt x="289" y="122"/>
                  </a:cubicBezTo>
                  <a:cubicBezTo>
                    <a:pt x="287" y="112"/>
                    <a:pt x="278" y="104"/>
                    <a:pt x="268" y="104"/>
                  </a:cubicBezTo>
                  <a:cubicBezTo>
                    <a:pt x="264" y="104"/>
                    <a:pt x="261" y="105"/>
                    <a:pt x="258" y="106"/>
                  </a:cubicBezTo>
                  <a:cubicBezTo>
                    <a:pt x="256" y="97"/>
                    <a:pt x="247" y="90"/>
                    <a:pt x="237" y="90"/>
                  </a:cubicBezTo>
                  <a:cubicBezTo>
                    <a:pt x="233" y="90"/>
                    <a:pt x="230" y="90"/>
                    <a:pt x="227" y="92"/>
                  </a:cubicBezTo>
                  <a:cubicBezTo>
                    <a:pt x="224" y="83"/>
                    <a:pt x="215" y="77"/>
                    <a:pt x="206" y="77"/>
                  </a:cubicBezTo>
                  <a:cubicBezTo>
                    <a:pt x="201" y="77"/>
                    <a:pt x="197" y="78"/>
                    <a:pt x="194" y="81"/>
                  </a:cubicBezTo>
                  <a:cubicBezTo>
                    <a:pt x="191" y="73"/>
                    <a:pt x="183" y="67"/>
                    <a:pt x="173" y="67"/>
                  </a:cubicBezTo>
                  <a:cubicBezTo>
                    <a:pt x="169" y="67"/>
                    <a:pt x="165" y="68"/>
                    <a:pt x="161" y="71"/>
                  </a:cubicBezTo>
                  <a:cubicBezTo>
                    <a:pt x="158" y="63"/>
                    <a:pt x="150" y="58"/>
                    <a:pt x="141" y="58"/>
                  </a:cubicBezTo>
                  <a:cubicBezTo>
                    <a:pt x="136" y="58"/>
                    <a:pt x="132" y="60"/>
                    <a:pt x="128" y="63"/>
                  </a:cubicBezTo>
                  <a:cubicBezTo>
                    <a:pt x="124" y="56"/>
                    <a:pt x="117" y="51"/>
                    <a:pt x="108" y="51"/>
                  </a:cubicBezTo>
                  <a:cubicBezTo>
                    <a:pt x="103" y="51"/>
                    <a:pt x="98" y="53"/>
                    <a:pt x="94" y="56"/>
                  </a:cubicBezTo>
                  <a:cubicBezTo>
                    <a:pt x="90" y="50"/>
                    <a:pt x="83" y="46"/>
                    <a:pt x="75" y="46"/>
                  </a:cubicBezTo>
                  <a:cubicBezTo>
                    <a:pt x="69" y="46"/>
                    <a:pt x="64" y="48"/>
                    <a:pt x="60" y="52"/>
                  </a:cubicBezTo>
                  <a:cubicBezTo>
                    <a:pt x="56" y="46"/>
                    <a:pt x="49" y="42"/>
                    <a:pt x="41" y="42"/>
                  </a:cubicBezTo>
                  <a:cubicBezTo>
                    <a:pt x="35" y="42"/>
                    <a:pt x="29" y="45"/>
                    <a:pt x="25" y="50"/>
                  </a:cubicBezTo>
                  <a:cubicBezTo>
                    <a:pt x="21" y="45"/>
                    <a:pt x="15" y="41"/>
                    <a:pt x="8" y="41"/>
                  </a:cubicBezTo>
                  <a:cubicBezTo>
                    <a:pt x="5" y="41"/>
                    <a:pt x="3" y="42"/>
                    <a:pt x="0" y="43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5"/>
                    <a:pt x="2" y="55"/>
                    <a:pt x="3" y="55"/>
                  </a:cubicBezTo>
                  <a:cubicBezTo>
                    <a:pt x="5" y="54"/>
                    <a:pt x="6" y="53"/>
                    <a:pt x="8" y="53"/>
                  </a:cubicBezTo>
                  <a:cubicBezTo>
                    <a:pt x="13" y="53"/>
                    <a:pt x="18" y="58"/>
                    <a:pt x="18" y="63"/>
                  </a:cubicBezTo>
                  <a:cubicBezTo>
                    <a:pt x="18" y="68"/>
                    <a:pt x="13" y="73"/>
                    <a:pt x="8" y="73"/>
                  </a:cubicBezTo>
                  <a:cubicBezTo>
                    <a:pt x="6" y="73"/>
                    <a:pt x="5" y="72"/>
                    <a:pt x="3" y="72"/>
                  </a:cubicBezTo>
                  <a:cubicBezTo>
                    <a:pt x="2" y="71"/>
                    <a:pt x="1" y="71"/>
                    <a:pt x="0" y="7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3" y="84"/>
                    <a:pt x="5" y="85"/>
                    <a:pt x="8" y="85"/>
                  </a:cubicBezTo>
                  <a:cubicBezTo>
                    <a:pt x="14" y="85"/>
                    <a:pt x="20" y="82"/>
                    <a:pt x="24" y="78"/>
                  </a:cubicBezTo>
                  <a:cubicBezTo>
                    <a:pt x="28" y="83"/>
                    <a:pt x="34" y="86"/>
                    <a:pt x="41" y="86"/>
                  </a:cubicBezTo>
                  <a:cubicBezTo>
                    <a:pt x="47" y="86"/>
                    <a:pt x="53" y="83"/>
                    <a:pt x="57" y="79"/>
                  </a:cubicBezTo>
                  <a:cubicBezTo>
                    <a:pt x="61" y="85"/>
                    <a:pt x="68" y="89"/>
                    <a:pt x="75" y="89"/>
                  </a:cubicBezTo>
                  <a:cubicBezTo>
                    <a:pt x="81" y="89"/>
                    <a:pt x="86" y="87"/>
                    <a:pt x="90" y="84"/>
                  </a:cubicBezTo>
                  <a:cubicBezTo>
                    <a:pt x="93" y="90"/>
                    <a:pt x="100" y="94"/>
                    <a:pt x="108" y="94"/>
                  </a:cubicBezTo>
                  <a:cubicBezTo>
                    <a:pt x="113" y="94"/>
                    <a:pt x="118" y="93"/>
                    <a:pt x="122" y="90"/>
                  </a:cubicBezTo>
                  <a:cubicBezTo>
                    <a:pt x="125" y="97"/>
                    <a:pt x="133" y="102"/>
                    <a:pt x="141" y="102"/>
                  </a:cubicBezTo>
                  <a:cubicBezTo>
                    <a:pt x="146" y="102"/>
                    <a:pt x="150" y="100"/>
                    <a:pt x="154" y="98"/>
                  </a:cubicBezTo>
                  <a:cubicBezTo>
                    <a:pt x="157" y="105"/>
                    <a:pt x="165" y="110"/>
                    <a:pt x="173" y="110"/>
                  </a:cubicBezTo>
                  <a:cubicBezTo>
                    <a:pt x="178" y="110"/>
                    <a:pt x="182" y="109"/>
                    <a:pt x="185" y="107"/>
                  </a:cubicBezTo>
                  <a:cubicBezTo>
                    <a:pt x="189" y="115"/>
                    <a:pt x="197" y="121"/>
                    <a:pt x="206" y="121"/>
                  </a:cubicBezTo>
                  <a:cubicBezTo>
                    <a:pt x="210" y="121"/>
                    <a:pt x="213" y="120"/>
                    <a:pt x="216" y="118"/>
                  </a:cubicBezTo>
                  <a:cubicBezTo>
                    <a:pt x="219" y="127"/>
                    <a:pt x="227" y="133"/>
                    <a:pt x="237" y="133"/>
                  </a:cubicBezTo>
                  <a:cubicBezTo>
                    <a:pt x="240" y="133"/>
                    <a:pt x="244" y="132"/>
                    <a:pt x="247" y="131"/>
                  </a:cubicBezTo>
                  <a:cubicBezTo>
                    <a:pt x="249" y="140"/>
                    <a:pt x="257" y="148"/>
                    <a:pt x="268" y="148"/>
                  </a:cubicBezTo>
                  <a:cubicBezTo>
                    <a:pt x="271" y="148"/>
                    <a:pt x="273" y="147"/>
                    <a:pt x="276" y="146"/>
                  </a:cubicBezTo>
                  <a:cubicBezTo>
                    <a:pt x="278" y="156"/>
                    <a:pt x="287" y="164"/>
                    <a:pt x="297" y="164"/>
                  </a:cubicBezTo>
                  <a:cubicBezTo>
                    <a:pt x="300" y="164"/>
                    <a:pt x="302" y="163"/>
                    <a:pt x="304" y="162"/>
                  </a:cubicBezTo>
                  <a:cubicBezTo>
                    <a:pt x="306" y="173"/>
                    <a:pt x="315" y="181"/>
                    <a:pt x="326" y="181"/>
                  </a:cubicBezTo>
                  <a:cubicBezTo>
                    <a:pt x="328" y="181"/>
                    <a:pt x="329" y="181"/>
                    <a:pt x="331" y="180"/>
                  </a:cubicBezTo>
                  <a:cubicBezTo>
                    <a:pt x="331" y="192"/>
                    <a:pt x="341" y="202"/>
                    <a:pt x="353" y="202"/>
                  </a:cubicBezTo>
                  <a:cubicBezTo>
                    <a:pt x="355" y="202"/>
                    <a:pt x="357" y="201"/>
                    <a:pt x="359" y="201"/>
                  </a:cubicBezTo>
                  <a:cubicBezTo>
                    <a:pt x="360" y="212"/>
                    <a:pt x="370" y="220"/>
                    <a:pt x="381" y="220"/>
                  </a:cubicBezTo>
                  <a:cubicBezTo>
                    <a:pt x="382" y="220"/>
                    <a:pt x="383" y="220"/>
                    <a:pt x="385" y="220"/>
                  </a:cubicBezTo>
                  <a:cubicBezTo>
                    <a:pt x="385" y="232"/>
                    <a:pt x="394" y="241"/>
                    <a:pt x="406" y="241"/>
                  </a:cubicBezTo>
                  <a:cubicBezTo>
                    <a:pt x="407" y="241"/>
                    <a:pt x="408" y="241"/>
                    <a:pt x="409" y="241"/>
                  </a:cubicBezTo>
                  <a:cubicBezTo>
                    <a:pt x="409" y="242"/>
                    <a:pt x="409" y="243"/>
                    <a:pt x="409" y="243"/>
                  </a:cubicBezTo>
                  <a:cubicBezTo>
                    <a:pt x="409" y="255"/>
                    <a:pt x="418" y="265"/>
                    <a:pt x="430" y="265"/>
                  </a:cubicBezTo>
                  <a:cubicBezTo>
                    <a:pt x="431" y="265"/>
                    <a:pt x="432" y="265"/>
                    <a:pt x="432" y="265"/>
                  </a:cubicBezTo>
                  <a:cubicBezTo>
                    <a:pt x="432" y="266"/>
                    <a:pt x="432" y="267"/>
                    <a:pt x="432" y="268"/>
                  </a:cubicBezTo>
                  <a:cubicBezTo>
                    <a:pt x="432" y="280"/>
                    <a:pt x="442" y="290"/>
                    <a:pt x="454" y="290"/>
                  </a:cubicBezTo>
                  <a:cubicBezTo>
                    <a:pt x="453" y="291"/>
                    <a:pt x="453" y="293"/>
                    <a:pt x="453" y="294"/>
                  </a:cubicBezTo>
                  <a:cubicBezTo>
                    <a:pt x="453" y="298"/>
                    <a:pt x="454" y="301"/>
                    <a:pt x="456" y="305"/>
                  </a:cubicBezTo>
                  <a:cubicBezTo>
                    <a:pt x="456" y="246"/>
                    <a:pt x="456" y="246"/>
                    <a:pt x="456" y="246"/>
                  </a:cubicBezTo>
                  <a:cubicBezTo>
                    <a:pt x="455" y="246"/>
                    <a:pt x="455" y="246"/>
                    <a:pt x="454" y="246"/>
                  </a:cubicBezTo>
                  <a:cubicBezTo>
                    <a:pt x="453" y="246"/>
                    <a:pt x="453" y="246"/>
                    <a:pt x="452" y="246"/>
                  </a:cubicBezTo>
                  <a:close/>
                  <a:moveTo>
                    <a:pt x="22" y="0"/>
                  </a:moveTo>
                  <a:cubicBezTo>
                    <a:pt x="22" y="5"/>
                    <a:pt x="18" y="9"/>
                    <a:pt x="12" y="9"/>
                  </a:cubicBezTo>
                  <a:cubicBezTo>
                    <a:pt x="9" y="9"/>
                    <a:pt x="7" y="8"/>
                    <a:pt x="5" y="6"/>
                  </a:cubicBezTo>
                  <a:cubicBezTo>
                    <a:pt x="3" y="5"/>
                    <a:pt x="2" y="5"/>
                    <a:pt x="0" y="5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20"/>
                    <a:pt x="8" y="21"/>
                    <a:pt x="12" y="21"/>
                  </a:cubicBezTo>
                  <a:cubicBezTo>
                    <a:pt x="19" y="21"/>
                    <a:pt x="26" y="18"/>
                    <a:pt x="30" y="12"/>
                  </a:cubicBezTo>
                  <a:cubicBezTo>
                    <a:pt x="34" y="18"/>
                    <a:pt x="41" y="23"/>
                    <a:pt x="49" y="23"/>
                  </a:cubicBezTo>
                  <a:cubicBezTo>
                    <a:pt x="56" y="23"/>
                    <a:pt x="62" y="19"/>
                    <a:pt x="66" y="14"/>
                  </a:cubicBezTo>
                  <a:cubicBezTo>
                    <a:pt x="70" y="21"/>
                    <a:pt x="77" y="26"/>
                    <a:pt x="86" y="26"/>
                  </a:cubicBezTo>
                  <a:cubicBezTo>
                    <a:pt x="92" y="26"/>
                    <a:pt x="98" y="24"/>
                    <a:pt x="102" y="19"/>
                  </a:cubicBezTo>
                  <a:cubicBezTo>
                    <a:pt x="106" y="27"/>
                    <a:pt x="114" y="32"/>
                    <a:pt x="122" y="32"/>
                  </a:cubicBezTo>
                  <a:cubicBezTo>
                    <a:pt x="128" y="32"/>
                    <a:pt x="134" y="30"/>
                    <a:pt x="138" y="26"/>
                  </a:cubicBezTo>
                  <a:cubicBezTo>
                    <a:pt x="141" y="34"/>
                    <a:pt x="149" y="40"/>
                    <a:pt x="159" y="40"/>
                  </a:cubicBezTo>
                  <a:cubicBezTo>
                    <a:pt x="164" y="40"/>
                    <a:pt x="169" y="38"/>
                    <a:pt x="173" y="35"/>
                  </a:cubicBezTo>
                  <a:cubicBezTo>
                    <a:pt x="176" y="43"/>
                    <a:pt x="185" y="49"/>
                    <a:pt x="194" y="49"/>
                  </a:cubicBezTo>
                  <a:cubicBezTo>
                    <a:pt x="199" y="49"/>
                    <a:pt x="204" y="48"/>
                    <a:pt x="208" y="45"/>
                  </a:cubicBezTo>
                  <a:cubicBezTo>
                    <a:pt x="211" y="54"/>
                    <a:pt x="220" y="61"/>
                    <a:pt x="230" y="61"/>
                  </a:cubicBezTo>
                  <a:cubicBezTo>
                    <a:pt x="234" y="61"/>
                    <a:pt x="239" y="59"/>
                    <a:pt x="242" y="57"/>
                  </a:cubicBezTo>
                  <a:cubicBezTo>
                    <a:pt x="244" y="67"/>
                    <a:pt x="253" y="74"/>
                    <a:pt x="264" y="74"/>
                  </a:cubicBezTo>
                  <a:cubicBezTo>
                    <a:pt x="268" y="74"/>
                    <a:pt x="272" y="73"/>
                    <a:pt x="276" y="71"/>
                  </a:cubicBezTo>
                  <a:cubicBezTo>
                    <a:pt x="277" y="82"/>
                    <a:pt x="287" y="90"/>
                    <a:pt x="298" y="90"/>
                  </a:cubicBezTo>
                  <a:cubicBezTo>
                    <a:pt x="301" y="90"/>
                    <a:pt x="305" y="89"/>
                    <a:pt x="308" y="88"/>
                  </a:cubicBezTo>
                  <a:cubicBezTo>
                    <a:pt x="309" y="99"/>
                    <a:pt x="319" y="108"/>
                    <a:pt x="330" y="108"/>
                  </a:cubicBezTo>
                  <a:cubicBezTo>
                    <a:pt x="333" y="108"/>
                    <a:pt x="336" y="107"/>
                    <a:pt x="339" y="106"/>
                  </a:cubicBezTo>
                  <a:cubicBezTo>
                    <a:pt x="340" y="118"/>
                    <a:pt x="350" y="127"/>
                    <a:pt x="362" y="127"/>
                  </a:cubicBezTo>
                  <a:cubicBezTo>
                    <a:pt x="364" y="127"/>
                    <a:pt x="367" y="126"/>
                    <a:pt x="369" y="126"/>
                  </a:cubicBezTo>
                  <a:cubicBezTo>
                    <a:pt x="369" y="126"/>
                    <a:pt x="369" y="127"/>
                    <a:pt x="369" y="127"/>
                  </a:cubicBezTo>
                  <a:cubicBezTo>
                    <a:pt x="369" y="140"/>
                    <a:pt x="379" y="150"/>
                    <a:pt x="391" y="150"/>
                  </a:cubicBezTo>
                  <a:cubicBezTo>
                    <a:pt x="394" y="150"/>
                    <a:pt x="397" y="149"/>
                    <a:pt x="400" y="148"/>
                  </a:cubicBezTo>
                  <a:cubicBezTo>
                    <a:pt x="400" y="160"/>
                    <a:pt x="410" y="170"/>
                    <a:pt x="422" y="170"/>
                  </a:cubicBezTo>
                  <a:cubicBezTo>
                    <a:pt x="424" y="170"/>
                    <a:pt x="426" y="170"/>
                    <a:pt x="428" y="169"/>
                  </a:cubicBezTo>
                  <a:cubicBezTo>
                    <a:pt x="428" y="170"/>
                    <a:pt x="428" y="170"/>
                    <a:pt x="428" y="171"/>
                  </a:cubicBezTo>
                  <a:cubicBezTo>
                    <a:pt x="428" y="183"/>
                    <a:pt x="438" y="193"/>
                    <a:pt x="450" y="193"/>
                  </a:cubicBezTo>
                  <a:cubicBezTo>
                    <a:pt x="452" y="193"/>
                    <a:pt x="453" y="193"/>
                    <a:pt x="455" y="193"/>
                  </a:cubicBezTo>
                  <a:cubicBezTo>
                    <a:pt x="454" y="194"/>
                    <a:pt x="454" y="196"/>
                    <a:pt x="454" y="197"/>
                  </a:cubicBezTo>
                  <a:cubicBezTo>
                    <a:pt x="454" y="200"/>
                    <a:pt x="455" y="203"/>
                    <a:pt x="456" y="206"/>
                  </a:cubicBezTo>
                  <a:cubicBezTo>
                    <a:pt x="456" y="178"/>
                    <a:pt x="456" y="178"/>
                    <a:pt x="456" y="178"/>
                  </a:cubicBezTo>
                  <a:cubicBezTo>
                    <a:pt x="342" y="72"/>
                    <a:pt x="190" y="5"/>
                    <a:pt x="22" y="0"/>
                  </a:cubicBezTo>
                  <a:close/>
                </a:path>
              </a:pathLst>
            </a:custGeom>
            <a:solidFill>
              <a:srgbClr val="BAC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3" name="Freeform 604"/>
            <p:cNvSpPr>
              <a:spLocks/>
            </p:cNvSpPr>
            <p:nvPr/>
          </p:nvSpPr>
          <p:spPr bwMode="auto">
            <a:xfrm>
              <a:off x="4356" y="2653"/>
              <a:ext cx="778" cy="440"/>
            </a:xfrm>
            <a:custGeom>
              <a:avLst/>
              <a:gdLst>
                <a:gd name="T0" fmla="*/ 456 w 456"/>
                <a:gd name="T1" fmla="*/ 242 h 242"/>
                <a:gd name="T2" fmla="*/ 456 w 456"/>
                <a:gd name="T3" fmla="*/ 208 h 242"/>
                <a:gd name="T4" fmla="*/ 18 w 456"/>
                <a:gd name="T5" fmla="*/ 0 h 242"/>
                <a:gd name="T6" fmla="*/ 8 w 456"/>
                <a:gd name="T7" fmla="*/ 10 h 242"/>
                <a:gd name="T8" fmla="*/ 3 w 456"/>
                <a:gd name="T9" fmla="*/ 9 h 242"/>
                <a:gd name="T10" fmla="*/ 0 w 456"/>
                <a:gd name="T11" fmla="*/ 8 h 242"/>
                <a:gd name="T12" fmla="*/ 0 w 456"/>
                <a:gd name="T13" fmla="*/ 20 h 242"/>
                <a:gd name="T14" fmla="*/ 8 w 456"/>
                <a:gd name="T15" fmla="*/ 22 h 242"/>
                <a:gd name="T16" fmla="*/ 24 w 456"/>
                <a:gd name="T17" fmla="*/ 15 h 242"/>
                <a:gd name="T18" fmla="*/ 41 w 456"/>
                <a:gd name="T19" fmla="*/ 23 h 242"/>
                <a:gd name="T20" fmla="*/ 57 w 456"/>
                <a:gd name="T21" fmla="*/ 16 h 242"/>
                <a:gd name="T22" fmla="*/ 75 w 456"/>
                <a:gd name="T23" fmla="*/ 26 h 242"/>
                <a:gd name="T24" fmla="*/ 90 w 456"/>
                <a:gd name="T25" fmla="*/ 21 h 242"/>
                <a:gd name="T26" fmla="*/ 108 w 456"/>
                <a:gd name="T27" fmla="*/ 31 h 242"/>
                <a:gd name="T28" fmla="*/ 122 w 456"/>
                <a:gd name="T29" fmla="*/ 27 h 242"/>
                <a:gd name="T30" fmla="*/ 141 w 456"/>
                <a:gd name="T31" fmla="*/ 39 h 242"/>
                <a:gd name="T32" fmla="*/ 154 w 456"/>
                <a:gd name="T33" fmla="*/ 35 h 242"/>
                <a:gd name="T34" fmla="*/ 173 w 456"/>
                <a:gd name="T35" fmla="*/ 47 h 242"/>
                <a:gd name="T36" fmla="*/ 185 w 456"/>
                <a:gd name="T37" fmla="*/ 44 h 242"/>
                <a:gd name="T38" fmla="*/ 206 w 456"/>
                <a:gd name="T39" fmla="*/ 58 h 242"/>
                <a:gd name="T40" fmla="*/ 216 w 456"/>
                <a:gd name="T41" fmla="*/ 55 h 242"/>
                <a:gd name="T42" fmla="*/ 237 w 456"/>
                <a:gd name="T43" fmla="*/ 70 h 242"/>
                <a:gd name="T44" fmla="*/ 247 w 456"/>
                <a:gd name="T45" fmla="*/ 68 h 242"/>
                <a:gd name="T46" fmla="*/ 268 w 456"/>
                <a:gd name="T47" fmla="*/ 85 h 242"/>
                <a:gd name="T48" fmla="*/ 276 w 456"/>
                <a:gd name="T49" fmla="*/ 83 h 242"/>
                <a:gd name="T50" fmla="*/ 297 w 456"/>
                <a:gd name="T51" fmla="*/ 101 h 242"/>
                <a:gd name="T52" fmla="*/ 304 w 456"/>
                <a:gd name="T53" fmla="*/ 99 h 242"/>
                <a:gd name="T54" fmla="*/ 326 w 456"/>
                <a:gd name="T55" fmla="*/ 118 h 242"/>
                <a:gd name="T56" fmla="*/ 331 w 456"/>
                <a:gd name="T57" fmla="*/ 117 h 242"/>
                <a:gd name="T58" fmla="*/ 353 w 456"/>
                <a:gd name="T59" fmla="*/ 139 h 242"/>
                <a:gd name="T60" fmla="*/ 359 w 456"/>
                <a:gd name="T61" fmla="*/ 138 h 242"/>
                <a:gd name="T62" fmla="*/ 381 w 456"/>
                <a:gd name="T63" fmla="*/ 157 h 242"/>
                <a:gd name="T64" fmla="*/ 385 w 456"/>
                <a:gd name="T65" fmla="*/ 157 h 242"/>
                <a:gd name="T66" fmla="*/ 406 w 456"/>
                <a:gd name="T67" fmla="*/ 178 h 242"/>
                <a:gd name="T68" fmla="*/ 409 w 456"/>
                <a:gd name="T69" fmla="*/ 178 h 242"/>
                <a:gd name="T70" fmla="*/ 409 w 456"/>
                <a:gd name="T71" fmla="*/ 180 h 242"/>
                <a:gd name="T72" fmla="*/ 430 w 456"/>
                <a:gd name="T73" fmla="*/ 202 h 242"/>
                <a:gd name="T74" fmla="*/ 432 w 456"/>
                <a:gd name="T75" fmla="*/ 202 h 242"/>
                <a:gd name="T76" fmla="*/ 432 w 456"/>
                <a:gd name="T77" fmla="*/ 205 h 242"/>
                <a:gd name="T78" fmla="*/ 454 w 456"/>
                <a:gd name="T79" fmla="*/ 227 h 242"/>
                <a:gd name="T80" fmla="*/ 453 w 456"/>
                <a:gd name="T81" fmla="*/ 231 h 242"/>
                <a:gd name="T82" fmla="*/ 456 w 456"/>
                <a:gd name="T83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6" h="242">
                  <a:moveTo>
                    <a:pt x="456" y="242"/>
                  </a:moveTo>
                  <a:cubicBezTo>
                    <a:pt x="456" y="208"/>
                    <a:pt x="456" y="208"/>
                    <a:pt x="456" y="208"/>
                  </a:cubicBezTo>
                  <a:cubicBezTo>
                    <a:pt x="348" y="85"/>
                    <a:pt x="192" y="5"/>
                    <a:pt x="18" y="0"/>
                  </a:cubicBezTo>
                  <a:cubicBezTo>
                    <a:pt x="17" y="6"/>
                    <a:pt x="13" y="10"/>
                    <a:pt x="8" y="10"/>
                  </a:cubicBezTo>
                  <a:cubicBezTo>
                    <a:pt x="6" y="10"/>
                    <a:pt x="5" y="9"/>
                    <a:pt x="3" y="9"/>
                  </a:cubicBezTo>
                  <a:cubicBezTo>
                    <a:pt x="2" y="8"/>
                    <a:pt x="1" y="8"/>
                    <a:pt x="0" y="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3" y="21"/>
                    <a:pt x="5" y="22"/>
                    <a:pt x="8" y="22"/>
                  </a:cubicBezTo>
                  <a:cubicBezTo>
                    <a:pt x="14" y="22"/>
                    <a:pt x="20" y="19"/>
                    <a:pt x="24" y="15"/>
                  </a:cubicBezTo>
                  <a:cubicBezTo>
                    <a:pt x="28" y="20"/>
                    <a:pt x="34" y="23"/>
                    <a:pt x="41" y="23"/>
                  </a:cubicBezTo>
                  <a:cubicBezTo>
                    <a:pt x="47" y="23"/>
                    <a:pt x="53" y="20"/>
                    <a:pt x="57" y="16"/>
                  </a:cubicBezTo>
                  <a:cubicBezTo>
                    <a:pt x="61" y="22"/>
                    <a:pt x="68" y="26"/>
                    <a:pt x="75" y="26"/>
                  </a:cubicBezTo>
                  <a:cubicBezTo>
                    <a:pt x="81" y="26"/>
                    <a:pt x="86" y="24"/>
                    <a:pt x="90" y="21"/>
                  </a:cubicBezTo>
                  <a:cubicBezTo>
                    <a:pt x="93" y="27"/>
                    <a:pt x="100" y="31"/>
                    <a:pt x="108" y="31"/>
                  </a:cubicBezTo>
                  <a:cubicBezTo>
                    <a:pt x="113" y="31"/>
                    <a:pt x="118" y="30"/>
                    <a:pt x="122" y="27"/>
                  </a:cubicBezTo>
                  <a:cubicBezTo>
                    <a:pt x="125" y="34"/>
                    <a:pt x="133" y="39"/>
                    <a:pt x="141" y="39"/>
                  </a:cubicBezTo>
                  <a:cubicBezTo>
                    <a:pt x="146" y="39"/>
                    <a:pt x="150" y="37"/>
                    <a:pt x="154" y="35"/>
                  </a:cubicBezTo>
                  <a:cubicBezTo>
                    <a:pt x="157" y="42"/>
                    <a:pt x="165" y="47"/>
                    <a:pt x="173" y="47"/>
                  </a:cubicBezTo>
                  <a:cubicBezTo>
                    <a:pt x="178" y="47"/>
                    <a:pt x="182" y="46"/>
                    <a:pt x="185" y="44"/>
                  </a:cubicBezTo>
                  <a:cubicBezTo>
                    <a:pt x="189" y="52"/>
                    <a:pt x="197" y="58"/>
                    <a:pt x="206" y="58"/>
                  </a:cubicBezTo>
                  <a:cubicBezTo>
                    <a:pt x="210" y="58"/>
                    <a:pt x="213" y="57"/>
                    <a:pt x="216" y="55"/>
                  </a:cubicBezTo>
                  <a:cubicBezTo>
                    <a:pt x="219" y="64"/>
                    <a:pt x="227" y="70"/>
                    <a:pt x="237" y="70"/>
                  </a:cubicBezTo>
                  <a:cubicBezTo>
                    <a:pt x="240" y="70"/>
                    <a:pt x="244" y="69"/>
                    <a:pt x="247" y="68"/>
                  </a:cubicBezTo>
                  <a:cubicBezTo>
                    <a:pt x="249" y="77"/>
                    <a:pt x="257" y="85"/>
                    <a:pt x="268" y="85"/>
                  </a:cubicBezTo>
                  <a:cubicBezTo>
                    <a:pt x="271" y="85"/>
                    <a:pt x="273" y="84"/>
                    <a:pt x="276" y="83"/>
                  </a:cubicBezTo>
                  <a:cubicBezTo>
                    <a:pt x="278" y="93"/>
                    <a:pt x="287" y="101"/>
                    <a:pt x="297" y="101"/>
                  </a:cubicBezTo>
                  <a:cubicBezTo>
                    <a:pt x="300" y="101"/>
                    <a:pt x="302" y="100"/>
                    <a:pt x="304" y="99"/>
                  </a:cubicBezTo>
                  <a:cubicBezTo>
                    <a:pt x="306" y="110"/>
                    <a:pt x="315" y="118"/>
                    <a:pt x="326" y="118"/>
                  </a:cubicBezTo>
                  <a:cubicBezTo>
                    <a:pt x="328" y="118"/>
                    <a:pt x="329" y="118"/>
                    <a:pt x="331" y="117"/>
                  </a:cubicBezTo>
                  <a:cubicBezTo>
                    <a:pt x="331" y="129"/>
                    <a:pt x="341" y="139"/>
                    <a:pt x="353" y="139"/>
                  </a:cubicBezTo>
                  <a:cubicBezTo>
                    <a:pt x="355" y="139"/>
                    <a:pt x="357" y="138"/>
                    <a:pt x="359" y="138"/>
                  </a:cubicBezTo>
                  <a:cubicBezTo>
                    <a:pt x="360" y="149"/>
                    <a:pt x="370" y="157"/>
                    <a:pt x="381" y="157"/>
                  </a:cubicBezTo>
                  <a:cubicBezTo>
                    <a:pt x="382" y="157"/>
                    <a:pt x="383" y="157"/>
                    <a:pt x="385" y="157"/>
                  </a:cubicBezTo>
                  <a:cubicBezTo>
                    <a:pt x="385" y="169"/>
                    <a:pt x="394" y="178"/>
                    <a:pt x="406" y="178"/>
                  </a:cubicBezTo>
                  <a:cubicBezTo>
                    <a:pt x="407" y="178"/>
                    <a:pt x="408" y="178"/>
                    <a:pt x="409" y="178"/>
                  </a:cubicBezTo>
                  <a:cubicBezTo>
                    <a:pt x="409" y="179"/>
                    <a:pt x="409" y="180"/>
                    <a:pt x="409" y="180"/>
                  </a:cubicBezTo>
                  <a:cubicBezTo>
                    <a:pt x="409" y="192"/>
                    <a:pt x="418" y="202"/>
                    <a:pt x="430" y="202"/>
                  </a:cubicBezTo>
                  <a:cubicBezTo>
                    <a:pt x="431" y="202"/>
                    <a:pt x="432" y="202"/>
                    <a:pt x="432" y="202"/>
                  </a:cubicBezTo>
                  <a:cubicBezTo>
                    <a:pt x="432" y="203"/>
                    <a:pt x="432" y="204"/>
                    <a:pt x="432" y="205"/>
                  </a:cubicBezTo>
                  <a:cubicBezTo>
                    <a:pt x="432" y="217"/>
                    <a:pt x="442" y="227"/>
                    <a:pt x="454" y="227"/>
                  </a:cubicBezTo>
                  <a:cubicBezTo>
                    <a:pt x="453" y="228"/>
                    <a:pt x="453" y="230"/>
                    <a:pt x="453" y="231"/>
                  </a:cubicBezTo>
                  <a:cubicBezTo>
                    <a:pt x="453" y="235"/>
                    <a:pt x="454" y="238"/>
                    <a:pt x="456" y="242"/>
                  </a:cubicBezTo>
                  <a:close/>
                </a:path>
              </a:pathLst>
            </a:custGeom>
            <a:solidFill>
              <a:srgbClr val="DEC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4" name="Freeform 605"/>
            <p:cNvSpPr>
              <a:spLocks noEditPoints="1"/>
            </p:cNvSpPr>
            <p:nvPr/>
          </p:nvSpPr>
          <p:spPr bwMode="auto">
            <a:xfrm>
              <a:off x="3605" y="2538"/>
              <a:ext cx="778" cy="555"/>
            </a:xfrm>
            <a:custGeom>
              <a:avLst/>
              <a:gdLst>
                <a:gd name="T0" fmla="*/ 415 w 456"/>
                <a:gd name="T1" fmla="*/ 42 h 305"/>
                <a:gd name="T2" fmla="*/ 381 w 456"/>
                <a:gd name="T3" fmla="*/ 46 h 305"/>
                <a:gd name="T4" fmla="*/ 348 w 456"/>
                <a:gd name="T5" fmla="*/ 51 h 305"/>
                <a:gd name="T6" fmla="*/ 315 w 456"/>
                <a:gd name="T7" fmla="*/ 58 h 305"/>
                <a:gd name="T8" fmla="*/ 283 w 456"/>
                <a:gd name="T9" fmla="*/ 67 h 305"/>
                <a:gd name="T10" fmla="*/ 250 w 456"/>
                <a:gd name="T11" fmla="*/ 77 h 305"/>
                <a:gd name="T12" fmla="*/ 219 w 456"/>
                <a:gd name="T13" fmla="*/ 90 h 305"/>
                <a:gd name="T14" fmla="*/ 188 w 456"/>
                <a:gd name="T15" fmla="*/ 104 h 305"/>
                <a:gd name="T16" fmla="*/ 159 w 456"/>
                <a:gd name="T17" fmla="*/ 120 h 305"/>
                <a:gd name="T18" fmla="*/ 130 w 456"/>
                <a:gd name="T19" fmla="*/ 137 h 305"/>
                <a:gd name="T20" fmla="*/ 103 w 456"/>
                <a:gd name="T21" fmla="*/ 158 h 305"/>
                <a:gd name="T22" fmla="*/ 75 w 456"/>
                <a:gd name="T23" fmla="*/ 177 h 305"/>
                <a:gd name="T24" fmla="*/ 50 w 456"/>
                <a:gd name="T25" fmla="*/ 198 h 305"/>
                <a:gd name="T26" fmla="*/ 28 w 456"/>
                <a:gd name="T27" fmla="*/ 222 h 305"/>
                <a:gd name="T28" fmla="*/ 4 w 456"/>
                <a:gd name="T29" fmla="*/ 243 h 305"/>
                <a:gd name="T30" fmla="*/ 2 w 456"/>
                <a:gd name="T31" fmla="*/ 246 h 305"/>
                <a:gd name="T32" fmla="*/ 0 w 456"/>
                <a:gd name="T33" fmla="*/ 305 h 305"/>
                <a:gd name="T34" fmla="*/ 2 w 456"/>
                <a:gd name="T35" fmla="*/ 290 h 305"/>
                <a:gd name="T36" fmla="*/ 24 w 456"/>
                <a:gd name="T37" fmla="*/ 265 h 305"/>
                <a:gd name="T38" fmla="*/ 47 w 456"/>
                <a:gd name="T39" fmla="*/ 243 h 305"/>
                <a:gd name="T40" fmla="*/ 50 w 456"/>
                <a:gd name="T41" fmla="*/ 241 h 305"/>
                <a:gd name="T42" fmla="*/ 75 w 456"/>
                <a:gd name="T43" fmla="*/ 220 h 305"/>
                <a:gd name="T44" fmla="*/ 103 w 456"/>
                <a:gd name="T45" fmla="*/ 202 h 305"/>
                <a:gd name="T46" fmla="*/ 130 w 456"/>
                <a:gd name="T47" fmla="*/ 181 h 305"/>
                <a:gd name="T48" fmla="*/ 159 w 456"/>
                <a:gd name="T49" fmla="*/ 164 h 305"/>
                <a:gd name="T50" fmla="*/ 188 w 456"/>
                <a:gd name="T51" fmla="*/ 148 h 305"/>
                <a:gd name="T52" fmla="*/ 219 w 456"/>
                <a:gd name="T53" fmla="*/ 133 h 305"/>
                <a:gd name="T54" fmla="*/ 250 w 456"/>
                <a:gd name="T55" fmla="*/ 121 h 305"/>
                <a:gd name="T56" fmla="*/ 283 w 456"/>
                <a:gd name="T57" fmla="*/ 110 h 305"/>
                <a:gd name="T58" fmla="*/ 315 w 456"/>
                <a:gd name="T59" fmla="*/ 102 h 305"/>
                <a:gd name="T60" fmla="*/ 348 w 456"/>
                <a:gd name="T61" fmla="*/ 94 h 305"/>
                <a:gd name="T62" fmla="*/ 381 w 456"/>
                <a:gd name="T63" fmla="*/ 89 h 305"/>
                <a:gd name="T64" fmla="*/ 415 w 456"/>
                <a:gd name="T65" fmla="*/ 86 h 305"/>
                <a:gd name="T66" fmla="*/ 448 w 456"/>
                <a:gd name="T67" fmla="*/ 84 h 305"/>
                <a:gd name="T68" fmla="*/ 456 w 456"/>
                <a:gd name="T69" fmla="*/ 71 h 305"/>
                <a:gd name="T70" fmla="*/ 448 w 456"/>
                <a:gd name="T71" fmla="*/ 73 h 305"/>
                <a:gd name="T72" fmla="*/ 448 w 456"/>
                <a:gd name="T73" fmla="*/ 53 h 305"/>
                <a:gd name="T74" fmla="*/ 456 w 456"/>
                <a:gd name="T75" fmla="*/ 55 h 305"/>
                <a:gd name="T76" fmla="*/ 448 w 456"/>
                <a:gd name="T77" fmla="*/ 41 h 305"/>
                <a:gd name="T78" fmla="*/ 451 w 456"/>
                <a:gd name="T79" fmla="*/ 6 h 305"/>
                <a:gd name="T80" fmla="*/ 434 w 456"/>
                <a:gd name="T81" fmla="*/ 0 h 305"/>
                <a:gd name="T82" fmla="*/ 0 w 456"/>
                <a:gd name="T83" fmla="*/ 206 h 305"/>
                <a:gd name="T84" fmla="*/ 1 w 456"/>
                <a:gd name="T85" fmla="*/ 193 h 305"/>
                <a:gd name="T86" fmla="*/ 28 w 456"/>
                <a:gd name="T87" fmla="*/ 171 h 305"/>
                <a:gd name="T88" fmla="*/ 34 w 456"/>
                <a:gd name="T89" fmla="*/ 170 h 305"/>
                <a:gd name="T90" fmla="*/ 65 w 456"/>
                <a:gd name="T91" fmla="*/ 150 h 305"/>
                <a:gd name="T92" fmla="*/ 87 w 456"/>
                <a:gd name="T93" fmla="*/ 126 h 305"/>
                <a:gd name="T94" fmla="*/ 117 w 456"/>
                <a:gd name="T95" fmla="*/ 106 h 305"/>
                <a:gd name="T96" fmla="*/ 148 w 456"/>
                <a:gd name="T97" fmla="*/ 88 h 305"/>
                <a:gd name="T98" fmla="*/ 180 w 456"/>
                <a:gd name="T99" fmla="*/ 71 h 305"/>
                <a:gd name="T100" fmla="*/ 214 w 456"/>
                <a:gd name="T101" fmla="*/ 57 h 305"/>
                <a:gd name="T102" fmla="*/ 248 w 456"/>
                <a:gd name="T103" fmla="*/ 45 h 305"/>
                <a:gd name="T104" fmla="*/ 283 w 456"/>
                <a:gd name="T105" fmla="*/ 35 h 305"/>
                <a:gd name="T106" fmla="*/ 318 w 456"/>
                <a:gd name="T107" fmla="*/ 26 h 305"/>
                <a:gd name="T108" fmla="*/ 354 w 456"/>
                <a:gd name="T109" fmla="*/ 19 h 305"/>
                <a:gd name="T110" fmla="*/ 390 w 456"/>
                <a:gd name="T111" fmla="*/ 14 h 305"/>
                <a:gd name="T112" fmla="*/ 426 w 456"/>
                <a:gd name="T113" fmla="*/ 12 h 305"/>
                <a:gd name="T114" fmla="*/ 456 w 456"/>
                <a:gd name="T115" fmla="*/ 18 h 305"/>
                <a:gd name="T116" fmla="*/ 451 w 456"/>
                <a:gd name="T117" fmla="*/ 6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6" h="305">
                  <a:moveTo>
                    <a:pt x="431" y="50"/>
                  </a:moveTo>
                  <a:cubicBezTo>
                    <a:pt x="427" y="45"/>
                    <a:pt x="421" y="42"/>
                    <a:pt x="415" y="42"/>
                  </a:cubicBezTo>
                  <a:cubicBezTo>
                    <a:pt x="407" y="42"/>
                    <a:pt x="400" y="46"/>
                    <a:pt x="396" y="52"/>
                  </a:cubicBezTo>
                  <a:cubicBezTo>
                    <a:pt x="392" y="48"/>
                    <a:pt x="387" y="46"/>
                    <a:pt x="381" y="46"/>
                  </a:cubicBezTo>
                  <a:cubicBezTo>
                    <a:pt x="373" y="46"/>
                    <a:pt x="366" y="50"/>
                    <a:pt x="362" y="56"/>
                  </a:cubicBezTo>
                  <a:cubicBezTo>
                    <a:pt x="358" y="53"/>
                    <a:pt x="353" y="51"/>
                    <a:pt x="348" y="51"/>
                  </a:cubicBezTo>
                  <a:cubicBezTo>
                    <a:pt x="339" y="51"/>
                    <a:pt x="332" y="56"/>
                    <a:pt x="328" y="63"/>
                  </a:cubicBezTo>
                  <a:cubicBezTo>
                    <a:pt x="324" y="60"/>
                    <a:pt x="320" y="58"/>
                    <a:pt x="315" y="58"/>
                  </a:cubicBezTo>
                  <a:cubicBezTo>
                    <a:pt x="306" y="58"/>
                    <a:pt x="298" y="63"/>
                    <a:pt x="295" y="71"/>
                  </a:cubicBezTo>
                  <a:cubicBezTo>
                    <a:pt x="291" y="68"/>
                    <a:pt x="287" y="67"/>
                    <a:pt x="283" y="67"/>
                  </a:cubicBezTo>
                  <a:cubicBezTo>
                    <a:pt x="273" y="67"/>
                    <a:pt x="265" y="73"/>
                    <a:pt x="262" y="81"/>
                  </a:cubicBezTo>
                  <a:cubicBezTo>
                    <a:pt x="259" y="78"/>
                    <a:pt x="255" y="77"/>
                    <a:pt x="250" y="77"/>
                  </a:cubicBezTo>
                  <a:cubicBezTo>
                    <a:pt x="241" y="77"/>
                    <a:pt x="232" y="83"/>
                    <a:pt x="229" y="92"/>
                  </a:cubicBezTo>
                  <a:cubicBezTo>
                    <a:pt x="226" y="90"/>
                    <a:pt x="223" y="90"/>
                    <a:pt x="219" y="90"/>
                  </a:cubicBezTo>
                  <a:cubicBezTo>
                    <a:pt x="209" y="90"/>
                    <a:pt x="200" y="97"/>
                    <a:pt x="198" y="106"/>
                  </a:cubicBezTo>
                  <a:cubicBezTo>
                    <a:pt x="195" y="105"/>
                    <a:pt x="192" y="104"/>
                    <a:pt x="188" y="104"/>
                  </a:cubicBezTo>
                  <a:cubicBezTo>
                    <a:pt x="178" y="104"/>
                    <a:pt x="169" y="112"/>
                    <a:pt x="167" y="122"/>
                  </a:cubicBezTo>
                  <a:cubicBezTo>
                    <a:pt x="164" y="121"/>
                    <a:pt x="162" y="120"/>
                    <a:pt x="159" y="120"/>
                  </a:cubicBezTo>
                  <a:cubicBezTo>
                    <a:pt x="148" y="120"/>
                    <a:pt x="139" y="128"/>
                    <a:pt x="137" y="138"/>
                  </a:cubicBezTo>
                  <a:cubicBezTo>
                    <a:pt x="135" y="138"/>
                    <a:pt x="133" y="137"/>
                    <a:pt x="130" y="137"/>
                  </a:cubicBezTo>
                  <a:cubicBezTo>
                    <a:pt x="118" y="137"/>
                    <a:pt x="109" y="147"/>
                    <a:pt x="108" y="159"/>
                  </a:cubicBezTo>
                  <a:cubicBezTo>
                    <a:pt x="107" y="158"/>
                    <a:pt x="105" y="158"/>
                    <a:pt x="103" y="158"/>
                  </a:cubicBezTo>
                  <a:cubicBezTo>
                    <a:pt x="92" y="158"/>
                    <a:pt x="83" y="167"/>
                    <a:pt x="81" y="178"/>
                  </a:cubicBezTo>
                  <a:cubicBezTo>
                    <a:pt x="79" y="177"/>
                    <a:pt x="77" y="177"/>
                    <a:pt x="75" y="177"/>
                  </a:cubicBezTo>
                  <a:cubicBezTo>
                    <a:pt x="63" y="177"/>
                    <a:pt x="54" y="186"/>
                    <a:pt x="53" y="198"/>
                  </a:cubicBezTo>
                  <a:cubicBezTo>
                    <a:pt x="52" y="198"/>
                    <a:pt x="51" y="198"/>
                    <a:pt x="50" y="198"/>
                  </a:cubicBezTo>
                  <a:cubicBezTo>
                    <a:pt x="38" y="198"/>
                    <a:pt x="28" y="207"/>
                    <a:pt x="28" y="219"/>
                  </a:cubicBezTo>
                  <a:cubicBezTo>
                    <a:pt x="28" y="220"/>
                    <a:pt x="28" y="221"/>
                    <a:pt x="28" y="222"/>
                  </a:cubicBezTo>
                  <a:cubicBezTo>
                    <a:pt x="27" y="222"/>
                    <a:pt x="26" y="222"/>
                    <a:pt x="26" y="222"/>
                  </a:cubicBezTo>
                  <a:cubicBezTo>
                    <a:pt x="14" y="222"/>
                    <a:pt x="4" y="231"/>
                    <a:pt x="4" y="243"/>
                  </a:cubicBezTo>
                  <a:cubicBezTo>
                    <a:pt x="4" y="244"/>
                    <a:pt x="4" y="245"/>
                    <a:pt x="4" y="246"/>
                  </a:cubicBezTo>
                  <a:cubicBezTo>
                    <a:pt x="3" y="246"/>
                    <a:pt x="3" y="246"/>
                    <a:pt x="2" y="246"/>
                  </a:cubicBezTo>
                  <a:cubicBezTo>
                    <a:pt x="1" y="246"/>
                    <a:pt x="1" y="246"/>
                    <a:pt x="0" y="246"/>
                  </a:cubicBezTo>
                  <a:cubicBezTo>
                    <a:pt x="0" y="305"/>
                    <a:pt x="0" y="305"/>
                    <a:pt x="0" y="305"/>
                  </a:cubicBezTo>
                  <a:cubicBezTo>
                    <a:pt x="2" y="301"/>
                    <a:pt x="3" y="298"/>
                    <a:pt x="3" y="294"/>
                  </a:cubicBezTo>
                  <a:cubicBezTo>
                    <a:pt x="3" y="293"/>
                    <a:pt x="3" y="291"/>
                    <a:pt x="2" y="290"/>
                  </a:cubicBezTo>
                  <a:cubicBezTo>
                    <a:pt x="14" y="290"/>
                    <a:pt x="24" y="280"/>
                    <a:pt x="24" y="268"/>
                  </a:cubicBezTo>
                  <a:cubicBezTo>
                    <a:pt x="24" y="267"/>
                    <a:pt x="24" y="266"/>
                    <a:pt x="24" y="265"/>
                  </a:cubicBezTo>
                  <a:cubicBezTo>
                    <a:pt x="24" y="265"/>
                    <a:pt x="25" y="265"/>
                    <a:pt x="26" y="265"/>
                  </a:cubicBezTo>
                  <a:cubicBezTo>
                    <a:pt x="38" y="265"/>
                    <a:pt x="47" y="255"/>
                    <a:pt x="47" y="243"/>
                  </a:cubicBezTo>
                  <a:cubicBezTo>
                    <a:pt x="47" y="243"/>
                    <a:pt x="47" y="242"/>
                    <a:pt x="47" y="241"/>
                  </a:cubicBezTo>
                  <a:cubicBezTo>
                    <a:pt x="48" y="241"/>
                    <a:pt x="49" y="241"/>
                    <a:pt x="50" y="241"/>
                  </a:cubicBezTo>
                  <a:cubicBezTo>
                    <a:pt x="62" y="241"/>
                    <a:pt x="71" y="232"/>
                    <a:pt x="71" y="220"/>
                  </a:cubicBezTo>
                  <a:cubicBezTo>
                    <a:pt x="73" y="220"/>
                    <a:pt x="74" y="220"/>
                    <a:pt x="75" y="220"/>
                  </a:cubicBezTo>
                  <a:cubicBezTo>
                    <a:pt x="86" y="220"/>
                    <a:pt x="96" y="212"/>
                    <a:pt x="97" y="201"/>
                  </a:cubicBezTo>
                  <a:cubicBezTo>
                    <a:pt x="99" y="201"/>
                    <a:pt x="101" y="202"/>
                    <a:pt x="103" y="202"/>
                  </a:cubicBezTo>
                  <a:cubicBezTo>
                    <a:pt x="115" y="202"/>
                    <a:pt x="125" y="192"/>
                    <a:pt x="125" y="180"/>
                  </a:cubicBezTo>
                  <a:cubicBezTo>
                    <a:pt x="127" y="181"/>
                    <a:pt x="128" y="181"/>
                    <a:pt x="130" y="181"/>
                  </a:cubicBezTo>
                  <a:cubicBezTo>
                    <a:pt x="141" y="181"/>
                    <a:pt x="150" y="173"/>
                    <a:pt x="152" y="162"/>
                  </a:cubicBezTo>
                  <a:cubicBezTo>
                    <a:pt x="154" y="163"/>
                    <a:pt x="156" y="164"/>
                    <a:pt x="159" y="164"/>
                  </a:cubicBezTo>
                  <a:cubicBezTo>
                    <a:pt x="169" y="164"/>
                    <a:pt x="178" y="156"/>
                    <a:pt x="180" y="146"/>
                  </a:cubicBezTo>
                  <a:cubicBezTo>
                    <a:pt x="183" y="147"/>
                    <a:pt x="185" y="148"/>
                    <a:pt x="188" y="148"/>
                  </a:cubicBezTo>
                  <a:cubicBezTo>
                    <a:pt x="198" y="148"/>
                    <a:pt x="207" y="140"/>
                    <a:pt x="209" y="131"/>
                  </a:cubicBezTo>
                  <a:cubicBezTo>
                    <a:pt x="212" y="132"/>
                    <a:pt x="216" y="133"/>
                    <a:pt x="219" y="133"/>
                  </a:cubicBezTo>
                  <a:cubicBezTo>
                    <a:pt x="229" y="133"/>
                    <a:pt x="237" y="127"/>
                    <a:pt x="240" y="118"/>
                  </a:cubicBezTo>
                  <a:cubicBezTo>
                    <a:pt x="243" y="120"/>
                    <a:pt x="246" y="121"/>
                    <a:pt x="250" y="121"/>
                  </a:cubicBezTo>
                  <a:cubicBezTo>
                    <a:pt x="259" y="121"/>
                    <a:pt x="267" y="115"/>
                    <a:pt x="270" y="107"/>
                  </a:cubicBezTo>
                  <a:cubicBezTo>
                    <a:pt x="274" y="109"/>
                    <a:pt x="278" y="110"/>
                    <a:pt x="283" y="110"/>
                  </a:cubicBezTo>
                  <a:cubicBezTo>
                    <a:pt x="291" y="110"/>
                    <a:pt x="299" y="105"/>
                    <a:pt x="302" y="98"/>
                  </a:cubicBezTo>
                  <a:cubicBezTo>
                    <a:pt x="306" y="100"/>
                    <a:pt x="310" y="102"/>
                    <a:pt x="315" y="102"/>
                  </a:cubicBezTo>
                  <a:cubicBezTo>
                    <a:pt x="323" y="102"/>
                    <a:pt x="331" y="97"/>
                    <a:pt x="334" y="90"/>
                  </a:cubicBezTo>
                  <a:cubicBezTo>
                    <a:pt x="338" y="93"/>
                    <a:pt x="343" y="94"/>
                    <a:pt x="348" y="94"/>
                  </a:cubicBezTo>
                  <a:cubicBezTo>
                    <a:pt x="356" y="94"/>
                    <a:pt x="363" y="90"/>
                    <a:pt x="366" y="84"/>
                  </a:cubicBezTo>
                  <a:cubicBezTo>
                    <a:pt x="370" y="87"/>
                    <a:pt x="375" y="89"/>
                    <a:pt x="381" y="89"/>
                  </a:cubicBezTo>
                  <a:cubicBezTo>
                    <a:pt x="388" y="89"/>
                    <a:pt x="395" y="85"/>
                    <a:pt x="399" y="79"/>
                  </a:cubicBezTo>
                  <a:cubicBezTo>
                    <a:pt x="403" y="83"/>
                    <a:pt x="409" y="86"/>
                    <a:pt x="415" y="86"/>
                  </a:cubicBezTo>
                  <a:cubicBezTo>
                    <a:pt x="422" y="86"/>
                    <a:pt x="428" y="83"/>
                    <a:pt x="432" y="78"/>
                  </a:cubicBezTo>
                  <a:cubicBezTo>
                    <a:pt x="436" y="82"/>
                    <a:pt x="442" y="84"/>
                    <a:pt x="448" y="84"/>
                  </a:cubicBezTo>
                  <a:cubicBezTo>
                    <a:pt x="451" y="84"/>
                    <a:pt x="453" y="83"/>
                    <a:pt x="456" y="82"/>
                  </a:cubicBezTo>
                  <a:cubicBezTo>
                    <a:pt x="456" y="71"/>
                    <a:pt x="456" y="71"/>
                    <a:pt x="456" y="71"/>
                  </a:cubicBezTo>
                  <a:cubicBezTo>
                    <a:pt x="455" y="71"/>
                    <a:pt x="454" y="71"/>
                    <a:pt x="453" y="72"/>
                  </a:cubicBezTo>
                  <a:cubicBezTo>
                    <a:pt x="451" y="72"/>
                    <a:pt x="450" y="73"/>
                    <a:pt x="448" y="73"/>
                  </a:cubicBezTo>
                  <a:cubicBezTo>
                    <a:pt x="443" y="73"/>
                    <a:pt x="438" y="68"/>
                    <a:pt x="438" y="63"/>
                  </a:cubicBezTo>
                  <a:cubicBezTo>
                    <a:pt x="438" y="58"/>
                    <a:pt x="443" y="53"/>
                    <a:pt x="448" y="53"/>
                  </a:cubicBezTo>
                  <a:cubicBezTo>
                    <a:pt x="450" y="53"/>
                    <a:pt x="451" y="54"/>
                    <a:pt x="453" y="55"/>
                  </a:cubicBezTo>
                  <a:cubicBezTo>
                    <a:pt x="454" y="55"/>
                    <a:pt x="455" y="55"/>
                    <a:pt x="456" y="55"/>
                  </a:cubicBezTo>
                  <a:cubicBezTo>
                    <a:pt x="456" y="43"/>
                    <a:pt x="456" y="43"/>
                    <a:pt x="456" y="43"/>
                  </a:cubicBezTo>
                  <a:cubicBezTo>
                    <a:pt x="453" y="42"/>
                    <a:pt x="451" y="41"/>
                    <a:pt x="448" y="41"/>
                  </a:cubicBezTo>
                  <a:cubicBezTo>
                    <a:pt x="441" y="41"/>
                    <a:pt x="435" y="45"/>
                    <a:pt x="431" y="50"/>
                  </a:cubicBezTo>
                  <a:close/>
                  <a:moveTo>
                    <a:pt x="451" y="6"/>
                  </a:moveTo>
                  <a:cubicBezTo>
                    <a:pt x="449" y="8"/>
                    <a:pt x="447" y="9"/>
                    <a:pt x="444" y="9"/>
                  </a:cubicBezTo>
                  <a:cubicBezTo>
                    <a:pt x="438" y="9"/>
                    <a:pt x="434" y="5"/>
                    <a:pt x="434" y="0"/>
                  </a:cubicBezTo>
                  <a:cubicBezTo>
                    <a:pt x="266" y="5"/>
                    <a:pt x="114" y="72"/>
                    <a:pt x="0" y="178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1" y="203"/>
                    <a:pt x="2" y="200"/>
                    <a:pt x="2" y="197"/>
                  </a:cubicBezTo>
                  <a:cubicBezTo>
                    <a:pt x="2" y="196"/>
                    <a:pt x="2" y="194"/>
                    <a:pt x="1" y="193"/>
                  </a:cubicBezTo>
                  <a:cubicBezTo>
                    <a:pt x="3" y="193"/>
                    <a:pt x="4" y="193"/>
                    <a:pt x="6" y="193"/>
                  </a:cubicBezTo>
                  <a:cubicBezTo>
                    <a:pt x="18" y="193"/>
                    <a:pt x="28" y="183"/>
                    <a:pt x="28" y="171"/>
                  </a:cubicBezTo>
                  <a:cubicBezTo>
                    <a:pt x="28" y="170"/>
                    <a:pt x="28" y="170"/>
                    <a:pt x="28" y="169"/>
                  </a:cubicBezTo>
                  <a:cubicBezTo>
                    <a:pt x="30" y="170"/>
                    <a:pt x="32" y="170"/>
                    <a:pt x="34" y="170"/>
                  </a:cubicBezTo>
                  <a:cubicBezTo>
                    <a:pt x="46" y="170"/>
                    <a:pt x="56" y="160"/>
                    <a:pt x="56" y="148"/>
                  </a:cubicBezTo>
                  <a:cubicBezTo>
                    <a:pt x="59" y="149"/>
                    <a:pt x="62" y="150"/>
                    <a:pt x="65" y="150"/>
                  </a:cubicBezTo>
                  <a:cubicBezTo>
                    <a:pt x="77" y="150"/>
                    <a:pt x="87" y="140"/>
                    <a:pt x="87" y="127"/>
                  </a:cubicBezTo>
                  <a:cubicBezTo>
                    <a:pt x="87" y="127"/>
                    <a:pt x="87" y="126"/>
                    <a:pt x="87" y="126"/>
                  </a:cubicBezTo>
                  <a:cubicBezTo>
                    <a:pt x="89" y="126"/>
                    <a:pt x="92" y="127"/>
                    <a:pt x="94" y="127"/>
                  </a:cubicBezTo>
                  <a:cubicBezTo>
                    <a:pt x="106" y="127"/>
                    <a:pt x="116" y="118"/>
                    <a:pt x="117" y="106"/>
                  </a:cubicBezTo>
                  <a:cubicBezTo>
                    <a:pt x="120" y="107"/>
                    <a:pt x="123" y="108"/>
                    <a:pt x="126" y="108"/>
                  </a:cubicBezTo>
                  <a:cubicBezTo>
                    <a:pt x="137" y="108"/>
                    <a:pt x="147" y="99"/>
                    <a:pt x="148" y="88"/>
                  </a:cubicBezTo>
                  <a:cubicBezTo>
                    <a:pt x="151" y="89"/>
                    <a:pt x="155" y="90"/>
                    <a:pt x="158" y="90"/>
                  </a:cubicBezTo>
                  <a:cubicBezTo>
                    <a:pt x="169" y="90"/>
                    <a:pt x="179" y="82"/>
                    <a:pt x="180" y="71"/>
                  </a:cubicBezTo>
                  <a:cubicBezTo>
                    <a:pt x="184" y="73"/>
                    <a:pt x="188" y="74"/>
                    <a:pt x="192" y="74"/>
                  </a:cubicBezTo>
                  <a:cubicBezTo>
                    <a:pt x="203" y="74"/>
                    <a:pt x="212" y="67"/>
                    <a:pt x="214" y="57"/>
                  </a:cubicBezTo>
                  <a:cubicBezTo>
                    <a:pt x="217" y="59"/>
                    <a:pt x="222" y="61"/>
                    <a:pt x="226" y="61"/>
                  </a:cubicBezTo>
                  <a:cubicBezTo>
                    <a:pt x="236" y="61"/>
                    <a:pt x="245" y="54"/>
                    <a:pt x="248" y="45"/>
                  </a:cubicBezTo>
                  <a:cubicBezTo>
                    <a:pt x="252" y="48"/>
                    <a:pt x="257" y="49"/>
                    <a:pt x="262" y="49"/>
                  </a:cubicBezTo>
                  <a:cubicBezTo>
                    <a:pt x="271" y="49"/>
                    <a:pt x="280" y="43"/>
                    <a:pt x="283" y="35"/>
                  </a:cubicBezTo>
                  <a:cubicBezTo>
                    <a:pt x="287" y="38"/>
                    <a:pt x="292" y="40"/>
                    <a:pt x="297" y="40"/>
                  </a:cubicBezTo>
                  <a:cubicBezTo>
                    <a:pt x="307" y="40"/>
                    <a:pt x="315" y="34"/>
                    <a:pt x="318" y="26"/>
                  </a:cubicBezTo>
                  <a:cubicBezTo>
                    <a:pt x="322" y="30"/>
                    <a:pt x="328" y="32"/>
                    <a:pt x="334" y="32"/>
                  </a:cubicBezTo>
                  <a:cubicBezTo>
                    <a:pt x="342" y="32"/>
                    <a:pt x="350" y="27"/>
                    <a:pt x="354" y="19"/>
                  </a:cubicBezTo>
                  <a:cubicBezTo>
                    <a:pt x="358" y="24"/>
                    <a:pt x="364" y="26"/>
                    <a:pt x="370" y="26"/>
                  </a:cubicBezTo>
                  <a:cubicBezTo>
                    <a:pt x="379" y="26"/>
                    <a:pt x="386" y="21"/>
                    <a:pt x="390" y="14"/>
                  </a:cubicBezTo>
                  <a:cubicBezTo>
                    <a:pt x="394" y="19"/>
                    <a:pt x="400" y="23"/>
                    <a:pt x="407" y="23"/>
                  </a:cubicBezTo>
                  <a:cubicBezTo>
                    <a:pt x="415" y="23"/>
                    <a:pt x="422" y="18"/>
                    <a:pt x="426" y="12"/>
                  </a:cubicBezTo>
                  <a:cubicBezTo>
                    <a:pt x="430" y="18"/>
                    <a:pt x="437" y="21"/>
                    <a:pt x="444" y="21"/>
                  </a:cubicBezTo>
                  <a:cubicBezTo>
                    <a:pt x="448" y="21"/>
                    <a:pt x="452" y="20"/>
                    <a:pt x="456" y="18"/>
                  </a:cubicBezTo>
                  <a:cubicBezTo>
                    <a:pt x="456" y="5"/>
                    <a:pt x="456" y="5"/>
                    <a:pt x="456" y="5"/>
                  </a:cubicBezTo>
                  <a:cubicBezTo>
                    <a:pt x="454" y="5"/>
                    <a:pt x="453" y="5"/>
                    <a:pt x="451" y="6"/>
                  </a:cubicBezTo>
                  <a:close/>
                </a:path>
              </a:pathLst>
            </a:custGeom>
            <a:solidFill>
              <a:srgbClr val="BAC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5" name="Freeform 606"/>
            <p:cNvSpPr>
              <a:spLocks/>
            </p:cNvSpPr>
            <p:nvPr/>
          </p:nvSpPr>
          <p:spPr bwMode="auto">
            <a:xfrm>
              <a:off x="3605" y="2653"/>
              <a:ext cx="778" cy="440"/>
            </a:xfrm>
            <a:custGeom>
              <a:avLst/>
              <a:gdLst>
                <a:gd name="T0" fmla="*/ 448 w 456"/>
                <a:gd name="T1" fmla="*/ 10 h 242"/>
                <a:gd name="T2" fmla="*/ 438 w 456"/>
                <a:gd name="T3" fmla="*/ 0 h 242"/>
                <a:gd name="T4" fmla="*/ 0 w 456"/>
                <a:gd name="T5" fmla="*/ 208 h 242"/>
                <a:gd name="T6" fmla="*/ 0 w 456"/>
                <a:gd name="T7" fmla="*/ 242 h 242"/>
                <a:gd name="T8" fmla="*/ 3 w 456"/>
                <a:gd name="T9" fmla="*/ 231 h 242"/>
                <a:gd name="T10" fmla="*/ 2 w 456"/>
                <a:gd name="T11" fmla="*/ 227 h 242"/>
                <a:gd name="T12" fmla="*/ 24 w 456"/>
                <a:gd name="T13" fmla="*/ 205 h 242"/>
                <a:gd name="T14" fmla="*/ 24 w 456"/>
                <a:gd name="T15" fmla="*/ 202 h 242"/>
                <a:gd name="T16" fmla="*/ 26 w 456"/>
                <a:gd name="T17" fmla="*/ 202 h 242"/>
                <a:gd name="T18" fmla="*/ 47 w 456"/>
                <a:gd name="T19" fmla="*/ 180 h 242"/>
                <a:gd name="T20" fmla="*/ 47 w 456"/>
                <a:gd name="T21" fmla="*/ 178 h 242"/>
                <a:gd name="T22" fmla="*/ 50 w 456"/>
                <a:gd name="T23" fmla="*/ 178 h 242"/>
                <a:gd name="T24" fmla="*/ 71 w 456"/>
                <a:gd name="T25" fmla="*/ 157 h 242"/>
                <a:gd name="T26" fmla="*/ 75 w 456"/>
                <a:gd name="T27" fmla="*/ 157 h 242"/>
                <a:gd name="T28" fmla="*/ 97 w 456"/>
                <a:gd name="T29" fmla="*/ 138 h 242"/>
                <a:gd name="T30" fmla="*/ 103 w 456"/>
                <a:gd name="T31" fmla="*/ 139 h 242"/>
                <a:gd name="T32" fmla="*/ 125 w 456"/>
                <a:gd name="T33" fmla="*/ 117 h 242"/>
                <a:gd name="T34" fmla="*/ 130 w 456"/>
                <a:gd name="T35" fmla="*/ 118 h 242"/>
                <a:gd name="T36" fmla="*/ 152 w 456"/>
                <a:gd name="T37" fmla="*/ 99 h 242"/>
                <a:gd name="T38" fmla="*/ 159 w 456"/>
                <a:gd name="T39" fmla="*/ 101 h 242"/>
                <a:gd name="T40" fmla="*/ 180 w 456"/>
                <a:gd name="T41" fmla="*/ 83 h 242"/>
                <a:gd name="T42" fmla="*/ 188 w 456"/>
                <a:gd name="T43" fmla="*/ 85 h 242"/>
                <a:gd name="T44" fmla="*/ 209 w 456"/>
                <a:gd name="T45" fmla="*/ 68 h 242"/>
                <a:gd name="T46" fmla="*/ 219 w 456"/>
                <a:gd name="T47" fmla="*/ 70 h 242"/>
                <a:gd name="T48" fmla="*/ 240 w 456"/>
                <a:gd name="T49" fmla="*/ 55 h 242"/>
                <a:gd name="T50" fmla="*/ 250 w 456"/>
                <a:gd name="T51" fmla="*/ 58 h 242"/>
                <a:gd name="T52" fmla="*/ 270 w 456"/>
                <a:gd name="T53" fmla="*/ 44 h 242"/>
                <a:gd name="T54" fmla="*/ 283 w 456"/>
                <a:gd name="T55" fmla="*/ 47 h 242"/>
                <a:gd name="T56" fmla="*/ 302 w 456"/>
                <a:gd name="T57" fmla="*/ 35 h 242"/>
                <a:gd name="T58" fmla="*/ 315 w 456"/>
                <a:gd name="T59" fmla="*/ 39 h 242"/>
                <a:gd name="T60" fmla="*/ 334 w 456"/>
                <a:gd name="T61" fmla="*/ 27 h 242"/>
                <a:gd name="T62" fmla="*/ 348 w 456"/>
                <a:gd name="T63" fmla="*/ 31 h 242"/>
                <a:gd name="T64" fmla="*/ 366 w 456"/>
                <a:gd name="T65" fmla="*/ 21 h 242"/>
                <a:gd name="T66" fmla="*/ 381 w 456"/>
                <a:gd name="T67" fmla="*/ 26 h 242"/>
                <a:gd name="T68" fmla="*/ 399 w 456"/>
                <a:gd name="T69" fmla="*/ 16 h 242"/>
                <a:gd name="T70" fmla="*/ 415 w 456"/>
                <a:gd name="T71" fmla="*/ 23 h 242"/>
                <a:gd name="T72" fmla="*/ 432 w 456"/>
                <a:gd name="T73" fmla="*/ 15 h 242"/>
                <a:gd name="T74" fmla="*/ 448 w 456"/>
                <a:gd name="T75" fmla="*/ 21 h 242"/>
                <a:gd name="T76" fmla="*/ 456 w 456"/>
                <a:gd name="T77" fmla="*/ 19 h 242"/>
                <a:gd name="T78" fmla="*/ 456 w 456"/>
                <a:gd name="T79" fmla="*/ 8 h 242"/>
                <a:gd name="T80" fmla="*/ 453 w 456"/>
                <a:gd name="T81" fmla="*/ 9 h 242"/>
                <a:gd name="T82" fmla="*/ 448 w 456"/>
                <a:gd name="T83" fmla="*/ 1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6" h="242">
                  <a:moveTo>
                    <a:pt x="448" y="10"/>
                  </a:moveTo>
                  <a:cubicBezTo>
                    <a:pt x="443" y="10"/>
                    <a:pt x="439" y="6"/>
                    <a:pt x="438" y="0"/>
                  </a:cubicBezTo>
                  <a:cubicBezTo>
                    <a:pt x="264" y="5"/>
                    <a:pt x="107" y="85"/>
                    <a:pt x="0" y="208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2" y="238"/>
                    <a:pt x="3" y="235"/>
                    <a:pt x="3" y="231"/>
                  </a:cubicBezTo>
                  <a:cubicBezTo>
                    <a:pt x="3" y="230"/>
                    <a:pt x="3" y="228"/>
                    <a:pt x="2" y="227"/>
                  </a:cubicBezTo>
                  <a:cubicBezTo>
                    <a:pt x="14" y="227"/>
                    <a:pt x="24" y="217"/>
                    <a:pt x="24" y="205"/>
                  </a:cubicBezTo>
                  <a:cubicBezTo>
                    <a:pt x="24" y="204"/>
                    <a:pt x="24" y="203"/>
                    <a:pt x="24" y="202"/>
                  </a:cubicBezTo>
                  <a:cubicBezTo>
                    <a:pt x="24" y="202"/>
                    <a:pt x="25" y="202"/>
                    <a:pt x="26" y="202"/>
                  </a:cubicBezTo>
                  <a:cubicBezTo>
                    <a:pt x="38" y="202"/>
                    <a:pt x="47" y="192"/>
                    <a:pt x="47" y="180"/>
                  </a:cubicBezTo>
                  <a:cubicBezTo>
                    <a:pt x="47" y="180"/>
                    <a:pt x="47" y="179"/>
                    <a:pt x="47" y="178"/>
                  </a:cubicBezTo>
                  <a:cubicBezTo>
                    <a:pt x="48" y="178"/>
                    <a:pt x="49" y="178"/>
                    <a:pt x="50" y="178"/>
                  </a:cubicBezTo>
                  <a:cubicBezTo>
                    <a:pt x="62" y="178"/>
                    <a:pt x="71" y="169"/>
                    <a:pt x="71" y="157"/>
                  </a:cubicBezTo>
                  <a:cubicBezTo>
                    <a:pt x="73" y="157"/>
                    <a:pt x="74" y="157"/>
                    <a:pt x="75" y="157"/>
                  </a:cubicBezTo>
                  <a:cubicBezTo>
                    <a:pt x="86" y="157"/>
                    <a:pt x="96" y="149"/>
                    <a:pt x="97" y="138"/>
                  </a:cubicBezTo>
                  <a:cubicBezTo>
                    <a:pt x="99" y="138"/>
                    <a:pt x="101" y="139"/>
                    <a:pt x="103" y="139"/>
                  </a:cubicBezTo>
                  <a:cubicBezTo>
                    <a:pt x="115" y="139"/>
                    <a:pt x="125" y="129"/>
                    <a:pt x="125" y="117"/>
                  </a:cubicBezTo>
                  <a:cubicBezTo>
                    <a:pt x="127" y="118"/>
                    <a:pt x="128" y="118"/>
                    <a:pt x="130" y="118"/>
                  </a:cubicBezTo>
                  <a:cubicBezTo>
                    <a:pt x="141" y="118"/>
                    <a:pt x="150" y="110"/>
                    <a:pt x="152" y="99"/>
                  </a:cubicBezTo>
                  <a:cubicBezTo>
                    <a:pt x="154" y="100"/>
                    <a:pt x="156" y="101"/>
                    <a:pt x="159" y="101"/>
                  </a:cubicBezTo>
                  <a:cubicBezTo>
                    <a:pt x="169" y="101"/>
                    <a:pt x="178" y="93"/>
                    <a:pt x="180" y="83"/>
                  </a:cubicBezTo>
                  <a:cubicBezTo>
                    <a:pt x="183" y="84"/>
                    <a:pt x="185" y="85"/>
                    <a:pt x="188" y="85"/>
                  </a:cubicBezTo>
                  <a:cubicBezTo>
                    <a:pt x="198" y="85"/>
                    <a:pt x="207" y="77"/>
                    <a:pt x="209" y="68"/>
                  </a:cubicBezTo>
                  <a:cubicBezTo>
                    <a:pt x="212" y="69"/>
                    <a:pt x="216" y="70"/>
                    <a:pt x="219" y="70"/>
                  </a:cubicBezTo>
                  <a:cubicBezTo>
                    <a:pt x="229" y="70"/>
                    <a:pt x="237" y="64"/>
                    <a:pt x="240" y="55"/>
                  </a:cubicBezTo>
                  <a:cubicBezTo>
                    <a:pt x="243" y="57"/>
                    <a:pt x="246" y="58"/>
                    <a:pt x="250" y="58"/>
                  </a:cubicBezTo>
                  <a:cubicBezTo>
                    <a:pt x="259" y="58"/>
                    <a:pt x="267" y="52"/>
                    <a:pt x="270" y="44"/>
                  </a:cubicBezTo>
                  <a:cubicBezTo>
                    <a:pt x="274" y="46"/>
                    <a:pt x="278" y="47"/>
                    <a:pt x="283" y="47"/>
                  </a:cubicBezTo>
                  <a:cubicBezTo>
                    <a:pt x="291" y="47"/>
                    <a:pt x="299" y="42"/>
                    <a:pt x="302" y="35"/>
                  </a:cubicBezTo>
                  <a:cubicBezTo>
                    <a:pt x="306" y="37"/>
                    <a:pt x="310" y="39"/>
                    <a:pt x="315" y="39"/>
                  </a:cubicBezTo>
                  <a:cubicBezTo>
                    <a:pt x="323" y="39"/>
                    <a:pt x="331" y="34"/>
                    <a:pt x="334" y="27"/>
                  </a:cubicBezTo>
                  <a:cubicBezTo>
                    <a:pt x="338" y="30"/>
                    <a:pt x="343" y="31"/>
                    <a:pt x="348" y="31"/>
                  </a:cubicBezTo>
                  <a:cubicBezTo>
                    <a:pt x="356" y="31"/>
                    <a:pt x="363" y="27"/>
                    <a:pt x="366" y="21"/>
                  </a:cubicBezTo>
                  <a:cubicBezTo>
                    <a:pt x="370" y="24"/>
                    <a:pt x="375" y="26"/>
                    <a:pt x="381" y="26"/>
                  </a:cubicBezTo>
                  <a:cubicBezTo>
                    <a:pt x="388" y="26"/>
                    <a:pt x="395" y="22"/>
                    <a:pt x="399" y="16"/>
                  </a:cubicBezTo>
                  <a:cubicBezTo>
                    <a:pt x="403" y="20"/>
                    <a:pt x="409" y="23"/>
                    <a:pt x="415" y="23"/>
                  </a:cubicBezTo>
                  <a:cubicBezTo>
                    <a:pt x="422" y="23"/>
                    <a:pt x="428" y="20"/>
                    <a:pt x="432" y="15"/>
                  </a:cubicBezTo>
                  <a:cubicBezTo>
                    <a:pt x="436" y="19"/>
                    <a:pt x="442" y="21"/>
                    <a:pt x="448" y="21"/>
                  </a:cubicBezTo>
                  <a:cubicBezTo>
                    <a:pt x="451" y="21"/>
                    <a:pt x="454" y="20"/>
                    <a:pt x="456" y="19"/>
                  </a:cubicBezTo>
                  <a:cubicBezTo>
                    <a:pt x="456" y="8"/>
                    <a:pt x="456" y="8"/>
                    <a:pt x="456" y="8"/>
                  </a:cubicBezTo>
                  <a:cubicBezTo>
                    <a:pt x="455" y="8"/>
                    <a:pt x="454" y="8"/>
                    <a:pt x="453" y="9"/>
                  </a:cubicBezTo>
                  <a:cubicBezTo>
                    <a:pt x="451" y="9"/>
                    <a:pt x="450" y="10"/>
                    <a:pt x="448" y="10"/>
                  </a:cubicBezTo>
                  <a:close/>
                </a:path>
              </a:pathLst>
            </a:custGeom>
            <a:solidFill>
              <a:srgbClr val="DEC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6" name="Line 607"/>
            <p:cNvSpPr>
              <a:spLocks noChangeShapeType="1"/>
            </p:cNvSpPr>
            <p:nvPr/>
          </p:nvSpPr>
          <p:spPr bwMode="auto">
            <a:xfrm>
              <a:off x="4380" y="2554"/>
              <a:ext cx="1" cy="80"/>
            </a:xfrm>
            <a:prstGeom prst="line">
              <a:avLst/>
            </a:prstGeom>
            <a:noFill/>
            <a:ln w="4763">
              <a:solidFill>
                <a:srgbClr val="58585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7" name="Freeform 608"/>
            <p:cNvSpPr>
              <a:spLocks/>
            </p:cNvSpPr>
            <p:nvPr/>
          </p:nvSpPr>
          <p:spPr bwMode="auto">
            <a:xfrm>
              <a:off x="4412" y="2551"/>
              <a:ext cx="33" cy="87"/>
            </a:xfrm>
            <a:custGeom>
              <a:avLst/>
              <a:gdLst>
                <a:gd name="T0" fmla="*/ 28 w 33"/>
                <a:gd name="T1" fmla="*/ 87 h 87"/>
                <a:gd name="T2" fmla="*/ 0 w 33"/>
                <a:gd name="T3" fmla="*/ 85 h 87"/>
                <a:gd name="T4" fmla="*/ 6 w 33"/>
                <a:gd name="T5" fmla="*/ 0 h 87"/>
                <a:gd name="T6" fmla="*/ 33 w 33"/>
                <a:gd name="T7" fmla="*/ 1 h 87"/>
                <a:gd name="T8" fmla="*/ 28 w 33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87">
                  <a:moveTo>
                    <a:pt x="28" y="87"/>
                  </a:moveTo>
                  <a:lnTo>
                    <a:pt x="0" y="85"/>
                  </a:lnTo>
                  <a:lnTo>
                    <a:pt x="6" y="0"/>
                  </a:lnTo>
                  <a:lnTo>
                    <a:pt x="33" y="1"/>
                  </a:lnTo>
                  <a:lnTo>
                    <a:pt x="28" y="87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8" name="Freeform 609"/>
            <p:cNvSpPr>
              <a:spLocks/>
            </p:cNvSpPr>
            <p:nvPr/>
          </p:nvSpPr>
          <p:spPr bwMode="auto">
            <a:xfrm>
              <a:off x="4472" y="2562"/>
              <a:ext cx="36" cy="83"/>
            </a:xfrm>
            <a:custGeom>
              <a:avLst/>
              <a:gdLst>
                <a:gd name="T0" fmla="*/ 27 w 36"/>
                <a:gd name="T1" fmla="*/ 83 h 83"/>
                <a:gd name="T2" fmla="*/ 0 w 36"/>
                <a:gd name="T3" fmla="*/ 80 h 83"/>
                <a:gd name="T4" fmla="*/ 9 w 36"/>
                <a:gd name="T5" fmla="*/ 0 h 83"/>
                <a:gd name="T6" fmla="*/ 36 w 36"/>
                <a:gd name="T7" fmla="*/ 3 h 83"/>
                <a:gd name="T8" fmla="*/ 27 w 36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83">
                  <a:moveTo>
                    <a:pt x="27" y="83"/>
                  </a:moveTo>
                  <a:lnTo>
                    <a:pt x="0" y="80"/>
                  </a:lnTo>
                  <a:lnTo>
                    <a:pt x="9" y="0"/>
                  </a:lnTo>
                  <a:lnTo>
                    <a:pt x="36" y="3"/>
                  </a:lnTo>
                  <a:lnTo>
                    <a:pt x="27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69" name="Freeform 610"/>
            <p:cNvSpPr>
              <a:spLocks/>
            </p:cNvSpPr>
            <p:nvPr/>
          </p:nvSpPr>
          <p:spPr bwMode="auto">
            <a:xfrm>
              <a:off x="4532" y="2571"/>
              <a:ext cx="43" cy="83"/>
            </a:xfrm>
            <a:custGeom>
              <a:avLst/>
              <a:gdLst>
                <a:gd name="T0" fmla="*/ 27 w 43"/>
                <a:gd name="T1" fmla="*/ 83 h 83"/>
                <a:gd name="T2" fmla="*/ 0 w 43"/>
                <a:gd name="T3" fmla="*/ 78 h 83"/>
                <a:gd name="T4" fmla="*/ 15 w 43"/>
                <a:gd name="T5" fmla="*/ 0 h 83"/>
                <a:gd name="T6" fmla="*/ 43 w 43"/>
                <a:gd name="T7" fmla="*/ 5 h 83"/>
                <a:gd name="T8" fmla="*/ 27 w 4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27" y="83"/>
                  </a:moveTo>
                  <a:lnTo>
                    <a:pt x="0" y="78"/>
                  </a:lnTo>
                  <a:lnTo>
                    <a:pt x="15" y="0"/>
                  </a:lnTo>
                  <a:lnTo>
                    <a:pt x="43" y="5"/>
                  </a:lnTo>
                  <a:lnTo>
                    <a:pt x="27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0" name="Freeform 611"/>
            <p:cNvSpPr>
              <a:spLocks/>
            </p:cNvSpPr>
            <p:nvPr/>
          </p:nvSpPr>
          <p:spPr bwMode="auto">
            <a:xfrm>
              <a:off x="4587" y="2585"/>
              <a:ext cx="46" cy="86"/>
            </a:xfrm>
            <a:custGeom>
              <a:avLst/>
              <a:gdLst>
                <a:gd name="T0" fmla="*/ 27 w 46"/>
                <a:gd name="T1" fmla="*/ 86 h 86"/>
                <a:gd name="T2" fmla="*/ 0 w 46"/>
                <a:gd name="T3" fmla="*/ 79 h 86"/>
                <a:gd name="T4" fmla="*/ 20 w 46"/>
                <a:gd name="T5" fmla="*/ 0 h 86"/>
                <a:gd name="T6" fmla="*/ 46 w 46"/>
                <a:gd name="T7" fmla="*/ 8 h 86"/>
                <a:gd name="T8" fmla="*/ 27 w 4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6">
                  <a:moveTo>
                    <a:pt x="27" y="86"/>
                  </a:moveTo>
                  <a:lnTo>
                    <a:pt x="0" y="79"/>
                  </a:lnTo>
                  <a:lnTo>
                    <a:pt x="20" y="0"/>
                  </a:lnTo>
                  <a:lnTo>
                    <a:pt x="46" y="8"/>
                  </a:lnTo>
                  <a:lnTo>
                    <a:pt x="27" y="86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1" name="Freeform 612"/>
            <p:cNvSpPr>
              <a:spLocks/>
            </p:cNvSpPr>
            <p:nvPr/>
          </p:nvSpPr>
          <p:spPr bwMode="auto">
            <a:xfrm>
              <a:off x="4645" y="2600"/>
              <a:ext cx="47" cy="85"/>
            </a:xfrm>
            <a:custGeom>
              <a:avLst/>
              <a:gdLst>
                <a:gd name="T0" fmla="*/ 25 w 47"/>
                <a:gd name="T1" fmla="*/ 85 h 85"/>
                <a:gd name="T2" fmla="*/ 0 w 47"/>
                <a:gd name="T3" fmla="*/ 76 h 85"/>
                <a:gd name="T4" fmla="*/ 22 w 47"/>
                <a:gd name="T5" fmla="*/ 0 h 85"/>
                <a:gd name="T6" fmla="*/ 47 w 47"/>
                <a:gd name="T7" fmla="*/ 7 h 85"/>
                <a:gd name="T8" fmla="*/ 25 w 47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85">
                  <a:moveTo>
                    <a:pt x="25" y="85"/>
                  </a:moveTo>
                  <a:lnTo>
                    <a:pt x="0" y="76"/>
                  </a:lnTo>
                  <a:lnTo>
                    <a:pt x="22" y="0"/>
                  </a:lnTo>
                  <a:lnTo>
                    <a:pt x="47" y="7"/>
                  </a:lnTo>
                  <a:lnTo>
                    <a:pt x="25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2" name="Freeform 613"/>
            <p:cNvSpPr>
              <a:spLocks/>
            </p:cNvSpPr>
            <p:nvPr/>
          </p:nvSpPr>
          <p:spPr bwMode="auto">
            <a:xfrm>
              <a:off x="4701" y="2624"/>
              <a:ext cx="53" cy="85"/>
            </a:xfrm>
            <a:custGeom>
              <a:avLst/>
              <a:gdLst>
                <a:gd name="T0" fmla="*/ 25 w 53"/>
                <a:gd name="T1" fmla="*/ 85 h 85"/>
                <a:gd name="T2" fmla="*/ 0 w 53"/>
                <a:gd name="T3" fmla="*/ 74 h 85"/>
                <a:gd name="T4" fmla="*/ 27 w 53"/>
                <a:gd name="T5" fmla="*/ 0 h 85"/>
                <a:gd name="T6" fmla="*/ 53 w 53"/>
                <a:gd name="T7" fmla="*/ 10 h 85"/>
                <a:gd name="T8" fmla="*/ 25 w 53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5">
                  <a:moveTo>
                    <a:pt x="25" y="85"/>
                  </a:moveTo>
                  <a:lnTo>
                    <a:pt x="0" y="74"/>
                  </a:lnTo>
                  <a:lnTo>
                    <a:pt x="27" y="0"/>
                  </a:lnTo>
                  <a:lnTo>
                    <a:pt x="53" y="10"/>
                  </a:lnTo>
                  <a:lnTo>
                    <a:pt x="25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3" name="Freeform 614"/>
            <p:cNvSpPr>
              <a:spLocks/>
            </p:cNvSpPr>
            <p:nvPr/>
          </p:nvSpPr>
          <p:spPr bwMode="auto">
            <a:xfrm>
              <a:off x="4759" y="2647"/>
              <a:ext cx="53" cy="84"/>
            </a:xfrm>
            <a:custGeom>
              <a:avLst/>
              <a:gdLst>
                <a:gd name="T0" fmla="*/ 24 w 53"/>
                <a:gd name="T1" fmla="*/ 84 h 84"/>
                <a:gd name="T2" fmla="*/ 0 w 53"/>
                <a:gd name="T3" fmla="*/ 73 h 84"/>
                <a:gd name="T4" fmla="*/ 29 w 53"/>
                <a:gd name="T5" fmla="*/ 0 h 84"/>
                <a:gd name="T6" fmla="*/ 53 w 53"/>
                <a:gd name="T7" fmla="*/ 11 h 84"/>
                <a:gd name="T8" fmla="*/ 24 w 53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4">
                  <a:moveTo>
                    <a:pt x="24" y="84"/>
                  </a:moveTo>
                  <a:lnTo>
                    <a:pt x="0" y="73"/>
                  </a:lnTo>
                  <a:lnTo>
                    <a:pt x="29" y="0"/>
                  </a:lnTo>
                  <a:lnTo>
                    <a:pt x="53" y="11"/>
                  </a:lnTo>
                  <a:lnTo>
                    <a:pt x="24" y="84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4" name="Freeform 615"/>
            <p:cNvSpPr>
              <a:spLocks/>
            </p:cNvSpPr>
            <p:nvPr/>
          </p:nvSpPr>
          <p:spPr bwMode="auto">
            <a:xfrm>
              <a:off x="4814" y="2673"/>
              <a:ext cx="56" cy="85"/>
            </a:xfrm>
            <a:custGeom>
              <a:avLst/>
              <a:gdLst>
                <a:gd name="T0" fmla="*/ 23 w 56"/>
                <a:gd name="T1" fmla="*/ 85 h 85"/>
                <a:gd name="T2" fmla="*/ 0 w 56"/>
                <a:gd name="T3" fmla="*/ 73 h 85"/>
                <a:gd name="T4" fmla="*/ 30 w 56"/>
                <a:gd name="T5" fmla="*/ 0 h 85"/>
                <a:gd name="T6" fmla="*/ 56 w 56"/>
                <a:gd name="T7" fmla="*/ 12 h 85"/>
                <a:gd name="T8" fmla="*/ 23 w 56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23" y="85"/>
                  </a:moveTo>
                  <a:lnTo>
                    <a:pt x="0" y="73"/>
                  </a:lnTo>
                  <a:lnTo>
                    <a:pt x="30" y="0"/>
                  </a:lnTo>
                  <a:lnTo>
                    <a:pt x="56" y="12"/>
                  </a:lnTo>
                  <a:lnTo>
                    <a:pt x="23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5" name="Freeform 616"/>
            <p:cNvSpPr>
              <a:spLocks/>
            </p:cNvSpPr>
            <p:nvPr/>
          </p:nvSpPr>
          <p:spPr bwMode="auto">
            <a:xfrm>
              <a:off x="4858" y="2704"/>
              <a:ext cx="63" cy="83"/>
            </a:xfrm>
            <a:custGeom>
              <a:avLst/>
              <a:gdLst>
                <a:gd name="T0" fmla="*/ 24 w 63"/>
                <a:gd name="T1" fmla="*/ 83 h 83"/>
                <a:gd name="T2" fmla="*/ 0 w 63"/>
                <a:gd name="T3" fmla="*/ 67 h 83"/>
                <a:gd name="T4" fmla="*/ 39 w 63"/>
                <a:gd name="T5" fmla="*/ 0 h 83"/>
                <a:gd name="T6" fmla="*/ 63 w 63"/>
                <a:gd name="T7" fmla="*/ 14 h 83"/>
                <a:gd name="T8" fmla="*/ 24 w 6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83">
                  <a:moveTo>
                    <a:pt x="24" y="83"/>
                  </a:moveTo>
                  <a:lnTo>
                    <a:pt x="0" y="67"/>
                  </a:lnTo>
                  <a:lnTo>
                    <a:pt x="39" y="0"/>
                  </a:lnTo>
                  <a:lnTo>
                    <a:pt x="63" y="14"/>
                  </a:lnTo>
                  <a:lnTo>
                    <a:pt x="24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6" name="Freeform 617"/>
            <p:cNvSpPr>
              <a:spLocks/>
            </p:cNvSpPr>
            <p:nvPr/>
          </p:nvSpPr>
          <p:spPr bwMode="auto">
            <a:xfrm>
              <a:off x="4909" y="2738"/>
              <a:ext cx="65" cy="82"/>
            </a:xfrm>
            <a:custGeom>
              <a:avLst/>
              <a:gdLst>
                <a:gd name="T0" fmla="*/ 22 w 65"/>
                <a:gd name="T1" fmla="*/ 82 h 82"/>
                <a:gd name="T2" fmla="*/ 0 w 65"/>
                <a:gd name="T3" fmla="*/ 66 h 82"/>
                <a:gd name="T4" fmla="*/ 43 w 65"/>
                <a:gd name="T5" fmla="*/ 0 h 82"/>
                <a:gd name="T6" fmla="*/ 65 w 65"/>
                <a:gd name="T7" fmla="*/ 17 h 82"/>
                <a:gd name="T8" fmla="*/ 22 w 65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82">
                  <a:moveTo>
                    <a:pt x="22" y="82"/>
                  </a:moveTo>
                  <a:lnTo>
                    <a:pt x="0" y="66"/>
                  </a:lnTo>
                  <a:lnTo>
                    <a:pt x="43" y="0"/>
                  </a:lnTo>
                  <a:lnTo>
                    <a:pt x="65" y="17"/>
                  </a:lnTo>
                  <a:lnTo>
                    <a:pt x="22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7" name="Freeform 618"/>
            <p:cNvSpPr>
              <a:spLocks/>
            </p:cNvSpPr>
            <p:nvPr/>
          </p:nvSpPr>
          <p:spPr bwMode="auto">
            <a:xfrm>
              <a:off x="4959" y="2775"/>
              <a:ext cx="66" cy="82"/>
            </a:xfrm>
            <a:custGeom>
              <a:avLst/>
              <a:gdLst>
                <a:gd name="T0" fmla="*/ 22 w 66"/>
                <a:gd name="T1" fmla="*/ 82 h 82"/>
                <a:gd name="T2" fmla="*/ 0 w 66"/>
                <a:gd name="T3" fmla="*/ 65 h 82"/>
                <a:gd name="T4" fmla="*/ 44 w 66"/>
                <a:gd name="T5" fmla="*/ 0 h 82"/>
                <a:gd name="T6" fmla="*/ 66 w 66"/>
                <a:gd name="T7" fmla="*/ 18 h 82"/>
                <a:gd name="T8" fmla="*/ 22 w 66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82">
                  <a:moveTo>
                    <a:pt x="22" y="82"/>
                  </a:moveTo>
                  <a:lnTo>
                    <a:pt x="0" y="65"/>
                  </a:lnTo>
                  <a:lnTo>
                    <a:pt x="44" y="0"/>
                  </a:lnTo>
                  <a:lnTo>
                    <a:pt x="66" y="18"/>
                  </a:lnTo>
                  <a:lnTo>
                    <a:pt x="22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8" name="Freeform 619"/>
            <p:cNvSpPr>
              <a:spLocks/>
            </p:cNvSpPr>
            <p:nvPr/>
          </p:nvSpPr>
          <p:spPr bwMode="auto">
            <a:xfrm>
              <a:off x="5005" y="2817"/>
              <a:ext cx="70" cy="80"/>
            </a:xfrm>
            <a:custGeom>
              <a:avLst/>
              <a:gdLst>
                <a:gd name="T0" fmla="*/ 20 w 70"/>
                <a:gd name="T1" fmla="*/ 80 h 80"/>
                <a:gd name="T2" fmla="*/ 0 w 70"/>
                <a:gd name="T3" fmla="*/ 60 h 80"/>
                <a:gd name="T4" fmla="*/ 49 w 70"/>
                <a:gd name="T5" fmla="*/ 0 h 80"/>
                <a:gd name="T6" fmla="*/ 70 w 70"/>
                <a:gd name="T7" fmla="*/ 20 h 80"/>
                <a:gd name="T8" fmla="*/ 20 w 70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0">
                  <a:moveTo>
                    <a:pt x="20" y="80"/>
                  </a:moveTo>
                  <a:lnTo>
                    <a:pt x="0" y="60"/>
                  </a:lnTo>
                  <a:lnTo>
                    <a:pt x="49" y="0"/>
                  </a:lnTo>
                  <a:lnTo>
                    <a:pt x="70" y="20"/>
                  </a:lnTo>
                  <a:lnTo>
                    <a:pt x="20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79" name="Freeform 620"/>
            <p:cNvSpPr>
              <a:spLocks/>
            </p:cNvSpPr>
            <p:nvPr/>
          </p:nvSpPr>
          <p:spPr bwMode="auto">
            <a:xfrm>
              <a:off x="5051" y="2855"/>
              <a:ext cx="71" cy="80"/>
            </a:xfrm>
            <a:custGeom>
              <a:avLst/>
              <a:gdLst>
                <a:gd name="T0" fmla="*/ 20 w 71"/>
                <a:gd name="T1" fmla="*/ 80 h 80"/>
                <a:gd name="T2" fmla="*/ 0 w 71"/>
                <a:gd name="T3" fmla="*/ 60 h 80"/>
                <a:gd name="T4" fmla="*/ 51 w 71"/>
                <a:gd name="T5" fmla="*/ 0 h 80"/>
                <a:gd name="T6" fmla="*/ 71 w 71"/>
                <a:gd name="T7" fmla="*/ 20 h 80"/>
                <a:gd name="T8" fmla="*/ 20 w 71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80">
                  <a:moveTo>
                    <a:pt x="20" y="80"/>
                  </a:moveTo>
                  <a:lnTo>
                    <a:pt x="0" y="60"/>
                  </a:lnTo>
                  <a:lnTo>
                    <a:pt x="51" y="0"/>
                  </a:lnTo>
                  <a:lnTo>
                    <a:pt x="71" y="20"/>
                  </a:lnTo>
                  <a:lnTo>
                    <a:pt x="20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0" name="Freeform 621"/>
            <p:cNvSpPr>
              <a:spLocks/>
            </p:cNvSpPr>
            <p:nvPr/>
          </p:nvSpPr>
          <p:spPr bwMode="auto">
            <a:xfrm>
              <a:off x="5092" y="2917"/>
              <a:ext cx="41" cy="65"/>
            </a:xfrm>
            <a:custGeom>
              <a:avLst/>
              <a:gdLst>
                <a:gd name="T0" fmla="*/ 41 w 41"/>
                <a:gd name="T1" fmla="*/ 42 h 65"/>
                <a:gd name="T2" fmla="*/ 20 w 41"/>
                <a:gd name="T3" fmla="*/ 65 h 65"/>
                <a:gd name="T4" fmla="*/ 0 w 41"/>
                <a:gd name="T5" fmla="*/ 45 h 65"/>
                <a:gd name="T6" fmla="*/ 41 w 41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65">
                  <a:moveTo>
                    <a:pt x="41" y="42"/>
                  </a:moveTo>
                  <a:lnTo>
                    <a:pt x="20" y="65"/>
                  </a:lnTo>
                  <a:lnTo>
                    <a:pt x="0" y="45"/>
                  </a:lnTo>
                  <a:lnTo>
                    <a:pt x="41" y="0"/>
                  </a:ln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1" name="Freeform 622"/>
            <p:cNvSpPr>
              <a:spLocks/>
            </p:cNvSpPr>
            <p:nvPr/>
          </p:nvSpPr>
          <p:spPr bwMode="auto">
            <a:xfrm>
              <a:off x="4356" y="2587"/>
              <a:ext cx="778" cy="368"/>
            </a:xfrm>
            <a:custGeom>
              <a:avLst/>
              <a:gdLst>
                <a:gd name="T0" fmla="*/ 456 w 456"/>
                <a:gd name="T1" fmla="*/ 191 h 202"/>
                <a:gd name="T2" fmla="*/ 0 w 456"/>
                <a:gd name="T3" fmla="*/ 0 h 202"/>
                <a:gd name="T4" fmla="*/ 0 w 456"/>
                <a:gd name="T5" fmla="*/ 8 h 202"/>
                <a:gd name="T6" fmla="*/ 456 w 456"/>
                <a:gd name="T7" fmla="*/ 202 h 202"/>
                <a:gd name="T8" fmla="*/ 456 w 456"/>
                <a:gd name="T9" fmla="*/ 19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6" h="202">
                  <a:moveTo>
                    <a:pt x="456" y="191"/>
                  </a:moveTo>
                  <a:cubicBezTo>
                    <a:pt x="340" y="73"/>
                    <a:pt x="178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9" y="8"/>
                    <a:pt x="341" y="83"/>
                    <a:pt x="456" y="202"/>
                  </a:cubicBezTo>
                  <a:lnTo>
                    <a:pt x="456" y="191"/>
                  </a:lnTo>
                  <a:close/>
                </a:path>
              </a:pathLst>
            </a:custGeom>
            <a:solidFill>
              <a:srgbClr val="E6E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2" name="Line 623"/>
            <p:cNvSpPr>
              <a:spLocks noChangeShapeType="1"/>
            </p:cNvSpPr>
            <p:nvPr/>
          </p:nvSpPr>
          <p:spPr bwMode="auto">
            <a:xfrm>
              <a:off x="4360" y="2554"/>
              <a:ext cx="1" cy="80"/>
            </a:xfrm>
            <a:prstGeom prst="line">
              <a:avLst/>
            </a:prstGeom>
            <a:noFill/>
            <a:ln w="4763">
              <a:solidFill>
                <a:srgbClr val="58585A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3" name="Freeform 624"/>
            <p:cNvSpPr>
              <a:spLocks/>
            </p:cNvSpPr>
            <p:nvPr/>
          </p:nvSpPr>
          <p:spPr bwMode="auto">
            <a:xfrm>
              <a:off x="4295" y="2551"/>
              <a:ext cx="32" cy="87"/>
            </a:xfrm>
            <a:custGeom>
              <a:avLst/>
              <a:gdLst>
                <a:gd name="T0" fmla="*/ 5 w 32"/>
                <a:gd name="T1" fmla="*/ 87 h 87"/>
                <a:gd name="T2" fmla="*/ 32 w 32"/>
                <a:gd name="T3" fmla="*/ 85 h 87"/>
                <a:gd name="T4" fmla="*/ 27 w 32"/>
                <a:gd name="T5" fmla="*/ 0 h 87"/>
                <a:gd name="T6" fmla="*/ 0 w 32"/>
                <a:gd name="T7" fmla="*/ 1 h 87"/>
                <a:gd name="T8" fmla="*/ 5 w 32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87">
                  <a:moveTo>
                    <a:pt x="5" y="87"/>
                  </a:moveTo>
                  <a:lnTo>
                    <a:pt x="32" y="85"/>
                  </a:lnTo>
                  <a:lnTo>
                    <a:pt x="27" y="0"/>
                  </a:lnTo>
                  <a:lnTo>
                    <a:pt x="0" y="1"/>
                  </a:lnTo>
                  <a:lnTo>
                    <a:pt x="5" y="87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4" name="Freeform 625"/>
            <p:cNvSpPr>
              <a:spLocks/>
            </p:cNvSpPr>
            <p:nvPr/>
          </p:nvSpPr>
          <p:spPr bwMode="auto">
            <a:xfrm>
              <a:off x="4232" y="2562"/>
              <a:ext cx="35" cy="83"/>
            </a:xfrm>
            <a:custGeom>
              <a:avLst/>
              <a:gdLst>
                <a:gd name="T0" fmla="*/ 8 w 35"/>
                <a:gd name="T1" fmla="*/ 83 h 83"/>
                <a:gd name="T2" fmla="*/ 35 w 35"/>
                <a:gd name="T3" fmla="*/ 80 h 83"/>
                <a:gd name="T4" fmla="*/ 27 w 35"/>
                <a:gd name="T5" fmla="*/ 0 h 83"/>
                <a:gd name="T6" fmla="*/ 0 w 35"/>
                <a:gd name="T7" fmla="*/ 3 h 83"/>
                <a:gd name="T8" fmla="*/ 8 w 35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83">
                  <a:moveTo>
                    <a:pt x="8" y="83"/>
                  </a:moveTo>
                  <a:lnTo>
                    <a:pt x="35" y="80"/>
                  </a:lnTo>
                  <a:lnTo>
                    <a:pt x="27" y="0"/>
                  </a:lnTo>
                  <a:lnTo>
                    <a:pt x="0" y="3"/>
                  </a:lnTo>
                  <a:lnTo>
                    <a:pt x="8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5" name="Freeform 626"/>
            <p:cNvSpPr>
              <a:spLocks/>
            </p:cNvSpPr>
            <p:nvPr/>
          </p:nvSpPr>
          <p:spPr bwMode="auto">
            <a:xfrm>
              <a:off x="4165" y="2571"/>
              <a:ext cx="43" cy="83"/>
            </a:xfrm>
            <a:custGeom>
              <a:avLst/>
              <a:gdLst>
                <a:gd name="T0" fmla="*/ 15 w 43"/>
                <a:gd name="T1" fmla="*/ 83 h 83"/>
                <a:gd name="T2" fmla="*/ 43 w 43"/>
                <a:gd name="T3" fmla="*/ 78 h 83"/>
                <a:gd name="T4" fmla="*/ 27 w 43"/>
                <a:gd name="T5" fmla="*/ 0 h 83"/>
                <a:gd name="T6" fmla="*/ 0 w 43"/>
                <a:gd name="T7" fmla="*/ 5 h 83"/>
                <a:gd name="T8" fmla="*/ 15 w 4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15" y="83"/>
                  </a:moveTo>
                  <a:lnTo>
                    <a:pt x="43" y="78"/>
                  </a:lnTo>
                  <a:lnTo>
                    <a:pt x="27" y="0"/>
                  </a:lnTo>
                  <a:lnTo>
                    <a:pt x="0" y="5"/>
                  </a:lnTo>
                  <a:lnTo>
                    <a:pt x="15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6" name="Freeform 627"/>
            <p:cNvSpPr>
              <a:spLocks/>
            </p:cNvSpPr>
            <p:nvPr/>
          </p:nvSpPr>
          <p:spPr bwMode="auto">
            <a:xfrm>
              <a:off x="4107" y="2585"/>
              <a:ext cx="46" cy="86"/>
            </a:xfrm>
            <a:custGeom>
              <a:avLst/>
              <a:gdLst>
                <a:gd name="T0" fmla="*/ 19 w 46"/>
                <a:gd name="T1" fmla="*/ 86 h 86"/>
                <a:gd name="T2" fmla="*/ 46 w 46"/>
                <a:gd name="T3" fmla="*/ 79 h 86"/>
                <a:gd name="T4" fmla="*/ 26 w 46"/>
                <a:gd name="T5" fmla="*/ 0 h 86"/>
                <a:gd name="T6" fmla="*/ 0 w 46"/>
                <a:gd name="T7" fmla="*/ 8 h 86"/>
                <a:gd name="T8" fmla="*/ 19 w 46"/>
                <a:gd name="T9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86">
                  <a:moveTo>
                    <a:pt x="19" y="86"/>
                  </a:moveTo>
                  <a:lnTo>
                    <a:pt x="46" y="79"/>
                  </a:lnTo>
                  <a:lnTo>
                    <a:pt x="26" y="0"/>
                  </a:lnTo>
                  <a:lnTo>
                    <a:pt x="0" y="8"/>
                  </a:lnTo>
                  <a:lnTo>
                    <a:pt x="19" y="86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7" name="Freeform 628"/>
            <p:cNvSpPr>
              <a:spLocks/>
            </p:cNvSpPr>
            <p:nvPr/>
          </p:nvSpPr>
          <p:spPr bwMode="auto">
            <a:xfrm>
              <a:off x="4046" y="2600"/>
              <a:ext cx="49" cy="85"/>
            </a:xfrm>
            <a:custGeom>
              <a:avLst/>
              <a:gdLst>
                <a:gd name="T0" fmla="*/ 23 w 49"/>
                <a:gd name="T1" fmla="*/ 85 h 85"/>
                <a:gd name="T2" fmla="*/ 49 w 49"/>
                <a:gd name="T3" fmla="*/ 76 h 85"/>
                <a:gd name="T4" fmla="*/ 27 w 49"/>
                <a:gd name="T5" fmla="*/ 0 h 85"/>
                <a:gd name="T6" fmla="*/ 0 w 49"/>
                <a:gd name="T7" fmla="*/ 7 h 85"/>
                <a:gd name="T8" fmla="*/ 23 w 49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85">
                  <a:moveTo>
                    <a:pt x="23" y="85"/>
                  </a:moveTo>
                  <a:lnTo>
                    <a:pt x="49" y="76"/>
                  </a:lnTo>
                  <a:lnTo>
                    <a:pt x="27" y="0"/>
                  </a:lnTo>
                  <a:lnTo>
                    <a:pt x="0" y="7"/>
                  </a:lnTo>
                  <a:lnTo>
                    <a:pt x="23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8" name="Freeform 629"/>
            <p:cNvSpPr>
              <a:spLocks/>
            </p:cNvSpPr>
            <p:nvPr/>
          </p:nvSpPr>
          <p:spPr bwMode="auto">
            <a:xfrm>
              <a:off x="3986" y="2624"/>
              <a:ext cx="53" cy="85"/>
            </a:xfrm>
            <a:custGeom>
              <a:avLst/>
              <a:gdLst>
                <a:gd name="T0" fmla="*/ 27 w 53"/>
                <a:gd name="T1" fmla="*/ 85 h 85"/>
                <a:gd name="T2" fmla="*/ 53 w 53"/>
                <a:gd name="T3" fmla="*/ 74 h 85"/>
                <a:gd name="T4" fmla="*/ 25 w 53"/>
                <a:gd name="T5" fmla="*/ 0 h 85"/>
                <a:gd name="T6" fmla="*/ 0 w 53"/>
                <a:gd name="T7" fmla="*/ 10 h 85"/>
                <a:gd name="T8" fmla="*/ 27 w 53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5">
                  <a:moveTo>
                    <a:pt x="27" y="85"/>
                  </a:moveTo>
                  <a:lnTo>
                    <a:pt x="53" y="74"/>
                  </a:lnTo>
                  <a:lnTo>
                    <a:pt x="25" y="0"/>
                  </a:lnTo>
                  <a:lnTo>
                    <a:pt x="0" y="10"/>
                  </a:lnTo>
                  <a:lnTo>
                    <a:pt x="27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89" name="Freeform 630"/>
            <p:cNvSpPr>
              <a:spLocks/>
            </p:cNvSpPr>
            <p:nvPr/>
          </p:nvSpPr>
          <p:spPr bwMode="auto">
            <a:xfrm>
              <a:off x="3928" y="2647"/>
              <a:ext cx="53" cy="84"/>
            </a:xfrm>
            <a:custGeom>
              <a:avLst/>
              <a:gdLst>
                <a:gd name="T0" fmla="*/ 29 w 53"/>
                <a:gd name="T1" fmla="*/ 84 h 84"/>
                <a:gd name="T2" fmla="*/ 53 w 53"/>
                <a:gd name="T3" fmla="*/ 73 h 84"/>
                <a:gd name="T4" fmla="*/ 24 w 53"/>
                <a:gd name="T5" fmla="*/ 0 h 84"/>
                <a:gd name="T6" fmla="*/ 0 w 53"/>
                <a:gd name="T7" fmla="*/ 11 h 84"/>
                <a:gd name="T8" fmla="*/ 29 w 53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84">
                  <a:moveTo>
                    <a:pt x="29" y="84"/>
                  </a:moveTo>
                  <a:lnTo>
                    <a:pt x="53" y="73"/>
                  </a:lnTo>
                  <a:lnTo>
                    <a:pt x="24" y="0"/>
                  </a:lnTo>
                  <a:lnTo>
                    <a:pt x="0" y="11"/>
                  </a:lnTo>
                  <a:lnTo>
                    <a:pt x="29" y="84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0" name="Freeform 631"/>
            <p:cNvSpPr>
              <a:spLocks/>
            </p:cNvSpPr>
            <p:nvPr/>
          </p:nvSpPr>
          <p:spPr bwMode="auto">
            <a:xfrm>
              <a:off x="3870" y="2673"/>
              <a:ext cx="56" cy="85"/>
            </a:xfrm>
            <a:custGeom>
              <a:avLst/>
              <a:gdLst>
                <a:gd name="T0" fmla="*/ 32 w 56"/>
                <a:gd name="T1" fmla="*/ 85 h 85"/>
                <a:gd name="T2" fmla="*/ 56 w 56"/>
                <a:gd name="T3" fmla="*/ 73 h 85"/>
                <a:gd name="T4" fmla="*/ 25 w 56"/>
                <a:gd name="T5" fmla="*/ 0 h 85"/>
                <a:gd name="T6" fmla="*/ 0 w 56"/>
                <a:gd name="T7" fmla="*/ 12 h 85"/>
                <a:gd name="T8" fmla="*/ 32 w 56"/>
                <a:gd name="T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85">
                  <a:moveTo>
                    <a:pt x="32" y="85"/>
                  </a:moveTo>
                  <a:lnTo>
                    <a:pt x="56" y="73"/>
                  </a:lnTo>
                  <a:lnTo>
                    <a:pt x="25" y="0"/>
                  </a:lnTo>
                  <a:lnTo>
                    <a:pt x="0" y="12"/>
                  </a:lnTo>
                  <a:lnTo>
                    <a:pt x="32" y="85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1" name="Freeform 632"/>
            <p:cNvSpPr>
              <a:spLocks/>
            </p:cNvSpPr>
            <p:nvPr/>
          </p:nvSpPr>
          <p:spPr bwMode="auto">
            <a:xfrm>
              <a:off x="3819" y="2704"/>
              <a:ext cx="63" cy="83"/>
            </a:xfrm>
            <a:custGeom>
              <a:avLst/>
              <a:gdLst>
                <a:gd name="T0" fmla="*/ 39 w 63"/>
                <a:gd name="T1" fmla="*/ 83 h 83"/>
                <a:gd name="T2" fmla="*/ 63 w 63"/>
                <a:gd name="T3" fmla="*/ 67 h 83"/>
                <a:gd name="T4" fmla="*/ 23 w 63"/>
                <a:gd name="T5" fmla="*/ 0 h 83"/>
                <a:gd name="T6" fmla="*/ 0 w 63"/>
                <a:gd name="T7" fmla="*/ 14 h 83"/>
                <a:gd name="T8" fmla="*/ 39 w 63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83">
                  <a:moveTo>
                    <a:pt x="39" y="83"/>
                  </a:moveTo>
                  <a:lnTo>
                    <a:pt x="63" y="67"/>
                  </a:lnTo>
                  <a:lnTo>
                    <a:pt x="23" y="0"/>
                  </a:lnTo>
                  <a:lnTo>
                    <a:pt x="0" y="14"/>
                  </a:lnTo>
                  <a:lnTo>
                    <a:pt x="39" y="83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2" name="Freeform 633"/>
            <p:cNvSpPr>
              <a:spLocks/>
            </p:cNvSpPr>
            <p:nvPr/>
          </p:nvSpPr>
          <p:spPr bwMode="auto">
            <a:xfrm>
              <a:off x="3766" y="2738"/>
              <a:ext cx="64" cy="82"/>
            </a:xfrm>
            <a:custGeom>
              <a:avLst/>
              <a:gdLst>
                <a:gd name="T0" fmla="*/ 41 w 64"/>
                <a:gd name="T1" fmla="*/ 82 h 82"/>
                <a:gd name="T2" fmla="*/ 64 w 64"/>
                <a:gd name="T3" fmla="*/ 66 h 82"/>
                <a:gd name="T4" fmla="*/ 22 w 64"/>
                <a:gd name="T5" fmla="*/ 0 h 82"/>
                <a:gd name="T6" fmla="*/ 0 w 64"/>
                <a:gd name="T7" fmla="*/ 17 h 82"/>
                <a:gd name="T8" fmla="*/ 41 w 64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82">
                  <a:moveTo>
                    <a:pt x="41" y="82"/>
                  </a:moveTo>
                  <a:lnTo>
                    <a:pt x="64" y="66"/>
                  </a:lnTo>
                  <a:lnTo>
                    <a:pt x="22" y="0"/>
                  </a:lnTo>
                  <a:lnTo>
                    <a:pt x="0" y="17"/>
                  </a:lnTo>
                  <a:lnTo>
                    <a:pt x="41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3" name="Freeform 634"/>
            <p:cNvSpPr>
              <a:spLocks/>
            </p:cNvSpPr>
            <p:nvPr/>
          </p:nvSpPr>
          <p:spPr bwMode="auto">
            <a:xfrm>
              <a:off x="3714" y="2775"/>
              <a:ext cx="67" cy="82"/>
            </a:xfrm>
            <a:custGeom>
              <a:avLst/>
              <a:gdLst>
                <a:gd name="T0" fmla="*/ 45 w 67"/>
                <a:gd name="T1" fmla="*/ 82 h 82"/>
                <a:gd name="T2" fmla="*/ 67 w 67"/>
                <a:gd name="T3" fmla="*/ 65 h 82"/>
                <a:gd name="T4" fmla="*/ 23 w 67"/>
                <a:gd name="T5" fmla="*/ 0 h 82"/>
                <a:gd name="T6" fmla="*/ 0 w 67"/>
                <a:gd name="T7" fmla="*/ 18 h 82"/>
                <a:gd name="T8" fmla="*/ 45 w 67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82">
                  <a:moveTo>
                    <a:pt x="45" y="82"/>
                  </a:moveTo>
                  <a:lnTo>
                    <a:pt x="67" y="65"/>
                  </a:lnTo>
                  <a:lnTo>
                    <a:pt x="23" y="0"/>
                  </a:lnTo>
                  <a:lnTo>
                    <a:pt x="0" y="18"/>
                  </a:lnTo>
                  <a:lnTo>
                    <a:pt x="45" y="82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4" name="Freeform 635"/>
            <p:cNvSpPr>
              <a:spLocks/>
            </p:cNvSpPr>
            <p:nvPr/>
          </p:nvSpPr>
          <p:spPr bwMode="auto">
            <a:xfrm>
              <a:off x="3665" y="2817"/>
              <a:ext cx="70" cy="80"/>
            </a:xfrm>
            <a:custGeom>
              <a:avLst/>
              <a:gdLst>
                <a:gd name="T0" fmla="*/ 49 w 70"/>
                <a:gd name="T1" fmla="*/ 80 h 80"/>
                <a:gd name="T2" fmla="*/ 70 w 70"/>
                <a:gd name="T3" fmla="*/ 60 h 80"/>
                <a:gd name="T4" fmla="*/ 20 w 70"/>
                <a:gd name="T5" fmla="*/ 0 h 80"/>
                <a:gd name="T6" fmla="*/ 0 w 70"/>
                <a:gd name="T7" fmla="*/ 20 h 80"/>
                <a:gd name="T8" fmla="*/ 49 w 70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80">
                  <a:moveTo>
                    <a:pt x="49" y="80"/>
                  </a:moveTo>
                  <a:lnTo>
                    <a:pt x="70" y="60"/>
                  </a:lnTo>
                  <a:lnTo>
                    <a:pt x="20" y="0"/>
                  </a:lnTo>
                  <a:lnTo>
                    <a:pt x="0" y="20"/>
                  </a:lnTo>
                  <a:lnTo>
                    <a:pt x="49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5" name="Freeform 636"/>
            <p:cNvSpPr>
              <a:spLocks/>
            </p:cNvSpPr>
            <p:nvPr/>
          </p:nvSpPr>
          <p:spPr bwMode="auto">
            <a:xfrm>
              <a:off x="3617" y="2855"/>
              <a:ext cx="72" cy="80"/>
            </a:xfrm>
            <a:custGeom>
              <a:avLst/>
              <a:gdLst>
                <a:gd name="T0" fmla="*/ 51 w 72"/>
                <a:gd name="T1" fmla="*/ 80 h 80"/>
                <a:gd name="T2" fmla="*/ 72 w 72"/>
                <a:gd name="T3" fmla="*/ 60 h 80"/>
                <a:gd name="T4" fmla="*/ 21 w 72"/>
                <a:gd name="T5" fmla="*/ 0 h 80"/>
                <a:gd name="T6" fmla="*/ 0 w 72"/>
                <a:gd name="T7" fmla="*/ 20 h 80"/>
                <a:gd name="T8" fmla="*/ 51 w 72"/>
                <a:gd name="T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80">
                  <a:moveTo>
                    <a:pt x="51" y="80"/>
                  </a:moveTo>
                  <a:lnTo>
                    <a:pt x="72" y="60"/>
                  </a:lnTo>
                  <a:lnTo>
                    <a:pt x="21" y="0"/>
                  </a:lnTo>
                  <a:lnTo>
                    <a:pt x="0" y="20"/>
                  </a:lnTo>
                  <a:lnTo>
                    <a:pt x="51" y="80"/>
                  </a:lnTo>
                  <a:close/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6" name="Freeform 637"/>
            <p:cNvSpPr>
              <a:spLocks/>
            </p:cNvSpPr>
            <p:nvPr/>
          </p:nvSpPr>
          <p:spPr bwMode="auto">
            <a:xfrm>
              <a:off x="3605" y="2587"/>
              <a:ext cx="778" cy="368"/>
            </a:xfrm>
            <a:custGeom>
              <a:avLst/>
              <a:gdLst>
                <a:gd name="T0" fmla="*/ 0 w 456"/>
                <a:gd name="T1" fmla="*/ 191 h 202"/>
                <a:gd name="T2" fmla="*/ 0 w 456"/>
                <a:gd name="T3" fmla="*/ 202 h 202"/>
                <a:gd name="T4" fmla="*/ 456 w 456"/>
                <a:gd name="T5" fmla="*/ 8 h 202"/>
                <a:gd name="T6" fmla="*/ 456 w 456"/>
                <a:gd name="T7" fmla="*/ 0 h 202"/>
                <a:gd name="T8" fmla="*/ 0 w 456"/>
                <a:gd name="T9" fmla="*/ 19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6" h="202">
                  <a:moveTo>
                    <a:pt x="0" y="191"/>
                  </a:moveTo>
                  <a:cubicBezTo>
                    <a:pt x="0" y="202"/>
                    <a:pt x="0" y="202"/>
                    <a:pt x="0" y="202"/>
                  </a:cubicBezTo>
                  <a:cubicBezTo>
                    <a:pt x="115" y="83"/>
                    <a:pt x="277" y="8"/>
                    <a:pt x="456" y="8"/>
                  </a:cubicBezTo>
                  <a:cubicBezTo>
                    <a:pt x="456" y="0"/>
                    <a:pt x="456" y="0"/>
                    <a:pt x="456" y="0"/>
                  </a:cubicBezTo>
                  <a:cubicBezTo>
                    <a:pt x="278" y="0"/>
                    <a:pt x="116" y="73"/>
                    <a:pt x="0" y="191"/>
                  </a:cubicBezTo>
                  <a:close/>
                </a:path>
              </a:pathLst>
            </a:custGeom>
            <a:solidFill>
              <a:srgbClr val="E6ED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7" name="Oval 638"/>
            <p:cNvSpPr>
              <a:spLocks noChangeArrowheads="1"/>
            </p:cNvSpPr>
            <p:nvPr/>
          </p:nvSpPr>
          <p:spPr bwMode="auto">
            <a:xfrm>
              <a:off x="4399" y="2625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8" name="Oval 639"/>
            <p:cNvSpPr>
              <a:spLocks noChangeArrowheads="1"/>
            </p:cNvSpPr>
            <p:nvPr/>
          </p:nvSpPr>
          <p:spPr bwMode="auto">
            <a:xfrm>
              <a:off x="4457" y="2633"/>
              <a:ext cx="54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499" name="Oval 640"/>
            <p:cNvSpPr>
              <a:spLocks noChangeArrowheads="1"/>
            </p:cNvSpPr>
            <p:nvPr/>
          </p:nvSpPr>
          <p:spPr bwMode="auto">
            <a:xfrm>
              <a:off x="4515" y="2642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0" name="Oval 641"/>
            <p:cNvSpPr>
              <a:spLocks noChangeArrowheads="1"/>
            </p:cNvSpPr>
            <p:nvPr/>
          </p:nvSpPr>
          <p:spPr bwMode="auto">
            <a:xfrm>
              <a:off x="4571" y="2654"/>
              <a:ext cx="53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1" name="Oval 642"/>
            <p:cNvSpPr>
              <a:spLocks noChangeArrowheads="1"/>
            </p:cNvSpPr>
            <p:nvPr/>
          </p:nvSpPr>
          <p:spPr bwMode="auto">
            <a:xfrm>
              <a:off x="4626" y="2671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2" name="Oval 643"/>
            <p:cNvSpPr>
              <a:spLocks noChangeArrowheads="1"/>
            </p:cNvSpPr>
            <p:nvPr/>
          </p:nvSpPr>
          <p:spPr bwMode="auto">
            <a:xfrm>
              <a:off x="4680" y="2689"/>
              <a:ext cx="55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3" name="Oval 644"/>
            <p:cNvSpPr>
              <a:spLocks noChangeArrowheads="1"/>
            </p:cNvSpPr>
            <p:nvPr/>
          </p:nvSpPr>
          <p:spPr bwMode="auto">
            <a:xfrm>
              <a:off x="4733" y="2713"/>
              <a:ext cx="55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4" name="Oval 645"/>
            <p:cNvSpPr>
              <a:spLocks noChangeArrowheads="1"/>
            </p:cNvSpPr>
            <p:nvPr/>
          </p:nvSpPr>
          <p:spPr bwMode="auto">
            <a:xfrm>
              <a:off x="4786" y="2738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5" name="Oval 646"/>
            <p:cNvSpPr>
              <a:spLocks noChangeArrowheads="1"/>
            </p:cNvSpPr>
            <p:nvPr/>
          </p:nvSpPr>
          <p:spPr bwMode="auto">
            <a:xfrm>
              <a:off x="4836" y="2767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6" name="Oval 647"/>
            <p:cNvSpPr>
              <a:spLocks noChangeArrowheads="1"/>
            </p:cNvSpPr>
            <p:nvPr/>
          </p:nvSpPr>
          <p:spPr bwMode="auto">
            <a:xfrm>
              <a:off x="4885" y="2798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7" name="Oval 648"/>
            <p:cNvSpPr>
              <a:spLocks noChangeArrowheads="1"/>
            </p:cNvSpPr>
            <p:nvPr/>
          </p:nvSpPr>
          <p:spPr bwMode="auto">
            <a:xfrm>
              <a:off x="4931" y="2837"/>
              <a:ext cx="55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8" name="Oval 649"/>
            <p:cNvSpPr>
              <a:spLocks noChangeArrowheads="1"/>
            </p:cNvSpPr>
            <p:nvPr/>
          </p:nvSpPr>
          <p:spPr bwMode="auto">
            <a:xfrm>
              <a:off x="4979" y="2871"/>
              <a:ext cx="55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09" name="Oval 650"/>
            <p:cNvSpPr>
              <a:spLocks noChangeArrowheads="1"/>
            </p:cNvSpPr>
            <p:nvPr/>
          </p:nvSpPr>
          <p:spPr bwMode="auto">
            <a:xfrm>
              <a:off x="5022" y="2909"/>
              <a:ext cx="54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0" name="Oval 651"/>
            <p:cNvSpPr>
              <a:spLocks noChangeArrowheads="1"/>
            </p:cNvSpPr>
            <p:nvPr/>
          </p:nvSpPr>
          <p:spPr bwMode="auto">
            <a:xfrm>
              <a:off x="5064" y="2953"/>
              <a:ext cx="53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1" name="Freeform 652"/>
            <p:cNvSpPr>
              <a:spLocks/>
            </p:cNvSpPr>
            <p:nvPr/>
          </p:nvSpPr>
          <p:spPr bwMode="auto">
            <a:xfrm>
              <a:off x="5104" y="2997"/>
              <a:ext cx="30" cy="58"/>
            </a:xfrm>
            <a:custGeom>
              <a:avLst/>
              <a:gdLst>
                <a:gd name="T0" fmla="*/ 18 w 18"/>
                <a:gd name="T1" fmla="*/ 0 h 32"/>
                <a:gd name="T2" fmla="*/ 16 w 18"/>
                <a:gd name="T3" fmla="*/ 0 h 32"/>
                <a:gd name="T4" fmla="*/ 0 w 18"/>
                <a:gd name="T5" fmla="*/ 16 h 32"/>
                <a:gd name="T6" fmla="*/ 16 w 18"/>
                <a:gd name="T7" fmla="*/ 32 h 32"/>
                <a:gd name="T8" fmla="*/ 18 w 18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18" y="0"/>
                  </a:moveTo>
                  <a:cubicBezTo>
                    <a:pt x="17" y="0"/>
                    <a:pt x="17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4"/>
                    <a:pt x="7" y="32"/>
                    <a:pt x="16" y="32"/>
                  </a:cubicBezTo>
                  <a:cubicBezTo>
                    <a:pt x="17" y="32"/>
                    <a:pt x="17" y="31"/>
                    <a:pt x="18" y="31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2" name="Freeform 653"/>
            <p:cNvSpPr>
              <a:spLocks/>
            </p:cNvSpPr>
            <p:nvPr/>
          </p:nvSpPr>
          <p:spPr bwMode="auto">
            <a:xfrm>
              <a:off x="5104" y="2997"/>
              <a:ext cx="30" cy="58"/>
            </a:xfrm>
            <a:custGeom>
              <a:avLst/>
              <a:gdLst>
                <a:gd name="T0" fmla="*/ 18 w 18"/>
                <a:gd name="T1" fmla="*/ 0 h 32"/>
                <a:gd name="T2" fmla="*/ 16 w 18"/>
                <a:gd name="T3" fmla="*/ 0 h 32"/>
                <a:gd name="T4" fmla="*/ 0 w 18"/>
                <a:gd name="T5" fmla="*/ 16 h 32"/>
                <a:gd name="T6" fmla="*/ 16 w 18"/>
                <a:gd name="T7" fmla="*/ 32 h 32"/>
                <a:gd name="T8" fmla="*/ 18 w 18"/>
                <a:gd name="T9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18" y="0"/>
                  </a:moveTo>
                  <a:cubicBezTo>
                    <a:pt x="17" y="0"/>
                    <a:pt x="17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4"/>
                    <a:pt x="7" y="32"/>
                    <a:pt x="16" y="32"/>
                  </a:cubicBezTo>
                  <a:cubicBezTo>
                    <a:pt x="17" y="32"/>
                    <a:pt x="17" y="31"/>
                    <a:pt x="18" y="31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3" name="Oval 654"/>
            <p:cNvSpPr>
              <a:spLocks noChangeArrowheads="1"/>
            </p:cNvSpPr>
            <p:nvPr/>
          </p:nvSpPr>
          <p:spPr bwMode="auto">
            <a:xfrm>
              <a:off x="4406" y="2505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4" name="Oval 655"/>
            <p:cNvSpPr>
              <a:spLocks noChangeArrowheads="1"/>
            </p:cNvSpPr>
            <p:nvPr/>
          </p:nvSpPr>
          <p:spPr bwMode="auto">
            <a:xfrm>
              <a:off x="4472" y="2511"/>
              <a:ext cx="57" cy="62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5" name="Oval 656"/>
            <p:cNvSpPr>
              <a:spLocks noChangeArrowheads="1"/>
            </p:cNvSpPr>
            <p:nvPr/>
          </p:nvSpPr>
          <p:spPr bwMode="auto">
            <a:xfrm>
              <a:off x="4535" y="2522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6" name="Oval 657"/>
            <p:cNvSpPr>
              <a:spLocks noChangeArrowheads="1"/>
            </p:cNvSpPr>
            <p:nvPr/>
          </p:nvSpPr>
          <p:spPr bwMode="auto">
            <a:xfrm>
              <a:off x="4598" y="2540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7" name="Oval 658"/>
            <p:cNvSpPr>
              <a:spLocks noChangeArrowheads="1"/>
            </p:cNvSpPr>
            <p:nvPr/>
          </p:nvSpPr>
          <p:spPr bwMode="auto">
            <a:xfrm>
              <a:off x="4660" y="2556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8" name="Oval 659"/>
            <p:cNvSpPr>
              <a:spLocks noChangeArrowheads="1"/>
            </p:cNvSpPr>
            <p:nvPr/>
          </p:nvSpPr>
          <p:spPr bwMode="auto">
            <a:xfrm>
              <a:off x="4720" y="2578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19" name="Oval 660"/>
            <p:cNvSpPr>
              <a:spLocks noChangeArrowheads="1"/>
            </p:cNvSpPr>
            <p:nvPr/>
          </p:nvSpPr>
          <p:spPr bwMode="auto">
            <a:xfrm>
              <a:off x="4779" y="2602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0" name="Oval 661"/>
            <p:cNvSpPr>
              <a:spLocks noChangeArrowheads="1"/>
            </p:cNvSpPr>
            <p:nvPr/>
          </p:nvSpPr>
          <p:spPr bwMode="auto">
            <a:xfrm>
              <a:off x="4836" y="2631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1" name="Oval 662"/>
            <p:cNvSpPr>
              <a:spLocks noChangeArrowheads="1"/>
            </p:cNvSpPr>
            <p:nvPr/>
          </p:nvSpPr>
          <p:spPr bwMode="auto">
            <a:xfrm>
              <a:off x="4892" y="2664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2" name="Oval 663"/>
            <p:cNvSpPr>
              <a:spLocks noChangeArrowheads="1"/>
            </p:cNvSpPr>
            <p:nvPr/>
          </p:nvSpPr>
          <p:spPr bwMode="auto">
            <a:xfrm>
              <a:off x="4945" y="2698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3" name="Oval 664"/>
            <p:cNvSpPr>
              <a:spLocks noChangeArrowheads="1"/>
            </p:cNvSpPr>
            <p:nvPr/>
          </p:nvSpPr>
          <p:spPr bwMode="auto">
            <a:xfrm>
              <a:off x="4996" y="274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4" name="Oval 665"/>
            <p:cNvSpPr>
              <a:spLocks noChangeArrowheads="1"/>
            </p:cNvSpPr>
            <p:nvPr/>
          </p:nvSpPr>
          <p:spPr bwMode="auto">
            <a:xfrm>
              <a:off x="5049" y="2776"/>
              <a:ext cx="56" cy="61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5" name="Freeform 666"/>
            <p:cNvSpPr>
              <a:spLocks/>
            </p:cNvSpPr>
            <p:nvPr/>
          </p:nvSpPr>
          <p:spPr bwMode="auto">
            <a:xfrm>
              <a:off x="5097" y="2818"/>
              <a:ext cx="37" cy="60"/>
            </a:xfrm>
            <a:custGeom>
              <a:avLst/>
              <a:gdLst>
                <a:gd name="T0" fmla="*/ 22 w 22"/>
                <a:gd name="T1" fmla="*/ 1 h 33"/>
                <a:gd name="T2" fmla="*/ 16 w 22"/>
                <a:gd name="T3" fmla="*/ 0 h 33"/>
                <a:gd name="T4" fmla="*/ 0 w 22"/>
                <a:gd name="T5" fmla="*/ 17 h 33"/>
                <a:gd name="T6" fmla="*/ 16 w 22"/>
                <a:gd name="T7" fmla="*/ 33 h 33"/>
                <a:gd name="T8" fmla="*/ 22 w 22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22" y="1"/>
                  </a:moveTo>
                  <a:cubicBezTo>
                    <a:pt x="20" y="1"/>
                    <a:pt x="18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18" y="33"/>
                    <a:pt x="20" y="33"/>
                    <a:pt x="22" y="32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6" name="Freeform 667"/>
            <p:cNvSpPr>
              <a:spLocks/>
            </p:cNvSpPr>
            <p:nvPr/>
          </p:nvSpPr>
          <p:spPr bwMode="auto">
            <a:xfrm>
              <a:off x="5097" y="2818"/>
              <a:ext cx="37" cy="60"/>
            </a:xfrm>
            <a:custGeom>
              <a:avLst/>
              <a:gdLst>
                <a:gd name="T0" fmla="*/ 22 w 22"/>
                <a:gd name="T1" fmla="*/ 1 h 33"/>
                <a:gd name="T2" fmla="*/ 16 w 22"/>
                <a:gd name="T3" fmla="*/ 0 h 33"/>
                <a:gd name="T4" fmla="*/ 0 w 22"/>
                <a:gd name="T5" fmla="*/ 17 h 33"/>
                <a:gd name="T6" fmla="*/ 16 w 22"/>
                <a:gd name="T7" fmla="*/ 33 h 33"/>
                <a:gd name="T8" fmla="*/ 22 w 22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22" y="1"/>
                  </a:moveTo>
                  <a:cubicBezTo>
                    <a:pt x="20" y="1"/>
                    <a:pt x="18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18" y="33"/>
                    <a:pt x="20" y="33"/>
                    <a:pt x="22" y="32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7" name="Oval 668"/>
            <p:cNvSpPr>
              <a:spLocks noChangeArrowheads="1"/>
            </p:cNvSpPr>
            <p:nvPr/>
          </p:nvSpPr>
          <p:spPr bwMode="auto">
            <a:xfrm>
              <a:off x="5085" y="2959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8" name="Oval 669"/>
            <p:cNvSpPr>
              <a:spLocks noChangeArrowheads="1"/>
            </p:cNvSpPr>
            <p:nvPr/>
          </p:nvSpPr>
          <p:spPr bwMode="auto">
            <a:xfrm>
              <a:off x="5044" y="2915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29" name="Oval 670"/>
            <p:cNvSpPr>
              <a:spLocks noChangeArrowheads="1"/>
            </p:cNvSpPr>
            <p:nvPr/>
          </p:nvSpPr>
          <p:spPr bwMode="auto">
            <a:xfrm>
              <a:off x="5005" y="2877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0" name="Oval 671"/>
            <p:cNvSpPr>
              <a:spLocks noChangeArrowheads="1"/>
            </p:cNvSpPr>
            <p:nvPr/>
          </p:nvSpPr>
          <p:spPr bwMode="auto">
            <a:xfrm>
              <a:off x="4955" y="2842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1" name="Oval 672"/>
            <p:cNvSpPr>
              <a:spLocks noChangeArrowheads="1"/>
            </p:cNvSpPr>
            <p:nvPr/>
          </p:nvSpPr>
          <p:spPr bwMode="auto">
            <a:xfrm>
              <a:off x="4911" y="280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2" name="Oval 673"/>
            <p:cNvSpPr>
              <a:spLocks noChangeArrowheads="1"/>
            </p:cNvSpPr>
            <p:nvPr/>
          </p:nvSpPr>
          <p:spPr bwMode="auto">
            <a:xfrm>
              <a:off x="4861" y="277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3" name="Oval 674"/>
            <p:cNvSpPr>
              <a:spLocks noChangeArrowheads="1"/>
            </p:cNvSpPr>
            <p:nvPr/>
          </p:nvSpPr>
          <p:spPr bwMode="auto">
            <a:xfrm>
              <a:off x="4808" y="2746"/>
              <a:ext cx="21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4" name="Oval 675"/>
            <p:cNvSpPr>
              <a:spLocks noChangeArrowheads="1"/>
            </p:cNvSpPr>
            <p:nvPr/>
          </p:nvSpPr>
          <p:spPr bwMode="auto">
            <a:xfrm>
              <a:off x="4755" y="2720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5" name="Oval 676"/>
            <p:cNvSpPr>
              <a:spLocks noChangeArrowheads="1"/>
            </p:cNvSpPr>
            <p:nvPr/>
          </p:nvSpPr>
          <p:spPr bwMode="auto">
            <a:xfrm>
              <a:off x="4704" y="2698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6" name="Oval 677"/>
            <p:cNvSpPr>
              <a:spLocks noChangeArrowheads="1"/>
            </p:cNvSpPr>
            <p:nvPr/>
          </p:nvSpPr>
          <p:spPr bwMode="auto">
            <a:xfrm>
              <a:off x="4650" y="2676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7" name="Oval 678"/>
            <p:cNvSpPr>
              <a:spLocks noChangeArrowheads="1"/>
            </p:cNvSpPr>
            <p:nvPr/>
          </p:nvSpPr>
          <p:spPr bwMode="auto">
            <a:xfrm>
              <a:off x="4595" y="2662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8" name="Oval 679"/>
            <p:cNvSpPr>
              <a:spLocks noChangeArrowheads="1"/>
            </p:cNvSpPr>
            <p:nvPr/>
          </p:nvSpPr>
          <p:spPr bwMode="auto">
            <a:xfrm>
              <a:off x="4534" y="2653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39" name="Oval 680"/>
            <p:cNvSpPr>
              <a:spLocks noChangeArrowheads="1"/>
            </p:cNvSpPr>
            <p:nvPr/>
          </p:nvSpPr>
          <p:spPr bwMode="auto">
            <a:xfrm>
              <a:off x="4476" y="2642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0" name="Oval 681"/>
            <p:cNvSpPr>
              <a:spLocks noChangeArrowheads="1"/>
            </p:cNvSpPr>
            <p:nvPr/>
          </p:nvSpPr>
          <p:spPr bwMode="auto">
            <a:xfrm>
              <a:off x="4418" y="263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1" name="Oval 682"/>
            <p:cNvSpPr>
              <a:spLocks noChangeArrowheads="1"/>
            </p:cNvSpPr>
            <p:nvPr/>
          </p:nvSpPr>
          <p:spPr bwMode="auto">
            <a:xfrm>
              <a:off x="4426" y="2516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2" name="Oval 683"/>
            <p:cNvSpPr>
              <a:spLocks noChangeArrowheads="1"/>
            </p:cNvSpPr>
            <p:nvPr/>
          </p:nvSpPr>
          <p:spPr bwMode="auto">
            <a:xfrm>
              <a:off x="4493" y="2525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3" name="Oval 684"/>
            <p:cNvSpPr>
              <a:spLocks noChangeArrowheads="1"/>
            </p:cNvSpPr>
            <p:nvPr/>
          </p:nvSpPr>
          <p:spPr bwMode="auto">
            <a:xfrm>
              <a:off x="4556" y="2536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4" name="Oval 685"/>
            <p:cNvSpPr>
              <a:spLocks noChangeArrowheads="1"/>
            </p:cNvSpPr>
            <p:nvPr/>
          </p:nvSpPr>
          <p:spPr bwMode="auto">
            <a:xfrm>
              <a:off x="4617" y="2554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5" name="Oval 686"/>
            <p:cNvSpPr>
              <a:spLocks noChangeArrowheads="1"/>
            </p:cNvSpPr>
            <p:nvPr/>
          </p:nvSpPr>
          <p:spPr bwMode="auto">
            <a:xfrm>
              <a:off x="4680" y="257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6" name="Oval 687"/>
            <p:cNvSpPr>
              <a:spLocks noChangeArrowheads="1"/>
            </p:cNvSpPr>
            <p:nvPr/>
          </p:nvSpPr>
          <p:spPr bwMode="auto">
            <a:xfrm>
              <a:off x="4738" y="259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7" name="Oval 688"/>
            <p:cNvSpPr>
              <a:spLocks noChangeArrowheads="1"/>
            </p:cNvSpPr>
            <p:nvPr/>
          </p:nvSpPr>
          <p:spPr bwMode="auto">
            <a:xfrm>
              <a:off x="4800" y="261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8" name="Oval 689"/>
            <p:cNvSpPr>
              <a:spLocks noChangeArrowheads="1"/>
            </p:cNvSpPr>
            <p:nvPr/>
          </p:nvSpPr>
          <p:spPr bwMode="auto">
            <a:xfrm>
              <a:off x="4858" y="2645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49" name="Oval 690"/>
            <p:cNvSpPr>
              <a:spLocks noChangeArrowheads="1"/>
            </p:cNvSpPr>
            <p:nvPr/>
          </p:nvSpPr>
          <p:spPr bwMode="auto">
            <a:xfrm>
              <a:off x="4913" y="2675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0" name="Oval 691"/>
            <p:cNvSpPr>
              <a:spLocks noChangeArrowheads="1"/>
            </p:cNvSpPr>
            <p:nvPr/>
          </p:nvSpPr>
          <p:spPr bwMode="auto">
            <a:xfrm>
              <a:off x="4965" y="271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1" name="Oval 692"/>
            <p:cNvSpPr>
              <a:spLocks noChangeArrowheads="1"/>
            </p:cNvSpPr>
            <p:nvPr/>
          </p:nvSpPr>
          <p:spPr bwMode="auto">
            <a:xfrm>
              <a:off x="5020" y="2753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2" name="Oval 693"/>
            <p:cNvSpPr>
              <a:spLocks noChangeArrowheads="1"/>
            </p:cNvSpPr>
            <p:nvPr/>
          </p:nvSpPr>
          <p:spPr bwMode="auto">
            <a:xfrm>
              <a:off x="5071" y="2787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3" name="Oval 694"/>
            <p:cNvSpPr>
              <a:spLocks noChangeArrowheads="1"/>
            </p:cNvSpPr>
            <p:nvPr/>
          </p:nvSpPr>
          <p:spPr bwMode="auto">
            <a:xfrm>
              <a:off x="5114" y="2829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4" name="Oval 695"/>
            <p:cNvSpPr>
              <a:spLocks noChangeArrowheads="1"/>
            </p:cNvSpPr>
            <p:nvPr/>
          </p:nvSpPr>
          <p:spPr bwMode="auto">
            <a:xfrm>
              <a:off x="4286" y="2625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5" name="Oval 696"/>
            <p:cNvSpPr>
              <a:spLocks noChangeArrowheads="1"/>
            </p:cNvSpPr>
            <p:nvPr/>
          </p:nvSpPr>
          <p:spPr bwMode="auto">
            <a:xfrm>
              <a:off x="4228" y="2633"/>
              <a:ext cx="55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6" name="Oval 697"/>
            <p:cNvSpPr>
              <a:spLocks noChangeArrowheads="1"/>
            </p:cNvSpPr>
            <p:nvPr/>
          </p:nvSpPr>
          <p:spPr bwMode="auto">
            <a:xfrm>
              <a:off x="4172" y="2642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7" name="Oval 698"/>
            <p:cNvSpPr>
              <a:spLocks noChangeArrowheads="1"/>
            </p:cNvSpPr>
            <p:nvPr/>
          </p:nvSpPr>
          <p:spPr bwMode="auto">
            <a:xfrm>
              <a:off x="4115" y="2654"/>
              <a:ext cx="53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8" name="Oval 699"/>
            <p:cNvSpPr>
              <a:spLocks noChangeArrowheads="1"/>
            </p:cNvSpPr>
            <p:nvPr/>
          </p:nvSpPr>
          <p:spPr bwMode="auto">
            <a:xfrm>
              <a:off x="4061" y="2671"/>
              <a:ext cx="53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59" name="Oval 700"/>
            <p:cNvSpPr>
              <a:spLocks noChangeArrowheads="1"/>
            </p:cNvSpPr>
            <p:nvPr/>
          </p:nvSpPr>
          <p:spPr bwMode="auto">
            <a:xfrm>
              <a:off x="4005" y="2689"/>
              <a:ext cx="54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0" name="Oval 701"/>
            <p:cNvSpPr>
              <a:spLocks noChangeArrowheads="1"/>
            </p:cNvSpPr>
            <p:nvPr/>
          </p:nvSpPr>
          <p:spPr bwMode="auto">
            <a:xfrm>
              <a:off x="3952" y="2713"/>
              <a:ext cx="54" cy="56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1" name="Oval 702"/>
            <p:cNvSpPr>
              <a:spLocks noChangeArrowheads="1"/>
            </p:cNvSpPr>
            <p:nvPr/>
          </p:nvSpPr>
          <p:spPr bwMode="auto">
            <a:xfrm>
              <a:off x="3899" y="2738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2" name="Oval 703"/>
            <p:cNvSpPr>
              <a:spLocks noChangeArrowheads="1"/>
            </p:cNvSpPr>
            <p:nvPr/>
          </p:nvSpPr>
          <p:spPr bwMode="auto">
            <a:xfrm>
              <a:off x="3849" y="2767"/>
              <a:ext cx="55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3" name="Oval 704"/>
            <p:cNvSpPr>
              <a:spLocks noChangeArrowheads="1"/>
            </p:cNvSpPr>
            <p:nvPr/>
          </p:nvSpPr>
          <p:spPr bwMode="auto">
            <a:xfrm>
              <a:off x="3800" y="2798"/>
              <a:ext cx="54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4" name="Oval 705"/>
            <p:cNvSpPr>
              <a:spLocks noChangeArrowheads="1"/>
            </p:cNvSpPr>
            <p:nvPr/>
          </p:nvSpPr>
          <p:spPr bwMode="auto">
            <a:xfrm>
              <a:off x="3754" y="2837"/>
              <a:ext cx="54" cy="58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5" name="Oval 706"/>
            <p:cNvSpPr>
              <a:spLocks noChangeArrowheads="1"/>
            </p:cNvSpPr>
            <p:nvPr/>
          </p:nvSpPr>
          <p:spPr bwMode="auto">
            <a:xfrm>
              <a:off x="3706" y="2871"/>
              <a:ext cx="55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6" name="Oval 707"/>
            <p:cNvSpPr>
              <a:spLocks noChangeArrowheads="1"/>
            </p:cNvSpPr>
            <p:nvPr/>
          </p:nvSpPr>
          <p:spPr bwMode="auto">
            <a:xfrm>
              <a:off x="3663" y="2909"/>
              <a:ext cx="53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7" name="Oval 708"/>
            <p:cNvSpPr>
              <a:spLocks noChangeArrowheads="1"/>
            </p:cNvSpPr>
            <p:nvPr/>
          </p:nvSpPr>
          <p:spPr bwMode="auto">
            <a:xfrm>
              <a:off x="3622" y="2953"/>
              <a:ext cx="53" cy="57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8" name="Freeform 709"/>
            <p:cNvSpPr>
              <a:spLocks/>
            </p:cNvSpPr>
            <p:nvPr/>
          </p:nvSpPr>
          <p:spPr bwMode="auto">
            <a:xfrm>
              <a:off x="3605" y="2997"/>
              <a:ext cx="31" cy="58"/>
            </a:xfrm>
            <a:custGeom>
              <a:avLst/>
              <a:gdLst>
                <a:gd name="T0" fmla="*/ 0 w 18"/>
                <a:gd name="T1" fmla="*/ 31 h 32"/>
                <a:gd name="T2" fmla="*/ 2 w 18"/>
                <a:gd name="T3" fmla="*/ 32 h 32"/>
                <a:gd name="T4" fmla="*/ 18 w 18"/>
                <a:gd name="T5" fmla="*/ 16 h 32"/>
                <a:gd name="T6" fmla="*/ 2 w 18"/>
                <a:gd name="T7" fmla="*/ 0 h 32"/>
                <a:gd name="T8" fmla="*/ 0 w 1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0" y="31"/>
                  </a:moveTo>
                  <a:cubicBezTo>
                    <a:pt x="1" y="31"/>
                    <a:pt x="1" y="32"/>
                    <a:pt x="2" y="32"/>
                  </a:cubicBezTo>
                  <a:cubicBezTo>
                    <a:pt x="11" y="32"/>
                    <a:pt x="18" y="24"/>
                    <a:pt x="18" y="16"/>
                  </a:cubicBezTo>
                  <a:cubicBezTo>
                    <a:pt x="18" y="7"/>
                    <a:pt x="1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69" name="Freeform 710"/>
            <p:cNvSpPr>
              <a:spLocks/>
            </p:cNvSpPr>
            <p:nvPr/>
          </p:nvSpPr>
          <p:spPr bwMode="auto">
            <a:xfrm>
              <a:off x="3605" y="2997"/>
              <a:ext cx="31" cy="58"/>
            </a:xfrm>
            <a:custGeom>
              <a:avLst/>
              <a:gdLst>
                <a:gd name="T0" fmla="*/ 0 w 18"/>
                <a:gd name="T1" fmla="*/ 31 h 32"/>
                <a:gd name="T2" fmla="*/ 2 w 18"/>
                <a:gd name="T3" fmla="*/ 32 h 32"/>
                <a:gd name="T4" fmla="*/ 18 w 18"/>
                <a:gd name="T5" fmla="*/ 16 h 32"/>
                <a:gd name="T6" fmla="*/ 2 w 18"/>
                <a:gd name="T7" fmla="*/ 0 h 32"/>
                <a:gd name="T8" fmla="*/ 0 w 1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2">
                  <a:moveTo>
                    <a:pt x="0" y="31"/>
                  </a:moveTo>
                  <a:cubicBezTo>
                    <a:pt x="1" y="31"/>
                    <a:pt x="1" y="32"/>
                    <a:pt x="2" y="32"/>
                  </a:cubicBezTo>
                  <a:cubicBezTo>
                    <a:pt x="11" y="32"/>
                    <a:pt x="18" y="24"/>
                    <a:pt x="18" y="16"/>
                  </a:cubicBezTo>
                  <a:cubicBezTo>
                    <a:pt x="18" y="7"/>
                    <a:pt x="1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0" name="Oval 711"/>
            <p:cNvSpPr>
              <a:spLocks noChangeArrowheads="1"/>
            </p:cNvSpPr>
            <p:nvPr/>
          </p:nvSpPr>
          <p:spPr bwMode="auto">
            <a:xfrm>
              <a:off x="4276" y="2505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1" name="Oval 712"/>
            <p:cNvSpPr>
              <a:spLocks noChangeArrowheads="1"/>
            </p:cNvSpPr>
            <p:nvPr/>
          </p:nvSpPr>
          <p:spPr bwMode="auto">
            <a:xfrm>
              <a:off x="4211" y="2512"/>
              <a:ext cx="58" cy="61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2" name="Oval 713"/>
            <p:cNvSpPr>
              <a:spLocks noChangeArrowheads="1"/>
            </p:cNvSpPr>
            <p:nvPr/>
          </p:nvSpPr>
          <p:spPr bwMode="auto">
            <a:xfrm>
              <a:off x="4146" y="2525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3" name="Oval 714"/>
            <p:cNvSpPr>
              <a:spLocks noChangeArrowheads="1"/>
            </p:cNvSpPr>
            <p:nvPr/>
          </p:nvSpPr>
          <p:spPr bwMode="auto">
            <a:xfrm>
              <a:off x="4085" y="254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4" name="Oval 715"/>
            <p:cNvSpPr>
              <a:spLocks noChangeArrowheads="1"/>
            </p:cNvSpPr>
            <p:nvPr/>
          </p:nvSpPr>
          <p:spPr bwMode="auto">
            <a:xfrm>
              <a:off x="4023" y="2556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5" name="Oval 716"/>
            <p:cNvSpPr>
              <a:spLocks noChangeArrowheads="1"/>
            </p:cNvSpPr>
            <p:nvPr/>
          </p:nvSpPr>
          <p:spPr bwMode="auto">
            <a:xfrm>
              <a:off x="3964" y="2578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6" name="Oval 717"/>
            <p:cNvSpPr>
              <a:spLocks noChangeArrowheads="1"/>
            </p:cNvSpPr>
            <p:nvPr/>
          </p:nvSpPr>
          <p:spPr bwMode="auto">
            <a:xfrm>
              <a:off x="3904" y="2602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7" name="Oval 718"/>
            <p:cNvSpPr>
              <a:spLocks noChangeArrowheads="1"/>
            </p:cNvSpPr>
            <p:nvPr/>
          </p:nvSpPr>
          <p:spPr bwMode="auto">
            <a:xfrm>
              <a:off x="3848" y="2631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8" name="Oval 719"/>
            <p:cNvSpPr>
              <a:spLocks noChangeArrowheads="1"/>
            </p:cNvSpPr>
            <p:nvPr/>
          </p:nvSpPr>
          <p:spPr bwMode="auto">
            <a:xfrm>
              <a:off x="3791" y="2664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79" name="Oval 720"/>
            <p:cNvSpPr>
              <a:spLocks noChangeArrowheads="1"/>
            </p:cNvSpPr>
            <p:nvPr/>
          </p:nvSpPr>
          <p:spPr bwMode="auto">
            <a:xfrm>
              <a:off x="3738" y="2698"/>
              <a:ext cx="57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0" name="Oval 721"/>
            <p:cNvSpPr>
              <a:spLocks noChangeArrowheads="1"/>
            </p:cNvSpPr>
            <p:nvPr/>
          </p:nvSpPr>
          <p:spPr bwMode="auto">
            <a:xfrm>
              <a:off x="3687" y="274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1" name="Oval 722"/>
            <p:cNvSpPr>
              <a:spLocks noChangeArrowheads="1"/>
            </p:cNvSpPr>
            <p:nvPr/>
          </p:nvSpPr>
          <p:spPr bwMode="auto">
            <a:xfrm>
              <a:off x="3634" y="2776"/>
              <a:ext cx="57" cy="61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2" name="Freeform 723"/>
            <p:cNvSpPr>
              <a:spLocks/>
            </p:cNvSpPr>
            <p:nvPr/>
          </p:nvSpPr>
          <p:spPr bwMode="auto">
            <a:xfrm>
              <a:off x="3605" y="2818"/>
              <a:ext cx="38" cy="60"/>
            </a:xfrm>
            <a:custGeom>
              <a:avLst/>
              <a:gdLst>
                <a:gd name="T0" fmla="*/ 0 w 22"/>
                <a:gd name="T1" fmla="*/ 32 h 33"/>
                <a:gd name="T2" fmla="*/ 6 w 22"/>
                <a:gd name="T3" fmla="*/ 33 h 33"/>
                <a:gd name="T4" fmla="*/ 22 w 22"/>
                <a:gd name="T5" fmla="*/ 17 h 33"/>
                <a:gd name="T6" fmla="*/ 6 w 22"/>
                <a:gd name="T7" fmla="*/ 0 h 33"/>
                <a:gd name="T8" fmla="*/ 0 w 22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0" y="32"/>
                  </a:moveTo>
                  <a:cubicBezTo>
                    <a:pt x="2" y="33"/>
                    <a:pt x="4" y="33"/>
                    <a:pt x="6" y="33"/>
                  </a:cubicBezTo>
                  <a:cubicBezTo>
                    <a:pt x="15" y="33"/>
                    <a:pt x="22" y="26"/>
                    <a:pt x="22" y="17"/>
                  </a:cubicBezTo>
                  <a:cubicBezTo>
                    <a:pt x="22" y="8"/>
                    <a:pt x="15" y="0"/>
                    <a:pt x="6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solidFill>
              <a:srgbClr val="FFF3A8"/>
            </a:solidFill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3" name="Freeform 724"/>
            <p:cNvSpPr>
              <a:spLocks/>
            </p:cNvSpPr>
            <p:nvPr/>
          </p:nvSpPr>
          <p:spPr bwMode="auto">
            <a:xfrm>
              <a:off x="3605" y="2818"/>
              <a:ext cx="38" cy="60"/>
            </a:xfrm>
            <a:custGeom>
              <a:avLst/>
              <a:gdLst>
                <a:gd name="T0" fmla="*/ 0 w 22"/>
                <a:gd name="T1" fmla="*/ 32 h 33"/>
                <a:gd name="T2" fmla="*/ 6 w 22"/>
                <a:gd name="T3" fmla="*/ 33 h 33"/>
                <a:gd name="T4" fmla="*/ 22 w 22"/>
                <a:gd name="T5" fmla="*/ 17 h 33"/>
                <a:gd name="T6" fmla="*/ 6 w 22"/>
                <a:gd name="T7" fmla="*/ 0 h 33"/>
                <a:gd name="T8" fmla="*/ 0 w 22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3">
                  <a:moveTo>
                    <a:pt x="0" y="32"/>
                  </a:moveTo>
                  <a:cubicBezTo>
                    <a:pt x="2" y="33"/>
                    <a:pt x="4" y="33"/>
                    <a:pt x="6" y="33"/>
                  </a:cubicBezTo>
                  <a:cubicBezTo>
                    <a:pt x="15" y="33"/>
                    <a:pt x="22" y="26"/>
                    <a:pt x="22" y="17"/>
                  </a:cubicBezTo>
                  <a:cubicBezTo>
                    <a:pt x="22" y="8"/>
                    <a:pt x="15" y="0"/>
                    <a:pt x="6" y="0"/>
                  </a:cubicBezTo>
                  <a:cubicBezTo>
                    <a:pt x="4" y="0"/>
                    <a:pt x="2" y="1"/>
                    <a:pt x="0" y="1"/>
                  </a:cubicBezTo>
                </a:path>
              </a:pathLst>
            </a:custGeom>
            <a:noFill/>
            <a:ln w="4763" cap="flat">
              <a:solidFill>
                <a:srgbClr val="58585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4" name="Oval 725"/>
            <p:cNvSpPr>
              <a:spLocks noChangeArrowheads="1"/>
            </p:cNvSpPr>
            <p:nvPr/>
          </p:nvSpPr>
          <p:spPr bwMode="auto">
            <a:xfrm>
              <a:off x="3638" y="2960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5" name="Oval 726"/>
            <p:cNvSpPr>
              <a:spLocks noChangeArrowheads="1"/>
            </p:cNvSpPr>
            <p:nvPr/>
          </p:nvSpPr>
          <p:spPr bwMode="auto">
            <a:xfrm>
              <a:off x="3679" y="2917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6" name="Oval 727"/>
            <p:cNvSpPr>
              <a:spLocks noChangeArrowheads="1"/>
            </p:cNvSpPr>
            <p:nvPr/>
          </p:nvSpPr>
          <p:spPr bwMode="auto">
            <a:xfrm>
              <a:off x="3718" y="2878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7" name="Oval 728"/>
            <p:cNvSpPr>
              <a:spLocks noChangeArrowheads="1"/>
            </p:cNvSpPr>
            <p:nvPr/>
          </p:nvSpPr>
          <p:spPr bwMode="auto">
            <a:xfrm>
              <a:off x="3767" y="2844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8" name="Oval 729"/>
            <p:cNvSpPr>
              <a:spLocks noChangeArrowheads="1"/>
            </p:cNvSpPr>
            <p:nvPr/>
          </p:nvSpPr>
          <p:spPr bwMode="auto">
            <a:xfrm>
              <a:off x="3815" y="2807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89" name="Oval 730"/>
            <p:cNvSpPr>
              <a:spLocks noChangeArrowheads="1"/>
            </p:cNvSpPr>
            <p:nvPr/>
          </p:nvSpPr>
          <p:spPr bwMode="auto">
            <a:xfrm>
              <a:off x="3866" y="2775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0" name="Oval 731"/>
            <p:cNvSpPr>
              <a:spLocks noChangeArrowheads="1"/>
            </p:cNvSpPr>
            <p:nvPr/>
          </p:nvSpPr>
          <p:spPr bwMode="auto">
            <a:xfrm>
              <a:off x="3918" y="274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1" name="Oval 732"/>
            <p:cNvSpPr>
              <a:spLocks noChangeArrowheads="1"/>
            </p:cNvSpPr>
            <p:nvPr/>
          </p:nvSpPr>
          <p:spPr bwMode="auto">
            <a:xfrm>
              <a:off x="3972" y="2718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2" name="Oval 733"/>
            <p:cNvSpPr>
              <a:spLocks noChangeArrowheads="1"/>
            </p:cNvSpPr>
            <p:nvPr/>
          </p:nvSpPr>
          <p:spPr bwMode="auto">
            <a:xfrm>
              <a:off x="4018" y="2698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3" name="Oval 734"/>
            <p:cNvSpPr>
              <a:spLocks noChangeArrowheads="1"/>
            </p:cNvSpPr>
            <p:nvPr/>
          </p:nvSpPr>
          <p:spPr bwMode="auto">
            <a:xfrm>
              <a:off x="4073" y="2676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4" name="Oval 735"/>
            <p:cNvSpPr>
              <a:spLocks noChangeArrowheads="1"/>
            </p:cNvSpPr>
            <p:nvPr/>
          </p:nvSpPr>
          <p:spPr bwMode="auto">
            <a:xfrm>
              <a:off x="4127" y="2662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5" name="Oval 736"/>
            <p:cNvSpPr>
              <a:spLocks noChangeArrowheads="1"/>
            </p:cNvSpPr>
            <p:nvPr/>
          </p:nvSpPr>
          <p:spPr bwMode="auto">
            <a:xfrm>
              <a:off x="4189" y="2653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6" name="Oval 737"/>
            <p:cNvSpPr>
              <a:spLocks noChangeArrowheads="1"/>
            </p:cNvSpPr>
            <p:nvPr/>
          </p:nvSpPr>
          <p:spPr bwMode="auto">
            <a:xfrm>
              <a:off x="4247" y="2642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7" name="Oval 738"/>
            <p:cNvSpPr>
              <a:spLocks noChangeArrowheads="1"/>
            </p:cNvSpPr>
            <p:nvPr/>
          </p:nvSpPr>
          <p:spPr bwMode="auto">
            <a:xfrm>
              <a:off x="4305" y="263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8" name="Oval 739"/>
            <p:cNvSpPr>
              <a:spLocks noChangeArrowheads="1"/>
            </p:cNvSpPr>
            <p:nvPr/>
          </p:nvSpPr>
          <p:spPr bwMode="auto">
            <a:xfrm>
              <a:off x="4342" y="2625"/>
              <a:ext cx="53" cy="59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599" name="Oval 740"/>
            <p:cNvSpPr>
              <a:spLocks noChangeArrowheads="1"/>
            </p:cNvSpPr>
            <p:nvPr/>
          </p:nvSpPr>
          <p:spPr bwMode="auto">
            <a:xfrm>
              <a:off x="4361" y="2634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0" name="Oval 741"/>
            <p:cNvSpPr>
              <a:spLocks noChangeArrowheads="1"/>
            </p:cNvSpPr>
            <p:nvPr/>
          </p:nvSpPr>
          <p:spPr bwMode="auto">
            <a:xfrm>
              <a:off x="4293" y="2514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1" name="Oval 742"/>
            <p:cNvSpPr>
              <a:spLocks noChangeArrowheads="1"/>
            </p:cNvSpPr>
            <p:nvPr/>
          </p:nvSpPr>
          <p:spPr bwMode="auto">
            <a:xfrm>
              <a:off x="4341" y="2500"/>
              <a:ext cx="56" cy="60"/>
            </a:xfrm>
            <a:prstGeom prst="ellipse">
              <a:avLst/>
            </a:prstGeom>
            <a:solidFill>
              <a:srgbClr val="FFF3A8"/>
            </a:solidFill>
            <a:ln w="4763">
              <a:solidFill>
                <a:srgbClr val="58585A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2" name="Oval 743"/>
            <p:cNvSpPr>
              <a:spLocks noChangeArrowheads="1"/>
            </p:cNvSpPr>
            <p:nvPr/>
          </p:nvSpPr>
          <p:spPr bwMode="auto">
            <a:xfrm>
              <a:off x="4358" y="2511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3" name="Oval 744"/>
            <p:cNvSpPr>
              <a:spLocks noChangeArrowheads="1"/>
            </p:cNvSpPr>
            <p:nvPr/>
          </p:nvSpPr>
          <p:spPr bwMode="auto">
            <a:xfrm>
              <a:off x="4228" y="2523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4" name="Oval 745"/>
            <p:cNvSpPr>
              <a:spLocks noChangeArrowheads="1"/>
            </p:cNvSpPr>
            <p:nvPr/>
          </p:nvSpPr>
          <p:spPr bwMode="auto">
            <a:xfrm>
              <a:off x="4162" y="2538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5" name="Oval 746"/>
            <p:cNvSpPr>
              <a:spLocks noChangeArrowheads="1"/>
            </p:cNvSpPr>
            <p:nvPr/>
          </p:nvSpPr>
          <p:spPr bwMode="auto">
            <a:xfrm>
              <a:off x="4104" y="2552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6" name="Oval 747"/>
            <p:cNvSpPr>
              <a:spLocks noChangeArrowheads="1"/>
            </p:cNvSpPr>
            <p:nvPr/>
          </p:nvSpPr>
          <p:spPr bwMode="auto">
            <a:xfrm>
              <a:off x="4040" y="2569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7" name="Oval 748"/>
            <p:cNvSpPr>
              <a:spLocks noChangeArrowheads="1"/>
            </p:cNvSpPr>
            <p:nvPr/>
          </p:nvSpPr>
          <p:spPr bwMode="auto">
            <a:xfrm>
              <a:off x="3982" y="2589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8" name="Oval 749"/>
            <p:cNvSpPr>
              <a:spLocks noChangeArrowheads="1"/>
            </p:cNvSpPr>
            <p:nvPr/>
          </p:nvSpPr>
          <p:spPr bwMode="auto">
            <a:xfrm>
              <a:off x="3921" y="2613"/>
              <a:ext cx="20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09" name="Oval 750"/>
            <p:cNvSpPr>
              <a:spLocks noChangeArrowheads="1"/>
            </p:cNvSpPr>
            <p:nvPr/>
          </p:nvSpPr>
          <p:spPr bwMode="auto">
            <a:xfrm>
              <a:off x="3866" y="2644"/>
              <a:ext cx="21" cy="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10" name="Oval 751"/>
            <p:cNvSpPr>
              <a:spLocks noChangeArrowheads="1"/>
            </p:cNvSpPr>
            <p:nvPr/>
          </p:nvSpPr>
          <p:spPr bwMode="auto">
            <a:xfrm>
              <a:off x="3812" y="2673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11" name="Oval 752"/>
            <p:cNvSpPr>
              <a:spLocks noChangeArrowheads="1"/>
            </p:cNvSpPr>
            <p:nvPr/>
          </p:nvSpPr>
          <p:spPr bwMode="auto">
            <a:xfrm>
              <a:off x="3759" y="2711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12" name="Oval 753"/>
            <p:cNvSpPr>
              <a:spLocks noChangeArrowheads="1"/>
            </p:cNvSpPr>
            <p:nvPr/>
          </p:nvSpPr>
          <p:spPr bwMode="auto">
            <a:xfrm>
              <a:off x="3704" y="2751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13" name="Oval 754"/>
            <p:cNvSpPr>
              <a:spLocks noChangeArrowheads="1"/>
            </p:cNvSpPr>
            <p:nvPr/>
          </p:nvSpPr>
          <p:spPr bwMode="auto">
            <a:xfrm>
              <a:off x="3653" y="2787"/>
              <a:ext cx="20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14" name="Oval 755"/>
            <p:cNvSpPr>
              <a:spLocks noChangeArrowheads="1"/>
            </p:cNvSpPr>
            <p:nvPr/>
          </p:nvSpPr>
          <p:spPr bwMode="auto">
            <a:xfrm>
              <a:off x="3600" y="2833"/>
              <a:ext cx="21" cy="2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15" name="Freeform 756"/>
            <p:cNvSpPr>
              <a:spLocks/>
            </p:cNvSpPr>
            <p:nvPr/>
          </p:nvSpPr>
          <p:spPr bwMode="auto">
            <a:xfrm>
              <a:off x="3605" y="2676"/>
              <a:ext cx="1529" cy="428"/>
            </a:xfrm>
            <a:custGeom>
              <a:avLst/>
              <a:gdLst>
                <a:gd name="T0" fmla="*/ 892 w 896"/>
                <a:gd name="T1" fmla="*/ 213 h 235"/>
                <a:gd name="T2" fmla="*/ 869 w 896"/>
                <a:gd name="T3" fmla="*/ 189 h 235"/>
                <a:gd name="T4" fmla="*/ 845 w 896"/>
                <a:gd name="T5" fmla="*/ 165 h 235"/>
                <a:gd name="T6" fmla="*/ 816 w 896"/>
                <a:gd name="T7" fmla="*/ 143 h 235"/>
                <a:gd name="T8" fmla="*/ 791 w 896"/>
                <a:gd name="T9" fmla="*/ 125 h 235"/>
                <a:gd name="T10" fmla="*/ 745 w 896"/>
                <a:gd name="T11" fmla="*/ 88 h 235"/>
                <a:gd name="T12" fmla="*/ 716 w 896"/>
                <a:gd name="T13" fmla="*/ 71 h 235"/>
                <a:gd name="T14" fmla="*/ 687 w 896"/>
                <a:gd name="T15" fmla="*/ 56 h 235"/>
                <a:gd name="T16" fmla="*/ 657 w 896"/>
                <a:gd name="T17" fmla="*/ 43 h 235"/>
                <a:gd name="T18" fmla="*/ 626 w 896"/>
                <a:gd name="T19" fmla="*/ 32 h 235"/>
                <a:gd name="T20" fmla="*/ 594 w 896"/>
                <a:gd name="T21" fmla="*/ 23 h 235"/>
                <a:gd name="T22" fmla="*/ 562 w 896"/>
                <a:gd name="T23" fmla="*/ 14 h 235"/>
                <a:gd name="T24" fmla="*/ 530 w 896"/>
                <a:gd name="T25" fmla="*/ 8 h 235"/>
                <a:gd name="T26" fmla="*/ 497 w 896"/>
                <a:gd name="T27" fmla="*/ 4 h 235"/>
                <a:gd name="T28" fmla="*/ 464 w 896"/>
                <a:gd name="T29" fmla="*/ 2 h 235"/>
                <a:gd name="T30" fmla="*/ 434 w 896"/>
                <a:gd name="T31" fmla="*/ 2 h 235"/>
                <a:gd name="T32" fmla="*/ 402 w 896"/>
                <a:gd name="T33" fmla="*/ 3 h 235"/>
                <a:gd name="T34" fmla="*/ 369 w 896"/>
                <a:gd name="T35" fmla="*/ 8 h 235"/>
                <a:gd name="T36" fmla="*/ 337 w 896"/>
                <a:gd name="T37" fmla="*/ 14 h 235"/>
                <a:gd name="T38" fmla="*/ 305 w 896"/>
                <a:gd name="T39" fmla="*/ 22 h 235"/>
                <a:gd name="T40" fmla="*/ 273 w 896"/>
                <a:gd name="T41" fmla="*/ 31 h 235"/>
                <a:gd name="T42" fmla="*/ 242 w 896"/>
                <a:gd name="T43" fmla="*/ 42 h 235"/>
                <a:gd name="T44" fmla="*/ 212 w 896"/>
                <a:gd name="T45" fmla="*/ 55 h 235"/>
                <a:gd name="T46" fmla="*/ 182 w 896"/>
                <a:gd name="T47" fmla="*/ 70 h 235"/>
                <a:gd name="T48" fmla="*/ 154 w 896"/>
                <a:gd name="T49" fmla="*/ 86 h 235"/>
                <a:gd name="T50" fmla="*/ 125 w 896"/>
                <a:gd name="T51" fmla="*/ 103 h 235"/>
                <a:gd name="T52" fmla="*/ 97 w 896"/>
                <a:gd name="T53" fmla="*/ 124 h 235"/>
                <a:gd name="T54" fmla="*/ 71 w 896"/>
                <a:gd name="T55" fmla="*/ 143 h 235"/>
                <a:gd name="T56" fmla="*/ 47 w 896"/>
                <a:gd name="T57" fmla="*/ 167 h 235"/>
                <a:gd name="T58" fmla="*/ 23 w 896"/>
                <a:gd name="T59" fmla="*/ 191 h 235"/>
                <a:gd name="T60" fmla="*/ 2 w 896"/>
                <a:gd name="T61" fmla="*/ 215 h 235"/>
                <a:gd name="T62" fmla="*/ 6 w 896"/>
                <a:gd name="T63" fmla="*/ 220 h 235"/>
                <a:gd name="T64" fmla="*/ 51 w 896"/>
                <a:gd name="T65" fmla="*/ 169 h 235"/>
                <a:gd name="T66" fmla="*/ 77 w 896"/>
                <a:gd name="T67" fmla="*/ 148 h 235"/>
                <a:gd name="T68" fmla="*/ 128 w 896"/>
                <a:gd name="T69" fmla="*/ 108 h 235"/>
                <a:gd name="T70" fmla="*/ 183 w 896"/>
                <a:gd name="T71" fmla="*/ 74 h 235"/>
                <a:gd name="T72" fmla="*/ 242 w 896"/>
                <a:gd name="T73" fmla="*/ 46 h 235"/>
                <a:gd name="T74" fmla="*/ 304 w 896"/>
                <a:gd name="T75" fmla="*/ 26 h 235"/>
                <a:gd name="T76" fmla="*/ 368 w 896"/>
                <a:gd name="T77" fmla="*/ 12 h 235"/>
                <a:gd name="T78" fmla="*/ 432 w 896"/>
                <a:gd name="T79" fmla="*/ 6 h 235"/>
                <a:gd name="T80" fmla="*/ 449 w 896"/>
                <a:gd name="T81" fmla="*/ 11 h 235"/>
                <a:gd name="T82" fmla="*/ 495 w 896"/>
                <a:gd name="T83" fmla="*/ 7 h 235"/>
                <a:gd name="T84" fmla="*/ 560 w 896"/>
                <a:gd name="T85" fmla="*/ 18 h 235"/>
                <a:gd name="T86" fmla="*/ 623 w 896"/>
                <a:gd name="T87" fmla="*/ 35 h 235"/>
                <a:gd name="T88" fmla="*/ 684 w 896"/>
                <a:gd name="T89" fmla="*/ 59 h 235"/>
                <a:gd name="T90" fmla="*/ 741 w 896"/>
                <a:gd name="T91" fmla="*/ 90 h 235"/>
                <a:gd name="T92" fmla="*/ 796 w 896"/>
                <a:gd name="T93" fmla="*/ 128 h 235"/>
                <a:gd name="T94" fmla="*/ 845 w 896"/>
                <a:gd name="T95" fmla="*/ 169 h 235"/>
                <a:gd name="T96" fmla="*/ 869 w 896"/>
                <a:gd name="T97" fmla="*/ 193 h 235"/>
                <a:gd name="T98" fmla="*/ 896 w 896"/>
                <a:gd name="T99" fmla="*/ 22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6" h="235">
                  <a:moveTo>
                    <a:pt x="894" y="220"/>
                  </a:moveTo>
                  <a:cubicBezTo>
                    <a:pt x="894" y="215"/>
                    <a:pt x="894" y="215"/>
                    <a:pt x="894" y="215"/>
                  </a:cubicBezTo>
                  <a:cubicBezTo>
                    <a:pt x="895" y="213"/>
                    <a:pt x="895" y="213"/>
                    <a:pt x="895" y="213"/>
                  </a:cubicBezTo>
                  <a:cubicBezTo>
                    <a:pt x="892" y="213"/>
                    <a:pt x="892" y="213"/>
                    <a:pt x="892" y="213"/>
                  </a:cubicBezTo>
                  <a:cubicBezTo>
                    <a:pt x="881" y="213"/>
                    <a:pt x="873" y="204"/>
                    <a:pt x="873" y="193"/>
                  </a:cubicBezTo>
                  <a:cubicBezTo>
                    <a:pt x="873" y="191"/>
                    <a:pt x="873" y="191"/>
                    <a:pt x="873" y="191"/>
                  </a:cubicBezTo>
                  <a:cubicBezTo>
                    <a:pt x="873" y="189"/>
                    <a:pt x="873" y="189"/>
                    <a:pt x="873" y="189"/>
                  </a:cubicBezTo>
                  <a:cubicBezTo>
                    <a:pt x="869" y="189"/>
                    <a:pt x="869" y="189"/>
                    <a:pt x="869" y="189"/>
                  </a:cubicBezTo>
                  <a:cubicBezTo>
                    <a:pt x="858" y="189"/>
                    <a:pt x="849" y="180"/>
                    <a:pt x="849" y="169"/>
                  </a:cubicBezTo>
                  <a:cubicBezTo>
                    <a:pt x="849" y="167"/>
                    <a:pt x="849" y="167"/>
                    <a:pt x="849" y="167"/>
                  </a:cubicBezTo>
                  <a:cubicBezTo>
                    <a:pt x="849" y="164"/>
                    <a:pt x="849" y="164"/>
                    <a:pt x="849" y="164"/>
                  </a:cubicBezTo>
                  <a:cubicBezTo>
                    <a:pt x="845" y="165"/>
                    <a:pt x="845" y="165"/>
                    <a:pt x="845" y="165"/>
                  </a:cubicBezTo>
                  <a:cubicBezTo>
                    <a:pt x="834" y="165"/>
                    <a:pt x="825" y="156"/>
                    <a:pt x="825" y="145"/>
                  </a:cubicBezTo>
                  <a:cubicBezTo>
                    <a:pt x="825" y="143"/>
                    <a:pt x="825" y="143"/>
                    <a:pt x="825" y="143"/>
                  </a:cubicBezTo>
                  <a:cubicBezTo>
                    <a:pt x="819" y="144"/>
                    <a:pt x="819" y="144"/>
                    <a:pt x="819" y="144"/>
                  </a:cubicBezTo>
                  <a:cubicBezTo>
                    <a:pt x="816" y="143"/>
                    <a:pt x="816" y="143"/>
                    <a:pt x="816" y="143"/>
                  </a:cubicBezTo>
                  <a:cubicBezTo>
                    <a:pt x="808" y="142"/>
                    <a:pt x="801" y="135"/>
                    <a:pt x="800" y="126"/>
                  </a:cubicBezTo>
                  <a:cubicBezTo>
                    <a:pt x="799" y="124"/>
                    <a:pt x="799" y="124"/>
                    <a:pt x="799" y="124"/>
                  </a:cubicBezTo>
                  <a:cubicBezTo>
                    <a:pt x="797" y="124"/>
                    <a:pt x="797" y="124"/>
                    <a:pt x="797" y="124"/>
                  </a:cubicBezTo>
                  <a:cubicBezTo>
                    <a:pt x="795" y="125"/>
                    <a:pt x="793" y="125"/>
                    <a:pt x="791" y="125"/>
                  </a:cubicBezTo>
                  <a:cubicBezTo>
                    <a:pt x="781" y="125"/>
                    <a:pt x="772" y="116"/>
                    <a:pt x="772" y="106"/>
                  </a:cubicBezTo>
                  <a:cubicBezTo>
                    <a:pt x="771" y="103"/>
                    <a:pt x="771" y="103"/>
                    <a:pt x="771" y="103"/>
                  </a:cubicBezTo>
                  <a:cubicBezTo>
                    <a:pt x="764" y="104"/>
                    <a:pt x="764" y="104"/>
                    <a:pt x="764" y="104"/>
                  </a:cubicBezTo>
                  <a:cubicBezTo>
                    <a:pt x="755" y="104"/>
                    <a:pt x="746" y="97"/>
                    <a:pt x="745" y="88"/>
                  </a:cubicBezTo>
                  <a:cubicBezTo>
                    <a:pt x="744" y="85"/>
                    <a:pt x="744" y="85"/>
                    <a:pt x="744" y="85"/>
                  </a:cubicBezTo>
                  <a:cubicBezTo>
                    <a:pt x="742" y="86"/>
                    <a:pt x="742" y="86"/>
                    <a:pt x="742" y="86"/>
                  </a:cubicBezTo>
                  <a:cubicBezTo>
                    <a:pt x="740" y="87"/>
                    <a:pt x="738" y="87"/>
                    <a:pt x="736" y="87"/>
                  </a:cubicBezTo>
                  <a:cubicBezTo>
                    <a:pt x="726" y="87"/>
                    <a:pt x="718" y="80"/>
                    <a:pt x="716" y="71"/>
                  </a:cubicBezTo>
                  <a:cubicBezTo>
                    <a:pt x="716" y="69"/>
                    <a:pt x="716" y="69"/>
                    <a:pt x="716" y="69"/>
                  </a:cubicBezTo>
                  <a:cubicBezTo>
                    <a:pt x="714" y="70"/>
                    <a:pt x="714" y="70"/>
                    <a:pt x="714" y="70"/>
                  </a:cubicBezTo>
                  <a:cubicBezTo>
                    <a:pt x="711" y="71"/>
                    <a:pt x="709" y="71"/>
                    <a:pt x="706" y="71"/>
                  </a:cubicBezTo>
                  <a:cubicBezTo>
                    <a:pt x="697" y="71"/>
                    <a:pt x="689" y="65"/>
                    <a:pt x="687" y="56"/>
                  </a:cubicBezTo>
                  <a:cubicBezTo>
                    <a:pt x="687" y="53"/>
                    <a:pt x="687" y="53"/>
                    <a:pt x="687" y="53"/>
                  </a:cubicBezTo>
                  <a:cubicBezTo>
                    <a:pt x="684" y="55"/>
                    <a:pt x="684" y="55"/>
                    <a:pt x="684" y="55"/>
                  </a:cubicBezTo>
                  <a:cubicBezTo>
                    <a:pt x="682" y="56"/>
                    <a:pt x="679" y="57"/>
                    <a:pt x="676" y="57"/>
                  </a:cubicBezTo>
                  <a:cubicBezTo>
                    <a:pt x="667" y="57"/>
                    <a:pt x="659" y="51"/>
                    <a:pt x="657" y="43"/>
                  </a:cubicBezTo>
                  <a:cubicBezTo>
                    <a:pt x="656" y="40"/>
                    <a:pt x="656" y="40"/>
                    <a:pt x="656" y="40"/>
                  </a:cubicBezTo>
                  <a:cubicBezTo>
                    <a:pt x="654" y="42"/>
                    <a:pt x="654" y="42"/>
                    <a:pt x="654" y="42"/>
                  </a:cubicBezTo>
                  <a:cubicBezTo>
                    <a:pt x="651" y="43"/>
                    <a:pt x="648" y="44"/>
                    <a:pt x="644" y="44"/>
                  </a:cubicBezTo>
                  <a:cubicBezTo>
                    <a:pt x="636" y="44"/>
                    <a:pt x="629" y="39"/>
                    <a:pt x="626" y="32"/>
                  </a:cubicBezTo>
                  <a:cubicBezTo>
                    <a:pt x="625" y="29"/>
                    <a:pt x="625" y="29"/>
                    <a:pt x="625" y="29"/>
                  </a:cubicBezTo>
                  <a:cubicBezTo>
                    <a:pt x="623" y="31"/>
                    <a:pt x="623" y="31"/>
                    <a:pt x="623" y="31"/>
                  </a:cubicBezTo>
                  <a:cubicBezTo>
                    <a:pt x="620" y="33"/>
                    <a:pt x="616" y="34"/>
                    <a:pt x="612" y="34"/>
                  </a:cubicBezTo>
                  <a:cubicBezTo>
                    <a:pt x="605" y="34"/>
                    <a:pt x="597" y="29"/>
                    <a:pt x="594" y="23"/>
                  </a:cubicBezTo>
                  <a:cubicBezTo>
                    <a:pt x="593" y="20"/>
                    <a:pt x="593" y="20"/>
                    <a:pt x="593" y="20"/>
                  </a:cubicBezTo>
                  <a:cubicBezTo>
                    <a:pt x="591" y="22"/>
                    <a:pt x="591" y="22"/>
                    <a:pt x="591" y="22"/>
                  </a:cubicBezTo>
                  <a:cubicBezTo>
                    <a:pt x="588" y="24"/>
                    <a:pt x="584" y="25"/>
                    <a:pt x="580" y="25"/>
                  </a:cubicBezTo>
                  <a:cubicBezTo>
                    <a:pt x="572" y="25"/>
                    <a:pt x="566" y="21"/>
                    <a:pt x="562" y="14"/>
                  </a:cubicBezTo>
                  <a:cubicBezTo>
                    <a:pt x="561" y="12"/>
                    <a:pt x="561" y="12"/>
                    <a:pt x="561" y="12"/>
                  </a:cubicBezTo>
                  <a:cubicBezTo>
                    <a:pt x="559" y="14"/>
                    <a:pt x="559" y="14"/>
                    <a:pt x="559" y="14"/>
                  </a:cubicBezTo>
                  <a:cubicBezTo>
                    <a:pt x="556" y="16"/>
                    <a:pt x="551" y="18"/>
                    <a:pt x="547" y="18"/>
                  </a:cubicBezTo>
                  <a:cubicBezTo>
                    <a:pt x="540" y="18"/>
                    <a:pt x="534" y="14"/>
                    <a:pt x="530" y="8"/>
                  </a:cubicBezTo>
                  <a:cubicBezTo>
                    <a:pt x="529" y="6"/>
                    <a:pt x="529" y="6"/>
                    <a:pt x="529" y="6"/>
                  </a:cubicBezTo>
                  <a:cubicBezTo>
                    <a:pt x="527" y="8"/>
                    <a:pt x="527" y="8"/>
                    <a:pt x="527" y="8"/>
                  </a:cubicBezTo>
                  <a:cubicBezTo>
                    <a:pt x="523" y="11"/>
                    <a:pt x="519" y="13"/>
                    <a:pt x="514" y="13"/>
                  </a:cubicBezTo>
                  <a:cubicBezTo>
                    <a:pt x="507" y="13"/>
                    <a:pt x="501" y="9"/>
                    <a:pt x="497" y="4"/>
                  </a:cubicBezTo>
                  <a:cubicBezTo>
                    <a:pt x="496" y="2"/>
                    <a:pt x="496" y="2"/>
                    <a:pt x="496" y="2"/>
                  </a:cubicBezTo>
                  <a:cubicBezTo>
                    <a:pt x="494" y="3"/>
                    <a:pt x="494" y="3"/>
                    <a:pt x="494" y="3"/>
                  </a:cubicBezTo>
                  <a:cubicBezTo>
                    <a:pt x="490" y="7"/>
                    <a:pt x="485" y="9"/>
                    <a:pt x="480" y="9"/>
                  </a:cubicBezTo>
                  <a:cubicBezTo>
                    <a:pt x="474" y="9"/>
                    <a:pt x="468" y="7"/>
                    <a:pt x="464" y="2"/>
                  </a:cubicBezTo>
                  <a:cubicBezTo>
                    <a:pt x="463" y="0"/>
                    <a:pt x="463" y="0"/>
                    <a:pt x="463" y="0"/>
                  </a:cubicBezTo>
                  <a:cubicBezTo>
                    <a:pt x="461" y="2"/>
                    <a:pt x="461" y="2"/>
                    <a:pt x="461" y="2"/>
                  </a:cubicBezTo>
                  <a:cubicBezTo>
                    <a:pt x="458" y="6"/>
                    <a:pt x="454" y="8"/>
                    <a:pt x="448" y="8"/>
                  </a:cubicBezTo>
                  <a:cubicBezTo>
                    <a:pt x="442" y="8"/>
                    <a:pt x="437" y="6"/>
                    <a:pt x="434" y="2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1" y="2"/>
                    <a:pt x="431" y="2"/>
                    <a:pt x="431" y="2"/>
                  </a:cubicBezTo>
                  <a:cubicBezTo>
                    <a:pt x="427" y="7"/>
                    <a:pt x="422" y="9"/>
                    <a:pt x="416" y="9"/>
                  </a:cubicBezTo>
                  <a:cubicBezTo>
                    <a:pt x="411" y="9"/>
                    <a:pt x="406" y="7"/>
                    <a:pt x="402" y="3"/>
                  </a:cubicBezTo>
                  <a:cubicBezTo>
                    <a:pt x="400" y="2"/>
                    <a:pt x="400" y="2"/>
                    <a:pt x="400" y="2"/>
                  </a:cubicBezTo>
                  <a:cubicBezTo>
                    <a:pt x="399" y="4"/>
                    <a:pt x="399" y="4"/>
                    <a:pt x="399" y="4"/>
                  </a:cubicBezTo>
                  <a:cubicBezTo>
                    <a:pt x="395" y="9"/>
                    <a:pt x="389" y="13"/>
                    <a:pt x="382" y="13"/>
                  </a:cubicBezTo>
                  <a:cubicBezTo>
                    <a:pt x="377" y="13"/>
                    <a:pt x="373" y="11"/>
                    <a:pt x="369" y="8"/>
                  </a:cubicBezTo>
                  <a:cubicBezTo>
                    <a:pt x="367" y="6"/>
                    <a:pt x="367" y="6"/>
                    <a:pt x="367" y="6"/>
                  </a:cubicBezTo>
                  <a:cubicBezTo>
                    <a:pt x="366" y="8"/>
                    <a:pt x="366" y="8"/>
                    <a:pt x="366" y="8"/>
                  </a:cubicBezTo>
                  <a:cubicBezTo>
                    <a:pt x="362" y="14"/>
                    <a:pt x="356" y="18"/>
                    <a:pt x="349" y="18"/>
                  </a:cubicBezTo>
                  <a:cubicBezTo>
                    <a:pt x="345" y="18"/>
                    <a:pt x="340" y="16"/>
                    <a:pt x="337" y="14"/>
                  </a:cubicBezTo>
                  <a:cubicBezTo>
                    <a:pt x="335" y="12"/>
                    <a:pt x="335" y="12"/>
                    <a:pt x="335" y="12"/>
                  </a:cubicBezTo>
                  <a:cubicBezTo>
                    <a:pt x="334" y="14"/>
                    <a:pt x="334" y="14"/>
                    <a:pt x="334" y="14"/>
                  </a:cubicBezTo>
                  <a:cubicBezTo>
                    <a:pt x="330" y="21"/>
                    <a:pt x="324" y="25"/>
                    <a:pt x="316" y="25"/>
                  </a:cubicBezTo>
                  <a:cubicBezTo>
                    <a:pt x="312" y="25"/>
                    <a:pt x="308" y="24"/>
                    <a:pt x="305" y="22"/>
                  </a:cubicBezTo>
                  <a:cubicBezTo>
                    <a:pt x="303" y="20"/>
                    <a:pt x="303" y="20"/>
                    <a:pt x="303" y="20"/>
                  </a:cubicBezTo>
                  <a:cubicBezTo>
                    <a:pt x="302" y="23"/>
                    <a:pt x="302" y="23"/>
                    <a:pt x="302" y="23"/>
                  </a:cubicBezTo>
                  <a:cubicBezTo>
                    <a:pt x="299" y="29"/>
                    <a:pt x="291" y="34"/>
                    <a:pt x="284" y="34"/>
                  </a:cubicBezTo>
                  <a:cubicBezTo>
                    <a:pt x="280" y="34"/>
                    <a:pt x="276" y="33"/>
                    <a:pt x="273" y="31"/>
                  </a:cubicBezTo>
                  <a:cubicBezTo>
                    <a:pt x="271" y="29"/>
                    <a:pt x="271" y="29"/>
                    <a:pt x="271" y="29"/>
                  </a:cubicBezTo>
                  <a:cubicBezTo>
                    <a:pt x="270" y="32"/>
                    <a:pt x="270" y="32"/>
                    <a:pt x="270" y="32"/>
                  </a:cubicBezTo>
                  <a:cubicBezTo>
                    <a:pt x="267" y="39"/>
                    <a:pt x="260" y="44"/>
                    <a:pt x="252" y="44"/>
                  </a:cubicBezTo>
                  <a:cubicBezTo>
                    <a:pt x="248" y="44"/>
                    <a:pt x="245" y="43"/>
                    <a:pt x="242" y="42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7" y="51"/>
                    <a:pt x="229" y="57"/>
                    <a:pt x="220" y="57"/>
                  </a:cubicBezTo>
                  <a:cubicBezTo>
                    <a:pt x="217" y="57"/>
                    <a:pt x="214" y="56"/>
                    <a:pt x="212" y="55"/>
                  </a:cubicBezTo>
                  <a:cubicBezTo>
                    <a:pt x="209" y="53"/>
                    <a:pt x="209" y="53"/>
                    <a:pt x="209" y="53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7" y="65"/>
                    <a:pt x="199" y="71"/>
                    <a:pt x="190" y="71"/>
                  </a:cubicBezTo>
                  <a:cubicBezTo>
                    <a:pt x="187" y="71"/>
                    <a:pt x="185" y="71"/>
                    <a:pt x="182" y="70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0" y="71"/>
                    <a:pt x="180" y="71"/>
                    <a:pt x="180" y="71"/>
                  </a:cubicBezTo>
                  <a:cubicBezTo>
                    <a:pt x="178" y="80"/>
                    <a:pt x="170" y="87"/>
                    <a:pt x="160" y="87"/>
                  </a:cubicBezTo>
                  <a:cubicBezTo>
                    <a:pt x="158" y="87"/>
                    <a:pt x="156" y="87"/>
                    <a:pt x="154" y="86"/>
                  </a:cubicBezTo>
                  <a:cubicBezTo>
                    <a:pt x="152" y="85"/>
                    <a:pt x="152" y="85"/>
                    <a:pt x="152" y="85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50" y="97"/>
                    <a:pt x="141" y="104"/>
                    <a:pt x="132" y="104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24" y="106"/>
                    <a:pt x="124" y="106"/>
                    <a:pt x="124" y="106"/>
                  </a:cubicBezTo>
                  <a:cubicBezTo>
                    <a:pt x="124" y="116"/>
                    <a:pt x="115" y="125"/>
                    <a:pt x="105" y="125"/>
                  </a:cubicBezTo>
                  <a:cubicBezTo>
                    <a:pt x="103" y="125"/>
                    <a:pt x="101" y="125"/>
                    <a:pt x="99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6" y="126"/>
                    <a:pt x="96" y="126"/>
                    <a:pt x="96" y="126"/>
                  </a:cubicBezTo>
                  <a:cubicBezTo>
                    <a:pt x="95" y="135"/>
                    <a:pt x="88" y="142"/>
                    <a:pt x="80" y="143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56"/>
                    <a:pt x="62" y="165"/>
                    <a:pt x="51" y="165"/>
                  </a:cubicBezTo>
                  <a:cubicBezTo>
                    <a:pt x="47" y="164"/>
                    <a:pt x="47" y="164"/>
                    <a:pt x="47" y="164"/>
                  </a:cubicBezTo>
                  <a:cubicBezTo>
                    <a:pt x="47" y="167"/>
                    <a:pt x="47" y="167"/>
                    <a:pt x="47" y="167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80"/>
                    <a:pt x="38" y="189"/>
                    <a:pt x="27" y="189"/>
                  </a:cubicBezTo>
                  <a:cubicBezTo>
                    <a:pt x="23" y="189"/>
                    <a:pt x="23" y="189"/>
                    <a:pt x="23" y="189"/>
                  </a:cubicBezTo>
                  <a:cubicBezTo>
                    <a:pt x="23" y="191"/>
                    <a:pt x="23" y="191"/>
                    <a:pt x="23" y="191"/>
                  </a:cubicBezTo>
                  <a:cubicBezTo>
                    <a:pt x="23" y="193"/>
                    <a:pt x="23" y="193"/>
                    <a:pt x="23" y="193"/>
                  </a:cubicBezTo>
                  <a:cubicBezTo>
                    <a:pt x="23" y="204"/>
                    <a:pt x="15" y="213"/>
                    <a:pt x="4" y="213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2" y="215"/>
                    <a:pt x="2" y="215"/>
                    <a:pt x="2" y="215"/>
                  </a:cubicBezTo>
                  <a:cubicBezTo>
                    <a:pt x="2" y="220"/>
                    <a:pt x="2" y="220"/>
                    <a:pt x="2" y="220"/>
                  </a:cubicBezTo>
                  <a:cubicBezTo>
                    <a:pt x="2" y="223"/>
                    <a:pt x="1" y="226"/>
                    <a:pt x="0" y="228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4" y="231"/>
                    <a:pt x="6" y="226"/>
                    <a:pt x="6" y="220"/>
                  </a:cubicBezTo>
                  <a:cubicBezTo>
                    <a:pt x="6" y="220"/>
                    <a:pt x="6" y="218"/>
                    <a:pt x="6" y="217"/>
                  </a:cubicBezTo>
                  <a:cubicBezTo>
                    <a:pt x="18" y="216"/>
                    <a:pt x="27" y="206"/>
                    <a:pt x="27" y="193"/>
                  </a:cubicBezTo>
                  <a:cubicBezTo>
                    <a:pt x="27" y="193"/>
                    <a:pt x="27" y="193"/>
                    <a:pt x="27" y="193"/>
                  </a:cubicBezTo>
                  <a:cubicBezTo>
                    <a:pt x="40" y="193"/>
                    <a:pt x="51" y="182"/>
                    <a:pt x="51" y="169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63" y="169"/>
                    <a:pt x="73" y="159"/>
                    <a:pt x="75" y="148"/>
                  </a:cubicBezTo>
                  <a:cubicBezTo>
                    <a:pt x="76" y="148"/>
                    <a:pt x="77" y="148"/>
                    <a:pt x="77" y="148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90" y="146"/>
                    <a:pt x="98" y="138"/>
                    <a:pt x="100" y="128"/>
                  </a:cubicBezTo>
                  <a:cubicBezTo>
                    <a:pt x="101" y="129"/>
                    <a:pt x="103" y="129"/>
                    <a:pt x="105" y="129"/>
                  </a:cubicBezTo>
                  <a:cubicBezTo>
                    <a:pt x="117" y="129"/>
                    <a:pt x="127" y="120"/>
                    <a:pt x="128" y="108"/>
                  </a:cubicBezTo>
                  <a:cubicBezTo>
                    <a:pt x="130" y="108"/>
                    <a:pt x="132" y="108"/>
                    <a:pt x="132" y="108"/>
                  </a:cubicBezTo>
                  <a:cubicBezTo>
                    <a:pt x="143" y="108"/>
                    <a:pt x="152" y="101"/>
                    <a:pt x="154" y="90"/>
                  </a:cubicBezTo>
                  <a:cubicBezTo>
                    <a:pt x="156" y="91"/>
                    <a:pt x="158" y="91"/>
                    <a:pt x="160" y="91"/>
                  </a:cubicBezTo>
                  <a:cubicBezTo>
                    <a:pt x="171" y="91"/>
                    <a:pt x="180" y="84"/>
                    <a:pt x="183" y="74"/>
                  </a:cubicBezTo>
                  <a:cubicBezTo>
                    <a:pt x="185" y="74"/>
                    <a:pt x="187" y="75"/>
                    <a:pt x="190" y="75"/>
                  </a:cubicBezTo>
                  <a:cubicBezTo>
                    <a:pt x="200" y="75"/>
                    <a:pt x="209" y="68"/>
                    <a:pt x="212" y="59"/>
                  </a:cubicBezTo>
                  <a:cubicBezTo>
                    <a:pt x="215" y="60"/>
                    <a:pt x="217" y="61"/>
                    <a:pt x="220" y="61"/>
                  </a:cubicBezTo>
                  <a:cubicBezTo>
                    <a:pt x="230" y="61"/>
                    <a:pt x="238" y="55"/>
                    <a:pt x="242" y="46"/>
                  </a:cubicBezTo>
                  <a:cubicBezTo>
                    <a:pt x="245" y="47"/>
                    <a:pt x="248" y="48"/>
                    <a:pt x="252" y="48"/>
                  </a:cubicBezTo>
                  <a:cubicBezTo>
                    <a:pt x="261" y="48"/>
                    <a:pt x="269" y="43"/>
                    <a:pt x="273" y="35"/>
                  </a:cubicBezTo>
                  <a:cubicBezTo>
                    <a:pt x="276" y="37"/>
                    <a:pt x="280" y="38"/>
                    <a:pt x="284" y="38"/>
                  </a:cubicBezTo>
                  <a:cubicBezTo>
                    <a:pt x="292" y="38"/>
                    <a:pt x="300" y="33"/>
                    <a:pt x="304" y="26"/>
                  </a:cubicBezTo>
                  <a:cubicBezTo>
                    <a:pt x="308" y="28"/>
                    <a:pt x="312" y="29"/>
                    <a:pt x="316" y="29"/>
                  </a:cubicBezTo>
                  <a:cubicBezTo>
                    <a:pt x="324" y="29"/>
                    <a:pt x="332" y="25"/>
                    <a:pt x="336" y="18"/>
                  </a:cubicBezTo>
                  <a:cubicBezTo>
                    <a:pt x="340" y="20"/>
                    <a:pt x="344" y="22"/>
                    <a:pt x="349" y="22"/>
                  </a:cubicBezTo>
                  <a:cubicBezTo>
                    <a:pt x="357" y="22"/>
                    <a:pt x="364" y="18"/>
                    <a:pt x="368" y="12"/>
                  </a:cubicBezTo>
                  <a:cubicBezTo>
                    <a:pt x="372" y="15"/>
                    <a:pt x="377" y="17"/>
                    <a:pt x="382" y="17"/>
                  </a:cubicBezTo>
                  <a:cubicBezTo>
                    <a:pt x="390" y="17"/>
                    <a:pt x="396" y="13"/>
                    <a:pt x="401" y="7"/>
                  </a:cubicBezTo>
                  <a:cubicBezTo>
                    <a:pt x="405" y="11"/>
                    <a:pt x="410" y="13"/>
                    <a:pt x="416" y="13"/>
                  </a:cubicBezTo>
                  <a:cubicBezTo>
                    <a:pt x="423" y="13"/>
                    <a:pt x="428" y="11"/>
                    <a:pt x="432" y="6"/>
                  </a:cubicBezTo>
                  <a:cubicBezTo>
                    <a:pt x="436" y="9"/>
                    <a:pt x="441" y="11"/>
                    <a:pt x="446" y="11"/>
                  </a:cubicBezTo>
                  <a:cubicBezTo>
                    <a:pt x="446" y="11"/>
                    <a:pt x="447" y="11"/>
                    <a:pt x="447" y="11"/>
                  </a:cubicBezTo>
                  <a:cubicBezTo>
                    <a:pt x="447" y="11"/>
                    <a:pt x="448" y="11"/>
                    <a:pt x="448" y="11"/>
                  </a:cubicBezTo>
                  <a:cubicBezTo>
                    <a:pt x="448" y="11"/>
                    <a:pt x="449" y="11"/>
                    <a:pt x="449" y="11"/>
                  </a:cubicBezTo>
                  <a:cubicBezTo>
                    <a:pt x="449" y="11"/>
                    <a:pt x="450" y="11"/>
                    <a:pt x="450" y="11"/>
                  </a:cubicBezTo>
                  <a:cubicBezTo>
                    <a:pt x="455" y="11"/>
                    <a:pt x="459" y="9"/>
                    <a:pt x="463" y="6"/>
                  </a:cubicBezTo>
                  <a:cubicBezTo>
                    <a:pt x="467" y="11"/>
                    <a:pt x="473" y="13"/>
                    <a:pt x="480" y="13"/>
                  </a:cubicBezTo>
                  <a:cubicBezTo>
                    <a:pt x="486" y="13"/>
                    <a:pt x="491" y="11"/>
                    <a:pt x="495" y="7"/>
                  </a:cubicBezTo>
                  <a:cubicBezTo>
                    <a:pt x="500" y="13"/>
                    <a:pt x="506" y="17"/>
                    <a:pt x="514" y="17"/>
                  </a:cubicBezTo>
                  <a:cubicBezTo>
                    <a:pt x="519" y="17"/>
                    <a:pt x="524" y="15"/>
                    <a:pt x="528" y="12"/>
                  </a:cubicBezTo>
                  <a:cubicBezTo>
                    <a:pt x="532" y="18"/>
                    <a:pt x="539" y="22"/>
                    <a:pt x="547" y="22"/>
                  </a:cubicBezTo>
                  <a:cubicBezTo>
                    <a:pt x="552" y="22"/>
                    <a:pt x="556" y="20"/>
                    <a:pt x="560" y="18"/>
                  </a:cubicBezTo>
                  <a:cubicBezTo>
                    <a:pt x="564" y="25"/>
                    <a:pt x="572" y="29"/>
                    <a:pt x="580" y="29"/>
                  </a:cubicBezTo>
                  <a:cubicBezTo>
                    <a:pt x="584" y="29"/>
                    <a:pt x="588" y="28"/>
                    <a:pt x="592" y="26"/>
                  </a:cubicBezTo>
                  <a:cubicBezTo>
                    <a:pt x="596" y="33"/>
                    <a:pt x="604" y="38"/>
                    <a:pt x="612" y="38"/>
                  </a:cubicBezTo>
                  <a:cubicBezTo>
                    <a:pt x="616" y="38"/>
                    <a:pt x="620" y="37"/>
                    <a:pt x="623" y="35"/>
                  </a:cubicBezTo>
                  <a:cubicBezTo>
                    <a:pt x="627" y="43"/>
                    <a:pt x="635" y="48"/>
                    <a:pt x="644" y="48"/>
                  </a:cubicBezTo>
                  <a:cubicBezTo>
                    <a:pt x="648" y="48"/>
                    <a:pt x="651" y="47"/>
                    <a:pt x="654" y="46"/>
                  </a:cubicBezTo>
                  <a:cubicBezTo>
                    <a:pt x="658" y="55"/>
                    <a:pt x="666" y="61"/>
                    <a:pt x="676" y="61"/>
                  </a:cubicBezTo>
                  <a:cubicBezTo>
                    <a:pt x="679" y="61"/>
                    <a:pt x="681" y="60"/>
                    <a:pt x="684" y="59"/>
                  </a:cubicBezTo>
                  <a:cubicBezTo>
                    <a:pt x="687" y="68"/>
                    <a:pt x="696" y="75"/>
                    <a:pt x="706" y="75"/>
                  </a:cubicBezTo>
                  <a:cubicBezTo>
                    <a:pt x="709" y="75"/>
                    <a:pt x="711" y="74"/>
                    <a:pt x="713" y="74"/>
                  </a:cubicBezTo>
                  <a:cubicBezTo>
                    <a:pt x="716" y="84"/>
                    <a:pt x="725" y="91"/>
                    <a:pt x="736" y="91"/>
                  </a:cubicBezTo>
                  <a:cubicBezTo>
                    <a:pt x="738" y="91"/>
                    <a:pt x="740" y="91"/>
                    <a:pt x="741" y="90"/>
                  </a:cubicBezTo>
                  <a:cubicBezTo>
                    <a:pt x="744" y="101"/>
                    <a:pt x="753" y="108"/>
                    <a:pt x="764" y="108"/>
                  </a:cubicBezTo>
                  <a:cubicBezTo>
                    <a:pt x="764" y="108"/>
                    <a:pt x="766" y="108"/>
                    <a:pt x="768" y="108"/>
                  </a:cubicBezTo>
                  <a:cubicBezTo>
                    <a:pt x="769" y="120"/>
                    <a:pt x="779" y="129"/>
                    <a:pt x="791" y="129"/>
                  </a:cubicBezTo>
                  <a:cubicBezTo>
                    <a:pt x="793" y="129"/>
                    <a:pt x="795" y="129"/>
                    <a:pt x="796" y="128"/>
                  </a:cubicBezTo>
                  <a:cubicBezTo>
                    <a:pt x="798" y="138"/>
                    <a:pt x="806" y="146"/>
                    <a:pt x="816" y="147"/>
                  </a:cubicBezTo>
                  <a:cubicBezTo>
                    <a:pt x="819" y="148"/>
                    <a:pt x="819" y="148"/>
                    <a:pt x="819" y="148"/>
                  </a:cubicBezTo>
                  <a:cubicBezTo>
                    <a:pt x="819" y="148"/>
                    <a:pt x="820" y="148"/>
                    <a:pt x="821" y="148"/>
                  </a:cubicBezTo>
                  <a:cubicBezTo>
                    <a:pt x="823" y="159"/>
                    <a:pt x="833" y="169"/>
                    <a:pt x="845" y="169"/>
                  </a:cubicBezTo>
                  <a:cubicBezTo>
                    <a:pt x="845" y="169"/>
                    <a:pt x="845" y="169"/>
                    <a:pt x="845" y="169"/>
                  </a:cubicBezTo>
                  <a:cubicBezTo>
                    <a:pt x="845" y="169"/>
                    <a:pt x="845" y="169"/>
                    <a:pt x="845" y="169"/>
                  </a:cubicBezTo>
                  <a:cubicBezTo>
                    <a:pt x="845" y="182"/>
                    <a:pt x="856" y="193"/>
                    <a:pt x="869" y="193"/>
                  </a:cubicBezTo>
                  <a:cubicBezTo>
                    <a:pt x="869" y="193"/>
                    <a:pt x="869" y="193"/>
                    <a:pt x="869" y="193"/>
                  </a:cubicBezTo>
                  <a:cubicBezTo>
                    <a:pt x="869" y="206"/>
                    <a:pt x="878" y="216"/>
                    <a:pt x="890" y="217"/>
                  </a:cubicBezTo>
                  <a:cubicBezTo>
                    <a:pt x="890" y="218"/>
                    <a:pt x="890" y="220"/>
                    <a:pt x="890" y="220"/>
                  </a:cubicBezTo>
                  <a:cubicBezTo>
                    <a:pt x="890" y="226"/>
                    <a:pt x="892" y="231"/>
                    <a:pt x="896" y="235"/>
                  </a:cubicBezTo>
                  <a:cubicBezTo>
                    <a:pt x="896" y="228"/>
                    <a:pt x="896" y="228"/>
                    <a:pt x="896" y="228"/>
                  </a:cubicBezTo>
                  <a:cubicBezTo>
                    <a:pt x="895" y="226"/>
                    <a:pt x="894" y="223"/>
                    <a:pt x="894" y="2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sp>
        <p:nvSpPr>
          <p:cNvPr id="616" name="Freeform 615"/>
          <p:cNvSpPr>
            <a:spLocks noChangeAspect="1"/>
          </p:cNvSpPr>
          <p:nvPr/>
        </p:nvSpPr>
        <p:spPr bwMode="auto">
          <a:xfrm>
            <a:off x="4535898" y="1340466"/>
            <a:ext cx="4656561" cy="757550"/>
          </a:xfrm>
          <a:custGeom>
            <a:avLst/>
            <a:gdLst>
              <a:gd name="T0" fmla="*/ 1317 w 1325"/>
              <a:gd name="T1" fmla="*/ 9 h 311"/>
              <a:gd name="T2" fmla="*/ 622 w 1325"/>
              <a:gd name="T3" fmla="*/ 11 h 311"/>
              <a:gd name="T4" fmla="*/ 41 w 1325"/>
              <a:gd name="T5" fmla="*/ 7 h 311"/>
              <a:gd name="T6" fmla="*/ 0 w 1325"/>
              <a:gd name="T7" fmla="*/ 153 h 311"/>
              <a:gd name="T8" fmla="*/ 47 w 1325"/>
              <a:gd name="T9" fmla="*/ 306 h 311"/>
              <a:gd name="T10" fmla="*/ 666 w 1325"/>
              <a:gd name="T11" fmla="*/ 304 h 311"/>
              <a:gd name="T12" fmla="*/ 1322 w 1325"/>
              <a:gd name="T13" fmla="*/ 302 h 311"/>
              <a:gd name="T14" fmla="*/ 1274 w 1325"/>
              <a:gd name="T15" fmla="*/ 153 h 311"/>
              <a:gd name="T16" fmla="*/ 1317 w 1325"/>
              <a:gd name="T17" fmla="*/ 9 h 311"/>
              <a:gd name="connsiteX0" fmla="*/ 10217 w 10254"/>
              <a:gd name="connsiteY0" fmla="*/ 337 h 9950"/>
              <a:gd name="connsiteX1" fmla="*/ 4971 w 10254"/>
              <a:gd name="connsiteY1" fmla="*/ 402 h 9950"/>
              <a:gd name="connsiteX2" fmla="*/ 277 w 10254"/>
              <a:gd name="connsiteY2" fmla="*/ 4968 h 9950"/>
              <a:gd name="connsiteX3" fmla="*/ 632 w 10254"/>
              <a:gd name="connsiteY3" fmla="*/ 9887 h 9950"/>
              <a:gd name="connsiteX4" fmla="*/ 5303 w 10254"/>
              <a:gd name="connsiteY4" fmla="*/ 9823 h 9950"/>
              <a:gd name="connsiteX5" fmla="*/ 10254 w 10254"/>
              <a:gd name="connsiteY5" fmla="*/ 9759 h 9950"/>
              <a:gd name="connsiteX6" fmla="*/ 9892 w 10254"/>
              <a:gd name="connsiteY6" fmla="*/ 4968 h 9950"/>
              <a:gd name="connsiteX7" fmla="*/ 10217 w 10254"/>
              <a:gd name="connsiteY7" fmla="*/ 337 h 9950"/>
              <a:gd name="connsiteX0" fmla="*/ 9349 w 9385"/>
              <a:gd name="connsiteY0" fmla="*/ 702 h 10363"/>
              <a:gd name="connsiteX1" fmla="*/ 4233 w 9385"/>
              <a:gd name="connsiteY1" fmla="*/ 767 h 10363"/>
              <a:gd name="connsiteX2" fmla="*/ 1 w 9385"/>
              <a:gd name="connsiteY2" fmla="*/ 10300 h 10363"/>
              <a:gd name="connsiteX3" fmla="*/ 4557 w 9385"/>
              <a:gd name="connsiteY3" fmla="*/ 10235 h 10363"/>
              <a:gd name="connsiteX4" fmla="*/ 9385 w 9385"/>
              <a:gd name="connsiteY4" fmla="*/ 10171 h 10363"/>
              <a:gd name="connsiteX5" fmla="*/ 9032 w 9385"/>
              <a:gd name="connsiteY5" fmla="*/ 5356 h 10363"/>
              <a:gd name="connsiteX6" fmla="*/ 9349 w 9385"/>
              <a:gd name="connsiteY6" fmla="*/ 702 h 10363"/>
              <a:gd name="connsiteX0" fmla="*/ 5962 w 6000"/>
              <a:gd name="connsiteY0" fmla="*/ 673 h 10533"/>
              <a:gd name="connsiteX1" fmla="*/ 510 w 6000"/>
              <a:gd name="connsiteY1" fmla="*/ 736 h 10533"/>
              <a:gd name="connsiteX2" fmla="*/ 856 w 6000"/>
              <a:gd name="connsiteY2" fmla="*/ 9872 h 10533"/>
              <a:gd name="connsiteX3" fmla="*/ 6000 w 6000"/>
              <a:gd name="connsiteY3" fmla="*/ 9811 h 10533"/>
              <a:gd name="connsiteX4" fmla="*/ 5624 w 6000"/>
              <a:gd name="connsiteY4" fmla="*/ 5164 h 10533"/>
              <a:gd name="connsiteX5" fmla="*/ 5962 w 6000"/>
              <a:gd name="connsiteY5" fmla="*/ 673 h 10533"/>
              <a:gd name="connsiteX0" fmla="*/ 9937 w 10000"/>
              <a:gd name="connsiteY0" fmla="*/ 638 h 9999"/>
              <a:gd name="connsiteX1" fmla="*/ 850 w 10000"/>
              <a:gd name="connsiteY1" fmla="*/ 698 h 9999"/>
              <a:gd name="connsiteX2" fmla="*/ 1427 w 10000"/>
              <a:gd name="connsiteY2" fmla="*/ 9371 h 9999"/>
              <a:gd name="connsiteX3" fmla="*/ 10000 w 10000"/>
              <a:gd name="connsiteY3" fmla="*/ 9314 h 9999"/>
              <a:gd name="connsiteX4" fmla="*/ 9373 w 10000"/>
              <a:gd name="connsiteY4" fmla="*/ 4902 h 9999"/>
              <a:gd name="connsiteX5" fmla="*/ 9937 w 10000"/>
              <a:gd name="connsiteY5" fmla="*/ 638 h 9999"/>
              <a:gd name="connsiteX0" fmla="*/ 9937 w 10000"/>
              <a:gd name="connsiteY0" fmla="*/ 638 h 10000"/>
              <a:gd name="connsiteX1" fmla="*/ 850 w 10000"/>
              <a:gd name="connsiteY1" fmla="*/ 698 h 10000"/>
              <a:gd name="connsiteX2" fmla="*/ 1427 w 10000"/>
              <a:gd name="connsiteY2" fmla="*/ 9372 h 10000"/>
              <a:gd name="connsiteX3" fmla="*/ 10000 w 10000"/>
              <a:gd name="connsiteY3" fmla="*/ 9315 h 10000"/>
              <a:gd name="connsiteX4" fmla="*/ 9373 w 10000"/>
              <a:gd name="connsiteY4" fmla="*/ 4902 h 10000"/>
              <a:gd name="connsiteX5" fmla="*/ 9937 w 10000"/>
              <a:gd name="connsiteY5" fmla="*/ 638 h 10000"/>
              <a:gd name="connsiteX0" fmla="*/ 10296 w 10359"/>
              <a:gd name="connsiteY0" fmla="*/ 610 h 9697"/>
              <a:gd name="connsiteX1" fmla="*/ 1209 w 10359"/>
              <a:gd name="connsiteY1" fmla="*/ 670 h 9697"/>
              <a:gd name="connsiteX2" fmla="*/ 1088 w 10359"/>
              <a:gd name="connsiteY2" fmla="*/ 8954 h 9697"/>
              <a:gd name="connsiteX3" fmla="*/ 10359 w 10359"/>
              <a:gd name="connsiteY3" fmla="*/ 9287 h 9697"/>
              <a:gd name="connsiteX4" fmla="*/ 9732 w 10359"/>
              <a:gd name="connsiteY4" fmla="*/ 4874 h 9697"/>
              <a:gd name="connsiteX5" fmla="*/ 10296 w 10359"/>
              <a:gd name="connsiteY5" fmla="*/ 610 h 9697"/>
              <a:gd name="connsiteX0" fmla="*/ 10017 w 10078"/>
              <a:gd name="connsiteY0" fmla="*/ 494 h 9851"/>
              <a:gd name="connsiteX1" fmla="*/ 1104 w 10078"/>
              <a:gd name="connsiteY1" fmla="*/ 757 h 9851"/>
              <a:gd name="connsiteX2" fmla="*/ 1128 w 10078"/>
              <a:gd name="connsiteY2" fmla="*/ 9099 h 9851"/>
              <a:gd name="connsiteX3" fmla="*/ 10078 w 10078"/>
              <a:gd name="connsiteY3" fmla="*/ 9442 h 9851"/>
              <a:gd name="connsiteX4" fmla="*/ 9473 w 10078"/>
              <a:gd name="connsiteY4" fmla="*/ 4891 h 9851"/>
              <a:gd name="connsiteX5" fmla="*/ 10017 w 10078"/>
              <a:gd name="connsiteY5" fmla="*/ 494 h 9851"/>
              <a:gd name="connsiteX0" fmla="*/ 9939 w 10000"/>
              <a:gd name="connsiteY0" fmla="*/ 501 h 10000"/>
              <a:gd name="connsiteX1" fmla="*/ 1095 w 10000"/>
              <a:gd name="connsiteY1" fmla="*/ 768 h 10000"/>
              <a:gd name="connsiteX2" fmla="*/ 1119 w 10000"/>
              <a:gd name="connsiteY2" fmla="*/ 9237 h 10000"/>
              <a:gd name="connsiteX3" fmla="*/ 10000 w 10000"/>
              <a:gd name="connsiteY3" fmla="*/ 9585 h 10000"/>
              <a:gd name="connsiteX4" fmla="*/ 9400 w 10000"/>
              <a:gd name="connsiteY4" fmla="*/ 4965 h 10000"/>
              <a:gd name="connsiteX5" fmla="*/ 9939 w 10000"/>
              <a:gd name="connsiteY5" fmla="*/ 501 h 10000"/>
              <a:gd name="connsiteX0" fmla="*/ 9939 w 10000"/>
              <a:gd name="connsiteY0" fmla="*/ 501 h 10000"/>
              <a:gd name="connsiteX1" fmla="*/ 1095 w 10000"/>
              <a:gd name="connsiteY1" fmla="*/ 768 h 10000"/>
              <a:gd name="connsiteX2" fmla="*/ 1119 w 10000"/>
              <a:gd name="connsiteY2" fmla="*/ 9237 h 10000"/>
              <a:gd name="connsiteX3" fmla="*/ 10000 w 10000"/>
              <a:gd name="connsiteY3" fmla="*/ 9585 h 10000"/>
              <a:gd name="connsiteX4" fmla="*/ 9400 w 10000"/>
              <a:gd name="connsiteY4" fmla="*/ 4965 h 10000"/>
              <a:gd name="connsiteX5" fmla="*/ 9939 w 10000"/>
              <a:gd name="connsiteY5" fmla="*/ 501 h 10000"/>
              <a:gd name="connsiteX0" fmla="*/ 9489 w 9550"/>
              <a:gd name="connsiteY0" fmla="*/ 501 h 10000"/>
              <a:gd name="connsiteX1" fmla="*/ 645 w 9550"/>
              <a:gd name="connsiteY1" fmla="*/ 768 h 10000"/>
              <a:gd name="connsiteX2" fmla="*/ 669 w 9550"/>
              <a:gd name="connsiteY2" fmla="*/ 9237 h 10000"/>
              <a:gd name="connsiteX3" fmla="*/ 9550 w 9550"/>
              <a:gd name="connsiteY3" fmla="*/ 9585 h 10000"/>
              <a:gd name="connsiteX4" fmla="*/ 8950 w 9550"/>
              <a:gd name="connsiteY4" fmla="*/ 4965 h 10000"/>
              <a:gd name="connsiteX5" fmla="*/ 9489 w 9550"/>
              <a:gd name="connsiteY5" fmla="*/ 501 h 10000"/>
              <a:gd name="connsiteX0" fmla="*/ 9936 w 10000"/>
              <a:gd name="connsiteY0" fmla="*/ 501 h 10000"/>
              <a:gd name="connsiteX1" fmla="*/ 675 w 10000"/>
              <a:gd name="connsiteY1" fmla="*/ 768 h 10000"/>
              <a:gd name="connsiteX2" fmla="*/ 701 w 10000"/>
              <a:gd name="connsiteY2" fmla="*/ 9237 h 10000"/>
              <a:gd name="connsiteX3" fmla="*/ 10000 w 10000"/>
              <a:gd name="connsiteY3" fmla="*/ 9585 h 10000"/>
              <a:gd name="connsiteX4" fmla="*/ 9372 w 10000"/>
              <a:gd name="connsiteY4" fmla="*/ 4965 h 10000"/>
              <a:gd name="connsiteX5" fmla="*/ 9936 w 10000"/>
              <a:gd name="connsiteY5" fmla="*/ 501 h 10000"/>
              <a:gd name="connsiteX0" fmla="*/ 9261 w 9325"/>
              <a:gd name="connsiteY0" fmla="*/ 501 h 10000"/>
              <a:gd name="connsiteX1" fmla="*/ 0 w 9325"/>
              <a:gd name="connsiteY1" fmla="*/ 768 h 10000"/>
              <a:gd name="connsiteX2" fmla="*/ 26 w 9325"/>
              <a:gd name="connsiteY2" fmla="*/ 9237 h 10000"/>
              <a:gd name="connsiteX3" fmla="*/ 9325 w 9325"/>
              <a:gd name="connsiteY3" fmla="*/ 9585 h 10000"/>
              <a:gd name="connsiteX4" fmla="*/ 8697 w 9325"/>
              <a:gd name="connsiteY4" fmla="*/ 4965 h 10000"/>
              <a:gd name="connsiteX5" fmla="*/ 9261 w 9325"/>
              <a:gd name="connsiteY5" fmla="*/ 501 h 10000"/>
              <a:gd name="connsiteX0" fmla="*/ 9931 w 10000"/>
              <a:gd name="connsiteY0" fmla="*/ 501 h 10000"/>
              <a:gd name="connsiteX1" fmla="*/ 0 w 10000"/>
              <a:gd name="connsiteY1" fmla="*/ 768 h 10000"/>
              <a:gd name="connsiteX2" fmla="*/ 28 w 10000"/>
              <a:gd name="connsiteY2" fmla="*/ 9237 h 10000"/>
              <a:gd name="connsiteX3" fmla="*/ 10000 w 10000"/>
              <a:gd name="connsiteY3" fmla="*/ 9585 h 10000"/>
              <a:gd name="connsiteX4" fmla="*/ 9327 w 10000"/>
              <a:gd name="connsiteY4" fmla="*/ 4965 h 10000"/>
              <a:gd name="connsiteX5" fmla="*/ 9931 w 10000"/>
              <a:gd name="connsiteY5" fmla="*/ 501 h 10000"/>
              <a:gd name="connsiteX0" fmla="*/ 9931 w 10000"/>
              <a:gd name="connsiteY0" fmla="*/ 203 h 9702"/>
              <a:gd name="connsiteX1" fmla="*/ 0 w 10000"/>
              <a:gd name="connsiteY1" fmla="*/ 470 h 9702"/>
              <a:gd name="connsiteX2" fmla="*/ 28 w 10000"/>
              <a:gd name="connsiteY2" fmla="*/ 8939 h 9702"/>
              <a:gd name="connsiteX3" fmla="*/ 10000 w 10000"/>
              <a:gd name="connsiteY3" fmla="*/ 9287 h 9702"/>
              <a:gd name="connsiteX4" fmla="*/ 9327 w 10000"/>
              <a:gd name="connsiteY4" fmla="*/ 4667 h 9702"/>
              <a:gd name="connsiteX5" fmla="*/ 9931 w 10000"/>
              <a:gd name="connsiteY5" fmla="*/ 203 h 9702"/>
              <a:gd name="connsiteX0" fmla="*/ 9931 w 10000"/>
              <a:gd name="connsiteY0" fmla="*/ 209 h 9821"/>
              <a:gd name="connsiteX1" fmla="*/ 0 w 10000"/>
              <a:gd name="connsiteY1" fmla="*/ 484 h 9821"/>
              <a:gd name="connsiteX2" fmla="*/ 28 w 10000"/>
              <a:gd name="connsiteY2" fmla="*/ 9214 h 9821"/>
              <a:gd name="connsiteX3" fmla="*/ 10000 w 10000"/>
              <a:gd name="connsiteY3" fmla="*/ 9572 h 9821"/>
              <a:gd name="connsiteX4" fmla="*/ 9327 w 10000"/>
              <a:gd name="connsiteY4" fmla="*/ 4810 h 9821"/>
              <a:gd name="connsiteX5" fmla="*/ 9931 w 10000"/>
              <a:gd name="connsiteY5" fmla="*/ 209 h 9821"/>
              <a:gd name="connsiteX0" fmla="*/ 9931 w 10000"/>
              <a:gd name="connsiteY0" fmla="*/ 213 h 10000"/>
              <a:gd name="connsiteX1" fmla="*/ 0 w 10000"/>
              <a:gd name="connsiteY1" fmla="*/ 493 h 10000"/>
              <a:gd name="connsiteX2" fmla="*/ 28 w 10000"/>
              <a:gd name="connsiteY2" fmla="*/ 9382 h 10000"/>
              <a:gd name="connsiteX3" fmla="*/ 10000 w 10000"/>
              <a:gd name="connsiteY3" fmla="*/ 9746 h 10000"/>
              <a:gd name="connsiteX4" fmla="*/ 9327 w 10000"/>
              <a:gd name="connsiteY4" fmla="*/ 4898 h 10000"/>
              <a:gd name="connsiteX5" fmla="*/ 9931 w 10000"/>
              <a:gd name="connsiteY5" fmla="*/ 213 h 10000"/>
              <a:gd name="connsiteX0" fmla="*/ 9931 w 10000"/>
              <a:gd name="connsiteY0" fmla="*/ 213 h 10000"/>
              <a:gd name="connsiteX1" fmla="*/ 0 w 10000"/>
              <a:gd name="connsiteY1" fmla="*/ 493 h 10000"/>
              <a:gd name="connsiteX2" fmla="*/ 28 w 10000"/>
              <a:gd name="connsiteY2" fmla="*/ 9382 h 10000"/>
              <a:gd name="connsiteX3" fmla="*/ 10000 w 10000"/>
              <a:gd name="connsiteY3" fmla="*/ 9746 h 10000"/>
              <a:gd name="connsiteX4" fmla="*/ 9327 w 10000"/>
              <a:gd name="connsiteY4" fmla="*/ 4898 h 10000"/>
              <a:gd name="connsiteX5" fmla="*/ 9931 w 10000"/>
              <a:gd name="connsiteY5" fmla="*/ 213 h 10000"/>
              <a:gd name="connsiteX0" fmla="*/ 9931 w 10000"/>
              <a:gd name="connsiteY0" fmla="*/ 213 h 9962"/>
              <a:gd name="connsiteX1" fmla="*/ 0 w 10000"/>
              <a:gd name="connsiteY1" fmla="*/ 493 h 9962"/>
              <a:gd name="connsiteX2" fmla="*/ 28 w 10000"/>
              <a:gd name="connsiteY2" fmla="*/ 9382 h 9962"/>
              <a:gd name="connsiteX3" fmla="*/ 10000 w 10000"/>
              <a:gd name="connsiteY3" fmla="*/ 9746 h 9962"/>
              <a:gd name="connsiteX4" fmla="*/ 9327 w 10000"/>
              <a:gd name="connsiteY4" fmla="*/ 4898 h 9962"/>
              <a:gd name="connsiteX5" fmla="*/ 9931 w 10000"/>
              <a:gd name="connsiteY5" fmla="*/ 213 h 9962"/>
              <a:gd name="connsiteX0" fmla="*/ 9931 w 10000"/>
              <a:gd name="connsiteY0" fmla="*/ 94 h 9880"/>
              <a:gd name="connsiteX1" fmla="*/ 0 w 10000"/>
              <a:gd name="connsiteY1" fmla="*/ 375 h 9880"/>
              <a:gd name="connsiteX2" fmla="*/ 28 w 10000"/>
              <a:gd name="connsiteY2" fmla="*/ 9298 h 9880"/>
              <a:gd name="connsiteX3" fmla="*/ 10000 w 10000"/>
              <a:gd name="connsiteY3" fmla="*/ 9663 h 9880"/>
              <a:gd name="connsiteX4" fmla="*/ 9327 w 10000"/>
              <a:gd name="connsiteY4" fmla="*/ 4797 h 9880"/>
              <a:gd name="connsiteX5" fmla="*/ 9931 w 10000"/>
              <a:gd name="connsiteY5" fmla="*/ 94 h 9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9880">
                <a:moveTo>
                  <a:pt x="9931" y="94"/>
                </a:moveTo>
                <a:cubicBezTo>
                  <a:pt x="9986" y="-68"/>
                  <a:pt x="261" y="-46"/>
                  <a:pt x="0" y="375"/>
                </a:cubicBezTo>
                <a:cubicBezTo>
                  <a:pt x="27" y="7710"/>
                  <a:pt x="4" y="2165"/>
                  <a:pt x="28" y="9298"/>
                </a:cubicBezTo>
                <a:cubicBezTo>
                  <a:pt x="32" y="10327"/>
                  <a:pt x="6925" y="9685"/>
                  <a:pt x="10000" y="9663"/>
                </a:cubicBezTo>
                <a:cubicBezTo>
                  <a:pt x="9635" y="8716"/>
                  <a:pt x="9327" y="7050"/>
                  <a:pt x="9327" y="4797"/>
                </a:cubicBezTo>
                <a:cubicBezTo>
                  <a:pt x="9327" y="2639"/>
                  <a:pt x="9581" y="1042"/>
                  <a:pt x="9931" y="94"/>
                </a:cubicBezTo>
                <a:close/>
              </a:path>
            </a:pathLst>
          </a:custGeom>
          <a:solidFill>
            <a:srgbClr val="D38C2D"/>
          </a:solidFill>
          <a:ln>
            <a:noFill/>
          </a:ln>
          <a:extLst/>
        </p:spPr>
        <p:txBody>
          <a:bodyPr/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r>
              <a:rPr lang="en-CA" sz="1050" dirty="0" smtClean="0">
                <a:latin typeface="Arial"/>
                <a:cs typeface="Arial"/>
              </a:rPr>
              <a:t>I</a:t>
            </a:r>
            <a:endParaRPr lang="en-CA" sz="1050" dirty="0">
              <a:latin typeface="Arial"/>
              <a:cs typeface="Arial"/>
            </a:endParaRPr>
          </a:p>
        </p:txBody>
      </p:sp>
      <p:cxnSp>
        <p:nvCxnSpPr>
          <p:cNvPr id="617" name="Straight Connector 616"/>
          <p:cNvCxnSpPr>
            <a:cxnSpLocks noChangeAspect="1"/>
          </p:cNvCxnSpPr>
          <p:nvPr/>
        </p:nvCxnSpPr>
        <p:spPr>
          <a:xfrm>
            <a:off x="4575909" y="1056478"/>
            <a:ext cx="0" cy="4756310"/>
          </a:xfrm>
          <a:prstGeom prst="line">
            <a:avLst/>
          </a:prstGeom>
          <a:ln w="152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71"/>
          <p:cNvGrpSpPr>
            <a:grpSpLocks noChangeAspect="1"/>
          </p:cNvGrpSpPr>
          <p:nvPr/>
        </p:nvGrpSpPr>
        <p:grpSpPr bwMode="auto">
          <a:xfrm>
            <a:off x="6842458" y="3572107"/>
            <a:ext cx="399036" cy="584844"/>
            <a:chOff x="1874" y="2832"/>
            <a:chExt cx="418" cy="613"/>
          </a:xfrm>
        </p:grpSpPr>
        <p:sp>
          <p:nvSpPr>
            <p:cNvPr id="624" name="Freeform 72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25" name="Freeform 73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26" name="Freeform 74"/>
            <p:cNvSpPr>
              <a:spLocks/>
            </p:cNvSpPr>
            <p:nvPr/>
          </p:nvSpPr>
          <p:spPr bwMode="auto">
            <a:xfrm>
              <a:off x="1894" y="2872"/>
              <a:ext cx="208" cy="557"/>
            </a:xfrm>
            <a:custGeom>
              <a:avLst/>
              <a:gdLst>
                <a:gd name="T0" fmla="*/ 9 w 83"/>
                <a:gd name="T1" fmla="*/ 104 h 209"/>
                <a:gd name="T2" fmla="*/ 83 w 83"/>
                <a:gd name="T3" fmla="*/ 0 h 209"/>
                <a:gd name="T4" fmla="*/ 0 w 83"/>
                <a:gd name="T5" fmla="*/ 104 h 209"/>
                <a:gd name="T6" fmla="*/ 80 w 83"/>
                <a:gd name="T7" fmla="*/ 209 h 209"/>
                <a:gd name="T8" fmla="*/ 9 w 83"/>
                <a:gd name="T9" fmla="*/ 10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09">
                  <a:moveTo>
                    <a:pt x="9" y="104"/>
                  </a:moveTo>
                  <a:cubicBezTo>
                    <a:pt x="9" y="51"/>
                    <a:pt x="42" y="6"/>
                    <a:pt x="83" y="0"/>
                  </a:cubicBezTo>
                  <a:cubicBezTo>
                    <a:pt x="37" y="0"/>
                    <a:pt x="0" y="47"/>
                    <a:pt x="0" y="104"/>
                  </a:cubicBezTo>
                  <a:cubicBezTo>
                    <a:pt x="0" y="160"/>
                    <a:pt x="35" y="206"/>
                    <a:pt x="80" y="209"/>
                  </a:cubicBezTo>
                  <a:cubicBezTo>
                    <a:pt x="40" y="201"/>
                    <a:pt x="9" y="156"/>
                    <a:pt x="9" y="104"/>
                  </a:cubicBezTo>
                  <a:close/>
                </a:path>
              </a:pathLst>
            </a:custGeom>
            <a:solidFill>
              <a:srgbClr val="A9D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27" name="Freeform 75"/>
            <p:cNvSpPr>
              <a:spLocks/>
            </p:cNvSpPr>
            <p:nvPr/>
          </p:nvSpPr>
          <p:spPr bwMode="auto">
            <a:xfrm>
              <a:off x="1894" y="2893"/>
              <a:ext cx="130" cy="515"/>
            </a:xfrm>
            <a:custGeom>
              <a:avLst/>
              <a:gdLst>
                <a:gd name="T0" fmla="*/ 3 w 52"/>
                <a:gd name="T1" fmla="*/ 96 h 193"/>
                <a:gd name="T2" fmla="*/ 52 w 52"/>
                <a:gd name="T3" fmla="*/ 0 h 193"/>
                <a:gd name="T4" fmla="*/ 0 w 52"/>
                <a:gd name="T5" fmla="*/ 96 h 193"/>
                <a:gd name="T6" fmla="*/ 52 w 52"/>
                <a:gd name="T7" fmla="*/ 193 h 193"/>
                <a:gd name="T8" fmla="*/ 3 w 52"/>
                <a:gd name="T9" fmla="*/ 9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93">
                  <a:moveTo>
                    <a:pt x="3" y="96"/>
                  </a:moveTo>
                  <a:cubicBezTo>
                    <a:pt x="3" y="53"/>
                    <a:pt x="23" y="16"/>
                    <a:pt x="52" y="0"/>
                  </a:cubicBezTo>
                  <a:cubicBezTo>
                    <a:pt x="22" y="15"/>
                    <a:pt x="0" y="53"/>
                    <a:pt x="0" y="96"/>
                  </a:cubicBezTo>
                  <a:cubicBezTo>
                    <a:pt x="0" y="140"/>
                    <a:pt x="21" y="177"/>
                    <a:pt x="52" y="193"/>
                  </a:cubicBezTo>
                  <a:cubicBezTo>
                    <a:pt x="23" y="176"/>
                    <a:pt x="3" y="139"/>
                    <a:pt x="3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28" name="Freeform 76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29" name="Freeform 7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0" name="Freeform 7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1" name="Freeform 79"/>
            <p:cNvSpPr>
              <a:spLocks/>
            </p:cNvSpPr>
            <p:nvPr/>
          </p:nvSpPr>
          <p:spPr bwMode="auto">
            <a:xfrm>
              <a:off x="2202" y="3248"/>
              <a:ext cx="82" cy="35"/>
            </a:xfrm>
            <a:custGeom>
              <a:avLst/>
              <a:gdLst>
                <a:gd name="T0" fmla="*/ 25 w 82"/>
                <a:gd name="T1" fmla="*/ 3 h 35"/>
                <a:gd name="T2" fmla="*/ 25 w 82"/>
                <a:gd name="T3" fmla="*/ 0 h 35"/>
                <a:gd name="T4" fmla="*/ 0 w 82"/>
                <a:gd name="T5" fmla="*/ 29 h 35"/>
                <a:gd name="T6" fmla="*/ 10 w 82"/>
                <a:gd name="T7" fmla="*/ 32 h 35"/>
                <a:gd name="T8" fmla="*/ 55 w 82"/>
                <a:gd name="T9" fmla="*/ 35 h 35"/>
                <a:gd name="T10" fmla="*/ 82 w 82"/>
                <a:gd name="T11" fmla="*/ 5 h 35"/>
                <a:gd name="T12" fmla="*/ 25 w 82"/>
                <a:gd name="T13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35">
                  <a:moveTo>
                    <a:pt x="25" y="3"/>
                  </a:moveTo>
                  <a:lnTo>
                    <a:pt x="25" y="0"/>
                  </a:lnTo>
                  <a:lnTo>
                    <a:pt x="0" y="29"/>
                  </a:lnTo>
                  <a:lnTo>
                    <a:pt x="10" y="32"/>
                  </a:lnTo>
                  <a:lnTo>
                    <a:pt x="55" y="35"/>
                  </a:lnTo>
                  <a:lnTo>
                    <a:pt x="82" y="5"/>
                  </a:lnTo>
                  <a:lnTo>
                    <a:pt x="25" y="3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2" name="Freeform 80"/>
            <p:cNvSpPr>
              <a:spLocks/>
            </p:cNvSpPr>
            <p:nvPr/>
          </p:nvSpPr>
          <p:spPr bwMode="auto">
            <a:xfrm>
              <a:off x="2154" y="3192"/>
              <a:ext cx="83" cy="35"/>
            </a:xfrm>
            <a:custGeom>
              <a:avLst/>
              <a:gdLst>
                <a:gd name="T0" fmla="*/ 53 w 83"/>
                <a:gd name="T1" fmla="*/ 35 h 35"/>
                <a:gd name="T2" fmla="*/ 83 w 83"/>
                <a:gd name="T3" fmla="*/ 5 h 35"/>
                <a:gd name="T4" fmla="*/ 83 w 83"/>
                <a:gd name="T5" fmla="*/ 3 h 35"/>
                <a:gd name="T6" fmla="*/ 28 w 83"/>
                <a:gd name="T7" fmla="*/ 0 h 35"/>
                <a:gd name="T8" fmla="*/ 0 w 83"/>
                <a:gd name="T9" fmla="*/ 32 h 35"/>
                <a:gd name="T10" fmla="*/ 55 w 83"/>
                <a:gd name="T11" fmla="*/ 32 h 35"/>
                <a:gd name="T12" fmla="*/ 53 w 83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35">
                  <a:moveTo>
                    <a:pt x="53" y="35"/>
                  </a:moveTo>
                  <a:lnTo>
                    <a:pt x="83" y="5"/>
                  </a:lnTo>
                  <a:lnTo>
                    <a:pt x="83" y="3"/>
                  </a:lnTo>
                  <a:lnTo>
                    <a:pt x="28" y="0"/>
                  </a:lnTo>
                  <a:lnTo>
                    <a:pt x="0" y="32"/>
                  </a:lnTo>
                  <a:lnTo>
                    <a:pt x="55" y="32"/>
                  </a:lnTo>
                  <a:lnTo>
                    <a:pt x="53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3" name="Freeform 81"/>
            <p:cNvSpPr>
              <a:spLocks/>
            </p:cNvSpPr>
            <p:nvPr/>
          </p:nvSpPr>
          <p:spPr bwMode="auto">
            <a:xfrm>
              <a:off x="2122" y="3120"/>
              <a:ext cx="80" cy="51"/>
            </a:xfrm>
            <a:custGeom>
              <a:avLst/>
              <a:gdLst>
                <a:gd name="T0" fmla="*/ 80 w 80"/>
                <a:gd name="T1" fmla="*/ 21 h 51"/>
                <a:gd name="T2" fmla="*/ 80 w 80"/>
                <a:gd name="T3" fmla="*/ 21 h 51"/>
                <a:gd name="T4" fmla="*/ 45 w 80"/>
                <a:gd name="T5" fmla="*/ 0 h 51"/>
                <a:gd name="T6" fmla="*/ 0 w 80"/>
                <a:gd name="T7" fmla="*/ 21 h 51"/>
                <a:gd name="T8" fmla="*/ 52 w 80"/>
                <a:gd name="T9" fmla="*/ 51 h 51"/>
                <a:gd name="T10" fmla="*/ 52 w 80"/>
                <a:gd name="T11" fmla="*/ 51 h 51"/>
                <a:gd name="T12" fmla="*/ 80 w 80"/>
                <a:gd name="T13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1">
                  <a:moveTo>
                    <a:pt x="80" y="21"/>
                  </a:moveTo>
                  <a:lnTo>
                    <a:pt x="80" y="21"/>
                  </a:lnTo>
                  <a:lnTo>
                    <a:pt x="45" y="0"/>
                  </a:lnTo>
                  <a:lnTo>
                    <a:pt x="0" y="21"/>
                  </a:lnTo>
                  <a:lnTo>
                    <a:pt x="52" y="51"/>
                  </a:lnTo>
                  <a:lnTo>
                    <a:pt x="52" y="51"/>
                  </a:lnTo>
                  <a:lnTo>
                    <a:pt x="80" y="21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4" name="Freeform 82"/>
            <p:cNvSpPr>
              <a:spLocks/>
            </p:cNvSpPr>
            <p:nvPr/>
          </p:nvSpPr>
          <p:spPr bwMode="auto">
            <a:xfrm>
              <a:off x="2234" y="3253"/>
              <a:ext cx="40" cy="16"/>
            </a:xfrm>
            <a:custGeom>
              <a:avLst/>
              <a:gdLst>
                <a:gd name="T0" fmla="*/ 0 w 16"/>
                <a:gd name="T1" fmla="*/ 0 h 6"/>
                <a:gd name="T2" fmla="*/ 16 w 16"/>
                <a:gd name="T3" fmla="*/ 1 h 6"/>
                <a:gd name="T4" fmla="*/ 11 w 16"/>
                <a:gd name="T5" fmla="*/ 6 h 6"/>
                <a:gd name="T6" fmla="*/ 0 w 1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5" name="Freeform 83"/>
            <p:cNvSpPr>
              <a:spLocks/>
            </p:cNvSpPr>
            <p:nvPr/>
          </p:nvSpPr>
          <p:spPr bwMode="auto">
            <a:xfrm>
              <a:off x="2184" y="3197"/>
              <a:ext cx="40" cy="14"/>
            </a:xfrm>
            <a:custGeom>
              <a:avLst/>
              <a:gdLst>
                <a:gd name="T0" fmla="*/ 0 w 16"/>
                <a:gd name="T1" fmla="*/ 0 h 5"/>
                <a:gd name="T2" fmla="*/ 16 w 16"/>
                <a:gd name="T3" fmla="*/ 1 h 5"/>
                <a:gd name="T4" fmla="*/ 12 w 16"/>
                <a:gd name="T5" fmla="*/ 5 h 5"/>
                <a:gd name="T6" fmla="*/ 0 w 1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5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6" name="Freeform 84"/>
            <p:cNvSpPr>
              <a:spLocks/>
            </p:cNvSpPr>
            <p:nvPr/>
          </p:nvSpPr>
          <p:spPr bwMode="auto">
            <a:xfrm>
              <a:off x="2177" y="3131"/>
              <a:ext cx="15" cy="26"/>
            </a:xfrm>
            <a:custGeom>
              <a:avLst/>
              <a:gdLst>
                <a:gd name="T0" fmla="*/ 0 w 6"/>
                <a:gd name="T1" fmla="*/ 0 h 10"/>
                <a:gd name="T2" fmla="*/ 6 w 6"/>
                <a:gd name="T3" fmla="*/ 4 h 10"/>
                <a:gd name="T4" fmla="*/ 0 w 6"/>
                <a:gd name="T5" fmla="*/ 10 h 10"/>
                <a:gd name="T6" fmla="*/ 0 w 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7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7" name="Freeform 85"/>
            <p:cNvSpPr>
              <a:spLocks/>
            </p:cNvSpPr>
            <p:nvPr/>
          </p:nvSpPr>
          <p:spPr bwMode="auto">
            <a:xfrm>
              <a:off x="2104" y="3013"/>
              <a:ext cx="140" cy="275"/>
            </a:xfrm>
            <a:custGeom>
              <a:avLst/>
              <a:gdLst>
                <a:gd name="T0" fmla="*/ 38 w 56"/>
                <a:gd name="T1" fmla="*/ 0 h 103"/>
                <a:gd name="T2" fmla="*/ 40 w 56"/>
                <a:gd name="T3" fmla="*/ 16 h 103"/>
                <a:gd name="T4" fmla="*/ 17 w 56"/>
                <a:gd name="T5" fmla="*/ 18 h 103"/>
                <a:gd name="T6" fmla="*/ 25 w 56"/>
                <a:gd name="T7" fmla="*/ 36 h 103"/>
                <a:gd name="T8" fmla="*/ 0 w 56"/>
                <a:gd name="T9" fmla="*/ 47 h 103"/>
                <a:gd name="T10" fmla="*/ 23 w 56"/>
                <a:gd name="T11" fmla="*/ 61 h 103"/>
                <a:gd name="T12" fmla="*/ 15 w 56"/>
                <a:gd name="T13" fmla="*/ 81 h 103"/>
                <a:gd name="T14" fmla="*/ 36 w 56"/>
                <a:gd name="T15" fmla="*/ 84 h 103"/>
                <a:gd name="T16" fmla="*/ 34 w 56"/>
                <a:gd name="T17" fmla="*/ 103 h 103"/>
                <a:gd name="T18" fmla="*/ 56 w 56"/>
                <a:gd name="T19" fmla="*/ 103 h 103"/>
                <a:gd name="T20" fmla="*/ 56 w 56"/>
                <a:gd name="T21" fmla="*/ 103 h 103"/>
                <a:gd name="T22" fmla="*/ 35 w 56"/>
                <a:gd name="T23" fmla="*/ 102 h 103"/>
                <a:gd name="T24" fmla="*/ 39 w 56"/>
                <a:gd name="T25" fmla="*/ 82 h 103"/>
                <a:gd name="T26" fmla="*/ 16 w 56"/>
                <a:gd name="T27" fmla="*/ 81 h 103"/>
                <a:gd name="T28" fmla="*/ 26 w 56"/>
                <a:gd name="T29" fmla="*/ 60 h 103"/>
                <a:gd name="T30" fmla="*/ 1 w 56"/>
                <a:gd name="T31" fmla="*/ 47 h 103"/>
                <a:gd name="T32" fmla="*/ 27 w 56"/>
                <a:gd name="T33" fmla="*/ 37 h 103"/>
                <a:gd name="T34" fmla="*/ 18 w 56"/>
                <a:gd name="T35" fmla="*/ 19 h 103"/>
                <a:gd name="T36" fmla="*/ 42 w 56"/>
                <a:gd name="T37" fmla="*/ 18 h 103"/>
                <a:gd name="T38" fmla="*/ 38 w 56"/>
                <a:gd name="T3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03">
                  <a:moveTo>
                    <a:pt x="38" y="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3" y="32"/>
                    <a:pt x="22" y="32"/>
                    <a:pt x="25" y="36"/>
                  </a:cubicBezTo>
                  <a:cubicBezTo>
                    <a:pt x="21" y="38"/>
                    <a:pt x="0" y="47"/>
                    <a:pt x="0" y="47"/>
                  </a:cubicBezTo>
                  <a:cubicBezTo>
                    <a:pt x="0" y="47"/>
                    <a:pt x="20" y="59"/>
                    <a:pt x="23" y="61"/>
                  </a:cubicBezTo>
                  <a:cubicBezTo>
                    <a:pt x="21" y="64"/>
                    <a:pt x="15" y="81"/>
                    <a:pt x="15" y="81"/>
                  </a:cubicBezTo>
                  <a:cubicBezTo>
                    <a:pt x="15" y="81"/>
                    <a:pt x="32" y="84"/>
                    <a:pt x="36" y="84"/>
                  </a:cubicBezTo>
                  <a:cubicBezTo>
                    <a:pt x="35" y="88"/>
                    <a:pt x="34" y="103"/>
                    <a:pt x="34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39" y="102"/>
                    <a:pt x="35" y="102"/>
                  </a:cubicBezTo>
                  <a:cubicBezTo>
                    <a:pt x="36" y="99"/>
                    <a:pt x="39" y="82"/>
                    <a:pt x="39" y="82"/>
                  </a:cubicBezTo>
                  <a:cubicBezTo>
                    <a:pt x="39" y="82"/>
                    <a:pt x="20" y="81"/>
                    <a:pt x="16" y="81"/>
                  </a:cubicBezTo>
                  <a:cubicBezTo>
                    <a:pt x="18" y="76"/>
                    <a:pt x="26" y="60"/>
                    <a:pt x="26" y="60"/>
                  </a:cubicBezTo>
                  <a:cubicBezTo>
                    <a:pt x="26" y="60"/>
                    <a:pt x="7" y="50"/>
                    <a:pt x="1" y="47"/>
                  </a:cubicBezTo>
                  <a:cubicBezTo>
                    <a:pt x="7" y="45"/>
                    <a:pt x="27" y="37"/>
                    <a:pt x="27" y="37"/>
                  </a:cubicBezTo>
                  <a:cubicBezTo>
                    <a:pt x="27" y="37"/>
                    <a:pt x="20" y="23"/>
                    <a:pt x="18" y="19"/>
                  </a:cubicBezTo>
                  <a:cubicBezTo>
                    <a:pt x="23" y="18"/>
                    <a:pt x="42" y="18"/>
                    <a:pt x="42" y="18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8" name="Freeform 86"/>
            <p:cNvSpPr>
              <a:spLocks/>
            </p:cNvSpPr>
            <p:nvPr/>
          </p:nvSpPr>
          <p:spPr bwMode="auto">
            <a:xfrm>
              <a:off x="2249" y="2928"/>
              <a:ext cx="43" cy="83"/>
            </a:xfrm>
            <a:custGeom>
              <a:avLst/>
              <a:gdLst>
                <a:gd name="T0" fmla="*/ 0 w 43"/>
                <a:gd name="T1" fmla="*/ 32 h 83"/>
                <a:gd name="T2" fmla="*/ 13 w 43"/>
                <a:gd name="T3" fmla="*/ 83 h 83"/>
                <a:gd name="T4" fmla="*/ 43 w 43"/>
                <a:gd name="T5" fmla="*/ 53 h 83"/>
                <a:gd name="T6" fmla="*/ 28 w 43"/>
                <a:gd name="T7" fmla="*/ 0 h 83"/>
                <a:gd name="T8" fmla="*/ 0 w 43"/>
                <a:gd name="T9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0" y="32"/>
                  </a:moveTo>
                  <a:lnTo>
                    <a:pt x="13" y="83"/>
                  </a:lnTo>
                  <a:lnTo>
                    <a:pt x="43" y="53"/>
                  </a:lnTo>
                  <a:lnTo>
                    <a:pt x="28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39" name="Freeform 87"/>
            <p:cNvSpPr>
              <a:spLocks/>
            </p:cNvSpPr>
            <p:nvPr/>
          </p:nvSpPr>
          <p:spPr bwMode="auto">
            <a:xfrm>
              <a:off x="2192" y="2880"/>
              <a:ext cx="75" cy="64"/>
            </a:xfrm>
            <a:custGeom>
              <a:avLst/>
              <a:gdLst>
                <a:gd name="T0" fmla="*/ 0 w 30"/>
                <a:gd name="T1" fmla="*/ 0 h 24"/>
                <a:gd name="T2" fmla="*/ 23 w 30"/>
                <a:gd name="T3" fmla="*/ 24 h 24"/>
                <a:gd name="T4" fmla="*/ 30 w 30"/>
                <a:gd name="T5" fmla="*/ 18 h 24"/>
                <a:gd name="T6" fmla="*/ 0 w 30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0"/>
                  </a:moveTo>
                  <a:cubicBezTo>
                    <a:pt x="10" y="7"/>
                    <a:pt x="21" y="20"/>
                    <a:pt x="23" y="24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7" y="18"/>
                    <a:pt x="12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0" name="Freeform 88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1" name="Freeform 89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2" name="Line 90"/>
            <p:cNvSpPr>
              <a:spLocks noChangeShapeType="1"/>
            </p:cNvSpPr>
            <p:nvPr/>
          </p:nvSpPr>
          <p:spPr bwMode="auto">
            <a:xfrm flipV="1">
              <a:off x="2249" y="2928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3" name="Line 91"/>
            <p:cNvSpPr>
              <a:spLocks noChangeShapeType="1"/>
            </p:cNvSpPr>
            <p:nvPr/>
          </p:nvSpPr>
          <p:spPr bwMode="auto">
            <a:xfrm flipH="1">
              <a:off x="2174" y="3141"/>
              <a:ext cx="28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4" name="Freeform 92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5" name="Line 93"/>
            <p:cNvSpPr>
              <a:spLocks noChangeShapeType="1"/>
            </p:cNvSpPr>
            <p:nvPr/>
          </p:nvSpPr>
          <p:spPr bwMode="auto">
            <a:xfrm flipH="1">
              <a:off x="2209" y="3195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6" name="Line 94"/>
            <p:cNvSpPr>
              <a:spLocks noChangeShapeType="1"/>
            </p:cNvSpPr>
            <p:nvPr/>
          </p:nvSpPr>
          <p:spPr bwMode="auto">
            <a:xfrm flipH="1">
              <a:off x="2199" y="3251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7" name="Line 95"/>
            <p:cNvSpPr>
              <a:spLocks noChangeShapeType="1"/>
            </p:cNvSpPr>
            <p:nvPr/>
          </p:nvSpPr>
          <p:spPr bwMode="auto">
            <a:xfrm flipH="1">
              <a:off x="2152" y="3192"/>
              <a:ext cx="27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8" name="Line 96"/>
            <p:cNvSpPr>
              <a:spLocks noChangeShapeType="1"/>
            </p:cNvSpPr>
            <p:nvPr/>
          </p:nvSpPr>
          <p:spPr bwMode="auto">
            <a:xfrm flipH="1">
              <a:off x="2257" y="3253"/>
              <a:ext cx="27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49" name="Freeform 9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650" name="Freeform 9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grpSp>
        <p:nvGrpSpPr>
          <p:cNvPr id="1915" name="Group 706"/>
          <p:cNvGrpSpPr>
            <a:grpSpLocks noChangeAspect="1"/>
          </p:cNvGrpSpPr>
          <p:nvPr/>
        </p:nvGrpSpPr>
        <p:grpSpPr>
          <a:xfrm flipH="1">
            <a:off x="3598733" y="4457514"/>
            <a:ext cx="581560" cy="238253"/>
            <a:chOff x="3127237" y="3636553"/>
            <a:chExt cx="1250216" cy="512188"/>
          </a:xfrm>
        </p:grpSpPr>
        <p:sp>
          <p:nvSpPr>
            <p:cNvPr id="708" name="Freeform 2078"/>
            <p:cNvSpPr>
              <a:spLocks/>
            </p:cNvSpPr>
            <p:nvPr/>
          </p:nvSpPr>
          <p:spPr bwMode="auto">
            <a:xfrm>
              <a:off x="3127237" y="4000158"/>
              <a:ext cx="25342" cy="42280"/>
            </a:xfrm>
            <a:custGeom>
              <a:avLst/>
              <a:gdLst>
                <a:gd name="T0" fmla="*/ 0 w 11"/>
                <a:gd name="T1" fmla="*/ 4 h 13"/>
                <a:gd name="T2" fmla="*/ 3 w 11"/>
                <a:gd name="T3" fmla="*/ 13 h 13"/>
                <a:gd name="T4" fmla="*/ 11 w 11"/>
                <a:gd name="T5" fmla="*/ 0 h 13"/>
                <a:gd name="T6" fmla="*/ 4 w 11"/>
                <a:gd name="T7" fmla="*/ 0 h 13"/>
                <a:gd name="T8" fmla="*/ 0 w 11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0" y="4"/>
                  </a:moveTo>
                  <a:cubicBezTo>
                    <a:pt x="1" y="7"/>
                    <a:pt x="2" y="10"/>
                    <a:pt x="3" y="13"/>
                  </a:cubicBezTo>
                  <a:cubicBezTo>
                    <a:pt x="5" y="7"/>
                    <a:pt x="8" y="0"/>
                    <a:pt x="1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2"/>
                    <a:pt x="0" y="4"/>
                  </a:cubicBez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09" name="Freeform 2079"/>
            <p:cNvSpPr>
              <a:spLocks/>
            </p:cNvSpPr>
            <p:nvPr/>
          </p:nvSpPr>
          <p:spPr bwMode="auto">
            <a:xfrm>
              <a:off x="3190123" y="4000158"/>
              <a:ext cx="73211" cy="148583"/>
            </a:xfrm>
            <a:custGeom>
              <a:avLst/>
              <a:gdLst>
                <a:gd name="T0" fmla="*/ 25 w 31"/>
                <a:gd name="T1" fmla="*/ 0 h 46"/>
                <a:gd name="T2" fmla="*/ 14 w 31"/>
                <a:gd name="T3" fmla="*/ 24 h 46"/>
                <a:gd name="T4" fmla="*/ 0 w 31"/>
                <a:gd name="T5" fmla="*/ 46 h 46"/>
                <a:gd name="T6" fmla="*/ 6 w 31"/>
                <a:gd name="T7" fmla="*/ 46 h 46"/>
                <a:gd name="T8" fmla="*/ 20 w 31"/>
                <a:gd name="T9" fmla="*/ 24 h 46"/>
                <a:gd name="T10" fmla="*/ 31 w 31"/>
                <a:gd name="T11" fmla="*/ 0 h 46"/>
                <a:gd name="T12" fmla="*/ 25 w 31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6">
                  <a:moveTo>
                    <a:pt x="25" y="0"/>
                  </a:moveTo>
                  <a:cubicBezTo>
                    <a:pt x="21" y="0"/>
                    <a:pt x="16" y="18"/>
                    <a:pt x="14" y="24"/>
                  </a:cubicBezTo>
                  <a:cubicBezTo>
                    <a:pt x="11" y="30"/>
                    <a:pt x="5" y="46"/>
                    <a:pt x="0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12" y="46"/>
                    <a:pt x="18" y="30"/>
                    <a:pt x="20" y="24"/>
                  </a:cubicBezTo>
                  <a:cubicBezTo>
                    <a:pt x="23" y="18"/>
                    <a:pt x="27" y="0"/>
                    <a:pt x="31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0" name="Freeform 2081"/>
            <p:cNvSpPr>
              <a:spLocks/>
            </p:cNvSpPr>
            <p:nvPr/>
          </p:nvSpPr>
          <p:spPr bwMode="auto">
            <a:xfrm>
              <a:off x="3299940" y="3994118"/>
              <a:ext cx="70395" cy="150999"/>
            </a:xfrm>
            <a:custGeom>
              <a:avLst/>
              <a:gdLst>
                <a:gd name="T0" fmla="*/ 23 w 30"/>
                <a:gd name="T1" fmla="*/ 0 h 47"/>
                <a:gd name="T2" fmla="*/ 13 w 30"/>
                <a:gd name="T3" fmla="*/ 25 h 47"/>
                <a:gd name="T4" fmla="*/ 0 w 30"/>
                <a:gd name="T5" fmla="*/ 47 h 47"/>
                <a:gd name="T6" fmla="*/ 6 w 30"/>
                <a:gd name="T7" fmla="*/ 47 h 47"/>
                <a:gd name="T8" fmla="*/ 20 w 30"/>
                <a:gd name="T9" fmla="*/ 24 h 47"/>
                <a:gd name="T10" fmla="*/ 30 w 30"/>
                <a:gd name="T11" fmla="*/ 0 h 47"/>
                <a:gd name="T12" fmla="*/ 23 w 3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7">
                  <a:moveTo>
                    <a:pt x="23" y="0"/>
                  </a:moveTo>
                  <a:cubicBezTo>
                    <a:pt x="19" y="1"/>
                    <a:pt x="15" y="18"/>
                    <a:pt x="13" y="25"/>
                  </a:cubicBezTo>
                  <a:cubicBezTo>
                    <a:pt x="11" y="31"/>
                    <a:pt x="5" y="47"/>
                    <a:pt x="0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12" y="47"/>
                    <a:pt x="17" y="31"/>
                    <a:pt x="20" y="24"/>
                  </a:cubicBezTo>
                  <a:cubicBezTo>
                    <a:pt x="22" y="18"/>
                    <a:pt x="25" y="0"/>
                    <a:pt x="3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1" name="Freeform 2083"/>
            <p:cNvSpPr>
              <a:spLocks/>
            </p:cNvSpPr>
            <p:nvPr/>
          </p:nvSpPr>
          <p:spPr bwMode="auto">
            <a:xfrm>
              <a:off x="3525204" y="3957878"/>
              <a:ext cx="56316" cy="161871"/>
            </a:xfrm>
            <a:custGeom>
              <a:avLst/>
              <a:gdLst>
                <a:gd name="T0" fmla="*/ 18 w 24"/>
                <a:gd name="T1" fmla="*/ 1 h 50"/>
                <a:gd name="T2" fmla="*/ 11 w 24"/>
                <a:gd name="T3" fmla="*/ 26 h 50"/>
                <a:gd name="T4" fmla="*/ 0 w 24"/>
                <a:gd name="T5" fmla="*/ 50 h 50"/>
                <a:gd name="T6" fmla="*/ 7 w 24"/>
                <a:gd name="T7" fmla="*/ 49 h 50"/>
                <a:gd name="T8" fmla="*/ 17 w 24"/>
                <a:gd name="T9" fmla="*/ 25 h 50"/>
                <a:gd name="T10" fmla="*/ 24 w 24"/>
                <a:gd name="T11" fmla="*/ 0 h 50"/>
                <a:gd name="T12" fmla="*/ 18 w 24"/>
                <a:gd name="T13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50">
                  <a:moveTo>
                    <a:pt x="18" y="1"/>
                  </a:moveTo>
                  <a:cubicBezTo>
                    <a:pt x="14" y="2"/>
                    <a:pt x="12" y="20"/>
                    <a:pt x="11" y="26"/>
                  </a:cubicBezTo>
                  <a:cubicBezTo>
                    <a:pt x="9" y="33"/>
                    <a:pt x="6" y="49"/>
                    <a:pt x="0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2" y="48"/>
                    <a:pt x="16" y="32"/>
                    <a:pt x="17" y="25"/>
                  </a:cubicBezTo>
                  <a:cubicBezTo>
                    <a:pt x="19" y="19"/>
                    <a:pt x="20" y="1"/>
                    <a:pt x="24" y="0"/>
                  </a:cubicBezTo>
                  <a:lnTo>
                    <a:pt x="18" y="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2" name="Freeform 2085"/>
            <p:cNvSpPr>
              <a:spLocks/>
            </p:cNvSpPr>
            <p:nvPr/>
          </p:nvSpPr>
          <p:spPr bwMode="auto">
            <a:xfrm>
              <a:off x="3412572" y="3984454"/>
              <a:ext cx="68518" cy="154623"/>
            </a:xfrm>
            <a:custGeom>
              <a:avLst/>
              <a:gdLst>
                <a:gd name="T0" fmla="*/ 22 w 29"/>
                <a:gd name="T1" fmla="*/ 0 h 48"/>
                <a:gd name="T2" fmla="*/ 13 w 29"/>
                <a:gd name="T3" fmla="*/ 26 h 48"/>
                <a:gd name="T4" fmla="*/ 0 w 29"/>
                <a:gd name="T5" fmla="*/ 48 h 48"/>
                <a:gd name="T6" fmla="*/ 6 w 29"/>
                <a:gd name="T7" fmla="*/ 48 h 48"/>
                <a:gd name="T8" fmla="*/ 19 w 29"/>
                <a:gd name="T9" fmla="*/ 25 h 48"/>
                <a:gd name="T10" fmla="*/ 29 w 29"/>
                <a:gd name="T11" fmla="*/ 0 h 48"/>
                <a:gd name="T12" fmla="*/ 22 w 29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8">
                  <a:moveTo>
                    <a:pt x="22" y="0"/>
                  </a:moveTo>
                  <a:cubicBezTo>
                    <a:pt x="18" y="0"/>
                    <a:pt x="15" y="19"/>
                    <a:pt x="13" y="26"/>
                  </a:cubicBezTo>
                  <a:cubicBezTo>
                    <a:pt x="10" y="32"/>
                    <a:pt x="5" y="48"/>
                    <a:pt x="0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2" y="48"/>
                    <a:pt x="17" y="32"/>
                    <a:pt x="19" y="25"/>
                  </a:cubicBezTo>
                  <a:cubicBezTo>
                    <a:pt x="21" y="19"/>
                    <a:pt x="25" y="0"/>
                    <a:pt x="29" y="0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3" name="Freeform 2087"/>
            <p:cNvSpPr>
              <a:spLocks/>
            </p:cNvSpPr>
            <p:nvPr/>
          </p:nvSpPr>
          <p:spPr bwMode="auto">
            <a:xfrm>
              <a:off x="3743898" y="3868487"/>
              <a:ext cx="32851" cy="173951"/>
            </a:xfrm>
            <a:custGeom>
              <a:avLst/>
              <a:gdLst>
                <a:gd name="T0" fmla="*/ 7 w 14"/>
                <a:gd name="T1" fmla="*/ 2 h 54"/>
                <a:gd name="T2" fmla="*/ 5 w 14"/>
                <a:gd name="T3" fmla="*/ 28 h 54"/>
                <a:gd name="T4" fmla="*/ 0 w 14"/>
                <a:gd name="T5" fmla="*/ 54 h 54"/>
                <a:gd name="T6" fmla="*/ 6 w 14"/>
                <a:gd name="T7" fmla="*/ 51 h 54"/>
                <a:gd name="T8" fmla="*/ 12 w 14"/>
                <a:gd name="T9" fmla="*/ 26 h 54"/>
                <a:gd name="T10" fmla="*/ 14 w 14"/>
                <a:gd name="T11" fmla="*/ 0 h 54"/>
                <a:gd name="T12" fmla="*/ 7 w 14"/>
                <a:gd name="T13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4">
                  <a:moveTo>
                    <a:pt x="7" y="2"/>
                  </a:moveTo>
                  <a:cubicBezTo>
                    <a:pt x="3" y="4"/>
                    <a:pt x="5" y="21"/>
                    <a:pt x="5" y="28"/>
                  </a:cubicBezTo>
                  <a:cubicBezTo>
                    <a:pt x="5" y="35"/>
                    <a:pt x="6" y="52"/>
                    <a:pt x="0" y="54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2" y="49"/>
                    <a:pt x="12" y="33"/>
                    <a:pt x="12" y="26"/>
                  </a:cubicBezTo>
                  <a:cubicBezTo>
                    <a:pt x="12" y="19"/>
                    <a:pt x="9" y="1"/>
                    <a:pt x="14" y="0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4" name="Freeform 2089"/>
            <p:cNvSpPr>
              <a:spLocks/>
            </p:cNvSpPr>
            <p:nvPr/>
          </p:nvSpPr>
          <p:spPr bwMode="auto">
            <a:xfrm>
              <a:off x="3635959" y="3919223"/>
              <a:ext cx="44114" cy="171535"/>
            </a:xfrm>
            <a:custGeom>
              <a:avLst/>
              <a:gdLst>
                <a:gd name="T0" fmla="*/ 12 w 19"/>
                <a:gd name="T1" fmla="*/ 2 h 53"/>
                <a:gd name="T2" fmla="*/ 8 w 19"/>
                <a:gd name="T3" fmla="*/ 29 h 53"/>
                <a:gd name="T4" fmla="*/ 0 w 19"/>
                <a:gd name="T5" fmla="*/ 53 h 53"/>
                <a:gd name="T6" fmla="*/ 6 w 19"/>
                <a:gd name="T7" fmla="*/ 52 h 53"/>
                <a:gd name="T8" fmla="*/ 14 w 19"/>
                <a:gd name="T9" fmla="*/ 27 h 53"/>
                <a:gd name="T10" fmla="*/ 19 w 19"/>
                <a:gd name="T11" fmla="*/ 0 h 53"/>
                <a:gd name="T12" fmla="*/ 12 w 19"/>
                <a:gd name="T1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3">
                  <a:moveTo>
                    <a:pt x="12" y="2"/>
                  </a:moveTo>
                  <a:cubicBezTo>
                    <a:pt x="8" y="3"/>
                    <a:pt x="9" y="22"/>
                    <a:pt x="8" y="29"/>
                  </a:cubicBezTo>
                  <a:cubicBezTo>
                    <a:pt x="7" y="35"/>
                    <a:pt x="5" y="52"/>
                    <a:pt x="0" y="53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11" y="51"/>
                    <a:pt x="14" y="34"/>
                    <a:pt x="14" y="27"/>
                  </a:cubicBezTo>
                  <a:cubicBezTo>
                    <a:pt x="15" y="20"/>
                    <a:pt x="14" y="1"/>
                    <a:pt x="19" y="0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5" name="Freeform 2091"/>
            <p:cNvSpPr>
              <a:spLocks/>
            </p:cNvSpPr>
            <p:nvPr/>
          </p:nvSpPr>
          <p:spPr bwMode="auto">
            <a:xfrm>
              <a:off x="3942881" y="3735608"/>
              <a:ext cx="32851" cy="181199"/>
            </a:xfrm>
            <a:custGeom>
              <a:avLst/>
              <a:gdLst>
                <a:gd name="T0" fmla="*/ 3 w 14"/>
                <a:gd name="T1" fmla="*/ 3 h 56"/>
                <a:gd name="T2" fmla="*/ 5 w 14"/>
                <a:gd name="T3" fmla="*/ 30 h 56"/>
                <a:gd name="T4" fmla="*/ 3 w 14"/>
                <a:gd name="T5" fmla="*/ 56 h 56"/>
                <a:gd name="T6" fmla="*/ 9 w 14"/>
                <a:gd name="T7" fmla="*/ 52 h 56"/>
                <a:gd name="T8" fmla="*/ 11 w 14"/>
                <a:gd name="T9" fmla="*/ 26 h 56"/>
                <a:gd name="T10" fmla="*/ 9 w 14"/>
                <a:gd name="T11" fmla="*/ 0 h 56"/>
                <a:gd name="T12" fmla="*/ 3 w 14"/>
                <a:gd name="T13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6">
                  <a:moveTo>
                    <a:pt x="3" y="3"/>
                  </a:moveTo>
                  <a:cubicBezTo>
                    <a:pt x="0" y="5"/>
                    <a:pt x="4" y="23"/>
                    <a:pt x="5" y="30"/>
                  </a:cubicBezTo>
                  <a:cubicBezTo>
                    <a:pt x="6" y="36"/>
                    <a:pt x="8" y="53"/>
                    <a:pt x="3" y="5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4" y="50"/>
                    <a:pt x="12" y="33"/>
                    <a:pt x="11" y="26"/>
                  </a:cubicBezTo>
                  <a:cubicBezTo>
                    <a:pt x="10" y="20"/>
                    <a:pt x="5" y="2"/>
                    <a:pt x="9" y="0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6" name="Freeform 2093"/>
            <p:cNvSpPr>
              <a:spLocks/>
            </p:cNvSpPr>
            <p:nvPr/>
          </p:nvSpPr>
          <p:spPr bwMode="auto">
            <a:xfrm>
              <a:off x="3847144" y="3806880"/>
              <a:ext cx="28158" cy="177575"/>
            </a:xfrm>
            <a:custGeom>
              <a:avLst/>
              <a:gdLst>
                <a:gd name="T0" fmla="*/ 6 w 12"/>
                <a:gd name="T1" fmla="*/ 3 h 55"/>
                <a:gd name="T2" fmla="*/ 5 w 12"/>
                <a:gd name="T3" fmla="*/ 30 h 55"/>
                <a:gd name="T4" fmla="*/ 0 w 12"/>
                <a:gd name="T5" fmla="*/ 55 h 55"/>
                <a:gd name="T6" fmla="*/ 6 w 12"/>
                <a:gd name="T7" fmla="*/ 53 h 55"/>
                <a:gd name="T8" fmla="*/ 11 w 12"/>
                <a:gd name="T9" fmla="*/ 27 h 55"/>
                <a:gd name="T10" fmla="*/ 12 w 12"/>
                <a:gd name="T11" fmla="*/ 0 h 55"/>
                <a:gd name="T12" fmla="*/ 6 w 12"/>
                <a:gd name="T13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55">
                  <a:moveTo>
                    <a:pt x="6" y="3"/>
                  </a:moveTo>
                  <a:cubicBezTo>
                    <a:pt x="2" y="4"/>
                    <a:pt x="5" y="23"/>
                    <a:pt x="5" y="30"/>
                  </a:cubicBezTo>
                  <a:cubicBezTo>
                    <a:pt x="5" y="36"/>
                    <a:pt x="5" y="53"/>
                    <a:pt x="0" y="55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11" y="51"/>
                    <a:pt x="11" y="34"/>
                    <a:pt x="11" y="27"/>
                  </a:cubicBezTo>
                  <a:cubicBezTo>
                    <a:pt x="11" y="21"/>
                    <a:pt x="8" y="2"/>
                    <a:pt x="12" y="0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7" name="Freeform 2095"/>
            <p:cNvSpPr>
              <a:spLocks/>
            </p:cNvSpPr>
            <p:nvPr/>
          </p:nvSpPr>
          <p:spPr bwMode="auto">
            <a:xfrm>
              <a:off x="4044250" y="3667961"/>
              <a:ext cx="42237" cy="171535"/>
            </a:xfrm>
            <a:custGeom>
              <a:avLst/>
              <a:gdLst>
                <a:gd name="T0" fmla="*/ 12 w 18"/>
                <a:gd name="T1" fmla="*/ 2 h 53"/>
                <a:gd name="T2" fmla="*/ 7 w 18"/>
                <a:gd name="T3" fmla="*/ 28 h 53"/>
                <a:gd name="T4" fmla="*/ 0 w 18"/>
                <a:gd name="T5" fmla="*/ 53 h 53"/>
                <a:gd name="T6" fmla="*/ 6 w 18"/>
                <a:gd name="T7" fmla="*/ 51 h 53"/>
                <a:gd name="T8" fmla="*/ 14 w 18"/>
                <a:gd name="T9" fmla="*/ 26 h 53"/>
                <a:gd name="T10" fmla="*/ 18 w 18"/>
                <a:gd name="T11" fmla="*/ 0 h 53"/>
                <a:gd name="T12" fmla="*/ 12 w 18"/>
                <a:gd name="T1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3">
                  <a:moveTo>
                    <a:pt x="12" y="2"/>
                  </a:moveTo>
                  <a:cubicBezTo>
                    <a:pt x="7" y="3"/>
                    <a:pt x="8" y="21"/>
                    <a:pt x="7" y="28"/>
                  </a:cubicBezTo>
                  <a:cubicBezTo>
                    <a:pt x="7" y="34"/>
                    <a:pt x="5" y="51"/>
                    <a:pt x="0" y="53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2" y="49"/>
                    <a:pt x="13" y="33"/>
                    <a:pt x="14" y="26"/>
                  </a:cubicBezTo>
                  <a:cubicBezTo>
                    <a:pt x="14" y="19"/>
                    <a:pt x="14" y="1"/>
                    <a:pt x="18" y="0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8" name="Freeform 2097"/>
            <p:cNvSpPr>
              <a:spLocks/>
            </p:cNvSpPr>
            <p:nvPr/>
          </p:nvSpPr>
          <p:spPr bwMode="auto">
            <a:xfrm>
              <a:off x="4247926" y="3636553"/>
              <a:ext cx="70395" cy="150999"/>
            </a:xfrm>
            <a:custGeom>
              <a:avLst/>
              <a:gdLst>
                <a:gd name="T0" fmla="*/ 23 w 30"/>
                <a:gd name="T1" fmla="*/ 0 h 47"/>
                <a:gd name="T2" fmla="*/ 13 w 30"/>
                <a:gd name="T3" fmla="*/ 24 h 47"/>
                <a:gd name="T4" fmla="*/ 0 w 30"/>
                <a:gd name="T5" fmla="*/ 47 h 47"/>
                <a:gd name="T6" fmla="*/ 6 w 30"/>
                <a:gd name="T7" fmla="*/ 46 h 47"/>
                <a:gd name="T8" fmla="*/ 20 w 30"/>
                <a:gd name="T9" fmla="*/ 24 h 47"/>
                <a:gd name="T10" fmla="*/ 30 w 30"/>
                <a:gd name="T11" fmla="*/ 0 h 47"/>
                <a:gd name="T12" fmla="*/ 23 w 3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7">
                  <a:moveTo>
                    <a:pt x="23" y="0"/>
                  </a:moveTo>
                  <a:cubicBezTo>
                    <a:pt x="19" y="0"/>
                    <a:pt x="15" y="18"/>
                    <a:pt x="13" y="24"/>
                  </a:cubicBezTo>
                  <a:cubicBezTo>
                    <a:pt x="11" y="31"/>
                    <a:pt x="5" y="46"/>
                    <a:pt x="0" y="47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12" y="46"/>
                    <a:pt x="17" y="30"/>
                    <a:pt x="20" y="24"/>
                  </a:cubicBezTo>
                  <a:cubicBezTo>
                    <a:pt x="22" y="18"/>
                    <a:pt x="26" y="0"/>
                    <a:pt x="3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19" name="Freeform 2099"/>
            <p:cNvSpPr>
              <a:spLocks/>
            </p:cNvSpPr>
            <p:nvPr/>
          </p:nvSpPr>
          <p:spPr bwMode="auto">
            <a:xfrm>
              <a:off x="4144680" y="3646217"/>
              <a:ext cx="61009" cy="160663"/>
            </a:xfrm>
            <a:custGeom>
              <a:avLst/>
              <a:gdLst>
                <a:gd name="T0" fmla="*/ 19 w 26"/>
                <a:gd name="T1" fmla="*/ 1 h 50"/>
                <a:gd name="T2" fmla="*/ 11 w 26"/>
                <a:gd name="T3" fmla="*/ 27 h 50"/>
                <a:gd name="T4" fmla="*/ 0 w 26"/>
                <a:gd name="T5" fmla="*/ 50 h 50"/>
                <a:gd name="T6" fmla="*/ 7 w 26"/>
                <a:gd name="T7" fmla="*/ 49 h 50"/>
                <a:gd name="T8" fmla="*/ 18 w 26"/>
                <a:gd name="T9" fmla="*/ 26 h 50"/>
                <a:gd name="T10" fmla="*/ 26 w 26"/>
                <a:gd name="T11" fmla="*/ 0 h 50"/>
                <a:gd name="T12" fmla="*/ 19 w 26"/>
                <a:gd name="T13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50">
                  <a:moveTo>
                    <a:pt x="19" y="1"/>
                  </a:moveTo>
                  <a:cubicBezTo>
                    <a:pt x="15" y="1"/>
                    <a:pt x="13" y="21"/>
                    <a:pt x="11" y="27"/>
                  </a:cubicBezTo>
                  <a:cubicBezTo>
                    <a:pt x="10" y="34"/>
                    <a:pt x="5" y="50"/>
                    <a:pt x="0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2" y="48"/>
                    <a:pt x="16" y="33"/>
                    <a:pt x="18" y="26"/>
                  </a:cubicBezTo>
                  <a:cubicBezTo>
                    <a:pt x="20" y="20"/>
                    <a:pt x="22" y="1"/>
                    <a:pt x="26" y="0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0" name="Freeform 2102"/>
            <p:cNvSpPr>
              <a:spLocks/>
            </p:cNvSpPr>
            <p:nvPr/>
          </p:nvSpPr>
          <p:spPr bwMode="auto">
            <a:xfrm>
              <a:off x="3249255" y="4000158"/>
              <a:ext cx="69456" cy="148583"/>
            </a:xfrm>
            <a:custGeom>
              <a:avLst/>
              <a:gdLst>
                <a:gd name="T0" fmla="*/ 30 w 30"/>
                <a:gd name="T1" fmla="*/ 45 h 46"/>
                <a:gd name="T2" fmla="*/ 16 w 30"/>
                <a:gd name="T3" fmla="*/ 22 h 46"/>
                <a:gd name="T4" fmla="*/ 6 w 30"/>
                <a:gd name="T5" fmla="*/ 0 h 46"/>
                <a:gd name="T6" fmla="*/ 0 w 30"/>
                <a:gd name="T7" fmla="*/ 0 h 46"/>
                <a:gd name="T8" fmla="*/ 10 w 30"/>
                <a:gd name="T9" fmla="*/ 22 h 46"/>
                <a:gd name="T10" fmla="*/ 24 w 30"/>
                <a:gd name="T11" fmla="*/ 46 h 46"/>
                <a:gd name="T12" fmla="*/ 30 w 30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6">
                  <a:moveTo>
                    <a:pt x="30" y="45"/>
                  </a:moveTo>
                  <a:cubicBezTo>
                    <a:pt x="24" y="45"/>
                    <a:pt x="20" y="33"/>
                    <a:pt x="16" y="22"/>
                  </a:cubicBezTo>
                  <a:cubicBezTo>
                    <a:pt x="12" y="10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10"/>
                    <a:pt x="10" y="22"/>
                  </a:cubicBezTo>
                  <a:cubicBezTo>
                    <a:pt x="13" y="33"/>
                    <a:pt x="18" y="46"/>
                    <a:pt x="24" y="46"/>
                  </a:cubicBezTo>
                  <a:lnTo>
                    <a:pt x="30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1" name="Freeform 2104"/>
            <p:cNvSpPr>
              <a:spLocks/>
            </p:cNvSpPr>
            <p:nvPr/>
          </p:nvSpPr>
          <p:spPr bwMode="auto">
            <a:xfrm>
              <a:off x="3136623" y="4000158"/>
              <a:ext cx="70395" cy="148583"/>
            </a:xfrm>
            <a:custGeom>
              <a:avLst/>
              <a:gdLst>
                <a:gd name="T0" fmla="*/ 30 w 30"/>
                <a:gd name="T1" fmla="*/ 46 h 46"/>
                <a:gd name="T2" fmla="*/ 16 w 30"/>
                <a:gd name="T3" fmla="*/ 22 h 46"/>
                <a:gd name="T4" fmla="*/ 6 w 30"/>
                <a:gd name="T5" fmla="*/ 0 h 46"/>
                <a:gd name="T6" fmla="*/ 0 w 30"/>
                <a:gd name="T7" fmla="*/ 0 h 46"/>
                <a:gd name="T8" fmla="*/ 9 w 30"/>
                <a:gd name="T9" fmla="*/ 22 h 46"/>
                <a:gd name="T10" fmla="*/ 24 w 30"/>
                <a:gd name="T11" fmla="*/ 46 h 46"/>
                <a:gd name="T12" fmla="*/ 30 w 30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6">
                  <a:moveTo>
                    <a:pt x="30" y="46"/>
                  </a:moveTo>
                  <a:cubicBezTo>
                    <a:pt x="24" y="46"/>
                    <a:pt x="19" y="33"/>
                    <a:pt x="16" y="22"/>
                  </a:cubicBezTo>
                  <a:cubicBezTo>
                    <a:pt x="12" y="10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5" y="10"/>
                    <a:pt x="9" y="22"/>
                  </a:cubicBezTo>
                  <a:cubicBezTo>
                    <a:pt x="13" y="33"/>
                    <a:pt x="18" y="46"/>
                    <a:pt x="24" y="46"/>
                  </a:cubicBezTo>
                  <a:lnTo>
                    <a:pt x="30" y="4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2" name="Freeform 2106"/>
            <p:cNvSpPr>
              <a:spLocks/>
            </p:cNvSpPr>
            <p:nvPr/>
          </p:nvSpPr>
          <p:spPr bwMode="auto">
            <a:xfrm>
              <a:off x="3255825" y="4006198"/>
              <a:ext cx="44114" cy="138919"/>
            </a:xfrm>
            <a:custGeom>
              <a:avLst/>
              <a:gdLst>
                <a:gd name="T0" fmla="*/ 0 w 19"/>
                <a:gd name="T1" fmla="*/ 0 h 43"/>
                <a:gd name="T2" fmla="*/ 8 w 19"/>
                <a:gd name="T3" fmla="*/ 20 h 43"/>
                <a:gd name="T4" fmla="*/ 19 w 19"/>
                <a:gd name="T5" fmla="*/ 43 h 43"/>
                <a:gd name="T6" fmla="*/ 7 w 19"/>
                <a:gd name="T7" fmla="*/ 20 h 43"/>
                <a:gd name="T8" fmla="*/ 0 w 19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3">
                  <a:moveTo>
                    <a:pt x="0" y="0"/>
                  </a:moveTo>
                  <a:cubicBezTo>
                    <a:pt x="3" y="3"/>
                    <a:pt x="5" y="11"/>
                    <a:pt x="8" y="20"/>
                  </a:cubicBezTo>
                  <a:cubicBezTo>
                    <a:pt x="11" y="28"/>
                    <a:pt x="14" y="39"/>
                    <a:pt x="19" y="43"/>
                  </a:cubicBezTo>
                  <a:cubicBezTo>
                    <a:pt x="14" y="39"/>
                    <a:pt x="11" y="28"/>
                    <a:pt x="7" y="20"/>
                  </a:cubicBezTo>
                  <a:cubicBezTo>
                    <a:pt x="4" y="11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3" name="Freeform 2108"/>
            <p:cNvSpPr>
              <a:spLocks/>
            </p:cNvSpPr>
            <p:nvPr/>
          </p:nvSpPr>
          <p:spPr bwMode="auto">
            <a:xfrm>
              <a:off x="3143193" y="4006198"/>
              <a:ext cx="42237" cy="138919"/>
            </a:xfrm>
            <a:custGeom>
              <a:avLst/>
              <a:gdLst>
                <a:gd name="T0" fmla="*/ 0 w 18"/>
                <a:gd name="T1" fmla="*/ 0 h 43"/>
                <a:gd name="T2" fmla="*/ 8 w 18"/>
                <a:gd name="T3" fmla="*/ 20 h 43"/>
                <a:gd name="T4" fmla="*/ 18 w 18"/>
                <a:gd name="T5" fmla="*/ 43 h 43"/>
                <a:gd name="T6" fmla="*/ 7 w 18"/>
                <a:gd name="T7" fmla="*/ 20 h 43"/>
                <a:gd name="T8" fmla="*/ 0 w 18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3">
                  <a:moveTo>
                    <a:pt x="0" y="0"/>
                  </a:moveTo>
                  <a:cubicBezTo>
                    <a:pt x="3" y="3"/>
                    <a:pt x="5" y="11"/>
                    <a:pt x="8" y="20"/>
                  </a:cubicBezTo>
                  <a:cubicBezTo>
                    <a:pt x="11" y="28"/>
                    <a:pt x="14" y="39"/>
                    <a:pt x="18" y="43"/>
                  </a:cubicBezTo>
                  <a:cubicBezTo>
                    <a:pt x="14" y="39"/>
                    <a:pt x="10" y="28"/>
                    <a:pt x="7" y="20"/>
                  </a:cubicBezTo>
                  <a:cubicBezTo>
                    <a:pt x="4" y="11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4" name="Freeform 2112"/>
            <p:cNvSpPr>
              <a:spLocks/>
            </p:cNvSpPr>
            <p:nvPr/>
          </p:nvSpPr>
          <p:spPr bwMode="auto">
            <a:xfrm>
              <a:off x="3354378" y="3994118"/>
              <a:ext cx="75088" cy="144959"/>
            </a:xfrm>
            <a:custGeom>
              <a:avLst/>
              <a:gdLst>
                <a:gd name="T0" fmla="*/ 32 w 32"/>
                <a:gd name="T1" fmla="*/ 45 h 45"/>
                <a:gd name="T2" fmla="*/ 17 w 32"/>
                <a:gd name="T3" fmla="*/ 21 h 45"/>
                <a:gd name="T4" fmla="*/ 7 w 32"/>
                <a:gd name="T5" fmla="*/ 0 h 45"/>
                <a:gd name="T6" fmla="*/ 0 w 32"/>
                <a:gd name="T7" fmla="*/ 0 h 45"/>
                <a:gd name="T8" fmla="*/ 11 w 32"/>
                <a:gd name="T9" fmla="*/ 21 h 45"/>
                <a:gd name="T10" fmla="*/ 26 w 32"/>
                <a:gd name="T11" fmla="*/ 45 h 45"/>
                <a:gd name="T12" fmla="*/ 32 w 3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45">
                  <a:moveTo>
                    <a:pt x="32" y="45"/>
                  </a:moveTo>
                  <a:cubicBezTo>
                    <a:pt x="27" y="45"/>
                    <a:pt x="21" y="32"/>
                    <a:pt x="17" y="21"/>
                  </a:cubicBezTo>
                  <a:cubicBezTo>
                    <a:pt x="13" y="10"/>
                    <a:pt x="11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10"/>
                    <a:pt x="11" y="21"/>
                  </a:cubicBezTo>
                  <a:cubicBezTo>
                    <a:pt x="15" y="32"/>
                    <a:pt x="20" y="45"/>
                    <a:pt x="26" y="45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5" name="Freeform 2114"/>
            <p:cNvSpPr>
              <a:spLocks/>
            </p:cNvSpPr>
            <p:nvPr/>
          </p:nvSpPr>
          <p:spPr bwMode="auto">
            <a:xfrm>
              <a:off x="3363764" y="4000158"/>
              <a:ext cx="46930" cy="135295"/>
            </a:xfrm>
            <a:custGeom>
              <a:avLst/>
              <a:gdLst>
                <a:gd name="T0" fmla="*/ 0 w 20"/>
                <a:gd name="T1" fmla="*/ 0 h 42"/>
                <a:gd name="T2" fmla="*/ 8 w 20"/>
                <a:gd name="T3" fmla="*/ 19 h 42"/>
                <a:gd name="T4" fmla="*/ 20 w 20"/>
                <a:gd name="T5" fmla="*/ 42 h 42"/>
                <a:gd name="T6" fmla="*/ 8 w 20"/>
                <a:gd name="T7" fmla="*/ 19 h 42"/>
                <a:gd name="T8" fmla="*/ 0 w 20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0"/>
                  </a:moveTo>
                  <a:cubicBezTo>
                    <a:pt x="2" y="3"/>
                    <a:pt x="5" y="10"/>
                    <a:pt x="8" y="19"/>
                  </a:cubicBezTo>
                  <a:cubicBezTo>
                    <a:pt x="12" y="28"/>
                    <a:pt x="15" y="38"/>
                    <a:pt x="20" y="42"/>
                  </a:cubicBezTo>
                  <a:cubicBezTo>
                    <a:pt x="15" y="38"/>
                    <a:pt x="11" y="28"/>
                    <a:pt x="8" y="19"/>
                  </a:cubicBezTo>
                  <a:cubicBezTo>
                    <a:pt x="4" y="10"/>
                    <a:pt x="2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6" name="Freeform 2117"/>
            <p:cNvSpPr>
              <a:spLocks/>
            </p:cNvSpPr>
            <p:nvPr/>
          </p:nvSpPr>
          <p:spPr bwMode="auto">
            <a:xfrm>
              <a:off x="3462317" y="3980830"/>
              <a:ext cx="81658" cy="144959"/>
            </a:xfrm>
            <a:custGeom>
              <a:avLst/>
              <a:gdLst>
                <a:gd name="T0" fmla="*/ 35 w 35"/>
                <a:gd name="T1" fmla="*/ 42 h 45"/>
                <a:gd name="T2" fmla="*/ 19 w 35"/>
                <a:gd name="T3" fmla="*/ 21 h 45"/>
                <a:gd name="T4" fmla="*/ 6 w 35"/>
                <a:gd name="T5" fmla="*/ 1 h 45"/>
                <a:gd name="T6" fmla="*/ 0 w 35"/>
                <a:gd name="T7" fmla="*/ 2 h 45"/>
                <a:gd name="T8" fmla="*/ 12 w 35"/>
                <a:gd name="T9" fmla="*/ 22 h 45"/>
                <a:gd name="T10" fmla="*/ 29 w 35"/>
                <a:gd name="T11" fmla="*/ 44 h 45"/>
                <a:gd name="T12" fmla="*/ 35 w 35"/>
                <a:gd name="T13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5">
                  <a:moveTo>
                    <a:pt x="35" y="42"/>
                  </a:moveTo>
                  <a:cubicBezTo>
                    <a:pt x="30" y="43"/>
                    <a:pt x="24" y="31"/>
                    <a:pt x="19" y="21"/>
                  </a:cubicBezTo>
                  <a:cubicBezTo>
                    <a:pt x="13" y="10"/>
                    <a:pt x="11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7" y="11"/>
                    <a:pt x="12" y="22"/>
                  </a:cubicBezTo>
                  <a:cubicBezTo>
                    <a:pt x="17" y="32"/>
                    <a:pt x="24" y="45"/>
                    <a:pt x="29" y="44"/>
                  </a:cubicBezTo>
                  <a:lnTo>
                    <a:pt x="35" y="4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7" name="Freeform 2119"/>
            <p:cNvSpPr>
              <a:spLocks/>
            </p:cNvSpPr>
            <p:nvPr/>
          </p:nvSpPr>
          <p:spPr bwMode="auto">
            <a:xfrm>
              <a:off x="3471703" y="3990494"/>
              <a:ext cx="53500" cy="129255"/>
            </a:xfrm>
            <a:custGeom>
              <a:avLst/>
              <a:gdLst>
                <a:gd name="T0" fmla="*/ 0 w 23"/>
                <a:gd name="T1" fmla="*/ 0 h 40"/>
                <a:gd name="T2" fmla="*/ 10 w 23"/>
                <a:gd name="T3" fmla="*/ 18 h 40"/>
                <a:gd name="T4" fmla="*/ 23 w 23"/>
                <a:gd name="T5" fmla="*/ 40 h 40"/>
                <a:gd name="T6" fmla="*/ 9 w 23"/>
                <a:gd name="T7" fmla="*/ 18 h 40"/>
                <a:gd name="T8" fmla="*/ 0 w 23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40">
                  <a:moveTo>
                    <a:pt x="0" y="0"/>
                  </a:moveTo>
                  <a:cubicBezTo>
                    <a:pt x="2" y="2"/>
                    <a:pt x="6" y="10"/>
                    <a:pt x="10" y="18"/>
                  </a:cubicBezTo>
                  <a:cubicBezTo>
                    <a:pt x="14" y="27"/>
                    <a:pt x="18" y="37"/>
                    <a:pt x="23" y="40"/>
                  </a:cubicBezTo>
                  <a:cubicBezTo>
                    <a:pt x="18" y="37"/>
                    <a:pt x="13" y="27"/>
                    <a:pt x="9" y="18"/>
                  </a:cubicBezTo>
                  <a:cubicBezTo>
                    <a:pt x="5" y="10"/>
                    <a:pt x="2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8" name="Freeform 2121"/>
            <p:cNvSpPr>
              <a:spLocks/>
            </p:cNvSpPr>
            <p:nvPr/>
          </p:nvSpPr>
          <p:spPr bwMode="auto">
            <a:xfrm>
              <a:off x="3567441" y="3955463"/>
              <a:ext cx="84474" cy="141335"/>
            </a:xfrm>
            <a:custGeom>
              <a:avLst/>
              <a:gdLst>
                <a:gd name="T0" fmla="*/ 36 w 36"/>
                <a:gd name="T1" fmla="*/ 41 h 44"/>
                <a:gd name="T2" fmla="*/ 19 w 36"/>
                <a:gd name="T3" fmla="*/ 21 h 44"/>
                <a:gd name="T4" fmla="*/ 6 w 36"/>
                <a:gd name="T5" fmla="*/ 1 h 44"/>
                <a:gd name="T6" fmla="*/ 0 w 36"/>
                <a:gd name="T7" fmla="*/ 2 h 44"/>
                <a:gd name="T8" fmla="*/ 13 w 36"/>
                <a:gd name="T9" fmla="*/ 22 h 44"/>
                <a:gd name="T10" fmla="*/ 29 w 36"/>
                <a:gd name="T11" fmla="*/ 43 h 44"/>
                <a:gd name="T12" fmla="*/ 36 w 36"/>
                <a:gd name="T13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4">
                  <a:moveTo>
                    <a:pt x="36" y="41"/>
                  </a:moveTo>
                  <a:cubicBezTo>
                    <a:pt x="30" y="42"/>
                    <a:pt x="25" y="31"/>
                    <a:pt x="19" y="21"/>
                  </a:cubicBezTo>
                  <a:cubicBezTo>
                    <a:pt x="13" y="10"/>
                    <a:pt x="10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7" y="11"/>
                    <a:pt x="13" y="22"/>
                  </a:cubicBezTo>
                  <a:cubicBezTo>
                    <a:pt x="18" y="32"/>
                    <a:pt x="24" y="44"/>
                    <a:pt x="29" y="43"/>
                  </a:cubicBezTo>
                  <a:lnTo>
                    <a:pt x="36" y="4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29" name="Freeform 2123"/>
            <p:cNvSpPr>
              <a:spLocks/>
            </p:cNvSpPr>
            <p:nvPr/>
          </p:nvSpPr>
          <p:spPr bwMode="auto">
            <a:xfrm>
              <a:off x="3574949" y="3965126"/>
              <a:ext cx="56316" cy="118383"/>
            </a:xfrm>
            <a:custGeom>
              <a:avLst/>
              <a:gdLst>
                <a:gd name="T0" fmla="*/ 0 w 24"/>
                <a:gd name="T1" fmla="*/ 0 h 37"/>
                <a:gd name="T2" fmla="*/ 11 w 24"/>
                <a:gd name="T3" fmla="*/ 18 h 37"/>
                <a:gd name="T4" fmla="*/ 24 w 24"/>
                <a:gd name="T5" fmla="*/ 37 h 37"/>
                <a:gd name="T6" fmla="*/ 11 w 24"/>
                <a:gd name="T7" fmla="*/ 18 h 37"/>
                <a:gd name="T8" fmla="*/ 0 w 24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7">
                  <a:moveTo>
                    <a:pt x="0" y="0"/>
                  </a:moveTo>
                  <a:cubicBezTo>
                    <a:pt x="3" y="3"/>
                    <a:pt x="7" y="10"/>
                    <a:pt x="11" y="18"/>
                  </a:cubicBezTo>
                  <a:cubicBezTo>
                    <a:pt x="16" y="27"/>
                    <a:pt x="19" y="34"/>
                    <a:pt x="24" y="37"/>
                  </a:cubicBezTo>
                  <a:cubicBezTo>
                    <a:pt x="19" y="34"/>
                    <a:pt x="15" y="27"/>
                    <a:pt x="11" y="18"/>
                  </a:cubicBezTo>
                  <a:cubicBezTo>
                    <a:pt x="6" y="10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0" name="Freeform 2127"/>
            <p:cNvSpPr>
              <a:spLocks/>
            </p:cNvSpPr>
            <p:nvPr/>
          </p:nvSpPr>
          <p:spPr bwMode="auto">
            <a:xfrm>
              <a:off x="3661301" y="3916807"/>
              <a:ext cx="101369" cy="131671"/>
            </a:xfrm>
            <a:custGeom>
              <a:avLst/>
              <a:gdLst>
                <a:gd name="T0" fmla="*/ 43 w 43"/>
                <a:gd name="T1" fmla="*/ 36 h 41"/>
                <a:gd name="T2" fmla="*/ 22 w 43"/>
                <a:gd name="T3" fmla="*/ 19 h 41"/>
                <a:gd name="T4" fmla="*/ 6 w 43"/>
                <a:gd name="T5" fmla="*/ 2 h 41"/>
                <a:gd name="T6" fmla="*/ 0 w 43"/>
                <a:gd name="T7" fmla="*/ 4 h 41"/>
                <a:gd name="T8" fmla="*/ 16 w 43"/>
                <a:gd name="T9" fmla="*/ 21 h 41"/>
                <a:gd name="T10" fmla="*/ 37 w 43"/>
                <a:gd name="T11" fmla="*/ 39 h 41"/>
                <a:gd name="T12" fmla="*/ 43 w 43"/>
                <a:gd name="T1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1">
                  <a:moveTo>
                    <a:pt x="43" y="36"/>
                  </a:moveTo>
                  <a:cubicBezTo>
                    <a:pt x="37" y="38"/>
                    <a:pt x="29" y="28"/>
                    <a:pt x="22" y="19"/>
                  </a:cubicBezTo>
                  <a:cubicBezTo>
                    <a:pt x="15" y="9"/>
                    <a:pt x="10" y="0"/>
                    <a:pt x="6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6" y="21"/>
                  </a:cubicBezTo>
                  <a:cubicBezTo>
                    <a:pt x="23" y="30"/>
                    <a:pt x="32" y="41"/>
                    <a:pt x="37" y="39"/>
                  </a:cubicBezTo>
                  <a:lnTo>
                    <a:pt x="43" y="3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1" name="Freeform 2129"/>
            <p:cNvSpPr>
              <a:spLocks/>
            </p:cNvSpPr>
            <p:nvPr/>
          </p:nvSpPr>
          <p:spPr bwMode="auto">
            <a:xfrm>
              <a:off x="3670687" y="3928887"/>
              <a:ext cx="73211" cy="113551"/>
            </a:xfrm>
            <a:custGeom>
              <a:avLst/>
              <a:gdLst>
                <a:gd name="T0" fmla="*/ 0 w 31"/>
                <a:gd name="T1" fmla="*/ 0 h 35"/>
                <a:gd name="T2" fmla="*/ 14 w 31"/>
                <a:gd name="T3" fmla="*/ 16 h 35"/>
                <a:gd name="T4" fmla="*/ 31 w 31"/>
                <a:gd name="T5" fmla="*/ 35 h 35"/>
                <a:gd name="T6" fmla="*/ 13 w 31"/>
                <a:gd name="T7" fmla="*/ 16 h 35"/>
                <a:gd name="T8" fmla="*/ 0 w 31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5">
                  <a:moveTo>
                    <a:pt x="0" y="0"/>
                  </a:moveTo>
                  <a:cubicBezTo>
                    <a:pt x="3" y="2"/>
                    <a:pt x="8" y="9"/>
                    <a:pt x="14" y="16"/>
                  </a:cubicBezTo>
                  <a:cubicBezTo>
                    <a:pt x="19" y="23"/>
                    <a:pt x="26" y="32"/>
                    <a:pt x="31" y="35"/>
                  </a:cubicBezTo>
                  <a:cubicBezTo>
                    <a:pt x="26" y="32"/>
                    <a:pt x="19" y="24"/>
                    <a:pt x="13" y="16"/>
                  </a:cubicBezTo>
                  <a:cubicBezTo>
                    <a:pt x="7" y="9"/>
                    <a:pt x="3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2" name="Freeform 2131"/>
            <p:cNvSpPr>
              <a:spLocks/>
            </p:cNvSpPr>
            <p:nvPr/>
          </p:nvSpPr>
          <p:spPr bwMode="auto">
            <a:xfrm>
              <a:off x="3759854" y="3861239"/>
              <a:ext cx="103246" cy="129255"/>
            </a:xfrm>
            <a:custGeom>
              <a:avLst/>
              <a:gdLst>
                <a:gd name="T0" fmla="*/ 44 w 44"/>
                <a:gd name="T1" fmla="*/ 36 h 40"/>
                <a:gd name="T2" fmla="*/ 23 w 44"/>
                <a:gd name="T3" fmla="*/ 18 h 40"/>
                <a:gd name="T4" fmla="*/ 6 w 44"/>
                <a:gd name="T5" fmla="*/ 2 h 40"/>
                <a:gd name="T6" fmla="*/ 0 w 44"/>
                <a:gd name="T7" fmla="*/ 4 h 40"/>
                <a:gd name="T8" fmla="*/ 17 w 44"/>
                <a:gd name="T9" fmla="*/ 20 h 40"/>
                <a:gd name="T10" fmla="*/ 39 w 44"/>
                <a:gd name="T11" fmla="*/ 38 h 40"/>
                <a:gd name="T12" fmla="*/ 44 w 44"/>
                <a:gd name="T13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0">
                  <a:moveTo>
                    <a:pt x="44" y="36"/>
                  </a:moveTo>
                  <a:cubicBezTo>
                    <a:pt x="39" y="38"/>
                    <a:pt x="30" y="27"/>
                    <a:pt x="23" y="18"/>
                  </a:cubicBezTo>
                  <a:cubicBezTo>
                    <a:pt x="15" y="9"/>
                    <a:pt x="10" y="0"/>
                    <a:pt x="6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7" y="20"/>
                  </a:cubicBezTo>
                  <a:cubicBezTo>
                    <a:pt x="25" y="29"/>
                    <a:pt x="34" y="40"/>
                    <a:pt x="39" y="38"/>
                  </a:cubicBezTo>
                  <a:lnTo>
                    <a:pt x="44" y="3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3" name="Freeform 2133"/>
            <p:cNvSpPr>
              <a:spLocks/>
            </p:cNvSpPr>
            <p:nvPr/>
          </p:nvSpPr>
          <p:spPr bwMode="auto">
            <a:xfrm>
              <a:off x="3769240" y="3874527"/>
              <a:ext cx="77904" cy="109927"/>
            </a:xfrm>
            <a:custGeom>
              <a:avLst/>
              <a:gdLst>
                <a:gd name="T0" fmla="*/ 0 w 33"/>
                <a:gd name="T1" fmla="*/ 0 h 34"/>
                <a:gd name="T2" fmla="*/ 15 w 33"/>
                <a:gd name="T3" fmla="*/ 16 h 34"/>
                <a:gd name="T4" fmla="*/ 33 w 33"/>
                <a:gd name="T5" fmla="*/ 34 h 34"/>
                <a:gd name="T6" fmla="*/ 14 w 33"/>
                <a:gd name="T7" fmla="*/ 16 h 34"/>
                <a:gd name="T8" fmla="*/ 0 w 3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0" y="0"/>
                  </a:moveTo>
                  <a:cubicBezTo>
                    <a:pt x="4" y="2"/>
                    <a:pt x="9" y="9"/>
                    <a:pt x="15" y="16"/>
                  </a:cubicBezTo>
                  <a:cubicBezTo>
                    <a:pt x="21" y="23"/>
                    <a:pt x="27" y="32"/>
                    <a:pt x="33" y="34"/>
                  </a:cubicBezTo>
                  <a:cubicBezTo>
                    <a:pt x="27" y="32"/>
                    <a:pt x="20" y="23"/>
                    <a:pt x="14" y="16"/>
                  </a:cubicBezTo>
                  <a:cubicBezTo>
                    <a:pt x="8" y="9"/>
                    <a:pt x="4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4" name="Freeform 2134"/>
            <p:cNvSpPr>
              <a:spLocks/>
            </p:cNvSpPr>
            <p:nvPr/>
          </p:nvSpPr>
          <p:spPr bwMode="auto">
            <a:xfrm>
              <a:off x="3729819" y="3897479"/>
              <a:ext cx="1877" cy="54360"/>
            </a:xfrm>
            <a:custGeom>
              <a:avLst/>
              <a:gdLst>
                <a:gd name="T0" fmla="*/ 0 w 1"/>
                <a:gd name="T1" fmla="*/ 17 h 17"/>
                <a:gd name="T2" fmla="*/ 1 w 1"/>
                <a:gd name="T3" fmla="*/ 0 h 17"/>
                <a:gd name="T4" fmla="*/ 0 w 1"/>
                <a:gd name="T5" fmla="*/ 7 h 17"/>
                <a:gd name="T6" fmla="*/ 0 w 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7">
                  <a:moveTo>
                    <a:pt x="0" y="17"/>
                  </a:moveTo>
                  <a:cubicBezTo>
                    <a:pt x="0" y="15"/>
                    <a:pt x="0" y="3"/>
                    <a:pt x="1" y="0"/>
                  </a:cubicBezTo>
                  <a:cubicBezTo>
                    <a:pt x="1" y="1"/>
                    <a:pt x="0" y="6"/>
                    <a:pt x="0" y="7"/>
                  </a:cubicBezTo>
                  <a:cubicBezTo>
                    <a:pt x="0" y="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5" name="Freeform 2137"/>
            <p:cNvSpPr>
              <a:spLocks/>
            </p:cNvSpPr>
            <p:nvPr/>
          </p:nvSpPr>
          <p:spPr bwMode="auto">
            <a:xfrm>
              <a:off x="3858407" y="3803256"/>
              <a:ext cx="107939" cy="119591"/>
            </a:xfrm>
            <a:custGeom>
              <a:avLst/>
              <a:gdLst>
                <a:gd name="T0" fmla="*/ 46 w 46"/>
                <a:gd name="T1" fmla="*/ 31 h 37"/>
                <a:gd name="T2" fmla="*/ 23 w 46"/>
                <a:gd name="T3" fmla="*/ 16 h 37"/>
                <a:gd name="T4" fmla="*/ 5 w 46"/>
                <a:gd name="T5" fmla="*/ 2 h 37"/>
                <a:gd name="T6" fmla="*/ 0 w 46"/>
                <a:gd name="T7" fmla="*/ 4 h 37"/>
                <a:gd name="T8" fmla="*/ 18 w 46"/>
                <a:gd name="T9" fmla="*/ 19 h 37"/>
                <a:gd name="T10" fmla="*/ 41 w 46"/>
                <a:gd name="T11" fmla="*/ 35 h 37"/>
                <a:gd name="T12" fmla="*/ 46 w 46"/>
                <a:gd name="T13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7">
                  <a:moveTo>
                    <a:pt x="46" y="31"/>
                  </a:moveTo>
                  <a:cubicBezTo>
                    <a:pt x="41" y="33"/>
                    <a:pt x="32" y="24"/>
                    <a:pt x="23" y="16"/>
                  </a:cubicBezTo>
                  <a:cubicBezTo>
                    <a:pt x="15" y="8"/>
                    <a:pt x="9" y="0"/>
                    <a:pt x="5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8" y="19"/>
                  </a:cubicBezTo>
                  <a:cubicBezTo>
                    <a:pt x="26" y="27"/>
                    <a:pt x="36" y="37"/>
                    <a:pt x="41" y="35"/>
                  </a:cubicBezTo>
                  <a:lnTo>
                    <a:pt x="46" y="3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6" name="Freeform 2139"/>
            <p:cNvSpPr>
              <a:spLocks/>
            </p:cNvSpPr>
            <p:nvPr/>
          </p:nvSpPr>
          <p:spPr bwMode="auto">
            <a:xfrm>
              <a:off x="3865916" y="3816544"/>
              <a:ext cx="84474" cy="96639"/>
            </a:xfrm>
            <a:custGeom>
              <a:avLst/>
              <a:gdLst>
                <a:gd name="T0" fmla="*/ 0 w 36"/>
                <a:gd name="T1" fmla="*/ 0 h 30"/>
                <a:gd name="T2" fmla="*/ 16 w 36"/>
                <a:gd name="T3" fmla="*/ 14 h 30"/>
                <a:gd name="T4" fmla="*/ 36 w 36"/>
                <a:gd name="T5" fmla="*/ 30 h 30"/>
                <a:gd name="T6" fmla="*/ 16 w 36"/>
                <a:gd name="T7" fmla="*/ 15 h 30"/>
                <a:gd name="T8" fmla="*/ 0 w 3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0" y="0"/>
                  </a:moveTo>
                  <a:cubicBezTo>
                    <a:pt x="4" y="2"/>
                    <a:pt x="10" y="8"/>
                    <a:pt x="16" y="14"/>
                  </a:cubicBezTo>
                  <a:cubicBezTo>
                    <a:pt x="23" y="21"/>
                    <a:pt x="30" y="29"/>
                    <a:pt x="36" y="30"/>
                  </a:cubicBezTo>
                  <a:cubicBezTo>
                    <a:pt x="30" y="29"/>
                    <a:pt x="22" y="21"/>
                    <a:pt x="16" y="15"/>
                  </a:cubicBezTo>
                  <a:cubicBezTo>
                    <a:pt x="9" y="8"/>
                    <a:pt x="4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7" name="Freeform 2141"/>
            <p:cNvSpPr>
              <a:spLocks/>
            </p:cNvSpPr>
            <p:nvPr/>
          </p:nvSpPr>
          <p:spPr bwMode="auto">
            <a:xfrm>
              <a:off x="3950390" y="3729568"/>
              <a:ext cx="114509" cy="119591"/>
            </a:xfrm>
            <a:custGeom>
              <a:avLst/>
              <a:gdLst>
                <a:gd name="T0" fmla="*/ 49 w 49"/>
                <a:gd name="T1" fmla="*/ 31 h 37"/>
                <a:gd name="T2" fmla="*/ 25 w 49"/>
                <a:gd name="T3" fmla="*/ 16 h 37"/>
                <a:gd name="T4" fmla="*/ 6 w 49"/>
                <a:gd name="T5" fmla="*/ 2 h 37"/>
                <a:gd name="T6" fmla="*/ 0 w 49"/>
                <a:gd name="T7" fmla="*/ 5 h 37"/>
                <a:gd name="T8" fmla="*/ 19 w 49"/>
                <a:gd name="T9" fmla="*/ 19 h 37"/>
                <a:gd name="T10" fmla="*/ 43 w 49"/>
                <a:gd name="T11" fmla="*/ 34 h 37"/>
                <a:gd name="T12" fmla="*/ 49 w 49"/>
                <a:gd name="T13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7">
                  <a:moveTo>
                    <a:pt x="49" y="31"/>
                  </a:moveTo>
                  <a:cubicBezTo>
                    <a:pt x="44" y="34"/>
                    <a:pt x="33" y="24"/>
                    <a:pt x="25" y="16"/>
                  </a:cubicBezTo>
                  <a:cubicBezTo>
                    <a:pt x="16" y="8"/>
                    <a:pt x="10" y="0"/>
                    <a:pt x="6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3"/>
                    <a:pt x="10" y="11"/>
                    <a:pt x="19" y="19"/>
                  </a:cubicBezTo>
                  <a:cubicBezTo>
                    <a:pt x="28" y="27"/>
                    <a:pt x="38" y="37"/>
                    <a:pt x="43" y="34"/>
                  </a:cubicBezTo>
                  <a:lnTo>
                    <a:pt x="49" y="3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8" name="Freeform 2143"/>
            <p:cNvSpPr>
              <a:spLocks/>
            </p:cNvSpPr>
            <p:nvPr/>
          </p:nvSpPr>
          <p:spPr bwMode="auto">
            <a:xfrm>
              <a:off x="3959776" y="3745272"/>
              <a:ext cx="86351" cy="94223"/>
            </a:xfrm>
            <a:custGeom>
              <a:avLst/>
              <a:gdLst>
                <a:gd name="T0" fmla="*/ 0 w 37"/>
                <a:gd name="T1" fmla="*/ 0 h 29"/>
                <a:gd name="T2" fmla="*/ 17 w 37"/>
                <a:gd name="T3" fmla="*/ 14 h 29"/>
                <a:gd name="T4" fmla="*/ 37 w 37"/>
                <a:gd name="T5" fmla="*/ 29 h 29"/>
                <a:gd name="T6" fmla="*/ 16 w 37"/>
                <a:gd name="T7" fmla="*/ 14 h 29"/>
                <a:gd name="T8" fmla="*/ 0 w 37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9">
                  <a:moveTo>
                    <a:pt x="0" y="0"/>
                  </a:moveTo>
                  <a:cubicBezTo>
                    <a:pt x="4" y="1"/>
                    <a:pt x="10" y="7"/>
                    <a:pt x="17" y="14"/>
                  </a:cubicBezTo>
                  <a:cubicBezTo>
                    <a:pt x="24" y="20"/>
                    <a:pt x="31" y="28"/>
                    <a:pt x="37" y="29"/>
                  </a:cubicBezTo>
                  <a:cubicBezTo>
                    <a:pt x="31" y="28"/>
                    <a:pt x="23" y="20"/>
                    <a:pt x="16" y="14"/>
                  </a:cubicBezTo>
                  <a:cubicBezTo>
                    <a:pt x="9" y="8"/>
                    <a:pt x="4" y="1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39" name="Freeform 2147"/>
            <p:cNvSpPr>
              <a:spLocks/>
            </p:cNvSpPr>
            <p:nvPr/>
          </p:nvSpPr>
          <p:spPr bwMode="auto">
            <a:xfrm>
              <a:off x="4069592" y="3665545"/>
              <a:ext cx="93860" cy="147375"/>
            </a:xfrm>
            <a:custGeom>
              <a:avLst/>
              <a:gdLst>
                <a:gd name="T0" fmla="*/ 40 w 40"/>
                <a:gd name="T1" fmla="*/ 42 h 46"/>
                <a:gd name="T2" fmla="*/ 21 w 40"/>
                <a:gd name="T3" fmla="*/ 21 h 46"/>
                <a:gd name="T4" fmla="*/ 6 w 40"/>
                <a:gd name="T5" fmla="*/ 1 h 46"/>
                <a:gd name="T6" fmla="*/ 0 w 40"/>
                <a:gd name="T7" fmla="*/ 2 h 46"/>
                <a:gd name="T8" fmla="*/ 15 w 40"/>
                <a:gd name="T9" fmla="*/ 22 h 46"/>
                <a:gd name="T10" fmla="*/ 33 w 40"/>
                <a:gd name="T11" fmla="*/ 44 h 46"/>
                <a:gd name="T12" fmla="*/ 40 w 40"/>
                <a:gd name="T1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6">
                  <a:moveTo>
                    <a:pt x="40" y="42"/>
                  </a:moveTo>
                  <a:cubicBezTo>
                    <a:pt x="34" y="44"/>
                    <a:pt x="27" y="31"/>
                    <a:pt x="21" y="21"/>
                  </a:cubicBezTo>
                  <a:cubicBezTo>
                    <a:pt x="15" y="11"/>
                    <a:pt x="10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8" y="12"/>
                    <a:pt x="15" y="22"/>
                  </a:cubicBezTo>
                  <a:cubicBezTo>
                    <a:pt x="21" y="32"/>
                    <a:pt x="27" y="46"/>
                    <a:pt x="33" y="44"/>
                  </a:cubicBezTo>
                  <a:lnTo>
                    <a:pt x="40" y="4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40" name="Freeform 2149"/>
            <p:cNvSpPr>
              <a:spLocks/>
            </p:cNvSpPr>
            <p:nvPr/>
          </p:nvSpPr>
          <p:spPr bwMode="auto">
            <a:xfrm>
              <a:off x="4078978" y="3677625"/>
              <a:ext cx="63825" cy="123215"/>
            </a:xfrm>
            <a:custGeom>
              <a:avLst/>
              <a:gdLst>
                <a:gd name="T0" fmla="*/ 0 w 27"/>
                <a:gd name="T1" fmla="*/ 0 h 38"/>
                <a:gd name="T2" fmla="*/ 12 w 27"/>
                <a:gd name="T3" fmla="*/ 18 h 38"/>
                <a:gd name="T4" fmla="*/ 27 w 27"/>
                <a:gd name="T5" fmla="*/ 38 h 38"/>
                <a:gd name="T6" fmla="*/ 12 w 27"/>
                <a:gd name="T7" fmla="*/ 18 h 38"/>
                <a:gd name="T8" fmla="*/ 0 w 27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8">
                  <a:moveTo>
                    <a:pt x="0" y="0"/>
                  </a:moveTo>
                  <a:cubicBezTo>
                    <a:pt x="4" y="3"/>
                    <a:pt x="7" y="10"/>
                    <a:pt x="12" y="18"/>
                  </a:cubicBezTo>
                  <a:cubicBezTo>
                    <a:pt x="17" y="26"/>
                    <a:pt x="22" y="36"/>
                    <a:pt x="27" y="38"/>
                  </a:cubicBezTo>
                  <a:cubicBezTo>
                    <a:pt x="22" y="36"/>
                    <a:pt x="16" y="26"/>
                    <a:pt x="12" y="18"/>
                  </a:cubicBezTo>
                  <a:cubicBezTo>
                    <a:pt x="7" y="10"/>
                    <a:pt x="4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41" name="Freeform 2152"/>
            <p:cNvSpPr>
              <a:spLocks/>
            </p:cNvSpPr>
            <p:nvPr/>
          </p:nvSpPr>
          <p:spPr bwMode="auto">
            <a:xfrm>
              <a:off x="4186917" y="3646217"/>
              <a:ext cx="79781" cy="141335"/>
            </a:xfrm>
            <a:custGeom>
              <a:avLst/>
              <a:gdLst>
                <a:gd name="T0" fmla="*/ 34 w 34"/>
                <a:gd name="T1" fmla="*/ 43 h 44"/>
                <a:gd name="T2" fmla="*/ 18 w 34"/>
                <a:gd name="T3" fmla="*/ 20 h 44"/>
                <a:gd name="T4" fmla="*/ 7 w 34"/>
                <a:gd name="T5" fmla="*/ 0 h 44"/>
                <a:gd name="T6" fmla="*/ 0 w 34"/>
                <a:gd name="T7" fmla="*/ 1 h 44"/>
                <a:gd name="T8" fmla="*/ 12 w 34"/>
                <a:gd name="T9" fmla="*/ 21 h 44"/>
                <a:gd name="T10" fmla="*/ 27 w 34"/>
                <a:gd name="T11" fmla="*/ 44 h 44"/>
                <a:gd name="T12" fmla="*/ 34 w 34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4">
                  <a:moveTo>
                    <a:pt x="34" y="43"/>
                  </a:moveTo>
                  <a:cubicBezTo>
                    <a:pt x="28" y="44"/>
                    <a:pt x="23" y="31"/>
                    <a:pt x="18" y="20"/>
                  </a:cubicBezTo>
                  <a:cubicBezTo>
                    <a:pt x="13" y="9"/>
                    <a:pt x="11" y="0"/>
                    <a:pt x="7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0"/>
                    <a:pt x="7" y="10"/>
                    <a:pt x="12" y="21"/>
                  </a:cubicBezTo>
                  <a:cubicBezTo>
                    <a:pt x="17" y="32"/>
                    <a:pt x="22" y="44"/>
                    <a:pt x="27" y="44"/>
                  </a:cubicBezTo>
                  <a:lnTo>
                    <a:pt x="34" y="4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42" name="Freeform 2154"/>
            <p:cNvSpPr>
              <a:spLocks/>
            </p:cNvSpPr>
            <p:nvPr/>
          </p:nvSpPr>
          <p:spPr bwMode="auto">
            <a:xfrm>
              <a:off x="4196303" y="3652257"/>
              <a:ext cx="51623" cy="131671"/>
            </a:xfrm>
            <a:custGeom>
              <a:avLst/>
              <a:gdLst>
                <a:gd name="T0" fmla="*/ 0 w 22"/>
                <a:gd name="T1" fmla="*/ 0 h 41"/>
                <a:gd name="T2" fmla="*/ 10 w 22"/>
                <a:gd name="T3" fmla="*/ 19 h 41"/>
                <a:gd name="T4" fmla="*/ 22 w 22"/>
                <a:gd name="T5" fmla="*/ 41 h 41"/>
                <a:gd name="T6" fmla="*/ 9 w 22"/>
                <a:gd name="T7" fmla="*/ 19 h 41"/>
                <a:gd name="T8" fmla="*/ 0 w 22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1">
                  <a:moveTo>
                    <a:pt x="0" y="0"/>
                  </a:moveTo>
                  <a:cubicBezTo>
                    <a:pt x="3" y="3"/>
                    <a:pt x="6" y="10"/>
                    <a:pt x="10" y="19"/>
                  </a:cubicBezTo>
                  <a:cubicBezTo>
                    <a:pt x="14" y="27"/>
                    <a:pt x="18" y="38"/>
                    <a:pt x="22" y="41"/>
                  </a:cubicBezTo>
                  <a:cubicBezTo>
                    <a:pt x="18" y="38"/>
                    <a:pt x="13" y="27"/>
                    <a:pt x="9" y="19"/>
                  </a:cubicBezTo>
                  <a:cubicBezTo>
                    <a:pt x="5" y="10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43" name="Freeform 2156"/>
            <p:cNvSpPr>
              <a:spLocks/>
            </p:cNvSpPr>
            <p:nvPr/>
          </p:nvSpPr>
          <p:spPr bwMode="auto">
            <a:xfrm>
              <a:off x="4302365" y="3636553"/>
              <a:ext cx="75088" cy="144959"/>
            </a:xfrm>
            <a:custGeom>
              <a:avLst/>
              <a:gdLst>
                <a:gd name="T0" fmla="*/ 32 w 32"/>
                <a:gd name="T1" fmla="*/ 45 h 45"/>
                <a:gd name="T2" fmla="*/ 17 w 32"/>
                <a:gd name="T3" fmla="*/ 21 h 45"/>
                <a:gd name="T4" fmla="*/ 7 w 32"/>
                <a:gd name="T5" fmla="*/ 0 h 45"/>
                <a:gd name="T6" fmla="*/ 0 w 32"/>
                <a:gd name="T7" fmla="*/ 0 h 45"/>
                <a:gd name="T8" fmla="*/ 11 w 32"/>
                <a:gd name="T9" fmla="*/ 21 h 45"/>
                <a:gd name="T10" fmla="*/ 26 w 32"/>
                <a:gd name="T11" fmla="*/ 45 h 45"/>
                <a:gd name="T12" fmla="*/ 32 w 3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45">
                  <a:moveTo>
                    <a:pt x="32" y="45"/>
                  </a:moveTo>
                  <a:cubicBezTo>
                    <a:pt x="26" y="45"/>
                    <a:pt x="21" y="32"/>
                    <a:pt x="17" y="21"/>
                  </a:cubicBezTo>
                  <a:cubicBezTo>
                    <a:pt x="13" y="10"/>
                    <a:pt x="11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6" y="10"/>
                    <a:pt x="11" y="21"/>
                  </a:cubicBezTo>
                  <a:cubicBezTo>
                    <a:pt x="15" y="32"/>
                    <a:pt x="20" y="45"/>
                    <a:pt x="26" y="45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44" name="Freeform 2158"/>
            <p:cNvSpPr>
              <a:spLocks/>
            </p:cNvSpPr>
            <p:nvPr/>
          </p:nvSpPr>
          <p:spPr bwMode="auto">
            <a:xfrm>
              <a:off x="4311751" y="3638969"/>
              <a:ext cx="46930" cy="138919"/>
            </a:xfrm>
            <a:custGeom>
              <a:avLst/>
              <a:gdLst>
                <a:gd name="T0" fmla="*/ 0 w 20"/>
                <a:gd name="T1" fmla="*/ 0 h 43"/>
                <a:gd name="T2" fmla="*/ 8 w 20"/>
                <a:gd name="T3" fmla="*/ 20 h 43"/>
                <a:gd name="T4" fmla="*/ 20 w 20"/>
                <a:gd name="T5" fmla="*/ 43 h 43"/>
                <a:gd name="T6" fmla="*/ 8 w 20"/>
                <a:gd name="T7" fmla="*/ 20 h 43"/>
                <a:gd name="T8" fmla="*/ 0 w 20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3">
                  <a:moveTo>
                    <a:pt x="0" y="0"/>
                  </a:moveTo>
                  <a:cubicBezTo>
                    <a:pt x="2" y="3"/>
                    <a:pt x="5" y="11"/>
                    <a:pt x="8" y="20"/>
                  </a:cubicBezTo>
                  <a:cubicBezTo>
                    <a:pt x="12" y="29"/>
                    <a:pt x="15" y="39"/>
                    <a:pt x="20" y="43"/>
                  </a:cubicBezTo>
                  <a:cubicBezTo>
                    <a:pt x="15" y="39"/>
                    <a:pt x="11" y="29"/>
                    <a:pt x="8" y="20"/>
                  </a:cubicBezTo>
                  <a:cubicBezTo>
                    <a:pt x="4" y="11"/>
                    <a:pt x="2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grpSp>
        <p:nvGrpSpPr>
          <p:cNvPr id="1916" name="Group 744"/>
          <p:cNvGrpSpPr>
            <a:grpSpLocks noChangeAspect="1"/>
          </p:cNvGrpSpPr>
          <p:nvPr/>
        </p:nvGrpSpPr>
        <p:grpSpPr>
          <a:xfrm>
            <a:off x="2887491" y="4077843"/>
            <a:ext cx="629553" cy="241325"/>
            <a:chOff x="3369870" y="4848628"/>
            <a:chExt cx="1464207" cy="561271"/>
          </a:xfrm>
        </p:grpSpPr>
        <p:sp>
          <p:nvSpPr>
            <p:cNvPr id="746" name="Round Same Side Corner Rectangle 745"/>
            <p:cNvSpPr>
              <a:spLocks noChangeAspect="1"/>
            </p:cNvSpPr>
            <p:nvPr/>
          </p:nvSpPr>
          <p:spPr>
            <a:xfrm>
              <a:off x="3720683" y="5083702"/>
              <a:ext cx="412434" cy="326197"/>
            </a:xfrm>
            <a:prstGeom prst="round2SameRect">
              <a:avLst>
                <a:gd name="adj1" fmla="val 10813"/>
                <a:gd name="adj2" fmla="val 5000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47" name="Rounded Rectangle 746"/>
            <p:cNvSpPr>
              <a:spLocks noChangeAspect="1"/>
            </p:cNvSpPr>
            <p:nvPr/>
          </p:nvSpPr>
          <p:spPr>
            <a:xfrm>
              <a:off x="3727061" y="4848628"/>
              <a:ext cx="404348" cy="224102"/>
            </a:xfrm>
            <a:prstGeom prst="roundRect">
              <a:avLst>
                <a:gd name="adj" fmla="val 2657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1917" name="Group 747"/>
            <p:cNvGrpSpPr/>
            <p:nvPr/>
          </p:nvGrpSpPr>
          <p:grpSpPr>
            <a:xfrm>
              <a:off x="4117925" y="4929776"/>
              <a:ext cx="716152" cy="411925"/>
              <a:chOff x="4133118" y="4949301"/>
              <a:chExt cx="716152" cy="411925"/>
            </a:xfrm>
          </p:grpSpPr>
          <p:sp>
            <p:nvSpPr>
              <p:cNvPr id="761" name="Freeform 2087"/>
              <p:cNvSpPr>
                <a:spLocks/>
              </p:cNvSpPr>
              <p:nvPr/>
            </p:nvSpPr>
            <p:spPr bwMode="auto">
              <a:xfrm flipH="1">
                <a:off x="4733822" y="5181235"/>
                <a:ext cx="32851" cy="173951"/>
              </a:xfrm>
              <a:custGeom>
                <a:avLst/>
                <a:gdLst>
                  <a:gd name="T0" fmla="*/ 7 w 14"/>
                  <a:gd name="T1" fmla="*/ 2 h 54"/>
                  <a:gd name="T2" fmla="*/ 5 w 14"/>
                  <a:gd name="T3" fmla="*/ 28 h 54"/>
                  <a:gd name="T4" fmla="*/ 0 w 14"/>
                  <a:gd name="T5" fmla="*/ 54 h 54"/>
                  <a:gd name="T6" fmla="*/ 6 w 14"/>
                  <a:gd name="T7" fmla="*/ 51 h 54"/>
                  <a:gd name="T8" fmla="*/ 12 w 14"/>
                  <a:gd name="T9" fmla="*/ 26 h 54"/>
                  <a:gd name="T10" fmla="*/ 14 w 14"/>
                  <a:gd name="T11" fmla="*/ 0 h 54"/>
                  <a:gd name="T12" fmla="*/ 7 w 14"/>
                  <a:gd name="T13" fmla="*/ 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4">
                    <a:moveTo>
                      <a:pt x="7" y="2"/>
                    </a:moveTo>
                    <a:cubicBezTo>
                      <a:pt x="3" y="4"/>
                      <a:pt x="5" y="21"/>
                      <a:pt x="5" y="28"/>
                    </a:cubicBezTo>
                    <a:cubicBezTo>
                      <a:pt x="5" y="35"/>
                      <a:pt x="6" y="52"/>
                      <a:pt x="0" y="54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2" y="33"/>
                      <a:pt x="12" y="26"/>
                    </a:cubicBezTo>
                    <a:cubicBezTo>
                      <a:pt x="12" y="19"/>
                      <a:pt x="9" y="1"/>
                      <a:pt x="14" y="0"/>
                    </a:cubicBez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2" name="Freeform 2091"/>
              <p:cNvSpPr>
                <a:spLocks/>
              </p:cNvSpPr>
              <p:nvPr/>
            </p:nvSpPr>
            <p:spPr bwMode="auto">
              <a:xfrm flipH="1">
                <a:off x="4534839" y="5048356"/>
                <a:ext cx="32851" cy="181199"/>
              </a:xfrm>
              <a:custGeom>
                <a:avLst/>
                <a:gdLst>
                  <a:gd name="T0" fmla="*/ 3 w 14"/>
                  <a:gd name="T1" fmla="*/ 3 h 56"/>
                  <a:gd name="T2" fmla="*/ 5 w 14"/>
                  <a:gd name="T3" fmla="*/ 30 h 56"/>
                  <a:gd name="T4" fmla="*/ 3 w 14"/>
                  <a:gd name="T5" fmla="*/ 56 h 56"/>
                  <a:gd name="T6" fmla="*/ 9 w 14"/>
                  <a:gd name="T7" fmla="*/ 52 h 56"/>
                  <a:gd name="T8" fmla="*/ 11 w 14"/>
                  <a:gd name="T9" fmla="*/ 26 h 56"/>
                  <a:gd name="T10" fmla="*/ 9 w 14"/>
                  <a:gd name="T11" fmla="*/ 0 h 56"/>
                  <a:gd name="T12" fmla="*/ 3 w 14"/>
                  <a:gd name="T13" fmla="*/ 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6">
                    <a:moveTo>
                      <a:pt x="3" y="3"/>
                    </a:moveTo>
                    <a:cubicBezTo>
                      <a:pt x="0" y="5"/>
                      <a:pt x="4" y="23"/>
                      <a:pt x="5" y="30"/>
                    </a:cubicBezTo>
                    <a:cubicBezTo>
                      <a:pt x="6" y="36"/>
                      <a:pt x="8" y="53"/>
                      <a:pt x="3" y="56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14" y="50"/>
                      <a:pt x="12" y="33"/>
                      <a:pt x="11" y="26"/>
                    </a:cubicBezTo>
                    <a:cubicBezTo>
                      <a:pt x="10" y="20"/>
                      <a:pt x="5" y="2"/>
                      <a:pt x="9" y="0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3" name="Freeform 2093"/>
              <p:cNvSpPr>
                <a:spLocks/>
              </p:cNvSpPr>
              <p:nvPr/>
            </p:nvSpPr>
            <p:spPr bwMode="auto">
              <a:xfrm flipH="1">
                <a:off x="4635269" y="5119628"/>
                <a:ext cx="28158" cy="177575"/>
              </a:xfrm>
              <a:custGeom>
                <a:avLst/>
                <a:gdLst>
                  <a:gd name="T0" fmla="*/ 6 w 12"/>
                  <a:gd name="T1" fmla="*/ 3 h 55"/>
                  <a:gd name="T2" fmla="*/ 5 w 12"/>
                  <a:gd name="T3" fmla="*/ 30 h 55"/>
                  <a:gd name="T4" fmla="*/ 0 w 12"/>
                  <a:gd name="T5" fmla="*/ 55 h 55"/>
                  <a:gd name="T6" fmla="*/ 6 w 12"/>
                  <a:gd name="T7" fmla="*/ 53 h 55"/>
                  <a:gd name="T8" fmla="*/ 11 w 12"/>
                  <a:gd name="T9" fmla="*/ 27 h 55"/>
                  <a:gd name="T10" fmla="*/ 12 w 12"/>
                  <a:gd name="T11" fmla="*/ 0 h 55"/>
                  <a:gd name="T12" fmla="*/ 6 w 12"/>
                  <a:gd name="T13" fmla="*/ 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5">
                    <a:moveTo>
                      <a:pt x="6" y="3"/>
                    </a:moveTo>
                    <a:cubicBezTo>
                      <a:pt x="2" y="4"/>
                      <a:pt x="5" y="23"/>
                      <a:pt x="5" y="30"/>
                    </a:cubicBezTo>
                    <a:cubicBezTo>
                      <a:pt x="5" y="36"/>
                      <a:pt x="5" y="53"/>
                      <a:pt x="0" y="55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1" y="51"/>
                      <a:pt x="11" y="34"/>
                      <a:pt x="11" y="27"/>
                    </a:cubicBezTo>
                    <a:cubicBezTo>
                      <a:pt x="11" y="21"/>
                      <a:pt x="8" y="2"/>
                      <a:pt x="12" y="0"/>
                    </a:cubicBez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4" name="Freeform 2095"/>
              <p:cNvSpPr>
                <a:spLocks/>
              </p:cNvSpPr>
              <p:nvPr/>
            </p:nvSpPr>
            <p:spPr bwMode="auto">
              <a:xfrm flipH="1">
                <a:off x="4424084" y="4980709"/>
                <a:ext cx="42237" cy="171535"/>
              </a:xfrm>
              <a:custGeom>
                <a:avLst/>
                <a:gdLst>
                  <a:gd name="T0" fmla="*/ 12 w 18"/>
                  <a:gd name="T1" fmla="*/ 2 h 53"/>
                  <a:gd name="T2" fmla="*/ 7 w 18"/>
                  <a:gd name="T3" fmla="*/ 28 h 53"/>
                  <a:gd name="T4" fmla="*/ 0 w 18"/>
                  <a:gd name="T5" fmla="*/ 53 h 53"/>
                  <a:gd name="T6" fmla="*/ 6 w 18"/>
                  <a:gd name="T7" fmla="*/ 51 h 53"/>
                  <a:gd name="T8" fmla="*/ 14 w 18"/>
                  <a:gd name="T9" fmla="*/ 26 h 53"/>
                  <a:gd name="T10" fmla="*/ 18 w 18"/>
                  <a:gd name="T11" fmla="*/ 0 h 53"/>
                  <a:gd name="T12" fmla="*/ 12 w 18"/>
                  <a:gd name="T13" fmla="*/ 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3">
                    <a:moveTo>
                      <a:pt x="12" y="2"/>
                    </a:moveTo>
                    <a:cubicBezTo>
                      <a:pt x="7" y="3"/>
                      <a:pt x="8" y="21"/>
                      <a:pt x="7" y="28"/>
                    </a:cubicBezTo>
                    <a:cubicBezTo>
                      <a:pt x="7" y="34"/>
                      <a:pt x="5" y="51"/>
                      <a:pt x="0" y="5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3" y="33"/>
                      <a:pt x="14" y="26"/>
                    </a:cubicBezTo>
                    <a:cubicBezTo>
                      <a:pt x="14" y="19"/>
                      <a:pt x="14" y="1"/>
                      <a:pt x="18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5" name="Freeform 2097"/>
              <p:cNvSpPr>
                <a:spLocks/>
              </p:cNvSpPr>
              <p:nvPr/>
            </p:nvSpPr>
            <p:spPr bwMode="auto">
              <a:xfrm flipH="1">
                <a:off x="4192250" y="4949301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4 h 47"/>
                  <a:gd name="T4" fmla="*/ 0 w 30"/>
                  <a:gd name="T5" fmla="*/ 47 h 47"/>
                  <a:gd name="T6" fmla="*/ 6 w 30"/>
                  <a:gd name="T7" fmla="*/ 46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0"/>
                      <a:pt x="15" y="18"/>
                      <a:pt x="13" y="24"/>
                    </a:cubicBezTo>
                    <a:cubicBezTo>
                      <a:pt x="11" y="31"/>
                      <a:pt x="5" y="46"/>
                      <a:pt x="0" y="47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7" y="30"/>
                      <a:pt x="20" y="24"/>
                    </a:cubicBezTo>
                    <a:cubicBezTo>
                      <a:pt x="22" y="18"/>
                      <a:pt x="26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6" name="Freeform 2099"/>
              <p:cNvSpPr>
                <a:spLocks/>
              </p:cNvSpPr>
              <p:nvPr/>
            </p:nvSpPr>
            <p:spPr bwMode="auto">
              <a:xfrm flipH="1">
                <a:off x="4304882" y="4958965"/>
                <a:ext cx="61009" cy="160663"/>
              </a:xfrm>
              <a:custGeom>
                <a:avLst/>
                <a:gdLst>
                  <a:gd name="T0" fmla="*/ 19 w 26"/>
                  <a:gd name="T1" fmla="*/ 1 h 50"/>
                  <a:gd name="T2" fmla="*/ 11 w 26"/>
                  <a:gd name="T3" fmla="*/ 27 h 50"/>
                  <a:gd name="T4" fmla="*/ 0 w 26"/>
                  <a:gd name="T5" fmla="*/ 50 h 50"/>
                  <a:gd name="T6" fmla="*/ 7 w 26"/>
                  <a:gd name="T7" fmla="*/ 49 h 50"/>
                  <a:gd name="T8" fmla="*/ 18 w 26"/>
                  <a:gd name="T9" fmla="*/ 26 h 50"/>
                  <a:gd name="T10" fmla="*/ 26 w 26"/>
                  <a:gd name="T11" fmla="*/ 0 h 50"/>
                  <a:gd name="T12" fmla="*/ 19 w 26"/>
                  <a:gd name="T13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50">
                    <a:moveTo>
                      <a:pt x="19" y="1"/>
                    </a:moveTo>
                    <a:cubicBezTo>
                      <a:pt x="15" y="1"/>
                      <a:pt x="13" y="21"/>
                      <a:pt x="11" y="27"/>
                    </a:cubicBezTo>
                    <a:cubicBezTo>
                      <a:pt x="10" y="34"/>
                      <a:pt x="5" y="50"/>
                      <a:pt x="0" y="50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12" y="48"/>
                      <a:pt x="16" y="33"/>
                      <a:pt x="18" y="26"/>
                    </a:cubicBezTo>
                    <a:cubicBezTo>
                      <a:pt x="20" y="20"/>
                      <a:pt x="22" y="1"/>
                      <a:pt x="26" y="0"/>
                    </a:cubicBez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7" name="Freeform 2127"/>
              <p:cNvSpPr>
                <a:spLocks/>
              </p:cNvSpPr>
              <p:nvPr/>
            </p:nvSpPr>
            <p:spPr bwMode="auto">
              <a:xfrm flipH="1">
                <a:off x="4747901" y="5229555"/>
                <a:ext cx="101369" cy="131671"/>
              </a:xfrm>
              <a:custGeom>
                <a:avLst/>
                <a:gdLst>
                  <a:gd name="T0" fmla="*/ 43 w 43"/>
                  <a:gd name="T1" fmla="*/ 36 h 41"/>
                  <a:gd name="T2" fmla="*/ 22 w 43"/>
                  <a:gd name="T3" fmla="*/ 19 h 41"/>
                  <a:gd name="T4" fmla="*/ 6 w 43"/>
                  <a:gd name="T5" fmla="*/ 2 h 41"/>
                  <a:gd name="T6" fmla="*/ 0 w 43"/>
                  <a:gd name="T7" fmla="*/ 4 h 41"/>
                  <a:gd name="T8" fmla="*/ 16 w 43"/>
                  <a:gd name="T9" fmla="*/ 21 h 41"/>
                  <a:gd name="T10" fmla="*/ 37 w 43"/>
                  <a:gd name="T11" fmla="*/ 39 h 41"/>
                  <a:gd name="T12" fmla="*/ 43 w 43"/>
                  <a:gd name="T13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1">
                    <a:moveTo>
                      <a:pt x="43" y="36"/>
                    </a:moveTo>
                    <a:cubicBezTo>
                      <a:pt x="37" y="38"/>
                      <a:pt x="29" y="28"/>
                      <a:pt x="22" y="19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6" y="21"/>
                    </a:cubicBezTo>
                    <a:cubicBezTo>
                      <a:pt x="23" y="30"/>
                      <a:pt x="32" y="41"/>
                      <a:pt x="37" y="39"/>
                    </a:cubicBezTo>
                    <a:lnTo>
                      <a:pt x="43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8" name="Freeform 2131"/>
              <p:cNvSpPr>
                <a:spLocks/>
              </p:cNvSpPr>
              <p:nvPr/>
            </p:nvSpPr>
            <p:spPr bwMode="auto">
              <a:xfrm flipH="1">
                <a:off x="4647471" y="5173987"/>
                <a:ext cx="103246" cy="129255"/>
              </a:xfrm>
              <a:custGeom>
                <a:avLst/>
                <a:gdLst>
                  <a:gd name="T0" fmla="*/ 44 w 44"/>
                  <a:gd name="T1" fmla="*/ 36 h 40"/>
                  <a:gd name="T2" fmla="*/ 23 w 44"/>
                  <a:gd name="T3" fmla="*/ 18 h 40"/>
                  <a:gd name="T4" fmla="*/ 6 w 44"/>
                  <a:gd name="T5" fmla="*/ 2 h 40"/>
                  <a:gd name="T6" fmla="*/ 0 w 44"/>
                  <a:gd name="T7" fmla="*/ 4 h 40"/>
                  <a:gd name="T8" fmla="*/ 17 w 44"/>
                  <a:gd name="T9" fmla="*/ 20 h 40"/>
                  <a:gd name="T10" fmla="*/ 39 w 44"/>
                  <a:gd name="T11" fmla="*/ 38 h 40"/>
                  <a:gd name="T12" fmla="*/ 44 w 44"/>
                  <a:gd name="T13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0">
                    <a:moveTo>
                      <a:pt x="44" y="36"/>
                    </a:moveTo>
                    <a:cubicBezTo>
                      <a:pt x="39" y="38"/>
                      <a:pt x="30" y="27"/>
                      <a:pt x="23" y="18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7" y="20"/>
                    </a:cubicBezTo>
                    <a:cubicBezTo>
                      <a:pt x="25" y="29"/>
                      <a:pt x="34" y="40"/>
                      <a:pt x="39" y="38"/>
                    </a:cubicBez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9" name="Freeform 2133"/>
              <p:cNvSpPr>
                <a:spLocks/>
              </p:cNvSpPr>
              <p:nvPr/>
            </p:nvSpPr>
            <p:spPr bwMode="auto">
              <a:xfrm flipH="1">
                <a:off x="4663427" y="5187275"/>
                <a:ext cx="77904" cy="109927"/>
              </a:xfrm>
              <a:custGeom>
                <a:avLst/>
                <a:gdLst>
                  <a:gd name="T0" fmla="*/ 0 w 33"/>
                  <a:gd name="T1" fmla="*/ 0 h 34"/>
                  <a:gd name="T2" fmla="*/ 15 w 33"/>
                  <a:gd name="T3" fmla="*/ 16 h 34"/>
                  <a:gd name="T4" fmla="*/ 33 w 33"/>
                  <a:gd name="T5" fmla="*/ 34 h 34"/>
                  <a:gd name="T6" fmla="*/ 14 w 33"/>
                  <a:gd name="T7" fmla="*/ 16 h 34"/>
                  <a:gd name="T8" fmla="*/ 0 w 3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cubicBezTo>
                      <a:pt x="4" y="2"/>
                      <a:pt x="9" y="9"/>
                      <a:pt x="15" y="16"/>
                    </a:cubicBezTo>
                    <a:cubicBezTo>
                      <a:pt x="21" y="23"/>
                      <a:pt x="27" y="32"/>
                      <a:pt x="33" y="34"/>
                    </a:cubicBezTo>
                    <a:cubicBezTo>
                      <a:pt x="27" y="32"/>
                      <a:pt x="20" y="23"/>
                      <a:pt x="14" y="16"/>
                    </a:cubicBezTo>
                    <a:cubicBezTo>
                      <a:pt x="8" y="9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0" name="Freeform 2137"/>
              <p:cNvSpPr>
                <a:spLocks/>
              </p:cNvSpPr>
              <p:nvPr/>
            </p:nvSpPr>
            <p:spPr bwMode="auto">
              <a:xfrm flipH="1">
                <a:off x="4544225" y="5116004"/>
                <a:ext cx="107939" cy="119591"/>
              </a:xfrm>
              <a:custGeom>
                <a:avLst/>
                <a:gdLst>
                  <a:gd name="T0" fmla="*/ 46 w 46"/>
                  <a:gd name="T1" fmla="*/ 31 h 37"/>
                  <a:gd name="T2" fmla="*/ 23 w 46"/>
                  <a:gd name="T3" fmla="*/ 16 h 37"/>
                  <a:gd name="T4" fmla="*/ 5 w 46"/>
                  <a:gd name="T5" fmla="*/ 2 h 37"/>
                  <a:gd name="T6" fmla="*/ 0 w 46"/>
                  <a:gd name="T7" fmla="*/ 4 h 37"/>
                  <a:gd name="T8" fmla="*/ 18 w 46"/>
                  <a:gd name="T9" fmla="*/ 19 h 37"/>
                  <a:gd name="T10" fmla="*/ 41 w 46"/>
                  <a:gd name="T11" fmla="*/ 35 h 37"/>
                  <a:gd name="T12" fmla="*/ 46 w 46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37">
                    <a:moveTo>
                      <a:pt x="46" y="31"/>
                    </a:moveTo>
                    <a:cubicBezTo>
                      <a:pt x="41" y="33"/>
                      <a:pt x="32" y="24"/>
                      <a:pt x="23" y="16"/>
                    </a:cubicBezTo>
                    <a:cubicBezTo>
                      <a:pt x="15" y="8"/>
                      <a:pt x="9" y="0"/>
                      <a:pt x="5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8" y="19"/>
                    </a:cubicBezTo>
                    <a:cubicBezTo>
                      <a:pt x="26" y="27"/>
                      <a:pt x="36" y="37"/>
                      <a:pt x="41" y="35"/>
                    </a:cubicBezTo>
                    <a:lnTo>
                      <a:pt x="46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1" name="Freeform 2139"/>
              <p:cNvSpPr>
                <a:spLocks/>
              </p:cNvSpPr>
              <p:nvPr/>
            </p:nvSpPr>
            <p:spPr bwMode="auto">
              <a:xfrm flipH="1">
                <a:off x="4560181" y="5129292"/>
                <a:ext cx="84474" cy="96639"/>
              </a:xfrm>
              <a:custGeom>
                <a:avLst/>
                <a:gdLst>
                  <a:gd name="T0" fmla="*/ 0 w 36"/>
                  <a:gd name="T1" fmla="*/ 0 h 30"/>
                  <a:gd name="T2" fmla="*/ 16 w 36"/>
                  <a:gd name="T3" fmla="*/ 14 h 30"/>
                  <a:gd name="T4" fmla="*/ 36 w 36"/>
                  <a:gd name="T5" fmla="*/ 30 h 30"/>
                  <a:gd name="T6" fmla="*/ 16 w 36"/>
                  <a:gd name="T7" fmla="*/ 15 h 30"/>
                  <a:gd name="T8" fmla="*/ 0 w 3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cubicBezTo>
                      <a:pt x="4" y="2"/>
                      <a:pt x="10" y="8"/>
                      <a:pt x="16" y="14"/>
                    </a:cubicBezTo>
                    <a:cubicBezTo>
                      <a:pt x="23" y="21"/>
                      <a:pt x="30" y="29"/>
                      <a:pt x="36" y="30"/>
                    </a:cubicBezTo>
                    <a:cubicBezTo>
                      <a:pt x="30" y="29"/>
                      <a:pt x="22" y="21"/>
                      <a:pt x="16" y="15"/>
                    </a:cubicBezTo>
                    <a:cubicBezTo>
                      <a:pt x="9" y="8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2" name="Freeform 2141"/>
              <p:cNvSpPr>
                <a:spLocks/>
              </p:cNvSpPr>
              <p:nvPr/>
            </p:nvSpPr>
            <p:spPr bwMode="auto">
              <a:xfrm flipH="1">
                <a:off x="4445672" y="5042316"/>
                <a:ext cx="114509" cy="119591"/>
              </a:xfrm>
              <a:custGeom>
                <a:avLst/>
                <a:gdLst>
                  <a:gd name="T0" fmla="*/ 49 w 49"/>
                  <a:gd name="T1" fmla="*/ 31 h 37"/>
                  <a:gd name="T2" fmla="*/ 25 w 49"/>
                  <a:gd name="T3" fmla="*/ 16 h 37"/>
                  <a:gd name="T4" fmla="*/ 6 w 49"/>
                  <a:gd name="T5" fmla="*/ 2 h 37"/>
                  <a:gd name="T6" fmla="*/ 0 w 49"/>
                  <a:gd name="T7" fmla="*/ 5 h 37"/>
                  <a:gd name="T8" fmla="*/ 19 w 49"/>
                  <a:gd name="T9" fmla="*/ 19 h 37"/>
                  <a:gd name="T10" fmla="*/ 43 w 49"/>
                  <a:gd name="T11" fmla="*/ 34 h 37"/>
                  <a:gd name="T12" fmla="*/ 49 w 49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37">
                    <a:moveTo>
                      <a:pt x="49" y="31"/>
                    </a:moveTo>
                    <a:cubicBezTo>
                      <a:pt x="44" y="34"/>
                      <a:pt x="33" y="24"/>
                      <a:pt x="25" y="16"/>
                    </a:cubicBezTo>
                    <a:cubicBezTo>
                      <a:pt x="16" y="8"/>
                      <a:pt x="10" y="0"/>
                      <a:pt x="6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3"/>
                      <a:pt x="10" y="11"/>
                      <a:pt x="19" y="19"/>
                    </a:cubicBezTo>
                    <a:cubicBezTo>
                      <a:pt x="28" y="27"/>
                      <a:pt x="38" y="37"/>
                      <a:pt x="43" y="34"/>
                    </a:cubicBezTo>
                    <a:lnTo>
                      <a:pt x="49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3" name="Freeform 2143"/>
              <p:cNvSpPr>
                <a:spLocks/>
              </p:cNvSpPr>
              <p:nvPr/>
            </p:nvSpPr>
            <p:spPr bwMode="auto">
              <a:xfrm flipH="1">
                <a:off x="4464444" y="5058020"/>
                <a:ext cx="86351" cy="94223"/>
              </a:xfrm>
              <a:custGeom>
                <a:avLst/>
                <a:gdLst>
                  <a:gd name="T0" fmla="*/ 0 w 37"/>
                  <a:gd name="T1" fmla="*/ 0 h 29"/>
                  <a:gd name="T2" fmla="*/ 17 w 37"/>
                  <a:gd name="T3" fmla="*/ 14 h 29"/>
                  <a:gd name="T4" fmla="*/ 37 w 37"/>
                  <a:gd name="T5" fmla="*/ 29 h 29"/>
                  <a:gd name="T6" fmla="*/ 16 w 37"/>
                  <a:gd name="T7" fmla="*/ 14 h 29"/>
                  <a:gd name="T8" fmla="*/ 0 w 3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29">
                    <a:moveTo>
                      <a:pt x="0" y="0"/>
                    </a:moveTo>
                    <a:cubicBezTo>
                      <a:pt x="4" y="1"/>
                      <a:pt x="10" y="7"/>
                      <a:pt x="17" y="14"/>
                    </a:cubicBezTo>
                    <a:cubicBezTo>
                      <a:pt x="24" y="20"/>
                      <a:pt x="31" y="28"/>
                      <a:pt x="37" y="29"/>
                    </a:cubicBezTo>
                    <a:cubicBezTo>
                      <a:pt x="31" y="28"/>
                      <a:pt x="23" y="20"/>
                      <a:pt x="16" y="14"/>
                    </a:cubicBezTo>
                    <a:cubicBezTo>
                      <a:pt x="9" y="8"/>
                      <a:pt x="4" y="1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4" name="Freeform 2147"/>
              <p:cNvSpPr>
                <a:spLocks/>
              </p:cNvSpPr>
              <p:nvPr/>
            </p:nvSpPr>
            <p:spPr bwMode="auto">
              <a:xfrm flipH="1">
                <a:off x="4347119" y="4978293"/>
                <a:ext cx="93860" cy="147375"/>
              </a:xfrm>
              <a:custGeom>
                <a:avLst/>
                <a:gdLst>
                  <a:gd name="T0" fmla="*/ 40 w 40"/>
                  <a:gd name="T1" fmla="*/ 42 h 46"/>
                  <a:gd name="T2" fmla="*/ 21 w 40"/>
                  <a:gd name="T3" fmla="*/ 21 h 46"/>
                  <a:gd name="T4" fmla="*/ 6 w 40"/>
                  <a:gd name="T5" fmla="*/ 1 h 46"/>
                  <a:gd name="T6" fmla="*/ 0 w 40"/>
                  <a:gd name="T7" fmla="*/ 2 h 46"/>
                  <a:gd name="T8" fmla="*/ 15 w 40"/>
                  <a:gd name="T9" fmla="*/ 22 h 46"/>
                  <a:gd name="T10" fmla="*/ 33 w 40"/>
                  <a:gd name="T11" fmla="*/ 44 h 46"/>
                  <a:gd name="T12" fmla="*/ 40 w 40"/>
                  <a:gd name="T13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6">
                    <a:moveTo>
                      <a:pt x="40" y="42"/>
                    </a:moveTo>
                    <a:cubicBezTo>
                      <a:pt x="34" y="44"/>
                      <a:pt x="27" y="31"/>
                      <a:pt x="21" y="21"/>
                    </a:cubicBezTo>
                    <a:cubicBezTo>
                      <a:pt x="15" y="11"/>
                      <a:pt x="10" y="0"/>
                      <a:pt x="6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1"/>
                      <a:pt x="8" y="12"/>
                      <a:pt x="15" y="22"/>
                    </a:cubicBezTo>
                    <a:cubicBezTo>
                      <a:pt x="21" y="32"/>
                      <a:pt x="27" y="46"/>
                      <a:pt x="33" y="44"/>
                    </a:cubicBezTo>
                    <a:lnTo>
                      <a:pt x="40" y="4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5" name="Freeform 2149"/>
              <p:cNvSpPr>
                <a:spLocks/>
              </p:cNvSpPr>
              <p:nvPr/>
            </p:nvSpPr>
            <p:spPr bwMode="auto">
              <a:xfrm flipH="1">
                <a:off x="4367768" y="4990373"/>
                <a:ext cx="63825" cy="123215"/>
              </a:xfrm>
              <a:custGeom>
                <a:avLst/>
                <a:gdLst>
                  <a:gd name="T0" fmla="*/ 0 w 27"/>
                  <a:gd name="T1" fmla="*/ 0 h 38"/>
                  <a:gd name="T2" fmla="*/ 12 w 27"/>
                  <a:gd name="T3" fmla="*/ 18 h 38"/>
                  <a:gd name="T4" fmla="*/ 27 w 27"/>
                  <a:gd name="T5" fmla="*/ 38 h 38"/>
                  <a:gd name="T6" fmla="*/ 12 w 27"/>
                  <a:gd name="T7" fmla="*/ 18 h 38"/>
                  <a:gd name="T8" fmla="*/ 0 w 2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8">
                    <a:moveTo>
                      <a:pt x="0" y="0"/>
                    </a:moveTo>
                    <a:cubicBezTo>
                      <a:pt x="4" y="3"/>
                      <a:pt x="7" y="10"/>
                      <a:pt x="12" y="18"/>
                    </a:cubicBezTo>
                    <a:cubicBezTo>
                      <a:pt x="17" y="26"/>
                      <a:pt x="22" y="36"/>
                      <a:pt x="27" y="38"/>
                    </a:cubicBezTo>
                    <a:cubicBezTo>
                      <a:pt x="22" y="36"/>
                      <a:pt x="16" y="26"/>
                      <a:pt x="12" y="18"/>
                    </a:cubicBezTo>
                    <a:cubicBezTo>
                      <a:pt x="7" y="10"/>
                      <a:pt x="4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6" name="Freeform 2152"/>
              <p:cNvSpPr>
                <a:spLocks/>
              </p:cNvSpPr>
              <p:nvPr/>
            </p:nvSpPr>
            <p:spPr bwMode="auto">
              <a:xfrm flipH="1">
                <a:off x="4243873" y="4958965"/>
                <a:ext cx="79781" cy="141335"/>
              </a:xfrm>
              <a:custGeom>
                <a:avLst/>
                <a:gdLst>
                  <a:gd name="T0" fmla="*/ 34 w 34"/>
                  <a:gd name="T1" fmla="*/ 43 h 44"/>
                  <a:gd name="T2" fmla="*/ 18 w 34"/>
                  <a:gd name="T3" fmla="*/ 20 h 44"/>
                  <a:gd name="T4" fmla="*/ 7 w 34"/>
                  <a:gd name="T5" fmla="*/ 0 h 44"/>
                  <a:gd name="T6" fmla="*/ 0 w 34"/>
                  <a:gd name="T7" fmla="*/ 1 h 44"/>
                  <a:gd name="T8" fmla="*/ 12 w 34"/>
                  <a:gd name="T9" fmla="*/ 21 h 44"/>
                  <a:gd name="T10" fmla="*/ 27 w 34"/>
                  <a:gd name="T11" fmla="*/ 44 h 44"/>
                  <a:gd name="T12" fmla="*/ 34 w 34"/>
                  <a:gd name="T13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4">
                    <a:moveTo>
                      <a:pt x="34" y="43"/>
                    </a:moveTo>
                    <a:cubicBezTo>
                      <a:pt x="28" y="44"/>
                      <a:pt x="23" y="31"/>
                      <a:pt x="18" y="20"/>
                    </a:cubicBezTo>
                    <a:cubicBezTo>
                      <a:pt x="13" y="9"/>
                      <a:pt x="11" y="0"/>
                      <a:pt x="7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0"/>
                      <a:pt x="7" y="10"/>
                      <a:pt x="12" y="21"/>
                    </a:cubicBezTo>
                    <a:cubicBezTo>
                      <a:pt x="17" y="32"/>
                      <a:pt x="22" y="44"/>
                      <a:pt x="27" y="44"/>
                    </a:cubicBezTo>
                    <a:lnTo>
                      <a:pt x="34" y="4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7" name="Freeform 2154"/>
              <p:cNvSpPr>
                <a:spLocks/>
              </p:cNvSpPr>
              <p:nvPr/>
            </p:nvSpPr>
            <p:spPr bwMode="auto">
              <a:xfrm flipH="1">
                <a:off x="4262645" y="4965005"/>
                <a:ext cx="51623" cy="131671"/>
              </a:xfrm>
              <a:custGeom>
                <a:avLst/>
                <a:gdLst>
                  <a:gd name="T0" fmla="*/ 0 w 22"/>
                  <a:gd name="T1" fmla="*/ 0 h 41"/>
                  <a:gd name="T2" fmla="*/ 10 w 22"/>
                  <a:gd name="T3" fmla="*/ 19 h 41"/>
                  <a:gd name="T4" fmla="*/ 22 w 22"/>
                  <a:gd name="T5" fmla="*/ 41 h 41"/>
                  <a:gd name="T6" fmla="*/ 9 w 22"/>
                  <a:gd name="T7" fmla="*/ 19 h 41"/>
                  <a:gd name="T8" fmla="*/ 0 w 22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41">
                    <a:moveTo>
                      <a:pt x="0" y="0"/>
                    </a:moveTo>
                    <a:cubicBezTo>
                      <a:pt x="3" y="3"/>
                      <a:pt x="6" y="10"/>
                      <a:pt x="10" y="19"/>
                    </a:cubicBezTo>
                    <a:cubicBezTo>
                      <a:pt x="14" y="27"/>
                      <a:pt x="18" y="38"/>
                      <a:pt x="22" y="41"/>
                    </a:cubicBezTo>
                    <a:cubicBezTo>
                      <a:pt x="18" y="38"/>
                      <a:pt x="13" y="27"/>
                      <a:pt x="9" y="19"/>
                    </a:cubicBezTo>
                    <a:cubicBezTo>
                      <a:pt x="5" y="10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8" name="Freeform 2156"/>
              <p:cNvSpPr>
                <a:spLocks/>
              </p:cNvSpPr>
              <p:nvPr/>
            </p:nvSpPr>
            <p:spPr bwMode="auto">
              <a:xfrm flipH="1">
                <a:off x="4133118" y="4949301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6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79" name="Freeform 2158"/>
              <p:cNvSpPr>
                <a:spLocks/>
              </p:cNvSpPr>
              <p:nvPr/>
            </p:nvSpPr>
            <p:spPr bwMode="auto">
              <a:xfrm flipH="1">
                <a:off x="4151890" y="4951717"/>
                <a:ext cx="46930" cy="138919"/>
              </a:xfrm>
              <a:custGeom>
                <a:avLst/>
                <a:gdLst>
                  <a:gd name="T0" fmla="*/ 0 w 20"/>
                  <a:gd name="T1" fmla="*/ 0 h 43"/>
                  <a:gd name="T2" fmla="*/ 8 w 20"/>
                  <a:gd name="T3" fmla="*/ 20 h 43"/>
                  <a:gd name="T4" fmla="*/ 20 w 20"/>
                  <a:gd name="T5" fmla="*/ 43 h 43"/>
                  <a:gd name="T6" fmla="*/ 8 w 20"/>
                  <a:gd name="T7" fmla="*/ 20 h 43"/>
                  <a:gd name="T8" fmla="*/ 0 w 2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3">
                    <a:moveTo>
                      <a:pt x="0" y="0"/>
                    </a:moveTo>
                    <a:cubicBezTo>
                      <a:pt x="2" y="3"/>
                      <a:pt x="5" y="11"/>
                      <a:pt x="8" y="20"/>
                    </a:cubicBezTo>
                    <a:cubicBezTo>
                      <a:pt x="12" y="29"/>
                      <a:pt x="15" y="39"/>
                      <a:pt x="20" y="43"/>
                    </a:cubicBezTo>
                    <a:cubicBezTo>
                      <a:pt x="15" y="39"/>
                      <a:pt x="11" y="29"/>
                      <a:pt x="8" y="20"/>
                    </a:cubicBezTo>
                    <a:cubicBezTo>
                      <a:pt x="4" y="11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  <p:sp>
          <p:nvSpPr>
            <p:cNvPr id="749" name="Rectangle 748"/>
            <p:cNvSpPr/>
            <p:nvPr/>
          </p:nvSpPr>
          <p:spPr>
            <a:xfrm>
              <a:off x="3720196" y="5057476"/>
              <a:ext cx="411872" cy="18000"/>
            </a:xfrm>
            <a:prstGeom prst="rect">
              <a:avLst/>
            </a:prstGeom>
            <a:solidFill>
              <a:srgbClr val="00B050"/>
            </a:solidFill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1918" name="Group 749"/>
            <p:cNvGrpSpPr/>
            <p:nvPr/>
          </p:nvGrpSpPr>
          <p:grpSpPr>
            <a:xfrm>
              <a:off x="3369870" y="5028831"/>
              <a:ext cx="353853" cy="164287"/>
              <a:chOff x="3118328" y="5060523"/>
              <a:chExt cx="353853" cy="164287"/>
            </a:xfrm>
          </p:grpSpPr>
          <p:sp>
            <p:nvSpPr>
              <p:cNvPr id="751" name="Freeform 2078"/>
              <p:cNvSpPr>
                <a:spLocks/>
              </p:cNvSpPr>
              <p:nvPr/>
            </p:nvSpPr>
            <p:spPr bwMode="auto">
              <a:xfrm flipH="1">
                <a:off x="3446839" y="5076227"/>
                <a:ext cx="25342" cy="42280"/>
              </a:xfrm>
              <a:custGeom>
                <a:avLst/>
                <a:gdLst>
                  <a:gd name="T0" fmla="*/ 0 w 11"/>
                  <a:gd name="T1" fmla="*/ 4 h 13"/>
                  <a:gd name="T2" fmla="*/ 3 w 11"/>
                  <a:gd name="T3" fmla="*/ 13 h 13"/>
                  <a:gd name="T4" fmla="*/ 11 w 11"/>
                  <a:gd name="T5" fmla="*/ 0 h 13"/>
                  <a:gd name="T6" fmla="*/ 4 w 11"/>
                  <a:gd name="T7" fmla="*/ 0 h 13"/>
                  <a:gd name="T8" fmla="*/ 0 w 11"/>
                  <a:gd name="T9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0" y="4"/>
                    </a:moveTo>
                    <a:cubicBezTo>
                      <a:pt x="1" y="7"/>
                      <a:pt x="2" y="10"/>
                      <a:pt x="3" y="13"/>
                    </a:cubicBezTo>
                    <a:cubicBezTo>
                      <a:pt x="5" y="7"/>
                      <a:pt x="8" y="0"/>
                      <a:pt x="1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2"/>
                      <a:pt x="0" y="4"/>
                    </a:cubicBez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2" name="Freeform 2079"/>
              <p:cNvSpPr>
                <a:spLocks/>
              </p:cNvSpPr>
              <p:nvPr/>
            </p:nvSpPr>
            <p:spPr bwMode="auto">
              <a:xfrm flipH="1">
                <a:off x="3336084" y="5076227"/>
                <a:ext cx="73211" cy="148583"/>
              </a:xfrm>
              <a:custGeom>
                <a:avLst/>
                <a:gdLst>
                  <a:gd name="T0" fmla="*/ 25 w 31"/>
                  <a:gd name="T1" fmla="*/ 0 h 46"/>
                  <a:gd name="T2" fmla="*/ 14 w 31"/>
                  <a:gd name="T3" fmla="*/ 24 h 46"/>
                  <a:gd name="T4" fmla="*/ 0 w 31"/>
                  <a:gd name="T5" fmla="*/ 46 h 46"/>
                  <a:gd name="T6" fmla="*/ 6 w 31"/>
                  <a:gd name="T7" fmla="*/ 46 h 46"/>
                  <a:gd name="T8" fmla="*/ 20 w 31"/>
                  <a:gd name="T9" fmla="*/ 24 h 46"/>
                  <a:gd name="T10" fmla="*/ 31 w 31"/>
                  <a:gd name="T11" fmla="*/ 0 h 46"/>
                  <a:gd name="T12" fmla="*/ 25 w 31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46">
                    <a:moveTo>
                      <a:pt x="25" y="0"/>
                    </a:moveTo>
                    <a:cubicBezTo>
                      <a:pt x="21" y="0"/>
                      <a:pt x="16" y="18"/>
                      <a:pt x="14" y="24"/>
                    </a:cubicBezTo>
                    <a:cubicBezTo>
                      <a:pt x="11" y="30"/>
                      <a:pt x="5" y="46"/>
                      <a:pt x="0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8" y="30"/>
                      <a:pt x="20" y="24"/>
                    </a:cubicBezTo>
                    <a:cubicBezTo>
                      <a:pt x="23" y="18"/>
                      <a:pt x="27" y="0"/>
                      <a:pt x="31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3" name="Freeform 2081"/>
              <p:cNvSpPr>
                <a:spLocks/>
              </p:cNvSpPr>
              <p:nvPr/>
            </p:nvSpPr>
            <p:spPr bwMode="auto">
              <a:xfrm flipH="1">
                <a:off x="3229083" y="5070187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5 h 47"/>
                  <a:gd name="T4" fmla="*/ 0 w 30"/>
                  <a:gd name="T5" fmla="*/ 47 h 47"/>
                  <a:gd name="T6" fmla="*/ 6 w 30"/>
                  <a:gd name="T7" fmla="*/ 47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1"/>
                      <a:pt x="15" y="18"/>
                      <a:pt x="13" y="25"/>
                    </a:cubicBezTo>
                    <a:cubicBezTo>
                      <a:pt x="11" y="31"/>
                      <a:pt x="5" y="47"/>
                      <a:pt x="0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2" y="47"/>
                      <a:pt x="17" y="31"/>
                      <a:pt x="20" y="24"/>
                    </a:cubicBezTo>
                    <a:cubicBezTo>
                      <a:pt x="22" y="18"/>
                      <a:pt x="25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4" name="Freeform 2085"/>
              <p:cNvSpPr>
                <a:spLocks/>
              </p:cNvSpPr>
              <p:nvPr/>
            </p:nvSpPr>
            <p:spPr bwMode="auto">
              <a:xfrm flipH="1">
                <a:off x="3118328" y="5060523"/>
                <a:ext cx="68518" cy="154623"/>
              </a:xfrm>
              <a:custGeom>
                <a:avLst/>
                <a:gdLst>
                  <a:gd name="T0" fmla="*/ 22 w 29"/>
                  <a:gd name="T1" fmla="*/ 0 h 48"/>
                  <a:gd name="T2" fmla="*/ 13 w 29"/>
                  <a:gd name="T3" fmla="*/ 26 h 48"/>
                  <a:gd name="T4" fmla="*/ 0 w 29"/>
                  <a:gd name="T5" fmla="*/ 48 h 48"/>
                  <a:gd name="T6" fmla="*/ 6 w 29"/>
                  <a:gd name="T7" fmla="*/ 48 h 48"/>
                  <a:gd name="T8" fmla="*/ 19 w 29"/>
                  <a:gd name="T9" fmla="*/ 25 h 48"/>
                  <a:gd name="T10" fmla="*/ 29 w 29"/>
                  <a:gd name="T11" fmla="*/ 0 h 48"/>
                  <a:gd name="T12" fmla="*/ 22 w 29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48">
                    <a:moveTo>
                      <a:pt x="22" y="0"/>
                    </a:moveTo>
                    <a:cubicBezTo>
                      <a:pt x="18" y="0"/>
                      <a:pt x="15" y="19"/>
                      <a:pt x="13" y="26"/>
                    </a:cubicBezTo>
                    <a:cubicBezTo>
                      <a:pt x="10" y="32"/>
                      <a:pt x="5" y="48"/>
                      <a:pt x="0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2" y="48"/>
                      <a:pt x="17" y="32"/>
                      <a:pt x="19" y="25"/>
                    </a:cubicBezTo>
                    <a:cubicBezTo>
                      <a:pt x="21" y="19"/>
                      <a:pt x="25" y="0"/>
                      <a:pt x="29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5" name="Freeform 2102"/>
              <p:cNvSpPr>
                <a:spLocks/>
              </p:cNvSpPr>
              <p:nvPr/>
            </p:nvSpPr>
            <p:spPr bwMode="auto">
              <a:xfrm flipH="1">
                <a:off x="3280707" y="5076227"/>
                <a:ext cx="69456" cy="148583"/>
              </a:xfrm>
              <a:custGeom>
                <a:avLst/>
                <a:gdLst>
                  <a:gd name="T0" fmla="*/ 30 w 30"/>
                  <a:gd name="T1" fmla="*/ 45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10 w 30"/>
                  <a:gd name="T9" fmla="*/ 22 h 46"/>
                  <a:gd name="T10" fmla="*/ 24 w 30"/>
                  <a:gd name="T11" fmla="*/ 46 h 46"/>
                  <a:gd name="T12" fmla="*/ 30 w 30"/>
                  <a:gd name="T13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5"/>
                    </a:moveTo>
                    <a:cubicBezTo>
                      <a:pt x="24" y="45"/>
                      <a:pt x="20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0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6" name="Freeform 2104"/>
              <p:cNvSpPr>
                <a:spLocks/>
              </p:cNvSpPr>
              <p:nvPr/>
            </p:nvSpPr>
            <p:spPr bwMode="auto">
              <a:xfrm flipH="1">
                <a:off x="3392400" y="5076227"/>
                <a:ext cx="70395" cy="148583"/>
              </a:xfrm>
              <a:custGeom>
                <a:avLst/>
                <a:gdLst>
                  <a:gd name="T0" fmla="*/ 30 w 30"/>
                  <a:gd name="T1" fmla="*/ 46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9 w 30"/>
                  <a:gd name="T9" fmla="*/ 22 h 46"/>
                  <a:gd name="T10" fmla="*/ 24 w 30"/>
                  <a:gd name="T11" fmla="*/ 46 h 46"/>
                  <a:gd name="T12" fmla="*/ 30 w 30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6"/>
                    </a:moveTo>
                    <a:cubicBezTo>
                      <a:pt x="24" y="46"/>
                      <a:pt x="19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5" y="10"/>
                      <a:pt x="9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7" name="Freeform 2106"/>
              <p:cNvSpPr>
                <a:spLocks/>
              </p:cNvSpPr>
              <p:nvPr/>
            </p:nvSpPr>
            <p:spPr bwMode="auto">
              <a:xfrm flipH="1">
                <a:off x="3299479" y="5082267"/>
                <a:ext cx="44114" cy="138919"/>
              </a:xfrm>
              <a:custGeom>
                <a:avLst/>
                <a:gdLst>
                  <a:gd name="T0" fmla="*/ 0 w 19"/>
                  <a:gd name="T1" fmla="*/ 0 h 43"/>
                  <a:gd name="T2" fmla="*/ 8 w 19"/>
                  <a:gd name="T3" fmla="*/ 20 h 43"/>
                  <a:gd name="T4" fmla="*/ 19 w 19"/>
                  <a:gd name="T5" fmla="*/ 43 h 43"/>
                  <a:gd name="T6" fmla="*/ 7 w 19"/>
                  <a:gd name="T7" fmla="*/ 20 h 43"/>
                  <a:gd name="T8" fmla="*/ 0 w 19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9" y="43"/>
                    </a:cubicBezTo>
                    <a:cubicBezTo>
                      <a:pt x="14" y="39"/>
                      <a:pt x="11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8" name="Freeform 2108"/>
              <p:cNvSpPr>
                <a:spLocks/>
              </p:cNvSpPr>
              <p:nvPr/>
            </p:nvSpPr>
            <p:spPr bwMode="auto">
              <a:xfrm flipH="1">
                <a:off x="3413988" y="5082267"/>
                <a:ext cx="42237" cy="138919"/>
              </a:xfrm>
              <a:custGeom>
                <a:avLst/>
                <a:gdLst>
                  <a:gd name="T0" fmla="*/ 0 w 18"/>
                  <a:gd name="T1" fmla="*/ 0 h 43"/>
                  <a:gd name="T2" fmla="*/ 8 w 18"/>
                  <a:gd name="T3" fmla="*/ 20 h 43"/>
                  <a:gd name="T4" fmla="*/ 18 w 18"/>
                  <a:gd name="T5" fmla="*/ 43 h 43"/>
                  <a:gd name="T6" fmla="*/ 7 w 18"/>
                  <a:gd name="T7" fmla="*/ 20 h 43"/>
                  <a:gd name="T8" fmla="*/ 0 w 18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8" y="43"/>
                    </a:cubicBezTo>
                    <a:cubicBezTo>
                      <a:pt x="14" y="39"/>
                      <a:pt x="10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59" name="Freeform 2112"/>
              <p:cNvSpPr>
                <a:spLocks/>
              </p:cNvSpPr>
              <p:nvPr/>
            </p:nvSpPr>
            <p:spPr bwMode="auto">
              <a:xfrm flipH="1">
                <a:off x="3169952" y="5070187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7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60" name="Freeform 2114"/>
              <p:cNvSpPr>
                <a:spLocks/>
              </p:cNvSpPr>
              <p:nvPr/>
            </p:nvSpPr>
            <p:spPr bwMode="auto">
              <a:xfrm flipH="1">
                <a:off x="3188724" y="5076227"/>
                <a:ext cx="46930" cy="135295"/>
              </a:xfrm>
              <a:custGeom>
                <a:avLst/>
                <a:gdLst>
                  <a:gd name="T0" fmla="*/ 0 w 20"/>
                  <a:gd name="T1" fmla="*/ 0 h 42"/>
                  <a:gd name="T2" fmla="*/ 8 w 20"/>
                  <a:gd name="T3" fmla="*/ 19 h 42"/>
                  <a:gd name="T4" fmla="*/ 20 w 20"/>
                  <a:gd name="T5" fmla="*/ 42 h 42"/>
                  <a:gd name="T6" fmla="*/ 8 w 20"/>
                  <a:gd name="T7" fmla="*/ 19 h 42"/>
                  <a:gd name="T8" fmla="*/ 0 w 20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2">
                    <a:moveTo>
                      <a:pt x="0" y="0"/>
                    </a:moveTo>
                    <a:cubicBezTo>
                      <a:pt x="2" y="3"/>
                      <a:pt x="5" y="10"/>
                      <a:pt x="8" y="19"/>
                    </a:cubicBezTo>
                    <a:cubicBezTo>
                      <a:pt x="12" y="28"/>
                      <a:pt x="15" y="38"/>
                      <a:pt x="20" y="42"/>
                    </a:cubicBezTo>
                    <a:cubicBezTo>
                      <a:pt x="15" y="38"/>
                      <a:pt x="11" y="28"/>
                      <a:pt x="8" y="19"/>
                    </a:cubicBezTo>
                    <a:cubicBezTo>
                      <a:pt x="4" y="10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1919" name="Group 779"/>
          <p:cNvGrpSpPr>
            <a:grpSpLocks noChangeAspect="1"/>
          </p:cNvGrpSpPr>
          <p:nvPr/>
        </p:nvGrpSpPr>
        <p:grpSpPr>
          <a:xfrm>
            <a:off x="2906321" y="3639753"/>
            <a:ext cx="629553" cy="241325"/>
            <a:chOff x="3369870" y="4848628"/>
            <a:chExt cx="1464207" cy="561271"/>
          </a:xfrm>
        </p:grpSpPr>
        <p:sp>
          <p:nvSpPr>
            <p:cNvPr id="781" name="Round Same Side Corner Rectangle 780"/>
            <p:cNvSpPr>
              <a:spLocks noChangeAspect="1"/>
            </p:cNvSpPr>
            <p:nvPr/>
          </p:nvSpPr>
          <p:spPr>
            <a:xfrm>
              <a:off x="3720683" y="5083702"/>
              <a:ext cx="412434" cy="326197"/>
            </a:xfrm>
            <a:prstGeom prst="round2SameRect">
              <a:avLst>
                <a:gd name="adj1" fmla="val 10813"/>
                <a:gd name="adj2" fmla="val 5000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782" name="Rounded Rectangle 781"/>
            <p:cNvSpPr>
              <a:spLocks noChangeAspect="1"/>
            </p:cNvSpPr>
            <p:nvPr/>
          </p:nvSpPr>
          <p:spPr>
            <a:xfrm>
              <a:off x="3727061" y="4848628"/>
              <a:ext cx="404348" cy="224102"/>
            </a:xfrm>
            <a:prstGeom prst="roundRect">
              <a:avLst>
                <a:gd name="adj" fmla="val 2657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1920" name="Group 782"/>
            <p:cNvGrpSpPr/>
            <p:nvPr/>
          </p:nvGrpSpPr>
          <p:grpSpPr>
            <a:xfrm>
              <a:off x="4117925" y="4929776"/>
              <a:ext cx="716152" cy="411925"/>
              <a:chOff x="4133118" y="4949301"/>
              <a:chExt cx="716152" cy="411925"/>
            </a:xfrm>
          </p:grpSpPr>
          <p:sp>
            <p:nvSpPr>
              <p:cNvPr id="796" name="Freeform 2087"/>
              <p:cNvSpPr>
                <a:spLocks/>
              </p:cNvSpPr>
              <p:nvPr/>
            </p:nvSpPr>
            <p:spPr bwMode="auto">
              <a:xfrm flipH="1">
                <a:off x="4733822" y="5181235"/>
                <a:ext cx="32851" cy="173951"/>
              </a:xfrm>
              <a:custGeom>
                <a:avLst/>
                <a:gdLst>
                  <a:gd name="T0" fmla="*/ 7 w 14"/>
                  <a:gd name="T1" fmla="*/ 2 h 54"/>
                  <a:gd name="T2" fmla="*/ 5 w 14"/>
                  <a:gd name="T3" fmla="*/ 28 h 54"/>
                  <a:gd name="T4" fmla="*/ 0 w 14"/>
                  <a:gd name="T5" fmla="*/ 54 h 54"/>
                  <a:gd name="T6" fmla="*/ 6 w 14"/>
                  <a:gd name="T7" fmla="*/ 51 h 54"/>
                  <a:gd name="T8" fmla="*/ 12 w 14"/>
                  <a:gd name="T9" fmla="*/ 26 h 54"/>
                  <a:gd name="T10" fmla="*/ 14 w 14"/>
                  <a:gd name="T11" fmla="*/ 0 h 54"/>
                  <a:gd name="T12" fmla="*/ 7 w 14"/>
                  <a:gd name="T13" fmla="*/ 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4">
                    <a:moveTo>
                      <a:pt x="7" y="2"/>
                    </a:moveTo>
                    <a:cubicBezTo>
                      <a:pt x="3" y="4"/>
                      <a:pt x="5" y="21"/>
                      <a:pt x="5" y="28"/>
                    </a:cubicBezTo>
                    <a:cubicBezTo>
                      <a:pt x="5" y="35"/>
                      <a:pt x="6" y="52"/>
                      <a:pt x="0" y="54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2" y="33"/>
                      <a:pt x="12" y="26"/>
                    </a:cubicBezTo>
                    <a:cubicBezTo>
                      <a:pt x="12" y="19"/>
                      <a:pt x="9" y="1"/>
                      <a:pt x="14" y="0"/>
                    </a:cubicBez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7" name="Freeform 2091"/>
              <p:cNvSpPr>
                <a:spLocks/>
              </p:cNvSpPr>
              <p:nvPr/>
            </p:nvSpPr>
            <p:spPr bwMode="auto">
              <a:xfrm flipH="1">
                <a:off x="4534839" y="5048356"/>
                <a:ext cx="32851" cy="181199"/>
              </a:xfrm>
              <a:custGeom>
                <a:avLst/>
                <a:gdLst>
                  <a:gd name="T0" fmla="*/ 3 w 14"/>
                  <a:gd name="T1" fmla="*/ 3 h 56"/>
                  <a:gd name="T2" fmla="*/ 5 w 14"/>
                  <a:gd name="T3" fmla="*/ 30 h 56"/>
                  <a:gd name="T4" fmla="*/ 3 w 14"/>
                  <a:gd name="T5" fmla="*/ 56 h 56"/>
                  <a:gd name="T6" fmla="*/ 9 w 14"/>
                  <a:gd name="T7" fmla="*/ 52 h 56"/>
                  <a:gd name="T8" fmla="*/ 11 w 14"/>
                  <a:gd name="T9" fmla="*/ 26 h 56"/>
                  <a:gd name="T10" fmla="*/ 9 w 14"/>
                  <a:gd name="T11" fmla="*/ 0 h 56"/>
                  <a:gd name="T12" fmla="*/ 3 w 14"/>
                  <a:gd name="T13" fmla="*/ 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6">
                    <a:moveTo>
                      <a:pt x="3" y="3"/>
                    </a:moveTo>
                    <a:cubicBezTo>
                      <a:pt x="0" y="5"/>
                      <a:pt x="4" y="23"/>
                      <a:pt x="5" y="30"/>
                    </a:cubicBezTo>
                    <a:cubicBezTo>
                      <a:pt x="6" y="36"/>
                      <a:pt x="8" y="53"/>
                      <a:pt x="3" y="56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14" y="50"/>
                      <a:pt x="12" y="33"/>
                      <a:pt x="11" y="26"/>
                    </a:cubicBezTo>
                    <a:cubicBezTo>
                      <a:pt x="10" y="20"/>
                      <a:pt x="5" y="2"/>
                      <a:pt x="9" y="0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8" name="Freeform 2093"/>
              <p:cNvSpPr>
                <a:spLocks/>
              </p:cNvSpPr>
              <p:nvPr/>
            </p:nvSpPr>
            <p:spPr bwMode="auto">
              <a:xfrm flipH="1">
                <a:off x="4635269" y="5119628"/>
                <a:ext cx="28158" cy="177575"/>
              </a:xfrm>
              <a:custGeom>
                <a:avLst/>
                <a:gdLst>
                  <a:gd name="T0" fmla="*/ 6 w 12"/>
                  <a:gd name="T1" fmla="*/ 3 h 55"/>
                  <a:gd name="T2" fmla="*/ 5 w 12"/>
                  <a:gd name="T3" fmla="*/ 30 h 55"/>
                  <a:gd name="T4" fmla="*/ 0 w 12"/>
                  <a:gd name="T5" fmla="*/ 55 h 55"/>
                  <a:gd name="T6" fmla="*/ 6 w 12"/>
                  <a:gd name="T7" fmla="*/ 53 h 55"/>
                  <a:gd name="T8" fmla="*/ 11 w 12"/>
                  <a:gd name="T9" fmla="*/ 27 h 55"/>
                  <a:gd name="T10" fmla="*/ 12 w 12"/>
                  <a:gd name="T11" fmla="*/ 0 h 55"/>
                  <a:gd name="T12" fmla="*/ 6 w 12"/>
                  <a:gd name="T13" fmla="*/ 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5">
                    <a:moveTo>
                      <a:pt x="6" y="3"/>
                    </a:moveTo>
                    <a:cubicBezTo>
                      <a:pt x="2" y="4"/>
                      <a:pt x="5" y="23"/>
                      <a:pt x="5" y="30"/>
                    </a:cubicBezTo>
                    <a:cubicBezTo>
                      <a:pt x="5" y="36"/>
                      <a:pt x="5" y="53"/>
                      <a:pt x="0" y="55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1" y="51"/>
                      <a:pt x="11" y="34"/>
                      <a:pt x="11" y="27"/>
                    </a:cubicBezTo>
                    <a:cubicBezTo>
                      <a:pt x="11" y="21"/>
                      <a:pt x="8" y="2"/>
                      <a:pt x="12" y="0"/>
                    </a:cubicBez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9" name="Freeform 2095"/>
              <p:cNvSpPr>
                <a:spLocks/>
              </p:cNvSpPr>
              <p:nvPr/>
            </p:nvSpPr>
            <p:spPr bwMode="auto">
              <a:xfrm flipH="1">
                <a:off x="4424084" y="4980709"/>
                <a:ext cx="42237" cy="171535"/>
              </a:xfrm>
              <a:custGeom>
                <a:avLst/>
                <a:gdLst>
                  <a:gd name="T0" fmla="*/ 12 w 18"/>
                  <a:gd name="T1" fmla="*/ 2 h 53"/>
                  <a:gd name="T2" fmla="*/ 7 w 18"/>
                  <a:gd name="T3" fmla="*/ 28 h 53"/>
                  <a:gd name="T4" fmla="*/ 0 w 18"/>
                  <a:gd name="T5" fmla="*/ 53 h 53"/>
                  <a:gd name="T6" fmla="*/ 6 w 18"/>
                  <a:gd name="T7" fmla="*/ 51 h 53"/>
                  <a:gd name="T8" fmla="*/ 14 w 18"/>
                  <a:gd name="T9" fmla="*/ 26 h 53"/>
                  <a:gd name="T10" fmla="*/ 18 w 18"/>
                  <a:gd name="T11" fmla="*/ 0 h 53"/>
                  <a:gd name="T12" fmla="*/ 12 w 18"/>
                  <a:gd name="T13" fmla="*/ 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3">
                    <a:moveTo>
                      <a:pt x="12" y="2"/>
                    </a:moveTo>
                    <a:cubicBezTo>
                      <a:pt x="7" y="3"/>
                      <a:pt x="8" y="21"/>
                      <a:pt x="7" y="28"/>
                    </a:cubicBezTo>
                    <a:cubicBezTo>
                      <a:pt x="7" y="34"/>
                      <a:pt x="5" y="51"/>
                      <a:pt x="0" y="5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3" y="33"/>
                      <a:pt x="14" y="26"/>
                    </a:cubicBezTo>
                    <a:cubicBezTo>
                      <a:pt x="14" y="19"/>
                      <a:pt x="14" y="1"/>
                      <a:pt x="18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0" name="Freeform 2097"/>
              <p:cNvSpPr>
                <a:spLocks/>
              </p:cNvSpPr>
              <p:nvPr/>
            </p:nvSpPr>
            <p:spPr bwMode="auto">
              <a:xfrm flipH="1">
                <a:off x="4192250" y="4949301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4 h 47"/>
                  <a:gd name="T4" fmla="*/ 0 w 30"/>
                  <a:gd name="T5" fmla="*/ 47 h 47"/>
                  <a:gd name="T6" fmla="*/ 6 w 30"/>
                  <a:gd name="T7" fmla="*/ 46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0"/>
                      <a:pt x="15" y="18"/>
                      <a:pt x="13" y="24"/>
                    </a:cubicBezTo>
                    <a:cubicBezTo>
                      <a:pt x="11" y="31"/>
                      <a:pt x="5" y="46"/>
                      <a:pt x="0" y="47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7" y="30"/>
                      <a:pt x="20" y="24"/>
                    </a:cubicBezTo>
                    <a:cubicBezTo>
                      <a:pt x="22" y="18"/>
                      <a:pt x="26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1" name="Freeform 2099"/>
              <p:cNvSpPr>
                <a:spLocks/>
              </p:cNvSpPr>
              <p:nvPr/>
            </p:nvSpPr>
            <p:spPr bwMode="auto">
              <a:xfrm flipH="1">
                <a:off x="4304882" y="4958965"/>
                <a:ext cx="61009" cy="160663"/>
              </a:xfrm>
              <a:custGeom>
                <a:avLst/>
                <a:gdLst>
                  <a:gd name="T0" fmla="*/ 19 w 26"/>
                  <a:gd name="T1" fmla="*/ 1 h 50"/>
                  <a:gd name="T2" fmla="*/ 11 w 26"/>
                  <a:gd name="T3" fmla="*/ 27 h 50"/>
                  <a:gd name="T4" fmla="*/ 0 w 26"/>
                  <a:gd name="T5" fmla="*/ 50 h 50"/>
                  <a:gd name="T6" fmla="*/ 7 w 26"/>
                  <a:gd name="T7" fmla="*/ 49 h 50"/>
                  <a:gd name="T8" fmla="*/ 18 w 26"/>
                  <a:gd name="T9" fmla="*/ 26 h 50"/>
                  <a:gd name="T10" fmla="*/ 26 w 26"/>
                  <a:gd name="T11" fmla="*/ 0 h 50"/>
                  <a:gd name="T12" fmla="*/ 19 w 26"/>
                  <a:gd name="T13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50">
                    <a:moveTo>
                      <a:pt x="19" y="1"/>
                    </a:moveTo>
                    <a:cubicBezTo>
                      <a:pt x="15" y="1"/>
                      <a:pt x="13" y="21"/>
                      <a:pt x="11" y="27"/>
                    </a:cubicBezTo>
                    <a:cubicBezTo>
                      <a:pt x="10" y="34"/>
                      <a:pt x="5" y="50"/>
                      <a:pt x="0" y="50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12" y="48"/>
                      <a:pt x="16" y="33"/>
                      <a:pt x="18" y="26"/>
                    </a:cubicBezTo>
                    <a:cubicBezTo>
                      <a:pt x="20" y="20"/>
                      <a:pt x="22" y="1"/>
                      <a:pt x="26" y="0"/>
                    </a:cubicBez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2" name="Freeform 2127"/>
              <p:cNvSpPr>
                <a:spLocks/>
              </p:cNvSpPr>
              <p:nvPr/>
            </p:nvSpPr>
            <p:spPr bwMode="auto">
              <a:xfrm flipH="1">
                <a:off x="4747901" y="5229555"/>
                <a:ext cx="101369" cy="131671"/>
              </a:xfrm>
              <a:custGeom>
                <a:avLst/>
                <a:gdLst>
                  <a:gd name="T0" fmla="*/ 43 w 43"/>
                  <a:gd name="T1" fmla="*/ 36 h 41"/>
                  <a:gd name="T2" fmla="*/ 22 w 43"/>
                  <a:gd name="T3" fmla="*/ 19 h 41"/>
                  <a:gd name="T4" fmla="*/ 6 w 43"/>
                  <a:gd name="T5" fmla="*/ 2 h 41"/>
                  <a:gd name="T6" fmla="*/ 0 w 43"/>
                  <a:gd name="T7" fmla="*/ 4 h 41"/>
                  <a:gd name="T8" fmla="*/ 16 w 43"/>
                  <a:gd name="T9" fmla="*/ 21 h 41"/>
                  <a:gd name="T10" fmla="*/ 37 w 43"/>
                  <a:gd name="T11" fmla="*/ 39 h 41"/>
                  <a:gd name="T12" fmla="*/ 43 w 43"/>
                  <a:gd name="T13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1">
                    <a:moveTo>
                      <a:pt x="43" y="36"/>
                    </a:moveTo>
                    <a:cubicBezTo>
                      <a:pt x="37" y="38"/>
                      <a:pt x="29" y="28"/>
                      <a:pt x="22" y="19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6" y="21"/>
                    </a:cubicBezTo>
                    <a:cubicBezTo>
                      <a:pt x="23" y="30"/>
                      <a:pt x="32" y="41"/>
                      <a:pt x="37" y="39"/>
                    </a:cubicBezTo>
                    <a:lnTo>
                      <a:pt x="43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3" name="Freeform 2131"/>
              <p:cNvSpPr>
                <a:spLocks/>
              </p:cNvSpPr>
              <p:nvPr/>
            </p:nvSpPr>
            <p:spPr bwMode="auto">
              <a:xfrm flipH="1">
                <a:off x="4647471" y="5173987"/>
                <a:ext cx="103246" cy="129255"/>
              </a:xfrm>
              <a:custGeom>
                <a:avLst/>
                <a:gdLst>
                  <a:gd name="T0" fmla="*/ 44 w 44"/>
                  <a:gd name="T1" fmla="*/ 36 h 40"/>
                  <a:gd name="T2" fmla="*/ 23 w 44"/>
                  <a:gd name="T3" fmla="*/ 18 h 40"/>
                  <a:gd name="T4" fmla="*/ 6 w 44"/>
                  <a:gd name="T5" fmla="*/ 2 h 40"/>
                  <a:gd name="T6" fmla="*/ 0 w 44"/>
                  <a:gd name="T7" fmla="*/ 4 h 40"/>
                  <a:gd name="T8" fmla="*/ 17 w 44"/>
                  <a:gd name="T9" fmla="*/ 20 h 40"/>
                  <a:gd name="T10" fmla="*/ 39 w 44"/>
                  <a:gd name="T11" fmla="*/ 38 h 40"/>
                  <a:gd name="T12" fmla="*/ 44 w 44"/>
                  <a:gd name="T13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0">
                    <a:moveTo>
                      <a:pt x="44" y="36"/>
                    </a:moveTo>
                    <a:cubicBezTo>
                      <a:pt x="39" y="38"/>
                      <a:pt x="30" y="27"/>
                      <a:pt x="23" y="18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7" y="20"/>
                    </a:cubicBezTo>
                    <a:cubicBezTo>
                      <a:pt x="25" y="29"/>
                      <a:pt x="34" y="40"/>
                      <a:pt x="39" y="38"/>
                    </a:cubicBez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4" name="Freeform 2133"/>
              <p:cNvSpPr>
                <a:spLocks/>
              </p:cNvSpPr>
              <p:nvPr/>
            </p:nvSpPr>
            <p:spPr bwMode="auto">
              <a:xfrm flipH="1">
                <a:off x="4663427" y="5187275"/>
                <a:ext cx="77904" cy="109927"/>
              </a:xfrm>
              <a:custGeom>
                <a:avLst/>
                <a:gdLst>
                  <a:gd name="T0" fmla="*/ 0 w 33"/>
                  <a:gd name="T1" fmla="*/ 0 h 34"/>
                  <a:gd name="T2" fmla="*/ 15 w 33"/>
                  <a:gd name="T3" fmla="*/ 16 h 34"/>
                  <a:gd name="T4" fmla="*/ 33 w 33"/>
                  <a:gd name="T5" fmla="*/ 34 h 34"/>
                  <a:gd name="T6" fmla="*/ 14 w 33"/>
                  <a:gd name="T7" fmla="*/ 16 h 34"/>
                  <a:gd name="T8" fmla="*/ 0 w 3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cubicBezTo>
                      <a:pt x="4" y="2"/>
                      <a:pt x="9" y="9"/>
                      <a:pt x="15" y="16"/>
                    </a:cubicBezTo>
                    <a:cubicBezTo>
                      <a:pt x="21" y="23"/>
                      <a:pt x="27" y="32"/>
                      <a:pt x="33" y="34"/>
                    </a:cubicBezTo>
                    <a:cubicBezTo>
                      <a:pt x="27" y="32"/>
                      <a:pt x="20" y="23"/>
                      <a:pt x="14" y="16"/>
                    </a:cubicBezTo>
                    <a:cubicBezTo>
                      <a:pt x="8" y="9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5" name="Freeform 2137"/>
              <p:cNvSpPr>
                <a:spLocks/>
              </p:cNvSpPr>
              <p:nvPr/>
            </p:nvSpPr>
            <p:spPr bwMode="auto">
              <a:xfrm flipH="1">
                <a:off x="4544225" y="5116004"/>
                <a:ext cx="107939" cy="119591"/>
              </a:xfrm>
              <a:custGeom>
                <a:avLst/>
                <a:gdLst>
                  <a:gd name="T0" fmla="*/ 46 w 46"/>
                  <a:gd name="T1" fmla="*/ 31 h 37"/>
                  <a:gd name="T2" fmla="*/ 23 w 46"/>
                  <a:gd name="T3" fmla="*/ 16 h 37"/>
                  <a:gd name="T4" fmla="*/ 5 w 46"/>
                  <a:gd name="T5" fmla="*/ 2 h 37"/>
                  <a:gd name="T6" fmla="*/ 0 w 46"/>
                  <a:gd name="T7" fmla="*/ 4 h 37"/>
                  <a:gd name="T8" fmla="*/ 18 w 46"/>
                  <a:gd name="T9" fmla="*/ 19 h 37"/>
                  <a:gd name="T10" fmla="*/ 41 w 46"/>
                  <a:gd name="T11" fmla="*/ 35 h 37"/>
                  <a:gd name="T12" fmla="*/ 46 w 46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37">
                    <a:moveTo>
                      <a:pt x="46" y="31"/>
                    </a:moveTo>
                    <a:cubicBezTo>
                      <a:pt x="41" y="33"/>
                      <a:pt x="32" y="24"/>
                      <a:pt x="23" y="16"/>
                    </a:cubicBezTo>
                    <a:cubicBezTo>
                      <a:pt x="15" y="8"/>
                      <a:pt x="9" y="0"/>
                      <a:pt x="5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8" y="19"/>
                    </a:cubicBezTo>
                    <a:cubicBezTo>
                      <a:pt x="26" y="27"/>
                      <a:pt x="36" y="37"/>
                      <a:pt x="41" y="35"/>
                    </a:cubicBezTo>
                    <a:lnTo>
                      <a:pt x="46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6" name="Freeform 2139"/>
              <p:cNvSpPr>
                <a:spLocks/>
              </p:cNvSpPr>
              <p:nvPr/>
            </p:nvSpPr>
            <p:spPr bwMode="auto">
              <a:xfrm flipH="1">
                <a:off x="4560181" y="5129292"/>
                <a:ext cx="84474" cy="96639"/>
              </a:xfrm>
              <a:custGeom>
                <a:avLst/>
                <a:gdLst>
                  <a:gd name="T0" fmla="*/ 0 w 36"/>
                  <a:gd name="T1" fmla="*/ 0 h 30"/>
                  <a:gd name="T2" fmla="*/ 16 w 36"/>
                  <a:gd name="T3" fmla="*/ 14 h 30"/>
                  <a:gd name="T4" fmla="*/ 36 w 36"/>
                  <a:gd name="T5" fmla="*/ 30 h 30"/>
                  <a:gd name="T6" fmla="*/ 16 w 36"/>
                  <a:gd name="T7" fmla="*/ 15 h 30"/>
                  <a:gd name="T8" fmla="*/ 0 w 3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cubicBezTo>
                      <a:pt x="4" y="2"/>
                      <a:pt x="10" y="8"/>
                      <a:pt x="16" y="14"/>
                    </a:cubicBezTo>
                    <a:cubicBezTo>
                      <a:pt x="23" y="21"/>
                      <a:pt x="30" y="29"/>
                      <a:pt x="36" y="30"/>
                    </a:cubicBezTo>
                    <a:cubicBezTo>
                      <a:pt x="30" y="29"/>
                      <a:pt x="22" y="21"/>
                      <a:pt x="16" y="15"/>
                    </a:cubicBezTo>
                    <a:cubicBezTo>
                      <a:pt x="9" y="8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7" name="Freeform 2141"/>
              <p:cNvSpPr>
                <a:spLocks/>
              </p:cNvSpPr>
              <p:nvPr/>
            </p:nvSpPr>
            <p:spPr bwMode="auto">
              <a:xfrm flipH="1">
                <a:off x="4445672" y="5042316"/>
                <a:ext cx="114509" cy="119591"/>
              </a:xfrm>
              <a:custGeom>
                <a:avLst/>
                <a:gdLst>
                  <a:gd name="T0" fmla="*/ 49 w 49"/>
                  <a:gd name="T1" fmla="*/ 31 h 37"/>
                  <a:gd name="T2" fmla="*/ 25 w 49"/>
                  <a:gd name="T3" fmla="*/ 16 h 37"/>
                  <a:gd name="T4" fmla="*/ 6 w 49"/>
                  <a:gd name="T5" fmla="*/ 2 h 37"/>
                  <a:gd name="T6" fmla="*/ 0 w 49"/>
                  <a:gd name="T7" fmla="*/ 5 h 37"/>
                  <a:gd name="T8" fmla="*/ 19 w 49"/>
                  <a:gd name="T9" fmla="*/ 19 h 37"/>
                  <a:gd name="T10" fmla="*/ 43 w 49"/>
                  <a:gd name="T11" fmla="*/ 34 h 37"/>
                  <a:gd name="T12" fmla="*/ 49 w 49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37">
                    <a:moveTo>
                      <a:pt x="49" y="31"/>
                    </a:moveTo>
                    <a:cubicBezTo>
                      <a:pt x="44" y="34"/>
                      <a:pt x="33" y="24"/>
                      <a:pt x="25" y="16"/>
                    </a:cubicBezTo>
                    <a:cubicBezTo>
                      <a:pt x="16" y="8"/>
                      <a:pt x="10" y="0"/>
                      <a:pt x="6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3"/>
                      <a:pt x="10" y="11"/>
                      <a:pt x="19" y="19"/>
                    </a:cubicBezTo>
                    <a:cubicBezTo>
                      <a:pt x="28" y="27"/>
                      <a:pt x="38" y="37"/>
                      <a:pt x="43" y="34"/>
                    </a:cubicBezTo>
                    <a:lnTo>
                      <a:pt x="49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8" name="Freeform 2143"/>
              <p:cNvSpPr>
                <a:spLocks/>
              </p:cNvSpPr>
              <p:nvPr/>
            </p:nvSpPr>
            <p:spPr bwMode="auto">
              <a:xfrm flipH="1">
                <a:off x="4464444" y="5058020"/>
                <a:ext cx="86351" cy="94223"/>
              </a:xfrm>
              <a:custGeom>
                <a:avLst/>
                <a:gdLst>
                  <a:gd name="T0" fmla="*/ 0 w 37"/>
                  <a:gd name="T1" fmla="*/ 0 h 29"/>
                  <a:gd name="T2" fmla="*/ 17 w 37"/>
                  <a:gd name="T3" fmla="*/ 14 h 29"/>
                  <a:gd name="T4" fmla="*/ 37 w 37"/>
                  <a:gd name="T5" fmla="*/ 29 h 29"/>
                  <a:gd name="T6" fmla="*/ 16 w 37"/>
                  <a:gd name="T7" fmla="*/ 14 h 29"/>
                  <a:gd name="T8" fmla="*/ 0 w 3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29">
                    <a:moveTo>
                      <a:pt x="0" y="0"/>
                    </a:moveTo>
                    <a:cubicBezTo>
                      <a:pt x="4" y="1"/>
                      <a:pt x="10" y="7"/>
                      <a:pt x="17" y="14"/>
                    </a:cubicBezTo>
                    <a:cubicBezTo>
                      <a:pt x="24" y="20"/>
                      <a:pt x="31" y="28"/>
                      <a:pt x="37" y="29"/>
                    </a:cubicBezTo>
                    <a:cubicBezTo>
                      <a:pt x="31" y="28"/>
                      <a:pt x="23" y="20"/>
                      <a:pt x="16" y="14"/>
                    </a:cubicBezTo>
                    <a:cubicBezTo>
                      <a:pt x="9" y="8"/>
                      <a:pt x="4" y="1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09" name="Freeform 2147"/>
              <p:cNvSpPr>
                <a:spLocks/>
              </p:cNvSpPr>
              <p:nvPr/>
            </p:nvSpPr>
            <p:spPr bwMode="auto">
              <a:xfrm flipH="1">
                <a:off x="4347119" y="4978293"/>
                <a:ext cx="93860" cy="147375"/>
              </a:xfrm>
              <a:custGeom>
                <a:avLst/>
                <a:gdLst>
                  <a:gd name="T0" fmla="*/ 40 w 40"/>
                  <a:gd name="T1" fmla="*/ 42 h 46"/>
                  <a:gd name="T2" fmla="*/ 21 w 40"/>
                  <a:gd name="T3" fmla="*/ 21 h 46"/>
                  <a:gd name="T4" fmla="*/ 6 w 40"/>
                  <a:gd name="T5" fmla="*/ 1 h 46"/>
                  <a:gd name="T6" fmla="*/ 0 w 40"/>
                  <a:gd name="T7" fmla="*/ 2 h 46"/>
                  <a:gd name="T8" fmla="*/ 15 w 40"/>
                  <a:gd name="T9" fmla="*/ 22 h 46"/>
                  <a:gd name="T10" fmla="*/ 33 w 40"/>
                  <a:gd name="T11" fmla="*/ 44 h 46"/>
                  <a:gd name="T12" fmla="*/ 40 w 40"/>
                  <a:gd name="T13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6">
                    <a:moveTo>
                      <a:pt x="40" y="42"/>
                    </a:moveTo>
                    <a:cubicBezTo>
                      <a:pt x="34" y="44"/>
                      <a:pt x="27" y="31"/>
                      <a:pt x="21" y="21"/>
                    </a:cubicBezTo>
                    <a:cubicBezTo>
                      <a:pt x="15" y="11"/>
                      <a:pt x="10" y="0"/>
                      <a:pt x="6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1"/>
                      <a:pt x="8" y="12"/>
                      <a:pt x="15" y="22"/>
                    </a:cubicBezTo>
                    <a:cubicBezTo>
                      <a:pt x="21" y="32"/>
                      <a:pt x="27" y="46"/>
                      <a:pt x="33" y="44"/>
                    </a:cubicBezTo>
                    <a:lnTo>
                      <a:pt x="40" y="4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10" name="Freeform 2149"/>
              <p:cNvSpPr>
                <a:spLocks/>
              </p:cNvSpPr>
              <p:nvPr/>
            </p:nvSpPr>
            <p:spPr bwMode="auto">
              <a:xfrm flipH="1">
                <a:off x="4367768" y="4990373"/>
                <a:ext cx="63825" cy="123215"/>
              </a:xfrm>
              <a:custGeom>
                <a:avLst/>
                <a:gdLst>
                  <a:gd name="T0" fmla="*/ 0 w 27"/>
                  <a:gd name="T1" fmla="*/ 0 h 38"/>
                  <a:gd name="T2" fmla="*/ 12 w 27"/>
                  <a:gd name="T3" fmla="*/ 18 h 38"/>
                  <a:gd name="T4" fmla="*/ 27 w 27"/>
                  <a:gd name="T5" fmla="*/ 38 h 38"/>
                  <a:gd name="T6" fmla="*/ 12 w 27"/>
                  <a:gd name="T7" fmla="*/ 18 h 38"/>
                  <a:gd name="T8" fmla="*/ 0 w 2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8">
                    <a:moveTo>
                      <a:pt x="0" y="0"/>
                    </a:moveTo>
                    <a:cubicBezTo>
                      <a:pt x="4" y="3"/>
                      <a:pt x="7" y="10"/>
                      <a:pt x="12" y="18"/>
                    </a:cubicBezTo>
                    <a:cubicBezTo>
                      <a:pt x="17" y="26"/>
                      <a:pt x="22" y="36"/>
                      <a:pt x="27" y="38"/>
                    </a:cubicBezTo>
                    <a:cubicBezTo>
                      <a:pt x="22" y="36"/>
                      <a:pt x="16" y="26"/>
                      <a:pt x="12" y="18"/>
                    </a:cubicBezTo>
                    <a:cubicBezTo>
                      <a:pt x="7" y="10"/>
                      <a:pt x="4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11" name="Freeform 2152"/>
              <p:cNvSpPr>
                <a:spLocks/>
              </p:cNvSpPr>
              <p:nvPr/>
            </p:nvSpPr>
            <p:spPr bwMode="auto">
              <a:xfrm flipH="1">
                <a:off x="4243873" y="4958965"/>
                <a:ext cx="79781" cy="141335"/>
              </a:xfrm>
              <a:custGeom>
                <a:avLst/>
                <a:gdLst>
                  <a:gd name="T0" fmla="*/ 34 w 34"/>
                  <a:gd name="T1" fmla="*/ 43 h 44"/>
                  <a:gd name="T2" fmla="*/ 18 w 34"/>
                  <a:gd name="T3" fmla="*/ 20 h 44"/>
                  <a:gd name="T4" fmla="*/ 7 w 34"/>
                  <a:gd name="T5" fmla="*/ 0 h 44"/>
                  <a:gd name="T6" fmla="*/ 0 w 34"/>
                  <a:gd name="T7" fmla="*/ 1 h 44"/>
                  <a:gd name="T8" fmla="*/ 12 w 34"/>
                  <a:gd name="T9" fmla="*/ 21 h 44"/>
                  <a:gd name="T10" fmla="*/ 27 w 34"/>
                  <a:gd name="T11" fmla="*/ 44 h 44"/>
                  <a:gd name="T12" fmla="*/ 34 w 34"/>
                  <a:gd name="T13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4">
                    <a:moveTo>
                      <a:pt x="34" y="43"/>
                    </a:moveTo>
                    <a:cubicBezTo>
                      <a:pt x="28" y="44"/>
                      <a:pt x="23" y="31"/>
                      <a:pt x="18" y="20"/>
                    </a:cubicBezTo>
                    <a:cubicBezTo>
                      <a:pt x="13" y="9"/>
                      <a:pt x="11" y="0"/>
                      <a:pt x="7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0"/>
                      <a:pt x="7" y="10"/>
                      <a:pt x="12" y="21"/>
                    </a:cubicBezTo>
                    <a:cubicBezTo>
                      <a:pt x="17" y="32"/>
                      <a:pt x="22" y="44"/>
                      <a:pt x="27" y="44"/>
                    </a:cubicBezTo>
                    <a:lnTo>
                      <a:pt x="34" y="4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12" name="Freeform 2154"/>
              <p:cNvSpPr>
                <a:spLocks/>
              </p:cNvSpPr>
              <p:nvPr/>
            </p:nvSpPr>
            <p:spPr bwMode="auto">
              <a:xfrm flipH="1">
                <a:off x="4262645" y="4965005"/>
                <a:ext cx="51623" cy="131671"/>
              </a:xfrm>
              <a:custGeom>
                <a:avLst/>
                <a:gdLst>
                  <a:gd name="T0" fmla="*/ 0 w 22"/>
                  <a:gd name="T1" fmla="*/ 0 h 41"/>
                  <a:gd name="T2" fmla="*/ 10 w 22"/>
                  <a:gd name="T3" fmla="*/ 19 h 41"/>
                  <a:gd name="T4" fmla="*/ 22 w 22"/>
                  <a:gd name="T5" fmla="*/ 41 h 41"/>
                  <a:gd name="T6" fmla="*/ 9 w 22"/>
                  <a:gd name="T7" fmla="*/ 19 h 41"/>
                  <a:gd name="T8" fmla="*/ 0 w 22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41">
                    <a:moveTo>
                      <a:pt x="0" y="0"/>
                    </a:moveTo>
                    <a:cubicBezTo>
                      <a:pt x="3" y="3"/>
                      <a:pt x="6" y="10"/>
                      <a:pt x="10" y="19"/>
                    </a:cubicBezTo>
                    <a:cubicBezTo>
                      <a:pt x="14" y="27"/>
                      <a:pt x="18" y="38"/>
                      <a:pt x="22" y="41"/>
                    </a:cubicBezTo>
                    <a:cubicBezTo>
                      <a:pt x="18" y="38"/>
                      <a:pt x="13" y="27"/>
                      <a:pt x="9" y="19"/>
                    </a:cubicBezTo>
                    <a:cubicBezTo>
                      <a:pt x="5" y="10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13" name="Freeform 2156"/>
              <p:cNvSpPr>
                <a:spLocks/>
              </p:cNvSpPr>
              <p:nvPr/>
            </p:nvSpPr>
            <p:spPr bwMode="auto">
              <a:xfrm flipH="1">
                <a:off x="4133118" y="4949301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6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14" name="Freeform 2158"/>
              <p:cNvSpPr>
                <a:spLocks/>
              </p:cNvSpPr>
              <p:nvPr/>
            </p:nvSpPr>
            <p:spPr bwMode="auto">
              <a:xfrm flipH="1">
                <a:off x="4151890" y="4951717"/>
                <a:ext cx="46930" cy="138919"/>
              </a:xfrm>
              <a:custGeom>
                <a:avLst/>
                <a:gdLst>
                  <a:gd name="T0" fmla="*/ 0 w 20"/>
                  <a:gd name="T1" fmla="*/ 0 h 43"/>
                  <a:gd name="T2" fmla="*/ 8 w 20"/>
                  <a:gd name="T3" fmla="*/ 20 h 43"/>
                  <a:gd name="T4" fmla="*/ 20 w 20"/>
                  <a:gd name="T5" fmla="*/ 43 h 43"/>
                  <a:gd name="T6" fmla="*/ 8 w 20"/>
                  <a:gd name="T7" fmla="*/ 20 h 43"/>
                  <a:gd name="T8" fmla="*/ 0 w 2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3">
                    <a:moveTo>
                      <a:pt x="0" y="0"/>
                    </a:moveTo>
                    <a:cubicBezTo>
                      <a:pt x="2" y="3"/>
                      <a:pt x="5" y="11"/>
                      <a:pt x="8" y="20"/>
                    </a:cubicBezTo>
                    <a:cubicBezTo>
                      <a:pt x="12" y="29"/>
                      <a:pt x="15" y="39"/>
                      <a:pt x="20" y="43"/>
                    </a:cubicBezTo>
                    <a:cubicBezTo>
                      <a:pt x="15" y="39"/>
                      <a:pt x="11" y="29"/>
                      <a:pt x="8" y="20"/>
                    </a:cubicBezTo>
                    <a:cubicBezTo>
                      <a:pt x="4" y="11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  <p:sp>
          <p:nvSpPr>
            <p:cNvPr id="784" name="Rectangle 783"/>
            <p:cNvSpPr/>
            <p:nvPr/>
          </p:nvSpPr>
          <p:spPr>
            <a:xfrm>
              <a:off x="3720196" y="5057476"/>
              <a:ext cx="411872" cy="18000"/>
            </a:xfrm>
            <a:prstGeom prst="rect">
              <a:avLst/>
            </a:prstGeom>
            <a:solidFill>
              <a:srgbClr val="00B050"/>
            </a:solidFill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1921" name="Group 784"/>
            <p:cNvGrpSpPr/>
            <p:nvPr/>
          </p:nvGrpSpPr>
          <p:grpSpPr>
            <a:xfrm>
              <a:off x="3369870" y="5028831"/>
              <a:ext cx="353853" cy="164287"/>
              <a:chOff x="3118328" y="5060523"/>
              <a:chExt cx="353853" cy="164287"/>
            </a:xfrm>
          </p:grpSpPr>
          <p:sp>
            <p:nvSpPr>
              <p:cNvPr id="786" name="Freeform 2078"/>
              <p:cNvSpPr>
                <a:spLocks/>
              </p:cNvSpPr>
              <p:nvPr/>
            </p:nvSpPr>
            <p:spPr bwMode="auto">
              <a:xfrm flipH="1">
                <a:off x="3446839" y="5076227"/>
                <a:ext cx="25342" cy="42280"/>
              </a:xfrm>
              <a:custGeom>
                <a:avLst/>
                <a:gdLst>
                  <a:gd name="T0" fmla="*/ 0 w 11"/>
                  <a:gd name="T1" fmla="*/ 4 h 13"/>
                  <a:gd name="T2" fmla="*/ 3 w 11"/>
                  <a:gd name="T3" fmla="*/ 13 h 13"/>
                  <a:gd name="T4" fmla="*/ 11 w 11"/>
                  <a:gd name="T5" fmla="*/ 0 h 13"/>
                  <a:gd name="T6" fmla="*/ 4 w 11"/>
                  <a:gd name="T7" fmla="*/ 0 h 13"/>
                  <a:gd name="T8" fmla="*/ 0 w 11"/>
                  <a:gd name="T9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0" y="4"/>
                    </a:moveTo>
                    <a:cubicBezTo>
                      <a:pt x="1" y="7"/>
                      <a:pt x="2" y="10"/>
                      <a:pt x="3" y="13"/>
                    </a:cubicBezTo>
                    <a:cubicBezTo>
                      <a:pt x="5" y="7"/>
                      <a:pt x="8" y="0"/>
                      <a:pt x="1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2"/>
                      <a:pt x="0" y="4"/>
                    </a:cubicBez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87" name="Freeform 2079"/>
              <p:cNvSpPr>
                <a:spLocks/>
              </p:cNvSpPr>
              <p:nvPr/>
            </p:nvSpPr>
            <p:spPr bwMode="auto">
              <a:xfrm flipH="1">
                <a:off x="3336084" y="5076227"/>
                <a:ext cx="73211" cy="148583"/>
              </a:xfrm>
              <a:custGeom>
                <a:avLst/>
                <a:gdLst>
                  <a:gd name="T0" fmla="*/ 25 w 31"/>
                  <a:gd name="T1" fmla="*/ 0 h 46"/>
                  <a:gd name="T2" fmla="*/ 14 w 31"/>
                  <a:gd name="T3" fmla="*/ 24 h 46"/>
                  <a:gd name="T4" fmla="*/ 0 w 31"/>
                  <a:gd name="T5" fmla="*/ 46 h 46"/>
                  <a:gd name="T6" fmla="*/ 6 w 31"/>
                  <a:gd name="T7" fmla="*/ 46 h 46"/>
                  <a:gd name="T8" fmla="*/ 20 w 31"/>
                  <a:gd name="T9" fmla="*/ 24 h 46"/>
                  <a:gd name="T10" fmla="*/ 31 w 31"/>
                  <a:gd name="T11" fmla="*/ 0 h 46"/>
                  <a:gd name="T12" fmla="*/ 25 w 31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46">
                    <a:moveTo>
                      <a:pt x="25" y="0"/>
                    </a:moveTo>
                    <a:cubicBezTo>
                      <a:pt x="21" y="0"/>
                      <a:pt x="16" y="18"/>
                      <a:pt x="14" y="24"/>
                    </a:cubicBezTo>
                    <a:cubicBezTo>
                      <a:pt x="11" y="30"/>
                      <a:pt x="5" y="46"/>
                      <a:pt x="0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8" y="30"/>
                      <a:pt x="20" y="24"/>
                    </a:cubicBezTo>
                    <a:cubicBezTo>
                      <a:pt x="23" y="18"/>
                      <a:pt x="27" y="0"/>
                      <a:pt x="31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88" name="Freeform 2081"/>
              <p:cNvSpPr>
                <a:spLocks/>
              </p:cNvSpPr>
              <p:nvPr/>
            </p:nvSpPr>
            <p:spPr bwMode="auto">
              <a:xfrm flipH="1">
                <a:off x="3229083" y="5070187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5 h 47"/>
                  <a:gd name="T4" fmla="*/ 0 w 30"/>
                  <a:gd name="T5" fmla="*/ 47 h 47"/>
                  <a:gd name="T6" fmla="*/ 6 w 30"/>
                  <a:gd name="T7" fmla="*/ 47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1"/>
                      <a:pt x="15" y="18"/>
                      <a:pt x="13" y="25"/>
                    </a:cubicBezTo>
                    <a:cubicBezTo>
                      <a:pt x="11" y="31"/>
                      <a:pt x="5" y="47"/>
                      <a:pt x="0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2" y="47"/>
                      <a:pt x="17" y="31"/>
                      <a:pt x="20" y="24"/>
                    </a:cubicBezTo>
                    <a:cubicBezTo>
                      <a:pt x="22" y="18"/>
                      <a:pt x="25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89" name="Freeform 2085"/>
              <p:cNvSpPr>
                <a:spLocks/>
              </p:cNvSpPr>
              <p:nvPr/>
            </p:nvSpPr>
            <p:spPr bwMode="auto">
              <a:xfrm flipH="1">
                <a:off x="3118328" y="5060523"/>
                <a:ext cx="68518" cy="154623"/>
              </a:xfrm>
              <a:custGeom>
                <a:avLst/>
                <a:gdLst>
                  <a:gd name="T0" fmla="*/ 22 w 29"/>
                  <a:gd name="T1" fmla="*/ 0 h 48"/>
                  <a:gd name="T2" fmla="*/ 13 w 29"/>
                  <a:gd name="T3" fmla="*/ 26 h 48"/>
                  <a:gd name="T4" fmla="*/ 0 w 29"/>
                  <a:gd name="T5" fmla="*/ 48 h 48"/>
                  <a:gd name="T6" fmla="*/ 6 w 29"/>
                  <a:gd name="T7" fmla="*/ 48 h 48"/>
                  <a:gd name="T8" fmla="*/ 19 w 29"/>
                  <a:gd name="T9" fmla="*/ 25 h 48"/>
                  <a:gd name="T10" fmla="*/ 29 w 29"/>
                  <a:gd name="T11" fmla="*/ 0 h 48"/>
                  <a:gd name="T12" fmla="*/ 22 w 29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48">
                    <a:moveTo>
                      <a:pt x="22" y="0"/>
                    </a:moveTo>
                    <a:cubicBezTo>
                      <a:pt x="18" y="0"/>
                      <a:pt x="15" y="19"/>
                      <a:pt x="13" y="26"/>
                    </a:cubicBezTo>
                    <a:cubicBezTo>
                      <a:pt x="10" y="32"/>
                      <a:pt x="5" y="48"/>
                      <a:pt x="0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2" y="48"/>
                      <a:pt x="17" y="32"/>
                      <a:pt x="19" y="25"/>
                    </a:cubicBezTo>
                    <a:cubicBezTo>
                      <a:pt x="21" y="19"/>
                      <a:pt x="25" y="0"/>
                      <a:pt x="29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0" name="Freeform 2102"/>
              <p:cNvSpPr>
                <a:spLocks/>
              </p:cNvSpPr>
              <p:nvPr/>
            </p:nvSpPr>
            <p:spPr bwMode="auto">
              <a:xfrm flipH="1">
                <a:off x="3280707" y="5076227"/>
                <a:ext cx="69456" cy="148583"/>
              </a:xfrm>
              <a:custGeom>
                <a:avLst/>
                <a:gdLst>
                  <a:gd name="T0" fmla="*/ 30 w 30"/>
                  <a:gd name="T1" fmla="*/ 45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10 w 30"/>
                  <a:gd name="T9" fmla="*/ 22 h 46"/>
                  <a:gd name="T10" fmla="*/ 24 w 30"/>
                  <a:gd name="T11" fmla="*/ 46 h 46"/>
                  <a:gd name="T12" fmla="*/ 30 w 30"/>
                  <a:gd name="T13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5"/>
                    </a:moveTo>
                    <a:cubicBezTo>
                      <a:pt x="24" y="45"/>
                      <a:pt x="20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0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1" name="Freeform 2104"/>
              <p:cNvSpPr>
                <a:spLocks/>
              </p:cNvSpPr>
              <p:nvPr/>
            </p:nvSpPr>
            <p:spPr bwMode="auto">
              <a:xfrm flipH="1">
                <a:off x="3392400" y="5076227"/>
                <a:ext cx="70395" cy="148583"/>
              </a:xfrm>
              <a:custGeom>
                <a:avLst/>
                <a:gdLst>
                  <a:gd name="T0" fmla="*/ 30 w 30"/>
                  <a:gd name="T1" fmla="*/ 46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9 w 30"/>
                  <a:gd name="T9" fmla="*/ 22 h 46"/>
                  <a:gd name="T10" fmla="*/ 24 w 30"/>
                  <a:gd name="T11" fmla="*/ 46 h 46"/>
                  <a:gd name="T12" fmla="*/ 30 w 30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6"/>
                    </a:moveTo>
                    <a:cubicBezTo>
                      <a:pt x="24" y="46"/>
                      <a:pt x="19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5" y="10"/>
                      <a:pt x="9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2" name="Freeform 2106"/>
              <p:cNvSpPr>
                <a:spLocks/>
              </p:cNvSpPr>
              <p:nvPr/>
            </p:nvSpPr>
            <p:spPr bwMode="auto">
              <a:xfrm flipH="1">
                <a:off x="3299479" y="5082267"/>
                <a:ext cx="44114" cy="138919"/>
              </a:xfrm>
              <a:custGeom>
                <a:avLst/>
                <a:gdLst>
                  <a:gd name="T0" fmla="*/ 0 w 19"/>
                  <a:gd name="T1" fmla="*/ 0 h 43"/>
                  <a:gd name="T2" fmla="*/ 8 w 19"/>
                  <a:gd name="T3" fmla="*/ 20 h 43"/>
                  <a:gd name="T4" fmla="*/ 19 w 19"/>
                  <a:gd name="T5" fmla="*/ 43 h 43"/>
                  <a:gd name="T6" fmla="*/ 7 w 19"/>
                  <a:gd name="T7" fmla="*/ 20 h 43"/>
                  <a:gd name="T8" fmla="*/ 0 w 19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9" y="43"/>
                    </a:cubicBezTo>
                    <a:cubicBezTo>
                      <a:pt x="14" y="39"/>
                      <a:pt x="11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3" name="Freeform 2108"/>
              <p:cNvSpPr>
                <a:spLocks/>
              </p:cNvSpPr>
              <p:nvPr/>
            </p:nvSpPr>
            <p:spPr bwMode="auto">
              <a:xfrm flipH="1">
                <a:off x="3413988" y="5082267"/>
                <a:ext cx="42237" cy="138919"/>
              </a:xfrm>
              <a:custGeom>
                <a:avLst/>
                <a:gdLst>
                  <a:gd name="T0" fmla="*/ 0 w 18"/>
                  <a:gd name="T1" fmla="*/ 0 h 43"/>
                  <a:gd name="T2" fmla="*/ 8 w 18"/>
                  <a:gd name="T3" fmla="*/ 20 h 43"/>
                  <a:gd name="T4" fmla="*/ 18 w 18"/>
                  <a:gd name="T5" fmla="*/ 43 h 43"/>
                  <a:gd name="T6" fmla="*/ 7 w 18"/>
                  <a:gd name="T7" fmla="*/ 20 h 43"/>
                  <a:gd name="T8" fmla="*/ 0 w 18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8" y="43"/>
                    </a:cubicBezTo>
                    <a:cubicBezTo>
                      <a:pt x="14" y="39"/>
                      <a:pt x="10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4" name="Freeform 2112"/>
              <p:cNvSpPr>
                <a:spLocks/>
              </p:cNvSpPr>
              <p:nvPr/>
            </p:nvSpPr>
            <p:spPr bwMode="auto">
              <a:xfrm flipH="1">
                <a:off x="3169952" y="5070187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7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795" name="Freeform 2114"/>
              <p:cNvSpPr>
                <a:spLocks/>
              </p:cNvSpPr>
              <p:nvPr/>
            </p:nvSpPr>
            <p:spPr bwMode="auto">
              <a:xfrm flipH="1">
                <a:off x="3188724" y="5076227"/>
                <a:ext cx="46930" cy="135295"/>
              </a:xfrm>
              <a:custGeom>
                <a:avLst/>
                <a:gdLst>
                  <a:gd name="T0" fmla="*/ 0 w 20"/>
                  <a:gd name="T1" fmla="*/ 0 h 42"/>
                  <a:gd name="T2" fmla="*/ 8 w 20"/>
                  <a:gd name="T3" fmla="*/ 19 h 42"/>
                  <a:gd name="T4" fmla="*/ 20 w 20"/>
                  <a:gd name="T5" fmla="*/ 42 h 42"/>
                  <a:gd name="T6" fmla="*/ 8 w 20"/>
                  <a:gd name="T7" fmla="*/ 19 h 42"/>
                  <a:gd name="T8" fmla="*/ 0 w 20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2">
                    <a:moveTo>
                      <a:pt x="0" y="0"/>
                    </a:moveTo>
                    <a:cubicBezTo>
                      <a:pt x="2" y="3"/>
                      <a:pt x="5" y="10"/>
                      <a:pt x="8" y="19"/>
                    </a:cubicBezTo>
                    <a:cubicBezTo>
                      <a:pt x="12" y="28"/>
                      <a:pt x="15" y="38"/>
                      <a:pt x="20" y="42"/>
                    </a:cubicBezTo>
                    <a:cubicBezTo>
                      <a:pt x="15" y="38"/>
                      <a:pt x="11" y="28"/>
                      <a:pt x="8" y="19"/>
                    </a:cubicBezTo>
                    <a:cubicBezTo>
                      <a:pt x="4" y="10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1922" name="Group 814"/>
          <p:cNvGrpSpPr>
            <a:grpSpLocks noChangeAspect="1"/>
          </p:cNvGrpSpPr>
          <p:nvPr/>
        </p:nvGrpSpPr>
        <p:grpSpPr>
          <a:xfrm>
            <a:off x="3535874" y="3947697"/>
            <a:ext cx="629553" cy="241325"/>
            <a:chOff x="3369870" y="4848628"/>
            <a:chExt cx="1464207" cy="561271"/>
          </a:xfrm>
        </p:grpSpPr>
        <p:sp>
          <p:nvSpPr>
            <p:cNvPr id="816" name="Round Same Side Corner Rectangle 815"/>
            <p:cNvSpPr>
              <a:spLocks noChangeAspect="1"/>
            </p:cNvSpPr>
            <p:nvPr/>
          </p:nvSpPr>
          <p:spPr>
            <a:xfrm>
              <a:off x="3720683" y="5083702"/>
              <a:ext cx="412434" cy="326197"/>
            </a:xfrm>
            <a:prstGeom prst="round2SameRect">
              <a:avLst>
                <a:gd name="adj1" fmla="val 10813"/>
                <a:gd name="adj2" fmla="val 5000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17" name="Rounded Rectangle 816"/>
            <p:cNvSpPr>
              <a:spLocks noChangeAspect="1"/>
            </p:cNvSpPr>
            <p:nvPr/>
          </p:nvSpPr>
          <p:spPr>
            <a:xfrm>
              <a:off x="3727061" y="4848628"/>
              <a:ext cx="404348" cy="224102"/>
            </a:xfrm>
            <a:prstGeom prst="roundRect">
              <a:avLst>
                <a:gd name="adj" fmla="val 2657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1990" name="Group 817"/>
            <p:cNvGrpSpPr/>
            <p:nvPr/>
          </p:nvGrpSpPr>
          <p:grpSpPr>
            <a:xfrm>
              <a:off x="4117925" y="4929776"/>
              <a:ext cx="716152" cy="411925"/>
              <a:chOff x="4133118" y="4949301"/>
              <a:chExt cx="716152" cy="411925"/>
            </a:xfrm>
          </p:grpSpPr>
          <p:sp>
            <p:nvSpPr>
              <p:cNvPr id="831" name="Freeform 2087"/>
              <p:cNvSpPr>
                <a:spLocks/>
              </p:cNvSpPr>
              <p:nvPr/>
            </p:nvSpPr>
            <p:spPr bwMode="auto">
              <a:xfrm flipH="1">
                <a:off x="4733822" y="5181235"/>
                <a:ext cx="32851" cy="173951"/>
              </a:xfrm>
              <a:custGeom>
                <a:avLst/>
                <a:gdLst>
                  <a:gd name="T0" fmla="*/ 7 w 14"/>
                  <a:gd name="T1" fmla="*/ 2 h 54"/>
                  <a:gd name="T2" fmla="*/ 5 w 14"/>
                  <a:gd name="T3" fmla="*/ 28 h 54"/>
                  <a:gd name="T4" fmla="*/ 0 w 14"/>
                  <a:gd name="T5" fmla="*/ 54 h 54"/>
                  <a:gd name="T6" fmla="*/ 6 w 14"/>
                  <a:gd name="T7" fmla="*/ 51 h 54"/>
                  <a:gd name="T8" fmla="*/ 12 w 14"/>
                  <a:gd name="T9" fmla="*/ 26 h 54"/>
                  <a:gd name="T10" fmla="*/ 14 w 14"/>
                  <a:gd name="T11" fmla="*/ 0 h 54"/>
                  <a:gd name="T12" fmla="*/ 7 w 14"/>
                  <a:gd name="T13" fmla="*/ 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4">
                    <a:moveTo>
                      <a:pt x="7" y="2"/>
                    </a:moveTo>
                    <a:cubicBezTo>
                      <a:pt x="3" y="4"/>
                      <a:pt x="5" y="21"/>
                      <a:pt x="5" y="28"/>
                    </a:cubicBezTo>
                    <a:cubicBezTo>
                      <a:pt x="5" y="35"/>
                      <a:pt x="6" y="52"/>
                      <a:pt x="0" y="54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2" y="33"/>
                      <a:pt x="12" y="26"/>
                    </a:cubicBezTo>
                    <a:cubicBezTo>
                      <a:pt x="12" y="19"/>
                      <a:pt x="9" y="1"/>
                      <a:pt x="14" y="0"/>
                    </a:cubicBez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2" name="Freeform 2091"/>
              <p:cNvSpPr>
                <a:spLocks/>
              </p:cNvSpPr>
              <p:nvPr/>
            </p:nvSpPr>
            <p:spPr bwMode="auto">
              <a:xfrm flipH="1">
                <a:off x="4534839" y="5048356"/>
                <a:ext cx="32851" cy="181199"/>
              </a:xfrm>
              <a:custGeom>
                <a:avLst/>
                <a:gdLst>
                  <a:gd name="T0" fmla="*/ 3 w 14"/>
                  <a:gd name="T1" fmla="*/ 3 h 56"/>
                  <a:gd name="T2" fmla="*/ 5 w 14"/>
                  <a:gd name="T3" fmla="*/ 30 h 56"/>
                  <a:gd name="T4" fmla="*/ 3 w 14"/>
                  <a:gd name="T5" fmla="*/ 56 h 56"/>
                  <a:gd name="T6" fmla="*/ 9 w 14"/>
                  <a:gd name="T7" fmla="*/ 52 h 56"/>
                  <a:gd name="T8" fmla="*/ 11 w 14"/>
                  <a:gd name="T9" fmla="*/ 26 h 56"/>
                  <a:gd name="T10" fmla="*/ 9 w 14"/>
                  <a:gd name="T11" fmla="*/ 0 h 56"/>
                  <a:gd name="T12" fmla="*/ 3 w 14"/>
                  <a:gd name="T13" fmla="*/ 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6">
                    <a:moveTo>
                      <a:pt x="3" y="3"/>
                    </a:moveTo>
                    <a:cubicBezTo>
                      <a:pt x="0" y="5"/>
                      <a:pt x="4" y="23"/>
                      <a:pt x="5" y="30"/>
                    </a:cubicBezTo>
                    <a:cubicBezTo>
                      <a:pt x="6" y="36"/>
                      <a:pt x="8" y="53"/>
                      <a:pt x="3" y="56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14" y="50"/>
                      <a:pt x="12" y="33"/>
                      <a:pt x="11" y="26"/>
                    </a:cubicBezTo>
                    <a:cubicBezTo>
                      <a:pt x="10" y="20"/>
                      <a:pt x="5" y="2"/>
                      <a:pt x="9" y="0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3" name="Freeform 2093"/>
              <p:cNvSpPr>
                <a:spLocks/>
              </p:cNvSpPr>
              <p:nvPr/>
            </p:nvSpPr>
            <p:spPr bwMode="auto">
              <a:xfrm flipH="1">
                <a:off x="4635269" y="5119628"/>
                <a:ext cx="28158" cy="177575"/>
              </a:xfrm>
              <a:custGeom>
                <a:avLst/>
                <a:gdLst>
                  <a:gd name="T0" fmla="*/ 6 w 12"/>
                  <a:gd name="T1" fmla="*/ 3 h 55"/>
                  <a:gd name="T2" fmla="*/ 5 w 12"/>
                  <a:gd name="T3" fmla="*/ 30 h 55"/>
                  <a:gd name="T4" fmla="*/ 0 w 12"/>
                  <a:gd name="T5" fmla="*/ 55 h 55"/>
                  <a:gd name="T6" fmla="*/ 6 w 12"/>
                  <a:gd name="T7" fmla="*/ 53 h 55"/>
                  <a:gd name="T8" fmla="*/ 11 w 12"/>
                  <a:gd name="T9" fmla="*/ 27 h 55"/>
                  <a:gd name="T10" fmla="*/ 12 w 12"/>
                  <a:gd name="T11" fmla="*/ 0 h 55"/>
                  <a:gd name="T12" fmla="*/ 6 w 12"/>
                  <a:gd name="T13" fmla="*/ 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5">
                    <a:moveTo>
                      <a:pt x="6" y="3"/>
                    </a:moveTo>
                    <a:cubicBezTo>
                      <a:pt x="2" y="4"/>
                      <a:pt x="5" y="23"/>
                      <a:pt x="5" y="30"/>
                    </a:cubicBezTo>
                    <a:cubicBezTo>
                      <a:pt x="5" y="36"/>
                      <a:pt x="5" y="53"/>
                      <a:pt x="0" y="55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1" y="51"/>
                      <a:pt x="11" y="34"/>
                      <a:pt x="11" y="27"/>
                    </a:cubicBezTo>
                    <a:cubicBezTo>
                      <a:pt x="11" y="21"/>
                      <a:pt x="8" y="2"/>
                      <a:pt x="12" y="0"/>
                    </a:cubicBez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4" name="Freeform 2095"/>
              <p:cNvSpPr>
                <a:spLocks/>
              </p:cNvSpPr>
              <p:nvPr/>
            </p:nvSpPr>
            <p:spPr bwMode="auto">
              <a:xfrm flipH="1">
                <a:off x="4424084" y="4980709"/>
                <a:ext cx="42237" cy="171535"/>
              </a:xfrm>
              <a:custGeom>
                <a:avLst/>
                <a:gdLst>
                  <a:gd name="T0" fmla="*/ 12 w 18"/>
                  <a:gd name="T1" fmla="*/ 2 h 53"/>
                  <a:gd name="T2" fmla="*/ 7 w 18"/>
                  <a:gd name="T3" fmla="*/ 28 h 53"/>
                  <a:gd name="T4" fmla="*/ 0 w 18"/>
                  <a:gd name="T5" fmla="*/ 53 h 53"/>
                  <a:gd name="T6" fmla="*/ 6 w 18"/>
                  <a:gd name="T7" fmla="*/ 51 h 53"/>
                  <a:gd name="T8" fmla="*/ 14 w 18"/>
                  <a:gd name="T9" fmla="*/ 26 h 53"/>
                  <a:gd name="T10" fmla="*/ 18 w 18"/>
                  <a:gd name="T11" fmla="*/ 0 h 53"/>
                  <a:gd name="T12" fmla="*/ 12 w 18"/>
                  <a:gd name="T13" fmla="*/ 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3">
                    <a:moveTo>
                      <a:pt x="12" y="2"/>
                    </a:moveTo>
                    <a:cubicBezTo>
                      <a:pt x="7" y="3"/>
                      <a:pt x="8" y="21"/>
                      <a:pt x="7" y="28"/>
                    </a:cubicBezTo>
                    <a:cubicBezTo>
                      <a:pt x="7" y="34"/>
                      <a:pt x="5" y="51"/>
                      <a:pt x="0" y="5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3" y="33"/>
                      <a:pt x="14" y="26"/>
                    </a:cubicBezTo>
                    <a:cubicBezTo>
                      <a:pt x="14" y="19"/>
                      <a:pt x="14" y="1"/>
                      <a:pt x="18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5" name="Freeform 2097"/>
              <p:cNvSpPr>
                <a:spLocks/>
              </p:cNvSpPr>
              <p:nvPr/>
            </p:nvSpPr>
            <p:spPr bwMode="auto">
              <a:xfrm flipH="1">
                <a:off x="4192250" y="4949301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4 h 47"/>
                  <a:gd name="T4" fmla="*/ 0 w 30"/>
                  <a:gd name="T5" fmla="*/ 47 h 47"/>
                  <a:gd name="T6" fmla="*/ 6 w 30"/>
                  <a:gd name="T7" fmla="*/ 46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0"/>
                      <a:pt x="15" y="18"/>
                      <a:pt x="13" y="24"/>
                    </a:cubicBezTo>
                    <a:cubicBezTo>
                      <a:pt x="11" y="31"/>
                      <a:pt x="5" y="46"/>
                      <a:pt x="0" y="47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7" y="30"/>
                      <a:pt x="20" y="24"/>
                    </a:cubicBezTo>
                    <a:cubicBezTo>
                      <a:pt x="22" y="18"/>
                      <a:pt x="26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6" name="Freeform 2099"/>
              <p:cNvSpPr>
                <a:spLocks/>
              </p:cNvSpPr>
              <p:nvPr/>
            </p:nvSpPr>
            <p:spPr bwMode="auto">
              <a:xfrm flipH="1">
                <a:off x="4304882" y="4958965"/>
                <a:ext cx="61009" cy="160663"/>
              </a:xfrm>
              <a:custGeom>
                <a:avLst/>
                <a:gdLst>
                  <a:gd name="T0" fmla="*/ 19 w 26"/>
                  <a:gd name="T1" fmla="*/ 1 h 50"/>
                  <a:gd name="T2" fmla="*/ 11 w 26"/>
                  <a:gd name="T3" fmla="*/ 27 h 50"/>
                  <a:gd name="T4" fmla="*/ 0 w 26"/>
                  <a:gd name="T5" fmla="*/ 50 h 50"/>
                  <a:gd name="T6" fmla="*/ 7 w 26"/>
                  <a:gd name="T7" fmla="*/ 49 h 50"/>
                  <a:gd name="T8" fmla="*/ 18 w 26"/>
                  <a:gd name="T9" fmla="*/ 26 h 50"/>
                  <a:gd name="T10" fmla="*/ 26 w 26"/>
                  <a:gd name="T11" fmla="*/ 0 h 50"/>
                  <a:gd name="T12" fmla="*/ 19 w 26"/>
                  <a:gd name="T13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50">
                    <a:moveTo>
                      <a:pt x="19" y="1"/>
                    </a:moveTo>
                    <a:cubicBezTo>
                      <a:pt x="15" y="1"/>
                      <a:pt x="13" y="21"/>
                      <a:pt x="11" y="27"/>
                    </a:cubicBezTo>
                    <a:cubicBezTo>
                      <a:pt x="10" y="34"/>
                      <a:pt x="5" y="50"/>
                      <a:pt x="0" y="50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12" y="48"/>
                      <a:pt x="16" y="33"/>
                      <a:pt x="18" y="26"/>
                    </a:cubicBezTo>
                    <a:cubicBezTo>
                      <a:pt x="20" y="20"/>
                      <a:pt x="22" y="1"/>
                      <a:pt x="26" y="0"/>
                    </a:cubicBez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7" name="Freeform 2127"/>
              <p:cNvSpPr>
                <a:spLocks/>
              </p:cNvSpPr>
              <p:nvPr/>
            </p:nvSpPr>
            <p:spPr bwMode="auto">
              <a:xfrm flipH="1">
                <a:off x="4747901" y="5229555"/>
                <a:ext cx="101369" cy="131671"/>
              </a:xfrm>
              <a:custGeom>
                <a:avLst/>
                <a:gdLst>
                  <a:gd name="T0" fmla="*/ 43 w 43"/>
                  <a:gd name="T1" fmla="*/ 36 h 41"/>
                  <a:gd name="T2" fmla="*/ 22 w 43"/>
                  <a:gd name="T3" fmla="*/ 19 h 41"/>
                  <a:gd name="T4" fmla="*/ 6 w 43"/>
                  <a:gd name="T5" fmla="*/ 2 h 41"/>
                  <a:gd name="T6" fmla="*/ 0 w 43"/>
                  <a:gd name="T7" fmla="*/ 4 h 41"/>
                  <a:gd name="T8" fmla="*/ 16 w 43"/>
                  <a:gd name="T9" fmla="*/ 21 h 41"/>
                  <a:gd name="T10" fmla="*/ 37 w 43"/>
                  <a:gd name="T11" fmla="*/ 39 h 41"/>
                  <a:gd name="T12" fmla="*/ 43 w 43"/>
                  <a:gd name="T13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1">
                    <a:moveTo>
                      <a:pt x="43" y="36"/>
                    </a:moveTo>
                    <a:cubicBezTo>
                      <a:pt x="37" y="38"/>
                      <a:pt x="29" y="28"/>
                      <a:pt x="22" y="19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6" y="21"/>
                    </a:cubicBezTo>
                    <a:cubicBezTo>
                      <a:pt x="23" y="30"/>
                      <a:pt x="32" y="41"/>
                      <a:pt x="37" y="39"/>
                    </a:cubicBezTo>
                    <a:lnTo>
                      <a:pt x="43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8" name="Freeform 2131"/>
              <p:cNvSpPr>
                <a:spLocks/>
              </p:cNvSpPr>
              <p:nvPr/>
            </p:nvSpPr>
            <p:spPr bwMode="auto">
              <a:xfrm flipH="1">
                <a:off x="4647471" y="5173987"/>
                <a:ext cx="103246" cy="129255"/>
              </a:xfrm>
              <a:custGeom>
                <a:avLst/>
                <a:gdLst>
                  <a:gd name="T0" fmla="*/ 44 w 44"/>
                  <a:gd name="T1" fmla="*/ 36 h 40"/>
                  <a:gd name="T2" fmla="*/ 23 w 44"/>
                  <a:gd name="T3" fmla="*/ 18 h 40"/>
                  <a:gd name="T4" fmla="*/ 6 w 44"/>
                  <a:gd name="T5" fmla="*/ 2 h 40"/>
                  <a:gd name="T6" fmla="*/ 0 w 44"/>
                  <a:gd name="T7" fmla="*/ 4 h 40"/>
                  <a:gd name="T8" fmla="*/ 17 w 44"/>
                  <a:gd name="T9" fmla="*/ 20 h 40"/>
                  <a:gd name="T10" fmla="*/ 39 w 44"/>
                  <a:gd name="T11" fmla="*/ 38 h 40"/>
                  <a:gd name="T12" fmla="*/ 44 w 44"/>
                  <a:gd name="T13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0">
                    <a:moveTo>
                      <a:pt x="44" y="36"/>
                    </a:moveTo>
                    <a:cubicBezTo>
                      <a:pt x="39" y="38"/>
                      <a:pt x="30" y="27"/>
                      <a:pt x="23" y="18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7" y="20"/>
                    </a:cubicBezTo>
                    <a:cubicBezTo>
                      <a:pt x="25" y="29"/>
                      <a:pt x="34" y="40"/>
                      <a:pt x="39" y="38"/>
                    </a:cubicBez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9" name="Freeform 2133"/>
              <p:cNvSpPr>
                <a:spLocks/>
              </p:cNvSpPr>
              <p:nvPr/>
            </p:nvSpPr>
            <p:spPr bwMode="auto">
              <a:xfrm flipH="1">
                <a:off x="4663427" y="5187275"/>
                <a:ext cx="77904" cy="109927"/>
              </a:xfrm>
              <a:custGeom>
                <a:avLst/>
                <a:gdLst>
                  <a:gd name="T0" fmla="*/ 0 w 33"/>
                  <a:gd name="T1" fmla="*/ 0 h 34"/>
                  <a:gd name="T2" fmla="*/ 15 w 33"/>
                  <a:gd name="T3" fmla="*/ 16 h 34"/>
                  <a:gd name="T4" fmla="*/ 33 w 33"/>
                  <a:gd name="T5" fmla="*/ 34 h 34"/>
                  <a:gd name="T6" fmla="*/ 14 w 33"/>
                  <a:gd name="T7" fmla="*/ 16 h 34"/>
                  <a:gd name="T8" fmla="*/ 0 w 3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cubicBezTo>
                      <a:pt x="4" y="2"/>
                      <a:pt x="9" y="9"/>
                      <a:pt x="15" y="16"/>
                    </a:cubicBezTo>
                    <a:cubicBezTo>
                      <a:pt x="21" y="23"/>
                      <a:pt x="27" y="32"/>
                      <a:pt x="33" y="34"/>
                    </a:cubicBezTo>
                    <a:cubicBezTo>
                      <a:pt x="27" y="32"/>
                      <a:pt x="20" y="23"/>
                      <a:pt x="14" y="16"/>
                    </a:cubicBezTo>
                    <a:cubicBezTo>
                      <a:pt x="8" y="9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0" name="Freeform 2137"/>
              <p:cNvSpPr>
                <a:spLocks/>
              </p:cNvSpPr>
              <p:nvPr/>
            </p:nvSpPr>
            <p:spPr bwMode="auto">
              <a:xfrm flipH="1">
                <a:off x="4544225" y="5116004"/>
                <a:ext cx="107939" cy="119591"/>
              </a:xfrm>
              <a:custGeom>
                <a:avLst/>
                <a:gdLst>
                  <a:gd name="T0" fmla="*/ 46 w 46"/>
                  <a:gd name="T1" fmla="*/ 31 h 37"/>
                  <a:gd name="T2" fmla="*/ 23 w 46"/>
                  <a:gd name="T3" fmla="*/ 16 h 37"/>
                  <a:gd name="T4" fmla="*/ 5 w 46"/>
                  <a:gd name="T5" fmla="*/ 2 h 37"/>
                  <a:gd name="T6" fmla="*/ 0 w 46"/>
                  <a:gd name="T7" fmla="*/ 4 h 37"/>
                  <a:gd name="T8" fmla="*/ 18 w 46"/>
                  <a:gd name="T9" fmla="*/ 19 h 37"/>
                  <a:gd name="T10" fmla="*/ 41 w 46"/>
                  <a:gd name="T11" fmla="*/ 35 h 37"/>
                  <a:gd name="T12" fmla="*/ 46 w 46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37">
                    <a:moveTo>
                      <a:pt x="46" y="31"/>
                    </a:moveTo>
                    <a:cubicBezTo>
                      <a:pt x="41" y="33"/>
                      <a:pt x="32" y="24"/>
                      <a:pt x="23" y="16"/>
                    </a:cubicBezTo>
                    <a:cubicBezTo>
                      <a:pt x="15" y="8"/>
                      <a:pt x="9" y="0"/>
                      <a:pt x="5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8" y="19"/>
                    </a:cubicBezTo>
                    <a:cubicBezTo>
                      <a:pt x="26" y="27"/>
                      <a:pt x="36" y="37"/>
                      <a:pt x="41" y="35"/>
                    </a:cubicBezTo>
                    <a:lnTo>
                      <a:pt x="46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1" name="Freeform 2139"/>
              <p:cNvSpPr>
                <a:spLocks/>
              </p:cNvSpPr>
              <p:nvPr/>
            </p:nvSpPr>
            <p:spPr bwMode="auto">
              <a:xfrm flipH="1">
                <a:off x="4560181" y="5129292"/>
                <a:ext cx="84474" cy="96639"/>
              </a:xfrm>
              <a:custGeom>
                <a:avLst/>
                <a:gdLst>
                  <a:gd name="T0" fmla="*/ 0 w 36"/>
                  <a:gd name="T1" fmla="*/ 0 h 30"/>
                  <a:gd name="T2" fmla="*/ 16 w 36"/>
                  <a:gd name="T3" fmla="*/ 14 h 30"/>
                  <a:gd name="T4" fmla="*/ 36 w 36"/>
                  <a:gd name="T5" fmla="*/ 30 h 30"/>
                  <a:gd name="T6" fmla="*/ 16 w 36"/>
                  <a:gd name="T7" fmla="*/ 15 h 30"/>
                  <a:gd name="T8" fmla="*/ 0 w 3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cubicBezTo>
                      <a:pt x="4" y="2"/>
                      <a:pt x="10" y="8"/>
                      <a:pt x="16" y="14"/>
                    </a:cubicBezTo>
                    <a:cubicBezTo>
                      <a:pt x="23" y="21"/>
                      <a:pt x="30" y="29"/>
                      <a:pt x="36" y="30"/>
                    </a:cubicBezTo>
                    <a:cubicBezTo>
                      <a:pt x="30" y="29"/>
                      <a:pt x="22" y="21"/>
                      <a:pt x="16" y="15"/>
                    </a:cubicBezTo>
                    <a:cubicBezTo>
                      <a:pt x="9" y="8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2" name="Freeform 2141"/>
              <p:cNvSpPr>
                <a:spLocks/>
              </p:cNvSpPr>
              <p:nvPr/>
            </p:nvSpPr>
            <p:spPr bwMode="auto">
              <a:xfrm flipH="1">
                <a:off x="4445672" y="5042316"/>
                <a:ext cx="114509" cy="119591"/>
              </a:xfrm>
              <a:custGeom>
                <a:avLst/>
                <a:gdLst>
                  <a:gd name="T0" fmla="*/ 49 w 49"/>
                  <a:gd name="T1" fmla="*/ 31 h 37"/>
                  <a:gd name="T2" fmla="*/ 25 w 49"/>
                  <a:gd name="T3" fmla="*/ 16 h 37"/>
                  <a:gd name="T4" fmla="*/ 6 w 49"/>
                  <a:gd name="T5" fmla="*/ 2 h 37"/>
                  <a:gd name="T6" fmla="*/ 0 w 49"/>
                  <a:gd name="T7" fmla="*/ 5 h 37"/>
                  <a:gd name="T8" fmla="*/ 19 w 49"/>
                  <a:gd name="T9" fmla="*/ 19 h 37"/>
                  <a:gd name="T10" fmla="*/ 43 w 49"/>
                  <a:gd name="T11" fmla="*/ 34 h 37"/>
                  <a:gd name="T12" fmla="*/ 49 w 49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37">
                    <a:moveTo>
                      <a:pt x="49" y="31"/>
                    </a:moveTo>
                    <a:cubicBezTo>
                      <a:pt x="44" y="34"/>
                      <a:pt x="33" y="24"/>
                      <a:pt x="25" y="16"/>
                    </a:cubicBezTo>
                    <a:cubicBezTo>
                      <a:pt x="16" y="8"/>
                      <a:pt x="10" y="0"/>
                      <a:pt x="6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3"/>
                      <a:pt x="10" y="11"/>
                      <a:pt x="19" y="19"/>
                    </a:cubicBezTo>
                    <a:cubicBezTo>
                      <a:pt x="28" y="27"/>
                      <a:pt x="38" y="37"/>
                      <a:pt x="43" y="34"/>
                    </a:cubicBezTo>
                    <a:lnTo>
                      <a:pt x="49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3" name="Freeform 2143"/>
              <p:cNvSpPr>
                <a:spLocks/>
              </p:cNvSpPr>
              <p:nvPr/>
            </p:nvSpPr>
            <p:spPr bwMode="auto">
              <a:xfrm flipH="1">
                <a:off x="4464444" y="5058020"/>
                <a:ext cx="86351" cy="94223"/>
              </a:xfrm>
              <a:custGeom>
                <a:avLst/>
                <a:gdLst>
                  <a:gd name="T0" fmla="*/ 0 w 37"/>
                  <a:gd name="T1" fmla="*/ 0 h 29"/>
                  <a:gd name="T2" fmla="*/ 17 w 37"/>
                  <a:gd name="T3" fmla="*/ 14 h 29"/>
                  <a:gd name="T4" fmla="*/ 37 w 37"/>
                  <a:gd name="T5" fmla="*/ 29 h 29"/>
                  <a:gd name="T6" fmla="*/ 16 w 37"/>
                  <a:gd name="T7" fmla="*/ 14 h 29"/>
                  <a:gd name="T8" fmla="*/ 0 w 3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29">
                    <a:moveTo>
                      <a:pt x="0" y="0"/>
                    </a:moveTo>
                    <a:cubicBezTo>
                      <a:pt x="4" y="1"/>
                      <a:pt x="10" y="7"/>
                      <a:pt x="17" y="14"/>
                    </a:cubicBezTo>
                    <a:cubicBezTo>
                      <a:pt x="24" y="20"/>
                      <a:pt x="31" y="28"/>
                      <a:pt x="37" y="29"/>
                    </a:cubicBezTo>
                    <a:cubicBezTo>
                      <a:pt x="31" y="28"/>
                      <a:pt x="23" y="20"/>
                      <a:pt x="16" y="14"/>
                    </a:cubicBezTo>
                    <a:cubicBezTo>
                      <a:pt x="9" y="8"/>
                      <a:pt x="4" y="1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4" name="Freeform 2147"/>
              <p:cNvSpPr>
                <a:spLocks/>
              </p:cNvSpPr>
              <p:nvPr/>
            </p:nvSpPr>
            <p:spPr bwMode="auto">
              <a:xfrm flipH="1">
                <a:off x="4347119" y="4978293"/>
                <a:ext cx="93860" cy="147375"/>
              </a:xfrm>
              <a:custGeom>
                <a:avLst/>
                <a:gdLst>
                  <a:gd name="T0" fmla="*/ 40 w 40"/>
                  <a:gd name="T1" fmla="*/ 42 h 46"/>
                  <a:gd name="T2" fmla="*/ 21 w 40"/>
                  <a:gd name="T3" fmla="*/ 21 h 46"/>
                  <a:gd name="T4" fmla="*/ 6 w 40"/>
                  <a:gd name="T5" fmla="*/ 1 h 46"/>
                  <a:gd name="T6" fmla="*/ 0 w 40"/>
                  <a:gd name="T7" fmla="*/ 2 h 46"/>
                  <a:gd name="T8" fmla="*/ 15 w 40"/>
                  <a:gd name="T9" fmla="*/ 22 h 46"/>
                  <a:gd name="T10" fmla="*/ 33 w 40"/>
                  <a:gd name="T11" fmla="*/ 44 h 46"/>
                  <a:gd name="T12" fmla="*/ 40 w 40"/>
                  <a:gd name="T13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6">
                    <a:moveTo>
                      <a:pt x="40" y="42"/>
                    </a:moveTo>
                    <a:cubicBezTo>
                      <a:pt x="34" y="44"/>
                      <a:pt x="27" y="31"/>
                      <a:pt x="21" y="21"/>
                    </a:cubicBezTo>
                    <a:cubicBezTo>
                      <a:pt x="15" y="11"/>
                      <a:pt x="10" y="0"/>
                      <a:pt x="6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1"/>
                      <a:pt x="8" y="12"/>
                      <a:pt x="15" y="22"/>
                    </a:cubicBezTo>
                    <a:cubicBezTo>
                      <a:pt x="21" y="32"/>
                      <a:pt x="27" y="46"/>
                      <a:pt x="33" y="44"/>
                    </a:cubicBezTo>
                    <a:lnTo>
                      <a:pt x="40" y="4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5" name="Freeform 2149"/>
              <p:cNvSpPr>
                <a:spLocks/>
              </p:cNvSpPr>
              <p:nvPr/>
            </p:nvSpPr>
            <p:spPr bwMode="auto">
              <a:xfrm flipH="1">
                <a:off x="4367768" y="4990373"/>
                <a:ext cx="63825" cy="123215"/>
              </a:xfrm>
              <a:custGeom>
                <a:avLst/>
                <a:gdLst>
                  <a:gd name="T0" fmla="*/ 0 w 27"/>
                  <a:gd name="T1" fmla="*/ 0 h 38"/>
                  <a:gd name="T2" fmla="*/ 12 w 27"/>
                  <a:gd name="T3" fmla="*/ 18 h 38"/>
                  <a:gd name="T4" fmla="*/ 27 w 27"/>
                  <a:gd name="T5" fmla="*/ 38 h 38"/>
                  <a:gd name="T6" fmla="*/ 12 w 27"/>
                  <a:gd name="T7" fmla="*/ 18 h 38"/>
                  <a:gd name="T8" fmla="*/ 0 w 2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8">
                    <a:moveTo>
                      <a:pt x="0" y="0"/>
                    </a:moveTo>
                    <a:cubicBezTo>
                      <a:pt x="4" y="3"/>
                      <a:pt x="7" y="10"/>
                      <a:pt x="12" y="18"/>
                    </a:cubicBezTo>
                    <a:cubicBezTo>
                      <a:pt x="17" y="26"/>
                      <a:pt x="22" y="36"/>
                      <a:pt x="27" y="38"/>
                    </a:cubicBezTo>
                    <a:cubicBezTo>
                      <a:pt x="22" y="36"/>
                      <a:pt x="16" y="26"/>
                      <a:pt x="12" y="18"/>
                    </a:cubicBezTo>
                    <a:cubicBezTo>
                      <a:pt x="7" y="10"/>
                      <a:pt x="4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6" name="Freeform 2152"/>
              <p:cNvSpPr>
                <a:spLocks/>
              </p:cNvSpPr>
              <p:nvPr/>
            </p:nvSpPr>
            <p:spPr bwMode="auto">
              <a:xfrm flipH="1">
                <a:off x="4243873" y="4958965"/>
                <a:ext cx="79781" cy="141335"/>
              </a:xfrm>
              <a:custGeom>
                <a:avLst/>
                <a:gdLst>
                  <a:gd name="T0" fmla="*/ 34 w 34"/>
                  <a:gd name="T1" fmla="*/ 43 h 44"/>
                  <a:gd name="T2" fmla="*/ 18 w 34"/>
                  <a:gd name="T3" fmla="*/ 20 h 44"/>
                  <a:gd name="T4" fmla="*/ 7 w 34"/>
                  <a:gd name="T5" fmla="*/ 0 h 44"/>
                  <a:gd name="T6" fmla="*/ 0 w 34"/>
                  <a:gd name="T7" fmla="*/ 1 h 44"/>
                  <a:gd name="T8" fmla="*/ 12 w 34"/>
                  <a:gd name="T9" fmla="*/ 21 h 44"/>
                  <a:gd name="T10" fmla="*/ 27 w 34"/>
                  <a:gd name="T11" fmla="*/ 44 h 44"/>
                  <a:gd name="T12" fmla="*/ 34 w 34"/>
                  <a:gd name="T13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4">
                    <a:moveTo>
                      <a:pt x="34" y="43"/>
                    </a:moveTo>
                    <a:cubicBezTo>
                      <a:pt x="28" y="44"/>
                      <a:pt x="23" y="31"/>
                      <a:pt x="18" y="20"/>
                    </a:cubicBezTo>
                    <a:cubicBezTo>
                      <a:pt x="13" y="9"/>
                      <a:pt x="11" y="0"/>
                      <a:pt x="7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0"/>
                      <a:pt x="7" y="10"/>
                      <a:pt x="12" y="21"/>
                    </a:cubicBezTo>
                    <a:cubicBezTo>
                      <a:pt x="17" y="32"/>
                      <a:pt x="22" y="44"/>
                      <a:pt x="27" y="44"/>
                    </a:cubicBezTo>
                    <a:lnTo>
                      <a:pt x="34" y="4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7" name="Freeform 2154"/>
              <p:cNvSpPr>
                <a:spLocks/>
              </p:cNvSpPr>
              <p:nvPr/>
            </p:nvSpPr>
            <p:spPr bwMode="auto">
              <a:xfrm flipH="1">
                <a:off x="4262645" y="4965005"/>
                <a:ext cx="51623" cy="131671"/>
              </a:xfrm>
              <a:custGeom>
                <a:avLst/>
                <a:gdLst>
                  <a:gd name="T0" fmla="*/ 0 w 22"/>
                  <a:gd name="T1" fmla="*/ 0 h 41"/>
                  <a:gd name="T2" fmla="*/ 10 w 22"/>
                  <a:gd name="T3" fmla="*/ 19 h 41"/>
                  <a:gd name="T4" fmla="*/ 22 w 22"/>
                  <a:gd name="T5" fmla="*/ 41 h 41"/>
                  <a:gd name="T6" fmla="*/ 9 w 22"/>
                  <a:gd name="T7" fmla="*/ 19 h 41"/>
                  <a:gd name="T8" fmla="*/ 0 w 22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41">
                    <a:moveTo>
                      <a:pt x="0" y="0"/>
                    </a:moveTo>
                    <a:cubicBezTo>
                      <a:pt x="3" y="3"/>
                      <a:pt x="6" y="10"/>
                      <a:pt x="10" y="19"/>
                    </a:cubicBezTo>
                    <a:cubicBezTo>
                      <a:pt x="14" y="27"/>
                      <a:pt x="18" y="38"/>
                      <a:pt x="22" y="41"/>
                    </a:cubicBezTo>
                    <a:cubicBezTo>
                      <a:pt x="18" y="38"/>
                      <a:pt x="13" y="27"/>
                      <a:pt x="9" y="19"/>
                    </a:cubicBezTo>
                    <a:cubicBezTo>
                      <a:pt x="5" y="10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8" name="Freeform 2156"/>
              <p:cNvSpPr>
                <a:spLocks/>
              </p:cNvSpPr>
              <p:nvPr/>
            </p:nvSpPr>
            <p:spPr bwMode="auto">
              <a:xfrm flipH="1">
                <a:off x="4133118" y="4949301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6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49" name="Freeform 2158"/>
              <p:cNvSpPr>
                <a:spLocks/>
              </p:cNvSpPr>
              <p:nvPr/>
            </p:nvSpPr>
            <p:spPr bwMode="auto">
              <a:xfrm flipH="1">
                <a:off x="4151890" y="4951717"/>
                <a:ext cx="46930" cy="138919"/>
              </a:xfrm>
              <a:custGeom>
                <a:avLst/>
                <a:gdLst>
                  <a:gd name="T0" fmla="*/ 0 w 20"/>
                  <a:gd name="T1" fmla="*/ 0 h 43"/>
                  <a:gd name="T2" fmla="*/ 8 w 20"/>
                  <a:gd name="T3" fmla="*/ 20 h 43"/>
                  <a:gd name="T4" fmla="*/ 20 w 20"/>
                  <a:gd name="T5" fmla="*/ 43 h 43"/>
                  <a:gd name="T6" fmla="*/ 8 w 20"/>
                  <a:gd name="T7" fmla="*/ 20 h 43"/>
                  <a:gd name="T8" fmla="*/ 0 w 2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3">
                    <a:moveTo>
                      <a:pt x="0" y="0"/>
                    </a:moveTo>
                    <a:cubicBezTo>
                      <a:pt x="2" y="3"/>
                      <a:pt x="5" y="11"/>
                      <a:pt x="8" y="20"/>
                    </a:cubicBezTo>
                    <a:cubicBezTo>
                      <a:pt x="12" y="29"/>
                      <a:pt x="15" y="39"/>
                      <a:pt x="20" y="43"/>
                    </a:cubicBezTo>
                    <a:cubicBezTo>
                      <a:pt x="15" y="39"/>
                      <a:pt x="11" y="29"/>
                      <a:pt x="8" y="20"/>
                    </a:cubicBezTo>
                    <a:cubicBezTo>
                      <a:pt x="4" y="11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  <p:sp>
          <p:nvSpPr>
            <p:cNvPr id="819" name="Rectangle 818"/>
            <p:cNvSpPr/>
            <p:nvPr/>
          </p:nvSpPr>
          <p:spPr>
            <a:xfrm>
              <a:off x="3720196" y="5057476"/>
              <a:ext cx="411872" cy="18000"/>
            </a:xfrm>
            <a:prstGeom prst="rect">
              <a:avLst/>
            </a:prstGeom>
            <a:solidFill>
              <a:srgbClr val="00B050"/>
            </a:solidFill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1991" name="Group 819"/>
            <p:cNvGrpSpPr/>
            <p:nvPr/>
          </p:nvGrpSpPr>
          <p:grpSpPr>
            <a:xfrm>
              <a:off x="3369870" y="5028831"/>
              <a:ext cx="353853" cy="164287"/>
              <a:chOff x="3118328" y="5060523"/>
              <a:chExt cx="353853" cy="164287"/>
            </a:xfrm>
          </p:grpSpPr>
          <p:sp>
            <p:nvSpPr>
              <p:cNvPr id="821" name="Freeform 2078"/>
              <p:cNvSpPr>
                <a:spLocks/>
              </p:cNvSpPr>
              <p:nvPr/>
            </p:nvSpPr>
            <p:spPr bwMode="auto">
              <a:xfrm flipH="1">
                <a:off x="3446839" y="5076227"/>
                <a:ext cx="25342" cy="42280"/>
              </a:xfrm>
              <a:custGeom>
                <a:avLst/>
                <a:gdLst>
                  <a:gd name="T0" fmla="*/ 0 w 11"/>
                  <a:gd name="T1" fmla="*/ 4 h 13"/>
                  <a:gd name="T2" fmla="*/ 3 w 11"/>
                  <a:gd name="T3" fmla="*/ 13 h 13"/>
                  <a:gd name="T4" fmla="*/ 11 w 11"/>
                  <a:gd name="T5" fmla="*/ 0 h 13"/>
                  <a:gd name="T6" fmla="*/ 4 w 11"/>
                  <a:gd name="T7" fmla="*/ 0 h 13"/>
                  <a:gd name="T8" fmla="*/ 0 w 11"/>
                  <a:gd name="T9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0" y="4"/>
                    </a:moveTo>
                    <a:cubicBezTo>
                      <a:pt x="1" y="7"/>
                      <a:pt x="2" y="10"/>
                      <a:pt x="3" y="13"/>
                    </a:cubicBezTo>
                    <a:cubicBezTo>
                      <a:pt x="5" y="7"/>
                      <a:pt x="8" y="0"/>
                      <a:pt x="1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2"/>
                      <a:pt x="0" y="4"/>
                    </a:cubicBez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2" name="Freeform 2079"/>
              <p:cNvSpPr>
                <a:spLocks/>
              </p:cNvSpPr>
              <p:nvPr/>
            </p:nvSpPr>
            <p:spPr bwMode="auto">
              <a:xfrm flipH="1">
                <a:off x="3336084" y="5076227"/>
                <a:ext cx="73211" cy="148583"/>
              </a:xfrm>
              <a:custGeom>
                <a:avLst/>
                <a:gdLst>
                  <a:gd name="T0" fmla="*/ 25 w 31"/>
                  <a:gd name="T1" fmla="*/ 0 h 46"/>
                  <a:gd name="T2" fmla="*/ 14 w 31"/>
                  <a:gd name="T3" fmla="*/ 24 h 46"/>
                  <a:gd name="T4" fmla="*/ 0 w 31"/>
                  <a:gd name="T5" fmla="*/ 46 h 46"/>
                  <a:gd name="T6" fmla="*/ 6 w 31"/>
                  <a:gd name="T7" fmla="*/ 46 h 46"/>
                  <a:gd name="T8" fmla="*/ 20 w 31"/>
                  <a:gd name="T9" fmla="*/ 24 h 46"/>
                  <a:gd name="T10" fmla="*/ 31 w 31"/>
                  <a:gd name="T11" fmla="*/ 0 h 46"/>
                  <a:gd name="T12" fmla="*/ 25 w 31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46">
                    <a:moveTo>
                      <a:pt x="25" y="0"/>
                    </a:moveTo>
                    <a:cubicBezTo>
                      <a:pt x="21" y="0"/>
                      <a:pt x="16" y="18"/>
                      <a:pt x="14" y="24"/>
                    </a:cubicBezTo>
                    <a:cubicBezTo>
                      <a:pt x="11" y="30"/>
                      <a:pt x="5" y="46"/>
                      <a:pt x="0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8" y="30"/>
                      <a:pt x="20" y="24"/>
                    </a:cubicBezTo>
                    <a:cubicBezTo>
                      <a:pt x="23" y="18"/>
                      <a:pt x="27" y="0"/>
                      <a:pt x="31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3" name="Freeform 2081"/>
              <p:cNvSpPr>
                <a:spLocks/>
              </p:cNvSpPr>
              <p:nvPr/>
            </p:nvSpPr>
            <p:spPr bwMode="auto">
              <a:xfrm flipH="1">
                <a:off x="3229083" y="5070187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5 h 47"/>
                  <a:gd name="T4" fmla="*/ 0 w 30"/>
                  <a:gd name="T5" fmla="*/ 47 h 47"/>
                  <a:gd name="T6" fmla="*/ 6 w 30"/>
                  <a:gd name="T7" fmla="*/ 47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1"/>
                      <a:pt x="15" y="18"/>
                      <a:pt x="13" y="25"/>
                    </a:cubicBezTo>
                    <a:cubicBezTo>
                      <a:pt x="11" y="31"/>
                      <a:pt x="5" y="47"/>
                      <a:pt x="0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2" y="47"/>
                      <a:pt x="17" y="31"/>
                      <a:pt x="20" y="24"/>
                    </a:cubicBezTo>
                    <a:cubicBezTo>
                      <a:pt x="22" y="18"/>
                      <a:pt x="25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4" name="Freeform 2085"/>
              <p:cNvSpPr>
                <a:spLocks/>
              </p:cNvSpPr>
              <p:nvPr/>
            </p:nvSpPr>
            <p:spPr bwMode="auto">
              <a:xfrm flipH="1">
                <a:off x="3118328" y="5060523"/>
                <a:ext cx="68518" cy="154623"/>
              </a:xfrm>
              <a:custGeom>
                <a:avLst/>
                <a:gdLst>
                  <a:gd name="T0" fmla="*/ 22 w 29"/>
                  <a:gd name="T1" fmla="*/ 0 h 48"/>
                  <a:gd name="T2" fmla="*/ 13 w 29"/>
                  <a:gd name="T3" fmla="*/ 26 h 48"/>
                  <a:gd name="T4" fmla="*/ 0 w 29"/>
                  <a:gd name="T5" fmla="*/ 48 h 48"/>
                  <a:gd name="T6" fmla="*/ 6 w 29"/>
                  <a:gd name="T7" fmla="*/ 48 h 48"/>
                  <a:gd name="T8" fmla="*/ 19 w 29"/>
                  <a:gd name="T9" fmla="*/ 25 h 48"/>
                  <a:gd name="T10" fmla="*/ 29 w 29"/>
                  <a:gd name="T11" fmla="*/ 0 h 48"/>
                  <a:gd name="T12" fmla="*/ 22 w 29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48">
                    <a:moveTo>
                      <a:pt x="22" y="0"/>
                    </a:moveTo>
                    <a:cubicBezTo>
                      <a:pt x="18" y="0"/>
                      <a:pt x="15" y="19"/>
                      <a:pt x="13" y="26"/>
                    </a:cubicBezTo>
                    <a:cubicBezTo>
                      <a:pt x="10" y="32"/>
                      <a:pt x="5" y="48"/>
                      <a:pt x="0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2" y="48"/>
                      <a:pt x="17" y="32"/>
                      <a:pt x="19" y="25"/>
                    </a:cubicBezTo>
                    <a:cubicBezTo>
                      <a:pt x="21" y="19"/>
                      <a:pt x="25" y="0"/>
                      <a:pt x="29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5" name="Freeform 2102"/>
              <p:cNvSpPr>
                <a:spLocks/>
              </p:cNvSpPr>
              <p:nvPr/>
            </p:nvSpPr>
            <p:spPr bwMode="auto">
              <a:xfrm flipH="1">
                <a:off x="3280707" y="5076227"/>
                <a:ext cx="69456" cy="148583"/>
              </a:xfrm>
              <a:custGeom>
                <a:avLst/>
                <a:gdLst>
                  <a:gd name="T0" fmla="*/ 30 w 30"/>
                  <a:gd name="T1" fmla="*/ 45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10 w 30"/>
                  <a:gd name="T9" fmla="*/ 22 h 46"/>
                  <a:gd name="T10" fmla="*/ 24 w 30"/>
                  <a:gd name="T11" fmla="*/ 46 h 46"/>
                  <a:gd name="T12" fmla="*/ 30 w 30"/>
                  <a:gd name="T13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5"/>
                    </a:moveTo>
                    <a:cubicBezTo>
                      <a:pt x="24" y="45"/>
                      <a:pt x="20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0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6" name="Freeform 2104"/>
              <p:cNvSpPr>
                <a:spLocks/>
              </p:cNvSpPr>
              <p:nvPr/>
            </p:nvSpPr>
            <p:spPr bwMode="auto">
              <a:xfrm flipH="1">
                <a:off x="3392400" y="5076227"/>
                <a:ext cx="70395" cy="148583"/>
              </a:xfrm>
              <a:custGeom>
                <a:avLst/>
                <a:gdLst>
                  <a:gd name="T0" fmla="*/ 30 w 30"/>
                  <a:gd name="T1" fmla="*/ 46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9 w 30"/>
                  <a:gd name="T9" fmla="*/ 22 h 46"/>
                  <a:gd name="T10" fmla="*/ 24 w 30"/>
                  <a:gd name="T11" fmla="*/ 46 h 46"/>
                  <a:gd name="T12" fmla="*/ 30 w 30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6"/>
                    </a:moveTo>
                    <a:cubicBezTo>
                      <a:pt x="24" y="46"/>
                      <a:pt x="19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5" y="10"/>
                      <a:pt x="9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7" name="Freeform 2106"/>
              <p:cNvSpPr>
                <a:spLocks/>
              </p:cNvSpPr>
              <p:nvPr/>
            </p:nvSpPr>
            <p:spPr bwMode="auto">
              <a:xfrm flipH="1">
                <a:off x="3299479" y="5082267"/>
                <a:ext cx="44114" cy="138919"/>
              </a:xfrm>
              <a:custGeom>
                <a:avLst/>
                <a:gdLst>
                  <a:gd name="T0" fmla="*/ 0 w 19"/>
                  <a:gd name="T1" fmla="*/ 0 h 43"/>
                  <a:gd name="T2" fmla="*/ 8 w 19"/>
                  <a:gd name="T3" fmla="*/ 20 h 43"/>
                  <a:gd name="T4" fmla="*/ 19 w 19"/>
                  <a:gd name="T5" fmla="*/ 43 h 43"/>
                  <a:gd name="T6" fmla="*/ 7 w 19"/>
                  <a:gd name="T7" fmla="*/ 20 h 43"/>
                  <a:gd name="T8" fmla="*/ 0 w 19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9" y="43"/>
                    </a:cubicBezTo>
                    <a:cubicBezTo>
                      <a:pt x="14" y="39"/>
                      <a:pt x="11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8" name="Freeform 2108"/>
              <p:cNvSpPr>
                <a:spLocks/>
              </p:cNvSpPr>
              <p:nvPr/>
            </p:nvSpPr>
            <p:spPr bwMode="auto">
              <a:xfrm flipH="1">
                <a:off x="3413988" y="5082267"/>
                <a:ext cx="42237" cy="138919"/>
              </a:xfrm>
              <a:custGeom>
                <a:avLst/>
                <a:gdLst>
                  <a:gd name="T0" fmla="*/ 0 w 18"/>
                  <a:gd name="T1" fmla="*/ 0 h 43"/>
                  <a:gd name="T2" fmla="*/ 8 w 18"/>
                  <a:gd name="T3" fmla="*/ 20 h 43"/>
                  <a:gd name="T4" fmla="*/ 18 w 18"/>
                  <a:gd name="T5" fmla="*/ 43 h 43"/>
                  <a:gd name="T6" fmla="*/ 7 w 18"/>
                  <a:gd name="T7" fmla="*/ 20 h 43"/>
                  <a:gd name="T8" fmla="*/ 0 w 18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8" y="43"/>
                    </a:cubicBezTo>
                    <a:cubicBezTo>
                      <a:pt x="14" y="39"/>
                      <a:pt x="10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29" name="Freeform 2112"/>
              <p:cNvSpPr>
                <a:spLocks/>
              </p:cNvSpPr>
              <p:nvPr/>
            </p:nvSpPr>
            <p:spPr bwMode="auto">
              <a:xfrm flipH="1">
                <a:off x="3169952" y="5070187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7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830" name="Freeform 2114"/>
              <p:cNvSpPr>
                <a:spLocks/>
              </p:cNvSpPr>
              <p:nvPr/>
            </p:nvSpPr>
            <p:spPr bwMode="auto">
              <a:xfrm flipH="1">
                <a:off x="3188724" y="5076227"/>
                <a:ext cx="46930" cy="135295"/>
              </a:xfrm>
              <a:custGeom>
                <a:avLst/>
                <a:gdLst>
                  <a:gd name="T0" fmla="*/ 0 w 20"/>
                  <a:gd name="T1" fmla="*/ 0 h 42"/>
                  <a:gd name="T2" fmla="*/ 8 w 20"/>
                  <a:gd name="T3" fmla="*/ 19 h 42"/>
                  <a:gd name="T4" fmla="*/ 20 w 20"/>
                  <a:gd name="T5" fmla="*/ 42 h 42"/>
                  <a:gd name="T6" fmla="*/ 8 w 20"/>
                  <a:gd name="T7" fmla="*/ 19 h 42"/>
                  <a:gd name="T8" fmla="*/ 0 w 20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2">
                    <a:moveTo>
                      <a:pt x="0" y="0"/>
                    </a:moveTo>
                    <a:cubicBezTo>
                      <a:pt x="2" y="3"/>
                      <a:pt x="5" y="10"/>
                      <a:pt x="8" y="19"/>
                    </a:cubicBezTo>
                    <a:cubicBezTo>
                      <a:pt x="12" y="28"/>
                      <a:pt x="15" y="38"/>
                      <a:pt x="20" y="42"/>
                    </a:cubicBezTo>
                    <a:cubicBezTo>
                      <a:pt x="15" y="38"/>
                      <a:pt x="11" y="28"/>
                      <a:pt x="8" y="19"/>
                    </a:cubicBezTo>
                    <a:cubicBezTo>
                      <a:pt x="4" y="10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1992" name="Group 849"/>
          <p:cNvGrpSpPr>
            <a:grpSpLocks noChangeAspect="1"/>
          </p:cNvGrpSpPr>
          <p:nvPr/>
        </p:nvGrpSpPr>
        <p:grpSpPr>
          <a:xfrm flipH="1">
            <a:off x="3069250" y="4627087"/>
            <a:ext cx="581560" cy="238253"/>
            <a:chOff x="3127237" y="3636553"/>
            <a:chExt cx="1250216" cy="512188"/>
          </a:xfrm>
        </p:grpSpPr>
        <p:sp>
          <p:nvSpPr>
            <p:cNvPr id="851" name="Freeform 2078"/>
            <p:cNvSpPr>
              <a:spLocks/>
            </p:cNvSpPr>
            <p:nvPr/>
          </p:nvSpPr>
          <p:spPr bwMode="auto">
            <a:xfrm>
              <a:off x="3127237" y="4000158"/>
              <a:ext cx="25342" cy="42280"/>
            </a:xfrm>
            <a:custGeom>
              <a:avLst/>
              <a:gdLst>
                <a:gd name="T0" fmla="*/ 0 w 11"/>
                <a:gd name="T1" fmla="*/ 4 h 13"/>
                <a:gd name="T2" fmla="*/ 3 w 11"/>
                <a:gd name="T3" fmla="*/ 13 h 13"/>
                <a:gd name="T4" fmla="*/ 11 w 11"/>
                <a:gd name="T5" fmla="*/ 0 h 13"/>
                <a:gd name="T6" fmla="*/ 4 w 11"/>
                <a:gd name="T7" fmla="*/ 0 h 13"/>
                <a:gd name="T8" fmla="*/ 0 w 11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0" y="4"/>
                  </a:moveTo>
                  <a:cubicBezTo>
                    <a:pt x="1" y="7"/>
                    <a:pt x="2" y="10"/>
                    <a:pt x="3" y="13"/>
                  </a:cubicBezTo>
                  <a:cubicBezTo>
                    <a:pt x="5" y="7"/>
                    <a:pt x="8" y="0"/>
                    <a:pt x="1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2"/>
                    <a:pt x="0" y="4"/>
                  </a:cubicBez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2" name="Freeform 2079"/>
            <p:cNvSpPr>
              <a:spLocks/>
            </p:cNvSpPr>
            <p:nvPr/>
          </p:nvSpPr>
          <p:spPr bwMode="auto">
            <a:xfrm>
              <a:off x="3190123" y="4000158"/>
              <a:ext cx="73211" cy="148583"/>
            </a:xfrm>
            <a:custGeom>
              <a:avLst/>
              <a:gdLst>
                <a:gd name="T0" fmla="*/ 25 w 31"/>
                <a:gd name="T1" fmla="*/ 0 h 46"/>
                <a:gd name="T2" fmla="*/ 14 w 31"/>
                <a:gd name="T3" fmla="*/ 24 h 46"/>
                <a:gd name="T4" fmla="*/ 0 w 31"/>
                <a:gd name="T5" fmla="*/ 46 h 46"/>
                <a:gd name="T6" fmla="*/ 6 w 31"/>
                <a:gd name="T7" fmla="*/ 46 h 46"/>
                <a:gd name="T8" fmla="*/ 20 w 31"/>
                <a:gd name="T9" fmla="*/ 24 h 46"/>
                <a:gd name="T10" fmla="*/ 31 w 31"/>
                <a:gd name="T11" fmla="*/ 0 h 46"/>
                <a:gd name="T12" fmla="*/ 25 w 31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6">
                  <a:moveTo>
                    <a:pt x="25" y="0"/>
                  </a:moveTo>
                  <a:cubicBezTo>
                    <a:pt x="21" y="0"/>
                    <a:pt x="16" y="18"/>
                    <a:pt x="14" y="24"/>
                  </a:cubicBezTo>
                  <a:cubicBezTo>
                    <a:pt x="11" y="30"/>
                    <a:pt x="5" y="46"/>
                    <a:pt x="0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12" y="46"/>
                    <a:pt x="18" y="30"/>
                    <a:pt x="20" y="24"/>
                  </a:cubicBezTo>
                  <a:cubicBezTo>
                    <a:pt x="23" y="18"/>
                    <a:pt x="27" y="0"/>
                    <a:pt x="31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3" name="Freeform 2081"/>
            <p:cNvSpPr>
              <a:spLocks/>
            </p:cNvSpPr>
            <p:nvPr/>
          </p:nvSpPr>
          <p:spPr bwMode="auto">
            <a:xfrm>
              <a:off x="3299940" y="3994118"/>
              <a:ext cx="70395" cy="150999"/>
            </a:xfrm>
            <a:custGeom>
              <a:avLst/>
              <a:gdLst>
                <a:gd name="T0" fmla="*/ 23 w 30"/>
                <a:gd name="T1" fmla="*/ 0 h 47"/>
                <a:gd name="T2" fmla="*/ 13 w 30"/>
                <a:gd name="T3" fmla="*/ 25 h 47"/>
                <a:gd name="T4" fmla="*/ 0 w 30"/>
                <a:gd name="T5" fmla="*/ 47 h 47"/>
                <a:gd name="T6" fmla="*/ 6 w 30"/>
                <a:gd name="T7" fmla="*/ 47 h 47"/>
                <a:gd name="T8" fmla="*/ 20 w 30"/>
                <a:gd name="T9" fmla="*/ 24 h 47"/>
                <a:gd name="T10" fmla="*/ 30 w 30"/>
                <a:gd name="T11" fmla="*/ 0 h 47"/>
                <a:gd name="T12" fmla="*/ 23 w 3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7">
                  <a:moveTo>
                    <a:pt x="23" y="0"/>
                  </a:moveTo>
                  <a:cubicBezTo>
                    <a:pt x="19" y="1"/>
                    <a:pt x="15" y="18"/>
                    <a:pt x="13" y="25"/>
                  </a:cubicBezTo>
                  <a:cubicBezTo>
                    <a:pt x="11" y="31"/>
                    <a:pt x="5" y="47"/>
                    <a:pt x="0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12" y="47"/>
                    <a:pt x="17" y="31"/>
                    <a:pt x="20" y="24"/>
                  </a:cubicBezTo>
                  <a:cubicBezTo>
                    <a:pt x="22" y="18"/>
                    <a:pt x="25" y="0"/>
                    <a:pt x="3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4" name="Freeform 2083"/>
            <p:cNvSpPr>
              <a:spLocks/>
            </p:cNvSpPr>
            <p:nvPr/>
          </p:nvSpPr>
          <p:spPr bwMode="auto">
            <a:xfrm>
              <a:off x="3525204" y="3957878"/>
              <a:ext cx="56316" cy="161871"/>
            </a:xfrm>
            <a:custGeom>
              <a:avLst/>
              <a:gdLst>
                <a:gd name="T0" fmla="*/ 18 w 24"/>
                <a:gd name="T1" fmla="*/ 1 h 50"/>
                <a:gd name="T2" fmla="*/ 11 w 24"/>
                <a:gd name="T3" fmla="*/ 26 h 50"/>
                <a:gd name="T4" fmla="*/ 0 w 24"/>
                <a:gd name="T5" fmla="*/ 50 h 50"/>
                <a:gd name="T6" fmla="*/ 7 w 24"/>
                <a:gd name="T7" fmla="*/ 49 h 50"/>
                <a:gd name="T8" fmla="*/ 17 w 24"/>
                <a:gd name="T9" fmla="*/ 25 h 50"/>
                <a:gd name="T10" fmla="*/ 24 w 24"/>
                <a:gd name="T11" fmla="*/ 0 h 50"/>
                <a:gd name="T12" fmla="*/ 18 w 24"/>
                <a:gd name="T13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50">
                  <a:moveTo>
                    <a:pt x="18" y="1"/>
                  </a:moveTo>
                  <a:cubicBezTo>
                    <a:pt x="14" y="2"/>
                    <a:pt x="12" y="20"/>
                    <a:pt x="11" y="26"/>
                  </a:cubicBezTo>
                  <a:cubicBezTo>
                    <a:pt x="9" y="33"/>
                    <a:pt x="6" y="49"/>
                    <a:pt x="0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2" y="48"/>
                    <a:pt x="16" y="32"/>
                    <a:pt x="17" y="25"/>
                  </a:cubicBezTo>
                  <a:cubicBezTo>
                    <a:pt x="19" y="19"/>
                    <a:pt x="20" y="1"/>
                    <a:pt x="24" y="0"/>
                  </a:cubicBezTo>
                  <a:lnTo>
                    <a:pt x="18" y="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5" name="Freeform 2085"/>
            <p:cNvSpPr>
              <a:spLocks/>
            </p:cNvSpPr>
            <p:nvPr/>
          </p:nvSpPr>
          <p:spPr bwMode="auto">
            <a:xfrm>
              <a:off x="3412572" y="3984454"/>
              <a:ext cx="68518" cy="154623"/>
            </a:xfrm>
            <a:custGeom>
              <a:avLst/>
              <a:gdLst>
                <a:gd name="T0" fmla="*/ 22 w 29"/>
                <a:gd name="T1" fmla="*/ 0 h 48"/>
                <a:gd name="T2" fmla="*/ 13 w 29"/>
                <a:gd name="T3" fmla="*/ 26 h 48"/>
                <a:gd name="T4" fmla="*/ 0 w 29"/>
                <a:gd name="T5" fmla="*/ 48 h 48"/>
                <a:gd name="T6" fmla="*/ 6 w 29"/>
                <a:gd name="T7" fmla="*/ 48 h 48"/>
                <a:gd name="T8" fmla="*/ 19 w 29"/>
                <a:gd name="T9" fmla="*/ 25 h 48"/>
                <a:gd name="T10" fmla="*/ 29 w 29"/>
                <a:gd name="T11" fmla="*/ 0 h 48"/>
                <a:gd name="T12" fmla="*/ 22 w 29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8">
                  <a:moveTo>
                    <a:pt x="22" y="0"/>
                  </a:moveTo>
                  <a:cubicBezTo>
                    <a:pt x="18" y="0"/>
                    <a:pt x="15" y="19"/>
                    <a:pt x="13" y="26"/>
                  </a:cubicBezTo>
                  <a:cubicBezTo>
                    <a:pt x="10" y="32"/>
                    <a:pt x="5" y="48"/>
                    <a:pt x="0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2" y="48"/>
                    <a:pt x="17" y="32"/>
                    <a:pt x="19" y="25"/>
                  </a:cubicBezTo>
                  <a:cubicBezTo>
                    <a:pt x="21" y="19"/>
                    <a:pt x="25" y="0"/>
                    <a:pt x="29" y="0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6" name="Freeform 2087"/>
            <p:cNvSpPr>
              <a:spLocks/>
            </p:cNvSpPr>
            <p:nvPr/>
          </p:nvSpPr>
          <p:spPr bwMode="auto">
            <a:xfrm>
              <a:off x="3743898" y="3868487"/>
              <a:ext cx="32851" cy="173951"/>
            </a:xfrm>
            <a:custGeom>
              <a:avLst/>
              <a:gdLst>
                <a:gd name="T0" fmla="*/ 7 w 14"/>
                <a:gd name="T1" fmla="*/ 2 h 54"/>
                <a:gd name="T2" fmla="*/ 5 w 14"/>
                <a:gd name="T3" fmla="*/ 28 h 54"/>
                <a:gd name="T4" fmla="*/ 0 w 14"/>
                <a:gd name="T5" fmla="*/ 54 h 54"/>
                <a:gd name="T6" fmla="*/ 6 w 14"/>
                <a:gd name="T7" fmla="*/ 51 h 54"/>
                <a:gd name="T8" fmla="*/ 12 w 14"/>
                <a:gd name="T9" fmla="*/ 26 h 54"/>
                <a:gd name="T10" fmla="*/ 14 w 14"/>
                <a:gd name="T11" fmla="*/ 0 h 54"/>
                <a:gd name="T12" fmla="*/ 7 w 14"/>
                <a:gd name="T13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4">
                  <a:moveTo>
                    <a:pt x="7" y="2"/>
                  </a:moveTo>
                  <a:cubicBezTo>
                    <a:pt x="3" y="4"/>
                    <a:pt x="5" y="21"/>
                    <a:pt x="5" y="28"/>
                  </a:cubicBezTo>
                  <a:cubicBezTo>
                    <a:pt x="5" y="35"/>
                    <a:pt x="6" y="52"/>
                    <a:pt x="0" y="54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2" y="49"/>
                    <a:pt x="12" y="33"/>
                    <a:pt x="12" y="26"/>
                  </a:cubicBezTo>
                  <a:cubicBezTo>
                    <a:pt x="12" y="19"/>
                    <a:pt x="9" y="1"/>
                    <a:pt x="14" y="0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7" name="Freeform 2089"/>
            <p:cNvSpPr>
              <a:spLocks/>
            </p:cNvSpPr>
            <p:nvPr/>
          </p:nvSpPr>
          <p:spPr bwMode="auto">
            <a:xfrm>
              <a:off x="3635959" y="3919223"/>
              <a:ext cx="44114" cy="171535"/>
            </a:xfrm>
            <a:custGeom>
              <a:avLst/>
              <a:gdLst>
                <a:gd name="T0" fmla="*/ 12 w 19"/>
                <a:gd name="T1" fmla="*/ 2 h 53"/>
                <a:gd name="T2" fmla="*/ 8 w 19"/>
                <a:gd name="T3" fmla="*/ 29 h 53"/>
                <a:gd name="T4" fmla="*/ 0 w 19"/>
                <a:gd name="T5" fmla="*/ 53 h 53"/>
                <a:gd name="T6" fmla="*/ 6 w 19"/>
                <a:gd name="T7" fmla="*/ 52 h 53"/>
                <a:gd name="T8" fmla="*/ 14 w 19"/>
                <a:gd name="T9" fmla="*/ 27 h 53"/>
                <a:gd name="T10" fmla="*/ 19 w 19"/>
                <a:gd name="T11" fmla="*/ 0 h 53"/>
                <a:gd name="T12" fmla="*/ 12 w 19"/>
                <a:gd name="T1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3">
                  <a:moveTo>
                    <a:pt x="12" y="2"/>
                  </a:moveTo>
                  <a:cubicBezTo>
                    <a:pt x="8" y="3"/>
                    <a:pt x="9" y="22"/>
                    <a:pt x="8" y="29"/>
                  </a:cubicBezTo>
                  <a:cubicBezTo>
                    <a:pt x="7" y="35"/>
                    <a:pt x="5" y="52"/>
                    <a:pt x="0" y="53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11" y="51"/>
                    <a:pt x="14" y="34"/>
                    <a:pt x="14" y="27"/>
                  </a:cubicBezTo>
                  <a:cubicBezTo>
                    <a:pt x="15" y="20"/>
                    <a:pt x="14" y="1"/>
                    <a:pt x="19" y="0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8" name="Freeform 2091"/>
            <p:cNvSpPr>
              <a:spLocks/>
            </p:cNvSpPr>
            <p:nvPr/>
          </p:nvSpPr>
          <p:spPr bwMode="auto">
            <a:xfrm>
              <a:off x="3942881" y="3735608"/>
              <a:ext cx="32851" cy="181199"/>
            </a:xfrm>
            <a:custGeom>
              <a:avLst/>
              <a:gdLst>
                <a:gd name="T0" fmla="*/ 3 w 14"/>
                <a:gd name="T1" fmla="*/ 3 h 56"/>
                <a:gd name="T2" fmla="*/ 5 w 14"/>
                <a:gd name="T3" fmla="*/ 30 h 56"/>
                <a:gd name="T4" fmla="*/ 3 w 14"/>
                <a:gd name="T5" fmla="*/ 56 h 56"/>
                <a:gd name="T6" fmla="*/ 9 w 14"/>
                <a:gd name="T7" fmla="*/ 52 h 56"/>
                <a:gd name="T8" fmla="*/ 11 w 14"/>
                <a:gd name="T9" fmla="*/ 26 h 56"/>
                <a:gd name="T10" fmla="*/ 9 w 14"/>
                <a:gd name="T11" fmla="*/ 0 h 56"/>
                <a:gd name="T12" fmla="*/ 3 w 14"/>
                <a:gd name="T13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6">
                  <a:moveTo>
                    <a:pt x="3" y="3"/>
                  </a:moveTo>
                  <a:cubicBezTo>
                    <a:pt x="0" y="5"/>
                    <a:pt x="4" y="23"/>
                    <a:pt x="5" y="30"/>
                  </a:cubicBezTo>
                  <a:cubicBezTo>
                    <a:pt x="6" y="36"/>
                    <a:pt x="8" y="53"/>
                    <a:pt x="3" y="5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4" y="50"/>
                    <a:pt x="12" y="33"/>
                    <a:pt x="11" y="26"/>
                  </a:cubicBezTo>
                  <a:cubicBezTo>
                    <a:pt x="10" y="20"/>
                    <a:pt x="5" y="2"/>
                    <a:pt x="9" y="0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59" name="Freeform 2093"/>
            <p:cNvSpPr>
              <a:spLocks/>
            </p:cNvSpPr>
            <p:nvPr/>
          </p:nvSpPr>
          <p:spPr bwMode="auto">
            <a:xfrm>
              <a:off x="3847144" y="3806880"/>
              <a:ext cx="28158" cy="177575"/>
            </a:xfrm>
            <a:custGeom>
              <a:avLst/>
              <a:gdLst>
                <a:gd name="T0" fmla="*/ 6 w 12"/>
                <a:gd name="T1" fmla="*/ 3 h 55"/>
                <a:gd name="T2" fmla="*/ 5 w 12"/>
                <a:gd name="T3" fmla="*/ 30 h 55"/>
                <a:gd name="T4" fmla="*/ 0 w 12"/>
                <a:gd name="T5" fmla="*/ 55 h 55"/>
                <a:gd name="T6" fmla="*/ 6 w 12"/>
                <a:gd name="T7" fmla="*/ 53 h 55"/>
                <a:gd name="T8" fmla="*/ 11 w 12"/>
                <a:gd name="T9" fmla="*/ 27 h 55"/>
                <a:gd name="T10" fmla="*/ 12 w 12"/>
                <a:gd name="T11" fmla="*/ 0 h 55"/>
                <a:gd name="T12" fmla="*/ 6 w 12"/>
                <a:gd name="T13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55">
                  <a:moveTo>
                    <a:pt x="6" y="3"/>
                  </a:moveTo>
                  <a:cubicBezTo>
                    <a:pt x="2" y="4"/>
                    <a:pt x="5" y="23"/>
                    <a:pt x="5" y="30"/>
                  </a:cubicBezTo>
                  <a:cubicBezTo>
                    <a:pt x="5" y="36"/>
                    <a:pt x="5" y="53"/>
                    <a:pt x="0" y="55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11" y="51"/>
                    <a:pt x="11" y="34"/>
                    <a:pt x="11" y="27"/>
                  </a:cubicBezTo>
                  <a:cubicBezTo>
                    <a:pt x="11" y="21"/>
                    <a:pt x="8" y="2"/>
                    <a:pt x="12" y="0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0" name="Freeform 2095"/>
            <p:cNvSpPr>
              <a:spLocks/>
            </p:cNvSpPr>
            <p:nvPr/>
          </p:nvSpPr>
          <p:spPr bwMode="auto">
            <a:xfrm>
              <a:off x="4044250" y="3667961"/>
              <a:ext cx="42237" cy="171535"/>
            </a:xfrm>
            <a:custGeom>
              <a:avLst/>
              <a:gdLst>
                <a:gd name="T0" fmla="*/ 12 w 18"/>
                <a:gd name="T1" fmla="*/ 2 h 53"/>
                <a:gd name="T2" fmla="*/ 7 w 18"/>
                <a:gd name="T3" fmla="*/ 28 h 53"/>
                <a:gd name="T4" fmla="*/ 0 w 18"/>
                <a:gd name="T5" fmla="*/ 53 h 53"/>
                <a:gd name="T6" fmla="*/ 6 w 18"/>
                <a:gd name="T7" fmla="*/ 51 h 53"/>
                <a:gd name="T8" fmla="*/ 14 w 18"/>
                <a:gd name="T9" fmla="*/ 26 h 53"/>
                <a:gd name="T10" fmla="*/ 18 w 18"/>
                <a:gd name="T11" fmla="*/ 0 h 53"/>
                <a:gd name="T12" fmla="*/ 12 w 18"/>
                <a:gd name="T1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3">
                  <a:moveTo>
                    <a:pt x="12" y="2"/>
                  </a:moveTo>
                  <a:cubicBezTo>
                    <a:pt x="7" y="3"/>
                    <a:pt x="8" y="21"/>
                    <a:pt x="7" y="28"/>
                  </a:cubicBezTo>
                  <a:cubicBezTo>
                    <a:pt x="7" y="34"/>
                    <a:pt x="5" y="51"/>
                    <a:pt x="0" y="53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2" y="49"/>
                    <a:pt x="13" y="33"/>
                    <a:pt x="14" y="26"/>
                  </a:cubicBezTo>
                  <a:cubicBezTo>
                    <a:pt x="14" y="19"/>
                    <a:pt x="14" y="1"/>
                    <a:pt x="18" y="0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1" name="Freeform 2097"/>
            <p:cNvSpPr>
              <a:spLocks/>
            </p:cNvSpPr>
            <p:nvPr/>
          </p:nvSpPr>
          <p:spPr bwMode="auto">
            <a:xfrm>
              <a:off x="4247926" y="3636553"/>
              <a:ext cx="70395" cy="150999"/>
            </a:xfrm>
            <a:custGeom>
              <a:avLst/>
              <a:gdLst>
                <a:gd name="T0" fmla="*/ 23 w 30"/>
                <a:gd name="T1" fmla="*/ 0 h 47"/>
                <a:gd name="T2" fmla="*/ 13 w 30"/>
                <a:gd name="T3" fmla="*/ 24 h 47"/>
                <a:gd name="T4" fmla="*/ 0 w 30"/>
                <a:gd name="T5" fmla="*/ 47 h 47"/>
                <a:gd name="T6" fmla="*/ 6 w 30"/>
                <a:gd name="T7" fmla="*/ 46 h 47"/>
                <a:gd name="T8" fmla="*/ 20 w 30"/>
                <a:gd name="T9" fmla="*/ 24 h 47"/>
                <a:gd name="T10" fmla="*/ 30 w 30"/>
                <a:gd name="T11" fmla="*/ 0 h 47"/>
                <a:gd name="T12" fmla="*/ 23 w 3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7">
                  <a:moveTo>
                    <a:pt x="23" y="0"/>
                  </a:moveTo>
                  <a:cubicBezTo>
                    <a:pt x="19" y="0"/>
                    <a:pt x="15" y="18"/>
                    <a:pt x="13" y="24"/>
                  </a:cubicBezTo>
                  <a:cubicBezTo>
                    <a:pt x="11" y="31"/>
                    <a:pt x="5" y="46"/>
                    <a:pt x="0" y="47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12" y="46"/>
                    <a:pt x="17" y="30"/>
                    <a:pt x="20" y="24"/>
                  </a:cubicBezTo>
                  <a:cubicBezTo>
                    <a:pt x="22" y="18"/>
                    <a:pt x="26" y="0"/>
                    <a:pt x="3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2" name="Freeform 2099"/>
            <p:cNvSpPr>
              <a:spLocks/>
            </p:cNvSpPr>
            <p:nvPr/>
          </p:nvSpPr>
          <p:spPr bwMode="auto">
            <a:xfrm>
              <a:off x="4144680" y="3646217"/>
              <a:ext cx="61009" cy="160663"/>
            </a:xfrm>
            <a:custGeom>
              <a:avLst/>
              <a:gdLst>
                <a:gd name="T0" fmla="*/ 19 w 26"/>
                <a:gd name="T1" fmla="*/ 1 h 50"/>
                <a:gd name="T2" fmla="*/ 11 w 26"/>
                <a:gd name="T3" fmla="*/ 27 h 50"/>
                <a:gd name="T4" fmla="*/ 0 w 26"/>
                <a:gd name="T5" fmla="*/ 50 h 50"/>
                <a:gd name="T6" fmla="*/ 7 w 26"/>
                <a:gd name="T7" fmla="*/ 49 h 50"/>
                <a:gd name="T8" fmla="*/ 18 w 26"/>
                <a:gd name="T9" fmla="*/ 26 h 50"/>
                <a:gd name="T10" fmla="*/ 26 w 26"/>
                <a:gd name="T11" fmla="*/ 0 h 50"/>
                <a:gd name="T12" fmla="*/ 19 w 26"/>
                <a:gd name="T13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50">
                  <a:moveTo>
                    <a:pt x="19" y="1"/>
                  </a:moveTo>
                  <a:cubicBezTo>
                    <a:pt x="15" y="1"/>
                    <a:pt x="13" y="21"/>
                    <a:pt x="11" y="27"/>
                  </a:cubicBezTo>
                  <a:cubicBezTo>
                    <a:pt x="10" y="34"/>
                    <a:pt x="5" y="50"/>
                    <a:pt x="0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2" y="48"/>
                    <a:pt x="16" y="33"/>
                    <a:pt x="18" y="26"/>
                  </a:cubicBezTo>
                  <a:cubicBezTo>
                    <a:pt x="20" y="20"/>
                    <a:pt x="22" y="1"/>
                    <a:pt x="26" y="0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3" name="Freeform 2102"/>
            <p:cNvSpPr>
              <a:spLocks/>
            </p:cNvSpPr>
            <p:nvPr/>
          </p:nvSpPr>
          <p:spPr bwMode="auto">
            <a:xfrm>
              <a:off x="3249255" y="4000158"/>
              <a:ext cx="69456" cy="148583"/>
            </a:xfrm>
            <a:custGeom>
              <a:avLst/>
              <a:gdLst>
                <a:gd name="T0" fmla="*/ 30 w 30"/>
                <a:gd name="T1" fmla="*/ 45 h 46"/>
                <a:gd name="T2" fmla="*/ 16 w 30"/>
                <a:gd name="T3" fmla="*/ 22 h 46"/>
                <a:gd name="T4" fmla="*/ 6 w 30"/>
                <a:gd name="T5" fmla="*/ 0 h 46"/>
                <a:gd name="T6" fmla="*/ 0 w 30"/>
                <a:gd name="T7" fmla="*/ 0 h 46"/>
                <a:gd name="T8" fmla="*/ 10 w 30"/>
                <a:gd name="T9" fmla="*/ 22 h 46"/>
                <a:gd name="T10" fmla="*/ 24 w 30"/>
                <a:gd name="T11" fmla="*/ 46 h 46"/>
                <a:gd name="T12" fmla="*/ 30 w 30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6">
                  <a:moveTo>
                    <a:pt x="30" y="45"/>
                  </a:moveTo>
                  <a:cubicBezTo>
                    <a:pt x="24" y="45"/>
                    <a:pt x="20" y="33"/>
                    <a:pt x="16" y="22"/>
                  </a:cubicBezTo>
                  <a:cubicBezTo>
                    <a:pt x="12" y="10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10"/>
                    <a:pt x="10" y="22"/>
                  </a:cubicBezTo>
                  <a:cubicBezTo>
                    <a:pt x="13" y="33"/>
                    <a:pt x="18" y="46"/>
                    <a:pt x="24" y="46"/>
                  </a:cubicBezTo>
                  <a:lnTo>
                    <a:pt x="30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4" name="Freeform 2104"/>
            <p:cNvSpPr>
              <a:spLocks/>
            </p:cNvSpPr>
            <p:nvPr/>
          </p:nvSpPr>
          <p:spPr bwMode="auto">
            <a:xfrm>
              <a:off x="3136623" y="4000158"/>
              <a:ext cx="70395" cy="148583"/>
            </a:xfrm>
            <a:custGeom>
              <a:avLst/>
              <a:gdLst>
                <a:gd name="T0" fmla="*/ 30 w 30"/>
                <a:gd name="T1" fmla="*/ 46 h 46"/>
                <a:gd name="T2" fmla="*/ 16 w 30"/>
                <a:gd name="T3" fmla="*/ 22 h 46"/>
                <a:gd name="T4" fmla="*/ 6 w 30"/>
                <a:gd name="T5" fmla="*/ 0 h 46"/>
                <a:gd name="T6" fmla="*/ 0 w 30"/>
                <a:gd name="T7" fmla="*/ 0 h 46"/>
                <a:gd name="T8" fmla="*/ 9 w 30"/>
                <a:gd name="T9" fmla="*/ 22 h 46"/>
                <a:gd name="T10" fmla="*/ 24 w 30"/>
                <a:gd name="T11" fmla="*/ 46 h 46"/>
                <a:gd name="T12" fmla="*/ 30 w 30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6">
                  <a:moveTo>
                    <a:pt x="30" y="46"/>
                  </a:moveTo>
                  <a:cubicBezTo>
                    <a:pt x="24" y="46"/>
                    <a:pt x="19" y="33"/>
                    <a:pt x="16" y="22"/>
                  </a:cubicBezTo>
                  <a:cubicBezTo>
                    <a:pt x="12" y="10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5" y="10"/>
                    <a:pt x="9" y="22"/>
                  </a:cubicBezTo>
                  <a:cubicBezTo>
                    <a:pt x="13" y="33"/>
                    <a:pt x="18" y="46"/>
                    <a:pt x="24" y="46"/>
                  </a:cubicBezTo>
                  <a:lnTo>
                    <a:pt x="30" y="4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5" name="Freeform 2106"/>
            <p:cNvSpPr>
              <a:spLocks/>
            </p:cNvSpPr>
            <p:nvPr/>
          </p:nvSpPr>
          <p:spPr bwMode="auto">
            <a:xfrm>
              <a:off x="3255825" y="4006198"/>
              <a:ext cx="44114" cy="138919"/>
            </a:xfrm>
            <a:custGeom>
              <a:avLst/>
              <a:gdLst>
                <a:gd name="T0" fmla="*/ 0 w 19"/>
                <a:gd name="T1" fmla="*/ 0 h 43"/>
                <a:gd name="T2" fmla="*/ 8 w 19"/>
                <a:gd name="T3" fmla="*/ 20 h 43"/>
                <a:gd name="T4" fmla="*/ 19 w 19"/>
                <a:gd name="T5" fmla="*/ 43 h 43"/>
                <a:gd name="T6" fmla="*/ 7 w 19"/>
                <a:gd name="T7" fmla="*/ 20 h 43"/>
                <a:gd name="T8" fmla="*/ 0 w 19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3">
                  <a:moveTo>
                    <a:pt x="0" y="0"/>
                  </a:moveTo>
                  <a:cubicBezTo>
                    <a:pt x="3" y="3"/>
                    <a:pt x="5" y="11"/>
                    <a:pt x="8" y="20"/>
                  </a:cubicBezTo>
                  <a:cubicBezTo>
                    <a:pt x="11" y="28"/>
                    <a:pt x="14" y="39"/>
                    <a:pt x="19" y="43"/>
                  </a:cubicBezTo>
                  <a:cubicBezTo>
                    <a:pt x="14" y="39"/>
                    <a:pt x="11" y="28"/>
                    <a:pt x="7" y="20"/>
                  </a:cubicBezTo>
                  <a:cubicBezTo>
                    <a:pt x="4" y="11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6" name="Freeform 2108"/>
            <p:cNvSpPr>
              <a:spLocks/>
            </p:cNvSpPr>
            <p:nvPr/>
          </p:nvSpPr>
          <p:spPr bwMode="auto">
            <a:xfrm>
              <a:off x="3143193" y="4006198"/>
              <a:ext cx="42237" cy="138919"/>
            </a:xfrm>
            <a:custGeom>
              <a:avLst/>
              <a:gdLst>
                <a:gd name="T0" fmla="*/ 0 w 18"/>
                <a:gd name="T1" fmla="*/ 0 h 43"/>
                <a:gd name="T2" fmla="*/ 8 w 18"/>
                <a:gd name="T3" fmla="*/ 20 h 43"/>
                <a:gd name="T4" fmla="*/ 18 w 18"/>
                <a:gd name="T5" fmla="*/ 43 h 43"/>
                <a:gd name="T6" fmla="*/ 7 w 18"/>
                <a:gd name="T7" fmla="*/ 20 h 43"/>
                <a:gd name="T8" fmla="*/ 0 w 18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3">
                  <a:moveTo>
                    <a:pt x="0" y="0"/>
                  </a:moveTo>
                  <a:cubicBezTo>
                    <a:pt x="3" y="3"/>
                    <a:pt x="5" y="11"/>
                    <a:pt x="8" y="20"/>
                  </a:cubicBezTo>
                  <a:cubicBezTo>
                    <a:pt x="11" y="28"/>
                    <a:pt x="14" y="39"/>
                    <a:pt x="18" y="43"/>
                  </a:cubicBezTo>
                  <a:cubicBezTo>
                    <a:pt x="14" y="39"/>
                    <a:pt x="10" y="28"/>
                    <a:pt x="7" y="20"/>
                  </a:cubicBezTo>
                  <a:cubicBezTo>
                    <a:pt x="4" y="11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7" name="Freeform 2112"/>
            <p:cNvSpPr>
              <a:spLocks/>
            </p:cNvSpPr>
            <p:nvPr/>
          </p:nvSpPr>
          <p:spPr bwMode="auto">
            <a:xfrm>
              <a:off x="3354378" y="3994118"/>
              <a:ext cx="75088" cy="144959"/>
            </a:xfrm>
            <a:custGeom>
              <a:avLst/>
              <a:gdLst>
                <a:gd name="T0" fmla="*/ 32 w 32"/>
                <a:gd name="T1" fmla="*/ 45 h 45"/>
                <a:gd name="T2" fmla="*/ 17 w 32"/>
                <a:gd name="T3" fmla="*/ 21 h 45"/>
                <a:gd name="T4" fmla="*/ 7 w 32"/>
                <a:gd name="T5" fmla="*/ 0 h 45"/>
                <a:gd name="T6" fmla="*/ 0 w 32"/>
                <a:gd name="T7" fmla="*/ 0 h 45"/>
                <a:gd name="T8" fmla="*/ 11 w 32"/>
                <a:gd name="T9" fmla="*/ 21 h 45"/>
                <a:gd name="T10" fmla="*/ 26 w 32"/>
                <a:gd name="T11" fmla="*/ 45 h 45"/>
                <a:gd name="T12" fmla="*/ 32 w 3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45">
                  <a:moveTo>
                    <a:pt x="32" y="45"/>
                  </a:moveTo>
                  <a:cubicBezTo>
                    <a:pt x="27" y="45"/>
                    <a:pt x="21" y="32"/>
                    <a:pt x="17" y="21"/>
                  </a:cubicBezTo>
                  <a:cubicBezTo>
                    <a:pt x="13" y="10"/>
                    <a:pt x="11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10"/>
                    <a:pt x="11" y="21"/>
                  </a:cubicBezTo>
                  <a:cubicBezTo>
                    <a:pt x="15" y="32"/>
                    <a:pt x="20" y="45"/>
                    <a:pt x="26" y="45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8" name="Freeform 2114"/>
            <p:cNvSpPr>
              <a:spLocks/>
            </p:cNvSpPr>
            <p:nvPr/>
          </p:nvSpPr>
          <p:spPr bwMode="auto">
            <a:xfrm>
              <a:off x="3363764" y="4000158"/>
              <a:ext cx="46930" cy="135295"/>
            </a:xfrm>
            <a:custGeom>
              <a:avLst/>
              <a:gdLst>
                <a:gd name="T0" fmla="*/ 0 w 20"/>
                <a:gd name="T1" fmla="*/ 0 h 42"/>
                <a:gd name="T2" fmla="*/ 8 w 20"/>
                <a:gd name="T3" fmla="*/ 19 h 42"/>
                <a:gd name="T4" fmla="*/ 20 w 20"/>
                <a:gd name="T5" fmla="*/ 42 h 42"/>
                <a:gd name="T6" fmla="*/ 8 w 20"/>
                <a:gd name="T7" fmla="*/ 19 h 42"/>
                <a:gd name="T8" fmla="*/ 0 w 20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0"/>
                  </a:moveTo>
                  <a:cubicBezTo>
                    <a:pt x="2" y="3"/>
                    <a:pt x="5" y="10"/>
                    <a:pt x="8" y="19"/>
                  </a:cubicBezTo>
                  <a:cubicBezTo>
                    <a:pt x="12" y="28"/>
                    <a:pt x="15" y="38"/>
                    <a:pt x="20" y="42"/>
                  </a:cubicBezTo>
                  <a:cubicBezTo>
                    <a:pt x="15" y="38"/>
                    <a:pt x="11" y="28"/>
                    <a:pt x="8" y="19"/>
                  </a:cubicBezTo>
                  <a:cubicBezTo>
                    <a:pt x="4" y="10"/>
                    <a:pt x="2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69" name="Freeform 2117"/>
            <p:cNvSpPr>
              <a:spLocks/>
            </p:cNvSpPr>
            <p:nvPr/>
          </p:nvSpPr>
          <p:spPr bwMode="auto">
            <a:xfrm>
              <a:off x="3462317" y="3980830"/>
              <a:ext cx="81658" cy="144959"/>
            </a:xfrm>
            <a:custGeom>
              <a:avLst/>
              <a:gdLst>
                <a:gd name="T0" fmla="*/ 35 w 35"/>
                <a:gd name="T1" fmla="*/ 42 h 45"/>
                <a:gd name="T2" fmla="*/ 19 w 35"/>
                <a:gd name="T3" fmla="*/ 21 h 45"/>
                <a:gd name="T4" fmla="*/ 6 w 35"/>
                <a:gd name="T5" fmla="*/ 1 h 45"/>
                <a:gd name="T6" fmla="*/ 0 w 35"/>
                <a:gd name="T7" fmla="*/ 2 h 45"/>
                <a:gd name="T8" fmla="*/ 12 w 35"/>
                <a:gd name="T9" fmla="*/ 22 h 45"/>
                <a:gd name="T10" fmla="*/ 29 w 35"/>
                <a:gd name="T11" fmla="*/ 44 h 45"/>
                <a:gd name="T12" fmla="*/ 35 w 35"/>
                <a:gd name="T13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5">
                  <a:moveTo>
                    <a:pt x="35" y="42"/>
                  </a:moveTo>
                  <a:cubicBezTo>
                    <a:pt x="30" y="43"/>
                    <a:pt x="24" y="31"/>
                    <a:pt x="19" y="21"/>
                  </a:cubicBezTo>
                  <a:cubicBezTo>
                    <a:pt x="13" y="10"/>
                    <a:pt x="11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7" y="11"/>
                    <a:pt x="12" y="22"/>
                  </a:cubicBezTo>
                  <a:cubicBezTo>
                    <a:pt x="17" y="32"/>
                    <a:pt x="24" y="45"/>
                    <a:pt x="29" y="44"/>
                  </a:cubicBezTo>
                  <a:lnTo>
                    <a:pt x="35" y="4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0" name="Freeform 2119"/>
            <p:cNvSpPr>
              <a:spLocks/>
            </p:cNvSpPr>
            <p:nvPr/>
          </p:nvSpPr>
          <p:spPr bwMode="auto">
            <a:xfrm>
              <a:off x="3471703" y="3990494"/>
              <a:ext cx="53500" cy="129255"/>
            </a:xfrm>
            <a:custGeom>
              <a:avLst/>
              <a:gdLst>
                <a:gd name="T0" fmla="*/ 0 w 23"/>
                <a:gd name="T1" fmla="*/ 0 h 40"/>
                <a:gd name="T2" fmla="*/ 10 w 23"/>
                <a:gd name="T3" fmla="*/ 18 h 40"/>
                <a:gd name="T4" fmla="*/ 23 w 23"/>
                <a:gd name="T5" fmla="*/ 40 h 40"/>
                <a:gd name="T6" fmla="*/ 9 w 23"/>
                <a:gd name="T7" fmla="*/ 18 h 40"/>
                <a:gd name="T8" fmla="*/ 0 w 23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40">
                  <a:moveTo>
                    <a:pt x="0" y="0"/>
                  </a:moveTo>
                  <a:cubicBezTo>
                    <a:pt x="2" y="2"/>
                    <a:pt x="6" y="10"/>
                    <a:pt x="10" y="18"/>
                  </a:cubicBezTo>
                  <a:cubicBezTo>
                    <a:pt x="14" y="27"/>
                    <a:pt x="18" y="37"/>
                    <a:pt x="23" y="40"/>
                  </a:cubicBezTo>
                  <a:cubicBezTo>
                    <a:pt x="18" y="37"/>
                    <a:pt x="13" y="27"/>
                    <a:pt x="9" y="18"/>
                  </a:cubicBezTo>
                  <a:cubicBezTo>
                    <a:pt x="5" y="10"/>
                    <a:pt x="2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1" name="Freeform 2121"/>
            <p:cNvSpPr>
              <a:spLocks/>
            </p:cNvSpPr>
            <p:nvPr/>
          </p:nvSpPr>
          <p:spPr bwMode="auto">
            <a:xfrm>
              <a:off x="3567441" y="3955463"/>
              <a:ext cx="84474" cy="141335"/>
            </a:xfrm>
            <a:custGeom>
              <a:avLst/>
              <a:gdLst>
                <a:gd name="T0" fmla="*/ 36 w 36"/>
                <a:gd name="T1" fmla="*/ 41 h 44"/>
                <a:gd name="T2" fmla="*/ 19 w 36"/>
                <a:gd name="T3" fmla="*/ 21 h 44"/>
                <a:gd name="T4" fmla="*/ 6 w 36"/>
                <a:gd name="T5" fmla="*/ 1 h 44"/>
                <a:gd name="T6" fmla="*/ 0 w 36"/>
                <a:gd name="T7" fmla="*/ 2 h 44"/>
                <a:gd name="T8" fmla="*/ 13 w 36"/>
                <a:gd name="T9" fmla="*/ 22 h 44"/>
                <a:gd name="T10" fmla="*/ 29 w 36"/>
                <a:gd name="T11" fmla="*/ 43 h 44"/>
                <a:gd name="T12" fmla="*/ 36 w 36"/>
                <a:gd name="T13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4">
                  <a:moveTo>
                    <a:pt x="36" y="41"/>
                  </a:moveTo>
                  <a:cubicBezTo>
                    <a:pt x="30" y="42"/>
                    <a:pt x="25" y="31"/>
                    <a:pt x="19" y="21"/>
                  </a:cubicBezTo>
                  <a:cubicBezTo>
                    <a:pt x="13" y="10"/>
                    <a:pt x="10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7" y="11"/>
                    <a:pt x="13" y="22"/>
                  </a:cubicBezTo>
                  <a:cubicBezTo>
                    <a:pt x="18" y="32"/>
                    <a:pt x="24" y="44"/>
                    <a:pt x="29" y="43"/>
                  </a:cubicBezTo>
                  <a:lnTo>
                    <a:pt x="36" y="4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2" name="Freeform 2123"/>
            <p:cNvSpPr>
              <a:spLocks/>
            </p:cNvSpPr>
            <p:nvPr/>
          </p:nvSpPr>
          <p:spPr bwMode="auto">
            <a:xfrm>
              <a:off x="3574949" y="3965126"/>
              <a:ext cx="56316" cy="118383"/>
            </a:xfrm>
            <a:custGeom>
              <a:avLst/>
              <a:gdLst>
                <a:gd name="T0" fmla="*/ 0 w 24"/>
                <a:gd name="T1" fmla="*/ 0 h 37"/>
                <a:gd name="T2" fmla="*/ 11 w 24"/>
                <a:gd name="T3" fmla="*/ 18 h 37"/>
                <a:gd name="T4" fmla="*/ 24 w 24"/>
                <a:gd name="T5" fmla="*/ 37 h 37"/>
                <a:gd name="T6" fmla="*/ 11 w 24"/>
                <a:gd name="T7" fmla="*/ 18 h 37"/>
                <a:gd name="T8" fmla="*/ 0 w 24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7">
                  <a:moveTo>
                    <a:pt x="0" y="0"/>
                  </a:moveTo>
                  <a:cubicBezTo>
                    <a:pt x="3" y="3"/>
                    <a:pt x="7" y="10"/>
                    <a:pt x="11" y="18"/>
                  </a:cubicBezTo>
                  <a:cubicBezTo>
                    <a:pt x="16" y="27"/>
                    <a:pt x="19" y="34"/>
                    <a:pt x="24" y="37"/>
                  </a:cubicBezTo>
                  <a:cubicBezTo>
                    <a:pt x="19" y="34"/>
                    <a:pt x="15" y="27"/>
                    <a:pt x="11" y="18"/>
                  </a:cubicBezTo>
                  <a:cubicBezTo>
                    <a:pt x="6" y="10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3" name="Freeform 2127"/>
            <p:cNvSpPr>
              <a:spLocks/>
            </p:cNvSpPr>
            <p:nvPr/>
          </p:nvSpPr>
          <p:spPr bwMode="auto">
            <a:xfrm>
              <a:off x="3661301" y="3916807"/>
              <a:ext cx="101369" cy="131671"/>
            </a:xfrm>
            <a:custGeom>
              <a:avLst/>
              <a:gdLst>
                <a:gd name="T0" fmla="*/ 43 w 43"/>
                <a:gd name="T1" fmla="*/ 36 h 41"/>
                <a:gd name="T2" fmla="*/ 22 w 43"/>
                <a:gd name="T3" fmla="*/ 19 h 41"/>
                <a:gd name="T4" fmla="*/ 6 w 43"/>
                <a:gd name="T5" fmla="*/ 2 h 41"/>
                <a:gd name="T6" fmla="*/ 0 w 43"/>
                <a:gd name="T7" fmla="*/ 4 h 41"/>
                <a:gd name="T8" fmla="*/ 16 w 43"/>
                <a:gd name="T9" fmla="*/ 21 h 41"/>
                <a:gd name="T10" fmla="*/ 37 w 43"/>
                <a:gd name="T11" fmla="*/ 39 h 41"/>
                <a:gd name="T12" fmla="*/ 43 w 43"/>
                <a:gd name="T1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1">
                  <a:moveTo>
                    <a:pt x="43" y="36"/>
                  </a:moveTo>
                  <a:cubicBezTo>
                    <a:pt x="37" y="38"/>
                    <a:pt x="29" y="28"/>
                    <a:pt x="22" y="19"/>
                  </a:cubicBezTo>
                  <a:cubicBezTo>
                    <a:pt x="15" y="9"/>
                    <a:pt x="10" y="0"/>
                    <a:pt x="6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6" y="21"/>
                  </a:cubicBezTo>
                  <a:cubicBezTo>
                    <a:pt x="23" y="30"/>
                    <a:pt x="32" y="41"/>
                    <a:pt x="37" y="39"/>
                  </a:cubicBezTo>
                  <a:lnTo>
                    <a:pt x="43" y="3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4" name="Freeform 2129"/>
            <p:cNvSpPr>
              <a:spLocks/>
            </p:cNvSpPr>
            <p:nvPr/>
          </p:nvSpPr>
          <p:spPr bwMode="auto">
            <a:xfrm>
              <a:off x="3670687" y="3928887"/>
              <a:ext cx="73211" cy="113551"/>
            </a:xfrm>
            <a:custGeom>
              <a:avLst/>
              <a:gdLst>
                <a:gd name="T0" fmla="*/ 0 w 31"/>
                <a:gd name="T1" fmla="*/ 0 h 35"/>
                <a:gd name="T2" fmla="*/ 14 w 31"/>
                <a:gd name="T3" fmla="*/ 16 h 35"/>
                <a:gd name="T4" fmla="*/ 31 w 31"/>
                <a:gd name="T5" fmla="*/ 35 h 35"/>
                <a:gd name="T6" fmla="*/ 13 w 31"/>
                <a:gd name="T7" fmla="*/ 16 h 35"/>
                <a:gd name="T8" fmla="*/ 0 w 31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5">
                  <a:moveTo>
                    <a:pt x="0" y="0"/>
                  </a:moveTo>
                  <a:cubicBezTo>
                    <a:pt x="3" y="2"/>
                    <a:pt x="8" y="9"/>
                    <a:pt x="14" y="16"/>
                  </a:cubicBezTo>
                  <a:cubicBezTo>
                    <a:pt x="19" y="23"/>
                    <a:pt x="26" y="32"/>
                    <a:pt x="31" y="35"/>
                  </a:cubicBezTo>
                  <a:cubicBezTo>
                    <a:pt x="26" y="32"/>
                    <a:pt x="19" y="24"/>
                    <a:pt x="13" y="16"/>
                  </a:cubicBezTo>
                  <a:cubicBezTo>
                    <a:pt x="7" y="9"/>
                    <a:pt x="3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5" name="Freeform 2131"/>
            <p:cNvSpPr>
              <a:spLocks/>
            </p:cNvSpPr>
            <p:nvPr/>
          </p:nvSpPr>
          <p:spPr bwMode="auto">
            <a:xfrm>
              <a:off x="3759854" y="3861239"/>
              <a:ext cx="103246" cy="129255"/>
            </a:xfrm>
            <a:custGeom>
              <a:avLst/>
              <a:gdLst>
                <a:gd name="T0" fmla="*/ 44 w 44"/>
                <a:gd name="T1" fmla="*/ 36 h 40"/>
                <a:gd name="T2" fmla="*/ 23 w 44"/>
                <a:gd name="T3" fmla="*/ 18 h 40"/>
                <a:gd name="T4" fmla="*/ 6 w 44"/>
                <a:gd name="T5" fmla="*/ 2 h 40"/>
                <a:gd name="T6" fmla="*/ 0 w 44"/>
                <a:gd name="T7" fmla="*/ 4 h 40"/>
                <a:gd name="T8" fmla="*/ 17 w 44"/>
                <a:gd name="T9" fmla="*/ 20 h 40"/>
                <a:gd name="T10" fmla="*/ 39 w 44"/>
                <a:gd name="T11" fmla="*/ 38 h 40"/>
                <a:gd name="T12" fmla="*/ 44 w 44"/>
                <a:gd name="T13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0">
                  <a:moveTo>
                    <a:pt x="44" y="36"/>
                  </a:moveTo>
                  <a:cubicBezTo>
                    <a:pt x="39" y="38"/>
                    <a:pt x="30" y="27"/>
                    <a:pt x="23" y="18"/>
                  </a:cubicBezTo>
                  <a:cubicBezTo>
                    <a:pt x="15" y="9"/>
                    <a:pt x="10" y="0"/>
                    <a:pt x="6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7" y="20"/>
                  </a:cubicBezTo>
                  <a:cubicBezTo>
                    <a:pt x="25" y="29"/>
                    <a:pt x="34" y="40"/>
                    <a:pt x="39" y="38"/>
                  </a:cubicBezTo>
                  <a:lnTo>
                    <a:pt x="44" y="3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6" name="Freeform 2133"/>
            <p:cNvSpPr>
              <a:spLocks/>
            </p:cNvSpPr>
            <p:nvPr/>
          </p:nvSpPr>
          <p:spPr bwMode="auto">
            <a:xfrm>
              <a:off x="3769240" y="3874527"/>
              <a:ext cx="77904" cy="109927"/>
            </a:xfrm>
            <a:custGeom>
              <a:avLst/>
              <a:gdLst>
                <a:gd name="T0" fmla="*/ 0 w 33"/>
                <a:gd name="T1" fmla="*/ 0 h 34"/>
                <a:gd name="T2" fmla="*/ 15 w 33"/>
                <a:gd name="T3" fmla="*/ 16 h 34"/>
                <a:gd name="T4" fmla="*/ 33 w 33"/>
                <a:gd name="T5" fmla="*/ 34 h 34"/>
                <a:gd name="T6" fmla="*/ 14 w 33"/>
                <a:gd name="T7" fmla="*/ 16 h 34"/>
                <a:gd name="T8" fmla="*/ 0 w 3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0" y="0"/>
                  </a:moveTo>
                  <a:cubicBezTo>
                    <a:pt x="4" y="2"/>
                    <a:pt x="9" y="9"/>
                    <a:pt x="15" y="16"/>
                  </a:cubicBezTo>
                  <a:cubicBezTo>
                    <a:pt x="21" y="23"/>
                    <a:pt x="27" y="32"/>
                    <a:pt x="33" y="34"/>
                  </a:cubicBezTo>
                  <a:cubicBezTo>
                    <a:pt x="27" y="32"/>
                    <a:pt x="20" y="23"/>
                    <a:pt x="14" y="16"/>
                  </a:cubicBezTo>
                  <a:cubicBezTo>
                    <a:pt x="8" y="9"/>
                    <a:pt x="4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7" name="Freeform 2134"/>
            <p:cNvSpPr>
              <a:spLocks/>
            </p:cNvSpPr>
            <p:nvPr/>
          </p:nvSpPr>
          <p:spPr bwMode="auto">
            <a:xfrm>
              <a:off x="3729819" y="3897479"/>
              <a:ext cx="1877" cy="54360"/>
            </a:xfrm>
            <a:custGeom>
              <a:avLst/>
              <a:gdLst>
                <a:gd name="T0" fmla="*/ 0 w 1"/>
                <a:gd name="T1" fmla="*/ 17 h 17"/>
                <a:gd name="T2" fmla="*/ 1 w 1"/>
                <a:gd name="T3" fmla="*/ 0 h 17"/>
                <a:gd name="T4" fmla="*/ 0 w 1"/>
                <a:gd name="T5" fmla="*/ 7 h 17"/>
                <a:gd name="T6" fmla="*/ 0 w 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7">
                  <a:moveTo>
                    <a:pt x="0" y="17"/>
                  </a:moveTo>
                  <a:cubicBezTo>
                    <a:pt x="0" y="15"/>
                    <a:pt x="0" y="3"/>
                    <a:pt x="1" y="0"/>
                  </a:cubicBezTo>
                  <a:cubicBezTo>
                    <a:pt x="1" y="1"/>
                    <a:pt x="0" y="6"/>
                    <a:pt x="0" y="7"/>
                  </a:cubicBezTo>
                  <a:cubicBezTo>
                    <a:pt x="0" y="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8" name="Freeform 2137"/>
            <p:cNvSpPr>
              <a:spLocks/>
            </p:cNvSpPr>
            <p:nvPr/>
          </p:nvSpPr>
          <p:spPr bwMode="auto">
            <a:xfrm>
              <a:off x="3858407" y="3803256"/>
              <a:ext cx="107939" cy="119591"/>
            </a:xfrm>
            <a:custGeom>
              <a:avLst/>
              <a:gdLst>
                <a:gd name="T0" fmla="*/ 46 w 46"/>
                <a:gd name="T1" fmla="*/ 31 h 37"/>
                <a:gd name="T2" fmla="*/ 23 w 46"/>
                <a:gd name="T3" fmla="*/ 16 h 37"/>
                <a:gd name="T4" fmla="*/ 5 w 46"/>
                <a:gd name="T5" fmla="*/ 2 h 37"/>
                <a:gd name="T6" fmla="*/ 0 w 46"/>
                <a:gd name="T7" fmla="*/ 4 h 37"/>
                <a:gd name="T8" fmla="*/ 18 w 46"/>
                <a:gd name="T9" fmla="*/ 19 h 37"/>
                <a:gd name="T10" fmla="*/ 41 w 46"/>
                <a:gd name="T11" fmla="*/ 35 h 37"/>
                <a:gd name="T12" fmla="*/ 46 w 46"/>
                <a:gd name="T13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7">
                  <a:moveTo>
                    <a:pt x="46" y="31"/>
                  </a:moveTo>
                  <a:cubicBezTo>
                    <a:pt x="41" y="33"/>
                    <a:pt x="32" y="24"/>
                    <a:pt x="23" y="16"/>
                  </a:cubicBezTo>
                  <a:cubicBezTo>
                    <a:pt x="15" y="8"/>
                    <a:pt x="9" y="0"/>
                    <a:pt x="5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8" y="19"/>
                  </a:cubicBezTo>
                  <a:cubicBezTo>
                    <a:pt x="26" y="27"/>
                    <a:pt x="36" y="37"/>
                    <a:pt x="41" y="35"/>
                  </a:cubicBezTo>
                  <a:lnTo>
                    <a:pt x="46" y="3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79" name="Freeform 2139"/>
            <p:cNvSpPr>
              <a:spLocks/>
            </p:cNvSpPr>
            <p:nvPr/>
          </p:nvSpPr>
          <p:spPr bwMode="auto">
            <a:xfrm>
              <a:off x="3865916" y="3816544"/>
              <a:ext cx="84474" cy="96639"/>
            </a:xfrm>
            <a:custGeom>
              <a:avLst/>
              <a:gdLst>
                <a:gd name="T0" fmla="*/ 0 w 36"/>
                <a:gd name="T1" fmla="*/ 0 h 30"/>
                <a:gd name="T2" fmla="*/ 16 w 36"/>
                <a:gd name="T3" fmla="*/ 14 h 30"/>
                <a:gd name="T4" fmla="*/ 36 w 36"/>
                <a:gd name="T5" fmla="*/ 30 h 30"/>
                <a:gd name="T6" fmla="*/ 16 w 36"/>
                <a:gd name="T7" fmla="*/ 15 h 30"/>
                <a:gd name="T8" fmla="*/ 0 w 3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0" y="0"/>
                  </a:moveTo>
                  <a:cubicBezTo>
                    <a:pt x="4" y="2"/>
                    <a:pt x="10" y="8"/>
                    <a:pt x="16" y="14"/>
                  </a:cubicBezTo>
                  <a:cubicBezTo>
                    <a:pt x="23" y="21"/>
                    <a:pt x="30" y="29"/>
                    <a:pt x="36" y="30"/>
                  </a:cubicBezTo>
                  <a:cubicBezTo>
                    <a:pt x="30" y="29"/>
                    <a:pt x="22" y="21"/>
                    <a:pt x="16" y="15"/>
                  </a:cubicBezTo>
                  <a:cubicBezTo>
                    <a:pt x="9" y="8"/>
                    <a:pt x="4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0" name="Freeform 2141"/>
            <p:cNvSpPr>
              <a:spLocks/>
            </p:cNvSpPr>
            <p:nvPr/>
          </p:nvSpPr>
          <p:spPr bwMode="auto">
            <a:xfrm>
              <a:off x="3950390" y="3729568"/>
              <a:ext cx="114509" cy="119591"/>
            </a:xfrm>
            <a:custGeom>
              <a:avLst/>
              <a:gdLst>
                <a:gd name="T0" fmla="*/ 49 w 49"/>
                <a:gd name="T1" fmla="*/ 31 h 37"/>
                <a:gd name="T2" fmla="*/ 25 w 49"/>
                <a:gd name="T3" fmla="*/ 16 h 37"/>
                <a:gd name="T4" fmla="*/ 6 w 49"/>
                <a:gd name="T5" fmla="*/ 2 h 37"/>
                <a:gd name="T6" fmla="*/ 0 w 49"/>
                <a:gd name="T7" fmla="*/ 5 h 37"/>
                <a:gd name="T8" fmla="*/ 19 w 49"/>
                <a:gd name="T9" fmla="*/ 19 h 37"/>
                <a:gd name="T10" fmla="*/ 43 w 49"/>
                <a:gd name="T11" fmla="*/ 34 h 37"/>
                <a:gd name="T12" fmla="*/ 49 w 49"/>
                <a:gd name="T13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7">
                  <a:moveTo>
                    <a:pt x="49" y="31"/>
                  </a:moveTo>
                  <a:cubicBezTo>
                    <a:pt x="44" y="34"/>
                    <a:pt x="33" y="24"/>
                    <a:pt x="25" y="16"/>
                  </a:cubicBezTo>
                  <a:cubicBezTo>
                    <a:pt x="16" y="8"/>
                    <a:pt x="10" y="0"/>
                    <a:pt x="6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3"/>
                    <a:pt x="10" y="11"/>
                    <a:pt x="19" y="19"/>
                  </a:cubicBezTo>
                  <a:cubicBezTo>
                    <a:pt x="28" y="27"/>
                    <a:pt x="38" y="37"/>
                    <a:pt x="43" y="34"/>
                  </a:cubicBezTo>
                  <a:lnTo>
                    <a:pt x="49" y="3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1" name="Freeform 2143"/>
            <p:cNvSpPr>
              <a:spLocks/>
            </p:cNvSpPr>
            <p:nvPr/>
          </p:nvSpPr>
          <p:spPr bwMode="auto">
            <a:xfrm>
              <a:off x="3959776" y="3745272"/>
              <a:ext cx="86351" cy="94223"/>
            </a:xfrm>
            <a:custGeom>
              <a:avLst/>
              <a:gdLst>
                <a:gd name="T0" fmla="*/ 0 w 37"/>
                <a:gd name="T1" fmla="*/ 0 h 29"/>
                <a:gd name="T2" fmla="*/ 17 w 37"/>
                <a:gd name="T3" fmla="*/ 14 h 29"/>
                <a:gd name="T4" fmla="*/ 37 w 37"/>
                <a:gd name="T5" fmla="*/ 29 h 29"/>
                <a:gd name="T6" fmla="*/ 16 w 37"/>
                <a:gd name="T7" fmla="*/ 14 h 29"/>
                <a:gd name="T8" fmla="*/ 0 w 37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9">
                  <a:moveTo>
                    <a:pt x="0" y="0"/>
                  </a:moveTo>
                  <a:cubicBezTo>
                    <a:pt x="4" y="1"/>
                    <a:pt x="10" y="7"/>
                    <a:pt x="17" y="14"/>
                  </a:cubicBezTo>
                  <a:cubicBezTo>
                    <a:pt x="24" y="20"/>
                    <a:pt x="31" y="28"/>
                    <a:pt x="37" y="29"/>
                  </a:cubicBezTo>
                  <a:cubicBezTo>
                    <a:pt x="31" y="28"/>
                    <a:pt x="23" y="20"/>
                    <a:pt x="16" y="14"/>
                  </a:cubicBezTo>
                  <a:cubicBezTo>
                    <a:pt x="9" y="8"/>
                    <a:pt x="4" y="1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2" name="Freeform 2147"/>
            <p:cNvSpPr>
              <a:spLocks/>
            </p:cNvSpPr>
            <p:nvPr/>
          </p:nvSpPr>
          <p:spPr bwMode="auto">
            <a:xfrm>
              <a:off x="4069592" y="3665545"/>
              <a:ext cx="93860" cy="147375"/>
            </a:xfrm>
            <a:custGeom>
              <a:avLst/>
              <a:gdLst>
                <a:gd name="T0" fmla="*/ 40 w 40"/>
                <a:gd name="T1" fmla="*/ 42 h 46"/>
                <a:gd name="T2" fmla="*/ 21 w 40"/>
                <a:gd name="T3" fmla="*/ 21 h 46"/>
                <a:gd name="T4" fmla="*/ 6 w 40"/>
                <a:gd name="T5" fmla="*/ 1 h 46"/>
                <a:gd name="T6" fmla="*/ 0 w 40"/>
                <a:gd name="T7" fmla="*/ 2 h 46"/>
                <a:gd name="T8" fmla="*/ 15 w 40"/>
                <a:gd name="T9" fmla="*/ 22 h 46"/>
                <a:gd name="T10" fmla="*/ 33 w 40"/>
                <a:gd name="T11" fmla="*/ 44 h 46"/>
                <a:gd name="T12" fmla="*/ 40 w 40"/>
                <a:gd name="T1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6">
                  <a:moveTo>
                    <a:pt x="40" y="42"/>
                  </a:moveTo>
                  <a:cubicBezTo>
                    <a:pt x="34" y="44"/>
                    <a:pt x="27" y="31"/>
                    <a:pt x="21" y="21"/>
                  </a:cubicBezTo>
                  <a:cubicBezTo>
                    <a:pt x="15" y="11"/>
                    <a:pt x="10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8" y="12"/>
                    <a:pt x="15" y="22"/>
                  </a:cubicBezTo>
                  <a:cubicBezTo>
                    <a:pt x="21" y="32"/>
                    <a:pt x="27" y="46"/>
                    <a:pt x="33" y="44"/>
                  </a:cubicBezTo>
                  <a:lnTo>
                    <a:pt x="40" y="4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3" name="Freeform 2149"/>
            <p:cNvSpPr>
              <a:spLocks/>
            </p:cNvSpPr>
            <p:nvPr/>
          </p:nvSpPr>
          <p:spPr bwMode="auto">
            <a:xfrm>
              <a:off x="4078978" y="3677625"/>
              <a:ext cx="63825" cy="123215"/>
            </a:xfrm>
            <a:custGeom>
              <a:avLst/>
              <a:gdLst>
                <a:gd name="T0" fmla="*/ 0 w 27"/>
                <a:gd name="T1" fmla="*/ 0 h 38"/>
                <a:gd name="T2" fmla="*/ 12 w 27"/>
                <a:gd name="T3" fmla="*/ 18 h 38"/>
                <a:gd name="T4" fmla="*/ 27 w 27"/>
                <a:gd name="T5" fmla="*/ 38 h 38"/>
                <a:gd name="T6" fmla="*/ 12 w 27"/>
                <a:gd name="T7" fmla="*/ 18 h 38"/>
                <a:gd name="T8" fmla="*/ 0 w 27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8">
                  <a:moveTo>
                    <a:pt x="0" y="0"/>
                  </a:moveTo>
                  <a:cubicBezTo>
                    <a:pt x="4" y="3"/>
                    <a:pt x="7" y="10"/>
                    <a:pt x="12" y="18"/>
                  </a:cubicBezTo>
                  <a:cubicBezTo>
                    <a:pt x="17" y="26"/>
                    <a:pt x="22" y="36"/>
                    <a:pt x="27" y="38"/>
                  </a:cubicBezTo>
                  <a:cubicBezTo>
                    <a:pt x="22" y="36"/>
                    <a:pt x="16" y="26"/>
                    <a:pt x="12" y="18"/>
                  </a:cubicBezTo>
                  <a:cubicBezTo>
                    <a:pt x="7" y="10"/>
                    <a:pt x="4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4" name="Freeform 2152"/>
            <p:cNvSpPr>
              <a:spLocks/>
            </p:cNvSpPr>
            <p:nvPr/>
          </p:nvSpPr>
          <p:spPr bwMode="auto">
            <a:xfrm>
              <a:off x="4186917" y="3646217"/>
              <a:ext cx="79781" cy="141335"/>
            </a:xfrm>
            <a:custGeom>
              <a:avLst/>
              <a:gdLst>
                <a:gd name="T0" fmla="*/ 34 w 34"/>
                <a:gd name="T1" fmla="*/ 43 h 44"/>
                <a:gd name="T2" fmla="*/ 18 w 34"/>
                <a:gd name="T3" fmla="*/ 20 h 44"/>
                <a:gd name="T4" fmla="*/ 7 w 34"/>
                <a:gd name="T5" fmla="*/ 0 h 44"/>
                <a:gd name="T6" fmla="*/ 0 w 34"/>
                <a:gd name="T7" fmla="*/ 1 h 44"/>
                <a:gd name="T8" fmla="*/ 12 w 34"/>
                <a:gd name="T9" fmla="*/ 21 h 44"/>
                <a:gd name="T10" fmla="*/ 27 w 34"/>
                <a:gd name="T11" fmla="*/ 44 h 44"/>
                <a:gd name="T12" fmla="*/ 34 w 34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4">
                  <a:moveTo>
                    <a:pt x="34" y="43"/>
                  </a:moveTo>
                  <a:cubicBezTo>
                    <a:pt x="28" y="44"/>
                    <a:pt x="23" y="31"/>
                    <a:pt x="18" y="20"/>
                  </a:cubicBezTo>
                  <a:cubicBezTo>
                    <a:pt x="13" y="9"/>
                    <a:pt x="11" y="0"/>
                    <a:pt x="7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0"/>
                    <a:pt x="7" y="10"/>
                    <a:pt x="12" y="21"/>
                  </a:cubicBezTo>
                  <a:cubicBezTo>
                    <a:pt x="17" y="32"/>
                    <a:pt x="22" y="44"/>
                    <a:pt x="27" y="44"/>
                  </a:cubicBezTo>
                  <a:lnTo>
                    <a:pt x="34" y="4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5" name="Freeform 2154"/>
            <p:cNvSpPr>
              <a:spLocks/>
            </p:cNvSpPr>
            <p:nvPr/>
          </p:nvSpPr>
          <p:spPr bwMode="auto">
            <a:xfrm>
              <a:off x="4196303" y="3652257"/>
              <a:ext cx="51623" cy="131671"/>
            </a:xfrm>
            <a:custGeom>
              <a:avLst/>
              <a:gdLst>
                <a:gd name="T0" fmla="*/ 0 w 22"/>
                <a:gd name="T1" fmla="*/ 0 h 41"/>
                <a:gd name="T2" fmla="*/ 10 w 22"/>
                <a:gd name="T3" fmla="*/ 19 h 41"/>
                <a:gd name="T4" fmla="*/ 22 w 22"/>
                <a:gd name="T5" fmla="*/ 41 h 41"/>
                <a:gd name="T6" fmla="*/ 9 w 22"/>
                <a:gd name="T7" fmla="*/ 19 h 41"/>
                <a:gd name="T8" fmla="*/ 0 w 22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1">
                  <a:moveTo>
                    <a:pt x="0" y="0"/>
                  </a:moveTo>
                  <a:cubicBezTo>
                    <a:pt x="3" y="3"/>
                    <a:pt x="6" y="10"/>
                    <a:pt x="10" y="19"/>
                  </a:cubicBezTo>
                  <a:cubicBezTo>
                    <a:pt x="14" y="27"/>
                    <a:pt x="18" y="38"/>
                    <a:pt x="22" y="41"/>
                  </a:cubicBezTo>
                  <a:cubicBezTo>
                    <a:pt x="18" y="38"/>
                    <a:pt x="13" y="27"/>
                    <a:pt x="9" y="19"/>
                  </a:cubicBezTo>
                  <a:cubicBezTo>
                    <a:pt x="5" y="10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6" name="Freeform 2156"/>
            <p:cNvSpPr>
              <a:spLocks/>
            </p:cNvSpPr>
            <p:nvPr/>
          </p:nvSpPr>
          <p:spPr bwMode="auto">
            <a:xfrm>
              <a:off x="4302365" y="3636553"/>
              <a:ext cx="75088" cy="144959"/>
            </a:xfrm>
            <a:custGeom>
              <a:avLst/>
              <a:gdLst>
                <a:gd name="T0" fmla="*/ 32 w 32"/>
                <a:gd name="T1" fmla="*/ 45 h 45"/>
                <a:gd name="T2" fmla="*/ 17 w 32"/>
                <a:gd name="T3" fmla="*/ 21 h 45"/>
                <a:gd name="T4" fmla="*/ 7 w 32"/>
                <a:gd name="T5" fmla="*/ 0 h 45"/>
                <a:gd name="T6" fmla="*/ 0 w 32"/>
                <a:gd name="T7" fmla="*/ 0 h 45"/>
                <a:gd name="T8" fmla="*/ 11 w 32"/>
                <a:gd name="T9" fmla="*/ 21 h 45"/>
                <a:gd name="T10" fmla="*/ 26 w 32"/>
                <a:gd name="T11" fmla="*/ 45 h 45"/>
                <a:gd name="T12" fmla="*/ 32 w 3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45">
                  <a:moveTo>
                    <a:pt x="32" y="45"/>
                  </a:moveTo>
                  <a:cubicBezTo>
                    <a:pt x="26" y="45"/>
                    <a:pt x="21" y="32"/>
                    <a:pt x="17" y="21"/>
                  </a:cubicBezTo>
                  <a:cubicBezTo>
                    <a:pt x="13" y="10"/>
                    <a:pt x="11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6" y="10"/>
                    <a:pt x="11" y="21"/>
                  </a:cubicBezTo>
                  <a:cubicBezTo>
                    <a:pt x="15" y="32"/>
                    <a:pt x="20" y="45"/>
                    <a:pt x="26" y="45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87" name="Freeform 2158"/>
            <p:cNvSpPr>
              <a:spLocks/>
            </p:cNvSpPr>
            <p:nvPr/>
          </p:nvSpPr>
          <p:spPr bwMode="auto">
            <a:xfrm>
              <a:off x="4311751" y="3638969"/>
              <a:ext cx="46930" cy="138919"/>
            </a:xfrm>
            <a:custGeom>
              <a:avLst/>
              <a:gdLst>
                <a:gd name="T0" fmla="*/ 0 w 20"/>
                <a:gd name="T1" fmla="*/ 0 h 43"/>
                <a:gd name="T2" fmla="*/ 8 w 20"/>
                <a:gd name="T3" fmla="*/ 20 h 43"/>
                <a:gd name="T4" fmla="*/ 20 w 20"/>
                <a:gd name="T5" fmla="*/ 43 h 43"/>
                <a:gd name="T6" fmla="*/ 8 w 20"/>
                <a:gd name="T7" fmla="*/ 20 h 43"/>
                <a:gd name="T8" fmla="*/ 0 w 20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3">
                  <a:moveTo>
                    <a:pt x="0" y="0"/>
                  </a:moveTo>
                  <a:cubicBezTo>
                    <a:pt x="2" y="3"/>
                    <a:pt x="5" y="11"/>
                    <a:pt x="8" y="20"/>
                  </a:cubicBezTo>
                  <a:cubicBezTo>
                    <a:pt x="12" y="29"/>
                    <a:pt x="15" y="39"/>
                    <a:pt x="20" y="43"/>
                  </a:cubicBezTo>
                  <a:cubicBezTo>
                    <a:pt x="15" y="39"/>
                    <a:pt x="11" y="29"/>
                    <a:pt x="8" y="20"/>
                  </a:cubicBezTo>
                  <a:cubicBezTo>
                    <a:pt x="4" y="11"/>
                    <a:pt x="2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sp>
        <p:nvSpPr>
          <p:cNvPr id="888" name="Right Arrow 887"/>
          <p:cNvSpPr>
            <a:spLocks noChangeAspect="1"/>
          </p:cNvSpPr>
          <p:nvPr/>
        </p:nvSpPr>
        <p:spPr>
          <a:xfrm flipH="1">
            <a:off x="7420262" y="3756998"/>
            <a:ext cx="341755" cy="387005"/>
          </a:xfrm>
          <a:prstGeom prst="rightArrow">
            <a:avLst/>
          </a:prstGeom>
          <a:solidFill>
            <a:srgbClr val="554295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09" tIns="45704" rIns="91409" bIns="45704" rtlCol="0" anchor="ctr"/>
          <a:lstStyle/>
          <a:p>
            <a:pPr algn="ctr"/>
            <a:endParaRPr lang="en-CA" sz="105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90" name="TextBox 889"/>
          <p:cNvSpPr txBox="1">
            <a:spLocks noChangeAspect="1"/>
          </p:cNvSpPr>
          <p:nvPr/>
        </p:nvSpPr>
        <p:spPr>
          <a:xfrm>
            <a:off x="3113583" y="3140337"/>
            <a:ext cx="5936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 smtClean="0">
                <a:latin typeface="Arial"/>
                <a:cs typeface="Arial"/>
              </a:rPr>
              <a:t>mRNA</a:t>
            </a:r>
            <a:endParaRPr lang="en-CA" sz="1100" dirty="0">
              <a:latin typeface="Arial"/>
              <a:cs typeface="Arial"/>
            </a:endParaRPr>
          </a:p>
        </p:txBody>
      </p:sp>
      <p:sp>
        <p:nvSpPr>
          <p:cNvPr id="891" name="TextBox 890"/>
          <p:cNvSpPr txBox="1">
            <a:spLocks noChangeAspect="1"/>
          </p:cNvSpPr>
          <p:nvPr/>
        </p:nvSpPr>
        <p:spPr>
          <a:xfrm>
            <a:off x="6698627" y="2944937"/>
            <a:ext cx="68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 smtClean="0">
                <a:latin typeface="Arial"/>
                <a:cs typeface="Arial"/>
              </a:rPr>
              <a:t>Enzyme</a:t>
            </a:r>
            <a:endParaRPr lang="en-CA" sz="1100" dirty="0">
              <a:latin typeface="Arial"/>
              <a:cs typeface="Arial"/>
            </a:endParaRPr>
          </a:p>
        </p:txBody>
      </p:sp>
      <p:sp>
        <p:nvSpPr>
          <p:cNvPr id="892" name="TextBox 891"/>
          <p:cNvSpPr txBox="1">
            <a:spLocks noChangeAspect="1"/>
          </p:cNvSpPr>
          <p:nvPr/>
        </p:nvSpPr>
        <p:spPr>
          <a:xfrm>
            <a:off x="1151873" y="1482301"/>
            <a:ext cx="2388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latin typeface="Arial"/>
                <a:cs typeface="Arial"/>
              </a:rPr>
              <a:t>CONTROL</a:t>
            </a:r>
            <a:endParaRPr lang="en-CA" sz="2000" dirty="0">
              <a:latin typeface="Arial"/>
              <a:cs typeface="Arial"/>
            </a:endParaRPr>
          </a:p>
        </p:txBody>
      </p:sp>
      <p:sp>
        <p:nvSpPr>
          <p:cNvPr id="893" name="TextBox 892"/>
          <p:cNvSpPr txBox="1">
            <a:spLocks noChangeAspect="1"/>
          </p:cNvSpPr>
          <p:nvPr/>
        </p:nvSpPr>
        <p:spPr>
          <a:xfrm>
            <a:off x="5865119" y="1482301"/>
            <a:ext cx="23887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 smtClean="0">
                <a:latin typeface="Arial"/>
                <a:cs typeface="Arial"/>
              </a:rPr>
              <a:t>UREMIA</a:t>
            </a:r>
            <a:endParaRPr lang="en-CA" sz="2000" dirty="0">
              <a:latin typeface="Arial"/>
              <a:cs typeface="Arial"/>
            </a:endParaRPr>
          </a:p>
        </p:txBody>
      </p:sp>
      <p:grpSp>
        <p:nvGrpSpPr>
          <p:cNvPr id="1993" name="Group 3"/>
          <p:cNvGrpSpPr>
            <a:grpSpLocks noChangeAspect="1"/>
          </p:cNvGrpSpPr>
          <p:nvPr/>
        </p:nvGrpSpPr>
        <p:grpSpPr bwMode="auto">
          <a:xfrm>
            <a:off x="4777023" y="4763442"/>
            <a:ext cx="4351391" cy="1028299"/>
            <a:chOff x="530" y="1184"/>
            <a:chExt cx="1243" cy="640"/>
          </a:xfrm>
          <a:solidFill>
            <a:srgbClr val="E6EDF3"/>
          </a:solidFill>
        </p:grpSpPr>
        <p:sp>
          <p:nvSpPr>
            <p:cNvPr id="895" name="Freeform 4"/>
            <p:cNvSpPr>
              <a:spLocks/>
            </p:cNvSpPr>
            <p:nvPr/>
          </p:nvSpPr>
          <p:spPr bwMode="auto">
            <a:xfrm>
              <a:off x="530" y="1184"/>
              <a:ext cx="1243" cy="640"/>
            </a:xfrm>
            <a:custGeom>
              <a:avLst/>
              <a:gdLst>
                <a:gd name="T0" fmla="*/ 786 w 786"/>
                <a:gd name="T1" fmla="*/ 379 h 379"/>
                <a:gd name="T2" fmla="*/ 437 w 786"/>
                <a:gd name="T3" fmla="*/ 10 h 379"/>
                <a:gd name="T4" fmla="*/ 205 w 786"/>
                <a:gd name="T5" fmla="*/ 57 h 379"/>
                <a:gd name="T6" fmla="*/ 93 w 786"/>
                <a:gd name="T7" fmla="*/ 150 h 379"/>
                <a:gd name="T8" fmla="*/ 2 w 786"/>
                <a:gd name="T9" fmla="*/ 354 h 379"/>
                <a:gd name="T10" fmla="*/ 0 w 786"/>
                <a:gd name="T11" fmla="*/ 379 h 379"/>
                <a:gd name="T12" fmla="*/ 786 w 786"/>
                <a:gd name="T13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6" h="379">
                  <a:moveTo>
                    <a:pt x="786" y="379"/>
                  </a:moveTo>
                  <a:cubicBezTo>
                    <a:pt x="784" y="187"/>
                    <a:pt x="626" y="34"/>
                    <a:pt x="437" y="10"/>
                  </a:cubicBezTo>
                  <a:cubicBezTo>
                    <a:pt x="357" y="0"/>
                    <a:pt x="276" y="18"/>
                    <a:pt x="205" y="57"/>
                  </a:cubicBezTo>
                  <a:cubicBezTo>
                    <a:pt x="160" y="81"/>
                    <a:pt x="123" y="114"/>
                    <a:pt x="93" y="150"/>
                  </a:cubicBezTo>
                  <a:cubicBezTo>
                    <a:pt x="44" y="207"/>
                    <a:pt x="11" y="277"/>
                    <a:pt x="2" y="354"/>
                  </a:cubicBezTo>
                  <a:cubicBezTo>
                    <a:pt x="1" y="362"/>
                    <a:pt x="0" y="371"/>
                    <a:pt x="0" y="379"/>
                  </a:cubicBezTo>
                  <a:lnTo>
                    <a:pt x="786" y="3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96" name="Freeform 5"/>
            <p:cNvSpPr>
              <a:spLocks/>
            </p:cNvSpPr>
            <p:nvPr/>
          </p:nvSpPr>
          <p:spPr bwMode="auto">
            <a:xfrm>
              <a:off x="556" y="1215"/>
              <a:ext cx="1190" cy="609"/>
            </a:xfrm>
            <a:custGeom>
              <a:avLst/>
              <a:gdLst>
                <a:gd name="T0" fmla="*/ 752 w 752"/>
                <a:gd name="T1" fmla="*/ 361 h 361"/>
                <a:gd name="T2" fmla="*/ 685 w 752"/>
                <a:gd name="T3" fmla="*/ 163 h 361"/>
                <a:gd name="T4" fmla="*/ 418 w 752"/>
                <a:gd name="T5" fmla="*/ 9 h 361"/>
                <a:gd name="T6" fmla="*/ 196 w 752"/>
                <a:gd name="T7" fmla="*/ 55 h 361"/>
                <a:gd name="T8" fmla="*/ 196 w 752"/>
                <a:gd name="T9" fmla="*/ 55 h 361"/>
                <a:gd name="T10" fmla="*/ 88 w 752"/>
                <a:gd name="T11" fmla="*/ 144 h 361"/>
                <a:gd name="T12" fmla="*/ 2 w 752"/>
                <a:gd name="T13" fmla="*/ 338 h 361"/>
                <a:gd name="T14" fmla="*/ 0 w 752"/>
                <a:gd name="T15" fmla="*/ 361 h 361"/>
                <a:gd name="T16" fmla="*/ 752 w 752"/>
                <a:gd name="T17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2" h="361">
                  <a:moveTo>
                    <a:pt x="752" y="361"/>
                  </a:moveTo>
                  <a:cubicBezTo>
                    <a:pt x="752" y="290"/>
                    <a:pt x="729" y="222"/>
                    <a:pt x="685" y="163"/>
                  </a:cubicBezTo>
                  <a:cubicBezTo>
                    <a:pt x="622" y="79"/>
                    <a:pt x="525" y="23"/>
                    <a:pt x="418" y="9"/>
                  </a:cubicBezTo>
                  <a:cubicBezTo>
                    <a:pt x="344" y="0"/>
                    <a:pt x="266" y="16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56" y="76"/>
                    <a:pt x="121" y="105"/>
                    <a:pt x="88" y="144"/>
                  </a:cubicBezTo>
                  <a:cubicBezTo>
                    <a:pt x="40" y="200"/>
                    <a:pt x="10" y="268"/>
                    <a:pt x="2" y="338"/>
                  </a:cubicBezTo>
                  <a:cubicBezTo>
                    <a:pt x="1" y="346"/>
                    <a:pt x="0" y="353"/>
                    <a:pt x="0" y="361"/>
                  </a:cubicBezTo>
                  <a:lnTo>
                    <a:pt x="752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97" name="Freeform 6"/>
            <p:cNvSpPr>
              <a:spLocks/>
            </p:cNvSpPr>
            <p:nvPr/>
          </p:nvSpPr>
          <p:spPr bwMode="auto">
            <a:xfrm>
              <a:off x="530" y="1184"/>
              <a:ext cx="1243" cy="640"/>
            </a:xfrm>
            <a:custGeom>
              <a:avLst/>
              <a:gdLst>
                <a:gd name="T0" fmla="*/ 786 w 786"/>
                <a:gd name="T1" fmla="*/ 379 h 379"/>
                <a:gd name="T2" fmla="*/ 437 w 786"/>
                <a:gd name="T3" fmla="*/ 10 h 379"/>
                <a:gd name="T4" fmla="*/ 205 w 786"/>
                <a:gd name="T5" fmla="*/ 57 h 379"/>
                <a:gd name="T6" fmla="*/ 93 w 786"/>
                <a:gd name="T7" fmla="*/ 150 h 379"/>
                <a:gd name="T8" fmla="*/ 2 w 786"/>
                <a:gd name="T9" fmla="*/ 354 h 379"/>
                <a:gd name="T10" fmla="*/ 0 w 786"/>
                <a:gd name="T11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6" h="379">
                  <a:moveTo>
                    <a:pt x="786" y="379"/>
                  </a:moveTo>
                  <a:cubicBezTo>
                    <a:pt x="784" y="187"/>
                    <a:pt x="626" y="34"/>
                    <a:pt x="437" y="10"/>
                  </a:cubicBezTo>
                  <a:cubicBezTo>
                    <a:pt x="357" y="0"/>
                    <a:pt x="276" y="18"/>
                    <a:pt x="205" y="57"/>
                  </a:cubicBezTo>
                  <a:cubicBezTo>
                    <a:pt x="160" y="81"/>
                    <a:pt x="123" y="114"/>
                    <a:pt x="93" y="150"/>
                  </a:cubicBezTo>
                  <a:cubicBezTo>
                    <a:pt x="44" y="207"/>
                    <a:pt x="11" y="277"/>
                    <a:pt x="2" y="354"/>
                  </a:cubicBezTo>
                  <a:cubicBezTo>
                    <a:pt x="1" y="362"/>
                    <a:pt x="0" y="371"/>
                    <a:pt x="0" y="379"/>
                  </a:cubicBezTo>
                </a:path>
              </a:pathLst>
            </a:custGeom>
            <a:solidFill>
              <a:srgbClr val="FFC000"/>
            </a:solidFill>
            <a:ln w="7938" cap="rnd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898" name="Freeform 7"/>
            <p:cNvSpPr>
              <a:spLocks/>
            </p:cNvSpPr>
            <p:nvPr/>
          </p:nvSpPr>
          <p:spPr bwMode="auto">
            <a:xfrm>
              <a:off x="556" y="1215"/>
              <a:ext cx="1190" cy="609"/>
            </a:xfrm>
            <a:custGeom>
              <a:avLst/>
              <a:gdLst>
                <a:gd name="T0" fmla="*/ 752 w 752"/>
                <a:gd name="T1" fmla="*/ 361 h 361"/>
                <a:gd name="T2" fmla="*/ 685 w 752"/>
                <a:gd name="T3" fmla="*/ 163 h 361"/>
                <a:gd name="T4" fmla="*/ 418 w 752"/>
                <a:gd name="T5" fmla="*/ 9 h 361"/>
                <a:gd name="T6" fmla="*/ 196 w 752"/>
                <a:gd name="T7" fmla="*/ 55 h 361"/>
                <a:gd name="T8" fmla="*/ 196 w 752"/>
                <a:gd name="T9" fmla="*/ 55 h 361"/>
                <a:gd name="T10" fmla="*/ 88 w 752"/>
                <a:gd name="T11" fmla="*/ 144 h 361"/>
                <a:gd name="T12" fmla="*/ 2 w 752"/>
                <a:gd name="T13" fmla="*/ 338 h 361"/>
                <a:gd name="T14" fmla="*/ 0 w 752"/>
                <a:gd name="T1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2" h="361">
                  <a:moveTo>
                    <a:pt x="752" y="361"/>
                  </a:moveTo>
                  <a:cubicBezTo>
                    <a:pt x="752" y="290"/>
                    <a:pt x="729" y="222"/>
                    <a:pt x="685" y="163"/>
                  </a:cubicBezTo>
                  <a:cubicBezTo>
                    <a:pt x="622" y="79"/>
                    <a:pt x="525" y="23"/>
                    <a:pt x="418" y="9"/>
                  </a:cubicBezTo>
                  <a:cubicBezTo>
                    <a:pt x="344" y="0"/>
                    <a:pt x="266" y="16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56" y="76"/>
                    <a:pt x="121" y="105"/>
                    <a:pt x="88" y="144"/>
                  </a:cubicBezTo>
                  <a:cubicBezTo>
                    <a:pt x="40" y="200"/>
                    <a:pt x="10" y="268"/>
                    <a:pt x="2" y="338"/>
                  </a:cubicBezTo>
                  <a:cubicBezTo>
                    <a:pt x="1" y="346"/>
                    <a:pt x="0" y="353"/>
                    <a:pt x="0" y="361"/>
                  </a:cubicBezTo>
                </a:path>
              </a:pathLst>
            </a:custGeom>
            <a:solidFill>
              <a:srgbClr val="FFF4CF"/>
            </a:solidFill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grpSp>
        <p:nvGrpSpPr>
          <p:cNvPr id="1994" name="Group 926"/>
          <p:cNvGrpSpPr>
            <a:grpSpLocks noChangeAspect="1"/>
          </p:cNvGrpSpPr>
          <p:nvPr/>
        </p:nvGrpSpPr>
        <p:grpSpPr>
          <a:xfrm>
            <a:off x="7919927" y="3939264"/>
            <a:ext cx="629553" cy="241325"/>
            <a:chOff x="3369870" y="4848628"/>
            <a:chExt cx="1464207" cy="561271"/>
          </a:xfrm>
        </p:grpSpPr>
        <p:sp>
          <p:nvSpPr>
            <p:cNvPr id="928" name="Round Same Side Corner Rectangle 927"/>
            <p:cNvSpPr>
              <a:spLocks noChangeAspect="1"/>
            </p:cNvSpPr>
            <p:nvPr/>
          </p:nvSpPr>
          <p:spPr>
            <a:xfrm>
              <a:off x="3720683" y="5083702"/>
              <a:ext cx="412434" cy="326197"/>
            </a:xfrm>
            <a:prstGeom prst="round2SameRect">
              <a:avLst>
                <a:gd name="adj1" fmla="val 10813"/>
                <a:gd name="adj2" fmla="val 5000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29" name="Rounded Rectangle 928"/>
            <p:cNvSpPr>
              <a:spLocks noChangeAspect="1"/>
            </p:cNvSpPr>
            <p:nvPr/>
          </p:nvSpPr>
          <p:spPr>
            <a:xfrm>
              <a:off x="3727061" y="4848628"/>
              <a:ext cx="404348" cy="224102"/>
            </a:xfrm>
            <a:prstGeom prst="roundRect">
              <a:avLst>
                <a:gd name="adj" fmla="val 26570"/>
              </a:avLst>
            </a:prstGeom>
            <a:solidFill>
              <a:srgbClr val="99663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2000" name="Group 929"/>
            <p:cNvGrpSpPr/>
            <p:nvPr/>
          </p:nvGrpSpPr>
          <p:grpSpPr>
            <a:xfrm>
              <a:off x="4117925" y="4929776"/>
              <a:ext cx="716152" cy="411925"/>
              <a:chOff x="4133118" y="4949301"/>
              <a:chExt cx="716152" cy="411925"/>
            </a:xfrm>
          </p:grpSpPr>
          <p:sp>
            <p:nvSpPr>
              <p:cNvPr id="943" name="Freeform 2087"/>
              <p:cNvSpPr>
                <a:spLocks/>
              </p:cNvSpPr>
              <p:nvPr/>
            </p:nvSpPr>
            <p:spPr bwMode="auto">
              <a:xfrm flipH="1">
                <a:off x="4733822" y="5181235"/>
                <a:ext cx="32851" cy="173951"/>
              </a:xfrm>
              <a:custGeom>
                <a:avLst/>
                <a:gdLst>
                  <a:gd name="T0" fmla="*/ 7 w 14"/>
                  <a:gd name="T1" fmla="*/ 2 h 54"/>
                  <a:gd name="T2" fmla="*/ 5 w 14"/>
                  <a:gd name="T3" fmla="*/ 28 h 54"/>
                  <a:gd name="T4" fmla="*/ 0 w 14"/>
                  <a:gd name="T5" fmla="*/ 54 h 54"/>
                  <a:gd name="T6" fmla="*/ 6 w 14"/>
                  <a:gd name="T7" fmla="*/ 51 h 54"/>
                  <a:gd name="T8" fmla="*/ 12 w 14"/>
                  <a:gd name="T9" fmla="*/ 26 h 54"/>
                  <a:gd name="T10" fmla="*/ 14 w 14"/>
                  <a:gd name="T11" fmla="*/ 0 h 54"/>
                  <a:gd name="T12" fmla="*/ 7 w 14"/>
                  <a:gd name="T13" fmla="*/ 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4">
                    <a:moveTo>
                      <a:pt x="7" y="2"/>
                    </a:moveTo>
                    <a:cubicBezTo>
                      <a:pt x="3" y="4"/>
                      <a:pt x="5" y="21"/>
                      <a:pt x="5" y="28"/>
                    </a:cubicBezTo>
                    <a:cubicBezTo>
                      <a:pt x="5" y="35"/>
                      <a:pt x="6" y="52"/>
                      <a:pt x="0" y="54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2" y="33"/>
                      <a:pt x="12" y="26"/>
                    </a:cubicBezTo>
                    <a:cubicBezTo>
                      <a:pt x="12" y="19"/>
                      <a:pt x="9" y="1"/>
                      <a:pt x="14" y="0"/>
                    </a:cubicBez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4" name="Freeform 2091"/>
              <p:cNvSpPr>
                <a:spLocks/>
              </p:cNvSpPr>
              <p:nvPr/>
            </p:nvSpPr>
            <p:spPr bwMode="auto">
              <a:xfrm flipH="1">
                <a:off x="4534839" y="5048356"/>
                <a:ext cx="32851" cy="181199"/>
              </a:xfrm>
              <a:custGeom>
                <a:avLst/>
                <a:gdLst>
                  <a:gd name="T0" fmla="*/ 3 w 14"/>
                  <a:gd name="T1" fmla="*/ 3 h 56"/>
                  <a:gd name="T2" fmla="*/ 5 w 14"/>
                  <a:gd name="T3" fmla="*/ 30 h 56"/>
                  <a:gd name="T4" fmla="*/ 3 w 14"/>
                  <a:gd name="T5" fmla="*/ 56 h 56"/>
                  <a:gd name="T6" fmla="*/ 9 w 14"/>
                  <a:gd name="T7" fmla="*/ 52 h 56"/>
                  <a:gd name="T8" fmla="*/ 11 w 14"/>
                  <a:gd name="T9" fmla="*/ 26 h 56"/>
                  <a:gd name="T10" fmla="*/ 9 w 14"/>
                  <a:gd name="T11" fmla="*/ 0 h 56"/>
                  <a:gd name="T12" fmla="*/ 3 w 14"/>
                  <a:gd name="T13" fmla="*/ 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56">
                    <a:moveTo>
                      <a:pt x="3" y="3"/>
                    </a:moveTo>
                    <a:cubicBezTo>
                      <a:pt x="0" y="5"/>
                      <a:pt x="4" y="23"/>
                      <a:pt x="5" y="30"/>
                    </a:cubicBezTo>
                    <a:cubicBezTo>
                      <a:pt x="6" y="36"/>
                      <a:pt x="8" y="53"/>
                      <a:pt x="3" y="56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14" y="50"/>
                      <a:pt x="12" y="33"/>
                      <a:pt x="11" y="26"/>
                    </a:cubicBezTo>
                    <a:cubicBezTo>
                      <a:pt x="10" y="20"/>
                      <a:pt x="5" y="2"/>
                      <a:pt x="9" y="0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5" name="Freeform 2093"/>
              <p:cNvSpPr>
                <a:spLocks/>
              </p:cNvSpPr>
              <p:nvPr/>
            </p:nvSpPr>
            <p:spPr bwMode="auto">
              <a:xfrm flipH="1">
                <a:off x="4635269" y="5119628"/>
                <a:ext cx="28158" cy="177575"/>
              </a:xfrm>
              <a:custGeom>
                <a:avLst/>
                <a:gdLst>
                  <a:gd name="T0" fmla="*/ 6 w 12"/>
                  <a:gd name="T1" fmla="*/ 3 h 55"/>
                  <a:gd name="T2" fmla="*/ 5 w 12"/>
                  <a:gd name="T3" fmla="*/ 30 h 55"/>
                  <a:gd name="T4" fmla="*/ 0 w 12"/>
                  <a:gd name="T5" fmla="*/ 55 h 55"/>
                  <a:gd name="T6" fmla="*/ 6 w 12"/>
                  <a:gd name="T7" fmla="*/ 53 h 55"/>
                  <a:gd name="T8" fmla="*/ 11 w 12"/>
                  <a:gd name="T9" fmla="*/ 27 h 55"/>
                  <a:gd name="T10" fmla="*/ 12 w 12"/>
                  <a:gd name="T11" fmla="*/ 0 h 55"/>
                  <a:gd name="T12" fmla="*/ 6 w 12"/>
                  <a:gd name="T13" fmla="*/ 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55">
                    <a:moveTo>
                      <a:pt x="6" y="3"/>
                    </a:moveTo>
                    <a:cubicBezTo>
                      <a:pt x="2" y="4"/>
                      <a:pt x="5" y="23"/>
                      <a:pt x="5" y="30"/>
                    </a:cubicBezTo>
                    <a:cubicBezTo>
                      <a:pt x="5" y="36"/>
                      <a:pt x="5" y="53"/>
                      <a:pt x="0" y="55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11" y="51"/>
                      <a:pt x="11" y="34"/>
                      <a:pt x="11" y="27"/>
                    </a:cubicBezTo>
                    <a:cubicBezTo>
                      <a:pt x="11" y="21"/>
                      <a:pt x="8" y="2"/>
                      <a:pt x="12" y="0"/>
                    </a:cubicBez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6" name="Freeform 2095"/>
              <p:cNvSpPr>
                <a:spLocks/>
              </p:cNvSpPr>
              <p:nvPr/>
            </p:nvSpPr>
            <p:spPr bwMode="auto">
              <a:xfrm flipH="1">
                <a:off x="4424084" y="4980709"/>
                <a:ext cx="42237" cy="171535"/>
              </a:xfrm>
              <a:custGeom>
                <a:avLst/>
                <a:gdLst>
                  <a:gd name="T0" fmla="*/ 12 w 18"/>
                  <a:gd name="T1" fmla="*/ 2 h 53"/>
                  <a:gd name="T2" fmla="*/ 7 w 18"/>
                  <a:gd name="T3" fmla="*/ 28 h 53"/>
                  <a:gd name="T4" fmla="*/ 0 w 18"/>
                  <a:gd name="T5" fmla="*/ 53 h 53"/>
                  <a:gd name="T6" fmla="*/ 6 w 18"/>
                  <a:gd name="T7" fmla="*/ 51 h 53"/>
                  <a:gd name="T8" fmla="*/ 14 w 18"/>
                  <a:gd name="T9" fmla="*/ 26 h 53"/>
                  <a:gd name="T10" fmla="*/ 18 w 18"/>
                  <a:gd name="T11" fmla="*/ 0 h 53"/>
                  <a:gd name="T12" fmla="*/ 12 w 18"/>
                  <a:gd name="T13" fmla="*/ 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3">
                    <a:moveTo>
                      <a:pt x="12" y="2"/>
                    </a:moveTo>
                    <a:cubicBezTo>
                      <a:pt x="7" y="3"/>
                      <a:pt x="8" y="21"/>
                      <a:pt x="7" y="28"/>
                    </a:cubicBezTo>
                    <a:cubicBezTo>
                      <a:pt x="7" y="34"/>
                      <a:pt x="5" y="51"/>
                      <a:pt x="0" y="53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12" y="49"/>
                      <a:pt x="13" y="33"/>
                      <a:pt x="14" y="26"/>
                    </a:cubicBezTo>
                    <a:cubicBezTo>
                      <a:pt x="14" y="19"/>
                      <a:pt x="14" y="1"/>
                      <a:pt x="18" y="0"/>
                    </a:cubicBez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7" name="Freeform 2097"/>
              <p:cNvSpPr>
                <a:spLocks/>
              </p:cNvSpPr>
              <p:nvPr/>
            </p:nvSpPr>
            <p:spPr bwMode="auto">
              <a:xfrm flipH="1">
                <a:off x="4192250" y="4949301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4 h 47"/>
                  <a:gd name="T4" fmla="*/ 0 w 30"/>
                  <a:gd name="T5" fmla="*/ 47 h 47"/>
                  <a:gd name="T6" fmla="*/ 6 w 30"/>
                  <a:gd name="T7" fmla="*/ 46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0"/>
                      <a:pt x="15" y="18"/>
                      <a:pt x="13" y="24"/>
                    </a:cubicBezTo>
                    <a:cubicBezTo>
                      <a:pt x="11" y="31"/>
                      <a:pt x="5" y="46"/>
                      <a:pt x="0" y="47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7" y="30"/>
                      <a:pt x="20" y="24"/>
                    </a:cubicBezTo>
                    <a:cubicBezTo>
                      <a:pt x="22" y="18"/>
                      <a:pt x="26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8" name="Freeform 2099"/>
              <p:cNvSpPr>
                <a:spLocks/>
              </p:cNvSpPr>
              <p:nvPr/>
            </p:nvSpPr>
            <p:spPr bwMode="auto">
              <a:xfrm flipH="1">
                <a:off x="4304882" y="4958965"/>
                <a:ext cx="61009" cy="160663"/>
              </a:xfrm>
              <a:custGeom>
                <a:avLst/>
                <a:gdLst>
                  <a:gd name="T0" fmla="*/ 19 w 26"/>
                  <a:gd name="T1" fmla="*/ 1 h 50"/>
                  <a:gd name="T2" fmla="*/ 11 w 26"/>
                  <a:gd name="T3" fmla="*/ 27 h 50"/>
                  <a:gd name="T4" fmla="*/ 0 w 26"/>
                  <a:gd name="T5" fmla="*/ 50 h 50"/>
                  <a:gd name="T6" fmla="*/ 7 w 26"/>
                  <a:gd name="T7" fmla="*/ 49 h 50"/>
                  <a:gd name="T8" fmla="*/ 18 w 26"/>
                  <a:gd name="T9" fmla="*/ 26 h 50"/>
                  <a:gd name="T10" fmla="*/ 26 w 26"/>
                  <a:gd name="T11" fmla="*/ 0 h 50"/>
                  <a:gd name="T12" fmla="*/ 19 w 26"/>
                  <a:gd name="T13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50">
                    <a:moveTo>
                      <a:pt x="19" y="1"/>
                    </a:moveTo>
                    <a:cubicBezTo>
                      <a:pt x="15" y="1"/>
                      <a:pt x="13" y="21"/>
                      <a:pt x="11" y="27"/>
                    </a:cubicBezTo>
                    <a:cubicBezTo>
                      <a:pt x="10" y="34"/>
                      <a:pt x="5" y="50"/>
                      <a:pt x="0" y="50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12" y="48"/>
                      <a:pt x="16" y="33"/>
                      <a:pt x="18" y="26"/>
                    </a:cubicBezTo>
                    <a:cubicBezTo>
                      <a:pt x="20" y="20"/>
                      <a:pt x="22" y="1"/>
                      <a:pt x="26" y="0"/>
                    </a:cubicBez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9" name="Freeform 2127"/>
              <p:cNvSpPr>
                <a:spLocks/>
              </p:cNvSpPr>
              <p:nvPr/>
            </p:nvSpPr>
            <p:spPr bwMode="auto">
              <a:xfrm flipH="1">
                <a:off x="4747901" y="5229555"/>
                <a:ext cx="101369" cy="131671"/>
              </a:xfrm>
              <a:custGeom>
                <a:avLst/>
                <a:gdLst>
                  <a:gd name="T0" fmla="*/ 43 w 43"/>
                  <a:gd name="T1" fmla="*/ 36 h 41"/>
                  <a:gd name="T2" fmla="*/ 22 w 43"/>
                  <a:gd name="T3" fmla="*/ 19 h 41"/>
                  <a:gd name="T4" fmla="*/ 6 w 43"/>
                  <a:gd name="T5" fmla="*/ 2 h 41"/>
                  <a:gd name="T6" fmla="*/ 0 w 43"/>
                  <a:gd name="T7" fmla="*/ 4 h 41"/>
                  <a:gd name="T8" fmla="*/ 16 w 43"/>
                  <a:gd name="T9" fmla="*/ 21 h 41"/>
                  <a:gd name="T10" fmla="*/ 37 w 43"/>
                  <a:gd name="T11" fmla="*/ 39 h 41"/>
                  <a:gd name="T12" fmla="*/ 43 w 43"/>
                  <a:gd name="T13" fmla="*/ 3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1">
                    <a:moveTo>
                      <a:pt x="43" y="36"/>
                    </a:moveTo>
                    <a:cubicBezTo>
                      <a:pt x="37" y="38"/>
                      <a:pt x="29" y="28"/>
                      <a:pt x="22" y="19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6" y="21"/>
                    </a:cubicBezTo>
                    <a:cubicBezTo>
                      <a:pt x="23" y="30"/>
                      <a:pt x="32" y="41"/>
                      <a:pt x="37" y="39"/>
                    </a:cubicBezTo>
                    <a:lnTo>
                      <a:pt x="43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0" name="Freeform 2131"/>
              <p:cNvSpPr>
                <a:spLocks/>
              </p:cNvSpPr>
              <p:nvPr/>
            </p:nvSpPr>
            <p:spPr bwMode="auto">
              <a:xfrm flipH="1">
                <a:off x="4647471" y="5173987"/>
                <a:ext cx="103246" cy="129255"/>
              </a:xfrm>
              <a:custGeom>
                <a:avLst/>
                <a:gdLst>
                  <a:gd name="T0" fmla="*/ 44 w 44"/>
                  <a:gd name="T1" fmla="*/ 36 h 40"/>
                  <a:gd name="T2" fmla="*/ 23 w 44"/>
                  <a:gd name="T3" fmla="*/ 18 h 40"/>
                  <a:gd name="T4" fmla="*/ 6 w 44"/>
                  <a:gd name="T5" fmla="*/ 2 h 40"/>
                  <a:gd name="T6" fmla="*/ 0 w 44"/>
                  <a:gd name="T7" fmla="*/ 4 h 40"/>
                  <a:gd name="T8" fmla="*/ 17 w 44"/>
                  <a:gd name="T9" fmla="*/ 20 h 40"/>
                  <a:gd name="T10" fmla="*/ 39 w 44"/>
                  <a:gd name="T11" fmla="*/ 38 h 40"/>
                  <a:gd name="T12" fmla="*/ 44 w 44"/>
                  <a:gd name="T13" fmla="*/ 3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" h="40">
                    <a:moveTo>
                      <a:pt x="44" y="36"/>
                    </a:moveTo>
                    <a:cubicBezTo>
                      <a:pt x="39" y="38"/>
                      <a:pt x="30" y="27"/>
                      <a:pt x="23" y="18"/>
                    </a:cubicBezTo>
                    <a:cubicBezTo>
                      <a:pt x="15" y="9"/>
                      <a:pt x="10" y="0"/>
                      <a:pt x="6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7" y="20"/>
                    </a:cubicBezTo>
                    <a:cubicBezTo>
                      <a:pt x="25" y="29"/>
                      <a:pt x="34" y="40"/>
                      <a:pt x="39" y="38"/>
                    </a:cubicBez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1" name="Freeform 2133"/>
              <p:cNvSpPr>
                <a:spLocks/>
              </p:cNvSpPr>
              <p:nvPr/>
            </p:nvSpPr>
            <p:spPr bwMode="auto">
              <a:xfrm flipH="1">
                <a:off x="4663427" y="5187275"/>
                <a:ext cx="77904" cy="109927"/>
              </a:xfrm>
              <a:custGeom>
                <a:avLst/>
                <a:gdLst>
                  <a:gd name="T0" fmla="*/ 0 w 33"/>
                  <a:gd name="T1" fmla="*/ 0 h 34"/>
                  <a:gd name="T2" fmla="*/ 15 w 33"/>
                  <a:gd name="T3" fmla="*/ 16 h 34"/>
                  <a:gd name="T4" fmla="*/ 33 w 33"/>
                  <a:gd name="T5" fmla="*/ 34 h 34"/>
                  <a:gd name="T6" fmla="*/ 14 w 33"/>
                  <a:gd name="T7" fmla="*/ 16 h 34"/>
                  <a:gd name="T8" fmla="*/ 0 w 3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cubicBezTo>
                      <a:pt x="4" y="2"/>
                      <a:pt x="9" y="9"/>
                      <a:pt x="15" y="16"/>
                    </a:cubicBezTo>
                    <a:cubicBezTo>
                      <a:pt x="21" y="23"/>
                      <a:pt x="27" y="32"/>
                      <a:pt x="33" y="34"/>
                    </a:cubicBezTo>
                    <a:cubicBezTo>
                      <a:pt x="27" y="32"/>
                      <a:pt x="20" y="23"/>
                      <a:pt x="14" y="16"/>
                    </a:cubicBezTo>
                    <a:cubicBezTo>
                      <a:pt x="8" y="9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2" name="Freeform 2137"/>
              <p:cNvSpPr>
                <a:spLocks/>
              </p:cNvSpPr>
              <p:nvPr/>
            </p:nvSpPr>
            <p:spPr bwMode="auto">
              <a:xfrm flipH="1">
                <a:off x="4544225" y="5116004"/>
                <a:ext cx="107939" cy="119591"/>
              </a:xfrm>
              <a:custGeom>
                <a:avLst/>
                <a:gdLst>
                  <a:gd name="T0" fmla="*/ 46 w 46"/>
                  <a:gd name="T1" fmla="*/ 31 h 37"/>
                  <a:gd name="T2" fmla="*/ 23 w 46"/>
                  <a:gd name="T3" fmla="*/ 16 h 37"/>
                  <a:gd name="T4" fmla="*/ 5 w 46"/>
                  <a:gd name="T5" fmla="*/ 2 h 37"/>
                  <a:gd name="T6" fmla="*/ 0 w 46"/>
                  <a:gd name="T7" fmla="*/ 4 h 37"/>
                  <a:gd name="T8" fmla="*/ 18 w 46"/>
                  <a:gd name="T9" fmla="*/ 19 h 37"/>
                  <a:gd name="T10" fmla="*/ 41 w 46"/>
                  <a:gd name="T11" fmla="*/ 35 h 37"/>
                  <a:gd name="T12" fmla="*/ 46 w 46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37">
                    <a:moveTo>
                      <a:pt x="46" y="31"/>
                    </a:moveTo>
                    <a:cubicBezTo>
                      <a:pt x="41" y="33"/>
                      <a:pt x="32" y="24"/>
                      <a:pt x="23" y="16"/>
                    </a:cubicBezTo>
                    <a:cubicBezTo>
                      <a:pt x="15" y="8"/>
                      <a:pt x="9" y="0"/>
                      <a:pt x="5" y="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4" y="2"/>
                      <a:pt x="9" y="11"/>
                      <a:pt x="18" y="19"/>
                    </a:cubicBezTo>
                    <a:cubicBezTo>
                      <a:pt x="26" y="27"/>
                      <a:pt x="36" y="37"/>
                      <a:pt x="41" y="35"/>
                    </a:cubicBezTo>
                    <a:lnTo>
                      <a:pt x="46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3" name="Freeform 2139"/>
              <p:cNvSpPr>
                <a:spLocks/>
              </p:cNvSpPr>
              <p:nvPr/>
            </p:nvSpPr>
            <p:spPr bwMode="auto">
              <a:xfrm flipH="1">
                <a:off x="4560181" y="5129292"/>
                <a:ext cx="84474" cy="96639"/>
              </a:xfrm>
              <a:custGeom>
                <a:avLst/>
                <a:gdLst>
                  <a:gd name="T0" fmla="*/ 0 w 36"/>
                  <a:gd name="T1" fmla="*/ 0 h 30"/>
                  <a:gd name="T2" fmla="*/ 16 w 36"/>
                  <a:gd name="T3" fmla="*/ 14 h 30"/>
                  <a:gd name="T4" fmla="*/ 36 w 36"/>
                  <a:gd name="T5" fmla="*/ 30 h 30"/>
                  <a:gd name="T6" fmla="*/ 16 w 36"/>
                  <a:gd name="T7" fmla="*/ 15 h 30"/>
                  <a:gd name="T8" fmla="*/ 0 w 3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0">
                    <a:moveTo>
                      <a:pt x="0" y="0"/>
                    </a:moveTo>
                    <a:cubicBezTo>
                      <a:pt x="4" y="2"/>
                      <a:pt x="10" y="8"/>
                      <a:pt x="16" y="14"/>
                    </a:cubicBezTo>
                    <a:cubicBezTo>
                      <a:pt x="23" y="21"/>
                      <a:pt x="30" y="29"/>
                      <a:pt x="36" y="30"/>
                    </a:cubicBezTo>
                    <a:cubicBezTo>
                      <a:pt x="30" y="29"/>
                      <a:pt x="22" y="21"/>
                      <a:pt x="16" y="15"/>
                    </a:cubicBezTo>
                    <a:cubicBezTo>
                      <a:pt x="9" y="8"/>
                      <a:pt x="4" y="2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4" name="Freeform 2141"/>
              <p:cNvSpPr>
                <a:spLocks/>
              </p:cNvSpPr>
              <p:nvPr/>
            </p:nvSpPr>
            <p:spPr bwMode="auto">
              <a:xfrm flipH="1">
                <a:off x="4445672" y="5042316"/>
                <a:ext cx="114509" cy="119591"/>
              </a:xfrm>
              <a:custGeom>
                <a:avLst/>
                <a:gdLst>
                  <a:gd name="T0" fmla="*/ 49 w 49"/>
                  <a:gd name="T1" fmla="*/ 31 h 37"/>
                  <a:gd name="T2" fmla="*/ 25 w 49"/>
                  <a:gd name="T3" fmla="*/ 16 h 37"/>
                  <a:gd name="T4" fmla="*/ 6 w 49"/>
                  <a:gd name="T5" fmla="*/ 2 h 37"/>
                  <a:gd name="T6" fmla="*/ 0 w 49"/>
                  <a:gd name="T7" fmla="*/ 5 h 37"/>
                  <a:gd name="T8" fmla="*/ 19 w 49"/>
                  <a:gd name="T9" fmla="*/ 19 h 37"/>
                  <a:gd name="T10" fmla="*/ 43 w 49"/>
                  <a:gd name="T11" fmla="*/ 34 h 37"/>
                  <a:gd name="T12" fmla="*/ 49 w 49"/>
                  <a:gd name="T13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37">
                    <a:moveTo>
                      <a:pt x="49" y="31"/>
                    </a:moveTo>
                    <a:cubicBezTo>
                      <a:pt x="44" y="34"/>
                      <a:pt x="33" y="24"/>
                      <a:pt x="25" y="16"/>
                    </a:cubicBezTo>
                    <a:cubicBezTo>
                      <a:pt x="16" y="8"/>
                      <a:pt x="10" y="0"/>
                      <a:pt x="6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4" y="3"/>
                      <a:pt x="10" y="11"/>
                      <a:pt x="19" y="19"/>
                    </a:cubicBezTo>
                    <a:cubicBezTo>
                      <a:pt x="28" y="27"/>
                      <a:pt x="38" y="37"/>
                      <a:pt x="43" y="34"/>
                    </a:cubicBezTo>
                    <a:lnTo>
                      <a:pt x="49" y="31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5" name="Freeform 2143"/>
              <p:cNvSpPr>
                <a:spLocks/>
              </p:cNvSpPr>
              <p:nvPr/>
            </p:nvSpPr>
            <p:spPr bwMode="auto">
              <a:xfrm flipH="1">
                <a:off x="4464444" y="5058020"/>
                <a:ext cx="86351" cy="94223"/>
              </a:xfrm>
              <a:custGeom>
                <a:avLst/>
                <a:gdLst>
                  <a:gd name="T0" fmla="*/ 0 w 37"/>
                  <a:gd name="T1" fmla="*/ 0 h 29"/>
                  <a:gd name="T2" fmla="*/ 17 w 37"/>
                  <a:gd name="T3" fmla="*/ 14 h 29"/>
                  <a:gd name="T4" fmla="*/ 37 w 37"/>
                  <a:gd name="T5" fmla="*/ 29 h 29"/>
                  <a:gd name="T6" fmla="*/ 16 w 37"/>
                  <a:gd name="T7" fmla="*/ 14 h 29"/>
                  <a:gd name="T8" fmla="*/ 0 w 37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29">
                    <a:moveTo>
                      <a:pt x="0" y="0"/>
                    </a:moveTo>
                    <a:cubicBezTo>
                      <a:pt x="4" y="1"/>
                      <a:pt x="10" y="7"/>
                      <a:pt x="17" y="14"/>
                    </a:cubicBezTo>
                    <a:cubicBezTo>
                      <a:pt x="24" y="20"/>
                      <a:pt x="31" y="28"/>
                      <a:pt x="37" y="29"/>
                    </a:cubicBezTo>
                    <a:cubicBezTo>
                      <a:pt x="31" y="28"/>
                      <a:pt x="23" y="20"/>
                      <a:pt x="16" y="14"/>
                    </a:cubicBezTo>
                    <a:cubicBezTo>
                      <a:pt x="9" y="8"/>
                      <a:pt x="4" y="1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6" name="Freeform 2147"/>
              <p:cNvSpPr>
                <a:spLocks/>
              </p:cNvSpPr>
              <p:nvPr/>
            </p:nvSpPr>
            <p:spPr bwMode="auto">
              <a:xfrm flipH="1">
                <a:off x="4347119" y="4978293"/>
                <a:ext cx="93860" cy="147375"/>
              </a:xfrm>
              <a:custGeom>
                <a:avLst/>
                <a:gdLst>
                  <a:gd name="T0" fmla="*/ 40 w 40"/>
                  <a:gd name="T1" fmla="*/ 42 h 46"/>
                  <a:gd name="T2" fmla="*/ 21 w 40"/>
                  <a:gd name="T3" fmla="*/ 21 h 46"/>
                  <a:gd name="T4" fmla="*/ 6 w 40"/>
                  <a:gd name="T5" fmla="*/ 1 h 46"/>
                  <a:gd name="T6" fmla="*/ 0 w 40"/>
                  <a:gd name="T7" fmla="*/ 2 h 46"/>
                  <a:gd name="T8" fmla="*/ 15 w 40"/>
                  <a:gd name="T9" fmla="*/ 22 h 46"/>
                  <a:gd name="T10" fmla="*/ 33 w 40"/>
                  <a:gd name="T11" fmla="*/ 44 h 46"/>
                  <a:gd name="T12" fmla="*/ 40 w 40"/>
                  <a:gd name="T13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6">
                    <a:moveTo>
                      <a:pt x="40" y="42"/>
                    </a:moveTo>
                    <a:cubicBezTo>
                      <a:pt x="34" y="44"/>
                      <a:pt x="27" y="31"/>
                      <a:pt x="21" y="21"/>
                    </a:cubicBezTo>
                    <a:cubicBezTo>
                      <a:pt x="15" y="11"/>
                      <a:pt x="10" y="0"/>
                      <a:pt x="6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4" y="1"/>
                      <a:pt x="8" y="12"/>
                      <a:pt x="15" y="22"/>
                    </a:cubicBezTo>
                    <a:cubicBezTo>
                      <a:pt x="21" y="32"/>
                      <a:pt x="27" y="46"/>
                      <a:pt x="33" y="44"/>
                    </a:cubicBezTo>
                    <a:lnTo>
                      <a:pt x="40" y="42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7" name="Freeform 2149"/>
              <p:cNvSpPr>
                <a:spLocks/>
              </p:cNvSpPr>
              <p:nvPr/>
            </p:nvSpPr>
            <p:spPr bwMode="auto">
              <a:xfrm flipH="1">
                <a:off x="4367768" y="4990373"/>
                <a:ext cx="63825" cy="123215"/>
              </a:xfrm>
              <a:custGeom>
                <a:avLst/>
                <a:gdLst>
                  <a:gd name="T0" fmla="*/ 0 w 27"/>
                  <a:gd name="T1" fmla="*/ 0 h 38"/>
                  <a:gd name="T2" fmla="*/ 12 w 27"/>
                  <a:gd name="T3" fmla="*/ 18 h 38"/>
                  <a:gd name="T4" fmla="*/ 27 w 27"/>
                  <a:gd name="T5" fmla="*/ 38 h 38"/>
                  <a:gd name="T6" fmla="*/ 12 w 27"/>
                  <a:gd name="T7" fmla="*/ 18 h 38"/>
                  <a:gd name="T8" fmla="*/ 0 w 27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8">
                    <a:moveTo>
                      <a:pt x="0" y="0"/>
                    </a:moveTo>
                    <a:cubicBezTo>
                      <a:pt x="4" y="3"/>
                      <a:pt x="7" y="10"/>
                      <a:pt x="12" y="18"/>
                    </a:cubicBezTo>
                    <a:cubicBezTo>
                      <a:pt x="17" y="26"/>
                      <a:pt x="22" y="36"/>
                      <a:pt x="27" y="38"/>
                    </a:cubicBezTo>
                    <a:cubicBezTo>
                      <a:pt x="22" y="36"/>
                      <a:pt x="16" y="26"/>
                      <a:pt x="12" y="18"/>
                    </a:cubicBezTo>
                    <a:cubicBezTo>
                      <a:pt x="7" y="10"/>
                      <a:pt x="4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8" name="Freeform 2152"/>
              <p:cNvSpPr>
                <a:spLocks/>
              </p:cNvSpPr>
              <p:nvPr/>
            </p:nvSpPr>
            <p:spPr bwMode="auto">
              <a:xfrm flipH="1">
                <a:off x="4243873" y="4958965"/>
                <a:ext cx="79781" cy="141335"/>
              </a:xfrm>
              <a:custGeom>
                <a:avLst/>
                <a:gdLst>
                  <a:gd name="T0" fmla="*/ 34 w 34"/>
                  <a:gd name="T1" fmla="*/ 43 h 44"/>
                  <a:gd name="T2" fmla="*/ 18 w 34"/>
                  <a:gd name="T3" fmla="*/ 20 h 44"/>
                  <a:gd name="T4" fmla="*/ 7 w 34"/>
                  <a:gd name="T5" fmla="*/ 0 h 44"/>
                  <a:gd name="T6" fmla="*/ 0 w 34"/>
                  <a:gd name="T7" fmla="*/ 1 h 44"/>
                  <a:gd name="T8" fmla="*/ 12 w 34"/>
                  <a:gd name="T9" fmla="*/ 21 h 44"/>
                  <a:gd name="T10" fmla="*/ 27 w 34"/>
                  <a:gd name="T11" fmla="*/ 44 h 44"/>
                  <a:gd name="T12" fmla="*/ 34 w 34"/>
                  <a:gd name="T13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4">
                    <a:moveTo>
                      <a:pt x="34" y="43"/>
                    </a:moveTo>
                    <a:cubicBezTo>
                      <a:pt x="28" y="44"/>
                      <a:pt x="23" y="31"/>
                      <a:pt x="18" y="20"/>
                    </a:cubicBezTo>
                    <a:cubicBezTo>
                      <a:pt x="13" y="9"/>
                      <a:pt x="11" y="0"/>
                      <a:pt x="7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0"/>
                      <a:pt x="7" y="10"/>
                      <a:pt x="12" y="21"/>
                    </a:cubicBezTo>
                    <a:cubicBezTo>
                      <a:pt x="17" y="32"/>
                      <a:pt x="22" y="44"/>
                      <a:pt x="27" y="44"/>
                    </a:cubicBezTo>
                    <a:lnTo>
                      <a:pt x="34" y="43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59" name="Freeform 2154"/>
              <p:cNvSpPr>
                <a:spLocks/>
              </p:cNvSpPr>
              <p:nvPr/>
            </p:nvSpPr>
            <p:spPr bwMode="auto">
              <a:xfrm flipH="1">
                <a:off x="4262645" y="4965005"/>
                <a:ext cx="51623" cy="131671"/>
              </a:xfrm>
              <a:custGeom>
                <a:avLst/>
                <a:gdLst>
                  <a:gd name="T0" fmla="*/ 0 w 22"/>
                  <a:gd name="T1" fmla="*/ 0 h 41"/>
                  <a:gd name="T2" fmla="*/ 10 w 22"/>
                  <a:gd name="T3" fmla="*/ 19 h 41"/>
                  <a:gd name="T4" fmla="*/ 22 w 22"/>
                  <a:gd name="T5" fmla="*/ 41 h 41"/>
                  <a:gd name="T6" fmla="*/ 9 w 22"/>
                  <a:gd name="T7" fmla="*/ 19 h 41"/>
                  <a:gd name="T8" fmla="*/ 0 w 22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41">
                    <a:moveTo>
                      <a:pt x="0" y="0"/>
                    </a:moveTo>
                    <a:cubicBezTo>
                      <a:pt x="3" y="3"/>
                      <a:pt x="6" y="10"/>
                      <a:pt x="10" y="19"/>
                    </a:cubicBezTo>
                    <a:cubicBezTo>
                      <a:pt x="14" y="27"/>
                      <a:pt x="18" y="38"/>
                      <a:pt x="22" y="41"/>
                    </a:cubicBezTo>
                    <a:cubicBezTo>
                      <a:pt x="18" y="38"/>
                      <a:pt x="13" y="27"/>
                      <a:pt x="9" y="19"/>
                    </a:cubicBezTo>
                    <a:cubicBezTo>
                      <a:pt x="5" y="10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60" name="Freeform 2156"/>
              <p:cNvSpPr>
                <a:spLocks/>
              </p:cNvSpPr>
              <p:nvPr/>
            </p:nvSpPr>
            <p:spPr bwMode="auto">
              <a:xfrm flipH="1">
                <a:off x="4133118" y="4949301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6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61" name="Freeform 2158"/>
              <p:cNvSpPr>
                <a:spLocks/>
              </p:cNvSpPr>
              <p:nvPr/>
            </p:nvSpPr>
            <p:spPr bwMode="auto">
              <a:xfrm flipH="1">
                <a:off x="4151890" y="4951717"/>
                <a:ext cx="46930" cy="138919"/>
              </a:xfrm>
              <a:custGeom>
                <a:avLst/>
                <a:gdLst>
                  <a:gd name="T0" fmla="*/ 0 w 20"/>
                  <a:gd name="T1" fmla="*/ 0 h 43"/>
                  <a:gd name="T2" fmla="*/ 8 w 20"/>
                  <a:gd name="T3" fmla="*/ 20 h 43"/>
                  <a:gd name="T4" fmla="*/ 20 w 20"/>
                  <a:gd name="T5" fmla="*/ 43 h 43"/>
                  <a:gd name="T6" fmla="*/ 8 w 20"/>
                  <a:gd name="T7" fmla="*/ 20 h 43"/>
                  <a:gd name="T8" fmla="*/ 0 w 20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3">
                    <a:moveTo>
                      <a:pt x="0" y="0"/>
                    </a:moveTo>
                    <a:cubicBezTo>
                      <a:pt x="2" y="3"/>
                      <a:pt x="5" y="11"/>
                      <a:pt x="8" y="20"/>
                    </a:cubicBezTo>
                    <a:cubicBezTo>
                      <a:pt x="12" y="29"/>
                      <a:pt x="15" y="39"/>
                      <a:pt x="20" y="43"/>
                    </a:cubicBezTo>
                    <a:cubicBezTo>
                      <a:pt x="15" y="39"/>
                      <a:pt x="11" y="29"/>
                      <a:pt x="8" y="20"/>
                    </a:cubicBezTo>
                    <a:cubicBezTo>
                      <a:pt x="4" y="11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  <p:sp>
          <p:nvSpPr>
            <p:cNvPr id="931" name="Rectangle 930"/>
            <p:cNvSpPr/>
            <p:nvPr/>
          </p:nvSpPr>
          <p:spPr>
            <a:xfrm>
              <a:off x="3720196" y="5057476"/>
              <a:ext cx="411872" cy="18000"/>
            </a:xfrm>
            <a:prstGeom prst="rect">
              <a:avLst/>
            </a:prstGeom>
            <a:solidFill>
              <a:srgbClr val="00B050"/>
            </a:solidFill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latin typeface="Arial"/>
                <a:cs typeface="Arial"/>
              </a:endParaRPr>
            </a:p>
          </p:txBody>
        </p:sp>
        <p:grpSp>
          <p:nvGrpSpPr>
            <p:cNvPr id="2001" name="Group 931"/>
            <p:cNvGrpSpPr/>
            <p:nvPr/>
          </p:nvGrpSpPr>
          <p:grpSpPr>
            <a:xfrm>
              <a:off x="3369870" y="5028831"/>
              <a:ext cx="353853" cy="164287"/>
              <a:chOff x="3118328" y="5060523"/>
              <a:chExt cx="353853" cy="164287"/>
            </a:xfrm>
          </p:grpSpPr>
          <p:sp>
            <p:nvSpPr>
              <p:cNvPr id="933" name="Freeform 2078"/>
              <p:cNvSpPr>
                <a:spLocks/>
              </p:cNvSpPr>
              <p:nvPr/>
            </p:nvSpPr>
            <p:spPr bwMode="auto">
              <a:xfrm flipH="1">
                <a:off x="3446839" y="5076227"/>
                <a:ext cx="25342" cy="42280"/>
              </a:xfrm>
              <a:custGeom>
                <a:avLst/>
                <a:gdLst>
                  <a:gd name="T0" fmla="*/ 0 w 11"/>
                  <a:gd name="T1" fmla="*/ 4 h 13"/>
                  <a:gd name="T2" fmla="*/ 3 w 11"/>
                  <a:gd name="T3" fmla="*/ 13 h 13"/>
                  <a:gd name="T4" fmla="*/ 11 w 11"/>
                  <a:gd name="T5" fmla="*/ 0 h 13"/>
                  <a:gd name="T6" fmla="*/ 4 w 11"/>
                  <a:gd name="T7" fmla="*/ 0 h 13"/>
                  <a:gd name="T8" fmla="*/ 0 w 11"/>
                  <a:gd name="T9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0" y="4"/>
                    </a:moveTo>
                    <a:cubicBezTo>
                      <a:pt x="1" y="7"/>
                      <a:pt x="2" y="10"/>
                      <a:pt x="3" y="13"/>
                    </a:cubicBezTo>
                    <a:cubicBezTo>
                      <a:pt x="5" y="7"/>
                      <a:pt x="8" y="0"/>
                      <a:pt x="1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2"/>
                      <a:pt x="0" y="4"/>
                    </a:cubicBez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34" name="Freeform 2079"/>
              <p:cNvSpPr>
                <a:spLocks/>
              </p:cNvSpPr>
              <p:nvPr/>
            </p:nvSpPr>
            <p:spPr bwMode="auto">
              <a:xfrm flipH="1">
                <a:off x="3336084" y="5076227"/>
                <a:ext cx="73211" cy="148583"/>
              </a:xfrm>
              <a:custGeom>
                <a:avLst/>
                <a:gdLst>
                  <a:gd name="T0" fmla="*/ 25 w 31"/>
                  <a:gd name="T1" fmla="*/ 0 h 46"/>
                  <a:gd name="T2" fmla="*/ 14 w 31"/>
                  <a:gd name="T3" fmla="*/ 24 h 46"/>
                  <a:gd name="T4" fmla="*/ 0 w 31"/>
                  <a:gd name="T5" fmla="*/ 46 h 46"/>
                  <a:gd name="T6" fmla="*/ 6 w 31"/>
                  <a:gd name="T7" fmla="*/ 46 h 46"/>
                  <a:gd name="T8" fmla="*/ 20 w 31"/>
                  <a:gd name="T9" fmla="*/ 24 h 46"/>
                  <a:gd name="T10" fmla="*/ 31 w 31"/>
                  <a:gd name="T11" fmla="*/ 0 h 46"/>
                  <a:gd name="T12" fmla="*/ 25 w 31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46">
                    <a:moveTo>
                      <a:pt x="25" y="0"/>
                    </a:moveTo>
                    <a:cubicBezTo>
                      <a:pt x="21" y="0"/>
                      <a:pt x="16" y="18"/>
                      <a:pt x="14" y="24"/>
                    </a:cubicBezTo>
                    <a:cubicBezTo>
                      <a:pt x="11" y="30"/>
                      <a:pt x="5" y="46"/>
                      <a:pt x="0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12" y="46"/>
                      <a:pt x="18" y="30"/>
                      <a:pt x="20" y="24"/>
                    </a:cubicBezTo>
                    <a:cubicBezTo>
                      <a:pt x="23" y="18"/>
                      <a:pt x="27" y="0"/>
                      <a:pt x="31" y="0"/>
                    </a:cubicBez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35" name="Freeform 2081"/>
              <p:cNvSpPr>
                <a:spLocks/>
              </p:cNvSpPr>
              <p:nvPr/>
            </p:nvSpPr>
            <p:spPr bwMode="auto">
              <a:xfrm flipH="1">
                <a:off x="3229083" y="5070187"/>
                <a:ext cx="70395" cy="150999"/>
              </a:xfrm>
              <a:custGeom>
                <a:avLst/>
                <a:gdLst>
                  <a:gd name="T0" fmla="*/ 23 w 30"/>
                  <a:gd name="T1" fmla="*/ 0 h 47"/>
                  <a:gd name="T2" fmla="*/ 13 w 30"/>
                  <a:gd name="T3" fmla="*/ 25 h 47"/>
                  <a:gd name="T4" fmla="*/ 0 w 30"/>
                  <a:gd name="T5" fmla="*/ 47 h 47"/>
                  <a:gd name="T6" fmla="*/ 6 w 30"/>
                  <a:gd name="T7" fmla="*/ 47 h 47"/>
                  <a:gd name="T8" fmla="*/ 20 w 30"/>
                  <a:gd name="T9" fmla="*/ 24 h 47"/>
                  <a:gd name="T10" fmla="*/ 30 w 30"/>
                  <a:gd name="T11" fmla="*/ 0 h 47"/>
                  <a:gd name="T12" fmla="*/ 23 w 30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7">
                    <a:moveTo>
                      <a:pt x="23" y="0"/>
                    </a:moveTo>
                    <a:cubicBezTo>
                      <a:pt x="19" y="1"/>
                      <a:pt x="15" y="18"/>
                      <a:pt x="13" y="25"/>
                    </a:cubicBezTo>
                    <a:cubicBezTo>
                      <a:pt x="11" y="31"/>
                      <a:pt x="5" y="47"/>
                      <a:pt x="0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12" y="47"/>
                      <a:pt x="17" y="31"/>
                      <a:pt x="20" y="24"/>
                    </a:cubicBezTo>
                    <a:cubicBezTo>
                      <a:pt x="22" y="18"/>
                      <a:pt x="25" y="0"/>
                      <a:pt x="30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36" name="Freeform 2085"/>
              <p:cNvSpPr>
                <a:spLocks/>
              </p:cNvSpPr>
              <p:nvPr/>
            </p:nvSpPr>
            <p:spPr bwMode="auto">
              <a:xfrm flipH="1">
                <a:off x="3118328" y="5060523"/>
                <a:ext cx="68518" cy="154623"/>
              </a:xfrm>
              <a:custGeom>
                <a:avLst/>
                <a:gdLst>
                  <a:gd name="T0" fmla="*/ 22 w 29"/>
                  <a:gd name="T1" fmla="*/ 0 h 48"/>
                  <a:gd name="T2" fmla="*/ 13 w 29"/>
                  <a:gd name="T3" fmla="*/ 26 h 48"/>
                  <a:gd name="T4" fmla="*/ 0 w 29"/>
                  <a:gd name="T5" fmla="*/ 48 h 48"/>
                  <a:gd name="T6" fmla="*/ 6 w 29"/>
                  <a:gd name="T7" fmla="*/ 48 h 48"/>
                  <a:gd name="T8" fmla="*/ 19 w 29"/>
                  <a:gd name="T9" fmla="*/ 25 h 48"/>
                  <a:gd name="T10" fmla="*/ 29 w 29"/>
                  <a:gd name="T11" fmla="*/ 0 h 48"/>
                  <a:gd name="T12" fmla="*/ 22 w 29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48">
                    <a:moveTo>
                      <a:pt x="22" y="0"/>
                    </a:moveTo>
                    <a:cubicBezTo>
                      <a:pt x="18" y="0"/>
                      <a:pt x="15" y="19"/>
                      <a:pt x="13" y="26"/>
                    </a:cubicBezTo>
                    <a:cubicBezTo>
                      <a:pt x="10" y="32"/>
                      <a:pt x="5" y="48"/>
                      <a:pt x="0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2" y="48"/>
                      <a:pt x="17" y="32"/>
                      <a:pt x="19" y="25"/>
                    </a:cubicBezTo>
                    <a:cubicBezTo>
                      <a:pt x="21" y="19"/>
                      <a:pt x="25" y="0"/>
                      <a:pt x="29" y="0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37" name="Freeform 2102"/>
              <p:cNvSpPr>
                <a:spLocks/>
              </p:cNvSpPr>
              <p:nvPr/>
            </p:nvSpPr>
            <p:spPr bwMode="auto">
              <a:xfrm flipH="1">
                <a:off x="3280707" y="5076227"/>
                <a:ext cx="69456" cy="148583"/>
              </a:xfrm>
              <a:custGeom>
                <a:avLst/>
                <a:gdLst>
                  <a:gd name="T0" fmla="*/ 30 w 30"/>
                  <a:gd name="T1" fmla="*/ 45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10 w 30"/>
                  <a:gd name="T9" fmla="*/ 22 h 46"/>
                  <a:gd name="T10" fmla="*/ 24 w 30"/>
                  <a:gd name="T11" fmla="*/ 46 h 46"/>
                  <a:gd name="T12" fmla="*/ 30 w 30"/>
                  <a:gd name="T13" fmla="*/ 4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5"/>
                    </a:moveTo>
                    <a:cubicBezTo>
                      <a:pt x="24" y="45"/>
                      <a:pt x="20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0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38" name="Freeform 2104"/>
              <p:cNvSpPr>
                <a:spLocks/>
              </p:cNvSpPr>
              <p:nvPr/>
            </p:nvSpPr>
            <p:spPr bwMode="auto">
              <a:xfrm flipH="1">
                <a:off x="3392400" y="5076227"/>
                <a:ext cx="70395" cy="148583"/>
              </a:xfrm>
              <a:custGeom>
                <a:avLst/>
                <a:gdLst>
                  <a:gd name="T0" fmla="*/ 30 w 30"/>
                  <a:gd name="T1" fmla="*/ 46 h 46"/>
                  <a:gd name="T2" fmla="*/ 16 w 30"/>
                  <a:gd name="T3" fmla="*/ 22 h 46"/>
                  <a:gd name="T4" fmla="*/ 6 w 30"/>
                  <a:gd name="T5" fmla="*/ 0 h 46"/>
                  <a:gd name="T6" fmla="*/ 0 w 30"/>
                  <a:gd name="T7" fmla="*/ 0 h 46"/>
                  <a:gd name="T8" fmla="*/ 9 w 30"/>
                  <a:gd name="T9" fmla="*/ 22 h 46"/>
                  <a:gd name="T10" fmla="*/ 24 w 30"/>
                  <a:gd name="T11" fmla="*/ 46 h 46"/>
                  <a:gd name="T12" fmla="*/ 30 w 30"/>
                  <a:gd name="T13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46">
                    <a:moveTo>
                      <a:pt x="30" y="46"/>
                    </a:moveTo>
                    <a:cubicBezTo>
                      <a:pt x="24" y="46"/>
                      <a:pt x="19" y="33"/>
                      <a:pt x="16" y="22"/>
                    </a:cubicBezTo>
                    <a:cubicBezTo>
                      <a:pt x="12" y="10"/>
                      <a:pt x="10" y="0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5" y="10"/>
                      <a:pt x="9" y="22"/>
                    </a:cubicBezTo>
                    <a:cubicBezTo>
                      <a:pt x="13" y="33"/>
                      <a:pt x="18" y="46"/>
                      <a:pt x="24" y="46"/>
                    </a:cubicBezTo>
                    <a:lnTo>
                      <a:pt x="30" y="46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39" name="Freeform 2106"/>
              <p:cNvSpPr>
                <a:spLocks/>
              </p:cNvSpPr>
              <p:nvPr/>
            </p:nvSpPr>
            <p:spPr bwMode="auto">
              <a:xfrm flipH="1">
                <a:off x="3299479" y="5082267"/>
                <a:ext cx="44114" cy="138919"/>
              </a:xfrm>
              <a:custGeom>
                <a:avLst/>
                <a:gdLst>
                  <a:gd name="T0" fmla="*/ 0 w 19"/>
                  <a:gd name="T1" fmla="*/ 0 h 43"/>
                  <a:gd name="T2" fmla="*/ 8 w 19"/>
                  <a:gd name="T3" fmla="*/ 20 h 43"/>
                  <a:gd name="T4" fmla="*/ 19 w 19"/>
                  <a:gd name="T5" fmla="*/ 43 h 43"/>
                  <a:gd name="T6" fmla="*/ 7 w 19"/>
                  <a:gd name="T7" fmla="*/ 20 h 43"/>
                  <a:gd name="T8" fmla="*/ 0 w 19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9" y="43"/>
                    </a:cubicBezTo>
                    <a:cubicBezTo>
                      <a:pt x="14" y="39"/>
                      <a:pt x="11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0" name="Freeform 2108"/>
              <p:cNvSpPr>
                <a:spLocks/>
              </p:cNvSpPr>
              <p:nvPr/>
            </p:nvSpPr>
            <p:spPr bwMode="auto">
              <a:xfrm flipH="1">
                <a:off x="3413988" y="5082267"/>
                <a:ext cx="42237" cy="138919"/>
              </a:xfrm>
              <a:custGeom>
                <a:avLst/>
                <a:gdLst>
                  <a:gd name="T0" fmla="*/ 0 w 18"/>
                  <a:gd name="T1" fmla="*/ 0 h 43"/>
                  <a:gd name="T2" fmla="*/ 8 w 18"/>
                  <a:gd name="T3" fmla="*/ 20 h 43"/>
                  <a:gd name="T4" fmla="*/ 18 w 18"/>
                  <a:gd name="T5" fmla="*/ 43 h 43"/>
                  <a:gd name="T6" fmla="*/ 7 w 18"/>
                  <a:gd name="T7" fmla="*/ 20 h 43"/>
                  <a:gd name="T8" fmla="*/ 0 w 18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43">
                    <a:moveTo>
                      <a:pt x="0" y="0"/>
                    </a:moveTo>
                    <a:cubicBezTo>
                      <a:pt x="3" y="3"/>
                      <a:pt x="5" y="11"/>
                      <a:pt x="8" y="20"/>
                    </a:cubicBezTo>
                    <a:cubicBezTo>
                      <a:pt x="11" y="28"/>
                      <a:pt x="14" y="39"/>
                      <a:pt x="18" y="43"/>
                    </a:cubicBezTo>
                    <a:cubicBezTo>
                      <a:pt x="14" y="39"/>
                      <a:pt x="10" y="28"/>
                      <a:pt x="7" y="20"/>
                    </a:cubicBezTo>
                    <a:cubicBezTo>
                      <a:pt x="4" y="11"/>
                      <a:pt x="3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1" name="Freeform 2112"/>
              <p:cNvSpPr>
                <a:spLocks/>
              </p:cNvSpPr>
              <p:nvPr/>
            </p:nvSpPr>
            <p:spPr bwMode="auto">
              <a:xfrm flipH="1">
                <a:off x="3169952" y="5070187"/>
                <a:ext cx="75088" cy="144959"/>
              </a:xfrm>
              <a:custGeom>
                <a:avLst/>
                <a:gdLst>
                  <a:gd name="T0" fmla="*/ 32 w 32"/>
                  <a:gd name="T1" fmla="*/ 45 h 45"/>
                  <a:gd name="T2" fmla="*/ 17 w 32"/>
                  <a:gd name="T3" fmla="*/ 21 h 45"/>
                  <a:gd name="T4" fmla="*/ 7 w 32"/>
                  <a:gd name="T5" fmla="*/ 0 h 45"/>
                  <a:gd name="T6" fmla="*/ 0 w 32"/>
                  <a:gd name="T7" fmla="*/ 0 h 45"/>
                  <a:gd name="T8" fmla="*/ 11 w 32"/>
                  <a:gd name="T9" fmla="*/ 21 h 45"/>
                  <a:gd name="T10" fmla="*/ 26 w 32"/>
                  <a:gd name="T11" fmla="*/ 45 h 45"/>
                  <a:gd name="T12" fmla="*/ 32 w 32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45">
                    <a:moveTo>
                      <a:pt x="32" y="45"/>
                    </a:moveTo>
                    <a:cubicBezTo>
                      <a:pt x="27" y="45"/>
                      <a:pt x="21" y="32"/>
                      <a:pt x="17" y="21"/>
                    </a:cubicBezTo>
                    <a:cubicBezTo>
                      <a:pt x="13" y="10"/>
                      <a:pt x="11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10"/>
                      <a:pt x="11" y="21"/>
                    </a:cubicBezTo>
                    <a:cubicBezTo>
                      <a:pt x="15" y="32"/>
                      <a:pt x="20" y="45"/>
                      <a:pt x="26" y="45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00B050"/>
              </a:solidFill>
              <a:ln w="4763" cap="rnd">
                <a:solidFill>
                  <a:srgbClr val="333333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  <p:sp>
            <p:nvSpPr>
              <p:cNvPr id="942" name="Freeform 2114"/>
              <p:cNvSpPr>
                <a:spLocks/>
              </p:cNvSpPr>
              <p:nvPr/>
            </p:nvSpPr>
            <p:spPr bwMode="auto">
              <a:xfrm flipH="1">
                <a:off x="3188724" y="5076227"/>
                <a:ext cx="46930" cy="135295"/>
              </a:xfrm>
              <a:custGeom>
                <a:avLst/>
                <a:gdLst>
                  <a:gd name="T0" fmla="*/ 0 w 20"/>
                  <a:gd name="T1" fmla="*/ 0 h 42"/>
                  <a:gd name="T2" fmla="*/ 8 w 20"/>
                  <a:gd name="T3" fmla="*/ 19 h 42"/>
                  <a:gd name="T4" fmla="*/ 20 w 20"/>
                  <a:gd name="T5" fmla="*/ 42 h 42"/>
                  <a:gd name="T6" fmla="*/ 8 w 20"/>
                  <a:gd name="T7" fmla="*/ 19 h 42"/>
                  <a:gd name="T8" fmla="*/ 0 w 20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2">
                    <a:moveTo>
                      <a:pt x="0" y="0"/>
                    </a:moveTo>
                    <a:cubicBezTo>
                      <a:pt x="2" y="3"/>
                      <a:pt x="5" y="10"/>
                      <a:pt x="8" y="19"/>
                    </a:cubicBezTo>
                    <a:cubicBezTo>
                      <a:pt x="12" y="28"/>
                      <a:pt x="15" y="38"/>
                      <a:pt x="20" y="42"/>
                    </a:cubicBezTo>
                    <a:cubicBezTo>
                      <a:pt x="15" y="38"/>
                      <a:pt x="11" y="28"/>
                      <a:pt x="8" y="19"/>
                    </a:cubicBezTo>
                    <a:cubicBezTo>
                      <a:pt x="4" y="10"/>
                      <a:pt x="2" y="3"/>
                      <a:pt x="0" y="0"/>
                    </a:cubicBezTo>
                  </a:path>
                </a:pathLst>
              </a:custGeom>
              <a:solidFill>
                <a:srgbClr val="00B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1050" dirty="0">
                  <a:latin typeface="Arial"/>
                  <a:cs typeface="Arial"/>
                </a:endParaRPr>
              </a:p>
            </p:txBody>
          </p:sp>
        </p:grpSp>
      </p:grpSp>
      <p:grpSp>
        <p:nvGrpSpPr>
          <p:cNvPr id="2002" name="Group 961"/>
          <p:cNvGrpSpPr>
            <a:grpSpLocks noChangeAspect="1"/>
          </p:cNvGrpSpPr>
          <p:nvPr/>
        </p:nvGrpSpPr>
        <p:grpSpPr>
          <a:xfrm flipH="1">
            <a:off x="7791068" y="4627087"/>
            <a:ext cx="581560" cy="238253"/>
            <a:chOff x="3127237" y="3636553"/>
            <a:chExt cx="1250216" cy="512188"/>
          </a:xfrm>
        </p:grpSpPr>
        <p:sp>
          <p:nvSpPr>
            <p:cNvPr id="963" name="Freeform 2078"/>
            <p:cNvSpPr>
              <a:spLocks/>
            </p:cNvSpPr>
            <p:nvPr/>
          </p:nvSpPr>
          <p:spPr bwMode="auto">
            <a:xfrm>
              <a:off x="3127237" y="4000158"/>
              <a:ext cx="25342" cy="42280"/>
            </a:xfrm>
            <a:custGeom>
              <a:avLst/>
              <a:gdLst>
                <a:gd name="T0" fmla="*/ 0 w 11"/>
                <a:gd name="T1" fmla="*/ 4 h 13"/>
                <a:gd name="T2" fmla="*/ 3 w 11"/>
                <a:gd name="T3" fmla="*/ 13 h 13"/>
                <a:gd name="T4" fmla="*/ 11 w 11"/>
                <a:gd name="T5" fmla="*/ 0 h 13"/>
                <a:gd name="T6" fmla="*/ 4 w 11"/>
                <a:gd name="T7" fmla="*/ 0 h 13"/>
                <a:gd name="T8" fmla="*/ 0 w 11"/>
                <a:gd name="T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3">
                  <a:moveTo>
                    <a:pt x="0" y="4"/>
                  </a:moveTo>
                  <a:cubicBezTo>
                    <a:pt x="1" y="7"/>
                    <a:pt x="2" y="10"/>
                    <a:pt x="3" y="13"/>
                  </a:cubicBezTo>
                  <a:cubicBezTo>
                    <a:pt x="5" y="7"/>
                    <a:pt x="8" y="0"/>
                    <a:pt x="1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2"/>
                    <a:pt x="0" y="4"/>
                  </a:cubicBez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64" name="Freeform 2079"/>
            <p:cNvSpPr>
              <a:spLocks/>
            </p:cNvSpPr>
            <p:nvPr/>
          </p:nvSpPr>
          <p:spPr bwMode="auto">
            <a:xfrm>
              <a:off x="3190123" y="4000158"/>
              <a:ext cx="73211" cy="148583"/>
            </a:xfrm>
            <a:custGeom>
              <a:avLst/>
              <a:gdLst>
                <a:gd name="T0" fmla="*/ 25 w 31"/>
                <a:gd name="T1" fmla="*/ 0 h 46"/>
                <a:gd name="T2" fmla="*/ 14 w 31"/>
                <a:gd name="T3" fmla="*/ 24 h 46"/>
                <a:gd name="T4" fmla="*/ 0 w 31"/>
                <a:gd name="T5" fmla="*/ 46 h 46"/>
                <a:gd name="T6" fmla="*/ 6 w 31"/>
                <a:gd name="T7" fmla="*/ 46 h 46"/>
                <a:gd name="T8" fmla="*/ 20 w 31"/>
                <a:gd name="T9" fmla="*/ 24 h 46"/>
                <a:gd name="T10" fmla="*/ 31 w 31"/>
                <a:gd name="T11" fmla="*/ 0 h 46"/>
                <a:gd name="T12" fmla="*/ 25 w 31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46">
                  <a:moveTo>
                    <a:pt x="25" y="0"/>
                  </a:moveTo>
                  <a:cubicBezTo>
                    <a:pt x="21" y="0"/>
                    <a:pt x="16" y="18"/>
                    <a:pt x="14" y="24"/>
                  </a:cubicBezTo>
                  <a:cubicBezTo>
                    <a:pt x="11" y="30"/>
                    <a:pt x="5" y="46"/>
                    <a:pt x="0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12" y="46"/>
                    <a:pt x="18" y="30"/>
                    <a:pt x="20" y="24"/>
                  </a:cubicBezTo>
                  <a:cubicBezTo>
                    <a:pt x="23" y="18"/>
                    <a:pt x="27" y="0"/>
                    <a:pt x="31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65" name="Freeform 2081"/>
            <p:cNvSpPr>
              <a:spLocks/>
            </p:cNvSpPr>
            <p:nvPr/>
          </p:nvSpPr>
          <p:spPr bwMode="auto">
            <a:xfrm>
              <a:off x="3299940" y="3994118"/>
              <a:ext cx="70395" cy="150999"/>
            </a:xfrm>
            <a:custGeom>
              <a:avLst/>
              <a:gdLst>
                <a:gd name="T0" fmla="*/ 23 w 30"/>
                <a:gd name="T1" fmla="*/ 0 h 47"/>
                <a:gd name="T2" fmla="*/ 13 w 30"/>
                <a:gd name="T3" fmla="*/ 25 h 47"/>
                <a:gd name="T4" fmla="*/ 0 w 30"/>
                <a:gd name="T5" fmla="*/ 47 h 47"/>
                <a:gd name="T6" fmla="*/ 6 w 30"/>
                <a:gd name="T7" fmla="*/ 47 h 47"/>
                <a:gd name="T8" fmla="*/ 20 w 30"/>
                <a:gd name="T9" fmla="*/ 24 h 47"/>
                <a:gd name="T10" fmla="*/ 30 w 30"/>
                <a:gd name="T11" fmla="*/ 0 h 47"/>
                <a:gd name="T12" fmla="*/ 23 w 3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7">
                  <a:moveTo>
                    <a:pt x="23" y="0"/>
                  </a:moveTo>
                  <a:cubicBezTo>
                    <a:pt x="19" y="1"/>
                    <a:pt x="15" y="18"/>
                    <a:pt x="13" y="25"/>
                  </a:cubicBezTo>
                  <a:cubicBezTo>
                    <a:pt x="11" y="31"/>
                    <a:pt x="5" y="47"/>
                    <a:pt x="0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12" y="47"/>
                    <a:pt x="17" y="31"/>
                    <a:pt x="20" y="24"/>
                  </a:cubicBezTo>
                  <a:cubicBezTo>
                    <a:pt x="22" y="18"/>
                    <a:pt x="25" y="0"/>
                    <a:pt x="3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66" name="Freeform 2083"/>
            <p:cNvSpPr>
              <a:spLocks/>
            </p:cNvSpPr>
            <p:nvPr/>
          </p:nvSpPr>
          <p:spPr bwMode="auto">
            <a:xfrm>
              <a:off x="3525204" y="3957878"/>
              <a:ext cx="56316" cy="161871"/>
            </a:xfrm>
            <a:custGeom>
              <a:avLst/>
              <a:gdLst>
                <a:gd name="T0" fmla="*/ 18 w 24"/>
                <a:gd name="T1" fmla="*/ 1 h 50"/>
                <a:gd name="T2" fmla="*/ 11 w 24"/>
                <a:gd name="T3" fmla="*/ 26 h 50"/>
                <a:gd name="T4" fmla="*/ 0 w 24"/>
                <a:gd name="T5" fmla="*/ 50 h 50"/>
                <a:gd name="T6" fmla="*/ 7 w 24"/>
                <a:gd name="T7" fmla="*/ 49 h 50"/>
                <a:gd name="T8" fmla="*/ 17 w 24"/>
                <a:gd name="T9" fmla="*/ 25 h 50"/>
                <a:gd name="T10" fmla="*/ 24 w 24"/>
                <a:gd name="T11" fmla="*/ 0 h 50"/>
                <a:gd name="T12" fmla="*/ 18 w 24"/>
                <a:gd name="T13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50">
                  <a:moveTo>
                    <a:pt x="18" y="1"/>
                  </a:moveTo>
                  <a:cubicBezTo>
                    <a:pt x="14" y="2"/>
                    <a:pt x="12" y="20"/>
                    <a:pt x="11" y="26"/>
                  </a:cubicBezTo>
                  <a:cubicBezTo>
                    <a:pt x="9" y="33"/>
                    <a:pt x="6" y="49"/>
                    <a:pt x="0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2" y="48"/>
                    <a:pt x="16" y="32"/>
                    <a:pt x="17" y="25"/>
                  </a:cubicBezTo>
                  <a:cubicBezTo>
                    <a:pt x="19" y="19"/>
                    <a:pt x="20" y="1"/>
                    <a:pt x="24" y="0"/>
                  </a:cubicBezTo>
                  <a:lnTo>
                    <a:pt x="18" y="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67" name="Freeform 2085"/>
            <p:cNvSpPr>
              <a:spLocks/>
            </p:cNvSpPr>
            <p:nvPr/>
          </p:nvSpPr>
          <p:spPr bwMode="auto">
            <a:xfrm>
              <a:off x="3412572" y="3984454"/>
              <a:ext cx="68518" cy="154623"/>
            </a:xfrm>
            <a:custGeom>
              <a:avLst/>
              <a:gdLst>
                <a:gd name="T0" fmla="*/ 22 w 29"/>
                <a:gd name="T1" fmla="*/ 0 h 48"/>
                <a:gd name="T2" fmla="*/ 13 w 29"/>
                <a:gd name="T3" fmla="*/ 26 h 48"/>
                <a:gd name="T4" fmla="*/ 0 w 29"/>
                <a:gd name="T5" fmla="*/ 48 h 48"/>
                <a:gd name="T6" fmla="*/ 6 w 29"/>
                <a:gd name="T7" fmla="*/ 48 h 48"/>
                <a:gd name="T8" fmla="*/ 19 w 29"/>
                <a:gd name="T9" fmla="*/ 25 h 48"/>
                <a:gd name="T10" fmla="*/ 29 w 29"/>
                <a:gd name="T11" fmla="*/ 0 h 48"/>
                <a:gd name="T12" fmla="*/ 22 w 29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8">
                  <a:moveTo>
                    <a:pt x="22" y="0"/>
                  </a:moveTo>
                  <a:cubicBezTo>
                    <a:pt x="18" y="0"/>
                    <a:pt x="15" y="19"/>
                    <a:pt x="13" y="26"/>
                  </a:cubicBezTo>
                  <a:cubicBezTo>
                    <a:pt x="10" y="32"/>
                    <a:pt x="5" y="48"/>
                    <a:pt x="0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2" y="48"/>
                    <a:pt x="17" y="32"/>
                    <a:pt x="19" y="25"/>
                  </a:cubicBezTo>
                  <a:cubicBezTo>
                    <a:pt x="21" y="19"/>
                    <a:pt x="25" y="0"/>
                    <a:pt x="29" y="0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68" name="Freeform 2087"/>
            <p:cNvSpPr>
              <a:spLocks/>
            </p:cNvSpPr>
            <p:nvPr/>
          </p:nvSpPr>
          <p:spPr bwMode="auto">
            <a:xfrm>
              <a:off x="3743898" y="3868487"/>
              <a:ext cx="32851" cy="173951"/>
            </a:xfrm>
            <a:custGeom>
              <a:avLst/>
              <a:gdLst>
                <a:gd name="T0" fmla="*/ 7 w 14"/>
                <a:gd name="T1" fmla="*/ 2 h 54"/>
                <a:gd name="T2" fmla="*/ 5 w 14"/>
                <a:gd name="T3" fmla="*/ 28 h 54"/>
                <a:gd name="T4" fmla="*/ 0 w 14"/>
                <a:gd name="T5" fmla="*/ 54 h 54"/>
                <a:gd name="T6" fmla="*/ 6 w 14"/>
                <a:gd name="T7" fmla="*/ 51 h 54"/>
                <a:gd name="T8" fmla="*/ 12 w 14"/>
                <a:gd name="T9" fmla="*/ 26 h 54"/>
                <a:gd name="T10" fmla="*/ 14 w 14"/>
                <a:gd name="T11" fmla="*/ 0 h 54"/>
                <a:gd name="T12" fmla="*/ 7 w 14"/>
                <a:gd name="T13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4">
                  <a:moveTo>
                    <a:pt x="7" y="2"/>
                  </a:moveTo>
                  <a:cubicBezTo>
                    <a:pt x="3" y="4"/>
                    <a:pt x="5" y="21"/>
                    <a:pt x="5" y="28"/>
                  </a:cubicBezTo>
                  <a:cubicBezTo>
                    <a:pt x="5" y="35"/>
                    <a:pt x="6" y="52"/>
                    <a:pt x="0" y="54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2" y="49"/>
                    <a:pt x="12" y="33"/>
                    <a:pt x="12" y="26"/>
                  </a:cubicBezTo>
                  <a:cubicBezTo>
                    <a:pt x="12" y="19"/>
                    <a:pt x="9" y="1"/>
                    <a:pt x="14" y="0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69" name="Freeform 2089"/>
            <p:cNvSpPr>
              <a:spLocks/>
            </p:cNvSpPr>
            <p:nvPr/>
          </p:nvSpPr>
          <p:spPr bwMode="auto">
            <a:xfrm>
              <a:off x="3635959" y="3919223"/>
              <a:ext cx="44114" cy="171535"/>
            </a:xfrm>
            <a:custGeom>
              <a:avLst/>
              <a:gdLst>
                <a:gd name="T0" fmla="*/ 12 w 19"/>
                <a:gd name="T1" fmla="*/ 2 h 53"/>
                <a:gd name="T2" fmla="*/ 8 w 19"/>
                <a:gd name="T3" fmla="*/ 29 h 53"/>
                <a:gd name="T4" fmla="*/ 0 w 19"/>
                <a:gd name="T5" fmla="*/ 53 h 53"/>
                <a:gd name="T6" fmla="*/ 6 w 19"/>
                <a:gd name="T7" fmla="*/ 52 h 53"/>
                <a:gd name="T8" fmla="*/ 14 w 19"/>
                <a:gd name="T9" fmla="*/ 27 h 53"/>
                <a:gd name="T10" fmla="*/ 19 w 19"/>
                <a:gd name="T11" fmla="*/ 0 h 53"/>
                <a:gd name="T12" fmla="*/ 12 w 19"/>
                <a:gd name="T1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3">
                  <a:moveTo>
                    <a:pt x="12" y="2"/>
                  </a:moveTo>
                  <a:cubicBezTo>
                    <a:pt x="8" y="3"/>
                    <a:pt x="9" y="22"/>
                    <a:pt x="8" y="29"/>
                  </a:cubicBezTo>
                  <a:cubicBezTo>
                    <a:pt x="7" y="35"/>
                    <a:pt x="5" y="52"/>
                    <a:pt x="0" y="53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11" y="51"/>
                    <a:pt x="14" y="34"/>
                    <a:pt x="14" y="27"/>
                  </a:cubicBezTo>
                  <a:cubicBezTo>
                    <a:pt x="15" y="20"/>
                    <a:pt x="14" y="1"/>
                    <a:pt x="19" y="0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0" name="Freeform 2091"/>
            <p:cNvSpPr>
              <a:spLocks/>
            </p:cNvSpPr>
            <p:nvPr/>
          </p:nvSpPr>
          <p:spPr bwMode="auto">
            <a:xfrm>
              <a:off x="3942881" y="3735608"/>
              <a:ext cx="32851" cy="181199"/>
            </a:xfrm>
            <a:custGeom>
              <a:avLst/>
              <a:gdLst>
                <a:gd name="T0" fmla="*/ 3 w 14"/>
                <a:gd name="T1" fmla="*/ 3 h 56"/>
                <a:gd name="T2" fmla="*/ 5 w 14"/>
                <a:gd name="T3" fmla="*/ 30 h 56"/>
                <a:gd name="T4" fmla="*/ 3 w 14"/>
                <a:gd name="T5" fmla="*/ 56 h 56"/>
                <a:gd name="T6" fmla="*/ 9 w 14"/>
                <a:gd name="T7" fmla="*/ 52 h 56"/>
                <a:gd name="T8" fmla="*/ 11 w 14"/>
                <a:gd name="T9" fmla="*/ 26 h 56"/>
                <a:gd name="T10" fmla="*/ 9 w 14"/>
                <a:gd name="T11" fmla="*/ 0 h 56"/>
                <a:gd name="T12" fmla="*/ 3 w 14"/>
                <a:gd name="T13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56">
                  <a:moveTo>
                    <a:pt x="3" y="3"/>
                  </a:moveTo>
                  <a:cubicBezTo>
                    <a:pt x="0" y="5"/>
                    <a:pt x="4" y="23"/>
                    <a:pt x="5" y="30"/>
                  </a:cubicBezTo>
                  <a:cubicBezTo>
                    <a:pt x="6" y="36"/>
                    <a:pt x="8" y="53"/>
                    <a:pt x="3" y="5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14" y="50"/>
                    <a:pt x="12" y="33"/>
                    <a:pt x="11" y="26"/>
                  </a:cubicBezTo>
                  <a:cubicBezTo>
                    <a:pt x="10" y="20"/>
                    <a:pt x="5" y="2"/>
                    <a:pt x="9" y="0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1" name="Freeform 2093"/>
            <p:cNvSpPr>
              <a:spLocks/>
            </p:cNvSpPr>
            <p:nvPr/>
          </p:nvSpPr>
          <p:spPr bwMode="auto">
            <a:xfrm>
              <a:off x="3847144" y="3806880"/>
              <a:ext cx="28158" cy="177575"/>
            </a:xfrm>
            <a:custGeom>
              <a:avLst/>
              <a:gdLst>
                <a:gd name="T0" fmla="*/ 6 w 12"/>
                <a:gd name="T1" fmla="*/ 3 h 55"/>
                <a:gd name="T2" fmla="*/ 5 w 12"/>
                <a:gd name="T3" fmla="*/ 30 h 55"/>
                <a:gd name="T4" fmla="*/ 0 w 12"/>
                <a:gd name="T5" fmla="*/ 55 h 55"/>
                <a:gd name="T6" fmla="*/ 6 w 12"/>
                <a:gd name="T7" fmla="*/ 53 h 55"/>
                <a:gd name="T8" fmla="*/ 11 w 12"/>
                <a:gd name="T9" fmla="*/ 27 h 55"/>
                <a:gd name="T10" fmla="*/ 12 w 12"/>
                <a:gd name="T11" fmla="*/ 0 h 55"/>
                <a:gd name="T12" fmla="*/ 6 w 12"/>
                <a:gd name="T13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55">
                  <a:moveTo>
                    <a:pt x="6" y="3"/>
                  </a:moveTo>
                  <a:cubicBezTo>
                    <a:pt x="2" y="4"/>
                    <a:pt x="5" y="23"/>
                    <a:pt x="5" y="30"/>
                  </a:cubicBezTo>
                  <a:cubicBezTo>
                    <a:pt x="5" y="36"/>
                    <a:pt x="5" y="53"/>
                    <a:pt x="0" y="55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11" y="51"/>
                    <a:pt x="11" y="34"/>
                    <a:pt x="11" y="27"/>
                  </a:cubicBezTo>
                  <a:cubicBezTo>
                    <a:pt x="11" y="21"/>
                    <a:pt x="8" y="2"/>
                    <a:pt x="12" y="0"/>
                  </a:cubicBezTo>
                  <a:lnTo>
                    <a:pt x="6" y="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2" name="Freeform 2095"/>
            <p:cNvSpPr>
              <a:spLocks/>
            </p:cNvSpPr>
            <p:nvPr/>
          </p:nvSpPr>
          <p:spPr bwMode="auto">
            <a:xfrm>
              <a:off x="4044250" y="3667961"/>
              <a:ext cx="42237" cy="171535"/>
            </a:xfrm>
            <a:custGeom>
              <a:avLst/>
              <a:gdLst>
                <a:gd name="T0" fmla="*/ 12 w 18"/>
                <a:gd name="T1" fmla="*/ 2 h 53"/>
                <a:gd name="T2" fmla="*/ 7 w 18"/>
                <a:gd name="T3" fmla="*/ 28 h 53"/>
                <a:gd name="T4" fmla="*/ 0 w 18"/>
                <a:gd name="T5" fmla="*/ 53 h 53"/>
                <a:gd name="T6" fmla="*/ 6 w 18"/>
                <a:gd name="T7" fmla="*/ 51 h 53"/>
                <a:gd name="T8" fmla="*/ 14 w 18"/>
                <a:gd name="T9" fmla="*/ 26 h 53"/>
                <a:gd name="T10" fmla="*/ 18 w 18"/>
                <a:gd name="T11" fmla="*/ 0 h 53"/>
                <a:gd name="T12" fmla="*/ 12 w 18"/>
                <a:gd name="T1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3">
                  <a:moveTo>
                    <a:pt x="12" y="2"/>
                  </a:moveTo>
                  <a:cubicBezTo>
                    <a:pt x="7" y="3"/>
                    <a:pt x="8" y="21"/>
                    <a:pt x="7" y="28"/>
                  </a:cubicBezTo>
                  <a:cubicBezTo>
                    <a:pt x="7" y="34"/>
                    <a:pt x="5" y="51"/>
                    <a:pt x="0" y="53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2" y="49"/>
                    <a:pt x="13" y="33"/>
                    <a:pt x="14" y="26"/>
                  </a:cubicBezTo>
                  <a:cubicBezTo>
                    <a:pt x="14" y="19"/>
                    <a:pt x="14" y="1"/>
                    <a:pt x="18" y="0"/>
                  </a:cubicBezTo>
                  <a:lnTo>
                    <a:pt x="12" y="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3" name="Freeform 2097"/>
            <p:cNvSpPr>
              <a:spLocks/>
            </p:cNvSpPr>
            <p:nvPr/>
          </p:nvSpPr>
          <p:spPr bwMode="auto">
            <a:xfrm>
              <a:off x="4247926" y="3636553"/>
              <a:ext cx="70395" cy="150999"/>
            </a:xfrm>
            <a:custGeom>
              <a:avLst/>
              <a:gdLst>
                <a:gd name="T0" fmla="*/ 23 w 30"/>
                <a:gd name="T1" fmla="*/ 0 h 47"/>
                <a:gd name="T2" fmla="*/ 13 w 30"/>
                <a:gd name="T3" fmla="*/ 24 h 47"/>
                <a:gd name="T4" fmla="*/ 0 w 30"/>
                <a:gd name="T5" fmla="*/ 47 h 47"/>
                <a:gd name="T6" fmla="*/ 6 w 30"/>
                <a:gd name="T7" fmla="*/ 46 h 47"/>
                <a:gd name="T8" fmla="*/ 20 w 30"/>
                <a:gd name="T9" fmla="*/ 24 h 47"/>
                <a:gd name="T10" fmla="*/ 30 w 30"/>
                <a:gd name="T11" fmla="*/ 0 h 47"/>
                <a:gd name="T12" fmla="*/ 23 w 30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7">
                  <a:moveTo>
                    <a:pt x="23" y="0"/>
                  </a:moveTo>
                  <a:cubicBezTo>
                    <a:pt x="19" y="0"/>
                    <a:pt x="15" y="18"/>
                    <a:pt x="13" y="24"/>
                  </a:cubicBezTo>
                  <a:cubicBezTo>
                    <a:pt x="11" y="31"/>
                    <a:pt x="5" y="46"/>
                    <a:pt x="0" y="47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12" y="46"/>
                    <a:pt x="17" y="30"/>
                    <a:pt x="20" y="24"/>
                  </a:cubicBezTo>
                  <a:cubicBezTo>
                    <a:pt x="22" y="18"/>
                    <a:pt x="26" y="0"/>
                    <a:pt x="3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4" name="Freeform 2099"/>
            <p:cNvSpPr>
              <a:spLocks/>
            </p:cNvSpPr>
            <p:nvPr/>
          </p:nvSpPr>
          <p:spPr bwMode="auto">
            <a:xfrm>
              <a:off x="4144680" y="3646217"/>
              <a:ext cx="61009" cy="160663"/>
            </a:xfrm>
            <a:custGeom>
              <a:avLst/>
              <a:gdLst>
                <a:gd name="T0" fmla="*/ 19 w 26"/>
                <a:gd name="T1" fmla="*/ 1 h 50"/>
                <a:gd name="T2" fmla="*/ 11 w 26"/>
                <a:gd name="T3" fmla="*/ 27 h 50"/>
                <a:gd name="T4" fmla="*/ 0 w 26"/>
                <a:gd name="T5" fmla="*/ 50 h 50"/>
                <a:gd name="T6" fmla="*/ 7 w 26"/>
                <a:gd name="T7" fmla="*/ 49 h 50"/>
                <a:gd name="T8" fmla="*/ 18 w 26"/>
                <a:gd name="T9" fmla="*/ 26 h 50"/>
                <a:gd name="T10" fmla="*/ 26 w 26"/>
                <a:gd name="T11" fmla="*/ 0 h 50"/>
                <a:gd name="T12" fmla="*/ 19 w 26"/>
                <a:gd name="T13" fmla="*/ 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50">
                  <a:moveTo>
                    <a:pt x="19" y="1"/>
                  </a:moveTo>
                  <a:cubicBezTo>
                    <a:pt x="15" y="1"/>
                    <a:pt x="13" y="21"/>
                    <a:pt x="11" y="27"/>
                  </a:cubicBezTo>
                  <a:cubicBezTo>
                    <a:pt x="10" y="34"/>
                    <a:pt x="5" y="50"/>
                    <a:pt x="0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12" y="48"/>
                    <a:pt x="16" y="33"/>
                    <a:pt x="18" y="26"/>
                  </a:cubicBezTo>
                  <a:cubicBezTo>
                    <a:pt x="20" y="20"/>
                    <a:pt x="22" y="1"/>
                    <a:pt x="26" y="0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5" name="Freeform 2102"/>
            <p:cNvSpPr>
              <a:spLocks/>
            </p:cNvSpPr>
            <p:nvPr/>
          </p:nvSpPr>
          <p:spPr bwMode="auto">
            <a:xfrm>
              <a:off x="3249255" y="4000158"/>
              <a:ext cx="69456" cy="148583"/>
            </a:xfrm>
            <a:custGeom>
              <a:avLst/>
              <a:gdLst>
                <a:gd name="T0" fmla="*/ 30 w 30"/>
                <a:gd name="T1" fmla="*/ 45 h 46"/>
                <a:gd name="T2" fmla="*/ 16 w 30"/>
                <a:gd name="T3" fmla="*/ 22 h 46"/>
                <a:gd name="T4" fmla="*/ 6 w 30"/>
                <a:gd name="T5" fmla="*/ 0 h 46"/>
                <a:gd name="T6" fmla="*/ 0 w 30"/>
                <a:gd name="T7" fmla="*/ 0 h 46"/>
                <a:gd name="T8" fmla="*/ 10 w 30"/>
                <a:gd name="T9" fmla="*/ 22 h 46"/>
                <a:gd name="T10" fmla="*/ 24 w 30"/>
                <a:gd name="T11" fmla="*/ 46 h 46"/>
                <a:gd name="T12" fmla="*/ 30 w 30"/>
                <a:gd name="T13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6">
                  <a:moveTo>
                    <a:pt x="30" y="45"/>
                  </a:moveTo>
                  <a:cubicBezTo>
                    <a:pt x="24" y="45"/>
                    <a:pt x="20" y="33"/>
                    <a:pt x="16" y="22"/>
                  </a:cubicBezTo>
                  <a:cubicBezTo>
                    <a:pt x="12" y="10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10"/>
                    <a:pt x="10" y="22"/>
                  </a:cubicBezTo>
                  <a:cubicBezTo>
                    <a:pt x="13" y="33"/>
                    <a:pt x="18" y="46"/>
                    <a:pt x="24" y="46"/>
                  </a:cubicBezTo>
                  <a:lnTo>
                    <a:pt x="30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6" name="Freeform 2104"/>
            <p:cNvSpPr>
              <a:spLocks/>
            </p:cNvSpPr>
            <p:nvPr/>
          </p:nvSpPr>
          <p:spPr bwMode="auto">
            <a:xfrm>
              <a:off x="3136623" y="4000158"/>
              <a:ext cx="70395" cy="148583"/>
            </a:xfrm>
            <a:custGeom>
              <a:avLst/>
              <a:gdLst>
                <a:gd name="T0" fmla="*/ 30 w 30"/>
                <a:gd name="T1" fmla="*/ 46 h 46"/>
                <a:gd name="T2" fmla="*/ 16 w 30"/>
                <a:gd name="T3" fmla="*/ 22 h 46"/>
                <a:gd name="T4" fmla="*/ 6 w 30"/>
                <a:gd name="T5" fmla="*/ 0 h 46"/>
                <a:gd name="T6" fmla="*/ 0 w 30"/>
                <a:gd name="T7" fmla="*/ 0 h 46"/>
                <a:gd name="T8" fmla="*/ 9 w 30"/>
                <a:gd name="T9" fmla="*/ 22 h 46"/>
                <a:gd name="T10" fmla="*/ 24 w 30"/>
                <a:gd name="T11" fmla="*/ 46 h 46"/>
                <a:gd name="T12" fmla="*/ 30 w 30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46">
                  <a:moveTo>
                    <a:pt x="30" y="46"/>
                  </a:moveTo>
                  <a:cubicBezTo>
                    <a:pt x="24" y="46"/>
                    <a:pt x="19" y="33"/>
                    <a:pt x="16" y="22"/>
                  </a:cubicBezTo>
                  <a:cubicBezTo>
                    <a:pt x="12" y="10"/>
                    <a:pt x="10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5" y="10"/>
                    <a:pt x="9" y="22"/>
                  </a:cubicBezTo>
                  <a:cubicBezTo>
                    <a:pt x="13" y="33"/>
                    <a:pt x="18" y="46"/>
                    <a:pt x="24" y="46"/>
                  </a:cubicBezTo>
                  <a:lnTo>
                    <a:pt x="30" y="4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7" name="Freeform 2106"/>
            <p:cNvSpPr>
              <a:spLocks/>
            </p:cNvSpPr>
            <p:nvPr/>
          </p:nvSpPr>
          <p:spPr bwMode="auto">
            <a:xfrm>
              <a:off x="3255825" y="4006198"/>
              <a:ext cx="44114" cy="138919"/>
            </a:xfrm>
            <a:custGeom>
              <a:avLst/>
              <a:gdLst>
                <a:gd name="T0" fmla="*/ 0 w 19"/>
                <a:gd name="T1" fmla="*/ 0 h 43"/>
                <a:gd name="T2" fmla="*/ 8 w 19"/>
                <a:gd name="T3" fmla="*/ 20 h 43"/>
                <a:gd name="T4" fmla="*/ 19 w 19"/>
                <a:gd name="T5" fmla="*/ 43 h 43"/>
                <a:gd name="T6" fmla="*/ 7 w 19"/>
                <a:gd name="T7" fmla="*/ 20 h 43"/>
                <a:gd name="T8" fmla="*/ 0 w 19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43">
                  <a:moveTo>
                    <a:pt x="0" y="0"/>
                  </a:moveTo>
                  <a:cubicBezTo>
                    <a:pt x="3" y="3"/>
                    <a:pt x="5" y="11"/>
                    <a:pt x="8" y="20"/>
                  </a:cubicBezTo>
                  <a:cubicBezTo>
                    <a:pt x="11" y="28"/>
                    <a:pt x="14" y="39"/>
                    <a:pt x="19" y="43"/>
                  </a:cubicBezTo>
                  <a:cubicBezTo>
                    <a:pt x="14" y="39"/>
                    <a:pt x="11" y="28"/>
                    <a:pt x="7" y="20"/>
                  </a:cubicBezTo>
                  <a:cubicBezTo>
                    <a:pt x="4" y="11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8" name="Freeform 2108"/>
            <p:cNvSpPr>
              <a:spLocks/>
            </p:cNvSpPr>
            <p:nvPr/>
          </p:nvSpPr>
          <p:spPr bwMode="auto">
            <a:xfrm>
              <a:off x="3143193" y="4006198"/>
              <a:ext cx="42237" cy="138919"/>
            </a:xfrm>
            <a:custGeom>
              <a:avLst/>
              <a:gdLst>
                <a:gd name="T0" fmla="*/ 0 w 18"/>
                <a:gd name="T1" fmla="*/ 0 h 43"/>
                <a:gd name="T2" fmla="*/ 8 w 18"/>
                <a:gd name="T3" fmla="*/ 20 h 43"/>
                <a:gd name="T4" fmla="*/ 18 w 18"/>
                <a:gd name="T5" fmla="*/ 43 h 43"/>
                <a:gd name="T6" fmla="*/ 7 w 18"/>
                <a:gd name="T7" fmla="*/ 20 h 43"/>
                <a:gd name="T8" fmla="*/ 0 w 18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43">
                  <a:moveTo>
                    <a:pt x="0" y="0"/>
                  </a:moveTo>
                  <a:cubicBezTo>
                    <a:pt x="3" y="3"/>
                    <a:pt x="5" y="11"/>
                    <a:pt x="8" y="20"/>
                  </a:cubicBezTo>
                  <a:cubicBezTo>
                    <a:pt x="11" y="28"/>
                    <a:pt x="14" y="39"/>
                    <a:pt x="18" y="43"/>
                  </a:cubicBezTo>
                  <a:cubicBezTo>
                    <a:pt x="14" y="39"/>
                    <a:pt x="10" y="28"/>
                    <a:pt x="7" y="20"/>
                  </a:cubicBezTo>
                  <a:cubicBezTo>
                    <a:pt x="4" y="11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79" name="Freeform 2112"/>
            <p:cNvSpPr>
              <a:spLocks/>
            </p:cNvSpPr>
            <p:nvPr/>
          </p:nvSpPr>
          <p:spPr bwMode="auto">
            <a:xfrm>
              <a:off x="3354378" y="3994118"/>
              <a:ext cx="75088" cy="144959"/>
            </a:xfrm>
            <a:custGeom>
              <a:avLst/>
              <a:gdLst>
                <a:gd name="T0" fmla="*/ 32 w 32"/>
                <a:gd name="T1" fmla="*/ 45 h 45"/>
                <a:gd name="T2" fmla="*/ 17 w 32"/>
                <a:gd name="T3" fmla="*/ 21 h 45"/>
                <a:gd name="T4" fmla="*/ 7 w 32"/>
                <a:gd name="T5" fmla="*/ 0 h 45"/>
                <a:gd name="T6" fmla="*/ 0 w 32"/>
                <a:gd name="T7" fmla="*/ 0 h 45"/>
                <a:gd name="T8" fmla="*/ 11 w 32"/>
                <a:gd name="T9" fmla="*/ 21 h 45"/>
                <a:gd name="T10" fmla="*/ 26 w 32"/>
                <a:gd name="T11" fmla="*/ 45 h 45"/>
                <a:gd name="T12" fmla="*/ 32 w 3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45">
                  <a:moveTo>
                    <a:pt x="32" y="45"/>
                  </a:moveTo>
                  <a:cubicBezTo>
                    <a:pt x="27" y="45"/>
                    <a:pt x="21" y="32"/>
                    <a:pt x="17" y="21"/>
                  </a:cubicBezTo>
                  <a:cubicBezTo>
                    <a:pt x="13" y="10"/>
                    <a:pt x="11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6" y="10"/>
                    <a:pt x="11" y="21"/>
                  </a:cubicBezTo>
                  <a:cubicBezTo>
                    <a:pt x="15" y="32"/>
                    <a:pt x="20" y="45"/>
                    <a:pt x="26" y="45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0" name="Freeform 2114"/>
            <p:cNvSpPr>
              <a:spLocks/>
            </p:cNvSpPr>
            <p:nvPr/>
          </p:nvSpPr>
          <p:spPr bwMode="auto">
            <a:xfrm>
              <a:off x="3363764" y="4000158"/>
              <a:ext cx="46930" cy="135295"/>
            </a:xfrm>
            <a:custGeom>
              <a:avLst/>
              <a:gdLst>
                <a:gd name="T0" fmla="*/ 0 w 20"/>
                <a:gd name="T1" fmla="*/ 0 h 42"/>
                <a:gd name="T2" fmla="*/ 8 w 20"/>
                <a:gd name="T3" fmla="*/ 19 h 42"/>
                <a:gd name="T4" fmla="*/ 20 w 20"/>
                <a:gd name="T5" fmla="*/ 42 h 42"/>
                <a:gd name="T6" fmla="*/ 8 w 20"/>
                <a:gd name="T7" fmla="*/ 19 h 42"/>
                <a:gd name="T8" fmla="*/ 0 w 20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0"/>
                  </a:moveTo>
                  <a:cubicBezTo>
                    <a:pt x="2" y="3"/>
                    <a:pt x="5" y="10"/>
                    <a:pt x="8" y="19"/>
                  </a:cubicBezTo>
                  <a:cubicBezTo>
                    <a:pt x="12" y="28"/>
                    <a:pt x="15" y="38"/>
                    <a:pt x="20" y="42"/>
                  </a:cubicBezTo>
                  <a:cubicBezTo>
                    <a:pt x="15" y="38"/>
                    <a:pt x="11" y="28"/>
                    <a:pt x="8" y="19"/>
                  </a:cubicBezTo>
                  <a:cubicBezTo>
                    <a:pt x="4" y="10"/>
                    <a:pt x="2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1" name="Freeform 2117"/>
            <p:cNvSpPr>
              <a:spLocks/>
            </p:cNvSpPr>
            <p:nvPr/>
          </p:nvSpPr>
          <p:spPr bwMode="auto">
            <a:xfrm>
              <a:off x="3462317" y="3980830"/>
              <a:ext cx="81658" cy="144959"/>
            </a:xfrm>
            <a:custGeom>
              <a:avLst/>
              <a:gdLst>
                <a:gd name="T0" fmla="*/ 35 w 35"/>
                <a:gd name="T1" fmla="*/ 42 h 45"/>
                <a:gd name="T2" fmla="*/ 19 w 35"/>
                <a:gd name="T3" fmla="*/ 21 h 45"/>
                <a:gd name="T4" fmla="*/ 6 w 35"/>
                <a:gd name="T5" fmla="*/ 1 h 45"/>
                <a:gd name="T6" fmla="*/ 0 w 35"/>
                <a:gd name="T7" fmla="*/ 2 h 45"/>
                <a:gd name="T8" fmla="*/ 12 w 35"/>
                <a:gd name="T9" fmla="*/ 22 h 45"/>
                <a:gd name="T10" fmla="*/ 29 w 35"/>
                <a:gd name="T11" fmla="*/ 44 h 45"/>
                <a:gd name="T12" fmla="*/ 35 w 35"/>
                <a:gd name="T13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5">
                  <a:moveTo>
                    <a:pt x="35" y="42"/>
                  </a:moveTo>
                  <a:cubicBezTo>
                    <a:pt x="30" y="43"/>
                    <a:pt x="24" y="31"/>
                    <a:pt x="19" y="21"/>
                  </a:cubicBezTo>
                  <a:cubicBezTo>
                    <a:pt x="13" y="10"/>
                    <a:pt x="11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7" y="11"/>
                    <a:pt x="12" y="22"/>
                  </a:cubicBezTo>
                  <a:cubicBezTo>
                    <a:pt x="17" y="32"/>
                    <a:pt x="24" y="45"/>
                    <a:pt x="29" y="44"/>
                  </a:cubicBezTo>
                  <a:lnTo>
                    <a:pt x="35" y="4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2" name="Freeform 2119"/>
            <p:cNvSpPr>
              <a:spLocks/>
            </p:cNvSpPr>
            <p:nvPr/>
          </p:nvSpPr>
          <p:spPr bwMode="auto">
            <a:xfrm>
              <a:off x="3471703" y="3990494"/>
              <a:ext cx="53500" cy="129255"/>
            </a:xfrm>
            <a:custGeom>
              <a:avLst/>
              <a:gdLst>
                <a:gd name="T0" fmla="*/ 0 w 23"/>
                <a:gd name="T1" fmla="*/ 0 h 40"/>
                <a:gd name="T2" fmla="*/ 10 w 23"/>
                <a:gd name="T3" fmla="*/ 18 h 40"/>
                <a:gd name="T4" fmla="*/ 23 w 23"/>
                <a:gd name="T5" fmla="*/ 40 h 40"/>
                <a:gd name="T6" fmla="*/ 9 w 23"/>
                <a:gd name="T7" fmla="*/ 18 h 40"/>
                <a:gd name="T8" fmla="*/ 0 w 23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40">
                  <a:moveTo>
                    <a:pt x="0" y="0"/>
                  </a:moveTo>
                  <a:cubicBezTo>
                    <a:pt x="2" y="2"/>
                    <a:pt x="6" y="10"/>
                    <a:pt x="10" y="18"/>
                  </a:cubicBezTo>
                  <a:cubicBezTo>
                    <a:pt x="14" y="27"/>
                    <a:pt x="18" y="37"/>
                    <a:pt x="23" y="40"/>
                  </a:cubicBezTo>
                  <a:cubicBezTo>
                    <a:pt x="18" y="37"/>
                    <a:pt x="13" y="27"/>
                    <a:pt x="9" y="18"/>
                  </a:cubicBezTo>
                  <a:cubicBezTo>
                    <a:pt x="5" y="10"/>
                    <a:pt x="2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3" name="Freeform 2121"/>
            <p:cNvSpPr>
              <a:spLocks/>
            </p:cNvSpPr>
            <p:nvPr/>
          </p:nvSpPr>
          <p:spPr bwMode="auto">
            <a:xfrm>
              <a:off x="3567441" y="3955463"/>
              <a:ext cx="84474" cy="141335"/>
            </a:xfrm>
            <a:custGeom>
              <a:avLst/>
              <a:gdLst>
                <a:gd name="T0" fmla="*/ 36 w 36"/>
                <a:gd name="T1" fmla="*/ 41 h 44"/>
                <a:gd name="T2" fmla="*/ 19 w 36"/>
                <a:gd name="T3" fmla="*/ 21 h 44"/>
                <a:gd name="T4" fmla="*/ 6 w 36"/>
                <a:gd name="T5" fmla="*/ 1 h 44"/>
                <a:gd name="T6" fmla="*/ 0 w 36"/>
                <a:gd name="T7" fmla="*/ 2 h 44"/>
                <a:gd name="T8" fmla="*/ 13 w 36"/>
                <a:gd name="T9" fmla="*/ 22 h 44"/>
                <a:gd name="T10" fmla="*/ 29 w 36"/>
                <a:gd name="T11" fmla="*/ 43 h 44"/>
                <a:gd name="T12" fmla="*/ 36 w 36"/>
                <a:gd name="T13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44">
                  <a:moveTo>
                    <a:pt x="36" y="41"/>
                  </a:moveTo>
                  <a:cubicBezTo>
                    <a:pt x="30" y="42"/>
                    <a:pt x="25" y="31"/>
                    <a:pt x="19" y="21"/>
                  </a:cubicBezTo>
                  <a:cubicBezTo>
                    <a:pt x="13" y="10"/>
                    <a:pt x="10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7" y="11"/>
                    <a:pt x="13" y="22"/>
                  </a:cubicBezTo>
                  <a:cubicBezTo>
                    <a:pt x="18" y="32"/>
                    <a:pt x="24" y="44"/>
                    <a:pt x="29" y="43"/>
                  </a:cubicBezTo>
                  <a:lnTo>
                    <a:pt x="36" y="4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4" name="Freeform 2123"/>
            <p:cNvSpPr>
              <a:spLocks/>
            </p:cNvSpPr>
            <p:nvPr/>
          </p:nvSpPr>
          <p:spPr bwMode="auto">
            <a:xfrm>
              <a:off x="3574949" y="3965126"/>
              <a:ext cx="56316" cy="118383"/>
            </a:xfrm>
            <a:custGeom>
              <a:avLst/>
              <a:gdLst>
                <a:gd name="T0" fmla="*/ 0 w 24"/>
                <a:gd name="T1" fmla="*/ 0 h 37"/>
                <a:gd name="T2" fmla="*/ 11 w 24"/>
                <a:gd name="T3" fmla="*/ 18 h 37"/>
                <a:gd name="T4" fmla="*/ 24 w 24"/>
                <a:gd name="T5" fmla="*/ 37 h 37"/>
                <a:gd name="T6" fmla="*/ 11 w 24"/>
                <a:gd name="T7" fmla="*/ 18 h 37"/>
                <a:gd name="T8" fmla="*/ 0 w 24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7">
                  <a:moveTo>
                    <a:pt x="0" y="0"/>
                  </a:moveTo>
                  <a:cubicBezTo>
                    <a:pt x="3" y="3"/>
                    <a:pt x="7" y="10"/>
                    <a:pt x="11" y="18"/>
                  </a:cubicBezTo>
                  <a:cubicBezTo>
                    <a:pt x="16" y="27"/>
                    <a:pt x="19" y="34"/>
                    <a:pt x="24" y="37"/>
                  </a:cubicBezTo>
                  <a:cubicBezTo>
                    <a:pt x="19" y="34"/>
                    <a:pt x="15" y="27"/>
                    <a:pt x="11" y="18"/>
                  </a:cubicBezTo>
                  <a:cubicBezTo>
                    <a:pt x="6" y="10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5" name="Freeform 2127"/>
            <p:cNvSpPr>
              <a:spLocks/>
            </p:cNvSpPr>
            <p:nvPr/>
          </p:nvSpPr>
          <p:spPr bwMode="auto">
            <a:xfrm>
              <a:off x="3661301" y="3916807"/>
              <a:ext cx="101369" cy="131671"/>
            </a:xfrm>
            <a:custGeom>
              <a:avLst/>
              <a:gdLst>
                <a:gd name="T0" fmla="*/ 43 w 43"/>
                <a:gd name="T1" fmla="*/ 36 h 41"/>
                <a:gd name="T2" fmla="*/ 22 w 43"/>
                <a:gd name="T3" fmla="*/ 19 h 41"/>
                <a:gd name="T4" fmla="*/ 6 w 43"/>
                <a:gd name="T5" fmla="*/ 2 h 41"/>
                <a:gd name="T6" fmla="*/ 0 w 43"/>
                <a:gd name="T7" fmla="*/ 4 h 41"/>
                <a:gd name="T8" fmla="*/ 16 w 43"/>
                <a:gd name="T9" fmla="*/ 21 h 41"/>
                <a:gd name="T10" fmla="*/ 37 w 43"/>
                <a:gd name="T11" fmla="*/ 39 h 41"/>
                <a:gd name="T12" fmla="*/ 43 w 43"/>
                <a:gd name="T13" fmla="*/ 3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1">
                  <a:moveTo>
                    <a:pt x="43" y="36"/>
                  </a:moveTo>
                  <a:cubicBezTo>
                    <a:pt x="37" y="38"/>
                    <a:pt x="29" y="28"/>
                    <a:pt x="22" y="19"/>
                  </a:cubicBezTo>
                  <a:cubicBezTo>
                    <a:pt x="15" y="9"/>
                    <a:pt x="10" y="0"/>
                    <a:pt x="6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6" y="21"/>
                  </a:cubicBezTo>
                  <a:cubicBezTo>
                    <a:pt x="23" y="30"/>
                    <a:pt x="32" y="41"/>
                    <a:pt x="37" y="39"/>
                  </a:cubicBezTo>
                  <a:lnTo>
                    <a:pt x="43" y="3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6" name="Freeform 2129"/>
            <p:cNvSpPr>
              <a:spLocks/>
            </p:cNvSpPr>
            <p:nvPr/>
          </p:nvSpPr>
          <p:spPr bwMode="auto">
            <a:xfrm>
              <a:off x="3670687" y="3928887"/>
              <a:ext cx="73211" cy="113551"/>
            </a:xfrm>
            <a:custGeom>
              <a:avLst/>
              <a:gdLst>
                <a:gd name="T0" fmla="*/ 0 w 31"/>
                <a:gd name="T1" fmla="*/ 0 h 35"/>
                <a:gd name="T2" fmla="*/ 14 w 31"/>
                <a:gd name="T3" fmla="*/ 16 h 35"/>
                <a:gd name="T4" fmla="*/ 31 w 31"/>
                <a:gd name="T5" fmla="*/ 35 h 35"/>
                <a:gd name="T6" fmla="*/ 13 w 31"/>
                <a:gd name="T7" fmla="*/ 16 h 35"/>
                <a:gd name="T8" fmla="*/ 0 w 31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5">
                  <a:moveTo>
                    <a:pt x="0" y="0"/>
                  </a:moveTo>
                  <a:cubicBezTo>
                    <a:pt x="3" y="2"/>
                    <a:pt x="8" y="9"/>
                    <a:pt x="14" y="16"/>
                  </a:cubicBezTo>
                  <a:cubicBezTo>
                    <a:pt x="19" y="23"/>
                    <a:pt x="26" y="32"/>
                    <a:pt x="31" y="35"/>
                  </a:cubicBezTo>
                  <a:cubicBezTo>
                    <a:pt x="26" y="32"/>
                    <a:pt x="19" y="24"/>
                    <a:pt x="13" y="16"/>
                  </a:cubicBezTo>
                  <a:cubicBezTo>
                    <a:pt x="7" y="9"/>
                    <a:pt x="3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7" name="Freeform 2131"/>
            <p:cNvSpPr>
              <a:spLocks/>
            </p:cNvSpPr>
            <p:nvPr/>
          </p:nvSpPr>
          <p:spPr bwMode="auto">
            <a:xfrm>
              <a:off x="3759854" y="3861239"/>
              <a:ext cx="103246" cy="129255"/>
            </a:xfrm>
            <a:custGeom>
              <a:avLst/>
              <a:gdLst>
                <a:gd name="T0" fmla="*/ 44 w 44"/>
                <a:gd name="T1" fmla="*/ 36 h 40"/>
                <a:gd name="T2" fmla="*/ 23 w 44"/>
                <a:gd name="T3" fmla="*/ 18 h 40"/>
                <a:gd name="T4" fmla="*/ 6 w 44"/>
                <a:gd name="T5" fmla="*/ 2 h 40"/>
                <a:gd name="T6" fmla="*/ 0 w 44"/>
                <a:gd name="T7" fmla="*/ 4 h 40"/>
                <a:gd name="T8" fmla="*/ 17 w 44"/>
                <a:gd name="T9" fmla="*/ 20 h 40"/>
                <a:gd name="T10" fmla="*/ 39 w 44"/>
                <a:gd name="T11" fmla="*/ 38 h 40"/>
                <a:gd name="T12" fmla="*/ 44 w 44"/>
                <a:gd name="T13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0">
                  <a:moveTo>
                    <a:pt x="44" y="36"/>
                  </a:moveTo>
                  <a:cubicBezTo>
                    <a:pt x="39" y="38"/>
                    <a:pt x="30" y="27"/>
                    <a:pt x="23" y="18"/>
                  </a:cubicBezTo>
                  <a:cubicBezTo>
                    <a:pt x="15" y="9"/>
                    <a:pt x="10" y="0"/>
                    <a:pt x="6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7" y="20"/>
                  </a:cubicBezTo>
                  <a:cubicBezTo>
                    <a:pt x="25" y="29"/>
                    <a:pt x="34" y="40"/>
                    <a:pt x="39" y="38"/>
                  </a:cubicBezTo>
                  <a:lnTo>
                    <a:pt x="44" y="36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8" name="Freeform 2133"/>
            <p:cNvSpPr>
              <a:spLocks/>
            </p:cNvSpPr>
            <p:nvPr/>
          </p:nvSpPr>
          <p:spPr bwMode="auto">
            <a:xfrm>
              <a:off x="3769240" y="3874527"/>
              <a:ext cx="77904" cy="109927"/>
            </a:xfrm>
            <a:custGeom>
              <a:avLst/>
              <a:gdLst>
                <a:gd name="T0" fmla="*/ 0 w 33"/>
                <a:gd name="T1" fmla="*/ 0 h 34"/>
                <a:gd name="T2" fmla="*/ 15 w 33"/>
                <a:gd name="T3" fmla="*/ 16 h 34"/>
                <a:gd name="T4" fmla="*/ 33 w 33"/>
                <a:gd name="T5" fmla="*/ 34 h 34"/>
                <a:gd name="T6" fmla="*/ 14 w 33"/>
                <a:gd name="T7" fmla="*/ 16 h 34"/>
                <a:gd name="T8" fmla="*/ 0 w 33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0" y="0"/>
                  </a:moveTo>
                  <a:cubicBezTo>
                    <a:pt x="4" y="2"/>
                    <a:pt x="9" y="9"/>
                    <a:pt x="15" y="16"/>
                  </a:cubicBezTo>
                  <a:cubicBezTo>
                    <a:pt x="21" y="23"/>
                    <a:pt x="27" y="32"/>
                    <a:pt x="33" y="34"/>
                  </a:cubicBezTo>
                  <a:cubicBezTo>
                    <a:pt x="27" y="32"/>
                    <a:pt x="20" y="23"/>
                    <a:pt x="14" y="16"/>
                  </a:cubicBezTo>
                  <a:cubicBezTo>
                    <a:pt x="8" y="9"/>
                    <a:pt x="4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89" name="Freeform 2134"/>
            <p:cNvSpPr>
              <a:spLocks/>
            </p:cNvSpPr>
            <p:nvPr/>
          </p:nvSpPr>
          <p:spPr bwMode="auto">
            <a:xfrm>
              <a:off x="3729819" y="3897479"/>
              <a:ext cx="1877" cy="54360"/>
            </a:xfrm>
            <a:custGeom>
              <a:avLst/>
              <a:gdLst>
                <a:gd name="T0" fmla="*/ 0 w 1"/>
                <a:gd name="T1" fmla="*/ 17 h 17"/>
                <a:gd name="T2" fmla="*/ 1 w 1"/>
                <a:gd name="T3" fmla="*/ 0 h 17"/>
                <a:gd name="T4" fmla="*/ 0 w 1"/>
                <a:gd name="T5" fmla="*/ 7 h 17"/>
                <a:gd name="T6" fmla="*/ 0 w 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7">
                  <a:moveTo>
                    <a:pt x="0" y="17"/>
                  </a:moveTo>
                  <a:cubicBezTo>
                    <a:pt x="0" y="15"/>
                    <a:pt x="0" y="3"/>
                    <a:pt x="1" y="0"/>
                  </a:cubicBezTo>
                  <a:cubicBezTo>
                    <a:pt x="1" y="1"/>
                    <a:pt x="0" y="6"/>
                    <a:pt x="0" y="7"/>
                  </a:cubicBezTo>
                  <a:cubicBezTo>
                    <a:pt x="0" y="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0" name="Freeform 2137"/>
            <p:cNvSpPr>
              <a:spLocks/>
            </p:cNvSpPr>
            <p:nvPr/>
          </p:nvSpPr>
          <p:spPr bwMode="auto">
            <a:xfrm>
              <a:off x="3858407" y="3803256"/>
              <a:ext cx="107939" cy="119591"/>
            </a:xfrm>
            <a:custGeom>
              <a:avLst/>
              <a:gdLst>
                <a:gd name="T0" fmla="*/ 46 w 46"/>
                <a:gd name="T1" fmla="*/ 31 h 37"/>
                <a:gd name="T2" fmla="*/ 23 w 46"/>
                <a:gd name="T3" fmla="*/ 16 h 37"/>
                <a:gd name="T4" fmla="*/ 5 w 46"/>
                <a:gd name="T5" fmla="*/ 2 h 37"/>
                <a:gd name="T6" fmla="*/ 0 w 46"/>
                <a:gd name="T7" fmla="*/ 4 h 37"/>
                <a:gd name="T8" fmla="*/ 18 w 46"/>
                <a:gd name="T9" fmla="*/ 19 h 37"/>
                <a:gd name="T10" fmla="*/ 41 w 46"/>
                <a:gd name="T11" fmla="*/ 35 h 37"/>
                <a:gd name="T12" fmla="*/ 46 w 46"/>
                <a:gd name="T13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7">
                  <a:moveTo>
                    <a:pt x="46" y="31"/>
                  </a:moveTo>
                  <a:cubicBezTo>
                    <a:pt x="41" y="33"/>
                    <a:pt x="32" y="24"/>
                    <a:pt x="23" y="16"/>
                  </a:cubicBezTo>
                  <a:cubicBezTo>
                    <a:pt x="15" y="8"/>
                    <a:pt x="9" y="0"/>
                    <a:pt x="5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2"/>
                    <a:pt x="9" y="11"/>
                    <a:pt x="18" y="19"/>
                  </a:cubicBezTo>
                  <a:cubicBezTo>
                    <a:pt x="26" y="27"/>
                    <a:pt x="36" y="37"/>
                    <a:pt x="41" y="35"/>
                  </a:cubicBezTo>
                  <a:lnTo>
                    <a:pt x="46" y="3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1" name="Freeform 2139"/>
            <p:cNvSpPr>
              <a:spLocks/>
            </p:cNvSpPr>
            <p:nvPr/>
          </p:nvSpPr>
          <p:spPr bwMode="auto">
            <a:xfrm>
              <a:off x="3865916" y="3816544"/>
              <a:ext cx="84474" cy="96639"/>
            </a:xfrm>
            <a:custGeom>
              <a:avLst/>
              <a:gdLst>
                <a:gd name="T0" fmla="*/ 0 w 36"/>
                <a:gd name="T1" fmla="*/ 0 h 30"/>
                <a:gd name="T2" fmla="*/ 16 w 36"/>
                <a:gd name="T3" fmla="*/ 14 h 30"/>
                <a:gd name="T4" fmla="*/ 36 w 36"/>
                <a:gd name="T5" fmla="*/ 30 h 30"/>
                <a:gd name="T6" fmla="*/ 16 w 36"/>
                <a:gd name="T7" fmla="*/ 15 h 30"/>
                <a:gd name="T8" fmla="*/ 0 w 3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0">
                  <a:moveTo>
                    <a:pt x="0" y="0"/>
                  </a:moveTo>
                  <a:cubicBezTo>
                    <a:pt x="4" y="2"/>
                    <a:pt x="10" y="8"/>
                    <a:pt x="16" y="14"/>
                  </a:cubicBezTo>
                  <a:cubicBezTo>
                    <a:pt x="23" y="21"/>
                    <a:pt x="30" y="29"/>
                    <a:pt x="36" y="30"/>
                  </a:cubicBezTo>
                  <a:cubicBezTo>
                    <a:pt x="30" y="29"/>
                    <a:pt x="22" y="21"/>
                    <a:pt x="16" y="15"/>
                  </a:cubicBezTo>
                  <a:cubicBezTo>
                    <a:pt x="9" y="8"/>
                    <a:pt x="4" y="2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2" name="Freeform 2141"/>
            <p:cNvSpPr>
              <a:spLocks/>
            </p:cNvSpPr>
            <p:nvPr/>
          </p:nvSpPr>
          <p:spPr bwMode="auto">
            <a:xfrm>
              <a:off x="3950390" y="3729568"/>
              <a:ext cx="114509" cy="119591"/>
            </a:xfrm>
            <a:custGeom>
              <a:avLst/>
              <a:gdLst>
                <a:gd name="T0" fmla="*/ 49 w 49"/>
                <a:gd name="T1" fmla="*/ 31 h 37"/>
                <a:gd name="T2" fmla="*/ 25 w 49"/>
                <a:gd name="T3" fmla="*/ 16 h 37"/>
                <a:gd name="T4" fmla="*/ 6 w 49"/>
                <a:gd name="T5" fmla="*/ 2 h 37"/>
                <a:gd name="T6" fmla="*/ 0 w 49"/>
                <a:gd name="T7" fmla="*/ 5 h 37"/>
                <a:gd name="T8" fmla="*/ 19 w 49"/>
                <a:gd name="T9" fmla="*/ 19 h 37"/>
                <a:gd name="T10" fmla="*/ 43 w 49"/>
                <a:gd name="T11" fmla="*/ 34 h 37"/>
                <a:gd name="T12" fmla="*/ 49 w 49"/>
                <a:gd name="T13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7">
                  <a:moveTo>
                    <a:pt x="49" y="31"/>
                  </a:moveTo>
                  <a:cubicBezTo>
                    <a:pt x="44" y="34"/>
                    <a:pt x="33" y="24"/>
                    <a:pt x="25" y="16"/>
                  </a:cubicBezTo>
                  <a:cubicBezTo>
                    <a:pt x="16" y="8"/>
                    <a:pt x="10" y="0"/>
                    <a:pt x="6" y="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3"/>
                    <a:pt x="10" y="11"/>
                    <a:pt x="19" y="19"/>
                  </a:cubicBezTo>
                  <a:cubicBezTo>
                    <a:pt x="28" y="27"/>
                    <a:pt x="38" y="37"/>
                    <a:pt x="43" y="34"/>
                  </a:cubicBezTo>
                  <a:lnTo>
                    <a:pt x="49" y="31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3" name="Freeform 2143"/>
            <p:cNvSpPr>
              <a:spLocks/>
            </p:cNvSpPr>
            <p:nvPr/>
          </p:nvSpPr>
          <p:spPr bwMode="auto">
            <a:xfrm>
              <a:off x="3959776" y="3745272"/>
              <a:ext cx="86351" cy="94223"/>
            </a:xfrm>
            <a:custGeom>
              <a:avLst/>
              <a:gdLst>
                <a:gd name="T0" fmla="*/ 0 w 37"/>
                <a:gd name="T1" fmla="*/ 0 h 29"/>
                <a:gd name="T2" fmla="*/ 17 w 37"/>
                <a:gd name="T3" fmla="*/ 14 h 29"/>
                <a:gd name="T4" fmla="*/ 37 w 37"/>
                <a:gd name="T5" fmla="*/ 29 h 29"/>
                <a:gd name="T6" fmla="*/ 16 w 37"/>
                <a:gd name="T7" fmla="*/ 14 h 29"/>
                <a:gd name="T8" fmla="*/ 0 w 37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29">
                  <a:moveTo>
                    <a:pt x="0" y="0"/>
                  </a:moveTo>
                  <a:cubicBezTo>
                    <a:pt x="4" y="1"/>
                    <a:pt x="10" y="7"/>
                    <a:pt x="17" y="14"/>
                  </a:cubicBezTo>
                  <a:cubicBezTo>
                    <a:pt x="24" y="20"/>
                    <a:pt x="31" y="28"/>
                    <a:pt x="37" y="29"/>
                  </a:cubicBezTo>
                  <a:cubicBezTo>
                    <a:pt x="31" y="28"/>
                    <a:pt x="23" y="20"/>
                    <a:pt x="16" y="14"/>
                  </a:cubicBezTo>
                  <a:cubicBezTo>
                    <a:pt x="9" y="8"/>
                    <a:pt x="4" y="1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4" name="Freeform 2147"/>
            <p:cNvSpPr>
              <a:spLocks/>
            </p:cNvSpPr>
            <p:nvPr/>
          </p:nvSpPr>
          <p:spPr bwMode="auto">
            <a:xfrm>
              <a:off x="4069592" y="3665545"/>
              <a:ext cx="93860" cy="147375"/>
            </a:xfrm>
            <a:custGeom>
              <a:avLst/>
              <a:gdLst>
                <a:gd name="T0" fmla="*/ 40 w 40"/>
                <a:gd name="T1" fmla="*/ 42 h 46"/>
                <a:gd name="T2" fmla="*/ 21 w 40"/>
                <a:gd name="T3" fmla="*/ 21 h 46"/>
                <a:gd name="T4" fmla="*/ 6 w 40"/>
                <a:gd name="T5" fmla="*/ 1 h 46"/>
                <a:gd name="T6" fmla="*/ 0 w 40"/>
                <a:gd name="T7" fmla="*/ 2 h 46"/>
                <a:gd name="T8" fmla="*/ 15 w 40"/>
                <a:gd name="T9" fmla="*/ 22 h 46"/>
                <a:gd name="T10" fmla="*/ 33 w 40"/>
                <a:gd name="T11" fmla="*/ 44 h 46"/>
                <a:gd name="T12" fmla="*/ 40 w 40"/>
                <a:gd name="T1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6">
                  <a:moveTo>
                    <a:pt x="40" y="42"/>
                  </a:moveTo>
                  <a:cubicBezTo>
                    <a:pt x="34" y="44"/>
                    <a:pt x="27" y="31"/>
                    <a:pt x="21" y="21"/>
                  </a:cubicBezTo>
                  <a:cubicBezTo>
                    <a:pt x="15" y="11"/>
                    <a:pt x="10" y="0"/>
                    <a:pt x="6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1"/>
                    <a:pt x="8" y="12"/>
                    <a:pt x="15" y="22"/>
                  </a:cubicBezTo>
                  <a:cubicBezTo>
                    <a:pt x="21" y="32"/>
                    <a:pt x="27" y="46"/>
                    <a:pt x="33" y="44"/>
                  </a:cubicBezTo>
                  <a:lnTo>
                    <a:pt x="40" y="42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5" name="Freeform 2149"/>
            <p:cNvSpPr>
              <a:spLocks/>
            </p:cNvSpPr>
            <p:nvPr/>
          </p:nvSpPr>
          <p:spPr bwMode="auto">
            <a:xfrm>
              <a:off x="4078978" y="3677625"/>
              <a:ext cx="63825" cy="123215"/>
            </a:xfrm>
            <a:custGeom>
              <a:avLst/>
              <a:gdLst>
                <a:gd name="T0" fmla="*/ 0 w 27"/>
                <a:gd name="T1" fmla="*/ 0 h 38"/>
                <a:gd name="T2" fmla="*/ 12 w 27"/>
                <a:gd name="T3" fmla="*/ 18 h 38"/>
                <a:gd name="T4" fmla="*/ 27 w 27"/>
                <a:gd name="T5" fmla="*/ 38 h 38"/>
                <a:gd name="T6" fmla="*/ 12 w 27"/>
                <a:gd name="T7" fmla="*/ 18 h 38"/>
                <a:gd name="T8" fmla="*/ 0 w 27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38">
                  <a:moveTo>
                    <a:pt x="0" y="0"/>
                  </a:moveTo>
                  <a:cubicBezTo>
                    <a:pt x="4" y="3"/>
                    <a:pt x="7" y="10"/>
                    <a:pt x="12" y="18"/>
                  </a:cubicBezTo>
                  <a:cubicBezTo>
                    <a:pt x="17" y="26"/>
                    <a:pt x="22" y="36"/>
                    <a:pt x="27" y="38"/>
                  </a:cubicBezTo>
                  <a:cubicBezTo>
                    <a:pt x="22" y="36"/>
                    <a:pt x="16" y="26"/>
                    <a:pt x="12" y="18"/>
                  </a:cubicBezTo>
                  <a:cubicBezTo>
                    <a:pt x="7" y="10"/>
                    <a:pt x="4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6" name="Freeform 2152"/>
            <p:cNvSpPr>
              <a:spLocks/>
            </p:cNvSpPr>
            <p:nvPr/>
          </p:nvSpPr>
          <p:spPr bwMode="auto">
            <a:xfrm>
              <a:off x="4186917" y="3646217"/>
              <a:ext cx="79781" cy="141335"/>
            </a:xfrm>
            <a:custGeom>
              <a:avLst/>
              <a:gdLst>
                <a:gd name="T0" fmla="*/ 34 w 34"/>
                <a:gd name="T1" fmla="*/ 43 h 44"/>
                <a:gd name="T2" fmla="*/ 18 w 34"/>
                <a:gd name="T3" fmla="*/ 20 h 44"/>
                <a:gd name="T4" fmla="*/ 7 w 34"/>
                <a:gd name="T5" fmla="*/ 0 h 44"/>
                <a:gd name="T6" fmla="*/ 0 w 34"/>
                <a:gd name="T7" fmla="*/ 1 h 44"/>
                <a:gd name="T8" fmla="*/ 12 w 34"/>
                <a:gd name="T9" fmla="*/ 21 h 44"/>
                <a:gd name="T10" fmla="*/ 27 w 34"/>
                <a:gd name="T11" fmla="*/ 44 h 44"/>
                <a:gd name="T12" fmla="*/ 34 w 34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44">
                  <a:moveTo>
                    <a:pt x="34" y="43"/>
                  </a:moveTo>
                  <a:cubicBezTo>
                    <a:pt x="28" y="44"/>
                    <a:pt x="23" y="31"/>
                    <a:pt x="18" y="20"/>
                  </a:cubicBezTo>
                  <a:cubicBezTo>
                    <a:pt x="13" y="9"/>
                    <a:pt x="11" y="0"/>
                    <a:pt x="7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0"/>
                    <a:pt x="7" y="10"/>
                    <a:pt x="12" y="21"/>
                  </a:cubicBezTo>
                  <a:cubicBezTo>
                    <a:pt x="17" y="32"/>
                    <a:pt x="22" y="44"/>
                    <a:pt x="27" y="44"/>
                  </a:cubicBezTo>
                  <a:lnTo>
                    <a:pt x="34" y="43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7" name="Freeform 2154"/>
            <p:cNvSpPr>
              <a:spLocks/>
            </p:cNvSpPr>
            <p:nvPr/>
          </p:nvSpPr>
          <p:spPr bwMode="auto">
            <a:xfrm>
              <a:off x="4196303" y="3652257"/>
              <a:ext cx="51623" cy="131671"/>
            </a:xfrm>
            <a:custGeom>
              <a:avLst/>
              <a:gdLst>
                <a:gd name="T0" fmla="*/ 0 w 22"/>
                <a:gd name="T1" fmla="*/ 0 h 41"/>
                <a:gd name="T2" fmla="*/ 10 w 22"/>
                <a:gd name="T3" fmla="*/ 19 h 41"/>
                <a:gd name="T4" fmla="*/ 22 w 22"/>
                <a:gd name="T5" fmla="*/ 41 h 41"/>
                <a:gd name="T6" fmla="*/ 9 w 22"/>
                <a:gd name="T7" fmla="*/ 19 h 41"/>
                <a:gd name="T8" fmla="*/ 0 w 22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1">
                  <a:moveTo>
                    <a:pt x="0" y="0"/>
                  </a:moveTo>
                  <a:cubicBezTo>
                    <a:pt x="3" y="3"/>
                    <a:pt x="6" y="10"/>
                    <a:pt x="10" y="19"/>
                  </a:cubicBezTo>
                  <a:cubicBezTo>
                    <a:pt x="14" y="27"/>
                    <a:pt x="18" y="38"/>
                    <a:pt x="22" y="41"/>
                  </a:cubicBezTo>
                  <a:cubicBezTo>
                    <a:pt x="18" y="38"/>
                    <a:pt x="13" y="27"/>
                    <a:pt x="9" y="19"/>
                  </a:cubicBezTo>
                  <a:cubicBezTo>
                    <a:pt x="5" y="10"/>
                    <a:pt x="3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8" name="Freeform 2156"/>
            <p:cNvSpPr>
              <a:spLocks/>
            </p:cNvSpPr>
            <p:nvPr/>
          </p:nvSpPr>
          <p:spPr bwMode="auto">
            <a:xfrm>
              <a:off x="4302365" y="3636553"/>
              <a:ext cx="75088" cy="144959"/>
            </a:xfrm>
            <a:custGeom>
              <a:avLst/>
              <a:gdLst>
                <a:gd name="T0" fmla="*/ 32 w 32"/>
                <a:gd name="T1" fmla="*/ 45 h 45"/>
                <a:gd name="T2" fmla="*/ 17 w 32"/>
                <a:gd name="T3" fmla="*/ 21 h 45"/>
                <a:gd name="T4" fmla="*/ 7 w 32"/>
                <a:gd name="T5" fmla="*/ 0 h 45"/>
                <a:gd name="T6" fmla="*/ 0 w 32"/>
                <a:gd name="T7" fmla="*/ 0 h 45"/>
                <a:gd name="T8" fmla="*/ 11 w 32"/>
                <a:gd name="T9" fmla="*/ 21 h 45"/>
                <a:gd name="T10" fmla="*/ 26 w 32"/>
                <a:gd name="T11" fmla="*/ 45 h 45"/>
                <a:gd name="T12" fmla="*/ 32 w 32"/>
                <a:gd name="T1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45">
                  <a:moveTo>
                    <a:pt x="32" y="45"/>
                  </a:moveTo>
                  <a:cubicBezTo>
                    <a:pt x="26" y="45"/>
                    <a:pt x="21" y="32"/>
                    <a:pt x="17" y="21"/>
                  </a:cubicBezTo>
                  <a:cubicBezTo>
                    <a:pt x="13" y="10"/>
                    <a:pt x="11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6" y="10"/>
                    <a:pt x="11" y="21"/>
                  </a:cubicBezTo>
                  <a:cubicBezTo>
                    <a:pt x="15" y="32"/>
                    <a:pt x="20" y="45"/>
                    <a:pt x="26" y="45"/>
                  </a:cubicBezTo>
                  <a:lnTo>
                    <a:pt x="32" y="45"/>
                  </a:lnTo>
                  <a:close/>
                </a:path>
              </a:pathLst>
            </a:custGeom>
            <a:solidFill>
              <a:srgbClr val="00B050"/>
            </a:solidFill>
            <a:ln w="4763" cap="rnd">
              <a:solidFill>
                <a:srgbClr val="333333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999" name="Freeform 2158"/>
            <p:cNvSpPr>
              <a:spLocks/>
            </p:cNvSpPr>
            <p:nvPr/>
          </p:nvSpPr>
          <p:spPr bwMode="auto">
            <a:xfrm>
              <a:off x="4311751" y="3638969"/>
              <a:ext cx="46930" cy="138919"/>
            </a:xfrm>
            <a:custGeom>
              <a:avLst/>
              <a:gdLst>
                <a:gd name="T0" fmla="*/ 0 w 20"/>
                <a:gd name="T1" fmla="*/ 0 h 43"/>
                <a:gd name="T2" fmla="*/ 8 w 20"/>
                <a:gd name="T3" fmla="*/ 20 h 43"/>
                <a:gd name="T4" fmla="*/ 20 w 20"/>
                <a:gd name="T5" fmla="*/ 43 h 43"/>
                <a:gd name="T6" fmla="*/ 8 w 20"/>
                <a:gd name="T7" fmla="*/ 20 h 43"/>
                <a:gd name="T8" fmla="*/ 0 w 20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3">
                  <a:moveTo>
                    <a:pt x="0" y="0"/>
                  </a:moveTo>
                  <a:cubicBezTo>
                    <a:pt x="2" y="3"/>
                    <a:pt x="5" y="11"/>
                    <a:pt x="8" y="20"/>
                  </a:cubicBezTo>
                  <a:cubicBezTo>
                    <a:pt x="12" y="29"/>
                    <a:pt x="15" y="39"/>
                    <a:pt x="20" y="43"/>
                  </a:cubicBezTo>
                  <a:cubicBezTo>
                    <a:pt x="15" y="39"/>
                    <a:pt x="11" y="29"/>
                    <a:pt x="8" y="20"/>
                  </a:cubicBezTo>
                  <a:cubicBezTo>
                    <a:pt x="4" y="11"/>
                    <a:pt x="2" y="3"/>
                    <a:pt x="0" y="0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sp>
        <p:nvSpPr>
          <p:cNvPr id="1001" name="Right Arrow 1000"/>
          <p:cNvSpPr>
            <a:spLocks noChangeAspect="1"/>
          </p:cNvSpPr>
          <p:nvPr/>
        </p:nvSpPr>
        <p:spPr>
          <a:xfrm rot="7328084" flipH="1">
            <a:off x="7717033" y="4975296"/>
            <a:ext cx="472768" cy="286434"/>
          </a:xfrm>
          <a:prstGeom prst="rightArrow">
            <a:avLst/>
          </a:prstGeom>
          <a:solidFill>
            <a:srgbClr val="554295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09" tIns="45704" rIns="91409" bIns="45704" rtlCol="0" anchor="ctr"/>
          <a:lstStyle/>
          <a:p>
            <a:pPr algn="ctr"/>
            <a:endParaRPr lang="en-CA" sz="105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02" name="TextBox 1001"/>
          <p:cNvSpPr txBox="1">
            <a:spLocks noChangeAspect="1"/>
          </p:cNvSpPr>
          <p:nvPr/>
        </p:nvSpPr>
        <p:spPr>
          <a:xfrm>
            <a:off x="7835400" y="3140337"/>
            <a:ext cx="5936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 smtClean="0">
                <a:latin typeface="Arial"/>
                <a:cs typeface="Arial"/>
              </a:rPr>
              <a:t>mRNA</a:t>
            </a:r>
            <a:endParaRPr lang="en-CA" sz="1100" dirty="0">
              <a:latin typeface="Arial"/>
              <a:cs typeface="Arial"/>
            </a:endParaRPr>
          </a:p>
        </p:txBody>
      </p:sp>
      <p:sp>
        <p:nvSpPr>
          <p:cNvPr id="1528" name="Oval 1527"/>
          <p:cNvSpPr/>
          <p:nvPr/>
        </p:nvSpPr>
        <p:spPr>
          <a:xfrm>
            <a:off x="6692210" y="5092886"/>
            <a:ext cx="144798" cy="43817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29" name="Oval 1528"/>
          <p:cNvSpPr/>
          <p:nvPr/>
        </p:nvSpPr>
        <p:spPr>
          <a:xfrm>
            <a:off x="6551036" y="5092886"/>
            <a:ext cx="138826" cy="43817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30" name="Rectangle 1529"/>
          <p:cNvSpPr/>
          <p:nvPr/>
        </p:nvSpPr>
        <p:spPr>
          <a:xfrm>
            <a:off x="6332886" y="4741133"/>
            <a:ext cx="726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1200" dirty="0">
                <a:latin typeface="Arial"/>
                <a:cs typeface="Arial"/>
              </a:rPr>
              <a:t>HNF-4</a:t>
            </a:r>
            <a:r>
              <a:rPr lang="el-GR" sz="1200" dirty="0">
                <a:latin typeface="Arial"/>
                <a:cs typeface="Arial"/>
              </a:rPr>
              <a:t>α</a:t>
            </a:r>
            <a:endParaRPr lang="en-CA" sz="1200" dirty="0">
              <a:latin typeface="Arial"/>
              <a:cs typeface="Arial"/>
            </a:endParaRPr>
          </a:p>
        </p:txBody>
      </p:sp>
      <p:sp>
        <p:nvSpPr>
          <p:cNvPr id="1524" name="Oval 1523"/>
          <p:cNvSpPr/>
          <p:nvPr/>
        </p:nvSpPr>
        <p:spPr>
          <a:xfrm>
            <a:off x="5278041" y="5064789"/>
            <a:ext cx="294149" cy="466275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25" name="Oval 1524"/>
          <p:cNvSpPr/>
          <p:nvPr/>
        </p:nvSpPr>
        <p:spPr>
          <a:xfrm>
            <a:off x="4978821" y="5064788"/>
            <a:ext cx="294149" cy="466275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26" name="Rectangle 1525"/>
          <p:cNvSpPr/>
          <p:nvPr/>
        </p:nvSpPr>
        <p:spPr>
          <a:xfrm>
            <a:off x="4842963" y="4759584"/>
            <a:ext cx="50526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CA" sz="1200" dirty="0" smtClean="0">
                <a:solidFill>
                  <a:srgbClr val="000000"/>
                </a:solidFill>
                <a:latin typeface="Arial"/>
                <a:cs typeface="Arial"/>
              </a:rPr>
              <a:t>PXR</a:t>
            </a:r>
            <a:endParaRPr lang="en-CA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27" name="Rectangle 1526"/>
          <p:cNvSpPr/>
          <p:nvPr/>
        </p:nvSpPr>
        <p:spPr>
          <a:xfrm>
            <a:off x="5207397" y="4759456"/>
            <a:ext cx="51809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CA" sz="1200" dirty="0" smtClean="0">
                <a:solidFill>
                  <a:srgbClr val="000000"/>
                </a:solidFill>
                <a:latin typeface="Arial"/>
                <a:cs typeface="Arial"/>
              </a:rPr>
              <a:t>RXR</a:t>
            </a:r>
            <a:endParaRPr lang="en-CA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84" name="Oval 1283"/>
          <p:cNvSpPr/>
          <p:nvPr/>
        </p:nvSpPr>
        <p:spPr>
          <a:xfrm>
            <a:off x="7131711" y="5184433"/>
            <a:ext cx="530368" cy="3488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78" name="Rectangle 1277"/>
          <p:cNvSpPr/>
          <p:nvPr/>
        </p:nvSpPr>
        <p:spPr>
          <a:xfrm>
            <a:off x="4931418" y="5614979"/>
            <a:ext cx="3651960" cy="5178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00" dirty="0">
              <a:latin typeface="Arial"/>
              <a:cs typeface="Arial"/>
            </a:endParaRPr>
          </a:p>
        </p:txBody>
      </p:sp>
      <p:sp>
        <p:nvSpPr>
          <p:cNvPr id="1279" name="Rectangle 5"/>
          <p:cNvSpPr/>
          <p:nvPr/>
        </p:nvSpPr>
        <p:spPr>
          <a:xfrm>
            <a:off x="7888349" y="5484243"/>
            <a:ext cx="1027063" cy="301448"/>
          </a:xfrm>
          <a:custGeom>
            <a:avLst/>
            <a:gdLst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93676 w 693676"/>
              <a:gd name="connsiteY2" fmla="*/ 314105 h 314105"/>
              <a:gd name="connsiteX3" fmla="*/ 0 w 693676"/>
              <a:gd name="connsiteY3" fmla="*/ 314105 h 314105"/>
              <a:gd name="connsiteX4" fmla="*/ 0 w 693676"/>
              <a:gd name="connsiteY4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8605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02236 w 693676"/>
              <a:gd name="connsiteY2" fmla="*/ 13716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02236 w 693676"/>
              <a:gd name="connsiteY2" fmla="*/ 13716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02236 w 693676"/>
              <a:gd name="connsiteY2" fmla="*/ 13716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8301"/>
              <a:gd name="connsiteY0" fmla="*/ 0 h 314105"/>
              <a:gd name="connsiteX1" fmla="*/ 693676 w 698301"/>
              <a:gd name="connsiteY1" fmla="*/ 0 h 314105"/>
              <a:gd name="connsiteX2" fmla="*/ 632716 w 698301"/>
              <a:gd name="connsiteY2" fmla="*/ 144780 h 314105"/>
              <a:gd name="connsiteX3" fmla="*/ 693676 w 698301"/>
              <a:gd name="connsiteY3" fmla="*/ 314105 h 314105"/>
              <a:gd name="connsiteX4" fmla="*/ 0 w 698301"/>
              <a:gd name="connsiteY4" fmla="*/ 314105 h 314105"/>
              <a:gd name="connsiteX5" fmla="*/ 0 w 698301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3271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3271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3271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8301"/>
              <a:gd name="connsiteY0" fmla="*/ 0 h 314105"/>
              <a:gd name="connsiteX1" fmla="*/ 693676 w 698301"/>
              <a:gd name="connsiteY1" fmla="*/ 0 h 314105"/>
              <a:gd name="connsiteX2" fmla="*/ 632716 w 698301"/>
              <a:gd name="connsiteY2" fmla="*/ 144780 h 314105"/>
              <a:gd name="connsiteX3" fmla="*/ 693676 w 698301"/>
              <a:gd name="connsiteY3" fmla="*/ 314105 h 314105"/>
              <a:gd name="connsiteX4" fmla="*/ 0 w 698301"/>
              <a:gd name="connsiteY4" fmla="*/ 314105 h 314105"/>
              <a:gd name="connsiteX5" fmla="*/ 0 w 698301"/>
              <a:gd name="connsiteY5" fmla="*/ 0 h 314105"/>
              <a:gd name="connsiteX0" fmla="*/ 0 w 713194"/>
              <a:gd name="connsiteY0" fmla="*/ 0 h 314105"/>
              <a:gd name="connsiteX1" fmla="*/ 693676 w 713194"/>
              <a:gd name="connsiteY1" fmla="*/ 0 h 314105"/>
              <a:gd name="connsiteX2" fmla="*/ 655576 w 713194"/>
              <a:gd name="connsiteY2" fmla="*/ 160020 h 314105"/>
              <a:gd name="connsiteX3" fmla="*/ 693676 w 713194"/>
              <a:gd name="connsiteY3" fmla="*/ 314105 h 314105"/>
              <a:gd name="connsiteX4" fmla="*/ 0 w 713194"/>
              <a:gd name="connsiteY4" fmla="*/ 314105 h 314105"/>
              <a:gd name="connsiteX5" fmla="*/ 0 w 713194"/>
              <a:gd name="connsiteY5" fmla="*/ 0 h 314105"/>
              <a:gd name="connsiteX0" fmla="*/ 0 w 713194"/>
              <a:gd name="connsiteY0" fmla="*/ 0 h 314105"/>
              <a:gd name="connsiteX1" fmla="*/ 693676 w 713194"/>
              <a:gd name="connsiteY1" fmla="*/ 0 h 314105"/>
              <a:gd name="connsiteX2" fmla="*/ 655576 w 713194"/>
              <a:gd name="connsiteY2" fmla="*/ 190500 h 314105"/>
              <a:gd name="connsiteX3" fmla="*/ 693676 w 713194"/>
              <a:gd name="connsiteY3" fmla="*/ 314105 h 314105"/>
              <a:gd name="connsiteX4" fmla="*/ 0 w 713194"/>
              <a:gd name="connsiteY4" fmla="*/ 314105 h 314105"/>
              <a:gd name="connsiteX5" fmla="*/ 0 w 713194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55576 w 693676"/>
              <a:gd name="connsiteY2" fmla="*/ 19050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55576 w 693676"/>
              <a:gd name="connsiteY2" fmla="*/ 19050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716558"/>
              <a:gd name="connsiteY0" fmla="*/ 0 h 314105"/>
              <a:gd name="connsiteX1" fmla="*/ 693676 w 716558"/>
              <a:gd name="connsiteY1" fmla="*/ 0 h 314105"/>
              <a:gd name="connsiteX2" fmla="*/ 655576 w 716558"/>
              <a:gd name="connsiteY2" fmla="*/ 190500 h 314105"/>
              <a:gd name="connsiteX3" fmla="*/ 693676 w 716558"/>
              <a:gd name="connsiteY3" fmla="*/ 314105 h 314105"/>
              <a:gd name="connsiteX4" fmla="*/ 0 w 716558"/>
              <a:gd name="connsiteY4" fmla="*/ 314105 h 314105"/>
              <a:gd name="connsiteX5" fmla="*/ 0 w 716558"/>
              <a:gd name="connsiteY5" fmla="*/ 0 h 314105"/>
              <a:gd name="connsiteX0" fmla="*/ 0 w 763823"/>
              <a:gd name="connsiteY0" fmla="*/ 0 h 314105"/>
              <a:gd name="connsiteX1" fmla="*/ 693676 w 763823"/>
              <a:gd name="connsiteY1" fmla="*/ 0 h 314105"/>
              <a:gd name="connsiteX2" fmla="*/ 655576 w 763823"/>
              <a:gd name="connsiteY2" fmla="*/ 190500 h 314105"/>
              <a:gd name="connsiteX3" fmla="*/ 693676 w 763823"/>
              <a:gd name="connsiteY3" fmla="*/ 314105 h 314105"/>
              <a:gd name="connsiteX4" fmla="*/ 0 w 763823"/>
              <a:gd name="connsiteY4" fmla="*/ 314105 h 314105"/>
              <a:gd name="connsiteX5" fmla="*/ 0 w 763823"/>
              <a:gd name="connsiteY5" fmla="*/ 0 h 314105"/>
              <a:gd name="connsiteX0" fmla="*/ 0 w 769349"/>
              <a:gd name="connsiteY0" fmla="*/ 0 h 314105"/>
              <a:gd name="connsiteX1" fmla="*/ 693676 w 769349"/>
              <a:gd name="connsiteY1" fmla="*/ 0 h 314105"/>
              <a:gd name="connsiteX2" fmla="*/ 663196 w 769349"/>
              <a:gd name="connsiteY2" fmla="*/ 160020 h 314105"/>
              <a:gd name="connsiteX3" fmla="*/ 693676 w 769349"/>
              <a:gd name="connsiteY3" fmla="*/ 314105 h 314105"/>
              <a:gd name="connsiteX4" fmla="*/ 0 w 769349"/>
              <a:gd name="connsiteY4" fmla="*/ 314105 h 314105"/>
              <a:gd name="connsiteX5" fmla="*/ 0 w 769349"/>
              <a:gd name="connsiteY5" fmla="*/ 0 h 314105"/>
              <a:gd name="connsiteX0" fmla="*/ 0 w 738886"/>
              <a:gd name="connsiteY0" fmla="*/ 0 h 314105"/>
              <a:gd name="connsiteX1" fmla="*/ 693676 w 738886"/>
              <a:gd name="connsiteY1" fmla="*/ 0 h 314105"/>
              <a:gd name="connsiteX2" fmla="*/ 663196 w 738886"/>
              <a:gd name="connsiteY2" fmla="*/ 160020 h 314105"/>
              <a:gd name="connsiteX3" fmla="*/ 693676 w 738886"/>
              <a:gd name="connsiteY3" fmla="*/ 314105 h 314105"/>
              <a:gd name="connsiteX4" fmla="*/ 0 w 738886"/>
              <a:gd name="connsiteY4" fmla="*/ 314105 h 314105"/>
              <a:gd name="connsiteX5" fmla="*/ 0 w 738886"/>
              <a:gd name="connsiteY5" fmla="*/ 0 h 314105"/>
              <a:gd name="connsiteX0" fmla="*/ 0 w 755968"/>
              <a:gd name="connsiteY0" fmla="*/ 0 h 315384"/>
              <a:gd name="connsiteX1" fmla="*/ 693676 w 755968"/>
              <a:gd name="connsiteY1" fmla="*/ 0 h 315384"/>
              <a:gd name="connsiteX2" fmla="*/ 686056 w 755968"/>
              <a:gd name="connsiteY2" fmla="*/ 205740 h 315384"/>
              <a:gd name="connsiteX3" fmla="*/ 693676 w 755968"/>
              <a:gd name="connsiteY3" fmla="*/ 314105 h 315384"/>
              <a:gd name="connsiteX4" fmla="*/ 0 w 755968"/>
              <a:gd name="connsiteY4" fmla="*/ 314105 h 315384"/>
              <a:gd name="connsiteX5" fmla="*/ 0 w 755968"/>
              <a:gd name="connsiteY5" fmla="*/ 0 h 315384"/>
              <a:gd name="connsiteX0" fmla="*/ 0 w 761855"/>
              <a:gd name="connsiteY0" fmla="*/ 0 h 314105"/>
              <a:gd name="connsiteX1" fmla="*/ 693676 w 761855"/>
              <a:gd name="connsiteY1" fmla="*/ 0 h 314105"/>
              <a:gd name="connsiteX2" fmla="*/ 693676 w 761855"/>
              <a:gd name="connsiteY2" fmla="*/ 182880 h 314105"/>
              <a:gd name="connsiteX3" fmla="*/ 693676 w 761855"/>
              <a:gd name="connsiteY3" fmla="*/ 314105 h 314105"/>
              <a:gd name="connsiteX4" fmla="*/ 0 w 761855"/>
              <a:gd name="connsiteY4" fmla="*/ 314105 h 314105"/>
              <a:gd name="connsiteX5" fmla="*/ 0 w 761855"/>
              <a:gd name="connsiteY5" fmla="*/ 0 h 314105"/>
              <a:gd name="connsiteX0" fmla="*/ 0 w 731665"/>
              <a:gd name="connsiteY0" fmla="*/ 0 h 314105"/>
              <a:gd name="connsiteX1" fmla="*/ 693676 w 731665"/>
              <a:gd name="connsiteY1" fmla="*/ 0 h 314105"/>
              <a:gd name="connsiteX2" fmla="*/ 693676 w 731665"/>
              <a:gd name="connsiteY2" fmla="*/ 182880 h 314105"/>
              <a:gd name="connsiteX3" fmla="*/ 693676 w 731665"/>
              <a:gd name="connsiteY3" fmla="*/ 314105 h 314105"/>
              <a:gd name="connsiteX4" fmla="*/ 0 w 731665"/>
              <a:gd name="connsiteY4" fmla="*/ 314105 h 314105"/>
              <a:gd name="connsiteX5" fmla="*/ 0 w 731665"/>
              <a:gd name="connsiteY5" fmla="*/ 0 h 314105"/>
              <a:gd name="connsiteX0" fmla="*/ 0 w 731665"/>
              <a:gd name="connsiteY0" fmla="*/ 0 h 314105"/>
              <a:gd name="connsiteX1" fmla="*/ 693676 w 731665"/>
              <a:gd name="connsiteY1" fmla="*/ 0 h 314105"/>
              <a:gd name="connsiteX2" fmla="*/ 693676 w 731665"/>
              <a:gd name="connsiteY2" fmla="*/ 182880 h 314105"/>
              <a:gd name="connsiteX3" fmla="*/ 693676 w 731665"/>
              <a:gd name="connsiteY3" fmla="*/ 314105 h 314105"/>
              <a:gd name="connsiteX4" fmla="*/ 0 w 731665"/>
              <a:gd name="connsiteY4" fmla="*/ 314105 h 314105"/>
              <a:gd name="connsiteX5" fmla="*/ 0 w 731665"/>
              <a:gd name="connsiteY5" fmla="*/ 0 h 314105"/>
              <a:gd name="connsiteX0" fmla="*/ 0 w 721706"/>
              <a:gd name="connsiteY0" fmla="*/ 0 h 314105"/>
              <a:gd name="connsiteX1" fmla="*/ 693676 w 721706"/>
              <a:gd name="connsiteY1" fmla="*/ 0 h 314105"/>
              <a:gd name="connsiteX2" fmla="*/ 693676 w 721706"/>
              <a:gd name="connsiteY2" fmla="*/ 182880 h 314105"/>
              <a:gd name="connsiteX3" fmla="*/ 693676 w 721706"/>
              <a:gd name="connsiteY3" fmla="*/ 314105 h 314105"/>
              <a:gd name="connsiteX4" fmla="*/ 0 w 721706"/>
              <a:gd name="connsiteY4" fmla="*/ 314105 h 314105"/>
              <a:gd name="connsiteX5" fmla="*/ 0 w 721706"/>
              <a:gd name="connsiteY5" fmla="*/ 0 h 314105"/>
              <a:gd name="connsiteX0" fmla="*/ 0 w 711894"/>
              <a:gd name="connsiteY0" fmla="*/ 0 h 314105"/>
              <a:gd name="connsiteX1" fmla="*/ 693676 w 711894"/>
              <a:gd name="connsiteY1" fmla="*/ 0 h 314105"/>
              <a:gd name="connsiteX2" fmla="*/ 693676 w 711894"/>
              <a:gd name="connsiteY2" fmla="*/ 182880 h 314105"/>
              <a:gd name="connsiteX3" fmla="*/ 693676 w 711894"/>
              <a:gd name="connsiteY3" fmla="*/ 314105 h 314105"/>
              <a:gd name="connsiteX4" fmla="*/ 0 w 711894"/>
              <a:gd name="connsiteY4" fmla="*/ 314105 h 314105"/>
              <a:gd name="connsiteX5" fmla="*/ 0 w 711894"/>
              <a:gd name="connsiteY5" fmla="*/ 0 h 314105"/>
              <a:gd name="connsiteX0" fmla="*/ 0 w 731726"/>
              <a:gd name="connsiteY0" fmla="*/ 0 h 314105"/>
              <a:gd name="connsiteX1" fmla="*/ 693676 w 731726"/>
              <a:gd name="connsiteY1" fmla="*/ 0 h 314105"/>
              <a:gd name="connsiteX2" fmla="*/ 716536 w 731726"/>
              <a:gd name="connsiteY2" fmla="*/ 182880 h 314105"/>
              <a:gd name="connsiteX3" fmla="*/ 693676 w 731726"/>
              <a:gd name="connsiteY3" fmla="*/ 314105 h 314105"/>
              <a:gd name="connsiteX4" fmla="*/ 0 w 731726"/>
              <a:gd name="connsiteY4" fmla="*/ 314105 h 314105"/>
              <a:gd name="connsiteX5" fmla="*/ 0 w 731726"/>
              <a:gd name="connsiteY5" fmla="*/ 0 h 314105"/>
              <a:gd name="connsiteX0" fmla="*/ 0 w 728801"/>
              <a:gd name="connsiteY0" fmla="*/ 0 h 314105"/>
              <a:gd name="connsiteX1" fmla="*/ 693676 w 728801"/>
              <a:gd name="connsiteY1" fmla="*/ 0 h 314105"/>
              <a:gd name="connsiteX2" fmla="*/ 716536 w 728801"/>
              <a:gd name="connsiteY2" fmla="*/ 182880 h 314105"/>
              <a:gd name="connsiteX3" fmla="*/ 693676 w 728801"/>
              <a:gd name="connsiteY3" fmla="*/ 314105 h 314105"/>
              <a:gd name="connsiteX4" fmla="*/ 0 w 728801"/>
              <a:gd name="connsiteY4" fmla="*/ 314105 h 314105"/>
              <a:gd name="connsiteX5" fmla="*/ 0 w 728801"/>
              <a:gd name="connsiteY5" fmla="*/ 0 h 314105"/>
              <a:gd name="connsiteX0" fmla="*/ 0 w 763489"/>
              <a:gd name="connsiteY0" fmla="*/ 0 h 314105"/>
              <a:gd name="connsiteX1" fmla="*/ 693676 w 763489"/>
              <a:gd name="connsiteY1" fmla="*/ 0 h 314105"/>
              <a:gd name="connsiteX2" fmla="*/ 716536 w 763489"/>
              <a:gd name="connsiteY2" fmla="*/ 182880 h 314105"/>
              <a:gd name="connsiteX3" fmla="*/ 693676 w 763489"/>
              <a:gd name="connsiteY3" fmla="*/ 314105 h 314105"/>
              <a:gd name="connsiteX4" fmla="*/ 0 w 763489"/>
              <a:gd name="connsiteY4" fmla="*/ 314105 h 314105"/>
              <a:gd name="connsiteX5" fmla="*/ 0 w 763489"/>
              <a:gd name="connsiteY5" fmla="*/ 0 h 314105"/>
              <a:gd name="connsiteX0" fmla="*/ 0 w 750470"/>
              <a:gd name="connsiteY0" fmla="*/ 0 h 314105"/>
              <a:gd name="connsiteX1" fmla="*/ 693676 w 750470"/>
              <a:gd name="connsiteY1" fmla="*/ 0 h 314105"/>
              <a:gd name="connsiteX2" fmla="*/ 716536 w 750470"/>
              <a:gd name="connsiteY2" fmla="*/ 182880 h 314105"/>
              <a:gd name="connsiteX3" fmla="*/ 693676 w 750470"/>
              <a:gd name="connsiteY3" fmla="*/ 314105 h 314105"/>
              <a:gd name="connsiteX4" fmla="*/ 0 w 750470"/>
              <a:gd name="connsiteY4" fmla="*/ 314105 h 314105"/>
              <a:gd name="connsiteX5" fmla="*/ 0 w 750470"/>
              <a:gd name="connsiteY5" fmla="*/ 0 h 314105"/>
              <a:gd name="connsiteX0" fmla="*/ 0 w 762218"/>
              <a:gd name="connsiteY0" fmla="*/ 0 h 314105"/>
              <a:gd name="connsiteX1" fmla="*/ 693676 w 762218"/>
              <a:gd name="connsiteY1" fmla="*/ 0 h 314105"/>
              <a:gd name="connsiteX2" fmla="*/ 716536 w 762218"/>
              <a:gd name="connsiteY2" fmla="*/ 182880 h 314105"/>
              <a:gd name="connsiteX3" fmla="*/ 739396 w 762218"/>
              <a:gd name="connsiteY3" fmla="*/ 274320 h 314105"/>
              <a:gd name="connsiteX4" fmla="*/ 693676 w 762218"/>
              <a:gd name="connsiteY4" fmla="*/ 314105 h 314105"/>
              <a:gd name="connsiteX5" fmla="*/ 0 w 762218"/>
              <a:gd name="connsiteY5" fmla="*/ 314105 h 314105"/>
              <a:gd name="connsiteX6" fmla="*/ 0 w 762218"/>
              <a:gd name="connsiteY6" fmla="*/ 0 h 314105"/>
              <a:gd name="connsiteX0" fmla="*/ 0 w 762218"/>
              <a:gd name="connsiteY0" fmla="*/ 0 h 314105"/>
              <a:gd name="connsiteX1" fmla="*/ 693676 w 762218"/>
              <a:gd name="connsiteY1" fmla="*/ 0 h 314105"/>
              <a:gd name="connsiteX2" fmla="*/ 754636 w 762218"/>
              <a:gd name="connsiteY2" fmla="*/ 99060 h 314105"/>
              <a:gd name="connsiteX3" fmla="*/ 739396 w 762218"/>
              <a:gd name="connsiteY3" fmla="*/ 274320 h 314105"/>
              <a:gd name="connsiteX4" fmla="*/ 693676 w 762218"/>
              <a:gd name="connsiteY4" fmla="*/ 314105 h 314105"/>
              <a:gd name="connsiteX5" fmla="*/ 0 w 762218"/>
              <a:gd name="connsiteY5" fmla="*/ 314105 h 314105"/>
              <a:gd name="connsiteX6" fmla="*/ 0 w 762218"/>
              <a:gd name="connsiteY6" fmla="*/ 0 h 314105"/>
              <a:gd name="connsiteX0" fmla="*/ 0 w 762218"/>
              <a:gd name="connsiteY0" fmla="*/ 0 h 314105"/>
              <a:gd name="connsiteX1" fmla="*/ 693676 w 762218"/>
              <a:gd name="connsiteY1" fmla="*/ 0 h 314105"/>
              <a:gd name="connsiteX2" fmla="*/ 640336 w 762218"/>
              <a:gd name="connsiteY2" fmla="*/ 121920 h 314105"/>
              <a:gd name="connsiteX3" fmla="*/ 739396 w 762218"/>
              <a:gd name="connsiteY3" fmla="*/ 274320 h 314105"/>
              <a:gd name="connsiteX4" fmla="*/ 693676 w 762218"/>
              <a:gd name="connsiteY4" fmla="*/ 314105 h 314105"/>
              <a:gd name="connsiteX5" fmla="*/ 0 w 762218"/>
              <a:gd name="connsiteY5" fmla="*/ 314105 h 314105"/>
              <a:gd name="connsiteX6" fmla="*/ 0 w 762218"/>
              <a:gd name="connsiteY6" fmla="*/ 0 h 314105"/>
              <a:gd name="connsiteX0" fmla="*/ 0 w 793000"/>
              <a:gd name="connsiteY0" fmla="*/ 0 h 314105"/>
              <a:gd name="connsiteX1" fmla="*/ 693676 w 793000"/>
              <a:gd name="connsiteY1" fmla="*/ 0 h 314105"/>
              <a:gd name="connsiteX2" fmla="*/ 640336 w 793000"/>
              <a:gd name="connsiteY2" fmla="*/ 121920 h 314105"/>
              <a:gd name="connsiteX3" fmla="*/ 792736 w 793000"/>
              <a:gd name="connsiteY3" fmla="*/ 228600 h 314105"/>
              <a:gd name="connsiteX4" fmla="*/ 693676 w 793000"/>
              <a:gd name="connsiteY4" fmla="*/ 314105 h 314105"/>
              <a:gd name="connsiteX5" fmla="*/ 0 w 793000"/>
              <a:gd name="connsiteY5" fmla="*/ 314105 h 314105"/>
              <a:gd name="connsiteX6" fmla="*/ 0 w 793000"/>
              <a:gd name="connsiteY6" fmla="*/ 0 h 314105"/>
              <a:gd name="connsiteX0" fmla="*/ 0 w 793000"/>
              <a:gd name="connsiteY0" fmla="*/ 0 h 314105"/>
              <a:gd name="connsiteX1" fmla="*/ 693676 w 793000"/>
              <a:gd name="connsiteY1" fmla="*/ 0 h 314105"/>
              <a:gd name="connsiteX2" fmla="*/ 686056 w 793000"/>
              <a:gd name="connsiteY2" fmla="*/ 114300 h 314105"/>
              <a:gd name="connsiteX3" fmla="*/ 792736 w 793000"/>
              <a:gd name="connsiteY3" fmla="*/ 228600 h 314105"/>
              <a:gd name="connsiteX4" fmla="*/ 693676 w 793000"/>
              <a:gd name="connsiteY4" fmla="*/ 314105 h 314105"/>
              <a:gd name="connsiteX5" fmla="*/ 0 w 793000"/>
              <a:gd name="connsiteY5" fmla="*/ 314105 h 314105"/>
              <a:gd name="connsiteX6" fmla="*/ 0 w 793000"/>
              <a:gd name="connsiteY6" fmla="*/ 0 h 314105"/>
              <a:gd name="connsiteX0" fmla="*/ 0 w 759270"/>
              <a:gd name="connsiteY0" fmla="*/ 0 h 314105"/>
              <a:gd name="connsiteX1" fmla="*/ 693676 w 759270"/>
              <a:gd name="connsiteY1" fmla="*/ 0 h 314105"/>
              <a:gd name="connsiteX2" fmla="*/ 686056 w 759270"/>
              <a:gd name="connsiteY2" fmla="*/ 114300 h 314105"/>
              <a:gd name="connsiteX3" fmla="*/ 731776 w 759270"/>
              <a:gd name="connsiteY3" fmla="*/ 251460 h 314105"/>
              <a:gd name="connsiteX4" fmla="*/ 693676 w 759270"/>
              <a:gd name="connsiteY4" fmla="*/ 314105 h 314105"/>
              <a:gd name="connsiteX5" fmla="*/ 0 w 759270"/>
              <a:gd name="connsiteY5" fmla="*/ 314105 h 314105"/>
              <a:gd name="connsiteX6" fmla="*/ 0 w 759270"/>
              <a:gd name="connsiteY6" fmla="*/ 0 h 314105"/>
              <a:gd name="connsiteX0" fmla="*/ 0 w 749637"/>
              <a:gd name="connsiteY0" fmla="*/ 0 h 314105"/>
              <a:gd name="connsiteX1" fmla="*/ 693676 w 749637"/>
              <a:gd name="connsiteY1" fmla="*/ 0 h 314105"/>
              <a:gd name="connsiteX2" fmla="*/ 686056 w 749637"/>
              <a:gd name="connsiteY2" fmla="*/ 114300 h 314105"/>
              <a:gd name="connsiteX3" fmla="*/ 731776 w 749637"/>
              <a:gd name="connsiteY3" fmla="*/ 251460 h 314105"/>
              <a:gd name="connsiteX4" fmla="*/ 693676 w 749637"/>
              <a:gd name="connsiteY4" fmla="*/ 314105 h 314105"/>
              <a:gd name="connsiteX5" fmla="*/ 0 w 749637"/>
              <a:gd name="connsiteY5" fmla="*/ 314105 h 314105"/>
              <a:gd name="connsiteX6" fmla="*/ 0 w 749637"/>
              <a:gd name="connsiteY6" fmla="*/ 0 h 314105"/>
              <a:gd name="connsiteX0" fmla="*/ 0 w 732020"/>
              <a:gd name="connsiteY0" fmla="*/ 0 h 314105"/>
              <a:gd name="connsiteX1" fmla="*/ 693676 w 732020"/>
              <a:gd name="connsiteY1" fmla="*/ 0 h 314105"/>
              <a:gd name="connsiteX2" fmla="*/ 686056 w 732020"/>
              <a:gd name="connsiteY2" fmla="*/ 114300 h 314105"/>
              <a:gd name="connsiteX3" fmla="*/ 731776 w 732020"/>
              <a:gd name="connsiteY3" fmla="*/ 251460 h 314105"/>
              <a:gd name="connsiteX4" fmla="*/ 693676 w 732020"/>
              <a:gd name="connsiteY4" fmla="*/ 314105 h 314105"/>
              <a:gd name="connsiteX5" fmla="*/ 0 w 732020"/>
              <a:gd name="connsiteY5" fmla="*/ 314105 h 314105"/>
              <a:gd name="connsiteX6" fmla="*/ 0 w 732020"/>
              <a:gd name="connsiteY6" fmla="*/ 0 h 314105"/>
              <a:gd name="connsiteX0" fmla="*/ 0 w 733377"/>
              <a:gd name="connsiteY0" fmla="*/ 0 h 314105"/>
              <a:gd name="connsiteX1" fmla="*/ 693676 w 733377"/>
              <a:gd name="connsiteY1" fmla="*/ 0 h 314105"/>
              <a:gd name="connsiteX2" fmla="*/ 686056 w 733377"/>
              <a:gd name="connsiteY2" fmla="*/ 114300 h 314105"/>
              <a:gd name="connsiteX3" fmla="*/ 731776 w 733377"/>
              <a:gd name="connsiteY3" fmla="*/ 251460 h 314105"/>
              <a:gd name="connsiteX4" fmla="*/ 693676 w 733377"/>
              <a:gd name="connsiteY4" fmla="*/ 314105 h 314105"/>
              <a:gd name="connsiteX5" fmla="*/ 0 w 733377"/>
              <a:gd name="connsiteY5" fmla="*/ 314105 h 314105"/>
              <a:gd name="connsiteX6" fmla="*/ 0 w 733377"/>
              <a:gd name="connsiteY6" fmla="*/ 0 h 314105"/>
              <a:gd name="connsiteX0" fmla="*/ 0 w 733377"/>
              <a:gd name="connsiteY0" fmla="*/ 0 h 314105"/>
              <a:gd name="connsiteX1" fmla="*/ 693676 w 733377"/>
              <a:gd name="connsiteY1" fmla="*/ 0 h 314105"/>
              <a:gd name="connsiteX2" fmla="*/ 686056 w 733377"/>
              <a:gd name="connsiteY2" fmla="*/ 114300 h 314105"/>
              <a:gd name="connsiteX3" fmla="*/ 731776 w 733377"/>
              <a:gd name="connsiteY3" fmla="*/ 251460 h 314105"/>
              <a:gd name="connsiteX4" fmla="*/ 693676 w 733377"/>
              <a:gd name="connsiteY4" fmla="*/ 314105 h 314105"/>
              <a:gd name="connsiteX5" fmla="*/ 0 w 733377"/>
              <a:gd name="connsiteY5" fmla="*/ 314105 h 314105"/>
              <a:gd name="connsiteX6" fmla="*/ 0 w 733377"/>
              <a:gd name="connsiteY6" fmla="*/ 0 h 314105"/>
              <a:gd name="connsiteX0" fmla="*/ 0 w 733377"/>
              <a:gd name="connsiteY0" fmla="*/ 0 h 314105"/>
              <a:gd name="connsiteX1" fmla="*/ 693676 w 733377"/>
              <a:gd name="connsiteY1" fmla="*/ 0 h 314105"/>
              <a:gd name="connsiteX2" fmla="*/ 686056 w 733377"/>
              <a:gd name="connsiteY2" fmla="*/ 114300 h 314105"/>
              <a:gd name="connsiteX3" fmla="*/ 731776 w 733377"/>
              <a:gd name="connsiteY3" fmla="*/ 251460 h 314105"/>
              <a:gd name="connsiteX4" fmla="*/ 693676 w 733377"/>
              <a:gd name="connsiteY4" fmla="*/ 314105 h 314105"/>
              <a:gd name="connsiteX5" fmla="*/ 0 w 733377"/>
              <a:gd name="connsiteY5" fmla="*/ 314105 h 314105"/>
              <a:gd name="connsiteX6" fmla="*/ 0 w 733377"/>
              <a:gd name="connsiteY6" fmla="*/ 0 h 314105"/>
              <a:gd name="connsiteX0" fmla="*/ 0 w 759888"/>
              <a:gd name="connsiteY0" fmla="*/ 0 h 314105"/>
              <a:gd name="connsiteX1" fmla="*/ 693676 w 759888"/>
              <a:gd name="connsiteY1" fmla="*/ 0 h 314105"/>
              <a:gd name="connsiteX2" fmla="*/ 731776 w 759888"/>
              <a:gd name="connsiteY2" fmla="*/ 251460 h 314105"/>
              <a:gd name="connsiteX3" fmla="*/ 693676 w 759888"/>
              <a:gd name="connsiteY3" fmla="*/ 314105 h 314105"/>
              <a:gd name="connsiteX4" fmla="*/ 0 w 759888"/>
              <a:gd name="connsiteY4" fmla="*/ 314105 h 314105"/>
              <a:gd name="connsiteX5" fmla="*/ 0 w 759888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93676 w 693676"/>
              <a:gd name="connsiteY2" fmla="*/ 314105 h 314105"/>
              <a:gd name="connsiteX3" fmla="*/ 0 w 693676"/>
              <a:gd name="connsiteY3" fmla="*/ 314105 h 314105"/>
              <a:gd name="connsiteX4" fmla="*/ 0 w 693676"/>
              <a:gd name="connsiteY4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93676 w 693676"/>
              <a:gd name="connsiteY2" fmla="*/ 314105 h 314105"/>
              <a:gd name="connsiteX3" fmla="*/ 0 w 693676"/>
              <a:gd name="connsiteY3" fmla="*/ 314105 h 314105"/>
              <a:gd name="connsiteX4" fmla="*/ 0 w 693676"/>
              <a:gd name="connsiteY4" fmla="*/ 0 h 314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3676" h="314105">
                <a:moveTo>
                  <a:pt x="0" y="0"/>
                </a:moveTo>
                <a:lnTo>
                  <a:pt x="693676" y="0"/>
                </a:lnTo>
                <a:lnTo>
                  <a:pt x="693676" y="314105"/>
                </a:lnTo>
                <a:lnTo>
                  <a:pt x="0" y="314105"/>
                </a:lnTo>
                <a:lnTo>
                  <a:pt x="0" y="0"/>
                </a:lnTo>
                <a:close/>
              </a:path>
            </a:pathLst>
          </a:custGeom>
          <a:solidFill>
            <a:srgbClr val="008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50" dirty="0" smtClean="0">
                <a:solidFill>
                  <a:schemeClr val="bg1"/>
                </a:solidFill>
                <a:latin typeface="Arial"/>
                <a:cs typeface="Arial"/>
              </a:rPr>
              <a:t>CYP</a:t>
            </a:r>
            <a:endParaRPr lang="en-CA" sz="60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81" name="Rectangle 1280"/>
          <p:cNvSpPr/>
          <p:nvPr/>
        </p:nvSpPr>
        <p:spPr>
          <a:xfrm>
            <a:off x="7155537" y="5534274"/>
            <a:ext cx="491410" cy="20531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82" name="Rectangle 1281"/>
          <p:cNvSpPr/>
          <p:nvPr/>
        </p:nvSpPr>
        <p:spPr>
          <a:xfrm>
            <a:off x="5014243" y="5534274"/>
            <a:ext cx="491410" cy="205310"/>
          </a:xfrm>
          <a:prstGeom prst="rect">
            <a:avLst/>
          </a:prstGeom>
          <a:solidFill>
            <a:srgbClr val="4F26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83" name="Rectangle 1282"/>
          <p:cNvSpPr/>
          <p:nvPr/>
        </p:nvSpPr>
        <p:spPr>
          <a:xfrm>
            <a:off x="6468147" y="5534274"/>
            <a:ext cx="491410" cy="205310"/>
          </a:xfrm>
          <a:prstGeom prst="rect">
            <a:avLst/>
          </a:prstGeom>
          <a:solidFill>
            <a:srgbClr val="4F26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2003" name="Group 1708"/>
          <p:cNvGrpSpPr/>
          <p:nvPr/>
        </p:nvGrpSpPr>
        <p:grpSpPr>
          <a:xfrm>
            <a:off x="5606268" y="5580088"/>
            <a:ext cx="270937" cy="170270"/>
            <a:chOff x="5866220" y="5580278"/>
            <a:chExt cx="208319" cy="130918"/>
          </a:xfrm>
        </p:grpSpPr>
        <p:cxnSp>
          <p:nvCxnSpPr>
            <p:cNvPr id="1446" name="Straight Connector 1445"/>
            <p:cNvCxnSpPr/>
            <p:nvPr/>
          </p:nvCxnSpPr>
          <p:spPr>
            <a:xfrm rot="21480000" flipH="1" flipV="1">
              <a:off x="5866220" y="5638735"/>
              <a:ext cx="109863" cy="5379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7" name="Curved Up Arrow 1446"/>
            <p:cNvSpPr/>
            <p:nvPr/>
          </p:nvSpPr>
          <p:spPr>
            <a:xfrm rot="21390742" flipV="1">
              <a:off x="5912244" y="5618222"/>
              <a:ext cx="125193" cy="24993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48" name="Curved Up Arrow 1447"/>
            <p:cNvSpPr/>
            <p:nvPr/>
          </p:nvSpPr>
          <p:spPr>
            <a:xfrm rot="11318588" flipH="1">
              <a:off x="5912648" y="5598955"/>
              <a:ext cx="161891" cy="21187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49" name="Curved Up Arrow 1448"/>
            <p:cNvSpPr/>
            <p:nvPr/>
          </p:nvSpPr>
          <p:spPr>
            <a:xfrm rot="10641412">
              <a:off x="5942078" y="5662401"/>
              <a:ext cx="95881" cy="21187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grpSp>
          <p:nvGrpSpPr>
            <p:cNvPr id="2005" name="Group 1449"/>
            <p:cNvGrpSpPr/>
            <p:nvPr/>
          </p:nvGrpSpPr>
          <p:grpSpPr>
            <a:xfrm rot="180000">
              <a:off x="5937359" y="5580278"/>
              <a:ext cx="49642" cy="55912"/>
              <a:chOff x="3665538" y="3184525"/>
              <a:chExt cx="119063" cy="120651"/>
            </a:xfrm>
          </p:grpSpPr>
          <p:sp>
            <p:nvSpPr>
              <p:cNvPr id="1516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7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8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9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20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21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22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23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06" name="Group 1450"/>
            <p:cNvGrpSpPr/>
            <p:nvPr/>
          </p:nvGrpSpPr>
          <p:grpSpPr>
            <a:xfrm rot="180000">
              <a:off x="5984950" y="5582773"/>
              <a:ext cx="49642" cy="55912"/>
              <a:chOff x="3665538" y="3184525"/>
              <a:chExt cx="119063" cy="120651"/>
            </a:xfrm>
          </p:grpSpPr>
          <p:sp>
            <p:nvSpPr>
              <p:cNvPr id="1508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9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0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1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2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3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4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15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07" name="Group 1451"/>
            <p:cNvGrpSpPr/>
            <p:nvPr/>
          </p:nvGrpSpPr>
          <p:grpSpPr>
            <a:xfrm rot="180000">
              <a:off x="5937753" y="5635990"/>
              <a:ext cx="49642" cy="55912"/>
              <a:chOff x="3665538" y="3184525"/>
              <a:chExt cx="119063" cy="120651"/>
            </a:xfrm>
          </p:grpSpPr>
          <p:sp>
            <p:nvSpPr>
              <p:cNvPr id="1500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1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2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3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4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5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6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507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08" name="Group 1452"/>
            <p:cNvGrpSpPr/>
            <p:nvPr/>
          </p:nvGrpSpPr>
          <p:grpSpPr>
            <a:xfrm rot="180000">
              <a:off x="5984974" y="5639202"/>
              <a:ext cx="49642" cy="55912"/>
              <a:chOff x="3665538" y="3184525"/>
              <a:chExt cx="119063" cy="120651"/>
            </a:xfrm>
          </p:grpSpPr>
          <p:sp>
            <p:nvSpPr>
              <p:cNvPr id="1492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3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4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5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6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7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8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9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09" name="Group 1453"/>
            <p:cNvGrpSpPr/>
            <p:nvPr/>
          </p:nvGrpSpPr>
          <p:grpSpPr>
            <a:xfrm rot="180000">
              <a:off x="5917627" y="5596361"/>
              <a:ext cx="49642" cy="55912"/>
              <a:chOff x="3665538" y="3184525"/>
              <a:chExt cx="119063" cy="120651"/>
            </a:xfrm>
          </p:grpSpPr>
          <p:sp>
            <p:nvSpPr>
              <p:cNvPr id="1484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5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6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7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8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9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0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91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10" name="Group 1454"/>
            <p:cNvGrpSpPr/>
            <p:nvPr/>
          </p:nvGrpSpPr>
          <p:grpSpPr>
            <a:xfrm rot="180000">
              <a:off x="5965217" y="5598855"/>
              <a:ext cx="49642" cy="55912"/>
              <a:chOff x="3665538" y="3184525"/>
              <a:chExt cx="119063" cy="120651"/>
            </a:xfrm>
          </p:grpSpPr>
          <p:sp>
            <p:nvSpPr>
              <p:cNvPr id="1476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7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8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9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0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1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2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83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11" name="Group 1455"/>
            <p:cNvGrpSpPr/>
            <p:nvPr/>
          </p:nvGrpSpPr>
          <p:grpSpPr>
            <a:xfrm rot="180000">
              <a:off x="5918021" y="5652073"/>
              <a:ext cx="49642" cy="55912"/>
              <a:chOff x="3665538" y="3184525"/>
              <a:chExt cx="119063" cy="120651"/>
            </a:xfrm>
          </p:grpSpPr>
          <p:sp>
            <p:nvSpPr>
              <p:cNvPr id="1468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9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0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1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2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3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4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75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12" name="Group 1456"/>
            <p:cNvGrpSpPr/>
            <p:nvPr/>
          </p:nvGrpSpPr>
          <p:grpSpPr>
            <a:xfrm rot="180000">
              <a:off x="5965242" y="5655284"/>
              <a:ext cx="49642" cy="55912"/>
              <a:chOff x="3665538" y="3184525"/>
              <a:chExt cx="119063" cy="120651"/>
            </a:xfrm>
          </p:grpSpPr>
          <p:sp>
            <p:nvSpPr>
              <p:cNvPr id="1460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1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2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3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4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5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6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67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sp>
          <p:nvSpPr>
            <p:cNvPr id="1458" name="Curved Up Arrow 1457"/>
            <p:cNvSpPr/>
            <p:nvPr/>
          </p:nvSpPr>
          <p:spPr>
            <a:xfrm rot="811290">
              <a:off x="5907359" y="5623765"/>
              <a:ext cx="129351" cy="24514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459" name="Curved Up Arrow 1458"/>
            <p:cNvSpPr/>
            <p:nvPr/>
          </p:nvSpPr>
          <p:spPr>
            <a:xfrm rot="811290">
              <a:off x="5908166" y="5664924"/>
              <a:ext cx="129351" cy="24514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2013" name="Group 1709"/>
          <p:cNvGrpSpPr/>
          <p:nvPr/>
        </p:nvGrpSpPr>
        <p:grpSpPr>
          <a:xfrm>
            <a:off x="5874285" y="5569221"/>
            <a:ext cx="270937" cy="170270"/>
            <a:chOff x="6072294" y="5571923"/>
            <a:chExt cx="208319" cy="130918"/>
          </a:xfrm>
        </p:grpSpPr>
        <p:cxnSp>
          <p:nvCxnSpPr>
            <p:cNvPr id="1368" name="Straight Connector 1367"/>
            <p:cNvCxnSpPr/>
            <p:nvPr/>
          </p:nvCxnSpPr>
          <p:spPr>
            <a:xfrm rot="21480000" flipH="1" flipV="1">
              <a:off x="6072294" y="5630380"/>
              <a:ext cx="109863" cy="5379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9" name="Curved Up Arrow 1368"/>
            <p:cNvSpPr/>
            <p:nvPr/>
          </p:nvSpPr>
          <p:spPr>
            <a:xfrm rot="21390742" flipV="1">
              <a:off x="6118318" y="5609867"/>
              <a:ext cx="125193" cy="24993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70" name="Curved Up Arrow 1369"/>
            <p:cNvSpPr/>
            <p:nvPr/>
          </p:nvSpPr>
          <p:spPr>
            <a:xfrm rot="11318588" flipH="1">
              <a:off x="6118722" y="5590600"/>
              <a:ext cx="161891" cy="21187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71" name="Curved Up Arrow 1370"/>
            <p:cNvSpPr/>
            <p:nvPr/>
          </p:nvSpPr>
          <p:spPr>
            <a:xfrm rot="10641412">
              <a:off x="6148152" y="5654046"/>
              <a:ext cx="95881" cy="21187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grpSp>
          <p:nvGrpSpPr>
            <p:cNvPr id="2014" name="Group 1371"/>
            <p:cNvGrpSpPr/>
            <p:nvPr/>
          </p:nvGrpSpPr>
          <p:grpSpPr>
            <a:xfrm rot="180000">
              <a:off x="6143433" y="5571923"/>
              <a:ext cx="49642" cy="55912"/>
              <a:chOff x="3665538" y="3184525"/>
              <a:chExt cx="119063" cy="120651"/>
            </a:xfrm>
          </p:grpSpPr>
          <p:sp>
            <p:nvSpPr>
              <p:cNvPr id="1438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9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40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41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42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43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44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45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2015" name="Group 1372"/>
            <p:cNvGrpSpPr/>
            <p:nvPr/>
          </p:nvGrpSpPr>
          <p:grpSpPr>
            <a:xfrm rot="180000">
              <a:off x="6191024" y="5574418"/>
              <a:ext cx="49642" cy="55912"/>
              <a:chOff x="3665538" y="3184525"/>
              <a:chExt cx="119063" cy="120651"/>
            </a:xfrm>
          </p:grpSpPr>
          <p:sp>
            <p:nvSpPr>
              <p:cNvPr id="1430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1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2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3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4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5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6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37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302" name="Group 1373"/>
            <p:cNvGrpSpPr/>
            <p:nvPr/>
          </p:nvGrpSpPr>
          <p:grpSpPr>
            <a:xfrm rot="180000">
              <a:off x="6143827" y="5627635"/>
              <a:ext cx="49642" cy="55912"/>
              <a:chOff x="3665538" y="3184525"/>
              <a:chExt cx="119063" cy="120651"/>
            </a:xfrm>
          </p:grpSpPr>
          <p:sp>
            <p:nvSpPr>
              <p:cNvPr id="1422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3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4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5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6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7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8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9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459" name="Group 1374"/>
            <p:cNvGrpSpPr/>
            <p:nvPr/>
          </p:nvGrpSpPr>
          <p:grpSpPr>
            <a:xfrm rot="180000">
              <a:off x="6191048" y="5630847"/>
              <a:ext cx="49642" cy="55912"/>
              <a:chOff x="3665538" y="3184525"/>
              <a:chExt cx="119063" cy="120651"/>
            </a:xfrm>
          </p:grpSpPr>
          <p:sp>
            <p:nvSpPr>
              <p:cNvPr id="1414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5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6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7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8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9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0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21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18" name="Group 1375"/>
            <p:cNvGrpSpPr/>
            <p:nvPr/>
          </p:nvGrpSpPr>
          <p:grpSpPr>
            <a:xfrm rot="180000">
              <a:off x="6123701" y="5588006"/>
              <a:ext cx="49642" cy="55912"/>
              <a:chOff x="3665538" y="3184525"/>
              <a:chExt cx="119063" cy="120651"/>
            </a:xfrm>
          </p:grpSpPr>
          <p:sp>
            <p:nvSpPr>
              <p:cNvPr id="1406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7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8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9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0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1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2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13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19" name="Group 1376"/>
            <p:cNvGrpSpPr/>
            <p:nvPr/>
          </p:nvGrpSpPr>
          <p:grpSpPr>
            <a:xfrm rot="180000">
              <a:off x="6171291" y="5590500"/>
              <a:ext cx="49642" cy="55912"/>
              <a:chOff x="3665538" y="3184525"/>
              <a:chExt cx="119063" cy="120651"/>
            </a:xfrm>
          </p:grpSpPr>
          <p:sp>
            <p:nvSpPr>
              <p:cNvPr id="1398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9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0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1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2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3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4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405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20" name="Group 1377"/>
            <p:cNvGrpSpPr/>
            <p:nvPr/>
          </p:nvGrpSpPr>
          <p:grpSpPr>
            <a:xfrm rot="180000">
              <a:off x="6124095" y="5643718"/>
              <a:ext cx="49642" cy="55912"/>
              <a:chOff x="3665538" y="3184525"/>
              <a:chExt cx="119063" cy="120651"/>
            </a:xfrm>
          </p:grpSpPr>
          <p:sp>
            <p:nvSpPr>
              <p:cNvPr id="1390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1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2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3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4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5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6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97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21" name="Group 1378"/>
            <p:cNvGrpSpPr/>
            <p:nvPr/>
          </p:nvGrpSpPr>
          <p:grpSpPr>
            <a:xfrm rot="180000">
              <a:off x="6171316" y="5646929"/>
              <a:ext cx="49642" cy="55912"/>
              <a:chOff x="3665538" y="3184525"/>
              <a:chExt cx="119063" cy="120651"/>
            </a:xfrm>
          </p:grpSpPr>
          <p:sp>
            <p:nvSpPr>
              <p:cNvPr id="1382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83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84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85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86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87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88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89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sp>
          <p:nvSpPr>
            <p:cNvPr id="1380" name="Curved Up Arrow 1379"/>
            <p:cNvSpPr/>
            <p:nvPr/>
          </p:nvSpPr>
          <p:spPr>
            <a:xfrm rot="811290">
              <a:off x="6113433" y="5615410"/>
              <a:ext cx="129351" cy="24514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81" name="Curved Up Arrow 1380"/>
            <p:cNvSpPr/>
            <p:nvPr/>
          </p:nvSpPr>
          <p:spPr>
            <a:xfrm rot="811290">
              <a:off x="6114240" y="5656569"/>
              <a:ext cx="129351" cy="24514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622" name="Group 1710"/>
          <p:cNvGrpSpPr/>
          <p:nvPr/>
        </p:nvGrpSpPr>
        <p:grpSpPr>
          <a:xfrm>
            <a:off x="6140989" y="5558012"/>
            <a:ext cx="270937" cy="170270"/>
            <a:chOff x="6277358" y="5563304"/>
            <a:chExt cx="208319" cy="130918"/>
          </a:xfrm>
        </p:grpSpPr>
        <p:cxnSp>
          <p:nvCxnSpPr>
            <p:cNvPr id="1290" name="Straight Connector 1289"/>
            <p:cNvCxnSpPr/>
            <p:nvPr/>
          </p:nvCxnSpPr>
          <p:spPr>
            <a:xfrm rot="21480000" flipH="1" flipV="1">
              <a:off x="6277358" y="5621761"/>
              <a:ext cx="109863" cy="5379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1" name="Curved Up Arrow 1290"/>
            <p:cNvSpPr/>
            <p:nvPr/>
          </p:nvSpPr>
          <p:spPr>
            <a:xfrm rot="21390742" flipV="1">
              <a:off x="6323382" y="5601248"/>
              <a:ext cx="125193" cy="24993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92" name="Curved Up Arrow 1291"/>
            <p:cNvSpPr/>
            <p:nvPr/>
          </p:nvSpPr>
          <p:spPr>
            <a:xfrm rot="11318588" flipH="1">
              <a:off x="6323786" y="5581981"/>
              <a:ext cx="161891" cy="21187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293" name="Curved Up Arrow 1292"/>
            <p:cNvSpPr/>
            <p:nvPr/>
          </p:nvSpPr>
          <p:spPr>
            <a:xfrm rot="10641412">
              <a:off x="6353216" y="5645427"/>
              <a:ext cx="95881" cy="21187"/>
            </a:xfrm>
            <a:prstGeom prst="curvedUpArrow">
              <a:avLst>
                <a:gd name="adj1" fmla="val 0"/>
                <a:gd name="adj2" fmla="val 0"/>
                <a:gd name="adj3" fmla="val 10000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grpSp>
          <p:nvGrpSpPr>
            <p:cNvPr id="623" name="Group 1293"/>
            <p:cNvGrpSpPr/>
            <p:nvPr/>
          </p:nvGrpSpPr>
          <p:grpSpPr>
            <a:xfrm rot="180000">
              <a:off x="6348497" y="5563304"/>
              <a:ext cx="49642" cy="55912"/>
              <a:chOff x="3665538" y="3184525"/>
              <a:chExt cx="119063" cy="120651"/>
            </a:xfrm>
          </p:grpSpPr>
          <p:sp>
            <p:nvSpPr>
              <p:cNvPr id="1360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61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62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63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64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65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66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67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51" name="Group 1294"/>
            <p:cNvGrpSpPr/>
            <p:nvPr/>
          </p:nvGrpSpPr>
          <p:grpSpPr>
            <a:xfrm rot="180000">
              <a:off x="6396088" y="5565799"/>
              <a:ext cx="49642" cy="55912"/>
              <a:chOff x="3665538" y="3184525"/>
              <a:chExt cx="119063" cy="120651"/>
            </a:xfrm>
          </p:grpSpPr>
          <p:sp>
            <p:nvSpPr>
              <p:cNvPr id="1352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3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4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5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6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7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8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9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52" name="Group 1295"/>
            <p:cNvGrpSpPr/>
            <p:nvPr/>
          </p:nvGrpSpPr>
          <p:grpSpPr>
            <a:xfrm rot="180000">
              <a:off x="6348891" y="5619016"/>
              <a:ext cx="49642" cy="55912"/>
              <a:chOff x="3665538" y="3184525"/>
              <a:chExt cx="119063" cy="120651"/>
            </a:xfrm>
          </p:grpSpPr>
          <p:sp>
            <p:nvSpPr>
              <p:cNvPr id="1344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5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6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7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8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9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0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51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53" name="Group 1296"/>
            <p:cNvGrpSpPr/>
            <p:nvPr/>
          </p:nvGrpSpPr>
          <p:grpSpPr>
            <a:xfrm rot="180000">
              <a:off x="6396112" y="5622228"/>
              <a:ext cx="49642" cy="55912"/>
              <a:chOff x="3665538" y="3184525"/>
              <a:chExt cx="119063" cy="120651"/>
            </a:xfrm>
          </p:grpSpPr>
          <p:sp>
            <p:nvSpPr>
              <p:cNvPr id="1336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7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8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9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0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1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2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43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54" name="Group 1297"/>
            <p:cNvGrpSpPr/>
            <p:nvPr/>
          </p:nvGrpSpPr>
          <p:grpSpPr>
            <a:xfrm rot="180000">
              <a:off x="6328765" y="5579387"/>
              <a:ext cx="49642" cy="55912"/>
              <a:chOff x="3665538" y="3184525"/>
              <a:chExt cx="119063" cy="120651"/>
            </a:xfrm>
          </p:grpSpPr>
          <p:sp>
            <p:nvSpPr>
              <p:cNvPr id="1328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9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0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1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2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3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4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35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55" name="Group 1298"/>
            <p:cNvGrpSpPr/>
            <p:nvPr/>
          </p:nvGrpSpPr>
          <p:grpSpPr>
            <a:xfrm rot="180000">
              <a:off x="6376355" y="5581881"/>
              <a:ext cx="49642" cy="55912"/>
              <a:chOff x="3665538" y="3184525"/>
              <a:chExt cx="119063" cy="120651"/>
            </a:xfrm>
          </p:grpSpPr>
          <p:sp>
            <p:nvSpPr>
              <p:cNvPr id="1320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1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2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3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4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5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6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27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56" name="Group 1299"/>
            <p:cNvGrpSpPr/>
            <p:nvPr/>
          </p:nvGrpSpPr>
          <p:grpSpPr>
            <a:xfrm rot="180000">
              <a:off x="6329159" y="5635099"/>
              <a:ext cx="49642" cy="55912"/>
              <a:chOff x="3665538" y="3184525"/>
              <a:chExt cx="119063" cy="120651"/>
            </a:xfrm>
          </p:grpSpPr>
          <p:sp>
            <p:nvSpPr>
              <p:cNvPr id="1312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3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4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5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6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7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8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9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657" name="Group 1300"/>
            <p:cNvGrpSpPr/>
            <p:nvPr/>
          </p:nvGrpSpPr>
          <p:grpSpPr>
            <a:xfrm rot="180000">
              <a:off x="6376380" y="5638310"/>
              <a:ext cx="49642" cy="55912"/>
              <a:chOff x="3665538" y="3184525"/>
              <a:chExt cx="119063" cy="120651"/>
            </a:xfrm>
          </p:grpSpPr>
          <p:sp>
            <p:nvSpPr>
              <p:cNvPr id="1304" name="Oval 402"/>
              <p:cNvSpPr>
                <a:spLocks noChangeArrowheads="1"/>
              </p:cNvSpPr>
              <p:nvPr/>
            </p:nvSpPr>
            <p:spPr bwMode="auto">
              <a:xfrm>
                <a:off x="3665538" y="3186113"/>
                <a:ext cx="119063" cy="119063"/>
              </a:xfrm>
              <a:prstGeom prst="ellipse">
                <a:avLst/>
              </a:prstGeom>
              <a:solidFill>
                <a:srgbClr val="EE7F1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05" name="Freeform 403"/>
              <p:cNvSpPr>
                <a:spLocks/>
              </p:cNvSpPr>
              <p:nvPr/>
            </p:nvSpPr>
            <p:spPr bwMode="auto">
              <a:xfrm>
                <a:off x="3665538" y="3233738"/>
                <a:ext cx="119063" cy="71438"/>
              </a:xfrm>
              <a:custGeom>
                <a:avLst/>
                <a:gdLst>
                  <a:gd name="T0" fmla="*/ 33 w 66"/>
                  <a:gd name="T1" fmla="*/ 26 h 40"/>
                  <a:gd name="T2" fmla="*/ 1 w 66"/>
                  <a:gd name="T3" fmla="*/ 0 h 40"/>
                  <a:gd name="T4" fmla="*/ 0 w 66"/>
                  <a:gd name="T5" fmla="*/ 7 h 40"/>
                  <a:gd name="T6" fmla="*/ 33 w 66"/>
                  <a:gd name="T7" fmla="*/ 40 h 40"/>
                  <a:gd name="T8" fmla="*/ 66 w 66"/>
                  <a:gd name="T9" fmla="*/ 7 h 40"/>
                  <a:gd name="T10" fmla="*/ 65 w 66"/>
                  <a:gd name="T11" fmla="*/ 0 h 40"/>
                  <a:gd name="T12" fmla="*/ 33 w 66"/>
                  <a:gd name="T13" fmla="*/ 2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40">
                    <a:moveTo>
                      <a:pt x="33" y="26"/>
                    </a:moveTo>
                    <a:cubicBezTo>
                      <a:pt x="17" y="26"/>
                      <a:pt x="4" y="15"/>
                      <a:pt x="1" y="0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25"/>
                      <a:pt x="15" y="40"/>
                      <a:pt x="33" y="40"/>
                    </a:cubicBezTo>
                    <a:cubicBezTo>
                      <a:pt x="51" y="40"/>
                      <a:pt x="66" y="25"/>
                      <a:pt x="66" y="7"/>
                    </a:cubicBezTo>
                    <a:cubicBezTo>
                      <a:pt x="66" y="5"/>
                      <a:pt x="65" y="3"/>
                      <a:pt x="65" y="0"/>
                    </a:cubicBezTo>
                    <a:cubicBezTo>
                      <a:pt x="62" y="15"/>
                      <a:pt x="49" y="26"/>
                      <a:pt x="33" y="26"/>
                    </a:cubicBezTo>
                    <a:close/>
                  </a:path>
                </a:pathLst>
              </a:custGeom>
              <a:solidFill>
                <a:srgbClr val="E85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06" name="Freeform 404"/>
              <p:cNvSpPr>
                <a:spLocks/>
              </p:cNvSpPr>
              <p:nvPr/>
            </p:nvSpPr>
            <p:spPr bwMode="auto">
              <a:xfrm>
                <a:off x="3665538" y="3186113"/>
                <a:ext cx="119063" cy="119063"/>
              </a:xfrm>
              <a:custGeom>
                <a:avLst/>
                <a:gdLst>
                  <a:gd name="T0" fmla="*/ 66 w 66"/>
                  <a:gd name="T1" fmla="*/ 33 h 66"/>
                  <a:gd name="T2" fmla="*/ 65 w 66"/>
                  <a:gd name="T3" fmla="*/ 33 h 66"/>
                  <a:gd name="T4" fmla="*/ 56 w 66"/>
                  <a:gd name="T5" fmla="*/ 56 h 66"/>
                  <a:gd name="T6" fmla="*/ 33 w 66"/>
                  <a:gd name="T7" fmla="*/ 65 h 66"/>
                  <a:gd name="T8" fmla="*/ 10 w 66"/>
                  <a:gd name="T9" fmla="*/ 56 h 66"/>
                  <a:gd name="T10" fmla="*/ 1 w 66"/>
                  <a:gd name="T11" fmla="*/ 33 h 66"/>
                  <a:gd name="T12" fmla="*/ 10 w 66"/>
                  <a:gd name="T13" fmla="*/ 10 h 66"/>
                  <a:gd name="T14" fmla="*/ 33 w 66"/>
                  <a:gd name="T15" fmla="*/ 1 h 66"/>
                  <a:gd name="T16" fmla="*/ 56 w 66"/>
                  <a:gd name="T17" fmla="*/ 10 h 66"/>
                  <a:gd name="T18" fmla="*/ 65 w 66"/>
                  <a:gd name="T19" fmla="*/ 33 h 66"/>
                  <a:gd name="T20" fmla="*/ 66 w 66"/>
                  <a:gd name="T21" fmla="*/ 33 h 66"/>
                  <a:gd name="T22" fmla="*/ 66 w 66"/>
                  <a:gd name="T23" fmla="*/ 33 h 66"/>
                  <a:gd name="T24" fmla="*/ 33 w 66"/>
                  <a:gd name="T25" fmla="*/ 0 h 66"/>
                  <a:gd name="T26" fmla="*/ 0 w 66"/>
                  <a:gd name="T27" fmla="*/ 33 h 66"/>
                  <a:gd name="T28" fmla="*/ 33 w 66"/>
                  <a:gd name="T29" fmla="*/ 66 h 66"/>
                  <a:gd name="T30" fmla="*/ 66 w 66"/>
                  <a:gd name="T31" fmla="*/ 3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6">
                    <a:moveTo>
                      <a:pt x="66" y="33"/>
                    </a:moveTo>
                    <a:cubicBezTo>
                      <a:pt x="65" y="33"/>
                      <a:pt x="65" y="33"/>
                      <a:pt x="65" y="33"/>
                    </a:cubicBezTo>
                    <a:cubicBezTo>
                      <a:pt x="65" y="42"/>
                      <a:pt x="62" y="50"/>
                      <a:pt x="56" y="56"/>
                    </a:cubicBezTo>
                    <a:cubicBezTo>
                      <a:pt x="50" y="62"/>
                      <a:pt x="42" y="65"/>
                      <a:pt x="33" y="65"/>
                    </a:cubicBezTo>
                    <a:cubicBezTo>
                      <a:pt x="24" y="65"/>
                      <a:pt x="16" y="62"/>
                      <a:pt x="10" y="56"/>
                    </a:cubicBezTo>
                    <a:cubicBezTo>
                      <a:pt x="4" y="50"/>
                      <a:pt x="1" y="42"/>
                      <a:pt x="1" y="33"/>
                    </a:cubicBezTo>
                    <a:cubicBezTo>
                      <a:pt x="1" y="24"/>
                      <a:pt x="4" y="16"/>
                      <a:pt x="10" y="10"/>
                    </a:cubicBezTo>
                    <a:cubicBezTo>
                      <a:pt x="16" y="4"/>
                      <a:pt x="24" y="1"/>
                      <a:pt x="33" y="1"/>
                    </a:cubicBezTo>
                    <a:cubicBezTo>
                      <a:pt x="42" y="1"/>
                      <a:pt x="50" y="4"/>
                      <a:pt x="56" y="10"/>
                    </a:cubicBezTo>
                    <a:cubicBezTo>
                      <a:pt x="62" y="16"/>
                      <a:pt x="65" y="24"/>
                      <a:pt x="65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15"/>
                      <a:pt x="51" y="0"/>
                      <a:pt x="33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51"/>
                      <a:pt x="15" y="66"/>
                      <a:pt x="33" y="66"/>
                    </a:cubicBezTo>
                    <a:cubicBezTo>
                      <a:pt x="51" y="66"/>
                      <a:pt x="66" y="51"/>
                      <a:pt x="66" y="33"/>
                    </a:cubicBezTo>
                    <a:close/>
                  </a:path>
                </a:pathLst>
              </a:custGeom>
              <a:solidFill>
                <a:srgbClr val="3434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07" name="Freeform 405"/>
              <p:cNvSpPr>
                <a:spLocks/>
              </p:cNvSpPr>
              <p:nvPr/>
            </p:nvSpPr>
            <p:spPr bwMode="auto">
              <a:xfrm>
                <a:off x="3686176" y="3184525"/>
                <a:ext cx="93663" cy="71438"/>
              </a:xfrm>
              <a:custGeom>
                <a:avLst/>
                <a:gdLst>
                  <a:gd name="T0" fmla="*/ 48 w 51"/>
                  <a:gd name="T1" fmla="*/ 28 h 40"/>
                  <a:gd name="T2" fmla="*/ 20 w 51"/>
                  <a:gd name="T3" fmla="*/ 36 h 40"/>
                  <a:gd name="T4" fmla="*/ 3 w 51"/>
                  <a:gd name="T5" fmla="*/ 12 h 40"/>
                  <a:gd name="T6" fmla="*/ 31 w 51"/>
                  <a:gd name="T7" fmla="*/ 4 h 40"/>
                  <a:gd name="T8" fmla="*/ 48 w 51"/>
                  <a:gd name="T9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40">
                    <a:moveTo>
                      <a:pt x="48" y="28"/>
                    </a:moveTo>
                    <a:cubicBezTo>
                      <a:pt x="45" y="36"/>
                      <a:pt x="33" y="40"/>
                      <a:pt x="20" y="36"/>
                    </a:cubicBezTo>
                    <a:cubicBezTo>
                      <a:pt x="8" y="31"/>
                      <a:pt x="0" y="21"/>
                      <a:pt x="3" y="12"/>
                    </a:cubicBezTo>
                    <a:cubicBezTo>
                      <a:pt x="6" y="3"/>
                      <a:pt x="19" y="0"/>
                      <a:pt x="31" y="4"/>
                    </a:cubicBezTo>
                    <a:cubicBezTo>
                      <a:pt x="44" y="8"/>
                      <a:pt x="51" y="19"/>
                      <a:pt x="48" y="28"/>
                    </a:cubicBezTo>
                    <a:close/>
                  </a:path>
                </a:pathLst>
              </a:custGeom>
              <a:solidFill>
                <a:srgbClr val="F396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08" name="Oval 406"/>
              <p:cNvSpPr>
                <a:spLocks noChangeArrowheads="1"/>
              </p:cNvSpPr>
              <p:nvPr/>
            </p:nvSpPr>
            <p:spPr bwMode="auto">
              <a:xfrm>
                <a:off x="3748088" y="3236913"/>
                <a:ext cx="22225" cy="2222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09" name="Oval 407"/>
              <p:cNvSpPr>
                <a:spLocks noChangeArrowheads="1"/>
              </p:cNvSpPr>
              <p:nvPr/>
            </p:nvSpPr>
            <p:spPr bwMode="auto">
              <a:xfrm>
                <a:off x="3748088" y="3214688"/>
                <a:ext cx="14288" cy="15875"/>
              </a:xfrm>
              <a:prstGeom prst="ellipse">
                <a:avLst/>
              </a:prstGeom>
              <a:solidFill>
                <a:srgbClr val="F4A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0" name="Oval 408"/>
              <p:cNvSpPr>
                <a:spLocks noChangeArrowheads="1"/>
              </p:cNvSpPr>
              <p:nvPr/>
            </p:nvSpPr>
            <p:spPr bwMode="auto">
              <a:xfrm>
                <a:off x="3760788" y="3236913"/>
                <a:ext cx="11113" cy="127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  <p:sp>
            <p:nvSpPr>
              <p:cNvPr id="1311" name="Oval 409"/>
              <p:cNvSpPr>
                <a:spLocks noChangeArrowheads="1"/>
              </p:cNvSpPr>
              <p:nvPr/>
            </p:nvSpPr>
            <p:spPr bwMode="auto">
              <a:xfrm>
                <a:off x="3757613" y="3225800"/>
                <a:ext cx="7938" cy="47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CA" sz="4800" dirty="0">
                  <a:latin typeface="Arial"/>
                  <a:cs typeface="Arial"/>
                </a:endParaRPr>
              </a:p>
            </p:txBody>
          </p:sp>
        </p:grpSp>
        <p:sp>
          <p:nvSpPr>
            <p:cNvPr id="1302" name="Curved Up Arrow 1301"/>
            <p:cNvSpPr/>
            <p:nvPr/>
          </p:nvSpPr>
          <p:spPr>
            <a:xfrm rot="811290">
              <a:off x="6318497" y="5606791"/>
              <a:ext cx="129351" cy="24514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303" name="Curved Up Arrow 1302"/>
            <p:cNvSpPr/>
            <p:nvPr/>
          </p:nvSpPr>
          <p:spPr>
            <a:xfrm rot="811290">
              <a:off x="6319304" y="5647950"/>
              <a:ext cx="129351" cy="24514"/>
            </a:xfrm>
            <a:prstGeom prst="curvedUpArrow">
              <a:avLst>
                <a:gd name="adj1" fmla="val 0"/>
                <a:gd name="adj2" fmla="val 0"/>
                <a:gd name="adj3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48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286" name="Oval 409"/>
          <p:cNvSpPr>
            <a:spLocks noChangeArrowheads="1"/>
          </p:cNvSpPr>
          <p:nvPr/>
        </p:nvSpPr>
        <p:spPr bwMode="auto">
          <a:xfrm flipV="1">
            <a:off x="5951926" y="5614153"/>
            <a:ext cx="1425" cy="854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CA" sz="4800" dirty="0">
              <a:latin typeface="Arial"/>
              <a:cs typeface="Arial"/>
            </a:endParaRPr>
          </a:p>
        </p:txBody>
      </p:sp>
      <p:sp>
        <p:nvSpPr>
          <p:cNvPr id="1272" name="Oval 1271"/>
          <p:cNvSpPr>
            <a:spLocks noChangeAspect="1"/>
          </p:cNvSpPr>
          <p:nvPr/>
        </p:nvSpPr>
        <p:spPr>
          <a:xfrm>
            <a:off x="5566480" y="5405156"/>
            <a:ext cx="221977" cy="17855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73" name="Rectangle 1272"/>
          <p:cNvSpPr/>
          <p:nvPr/>
        </p:nvSpPr>
        <p:spPr>
          <a:xfrm>
            <a:off x="5517786" y="5372639"/>
            <a:ext cx="31935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900" dirty="0" smtClean="0">
                <a:solidFill>
                  <a:schemeClr val="tx1"/>
                </a:solidFill>
                <a:latin typeface="Arial"/>
                <a:cs typeface="Arial"/>
              </a:rPr>
              <a:t>Ac</a:t>
            </a:r>
            <a:endParaRPr lang="en-CA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74" name="Oval 1273"/>
          <p:cNvSpPr>
            <a:spLocks noChangeAspect="1"/>
          </p:cNvSpPr>
          <p:nvPr/>
        </p:nvSpPr>
        <p:spPr>
          <a:xfrm>
            <a:off x="5830995" y="5405156"/>
            <a:ext cx="221977" cy="17855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75" name="Rectangle 1274"/>
          <p:cNvSpPr/>
          <p:nvPr/>
        </p:nvSpPr>
        <p:spPr>
          <a:xfrm>
            <a:off x="5782302" y="5372639"/>
            <a:ext cx="31935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900" dirty="0" smtClean="0">
                <a:solidFill>
                  <a:schemeClr val="tx1"/>
                </a:solidFill>
                <a:latin typeface="Arial"/>
                <a:cs typeface="Arial"/>
              </a:rPr>
              <a:t>Ac</a:t>
            </a:r>
            <a:endParaRPr lang="en-CA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76" name="Oval 1275"/>
          <p:cNvSpPr>
            <a:spLocks noChangeAspect="1"/>
          </p:cNvSpPr>
          <p:nvPr/>
        </p:nvSpPr>
        <p:spPr>
          <a:xfrm>
            <a:off x="6095510" y="5405156"/>
            <a:ext cx="221977" cy="178552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277" name="Rectangle 1276"/>
          <p:cNvSpPr/>
          <p:nvPr/>
        </p:nvSpPr>
        <p:spPr>
          <a:xfrm>
            <a:off x="6046817" y="5372639"/>
            <a:ext cx="31935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900" dirty="0" smtClean="0">
                <a:solidFill>
                  <a:schemeClr val="tx1"/>
                </a:solidFill>
                <a:latin typeface="Arial"/>
                <a:cs typeface="Arial"/>
              </a:rPr>
              <a:t>Ac</a:t>
            </a:r>
            <a:endParaRPr lang="en-CA" sz="9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grpSp>
        <p:nvGrpSpPr>
          <p:cNvPr id="658" name="Group 71"/>
          <p:cNvGrpSpPr>
            <a:grpSpLocks noChangeAspect="1"/>
          </p:cNvGrpSpPr>
          <p:nvPr/>
        </p:nvGrpSpPr>
        <p:grpSpPr bwMode="auto">
          <a:xfrm>
            <a:off x="1301351" y="3542502"/>
            <a:ext cx="399036" cy="584844"/>
            <a:chOff x="1874" y="2832"/>
            <a:chExt cx="418" cy="613"/>
          </a:xfrm>
        </p:grpSpPr>
        <p:sp>
          <p:nvSpPr>
            <p:cNvPr id="1624" name="Freeform 72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25" name="Freeform 73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26" name="Freeform 74"/>
            <p:cNvSpPr>
              <a:spLocks/>
            </p:cNvSpPr>
            <p:nvPr/>
          </p:nvSpPr>
          <p:spPr bwMode="auto">
            <a:xfrm>
              <a:off x="1894" y="2872"/>
              <a:ext cx="208" cy="557"/>
            </a:xfrm>
            <a:custGeom>
              <a:avLst/>
              <a:gdLst>
                <a:gd name="T0" fmla="*/ 9 w 83"/>
                <a:gd name="T1" fmla="*/ 104 h 209"/>
                <a:gd name="T2" fmla="*/ 83 w 83"/>
                <a:gd name="T3" fmla="*/ 0 h 209"/>
                <a:gd name="T4" fmla="*/ 0 w 83"/>
                <a:gd name="T5" fmla="*/ 104 h 209"/>
                <a:gd name="T6" fmla="*/ 80 w 83"/>
                <a:gd name="T7" fmla="*/ 209 h 209"/>
                <a:gd name="T8" fmla="*/ 9 w 83"/>
                <a:gd name="T9" fmla="*/ 10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09">
                  <a:moveTo>
                    <a:pt x="9" y="104"/>
                  </a:moveTo>
                  <a:cubicBezTo>
                    <a:pt x="9" y="51"/>
                    <a:pt x="42" y="6"/>
                    <a:pt x="83" y="0"/>
                  </a:cubicBezTo>
                  <a:cubicBezTo>
                    <a:pt x="37" y="0"/>
                    <a:pt x="0" y="47"/>
                    <a:pt x="0" y="104"/>
                  </a:cubicBezTo>
                  <a:cubicBezTo>
                    <a:pt x="0" y="160"/>
                    <a:pt x="35" y="206"/>
                    <a:pt x="80" y="209"/>
                  </a:cubicBezTo>
                  <a:cubicBezTo>
                    <a:pt x="40" y="201"/>
                    <a:pt x="9" y="156"/>
                    <a:pt x="9" y="104"/>
                  </a:cubicBezTo>
                  <a:close/>
                </a:path>
              </a:pathLst>
            </a:custGeom>
            <a:solidFill>
              <a:srgbClr val="A9D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27" name="Freeform 75"/>
            <p:cNvSpPr>
              <a:spLocks/>
            </p:cNvSpPr>
            <p:nvPr/>
          </p:nvSpPr>
          <p:spPr bwMode="auto">
            <a:xfrm>
              <a:off x="1894" y="2893"/>
              <a:ext cx="130" cy="515"/>
            </a:xfrm>
            <a:custGeom>
              <a:avLst/>
              <a:gdLst>
                <a:gd name="T0" fmla="*/ 3 w 52"/>
                <a:gd name="T1" fmla="*/ 96 h 193"/>
                <a:gd name="T2" fmla="*/ 52 w 52"/>
                <a:gd name="T3" fmla="*/ 0 h 193"/>
                <a:gd name="T4" fmla="*/ 0 w 52"/>
                <a:gd name="T5" fmla="*/ 96 h 193"/>
                <a:gd name="T6" fmla="*/ 52 w 52"/>
                <a:gd name="T7" fmla="*/ 193 h 193"/>
                <a:gd name="T8" fmla="*/ 3 w 52"/>
                <a:gd name="T9" fmla="*/ 9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93">
                  <a:moveTo>
                    <a:pt x="3" y="96"/>
                  </a:moveTo>
                  <a:cubicBezTo>
                    <a:pt x="3" y="53"/>
                    <a:pt x="23" y="16"/>
                    <a:pt x="52" y="0"/>
                  </a:cubicBezTo>
                  <a:cubicBezTo>
                    <a:pt x="22" y="15"/>
                    <a:pt x="0" y="53"/>
                    <a:pt x="0" y="96"/>
                  </a:cubicBezTo>
                  <a:cubicBezTo>
                    <a:pt x="0" y="140"/>
                    <a:pt x="21" y="177"/>
                    <a:pt x="52" y="193"/>
                  </a:cubicBezTo>
                  <a:cubicBezTo>
                    <a:pt x="23" y="176"/>
                    <a:pt x="3" y="139"/>
                    <a:pt x="3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28" name="Freeform 76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29" name="Freeform 7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0" name="Freeform 7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1" name="Freeform 79"/>
            <p:cNvSpPr>
              <a:spLocks/>
            </p:cNvSpPr>
            <p:nvPr/>
          </p:nvSpPr>
          <p:spPr bwMode="auto">
            <a:xfrm>
              <a:off x="2202" y="3248"/>
              <a:ext cx="82" cy="35"/>
            </a:xfrm>
            <a:custGeom>
              <a:avLst/>
              <a:gdLst>
                <a:gd name="T0" fmla="*/ 25 w 82"/>
                <a:gd name="T1" fmla="*/ 3 h 35"/>
                <a:gd name="T2" fmla="*/ 25 w 82"/>
                <a:gd name="T3" fmla="*/ 0 h 35"/>
                <a:gd name="T4" fmla="*/ 0 w 82"/>
                <a:gd name="T5" fmla="*/ 29 h 35"/>
                <a:gd name="T6" fmla="*/ 10 w 82"/>
                <a:gd name="T7" fmla="*/ 32 h 35"/>
                <a:gd name="T8" fmla="*/ 55 w 82"/>
                <a:gd name="T9" fmla="*/ 35 h 35"/>
                <a:gd name="T10" fmla="*/ 82 w 82"/>
                <a:gd name="T11" fmla="*/ 5 h 35"/>
                <a:gd name="T12" fmla="*/ 25 w 82"/>
                <a:gd name="T13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35">
                  <a:moveTo>
                    <a:pt x="25" y="3"/>
                  </a:moveTo>
                  <a:lnTo>
                    <a:pt x="25" y="0"/>
                  </a:lnTo>
                  <a:lnTo>
                    <a:pt x="0" y="29"/>
                  </a:lnTo>
                  <a:lnTo>
                    <a:pt x="10" y="32"/>
                  </a:lnTo>
                  <a:lnTo>
                    <a:pt x="55" y="35"/>
                  </a:lnTo>
                  <a:lnTo>
                    <a:pt x="82" y="5"/>
                  </a:lnTo>
                  <a:lnTo>
                    <a:pt x="25" y="3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2" name="Freeform 80"/>
            <p:cNvSpPr>
              <a:spLocks/>
            </p:cNvSpPr>
            <p:nvPr/>
          </p:nvSpPr>
          <p:spPr bwMode="auto">
            <a:xfrm>
              <a:off x="2154" y="3192"/>
              <a:ext cx="83" cy="35"/>
            </a:xfrm>
            <a:custGeom>
              <a:avLst/>
              <a:gdLst>
                <a:gd name="T0" fmla="*/ 53 w 83"/>
                <a:gd name="T1" fmla="*/ 35 h 35"/>
                <a:gd name="T2" fmla="*/ 83 w 83"/>
                <a:gd name="T3" fmla="*/ 5 h 35"/>
                <a:gd name="T4" fmla="*/ 83 w 83"/>
                <a:gd name="T5" fmla="*/ 3 h 35"/>
                <a:gd name="T6" fmla="*/ 28 w 83"/>
                <a:gd name="T7" fmla="*/ 0 h 35"/>
                <a:gd name="T8" fmla="*/ 0 w 83"/>
                <a:gd name="T9" fmla="*/ 32 h 35"/>
                <a:gd name="T10" fmla="*/ 55 w 83"/>
                <a:gd name="T11" fmla="*/ 32 h 35"/>
                <a:gd name="T12" fmla="*/ 53 w 83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35">
                  <a:moveTo>
                    <a:pt x="53" y="35"/>
                  </a:moveTo>
                  <a:lnTo>
                    <a:pt x="83" y="5"/>
                  </a:lnTo>
                  <a:lnTo>
                    <a:pt x="83" y="3"/>
                  </a:lnTo>
                  <a:lnTo>
                    <a:pt x="28" y="0"/>
                  </a:lnTo>
                  <a:lnTo>
                    <a:pt x="0" y="32"/>
                  </a:lnTo>
                  <a:lnTo>
                    <a:pt x="55" y="32"/>
                  </a:lnTo>
                  <a:lnTo>
                    <a:pt x="53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3" name="Freeform 81"/>
            <p:cNvSpPr>
              <a:spLocks/>
            </p:cNvSpPr>
            <p:nvPr/>
          </p:nvSpPr>
          <p:spPr bwMode="auto">
            <a:xfrm>
              <a:off x="2122" y="3120"/>
              <a:ext cx="80" cy="51"/>
            </a:xfrm>
            <a:custGeom>
              <a:avLst/>
              <a:gdLst>
                <a:gd name="T0" fmla="*/ 80 w 80"/>
                <a:gd name="T1" fmla="*/ 21 h 51"/>
                <a:gd name="T2" fmla="*/ 80 w 80"/>
                <a:gd name="T3" fmla="*/ 21 h 51"/>
                <a:gd name="T4" fmla="*/ 45 w 80"/>
                <a:gd name="T5" fmla="*/ 0 h 51"/>
                <a:gd name="T6" fmla="*/ 0 w 80"/>
                <a:gd name="T7" fmla="*/ 21 h 51"/>
                <a:gd name="T8" fmla="*/ 52 w 80"/>
                <a:gd name="T9" fmla="*/ 51 h 51"/>
                <a:gd name="T10" fmla="*/ 52 w 80"/>
                <a:gd name="T11" fmla="*/ 51 h 51"/>
                <a:gd name="T12" fmla="*/ 80 w 80"/>
                <a:gd name="T13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1">
                  <a:moveTo>
                    <a:pt x="80" y="21"/>
                  </a:moveTo>
                  <a:lnTo>
                    <a:pt x="80" y="21"/>
                  </a:lnTo>
                  <a:lnTo>
                    <a:pt x="45" y="0"/>
                  </a:lnTo>
                  <a:lnTo>
                    <a:pt x="0" y="21"/>
                  </a:lnTo>
                  <a:lnTo>
                    <a:pt x="52" y="51"/>
                  </a:lnTo>
                  <a:lnTo>
                    <a:pt x="52" y="51"/>
                  </a:lnTo>
                  <a:lnTo>
                    <a:pt x="80" y="21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4" name="Freeform 82"/>
            <p:cNvSpPr>
              <a:spLocks/>
            </p:cNvSpPr>
            <p:nvPr/>
          </p:nvSpPr>
          <p:spPr bwMode="auto">
            <a:xfrm>
              <a:off x="2234" y="3253"/>
              <a:ext cx="40" cy="16"/>
            </a:xfrm>
            <a:custGeom>
              <a:avLst/>
              <a:gdLst>
                <a:gd name="T0" fmla="*/ 0 w 16"/>
                <a:gd name="T1" fmla="*/ 0 h 6"/>
                <a:gd name="T2" fmla="*/ 16 w 16"/>
                <a:gd name="T3" fmla="*/ 1 h 6"/>
                <a:gd name="T4" fmla="*/ 11 w 16"/>
                <a:gd name="T5" fmla="*/ 6 h 6"/>
                <a:gd name="T6" fmla="*/ 0 w 1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5" name="Freeform 83"/>
            <p:cNvSpPr>
              <a:spLocks/>
            </p:cNvSpPr>
            <p:nvPr/>
          </p:nvSpPr>
          <p:spPr bwMode="auto">
            <a:xfrm>
              <a:off x="2184" y="3197"/>
              <a:ext cx="40" cy="14"/>
            </a:xfrm>
            <a:custGeom>
              <a:avLst/>
              <a:gdLst>
                <a:gd name="T0" fmla="*/ 0 w 16"/>
                <a:gd name="T1" fmla="*/ 0 h 5"/>
                <a:gd name="T2" fmla="*/ 16 w 16"/>
                <a:gd name="T3" fmla="*/ 1 h 5"/>
                <a:gd name="T4" fmla="*/ 12 w 16"/>
                <a:gd name="T5" fmla="*/ 5 h 5"/>
                <a:gd name="T6" fmla="*/ 0 w 1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5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6" name="Freeform 84"/>
            <p:cNvSpPr>
              <a:spLocks/>
            </p:cNvSpPr>
            <p:nvPr/>
          </p:nvSpPr>
          <p:spPr bwMode="auto">
            <a:xfrm>
              <a:off x="2177" y="3131"/>
              <a:ext cx="15" cy="26"/>
            </a:xfrm>
            <a:custGeom>
              <a:avLst/>
              <a:gdLst>
                <a:gd name="T0" fmla="*/ 0 w 6"/>
                <a:gd name="T1" fmla="*/ 0 h 10"/>
                <a:gd name="T2" fmla="*/ 6 w 6"/>
                <a:gd name="T3" fmla="*/ 4 h 10"/>
                <a:gd name="T4" fmla="*/ 0 w 6"/>
                <a:gd name="T5" fmla="*/ 10 h 10"/>
                <a:gd name="T6" fmla="*/ 0 w 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7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7" name="Freeform 85"/>
            <p:cNvSpPr>
              <a:spLocks/>
            </p:cNvSpPr>
            <p:nvPr/>
          </p:nvSpPr>
          <p:spPr bwMode="auto">
            <a:xfrm>
              <a:off x="2104" y="3013"/>
              <a:ext cx="140" cy="275"/>
            </a:xfrm>
            <a:custGeom>
              <a:avLst/>
              <a:gdLst>
                <a:gd name="T0" fmla="*/ 38 w 56"/>
                <a:gd name="T1" fmla="*/ 0 h 103"/>
                <a:gd name="T2" fmla="*/ 40 w 56"/>
                <a:gd name="T3" fmla="*/ 16 h 103"/>
                <a:gd name="T4" fmla="*/ 17 w 56"/>
                <a:gd name="T5" fmla="*/ 18 h 103"/>
                <a:gd name="T6" fmla="*/ 25 w 56"/>
                <a:gd name="T7" fmla="*/ 36 h 103"/>
                <a:gd name="T8" fmla="*/ 0 w 56"/>
                <a:gd name="T9" fmla="*/ 47 h 103"/>
                <a:gd name="T10" fmla="*/ 23 w 56"/>
                <a:gd name="T11" fmla="*/ 61 h 103"/>
                <a:gd name="T12" fmla="*/ 15 w 56"/>
                <a:gd name="T13" fmla="*/ 81 h 103"/>
                <a:gd name="T14" fmla="*/ 36 w 56"/>
                <a:gd name="T15" fmla="*/ 84 h 103"/>
                <a:gd name="T16" fmla="*/ 34 w 56"/>
                <a:gd name="T17" fmla="*/ 103 h 103"/>
                <a:gd name="T18" fmla="*/ 56 w 56"/>
                <a:gd name="T19" fmla="*/ 103 h 103"/>
                <a:gd name="T20" fmla="*/ 56 w 56"/>
                <a:gd name="T21" fmla="*/ 103 h 103"/>
                <a:gd name="T22" fmla="*/ 35 w 56"/>
                <a:gd name="T23" fmla="*/ 102 h 103"/>
                <a:gd name="T24" fmla="*/ 39 w 56"/>
                <a:gd name="T25" fmla="*/ 82 h 103"/>
                <a:gd name="T26" fmla="*/ 16 w 56"/>
                <a:gd name="T27" fmla="*/ 81 h 103"/>
                <a:gd name="T28" fmla="*/ 26 w 56"/>
                <a:gd name="T29" fmla="*/ 60 h 103"/>
                <a:gd name="T30" fmla="*/ 1 w 56"/>
                <a:gd name="T31" fmla="*/ 47 h 103"/>
                <a:gd name="T32" fmla="*/ 27 w 56"/>
                <a:gd name="T33" fmla="*/ 37 h 103"/>
                <a:gd name="T34" fmla="*/ 18 w 56"/>
                <a:gd name="T35" fmla="*/ 19 h 103"/>
                <a:gd name="T36" fmla="*/ 42 w 56"/>
                <a:gd name="T37" fmla="*/ 18 h 103"/>
                <a:gd name="T38" fmla="*/ 38 w 56"/>
                <a:gd name="T3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03">
                  <a:moveTo>
                    <a:pt x="38" y="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3" y="32"/>
                    <a:pt x="22" y="32"/>
                    <a:pt x="25" y="36"/>
                  </a:cubicBezTo>
                  <a:cubicBezTo>
                    <a:pt x="21" y="38"/>
                    <a:pt x="0" y="47"/>
                    <a:pt x="0" y="47"/>
                  </a:cubicBezTo>
                  <a:cubicBezTo>
                    <a:pt x="0" y="47"/>
                    <a:pt x="20" y="59"/>
                    <a:pt x="23" y="61"/>
                  </a:cubicBezTo>
                  <a:cubicBezTo>
                    <a:pt x="21" y="64"/>
                    <a:pt x="15" y="81"/>
                    <a:pt x="15" y="81"/>
                  </a:cubicBezTo>
                  <a:cubicBezTo>
                    <a:pt x="15" y="81"/>
                    <a:pt x="32" y="84"/>
                    <a:pt x="36" y="84"/>
                  </a:cubicBezTo>
                  <a:cubicBezTo>
                    <a:pt x="35" y="88"/>
                    <a:pt x="34" y="103"/>
                    <a:pt x="34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39" y="102"/>
                    <a:pt x="35" y="102"/>
                  </a:cubicBezTo>
                  <a:cubicBezTo>
                    <a:pt x="36" y="99"/>
                    <a:pt x="39" y="82"/>
                    <a:pt x="39" y="82"/>
                  </a:cubicBezTo>
                  <a:cubicBezTo>
                    <a:pt x="39" y="82"/>
                    <a:pt x="20" y="81"/>
                    <a:pt x="16" y="81"/>
                  </a:cubicBezTo>
                  <a:cubicBezTo>
                    <a:pt x="18" y="76"/>
                    <a:pt x="26" y="60"/>
                    <a:pt x="26" y="60"/>
                  </a:cubicBezTo>
                  <a:cubicBezTo>
                    <a:pt x="26" y="60"/>
                    <a:pt x="7" y="50"/>
                    <a:pt x="1" y="47"/>
                  </a:cubicBezTo>
                  <a:cubicBezTo>
                    <a:pt x="7" y="45"/>
                    <a:pt x="27" y="37"/>
                    <a:pt x="27" y="37"/>
                  </a:cubicBezTo>
                  <a:cubicBezTo>
                    <a:pt x="27" y="37"/>
                    <a:pt x="20" y="23"/>
                    <a:pt x="18" y="19"/>
                  </a:cubicBezTo>
                  <a:cubicBezTo>
                    <a:pt x="23" y="18"/>
                    <a:pt x="42" y="18"/>
                    <a:pt x="42" y="18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8" name="Freeform 86"/>
            <p:cNvSpPr>
              <a:spLocks/>
            </p:cNvSpPr>
            <p:nvPr/>
          </p:nvSpPr>
          <p:spPr bwMode="auto">
            <a:xfrm>
              <a:off x="2249" y="2928"/>
              <a:ext cx="43" cy="83"/>
            </a:xfrm>
            <a:custGeom>
              <a:avLst/>
              <a:gdLst>
                <a:gd name="T0" fmla="*/ 0 w 43"/>
                <a:gd name="T1" fmla="*/ 32 h 83"/>
                <a:gd name="T2" fmla="*/ 13 w 43"/>
                <a:gd name="T3" fmla="*/ 83 h 83"/>
                <a:gd name="T4" fmla="*/ 43 w 43"/>
                <a:gd name="T5" fmla="*/ 53 h 83"/>
                <a:gd name="T6" fmla="*/ 28 w 43"/>
                <a:gd name="T7" fmla="*/ 0 h 83"/>
                <a:gd name="T8" fmla="*/ 0 w 43"/>
                <a:gd name="T9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0" y="32"/>
                  </a:moveTo>
                  <a:lnTo>
                    <a:pt x="13" y="83"/>
                  </a:lnTo>
                  <a:lnTo>
                    <a:pt x="43" y="53"/>
                  </a:lnTo>
                  <a:lnTo>
                    <a:pt x="28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39" name="Freeform 87"/>
            <p:cNvSpPr>
              <a:spLocks/>
            </p:cNvSpPr>
            <p:nvPr/>
          </p:nvSpPr>
          <p:spPr bwMode="auto">
            <a:xfrm>
              <a:off x="2192" y="2880"/>
              <a:ext cx="75" cy="64"/>
            </a:xfrm>
            <a:custGeom>
              <a:avLst/>
              <a:gdLst>
                <a:gd name="T0" fmla="*/ 0 w 30"/>
                <a:gd name="T1" fmla="*/ 0 h 24"/>
                <a:gd name="T2" fmla="*/ 23 w 30"/>
                <a:gd name="T3" fmla="*/ 24 h 24"/>
                <a:gd name="T4" fmla="*/ 30 w 30"/>
                <a:gd name="T5" fmla="*/ 18 h 24"/>
                <a:gd name="T6" fmla="*/ 0 w 30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0"/>
                  </a:moveTo>
                  <a:cubicBezTo>
                    <a:pt x="10" y="7"/>
                    <a:pt x="21" y="20"/>
                    <a:pt x="23" y="24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7" y="18"/>
                    <a:pt x="12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0" name="Freeform 88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1" name="Freeform 89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2" name="Line 90"/>
            <p:cNvSpPr>
              <a:spLocks noChangeShapeType="1"/>
            </p:cNvSpPr>
            <p:nvPr/>
          </p:nvSpPr>
          <p:spPr bwMode="auto">
            <a:xfrm flipV="1">
              <a:off x="2249" y="2928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3" name="Line 91"/>
            <p:cNvSpPr>
              <a:spLocks noChangeShapeType="1"/>
            </p:cNvSpPr>
            <p:nvPr/>
          </p:nvSpPr>
          <p:spPr bwMode="auto">
            <a:xfrm flipH="1">
              <a:off x="2174" y="3141"/>
              <a:ext cx="28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4" name="Freeform 92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5" name="Line 93"/>
            <p:cNvSpPr>
              <a:spLocks noChangeShapeType="1"/>
            </p:cNvSpPr>
            <p:nvPr/>
          </p:nvSpPr>
          <p:spPr bwMode="auto">
            <a:xfrm flipH="1">
              <a:off x="2209" y="3195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6" name="Line 94"/>
            <p:cNvSpPr>
              <a:spLocks noChangeShapeType="1"/>
            </p:cNvSpPr>
            <p:nvPr/>
          </p:nvSpPr>
          <p:spPr bwMode="auto">
            <a:xfrm flipH="1">
              <a:off x="2199" y="3251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7" name="Line 95"/>
            <p:cNvSpPr>
              <a:spLocks noChangeShapeType="1"/>
            </p:cNvSpPr>
            <p:nvPr/>
          </p:nvSpPr>
          <p:spPr bwMode="auto">
            <a:xfrm flipH="1">
              <a:off x="2152" y="3192"/>
              <a:ext cx="27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8" name="Line 96"/>
            <p:cNvSpPr>
              <a:spLocks noChangeShapeType="1"/>
            </p:cNvSpPr>
            <p:nvPr/>
          </p:nvSpPr>
          <p:spPr bwMode="auto">
            <a:xfrm flipH="1">
              <a:off x="2257" y="3253"/>
              <a:ext cx="27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49" name="Freeform 9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50" name="Freeform 9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sp>
        <p:nvSpPr>
          <p:cNvPr id="1651" name="Right Arrow 1650"/>
          <p:cNvSpPr>
            <a:spLocks noChangeAspect="1"/>
          </p:cNvSpPr>
          <p:nvPr/>
        </p:nvSpPr>
        <p:spPr>
          <a:xfrm flipH="1">
            <a:off x="2353625" y="3727393"/>
            <a:ext cx="341755" cy="387005"/>
          </a:xfrm>
          <a:prstGeom prst="rightArrow">
            <a:avLst/>
          </a:prstGeom>
          <a:solidFill>
            <a:srgbClr val="554295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09" tIns="45704" rIns="91409" bIns="45704" rtlCol="0" anchor="ctr"/>
          <a:lstStyle/>
          <a:p>
            <a:pPr algn="ctr"/>
            <a:endParaRPr lang="en-CA" sz="105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652" name="TextBox 1651"/>
          <p:cNvSpPr txBox="1">
            <a:spLocks noChangeAspect="1"/>
          </p:cNvSpPr>
          <p:nvPr/>
        </p:nvSpPr>
        <p:spPr>
          <a:xfrm>
            <a:off x="1631990" y="2915332"/>
            <a:ext cx="68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dirty="0" smtClean="0">
                <a:latin typeface="Arial"/>
                <a:cs typeface="Arial"/>
              </a:rPr>
              <a:t>Enzyme</a:t>
            </a:r>
            <a:endParaRPr lang="en-CA" sz="1100" dirty="0">
              <a:latin typeface="Arial"/>
              <a:cs typeface="Arial"/>
            </a:endParaRPr>
          </a:p>
        </p:txBody>
      </p:sp>
      <p:grpSp>
        <p:nvGrpSpPr>
          <p:cNvPr id="659" name="Group 71"/>
          <p:cNvGrpSpPr>
            <a:grpSpLocks noChangeAspect="1"/>
          </p:cNvGrpSpPr>
          <p:nvPr/>
        </p:nvGrpSpPr>
        <p:grpSpPr bwMode="auto">
          <a:xfrm>
            <a:off x="1844491" y="3262235"/>
            <a:ext cx="399036" cy="584844"/>
            <a:chOff x="1874" y="2832"/>
            <a:chExt cx="418" cy="613"/>
          </a:xfrm>
        </p:grpSpPr>
        <p:sp>
          <p:nvSpPr>
            <p:cNvPr id="1654" name="Freeform 72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55" name="Freeform 73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56" name="Freeform 74"/>
            <p:cNvSpPr>
              <a:spLocks/>
            </p:cNvSpPr>
            <p:nvPr/>
          </p:nvSpPr>
          <p:spPr bwMode="auto">
            <a:xfrm>
              <a:off x="1894" y="2872"/>
              <a:ext cx="208" cy="557"/>
            </a:xfrm>
            <a:custGeom>
              <a:avLst/>
              <a:gdLst>
                <a:gd name="T0" fmla="*/ 9 w 83"/>
                <a:gd name="T1" fmla="*/ 104 h 209"/>
                <a:gd name="T2" fmla="*/ 83 w 83"/>
                <a:gd name="T3" fmla="*/ 0 h 209"/>
                <a:gd name="T4" fmla="*/ 0 w 83"/>
                <a:gd name="T5" fmla="*/ 104 h 209"/>
                <a:gd name="T6" fmla="*/ 80 w 83"/>
                <a:gd name="T7" fmla="*/ 209 h 209"/>
                <a:gd name="T8" fmla="*/ 9 w 83"/>
                <a:gd name="T9" fmla="*/ 10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09">
                  <a:moveTo>
                    <a:pt x="9" y="104"/>
                  </a:moveTo>
                  <a:cubicBezTo>
                    <a:pt x="9" y="51"/>
                    <a:pt x="42" y="6"/>
                    <a:pt x="83" y="0"/>
                  </a:cubicBezTo>
                  <a:cubicBezTo>
                    <a:pt x="37" y="0"/>
                    <a:pt x="0" y="47"/>
                    <a:pt x="0" y="104"/>
                  </a:cubicBezTo>
                  <a:cubicBezTo>
                    <a:pt x="0" y="160"/>
                    <a:pt x="35" y="206"/>
                    <a:pt x="80" y="209"/>
                  </a:cubicBezTo>
                  <a:cubicBezTo>
                    <a:pt x="40" y="201"/>
                    <a:pt x="9" y="156"/>
                    <a:pt x="9" y="104"/>
                  </a:cubicBezTo>
                  <a:close/>
                </a:path>
              </a:pathLst>
            </a:custGeom>
            <a:solidFill>
              <a:srgbClr val="A9D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57" name="Freeform 75"/>
            <p:cNvSpPr>
              <a:spLocks/>
            </p:cNvSpPr>
            <p:nvPr/>
          </p:nvSpPr>
          <p:spPr bwMode="auto">
            <a:xfrm>
              <a:off x="1894" y="2893"/>
              <a:ext cx="130" cy="515"/>
            </a:xfrm>
            <a:custGeom>
              <a:avLst/>
              <a:gdLst>
                <a:gd name="T0" fmla="*/ 3 w 52"/>
                <a:gd name="T1" fmla="*/ 96 h 193"/>
                <a:gd name="T2" fmla="*/ 52 w 52"/>
                <a:gd name="T3" fmla="*/ 0 h 193"/>
                <a:gd name="T4" fmla="*/ 0 w 52"/>
                <a:gd name="T5" fmla="*/ 96 h 193"/>
                <a:gd name="T6" fmla="*/ 52 w 52"/>
                <a:gd name="T7" fmla="*/ 193 h 193"/>
                <a:gd name="T8" fmla="*/ 3 w 52"/>
                <a:gd name="T9" fmla="*/ 9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93">
                  <a:moveTo>
                    <a:pt x="3" y="96"/>
                  </a:moveTo>
                  <a:cubicBezTo>
                    <a:pt x="3" y="53"/>
                    <a:pt x="23" y="16"/>
                    <a:pt x="52" y="0"/>
                  </a:cubicBezTo>
                  <a:cubicBezTo>
                    <a:pt x="22" y="15"/>
                    <a:pt x="0" y="53"/>
                    <a:pt x="0" y="96"/>
                  </a:cubicBezTo>
                  <a:cubicBezTo>
                    <a:pt x="0" y="140"/>
                    <a:pt x="21" y="177"/>
                    <a:pt x="52" y="193"/>
                  </a:cubicBezTo>
                  <a:cubicBezTo>
                    <a:pt x="23" y="176"/>
                    <a:pt x="3" y="139"/>
                    <a:pt x="3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58" name="Freeform 76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59" name="Freeform 7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0" name="Freeform 7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1" name="Freeform 79"/>
            <p:cNvSpPr>
              <a:spLocks/>
            </p:cNvSpPr>
            <p:nvPr/>
          </p:nvSpPr>
          <p:spPr bwMode="auto">
            <a:xfrm>
              <a:off x="2202" y="3248"/>
              <a:ext cx="82" cy="35"/>
            </a:xfrm>
            <a:custGeom>
              <a:avLst/>
              <a:gdLst>
                <a:gd name="T0" fmla="*/ 25 w 82"/>
                <a:gd name="T1" fmla="*/ 3 h 35"/>
                <a:gd name="T2" fmla="*/ 25 w 82"/>
                <a:gd name="T3" fmla="*/ 0 h 35"/>
                <a:gd name="T4" fmla="*/ 0 w 82"/>
                <a:gd name="T5" fmla="*/ 29 h 35"/>
                <a:gd name="T6" fmla="*/ 10 w 82"/>
                <a:gd name="T7" fmla="*/ 32 h 35"/>
                <a:gd name="T8" fmla="*/ 55 w 82"/>
                <a:gd name="T9" fmla="*/ 35 h 35"/>
                <a:gd name="T10" fmla="*/ 82 w 82"/>
                <a:gd name="T11" fmla="*/ 5 h 35"/>
                <a:gd name="T12" fmla="*/ 25 w 82"/>
                <a:gd name="T13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35">
                  <a:moveTo>
                    <a:pt x="25" y="3"/>
                  </a:moveTo>
                  <a:lnTo>
                    <a:pt x="25" y="0"/>
                  </a:lnTo>
                  <a:lnTo>
                    <a:pt x="0" y="29"/>
                  </a:lnTo>
                  <a:lnTo>
                    <a:pt x="10" y="32"/>
                  </a:lnTo>
                  <a:lnTo>
                    <a:pt x="55" y="35"/>
                  </a:lnTo>
                  <a:lnTo>
                    <a:pt x="82" y="5"/>
                  </a:lnTo>
                  <a:lnTo>
                    <a:pt x="25" y="3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2" name="Freeform 80"/>
            <p:cNvSpPr>
              <a:spLocks/>
            </p:cNvSpPr>
            <p:nvPr/>
          </p:nvSpPr>
          <p:spPr bwMode="auto">
            <a:xfrm>
              <a:off x="2154" y="3192"/>
              <a:ext cx="83" cy="35"/>
            </a:xfrm>
            <a:custGeom>
              <a:avLst/>
              <a:gdLst>
                <a:gd name="T0" fmla="*/ 53 w 83"/>
                <a:gd name="T1" fmla="*/ 35 h 35"/>
                <a:gd name="T2" fmla="*/ 83 w 83"/>
                <a:gd name="T3" fmla="*/ 5 h 35"/>
                <a:gd name="T4" fmla="*/ 83 w 83"/>
                <a:gd name="T5" fmla="*/ 3 h 35"/>
                <a:gd name="T6" fmla="*/ 28 w 83"/>
                <a:gd name="T7" fmla="*/ 0 h 35"/>
                <a:gd name="T8" fmla="*/ 0 w 83"/>
                <a:gd name="T9" fmla="*/ 32 h 35"/>
                <a:gd name="T10" fmla="*/ 55 w 83"/>
                <a:gd name="T11" fmla="*/ 32 h 35"/>
                <a:gd name="T12" fmla="*/ 53 w 83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35">
                  <a:moveTo>
                    <a:pt x="53" y="35"/>
                  </a:moveTo>
                  <a:lnTo>
                    <a:pt x="83" y="5"/>
                  </a:lnTo>
                  <a:lnTo>
                    <a:pt x="83" y="3"/>
                  </a:lnTo>
                  <a:lnTo>
                    <a:pt x="28" y="0"/>
                  </a:lnTo>
                  <a:lnTo>
                    <a:pt x="0" y="32"/>
                  </a:lnTo>
                  <a:lnTo>
                    <a:pt x="55" y="32"/>
                  </a:lnTo>
                  <a:lnTo>
                    <a:pt x="53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3" name="Freeform 81"/>
            <p:cNvSpPr>
              <a:spLocks/>
            </p:cNvSpPr>
            <p:nvPr/>
          </p:nvSpPr>
          <p:spPr bwMode="auto">
            <a:xfrm>
              <a:off x="2122" y="3120"/>
              <a:ext cx="80" cy="51"/>
            </a:xfrm>
            <a:custGeom>
              <a:avLst/>
              <a:gdLst>
                <a:gd name="T0" fmla="*/ 80 w 80"/>
                <a:gd name="T1" fmla="*/ 21 h 51"/>
                <a:gd name="T2" fmla="*/ 80 w 80"/>
                <a:gd name="T3" fmla="*/ 21 h 51"/>
                <a:gd name="T4" fmla="*/ 45 w 80"/>
                <a:gd name="T5" fmla="*/ 0 h 51"/>
                <a:gd name="T6" fmla="*/ 0 w 80"/>
                <a:gd name="T7" fmla="*/ 21 h 51"/>
                <a:gd name="T8" fmla="*/ 52 w 80"/>
                <a:gd name="T9" fmla="*/ 51 h 51"/>
                <a:gd name="T10" fmla="*/ 52 w 80"/>
                <a:gd name="T11" fmla="*/ 51 h 51"/>
                <a:gd name="T12" fmla="*/ 80 w 80"/>
                <a:gd name="T13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1">
                  <a:moveTo>
                    <a:pt x="80" y="21"/>
                  </a:moveTo>
                  <a:lnTo>
                    <a:pt x="80" y="21"/>
                  </a:lnTo>
                  <a:lnTo>
                    <a:pt x="45" y="0"/>
                  </a:lnTo>
                  <a:lnTo>
                    <a:pt x="0" y="21"/>
                  </a:lnTo>
                  <a:lnTo>
                    <a:pt x="52" y="51"/>
                  </a:lnTo>
                  <a:lnTo>
                    <a:pt x="52" y="51"/>
                  </a:lnTo>
                  <a:lnTo>
                    <a:pt x="80" y="21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4" name="Freeform 82"/>
            <p:cNvSpPr>
              <a:spLocks/>
            </p:cNvSpPr>
            <p:nvPr/>
          </p:nvSpPr>
          <p:spPr bwMode="auto">
            <a:xfrm>
              <a:off x="2234" y="3253"/>
              <a:ext cx="40" cy="16"/>
            </a:xfrm>
            <a:custGeom>
              <a:avLst/>
              <a:gdLst>
                <a:gd name="T0" fmla="*/ 0 w 16"/>
                <a:gd name="T1" fmla="*/ 0 h 6"/>
                <a:gd name="T2" fmla="*/ 16 w 16"/>
                <a:gd name="T3" fmla="*/ 1 h 6"/>
                <a:gd name="T4" fmla="*/ 11 w 16"/>
                <a:gd name="T5" fmla="*/ 6 h 6"/>
                <a:gd name="T6" fmla="*/ 0 w 1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5" name="Freeform 83"/>
            <p:cNvSpPr>
              <a:spLocks/>
            </p:cNvSpPr>
            <p:nvPr/>
          </p:nvSpPr>
          <p:spPr bwMode="auto">
            <a:xfrm>
              <a:off x="2184" y="3197"/>
              <a:ext cx="40" cy="14"/>
            </a:xfrm>
            <a:custGeom>
              <a:avLst/>
              <a:gdLst>
                <a:gd name="T0" fmla="*/ 0 w 16"/>
                <a:gd name="T1" fmla="*/ 0 h 5"/>
                <a:gd name="T2" fmla="*/ 16 w 16"/>
                <a:gd name="T3" fmla="*/ 1 h 5"/>
                <a:gd name="T4" fmla="*/ 12 w 16"/>
                <a:gd name="T5" fmla="*/ 5 h 5"/>
                <a:gd name="T6" fmla="*/ 0 w 1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5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6" name="Freeform 84"/>
            <p:cNvSpPr>
              <a:spLocks/>
            </p:cNvSpPr>
            <p:nvPr/>
          </p:nvSpPr>
          <p:spPr bwMode="auto">
            <a:xfrm>
              <a:off x="2177" y="3131"/>
              <a:ext cx="15" cy="26"/>
            </a:xfrm>
            <a:custGeom>
              <a:avLst/>
              <a:gdLst>
                <a:gd name="T0" fmla="*/ 0 w 6"/>
                <a:gd name="T1" fmla="*/ 0 h 10"/>
                <a:gd name="T2" fmla="*/ 6 w 6"/>
                <a:gd name="T3" fmla="*/ 4 h 10"/>
                <a:gd name="T4" fmla="*/ 0 w 6"/>
                <a:gd name="T5" fmla="*/ 10 h 10"/>
                <a:gd name="T6" fmla="*/ 0 w 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7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7" name="Freeform 85"/>
            <p:cNvSpPr>
              <a:spLocks/>
            </p:cNvSpPr>
            <p:nvPr/>
          </p:nvSpPr>
          <p:spPr bwMode="auto">
            <a:xfrm>
              <a:off x="2104" y="3013"/>
              <a:ext cx="140" cy="275"/>
            </a:xfrm>
            <a:custGeom>
              <a:avLst/>
              <a:gdLst>
                <a:gd name="T0" fmla="*/ 38 w 56"/>
                <a:gd name="T1" fmla="*/ 0 h 103"/>
                <a:gd name="T2" fmla="*/ 40 w 56"/>
                <a:gd name="T3" fmla="*/ 16 h 103"/>
                <a:gd name="T4" fmla="*/ 17 w 56"/>
                <a:gd name="T5" fmla="*/ 18 h 103"/>
                <a:gd name="T6" fmla="*/ 25 w 56"/>
                <a:gd name="T7" fmla="*/ 36 h 103"/>
                <a:gd name="T8" fmla="*/ 0 w 56"/>
                <a:gd name="T9" fmla="*/ 47 h 103"/>
                <a:gd name="T10" fmla="*/ 23 w 56"/>
                <a:gd name="T11" fmla="*/ 61 h 103"/>
                <a:gd name="T12" fmla="*/ 15 w 56"/>
                <a:gd name="T13" fmla="*/ 81 h 103"/>
                <a:gd name="T14" fmla="*/ 36 w 56"/>
                <a:gd name="T15" fmla="*/ 84 h 103"/>
                <a:gd name="T16" fmla="*/ 34 w 56"/>
                <a:gd name="T17" fmla="*/ 103 h 103"/>
                <a:gd name="T18" fmla="*/ 56 w 56"/>
                <a:gd name="T19" fmla="*/ 103 h 103"/>
                <a:gd name="T20" fmla="*/ 56 w 56"/>
                <a:gd name="T21" fmla="*/ 103 h 103"/>
                <a:gd name="T22" fmla="*/ 35 w 56"/>
                <a:gd name="T23" fmla="*/ 102 h 103"/>
                <a:gd name="T24" fmla="*/ 39 w 56"/>
                <a:gd name="T25" fmla="*/ 82 h 103"/>
                <a:gd name="T26" fmla="*/ 16 w 56"/>
                <a:gd name="T27" fmla="*/ 81 h 103"/>
                <a:gd name="T28" fmla="*/ 26 w 56"/>
                <a:gd name="T29" fmla="*/ 60 h 103"/>
                <a:gd name="T30" fmla="*/ 1 w 56"/>
                <a:gd name="T31" fmla="*/ 47 h 103"/>
                <a:gd name="T32" fmla="*/ 27 w 56"/>
                <a:gd name="T33" fmla="*/ 37 h 103"/>
                <a:gd name="T34" fmla="*/ 18 w 56"/>
                <a:gd name="T35" fmla="*/ 19 h 103"/>
                <a:gd name="T36" fmla="*/ 42 w 56"/>
                <a:gd name="T37" fmla="*/ 18 h 103"/>
                <a:gd name="T38" fmla="*/ 38 w 56"/>
                <a:gd name="T3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03">
                  <a:moveTo>
                    <a:pt x="38" y="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3" y="32"/>
                    <a:pt x="22" y="32"/>
                    <a:pt x="25" y="36"/>
                  </a:cubicBezTo>
                  <a:cubicBezTo>
                    <a:pt x="21" y="38"/>
                    <a:pt x="0" y="47"/>
                    <a:pt x="0" y="47"/>
                  </a:cubicBezTo>
                  <a:cubicBezTo>
                    <a:pt x="0" y="47"/>
                    <a:pt x="20" y="59"/>
                    <a:pt x="23" y="61"/>
                  </a:cubicBezTo>
                  <a:cubicBezTo>
                    <a:pt x="21" y="64"/>
                    <a:pt x="15" y="81"/>
                    <a:pt x="15" y="81"/>
                  </a:cubicBezTo>
                  <a:cubicBezTo>
                    <a:pt x="15" y="81"/>
                    <a:pt x="32" y="84"/>
                    <a:pt x="36" y="84"/>
                  </a:cubicBezTo>
                  <a:cubicBezTo>
                    <a:pt x="35" y="88"/>
                    <a:pt x="34" y="103"/>
                    <a:pt x="34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39" y="102"/>
                    <a:pt x="35" y="102"/>
                  </a:cubicBezTo>
                  <a:cubicBezTo>
                    <a:pt x="36" y="99"/>
                    <a:pt x="39" y="82"/>
                    <a:pt x="39" y="82"/>
                  </a:cubicBezTo>
                  <a:cubicBezTo>
                    <a:pt x="39" y="82"/>
                    <a:pt x="20" y="81"/>
                    <a:pt x="16" y="81"/>
                  </a:cubicBezTo>
                  <a:cubicBezTo>
                    <a:pt x="18" y="76"/>
                    <a:pt x="26" y="60"/>
                    <a:pt x="26" y="60"/>
                  </a:cubicBezTo>
                  <a:cubicBezTo>
                    <a:pt x="26" y="60"/>
                    <a:pt x="7" y="50"/>
                    <a:pt x="1" y="47"/>
                  </a:cubicBezTo>
                  <a:cubicBezTo>
                    <a:pt x="7" y="45"/>
                    <a:pt x="27" y="37"/>
                    <a:pt x="27" y="37"/>
                  </a:cubicBezTo>
                  <a:cubicBezTo>
                    <a:pt x="27" y="37"/>
                    <a:pt x="20" y="23"/>
                    <a:pt x="18" y="19"/>
                  </a:cubicBezTo>
                  <a:cubicBezTo>
                    <a:pt x="23" y="18"/>
                    <a:pt x="42" y="18"/>
                    <a:pt x="42" y="18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8" name="Freeform 86"/>
            <p:cNvSpPr>
              <a:spLocks/>
            </p:cNvSpPr>
            <p:nvPr/>
          </p:nvSpPr>
          <p:spPr bwMode="auto">
            <a:xfrm>
              <a:off x="2249" y="2928"/>
              <a:ext cx="43" cy="83"/>
            </a:xfrm>
            <a:custGeom>
              <a:avLst/>
              <a:gdLst>
                <a:gd name="T0" fmla="*/ 0 w 43"/>
                <a:gd name="T1" fmla="*/ 32 h 83"/>
                <a:gd name="T2" fmla="*/ 13 w 43"/>
                <a:gd name="T3" fmla="*/ 83 h 83"/>
                <a:gd name="T4" fmla="*/ 43 w 43"/>
                <a:gd name="T5" fmla="*/ 53 h 83"/>
                <a:gd name="T6" fmla="*/ 28 w 43"/>
                <a:gd name="T7" fmla="*/ 0 h 83"/>
                <a:gd name="T8" fmla="*/ 0 w 43"/>
                <a:gd name="T9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0" y="32"/>
                  </a:moveTo>
                  <a:lnTo>
                    <a:pt x="13" y="83"/>
                  </a:lnTo>
                  <a:lnTo>
                    <a:pt x="43" y="53"/>
                  </a:lnTo>
                  <a:lnTo>
                    <a:pt x="28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69" name="Freeform 87"/>
            <p:cNvSpPr>
              <a:spLocks/>
            </p:cNvSpPr>
            <p:nvPr/>
          </p:nvSpPr>
          <p:spPr bwMode="auto">
            <a:xfrm>
              <a:off x="2192" y="2880"/>
              <a:ext cx="75" cy="64"/>
            </a:xfrm>
            <a:custGeom>
              <a:avLst/>
              <a:gdLst>
                <a:gd name="T0" fmla="*/ 0 w 30"/>
                <a:gd name="T1" fmla="*/ 0 h 24"/>
                <a:gd name="T2" fmla="*/ 23 w 30"/>
                <a:gd name="T3" fmla="*/ 24 h 24"/>
                <a:gd name="T4" fmla="*/ 30 w 30"/>
                <a:gd name="T5" fmla="*/ 18 h 24"/>
                <a:gd name="T6" fmla="*/ 0 w 30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0"/>
                  </a:moveTo>
                  <a:cubicBezTo>
                    <a:pt x="10" y="7"/>
                    <a:pt x="21" y="20"/>
                    <a:pt x="23" y="24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7" y="18"/>
                    <a:pt x="12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0" name="Freeform 88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1" name="Freeform 89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2" name="Line 90"/>
            <p:cNvSpPr>
              <a:spLocks noChangeShapeType="1"/>
            </p:cNvSpPr>
            <p:nvPr/>
          </p:nvSpPr>
          <p:spPr bwMode="auto">
            <a:xfrm flipV="1">
              <a:off x="2249" y="2928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3" name="Line 91"/>
            <p:cNvSpPr>
              <a:spLocks noChangeShapeType="1"/>
            </p:cNvSpPr>
            <p:nvPr/>
          </p:nvSpPr>
          <p:spPr bwMode="auto">
            <a:xfrm flipH="1">
              <a:off x="2174" y="3141"/>
              <a:ext cx="28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4" name="Freeform 92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5" name="Line 93"/>
            <p:cNvSpPr>
              <a:spLocks noChangeShapeType="1"/>
            </p:cNvSpPr>
            <p:nvPr/>
          </p:nvSpPr>
          <p:spPr bwMode="auto">
            <a:xfrm flipH="1">
              <a:off x="2209" y="3195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6" name="Line 94"/>
            <p:cNvSpPr>
              <a:spLocks noChangeShapeType="1"/>
            </p:cNvSpPr>
            <p:nvPr/>
          </p:nvSpPr>
          <p:spPr bwMode="auto">
            <a:xfrm flipH="1">
              <a:off x="2199" y="3251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7" name="Line 95"/>
            <p:cNvSpPr>
              <a:spLocks noChangeShapeType="1"/>
            </p:cNvSpPr>
            <p:nvPr/>
          </p:nvSpPr>
          <p:spPr bwMode="auto">
            <a:xfrm flipH="1">
              <a:off x="2152" y="3192"/>
              <a:ext cx="27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8" name="Line 96"/>
            <p:cNvSpPr>
              <a:spLocks noChangeShapeType="1"/>
            </p:cNvSpPr>
            <p:nvPr/>
          </p:nvSpPr>
          <p:spPr bwMode="auto">
            <a:xfrm flipH="1">
              <a:off x="2257" y="3253"/>
              <a:ext cx="27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79" name="Freeform 9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0" name="Freeform 9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grpSp>
        <p:nvGrpSpPr>
          <p:cNvPr id="660" name="Group 71"/>
          <p:cNvGrpSpPr>
            <a:grpSpLocks noChangeAspect="1"/>
          </p:cNvGrpSpPr>
          <p:nvPr/>
        </p:nvGrpSpPr>
        <p:grpSpPr bwMode="auto">
          <a:xfrm>
            <a:off x="1829431" y="4014786"/>
            <a:ext cx="399036" cy="584844"/>
            <a:chOff x="1874" y="2832"/>
            <a:chExt cx="418" cy="613"/>
          </a:xfrm>
        </p:grpSpPr>
        <p:sp>
          <p:nvSpPr>
            <p:cNvPr id="1682" name="Freeform 72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3" name="Freeform 73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4" name="Freeform 74"/>
            <p:cNvSpPr>
              <a:spLocks/>
            </p:cNvSpPr>
            <p:nvPr/>
          </p:nvSpPr>
          <p:spPr bwMode="auto">
            <a:xfrm>
              <a:off x="1894" y="2872"/>
              <a:ext cx="208" cy="557"/>
            </a:xfrm>
            <a:custGeom>
              <a:avLst/>
              <a:gdLst>
                <a:gd name="T0" fmla="*/ 9 w 83"/>
                <a:gd name="T1" fmla="*/ 104 h 209"/>
                <a:gd name="T2" fmla="*/ 83 w 83"/>
                <a:gd name="T3" fmla="*/ 0 h 209"/>
                <a:gd name="T4" fmla="*/ 0 w 83"/>
                <a:gd name="T5" fmla="*/ 104 h 209"/>
                <a:gd name="T6" fmla="*/ 80 w 83"/>
                <a:gd name="T7" fmla="*/ 209 h 209"/>
                <a:gd name="T8" fmla="*/ 9 w 83"/>
                <a:gd name="T9" fmla="*/ 10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09">
                  <a:moveTo>
                    <a:pt x="9" y="104"/>
                  </a:moveTo>
                  <a:cubicBezTo>
                    <a:pt x="9" y="51"/>
                    <a:pt x="42" y="6"/>
                    <a:pt x="83" y="0"/>
                  </a:cubicBezTo>
                  <a:cubicBezTo>
                    <a:pt x="37" y="0"/>
                    <a:pt x="0" y="47"/>
                    <a:pt x="0" y="104"/>
                  </a:cubicBezTo>
                  <a:cubicBezTo>
                    <a:pt x="0" y="160"/>
                    <a:pt x="35" y="206"/>
                    <a:pt x="80" y="209"/>
                  </a:cubicBezTo>
                  <a:cubicBezTo>
                    <a:pt x="40" y="201"/>
                    <a:pt x="9" y="156"/>
                    <a:pt x="9" y="104"/>
                  </a:cubicBezTo>
                  <a:close/>
                </a:path>
              </a:pathLst>
            </a:custGeom>
            <a:solidFill>
              <a:srgbClr val="A9DA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5" name="Freeform 75"/>
            <p:cNvSpPr>
              <a:spLocks/>
            </p:cNvSpPr>
            <p:nvPr/>
          </p:nvSpPr>
          <p:spPr bwMode="auto">
            <a:xfrm>
              <a:off x="1894" y="2893"/>
              <a:ext cx="130" cy="515"/>
            </a:xfrm>
            <a:custGeom>
              <a:avLst/>
              <a:gdLst>
                <a:gd name="T0" fmla="*/ 3 w 52"/>
                <a:gd name="T1" fmla="*/ 96 h 193"/>
                <a:gd name="T2" fmla="*/ 52 w 52"/>
                <a:gd name="T3" fmla="*/ 0 h 193"/>
                <a:gd name="T4" fmla="*/ 0 w 52"/>
                <a:gd name="T5" fmla="*/ 96 h 193"/>
                <a:gd name="T6" fmla="*/ 52 w 52"/>
                <a:gd name="T7" fmla="*/ 193 h 193"/>
                <a:gd name="T8" fmla="*/ 3 w 52"/>
                <a:gd name="T9" fmla="*/ 9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93">
                  <a:moveTo>
                    <a:pt x="3" y="96"/>
                  </a:moveTo>
                  <a:cubicBezTo>
                    <a:pt x="3" y="53"/>
                    <a:pt x="23" y="16"/>
                    <a:pt x="52" y="0"/>
                  </a:cubicBezTo>
                  <a:cubicBezTo>
                    <a:pt x="22" y="15"/>
                    <a:pt x="0" y="53"/>
                    <a:pt x="0" y="96"/>
                  </a:cubicBezTo>
                  <a:cubicBezTo>
                    <a:pt x="0" y="140"/>
                    <a:pt x="21" y="177"/>
                    <a:pt x="52" y="193"/>
                  </a:cubicBezTo>
                  <a:cubicBezTo>
                    <a:pt x="23" y="176"/>
                    <a:pt x="3" y="139"/>
                    <a:pt x="3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6" name="Freeform 76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7" name="Freeform 7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8" name="Freeform 7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89" name="Freeform 79"/>
            <p:cNvSpPr>
              <a:spLocks/>
            </p:cNvSpPr>
            <p:nvPr/>
          </p:nvSpPr>
          <p:spPr bwMode="auto">
            <a:xfrm>
              <a:off x="2202" y="3248"/>
              <a:ext cx="82" cy="35"/>
            </a:xfrm>
            <a:custGeom>
              <a:avLst/>
              <a:gdLst>
                <a:gd name="T0" fmla="*/ 25 w 82"/>
                <a:gd name="T1" fmla="*/ 3 h 35"/>
                <a:gd name="T2" fmla="*/ 25 w 82"/>
                <a:gd name="T3" fmla="*/ 0 h 35"/>
                <a:gd name="T4" fmla="*/ 0 w 82"/>
                <a:gd name="T5" fmla="*/ 29 h 35"/>
                <a:gd name="T6" fmla="*/ 10 w 82"/>
                <a:gd name="T7" fmla="*/ 32 h 35"/>
                <a:gd name="T8" fmla="*/ 55 w 82"/>
                <a:gd name="T9" fmla="*/ 35 h 35"/>
                <a:gd name="T10" fmla="*/ 82 w 82"/>
                <a:gd name="T11" fmla="*/ 5 h 35"/>
                <a:gd name="T12" fmla="*/ 25 w 82"/>
                <a:gd name="T13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35">
                  <a:moveTo>
                    <a:pt x="25" y="3"/>
                  </a:moveTo>
                  <a:lnTo>
                    <a:pt x="25" y="0"/>
                  </a:lnTo>
                  <a:lnTo>
                    <a:pt x="0" y="29"/>
                  </a:lnTo>
                  <a:lnTo>
                    <a:pt x="10" y="32"/>
                  </a:lnTo>
                  <a:lnTo>
                    <a:pt x="55" y="35"/>
                  </a:lnTo>
                  <a:lnTo>
                    <a:pt x="82" y="5"/>
                  </a:lnTo>
                  <a:lnTo>
                    <a:pt x="25" y="3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0" name="Freeform 80"/>
            <p:cNvSpPr>
              <a:spLocks/>
            </p:cNvSpPr>
            <p:nvPr/>
          </p:nvSpPr>
          <p:spPr bwMode="auto">
            <a:xfrm>
              <a:off x="2154" y="3192"/>
              <a:ext cx="83" cy="35"/>
            </a:xfrm>
            <a:custGeom>
              <a:avLst/>
              <a:gdLst>
                <a:gd name="T0" fmla="*/ 53 w 83"/>
                <a:gd name="T1" fmla="*/ 35 h 35"/>
                <a:gd name="T2" fmla="*/ 83 w 83"/>
                <a:gd name="T3" fmla="*/ 5 h 35"/>
                <a:gd name="T4" fmla="*/ 83 w 83"/>
                <a:gd name="T5" fmla="*/ 3 h 35"/>
                <a:gd name="T6" fmla="*/ 28 w 83"/>
                <a:gd name="T7" fmla="*/ 0 h 35"/>
                <a:gd name="T8" fmla="*/ 0 w 83"/>
                <a:gd name="T9" fmla="*/ 32 h 35"/>
                <a:gd name="T10" fmla="*/ 55 w 83"/>
                <a:gd name="T11" fmla="*/ 32 h 35"/>
                <a:gd name="T12" fmla="*/ 53 w 83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35">
                  <a:moveTo>
                    <a:pt x="53" y="35"/>
                  </a:moveTo>
                  <a:lnTo>
                    <a:pt x="83" y="5"/>
                  </a:lnTo>
                  <a:lnTo>
                    <a:pt x="83" y="3"/>
                  </a:lnTo>
                  <a:lnTo>
                    <a:pt x="28" y="0"/>
                  </a:lnTo>
                  <a:lnTo>
                    <a:pt x="0" y="32"/>
                  </a:lnTo>
                  <a:lnTo>
                    <a:pt x="55" y="32"/>
                  </a:lnTo>
                  <a:lnTo>
                    <a:pt x="53" y="35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1" name="Freeform 81"/>
            <p:cNvSpPr>
              <a:spLocks/>
            </p:cNvSpPr>
            <p:nvPr/>
          </p:nvSpPr>
          <p:spPr bwMode="auto">
            <a:xfrm>
              <a:off x="2122" y="3120"/>
              <a:ext cx="80" cy="51"/>
            </a:xfrm>
            <a:custGeom>
              <a:avLst/>
              <a:gdLst>
                <a:gd name="T0" fmla="*/ 80 w 80"/>
                <a:gd name="T1" fmla="*/ 21 h 51"/>
                <a:gd name="T2" fmla="*/ 80 w 80"/>
                <a:gd name="T3" fmla="*/ 21 h 51"/>
                <a:gd name="T4" fmla="*/ 45 w 80"/>
                <a:gd name="T5" fmla="*/ 0 h 51"/>
                <a:gd name="T6" fmla="*/ 0 w 80"/>
                <a:gd name="T7" fmla="*/ 21 h 51"/>
                <a:gd name="T8" fmla="*/ 52 w 80"/>
                <a:gd name="T9" fmla="*/ 51 h 51"/>
                <a:gd name="T10" fmla="*/ 52 w 80"/>
                <a:gd name="T11" fmla="*/ 51 h 51"/>
                <a:gd name="T12" fmla="*/ 80 w 80"/>
                <a:gd name="T13" fmla="*/ 2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1">
                  <a:moveTo>
                    <a:pt x="80" y="21"/>
                  </a:moveTo>
                  <a:lnTo>
                    <a:pt x="80" y="21"/>
                  </a:lnTo>
                  <a:lnTo>
                    <a:pt x="45" y="0"/>
                  </a:lnTo>
                  <a:lnTo>
                    <a:pt x="0" y="21"/>
                  </a:lnTo>
                  <a:lnTo>
                    <a:pt x="52" y="51"/>
                  </a:lnTo>
                  <a:lnTo>
                    <a:pt x="52" y="51"/>
                  </a:lnTo>
                  <a:lnTo>
                    <a:pt x="80" y="21"/>
                  </a:lnTo>
                  <a:close/>
                </a:path>
              </a:pathLst>
            </a:custGeom>
            <a:solidFill>
              <a:srgbClr val="CFEB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2" name="Freeform 82"/>
            <p:cNvSpPr>
              <a:spLocks/>
            </p:cNvSpPr>
            <p:nvPr/>
          </p:nvSpPr>
          <p:spPr bwMode="auto">
            <a:xfrm>
              <a:off x="2234" y="3253"/>
              <a:ext cx="40" cy="16"/>
            </a:xfrm>
            <a:custGeom>
              <a:avLst/>
              <a:gdLst>
                <a:gd name="T0" fmla="*/ 0 w 16"/>
                <a:gd name="T1" fmla="*/ 0 h 6"/>
                <a:gd name="T2" fmla="*/ 16 w 16"/>
                <a:gd name="T3" fmla="*/ 1 h 6"/>
                <a:gd name="T4" fmla="*/ 11 w 16"/>
                <a:gd name="T5" fmla="*/ 6 h 6"/>
                <a:gd name="T6" fmla="*/ 0 w 1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6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3" name="Freeform 83"/>
            <p:cNvSpPr>
              <a:spLocks/>
            </p:cNvSpPr>
            <p:nvPr/>
          </p:nvSpPr>
          <p:spPr bwMode="auto">
            <a:xfrm>
              <a:off x="2184" y="3197"/>
              <a:ext cx="40" cy="14"/>
            </a:xfrm>
            <a:custGeom>
              <a:avLst/>
              <a:gdLst>
                <a:gd name="T0" fmla="*/ 0 w 16"/>
                <a:gd name="T1" fmla="*/ 0 h 5"/>
                <a:gd name="T2" fmla="*/ 16 w 16"/>
                <a:gd name="T3" fmla="*/ 1 h 5"/>
                <a:gd name="T4" fmla="*/ 12 w 16"/>
                <a:gd name="T5" fmla="*/ 5 h 5"/>
                <a:gd name="T6" fmla="*/ 0 w 16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5">
                  <a:moveTo>
                    <a:pt x="0" y="0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4" name="Freeform 84"/>
            <p:cNvSpPr>
              <a:spLocks/>
            </p:cNvSpPr>
            <p:nvPr/>
          </p:nvSpPr>
          <p:spPr bwMode="auto">
            <a:xfrm>
              <a:off x="2177" y="3131"/>
              <a:ext cx="15" cy="26"/>
            </a:xfrm>
            <a:custGeom>
              <a:avLst/>
              <a:gdLst>
                <a:gd name="T0" fmla="*/ 0 w 6"/>
                <a:gd name="T1" fmla="*/ 0 h 10"/>
                <a:gd name="T2" fmla="*/ 6 w 6"/>
                <a:gd name="T3" fmla="*/ 4 h 10"/>
                <a:gd name="T4" fmla="*/ 0 w 6"/>
                <a:gd name="T5" fmla="*/ 10 h 10"/>
                <a:gd name="T6" fmla="*/ 0 w 6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" y="7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5" name="Freeform 85"/>
            <p:cNvSpPr>
              <a:spLocks/>
            </p:cNvSpPr>
            <p:nvPr/>
          </p:nvSpPr>
          <p:spPr bwMode="auto">
            <a:xfrm>
              <a:off x="2104" y="3013"/>
              <a:ext cx="140" cy="275"/>
            </a:xfrm>
            <a:custGeom>
              <a:avLst/>
              <a:gdLst>
                <a:gd name="T0" fmla="*/ 38 w 56"/>
                <a:gd name="T1" fmla="*/ 0 h 103"/>
                <a:gd name="T2" fmla="*/ 40 w 56"/>
                <a:gd name="T3" fmla="*/ 16 h 103"/>
                <a:gd name="T4" fmla="*/ 17 w 56"/>
                <a:gd name="T5" fmla="*/ 18 h 103"/>
                <a:gd name="T6" fmla="*/ 25 w 56"/>
                <a:gd name="T7" fmla="*/ 36 h 103"/>
                <a:gd name="T8" fmla="*/ 0 w 56"/>
                <a:gd name="T9" fmla="*/ 47 h 103"/>
                <a:gd name="T10" fmla="*/ 23 w 56"/>
                <a:gd name="T11" fmla="*/ 61 h 103"/>
                <a:gd name="T12" fmla="*/ 15 w 56"/>
                <a:gd name="T13" fmla="*/ 81 h 103"/>
                <a:gd name="T14" fmla="*/ 36 w 56"/>
                <a:gd name="T15" fmla="*/ 84 h 103"/>
                <a:gd name="T16" fmla="*/ 34 w 56"/>
                <a:gd name="T17" fmla="*/ 103 h 103"/>
                <a:gd name="T18" fmla="*/ 56 w 56"/>
                <a:gd name="T19" fmla="*/ 103 h 103"/>
                <a:gd name="T20" fmla="*/ 56 w 56"/>
                <a:gd name="T21" fmla="*/ 103 h 103"/>
                <a:gd name="T22" fmla="*/ 35 w 56"/>
                <a:gd name="T23" fmla="*/ 102 h 103"/>
                <a:gd name="T24" fmla="*/ 39 w 56"/>
                <a:gd name="T25" fmla="*/ 82 h 103"/>
                <a:gd name="T26" fmla="*/ 16 w 56"/>
                <a:gd name="T27" fmla="*/ 81 h 103"/>
                <a:gd name="T28" fmla="*/ 26 w 56"/>
                <a:gd name="T29" fmla="*/ 60 h 103"/>
                <a:gd name="T30" fmla="*/ 1 w 56"/>
                <a:gd name="T31" fmla="*/ 47 h 103"/>
                <a:gd name="T32" fmla="*/ 27 w 56"/>
                <a:gd name="T33" fmla="*/ 37 h 103"/>
                <a:gd name="T34" fmla="*/ 18 w 56"/>
                <a:gd name="T35" fmla="*/ 19 h 103"/>
                <a:gd name="T36" fmla="*/ 42 w 56"/>
                <a:gd name="T37" fmla="*/ 18 h 103"/>
                <a:gd name="T38" fmla="*/ 38 w 56"/>
                <a:gd name="T39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03">
                  <a:moveTo>
                    <a:pt x="38" y="0"/>
                  </a:moveTo>
                  <a:cubicBezTo>
                    <a:pt x="40" y="16"/>
                    <a:pt x="40" y="16"/>
                    <a:pt x="40" y="1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3" y="32"/>
                    <a:pt x="22" y="32"/>
                    <a:pt x="25" y="36"/>
                  </a:cubicBezTo>
                  <a:cubicBezTo>
                    <a:pt x="21" y="38"/>
                    <a:pt x="0" y="47"/>
                    <a:pt x="0" y="47"/>
                  </a:cubicBezTo>
                  <a:cubicBezTo>
                    <a:pt x="0" y="47"/>
                    <a:pt x="20" y="59"/>
                    <a:pt x="23" y="61"/>
                  </a:cubicBezTo>
                  <a:cubicBezTo>
                    <a:pt x="21" y="64"/>
                    <a:pt x="15" y="81"/>
                    <a:pt x="15" y="81"/>
                  </a:cubicBezTo>
                  <a:cubicBezTo>
                    <a:pt x="15" y="81"/>
                    <a:pt x="32" y="84"/>
                    <a:pt x="36" y="84"/>
                  </a:cubicBezTo>
                  <a:cubicBezTo>
                    <a:pt x="35" y="88"/>
                    <a:pt x="34" y="103"/>
                    <a:pt x="34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3"/>
                    <a:pt x="39" y="102"/>
                    <a:pt x="35" y="102"/>
                  </a:cubicBezTo>
                  <a:cubicBezTo>
                    <a:pt x="36" y="99"/>
                    <a:pt x="39" y="82"/>
                    <a:pt x="39" y="82"/>
                  </a:cubicBezTo>
                  <a:cubicBezTo>
                    <a:pt x="39" y="82"/>
                    <a:pt x="20" y="81"/>
                    <a:pt x="16" y="81"/>
                  </a:cubicBezTo>
                  <a:cubicBezTo>
                    <a:pt x="18" y="76"/>
                    <a:pt x="26" y="60"/>
                    <a:pt x="26" y="60"/>
                  </a:cubicBezTo>
                  <a:cubicBezTo>
                    <a:pt x="26" y="60"/>
                    <a:pt x="7" y="50"/>
                    <a:pt x="1" y="47"/>
                  </a:cubicBezTo>
                  <a:cubicBezTo>
                    <a:pt x="7" y="45"/>
                    <a:pt x="27" y="37"/>
                    <a:pt x="27" y="37"/>
                  </a:cubicBezTo>
                  <a:cubicBezTo>
                    <a:pt x="27" y="37"/>
                    <a:pt x="20" y="23"/>
                    <a:pt x="18" y="19"/>
                  </a:cubicBezTo>
                  <a:cubicBezTo>
                    <a:pt x="23" y="18"/>
                    <a:pt x="42" y="18"/>
                    <a:pt x="42" y="18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6" name="Freeform 86"/>
            <p:cNvSpPr>
              <a:spLocks/>
            </p:cNvSpPr>
            <p:nvPr/>
          </p:nvSpPr>
          <p:spPr bwMode="auto">
            <a:xfrm>
              <a:off x="2249" y="2928"/>
              <a:ext cx="43" cy="83"/>
            </a:xfrm>
            <a:custGeom>
              <a:avLst/>
              <a:gdLst>
                <a:gd name="T0" fmla="*/ 0 w 43"/>
                <a:gd name="T1" fmla="*/ 32 h 83"/>
                <a:gd name="T2" fmla="*/ 13 w 43"/>
                <a:gd name="T3" fmla="*/ 83 h 83"/>
                <a:gd name="T4" fmla="*/ 43 w 43"/>
                <a:gd name="T5" fmla="*/ 53 h 83"/>
                <a:gd name="T6" fmla="*/ 28 w 43"/>
                <a:gd name="T7" fmla="*/ 0 h 83"/>
                <a:gd name="T8" fmla="*/ 0 w 43"/>
                <a:gd name="T9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83">
                  <a:moveTo>
                    <a:pt x="0" y="32"/>
                  </a:moveTo>
                  <a:lnTo>
                    <a:pt x="13" y="83"/>
                  </a:lnTo>
                  <a:lnTo>
                    <a:pt x="43" y="53"/>
                  </a:lnTo>
                  <a:lnTo>
                    <a:pt x="28" y="0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2599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7" name="Freeform 87"/>
            <p:cNvSpPr>
              <a:spLocks/>
            </p:cNvSpPr>
            <p:nvPr/>
          </p:nvSpPr>
          <p:spPr bwMode="auto">
            <a:xfrm>
              <a:off x="2192" y="2880"/>
              <a:ext cx="75" cy="64"/>
            </a:xfrm>
            <a:custGeom>
              <a:avLst/>
              <a:gdLst>
                <a:gd name="T0" fmla="*/ 0 w 30"/>
                <a:gd name="T1" fmla="*/ 0 h 24"/>
                <a:gd name="T2" fmla="*/ 23 w 30"/>
                <a:gd name="T3" fmla="*/ 24 h 24"/>
                <a:gd name="T4" fmla="*/ 30 w 30"/>
                <a:gd name="T5" fmla="*/ 18 h 24"/>
                <a:gd name="T6" fmla="*/ 0 w 30"/>
                <a:gd name="T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0"/>
                  </a:moveTo>
                  <a:cubicBezTo>
                    <a:pt x="10" y="7"/>
                    <a:pt x="21" y="20"/>
                    <a:pt x="23" y="24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7" y="18"/>
                    <a:pt x="12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8" name="Freeform 88"/>
            <p:cNvSpPr>
              <a:spLocks/>
            </p:cNvSpPr>
            <p:nvPr/>
          </p:nvSpPr>
          <p:spPr bwMode="auto">
            <a:xfrm>
              <a:off x="1874" y="2853"/>
              <a:ext cx="388" cy="592"/>
            </a:xfrm>
            <a:custGeom>
              <a:avLst/>
              <a:gdLst>
                <a:gd name="T0" fmla="*/ 150 w 155"/>
                <a:gd name="T1" fmla="*/ 39 h 222"/>
                <a:gd name="T2" fmla="*/ 85 w 155"/>
                <a:gd name="T3" fmla="*/ 0 h 222"/>
                <a:gd name="T4" fmla="*/ 0 w 155"/>
                <a:gd name="T5" fmla="*/ 111 h 222"/>
                <a:gd name="T6" fmla="*/ 85 w 155"/>
                <a:gd name="T7" fmla="*/ 222 h 222"/>
                <a:gd name="T8" fmla="*/ 149 w 155"/>
                <a:gd name="T9" fmla="*/ 184 h 222"/>
                <a:gd name="T10" fmla="*/ 153 w 155"/>
                <a:gd name="T11" fmla="*/ 161 h 222"/>
                <a:gd name="T12" fmla="*/ 130 w 155"/>
                <a:gd name="T13" fmla="*/ 160 h 222"/>
                <a:gd name="T14" fmla="*/ 134 w 155"/>
                <a:gd name="T15" fmla="*/ 139 h 222"/>
                <a:gd name="T16" fmla="*/ 111 w 155"/>
                <a:gd name="T17" fmla="*/ 139 h 222"/>
                <a:gd name="T18" fmla="*/ 120 w 155"/>
                <a:gd name="T19" fmla="*/ 119 h 222"/>
                <a:gd name="T20" fmla="*/ 99 w 155"/>
                <a:gd name="T21" fmla="*/ 108 h 222"/>
                <a:gd name="T22" fmla="*/ 123 w 155"/>
                <a:gd name="T23" fmla="*/ 98 h 222"/>
                <a:gd name="T24" fmla="*/ 114 w 155"/>
                <a:gd name="T25" fmla="*/ 81 h 222"/>
                <a:gd name="T26" fmla="*/ 137 w 155"/>
                <a:gd name="T27" fmla="*/ 80 h 222"/>
                <a:gd name="T28" fmla="*/ 133 w 155"/>
                <a:gd name="T29" fmla="*/ 59 h 222"/>
                <a:gd name="T30" fmla="*/ 155 w 155"/>
                <a:gd name="T31" fmla="*/ 59 h 222"/>
                <a:gd name="T32" fmla="*/ 150 w 155"/>
                <a:gd name="T33" fmla="*/ 3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5" h="222">
                  <a:moveTo>
                    <a:pt x="150" y="39"/>
                  </a:moveTo>
                  <a:cubicBezTo>
                    <a:pt x="134" y="15"/>
                    <a:pt x="111" y="0"/>
                    <a:pt x="85" y="0"/>
                  </a:cubicBezTo>
                  <a:cubicBezTo>
                    <a:pt x="38" y="0"/>
                    <a:pt x="0" y="50"/>
                    <a:pt x="0" y="111"/>
                  </a:cubicBezTo>
                  <a:cubicBezTo>
                    <a:pt x="0" y="172"/>
                    <a:pt x="38" y="222"/>
                    <a:pt x="85" y="222"/>
                  </a:cubicBezTo>
                  <a:cubicBezTo>
                    <a:pt x="111" y="222"/>
                    <a:pt x="134" y="207"/>
                    <a:pt x="149" y="184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20" y="119"/>
                    <a:pt x="120" y="119"/>
                    <a:pt x="120" y="119"/>
                  </a:cubicBezTo>
                  <a:cubicBezTo>
                    <a:pt x="99" y="108"/>
                    <a:pt x="99" y="108"/>
                    <a:pt x="99" y="10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37" y="80"/>
                    <a:pt x="137" y="80"/>
                    <a:pt x="137" y="80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0" y="39"/>
                    <a:pt x="150" y="39"/>
                    <a:pt x="150" y="39"/>
                  </a:cubicBezTo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699" name="Freeform 89"/>
            <p:cNvSpPr>
              <a:spLocks/>
            </p:cNvSpPr>
            <p:nvPr/>
          </p:nvSpPr>
          <p:spPr bwMode="auto">
            <a:xfrm>
              <a:off x="1972" y="2832"/>
              <a:ext cx="320" cy="179"/>
            </a:xfrm>
            <a:custGeom>
              <a:avLst/>
              <a:gdLst>
                <a:gd name="T0" fmla="*/ 122 w 128"/>
                <a:gd name="T1" fmla="*/ 35 h 67"/>
                <a:gd name="T2" fmla="*/ 60 w 128"/>
                <a:gd name="T3" fmla="*/ 0 h 67"/>
                <a:gd name="T4" fmla="*/ 0 w 128"/>
                <a:gd name="T5" fmla="*/ 26 h 67"/>
                <a:gd name="T6" fmla="*/ 46 w 128"/>
                <a:gd name="T7" fmla="*/ 8 h 67"/>
                <a:gd name="T8" fmla="*/ 111 w 128"/>
                <a:gd name="T9" fmla="*/ 47 h 67"/>
                <a:gd name="T10" fmla="*/ 116 w 128"/>
                <a:gd name="T11" fmla="*/ 67 h 67"/>
                <a:gd name="T12" fmla="*/ 128 w 128"/>
                <a:gd name="T13" fmla="*/ 56 h 67"/>
                <a:gd name="T14" fmla="*/ 122 w 128"/>
                <a:gd name="T15" fmla="*/ 3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67">
                  <a:moveTo>
                    <a:pt x="122" y="35"/>
                  </a:moveTo>
                  <a:cubicBezTo>
                    <a:pt x="106" y="12"/>
                    <a:pt x="86" y="0"/>
                    <a:pt x="60" y="0"/>
                  </a:cubicBezTo>
                  <a:cubicBezTo>
                    <a:pt x="38" y="0"/>
                    <a:pt x="15" y="8"/>
                    <a:pt x="0" y="26"/>
                  </a:cubicBezTo>
                  <a:cubicBezTo>
                    <a:pt x="13" y="15"/>
                    <a:pt x="29" y="8"/>
                    <a:pt x="46" y="8"/>
                  </a:cubicBezTo>
                  <a:cubicBezTo>
                    <a:pt x="72" y="8"/>
                    <a:pt x="95" y="23"/>
                    <a:pt x="111" y="47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28" y="56"/>
                    <a:pt x="128" y="56"/>
                    <a:pt x="128" y="56"/>
                  </a:cubicBezTo>
                  <a:lnTo>
                    <a:pt x="122" y="35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0" name="Line 90"/>
            <p:cNvSpPr>
              <a:spLocks noChangeShapeType="1"/>
            </p:cNvSpPr>
            <p:nvPr/>
          </p:nvSpPr>
          <p:spPr bwMode="auto">
            <a:xfrm flipV="1">
              <a:off x="2249" y="2928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1" name="Line 91"/>
            <p:cNvSpPr>
              <a:spLocks noChangeShapeType="1"/>
            </p:cNvSpPr>
            <p:nvPr/>
          </p:nvSpPr>
          <p:spPr bwMode="auto">
            <a:xfrm flipH="1">
              <a:off x="2174" y="3141"/>
              <a:ext cx="28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2" name="Freeform 92"/>
            <p:cNvSpPr>
              <a:spLocks/>
            </p:cNvSpPr>
            <p:nvPr/>
          </p:nvSpPr>
          <p:spPr bwMode="auto">
            <a:xfrm>
              <a:off x="2159" y="3067"/>
              <a:ext cx="50" cy="48"/>
            </a:xfrm>
            <a:custGeom>
              <a:avLst/>
              <a:gdLst>
                <a:gd name="T0" fmla="*/ 23 w 50"/>
                <a:gd name="T1" fmla="*/ 48 h 48"/>
                <a:gd name="T2" fmla="*/ 23 w 50"/>
                <a:gd name="T3" fmla="*/ 48 h 48"/>
                <a:gd name="T4" fmla="*/ 23 w 50"/>
                <a:gd name="T5" fmla="*/ 48 h 48"/>
                <a:gd name="T6" fmla="*/ 50 w 50"/>
                <a:gd name="T7" fmla="*/ 18 h 48"/>
                <a:gd name="T8" fmla="*/ 43 w 50"/>
                <a:gd name="T9" fmla="*/ 0 h 48"/>
                <a:gd name="T10" fmla="*/ 0 w 50"/>
                <a:gd name="T11" fmla="*/ 2 h 48"/>
                <a:gd name="T12" fmla="*/ 23 w 50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8">
                  <a:moveTo>
                    <a:pt x="23" y="48"/>
                  </a:moveTo>
                  <a:lnTo>
                    <a:pt x="23" y="48"/>
                  </a:lnTo>
                  <a:lnTo>
                    <a:pt x="23" y="48"/>
                  </a:lnTo>
                  <a:lnTo>
                    <a:pt x="50" y="18"/>
                  </a:lnTo>
                  <a:lnTo>
                    <a:pt x="43" y="0"/>
                  </a:lnTo>
                  <a:lnTo>
                    <a:pt x="0" y="2"/>
                  </a:lnTo>
                  <a:lnTo>
                    <a:pt x="23" y="48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3" name="Line 93"/>
            <p:cNvSpPr>
              <a:spLocks noChangeShapeType="1"/>
            </p:cNvSpPr>
            <p:nvPr/>
          </p:nvSpPr>
          <p:spPr bwMode="auto">
            <a:xfrm flipH="1">
              <a:off x="2209" y="3195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4" name="Line 94"/>
            <p:cNvSpPr>
              <a:spLocks noChangeShapeType="1"/>
            </p:cNvSpPr>
            <p:nvPr/>
          </p:nvSpPr>
          <p:spPr bwMode="auto">
            <a:xfrm flipH="1">
              <a:off x="2199" y="3251"/>
              <a:ext cx="28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5" name="Line 95"/>
            <p:cNvSpPr>
              <a:spLocks noChangeShapeType="1"/>
            </p:cNvSpPr>
            <p:nvPr/>
          </p:nvSpPr>
          <p:spPr bwMode="auto">
            <a:xfrm flipH="1">
              <a:off x="2152" y="3192"/>
              <a:ext cx="27" cy="29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6" name="Line 96"/>
            <p:cNvSpPr>
              <a:spLocks noChangeShapeType="1"/>
            </p:cNvSpPr>
            <p:nvPr/>
          </p:nvSpPr>
          <p:spPr bwMode="auto">
            <a:xfrm flipH="1">
              <a:off x="2257" y="3253"/>
              <a:ext cx="27" cy="30"/>
            </a:xfrm>
            <a:prstGeom prst="line">
              <a:avLst/>
            </a:prstGeom>
            <a:noFill/>
            <a:ln w="7938" cap="rnd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7" name="Freeform 97"/>
            <p:cNvSpPr>
              <a:spLocks/>
            </p:cNvSpPr>
            <p:nvPr/>
          </p:nvSpPr>
          <p:spPr bwMode="auto">
            <a:xfrm>
              <a:off x="2122" y="3120"/>
              <a:ext cx="162" cy="227"/>
            </a:xfrm>
            <a:custGeom>
              <a:avLst/>
              <a:gdLst>
                <a:gd name="T0" fmla="*/ 65 w 65"/>
                <a:gd name="T1" fmla="*/ 50 h 85"/>
                <a:gd name="T2" fmla="*/ 42 w 65"/>
                <a:gd name="T3" fmla="*/ 49 h 85"/>
                <a:gd name="T4" fmla="*/ 46 w 65"/>
                <a:gd name="T5" fmla="*/ 28 h 85"/>
                <a:gd name="T6" fmla="*/ 23 w 65"/>
                <a:gd name="T7" fmla="*/ 27 h 85"/>
                <a:gd name="T8" fmla="*/ 32 w 65"/>
                <a:gd name="T9" fmla="*/ 8 h 85"/>
                <a:gd name="T10" fmla="*/ 18 w 65"/>
                <a:gd name="T11" fmla="*/ 0 h 85"/>
                <a:gd name="T12" fmla="*/ 0 w 65"/>
                <a:gd name="T13" fmla="*/ 8 h 85"/>
                <a:gd name="T14" fmla="*/ 21 w 65"/>
                <a:gd name="T15" fmla="*/ 19 h 85"/>
                <a:gd name="T16" fmla="*/ 12 w 65"/>
                <a:gd name="T17" fmla="*/ 39 h 85"/>
                <a:gd name="T18" fmla="*/ 35 w 65"/>
                <a:gd name="T19" fmla="*/ 39 h 85"/>
                <a:gd name="T20" fmla="*/ 31 w 65"/>
                <a:gd name="T21" fmla="*/ 60 h 85"/>
                <a:gd name="T22" fmla="*/ 54 w 65"/>
                <a:gd name="T23" fmla="*/ 61 h 85"/>
                <a:gd name="T24" fmla="*/ 50 w 65"/>
                <a:gd name="T25" fmla="*/ 85 h 85"/>
                <a:gd name="T26" fmla="*/ 50 w 65"/>
                <a:gd name="T27" fmla="*/ 85 h 85"/>
                <a:gd name="T28" fmla="*/ 50 w 65"/>
                <a:gd name="T29" fmla="*/ 85 h 85"/>
                <a:gd name="T30" fmla="*/ 62 w 65"/>
                <a:gd name="T31" fmla="*/ 73 h 85"/>
                <a:gd name="T32" fmla="*/ 62 w 65"/>
                <a:gd name="T33" fmla="*/ 73 h 85"/>
                <a:gd name="T34" fmla="*/ 65 w 65"/>
                <a:gd name="T35" fmla="*/ 5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85">
                  <a:moveTo>
                    <a:pt x="65" y="50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2" y="73"/>
                    <a:pt x="62" y="73"/>
                    <a:pt x="62" y="73"/>
                  </a:cubicBezTo>
                  <a:lnTo>
                    <a:pt x="65" y="50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08" name="Freeform 98"/>
            <p:cNvSpPr>
              <a:spLocks/>
            </p:cNvSpPr>
            <p:nvPr/>
          </p:nvSpPr>
          <p:spPr bwMode="auto">
            <a:xfrm>
              <a:off x="2207" y="3011"/>
              <a:ext cx="40" cy="56"/>
            </a:xfrm>
            <a:custGeom>
              <a:avLst/>
              <a:gdLst>
                <a:gd name="T0" fmla="*/ 10 w 40"/>
                <a:gd name="T1" fmla="*/ 53 h 56"/>
                <a:gd name="T2" fmla="*/ 10 w 40"/>
                <a:gd name="T3" fmla="*/ 56 h 56"/>
                <a:gd name="T4" fmla="*/ 40 w 40"/>
                <a:gd name="T5" fmla="*/ 24 h 56"/>
                <a:gd name="T6" fmla="*/ 40 w 40"/>
                <a:gd name="T7" fmla="*/ 24 h 56"/>
                <a:gd name="T8" fmla="*/ 35 w 40"/>
                <a:gd name="T9" fmla="*/ 0 h 56"/>
                <a:gd name="T10" fmla="*/ 0 w 40"/>
                <a:gd name="T11" fmla="*/ 0 h 56"/>
                <a:gd name="T12" fmla="*/ 10 w 40"/>
                <a:gd name="T13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56">
                  <a:moveTo>
                    <a:pt x="10" y="53"/>
                  </a:moveTo>
                  <a:lnTo>
                    <a:pt x="10" y="56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35" y="0"/>
                  </a:lnTo>
                  <a:lnTo>
                    <a:pt x="0" y="0"/>
                  </a:lnTo>
                  <a:lnTo>
                    <a:pt x="10" y="53"/>
                  </a:lnTo>
                  <a:close/>
                </a:path>
              </a:pathLst>
            </a:custGeom>
            <a:noFill/>
            <a:ln w="7938" cap="rnd">
              <a:solidFill>
                <a:srgbClr val="33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sp>
        <p:nvSpPr>
          <p:cNvPr id="1713" name="TextBox 1712"/>
          <p:cNvSpPr txBox="1"/>
          <p:nvPr/>
        </p:nvSpPr>
        <p:spPr>
          <a:xfrm>
            <a:off x="7004640" y="4853042"/>
            <a:ext cx="80578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50" dirty="0">
                <a:latin typeface="Arial"/>
                <a:cs typeface="Arial"/>
              </a:rPr>
              <a:t>RNA Pol </a:t>
            </a:r>
            <a:r>
              <a:rPr lang="en-CA" sz="1050" dirty="0" smtClean="0">
                <a:latin typeface="Arial"/>
                <a:cs typeface="Arial"/>
              </a:rPr>
              <a:t>II</a:t>
            </a:r>
            <a:endParaRPr lang="en-CA" sz="1050" dirty="0">
              <a:latin typeface="Arial"/>
              <a:cs typeface="Arial"/>
            </a:endParaRPr>
          </a:p>
        </p:txBody>
      </p:sp>
      <p:grpSp>
        <p:nvGrpSpPr>
          <p:cNvPr id="661" name="Group 1"/>
          <p:cNvGrpSpPr/>
          <p:nvPr/>
        </p:nvGrpSpPr>
        <p:grpSpPr>
          <a:xfrm>
            <a:off x="4900526" y="4875939"/>
            <a:ext cx="2858437" cy="912541"/>
            <a:chOff x="4900526" y="4875939"/>
            <a:chExt cx="2858437" cy="912541"/>
          </a:xfrm>
        </p:grpSpPr>
        <p:sp>
          <p:nvSpPr>
            <p:cNvPr id="1533" name="Multiply 1532"/>
            <p:cNvSpPr>
              <a:spLocks noChangeAspect="1"/>
            </p:cNvSpPr>
            <p:nvPr/>
          </p:nvSpPr>
          <p:spPr bwMode="auto">
            <a:xfrm>
              <a:off x="7023319" y="4954645"/>
              <a:ext cx="735644" cy="833835"/>
            </a:xfrm>
            <a:prstGeom prst="mathMultiply">
              <a:avLst>
                <a:gd name="adj1" fmla="val 7916"/>
              </a:avLst>
            </a:prstGeom>
            <a:solidFill>
              <a:srgbClr val="FF0000"/>
            </a:solidFill>
            <a:ln w="38100" cmpd="sng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1409" tIns="45704" rIns="91409" bIns="45704" rtlCol="0" anchor="ctr"/>
            <a:lstStyle/>
            <a:p>
              <a:pPr algn="just" defTabSz="914090"/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534" name="Multiply 1533"/>
            <p:cNvSpPr>
              <a:spLocks noChangeAspect="1"/>
            </p:cNvSpPr>
            <p:nvPr/>
          </p:nvSpPr>
          <p:spPr bwMode="auto">
            <a:xfrm>
              <a:off x="5518250" y="5318359"/>
              <a:ext cx="315131" cy="357194"/>
            </a:xfrm>
            <a:prstGeom prst="mathMultiply">
              <a:avLst>
                <a:gd name="adj1" fmla="val 7916"/>
              </a:avLst>
            </a:prstGeom>
            <a:solidFill>
              <a:srgbClr val="FF0000"/>
            </a:solidFill>
            <a:ln w="6350" cmpd="sng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1409" tIns="45704" rIns="91409" bIns="45704" rtlCol="0" anchor="ctr"/>
            <a:lstStyle/>
            <a:p>
              <a:pPr algn="just" defTabSz="914090"/>
              <a:endParaRPr lang="en-CA" sz="1400" dirty="0">
                <a:latin typeface="Arial"/>
                <a:cs typeface="Arial"/>
              </a:endParaRPr>
            </a:p>
          </p:txBody>
        </p:sp>
        <p:sp>
          <p:nvSpPr>
            <p:cNvPr id="1535" name="Multiply 1534"/>
            <p:cNvSpPr>
              <a:spLocks noChangeAspect="1"/>
            </p:cNvSpPr>
            <p:nvPr/>
          </p:nvSpPr>
          <p:spPr bwMode="auto">
            <a:xfrm>
              <a:off x="5784421" y="5318359"/>
              <a:ext cx="315131" cy="357194"/>
            </a:xfrm>
            <a:prstGeom prst="mathMultiply">
              <a:avLst>
                <a:gd name="adj1" fmla="val 7916"/>
              </a:avLst>
            </a:prstGeom>
            <a:solidFill>
              <a:srgbClr val="FF0000"/>
            </a:solidFill>
            <a:ln w="6350" cmpd="sng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1409" tIns="45704" rIns="91409" bIns="45704" rtlCol="0" anchor="ctr"/>
            <a:lstStyle/>
            <a:p>
              <a:pPr algn="just" defTabSz="914090"/>
              <a:endParaRPr lang="en-CA" sz="1400" dirty="0">
                <a:latin typeface="Arial"/>
                <a:cs typeface="Arial"/>
              </a:endParaRPr>
            </a:p>
          </p:txBody>
        </p:sp>
        <p:sp>
          <p:nvSpPr>
            <p:cNvPr id="1536" name="Multiply 1535"/>
            <p:cNvSpPr>
              <a:spLocks noChangeAspect="1"/>
            </p:cNvSpPr>
            <p:nvPr/>
          </p:nvSpPr>
          <p:spPr bwMode="auto">
            <a:xfrm>
              <a:off x="6050590" y="5318359"/>
              <a:ext cx="315131" cy="357194"/>
            </a:xfrm>
            <a:prstGeom prst="mathMultiply">
              <a:avLst>
                <a:gd name="adj1" fmla="val 7916"/>
              </a:avLst>
            </a:prstGeom>
            <a:solidFill>
              <a:srgbClr val="FF0000"/>
            </a:solidFill>
            <a:ln w="6350" cmpd="sng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1409" tIns="45704" rIns="91409" bIns="45704" rtlCol="0" anchor="ctr"/>
            <a:lstStyle/>
            <a:p>
              <a:pPr algn="just" defTabSz="914090"/>
              <a:endParaRPr lang="en-CA" sz="1400" dirty="0">
                <a:ln>
                  <a:solidFill>
                    <a:srgbClr val="FF0000"/>
                  </a:solidFill>
                </a:ln>
                <a:latin typeface="Arial"/>
                <a:cs typeface="Arial"/>
              </a:endParaRPr>
            </a:p>
          </p:txBody>
        </p:sp>
        <p:sp>
          <p:nvSpPr>
            <p:cNvPr id="1718" name="Multiply 1717"/>
            <p:cNvSpPr>
              <a:spLocks noChangeAspect="1"/>
            </p:cNvSpPr>
            <p:nvPr/>
          </p:nvSpPr>
          <p:spPr bwMode="auto">
            <a:xfrm>
              <a:off x="6337694" y="4905749"/>
              <a:ext cx="735644" cy="833835"/>
            </a:xfrm>
            <a:prstGeom prst="mathMultiply">
              <a:avLst>
                <a:gd name="adj1" fmla="val 7916"/>
              </a:avLst>
            </a:prstGeom>
            <a:solidFill>
              <a:srgbClr val="FF0000"/>
            </a:solidFill>
            <a:ln w="38100" cmpd="sng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1409" tIns="45704" rIns="91409" bIns="45704" rtlCol="0" anchor="ctr"/>
            <a:lstStyle/>
            <a:p>
              <a:pPr algn="just" defTabSz="914090"/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719" name="Multiply 1718"/>
            <p:cNvSpPr>
              <a:spLocks noChangeAspect="1"/>
            </p:cNvSpPr>
            <p:nvPr/>
          </p:nvSpPr>
          <p:spPr bwMode="auto">
            <a:xfrm>
              <a:off x="4900526" y="4875939"/>
              <a:ext cx="735644" cy="833835"/>
            </a:xfrm>
            <a:prstGeom prst="mathMultiply">
              <a:avLst>
                <a:gd name="adj1" fmla="val 7916"/>
              </a:avLst>
            </a:prstGeom>
            <a:solidFill>
              <a:srgbClr val="FF0000"/>
            </a:solidFill>
            <a:ln w="38100" cmpd="sng">
              <a:solidFill>
                <a:srgbClr val="FF0000"/>
              </a:solidFill>
              <a:round/>
              <a:headEnd/>
              <a:tailEnd/>
            </a:ln>
          </p:spPr>
          <p:txBody>
            <a:bodyPr wrap="none" lIns="91409" tIns="45704" rIns="91409" bIns="45704" rtlCol="0" anchor="ctr"/>
            <a:lstStyle/>
            <a:p>
              <a:pPr algn="just" defTabSz="914090"/>
              <a:endParaRPr lang="en-CA" sz="1050" dirty="0">
                <a:latin typeface="Arial"/>
                <a:cs typeface="Arial"/>
              </a:endParaRPr>
            </a:p>
          </p:txBody>
        </p:sp>
      </p:grpSp>
      <p:sp>
        <p:nvSpPr>
          <p:cNvPr id="1720" name="Bent-Up Arrow 1719"/>
          <p:cNvSpPr>
            <a:spLocks noChangeAspect="1"/>
          </p:cNvSpPr>
          <p:nvPr/>
        </p:nvSpPr>
        <p:spPr>
          <a:xfrm rot="5400000" flipH="1">
            <a:off x="7804680" y="5183837"/>
            <a:ext cx="400043" cy="473373"/>
          </a:xfrm>
          <a:prstGeom prst="bentUpArrow">
            <a:avLst>
              <a:gd name="adj1" fmla="val 9210"/>
              <a:gd name="adj2" fmla="val 28276"/>
              <a:gd name="adj3" fmla="val 0"/>
            </a:avLst>
          </a:prstGeom>
          <a:solidFill>
            <a:srgbClr val="FF0000"/>
          </a:solidFill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grpSp>
        <p:nvGrpSpPr>
          <p:cNvPr id="662" name="Group 3"/>
          <p:cNvGrpSpPr>
            <a:grpSpLocks noChangeAspect="1"/>
          </p:cNvGrpSpPr>
          <p:nvPr/>
        </p:nvGrpSpPr>
        <p:grpSpPr bwMode="auto">
          <a:xfrm>
            <a:off x="24872" y="4734806"/>
            <a:ext cx="4351391" cy="1028299"/>
            <a:chOff x="530" y="1184"/>
            <a:chExt cx="1243" cy="640"/>
          </a:xfrm>
          <a:solidFill>
            <a:srgbClr val="E6EDF3"/>
          </a:solidFill>
        </p:grpSpPr>
        <p:sp>
          <p:nvSpPr>
            <p:cNvPr id="1995" name="Freeform 4"/>
            <p:cNvSpPr>
              <a:spLocks/>
            </p:cNvSpPr>
            <p:nvPr/>
          </p:nvSpPr>
          <p:spPr bwMode="auto">
            <a:xfrm>
              <a:off x="530" y="1184"/>
              <a:ext cx="1243" cy="640"/>
            </a:xfrm>
            <a:custGeom>
              <a:avLst/>
              <a:gdLst>
                <a:gd name="T0" fmla="*/ 786 w 786"/>
                <a:gd name="T1" fmla="*/ 379 h 379"/>
                <a:gd name="T2" fmla="*/ 437 w 786"/>
                <a:gd name="T3" fmla="*/ 10 h 379"/>
                <a:gd name="T4" fmla="*/ 205 w 786"/>
                <a:gd name="T5" fmla="*/ 57 h 379"/>
                <a:gd name="T6" fmla="*/ 93 w 786"/>
                <a:gd name="T7" fmla="*/ 150 h 379"/>
                <a:gd name="T8" fmla="*/ 2 w 786"/>
                <a:gd name="T9" fmla="*/ 354 h 379"/>
                <a:gd name="T10" fmla="*/ 0 w 786"/>
                <a:gd name="T11" fmla="*/ 379 h 379"/>
                <a:gd name="T12" fmla="*/ 786 w 786"/>
                <a:gd name="T13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6" h="379">
                  <a:moveTo>
                    <a:pt x="786" y="379"/>
                  </a:moveTo>
                  <a:cubicBezTo>
                    <a:pt x="784" y="187"/>
                    <a:pt x="626" y="34"/>
                    <a:pt x="437" y="10"/>
                  </a:cubicBezTo>
                  <a:cubicBezTo>
                    <a:pt x="357" y="0"/>
                    <a:pt x="276" y="18"/>
                    <a:pt x="205" y="57"/>
                  </a:cubicBezTo>
                  <a:cubicBezTo>
                    <a:pt x="160" y="81"/>
                    <a:pt x="123" y="114"/>
                    <a:pt x="93" y="150"/>
                  </a:cubicBezTo>
                  <a:cubicBezTo>
                    <a:pt x="44" y="207"/>
                    <a:pt x="11" y="277"/>
                    <a:pt x="2" y="354"/>
                  </a:cubicBezTo>
                  <a:cubicBezTo>
                    <a:pt x="1" y="362"/>
                    <a:pt x="0" y="371"/>
                    <a:pt x="0" y="379"/>
                  </a:cubicBezTo>
                  <a:lnTo>
                    <a:pt x="786" y="3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96" name="Freeform 5"/>
            <p:cNvSpPr>
              <a:spLocks/>
            </p:cNvSpPr>
            <p:nvPr/>
          </p:nvSpPr>
          <p:spPr bwMode="auto">
            <a:xfrm>
              <a:off x="556" y="1215"/>
              <a:ext cx="1190" cy="609"/>
            </a:xfrm>
            <a:custGeom>
              <a:avLst/>
              <a:gdLst>
                <a:gd name="T0" fmla="*/ 752 w 752"/>
                <a:gd name="T1" fmla="*/ 361 h 361"/>
                <a:gd name="T2" fmla="*/ 685 w 752"/>
                <a:gd name="T3" fmla="*/ 163 h 361"/>
                <a:gd name="T4" fmla="*/ 418 w 752"/>
                <a:gd name="T5" fmla="*/ 9 h 361"/>
                <a:gd name="T6" fmla="*/ 196 w 752"/>
                <a:gd name="T7" fmla="*/ 55 h 361"/>
                <a:gd name="T8" fmla="*/ 196 w 752"/>
                <a:gd name="T9" fmla="*/ 55 h 361"/>
                <a:gd name="T10" fmla="*/ 88 w 752"/>
                <a:gd name="T11" fmla="*/ 144 h 361"/>
                <a:gd name="T12" fmla="*/ 2 w 752"/>
                <a:gd name="T13" fmla="*/ 338 h 361"/>
                <a:gd name="T14" fmla="*/ 0 w 752"/>
                <a:gd name="T15" fmla="*/ 361 h 361"/>
                <a:gd name="T16" fmla="*/ 752 w 752"/>
                <a:gd name="T17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2" h="361">
                  <a:moveTo>
                    <a:pt x="752" y="361"/>
                  </a:moveTo>
                  <a:cubicBezTo>
                    <a:pt x="752" y="290"/>
                    <a:pt x="729" y="222"/>
                    <a:pt x="685" y="163"/>
                  </a:cubicBezTo>
                  <a:cubicBezTo>
                    <a:pt x="622" y="79"/>
                    <a:pt x="525" y="23"/>
                    <a:pt x="418" y="9"/>
                  </a:cubicBezTo>
                  <a:cubicBezTo>
                    <a:pt x="344" y="0"/>
                    <a:pt x="266" y="16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56" y="76"/>
                    <a:pt x="121" y="105"/>
                    <a:pt x="88" y="144"/>
                  </a:cubicBezTo>
                  <a:cubicBezTo>
                    <a:pt x="40" y="200"/>
                    <a:pt x="10" y="268"/>
                    <a:pt x="2" y="338"/>
                  </a:cubicBezTo>
                  <a:cubicBezTo>
                    <a:pt x="1" y="346"/>
                    <a:pt x="0" y="353"/>
                    <a:pt x="0" y="361"/>
                  </a:cubicBezTo>
                  <a:lnTo>
                    <a:pt x="752" y="3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97" name="Freeform 6"/>
            <p:cNvSpPr>
              <a:spLocks/>
            </p:cNvSpPr>
            <p:nvPr/>
          </p:nvSpPr>
          <p:spPr bwMode="auto">
            <a:xfrm>
              <a:off x="530" y="1184"/>
              <a:ext cx="1243" cy="640"/>
            </a:xfrm>
            <a:custGeom>
              <a:avLst/>
              <a:gdLst>
                <a:gd name="T0" fmla="*/ 786 w 786"/>
                <a:gd name="T1" fmla="*/ 379 h 379"/>
                <a:gd name="T2" fmla="*/ 437 w 786"/>
                <a:gd name="T3" fmla="*/ 10 h 379"/>
                <a:gd name="T4" fmla="*/ 205 w 786"/>
                <a:gd name="T5" fmla="*/ 57 h 379"/>
                <a:gd name="T6" fmla="*/ 93 w 786"/>
                <a:gd name="T7" fmla="*/ 150 h 379"/>
                <a:gd name="T8" fmla="*/ 2 w 786"/>
                <a:gd name="T9" fmla="*/ 354 h 379"/>
                <a:gd name="T10" fmla="*/ 0 w 786"/>
                <a:gd name="T11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6" h="379">
                  <a:moveTo>
                    <a:pt x="786" y="379"/>
                  </a:moveTo>
                  <a:cubicBezTo>
                    <a:pt x="784" y="187"/>
                    <a:pt x="626" y="34"/>
                    <a:pt x="437" y="10"/>
                  </a:cubicBezTo>
                  <a:cubicBezTo>
                    <a:pt x="357" y="0"/>
                    <a:pt x="276" y="18"/>
                    <a:pt x="205" y="57"/>
                  </a:cubicBezTo>
                  <a:cubicBezTo>
                    <a:pt x="160" y="81"/>
                    <a:pt x="123" y="114"/>
                    <a:pt x="93" y="150"/>
                  </a:cubicBezTo>
                  <a:cubicBezTo>
                    <a:pt x="44" y="207"/>
                    <a:pt x="11" y="277"/>
                    <a:pt x="2" y="354"/>
                  </a:cubicBezTo>
                  <a:cubicBezTo>
                    <a:pt x="1" y="362"/>
                    <a:pt x="0" y="371"/>
                    <a:pt x="0" y="379"/>
                  </a:cubicBezTo>
                </a:path>
              </a:pathLst>
            </a:custGeom>
            <a:solidFill>
              <a:srgbClr val="FFC000"/>
            </a:solidFill>
            <a:ln w="7938" cap="rnd">
              <a:noFill/>
              <a:prstDash val="solid"/>
              <a:round/>
              <a:headEnd/>
              <a:tailEnd/>
            </a:ln>
            <a:extLst/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  <p:sp>
          <p:nvSpPr>
            <p:cNvPr id="1998" name="Freeform 7"/>
            <p:cNvSpPr>
              <a:spLocks/>
            </p:cNvSpPr>
            <p:nvPr/>
          </p:nvSpPr>
          <p:spPr bwMode="auto">
            <a:xfrm>
              <a:off x="556" y="1215"/>
              <a:ext cx="1190" cy="609"/>
            </a:xfrm>
            <a:custGeom>
              <a:avLst/>
              <a:gdLst>
                <a:gd name="T0" fmla="*/ 752 w 752"/>
                <a:gd name="T1" fmla="*/ 361 h 361"/>
                <a:gd name="T2" fmla="*/ 685 w 752"/>
                <a:gd name="T3" fmla="*/ 163 h 361"/>
                <a:gd name="T4" fmla="*/ 418 w 752"/>
                <a:gd name="T5" fmla="*/ 9 h 361"/>
                <a:gd name="T6" fmla="*/ 196 w 752"/>
                <a:gd name="T7" fmla="*/ 55 h 361"/>
                <a:gd name="T8" fmla="*/ 196 w 752"/>
                <a:gd name="T9" fmla="*/ 55 h 361"/>
                <a:gd name="T10" fmla="*/ 88 w 752"/>
                <a:gd name="T11" fmla="*/ 144 h 361"/>
                <a:gd name="T12" fmla="*/ 2 w 752"/>
                <a:gd name="T13" fmla="*/ 338 h 361"/>
                <a:gd name="T14" fmla="*/ 0 w 752"/>
                <a:gd name="T1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2" h="361">
                  <a:moveTo>
                    <a:pt x="752" y="361"/>
                  </a:moveTo>
                  <a:cubicBezTo>
                    <a:pt x="752" y="290"/>
                    <a:pt x="729" y="222"/>
                    <a:pt x="685" y="163"/>
                  </a:cubicBezTo>
                  <a:cubicBezTo>
                    <a:pt x="622" y="79"/>
                    <a:pt x="525" y="23"/>
                    <a:pt x="418" y="9"/>
                  </a:cubicBezTo>
                  <a:cubicBezTo>
                    <a:pt x="344" y="0"/>
                    <a:pt x="266" y="16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56" y="76"/>
                    <a:pt x="121" y="105"/>
                    <a:pt x="88" y="144"/>
                  </a:cubicBezTo>
                  <a:cubicBezTo>
                    <a:pt x="40" y="200"/>
                    <a:pt x="10" y="268"/>
                    <a:pt x="2" y="338"/>
                  </a:cubicBezTo>
                  <a:cubicBezTo>
                    <a:pt x="1" y="346"/>
                    <a:pt x="0" y="353"/>
                    <a:pt x="0" y="361"/>
                  </a:cubicBezTo>
                </a:path>
              </a:pathLst>
            </a:custGeom>
            <a:solidFill>
              <a:srgbClr val="FFF4CF"/>
            </a:solidFill>
            <a:ln w="476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CA" sz="1050" dirty="0">
                <a:latin typeface="Arial"/>
                <a:cs typeface="Arial"/>
              </a:endParaRPr>
            </a:p>
          </p:txBody>
        </p:sp>
      </p:grpSp>
      <p:sp>
        <p:nvSpPr>
          <p:cNvPr id="1727" name="Oval 1726"/>
          <p:cNvSpPr/>
          <p:nvPr/>
        </p:nvSpPr>
        <p:spPr>
          <a:xfrm>
            <a:off x="1949251" y="5092927"/>
            <a:ext cx="144798" cy="43817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28" name="Oval 1727"/>
          <p:cNvSpPr/>
          <p:nvPr/>
        </p:nvSpPr>
        <p:spPr>
          <a:xfrm>
            <a:off x="1808077" y="5092927"/>
            <a:ext cx="138826" cy="43817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29" name="Rectangle 1728"/>
          <p:cNvSpPr/>
          <p:nvPr/>
        </p:nvSpPr>
        <p:spPr>
          <a:xfrm>
            <a:off x="1589927" y="4741174"/>
            <a:ext cx="726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CA" sz="1200" dirty="0">
                <a:latin typeface="Arial"/>
                <a:cs typeface="Arial"/>
              </a:rPr>
              <a:t>HNF-4</a:t>
            </a:r>
            <a:r>
              <a:rPr lang="el-GR" sz="1200" dirty="0">
                <a:latin typeface="Arial"/>
                <a:cs typeface="Arial"/>
              </a:rPr>
              <a:t>α</a:t>
            </a:r>
            <a:endParaRPr lang="en-CA" sz="1200" dirty="0">
              <a:latin typeface="Arial"/>
              <a:cs typeface="Arial"/>
            </a:endParaRPr>
          </a:p>
        </p:txBody>
      </p:sp>
      <p:sp>
        <p:nvSpPr>
          <p:cNvPr id="1730" name="Oval 1729"/>
          <p:cNvSpPr/>
          <p:nvPr/>
        </p:nvSpPr>
        <p:spPr>
          <a:xfrm>
            <a:off x="535082" y="5064830"/>
            <a:ext cx="294149" cy="466275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31" name="Oval 1730"/>
          <p:cNvSpPr/>
          <p:nvPr/>
        </p:nvSpPr>
        <p:spPr>
          <a:xfrm>
            <a:off x="235862" y="5064829"/>
            <a:ext cx="294149" cy="466275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32" name="Rectangle 1731"/>
          <p:cNvSpPr/>
          <p:nvPr/>
        </p:nvSpPr>
        <p:spPr>
          <a:xfrm>
            <a:off x="100004" y="4759625"/>
            <a:ext cx="50526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CA" sz="1200" dirty="0" smtClean="0">
                <a:solidFill>
                  <a:srgbClr val="000000"/>
                </a:solidFill>
                <a:latin typeface="Arial"/>
                <a:cs typeface="Arial"/>
              </a:rPr>
              <a:t>PXR</a:t>
            </a:r>
            <a:endParaRPr lang="en-CA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33" name="Rectangle 1732"/>
          <p:cNvSpPr/>
          <p:nvPr/>
        </p:nvSpPr>
        <p:spPr>
          <a:xfrm>
            <a:off x="464438" y="4759497"/>
            <a:ext cx="51809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CA" sz="1200" dirty="0" smtClean="0">
                <a:solidFill>
                  <a:srgbClr val="000000"/>
                </a:solidFill>
                <a:latin typeface="Arial"/>
                <a:cs typeface="Arial"/>
              </a:rPr>
              <a:t>RXR</a:t>
            </a:r>
            <a:endParaRPr lang="en-CA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34" name="Oval 1733"/>
          <p:cNvSpPr/>
          <p:nvPr/>
        </p:nvSpPr>
        <p:spPr>
          <a:xfrm>
            <a:off x="2388752" y="5184474"/>
            <a:ext cx="530368" cy="3488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35" name="Rectangle 1734"/>
          <p:cNvSpPr/>
          <p:nvPr/>
        </p:nvSpPr>
        <p:spPr>
          <a:xfrm>
            <a:off x="188459" y="5615020"/>
            <a:ext cx="3651960" cy="5178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000" dirty="0">
              <a:latin typeface="Arial"/>
              <a:cs typeface="Arial"/>
            </a:endParaRPr>
          </a:p>
        </p:txBody>
      </p:sp>
      <p:sp>
        <p:nvSpPr>
          <p:cNvPr id="1736" name="Rectangle 5"/>
          <p:cNvSpPr/>
          <p:nvPr/>
        </p:nvSpPr>
        <p:spPr>
          <a:xfrm>
            <a:off x="3145390" y="5484284"/>
            <a:ext cx="1027063" cy="301448"/>
          </a:xfrm>
          <a:custGeom>
            <a:avLst/>
            <a:gdLst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93676 w 693676"/>
              <a:gd name="connsiteY2" fmla="*/ 314105 h 314105"/>
              <a:gd name="connsiteX3" fmla="*/ 0 w 693676"/>
              <a:gd name="connsiteY3" fmla="*/ 314105 h 314105"/>
              <a:gd name="connsiteX4" fmla="*/ 0 w 693676"/>
              <a:gd name="connsiteY4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8605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02236 w 693676"/>
              <a:gd name="connsiteY2" fmla="*/ 13716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02236 w 693676"/>
              <a:gd name="connsiteY2" fmla="*/ 13716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02236 w 693676"/>
              <a:gd name="connsiteY2" fmla="*/ 13716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8301"/>
              <a:gd name="connsiteY0" fmla="*/ 0 h 314105"/>
              <a:gd name="connsiteX1" fmla="*/ 693676 w 698301"/>
              <a:gd name="connsiteY1" fmla="*/ 0 h 314105"/>
              <a:gd name="connsiteX2" fmla="*/ 632716 w 698301"/>
              <a:gd name="connsiteY2" fmla="*/ 144780 h 314105"/>
              <a:gd name="connsiteX3" fmla="*/ 693676 w 698301"/>
              <a:gd name="connsiteY3" fmla="*/ 314105 h 314105"/>
              <a:gd name="connsiteX4" fmla="*/ 0 w 698301"/>
              <a:gd name="connsiteY4" fmla="*/ 314105 h 314105"/>
              <a:gd name="connsiteX5" fmla="*/ 0 w 698301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3271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3271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32716 w 693676"/>
              <a:gd name="connsiteY2" fmla="*/ 14478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8301"/>
              <a:gd name="connsiteY0" fmla="*/ 0 h 314105"/>
              <a:gd name="connsiteX1" fmla="*/ 693676 w 698301"/>
              <a:gd name="connsiteY1" fmla="*/ 0 h 314105"/>
              <a:gd name="connsiteX2" fmla="*/ 632716 w 698301"/>
              <a:gd name="connsiteY2" fmla="*/ 144780 h 314105"/>
              <a:gd name="connsiteX3" fmla="*/ 693676 w 698301"/>
              <a:gd name="connsiteY3" fmla="*/ 314105 h 314105"/>
              <a:gd name="connsiteX4" fmla="*/ 0 w 698301"/>
              <a:gd name="connsiteY4" fmla="*/ 314105 h 314105"/>
              <a:gd name="connsiteX5" fmla="*/ 0 w 698301"/>
              <a:gd name="connsiteY5" fmla="*/ 0 h 314105"/>
              <a:gd name="connsiteX0" fmla="*/ 0 w 713194"/>
              <a:gd name="connsiteY0" fmla="*/ 0 h 314105"/>
              <a:gd name="connsiteX1" fmla="*/ 693676 w 713194"/>
              <a:gd name="connsiteY1" fmla="*/ 0 h 314105"/>
              <a:gd name="connsiteX2" fmla="*/ 655576 w 713194"/>
              <a:gd name="connsiteY2" fmla="*/ 160020 h 314105"/>
              <a:gd name="connsiteX3" fmla="*/ 693676 w 713194"/>
              <a:gd name="connsiteY3" fmla="*/ 314105 h 314105"/>
              <a:gd name="connsiteX4" fmla="*/ 0 w 713194"/>
              <a:gd name="connsiteY4" fmla="*/ 314105 h 314105"/>
              <a:gd name="connsiteX5" fmla="*/ 0 w 713194"/>
              <a:gd name="connsiteY5" fmla="*/ 0 h 314105"/>
              <a:gd name="connsiteX0" fmla="*/ 0 w 713194"/>
              <a:gd name="connsiteY0" fmla="*/ 0 h 314105"/>
              <a:gd name="connsiteX1" fmla="*/ 693676 w 713194"/>
              <a:gd name="connsiteY1" fmla="*/ 0 h 314105"/>
              <a:gd name="connsiteX2" fmla="*/ 655576 w 713194"/>
              <a:gd name="connsiteY2" fmla="*/ 190500 h 314105"/>
              <a:gd name="connsiteX3" fmla="*/ 693676 w 713194"/>
              <a:gd name="connsiteY3" fmla="*/ 314105 h 314105"/>
              <a:gd name="connsiteX4" fmla="*/ 0 w 713194"/>
              <a:gd name="connsiteY4" fmla="*/ 314105 h 314105"/>
              <a:gd name="connsiteX5" fmla="*/ 0 w 713194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55576 w 693676"/>
              <a:gd name="connsiteY2" fmla="*/ 19050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55576 w 693676"/>
              <a:gd name="connsiteY2" fmla="*/ 190500 h 314105"/>
              <a:gd name="connsiteX3" fmla="*/ 693676 w 693676"/>
              <a:gd name="connsiteY3" fmla="*/ 314105 h 314105"/>
              <a:gd name="connsiteX4" fmla="*/ 0 w 693676"/>
              <a:gd name="connsiteY4" fmla="*/ 314105 h 314105"/>
              <a:gd name="connsiteX5" fmla="*/ 0 w 693676"/>
              <a:gd name="connsiteY5" fmla="*/ 0 h 314105"/>
              <a:gd name="connsiteX0" fmla="*/ 0 w 716558"/>
              <a:gd name="connsiteY0" fmla="*/ 0 h 314105"/>
              <a:gd name="connsiteX1" fmla="*/ 693676 w 716558"/>
              <a:gd name="connsiteY1" fmla="*/ 0 h 314105"/>
              <a:gd name="connsiteX2" fmla="*/ 655576 w 716558"/>
              <a:gd name="connsiteY2" fmla="*/ 190500 h 314105"/>
              <a:gd name="connsiteX3" fmla="*/ 693676 w 716558"/>
              <a:gd name="connsiteY3" fmla="*/ 314105 h 314105"/>
              <a:gd name="connsiteX4" fmla="*/ 0 w 716558"/>
              <a:gd name="connsiteY4" fmla="*/ 314105 h 314105"/>
              <a:gd name="connsiteX5" fmla="*/ 0 w 716558"/>
              <a:gd name="connsiteY5" fmla="*/ 0 h 314105"/>
              <a:gd name="connsiteX0" fmla="*/ 0 w 763823"/>
              <a:gd name="connsiteY0" fmla="*/ 0 h 314105"/>
              <a:gd name="connsiteX1" fmla="*/ 693676 w 763823"/>
              <a:gd name="connsiteY1" fmla="*/ 0 h 314105"/>
              <a:gd name="connsiteX2" fmla="*/ 655576 w 763823"/>
              <a:gd name="connsiteY2" fmla="*/ 190500 h 314105"/>
              <a:gd name="connsiteX3" fmla="*/ 693676 w 763823"/>
              <a:gd name="connsiteY3" fmla="*/ 314105 h 314105"/>
              <a:gd name="connsiteX4" fmla="*/ 0 w 763823"/>
              <a:gd name="connsiteY4" fmla="*/ 314105 h 314105"/>
              <a:gd name="connsiteX5" fmla="*/ 0 w 763823"/>
              <a:gd name="connsiteY5" fmla="*/ 0 h 314105"/>
              <a:gd name="connsiteX0" fmla="*/ 0 w 769349"/>
              <a:gd name="connsiteY0" fmla="*/ 0 h 314105"/>
              <a:gd name="connsiteX1" fmla="*/ 693676 w 769349"/>
              <a:gd name="connsiteY1" fmla="*/ 0 h 314105"/>
              <a:gd name="connsiteX2" fmla="*/ 663196 w 769349"/>
              <a:gd name="connsiteY2" fmla="*/ 160020 h 314105"/>
              <a:gd name="connsiteX3" fmla="*/ 693676 w 769349"/>
              <a:gd name="connsiteY3" fmla="*/ 314105 h 314105"/>
              <a:gd name="connsiteX4" fmla="*/ 0 w 769349"/>
              <a:gd name="connsiteY4" fmla="*/ 314105 h 314105"/>
              <a:gd name="connsiteX5" fmla="*/ 0 w 769349"/>
              <a:gd name="connsiteY5" fmla="*/ 0 h 314105"/>
              <a:gd name="connsiteX0" fmla="*/ 0 w 738886"/>
              <a:gd name="connsiteY0" fmla="*/ 0 h 314105"/>
              <a:gd name="connsiteX1" fmla="*/ 693676 w 738886"/>
              <a:gd name="connsiteY1" fmla="*/ 0 h 314105"/>
              <a:gd name="connsiteX2" fmla="*/ 663196 w 738886"/>
              <a:gd name="connsiteY2" fmla="*/ 160020 h 314105"/>
              <a:gd name="connsiteX3" fmla="*/ 693676 w 738886"/>
              <a:gd name="connsiteY3" fmla="*/ 314105 h 314105"/>
              <a:gd name="connsiteX4" fmla="*/ 0 w 738886"/>
              <a:gd name="connsiteY4" fmla="*/ 314105 h 314105"/>
              <a:gd name="connsiteX5" fmla="*/ 0 w 738886"/>
              <a:gd name="connsiteY5" fmla="*/ 0 h 314105"/>
              <a:gd name="connsiteX0" fmla="*/ 0 w 755968"/>
              <a:gd name="connsiteY0" fmla="*/ 0 h 315384"/>
              <a:gd name="connsiteX1" fmla="*/ 693676 w 755968"/>
              <a:gd name="connsiteY1" fmla="*/ 0 h 315384"/>
              <a:gd name="connsiteX2" fmla="*/ 686056 w 755968"/>
              <a:gd name="connsiteY2" fmla="*/ 205740 h 315384"/>
              <a:gd name="connsiteX3" fmla="*/ 693676 w 755968"/>
              <a:gd name="connsiteY3" fmla="*/ 314105 h 315384"/>
              <a:gd name="connsiteX4" fmla="*/ 0 w 755968"/>
              <a:gd name="connsiteY4" fmla="*/ 314105 h 315384"/>
              <a:gd name="connsiteX5" fmla="*/ 0 w 755968"/>
              <a:gd name="connsiteY5" fmla="*/ 0 h 315384"/>
              <a:gd name="connsiteX0" fmla="*/ 0 w 761855"/>
              <a:gd name="connsiteY0" fmla="*/ 0 h 314105"/>
              <a:gd name="connsiteX1" fmla="*/ 693676 w 761855"/>
              <a:gd name="connsiteY1" fmla="*/ 0 h 314105"/>
              <a:gd name="connsiteX2" fmla="*/ 693676 w 761855"/>
              <a:gd name="connsiteY2" fmla="*/ 182880 h 314105"/>
              <a:gd name="connsiteX3" fmla="*/ 693676 w 761855"/>
              <a:gd name="connsiteY3" fmla="*/ 314105 h 314105"/>
              <a:gd name="connsiteX4" fmla="*/ 0 w 761855"/>
              <a:gd name="connsiteY4" fmla="*/ 314105 h 314105"/>
              <a:gd name="connsiteX5" fmla="*/ 0 w 761855"/>
              <a:gd name="connsiteY5" fmla="*/ 0 h 314105"/>
              <a:gd name="connsiteX0" fmla="*/ 0 w 731665"/>
              <a:gd name="connsiteY0" fmla="*/ 0 h 314105"/>
              <a:gd name="connsiteX1" fmla="*/ 693676 w 731665"/>
              <a:gd name="connsiteY1" fmla="*/ 0 h 314105"/>
              <a:gd name="connsiteX2" fmla="*/ 693676 w 731665"/>
              <a:gd name="connsiteY2" fmla="*/ 182880 h 314105"/>
              <a:gd name="connsiteX3" fmla="*/ 693676 w 731665"/>
              <a:gd name="connsiteY3" fmla="*/ 314105 h 314105"/>
              <a:gd name="connsiteX4" fmla="*/ 0 w 731665"/>
              <a:gd name="connsiteY4" fmla="*/ 314105 h 314105"/>
              <a:gd name="connsiteX5" fmla="*/ 0 w 731665"/>
              <a:gd name="connsiteY5" fmla="*/ 0 h 314105"/>
              <a:gd name="connsiteX0" fmla="*/ 0 w 731665"/>
              <a:gd name="connsiteY0" fmla="*/ 0 h 314105"/>
              <a:gd name="connsiteX1" fmla="*/ 693676 w 731665"/>
              <a:gd name="connsiteY1" fmla="*/ 0 h 314105"/>
              <a:gd name="connsiteX2" fmla="*/ 693676 w 731665"/>
              <a:gd name="connsiteY2" fmla="*/ 182880 h 314105"/>
              <a:gd name="connsiteX3" fmla="*/ 693676 w 731665"/>
              <a:gd name="connsiteY3" fmla="*/ 314105 h 314105"/>
              <a:gd name="connsiteX4" fmla="*/ 0 w 731665"/>
              <a:gd name="connsiteY4" fmla="*/ 314105 h 314105"/>
              <a:gd name="connsiteX5" fmla="*/ 0 w 731665"/>
              <a:gd name="connsiteY5" fmla="*/ 0 h 314105"/>
              <a:gd name="connsiteX0" fmla="*/ 0 w 721706"/>
              <a:gd name="connsiteY0" fmla="*/ 0 h 314105"/>
              <a:gd name="connsiteX1" fmla="*/ 693676 w 721706"/>
              <a:gd name="connsiteY1" fmla="*/ 0 h 314105"/>
              <a:gd name="connsiteX2" fmla="*/ 693676 w 721706"/>
              <a:gd name="connsiteY2" fmla="*/ 182880 h 314105"/>
              <a:gd name="connsiteX3" fmla="*/ 693676 w 721706"/>
              <a:gd name="connsiteY3" fmla="*/ 314105 h 314105"/>
              <a:gd name="connsiteX4" fmla="*/ 0 w 721706"/>
              <a:gd name="connsiteY4" fmla="*/ 314105 h 314105"/>
              <a:gd name="connsiteX5" fmla="*/ 0 w 721706"/>
              <a:gd name="connsiteY5" fmla="*/ 0 h 314105"/>
              <a:gd name="connsiteX0" fmla="*/ 0 w 711894"/>
              <a:gd name="connsiteY0" fmla="*/ 0 h 314105"/>
              <a:gd name="connsiteX1" fmla="*/ 693676 w 711894"/>
              <a:gd name="connsiteY1" fmla="*/ 0 h 314105"/>
              <a:gd name="connsiteX2" fmla="*/ 693676 w 711894"/>
              <a:gd name="connsiteY2" fmla="*/ 182880 h 314105"/>
              <a:gd name="connsiteX3" fmla="*/ 693676 w 711894"/>
              <a:gd name="connsiteY3" fmla="*/ 314105 h 314105"/>
              <a:gd name="connsiteX4" fmla="*/ 0 w 711894"/>
              <a:gd name="connsiteY4" fmla="*/ 314105 h 314105"/>
              <a:gd name="connsiteX5" fmla="*/ 0 w 711894"/>
              <a:gd name="connsiteY5" fmla="*/ 0 h 314105"/>
              <a:gd name="connsiteX0" fmla="*/ 0 w 731726"/>
              <a:gd name="connsiteY0" fmla="*/ 0 h 314105"/>
              <a:gd name="connsiteX1" fmla="*/ 693676 w 731726"/>
              <a:gd name="connsiteY1" fmla="*/ 0 h 314105"/>
              <a:gd name="connsiteX2" fmla="*/ 716536 w 731726"/>
              <a:gd name="connsiteY2" fmla="*/ 182880 h 314105"/>
              <a:gd name="connsiteX3" fmla="*/ 693676 w 731726"/>
              <a:gd name="connsiteY3" fmla="*/ 314105 h 314105"/>
              <a:gd name="connsiteX4" fmla="*/ 0 w 731726"/>
              <a:gd name="connsiteY4" fmla="*/ 314105 h 314105"/>
              <a:gd name="connsiteX5" fmla="*/ 0 w 731726"/>
              <a:gd name="connsiteY5" fmla="*/ 0 h 314105"/>
              <a:gd name="connsiteX0" fmla="*/ 0 w 728801"/>
              <a:gd name="connsiteY0" fmla="*/ 0 h 314105"/>
              <a:gd name="connsiteX1" fmla="*/ 693676 w 728801"/>
              <a:gd name="connsiteY1" fmla="*/ 0 h 314105"/>
              <a:gd name="connsiteX2" fmla="*/ 716536 w 728801"/>
              <a:gd name="connsiteY2" fmla="*/ 182880 h 314105"/>
              <a:gd name="connsiteX3" fmla="*/ 693676 w 728801"/>
              <a:gd name="connsiteY3" fmla="*/ 314105 h 314105"/>
              <a:gd name="connsiteX4" fmla="*/ 0 w 728801"/>
              <a:gd name="connsiteY4" fmla="*/ 314105 h 314105"/>
              <a:gd name="connsiteX5" fmla="*/ 0 w 728801"/>
              <a:gd name="connsiteY5" fmla="*/ 0 h 314105"/>
              <a:gd name="connsiteX0" fmla="*/ 0 w 763489"/>
              <a:gd name="connsiteY0" fmla="*/ 0 h 314105"/>
              <a:gd name="connsiteX1" fmla="*/ 693676 w 763489"/>
              <a:gd name="connsiteY1" fmla="*/ 0 h 314105"/>
              <a:gd name="connsiteX2" fmla="*/ 716536 w 763489"/>
              <a:gd name="connsiteY2" fmla="*/ 182880 h 314105"/>
              <a:gd name="connsiteX3" fmla="*/ 693676 w 763489"/>
              <a:gd name="connsiteY3" fmla="*/ 314105 h 314105"/>
              <a:gd name="connsiteX4" fmla="*/ 0 w 763489"/>
              <a:gd name="connsiteY4" fmla="*/ 314105 h 314105"/>
              <a:gd name="connsiteX5" fmla="*/ 0 w 763489"/>
              <a:gd name="connsiteY5" fmla="*/ 0 h 314105"/>
              <a:gd name="connsiteX0" fmla="*/ 0 w 750470"/>
              <a:gd name="connsiteY0" fmla="*/ 0 h 314105"/>
              <a:gd name="connsiteX1" fmla="*/ 693676 w 750470"/>
              <a:gd name="connsiteY1" fmla="*/ 0 h 314105"/>
              <a:gd name="connsiteX2" fmla="*/ 716536 w 750470"/>
              <a:gd name="connsiteY2" fmla="*/ 182880 h 314105"/>
              <a:gd name="connsiteX3" fmla="*/ 693676 w 750470"/>
              <a:gd name="connsiteY3" fmla="*/ 314105 h 314105"/>
              <a:gd name="connsiteX4" fmla="*/ 0 w 750470"/>
              <a:gd name="connsiteY4" fmla="*/ 314105 h 314105"/>
              <a:gd name="connsiteX5" fmla="*/ 0 w 750470"/>
              <a:gd name="connsiteY5" fmla="*/ 0 h 314105"/>
              <a:gd name="connsiteX0" fmla="*/ 0 w 762218"/>
              <a:gd name="connsiteY0" fmla="*/ 0 h 314105"/>
              <a:gd name="connsiteX1" fmla="*/ 693676 w 762218"/>
              <a:gd name="connsiteY1" fmla="*/ 0 h 314105"/>
              <a:gd name="connsiteX2" fmla="*/ 716536 w 762218"/>
              <a:gd name="connsiteY2" fmla="*/ 182880 h 314105"/>
              <a:gd name="connsiteX3" fmla="*/ 739396 w 762218"/>
              <a:gd name="connsiteY3" fmla="*/ 274320 h 314105"/>
              <a:gd name="connsiteX4" fmla="*/ 693676 w 762218"/>
              <a:gd name="connsiteY4" fmla="*/ 314105 h 314105"/>
              <a:gd name="connsiteX5" fmla="*/ 0 w 762218"/>
              <a:gd name="connsiteY5" fmla="*/ 314105 h 314105"/>
              <a:gd name="connsiteX6" fmla="*/ 0 w 762218"/>
              <a:gd name="connsiteY6" fmla="*/ 0 h 314105"/>
              <a:gd name="connsiteX0" fmla="*/ 0 w 762218"/>
              <a:gd name="connsiteY0" fmla="*/ 0 h 314105"/>
              <a:gd name="connsiteX1" fmla="*/ 693676 w 762218"/>
              <a:gd name="connsiteY1" fmla="*/ 0 h 314105"/>
              <a:gd name="connsiteX2" fmla="*/ 754636 w 762218"/>
              <a:gd name="connsiteY2" fmla="*/ 99060 h 314105"/>
              <a:gd name="connsiteX3" fmla="*/ 739396 w 762218"/>
              <a:gd name="connsiteY3" fmla="*/ 274320 h 314105"/>
              <a:gd name="connsiteX4" fmla="*/ 693676 w 762218"/>
              <a:gd name="connsiteY4" fmla="*/ 314105 h 314105"/>
              <a:gd name="connsiteX5" fmla="*/ 0 w 762218"/>
              <a:gd name="connsiteY5" fmla="*/ 314105 h 314105"/>
              <a:gd name="connsiteX6" fmla="*/ 0 w 762218"/>
              <a:gd name="connsiteY6" fmla="*/ 0 h 314105"/>
              <a:gd name="connsiteX0" fmla="*/ 0 w 762218"/>
              <a:gd name="connsiteY0" fmla="*/ 0 h 314105"/>
              <a:gd name="connsiteX1" fmla="*/ 693676 w 762218"/>
              <a:gd name="connsiteY1" fmla="*/ 0 h 314105"/>
              <a:gd name="connsiteX2" fmla="*/ 640336 w 762218"/>
              <a:gd name="connsiteY2" fmla="*/ 121920 h 314105"/>
              <a:gd name="connsiteX3" fmla="*/ 739396 w 762218"/>
              <a:gd name="connsiteY3" fmla="*/ 274320 h 314105"/>
              <a:gd name="connsiteX4" fmla="*/ 693676 w 762218"/>
              <a:gd name="connsiteY4" fmla="*/ 314105 h 314105"/>
              <a:gd name="connsiteX5" fmla="*/ 0 w 762218"/>
              <a:gd name="connsiteY5" fmla="*/ 314105 h 314105"/>
              <a:gd name="connsiteX6" fmla="*/ 0 w 762218"/>
              <a:gd name="connsiteY6" fmla="*/ 0 h 314105"/>
              <a:gd name="connsiteX0" fmla="*/ 0 w 793000"/>
              <a:gd name="connsiteY0" fmla="*/ 0 h 314105"/>
              <a:gd name="connsiteX1" fmla="*/ 693676 w 793000"/>
              <a:gd name="connsiteY1" fmla="*/ 0 h 314105"/>
              <a:gd name="connsiteX2" fmla="*/ 640336 w 793000"/>
              <a:gd name="connsiteY2" fmla="*/ 121920 h 314105"/>
              <a:gd name="connsiteX3" fmla="*/ 792736 w 793000"/>
              <a:gd name="connsiteY3" fmla="*/ 228600 h 314105"/>
              <a:gd name="connsiteX4" fmla="*/ 693676 w 793000"/>
              <a:gd name="connsiteY4" fmla="*/ 314105 h 314105"/>
              <a:gd name="connsiteX5" fmla="*/ 0 w 793000"/>
              <a:gd name="connsiteY5" fmla="*/ 314105 h 314105"/>
              <a:gd name="connsiteX6" fmla="*/ 0 w 793000"/>
              <a:gd name="connsiteY6" fmla="*/ 0 h 314105"/>
              <a:gd name="connsiteX0" fmla="*/ 0 w 793000"/>
              <a:gd name="connsiteY0" fmla="*/ 0 h 314105"/>
              <a:gd name="connsiteX1" fmla="*/ 693676 w 793000"/>
              <a:gd name="connsiteY1" fmla="*/ 0 h 314105"/>
              <a:gd name="connsiteX2" fmla="*/ 686056 w 793000"/>
              <a:gd name="connsiteY2" fmla="*/ 114300 h 314105"/>
              <a:gd name="connsiteX3" fmla="*/ 792736 w 793000"/>
              <a:gd name="connsiteY3" fmla="*/ 228600 h 314105"/>
              <a:gd name="connsiteX4" fmla="*/ 693676 w 793000"/>
              <a:gd name="connsiteY4" fmla="*/ 314105 h 314105"/>
              <a:gd name="connsiteX5" fmla="*/ 0 w 793000"/>
              <a:gd name="connsiteY5" fmla="*/ 314105 h 314105"/>
              <a:gd name="connsiteX6" fmla="*/ 0 w 793000"/>
              <a:gd name="connsiteY6" fmla="*/ 0 h 314105"/>
              <a:gd name="connsiteX0" fmla="*/ 0 w 759270"/>
              <a:gd name="connsiteY0" fmla="*/ 0 h 314105"/>
              <a:gd name="connsiteX1" fmla="*/ 693676 w 759270"/>
              <a:gd name="connsiteY1" fmla="*/ 0 h 314105"/>
              <a:gd name="connsiteX2" fmla="*/ 686056 w 759270"/>
              <a:gd name="connsiteY2" fmla="*/ 114300 h 314105"/>
              <a:gd name="connsiteX3" fmla="*/ 731776 w 759270"/>
              <a:gd name="connsiteY3" fmla="*/ 251460 h 314105"/>
              <a:gd name="connsiteX4" fmla="*/ 693676 w 759270"/>
              <a:gd name="connsiteY4" fmla="*/ 314105 h 314105"/>
              <a:gd name="connsiteX5" fmla="*/ 0 w 759270"/>
              <a:gd name="connsiteY5" fmla="*/ 314105 h 314105"/>
              <a:gd name="connsiteX6" fmla="*/ 0 w 759270"/>
              <a:gd name="connsiteY6" fmla="*/ 0 h 314105"/>
              <a:gd name="connsiteX0" fmla="*/ 0 w 749637"/>
              <a:gd name="connsiteY0" fmla="*/ 0 h 314105"/>
              <a:gd name="connsiteX1" fmla="*/ 693676 w 749637"/>
              <a:gd name="connsiteY1" fmla="*/ 0 h 314105"/>
              <a:gd name="connsiteX2" fmla="*/ 686056 w 749637"/>
              <a:gd name="connsiteY2" fmla="*/ 114300 h 314105"/>
              <a:gd name="connsiteX3" fmla="*/ 731776 w 749637"/>
              <a:gd name="connsiteY3" fmla="*/ 251460 h 314105"/>
              <a:gd name="connsiteX4" fmla="*/ 693676 w 749637"/>
              <a:gd name="connsiteY4" fmla="*/ 314105 h 314105"/>
              <a:gd name="connsiteX5" fmla="*/ 0 w 749637"/>
              <a:gd name="connsiteY5" fmla="*/ 314105 h 314105"/>
              <a:gd name="connsiteX6" fmla="*/ 0 w 749637"/>
              <a:gd name="connsiteY6" fmla="*/ 0 h 314105"/>
              <a:gd name="connsiteX0" fmla="*/ 0 w 732020"/>
              <a:gd name="connsiteY0" fmla="*/ 0 h 314105"/>
              <a:gd name="connsiteX1" fmla="*/ 693676 w 732020"/>
              <a:gd name="connsiteY1" fmla="*/ 0 h 314105"/>
              <a:gd name="connsiteX2" fmla="*/ 686056 w 732020"/>
              <a:gd name="connsiteY2" fmla="*/ 114300 h 314105"/>
              <a:gd name="connsiteX3" fmla="*/ 731776 w 732020"/>
              <a:gd name="connsiteY3" fmla="*/ 251460 h 314105"/>
              <a:gd name="connsiteX4" fmla="*/ 693676 w 732020"/>
              <a:gd name="connsiteY4" fmla="*/ 314105 h 314105"/>
              <a:gd name="connsiteX5" fmla="*/ 0 w 732020"/>
              <a:gd name="connsiteY5" fmla="*/ 314105 h 314105"/>
              <a:gd name="connsiteX6" fmla="*/ 0 w 732020"/>
              <a:gd name="connsiteY6" fmla="*/ 0 h 314105"/>
              <a:gd name="connsiteX0" fmla="*/ 0 w 733377"/>
              <a:gd name="connsiteY0" fmla="*/ 0 h 314105"/>
              <a:gd name="connsiteX1" fmla="*/ 693676 w 733377"/>
              <a:gd name="connsiteY1" fmla="*/ 0 h 314105"/>
              <a:gd name="connsiteX2" fmla="*/ 686056 w 733377"/>
              <a:gd name="connsiteY2" fmla="*/ 114300 h 314105"/>
              <a:gd name="connsiteX3" fmla="*/ 731776 w 733377"/>
              <a:gd name="connsiteY3" fmla="*/ 251460 h 314105"/>
              <a:gd name="connsiteX4" fmla="*/ 693676 w 733377"/>
              <a:gd name="connsiteY4" fmla="*/ 314105 h 314105"/>
              <a:gd name="connsiteX5" fmla="*/ 0 w 733377"/>
              <a:gd name="connsiteY5" fmla="*/ 314105 h 314105"/>
              <a:gd name="connsiteX6" fmla="*/ 0 w 733377"/>
              <a:gd name="connsiteY6" fmla="*/ 0 h 314105"/>
              <a:gd name="connsiteX0" fmla="*/ 0 w 733377"/>
              <a:gd name="connsiteY0" fmla="*/ 0 h 314105"/>
              <a:gd name="connsiteX1" fmla="*/ 693676 w 733377"/>
              <a:gd name="connsiteY1" fmla="*/ 0 h 314105"/>
              <a:gd name="connsiteX2" fmla="*/ 686056 w 733377"/>
              <a:gd name="connsiteY2" fmla="*/ 114300 h 314105"/>
              <a:gd name="connsiteX3" fmla="*/ 731776 w 733377"/>
              <a:gd name="connsiteY3" fmla="*/ 251460 h 314105"/>
              <a:gd name="connsiteX4" fmla="*/ 693676 w 733377"/>
              <a:gd name="connsiteY4" fmla="*/ 314105 h 314105"/>
              <a:gd name="connsiteX5" fmla="*/ 0 w 733377"/>
              <a:gd name="connsiteY5" fmla="*/ 314105 h 314105"/>
              <a:gd name="connsiteX6" fmla="*/ 0 w 733377"/>
              <a:gd name="connsiteY6" fmla="*/ 0 h 314105"/>
              <a:gd name="connsiteX0" fmla="*/ 0 w 733377"/>
              <a:gd name="connsiteY0" fmla="*/ 0 h 314105"/>
              <a:gd name="connsiteX1" fmla="*/ 693676 w 733377"/>
              <a:gd name="connsiteY1" fmla="*/ 0 h 314105"/>
              <a:gd name="connsiteX2" fmla="*/ 686056 w 733377"/>
              <a:gd name="connsiteY2" fmla="*/ 114300 h 314105"/>
              <a:gd name="connsiteX3" fmla="*/ 731776 w 733377"/>
              <a:gd name="connsiteY3" fmla="*/ 251460 h 314105"/>
              <a:gd name="connsiteX4" fmla="*/ 693676 w 733377"/>
              <a:gd name="connsiteY4" fmla="*/ 314105 h 314105"/>
              <a:gd name="connsiteX5" fmla="*/ 0 w 733377"/>
              <a:gd name="connsiteY5" fmla="*/ 314105 h 314105"/>
              <a:gd name="connsiteX6" fmla="*/ 0 w 733377"/>
              <a:gd name="connsiteY6" fmla="*/ 0 h 314105"/>
              <a:gd name="connsiteX0" fmla="*/ 0 w 759888"/>
              <a:gd name="connsiteY0" fmla="*/ 0 h 314105"/>
              <a:gd name="connsiteX1" fmla="*/ 693676 w 759888"/>
              <a:gd name="connsiteY1" fmla="*/ 0 h 314105"/>
              <a:gd name="connsiteX2" fmla="*/ 731776 w 759888"/>
              <a:gd name="connsiteY2" fmla="*/ 251460 h 314105"/>
              <a:gd name="connsiteX3" fmla="*/ 693676 w 759888"/>
              <a:gd name="connsiteY3" fmla="*/ 314105 h 314105"/>
              <a:gd name="connsiteX4" fmla="*/ 0 w 759888"/>
              <a:gd name="connsiteY4" fmla="*/ 314105 h 314105"/>
              <a:gd name="connsiteX5" fmla="*/ 0 w 759888"/>
              <a:gd name="connsiteY5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93676 w 693676"/>
              <a:gd name="connsiteY2" fmla="*/ 314105 h 314105"/>
              <a:gd name="connsiteX3" fmla="*/ 0 w 693676"/>
              <a:gd name="connsiteY3" fmla="*/ 314105 h 314105"/>
              <a:gd name="connsiteX4" fmla="*/ 0 w 693676"/>
              <a:gd name="connsiteY4" fmla="*/ 0 h 314105"/>
              <a:gd name="connsiteX0" fmla="*/ 0 w 693676"/>
              <a:gd name="connsiteY0" fmla="*/ 0 h 314105"/>
              <a:gd name="connsiteX1" fmla="*/ 693676 w 693676"/>
              <a:gd name="connsiteY1" fmla="*/ 0 h 314105"/>
              <a:gd name="connsiteX2" fmla="*/ 693676 w 693676"/>
              <a:gd name="connsiteY2" fmla="*/ 314105 h 314105"/>
              <a:gd name="connsiteX3" fmla="*/ 0 w 693676"/>
              <a:gd name="connsiteY3" fmla="*/ 314105 h 314105"/>
              <a:gd name="connsiteX4" fmla="*/ 0 w 693676"/>
              <a:gd name="connsiteY4" fmla="*/ 0 h 314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3676" h="314105">
                <a:moveTo>
                  <a:pt x="0" y="0"/>
                </a:moveTo>
                <a:lnTo>
                  <a:pt x="693676" y="0"/>
                </a:lnTo>
                <a:lnTo>
                  <a:pt x="693676" y="314105"/>
                </a:lnTo>
                <a:lnTo>
                  <a:pt x="0" y="314105"/>
                </a:lnTo>
                <a:lnTo>
                  <a:pt x="0" y="0"/>
                </a:lnTo>
                <a:close/>
              </a:path>
            </a:pathLst>
          </a:custGeom>
          <a:solidFill>
            <a:srgbClr val="008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50" dirty="0" smtClean="0">
                <a:solidFill>
                  <a:schemeClr val="bg1"/>
                </a:solidFill>
                <a:latin typeface="Arial"/>
                <a:cs typeface="Arial"/>
              </a:rPr>
              <a:t>CYP</a:t>
            </a:r>
            <a:endParaRPr lang="en-CA" sz="60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37" name="Rectangle 1736"/>
          <p:cNvSpPr/>
          <p:nvPr/>
        </p:nvSpPr>
        <p:spPr>
          <a:xfrm>
            <a:off x="2412578" y="5534315"/>
            <a:ext cx="491410" cy="20531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738" name="Rectangle 1737"/>
          <p:cNvSpPr/>
          <p:nvPr/>
        </p:nvSpPr>
        <p:spPr>
          <a:xfrm>
            <a:off x="271284" y="5534315"/>
            <a:ext cx="491410" cy="205310"/>
          </a:xfrm>
          <a:prstGeom prst="rect">
            <a:avLst/>
          </a:prstGeom>
          <a:solidFill>
            <a:srgbClr val="4F26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39" name="Rectangle 1738"/>
          <p:cNvSpPr/>
          <p:nvPr/>
        </p:nvSpPr>
        <p:spPr>
          <a:xfrm>
            <a:off x="1725188" y="5534315"/>
            <a:ext cx="491410" cy="205310"/>
          </a:xfrm>
          <a:prstGeom prst="rect">
            <a:avLst/>
          </a:prstGeom>
          <a:solidFill>
            <a:srgbClr val="4F26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663" name="Group 1740"/>
          <p:cNvGrpSpPr>
            <a:grpSpLocks noChangeAspect="1"/>
          </p:cNvGrpSpPr>
          <p:nvPr/>
        </p:nvGrpSpPr>
        <p:grpSpPr>
          <a:xfrm>
            <a:off x="774827" y="5372680"/>
            <a:ext cx="894140" cy="377719"/>
            <a:chOff x="5798188" y="5420774"/>
            <a:chExt cx="687489" cy="290422"/>
          </a:xfrm>
        </p:grpSpPr>
        <p:grpSp>
          <p:nvGrpSpPr>
            <p:cNvPr id="664" name="Group 1741"/>
            <p:cNvGrpSpPr/>
            <p:nvPr/>
          </p:nvGrpSpPr>
          <p:grpSpPr>
            <a:xfrm>
              <a:off x="5866220" y="5580278"/>
              <a:ext cx="208319" cy="130918"/>
              <a:chOff x="5866220" y="5580278"/>
              <a:chExt cx="208319" cy="130918"/>
            </a:xfrm>
          </p:grpSpPr>
          <p:cxnSp>
            <p:nvCxnSpPr>
              <p:cNvPr id="1911" name="Straight Connector 1910"/>
              <p:cNvCxnSpPr/>
              <p:nvPr/>
            </p:nvCxnSpPr>
            <p:spPr>
              <a:xfrm rot="21480000" flipH="1" flipV="1">
                <a:off x="5866220" y="5638735"/>
                <a:ext cx="109863" cy="53794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2" name="Curved Up Arrow 1911"/>
              <p:cNvSpPr/>
              <p:nvPr/>
            </p:nvSpPr>
            <p:spPr>
              <a:xfrm rot="21390742" flipV="1">
                <a:off x="5912244" y="5618222"/>
                <a:ext cx="125193" cy="24993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913" name="Curved Up Arrow 1912"/>
              <p:cNvSpPr/>
              <p:nvPr/>
            </p:nvSpPr>
            <p:spPr>
              <a:xfrm rot="11318588" flipH="1">
                <a:off x="5912648" y="5598955"/>
                <a:ext cx="161891" cy="21187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914" name="Curved Up Arrow 1913"/>
              <p:cNvSpPr/>
              <p:nvPr/>
            </p:nvSpPr>
            <p:spPr>
              <a:xfrm rot="10641412">
                <a:off x="5942078" y="5662401"/>
                <a:ext cx="95881" cy="21187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grpSp>
            <p:nvGrpSpPr>
              <p:cNvPr id="665" name="Group 1914"/>
              <p:cNvGrpSpPr/>
              <p:nvPr/>
            </p:nvGrpSpPr>
            <p:grpSpPr>
              <a:xfrm rot="180000">
                <a:off x="5937359" y="5580278"/>
                <a:ext cx="49642" cy="55912"/>
                <a:chOff x="3665538" y="3184525"/>
                <a:chExt cx="119063" cy="120651"/>
              </a:xfrm>
            </p:grpSpPr>
            <p:sp>
              <p:nvSpPr>
                <p:cNvPr id="1981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2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3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4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5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6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7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8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666" name="Group 1915"/>
              <p:cNvGrpSpPr/>
              <p:nvPr/>
            </p:nvGrpSpPr>
            <p:grpSpPr>
              <a:xfrm rot="180000">
                <a:off x="5984950" y="5582773"/>
                <a:ext cx="49642" cy="55912"/>
                <a:chOff x="3665538" y="3184525"/>
                <a:chExt cx="119063" cy="120651"/>
              </a:xfrm>
            </p:grpSpPr>
            <p:sp>
              <p:nvSpPr>
                <p:cNvPr id="1973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4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5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6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7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8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9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80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667" name="Group 1916"/>
              <p:cNvGrpSpPr/>
              <p:nvPr/>
            </p:nvGrpSpPr>
            <p:grpSpPr>
              <a:xfrm rot="180000">
                <a:off x="5937753" y="5635990"/>
                <a:ext cx="49642" cy="55912"/>
                <a:chOff x="3665538" y="3184525"/>
                <a:chExt cx="119063" cy="120651"/>
              </a:xfrm>
            </p:grpSpPr>
            <p:sp>
              <p:nvSpPr>
                <p:cNvPr id="196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7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668" name="Group 1917"/>
              <p:cNvGrpSpPr/>
              <p:nvPr/>
            </p:nvGrpSpPr>
            <p:grpSpPr>
              <a:xfrm rot="180000">
                <a:off x="5984974" y="5639202"/>
                <a:ext cx="49642" cy="55912"/>
                <a:chOff x="3665538" y="3184525"/>
                <a:chExt cx="119063" cy="120651"/>
              </a:xfrm>
            </p:grpSpPr>
            <p:sp>
              <p:nvSpPr>
                <p:cNvPr id="1957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8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9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0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1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2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3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64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669" name="Group 1918"/>
              <p:cNvGrpSpPr/>
              <p:nvPr/>
            </p:nvGrpSpPr>
            <p:grpSpPr>
              <a:xfrm rot="180000">
                <a:off x="5917627" y="5596361"/>
                <a:ext cx="49642" cy="55912"/>
                <a:chOff x="3665538" y="3184525"/>
                <a:chExt cx="119063" cy="120651"/>
              </a:xfrm>
            </p:grpSpPr>
            <p:sp>
              <p:nvSpPr>
                <p:cNvPr id="1949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0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1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2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3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4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5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56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670" name="Group 1919"/>
              <p:cNvGrpSpPr/>
              <p:nvPr/>
            </p:nvGrpSpPr>
            <p:grpSpPr>
              <a:xfrm rot="180000">
                <a:off x="5965217" y="5598855"/>
                <a:ext cx="49642" cy="55912"/>
                <a:chOff x="3665538" y="3184525"/>
                <a:chExt cx="119063" cy="120651"/>
              </a:xfrm>
            </p:grpSpPr>
            <p:sp>
              <p:nvSpPr>
                <p:cNvPr id="1941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2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3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4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5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6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7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8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671" name="Group 1920"/>
              <p:cNvGrpSpPr/>
              <p:nvPr/>
            </p:nvGrpSpPr>
            <p:grpSpPr>
              <a:xfrm rot="180000">
                <a:off x="5918021" y="5652073"/>
                <a:ext cx="49642" cy="55912"/>
                <a:chOff x="3665538" y="3184525"/>
                <a:chExt cx="119063" cy="120651"/>
              </a:xfrm>
            </p:grpSpPr>
            <p:sp>
              <p:nvSpPr>
                <p:cNvPr id="1933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4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5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6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7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8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9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40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04" name="Group 1921"/>
              <p:cNvGrpSpPr/>
              <p:nvPr/>
            </p:nvGrpSpPr>
            <p:grpSpPr>
              <a:xfrm rot="180000">
                <a:off x="5965242" y="5655284"/>
                <a:ext cx="49642" cy="55912"/>
                <a:chOff x="3665538" y="3184525"/>
                <a:chExt cx="119063" cy="120651"/>
              </a:xfrm>
            </p:grpSpPr>
            <p:sp>
              <p:nvSpPr>
                <p:cNvPr id="192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2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2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2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2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3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923" name="Curved Up Arrow 1922"/>
              <p:cNvSpPr/>
              <p:nvPr/>
            </p:nvSpPr>
            <p:spPr>
              <a:xfrm rot="811290">
                <a:off x="5907359" y="5623765"/>
                <a:ext cx="129351" cy="24514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924" name="Curved Up Arrow 1923"/>
              <p:cNvSpPr/>
              <p:nvPr/>
            </p:nvSpPr>
            <p:spPr>
              <a:xfrm rot="811290">
                <a:off x="5908166" y="5664924"/>
                <a:ext cx="129351" cy="24514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705" name="Group 1742"/>
            <p:cNvGrpSpPr/>
            <p:nvPr/>
          </p:nvGrpSpPr>
          <p:grpSpPr>
            <a:xfrm>
              <a:off x="6072294" y="5571923"/>
              <a:ext cx="208319" cy="130918"/>
              <a:chOff x="6072294" y="5571923"/>
              <a:chExt cx="208319" cy="130918"/>
            </a:xfrm>
          </p:grpSpPr>
          <p:cxnSp>
            <p:nvCxnSpPr>
              <p:cNvPr id="1833" name="Straight Connector 1832"/>
              <p:cNvCxnSpPr/>
              <p:nvPr/>
            </p:nvCxnSpPr>
            <p:spPr>
              <a:xfrm rot="21480000" flipH="1" flipV="1">
                <a:off x="6072294" y="5630380"/>
                <a:ext cx="109863" cy="53794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34" name="Curved Up Arrow 1833"/>
              <p:cNvSpPr/>
              <p:nvPr/>
            </p:nvSpPr>
            <p:spPr>
              <a:xfrm rot="21390742" flipV="1">
                <a:off x="6118318" y="5609867"/>
                <a:ext cx="125193" cy="24993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35" name="Curved Up Arrow 1834"/>
              <p:cNvSpPr/>
              <p:nvPr/>
            </p:nvSpPr>
            <p:spPr>
              <a:xfrm rot="11318588" flipH="1">
                <a:off x="6118722" y="5590600"/>
                <a:ext cx="161891" cy="21187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36" name="Curved Up Arrow 1835"/>
              <p:cNvSpPr/>
              <p:nvPr/>
            </p:nvSpPr>
            <p:spPr>
              <a:xfrm rot="10641412">
                <a:off x="6148152" y="5654046"/>
                <a:ext cx="95881" cy="21187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grpSp>
            <p:nvGrpSpPr>
              <p:cNvPr id="706" name="Group 1836"/>
              <p:cNvGrpSpPr/>
              <p:nvPr/>
            </p:nvGrpSpPr>
            <p:grpSpPr>
              <a:xfrm rot="180000">
                <a:off x="6143433" y="5571923"/>
                <a:ext cx="49642" cy="55912"/>
                <a:chOff x="3665538" y="3184525"/>
                <a:chExt cx="119063" cy="120651"/>
              </a:xfrm>
            </p:grpSpPr>
            <p:sp>
              <p:nvSpPr>
                <p:cNvPr id="1903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4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5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6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7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8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9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10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07" name="Group 1837"/>
              <p:cNvGrpSpPr/>
              <p:nvPr/>
            </p:nvGrpSpPr>
            <p:grpSpPr>
              <a:xfrm rot="180000">
                <a:off x="6191024" y="5574418"/>
                <a:ext cx="49642" cy="55912"/>
                <a:chOff x="3665538" y="3184525"/>
                <a:chExt cx="119063" cy="120651"/>
              </a:xfrm>
            </p:grpSpPr>
            <p:sp>
              <p:nvSpPr>
                <p:cNvPr id="189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90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45" name="Group 1838"/>
              <p:cNvGrpSpPr/>
              <p:nvPr/>
            </p:nvGrpSpPr>
            <p:grpSpPr>
              <a:xfrm rot="180000">
                <a:off x="6143827" y="5627635"/>
                <a:ext cx="49642" cy="55912"/>
                <a:chOff x="3665538" y="3184525"/>
                <a:chExt cx="119063" cy="120651"/>
              </a:xfrm>
            </p:grpSpPr>
            <p:sp>
              <p:nvSpPr>
                <p:cNvPr id="1887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8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9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0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1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2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3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94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48" name="Group 1839"/>
              <p:cNvGrpSpPr/>
              <p:nvPr/>
            </p:nvGrpSpPr>
            <p:grpSpPr>
              <a:xfrm rot="180000">
                <a:off x="6191048" y="5630847"/>
                <a:ext cx="49642" cy="55912"/>
                <a:chOff x="3665538" y="3184525"/>
                <a:chExt cx="119063" cy="120651"/>
              </a:xfrm>
            </p:grpSpPr>
            <p:sp>
              <p:nvSpPr>
                <p:cNvPr id="1879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0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1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2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3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4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5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86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50" name="Group 1840"/>
              <p:cNvGrpSpPr/>
              <p:nvPr/>
            </p:nvGrpSpPr>
            <p:grpSpPr>
              <a:xfrm rot="180000">
                <a:off x="6123701" y="5588006"/>
                <a:ext cx="49642" cy="55912"/>
                <a:chOff x="3665538" y="3184525"/>
                <a:chExt cx="119063" cy="120651"/>
              </a:xfrm>
            </p:grpSpPr>
            <p:sp>
              <p:nvSpPr>
                <p:cNvPr id="1871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2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3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4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5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6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7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8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80" name="Group 1841"/>
              <p:cNvGrpSpPr/>
              <p:nvPr/>
            </p:nvGrpSpPr>
            <p:grpSpPr>
              <a:xfrm rot="180000">
                <a:off x="6171291" y="5590500"/>
                <a:ext cx="49642" cy="55912"/>
                <a:chOff x="3665538" y="3184525"/>
                <a:chExt cx="119063" cy="120651"/>
              </a:xfrm>
            </p:grpSpPr>
            <p:sp>
              <p:nvSpPr>
                <p:cNvPr id="1863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4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5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6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7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8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9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70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83" name="Group 1842"/>
              <p:cNvGrpSpPr/>
              <p:nvPr/>
            </p:nvGrpSpPr>
            <p:grpSpPr>
              <a:xfrm rot="180000">
                <a:off x="6124095" y="5643718"/>
                <a:ext cx="49642" cy="55912"/>
                <a:chOff x="3665538" y="3184525"/>
                <a:chExt cx="119063" cy="120651"/>
              </a:xfrm>
            </p:grpSpPr>
            <p:sp>
              <p:nvSpPr>
                <p:cNvPr id="185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6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785" name="Group 1843"/>
              <p:cNvGrpSpPr/>
              <p:nvPr/>
            </p:nvGrpSpPr>
            <p:grpSpPr>
              <a:xfrm rot="180000">
                <a:off x="6171316" y="5646929"/>
                <a:ext cx="49642" cy="55912"/>
                <a:chOff x="3665538" y="3184525"/>
                <a:chExt cx="119063" cy="120651"/>
              </a:xfrm>
            </p:grpSpPr>
            <p:sp>
              <p:nvSpPr>
                <p:cNvPr id="1847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48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49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0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1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2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3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54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845" name="Curved Up Arrow 1844"/>
              <p:cNvSpPr/>
              <p:nvPr/>
            </p:nvSpPr>
            <p:spPr>
              <a:xfrm rot="811290">
                <a:off x="6113433" y="5615410"/>
                <a:ext cx="129351" cy="24514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846" name="Curved Up Arrow 1845"/>
              <p:cNvSpPr/>
              <p:nvPr/>
            </p:nvSpPr>
            <p:spPr>
              <a:xfrm rot="811290">
                <a:off x="6114240" y="5656569"/>
                <a:ext cx="129351" cy="24514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grpSp>
          <p:nvGrpSpPr>
            <p:cNvPr id="815" name="Group 1743"/>
            <p:cNvGrpSpPr/>
            <p:nvPr/>
          </p:nvGrpSpPr>
          <p:grpSpPr>
            <a:xfrm>
              <a:off x="6277358" y="5563304"/>
              <a:ext cx="208319" cy="130918"/>
              <a:chOff x="6277358" y="5563304"/>
              <a:chExt cx="208319" cy="130918"/>
            </a:xfrm>
          </p:grpSpPr>
          <p:cxnSp>
            <p:nvCxnSpPr>
              <p:cNvPr id="1755" name="Straight Connector 1754"/>
              <p:cNvCxnSpPr/>
              <p:nvPr/>
            </p:nvCxnSpPr>
            <p:spPr>
              <a:xfrm rot="21480000" flipH="1" flipV="1">
                <a:off x="6277358" y="5621761"/>
                <a:ext cx="109863" cy="53794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6" name="Curved Up Arrow 1755"/>
              <p:cNvSpPr/>
              <p:nvPr/>
            </p:nvSpPr>
            <p:spPr>
              <a:xfrm rot="21390742" flipV="1">
                <a:off x="6323382" y="5601248"/>
                <a:ext cx="125193" cy="24993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57" name="Curved Up Arrow 1756"/>
              <p:cNvSpPr/>
              <p:nvPr/>
            </p:nvSpPr>
            <p:spPr>
              <a:xfrm rot="11318588" flipH="1">
                <a:off x="6323786" y="5581981"/>
                <a:ext cx="161891" cy="21187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58" name="Curved Up Arrow 1757"/>
              <p:cNvSpPr/>
              <p:nvPr/>
            </p:nvSpPr>
            <p:spPr>
              <a:xfrm rot="10641412">
                <a:off x="6353216" y="5645427"/>
                <a:ext cx="95881" cy="21187"/>
              </a:xfrm>
              <a:prstGeom prst="curvedUpArrow">
                <a:avLst>
                  <a:gd name="adj1" fmla="val 0"/>
                  <a:gd name="adj2" fmla="val 0"/>
                  <a:gd name="adj3" fmla="val 10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grpSp>
            <p:nvGrpSpPr>
              <p:cNvPr id="818" name="Group 1758"/>
              <p:cNvGrpSpPr/>
              <p:nvPr/>
            </p:nvGrpSpPr>
            <p:grpSpPr>
              <a:xfrm rot="180000">
                <a:off x="6348497" y="5563304"/>
                <a:ext cx="49642" cy="55912"/>
                <a:chOff x="3665538" y="3184525"/>
                <a:chExt cx="119063" cy="120651"/>
              </a:xfrm>
            </p:grpSpPr>
            <p:sp>
              <p:nvSpPr>
                <p:cNvPr id="182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3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3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3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820" name="Group 1759"/>
              <p:cNvGrpSpPr/>
              <p:nvPr/>
            </p:nvGrpSpPr>
            <p:grpSpPr>
              <a:xfrm rot="180000">
                <a:off x="6396088" y="5565799"/>
                <a:ext cx="49642" cy="55912"/>
                <a:chOff x="3665538" y="3184525"/>
                <a:chExt cx="119063" cy="120651"/>
              </a:xfrm>
            </p:grpSpPr>
            <p:sp>
              <p:nvSpPr>
                <p:cNvPr id="1817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8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9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0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1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2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3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24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850" name="Group 1760"/>
              <p:cNvGrpSpPr/>
              <p:nvPr/>
            </p:nvGrpSpPr>
            <p:grpSpPr>
              <a:xfrm rot="180000">
                <a:off x="6348891" y="5619016"/>
                <a:ext cx="49642" cy="55912"/>
                <a:chOff x="3665538" y="3184525"/>
                <a:chExt cx="119063" cy="120651"/>
              </a:xfrm>
            </p:grpSpPr>
            <p:sp>
              <p:nvSpPr>
                <p:cNvPr id="1809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0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1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2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3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4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5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16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894" name="Group 1761"/>
              <p:cNvGrpSpPr/>
              <p:nvPr/>
            </p:nvGrpSpPr>
            <p:grpSpPr>
              <a:xfrm rot="180000">
                <a:off x="6396112" y="5622228"/>
                <a:ext cx="49642" cy="55912"/>
                <a:chOff x="3665538" y="3184525"/>
                <a:chExt cx="119063" cy="120651"/>
              </a:xfrm>
            </p:grpSpPr>
            <p:sp>
              <p:nvSpPr>
                <p:cNvPr id="1801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2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3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4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5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6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7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8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899" name="Group 1762"/>
              <p:cNvGrpSpPr/>
              <p:nvPr/>
            </p:nvGrpSpPr>
            <p:grpSpPr>
              <a:xfrm rot="180000">
                <a:off x="6328765" y="5579387"/>
                <a:ext cx="49642" cy="55912"/>
                <a:chOff x="3665538" y="3184525"/>
                <a:chExt cx="119063" cy="120651"/>
              </a:xfrm>
            </p:grpSpPr>
            <p:sp>
              <p:nvSpPr>
                <p:cNvPr id="1793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4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5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6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7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8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9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800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900" name="Group 1763"/>
              <p:cNvGrpSpPr/>
              <p:nvPr/>
            </p:nvGrpSpPr>
            <p:grpSpPr>
              <a:xfrm rot="180000">
                <a:off x="6376355" y="5581881"/>
                <a:ext cx="49642" cy="55912"/>
                <a:chOff x="3665538" y="3184525"/>
                <a:chExt cx="119063" cy="120651"/>
              </a:xfrm>
            </p:grpSpPr>
            <p:sp>
              <p:nvSpPr>
                <p:cNvPr id="1785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6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7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8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9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0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1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92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901" name="Group 1764"/>
              <p:cNvGrpSpPr/>
              <p:nvPr/>
            </p:nvGrpSpPr>
            <p:grpSpPr>
              <a:xfrm rot="180000">
                <a:off x="6329159" y="5635099"/>
                <a:ext cx="49642" cy="55912"/>
                <a:chOff x="3665538" y="3184525"/>
                <a:chExt cx="119063" cy="120651"/>
              </a:xfrm>
            </p:grpSpPr>
            <p:sp>
              <p:nvSpPr>
                <p:cNvPr id="1777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8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9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0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1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2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3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84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grpSp>
            <p:nvGrpSpPr>
              <p:cNvPr id="902" name="Group 1765"/>
              <p:cNvGrpSpPr/>
              <p:nvPr/>
            </p:nvGrpSpPr>
            <p:grpSpPr>
              <a:xfrm rot="180000">
                <a:off x="6376380" y="5638310"/>
                <a:ext cx="49642" cy="55912"/>
                <a:chOff x="3665538" y="3184525"/>
                <a:chExt cx="119063" cy="120651"/>
              </a:xfrm>
            </p:grpSpPr>
            <p:sp>
              <p:nvSpPr>
                <p:cNvPr id="1769" name="Oval 402"/>
                <p:cNvSpPr>
                  <a:spLocks noChangeArrowheads="1"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prstGeom prst="ellipse">
                  <a:avLst/>
                </a:prstGeom>
                <a:solidFill>
                  <a:srgbClr val="EE7F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0" name="Freeform 403"/>
                <p:cNvSpPr>
                  <a:spLocks/>
                </p:cNvSpPr>
                <p:nvPr/>
              </p:nvSpPr>
              <p:spPr bwMode="auto">
                <a:xfrm>
                  <a:off x="3665538" y="3233738"/>
                  <a:ext cx="119063" cy="71438"/>
                </a:xfrm>
                <a:custGeom>
                  <a:avLst/>
                  <a:gdLst>
                    <a:gd name="T0" fmla="*/ 33 w 66"/>
                    <a:gd name="T1" fmla="*/ 26 h 40"/>
                    <a:gd name="T2" fmla="*/ 1 w 66"/>
                    <a:gd name="T3" fmla="*/ 0 h 40"/>
                    <a:gd name="T4" fmla="*/ 0 w 66"/>
                    <a:gd name="T5" fmla="*/ 7 h 40"/>
                    <a:gd name="T6" fmla="*/ 33 w 66"/>
                    <a:gd name="T7" fmla="*/ 40 h 40"/>
                    <a:gd name="T8" fmla="*/ 66 w 66"/>
                    <a:gd name="T9" fmla="*/ 7 h 40"/>
                    <a:gd name="T10" fmla="*/ 65 w 66"/>
                    <a:gd name="T11" fmla="*/ 0 h 40"/>
                    <a:gd name="T12" fmla="*/ 33 w 66"/>
                    <a:gd name="T13" fmla="*/ 26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40">
                      <a:moveTo>
                        <a:pt x="33" y="26"/>
                      </a:moveTo>
                      <a:cubicBezTo>
                        <a:pt x="17" y="26"/>
                        <a:pt x="4" y="15"/>
                        <a:pt x="1" y="0"/>
                      </a:cubicBezTo>
                      <a:cubicBezTo>
                        <a:pt x="0" y="3"/>
                        <a:pt x="0" y="5"/>
                        <a:pt x="0" y="7"/>
                      </a:cubicBezTo>
                      <a:cubicBezTo>
                        <a:pt x="0" y="25"/>
                        <a:pt x="15" y="40"/>
                        <a:pt x="33" y="40"/>
                      </a:cubicBezTo>
                      <a:cubicBezTo>
                        <a:pt x="51" y="40"/>
                        <a:pt x="66" y="25"/>
                        <a:pt x="66" y="7"/>
                      </a:cubicBezTo>
                      <a:cubicBezTo>
                        <a:pt x="66" y="5"/>
                        <a:pt x="65" y="3"/>
                        <a:pt x="65" y="0"/>
                      </a:cubicBezTo>
                      <a:cubicBezTo>
                        <a:pt x="62" y="15"/>
                        <a:pt x="49" y="26"/>
                        <a:pt x="33" y="26"/>
                      </a:cubicBezTo>
                      <a:close/>
                    </a:path>
                  </a:pathLst>
                </a:custGeom>
                <a:solidFill>
                  <a:srgbClr val="E85A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1" name="Freeform 404"/>
                <p:cNvSpPr>
                  <a:spLocks/>
                </p:cNvSpPr>
                <p:nvPr/>
              </p:nvSpPr>
              <p:spPr bwMode="auto">
                <a:xfrm>
                  <a:off x="3665538" y="3186113"/>
                  <a:ext cx="119063" cy="119063"/>
                </a:xfrm>
                <a:custGeom>
                  <a:avLst/>
                  <a:gdLst>
                    <a:gd name="T0" fmla="*/ 66 w 66"/>
                    <a:gd name="T1" fmla="*/ 33 h 66"/>
                    <a:gd name="T2" fmla="*/ 65 w 66"/>
                    <a:gd name="T3" fmla="*/ 33 h 66"/>
                    <a:gd name="T4" fmla="*/ 56 w 66"/>
                    <a:gd name="T5" fmla="*/ 56 h 66"/>
                    <a:gd name="T6" fmla="*/ 33 w 66"/>
                    <a:gd name="T7" fmla="*/ 65 h 66"/>
                    <a:gd name="T8" fmla="*/ 10 w 66"/>
                    <a:gd name="T9" fmla="*/ 56 h 66"/>
                    <a:gd name="T10" fmla="*/ 1 w 66"/>
                    <a:gd name="T11" fmla="*/ 33 h 66"/>
                    <a:gd name="T12" fmla="*/ 10 w 66"/>
                    <a:gd name="T13" fmla="*/ 10 h 66"/>
                    <a:gd name="T14" fmla="*/ 33 w 66"/>
                    <a:gd name="T15" fmla="*/ 1 h 66"/>
                    <a:gd name="T16" fmla="*/ 56 w 66"/>
                    <a:gd name="T17" fmla="*/ 10 h 66"/>
                    <a:gd name="T18" fmla="*/ 65 w 66"/>
                    <a:gd name="T19" fmla="*/ 33 h 66"/>
                    <a:gd name="T20" fmla="*/ 66 w 66"/>
                    <a:gd name="T21" fmla="*/ 33 h 66"/>
                    <a:gd name="T22" fmla="*/ 66 w 66"/>
                    <a:gd name="T23" fmla="*/ 33 h 66"/>
                    <a:gd name="T24" fmla="*/ 33 w 66"/>
                    <a:gd name="T25" fmla="*/ 0 h 66"/>
                    <a:gd name="T26" fmla="*/ 0 w 66"/>
                    <a:gd name="T27" fmla="*/ 33 h 66"/>
                    <a:gd name="T28" fmla="*/ 33 w 66"/>
                    <a:gd name="T29" fmla="*/ 66 h 66"/>
                    <a:gd name="T30" fmla="*/ 66 w 66"/>
                    <a:gd name="T31" fmla="*/ 33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66" h="66">
                      <a:moveTo>
                        <a:pt x="66" y="33"/>
                      </a:moveTo>
                      <a:cubicBezTo>
                        <a:pt x="65" y="33"/>
                        <a:pt x="65" y="33"/>
                        <a:pt x="65" y="33"/>
                      </a:cubicBezTo>
                      <a:cubicBezTo>
                        <a:pt x="65" y="42"/>
                        <a:pt x="62" y="50"/>
                        <a:pt x="56" y="56"/>
                      </a:cubicBezTo>
                      <a:cubicBezTo>
                        <a:pt x="50" y="62"/>
                        <a:pt x="42" y="65"/>
                        <a:pt x="33" y="65"/>
                      </a:cubicBezTo>
                      <a:cubicBezTo>
                        <a:pt x="24" y="65"/>
                        <a:pt x="16" y="62"/>
                        <a:pt x="10" y="56"/>
                      </a:cubicBezTo>
                      <a:cubicBezTo>
                        <a:pt x="4" y="50"/>
                        <a:pt x="1" y="42"/>
                        <a:pt x="1" y="33"/>
                      </a:cubicBezTo>
                      <a:cubicBezTo>
                        <a:pt x="1" y="24"/>
                        <a:pt x="4" y="16"/>
                        <a:pt x="10" y="10"/>
                      </a:cubicBezTo>
                      <a:cubicBezTo>
                        <a:pt x="16" y="4"/>
                        <a:pt x="24" y="1"/>
                        <a:pt x="33" y="1"/>
                      </a:cubicBezTo>
                      <a:cubicBezTo>
                        <a:pt x="42" y="1"/>
                        <a:pt x="50" y="4"/>
                        <a:pt x="56" y="10"/>
                      </a:cubicBezTo>
                      <a:cubicBezTo>
                        <a:pt x="62" y="16"/>
                        <a:pt x="65" y="24"/>
                        <a:pt x="65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33"/>
                        <a:pt x="66" y="33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51"/>
                        <a:pt x="15" y="66"/>
                        <a:pt x="33" y="66"/>
                      </a:cubicBezTo>
                      <a:cubicBezTo>
                        <a:pt x="51" y="66"/>
                        <a:pt x="66" y="51"/>
                        <a:pt x="66" y="33"/>
                      </a:cubicBezTo>
                      <a:close/>
                    </a:path>
                  </a:pathLst>
                </a:custGeom>
                <a:solidFill>
                  <a:srgbClr val="3434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2" name="Freeform 405"/>
                <p:cNvSpPr>
                  <a:spLocks/>
                </p:cNvSpPr>
                <p:nvPr/>
              </p:nvSpPr>
              <p:spPr bwMode="auto">
                <a:xfrm>
                  <a:off x="3686176" y="3184525"/>
                  <a:ext cx="93663" cy="71438"/>
                </a:xfrm>
                <a:custGeom>
                  <a:avLst/>
                  <a:gdLst>
                    <a:gd name="T0" fmla="*/ 48 w 51"/>
                    <a:gd name="T1" fmla="*/ 28 h 40"/>
                    <a:gd name="T2" fmla="*/ 20 w 51"/>
                    <a:gd name="T3" fmla="*/ 36 h 40"/>
                    <a:gd name="T4" fmla="*/ 3 w 51"/>
                    <a:gd name="T5" fmla="*/ 12 h 40"/>
                    <a:gd name="T6" fmla="*/ 31 w 51"/>
                    <a:gd name="T7" fmla="*/ 4 h 40"/>
                    <a:gd name="T8" fmla="*/ 48 w 51"/>
                    <a:gd name="T9" fmla="*/ 28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40">
                      <a:moveTo>
                        <a:pt x="48" y="28"/>
                      </a:moveTo>
                      <a:cubicBezTo>
                        <a:pt x="45" y="36"/>
                        <a:pt x="33" y="40"/>
                        <a:pt x="20" y="36"/>
                      </a:cubicBezTo>
                      <a:cubicBezTo>
                        <a:pt x="8" y="31"/>
                        <a:pt x="0" y="21"/>
                        <a:pt x="3" y="12"/>
                      </a:cubicBezTo>
                      <a:cubicBezTo>
                        <a:pt x="6" y="3"/>
                        <a:pt x="19" y="0"/>
                        <a:pt x="31" y="4"/>
                      </a:cubicBezTo>
                      <a:cubicBezTo>
                        <a:pt x="44" y="8"/>
                        <a:pt x="51" y="19"/>
                        <a:pt x="48" y="28"/>
                      </a:cubicBezTo>
                      <a:close/>
                    </a:path>
                  </a:pathLst>
                </a:custGeom>
                <a:solidFill>
                  <a:srgbClr val="F396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3" name="Oval 406"/>
                <p:cNvSpPr>
                  <a:spLocks noChangeArrowheads="1"/>
                </p:cNvSpPr>
                <p:nvPr/>
              </p:nvSpPr>
              <p:spPr bwMode="auto">
                <a:xfrm>
                  <a:off x="3748088" y="3236913"/>
                  <a:ext cx="22225" cy="2222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4" name="Oval 407"/>
                <p:cNvSpPr>
                  <a:spLocks noChangeArrowheads="1"/>
                </p:cNvSpPr>
                <p:nvPr/>
              </p:nvSpPr>
              <p:spPr bwMode="auto">
                <a:xfrm>
                  <a:off x="3748088" y="3214688"/>
                  <a:ext cx="14288" cy="15875"/>
                </a:xfrm>
                <a:prstGeom prst="ellipse">
                  <a:avLst/>
                </a:prstGeom>
                <a:solidFill>
                  <a:srgbClr val="F4A61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5" name="Oval 408"/>
                <p:cNvSpPr>
                  <a:spLocks noChangeArrowheads="1"/>
                </p:cNvSpPr>
                <p:nvPr/>
              </p:nvSpPr>
              <p:spPr bwMode="auto">
                <a:xfrm>
                  <a:off x="3760788" y="3236913"/>
                  <a:ext cx="11113" cy="127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  <p:sp>
              <p:nvSpPr>
                <p:cNvPr id="1776" name="Oval 409"/>
                <p:cNvSpPr>
                  <a:spLocks noChangeArrowheads="1"/>
                </p:cNvSpPr>
                <p:nvPr/>
              </p:nvSpPr>
              <p:spPr bwMode="auto">
                <a:xfrm>
                  <a:off x="3757613" y="3225800"/>
                  <a:ext cx="7938" cy="476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 sz="4800" dirty="0">
                    <a:latin typeface="Arial"/>
                    <a:cs typeface="Arial"/>
                  </a:endParaRPr>
                </a:p>
              </p:txBody>
            </p:sp>
          </p:grpSp>
          <p:sp>
            <p:nvSpPr>
              <p:cNvPr id="1767" name="Curved Up Arrow 1766"/>
              <p:cNvSpPr/>
              <p:nvPr/>
            </p:nvSpPr>
            <p:spPr>
              <a:xfrm rot="811290">
                <a:off x="6318497" y="5606791"/>
                <a:ext cx="129351" cy="24514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  <p:sp>
            <p:nvSpPr>
              <p:cNvPr id="1768" name="Curved Up Arrow 1767"/>
              <p:cNvSpPr/>
              <p:nvPr/>
            </p:nvSpPr>
            <p:spPr>
              <a:xfrm rot="811290">
                <a:off x="6319304" y="5647950"/>
                <a:ext cx="129351" cy="24514"/>
              </a:xfrm>
              <a:prstGeom prst="curvedUpArrow">
                <a:avLst>
                  <a:gd name="adj1" fmla="val 0"/>
                  <a:gd name="adj2" fmla="val 0"/>
                  <a:gd name="adj3" fmla="val 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4800" dirty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sp>
          <p:nvSpPr>
            <p:cNvPr id="1745" name="Oval 409"/>
            <p:cNvSpPr>
              <a:spLocks noChangeArrowheads="1"/>
            </p:cNvSpPr>
            <p:nvPr/>
          </p:nvSpPr>
          <p:spPr bwMode="auto">
            <a:xfrm flipV="1">
              <a:off x="6131991" y="5606470"/>
              <a:ext cx="1096" cy="65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CA" sz="4800" dirty="0">
                <a:latin typeface="Arial"/>
                <a:cs typeface="Arial"/>
              </a:endParaRPr>
            </a:p>
          </p:txBody>
        </p:sp>
        <p:sp>
          <p:nvSpPr>
            <p:cNvPr id="1746" name="Oval 1745"/>
            <p:cNvSpPr>
              <a:spLocks noChangeAspect="1"/>
            </p:cNvSpPr>
            <p:nvPr/>
          </p:nvSpPr>
          <p:spPr>
            <a:xfrm>
              <a:off x="5835628" y="5445776"/>
              <a:ext cx="170674" cy="1372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9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47" name="Rectangle 1746"/>
            <p:cNvSpPr/>
            <p:nvPr/>
          </p:nvSpPr>
          <p:spPr>
            <a:xfrm>
              <a:off x="5798188" y="5420774"/>
              <a:ext cx="245547" cy="1774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CA" sz="900" dirty="0" smtClean="0">
                  <a:solidFill>
                    <a:schemeClr val="tx1"/>
                  </a:solidFill>
                  <a:latin typeface="Arial"/>
                  <a:cs typeface="Arial"/>
                </a:rPr>
                <a:t>Ac</a:t>
              </a:r>
              <a:endParaRPr lang="en-CA" sz="9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48" name="Oval 1747"/>
            <p:cNvSpPr>
              <a:spLocks noChangeAspect="1"/>
            </p:cNvSpPr>
            <p:nvPr/>
          </p:nvSpPr>
          <p:spPr>
            <a:xfrm>
              <a:off x="6039009" y="5445776"/>
              <a:ext cx="170674" cy="1372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9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49" name="Rectangle 1748"/>
            <p:cNvSpPr/>
            <p:nvPr/>
          </p:nvSpPr>
          <p:spPr>
            <a:xfrm>
              <a:off x="6001570" y="5420774"/>
              <a:ext cx="245547" cy="1774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CA" sz="900" dirty="0" smtClean="0">
                  <a:solidFill>
                    <a:schemeClr val="tx1"/>
                  </a:solidFill>
                  <a:latin typeface="Arial"/>
                  <a:cs typeface="Arial"/>
                </a:rPr>
                <a:t>Ac</a:t>
              </a:r>
              <a:endParaRPr lang="en-CA" sz="9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50" name="Oval 1749"/>
            <p:cNvSpPr>
              <a:spLocks noChangeAspect="1"/>
            </p:cNvSpPr>
            <p:nvPr/>
          </p:nvSpPr>
          <p:spPr>
            <a:xfrm>
              <a:off x="6242390" y="5445776"/>
              <a:ext cx="170674" cy="13728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9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1751" name="Rectangle 1750"/>
            <p:cNvSpPr/>
            <p:nvPr/>
          </p:nvSpPr>
          <p:spPr>
            <a:xfrm>
              <a:off x="6204951" y="5420774"/>
              <a:ext cx="245547" cy="1774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CA" sz="900" dirty="0" smtClean="0">
                  <a:solidFill>
                    <a:schemeClr val="tx1"/>
                  </a:solidFill>
                  <a:latin typeface="Arial"/>
                  <a:cs typeface="Arial"/>
                </a:rPr>
                <a:t>Ac</a:t>
              </a:r>
              <a:endParaRPr lang="en-CA" sz="900" dirty="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989" name="TextBox 1988"/>
          <p:cNvSpPr txBox="1"/>
          <p:nvPr/>
        </p:nvSpPr>
        <p:spPr>
          <a:xfrm>
            <a:off x="2261681" y="4838873"/>
            <a:ext cx="8945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>
                <a:latin typeface="Arial"/>
                <a:cs typeface="Arial"/>
              </a:rPr>
              <a:t>RNA </a:t>
            </a:r>
            <a:r>
              <a:rPr lang="en-CA" sz="1200" dirty="0">
                <a:latin typeface="Arial"/>
                <a:cs typeface="Arial"/>
              </a:rPr>
              <a:t>Pol </a:t>
            </a:r>
            <a:r>
              <a:rPr lang="en-CA" sz="1200" dirty="0" smtClean="0">
                <a:latin typeface="Arial"/>
                <a:cs typeface="Arial"/>
              </a:rPr>
              <a:t>II</a:t>
            </a:r>
            <a:endParaRPr lang="en-CA" sz="1200" dirty="0">
              <a:latin typeface="Arial"/>
              <a:cs typeface="Arial"/>
            </a:endParaRPr>
          </a:p>
        </p:txBody>
      </p:sp>
      <p:sp>
        <p:nvSpPr>
          <p:cNvPr id="889" name="Right Arrow 888"/>
          <p:cNvSpPr>
            <a:spLocks noChangeAspect="1"/>
          </p:cNvSpPr>
          <p:nvPr/>
        </p:nvSpPr>
        <p:spPr>
          <a:xfrm rot="7328084" flipH="1">
            <a:off x="2995215" y="4975296"/>
            <a:ext cx="472768" cy="286434"/>
          </a:xfrm>
          <a:prstGeom prst="rightArrow">
            <a:avLst/>
          </a:prstGeom>
          <a:solidFill>
            <a:srgbClr val="554295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409" tIns="45704" rIns="91409" bIns="45704" rtlCol="0" anchor="ctr"/>
          <a:lstStyle/>
          <a:p>
            <a:pPr algn="ctr"/>
            <a:endParaRPr lang="en-CA" sz="105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999" name="Bent-Up Arrow 1998"/>
          <p:cNvSpPr>
            <a:spLocks noChangeAspect="1"/>
          </p:cNvSpPr>
          <p:nvPr/>
        </p:nvSpPr>
        <p:spPr>
          <a:xfrm rot="5400000" flipH="1">
            <a:off x="3048276" y="5144227"/>
            <a:ext cx="425925" cy="504000"/>
          </a:xfrm>
          <a:prstGeom prst="bentUpArrow">
            <a:avLst>
              <a:gd name="adj1" fmla="val 9210"/>
              <a:gd name="adj2" fmla="val 28276"/>
              <a:gd name="adj3" fmla="val 31037"/>
            </a:avLst>
          </a:prstGeom>
          <a:solidFill>
            <a:srgbClr val="00FF00"/>
          </a:solidFill>
          <a:ln w="28575" cmpd="sng">
            <a:solidFill>
              <a:srgbClr val="00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n>
                <a:solidFill>
                  <a:srgbClr val="00FF00"/>
                </a:solidFill>
              </a:ln>
              <a:solidFill>
                <a:srgbClr val="00FF00"/>
              </a:solidFill>
            </a:endParaRPr>
          </a:p>
        </p:txBody>
      </p:sp>
      <p:sp>
        <p:nvSpPr>
          <p:cNvPr id="2004" name="TextBox 2003"/>
          <p:cNvSpPr txBox="1"/>
          <p:nvPr/>
        </p:nvSpPr>
        <p:spPr>
          <a:xfrm>
            <a:off x="29225" y="217871"/>
            <a:ext cx="9099189" cy="70788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 smtClean="0">
                <a:solidFill>
                  <a:srgbClr val="4F268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Possible Mechanism For Hepatic Drug Metabolizing Enzyme Down-regulation in CKD.</a:t>
            </a:r>
            <a:endParaRPr lang="en-CA" sz="2000" b="1" dirty="0">
              <a:solidFill>
                <a:srgbClr val="4F2683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31" name="Right Arrow 1530"/>
          <p:cNvSpPr/>
          <p:nvPr/>
        </p:nvSpPr>
        <p:spPr>
          <a:xfrm rot="4163999">
            <a:off x="4814445" y="2277803"/>
            <a:ext cx="1439039" cy="837245"/>
          </a:xfrm>
          <a:prstGeom prst="rightArrow">
            <a:avLst/>
          </a:prstGeom>
          <a:solidFill>
            <a:srgbClr val="F6AC4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atin typeface="Arial"/>
              <a:cs typeface="Arial"/>
            </a:endParaRPr>
          </a:p>
        </p:txBody>
      </p:sp>
      <p:sp>
        <p:nvSpPr>
          <p:cNvPr id="1532" name="TextBox 1531"/>
          <p:cNvSpPr txBox="1"/>
          <p:nvPr/>
        </p:nvSpPr>
        <p:spPr>
          <a:xfrm>
            <a:off x="5109466" y="3630915"/>
            <a:ext cx="166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Indoxyl</a:t>
            </a:r>
            <a:r>
              <a:rPr lang="en-US" dirty="0" smtClean="0"/>
              <a:t> Sulfate?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837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1.6|45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|8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9224</TotalTime>
  <Words>902</Words>
  <Application>Microsoft Macintosh PowerPoint</Application>
  <PresentationFormat>On-screen Show (4:3)</PresentationFormat>
  <Paragraphs>251</Paragraphs>
  <Slides>26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Prism Project</vt:lpstr>
      <vt:lpstr>PowerPoint Presentation</vt:lpstr>
      <vt:lpstr>Imperfection of Drug Therapy</vt:lpstr>
      <vt:lpstr>Factors Mediating Drug Disposition</vt:lpstr>
      <vt:lpstr>PowerPoint Presentation</vt:lpstr>
      <vt:lpstr>Drugs and CKD </vt:lpstr>
      <vt:lpstr>PowerPoint Presentation</vt:lpstr>
      <vt:lpstr>PowerPoint Presentation</vt:lpstr>
      <vt:lpstr>Nuclear Receptor and Epigenetic Changes in CYP3A and CYP2C Mediated Metabolism in CKD.</vt:lpstr>
      <vt:lpstr>Nuclear Receptors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Metabolomics</vt:lpstr>
      <vt:lpstr>Metabolomic Investigation</vt:lpstr>
      <vt:lpstr>PowerPoint Presentation</vt:lpstr>
      <vt:lpstr>Metabolomics of Liver Samples in CKD</vt:lpstr>
      <vt:lpstr>Conclusions and Future Directions</vt:lpstr>
      <vt:lpstr>Acknowledgements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Wilson</dc:creator>
  <cp:lastModifiedBy>Brad Urquhart</cp:lastModifiedBy>
  <cp:revision>338</cp:revision>
  <cp:lastPrinted>2012-01-12T15:01:17Z</cp:lastPrinted>
  <dcterms:created xsi:type="dcterms:W3CDTF">2013-07-19T02:55:07Z</dcterms:created>
  <dcterms:modified xsi:type="dcterms:W3CDTF">2014-10-20T13:05:19Z</dcterms:modified>
</cp:coreProperties>
</file>