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264" r:id="rId2"/>
    <p:sldId id="327" r:id="rId3"/>
    <p:sldId id="328" r:id="rId4"/>
    <p:sldId id="302" r:id="rId5"/>
    <p:sldId id="329" r:id="rId6"/>
    <p:sldId id="318" r:id="rId7"/>
    <p:sldId id="331" r:id="rId8"/>
    <p:sldId id="320" r:id="rId9"/>
    <p:sldId id="322" r:id="rId10"/>
    <p:sldId id="332" r:id="rId11"/>
    <p:sldId id="303" r:id="rId12"/>
    <p:sldId id="330" r:id="rId13"/>
    <p:sldId id="263" r:id="rId14"/>
  </p:sldIdLst>
  <p:sldSz cx="9144000" cy="6858000" type="screen4x3"/>
  <p:notesSz cx="6858000" cy="9144000"/>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orient="horz" pos="125">
          <p15:clr>
            <a:srgbClr val="A4A3A4"/>
          </p15:clr>
        </p15:guide>
        <p15:guide id="3" orient="horz" pos="4016">
          <p15:clr>
            <a:srgbClr val="A4A3A4"/>
          </p15:clr>
        </p15:guide>
        <p15:guide id="4" orient="horz" pos="576">
          <p15:clr>
            <a:srgbClr val="A4A3A4"/>
          </p15:clr>
        </p15:guide>
        <p15:guide id="5" orient="horz" pos="3552">
          <p15:clr>
            <a:srgbClr val="A4A3A4"/>
          </p15:clr>
        </p15:guide>
        <p15:guide id="6" pos="5617">
          <p15:clr>
            <a:srgbClr val="A4A3A4"/>
          </p15:clr>
        </p15:guide>
        <p15:guide id="7" pos="144">
          <p15:clr>
            <a:srgbClr val="A4A3A4"/>
          </p15:clr>
        </p15:guide>
        <p15:guide id="8"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870" autoAdjust="0"/>
    <p:restoredTop sz="91023" autoAdjust="0"/>
  </p:normalViewPr>
  <p:slideViewPr>
    <p:cSldViewPr showGuides="1">
      <p:cViewPr varScale="1">
        <p:scale>
          <a:sx n="68" d="100"/>
          <a:sy n="68" d="100"/>
        </p:scale>
        <p:origin x="1716" y="60"/>
      </p:cViewPr>
      <p:guideLst>
        <p:guide orient="horz"/>
        <p:guide orient="horz" pos="125"/>
        <p:guide orient="horz" pos="4016"/>
        <p:guide orient="horz" pos="576"/>
        <p:guide orient="horz" pos="3552"/>
        <p:guide pos="5617"/>
        <p:guide pos="144"/>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D:\Bose\Con-Sem\World%20conference%20Valencia\Copy%20of%20GHG%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dirty="0" smtClean="0"/>
              <a:t>80%</a:t>
            </a:r>
            <a:r>
              <a:rPr lang="en-US" baseline="0" dirty="0" smtClean="0"/>
              <a:t> Emissions</a:t>
            </a:r>
            <a:endParaRPr lang="en-US" dirty="0"/>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manualLayout>
          <c:layoutTarget val="inner"/>
          <c:xMode val="edge"/>
          <c:yMode val="edge"/>
          <c:x val="0.2256233595800525"/>
          <c:y val="0.17171296296296298"/>
          <c:w val="0.72292519685039369"/>
          <c:h val="0.72088764946048411"/>
        </c:manualLayout>
      </c:layout>
      <c:barChart>
        <c:barDir val="bar"/>
        <c:grouping val="clustered"/>
        <c:varyColors val="0"/>
        <c:ser>
          <c:idx val="0"/>
          <c:order val="0"/>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strRef>
              <c:f>'Top Emisson Country'!$B$10:$B$21</c:f>
              <c:strCache>
                <c:ptCount val="12"/>
                <c:pt idx="0">
                  <c:v> China</c:v>
                </c:pt>
                <c:pt idx="1">
                  <c:v> United States</c:v>
                </c:pt>
                <c:pt idx="2">
                  <c:v> European Union</c:v>
                </c:pt>
                <c:pt idx="3">
                  <c:v> India</c:v>
                </c:pt>
                <c:pt idx="4">
                  <c:v> Russia</c:v>
                </c:pt>
                <c:pt idx="5">
                  <c:v> Japan</c:v>
                </c:pt>
                <c:pt idx="6">
                  <c:v> Germany</c:v>
                </c:pt>
                <c:pt idx="7">
                  <c:v> Iran</c:v>
                </c:pt>
                <c:pt idx="8">
                  <c:v> South Korea</c:v>
                </c:pt>
                <c:pt idx="9">
                  <c:v> Canada</c:v>
                </c:pt>
                <c:pt idx="10">
                  <c:v> Brazil</c:v>
                </c:pt>
                <c:pt idx="11">
                  <c:v> Saudi Arabia</c:v>
                </c:pt>
              </c:strCache>
            </c:strRef>
          </c:cat>
          <c:val>
            <c:numRef>
              <c:f>'Top Emisson Country'!$D$10:$D$21</c:f>
              <c:numCache>
                <c:formatCode>#,##0</c:formatCode>
                <c:ptCount val="12"/>
                <c:pt idx="0">
                  <c:v>10640</c:v>
                </c:pt>
                <c:pt idx="1">
                  <c:v>5335</c:v>
                </c:pt>
                <c:pt idx="2">
                  <c:v>3415</c:v>
                </c:pt>
                <c:pt idx="3">
                  <c:v>2342</c:v>
                </c:pt>
                <c:pt idx="4">
                  <c:v>1766</c:v>
                </c:pt>
                <c:pt idx="5">
                  <c:v>1279</c:v>
                </c:pt>
                <c:pt idx="6">
                  <c:v>767</c:v>
                </c:pt>
                <c:pt idx="7">
                  <c:v>618</c:v>
                </c:pt>
                <c:pt idx="8">
                  <c:v>610</c:v>
                </c:pt>
                <c:pt idx="9">
                  <c:v>566</c:v>
                </c:pt>
                <c:pt idx="10">
                  <c:v>501</c:v>
                </c:pt>
                <c:pt idx="11">
                  <c:v>495</c:v>
                </c:pt>
              </c:numCache>
            </c:numRef>
          </c:val>
        </c:ser>
        <c:dLbls>
          <c:showLegendKey val="0"/>
          <c:showVal val="0"/>
          <c:showCatName val="0"/>
          <c:showSerName val="0"/>
          <c:showPercent val="0"/>
          <c:showBubbleSize val="0"/>
        </c:dLbls>
        <c:gapWidth val="115"/>
        <c:overlap val="-20"/>
        <c:axId val="2260368"/>
        <c:axId val="2257648"/>
      </c:barChart>
      <c:catAx>
        <c:axId val="2260368"/>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257648"/>
        <c:crosses val="autoZero"/>
        <c:auto val="1"/>
        <c:lblAlgn val="ctr"/>
        <c:lblOffset val="100"/>
        <c:noMultiLvlLbl val="0"/>
      </c:catAx>
      <c:valAx>
        <c:axId val="2257648"/>
        <c:scaling>
          <c:orientation val="minMax"/>
        </c:scaling>
        <c:delete val="0"/>
        <c:axPos val="b"/>
        <c:majorGridlines>
          <c:spPr>
            <a:ln w="9525" cap="flat" cmpd="sng" algn="ctr">
              <a:solidFill>
                <a:schemeClr val="lt1">
                  <a:lumMod val="95000"/>
                  <a:alpha val="10000"/>
                </a:schemeClr>
              </a:solidFill>
              <a:round/>
            </a:ln>
            <a:effectLst/>
          </c:spPr>
        </c:majorGridlines>
        <c:title>
          <c:tx>
            <c:rich>
              <a:bodyPr rot="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r>
                  <a:rPr lang="en-US" dirty="0" smtClean="0"/>
                  <a:t>2014 </a:t>
                </a:r>
                <a:r>
                  <a:rPr lang="en-US" dirty="0"/>
                  <a:t>Emissions (</a:t>
                </a:r>
                <a:r>
                  <a:rPr lang="en-US" dirty="0" smtClean="0"/>
                  <a:t>tCO2e)</a:t>
                </a:r>
                <a:endParaRPr lang="en-US" dirty="0"/>
              </a:p>
            </c:rich>
          </c:tx>
          <c:overlay val="0"/>
          <c:spPr>
            <a:noFill/>
            <a:ln>
              <a:noFill/>
            </a:ln>
            <a:effectLst/>
          </c:spPr>
          <c:txPr>
            <a:bodyPr rot="0" spcFirstLastPara="1" vertOverflow="ellipsis" vert="horz" wrap="square" anchor="ctr" anchorCtr="1"/>
            <a:lstStyle/>
            <a:p>
              <a:pPr>
                <a:defRPr sz="1197" b="1" i="0" u="none" strike="noStrike" kern="1200" cap="all" baseline="0">
                  <a:solidFill>
                    <a:schemeClr val="lt1">
                      <a:lumMod val="8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2260368"/>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343FDDB0-466A-40D5-A46B-8421CF049DAE}" type="datetimeFigureOut">
              <a:rPr lang="en-US" smtClean="0"/>
              <a:pPr/>
              <a:t>10/25/2016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44935FE3-9F03-4B44-A7B9-5DEB1C022EAA}" type="slidenum">
              <a:rPr lang="en-US" smtClean="0"/>
              <a:pPr/>
              <a:t>‹#›</a:t>
            </a:fld>
            <a:endParaRPr lang="en-US" dirty="0"/>
          </a:p>
        </p:txBody>
      </p:sp>
    </p:spTree>
    <p:extLst>
      <p:ext uri="{BB962C8B-B14F-4D97-AF65-F5344CB8AC3E}">
        <p14:creationId xmlns:p14="http://schemas.microsoft.com/office/powerpoint/2010/main" val="3529767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4935FE3-9F03-4B44-A7B9-5DEB1C022EAA}" type="slidenum">
              <a:rPr lang="en-US" smtClean="0"/>
              <a:pPr/>
              <a:t>11</a:t>
            </a:fld>
            <a:endParaRPr lang="en-US" dirty="0"/>
          </a:p>
        </p:txBody>
      </p:sp>
    </p:spTree>
    <p:extLst>
      <p:ext uri="{BB962C8B-B14F-4D97-AF65-F5344CB8AC3E}">
        <p14:creationId xmlns:p14="http://schemas.microsoft.com/office/powerpoint/2010/main" val="25866755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png"/><Relationship Id="rId7"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1.jpeg"/><Relationship Id="rId5" Type="http://schemas.openxmlformats.org/officeDocument/2006/relationships/image" Target="../media/image10.png"/><Relationship Id="rId4" Type="http://schemas.openxmlformats.org/officeDocument/2006/relationships/image" Target="../media/image9.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143"/>
            <a:ext cx="9144000" cy="6843712"/>
          </a:xfrm>
          <a:prstGeom prst="rect">
            <a:avLst/>
          </a:prstGeom>
        </p:spPr>
      </p:pic>
      <p:sp>
        <p:nvSpPr>
          <p:cNvPr id="2" name="Title 1"/>
          <p:cNvSpPr>
            <a:spLocks noGrp="1"/>
          </p:cNvSpPr>
          <p:nvPr>
            <p:ph type="ctrTitle"/>
          </p:nvPr>
        </p:nvSpPr>
        <p:spPr>
          <a:xfrm>
            <a:off x="281071" y="106183"/>
            <a:ext cx="8552223" cy="1470025"/>
          </a:xfrm>
        </p:spPr>
        <p:txBody>
          <a:bodyPr anchor="b">
            <a:normAutofit/>
          </a:bodyPr>
          <a:lstStyle>
            <a:lvl1pPr algn="l">
              <a:defRPr sz="4400" b="0">
                <a:solidFill>
                  <a:schemeClr val="bg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281069" y="5555105"/>
            <a:ext cx="4290931" cy="762000"/>
          </a:xfrm>
        </p:spPr>
        <p:txBody>
          <a:bodyPr>
            <a:noAutofit/>
          </a:bodyPr>
          <a:lstStyle>
            <a:lvl1pPr marL="0" indent="0" algn="l">
              <a:lnSpc>
                <a:spcPct val="100000"/>
              </a:lnSpc>
              <a:spcBef>
                <a:spcPts val="0"/>
              </a:spcBef>
              <a:spcAft>
                <a:spcPts val="0"/>
              </a:spcAft>
              <a:buNone/>
              <a:defRPr sz="16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40411" y="6069188"/>
            <a:ext cx="1129132" cy="416881"/>
          </a:xfrm>
          <a:prstGeom prst="rect">
            <a:avLst/>
          </a:prstGeom>
        </p:spPr>
      </p:pic>
    </p:spTree>
    <p:extLst>
      <p:ext uri="{BB962C8B-B14F-4D97-AF65-F5344CB8AC3E}">
        <p14:creationId xmlns:p14="http://schemas.microsoft.com/office/powerpoint/2010/main" val="1351093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6BE334-32E2-41D8-8650-C4B974CA000F}" type="datetime1">
              <a:rPr lang="en-US" smtClean="0"/>
              <a:t>10/25/2016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14D65173-87C9-47C0-A890-7AD8E2754265}" type="slidenum">
              <a:rPr lang="en-US" smtClean="0"/>
              <a:pPr/>
              <a:t>‹#›</a:t>
            </a:fld>
            <a:endParaRPr lang="en-US" dirty="0"/>
          </a:p>
        </p:txBody>
      </p:sp>
    </p:spTree>
    <p:extLst>
      <p:ext uri="{BB962C8B-B14F-4D97-AF65-F5344CB8AC3E}">
        <p14:creationId xmlns:p14="http://schemas.microsoft.com/office/powerpoint/2010/main" val="17722742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144"/>
            <a:ext cx="9144000" cy="6843712"/>
          </a:xfrm>
          <a:prstGeom prst="rect">
            <a:avLst/>
          </a:prstGeom>
        </p:spPr>
      </p:pic>
      <p:sp>
        <p:nvSpPr>
          <p:cNvPr id="2" name="Title 1"/>
          <p:cNvSpPr>
            <a:spLocks noGrp="1"/>
          </p:cNvSpPr>
          <p:nvPr>
            <p:ph type="title" hasCustomPrompt="1"/>
          </p:nvPr>
        </p:nvSpPr>
        <p:spPr>
          <a:xfrm>
            <a:off x="228601" y="945633"/>
            <a:ext cx="8688387" cy="1362075"/>
          </a:xfrm>
        </p:spPr>
        <p:txBody>
          <a:bodyPr anchor="ctr">
            <a:normAutofit/>
          </a:bodyPr>
          <a:lstStyle>
            <a:lvl1pPr algn="ctr">
              <a:defRPr sz="4400" b="0" cap="none">
                <a:solidFill>
                  <a:schemeClr val="bg1"/>
                </a:solidFill>
              </a:defRPr>
            </a:lvl1pPr>
          </a:lstStyle>
          <a:p>
            <a:r>
              <a:rPr lang="en-US" dirty="0" smtClean="0"/>
              <a:t>Click To Edit Master Title Style</a:t>
            </a:r>
            <a:endParaRPr lang="en-US" dirty="0"/>
          </a:p>
        </p:txBody>
      </p:sp>
      <p:sp>
        <p:nvSpPr>
          <p:cNvPr id="7" name="Text Placeholder 2"/>
          <p:cNvSpPr txBox="1">
            <a:spLocks/>
          </p:cNvSpPr>
          <p:nvPr userDrawn="1"/>
        </p:nvSpPr>
        <p:spPr>
          <a:xfrm>
            <a:off x="338728" y="5934635"/>
            <a:ext cx="6999056" cy="472440"/>
          </a:xfrm>
          <a:prstGeom prst="rect">
            <a:avLst/>
          </a:prstGeom>
        </p:spPr>
        <p:txBody>
          <a:bodyPr anchor="t">
            <a:noAutofit/>
          </a:bodyPr>
          <a:lstStyle>
            <a:lvl1pPr marL="0" indent="0" algn="just" defTabSz="914400" rtl="0" eaLnBrk="1" latinLnBrk="0" hangingPunct="1">
              <a:lnSpc>
                <a:spcPct val="95000"/>
              </a:lnSpc>
              <a:spcBef>
                <a:spcPts val="0"/>
              </a:spcBef>
              <a:spcAft>
                <a:spcPts val="0"/>
              </a:spcAft>
              <a:buClr>
                <a:schemeClr val="accent1"/>
              </a:buClr>
              <a:buFont typeface="Arial" pitchFamily="34" charset="0"/>
              <a:buNone/>
              <a:defRPr sz="500" b="1" kern="1200" spc="-20" baseline="0">
                <a:solidFill>
                  <a:schemeClr val="bg1"/>
                </a:solidFill>
                <a:latin typeface="Arial" pitchFamily="34" charset="0"/>
                <a:ea typeface="+mn-ea"/>
                <a:cs typeface="Arial" pitchFamily="34" charset="0"/>
              </a:defRPr>
            </a:lvl1pPr>
            <a:lvl2pPr marL="457200" indent="0" algn="l" defTabSz="914400" rtl="0" eaLnBrk="1" latinLnBrk="0" hangingPunct="1">
              <a:lnSpc>
                <a:spcPct val="110000"/>
              </a:lnSpc>
              <a:spcBef>
                <a:spcPts val="600"/>
              </a:spcBef>
              <a:spcAft>
                <a:spcPts val="600"/>
              </a:spcAft>
              <a:buClr>
                <a:schemeClr val="accent1"/>
              </a:buClr>
              <a:buFont typeface="Arial" pitchFamily="34" charset="0"/>
              <a:buNone/>
              <a:defRPr sz="1800" kern="1200">
                <a:solidFill>
                  <a:schemeClr val="tx1">
                    <a:tint val="75000"/>
                  </a:schemeClr>
                </a:solidFill>
                <a:latin typeface="Arial" pitchFamily="34" charset="0"/>
                <a:ea typeface="+mn-ea"/>
                <a:cs typeface="Arial" pitchFamily="34" charset="0"/>
              </a:defRPr>
            </a:lvl2pPr>
            <a:lvl3pPr marL="914400" indent="0" algn="l" defTabSz="914400" rtl="0" eaLnBrk="1" latinLnBrk="0" hangingPunct="1">
              <a:lnSpc>
                <a:spcPct val="110000"/>
              </a:lnSpc>
              <a:spcBef>
                <a:spcPts val="600"/>
              </a:spcBef>
              <a:spcAft>
                <a:spcPts val="600"/>
              </a:spcAft>
              <a:buClr>
                <a:schemeClr val="accent1"/>
              </a:buClr>
              <a:buFont typeface="Arial" pitchFamily="34" charset="0"/>
              <a:buNone/>
              <a:defRPr sz="1600" kern="1200">
                <a:solidFill>
                  <a:schemeClr val="tx1">
                    <a:tint val="75000"/>
                  </a:schemeClr>
                </a:solidFill>
                <a:latin typeface="Arial" pitchFamily="34" charset="0"/>
                <a:ea typeface="+mn-ea"/>
                <a:cs typeface="Arial" pitchFamily="34" charset="0"/>
              </a:defRPr>
            </a:lvl3pPr>
            <a:lvl4pPr marL="1371600" indent="0" algn="l" defTabSz="914400" rtl="0" eaLnBrk="1" latinLnBrk="0" hangingPunct="1">
              <a:lnSpc>
                <a:spcPct val="110000"/>
              </a:lnSpc>
              <a:spcBef>
                <a:spcPts val="600"/>
              </a:spcBef>
              <a:spcAft>
                <a:spcPts val="600"/>
              </a:spcAft>
              <a:buClr>
                <a:schemeClr val="accent1"/>
              </a:buClr>
              <a:buFont typeface="Arial" pitchFamily="34" charset="0"/>
              <a:buNone/>
              <a:defRPr sz="1400" kern="1200">
                <a:solidFill>
                  <a:schemeClr val="tx1">
                    <a:tint val="75000"/>
                  </a:schemeClr>
                </a:solidFill>
                <a:latin typeface="Arial" pitchFamily="34" charset="0"/>
                <a:ea typeface="+mn-ea"/>
                <a:cs typeface="Arial" pitchFamily="34" charset="0"/>
              </a:defRPr>
            </a:lvl4pPr>
            <a:lvl5pPr marL="1828800" indent="0" algn="l" defTabSz="914400" rtl="0" eaLnBrk="1" latinLnBrk="0" hangingPunct="1">
              <a:lnSpc>
                <a:spcPct val="110000"/>
              </a:lnSpc>
              <a:spcBef>
                <a:spcPts val="600"/>
              </a:spcBef>
              <a:spcAft>
                <a:spcPts val="600"/>
              </a:spcAft>
              <a:buClr>
                <a:schemeClr val="accent1"/>
              </a:buClr>
              <a:buFont typeface="Arial" pitchFamily="34" charset="0"/>
              <a:buNone/>
              <a:defRPr sz="1400" kern="1200">
                <a:solidFill>
                  <a:schemeClr val="tx1">
                    <a:tint val="75000"/>
                  </a:schemeClr>
                </a:solidFill>
                <a:latin typeface="Arial" pitchFamily="34" charset="0"/>
                <a:ea typeface="+mn-ea"/>
                <a:cs typeface="Arial" pitchFamily="34" charset="0"/>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nSpc>
                <a:spcPts val="800"/>
              </a:lnSpc>
            </a:pPr>
            <a:r>
              <a:rPr lang="en-US" dirty="0" smtClean="0"/>
              <a:t>© 2015 Infosys Limited, Bangalore, India. All Rights Reserved. Infosys believes the information in this document is accurate as of its publication date; such information is subject to change without notice. Infosys acknowledges the proprietary rights of other companies to the trademarks, product names and such other intellectual property rights mentioned in this document. Except as expressly permitted, neither this documentation nor any part of it may be reproduced, stored in a retrieval system, or transmitted in any form or by any means, electronic, mechanical, printing, photocopying, recording or otherwise, without the prior permission of Infosys Limited and/ or any named intellectual property rights holders under this document.</a:t>
            </a:r>
          </a:p>
          <a:p>
            <a:pPr>
              <a:lnSpc>
                <a:spcPts val="800"/>
              </a:lnSpc>
            </a:pPr>
            <a:endParaRPr lang="en-US" dirty="0" smtClean="0"/>
          </a:p>
          <a:p>
            <a:pPr>
              <a:lnSpc>
                <a:spcPts val="800"/>
              </a:lnSpc>
            </a:pPr>
            <a:endParaRPr lang="en-US" dirty="0"/>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754470" y="5965336"/>
            <a:ext cx="954892" cy="352551"/>
          </a:xfrm>
          <a:prstGeom prst="rect">
            <a:avLst/>
          </a:prstGeom>
        </p:spPr>
      </p:pic>
    </p:spTree>
    <p:extLst>
      <p:ext uri="{BB962C8B-B14F-4D97-AF65-F5344CB8AC3E}">
        <p14:creationId xmlns:p14="http://schemas.microsoft.com/office/powerpoint/2010/main" val="2983393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2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0" y="0"/>
            <a:ext cx="6629400" cy="4749800"/>
          </a:xfrm>
        </p:spPr>
        <p:txBody>
          <a:bodyPr anchor="ctr">
            <a:normAutofit/>
          </a:bodyPr>
          <a:lstStyle>
            <a:lvl1pPr algn="ctr">
              <a:defRPr sz="4000" b="0" cap="none">
                <a:solidFill>
                  <a:srgbClr val="0070C0"/>
                </a:solidFill>
              </a:defRPr>
            </a:lvl1pPr>
          </a:lstStyle>
          <a:p>
            <a:r>
              <a:rPr lang="en-US" dirty="0" smtClean="0"/>
              <a:t>Click To Edit Master Title Style</a:t>
            </a:r>
            <a:endParaRPr lang="en-US" dirty="0"/>
          </a:p>
        </p:txBody>
      </p:sp>
      <p:grpSp>
        <p:nvGrpSpPr>
          <p:cNvPr id="4" name="Group 9"/>
          <p:cNvGrpSpPr>
            <a:grpSpLocks/>
          </p:cNvGrpSpPr>
          <p:nvPr/>
        </p:nvGrpSpPr>
        <p:grpSpPr bwMode="auto">
          <a:xfrm rot="10800000">
            <a:off x="1" y="-444"/>
            <a:ext cx="9143785" cy="6858337"/>
            <a:chOff x="-3280" y="1493"/>
            <a:chExt cx="19120" cy="10749"/>
          </a:xfrm>
        </p:grpSpPr>
        <p:pic>
          <p:nvPicPr>
            <p:cNvPr id="14" name="Picture 13"/>
            <p:cNvPicPr>
              <a:picLocks noChangeAspect="1" noChangeArrowheads="1"/>
            </p:cNvPicPr>
            <p:nvPr/>
          </p:nvPicPr>
          <p:blipFill>
            <a:blip r:embed="rId2" cstate="print"/>
            <a:srcRect/>
            <a:stretch>
              <a:fillRect/>
            </a:stretch>
          </p:blipFill>
          <p:spPr bwMode="auto">
            <a:xfrm>
              <a:off x="12569" y="10263"/>
              <a:ext cx="2048" cy="1977"/>
            </a:xfrm>
            <a:prstGeom prst="rect">
              <a:avLst/>
            </a:prstGeom>
            <a:noFill/>
          </p:spPr>
        </p:pic>
        <p:pic>
          <p:nvPicPr>
            <p:cNvPr id="15" name="Picture 14"/>
            <p:cNvPicPr>
              <a:picLocks noChangeAspect="1" noChangeArrowheads="1"/>
            </p:cNvPicPr>
            <p:nvPr/>
          </p:nvPicPr>
          <p:blipFill>
            <a:blip r:embed="rId3" cstate="print"/>
            <a:srcRect/>
            <a:stretch>
              <a:fillRect/>
            </a:stretch>
          </p:blipFill>
          <p:spPr bwMode="auto">
            <a:xfrm>
              <a:off x="14617" y="8216"/>
              <a:ext cx="1223" cy="2048"/>
            </a:xfrm>
            <a:prstGeom prst="rect">
              <a:avLst/>
            </a:prstGeom>
            <a:noFill/>
          </p:spPr>
        </p:pic>
        <p:pic>
          <p:nvPicPr>
            <p:cNvPr id="16" name="Picture 15"/>
            <p:cNvPicPr>
              <a:picLocks noChangeAspect="1" noChangeArrowheads="1"/>
            </p:cNvPicPr>
            <p:nvPr/>
          </p:nvPicPr>
          <p:blipFill>
            <a:blip r:embed="rId4" cstate="print"/>
            <a:srcRect/>
            <a:stretch>
              <a:fillRect/>
            </a:stretch>
          </p:blipFill>
          <p:spPr bwMode="auto">
            <a:xfrm>
              <a:off x="12569" y="6168"/>
              <a:ext cx="2048" cy="2048"/>
            </a:xfrm>
            <a:prstGeom prst="rect">
              <a:avLst/>
            </a:prstGeom>
            <a:noFill/>
          </p:spPr>
        </p:pic>
        <p:pic>
          <p:nvPicPr>
            <p:cNvPr id="17" name="Picture 16"/>
            <p:cNvPicPr>
              <a:picLocks noChangeAspect="1" noChangeArrowheads="1"/>
            </p:cNvPicPr>
            <p:nvPr/>
          </p:nvPicPr>
          <p:blipFill>
            <a:blip r:embed="rId5" cstate="print"/>
            <a:srcRect t="4661"/>
            <a:stretch>
              <a:fillRect/>
            </a:stretch>
          </p:blipFill>
          <p:spPr bwMode="auto">
            <a:xfrm>
              <a:off x="14617" y="4269"/>
              <a:ext cx="1223" cy="1900"/>
            </a:xfrm>
            <a:prstGeom prst="rect">
              <a:avLst/>
            </a:prstGeom>
            <a:noFill/>
          </p:spPr>
        </p:pic>
        <p:pic>
          <p:nvPicPr>
            <p:cNvPr id="18" name="Picture 17"/>
            <p:cNvPicPr>
              <a:picLocks noChangeAspect="1" noChangeArrowheads="1"/>
            </p:cNvPicPr>
            <p:nvPr/>
          </p:nvPicPr>
          <p:blipFill>
            <a:blip r:embed="rId4" cstate="print"/>
            <a:srcRect/>
            <a:stretch>
              <a:fillRect/>
            </a:stretch>
          </p:blipFill>
          <p:spPr bwMode="auto">
            <a:xfrm>
              <a:off x="-3280" y="10259"/>
              <a:ext cx="2048" cy="1983"/>
            </a:xfrm>
            <a:prstGeom prst="rect">
              <a:avLst/>
            </a:prstGeom>
            <a:noFill/>
          </p:spPr>
        </p:pic>
        <p:pic>
          <p:nvPicPr>
            <p:cNvPr id="19" name="Picture 18"/>
            <p:cNvPicPr>
              <a:picLocks noChangeAspect="1" noChangeArrowheads="1"/>
            </p:cNvPicPr>
            <p:nvPr/>
          </p:nvPicPr>
          <p:blipFill>
            <a:blip r:embed="rId5" cstate="print"/>
            <a:srcRect t="4661"/>
            <a:stretch>
              <a:fillRect/>
            </a:stretch>
          </p:blipFill>
          <p:spPr bwMode="auto">
            <a:xfrm>
              <a:off x="14617" y="1493"/>
              <a:ext cx="1223" cy="1552"/>
            </a:xfrm>
            <a:prstGeom prst="rect">
              <a:avLst/>
            </a:prstGeom>
            <a:noFill/>
          </p:spPr>
        </p:pic>
        <p:pic>
          <p:nvPicPr>
            <p:cNvPr id="20" name="Picture 19"/>
            <p:cNvPicPr>
              <a:picLocks noChangeAspect="1" noChangeArrowheads="1"/>
            </p:cNvPicPr>
            <p:nvPr/>
          </p:nvPicPr>
          <p:blipFill>
            <a:blip r:embed="rId4" cstate="print"/>
            <a:srcRect/>
            <a:stretch>
              <a:fillRect/>
            </a:stretch>
          </p:blipFill>
          <p:spPr bwMode="auto">
            <a:xfrm>
              <a:off x="-3280" y="1493"/>
              <a:ext cx="2048" cy="1552"/>
            </a:xfrm>
            <a:prstGeom prst="rect">
              <a:avLst/>
            </a:prstGeom>
            <a:noFill/>
          </p:spPr>
        </p:pic>
        <p:pic>
          <p:nvPicPr>
            <p:cNvPr id="21" name="Picture 20"/>
            <p:cNvPicPr>
              <a:picLocks noChangeAspect="1" noChangeArrowheads="1"/>
            </p:cNvPicPr>
            <p:nvPr/>
          </p:nvPicPr>
          <p:blipFill>
            <a:blip r:embed="rId4" cstate="print"/>
            <a:srcRect/>
            <a:stretch>
              <a:fillRect/>
            </a:stretch>
          </p:blipFill>
          <p:spPr bwMode="auto">
            <a:xfrm>
              <a:off x="885" y="1493"/>
              <a:ext cx="2048" cy="1552"/>
            </a:xfrm>
            <a:prstGeom prst="rect">
              <a:avLst/>
            </a:prstGeom>
            <a:noFill/>
          </p:spPr>
        </p:pic>
        <p:pic>
          <p:nvPicPr>
            <p:cNvPr id="22" name="Picture 21"/>
            <p:cNvPicPr>
              <a:picLocks noChangeAspect="1" noChangeArrowheads="1"/>
            </p:cNvPicPr>
            <p:nvPr/>
          </p:nvPicPr>
          <p:blipFill>
            <a:blip r:embed="rId5" cstate="print"/>
            <a:srcRect t="4661"/>
            <a:stretch>
              <a:fillRect/>
            </a:stretch>
          </p:blipFill>
          <p:spPr bwMode="auto">
            <a:xfrm>
              <a:off x="8116" y="1493"/>
              <a:ext cx="1223" cy="1552"/>
            </a:xfrm>
            <a:prstGeom prst="rect">
              <a:avLst/>
            </a:prstGeom>
            <a:noFill/>
          </p:spPr>
        </p:pic>
      </p:grpSp>
      <p:pic>
        <p:nvPicPr>
          <p:cNvPr id="11" name="Picture 10" descr="1.jpg"/>
          <p:cNvPicPr>
            <a:picLocks noChangeAspect="1"/>
          </p:cNvPicPr>
          <p:nvPr/>
        </p:nvPicPr>
        <p:blipFill>
          <a:blip r:embed="rId6" cstate="print"/>
          <a:stretch>
            <a:fillRect/>
          </a:stretch>
        </p:blipFill>
        <p:spPr>
          <a:xfrm>
            <a:off x="8166102" y="1261535"/>
            <a:ext cx="990600" cy="1774388"/>
          </a:xfrm>
          <a:prstGeom prst="rect">
            <a:avLst/>
          </a:prstGeom>
        </p:spPr>
      </p:pic>
      <p:pic>
        <p:nvPicPr>
          <p:cNvPr id="12" name="Picture 11" descr="2.jpg"/>
          <p:cNvPicPr>
            <a:picLocks noChangeAspect="1"/>
          </p:cNvPicPr>
          <p:nvPr/>
        </p:nvPicPr>
        <p:blipFill>
          <a:blip r:embed="rId7" cstate="print"/>
          <a:srcRect t="8182" r="39937"/>
          <a:stretch>
            <a:fillRect/>
          </a:stretch>
        </p:blipFill>
        <p:spPr>
          <a:xfrm>
            <a:off x="7155545" y="3048000"/>
            <a:ext cx="1019175" cy="1142999"/>
          </a:xfrm>
          <a:prstGeom prst="rect">
            <a:avLst/>
          </a:prstGeom>
        </p:spPr>
      </p:pic>
      <p:pic>
        <p:nvPicPr>
          <p:cNvPr id="37" name="Picture 36" descr="3.jpg"/>
          <p:cNvPicPr>
            <a:picLocks noChangeAspect="1"/>
          </p:cNvPicPr>
          <p:nvPr userDrawn="1"/>
        </p:nvPicPr>
        <p:blipFill>
          <a:blip r:embed="rId8" cstate="print"/>
          <a:srcRect l="25697" t="2724" b="11021"/>
          <a:stretch>
            <a:fillRect/>
          </a:stretch>
        </p:blipFill>
        <p:spPr>
          <a:xfrm>
            <a:off x="584200" y="3867150"/>
            <a:ext cx="2512076" cy="2000250"/>
          </a:xfrm>
          <a:prstGeom prst="rect">
            <a:avLst/>
          </a:prstGeom>
        </p:spPr>
      </p:pic>
    </p:spTree>
    <p:extLst>
      <p:ext uri="{BB962C8B-B14F-4D97-AF65-F5344CB8AC3E}">
        <p14:creationId xmlns:p14="http://schemas.microsoft.com/office/powerpoint/2010/main" val="4132705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Section Header">
    <p:bg>
      <p:bgPr>
        <a:solidFill>
          <a:schemeClr val="accent1"/>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144"/>
            <a:ext cx="9144000" cy="6843712"/>
          </a:xfrm>
          <a:prstGeom prst="rect">
            <a:avLst/>
          </a:prstGeom>
        </p:spPr>
      </p:pic>
      <p:sp>
        <p:nvSpPr>
          <p:cNvPr id="2" name="Title 1"/>
          <p:cNvSpPr>
            <a:spLocks noGrp="1"/>
          </p:cNvSpPr>
          <p:nvPr>
            <p:ph type="title" hasCustomPrompt="1"/>
          </p:nvPr>
        </p:nvSpPr>
        <p:spPr>
          <a:xfrm>
            <a:off x="228601" y="2747965"/>
            <a:ext cx="8688387" cy="1362075"/>
          </a:xfrm>
        </p:spPr>
        <p:txBody>
          <a:bodyPr anchor="ctr">
            <a:normAutofit/>
          </a:bodyPr>
          <a:lstStyle>
            <a:lvl1pPr algn="ctr">
              <a:defRPr sz="4400" b="0" cap="none">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132705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599" y="1119269"/>
            <a:ext cx="4283439" cy="4976735"/>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24472" y="1119269"/>
            <a:ext cx="4283439" cy="4976735"/>
          </a:xfrm>
        </p:spPr>
        <p:txBody>
          <a:bodyPr>
            <a:normAutofit/>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59D47FF3-393E-42DD-BE5B-C8C9D6EFAABF}" type="datetime1">
              <a:rPr lang="en-US" smtClean="0"/>
              <a:t>10/25/2016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14D65173-87C9-47C0-A890-7AD8E2754265}" type="slidenum">
              <a:rPr lang="en-US" smtClean="0"/>
              <a:pPr/>
              <a:t>‹#›</a:t>
            </a:fld>
            <a:endParaRPr lang="en-US" dirty="0"/>
          </a:p>
        </p:txBody>
      </p:sp>
    </p:spTree>
    <p:extLst>
      <p:ext uri="{BB962C8B-B14F-4D97-AF65-F5344CB8AC3E}">
        <p14:creationId xmlns:p14="http://schemas.microsoft.com/office/powerpoint/2010/main" val="41507945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28598" y="1119265"/>
            <a:ext cx="4268788" cy="639763"/>
          </a:xfrm>
        </p:spPr>
        <p:txBody>
          <a:bodyPr anchor="b">
            <a:normAutofit/>
          </a:bodyPr>
          <a:lstStyle>
            <a:lvl1pPr marL="0" indent="0">
              <a:buNone/>
              <a:defRPr sz="20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228600" y="1828801"/>
            <a:ext cx="4268788" cy="4267200"/>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31" y="1119265"/>
            <a:ext cx="4271961" cy="639763"/>
          </a:xfrm>
        </p:spPr>
        <p:txBody>
          <a:bodyPr anchor="b">
            <a:normAutofit/>
          </a:bodyPr>
          <a:lstStyle>
            <a:lvl1pPr marL="0" indent="0">
              <a:buNone/>
              <a:defRPr sz="2000" b="1">
                <a:solidFill>
                  <a:schemeClr val="accent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33" y="1828801"/>
            <a:ext cx="4271961" cy="4267200"/>
          </a:xfrm>
        </p:spPr>
        <p:txBody>
          <a:bodyPr>
            <a:normAutofit/>
          </a:bodyPr>
          <a:lstStyle>
            <a:lvl1pPr>
              <a:defRPr sz="1800"/>
            </a:lvl1pPr>
            <a:lvl2pPr>
              <a:defRPr sz="1600"/>
            </a:lvl2pPr>
            <a:lvl3pPr>
              <a:defRPr sz="1400"/>
            </a:lvl3pPr>
            <a:lvl4pPr>
              <a:defRPr sz="1200"/>
            </a:lvl4pPr>
            <a:lvl5pPr>
              <a:defRPr sz="12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3052B1-E609-495C-9CF1-79A34CC7FABB}" type="datetime1">
              <a:rPr lang="en-US" smtClean="0"/>
              <a:t>10/25/2016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14D65173-87C9-47C0-A890-7AD8E2754265}" type="slidenum">
              <a:rPr lang="en-US" smtClean="0"/>
              <a:pPr/>
              <a:t>‹#›</a:t>
            </a:fld>
            <a:endParaRPr lang="en-US" dirty="0"/>
          </a:p>
        </p:txBody>
      </p:sp>
    </p:spTree>
    <p:extLst>
      <p:ext uri="{BB962C8B-B14F-4D97-AF65-F5344CB8AC3E}">
        <p14:creationId xmlns:p14="http://schemas.microsoft.com/office/powerpoint/2010/main" val="9174551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D322C3-4832-47F8-B041-E5FEBA0F015E}" type="datetime1">
              <a:rPr lang="en-US" smtClean="0"/>
              <a:t>10/25/2016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14D65173-87C9-47C0-A890-7AD8E2754265}" type="slidenum">
              <a:rPr lang="en-US" smtClean="0"/>
              <a:pPr/>
              <a:t>‹#›</a:t>
            </a:fld>
            <a:endParaRPr lang="en-US" dirty="0"/>
          </a:p>
        </p:txBody>
      </p:sp>
    </p:spTree>
    <p:extLst>
      <p:ext uri="{BB962C8B-B14F-4D97-AF65-F5344CB8AC3E}">
        <p14:creationId xmlns:p14="http://schemas.microsoft.com/office/powerpoint/2010/main" val="36105147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0EF8E6-3D02-449A-B836-2C0A42A552A4}" type="datetime1">
              <a:rPr lang="en-US" smtClean="0"/>
              <a:t>10/25/2016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4D65173-87C9-47C0-A890-7AD8E2754265}" type="slidenum">
              <a:rPr lang="en-US" smtClean="0"/>
              <a:pPr/>
              <a:t>‹#›</a:t>
            </a:fld>
            <a:endParaRPr lang="en-US" dirty="0"/>
          </a:p>
        </p:txBody>
      </p:sp>
    </p:spTree>
    <p:extLst>
      <p:ext uri="{BB962C8B-B14F-4D97-AF65-F5344CB8AC3E}">
        <p14:creationId xmlns:p14="http://schemas.microsoft.com/office/powerpoint/2010/main" val="598532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1" cstate="print">
            <a:extLst>
              <a:ext uri="{28A0092B-C50C-407E-A947-70E740481C1C}">
                <a14:useLocalDpi xmlns:a14="http://schemas.microsoft.com/office/drawing/2010/main" val="0"/>
              </a:ext>
            </a:extLst>
          </a:blip>
          <a:srcRect t="91913"/>
          <a:stretch/>
        </p:blipFill>
        <p:spPr>
          <a:xfrm>
            <a:off x="2" y="6303365"/>
            <a:ext cx="9143999" cy="554635"/>
          </a:xfrm>
          <a:prstGeom prst="rect">
            <a:avLst/>
          </a:prstGeom>
        </p:spPr>
      </p:pic>
      <p:sp>
        <p:nvSpPr>
          <p:cNvPr id="2" name="Title Placeholder 1"/>
          <p:cNvSpPr>
            <a:spLocks noGrp="1"/>
          </p:cNvSpPr>
          <p:nvPr>
            <p:ph type="title"/>
          </p:nvPr>
        </p:nvSpPr>
        <p:spPr>
          <a:xfrm>
            <a:off x="232350" y="194691"/>
            <a:ext cx="8684638" cy="708469"/>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232350" y="1106778"/>
            <a:ext cx="8684638" cy="498922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3429000" y="6424172"/>
            <a:ext cx="2133600" cy="365125"/>
          </a:xfrm>
          <a:prstGeom prst="rect">
            <a:avLst/>
          </a:prstGeom>
        </p:spPr>
        <p:txBody>
          <a:bodyPr vert="horz" lIns="91440" tIns="45720" rIns="91440" bIns="45720" rtlCol="0" anchor="ctr"/>
          <a:lstStyle>
            <a:lvl1pPr algn="ctr">
              <a:defRPr sz="1000">
                <a:solidFill>
                  <a:schemeClr val="bg1"/>
                </a:solidFill>
                <a:latin typeface="Arial" pitchFamily="34" charset="0"/>
                <a:cs typeface="Arial" pitchFamily="34" charset="0"/>
              </a:defRPr>
            </a:lvl1pPr>
          </a:lstStyle>
          <a:p>
            <a:fld id="{188C18D6-EDC9-4932-8802-F00CE2567618}" type="datetime1">
              <a:rPr lang="en-US" smtClean="0"/>
              <a:t>10/25/2016</a:t>
            </a:fld>
            <a:endParaRPr lang="en-US" dirty="0"/>
          </a:p>
        </p:txBody>
      </p:sp>
      <p:sp>
        <p:nvSpPr>
          <p:cNvPr id="5" name="Footer Placeholder 4"/>
          <p:cNvSpPr>
            <a:spLocks noGrp="1"/>
          </p:cNvSpPr>
          <p:nvPr>
            <p:ph type="ftr" sz="quarter" idx="3"/>
          </p:nvPr>
        </p:nvSpPr>
        <p:spPr>
          <a:xfrm>
            <a:off x="5562606" y="78273"/>
            <a:ext cx="2667065" cy="190821"/>
          </a:xfrm>
          <a:prstGeom prst="rect">
            <a:avLst/>
          </a:prstGeom>
        </p:spPr>
        <p:txBody>
          <a:bodyPr vert="horz" wrap="square" lIns="18288" tIns="18288" rIns="18288" bIns="18288" rtlCol="0" anchor="ctr">
            <a:spAutoFit/>
          </a:bodyPr>
          <a:lstStyle>
            <a:lvl1pPr algn="r">
              <a:defRPr sz="1000" b="1">
                <a:solidFill>
                  <a:schemeClr val="tx1"/>
                </a:solidFill>
                <a:latin typeface="Arial" pitchFamily="34" charset="0"/>
                <a:cs typeface="Arial" pitchFamily="34" charset="0"/>
              </a:defRPr>
            </a:lvl1pPr>
          </a:lstStyle>
          <a:p>
            <a:endParaRPr lang="en-US" dirty="0"/>
          </a:p>
        </p:txBody>
      </p:sp>
      <p:sp>
        <p:nvSpPr>
          <p:cNvPr id="6" name="Slide Number Placeholder 5"/>
          <p:cNvSpPr>
            <a:spLocks noGrp="1"/>
          </p:cNvSpPr>
          <p:nvPr>
            <p:ph type="sldNum" sz="quarter" idx="4"/>
          </p:nvPr>
        </p:nvSpPr>
        <p:spPr>
          <a:xfrm>
            <a:off x="8578733" y="78273"/>
            <a:ext cx="194027" cy="190821"/>
          </a:xfrm>
          <a:prstGeom prst="rect">
            <a:avLst/>
          </a:prstGeom>
        </p:spPr>
        <p:txBody>
          <a:bodyPr vert="horz" wrap="none" lIns="18288" tIns="18288" rIns="18288" bIns="18288" rtlCol="0" anchor="ctr">
            <a:spAutoFit/>
          </a:bodyPr>
          <a:lstStyle>
            <a:lvl1pPr algn="ctr">
              <a:defRPr sz="1000" b="1">
                <a:solidFill>
                  <a:schemeClr val="tx1"/>
                </a:solidFill>
                <a:latin typeface="Arial" pitchFamily="34" charset="0"/>
                <a:cs typeface="Arial" pitchFamily="34" charset="0"/>
              </a:defRPr>
            </a:lvl1pPr>
          </a:lstStyle>
          <a:p>
            <a:fld id="{14D65173-87C9-47C0-A890-7AD8E2754265}" type="slidenum">
              <a:rPr lang="en-US" smtClean="0"/>
              <a:pPr/>
              <a:t>‹#›</a:t>
            </a:fld>
            <a:endParaRPr lang="en-US" dirty="0"/>
          </a:p>
        </p:txBody>
      </p:sp>
      <p:sp>
        <p:nvSpPr>
          <p:cNvPr id="8" name="Rectangle 7"/>
          <p:cNvSpPr/>
          <p:nvPr userDrawn="1"/>
        </p:nvSpPr>
        <p:spPr>
          <a:xfrm>
            <a:off x="373063" y="1"/>
            <a:ext cx="1101725" cy="1946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itchFamily="34" charset="0"/>
            </a:endParaRPr>
          </a:p>
        </p:txBody>
      </p:sp>
      <p:cxnSp>
        <p:nvCxnSpPr>
          <p:cNvPr id="10" name="Straight Connector 9"/>
          <p:cNvCxnSpPr/>
          <p:nvPr userDrawn="1"/>
        </p:nvCxnSpPr>
        <p:spPr>
          <a:xfrm>
            <a:off x="8404196" y="108057"/>
            <a:ext cx="0" cy="13125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Picture 10"/>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8065554" y="6475758"/>
            <a:ext cx="849227" cy="313539"/>
          </a:xfrm>
          <a:prstGeom prst="rect">
            <a:avLst/>
          </a:prstGeom>
        </p:spPr>
      </p:pic>
    </p:spTree>
    <p:extLst>
      <p:ext uri="{BB962C8B-B14F-4D97-AF65-F5344CB8AC3E}">
        <p14:creationId xmlns:p14="http://schemas.microsoft.com/office/powerpoint/2010/main" val="28235339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0" r:id="rId4"/>
    <p:sldLayoutId id="2147483659" r:id="rId5"/>
    <p:sldLayoutId id="2147483652" r:id="rId6"/>
    <p:sldLayoutId id="2147483653" r:id="rId7"/>
    <p:sldLayoutId id="2147483654" r:id="rId8"/>
    <p:sldLayoutId id="2147483655" r:id="rId9"/>
  </p:sldLayoutIdLst>
  <p:hf hdr="0" ftr="0" dt="0"/>
  <p:txStyles>
    <p:titleStyle>
      <a:lvl1pPr algn="l" defTabSz="914400" rtl="0" eaLnBrk="1" latinLnBrk="0" hangingPunct="1">
        <a:lnSpc>
          <a:spcPct val="90000"/>
        </a:lnSpc>
        <a:spcBef>
          <a:spcPct val="0"/>
        </a:spcBef>
        <a:buNone/>
        <a:defRPr sz="2800" b="1" kern="1200">
          <a:solidFill>
            <a:schemeClr val="accent1"/>
          </a:solidFill>
          <a:latin typeface="Arial" pitchFamily="34" charset="0"/>
          <a:ea typeface="+mj-ea"/>
          <a:cs typeface="Arial" pitchFamily="34" charset="0"/>
        </a:defRPr>
      </a:lvl1pPr>
    </p:titleStyle>
    <p:bodyStyle>
      <a:lvl1pPr marL="231775" indent="-231775" algn="l" defTabSz="914400" rtl="0" eaLnBrk="1" latinLnBrk="0" hangingPunct="1">
        <a:lnSpc>
          <a:spcPct val="110000"/>
        </a:lnSpc>
        <a:spcBef>
          <a:spcPts val="600"/>
        </a:spcBef>
        <a:spcAft>
          <a:spcPts val="600"/>
        </a:spcAft>
        <a:buClr>
          <a:schemeClr val="accent1"/>
        </a:buClr>
        <a:buFont typeface="Arial" pitchFamily="34" charset="0"/>
        <a:buChar char="•"/>
        <a:defRPr sz="1800" kern="1200">
          <a:solidFill>
            <a:schemeClr val="tx1"/>
          </a:solidFill>
          <a:latin typeface="Arial" pitchFamily="34" charset="0"/>
          <a:ea typeface="+mn-ea"/>
          <a:cs typeface="Arial" pitchFamily="34" charset="0"/>
        </a:defRPr>
      </a:lvl1pPr>
      <a:lvl2pPr marL="457200" indent="-225425" algn="l" defTabSz="914400" rtl="0" eaLnBrk="1" latinLnBrk="0" hangingPunct="1">
        <a:lnSpc>
          <a:spcPct val="110000"/>
        </a:lnSpc>
        <a:spcBef>
          <a:spcPts val="600"/>
        </a:spcBef>
        <a:spcAft>
          <a:spcPts val="600"/>
        </a:spcAft>
        <a:buClr>
          <a:schemeClr val="accent1"/>
        </a:buClr>
        <a:buFont typeface="Arial" pitchFamily="34" charset="0"/>
        <a:buChar char="–"/>
        <a:defRPr sz="1600" kern="1200">
          <a:solidFill>
            <a:schemeClr val="tx1"/>
          </a:solidFill>
          <a:latin typeface="Arial" pitchFamily="34" charset="0"/>
          <a:ea typeface="+mn-ea"/>
          <a:cs typeface="Arial" pitchFamily="34" charset="0"/>
        </a:defRPr>
      </a:lvl2pPr>
      <a:lvl3pPr marL="688975" indent="-231775" algn="l" defTabSz="914400" rtl="0" eaLnBrk="1" latinLnBrk="0" hangingPunct="1">
        <a:lnSpc>
          <a:spcPct val="110000"/>
        </a:lnSpc>
        <a:spcBef>
          <a:spcPts val="600"/>
        </a:spcBef>
        <a:spcAft>
          <a:spcPts val="600"/>
        </a:spcAft>
        <a:buClr>
          <a:schemeClr val="accent1"/>
        </a:buClr>
        <a:buFont typeface="Arial" pitchFamily="34" charset="0"/>
        <a:buChar char="•"/>
        <a:defRPr sz="1400" kern="1200">
          <a:solidFill>
            <a:schemeClr val="tx1"/>
          </a:solidFill>
          <a:latin typeface="Arial" pitchFamily="34" charset="0"/>
          <a:ea typeface="+mn-ea"/>
          <a:cs typeface="Arial" pitchFamily="34" charset="0"/>
        </a:defRPr>
      </a:lvl3pPr>
      <a:lvl4pPr marL="914400" indent="-173038" algn="l" defTabSz="914400" rtl="0" eaLnBrk="1" latinLnBrk="0" hangingPunct="1">
        <a:lnSpc>
          <a:spcPct val="110000"/>
        </a:lnSpc>
        <a:spcBef>
          <a:spcPts val="600"/>
        </a:spcBef>
        <a:spcAft>
          <a:spcPts val="600"/>
        </a:spcAft>
        <a:buClr>
          <a:schemeClr val="accent1"/>
        </a:buClr>
        <a:buFont typeface="Arial" pitchFamily="34" charset="0"/>
        <a:buChar char="–"/>
        <a:defRPr sz="1200" kern="1200">
          <a:solidFill>
            <a:schemeClr val="tx1"/>
          </a:solidFill>
          <a:latin typeface="Arial" pitchFamily="34" charset="0"/>
          <a:ea typeface="+mn-ea"/>
          <a:cs typeface="Arial" pitchFamily="34" charset="0"/>
        </a:defRPr>
      </a:lvl4pPr>
      <a:lvl5pPr marL="1087438" indent="-173038" algn="l" defTabSz="914400" rtl="0" eaLnBrk="1" latinLnBrk="0" hangingPunct="1">
        <a:lnSpc>
          <a:spcPct val="110000"/>
        </a:lnSpc>
        <a:spcBef>
          <a:spcPts val="600"/>
        </a:spcBef>
        <a:spcAft>
          <a:spcPts val="600"/>
        </a:spcAft>
        <a:buClr>
          <a:schemeClr val="accent1"/>
        </a:buClr>
        <a:buFont typeface="Arial" pitchFamily="34" charset="0"/>
        <a:buChar char="»"/>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0502" y="223390"/>
            <a:ext cx="8001000" cy="1200329"/>
          </a:xfrm>
          <a:prstGeom prst="rect">
            <a:avLst/>
          </a:prstGeom>
        </p:spPr>
        <p:txBody>
          <a:bodyPr wrap="square">
            <a:spAutoFit/>
          </a:bodyPr>
          <a:lstStyle/>
          <a:p>
            <a:r>
              <a:rPr lang="en-US" sz="3600" dirty="0" smtClean="0">
                <a:solidFill>
                  <a:schemeClr val="bg1"/>
                </a:solidFill>
              </a:rPr>
              <a:t>Pricing of Carbon and Funding of Low Carbon Transition </a:t>
            </a:r>
            <a:r>
              <a:rPr lang="en-US" sz="3600" dirty="0" smtClean="0">
                <a:solidFill>
                  <a:schemeClr val="bg1"/>
                </a:solidFill>
              </a:rPr>
              <a:t>Under </a:t>
            </a:r>
            <a:r>
              <a:rPr lang="en-US" sz="3600" dirty="0" smtClean="0">
                <a:solidFill>
                  <a:schemeClr val="bg1"/>
                </a:solidFill>
              </a:rPr>
              <a:t>a 2</a:t>
            </a:r>
            <a:r>
              <a:rPr lang="en-US" sz="3600" baseline="30000" dirty="0" smtClean="0">
                <a:solidFill>
                  <a:schemeClr val="bg1"/>
                </a:solidFill>
              </a:rPr>
              <a:t>0</a:t>
            </a:r>
            <a:r>
              <a:rPr lang="en-US" sz="3600" dirty="0" smtClean="0">
                <a:solidFill>
                  <a:schemeClr val="bg1"/>
                </a:solidFill>
              </a:rPr>
              <a:t>C Regime</a:t>
            </a:r>
            <a:endParaRPr lang="en-US" sz="3600" dirty="0">
              <a:solidFill>
                <a:schemeClr val="bg1"/>
              </a:solidFill>
            </a:endParaRPr>
          </a:p>
        </p:txBody>
      </p:sp>
      <p:sp>
        <p:nvSpPr>
          <p:cNvPr id="7" name="Subtitle 6"/>
          <p:cNvSpPr>
            <a:spLocks noGrp="1"/>
          </p:cNvSpPr>
          <p:nvPr>
            <p:ph type="subTitle" idx="1"/>
          </p:nvPr>
        </p:nvSpPr>
        <p:spPr/>
        <p:txBody>
          <a:bodyPr/>
          <a:lstStyle/>
          <a:p>
            <a:r>
              <a:rPr lang="en-US" dirty="0" smtClean="0"/>
              <a:t>Bose Varghese</a:t>
            </a:r>
          </a:p>
          <a:p>
            <a:r>
              <a:rPr lang="en-US" dirty="0" smtClean="0"/>
              <a:t>24-Oct-2016</a:t>
            </a:r>
            <a:endParaRPr lang="en-US" dirty="0"/>
          </a:p>
        </p:txBody>
      </p:sp>
    </p:spTree>
    <p:extLst>
      <p:ext uri="{BB962C8B-B14F-4D97-AF65-F5344CB8AC3E}">
        <p14:creationId xmlns:p14="http://schemas.microsoft.com/office/powerpoint/2010/main" val="1702146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Infosys Limited</a:t>
            </a:r>
            <a:endParaRPr lang="en-US" dirty="0"/>
          </a:p>
        </p:txBody>
      </p:sp>
      <p:sp>
        <p:nvSpPr>
          <p:cNvPr id="4" name="Slide Number Placeholder 3"/>
          <p:cNvSpPr>
            <a:spLocks noGrp="1"/>
          </p:cNvSpPr>
          <p:nvPr>
            <p:ph type="sldNum" sz="quarter" idx="12"/>
          </p:nvPr>
        </p:nvSpPr>
        <p:spPr/>
        <p:txBody>
          <a:bodyPr/>
          <a:lstStyle/>
          <a:p>
            <a:fld id="{14D65173-87C9-47C0-A890-7AD8E2754265}" type="slidenum">
              <a:rPr lang="en-US" smtClean="0"/>
              <a:pPr/>
              <a:t>2</a:t>
            </a:fld>
            <a:endParaRPr lang="en-US" dirty="0"/>
          </a:p>
        </p:txBody>
      </p:sp>
      <p:sp>
        <p:nvSpPr>
          <p:cNvPr id="6" name="Content Placeholder 2"/>
          <p:cNvSpPr>
            <a:spLocks noGrp="1"/>
          </p:cNvSpPr>
          <p:nvPr>
            <p:ph idx="1"/>
          </p:nvPr>
        </p:nvSpPr>
        <p:spPr>
          <a:xfrm>
            <a:off x="232350" y="1066800"/>
            <a:ext cx="8684638" cy="4343400"/>
          </a:xfrm>
        </p:spPr>
        <p:txBody>
          <a:bodyPr>
            <a:normAutofit/>
          </a:bodyPr>
          <a:lstStyle/>
          <a:p>
            <a:r>
              <a:rPr lang="en-US" dirty="0" smtClean="0"/>
              <a:t>A $9.5 billion company headquartered in Bengaluru, India</a:t>
            </a:r>
          </a:p>
          <a:p>
            <a:r>
              <a:rPr lang="en-US" dirty="0" smtClean="0"/>
              <a:t>A global leader in technology services and consulting</a:t>
            </a:r>
          </a:p>
          <a:p>
            <a:r>
              <a:rPr lang="en-US" dirty="0" smtClean="0"/>
              <a:t>Over 190,000 employees</a:t>
            </a:r>
          </a:p>
          <a:p>
            <a:r>
              <a:rPr lang="en-US" dirty="0" smtClean="0"/>
              <a:t>Clients in over 50 countries</a:t>
            </a:r>
          </a:p>
          <a:p>
            <a:r>
              <a:rPr lang="en-US" dirty="0" smtClean="0"/>
              <a:t>Committed to becoming carbon neutral by 2018</a:t>
            </a:r>
          </a:p>
          <a:p>
            <a:r>
              <a:rPr lang="en-US" dirty="0" smtClean="0"/>
              <a:t>Committed to becoming RE100 by 2018</a:t>
            </a:r>
          </a:p>
          <a:p>
            <a:r>
              <a:rPr lang="en-US" dirty="0" smtClean="0"/>
              <a:t>Member of the Carbon Pricing Leadership Coalition (CPLC)</a:t>
            </a:r>
          </a:p>
          <a:p>
            <a:r>
              <a:rPr lang="en-US" dirty="0" smtClean="0"/>
              <a:t>Internal carbon pricing has been done with the support of WRI</a:t>
            </a:r>
          </a:p>
        </p:txBody>
      </p:sp>
    </p:spTree>
    <p:extLst>
      <p:ext uri="{BB962C8B-B14F-4D97-AF65-F5344CB8AC3E}">
        <p14:creationId xmlns:p14="http://schemas.microsoft.com/office/powerpoint/2010/main" val="27642169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carbon pricing – Infosys approach</a:t>
            </a:r>
            <a:endParaRPr lang="en-US" dirty="0"/>
          </a:p>
        </p:txBody>
      </p:sp>
      <p:sp>
        <p:nvSpPr>
          <p:cNvPr id="4" name="Slide Number Placeholder 3"/>
          <p:cNvSpPr>
            <a:spLocks noGrp="1"/>
          </p:cNvSpPr>
          <p:nvPr>
            <p:ph type="sldNum" sz="quarter" idx="12"/>
          </p:nvPr>
        </p:nvSpPr>
        <p:spPr/>
        <p:txBody>
          <a:bodyPr/>
          <a:lstStyle/>
          <a:p>
            <a:fld id="{14D65173-87C9-47C0-A890-7AD8E2754265}" type="slidenum">
              <a:rPr lang="en-US" smtClean="0"/>
              <a:pPr/>
              <a:t>3</a:t>
            </a:fld>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137457194"/>
              </p:ext>
            </p:extLst>
          </p:nvPr>
        </p:nvGraphicFramePr>
        <p:xfrm>
          <a:off x="762000" y="1219198"/>
          <a:ext cx="7619999" cy="4114800"/>
        </p:xfrm>
        <a:graphic>
          <a:graphicData uri="http://schemas.openxmlformats.org/drawingml/2006/table">
            <a:tbl>
              <a:tblPr firstRow="1" bandRow="1">
                <a:tableStyleId>{5C22544A-7EE6-4342-B048-85BDC9FD1C3A}</a:tableStyleId>
              </a:tblPr>
              <a:tblGrid>
                <a:gridCol w="1873476"/>
                <a:gridCol w="1423120"/>
                <a:gridCol w="1423120"/>
                <a:gridCol w="1459149"/>
                <a:gridCol w="1441134"/>
              </a:tblGrid>
              <a:tr h="983744">
                <a:tc>
                  <a:txBody>
                    <a:bodyPr/>
                    <a:lstStyle/>
                    <a:p>
                      <a:pPr algn="ctr"/>
                      <a:endParaRPr lang="en-US" sz="1600" dirty="0" smtClean="0"/>
                    </a:p>
                    <a:p>
                      <a:pPr algn="ctr"/>
                      <a:r>
                        <a:rPr lang="en-US" sz="1600" dirty="0" smtClean="0"/>
                        <a:t>Emission</a:t>
                      </a:r>
                      <a:r>
                        <a:rPr lang="en-US" sz="1600" baseline="0" dirty="0" smtClean="0"/>
                        <a:t> Category</a:t>
                      </a:r>
                      <a:endParaRPr lang="en-US" sz="1600" dirty="0"/>
                    </a:p>
                  </a:txBody>
                  <a:tcPr marL="68580" marR="68580" marT="34290" marB="34290"/>
                </a:tc>
                <a:tc>
                  <a:txBody>
                    <a:bodyPr/>
                    <a:lstStyle/>
                    <a:p>
                      <a:pPr algn="ctr"/>
                      <a:r>
                        <a:rPr lang="en-US" sz="1600" dirty="0" smtClean="0"/>
                        <a:t>FY</a:t>
                      </a:r>
                      <a:r>
                        <a:rPr lang="en-US" sz="1600" baseline="0" dirty="0" smtClean="0"/>
                        <a:t> 2016</a:t>
                      </a:r>
                    </a:p>
                    <a:p>
                      <a:pPr algn="ctr"/>
                      <a:r>
                        <a:rPr lang="en-US" sz="1600" baseline="0" dirty="0" smtClean="0"/>
                        <a:t>(tCO2e)</a:t>
                      </a:r>
                      <a:endParaRPr lang="en-US" sz="1600" dirty="0"/>
                    </a:p>
                  </a:txBody>
                  <a:tcPr marL="68580" marR="68580" marT="34290" marB="34290"/>
                </a:tc>
                <a:tc>
                  <a:txBody>
                    <a:bodyPr/>
                    <a:lstStyle/>
                    <a:p>
                      <a:pPr algn="ctr"/>
                      <a:r>
                        <a:rPr lang="en-US" sz="1600" dirty="0" smtClean="0"/>
                        <a:t>FY</a:t>
                      </a:r>
                      <a:r>
                        <a:rPr lang="en-US" sz="1600" baseline="0" dirty="0" smtClean="0"/>
                        <a:t> 2018 Projection (tCO2e)</a:t>
                      </a:r>
                      <a:endParaRPr lang="en-US" sz="1600" dirty="0"/>
                    </a:p>
                  </a:txBody>
                  <a:tcPr marL="68580" marR="68580" marT="34290" marB="34290"/>
                </a:tc>
                <a:tc>
                  <a:txBody>
                    <a:bodyPr/>
                    <a:lstStyle/>
                    <a:p>
                      <a:pPr algn="ctr"/>
                      <a:r>
                        <a:rPr lang="en-US" sz="1600" dirty="0" smtClean="0"/>
                        <a:t>Strategy</a:t>
                      </a:r>
                      <a:r>
                        <a:rPr lang="en-US" sz="1600" baseline="0" dirty="0" smtClean="0"/>
                        <a:t> to become neutral</a:t>
                      </a:r>
                      <a:endParaRPr lang="en-US" sz="1600" dirty="0"/>
                    </a:p>
                  </a:txBody>
                  <a:tcPr marL="68580" marR="68580" marT="34290" marB="34290"/>
                </a:tc>
                <a:tc>
                  <a:txBody>
                    <a:bodyPr/>
                    <a:lstStyle/>
                    <a:p>
                      <a:pPr algn="ctr"/>
                      <a:endParaRPr lang="en-US" sz="1600" dirty="0" smtClean="0"/>
                    </a:p>
                    <a:p>
                      <a:pPr algn="ctr"/>
                      <a:r>
                        <a:rPr lang="en-US" sz="1600" dirty="0" smtClean="0"/>
                        <a:t>%</a:t>
                      </a:r>
                      <a:endParaRPr lang="en-US" sz="1600" dirty="0"/>
                    </a:p>
                  </a:txBody>
                  <a:tcPr marL="68580" marR="68580" marT="34290" marB="34290"/>
                </a:tc>
              </a:tr>
              <a:tr h="391382">
                <a:tc>
                  <a:txBody>
                    <a:bodyPr/>
                    <a:lstStyle/>
                    <a:p>
                      <a:r>
                        <a:rPr lang="en-US" sz="1600" dirty="0" smtClean="0"/>
                        <a:t>Scope 1</a:t>
                      </a:r>
                      <a:endParaRPr lang="en-US" sz="1600" dirty="0"/>
                    </a:p>
                  </a:txBody>
                  <a:tcPr marL="68580" marR="68580" marT="34290" marB="34290"/>
                </a:tc>
                <a:tc>
                  <a:txBody>
                    <a:bodyPr/>
                    <a:lstStyle/>
                    <a:p>
                      <a:pPr algn="r"/>
                      <a:r>
                        <a:rPr lang="en-US" sz="1600" dirty="0" smtClean="0"/>
                        <a:t>17950</a:t>
                      </a:r>
                      <a:endParaRPr lang="en-US" sz="1600" dirty="0"/>
                    </a:p>
                  </a:txBody>
                  <a:tcPr marL="68580" marR="68580" marT="34290" marB="34290"/>
                </a:tc>
                <a:tc>
                  <a:txBody>
                    <a:bodyPr/>
                    <a:lstStyle/>
                    <a:p>
                      <a:pPr algn="r"/>
                      <a:r>
                        <a:rPr lang="en-US" sz="1600" dirty="0" smtClean="0"/>
                        <a:t>13500</a:t>
                      </a:r>
                      <a:endParaRPr lang="en-US" sz="1600" dirty="0"/>
                    </a:p>
                  </a:txBody>
                  <a:tcPr marL="68580" marR="68580" marT="34290" marB="34290"/>
                </a:tc>
                <a:tc>
                  <a:txBody>
                    <a:bodyPr/>
                    <a:lstStyle/>
                    <a:p>
                      <a:pPr algn="ctr"/>
                      <a:r>
                        <a:rPr lang="en-US" sz="1600" dirty="0" smtClean="0"/>
                        <a:t>Offset</a:t>
                      </a:r>
                      <a:endParaRPr lang="en-US" sz="1600" dirty="0"/>
                    </a:p>
                  </a:txBody>
                  <a:tcPr marL="68580" marR="68580" marT="34290" marB="34290"/>
                </a:tc>
                <a:tc>
                  <a:txBody>
                    <a:bodyPr/>
                    <a:lstStyle/>
                    <a:p>
                      <a:pPr algn="r"/>
                      <a:r>
                        <a:rPr lang="en-US" sz="1600" dirty="0" smtClean="0"/>
                        <a:t>100%</a:t>
                      </a:r>
                      <a:endParaRPr lang="en-US" sz="1600" dirty="0"/>
                    </a:p>
                  </a:txBody>
                  <a:tcPr marL="68580" marR="68580" marT="34290" marB="34290"/>
                </a:tc>
              </a:tr>
              <a:tr h="391382">
                <a:tc>
                  <a:txBody>
                    <a:bodyPr/>
                    <a:lstStyle/>
                    <a:p>
                      <a:r>
                        <a:rPr lang="en-US" sz="1600" dirty="0" smtClean="0"/>
                        <a:t>Scope 2</a:t>
                      </a:r>
                      <a:endParaRPr lang="en-US" sz="1600" dirty="0"/>
                    </a:p>
                  </a:txBody>
                  <a:tcPr marL="68580" marR="68580" marT="34290" marB="3429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smtClean="0"/>
                        <a:t>153300</a:t>
                      </a:r>
                    </a:p>
                  </a:txBody>
                  <a:tcPr marL="68580" marR="68580" marT="34290" marB="34290"/>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sz="1600" dirty="0" smtClean="0"/>
                        <a:t>236000</a:t>
                      </a:r>
                    </a:p>
                  </a:txBody>
                  <a:tcPr marL="68580" marR="68580" marT="34290" marB="34290"/>
                </a:tc>
                <a:tc>
                  <a:txBody>
                    <a:bodyPr/>
                    <a:lstStyle/>
                    <a:p>
                      <a:endParaRPr lang="en-US" sz="1600" dirty="0"/>
                    </a:p>
                  </a:txBody>
                  <a:tcPr marL="68580" marR="68580" marT="34290" marB="34290"/>
                </a:tc>
                <a:tc>
                  <a:txBody>
                    <a:bodyPr/>
                    <a:lstStyle/>
                    <a:p>
                      <a:pPr algn="r"/>
                      <a:r>
                        <a:rPr lang="en-US" sz="1600" dirty="0" smtClean="0"/>
                        <a:t>100%</a:t>
                      </a:r>
                      <a:endParaRPr lang="en-US" sz="1600" dirty="0"/>
                    </a:p>
                  </a:txBody>
                  <a:tcPr marL="68580" marR="68580" marT="34290" marB="34290"/>
                </a:tc>
              </a:tr>
              <a:tr h="391382">
                <a:tc>
                  <a:txBody>
                    <a:bodyPr/>
                    <a:lstStyle/>
                    <a:p>
                      <a:endParaRPr lang="en-US" sz="1400" dirty="0"/>
                    </a:p>
                  </a:txBody>
                  <a:tcPr marL="68580" marR="68580" marT="34290" marB="34290"/>
                </a:tc>
                <a:tc>
                  <a:txBody>
                    <a:bodyPr/>
                    <a:lstStyle/>
                    <a:p>
                      <a:pPr algn="r"/>
                      <a:endParaRPr lang="en-US" sz="1100" dirty="0"/>
                    </a:p>
                  </a:txBody>
                  <a:tcPr marL="68580" marR="68580" marT="34290" marB="34290"/>
                </a:tc>
                <a:tc>
                  <a:txBody>
                    <a:bodyPr/>
                    <a:lstStyle/>
                    <a:p>
                      <a:pPr algn="r"/>
                      <a:r>
                        <a:rPr lang="en-US" sz="1400" dirty="0" smtClean="0"/>
                        <a:t>4720</a:t>
                      </a:r>
                      <a:endParaRPr lang="en-US" sz="1400" dirty="0"/>
                    </a:p>
                  </a:txBody>
                  <a:tcPr marL="68580" marR="68580" marT="34290" marB="34290"/>
                </a:tc>
                <a:tc>
                  <a:txBody>
                    <a:bodyPr/>
                    <a:lstStyle/>
                    <a:p>
                      <a:pPr algn="ctr"/>
                      <a:r>
                        <a:rPr lang="en-US" sz="1400" dirty="0" smtClean="0"/>
                        <a:t>EE</a:t>
                      </a:r>
                      <a:endParaRPr lang="en-US" sz="1400" dirty="0"/>
                    </a:p>
                  </a:txBody>
                  <a:tcPr marL="68580" marR="68580" marT="34290" marB="34290"/>
                </a:tc>
                <a:tc>
                  <a:txBody>
                    <a:bodyPr/>
                    <a:lstStyle/>
                    <a:p>
                      <a:pPr algn="r"/>
                      <a:r>
                        <a:rPr lang="en-US" sz="1400" dirty="0" smtClean="0"/>
                        <a:t>2%</a:t>
                      </a:r>
                      <a:endParaRPr lang="en-US" sz="1400" dirty="0"/>
                    </a:p>
                  </a:txBody>
                  <a:tcPr marL="68580" marR="68580" marT="34290" marB="34290"/>
                </a:tc>
              </a:tr>
              <a:tr h="391382">
                <a:tc>
                  <a:txBody>
                    <a:bodyPr/>
                    <a:lstStyle/>
                    <a:p>
                      <a:endParaRPr lang="en-US" sz="1400" dirty="0"/>
                    </a:p>
                  </a:txBody>
                  <a:tcPr marL="68580" marR="68580" marT="34290" marB="34290"/>
                </a:tc>
                <a:tc>
                  <a:txBody>
                    <a:bodyPr/>
                    <a:lstStyle/>
                    <a:p>
                      <a:pPr algn="r"/>
                      <a:endParaRPr lang="en-US" sz="1100" dirty="0"/>
                    </a:p>
                  </a:txBody>
                  <a:tcPr marL="68580" marR="68580" marT="34290" marB="34290"/>
                </a:tc>
                <a:tc>
                  <a:txBody>
                    <a:bodyPr/>
                    <a:lstStyle/>
                    <a:p>
                      <a:pPr algn="r"/>
                      <a:r>
                        <a:rPr lang="en-US" sz="1400" dirty="0" smtClean="0"/>
                        <a:t>33040</a:t>
                      </a:r>
                      <a:endParaRPr lang="en-US" sz="1400" dirty="0"/>
                    </a:p>
                  </a:txBody>
                  <a:tcPr marL="68580" marR="68580" marT="34290" marB="34290"/>
                </a:tc>
                <a:tc>
                  <a:txBody>
                    <a:bodyPr/>
                    <a:lstStyle/>
                    <a:p>
                      <a:pPr algn="ctr"/>
                      <a:r>
                        <a:rPr lang="en-US" sz="1400" dirty="0" smtClean="0"/>
                        <a:t>Captive RE</a:t>
                      </a:r>
                      <a:endParaRPr lang="en-US" sz="1400" dirty="0"/>
                    </a:p>
                  </a:txBody>
                  <a:tcPr marL="68580" marR="68580" marT="34290" marB="34290"/>
                </a:tc>
                <a:tc>
                  <a:txBody>
                    <a:bodyPr/>
                    <a:lstStyle/>
                    <a:p>
                      <a:pPr algn="r"/>
                      <a:r>
                        <a:rPr lang="en-US" sz="1400" dirty="0" smtClean="0"/>
                        <a:t>14%</a:t>
                      </a:r>
                      <a:endParaRPr lang="en-US" sz="1400" dirty="0"/>
                    </a:p>
                  </a:txBody>
                  <a:tcPr marL="68580" marR="68580" marT="34290" marB="34290"/>
                </a:tc>
              </a:tr>
              <a:tr h="391382">
                <a:tc>
                  <a:txBody>
                    <a:bodyPr/>
                    <a:lstStyle/>
                    <a:p>
                      <a:endParaRPr lang="en-US" sz="1400" dirty="0"/>
                    </a:p>
                  </a:txBody>
                  <a:tcPr marL="68580" marR="68580" marT="34290" marB="34290"/>
                </a:tc>
                <a:tc>
                  <a:txBody>
                    <a:bodyPr/>
                    <a:lstStyle/>
                    <a:p>
                      <a:pPr algn="r"/>
                      <a:endParaRPr lang="en-US" sz="1100" dirty="0"/>
                    </a:p>
                  </a:txBody>
                  <a:tcPr marL="68580" marR="68580" marT="34290" marB="34290"/>
                </a:tc>
                <a:tc>
                  <a:txBody>
                    <a:bodyPr/>
                    <a:lstStyle/>
                    <a:p>
                      <a:pPr algn="r"/>
                      <a:r>
                        <a:rPr lang="en-US" sz="1400" dirty="0" smtClean="0"/>
                        <a:t>132160</a:t>
                      </a:r>
                      <a:endParaRPr lang="en-US" sz="1400" dirty="0"/>
                    </a:p>
                  </a:txBody>
                  <a:tcPr marL="68580" marR="68580" marT="34290" marB="34290"/>
                </a:tc>
                <a:tc>
                  <a:txBody>
                    <a:bodyPr/>
                    <a:lstStyle/>
                    <a:p>
                      <a:pPr algn="ctr"/>
                      <a:r>
                        <a:rPr lang="en-US" sz="1400" dirty="0" smtClean="0"/>
                        <a:t>Wheeled RE</a:t>
                      </a:r>
                      <a:endParaRPr lang="en-US" sz="1400" dirty="0"/>
                    </a:p>
                  </a:txBody>
                  <a:tcPr marL="68580" marR="68580" marT="34290" marB="34290"/>
                </a:tc>
                <a:tc>
                  <a:txBody>
                    <a:bodyPr/>
                    <a:lstStyle/>
                    <a:p>
                      <a:pPr algn="r"/>
                      <a:r>
                        <a:rPr lang="en-US" sz="1400" dirty="0" smtClean="0"/>
                        <a:t>56%</a:t>
                      </a:r>
                      <a:endParaRPr lang="en-US" sz="1400" dirty="0"/>
                    </a:p>
                  </a:txBody>
                  <a:tcPr marL="68580" marR="68580" marT="34290" marB="34290"/>
                </a:tc>
              </a:tr>
              <a:tr h="391382">
                <a:tc>
                  <a:txBody>
                    <a:bodyPr/>
                    <a:lstStyle/>
                    <a:p>
                      <a:endParaRPr lang="en-US" sz="1400" dirty="0"/>
                    </a:p>
                  </a:txBody>
                  <a:tcPr marL="68580" marR="68580" marT="34290" marB="34290"/>
                </a:tc>
                <a:tc>
                  <a:txBody>
                    <a:bodyPr/>
                    <a:lstStyle/>
                    <a:p>
                      <a:pPr algn="r"/>
                      <a:endParaRPr lang="en-US" sz="1100" dirty="0"/>
                    </a:p>
                  </a:txBody>
                  <a:tcPr marL="68580" marR="68580" marT="34290" marB="34290"/>
                </a:tc>
                <a:tc>
                  <a:txBody>
                    <a:bodyPr/>
                    <a:lstStyle/>
                    <a:p>
                      <a:pPr algn="r"/>
                      <a:r>
                        <a:rPr lang="en-US" sz="1400" dirty="0" smtClean="0"/>
                        <a:t>66080</a:t>
                      </a:r>
                      <a:endParaRPr lang="en-US" sz="1400" dirty="0"/>
                    </a:p>
                  </a:txBody>
                  <a:tcPr marL="68580" marR="68580" marT="34290" marB="34290"/>
                </a:tc>
                <a:tc>
                  <a:txBody>
                    <a:bodyPr/>
                    <a:lstStyle/>
                    <a:p>
                      <a:pPr algn="ctr"/>
                      <a:r>
                        <a:rPr lang="en-US" sz="1400" dirty="0" smtClean="0"/>
                        <a:t>REC/Offset</a:t>
                      </a:r>
                      <a:endParaRPr lang="en-US" sz="1400" dirty="0"/>
                    </a:p>
                  </a:txBody>
                  <a:tcPr marL="68580" marR="68580" marT="34290" marB="34290"/>
                </a:tc>
                <a:tc>
                  <a:txBody>
                    <a:bodyPr/>
                    <a:lstStyle/>
                    <a:p>
                      <a:pPr algn="r"/>
                      <a:r>
                        <a:rPr lang="en-US" sz="1400" dirty="0" smtClean="0"/>
                        <a:t>28%</a:t>
                      </a:r>
                      <a:endParaRPr lang="en-US" sz="1400" dirty="0"/>
                    </a:p>
                  </a:txBody>
                  <a:tcPr marL="68580" marR="68580" marT="34290" marB="34290"/>
                </a:tc>
              </a:tr>
              <a:tr h="391382">
                <a:tc>
                  <a:txBody>
                    <a:bodyPr/>
                    <a:lstStyle/>
                    <a:p>
                      <a:r>
                        <a:rPr lang="en-US" sz="1600" dirty="0" smtClean="0"/>
                        <a:t>Scope 3</a:t>
                      </a:r>
                      <a:endParaRPr lang="en-US" sz="1600" dirty="0"/>
                    </a:p>
                  </a:txBody>
                  <a:tcPr marL="68580" marR="68580" marT="34290" marB="34290"/>
                </a:tc>
                <a:tc>
                  <a:txBody>
                    <a:bodyPr/>
                    <a:lstStyle/>
                    <a:p>
                      <a:pPr algn="r"/>
                      <a:r>
                        <a:rPr lang="en-US" sz="1600" dirty="0" smtClean="0"/>
                        <a:t>177505</a:t>
                      </a:r>
                      <a:endParaRPr lang="en-US" sz="1600" dirty="0"/>
                    </a:p>
                  </a:txBody>
                  <a:tcPr marL="68580" marR="68580" marT="34290" marB="34290"/>
                </a:tc>
                <a:tc>
                  <a:txBody>
                    <a:bodyPr/>
                    <a:lstStyle/>
                    <a:p>
                      <a:pPr algn="r"/>
                      <a:r>
                        <a:rPr lang="en-US" sz="1600" dirty="0" smtClean="0"/>
                        <a:t>221000</a:t>
                      </a:r>
                      <a:endParaRPr lang="en-US" sz="1600" dirty="0"/>
                    </a:p>
                  </a:txBody>
                  <a:tcPr marL="68580" marR="68580" marT="34290" marB="34290"/>
                </a:tc>
                <a:tc>
                  <a:txBody>
                    <a:bodyPr/>
                    <a:lstStyle/>
                    <a:p>
                      <a:pPr algn="ctr"/>
                      <a:r>
                        <a:rPr lang="en-US" sz="1600" dirty="0" smtClean="0"/>
                        <a:t>Offset</a:t>
                      </a:r>
                      <a:endParaRPr lang="en-US" sz="1600" dirty="0"/>
                    </a:p>
                  </a:txBody>
                  <a:tcPr marL="68580" marR="68580" marT="34290" marB="34290"/>
                </a:tc>
                <a:tc>
                  <a:txBody>
                    <a:bodyPr/>
                    <a:lstStyle/>
                    <a:p>
                      <a:pPr algn="r"/>
                      <a:r>
                        <a:rPr lang="en-US" sz="1600" dirty="0" smtClean="0"/>
                        <a:t>100%</a:t>
                      </a:r>
                      <a:endParaRPr lang="en-US" sz="1600" dirty="0"/>
                    </a:p>
                  </a:txBody>
                  <a:tcPr marL="68580" marR="68580" marT="34290" marB="34290"/>
                </a:tc>
              </a:tr>
              <a:tr h="391382">
                <a:tc>
                  <a:txBody>
                    <a:bodyPr/>
                    <a:lstStyle/>
                    <a:p>
                      <a:r>
                        <a:rPr lang="en-US" sz="1600" dirty="0" smtClean="0"/>
                        <a:t>Total emissions</a:t>
                      </a:r>
                      <a:endParaRPr lang="en-US" sz="1600" dirty="0"/>
                    </a:p>
                  </a:txBody>
                  <a:tcPr marL="68580" marR="68580" marT="34290" marB="34290"/>
                </a:tc>
                <a:tc>
                  <a:txBody>
                    <a:bodyPr/>
                    <a:lstStyle/>
                    <a:p>
                      <a:pPr algn="r"/>
                      <a:r>
                        <a:rPr lang="en-US" sz="1600" dirty="0" smtClean="0"/>
                        <a:t>348755</a:t>
                      </a:r>
                      <a:endParaRPr lang="en-US" sz="1600" dirty="0"/>
                    </a:p>
                  </a:txBody>
                  <a:tcPr marL="68580" marR="68580" marT="34290" marB="34290"/>
                </a:tc>
                <a:tc>
                  <a:txBody>
                    <a:bodyPr/>
                    <a:lstStyle/>
                    <a:p>
                      <a:pPr algn="r"/>
                      <a:r>
                        <a:rPr lang="en-US" sz="1600" dirty="0" smtClean="0"/>
                        <a:t>470500</a:t>
                      </a:r>
                      <a:endParaRPr lang="en-US" sz="1600" dirty="0"/>
                    </a:p>
                  </a:txBody>
                  <a:tcPr marL="68580" marR="68580" marT="34290" marB="34290"/>
                </a:tc>
                <a:tc>
                  <a:txBody>
                    <a:bodyPr/>
                    <a:lstStyle/>
                    <a:p>
                      <a:endParaRPr lang="en-US" sz="1600" dirty="0"/>
                    </a:p>
                  </a:txBody>
                  <a:tcPr marL="68580" marR="68580" marT="34290" marB="34290"/>
                </a:tc>
                <a:tc>
                  <a:txBody>
                    <a:bodyPr/>
                    <a:lstStyle/>
                    <a:p>
                      <a:endParaRPr lang="en-US" sz="1600" dirty="0"/>
                    </a:p>
                  </a:txBody>
                  <a:tcPr marL="68580" marR="68580" marT="34290" marB="34290"/>
                </a:tc>
              </a:tr>
            </a:tbl>
          </a:graphicData>
        </a:graphic>
      </p:graphicFrame>
      <p:sp>
        <p:nvSpPr>
          <p:cNvPr id="8" name="Rectangle 7"/>
          <p:cNvSpPr/>
          <p:nvPr/>
        </p:nvSpPr>
        <p:spPr>
          <a:xfrm>
            <a:off x="485337" y="2590800"/>
            <a:ext cx="8121532" cy="1981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5" name="Rectangle 4"/>
          <p:cNvSpPr/>
          <p:nvPr/>
        </p:nvSpPr>
        <p:spPr>
          <a:xfrm>
            <a:off x="762001" y="5444196"/>
            <a:ext cx="7619998" cy="7732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Our pricing of carbon was related to our carbon neutral commitment.</a:t>
            </a:r>
          </a:p>
          <a:p>
            <a:pPr algn="ctr"/>
            <a:r>
              <a:rPr lang="en-US" dirty="0" smtClean="0"/>
              <a:t>The price should generate the funds required to become carbon neutral. </a:t>
            </a:r>
            <a:endParaRPr lang="en-US" dirty="0"/>
          </a:p>
        </p:txBody>
      </p:sp>
    </p:spTree>
    <p:extLst>
      <p:ext uri="{BB962C8B-B14F-4D97-AF65-F5344CB8AC3E}">
        <p14:creationId xmlns:p14="http://schemas.microsoft.com/office/powerpoint/2010/main" val="24537665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US" baseline="30000" dirty="0" smtClean="0"/>
              <a:t>0</a:t>
            </a:r>
            <a:r>
              <a:rPr lang="en-US" dirty="0" smtClean="0"/>
              <a:t>C - What it takes</a:t>
            </a:r>
            <a:endParaRPr lang="en-US" dirty="0"/>
          </a:p>
        </p:txBody>
      </p:sp>
      <p:sp>
        <p:nvSpPr>
          <p:cNvPr id="4" name="Slide Number Placeholder 3"/>
          <p:cNvSpPr>
            <a:spLocks noGrp="1"/>
          </p:cNvSpPr>
          <p:nvPr>
            <p:ph type="sldNum" sz="quarter" idx="12"/>
          </p:nvPr>
        </p:nvSpPr>
        <p:spPr/>
        <p:txBody>
          <a:bodyPr/>
          <a:lstStyle/>
          <a:p>
            <a:fld id="{14D65173-87C9-47C0-A890-7AD8E2754265}" type="slidenum">
              <a:rPr lang="en-US" smtClean="0"/>
              <a:pPr/>
              <a:t>4</a:t>
            </a:fld>
            <a:endParaRPr lang="en-US" dirty="0"/>
          </a:p>
        </p:txBody>
      </p:sp>
      <p:sp>
        <p:nvSpPr>
          <p:cNvPr id="6" name="Content Placeholder 2"/>
          <p:cNvSpPr>
            <a:spLocks noGrp="1"/>
          </p:cNvSpPr>
          <p:nvPr>
            <p:ph idx="1"/>
          </p:nvPr>
        </p:nvSpPr>
        <p:spPr>
          <a:xfrm>
            <a:off x="232350" y="1066800"/>
            <a:ext cx="8684638" cy="4343400"/>
          </a:xfrm>
        </p:spPr>
        <p:txBody>
          <a:bodyPr>
            <a:noAutofit/>
          </a:bodyPr>
          <a:lstStyle/>
          <a:p>
            <a:r>
              <a:rPr lang="en-US" dirty="0" smtClean="0"/>
              <a:t>Peaking of emissions by 2020</a:t>
            </a:r>
          </a:p>
          <a:p>
            <a:r>
              <a:rPr lang="en-US" dirty="0" smtClean="0"/>
              <a:t>Total emissions should drop to about 40 GtCO2e by 2030 (Estimated </a:t>
            </a:r>
            <a:r>
              <a:rPr lang="en-US" dirty="0"/>
              <a:t>emissions in 2030 based on current INDCs: 55 </a:t>
            </a:r>
            <a:r>
              <a:rPr lang="en-US" dirty="0" smtClean="0"/>
              <a:t>GtCO2e)</a:t>
            </a:r>
          </a:p>
          <a:p>
            <a:r>
              <a:rPr lang="en-US" dirty="0"/>
              <a:t>Business as usual scenario: 16% increase in energy-related emissions by </a:t>
            </a:r>
            <a:r>
              <a:rPr lang="en-US" dirty="0" smtClean="0"/>
              <a:t>2040 (2</a:t>
            </a:r>
            <a:r>
              <a:rPr lang="en-US" baseline="30000" dirty="0" smtClean="0"/>
              <a:t>0</a:t>
            </a:r>
            <a:r>
              <a:rPr lang="en-US" dirty="0" smtClean="0"/>
              <a:t>C </a:t>
            </a:r>
            <a:r>
              <a:rPr lang="en-US" dirty="0"/>
              <a:t>regime demands </a:t>
            </a:r>
            <a:r>
              <a:rPr lang="en-US" dirty="0" smtClean="0"/>
              <a:t>41</a:t>
            </a:r>
            <a:r>
              <a:rPr lang="en-US" dirty="0"/>
              <a:t>% reduction energy-related emissions by </a:t>
            </a:r>
            <a:r>
              <a:rPr lang="en-US" dirty="0" smtClean="0"/>
              <a:t>2040)</a:t>
            </a:r>
          </a:p>
          <a:p>
            <a:r>
              <a:rPr lang="en-US" dirty="0"/>
              <a:t>Move toward carbon neutral by the end of the </a:t>
            </a:r>
            <a:r>
              <a:rPr lang="en-US" dirty="0" smtClean="0"/>
              <a:t>century</a:t>
            </a:r>
          </a:p>
          <a:p>
            <a:r>
              <a:rPr lang="en-US" dirty="0"/>
              <a:t>At current emission levels, the remaining carbon budget of about 900 GtCO2e will be consumed by </a:t>
            </a:r>
            <a:r>
              <a:rPr lang="en-US" dirty="0" smtClean="0"/>
              <a:t>2040</a:t>
            </a:r>
            <a:endParaRPr lang="en-US" dirty="0"/>
          </a:p>
          <a:p>
            <a:pPr marL="231775" lvl="1" indent="-231775">
              <a:buFont typeface="Arial" pitchFamily="34" charset="0"/>
              <a:buChar char="•"/>
            </a:pPr>
            <a:r>
              <a:rPr lang="en-US" sz="1800" dirty="0" smtClean="0"/>
              <a:t>PwC’s </a:t>
            </a:r>
            <a:r>
              <a:rPr lang="en-US" sz="1800" dirty="0"/>
              <a:t>Low Carbon Economy Index </a:t>
            </a:r>
            <a:r>
              <a:rPr lang="en-US" sz="1800" dirty="0" smtClean="0"/>
              <a:t>estimates that </a:t>
            </a:r>
            <a:r>
              <a:rPr lang="en-US" sz="1800" dirty="0"/>
              <a:t>2-3% annual global emissions reduction is required under a 2</a:t>
            </a:r>
            <a:r>
              <a:rPr lang="en-US" sz="1800" baseline="30000" dirty="0"/>
              <a:t>0</a:t>
            </a:r>
            <a:r>
              <a:rPr lang="en-US" sz="1800" dirty="0"/>
              <a:t>C </a:t>
            </a:r>
            <a:r>
              <a:rPr lang="en-US" sz="1800" dirty="0" smtClean="0"/>
              <a:t>regime</a:t>
            </a:r>
          </a:p>
          <a:p>
            <a:pPr marL="231775" lvl="1" indent="-231775">
              <a:buFont typeface="Arial" pitchFamily="34" charset="0"/>
              <a:buChar char="•"/>
            </a:pPr>
            <a:r>
              <a:rPr lang="en-US" sz="1800" dirty="0" smtClean="0"/>
              <a:t>60</a:t>
            </a:r>
            <a:r>
              <a:rPr lang="en-US" sz="1800" dirty="0"/>
              <a:t>% cut in emissions from </a:t>
            </a:r>
            <a:r>
              <a:rPr lang="en-US" sz="1800" dirty="0" smtClean="0"/>
              <a:t>China alone by </a:t>
            </a:r>
            <a:r>
              <a:rPr lang="en-US" sz="1800" dirty="0"/>
              <a:t>2040 from current </a:t>
            </a:r>
            <a:r>
              <a:rPr lang="en-US" sz="1800" dirty="0" smtClean="0"/>
              <a:t>levels</a:t>
            </a:r>
            <a:endParaRPr lang="en-US" sz="1800" dirty="0"/>
          </a:p>
          <a:p>
            <a:pPr marL="231775" lvl="1" indent="-231775">
              <a:buFont typeface="Arial" pitchFamily="34" charset="0"/>
              <a:buChar char="•"/>
            </a:pPr>
            <a:endParaRPr lang="en-US" sz="1800" dirty="0" smtClean="0"/>
          </a:p>
        </p:txBody>
      </p:sp>
    </p:spTree>
    <p:extLst>
      <p:ext uri="{BB962C8B-B14F-4D97-AF65-F5344CB8AC3E}">
        <p14:creationId xmlns:p14="http://schemas.microsoft.com/office/powerpoint/2010/main" val="70657701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US" baseline="30000" dirty="0" smtClean="0"/>
              <a:t>0</a:t>
            </a:r>
            <a:r>
              <a:rPr lang="en-US" dirty="0" smtClean="0"/>
              <a:t>C – At what cost</a:t>
            </a:r>
            <a:endParaRPr lang="en-US" dirty="0"/>
          </a:p>
        </p:txBody>
      </p:sp>
      <p:sp>
        <p:nvSpPr>
          <p:cNvPr id="4" name="Slide Number Placeholder 3"/>
          <p:cNvSpPr>
            <a:spLocks noGrp="1"/>
          </p:cNvSpPr>
          <p:nvPr>
            <p:ph type="sldNum" sz="quarter" idx="12"/>
          </p:nvPr>
        </p:nvSpPr>
        <p:spPr/>
        <p:txBody>
          <a:bodyPr/>
          <a:lstStyle/>
          <a:p>
            <a:fld id="{14D65173-87C9-47C0-A890-7AD8E2754265}" type="slidenum">
              <a:rPr lang="en-US" smtClean="0"/>
              <a:pPr/>
              <a:t>5</a:t>
            </a:fld>
            <a:endParaRPr lang="en-US" dirty="0"/>
          </a:p>
        </p:txBody>
      </p:sp>
      <p:sp>
        <p:nvSpPr>
          <p:cNvPr id="6" name="Content Placeholder 2"/>
          <p:cNvSpPr>
            <a:spLocks noGrp="1"/>
          </p:cNvSpPr>
          <p:nvPr>
            <p:ph idx="1"/>
          </p:nvPr>
        </p:nvSpPr>
        <p:spPr>
          <a:xfrm>
            <a:off x="232350" y="1066800"/>
            <a:ext cx="8684638" cy="4343400"/>
          </a:xfrm>
        </p:spPr>
        <p:txBody>
          <a:bodyPr>
            <a:normAutofit/>
          </a:bodyPr>
          <a:lstStyle/>
          <a:p>
            <a:r>
              <a:rPr lang="en-US" dirty="0" smtClean="0"/>
              <a:t>Projected </a:t>
            </a:r>
            <a:r>
              <a:rPr lang="en-US" dirty="0"/>
              <a:t>annual investment from 2015-2030: over 1100 billion (700 on EE and 400 on RE</a:t>
            </a:r>
            <a:r>
              <a:rPr lang="en-US" dirty="0" smtClean="0"/>
              <a:t>)</a:t>
            </a:r>
          </a:p>
          <a:p>
            <a:r>
              <a:rPr lang="en-US" dirty="0"/>
              <a:t>In 2015, 330 billion was invested in RE </a:t>
            </a:r>
            <a:r>
              <a:rPr lang="en-US" dirty="0" smtClean="0"/>
              <a:t>alone</a:t>
            </a:r>
          </a:p>
          <a:p>
            <a:r>
              <a:rPr lang="en-US" dirty="0"/>
              <a:t>India’s INDC commitment of 33-35% reduction in emission intensity of GDP by 2030 below 2005 levels is estimated to cost 2.5 trillion </a:t>
            </a:r>
            <a:r>
              <a:rPr lang="en-US" dirty="0" smtClean="0"/>
              <a:t>dollars</a:t>
            </a:r>
          </a:p>
          <a:p>
            <a:r>
              <a:rPr lang="en-US" dirty="0" smtClean="0"/>
              <a:t>Where will this money come from? Put a price on carbon?</a:t>
            </a:r>
          </a:p>
          <a:p>
            <a:r>
              <a:rPr lang="en-US" dirty="0" smtClean="0"/>
              <a:t>Need mechanisms </a:t>
            </a:r>
            <a:r>
              <a:rPr lang="en-US" dirty="0"/>
              <a:t>to </a:t>
            </a:r>
            <a:r>
              <a:rPr lang="en-US" dirty="0" smtClean="0"/>
              <a:t>turn carbon price into low carbon transition fund</a:t>
            </a:r>
          </a:p>
          <a:p>
            <a:endParaRPr lang="en-US" dirty="0"/>
          </a:p>
        </p:txBody>
      </p:sp>
    </p:spTree>
    <p:extLst>
      <p:ext uri="{BB962C8B-B14F-4D97-AF65-F5344CB8AC3E}">
        <p14:creationId xmlns:p14="http://schemas.microsoft.com/office/powerpoint/2010/main" val="11864100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Cap-and-trade</a:t>
            </a:r>
            <a:endParaRPr lang="en-US" dirty="0"/>
          </a:p>
        </p:txBody>
      </p:sp>
      <p:sp>
        <p:nvSpPr>
          <p:cNvPr id="3" name="Content Placeholder 2"/>
          <p:cNvSpPr>
            <a:spLocks noGrp="1"/>
          </p:cNvSpPr>
          <p:nvPr>
            <p:ph idx="1"/>
          </p:nvPr>
        </p:nvSpPr>
        <p:spPr>
          <a:xfrm>
            <a:off x="232350" y="1066800"/>
            <a:ext cx="8684638" cy="4495800"/>
          </a:xfrm>
        </p:spPr>
        <p:txBody>
          <a:bodyPr>
            <a:normAutofit/>
          </a:bodyPr>
          <a:lstStyle/>
          <a:p>
            <a:r>
              <a:rPr lang="en-US" dirty="0" smtClean="0"/>
              <a:t>Market-based</a:t>
            </a:r>
          </a:p>
          <a:p>
            <a:r>
              <a:rPr lang="en-US" dirty="0" smtClean="0"/>
              <a:t>Policy tool that puts a cap on emissions over a period; emission reduction is guaranteed</a:t>
            </a:r>
          </a:p>
          <a:p>
            <a:r>
              <a:rPr lang="en-US" dirty="0" smtClean="0"/>
              <a:t>Allowances are allocated to participating parties or auctioned</a:t>
            </a:r>
          </a:p>
          <a:p>
            <a:r>
              <a:rPr lang="en-US" dirty="0" smtClean="0"/>
              <a:t>Market determines the optimal price of allowances</a:t>
            </a:r>
          </a:p>
          <a:p>
            <a:r>
              <a:rPr lang="en-US" dirty="0" smtClean="0"/>
              <a:t>Allowances can be traded among participating parties</a:t>
            </a:r>
          </a:p>
          <a:p>
            <a:r>
              <a:rPr lang="en-US" dirty="0" smtClean="0"/>
              <a:t>Theoretically, cap-and-trade finds the least cost option to achieve the emissions cap</a:t>
            </a:r>
          </a:p>
          <a:p>
            <a:r>
              <a:rPr lang="en-US" dirty="0" smtClean="0"/>
              <a:t>Offers flexibility to parties – doesn’t mandate any particular approach or intervention</a:t>
            </a:r>
          </a:p>
        </p:txBody>
      </p:sp>
      <p:sp>
        <p:nvSpPr>
          <p:cNvPr id="4" name="Slide Number Placeholder 3"/>
          <p:cNvSpPr>
            <a:spLocks noGrp="1"/>
          </p:cNvSpPr>
          <p:nvPr>
            <p:ph type="sldNum" sz="quarter" idx="12"/>
          </p:nvPr>
        </p:nvSpPr>
        <p:spPr/>
        <p:txBody>
          <a:bodyPr/>
          <a:lstStyle/>
          <a:p>
            <a:fld id="{14D65173-87C9-47C0-A890-7AD8E2754265}" type="slidenum">
              <a:rPr lang="en-US" smtClean="0"/>
              <a:pPr/>
              <a:t>6</a:t>
            </a:fld>
            <a:endParaRPr lang="en-US" dirty="0"/>
          </a:p>
        </p:txBody>
      </p:sp>
    </p:spTree>
    <p:extLst>
      <p:ext uri="{BB962C8B-B14F-4D97-AF65-F5344CB8AC3E}">
        <p14:creationId xmlns:p14="http://schemas.microsoft.com/office/powerpoint/2010/main" val="14455923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350" y="78273"/>
            <a:ext cx="8684638" cy="708469"/>
          </a:xfrm>
        </p:spPr>
        <p:txBody>
          <a:bodyPr>
            <a:normAutofit/>
          </a:bodyPr>
          <a:lstStyle/>
          <a:p>
            <a:r>
              <a:rPr lang="en-US" dirty="0" smtClean="0"/>
              <a:t>Why cap-and-trade may not fit under a 2</a:t>
            </a:r>
            <a:r>
              <a:rPr lang="en-US" baseline="30000" dirty="0" smtClean="0"/>
              <a:t>0</a:t>
            </a:r>
            <a:r>
              <a:rPr lang="en-US" dirty="0" smtClean="0"/>
              <a:t>C regime</a:t>
            </a:r>
            <a:endParaRPr lang="en-US" dirty="0"/>
          </a:p>
        </p:txBody>
      </p:sp>
      <p:sp>
        <p:nvSpPr>
          <p:cNvPr id="3" name="Content Placeholder 2"/>
          <p:cNvSpPr>
            <a:spLocks noGrp="1"/>
          </p:cNvSpPr>
          <p:nvPr>
            <p:ph idx="1"/>
          </p:nvPr>
        </p:nvSpPr>
        <p:spPr>
          <a:xfrm>
            <a:off x="232350" y="939142"/>
            <a:ext cx="8684638" cy="3328058"/>
          </a:xfrm>
        </p:spPr>
        <p:txBody>
          <a:bodyPr>
            <a:normAutofit/>
          </a:bodyPr>
          <a:lstStyle/>
          <a:p>
            <a:r>
              <a:rPr lang="en-US" dirty="0" smtClean="0"/>
              <a:t>Faced with a massive emission reduction target, what will be the right cap?</a:t>
            </a:r>
          </a:p>
          <a:p>
            <a:r>
              <a:rPr lang="en-US" dirty="0" smtClean="0"/>
              <a:t>Sort term caps that get revised downwards in the long term </a:t>
            </a:r>
          </a:p>
          <a:p>
            <a:pPr marL="0" indent="0">
              <a:buNone/>
            </a:pPr>
            <a:r>
              <a:rPr lang="en-US" dirty="0"/>
              <a:t>	-</a:t>
            </a:r>
            <a:r>
              <a:rPr lang="en-US" dirty="0" smtClean="0"/>
              <a:t> likely to miss opportunities for transformational change</a:t>
            </a:r>
          </a:p>
          <a:p>
            <a:pPr marL="0" indent="0">
              <a:buNone/>
            </a:pPr>
            <a:r>
              <a:rPr lang="en-US" dirty="0"/>
              <a:t>	</a:t>
            </a:r>
            <a:r>
              <a:rPr lang="en-US" dirty="0" smtClean="0"/>
              <a:t>- likely to delay attainment of long term goals</a:t>
            </a:r>
          </a:p>
          <a:p>
            <a:r>
              <a:rPr lang="en-US" dirty="0" smtClean="0"/>
              <a:t>Long terms caps with short term check-points</a:t>
            </a:r>
          </a:p>
          <a:p>
            <a:r>
              <a:rPr lang="en-US" dirty="0" smtClean="0"/>
              <a:t>Under a 2</a:t>
            </a:r>
            <a:r>
              <a:rPr lang="en-US" baseline="30000" dirty="0" smtClean="0"/>
              <a:t>0</a:t>
            </a:r>
            <a:r>
              <a:rPr lang="en-US" dirty="0" smtClean="0"/>
              <a:t>C regime, who can get away with having surplus allowances to sell?</a:t>
            </a:r>
          </a:p>
        </p:txBody>
      </p:sp>
      <p:sp>
        <p:nvSpPr>
          <p:cNvPr id="4" name="Slide Number Placeholder 3"/>
          <p:cNvSpPr>
            <a:spLocks noGrp="1"/>
          </p:cNvSpPr>
          <p:nvPr>
            <p:ph type="sldNum" sz="quarter" idx="12"/>
          </p:nvPr>
        </p:nvSpPr>
        <p:spPr/>
        <p:txBody>
          <a:bodyPr/>
          <a:lstStyle/>
          <a:p>
            <a:fld id="{14D65173-87C9-47C0-A890-7AD8E2754265}" type="slidenum">
              <a:rPr lang="en-US" smtClean="0"/>
              <a:pPr/>
              <a:t>7</a:t>
            </a:fld>
            <a:endParaRPr lang="en-US" dirty="0"/>
          </a:p>
        </p:txBody>
      </p:sp>
      <p:grpSp>
        <p:nvGrpSpPr>
          <p:cNvPr id="24" name="Group 23"/>
          <p:cNvGrpSpPr/>
          <p:nvPr/>
        </p:nvGrpSpPr>
        <p:grpSpPr>
          <a:xfrm>
            <a:off x="3669268" y="4267200"/>
            <a:ext cx="4560332" cy="2121932"/>
            <a:chOff x="3669268" y="4267200"/>
            <a:chExt cx="4560332" cy="2121932"/>
          </a:xfrm>
        </p:grpSpPr>
        <p:cxnSp>
          <p:nvCxnSpPr>
            <p:cNvPr id="6" name="Straight Connector 5"/>
            <p:cNvCxnSpPr/>
            <p:nvPr/>
          </p:nvCxnSpPr>
          <p:spPr>
            <a:xfrm>
              <a:off x="4114800" y="4267200"/>
              <a:ext cx="0" cy="1752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4114800" y="6019800"/>
              <a:ext cx="411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Elbow Connector 9"/>
            <p:cNvCxnSpPr/>
            <p:nvPr/>
          </p:nvCxnSpPr>
          <p:spPr>
            <a:xfrm>
              <a:off x="4369191" y="4419600"/>
              <a:ext cx="838200" cy="3810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2" name="Elbow Connector 11"/>
            <p:cNvCxnSpPr/>
            <p:nvPr/>
          </p:nvCxnSpPr>
          <p:spPr>
            <a:xfrm>
              <a:off x="5200942" y="5105400"/>
              <a:ext cx="1157654" cy="3048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5" name="Elbow Connector 14"/>
            <p:cNvCxnSpPr/>
            <p:nvPr/>
          </p:nvCxnSpPr>
          <p:spPr>
            <a:xfrm>
              <a:off x="6358596" y="5576668"/>
              <a:ext cx="1219200" cy="228600"/>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07391" y="48006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6358596" y="5410200"/>
              <a:ext cx="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rot="16200000">
              <a:off x="3235816" y="5005453"/>
              <a:ext cx="1236236" cy="369332"/>
            </a:xfrm>
            <a:prstGeom prst="rect">
              <a:avLst/>
            </a:prstGeom>
            <a:noFill/>
          </p:spPr>
          <p:txBody>
            <a:bodyPr wrap="none" rtlCol="0">
              <a:spAutoFit/>
            </a:bodyPr>
            <a:lstStyle/>
            <a:p>
              <a:r>
                <a:rPr lang="en-US" dirty="0" smtClean="0">
                  <a:latin typeface="Arial" pitchFamily="34" charset="0"/>
                  <a:cs typeface="Arial" pitchFamily="34" charset="0"/>
                </a:rPr>
                <a:t>Emissions</a:t>
              </a:r>
            </a:p>
          </p:txBody>
        </p:sp>
        <p:sp>
          <p:nvSpPr>
            <p:cNvPr id="23" name="TextBox 22"/>
            <p:cNvSpPr txBox="1"/>
            <p:nvPr/>
          </p:nvSpPr>
          <p:spPr>
            <a:xfrm>
              <a:off x="5635565" y="6019800"/>
              <a:ext cx="689035" cy="369332"/>
            </a:xfrm>
            <a:prstGeom prst="rect">
              <a:avLst/>
            </a:prstGeom>
            <a:noFill/>
          </p:spPr>
          <p:txBody>
            <a:bodyPr wrap="none" rtlCol="0">
              <a:spAutoFit/>
            </a:bodyPr>
            <a:lstStyle/>
            <a:p>
              <a:r>
                <a:rPr lang="en-US" dirty="0" smtClean="0">
                  <a:latin typeface="Arial" pitchFamily="34" charset="0"/>
                  <a:cs typeface="Arial" pitchFamily="34" charset="0"/>
                </a:rPr>
                <a:t>Time</a:t>
              </a:r>
            </a:p>
          </p:txBody>
        </p:sp>
      </p:grpSp>
    </p:spTree>
    <p:extLst>
      <p:ext uri="{BB962C8B-B14F-4D97-AF65-F5344CB8AC3E}">
        <p14:creationId xmlns:p14="http://schemas.microsoft.com/office/powerpoint/2010/main" val="3709837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Emissions tax</a:t>
            </a:r>
            <a:endParaRPr lang="en-US" dirty="0"/>
          </a:p>
        </p:txBody>
      </p:sp>
      <p:sp>
        <p:nvSpPr>
          <p:cNvPr id="3" name="Content Placeholder 2"/>
          <p:cNvSpPr>
            <a:spLocks noGrp="1"/>
          </p:cNvSpPr>
          <p:nvPr>
            <p:ph idx="1"/>
          </p:nvPr>
        </p:nvSpPr>
        <p:spPr/>
        <p:txBody>
          <a:bodyPr/>
          <a:lstStyle/>
          <a:p>
            <a:r>
              <a:rPr lang="en-US" dirty="0" smtClean="0"/>
              <a:t>Puts a price on emissions</a:t>
            </a:r>
          </a:p>
          <a:p>
            <a:r>
              <a:rPr lang="en-US" dirty="0" smtClean="0"/>
              <a:t>Emission reduction is not guaranteed</a:t>
            </a:r>
          </a:p>
          <a:p>
            <a:r>
              <a:rPr lang="en-US" dirty="0"/>
              <a:t>Market determines the optimal emission </a:t>
            </a:r>
            <a:r>
              <a:rPr lang="en-US" dirty="0" smtClean="0"/>
              <a:t>reduction</a:t>
            </a:r>
          </a:p>
          <a:p>
            <a:r>
              <a:rPr lang="en-US" dirty="0" smtClean="0"/>
              <a:t>Therefore the tax revenue must be invested in promoting low carbon technologies so that emission reduction targets can be achieved </a:t>
            </a:r>
          </a:p>
        </p:txBody>
      </p:sp>
      <p:sp>
        <p:nvSpPr>
          <p:cNvPr id="4" name="Slide Number Placeholder 3"/>
          <p:cNvSpPr>
            <a:spLocks noGrp="1"/>
          </p:cNvSpPr>
          <p:nvPr>
            <p:ph type="sldNum" sz="quarter" idx="12"/>
          </p:nvPr>
        </p:nvSpPr>
        <p:spPr/>
        <p:txBody>
          <a:bodyPr/>
          <a:lstStyle/>
          <a:p>
            <a:fld id="{14D65173-87C9-47C0-A890-7AD8E2754265}" type="slidenum">
              <a:rPr lang="en-US" smtClean="0"/>
              <a:pPr/>
              <a:t>8</a:t>
            </a:fld>
            <a:endParaRPr lang="en-US" dirty="0"/>
          </a:p>
        </p:txBody>
      </p:sp>
      <p:cxnSp>
        <p:nvCxnSpPr>
          <p:cNvPr id="6" name="Straight Connector 5"/>
          <p:cNvCxnSpPr/>
          <p:nvPr/>
        </p:nvCxnSpPr>
        <p:spPr>
          <a:xfrm>
            <a:off x="4114800" y="4267200"/>
            <a:ext cx="0" cy="1752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114800" y="6019800"/>
            <a:ext cx="4114800" cy="0"/>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rot="16200000">
            <a:off x="3235816" y="5005453"/>
            <a:ext cx="1236236" cy="369332"/>
          </a:xfrm>
          <a:prstGeom prst="rect">
            <a:avLst/>
          </a:prstGeom>
          <a:noFill/>
        </p:spPr>
        <p:txBody>
          <a:bodyPr wrap="none" rtlCol="0">
            <a:spAutoFit/>
          </a:bodyPr>
          <a:lstStyle/>
          <a:p>
            <a:r>
              <a:rPr lang="en-US" dirty="0" smtClean="0">
                <a:latin typeface="Arial" pitchFamily="34" charset="0"/>
                <a:cs typeface="Arial" pitchFamily="34" charset="0"/>
              </a:rPr>
              <a:t>Emissions</a:t>
            </a:r>
          </a:p>
        </p:txBody>
      </p:sp>
      <p:sp>
        <p:nvSpPr>
          <p:cNvPr id="14" name="TextBox 13"/>
          <p:cNvSpPr txBox="1"/>
          <p:nvPr/>
        </p:nvSpPr>
        <p:spPr>
          <a:xfrm>
            <a:off x="5635565" y="6019800"/>
            <a:ext cx="689035" cy="369332"/>
          </a:xfrm>
          <a:prstGeom prst="rect">
            <a:avLst/>
          </a:prstGeom>
          <a:noFill/>
        </p:spPr>
        <p:txBody>
          <a:bodyPr wrap="none" rtlCol="0">
            <a:spAutoFit/>
          </a:bodyPr>
          <a:lstStyle/>
          <a:p>
            <a:r>
              <a:rPr lang="en-US" dirty="0" smtClean="0">
                <a:latin typeface="Arial" pitchFamily="34" charset="0"/>
                <a:cs typeface="Arial" pitchFamily="34" charset="0"/>
              </a:rPr>
              <a:t>Time</a:t>
            </a:r>
          </a:p>
        </p:txBody>
      </p:sp>
      <p:sp>
        <p:nvSpPr>
          <p:cNvPr id="15" name="Freeform 14"/>
          <p:cNvSpPr/>
          <p:nvPr/>
        </p:nvSpPr>
        <p:spPr>
          <a:xfrm>
            <a:off x="4417255" y="4431323"/>
            <a:ext cx="1679765" cy="1337197"/>
          </a:xfrm>
          <a:custGeom>
            <a:avLst/>
            <a:gdLst>
              <a:gd name="connsiteX0" fmla="*/ 0 w 1679765"/>
              <a:gd name="connsiteY0" fmla="*/ 0 h 1337197"/>
              <a:gd name="connsiteX1" fmla="*/ 1448973 w 1679765"/>
              <a:gd name="connsiteY1" fmla="*/ 886265 h 1337197"/>
              <a:gd name="connsiteX2" fmla="*/ 1589650 w 1679765"/>
              <a:gd name="connsiteY2" fmla="*/ 844062 h 1337197"/>
              <a:gd name="connsiteX3" fmla="*/ 1589650 w 1679765"/>
              <a:gd name="connsiteY3" fmla="*/ 844062 h 1337197"/>
              <a:gd name="connsiteX4" fmla="*/ 1674056 w 1679765"/>
              <a:gd name="connsiteY4" fmla="*/ 647114 h 1337197"/>
              <a:gd name="connsiteX5" fmla="*/ 1406770 w 1679765"/>
              <a:gd name="connsiteY5" fmla="*/ 1322363 h 1337197"/>
              <a:gd name="connsiteX6" fmla="*/ 1617785 w 1679765"/>
              <a:gd name="connsiteY6" fmla="*/ 1111348 h 1337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79765" h="1337197">
                <a:moveTo>
                  <a:pt x="0" y="0"/>
                </a:moveTo>
                <a:cubicBezTo>
                  <a:pt x="592015" y="372794"/>
                  <a:pt x="1184031" y="745588"/>
                  <a:pt x="1448973" y="886265"/>
                </a:cubicBezTo>
                <a:cubicBezTo>
                  <a:pt x="1713915" y="1026942"/>
                  <a:pt x="1589650" y="844062"/>
                  <a:pt x="1589650" y="844062"/>
                </a:cubicBezTo>
                <a:lnTo>
                  <a:pt x="1589650" y="844062"/>
                </a:lnTo>
                <a:cubicBezTo>
                  <a:pt x="1603718" y="811237"/>
                  <a:pt x="1704536" y="567397"/>
                  <a:pt x="1674056" y="647114"/>
                </a:cubicBezTo>
                <a:cubicBezTo>
                  <a:pt x="1643576" y="726831"/>
                  <a:pt x="1416148" y="1244991"/>
                  <a:pt x="1406770" y="1322363"/>
                </a:cubicBezTo>
                <a:cubicBezTo>
                  <a:pt x="1397392" y="1399735"/>
                  <a:pt x="1584961" y="1151207"/>
                  <a:pt x="1617785" y="1111348"/>
                </a:cubicBez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Connector 18"/>
          <p:cNvCxnSpPr/>
          <p:nvPr/>
        </p:nvCxnSpPr>
        <p:spPr>
          <a:xfrm>
            <a:off x="4417255" y="4375818"/>
            <a:ext cx="3355145" cy="14478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31736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International offsets</a:t>
            </a:r>
            <a:endParaRPr lang="en-US" dirty="0"/>
          </a:p>
        </p:txBody>
      </p:sp>
      <p:sp>
        <p:nvSpPr>
          <p:cNvPr id="3" name="Content Placeholder 2"/>
          <p:cNvSpPr>
            <a:spLocks noGrp="1"/>
          </p:cNvSpPr>
          <p:nvPr>
            <p:ph idx="1"/>
          </p:nvPr>
        </p:nvSpPr>
        <p:spPr/>
        <p:txBody>
          <a:bodyPr/>
          <a:lstStyle/>
          <a:p>
            <a:r>
              <a:rPr lang="en-US" dirty="0" smtClean="0"/>
              <a:t>Buying emission reduction achieved in another country to offset own emissions</a:t>
            </a:r>
          </a:p>
          <a:p>
            <a:r>
              <a:rPr lang="en-US" dirty="0" smtClean="0"/>
              <a:t>Emission reduction is more certain</a:t>
            </a:r>
          </a:p>
          <a:p>
            <a:r>
              <a:rPr lang="en-US" dirty="0" smtClean="0"/>
              <a:t>Demand-supply within the market will determine carbon price</a:t>
            </a:r>
          </a:p>
          <a:p>
            <a:r>
              <a:rPr lang="en-US" dirty="0"/>
              <a:t>Under a 2</a:t>
            </a:r>
            <a:r>
              <a:rPr lang="en-US" baseline="30000" dirty="0"/>
              <a:t>0</a:t>
            </a:r>
            <a:r>
              <a:rPr lang="en-US" dirty="0"/>
              <a:t>C regime, who </a:t>
            </a:r>
            <a:r>
              <a:rPr lang="en-US" dirty="0" smtClean="0"/>
              <a:t>should be allowed to sell emission reduction? If a country is able to reduce emissions, shouldn’t it get a share of the global target?</a:t>
            </a:r>
            <a:endParaRPr lang="en-US" dirty="0"/>
          </a:p>
          <a:p>
            <a:endParaRPr lang="en-US" dirty="0" smtClean="0"/>
          </a:p>
        </p:txBody>
      </p:sp>
      <p:sp>
        <p:nvSpPr>
          <p:cNvPr id="4" name="Slide Number Placeholder 3"/>
          <p:cNvSpPr>
            <a:spLocks noGrp="1"/>
          </p:cNvSpPr>
          <p:nvPr>
            <p:ph type="sldNum" sz="quarter" idx="12"/>
          </p:nvPr>
        </p:nvSpPr>
        <p:spPr/>
        <p:txBody>
          <a:bodyPr/>
          <a:lstStyle/>
          <a:p>
            <a:fld id="{14D65173-87C9-47C0-A890-7AD8E2754265}" type="slidenum">
              <a:rPr lang="en-US" smtClean="0"/>
              <a:pPr/>
              <a:t>9</a:t>
            </a:fld>
            <a:endParaRPr lang="en-US" dirty="0"/>
          </a:p>
        </p:txBody>
      </p:sp>
    </p:spTree>
    <p:extLst>
      <p:ext uri="{BB962C8B-B14F-4D97-AF65-F5344CB8AC3E}">
        <p14:creationId xmlns:p14="http://schemas.microsoft.com/office/powerpoint/2010/main" val="244084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a:t>
            </a:r>
            <a:r>
              <a:rPr lang="en-US" baseline="30000" dirty="0" smtClean="0"/>
              <a:t>0</a:t>
            </a:r>
            <a:r>
              <a:rPr lang="en-US" dirty="0" smtClean="0"/>
              <a:t>C – At what cost</a:t>
            </a:r>
            <a:endParaRPr lang="en-US" dirty="0"/>
          </a:p>
        </p:txBody>
      </p:sp>
      <p:sp>
        <p:nvSpPr>
          <p:cNvPr id="4" name="Slide Number Placeholder 3"/>
          <p:cNvSpPr>
            <a:spLocks noGrp="1"/>
          </p:cNvSpPr>
          <p:nvPr>
            <p:ph type="sldNum" sz="quarter" idx="12"/>
          </p:nvPr>
        </p:nvSpPr>
        <p:spPr/>
        <p:txBody>
          <a:bodyPr/>
          <a:lstStyle/>
          <a:p>
            <a:fld id="{14D65173-87C9-47C0-A890-7AD8E2754265}" type="slidenum">
              <a:rPr lang="en-US" smtClean="0"/>
              <a:pPr/>
              <a:t>10</a:t>
            </a:fld>
            <a:endParaRPr lang="en-US" dirty="0"/>
          </a:p>
        </p:txBody>
      </p:sp>
      <p:pic>
        <p:nvPicPr>
          <p:cNvPr id="7" name="Picture 6"/>
          <p:cNvPicPr>
            <a:picLocks noChangeAspect="1"/>
          </p:cNvPicPr>
          <p:nvPr/>
        </p:nvPicPr>
        <p:blipFill>
          <a:blip r:embed="rId2"/>
          <a:stretch>
            <a:fillRect/>
          </a:stretch>
        </p:blipFill>
        <p:spPr>
          <a:xfrm>
            <a:off x="609600" y="1143000"/>
            <a:ext cx="3995616" cy="4648200"/>
          </a:xfrm>
          <a:prstGeom prst="rect">
            <a:avLst/>
          </a:prstGeom>
        </p:spPr>
      </p:pic>
      <p:pic>
        <p:nvPicPr>
          <p:cNvPr id="8" name="Picture 7"/>
          <p:cNvPicPr>
            <a:picLocks noChangeAspect="1"/>
          </p:cNvPicPr>
          <p:nvPr/>
        </p:nvPicPr>
        <p:blipFill>
          <a:blip r:embed="rId3"/>
          <a:stretch>
            <a:fillRect/>
          </a:stretch>
        </p:blipFill>
        <p:spPr>
          <a:xfrm>
            <a:off x="4526058" y="685800"/>
            <a:ext cx="3779742" cy="5335192"/>
          </a:xfrm>
          <a:prstGeom prst="rect">
            <a:avLst/>
          </a:prstGeom>
        </p:spPr>
      </p:pic>
      <p:sp>
        <p:nvSpPr>
          <p:cNvPr id="3" name="TextBox 2"/>
          <p:cNvSpPr txBox="1"/>
          <p:nvPr/>
        </p:nvSpPr>
        <p:spPr>
          <a:xfrm>
            <a:off x="62132" y="6146412"/>
            <a:ext cx="3705181" cy="276999"/>
          </a:xfrm>
          <a:prstGeom prst="rect">
            <a:avLst/>
          </a:prstGeom>
          <a:noFill/>
        </p:spPr>
        <p:txBody>
          <a:bodyPr wrap="none" rtlCol="0">
            <a:spAutoFit/>
          </a:bodyPr>
          <a:lstStyle/>
          <a:p>
            <a:r>
              <a:rPr lang="en-NZ" sz="1200" dirty="0"/>
              <a:t>State and Trends of Carbon pricing, The WB Group, </a:t>
            </a:r>
            <a:r>
              <a:rPr lang="en-NZ" sz="1200" dirty="0" smtClean="0"/>
              <a:t>2015</a:t>
            </a:r>
            <a:endParaRPr lang="en-US" sz="1200" dirty="0"/>
          </a:p>
        </p:txBody>
      </p:sp>
    </p:spTree>
    <p:extLst>
      <p:ext uri="{BB962C8B-B14F-4D97-AF65-F5344CB8AC3E}">
        <p14:creationId xmlns:p14="http://schemas.microsoft.com/office/powerpoint/2010/main" val="16827168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Emissions</a:t>
            </a:r>
            <a:endParaRPr lang="en-US" dirty="0"/>
          </a:p>
        </p:txBody>
      </p:sp>
      <p:sp>
        <p:nvSpPr>
          <p:cNvPr id="4" name="Slide Number Placeholder 3"/>
          <p:cNvSpPr>
            <a:spLocks noGrp="1"/>
          </p:cNvSpPr>
          <p:nvPr>
            <p:ph type="sldNum" sz="quarter" idx="12"/>
          </p:nvPr>
        </p:nvSpPr>
        <p:spPr/>
        <p:txBody>
          <a:bodyPr/>
          <a:lstStyle/>
          <a:p>
            <a:fld id="{14D65173-87C9-47C0-A890-7AD8E2754265}" type="slidenum">
              <a:rPr lang="en-US" smtClean="0"/>
              <a:pPr/>
              <a:t>11</a:t>
            </a:fld>
            <a:endParaRPr lang="en-US" dirty="0"/>
          </a:p>
        </p:txBody>
      </p:sp>
      <p:graphicFrame>
        <p:nvGraphicFramePr>
          <p:cNvPr id="6" name="Chart 5"/>
          <p:cNvGraphicFramePr>
            <a:graphicFrameLocks/>
          </p:cNvGraphicFramePr>
          <p:nvPr>
            <p:extLst>
              <p:ext uri="{D42A27DB-BD31-4B8C-83A1-F6EECF244321}">
                <p14:modId xmlns:p14="http://schemas.microsoft.com/office/powerpoint/2010/main" val="3033164708"/>
              </p:ext>
            </p:extLst>
          </p:nvPr>
        </p:nvGraphicFramePr>
        <p:xfrm>
          <a:off x="232350" y="1242644"/>
          <a:ext cx="6400800" cy="4419600"/>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p:cNvSpPr txBox="1"/>
          <p:nvPr/>
        </p:nvSpPr>
        <p:spPr>
          <a:xfrm>
            <a:off x="152400" y="6123162"/>
            <a:ext cx="5408660" cy="276999"/>
          </a:xfrm>
          <a:prstGeom prst="rect">
            <a:avLst/>
          </a:prstGeom>
          <a:noFill/>
        </p:spPr>
        <p:txBody>
          <a:bodyPr wrap="none" rtlCol="0">
            <a:spAutoFit/>
          </a:bodyPr>
          <a:lstStyle/>
          <a:p>
            <a:r>
              <a:rPr lang="en-NZ" sz="1200" dirty="0"/>
              <a:t>Trends in Global CO2 Emissions, 2015 Report, </a:t>
            </a:r>
            <a:r>
              <a:rPr lang="en-NZ" sz="1200" dirty="0" smtClean="0"/>
              <a:t>PBL </a:t>
            </a:r>
            <a:r>
              <a:rPr lang="en-NZ" sz="1200" dirty="0"/>
              <a:t>Netherlands Environment </a:t>
            </a:r>
            <a:r>
              <a:rPr lang="en-NZ" sz="1200" dirty="0" smtClean="0"/>
              <a:t>Agency</a:t>
            </a:r>
            <a:endParaRPr lang="en-NZ" sz="1200" dirty="0"/>
          </a:p>
        </p:txBody>
      </p:sp>
      <p:pic>
        <p:nvPicPr>
          <p:cNvPr id="3" name="Picture 2"/>
          <p:cNvPicPr>
            <a:picLocks noChangeAspect="1"/>
          </p:cNvPicPr>
          <p:nvPr/>
        </p:nvPicPr>
        <p:blipFill>
          <a:blip r:embed="rId4"/>
          <a:stretch>
            <a:fillRect/>
          </a:stretch>
        </p:blipFill>
        <p:spPr>
          <a:xfrm>
            <a:off x="6723209" y="1257395"/>
            <a:ext cx="2231293" cy="2498677"/>
          </a:xfrm>
          <a:prstGeom prst="rect">
            <a:avLst/>
          </a:prstGeom>
        </p:spPr>
      </p:pic>
    </p:spTree>
    <p:extLst>
      <p:ext uri="{BB962C8B-B14F-4D97-AF65-F5344CB8AC3E}">
        <p14:creationId xmlns:p14="http://schemas.microsoft.com/office/powerpoint/2010/main" val="89419843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References</a:t>
            </a:r>
            <a:endParaRPr lang="en-US" dirty="0"/>
          </a:p>
        </p:txBody>
      </p:sp>
      <p:sp>
        <p:nvSpPr>
          <p:cNvPr id="3" name="Content Placeholder 2"/>
          <p:cNvSpPr>
            <a:spLocks noGrp="1"/>
          </p:cNvSpPr>
          <p:nvPr>
            <p:ph idx="1"/>
          </p:nvPr>
        </p:nvSpPr>
        <p:spPr/>
        <p:txBody>
          <a:bodyPr>
            <a:normAutofit fontScale="92500"/>
          </a:bodyPr>
          <a:lstStyle/>
          <a:p>
            <a:r>
              <a:rPr lang="en-US" dirty="0" smtClean="0"/>
              <a:t>Climate Change 2014, Synthesis Report, IPCC</a:t>
            </a:r>
          </a:p>
          <a:p>
            <a:r>
              <a:rPr lang="en-US" dirty="0" smtClean="0"/>
              <a:t>IPCC</a:t>
            </a:r>
          </a:p>
          <a:p>
            <a:r>
              <a:rPr lang="en-US" dirty="0" smtClean="0"/>
              <a:t>CO2 Emissions from </a:t>
            </a:r>
            <a:r>
              <a:rPr lang="en-US" dirty="0"/>
              <a:t>F</a:t>
            </a:r>
            <a:r>
              <a:rPr lang="en-US" dirty="0" smtClean="0"/>
              <a:t>uel Combustions highlights, IEA, 2015</a:t>
            </a:r>
          </a:p>
          <a:p>
            <a:r>
              <a:rPr lang="en-US" dirty="0" smtClean="0"/>
              <a:t>Climate Change 2014, Mitigation </a:t>
            </a:r>
            <a:r>
              <a:rPr lang="en-US" dirty="0"/>
              <a:t>of Climate Change, Working Group III Contribution to </a:t>
            </a:r>
            <a:r>
              <a:rPr lang="en-US" dirty="0" smtClean="0"/>
              <a:t>the Fifth </a:t>
            </a:r>
            <a:r>
              <a:rPr lang="en-US" dirty="0"/>
              <a:t>Assessment Report of </a:t>
            </a:r>
            <a:r>
              <a:rPr lang="en-US" dirty="0" smtClean="0"/>
              <a:t>the Intergovernmental </a:t>
            </a:r>
            <a:r>
              <a:rPr lang="en-US" dirty="0"/>
              <a:t>Panel on Climate </a:t>
            </a:r>
            <a:r>
              <a:rPr lang="en-US" dirty="0" smtClean="0"/>
              <a:t>Change</a:t>
            </a:r>
          </a:p>
          <a:p>
            <a:r>
              <a:rPr lang="en-US" dirty="0" smtClean="0"/>
              <a:t>Climate Change and Nuclear Power, IEA, 2016</a:t>
            </a:r>
          </a:p>
          <a:p>
            <a:r>
              <a:rPr lang="en-US" dirty="0"/>
              <a:t>Climate Change and Nuclear Power, IEA, </a:t>
            </a:r>
            <a:r>
              <a:rPr lang="en-US" dirty="0" smtClean="0"/>
              <a:t>2015</a:t>
            </a:r>
          </a:p>
          <a:p>
            <a:r>
              <a:rPr lang="en-NZ" dirty="0" smtClean="0"/>
              <a:t>Benjamin </a:t>
            </a:r>
            <a:r>
              <a:rPr lang="en-NZ" dirty="0"/>
              <a:t>M. </a:t>
            </a:r>
            <a:r>
              <a:rPr lang="en-NZ" dirty="0" smtClean="0"/>
              <a:t>Sanderson,</a:t>
            </a:r>
            <a:r>
              <a:rPr lang="en-US" dirty="0"/>
              <a:t> </a:t>
            </a:r>
            <a:r>
              <a:rPr lang="en-NZ" dirty="0" smtClean="0"/>
              <a:t>Brian </a:t>
            </a:r>
            <a:r>
              <a:rPr lang="en-NZ" dirty="0"/>
              <a:t>C. </a:t>
            </a:r>
            <a:r>
              <a:rPr lang="en-NZ" dirty="0" smtClean="0"/>
              <a:t>O'Neill,</a:t>
            </a:r>
            <a:r>
              <a:rPr lang="en-US" dirty="0"/>
              <a:t> </a:t>
            </a:r>
            <a:r>
              <a:rPr lang="en-US" dirty="0" smtClean="0"/>
              <a:t>and </a:t>
            </a:r>
            <a:r>
              <a:rPr lang="en-NZ" dirty="0" smtClean="0"/>
              <a:t>Claudia Tebaldi, </a:t>
            </a:r>
            <a:r>
              <a:rPr lang="en-NZ" dirty="0"/>
              <a:t>What would it take to achieve the Paris temperature targets? Geophysical Research </a:t>
            </a:r>
            <a:r>
              <a:rPr lang="en-NZ" dirty="0" smtClean="0"/>
              <a:t>Letters, July 2016</a:t>
            </a:r>
          </a:p>
          <a:p>
            <a:r>
              <a:rPr lang="en-NZ" dirty="0" smtClean="0"/>
              <a:t>Trends in Global CO2 Emissions, 2015 Report, Background Studies, PBL Netherlands Environment Agency</a:t>
            </a:r>
          </a:p>
          <a:p>
            <a:r>
              <a:rPr lang="en-NZ" dirty="0" smtClean="0"/>
              <a:t>State and Trends of Carbon pricing, The WB Group, 2015</a:t>
            </a:r>
            <a:endParaRPr lang="en-US" dirty="0"/>
          </a:p>
          <a:p>
            <a:endParaRPr lang="en-US" dirty="0"/>
          </a:p>
        </p:txBody>
      </p:sp>
      <p:sp>
        <p:nvSpPr>
          <p:cNvPr id="4" name="Slide Number Placeholder 3"/>
          <p:cNvSpPr>
            <a:spLocks noGrp="1"/>
          </p:cNvSpPr>
          <p:nvPr>
            <p:ph type="sldNum" sz="quarter" idx="12"/>
          </p:nvPr>
        </p:nvSpPr>
        <p:spPr/>
        <p:txBody>
          <a:bodyPr/>
          <a:lstStyle/>
          <a:p>
            <a:fld id="{14D65173-87C9-47C0-A890-7AD8E2754265}" type="slidenum">
              <a:rPr lang="en-US" smtClean="0"/>
              <a:pPr/>
              <a:t>12</a:t>
            </a:fld>
            <a:endParaRPr lang="en-US" dirty="0"/>
          </a:p>
        </p:txBody>
      </p:sp>
    </p:spTree>
    <p:extLst>
      <p:ext uri="{BB962C8B-B14F-4D97-AF65-F5344CB8AC3E}">
        <p14:creationId xmlns:p14="http://schemas.microsoft.com/office/powerpoint/2010/main" val="2496804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Tree>
    <p:extLst>
      <p:ext uri="{BB962C8B-B14F-4D97-AF65-F5344CB8AC3E}">
        <p14:creationId xmlns:p14="http://schemas.microsoft.com/office/powerpoint/2010/main" val="3365148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Accent 7">
      <a:dk1>
        <a:srgbClr val="6D6E71"/>
      </a:dk1>
      <a:lt1>
        <a:sysClr val="window" lastClr="FFFFFF"/>
      </a:lt1>
      <a:dk2>
        <a:srgbClr val="1F9CD7"/>
      </a:dk2>
      <a:lt2>
        <a:srgbClr val="A7A9AC"/>
      </a:lt2>
      <a:accent1>
        <a:srgbClr val="007CC3"/>
      </a:accent1>
      <a:accent2>
        <a:srgbClr val="F15A29"/>
      </a:accent2>
      <a:accent3>
        <a:srgbClr val="6D6E71"/>
      </a:accent3>
      <a:accent4>
        <a:srgbClr val="47BAEB"/>
      </a:accent4>
      <a:accent5>
        <a:srgbClr val="FAA41A"/>
      </a:accent5>
      <a:accent6>
        <a:srgbClr val="3E7D32"/>
      </a:accent6>
      <a:hlink>
        <a:srgbClr val="D2232A"/>
      </a:hlink>
      <a:folHlink>
        <a:srgbClr val="F9DFA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Arial" pitchFamily="34" charset="0"/>
            <a:cs typeface="Arial"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13873</TotalTime>
  <Words>743</Words>
  <Application>Microsoft Office PowerPoint</Application>
  <PresentationFormat>On-screen Show (4:3)</PresentationFormat>
  <Paragraphs>124</Paragraphs>
  <Slides>13</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Infosys Limited</vt:lpstr>
      <vt:lpstr>Internal carbon pricing – Infosys approach</vt:lpstr>
      <vt:lpstr>20C - What it takes</vt:lpstr>
      <vt:lpstr>20C – At what cost</vt:lpstr>
      <vt:lpstr>Cap-and-trade</vt:lpstr>
      <vt:lpstr>Why cap-and-trade may not fit under a 20C regime</vt:lpstr>
      <vt:lpstr>Emissions tax</vt:lpstr>
      <vt:lpstr>International offsets</vt:lpstr>
      <vt:lpstr>20C – At what cost</vt:lpstr>
      <vt:lpstr>Emissions</vt:lpstr>
      <vt:lpstr>References</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dc:creator>
  <cp:lastModifiedBy>Bose Koorliyil Varghese</cp:lastModifiedBy>
  <cp:revision>304</cp:revision>
  <dcterms:created xsi:type="dcterms:W3CDTF">2013-05-05T14:52:23Z</dcterms:created>
  <dcterms:modified xsi:type="dcterms:W3CDTF">2016-10-24T20:08:57Z</dcterms:modified>
</cp:coreProperties>
</file>